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93" r:id="rId3"/>
    <p:sldId id="276" r:id="rId4"/>
    <p:sldId id="279" r:id="rId5"/>
    <p:sldId id="290" r:id="rId6"/>
    <p:sldId id="288" r:id="rId7"/>
    <p:sldId id="291" r:id="rId8"/>
    <p:sldId id="292" r:id="rId9"/>
    <p:sldId id="294" r:id="rId10"/>
    <p:sldId id="295" r:id="rId11"/>
    <p:sldId id="298" r:id="rId12"/>
    <p:sldId id="299" r:id="rId13"/>
  </p:sldIdLst>
  <p:sldSz cx="9906000" cy="6858000" type="A4"/>
  <p:notesSz cx="6858000" cy="9144000"/>
  <p:defaultTextStyle>
    <a:defPPr>
      <a:defRPr lang="ja-JP"/>
    </a:defPPr>
    <a:lvl1pPr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1pPr>
    <a:lvl2pPr marL="477838" indent="-136525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2pPr>
    <a:lvl3pPr marL="957263" indent="-273050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3pPr>
    <a:lvl4pPr marL="1435100" indent="-409575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4pPr>
    <a:lvl5pPr marL="1914525" indent="-546100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5pPr>
    <a:lvl6pPr marL="22860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6pPr>
    <a:lvl7pPr marL="27432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7pPr>
    <a:lvl8pPr marL="32004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8pPr>
    <a:lvl9pPr marL="36576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clrMode="bw" scaleToFitPaper="1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040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fld id="{3FCD5566-7825-774D-BCC4-60D726ADED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fld id="{0D4A408D-219B-BF4D-B46A-D1E1EC8D8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pitchFamily="-1" charset="-128"/>
      </a:defRPr>
    </a:lvl1pPr>
    <a:lvl2pPr marL="477838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5100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4A408D-219B-BF4D-B46A-D1E1EC8D856B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4A408D-219B-BF4D-B46A-D1E1EC8D856B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3DA03-78C4-DA49-B3B0-F0B6A7313E59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C3B7C-200F-2D46-A284-2A85B2D4DA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4F3A-204E-D64F-9FB5-F82981C6D219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1EE61-CF4F-EA4F-86CC-93C21DF555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37B2-50EA-D647-BC64-173121DF1BE6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2B5D-ABB0-564A-A6E7-0A606A76C6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FD633-76F6-ED43-8C63-4EA9F29637F2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328B0-2235-1242-B751-8FF4054073D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0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E8427-06BC-8946-8BE2-DF32588EFECC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4F6E3-9A3E-FE4B-AFD4-0ED03690C7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A2975-3320-404F-9E9C-9FBAAF5804AA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7227F-9EE2-3B42-BAD2-BA7F9B6350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E8335-7E13-C940-9E89-8BB99AB061D9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B6884-61D8-1546-ADF4-B306CAE43B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59167-6CE8-A44F-84FE-BD209CBCC13F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D3135-056B-8346-ABF6-76F4F0C449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9BA93-B52B-D84C-AA71-92B6D148DDCD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F492-93F8-7E4C-8872-FA627C7D4B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4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56ED8-62EF-8A44-BA58-4E52931FED7A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13EA5-3576-0C47-88E7-99BDF9EF54D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1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C457-E806-4844-8312-420071FE8A57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48EB-0251-AF4A-9945-2CBE5382CC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defTabSz="47890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E985096-AB18-694F-B30A-C95385C1C4D3}" type="datetime1">
              <a:rPr lang="ja-JP" altLang="en-US" smtClean="0"/>
              <a:t>16.3.29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defTabSz="47890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r" defTabSz="47890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29D79AC-871F-C541-8150-64129FB31B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77838" rtl="0" fontAlgn="base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ＭＳ Ｐゴシック" pitchFamily="-1" charset="-128"/>
        </a:defRPr>
      </a:lvl1pPr>
      <a:lvl2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78908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57816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436724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915631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57188" indent="-357188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ＭＳ Ｐゴシック" pitchFamily="-1" charset="-128"/>
        </a:defRPr>
      </a:lvl1pPr>
      <a:lvl2pPr marL="777875" indent="-298450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ctrTitle"/>
          </p:nvPr>
        </p:nvSpPr>
        <p:spPr>
          <a:xfrm>
            <a:off x="742950" y="119063"/>
            <a:ext cx="8420100" cy="1470025"/>
          </a:xfrm>
        </p:spPr>
        <p:txBody>
          <a:bodyPr/>
          <a:lstStyle/>
          <a:p>
            <a:r>
              <a:rPr lang="ja-JP" altLang="en-US" dirty="0" smtClean="0">
                <a:cs typeface="ＭＳ Ｐゴシック" pitchFamily="-84" charset="-128"/>
              </a:rPr>
              <a:t>導入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40992" y="1765828"/>
            <a:ext cx="7391400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r>
              <a:rPr lang="ja-JP" altLang="en-US" dirty="0" smtClean="0">
                <a:cs typeface="+mn-cs"/>
              </a:rPr>
              <a:t>１　今日の授業の流れ</a:t>
            </a:r>
          </a:p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r>
              <a:rPr lang="ja-JP" altLang="en-US" dirty="0" smtClean="0">
                <a:cs typeface="+mn-cs"/>
              </a:rPr>
              <a:t>２　冊子</a:t>
            </a:r>
            <a:r>
              <a:rPr lang="en-US" altLang="ja-JP" dirty="0" smtClean="0">
                <a:cs typeface="+mn-cs"/>
              </a:rPr>
              <a:t>『</a:t>
            </a:r>
            <a:r>
              <a:rPr lang="ja-JP" altLang="en-US" dirty="0" smtClean="0">
                <a:cs typeface="+mn-cs"/>
              </a:rPr>
              <a:t>阪大生のためのアカデミック・</a:t>
            </a:r>
            <a:endParaRPr lang="en-US" altLang="ja-JP" dirty="0" smtClean="0">
              <a:cs typeface="+mn-cs"/>
            </a:endParaRPr>
          </a:p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　ライティング入門</a:t>
            </a:r>
            <a:r>
              <a:rPr lang="en-US" altLang="ja-JP" dirty="0" smtClean="0">
                <a:cs typeface="+mn-cs"/>
              </a:rPr>
              <a:t>』</a:t>
            </a:r>
            <a:r>
              <a:rPr lang="ja-JP" altLang="en-US" dirty="0" smtClean="0">
                <a:cs typeface="+mn-cs"/>
              </a:rPr>
              <a:t>について</a:t>
            </a:r>
          </a:p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endParaRPr lang="en-US" altLang="ja-JP" dirty="0" smtClean="0"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3DF00-54EB-7540-B6DA-0B2C367FF7C0}" type="slidenum">
              <a:rPr lang="ja-JP" altLang="en-US" sz="2500" smtClean="0"/>
              <a:pPr>
                <a:defRPr/>
              </a:pPr>
              <a:t>1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タイトル 1"/>
          <p:cNvSpPr>
            <a:spLocks noGrp="1"/>
          </p:cNvSpPr>
          <p:nvPr>
            <p:ph type="ctrTitle"/>
          </p:nvPr>
        </p:nvSpPr>
        <p:spPr>
          <a:xfrm>
            <a:off x="742950" y="103188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657"/>
              </a:spcAft>
              <a:defRPr/>
            </a:pPr>
            <a:r>
              <a:rPr lang="en-US" altLang="ja-JP" dirty="0" smtClean="0"/>
              <a:t>⑨</a:t>
            </a:r>
            <a:r>
              <a:rPr lang="ja-JP" altLang="en-US" dirty="0" smtClean="0"/>
              <a:t>適切に引用しよう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41938" y="1609725"/>
            <a:ext cx="9338638" cy="4262438"/>
          </a:xfrm>
        </p:spPr>
        <p:txBody>
          <a:bodyPr rtlCol="0">
            <a:normAutofit fontScale="92500"/>
          </a:bodyPr>
          <a:lstStyle/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１　「　」引用：短い文章を文中で引用する場合の引用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２　ブロック引用：長い文章をまとめて引用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３　要約引用：引用の内容を自分の責任でまとめて書く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注意１</a:t>
            </a:r>
            <a:r>
              <a:rPr lang="en-US" altLang="ja-JP" dirty="0" smtClean="0">
                <a:cs typeface="+mn-cs"/>
              </a:rPr>
              <a:t>: </a:t>
            </a:r>
            <a:r>
              <a:rPr lang="ja-JP" altLang="en-US" dirty="0" smtClean="0">
                <a:cs typeface="+mn-cs"/>
              </a:rPr>
              <a:t>引用する文章の内容を勝手に変えない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注意２</a:t>
            </a:r>
            <a:r>
              <a:rPr lang="en-US" altLang="ja-JP" dirty="0" smtClean="0">
                <a:cs typeface="+mn-cs"/>
              </a:rPr>
              <a:t>: </a:t>
            </a:r>
            <a:r>
              <a:rPr lang="ja-JP" altLang="en-US" dirty="0" smtClean="0">
                <a:cs typeface="+mn-cs"/>
              </a:rPr>
              <a:t>必ず出典を明記する（ページ、</a:t>
            </a:r>
            <a:r>
              <a:rPr lang="en-US" altLang="ja-JP" dirty="0" smtClean="0">
                <a:cs typeface="+mn-cs"/>
              </a:rPr>
              <a:t>URL </a:t>
            </a:r>
            <a:r>
              <a:rPr lang="ja-JP" altLang="en-US" dirty="0" smtClean="0">
                <a:cs typeface="+mn-cs"/>
              </a:rPr>
              <a:t>、確認日時）</a:t>
            </a:r>
            <a:endParaRPr lang="ja-JP" altLang="en-US" dirty="0" smtClean="0">
              <a:solidFill>
                <a:srgbClr val="FFFF00"/>
              </a:solidFill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8E936-67EF-6949-9D0B-4675D4E2C345}" type="slidenum">
              <a:rPr lang="ja-JP" altLang="en-US" sz="2500" smtClean="0"/>
              <a:pPr>
                <a:defRPr/>
              </a:pPr>
              <a:t>10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ctrTitle"/>
          </p:nvPr>
        </p:nvSpPr>
        <p:spPr>
          <a:xfrm>
            <a:off x="742950" y="176213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1857"/>
              </a:spcAft>
              <a:defRPr/>
            </a:pPr>
            <a:r>
              <a:rPr lang="en-US" altLang="ja-JP" dirty="0" smtClean="0"/>
              <a:t>⑩</a:t>
            </a:r>
            <a:r>
              <a:rPr lang="ja-JP" altLang="en-US" dirty="0" smtClean="0"/>
              <a:t>形式を整えて提出しよう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37378" y="1633538"/>
            <a:ext cx="6331966" cy="44196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１　外観の設定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２　見出しの設定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３　図や表・キャプションを設定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４　文献一覧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５　提出前のチェック</a:t>
            </a:r>
            <a:endParaRPr lang="en-US" altLang="ja-JP" sz="3200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3B6747-B3FE-274E-BF16-6533C5387E59}" type="slidenum">
              <a:rPr lang="ja-JP" altLang="en-US" sz="2500" smtClean="0"/>
              <a:pPr>
                <a:defRPr/>
              </a:pPr>
              <a:t>11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ctrTitle"/>
          </p:nvPr>
        </p:nvSpPr>
        <p:spPr>
          <a:xfrm>
            <a:off x="612686" y="176213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1857"/>
              </a:spcAft>
              <a:defRPr/>
            </a:pPr>
            <a:r>
              <a:rPr lang="ja-JP" altLang="en-US" sz="4800" dirty="0" smtClean="0"/>
              <a:t>おわりに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79152" y="1633538"/>
            <a:ext cx="7373322" cy="44196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大学の文章へ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いきなり書かない！手順を踏む！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パラグラフ・ライティング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形式は大事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人に助けてもらおう！＝人を助けよう！</a:t>
            </a:r>
            <a:endParaRPr lang="en-US" altLang="ja-JP" sz="3200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3B6747-B3FE-274E-BF16-6533C5387E59}" type="slidenum">
              <a:rPr lang="ja-JP" altLang="en-US" sz="2500" smtClean="0"/>
              <a:pPr>
                <a:defRPr/>
              </a:pPr>
              <a:t>12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ctrTitle"/>
          </p:nvPr>
        </p:nvSpPr>
        <p:spPr>
          <a:xfrm>
            <a:off x="742950" y="119063"/>
            <a:ext cx="8420100" cy="1470025"/>
          </a:xfrm>
        </p:spPr>
        <p:txBody>
          <a:bodyPr/>
          <a:lstStyle/>
          <a:p>
            <a:r>
              <a:rPr lang="en-US" altLang="ja-JP" dirty="0" smtClean="0">
                <a:cs typeface="ＭＳ Ｐゴシック" pitchFamily="-84" charset="-128"/>
              </a:rPr>
              <a:t>①</a:t>
            </a:r>
            <a:r>
              <a:rPr lang="ja-JP" altLang="en-US" dirty="0" smtClean="0">
                <a:cs typeface="ＭＳ Ｐゴシック" pitchFamily="-84" charset="-128"/>
              </a:rPr>
              <a:t>アカデミック・ライティングとは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04888" y="1681163"/>
            <a:ext cx="8767762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3142"/>
              </a:spcAft>
              <a:defRPr/>
            </a:pPr>
            <a:r>
              <a:rPr lang="en-US" altLang="ja-JP" dirty="0" smtClean="0">
                <a:cs typeface="+mn-cs"/>
              </a:rPr>
              <a:t>1 </a:t>
            </a:r>
            <a:r>
              <a:rPr lang="ja-JP" altLang="en-US" dirty="0" smtClean="0">
                <a:cs typeface="+mn-cs"/>
              </a:rPr>
              <a:t>　アカデミック・ライティングの特徴</a:t>
            </a:r>
          </a:p>
          <a:p>
            <a:pPr algn="l" defTabSz="478908" fontAlgn="auto">
              <a:spcAft>
                <a:spcPts val="3142"/>
              </a:spcAft>
              <a:defRPr/>
            </a:pPr>
            <a:r>
              <a:rPr lang="en-US" altLang="ja-JP" dirty="0" smtClean="0">
                <a:cs typeface="+mn-cs"/>
              </a:rPr>
              <a:t>2 </a:t>
            </a:r>
            <a:r>
              <a:rPr lang="ja-JP" altLang="en-US" dirty="0" smtClean="0">
                <a:cs typeface="+mn-cs"/>
              </a:rPr>
              <a:t>　なぜアカデミック・ライティングが必要か</a:t>
            </a:r>
          </a:p>
          <a:p>
            <a:pPr algn="l" defTabSz="478908" fontAlgn="auto">
              <a:spcAft>
                <a:spcPts val="3142"/>
              </a:spcAft>
              <a:defRPr/>
            </a:pPr>
            <a:r>
              <a:rPr lang="en-US" altLang="ja-JP" dirty="0" smtClean="0">
                <a:cs typeface="+mn-cs"/>
              </a:rPr>
              <a:t>3 </a:t>
            </a:r>
            <a:r>
              <a:rPr lang="ja-JP" altLang="en-US" dirty="0" smtClean="0">
                <a:cs typeface="+mn-cs"/>
              </a:rPr>
              <a:t>　作文・感想文との違いに注意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70D1D7-2170-9142-A1F3-044215FFA294}" type="slidenum">
              <a:rPr lang="ja-JP" altLang="en-US" sz="2500" smtClean="0"/>
              <a:pPr>
                <a:defRPr/>
              </a:pPr>
              <a:t>2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ctrTitle"/>
          </p:nvPr>
        </p:nvSpPr>
        <p:spPr>
          <a:xfrm>
            <a:off x="742950" y="-4763"/>
            <a:ext cx="8420100" cy="1470026"/>
          </a:xfrm>
        </p:spPr>
        <p:txBody>
          <a:bodyPr/>
          <a:lstStyle/>
          <a:p>
            <a:pPr>
              <a:spcAft>
                <a:spcPts val="625"/>
              </a:spcAft>
            </a:pPr>
            <a:r>
              <a:rPr lang="en-US" altLang="ja-JP" dirty="0" smtClean="0">
                <a:cs typeface="ＭＳ Ｐゴシック" pitchFamily="-84" charset="-128"/>
              </a:rPr>
              <a:t>②</a:t>
            </a:r>
            <a:r>
              <a:rPr lang="ja-JP" altLang="en-US" dirty="0" smtClean="0">
                <a:cs typeface="ＭＳ Ｐゴシック" pitchFamily="-84" charset="-128"/>
              </a:rPr>
              <a:t>学びの成果に誇りを持とう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35113" y="1409700"/>
            <a:ext cx="9163050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１　勿嘗糟粕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２ 　情報倫理・著作権のの考え方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３ 　剽窃に対するペナルティ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 　　（コピペレポート検出のしくみ）</a:t>
            </a:r>
            <a:endParaRPr lang="ja-JP" altLang="en-US" dirty="0" smtClean="0">
              <a:solidFill>
                <a:srgbClr val="FFFF00"/>
              </a:solidFill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33031-BEBD-454C-886B-3F79C97C17CE}" type="slidenum">
              <a:rPr lang="ja-JP" altLang="en-US" sz="2500" smtClean="0"/>
              <a:pPr>
                <a:defRPr/>
              </a:pPr>
              <a:t>3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3087" y="1539145"/>
            <a:ext cx="9163050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１　自分なりの「問い」や「答え」を設定する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２　証拠を得るために調査・分析する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３　得られた情報を整理し構成を練る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４　論理的でわかりやすい文章で書く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５　内容や形式を点検し整える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2D3F3-B19E-9345-A824-23BB9E7135CC}" type="slidenum">
              <a:rPr lang="ja-JP" altLang="en-US" sz="2500" smtClean="0"/>
              <a:pPr>
                <a:defRPr/>
              </a:pPr>
              <a:t>4</a:t>
            </a:fld>
            <a:endParaRPr lang="ja-JP" altLang="en-US" sz="25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472198" y="0"/>
            <a:ext cx="8938501" cy="1470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625"/>
              </a:spcAft>
            </a:pPr>
            <a:r>
              <a:rPr lang="en-US" altLang="ja-JP" sz="4600" dirty="0">
                <a:latin typeface="+mj-lt"/>
                <a:ea typeface="+mj-ea"/>
              </a:rPr>
              <a:t>③</a:t>
            </a:r>
            <a:r>
              <a:rPr lang="ja-JP" altLang="en-US" sz="4600" dirty="0">
                <a:latin typeface="+mj-lt"/>
                <a:ea typeface="+mj-ea"/>
              </a:rPr>
              <a:t>アカデミック・ライティング</a:t>
            </a:r>
            <a:r>
              <a:rPr lang="ja-JP" altLang="en-US" sz="4600" dirty="0" smtClean="0">
                <a:latin typeface="+mj-lt"/>
                <a:ea typeface="+mj-ea"/>
              </a:rPr>
              <a:t>の手順</a:t>
            </a:r>
            <a:endParaRPr lang="ja-JP" altLang="en-US" sz="4600" dirty="0">
              <a:latin typeface="+mj-lt"/>
              <a:ea typeface="+mj-ea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ctrTitle"/>
          </p:nvPr>
        </p:nvSpPr>
        <p:spPr>
          <a:xfrm>
            <a:off x="742950" y="23813"/>
            <a:ext cx="8420100" cy="1470025"/>
          </a:xfrm>
        </p:spPr>
        <p:txBody>
          <a:bodyPr/>
          <a:lstStyle/>
          <a:p>
            <a:r>
              <a:rPr lang="en-US" altLang="ja-JP" sz="4800" dirty="0" smtClean="0"/>
              <a:t>④</a:t>
            </a:r>
            <a:r>
              <a:rPr lang="ja-JP" altLang="en-US" sz="4800" dirty="0" smtClean="0"/>
              <a:t>ピアワーク１　</a:t>
            </a:r>
            <a:r>
              <a:rPr lang="en-US" altLang="ja-JP" sz="4800" dirty="0" smtClean="0"/>
              <a:t/>
            </a:r>
            <a:br>
              <a:rPr lang="en-US" altLang="ja-JP" sz="4800" dirty="0" smtClean="0"/>
            </a:br>
            <a:r>
              <a:rPr lang="ja-JP" altLang="en-US" sz="4800" dirty="0" smtClean="0"/>
              <a:t>あたまのなかを整理する</a:t>
            </a:r>
            <a:endParaRPr lang="ja-JP" altLang="en-US" dirty="0" smtClean="0">
              <a:cs typeface="ＭＳ Ｐゴシック" pitchFamily="-8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32726" y="1761170"/>
            <a:ext cx="9289295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１）シートのワーク</a:t>
            </a:r>
            <a:r>
              <a:rPr lang="en-US" altLang="ja-JP" sz="3200" dirty="0" smtClean="0">
                <a:solidFill>
                  <a:schemeClr val="tx1"/>
                </a:solidFill>
                <a:cs typeface="+mn-cs"/>
              </a:rPr>
              <a:t>①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の枠の中央の円内に</a:t>
            </a:r>
            <a:endParaRPr lang="en-US" altLang="ja-JP" sz="3200" dirty="0" smtClean="0">
              <a:solidFill>
                <a:schemeClr val="tx1"/>
              </a:solidFill>
              <a:cs typeface="+mn-cs"/>
            </a:endParaRP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ja-JP" sz="32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　キーワードを書く。</a:t>
            </a: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２）キーワドから連想する言葉を周りに書く。</a:t>
            </a: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３）あとで仲間になる言葉を色マーカやしるしで</a:t>
            </a:r>
            <a:endParaRPr lang="en-US" altLang="ja-JP" sz="3200" dirty="0" smtClean="0">
              <a:solidFill>
                <a:schemeClr val="tx1"/>
              </a:solidFill>
              <a:cs typeface="+mn-cs"/>
            </a:endParaRP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ja-JP" sz="32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　グループにする。</a:t>
            </a: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４）隣りの人とシートを交換し、言葉やグループ</a:t>
            </a:r>
            <a:endParaRPr lang="en-US" altLang="ja-JP" sz="3200" dirty="0" smtClean="0">
              <a:solidFill>
                <a:schemeClr val="tx1"/>
              </a:solidFill>
              <a:cs typeface="+mn-cs"/>
            </a:endParaRP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ja-JP" sz="32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　の種類について意見を交換する。</a:t>
            </a:r>
            <a:r>
              <a:rPr lang="ja-JP" altLang="ja-JP" sz="40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4000" dirty="0" smtClean="0">
                <a:solidFill>
                  <a:schemeClr val="tx1"/>
                </a:solidFill>
                <a:cs typeface="+mn-cs"/>
              </a:rPr>
              <a:t>　</a:t>
            </a:r>
            <a:endParaRPr lang="en-US" altLang="ja-JP" sz="4000" dirty="0" smtClean="0">
              <a:solidFill>
                <a:schemeClr val="tx1"/>
              </a:solidFill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787A6-6EB0-FF47-84B3-20A752AE3C82}" type="slidenum">
              <a:rPr lang="ja-JP" altLang="en-US" sz="2500" smtClean="0"/>
              <a:pPr>
                <a:defRPr/>
              </a:pPr>
              <a:t>5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ctrTitle"/>
          </p:nvPr>
        </p:nvSpPr>
        <p:spPr>
          <a:xfrm>
            <a:off x="742950" y="168275"/>
            <a:ext cx="8420100" cy="1470025"/>
          </a:xfrm>
        </p:spPr>
        <p:txBody>
          <a:bodyPr/>
          <a:lstStyle/>
          <a:p>
            <a:pPr>
              <a:spcAft>
                <a:spcPts val="625"/>
              </a:spcAft>
            </a:pPr>
            <a:r>
              <a:rPr lang="en-US" altLang="ja-JP" dirty="0" smtClean="0"/>
              <a:t>⑤</a:t>
            </a:r>
            <a:r>
              <a:rPr lang="ja-JP" altLang="en-US" dirty="0" smtClean="0"/>
              <a:t>文献・資料を調査しよう</a:t>
            </a:r>
            <a:endParaRPr lang="ja-JP" altLang="en-US" dirty="0" smtClean="0">
              <a:cs typeface="ＭＳ Ｐゴシック" pitchFamily="-8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95363" y="1584325"/>
            <a:ext cx="8818562" cy="4156075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１　ネットの情報に注意！：信頼度・時点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２　一次資料と二次資料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３　文献・資料の読み込み</a:t>
            </a:r>
            <a:endParaRPr lang="en-US" altLang="ja-JP" dirty="0" smtClean="0">
              <a:cs typeface="+mn-cs"/>
            </a:endParaRP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　：目次・索引・用語説明・トピックセンテンス・</a:t>
            </a:r>
            <a:endParaRPr lang="en-US" altLang="ja-JP" dirty="0" smtClean="0">
              <a:cs typeface="+mn-cs"/>
            </a:endParaRP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　　書評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5DC3E-13A6-EF44-8806-83F444AD7355}" type="slidenum">
              <a:rPr lang="ja-JP" altLang="en-US" sz="2500" smtClean="0"/>
              <a:pPr>
                <a:defRPr/>
              </a:pPr>
              <a:t>6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ctrTitle"/>
          </p:nvPr>
        </p:nvSpPr>
        <p:spPr>
          <a:xfrm>
            <a:off x="742950" y="103188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1257"/>
              </a:spcAft>
              <a:defRPr/>
            </a:pPr>
            <a:r>
              <a:rPr lang="en-US" altLang="ja-JP" dirty="0" smtClean="0"/>
              <a:t>⑥</a:t>
            </a:r>
            <a:r>
              <a:rPr lang="ja-JP" altLang="en-US" dirty="0" smtClean="0"/>
              <a:t>主な論証の方法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91651" y="1658160"/>
            <a:ext cx="8818563" cy="38989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257"/>
              </a:spcAft>
              <a:defRPr/>
            </a:pPr>
            <a:r>
              <a:rPr lang="en-US" altLang="ja-JP" dirty="0" smtClean="0">
                <a:cs typeface="+mn-cs"/>
              </a:rPr>
              <a:t>1 </a:t>
            </a:r>
            <a:r>
              <a:rPr lang="ja-JP" altLang="en-US" dirty="0" smtClean="0">
                <a:cs typeface="+mn-cs"/>
              </a:rPr>
              <a:t>　「演繹」か「帰納」で説明を書く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en-US" altLang="ja-JP" dirty="0" smtClean="0">
                <a:cs typeface="+mn-cs"/>
              </a:rPr>
              <a:t>2 </a:t>
            </a:r>
            <a:r>
              <a:rPr lang="ja-JP" altLang="en-US" dirty="0" smtClean="0">
                <a:cs typeface="+mn-cs"/>
              </a:rPr>
              <a:t>　やってはいけない記述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E360F7-136C-264A-ACF7-8937EBE08A3F}" type="slidenum">
              <a:rPr lang="ja-JP" altLang="en-US" sz="2500" smtClean="0"/>
              <a:pPr>
                <a:defRPr/>
              </a:pPr>
              <a:t>7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タイトル 1"/>
          <p:cNvSpPr>
            <a:spLocks noGrp="1"/>
          </p:cNvSpPr>
          <p:nvPr>
            <p:ph type="ctrTitle"/>
          </p:nvPr>
        </p:nvSpPr>
        <p:spPr>
          <a:xfrm>
            <a:off x="742950" y="103188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657"/>
              </a:spcAft>
              <a:defRPr/>
            </a:pPr>
            <a:r>
              <a:rPr lang="en-US" altLang="ja-JP" dirty="0" smtClean="0"/>
              <a:t>⑦</a:t>
            </a:r>
            <a:r>
              <a:rPr lang="ja-JP" altLang="en-US" dirty="0" smtClean="0"/>
              <a:t>パラグラフライティングとは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14988" y="1625600"/>
            <a:ext cx="9178925" cy="38989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</a:t>
            </a:r>
            <a:r>
              <a:rPr lang="ja-JP" altLang="en-US" dirty="0" smtClean="0">
                <a:cs typeface="+mn-cs"/>
              </a:rPr>
              <a:t>一つのパラグラフは、一つの事だけを説明する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 </a:t>
            </a:r>
            <a:r>
              <a:rPr lang="ja-JP" altLang="en-US" dirty="0" smtClean="0">
                <a:cs typeface="+mn-cs"/>
              </a:rPr>
              <a:t>トピックセンテンスがある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 </a:t>
            </a:r>
            <a:r>
              <a:rPr lang="ja-JP" altLang="en-US" dirty="0" smtClean="0">
                <a:cs typeface="+mn-cs"/>
              </a:rPr>
              <a:t>「見出し」がつけられる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 </a:t>
            </a:r>
            <a:r>
              <a:rPr lang="ja-JP" altLang="en-US" dirty="0" smtClean="0">
                <a:cs typeface="+mn-cs"/>
              </a:rPr>
              <a:t>トピックセンテンスと無関係な文は含まれない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7D5A3-5855-A140-AFA2-6D39D715A5C5}" type="slidenum">
              <a:rPr lang="ja-JP" altLang="en-US" sz="2500" smtClean="0"/>
              <a:pPr>
                <a:defRPr/>
              </a:pPr>
              <a:t>8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ctrTitle"/>
          </p:nvPr>
        </p:nvSpPr>
        <p:spPr>
          <a:xfrm>
            <a:off x="407068" y="103188"/>
            <a:ext cx="8755982" cy="1470025"/>
          </a:xfrm>
        </p:spPr>
        <p:txBody>
          <a:bodyPr/>
          <a:lstStyle/>
          <a:p>
            <a:pPr>
              <a:spcAft>
                <a:spcPts val="1863"/>
              </a:spcAft>
            </a:pPr>
            <a:r>
              <a:rPr lang="en-US" altLang="ja-JP" dirty="0" smtClean="0"/>
              <a:t>⑧</a:t>
            </a:r>
            <a:r>
              <a:rPr lang="ja-JP" altLang="en-US" dirty="0" smtClean="0"/>
              <a:t>ピアワーク２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パラグラフライティングをしてみよう</a:t>
            </a:r>
            <a:endParaRPr lang="en-US" altLang="ja-JP" dirty="0" smtClean="0">
              <a:cs typeface="ＭＳ Ｐゴシック" pitchFamily="-8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06060" y="1804680"/>
            <a:ext cx="8023225" cy="3898900"/>
          </a:xfrm>
        </p:spPr>
        <p:txBody>
          <a:bodyPr rtlCol="0">
            <a:normAutofit lnSpcReduction="10000"/>
          </a:bodyPr>
          <a:lstStyle/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１）</a:t>
            </a: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ワーク１で書き出した言葉を参考に、　中央の円内のキーワードについて、パラグラフライティングをしてみる。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２）　隣りの人とシートを交換し、トピックセンテンスはあるか、関係のない文が混ざっていないか、見出しを付けるとすると何が　　適当かチェックしてもらう。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9DBD88-BB54-EE4C-9F0F-5D6B685D85A0}" type="slidenum">
              <a:rPr lang="ja-JP" altLang="en-US" sz="2500" smtClean="0"/>
              <a:pPr>
                <a:defRPr/>
              </a:pPr>
              <a:t>9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2016 </a:t>
            </a:r>
            <a:r>
              <a:rPr lang="ja-JP" altLang="en-US" smtClean="0"/>
              <a:t>堀一成・坂尻彰宏・大阪大学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10231</TotalTime>
  <Words>767</Words>
  <Application>Microsoft Macintosh PowerPoint</Application>
  <PresentationFormat>A4 210x297 mm</PresentationFormat>
  <Paragraphs>90</Paragraphs>
  <Slides>12</Slides>
  <Notes>2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導入</vt:lpstr>
      <vt:lpstr>①アカデミック・ライティングとは</vt:lpstr>
      <vt:lpstr>②学びの成果に誇りを持とう</vt:lpstr>
      <vt:lpstr>スライド 4</vt:lpstr>
      <vt:lpstr>④ピアワーク１　 あたまのなかを整理する</vt:lpstr>
      <vt:lpstr>⑤文献・資料を調査しよう</vt:lpstr>
      <vt:lpstr>⑥主な論証の方法</vt:lpstr>
      <vt:lpstr>⑦パラグラフライティングとは</vt:lpstr>
      <vt:lpstr>⑧ピアワーク２ パラグラフライティングをしてみよう</vt:lpstr>
      <vt:lpstr>⑨適切に引用しよう</vt:lpstr>
      <vt:lpstr>⑩形式を整えて提出しよう</vt:lpstr>
      <vt:lpstr>おわりに</vt:lpstr>
    </vt:vector>
  </TitlesOfParts>
  <Company>日本学術振興会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アカデミックライティング（１）</dc:title>
  <dc:creator>坂尻 彰宏</dc:creator>
  <cp:lastModifiedBy>坂尻 彰宏</cp:lastModifiedBy>
  <cp:revision>64</cp:revision>
  <cp:lastPrinted>2016-03-29T05:22:36Z</cp:lastPrinted>
  <dcterms:created xsi:type="dcterms:W3CDTF">2016-03-29T05:21:53Z</dcterms:created>
  <dcterms:modified xsi:type="dcterms:W3CDTF">2016-03-29T05:22:42Z</dcterms:modified>
</cp:coreProperties>
</file>