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70" r:id="rId2"/>
    <p:sldMasterId id="2147483810" r:id="rId3"/>
  </p:sldMasterIdLst>
  <p:notesMasterIdLst>
    <p:notesMasterId r:id="rId36"/>
  </p:notesMasterIdLst>
  <p:handoutMasterIdLst>
    <p:handoutMasterId r:id="rId37"/>
  </p:handoutMasterIdLst>
  <p:sldIdLst>
    <p:sldId id="715" r:id="rId4"/>
    <p:sldId id="258" r:id="rId5"/>
    <p:sldId id="692" r:id="rId6"/>
    <p:sldId id="718" r:id="rId7"/>
    <p:sldId id="694" r:id="rId8"/>
    <p:sldId id="265" r:id="rId9"/>
    <p:sldId id="716" r:id="rId10"/>
    <p:sldId id="263" r:id="rId11"/>
    <p:sldId id="717" r:id="rId12"/>
    <p:sldId id="696" r:id="rId13"/>
    <p:sldId id="699" r:id="rId14"/>
    <p:sldId id="700" r:id="rId15"/>
    <p:sldId id="701" r:id="rId16"/>
    <p:sldId id="702" r:id="rId17"/>
    <p:sldId id="703" r:id="rId18"/>
    <p:sldId id="704" r:id="rId19"/>
    <p:sldId id="705" r:id="rId20"/>
    <p:sldId id="706" r:id="rId21"/>
    <p:sldId id="695" r:id="rId22"/>
    <p:sldId id="570" r:id="rId23"/>
    <p:sldId id="707" r:id="rId24"/>
    <p:sldId id="708" r:id="rId25"/>
    <p:sldId id="709" r:id="rId26"/>
    <p:sldId id="710" r:id="rId27"/>
    <p:sldId id="711" r:id="rId28"/>
    <p:sldId id="719" r:id="rId29"/>
    <p:sldId id="713" r:id="rId30"/>
    <p:sldId id="697" r:id="rId31"/>
    <p:sldId id="497" r:id="rId32"/>
    <p:sldId id="304" r:id="rId33"/>
    <p:sldId id="335" r:id="rId34"/>
    <p:sldId id="698" r:id="rId35"/>
  </p:sldIdLst>
  <p:sldSz cx="12192000" cy="6858000"/>
  <p:notesSz cx="6858000" cy="9144000"/>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1pPr>
    <a:lvl2pPr marL="609555"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2pPr>
    <a:lvl3pPr marL="121911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3pPr>
    <a:lvl4pPr marL="1828664"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4pPr>
    <a:lvl5pPr marL="2438218"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5pPr>
    <a:lvl6pPr marL="3047772"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6pPr>
    <a:lvl7pPr marL="3657327"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7pPr>
    <a:lvl8pPr marL="4266880"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8pPr>
    <a:lvl9pPr marL="4876435"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05" autoAdjust="0"/>
  </p:normalViewPr>
  <p:slideViewPr>
    <p:cSldViewPr snapToGrid="0">
      <p:cViewPr varScale="1">
        <p:scale>
          <a:sx n="115" d="100"/>
          <a:sy n="115" d="100"/>
        </p:scale>
        <p:origin x="396" y="12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1" Type="http://schemas.openxmlformats.org/officeDocument/2006/relationships/oleObject" Target="../embeddings/oleObject10.bin"/></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11.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12.bin"/></Relationships>
</file>

<file path=ppt/charts/_rels/chart13.xml.rels><?xml version="1.0" encoding="UTF-8" standalone="yes"?>
<Relationships xmlns="http://schemas.openxmlformats.org/package/2006/relationships"><Relationship Id="rId1" Type="http://schemas.openxmlformats.org/officeDocument/2006/relationships/oleObject" Target="../embeddings/oleObject13.bin"/></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14.bin"/></Relationships>
</file>

<file path=ppt/charts/_rels/chart15.xml.rels><?xml version="1.0" encoding="UTF-8" standalone="yes"?>
<Relationships xmlns="http://schemas.openxmlformats.org/package/2006/relationships"><Relationship Id="rId1" Type="http://schemas.openxmlformats.org/officeDocument/2006/relationships/oleObject" Target="../embeddings/oleObject15.bin"/></Relationships>
</file>

<file path=ppt/charts/_rels/chart16.xml.rels><?xml version="1.0" encoding="UTF-8" standalone="yes"?>
<Relationships xmlns="http://schemas.openxmlformats.org/package/2006/relationships"><Relationship Id="rId1" Type="http://schemas.openxmlformats.org/officeDocument/2006/relationships/oleObject" Target="../embeddings/oleObject16.bin"/></Relationships>
</file>

<file path=ppt/charts/_rels/chart17.xml.rels><?xml version="1.0" encoding="UTF-8" standalone="yes"?>
<Relationships xmlns="http://schemas.openxmlformats.org/package/2006/relationships"><Relationship Id="rId1" Type="http://schemas.openxmlformats.org/officeDocument/2006/relationships/oleObject" Target="../embeddings/oleObject17.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7.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8.bin"/></Relationships>
</file>

<file path=ppt/charts/_rels/chart9.xml.rels><?xml version="1.0" encoding="UTF-8" standalone="yes"?>
<Relationships xmlns="http://schemas.openxmlformats.org/package/2006/relationships"><Relationship Id="rId1" Type="http://schemas.openxmlformats.org/officeDocument/2006/relationships/oleObject" Target="../embeddings/oleObject9.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5AAC-45F8-BAD2-54741ED2B1E5}"/>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5AAC-45F8-BAD2-54741ED2B1E5}"/>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5AAC-45F8-BAD2-54741ED2B1E5}"/>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5AAC-45F8-BAD2-54741ED2B1E5}"/>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kumimoji="1" lang="en-US" altLang="ja-JP" sz="1333" kern="1200">
          <a:solidFill>
            <a:schemeClr val="tx1"/>
          </a:solidFill>
          <a:latin typeface="BIZ UDPGothic" panose="020B0400000000000000" pitchFamily="34" charset="-128"/>
          <a:ea typeface="BIZ UDPGothic" panose="020B0400000000000000" pitchFamily="34" charset="-128"/>
          <a:cs typeface="+mn-cs"/>
        </a:defRPr>
      </a:pPr>
      <a:endParaRPr lang="ja-JP"/>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8B46-4F94-AF15-F75E47F408C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8B46-4F94-AF15-F75E47F408C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8B46-4F94-AF15-F75E47F408C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8B46-4F94-AF15-F75E47F408C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11BC4E7B-86EB-4722-BB3A-E37F852FBBD5}">
      <dgm:prSet phldrT="[テキスト]"/>
      <dgm:spPr>
        <a:ln w="12700">
          <a:solidFill>
            <a:schemeClr val="bg1"/>
          </a:solidFill>
        </a:ln>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a:solidFill>
          <a:schemeClr val="accent1">
            <a:lumMod val="60000"/>
            <a:lumOff val="40000"/>
          </a:schemeClr>
        </a:solidFill>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800" b="1" i="0">
              <a:latin typeface="BIZ UDPGothic" panose="020B0400000000000000" pitchFamily="34" charset="-128"/>
              <a:ea typeface="BIZ UDPGothic" panose="020B0400000000000000" pitchFamily="34" charset="-128"/>
            </a:rPr>
            <a:t>生成</a:t>
          </a:r>
          <a:endParaRPr lang="en-GB" sz="1400" b="1"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600" b="1" i="0">
              <a:latin typeface="BIZ UDPGothic" panose="020B0400000000000000" pitchFamily="34" charset="-128"/>
              <a:ea typeface="BIZ UDPGothic" panose="020B0400000000000000" pitchFamily="34" charset="-128"/>
            </a:rPr>
            <a:t>加工</a:t>
          </a:r>
          <a:endParaRPr lang="en-GB" sz="1600" b="1"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600" b="1" i="0">
              <a:latin typeface="BIZ UDPGothic" panose="020B0400000000000000" pitchFamily="34" charset="-128"/>
              <a:ea typeface="BIZ UDPGothic" panose="020B0400000000000000" pitchFamily="34" charset="-128"/>
            </a:rPr>
            <a:t>分析</a:t>
          </a:r>
          <a:endParaRPr lang="en-GB" sz="1600" b="1"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600" b="1" i="0">
              <a:latin typeface="BIZ UDPGothic" panose="020B0400000000000000" pitchFamily="34" charset="-128"/>
              <a:ea typeface="BIZ UDPGothic" panose="020B0400000000000000" pitchFamily="34" charset="-128"/>
            </a:rPr>
            <a:t>保存</a:t>
          </a:r>
          <a:endParaRPr lang="en-GB" sz="1600" b="1"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600" b="1" i="0">
              <a:latin typeface="BIZ UDPGothic" panose="020B0400000000000000" pitchFamily="34" charset="-128"/>
              <a:ea typeface="BIZ UDPGothic" panose="020B0400000000000000" pitchFamily="34" charset="-128"/>
            </a:rPr>
            <a:t>公開</a:t>
          </a:r>
          <a:endParaRPr lang="en-GB" sz="1600" b="1"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kern="1200" dirty="0">
              <a:solidFill>
                <a:prstClr val="black">
                  <a:hueOff val="0"/>
                  <a:satOff val="0"/>
                  <a:lumOff val="0"/>
                  <a:alphaOff val="0"/>
                </a:prstClr>
              </a:solidFill>
              <a:latin typeface="BIZ UDPGothic" panose="020B0400000000000000" pitchFamily="34" charset="-128"/>
              <a:ea typeface="BIZ UDPGothic" panose="020B0400000000000000" pitchFamily="34" charset="-128"/>
              <a:cs typeface="+mn-cs"/>
            </a:rPr>
            <a:t>公開</a:t>
          </a:r>
          <a:endParaRPr lang="en-GB" sz="1400" b="0" i="0" kern="1200" dirty="0">
            <a:solidFill>
              <a:prstClr val="black">
                <a:hueOff val="0"/>
                <a:satOff val="0"/>
                <a:lumOff val="0"/>
                <a:alphaOff val="0"/>
              </a:prstClr>
            </a:solidFill>
            <a:latin typeface="BIZ UDPGothic" panose="020B0400000000000000" pitchFamily="34" charset="-128"/>
            <a:ea typeface="BIZ UDPGothic" panose="020B0400000000000000" pitchFamily="34" charset="-128"/>
            <a:cs typeface="+mn-cs"/>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600" b="1" i="0" dirty="0">
              <a:latin typeface="BIZ UDPGothic" panose="020B0400000000000000" pitchFamily="34" charset="-128"/>
              <a:ea typeface="BIZ UDPGothic" panose="020B0400000000000000" pitchFamily="34" charset="-128"/>
            </a:rPr>
            <a:t>再利用</a:t>
          </a:r>
          <a:endParaRPr lang="en-GB" sz="1600" b="1"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dirty="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7.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ea typeface="BIZ UDPGothic" panose="020B0400000000000000" pitchFamily="34" charset="-128"/>
            </a:rPr>
            <a:t>生成</a:t>
          </a:r>
          <a:endParaRPr lang="en-GB" sz="1400" b="0" i="0" dirty="0">
            <a:latin typeface="BIZ UDPGothic" panose="020B0400000000000000" pitchFamily="34" charset="-128"/>
            <a:ea typeface="BIZ UDPGothic" panose="020B0400000000000000" pitchFamily="34" charset="-128"/>
          </a:endParaRPr>
        </a:p>
      </dgm:t>
    </dgm:pt>
    <dgm:pt modelId="{93B116FB-06A5-4B5A-B087-BB181805FC4A}" type="par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ECE2559C-D4EF-4567-BE7C-CD7F3FAF5B51}" type="sibTrans" cxnId="{831D4F1F-0DAF-442E-9C9F-5E555B636FB4}">
      <dgm:prSet/>
      <dgm:spPr/>
      <dgm:t>
        <a:bodyPr/>
        <a:lstStyle/>
        <a:p>
          <a:endParaRPr lang="en-US">
            <a:latin typeface="BIZ UDPGothic" panose="020B0400000000000000" pitchFamily="34" charset="-128"/>
            <a:ea typeface="BIZ UDPGothic" panose="020B0400000000000000" pitchFamily="34" charset="-128"/>
          </a:endParaRPr>
        </a:p>
      </dgm:t>
    </dgm:pt>
    <dgm:pt modelId="{A4FA6DB9-FCEC-4D70-ABF7-C91D01CDA908}">
      <dgm:prSet phldrT="[Text]" custT="1"/>
      <dgm:spPr/>
      <dgm:t>
        <a:bodyPr/>
        <a:lstStyle/>
        <a:p>
          <a:r>
            <a:rPr lang="ja-JP" altLang="en-US" sz="1400" b="0" i="0">
              <a:latin typeface="BIZ UDPGothic" panose="020B0400000000000000" pitchFamily="34" charset="-128"/>
              <a:ea typeface="BIZ UDPGothic" panose="020B0400000000000000" pitchFamily="34" charset="-128"/>
            </a:rPr>
            <a:t>公開</a:t>
          </a:r>
          <a:endParaRPr lang="en-GB" sz="1400" b="0" i="0" dirty="0">
            <a:latin typeface="BIZ UDPGothic" panose="020B0400000000000000" pitchFamily="34" charset="-128"/>
            <a:ea typeface="BIZ UDPGothic" panose="020B0400000000000000" pitchFamily="34" charset="-128"/>
          </a:endParaRPr>
        </a:p>
      </dgm:t>
    </dgm:pt>
    <dgm:pt modelId="{BCA2A752-C2C1-44CD-AC8E-7C09275B50D3}" type="par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0204341C-B525-424C-BE4B-DF6AFA43772B}" type="sibTrans" cxnId="{FC01BA2C-34B2-4A09-8466-69E40F6EC670}">
      <dgm:prSet/>
      <dgm:spPr/>
      <dgm:t>
        <a:bodyPr/>
        <a:lstStyle/>
        <a:p>
          <a:endParaRPr lang="en-US">
            <a:latin typeface="BIZ UDPGothic" panose="020B0400000000000000" pitchFamily="34" charset="-128"/>
            <a:ea typeface="BIZ UDPGothic" panose="020B0400000000000000" pitchFamily="34" charset="-128"/>
          </a:endParaRPr>
        </a:p>
      </dgm:t>
    </dgm:pt>
    <dgm:pt modelId="{B62379C1-BBA8-4BDD-B573-7D734B5E1B61}">
      <dgm:prSet phldrT="[Text]" custT="1"/>
      <dgm:spPr/>
      <dgm:t>
        <a:bodyPr/>
        <a:lstStyle/>
        <a:p>
          <a:r>
            <a:rPr lang="ja-JP" altLang="en-US" sz="1400" b="0" i="0">
              <a:latin typeface="BIZ UDPGothic" panose="020B0400000000000000" pitchFamily="34" charset="-128"/>
              <a:ea typeface="BIZ UDPGothic" panose="020B0400000000000000" pitchFamily="34" charset="-128"/>
            </a:rPr>
            <a:t>再利用</a:t>
          </a:r>
          <a:endParaRPr lang="en-GB" sz="1400" b="0" i="0" dirty="0">
            <a:latin typeface="BIZ UDPGothic" panose="020B0400000000000000" pitchFamily="34" charset="-128"/>
            <a:ea typeface="BIZ UDPGothic" panose="020B0400000000000000" pitchFamily="34" charset="-128"/>
          </a:endParaRPr>
        </a:p>
      </dgm:t>
    </dgm:pt>
    <dgm:pt modelId="{6C7132FC-5E81-4C55-A18E-3ACC12A7DB02}" type="par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BE7C471E-64D9-4476-BCF2-D9B8BBF4EFC8}" type="sibTrans" cxnId="{9AD86FF9-24D5-4BAA-8E56-155CCF969F52}">
      <dgm:prSet/>
      <dgm:spPr/>
      <dgm:t>
        <a:bodyPr/>
        <a:lstStyle/>
        <a:p>
          <a:endParaRPr lang="en-US">
            <a:latin typeface="BIZ UDPGothic" panose="020B0400000000000000" pitchFamily="34" charset="-128"/>
            <a:ea typeface="BIZ UDPGothic" panose="020B0400000000000000" pitchFamily="34" charset="-128"/>
          </a:endParaRPr>
        </a:p>
      </dgm:t>
    </dgm:pt>
    <dgm:pt modelId="{E7CBCF4F-48E2-4D35-956B-2D066040584A}">
      <dgm:prSet phldrT="[Text]" custT="1"/>
      <dgm:spPr/>
      <dgm:t>
        <a:bodyPr/>
        <a:lstStyle/>
        <a:p>
          <a:r>
            <a:rPr lang="ja-JP" altLang="en-US" sz="1400" b="0" i="0">
              <a:latin typeface="BIZ UDPGothic" panose="020B0400000000000000" pitchFamily="34" charset="-128"/>
              <a:ea typeface="BIZ UDPGothic" panose="020B0400000000000000" pitchFamily="34" charset="-128"/>
            </a:rPr>
            <a:t>加工</a:t>
          </a:r>
          <a:endParaRPr lang="en-GB" sz="1400" b="0" i="0" dirty="0">
            <a:latin typeface="BIZ UDPGothic" panose="020B0400000000000000" pitchFamily="34" charset="-128"/>
            <a:ea typeface="BIZ UDPGothic" panose="020B0400000000000000" pitchFamily="34" charset="-128"/>
          </a:endParaRPr>
        </a:p>
      </dgm:t>
    </dgm:pt>
    <dgm:pt modelId="{D71008FE-CF54-4592-9AF6-71FA2E173139}" type="par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7BC6870B-28B9-437E-B175-E8CE01FBBA95}" type="sibTrans" cxnId="{2EDFCCEA-B47A-479E-A9DB-EBB1123B3B67}">
      <dgm:prSet/>
      <dgm:spPr/>
      <dgm:t>
        <a:bodyPr/>
        <a:lstStyle/>
        <a:p>
          <a:endParaRPr lang="en-US">
            <a:latin typeface="BIZ UDPGothic" panose="020B0400000000000000" pitchFamily="34" charset="-128"/>
            <a:ea typeface="BIZ UDPGothic" panose="020B0400000000000000" pitchFamily="34" charset="-128"/>
          </a:endParaRPr>
        </a:p>
      </dgm:t>
    </dgm:pt>
    <dgm:pt modelId="{A90C7648-BCD5-424E-821C-799A9B31316F}">
      <dgm:prSet phldrT="[Text]" custT="1"/>
      <dgm:spPr/>
      <dgm:t>
        <a:bodyPr/>
        <a:lstStyle/>
        <a:p>
          <a:r>
            <a:rPr lang="ja-JP" altLang="en-US" sz="1400" b="0" i="0">
              <a:latin typeface="BIZ UDPGothic" panose="020B0400000000000000" pitchFamily="34" charset="-128"/>
              <a:ea typeface="BIZ UDPGothic" panose="020B0400000000000000" pitchFamily="34" charset="-128"/>
            </a:rPr>
            <a:t>分析</a:t>
          </a:r>
          <a:endParaRPr lang="en-GB" sz="1400" b="0" i="0" dirty="0">
            <a:latin typeface="BIZ UDPGothic" panose="020B0400000000000000" pitchFamily="34" charset="-128"/>
            <a:ea typeface="BIZ UDPGothic" panose="020B0400000000000000" pitchFamily="34" charset="-128"/>
          </a:endParaRPr>
        </a:p>
      </dgm:t>
    </dgm:pt>
    <dgm:pt modelId="{0BFDB31E-268F-40B8-A347-2FAC65061F0B}" type="par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F0287D07-0E50-4803-BECC-58734B40F025}" type="sibTrans" cxnId="{0271CF94-356A-48E4-B60A-B92DCEE6D894}">
      <dgm:prSet/>
      <dgm:spPr/>
      <dgm:t>
        <a:bodyPr/>
        <a:lstStyle/>
        <a:p>
          <a:endParaRPr lang="en-US">
            <a:latin typeface="BIZ UDPGothic" panose="020B0400000000000000" pitchFamily="34" charset="-128"/>
            <a:ea typeface="BIZ UDPGothic" panose="020B0400000000000000" pitchFamily="34" charset="-128"/>
          </a:endParaRPr>
        </a:p>
      </dgm:t>
    </dgm:pt>
    <dgm:pt modelId="{13D71B79-0694-478F-82B1-8B7391FB83ED}">
      <dgm:prSet phldrT="[Text]" custT="1"/>
      <dgm:spPr/>
      <dgm:t>
        <a:bodyPr/>
        <a:lstStyle/>
        <a:p>
          <a:r>
            <a:rPr lang="ja-JP" altLang="en-US" sz="1400" b="0" i="0">
              <a:latin typeface="BIZ UDPGothic" panose="020B0400000000000000" pitchFamily="34" charset="-128"/>
              <a:ea typeface="BIZ UDPGothic" panose="020B0400000000000000" pitchFamily="34" charset="-128"/>
            </a:rPr>
            <a:t>保存</a:t>
          </a:r>
          <a:endParaRPr lang="en-GB" sz="1400" b="0" i="0" dirty="0">
            <a:latin typeface="BIZ UDPGothic" panose="020B0400000000000000" pitchFamily="34" charset="-128"/>
            <a:ea typeface="BIZ UDPGothic" panose="020B0400000000000000" pitchFamily="34" charset="-128"/>
          </a:endParaRPr>
        </a:p>
      </dgm:t>
    </dgm:pt>
    <dgm:pt modelId="{B05F3688-AC74-4116-A0E4-550EB8C6AFBC}" type="par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C825CC32-35A3-4F3B-A48B-CDBF5395295F}" type="sibTrans" cxnId="{B2EB5308-8EE5-4AB2-AF13-569A0F94039C}">
      <dgm:prSet/>
      <dgm:spPr/>
      <dgm:t>
        <a:bodyPr/>
        <a:lstStyle/>
        <a:p>
          <a:endParaRPr lang="en-US">
            <a:latin typeface="BIZ UDPGothic" panose="020B0400000000000000" pitchFamily="34" charset="-128"/>
            <a:ea typeface="BIZ UDPGothic" panose="020B0400000000000000" pitchFamily="34" charset="-128"/>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16701"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4ED7A2CE-000B-4B2A-8BCF-9EFB12C5B39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kumimoji="1" lang="ja-JP" altLang="en-US"/>
        </a:p>
      </dgm:t>
    </dgm:pt>
    <dgm:pt modelId="{E4A90A3E-FA82-4B15-8762-AD35B2C0A2C0}">
      <dgm:prSet phldrT="[テキスト]"/>
      <dgm:spPr>
        <a:solidFill>
          <a:schemeClr val="accent1">
            <a:lumMod val="60000"/>
            <a:lumOff val="40000"/>
          </a:schemeClr>
        </a:solidFill>
      </dgm:spPr>
      <dgm:t>
        <a:bodyPr/>
        <a:lstStyle/>
        <a:p>
          <a:r>
            <a:rPr kumimoji="1" lang="ja-JP" altLang="en-US">
              <a:solidFill>
                <a:schemeClr val="tx1"/>
              </a:solidFill>
            </a:rPr>
            <a:t>　</a:t>
          </a:r>
        </a:p>
      </dgm:t>
    </dgm:pt>
    <dgm:pt modelId="{790C50FF-9D78-4141-BFCF-1F383E5CFCEC}" type="parTrans" cxnId="{643BD7D5-D4AB-4809-A170-9EB8697FD495}">
      <dgm:prSet/>
      <dgm:spPr/>
      <dgm:t>
        <a:bodyPr/>
        <a:lstStyle/>
        <a:p>
          <a:endParaRPr kumimoji="1" lang="ja-JP" altLang="en-US"/>
        </a:p>
      </dgm:t>
    </dgm:pt>
    <dgm:pt modelId="{BCFC7433-B953-49C3-B60C-843AB55EB232}" type="sibTrans" cxnId="{643BD7D5-D4AB-4809-A170-9EB8697FD495}">
      <dgm:prSet/>
      <dgm:spPr/>
      <dgm:t>
        <a:bodyPr/>
        <a:lstStyle/>
        <a:p>
          <a:pPr rtl="0"/>
          <a:endParaRPr kumimoji="1" lang="ja-JP" altLang="en-US"/>
        </a:p>
      </dgm:t>
    </dgm:pt>
    <dgm:pt modelId="{3B88852D-7478-4747-AAB5-8B40992D5C37}">
      <dgm:prSet phldrT="[テキスト]"/>
      <dgm:spPr>
        <a:solidFill>
          <a:schemeClr val="accent1">
            <a:lumMod val="60000"/>
            <a:lumOff val="40000"/>
          </a:schemeClr>
        </a:solidFill>
      </dgm:spPr>
      <dgm:t>
        <a:bodyPr/>
        <a:lstStyle/>
        <a:p>
          <a:r>
            <a:rPr kumimoji="1" lang="ja-JP" altLang="en-US">
              <a:solidFill>
                <a:schemeClr val="tx1"/>
              </a:solidFill>
            </a:rPr>
            <a:t>　</a:t>
          </a:r>
        </a:p>
      </dgm:t>
    </dgm:pt>
    <dgm:pt modelId="{8C07BB81-A1C9-4416-BCE7-A69855F925FF}" type="parTrans" cxnId="{9221750F-A5E7-4065-AA4C-B87969F90E0A}">
      <dgm:prSet/>
      <dgm:spPr/>
      <dgm:t>
        <a:bodyPr/>
        <a:lstStyle/>
        <a:p>
          <a:endParaRPr kumimoji="1" lang="ja-JP" altLang="en-US"/>
        </a:p>
      </dgm:t>
    </dgm:pt>
    <dgm:pt modelId="{1D16D5E6-1A8B-4F84-AFD0-2A8FDF9DEB22}" type="sibTrans" cxnId="{9221750F-A5E7-4065-AA4C-B87969F90E0A}">
      <dgm:prSet/>
      <dgm:spPr/>
      <dgm:t>
        <a:bodyPr/>
        <a:lstStyle/>
        <a:p>
          <a:pPr rtl="0"/>
          <a:endParaRPr kumimoji="1" lang="ja-JP" altLang="en-US"/>
        </a:p>
      </dgm:t>
    </dgm:pt>
    <dgm:pt modelId="{37135122-76FE-4DC4-823A-256A06D9A472}">
      <dgm:prSet phldrT="[テキスト]"/>
      <dgm:spPr>
        <a:ln w="76200">
          <a:solidFill>
            <a:srgbClr val="FFFF00"/>
          </a:solidFill>
        </a:ln>
      </dgm:spPr>
      <dgm:t>
        <a:bodyPr/>
        <a:lstStyle/>
        <a:p>
          <a:r>
            <a:rPr kumimoji="1" lang="ja-JP" altLang="en-US"/>
            <a:t>　</a:t>
          </a:r>
        </a:p>
      </dgm:t>
    </dgm:pt>
    <dgm:pt modelId="{40990FD6-8D18-4FBE-9EA1-96E8FBE289DB}" type="parTrans" cxnId="{DEC6D1A1-FB87-4EA7-BA25-2B918BF1916A}">
      <dgm:prSet/>
      <dgm:spPr/>
      <dgm:t>
        <a:bodyPr/>
        <a:lstStyle/>
        <a:p>
          <a:endParaRPr kumimoji="1" lang="ja-JP" altLang="en-US"/>
        </a:p>
      </dgm:t>
    </dgm:pt>
    <dgm:pt modelId="{5E8B592A-80C0-4433-9568-A3AAD3920E4F}" type="sibTrans" cxnId="{DEC6D1A1-FB87-4EA7-BA25-2B918BF1916A}">
      <dgm:prSet/>
      <dgm:spPr/>
      <dgm:t>
        <a:bodyPr/>
        <a:lstStyle/>
        <a:p>
          <a:endParaRPr kumimoji="1" lang="ja-JP" altLang="en-US"/>
        </a:p>
      </dgm:t>
    </dgm:pt>
    <dgm:pt modelId="{2E1D5872-61A8-4CEF-9610-DBBE52C00531}" type="pres">
      <dgm:prSet presAssocID="{4ED7A2CE-000B-4B2A-8BCF-9EFB12C5B398}" presName="outerComposite" presStyleCnt="0">
        <dgm:presLayoutVars>
          <dgm:chMax val="5"/>
          <dgm:dir/>
          <dgm:resizeHandles val="exact"/>
        </dgm:presLayoutVars>
      </dgm:prSet>
      <dgm:spPr/>
    </dgm:pt>
    <dgm:pt modelId="{E2EB4F3E-04D0-48D9-8929-52A5BC34A7C5}" type="pres">
      <dgm:prSet presAssocID="{4ED7A2CE-000B-4B2A-8BCF-9EFB12C5B398}" presName="dummyMaxCanvas" presStyleCnt="0">
        <dgm:presLayoutVars/>
      </dgm:prSet>
      <dgm:spPr/>
    </dgm:pt>
    <dgm:pt modelId="{1BC56AE3-20BB-4269-8016-368CA7308D96}" type="pres">
      <dgm:prSet presAssocID="{4ED7A2CE-000B-4B2A-8BCF-9EFB12C5B398}" presName="ThreeNodes_1" presStyleLbl="node1" presStyleIdx="0" presStyleCnt="3" custScaleX="113504" custScaleY="103611" custLinFactNeighborX="3773" custLinFactNeighborY="5224">
        <dgm:presLayoutVars>
          <dgm:bulletEnabled val="1"/>
        </dgm:presLayoutVars>
      </dgm:prSet>
      <dgm:spPr/>
    </dgm:pt>
    <dgm:pt modelId="{7412D613-4542-4BD7-ABC3-B9A76498ABE7}" type="pres">
      <dgm:prSet presAssocID="{4ED7A2CE-000B-4B2A-8BCF-9EFB12C5B398}" presName="ThreeNodes_2" presStyleLbl="node1" presStyleIdx="1" presStyleCnt="3" custScaleX="110863" custScaleY="95603" custLinFactNeighborX="-607" custLinFactNeighborY="-6271">
        <dgm:presLayoutVars>
          <dgm:bulletEnabled val="1"/>
        </dgm:presLayoutVars>
      </dgm:prSet>
      <dgm:spPr/>
    </dgm:pt>
    <dgm:pt modelId="{807BF6E0-4E68-4483-8BEC-0746810811B9}" type="pres">
      <dgm:prSet presAssocID="{4ED7A2CE-000B-4B2A-8BCF-9EFB12C5B398}" presName="ThreeNodes_3" presStyleLbl="node1" presStyleIdx="2" presStyleCnt="3" custScaleX="107833" custScaleY="111243" custLinFactNeighborX="-3846" custLinFactNeighborY="-12032">
        <dgm:presLayoutVars>
          <dgm:bulletEnabled val="1"/>
        </dgm:presLayoutVars>
      </dgm:prSet>
      <dgm:spPr/>
    </dgm:pt>
    <dgm:pt modelId="{CF8B1BE8-135C-4B58-A769-8A5383FCA21C}" type="pres">
      <dgm:prSet presAssocID="{4ED7A2CE-000B-4B2A-8BCF-9EFB12C5B398}" presName="ThreeConn_1-2" presStyleLbl="fgAccFollowNode1" presStyleIdx="0" presStyleCnt="2" custScaleY="69814" custLinFactNeighborX="70081" custLinFactNeighborY="19144">
        <dgm:presLayoutVars>
          <dgm:bulletEnabled val="1"/>
        </dgm:presLayoutVars>
      </dgm:prSet>
      <dgm:spPr/>
    </dgm:pt>
    <dgm:pt modelId="{48717BA0-486F-4ECB-82A3-761FCFDC86CC}" type="pres">
      <dgm:prSet presAssocID="{4ED7A2CE-000B-4B2A-8BCF-9EFB12C5B398}" presName="ThreeConn_2-3" presStyleLbl="fgAccFollowNode1" presStyleIdx="1" presStyleCnt="2" custScaleY="72156" custLinFactNeighborX="43265" custLinFactNeighborY="7220">
        <dgm:presLayoutVars>
          <dgm:bulletEnabled val="1"/>
        </dgm:presLayoutVars>
      </dgm:prSet>
      <dgm:spPr/>
    </dgm:pt>
    <dgm:pt modelId="{DDAA9EED-05EC-40A2-B180-FA1360D2C060}" type="pres">
      <dgm:prSet presAssocID="{4ED7A2CE-000B-4B2A-8BCF-9EFB12C5B398}" presName="ThreeNodes_1_text" presStyleLbl="node1" presStyleIdx="2" presStyleCnt="3">
        <dgm:presLayoutVars>
          <dgm:bulletEnabled val="1"/>
        </dgm:presLayoutVars>
      </dgm:prSet>
      <dgm:spPr/>
    </dgm:pt>
    <dgm:pt modelId="{AF14ED6D-F55D-42EF-B0A8-F62FDED730B6}" type="pres">
      <dgm:prSet presAssocID="{4ED7A2CE-000B-4B2A-8BCF-9EFB12C5B398}" presName="ThreeNodes_2_text" presStyleLbl="node1" presStyleIdx="2" presStyleCnt="3">
        <dgm:presLayoutVars>
          <dgm:bulletEnabled val="1"/>
        </dgm:presLayoutVars>
      </dgm:prSet>
      <dgm:spPr/>
    </dgm:pt>
    <dgm:pt modelId="{CF643F13-DEAD-4E38-9D31-2C6017E54DF7}" type="pres">
      <dgm:prSet presAssocID="{4ED7A2CE-000B-4B2A-8BCF-9EFB12C5B398}" presName="ThreeNodes_3_text" presStyleLbl="node1" presStyleIdx="2" presStyleCnt="3">
        <dgm:presLayoutVars>
          <dgm:bulletEnabled val="1"/>
        </dgm:presLayoutVars>
      </dgm:prSet>
      <dgm:spPr/>
    </dgm:pt>
  </dgm:ptLst>
  <dgm:cxnLst>
    <dgm:cxn modelId="{F91E2703-60A9-41B7-B4D3-0C44AE967FA0}" type="presOf" srcId="{E4A90A3E-FA82-4B15-8762-AD35B2C0A2C0}" destId="{1BC56AE3-20BB-4269-8016-368CA7308D96}" srcOrd="0" destOrd="0" presId="urn:microsoft.com/office/officeart/2005/8/layout/vProcess5"/>
    <dgm:cxn modelId="{9221750F-A5E7-4065-AA4C-B87969F90E0A}" srcId="{4ED7A2CE-000B-4B2A-8BCF-9EFB12C5B398}" destId="{3B88852D-7478-4747-AAB5-8B40992D5C37}" srcOrd="1" destOrd="0" parTransId="{8C07BB81-A1C9-4416-BCE7-A69855F925FF}" sibTransId="{1D16D5E6-1A8B-4F84-AFD0-2A8FDF9DEB22}"/>
    <dgm:cxn modelId="{1768AB6C-FAEB-42BE-821D-AD55F352AAAA}" type="presOf" srcId="{E4A90A3E-FA82-4B15-8762-AD35B2C0A2C0}" destId="{DDAA9EED-05EC-40A2-B180-FA1360D2C060}" srcOrd="1" destOrd="0" presId="urn:microsoft.com/office/officeart/2005/8/layout/vProcess5"/>
    <dgm:cxn modelId="{F1F73358-3895-45C5-BB3F-3B280EECA3B4}" type="presOf" srcId="{3B88852D-7478-4747-AAB5-8B40992D5C37}" destId="{7412D613-4542-4BD7-ABC3-B9A76498ABE7}" srcOrd="0" destOrd="0" presId="urn:microsoft.com/office/officeart/2005/8/layout/vProcess5"/>
    <dgm:cxn modelId="{726A9B8D-CC3D-442E-AA08-75604131DCD7}" type="presOf" srcId="{37135122-76FE-4DC4-823A-256A06D9A472}" destId="{CF643F13-DEAD-4E38-9D31-2C6017E54DF7}" srcOrd="1" destOrd="0" presId="urn:microsoft.com/office/officeart/2005/8/layout/vProcess5"/>
    <dgm:cxn modelId="{8C81069B-9B3A-4EF2-ACA8-8CDBCB9A72C9}" type="presOf" srcId="{1D16D5E6-1A8B-4F84-AFD0-2A8FDF9DEB22}" destId="{48717BA0-486F-4ECB-82A3-761FCFDC86CC}" srcOrd="0" destOrd="0" presId="urn:microsoft.com/office/officeart/2005/8/layout/vProcess5"/>
    <dgm:cxn modelId="{DEC6D1A1-FB87-4EA7-BA25-2B918BF1916A}" srcId="{4ED7A2CE-000B-4B2A-8BCF-9EFB12C5B398}" destId="{37135122-76FE-4DC4-823A-256A06D9A472}" srcOrd="2" destOrd="0" parTransId="{40990FD6-8D18-4FBE-9EA1-96E8FBE289DB}" sibTransId="{5E8B592A-80C0-4433-9568-A3AAD3920E4F}"/>
    <dgm:cxn modelId="{37441EBB-6665-4F37-8EDB-915455DF602F}" type="presOf" srcId="{3B88852D-7478-4747-AAB5-8B40992D5C37}" destId="{AF14ED6D-F55D-42EF-B0A8-F62FDED730B6}" srcOrd="1" destOrd="0" presId="urn:microsoft.com/office/officeart/2005/8/layout/vProcess5"/>
    <dgm:cxn modelId="{643BD7D5-D4AB-4809-A170-9EB8697FD495}" srcId="{4ED7A2CE-000B-4B2A-8BCF-9EFB12C5B398}" destId="{E4A90A3E-FA82-4B15-8762-AD35B2C0A2C0}" srcOrd="0" destOrd="0" parTransId="{790C50FF-9D78-4141-BFCF-1F383E5CFCEC}" sibTransId="{BCFC7433-B953-49C3-B60C-843AB55EB232}"/>
    <dgm:cxn modelId="{D89115D9-3462-4A6D-96B7-7E4F0F68FDD6}" type="presOf" srcId="{4ED7A2CE-000B-4B2A-8BCF-9EFB12C5B398}" destId="{2E1D5872-61A8-4CEF-9610-DBBE52C00531}" srcOrd="0" destOrd="0" presId="urn:microsoft.com/office/officeart/2005/8/layout/vProcess5"/>
    <dgm:cxn modelId="{DEF2FAF8-10C2-4BDC-A0F4-B5C53A72BADB}" type="presOf" srcId="{BCFC7433-B953-49C3-B60C-843AB55EB232}" destId="{CF8B1BE8-135C-4B58-A769-8A5383FCA21C}" srcOrd="0" destOrd="0" presId="urn:microsoft.com/office/officeart/2005/8/layout/vProcess5"/>
    <dgm:cxn modelId="{58DDF2FE-224D-497F-BD65-C060862224E8}" type="presOf" srcId="{37135122-76FE-4DC4-823A-256A06D9A472}" destId="{807BF6E0-4E68-4483-8BEC-0746810811B9}" srcOrd="0" destOrd="0" presId="urn:microsoft.com/office/officeart/2005/8/layout/vProcess5"/>
    <dgm:cxn modelId="{8E3F75A7-1DF9-4005-9093-7BF0FB4E2854}" type="presParOf" srcId="{2E1D5872-61A8-4CEF-9610-DBBE52C00531}" destId="{E2EB4F3E-04D0-48D9-8929-52A5BC34A7C5}" srcOrd="0" destOrd="0" presId="urn:microsoft.com/office/officeart/2005/8/layout/vProcess5"/>
    <dgm:cxn modelId="{C4DDFC0E-3D30-4606-9CDE-1E789AF02A5A}" type="presParOf" srcId="{2E1D5872-61A8-4CEF-9610-DBBE52C00531}" destId="{1BC56AE3-20BB-4269-8016-368CA7308D96}" srcOrd="1" destOrd="0" presId="urn:microsoft.com/office/officeart/2005/8/layout/vProcess5"/>
    <dgm:cxn modelId="{44357CBC-DCF7-4F84-B948-58FB8EC6A3EE}" type="presParOf" srcId="{2E1D5872-61A8-4CEF-9610-DBBE52C00531}" destId="{7412D613-4542-4BD7-ABC3-B9A76498ABE7}" srcOrd="2" destOrd="0" presId="urn:microsoft.com/office/officeart/2005/8/layout/vProcess5"/>
    <dgm:cxn modelId="{9B0A2427-0FDF-4AF8-8D70-8C942E7B41BC}" type="presParOf" srcId="{2E1D5872-61A8-4CEF-9610-DBBE52C00531}" destId="{807BF6E0-4E68-4483-8BEC-0746810811B9}" srcOrd="3" destOrd="0" presId="urn:microsoft.com/office/officeart/2005/8/layout/vProcess5"/>
    <dgm:cxn modelId="{25E2D5F2-2BD5-4052-BEF4-8E8D49BF7CA3}" type="presParOf" srcId="{2E1D5872-61A8-4CEF-9610-DBBE52C00531}" destId="{CF8B1BE8-135C-4B58-A769-8A5383FCA21C}" srcOrd="4" destOrd="0" presId="urn:microsoft.com/office/officeart/2005/8/layout/vProcess5"/>
    <dgm:cxn modelId="{30F3A4DC-EC99-4F20-B4B7-2888FCBA2794}" type="presParOf" srcId="{2E1D5872-61A8-4CEF-9610-DBBE52C00531}" destId="{48717BA0-486F-4ECB-82A3-761FCFDC86CC}" srcOrd="5" destOrd="0" presId="urn:microsoft.com/office/officeart/2005/8/layout/vProcess5"/>
    <dgm:cxn modelId="{51A25E0E-D0BE-450B-B1FB-5F57187BB830}" type="presParOf" srcId="{2E1D5872-61A8-4CEF-9610-DBBE52C00531}" destId="{DDAA9EED-05EC-40A2-B180-FA1360D2C060}" srcOrd="6" destOrd="0" presId="urn:microsoft.com/office/officeart/2005/8/layout/vProcess5"/>
    <dgm:cxn modelId="{D8810EAB-8D8E-4B78-B266-74A4A53B0140}" type="presParOf" srcId="{2E1D5872-61A8-4CEF-9610-DBBE52C00531}" destId="{AF14ED6D-F55D-42EF-B0A8-F62FDED730B6}" srcOrd="7" destOrd="0" presId="urn:microsoft.com/office/officeart/2005/8/layout/vProcess5"/>
    <dgm:cxn modelId="{2E7D3347-B465-4262-A1F5-4FEAB130269D}" type="presParOf" srcId="{2E1D5872-61A8-4CEF-9610-DBBE52C00531}" destId="{CF643F13-DEAD-4E38-9D31-2C6017E54DF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2086AF00-CAEC-433B-ADC3-A646856C2992}">
      <dgm:prSet phldrT="[テキスト]" custT="1"/>
      <dgm:spPr>
        <a:solidFill>
          <a:schemeClr val="accent1">
            <a:lumMod val="60000"/>
            <a:lumOff val="40000"/>
          </a:schemeClr>
        </a:solidFill>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a:ln w="12700">
          <a:solidFill>
            <a:schemeClr val="bg1"/>
          </a:solidFill>
        </a:ln>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2" csCatId="mainScheme" phldr="1"/>
      <dgm:spPr/>
      <dgm:t>
        <a:bodyPr/>
        <a:lstStyle/>
        <a:p>
          <a:endParaRPr kumimoji="1" lang="ja-JP" altLang="en-US"/>
        </a:p>
      </dgm:t>
    </dgm:pt>
    <dgm:pt modelId="{11BC4E7B-86EB-4722-BB3A-E37F852FBBD5}">
      <dgm:prSet phldrT="[テキスト]"/>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1" csCatId="mainScheme" phldr="1"/>
      <dgm:spPr/>
      <dgm:t>
        <a:bodyPr/>
        <a:lstStyle/>
        <a:p>
          <a:endParaRPr kumimoji="1" lang="ja-JP" altLang="en-US"/>
        </a:p>
      </dgm:t>
    </dgm:pt>
    <dgm:pt modelId="{2086AF00-CAEC-433B-ADC3-A646856C2992}">
      <dgm:prSet phldrT="[テキスト]" custT="1"/>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2" csCatId="mainScheme" phldr="1"/>
      <dgm:spPr/>
      <dgm:t>
        <a:bodyPr/>
        <a:lstStyle/>
        <a:p>
          <a:endParaRPr kumimoji="1" lang="ja-JP" altLang="en-US"/>
        </a:p>
      </dgm:t>
    </dgm:pt>
    <dgm:pt modelId="{11BC4E7B-86EB-4722-BB3A-E37F852FBBD5}">
      <dgm:prSet phldrT="[テキスト]"/>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1" csCatId="mainScheme" phldr="1"/>
      <dgm:spPr/>
      <dgm:t>
        <a:bodyPr/>
        <a:lstStyle/>
        <a:p>
          <a:endParaRPr kumimoji="1" lang="ja-JP" altLang="en-US"/>
        </a:p>
      </dgm:t>
    </dgm:pt>
    <dgm:pt modelId="{2086AF00-CAEC-433B-ADC3-A646856C2992}">
      <dgm:prSet phldrT="[テキスト]" custT="1"/>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11BC4E7B-86EB-4722-BB3A-E37F852FBBD5}">
      <dgm:prSet phldrT="[テキスト]"/>
      <dgm:spPr>
        <a:ln w="12700">
          <a:solidFill>
            <a:schemeClr val="bg1"/>
          </a:solidFill>
        </a:ln>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a:solidFill>
          <a:schemeClr val="accent1">
            <a:lumMod val="60000"/>
            <a:lumOff val="40000"/>
          </a:schemeClr>
        </a:solidFill>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2086AF00-CAEC-433B-ADC3-A646856C2992}">
      <dgm:prSet phldrT="[テキスト]" custT="1"/>
      <dgm:spPr>
        <a:solidFill>
          <a:schemeClr val="accent1">
            <a:lumMod val="60000"/>
            <a:lumOff val="40000"/>
          </a:schemeClr>
        </a:solidFill>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a:ln w="12700">
          <a:solidFill>
            <a:schemeClr val="bg1"/>
          </a:solidFill>
        </a:ln>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ja-JP" altLang="en-US" sz="1400" b="0" i="0">
              <a:latin typeface="BIZ UDPGothic" panose="020B0400000000000000" pitchFamily="34" charset="-128"/>
            </a:rPr>
            <a:t>生成</a:t>
          </a:r>
          <a:endParaRPr lang="en-GB" sz="1400" b="0" i="0" dirty="0">
            <a:latin typeface="BIZ UDPGothic" panose="020B0400000000000000" pitchFamily="34" charset="-128"/>
          </a:endParaRPr>
        </a:p>
      </dgm:t>
    </dgm:pt>
    <dgm:pt modelId="{93B116FB-06A5-4B5A-B087-BB181805FC4A}" type="parTrans" cxnId="{831D4F1F-0DAF-442E-9C9F-5E555B636FB4}">
      <dgm:prSet/>
      <dgm:spPr/>
      <dgm:t>
        <a:bodyPr/>
        <a:lstStyle/>
        <a:p>
          <a:endParaRPr lang="en-US"/>
        </a:p>
      </dgm:t>
    </dgm:pt>
    <dgm:pt modelId="{ECE2559C-D4EF-4567-BE7C-CD7F3FAF5B51}" type="sibTrans" cxnId="{831D4F1F-0DAF-442E-9C9F-5E555B636FB4}">
      <dgm:prSet/>
      <dgm:spPr/>
      <dgm:t>
        <a:bodyPr/>
        <a:lstStyle/>
        <a:p>
          <a:endParaRPr lang="en-US"/>
        </a:p>
      </dgm:t>
    </dgm:pt>
    <dgm:pt modelId="{A4FA6DB9-FCEC-4D70-ABF7-C91D01CDA908}">
      <dgm:prSet phldrT="[Text]" custT="1"/>
      <dgm:spPr/>
      <dgm:t>
        <a:bodyPr/>
        <a:lstStyle/>
        <a:p>
          <a:r>
            <a:rPr lang="ja-JP" altLang="en-US" sz="1400" b="0" i="0">
              <a:latin typeface="BIZ UDPGothic" panose="020B0400000000000000" pitchFamily="34" charset="-128"/>
            </a:rPr>
            <a:t>公開</a:t>
          </a:r>
          <a:endParaRPr lang="en-GB" sz="1400" b="0" i="0" dirty="0">
            <a:latin typeface="BIZ UDPGothic" panose="020B0400000000000000" pitchFamily="34" charset="-128"/>
          </a:endParaRPr>
        </a:p>
      </dgm:t>
    </dgm:pt>
    <dgm:pt modelId="{BCA2A752-C2C1-44CD-AC8E-7C09275B50D3}" type="parTrans" cxnId="{FC01BA2C-34B2-4A09-8466-69E40F6EC670}">
      <dgm:prSet/>
      <dgm:spPr/>
      <dgm:t>
        <a:bodyPr/>
        <a:lstStyle/>
        <a:p>
          <a:endParaRPr lang="en-US"/>
        </a:p>
      </dgm:t>
    </dgm:pt>
    <dgm:pt modelId="{0204341C-B525-424C-BE4B-DF6AFA43772B}" type="sibTrans" cxnId="{FC01BA2C-34B2-4A09-8466-69E40F6EC670}">
      <dgm:prSet/>
      <dgm:spPr/>
      <dgm:t>
        <a:bodyPr/>
        <a:lstStyle/>
        <a:p>
          <a:endParaRPr lang="en-US"/>
        </a:p>
      </dgm:t>
    </dgm:pt>
    <dgm:pt modelId="{B62379C1-BBA8-4BDD-B573-7D734B5E1B61}">
      <dgm:prSet phldrT="[Text]" custT="1"/>
      <dgm:spPr/>
      <dgm:t>
        <a:bodyPr/>
        <a:lstStyle/>
        <a:p>
          <a:r>
            <a:rPr lang="ja-JP" altLang="en-US" sz="1400" b="0" i="0" dirty="0">
              <a:latin typeface="BIZ UDPGothic" panose="020B0400000000000000" pitchFamily="34" charset="-128"/>
            </a:rPr>
            <a:t>再利用</a:t>
          </a:r>
          <a:endParaRPr lang="en-GB" sz="1400" b="0" i="0" dirty="0">
            <a:latin typeface="BIZ UDPGothic" panose="020B0400000000000000" pitchFamily="34" charset="-128"/>
          </a:endParaRPr>
        </a:p>
      </dgm:t>
    </dgm:pt>
    <dgm:pt modelId="{6C7132FC-5E81-4C55-A18E-3ACC12A7DB02}" type="parTrans" cxnId="{9AD86FF9-24D5-4BAA-8E56-155CCF969F52}">
      <dgm:prSet/>
      <dgm:spPr/>
      <dgm:t>
        <a:bodyPr/>
        <a:lstStyle/>
        <a:p>
          <a:endParaRPr lang="en-US"/>
        </a:p>
      </dgm:t>
    </dgm:pt>
    <dgm:pt modelId="{BE7C471E-64D9-4476-BCF2-D9B8BBF4EFC8}" type="sibTrans" cxnId="{9AD86FF9-24D5-4BAA-8E56-155CCF969F52}">
      <dgm:prSet/>
      <dgm:spPr/>
      <dgm:t>
        <a:bodyPr/>
        <a:lstStyle/>
        <a:p>
          <a:endParaRPr lang="en-US"/>
        </a:p>
      </dgm:t>
    </dgm:pt>
    <dgm:pt modelId="{E7CBCF4F-48E2-4D35-956B-2D066040584A}">
      <dgm:prSet phldrT="[Text]" custT="1"/>
      <dgm:spPr/>
      <dgm:t>
        <a:bodyPr/>
        <a:lstStyle/>
        <a:p>
          <a:r>
            <a:rPr lang="ja-JP" altLang="en-US" sz="1400" b="0" i="0" dirty="0">
              <a:latin typeface="BIZ UDPGothic" panose="020B0400000000000000" pitchFamily="34" charset="-128"/>
            </a:rPr>
            <a:t>加工</a:t>
          </a:r>
          <a:endParaRPr lang="en-GB" sz="1400" b="0" i="0" dirty="0">
            <a:latin typeface="BIZ UDPGothic" panose="020B0400000000000000" pitchFamily="34" charset="-128"/>
          </a:endParaRPr>
        </a:p>
      </dgm:t>
    </dgm:pt>
    <dgm:pt modelId="{D71008FE-CF54-4592-9AF6-71FA2E173139}" type="parTrans" cxnId="{2EDFCCEA-B47A-479E-A9DB-EBB1123B3B67}">
      <dgm:prSet/>
      <dgm:spPr/>
      <dgm:t>
        <a:bodyPr/>
        <a:lstStyle/>
        <a:p>
          <a:endParaRPr lang="en-US"/>
        </a:p>
      </dgm:t>
    </dgm:pt>
    <dgm:pt modelId="{7BC6870B-28B9-437E-B175-E8CE01FBBA95}" type="sibTrans" cxnId="{2EDFCCEA-B47A-479E-A9DB-EBB1123B3B67}">
      <dgm:prSet/>
      <dgm:spPr/>
      <dgm:t>
        <a:bodyPr/>
        <a:lstStyle/>
        <a:p>
          <a:endParaRPr lang="en-US"/>
        </a:p>
      </dgm:t>
    </dgm:pt>
    <dgm:pt modelId="{A90C7648-BCD5-424E-821C-799A9B31316F}">
      <dgm:prSet phldrT="[Text]" custT="1"/>
      <dgm:spPr/>
      <dgm:t>
        <a:bodyPr/>
        <a:lstStyle/>
        <a:p>
          <a:r>
            <a:rPr lang="ja-JP" altLang="en-US" sz="1400" b="0" i="0">
              <a:latin typeface="BIZ UDPGothic" panose="020B0400000000000000" pitchFamily="34" charset="-128"/>
            </a:rPr>
            <a:t>分析</a:t>
          </a:r>
          <a:endParaRPr lang="en-GB" sz="1400" b="0" i="0" dirty="0">
            <a:latin typeface="BIZ UDPGothic" panose="020B0400000000000000" pitchFamily="34" charset="-128"/>
          </a:endParaRPr>
        </a:p>
      </dgm:t>
    </dgm:pt>
    <dgm:pt modelId="{0BFDB31E-268F-40B8-A347-2FAC65061F0B}" type="parTrans" cxnId="{0271CF94-356A-48E4-B60A-B92DCEE6D894}">
      <dgm:prSet/>
      <dgm:spPr/>
      <dgm:t>
        <a:bodyPr/>
        <a:lstStyle/>
        <a:p>
          <a:endParaRPr lang="en-US"/>
        </a:p>
      </dgm:t>
    </dgm:pt>
    <dgm:pt modelId="{F0287D07-0E50-4803-BECC-58734B40F025}" type="sibTrans" cxnId="{0271CF94-356A-48E4-B60A-B92DCEE6D894}">
      <dgm:prSet/>
      <dgm:spPr/>
      <dgm:t>
        <a:bodyPr/>
        <a:lstStyle/>
        <a:p>
          <a:endParaRPr lang="en-US"/>
        </a:p>
      </dgm:t>
    </dgm:pt>
    <dgm:pt modelId="{13D71B79-0694-478F-82B1-8B7391FB83ED}">
      <dgm:prSet phldrT="[Text]" custT="1"/>
      <dgm:spPr/>
      <dgm:t>
        <a:bodyPr/>
        <a:lstStyle/>
        <a:p>
          <a:r>
            <a:rPr lang="ja-JP" altLang="en-US" sz="1400" b="0" i="0">
              <a:latin typeface="BIZ UDPGothic" panose="020B0400000000000000" pitchFamily="34" charset="-128"/>
            </a:rPr>
            <a:t>保存</a:t>
          </a:r>
          <a:endParaRPr lang="en-GB" sz="1400" b="0" i="0" dirty="0">
            <a:latin typeface="BIZ UDPGothic" panose="020B0400000000000000" pitchFamily="34" charset="-128"/>
          </a:endParaRPr>
        </a:p>
      </dgm:t>
    </dgm:pt>
    <dgm:pt modelId="{B05F3688-AC74-4116-A0E4-550EB8C6AFBC}" type="parTrans" cxnId="{B2EB5308-8EE5-4AB2-AF13-569A0F94039C}">
      <dgm:prSet/>
      <dgm:spPr/>
      <dgm:t>
        <a:bodyPr/>
        <a:lstStyle/>
        <a:p>
          <a:endParaRPr lang="en-US"/>
        </a:p>
      </dgm:t>
    </dgm:pt>
    <dgm:pt modelId="{C825CC32-35A3-4F3B-A48B-CDBF5395295F}" type="sibTrans" cxnId="{B2EB5308-8EE5-4AB2-AF13-569A0F94039C}">
      <dgm:prSet/>
      <dgm:spPr/>
      <dgm:t>
        <a:bodyPr/>
        <a:lstStyle/>
        <a:p>
          <a:endParaRPr lang="en-US"/>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06092" custScaleY="57583">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ja-JP" altLang="en-US" sz="1800" b="1" i="0" kern="1200">
              <a:latin typeface="BIZ UDPGothic" panose="020B0400000000000000" pitchFamily="34" charset="-128"/>
              <a:ea typeface="BIZ UDPGothic" panose="020B0400000000000000" pitchFamily="34" charset="-128"/>
            </a:rPr>
            <a:t>生成</a:t>
          </a:r>
          <a:endParaRPr lang="en-GB" sz="1400" b="1"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b="1" i="0" kern="1200">
              <a:latin typeface="BIZ UDPGothic" panose="020B0400000000000000" pitchFamily="34" charset="-128"/>
              <a:ea typeface="BIZ UDPGothic" panose="020B0400000000000000" pitchFamily="34" charset="-128"/>
            </a:rPr>
            <a:t>加工</a:t>
          </a:r>
          <a:endParaRPr lang="en-GB" sz="1600" b="1"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b="1" i="0" kern="1200">
              <a:latin typeface="BIZ UDPGothic" panose="020B0400000000000000" pitchFamily="34" charset="-128"/>
              <a:ea typeface="BIZ UDPGothic" panose="020B0400000000000000" pitchFamily="34" charset="-128"/>
            </a:rPr>
            <a:t>分析</a:t>
          </a:r>
          <a:endParaRPr lang="en-GB" sz="1600" b="1"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b="1" i="0" kern="1200">
              <a:latin typeface="BIZ UDPGothic" panose="020B0400000000000000" pitchFamily="34" charset="-128"/>
              <a:ea typeface="BIZ UDPGothic" panose="020B0400000000000000" pitchFamily="34" charset="-128"/>
            </a:rPr>
            <a:t>保存</a:t>
          </a:r>
          <a:endParaRPr lang="en-GB" sz="1600" b="1"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b="1" i="0" kern="1200">
              <a:latin typeface="BIZ UDPGothic" panose="020B0400000000000000" pitchFamily="34" charset="-128"/>
              <a:ea typeface="BIZ UDPGothic" panose="020B0400000000000000" pitchFamily="34" charset="-128"/>
            </a:rPr>
            <a:t>公開</a:t>
          </a:r>
          <a:endParaRPr lang="en-GB" sz="1600" b="1"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dirty="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dirty="0">
              <a:solidFill>
                <a:prstClr val="black">
                  <a:hueOff val="0"/>
                  <a:satOff val="0"/>
                  <a:lumOff val="0"/>
                  <a:alphaOff val="0"/>
                </a:prstClr>
              </a:solidFill>
              <a:latin typeface="BIZ UDPGothic" panose="020B0400000000000000" pitchFamily="34" charset="-128"/>
              <a:ea typeface="BIZ UDPGothic" panose="020B0400000000000000" pitchFamily="34" charset="-128"/>
              <a:cs typeface="+mn-cs"/>
            </a:rPr>
            <a:t>公開</a:t>
          </a:r>
          <a:endParaRPr lang="en-GB" sz="1400" b="0" i="0" kern="1200" dirty="0">
            <a:solidFill>
              <a:prstClr val="black">
                <a:hueOff val="0"/>
                <a:satOff val="0"/>
                <a:lumOff val="0"/>
                <a:alphaOff val="0"/>
              </a:prstClr>
            </a:solidFill>
            <a:latin typeface="BIZ UDPGothic" panose="020B0400000000000000" pitchFamily="34" charset="-128"/>
            <a:ea typeface="BIZ UDPGothic" panose="020B0400000000000000" pitchFamily="34" charset="-128"/>
            <a:cs typeface="+mn-cs"/>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ja-JP" altLang="en-US" sz="1600" b="1" i="0" kern="1200" dirty="0">
              <a:latin typeface="BIZ UDPGothic" panose="020B0400000000000000" pitchFamily="34" charset="-128"/>
              <a:ea typeface="BIZ UDPGothic" panose="020B0400000000000000" pitchFamily="34" charset="-128"/>
            </a:rPr>
            <a:t>再利用</a:t>
          </a:r>
          <a:endParaRPr lang="en-GB" sz="1600" b="1"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590" y="112853"/>
          <a:ext cx="1070665"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生成</a:t>
          </a:r>
          <a:endParaRPr lang="en-GB" sz="1400" b="0" i="0" kern="1200" dirty="0">
            <a:latin typeface="BIZ UDPGothic" panose="020B0400000000000000" pitchFamily="34" charset="-128"/>
            <a:ea typeface="BIZ UDPGothic" panose="020B0400000000000000" pitchFamily="34" charset="-128"/>
          </a:endParaRPr>
        </a:p>
      </dsp:txBody>
      <dsp:txXfrm>
        <a:off x="1360353" y="129616"/>
        <a:ext cx="1037139" cy="309863"/>
      </dsp:txXfrm>
    </dsp:sp>
    <dsp:sp modelId="{80957AA1-AA2F-4D8C-A8DF-893CC8587B79}">
      <dsp:nvSpPr>
        <dsp:cNvPr id="0" name=""/>
        <dsp:cNvSpPr/>
      </dsp:nvSpPr>
      <dsp:spPr>
        <a:xfrm>
          <a:off x="474149" y="284548"/>
          <a:ext cx="2809547" cy="2809547"/>
        </a:xfrm>
        <a:custGeom>
          <a:avLst/>
          <a:gdLst/>
          <a:ahLst/>
          <a:cxnLst/>
          <a:rect l="0" t="0" r="0" b="0"/>
          <a:pathLst>
            <a:path>
              <a:moveTo>
                <a:pt x="2061719" y="163076"/>
              </a:moveTo>
              <a:arcTo wR="1404773" hR="1404773" stAng="17872921"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加工</a:t>
          </a:r>
          <a:endParaRPr lang="en-GB" sz="1400" b="0" i="0" kern="1200" dirty="0">
            <a:latin typeface="BIZ UDPGothic" panose="020B0400000000000000" pitchFamily="34" charset="-128"/>
            <a:ea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分析</a:t>
          </a:r>
          <a:endParaRPr lang="en-GB" sz="1400" b="0" i="0" kern="1200" dirty="0">
            <a:latin typeface="BIZ UDPGothic" panose="020B0400000000000000" pitchFamily="34" charset="-128"/>
            <a:ea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保存</a:t>
          </a:r>
          <a:endParaRPr lang="en-GB" sz="1400" b="0" i="0" kern="1200" dirty="0">
            <a:latin typeface="BIZ UDPGothic" panose="020B0400000000000000" pitchFamily="34" charset="-128"/>
            <a:ea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公開</a:t>
          </a:r>
          <a:endParaRPr lang="en-GB" sz="1400" b="0" i="0" kern="1200" dirty="0">
            <a:latin typeface="BIZ UDPGothic" panose="020B0400000000000000" pitchFamily="34" charset="-128"/>
            <a:ea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ea typeface="BIZ UDPGothic" panose="020B0400000000000000" pitchFamily="34" charset="-128"/>
            </a:rPr>
            <a:t>再利用</a:t>
          </a:r>
          <a:endParaRPr lang="en-GB" sz="1400" b="0" i="0" kern="1200" dirty="0">
            <a:latin typeface="BIZ UDPGothic" panose="020B0400000000000000" pitchFamily="34" charset="-128"/>
            <a:ea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18506" y="404440"/>
              </a:moveTo>
              <a:arcTo wR="1404773" hR="1404773" stAng="13524340" swAng="100273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56AE3-20BB-4269-8016-368CA7308D96}">
      <dsp:nvSpPr>
        <dsp:cNvPr id="0" name=""/>
        <dsp:cNvSpPr/>
      </dsp:nvSpPr>
      <dsp:spPr>
        <a:xfrm>
          <a:off x="-151517" y="23818"/>
          <a:ext cx="11015437" cy="1633836"/>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l" defTabSz="2800350">
            <a:lnSpc>
              <a:spcPct val="90000"/>
            </a:lnSpc>
            <a:spcBef>
              <a:spcPct val="0"/>
            </a:spcBef>
            <a:spcAft>
              <a:spcPct val="35000"/>
            </a:spcAft>
            <a:buNone/>
          </a:pPr>
          <a:r>
            <a:rPr kumimoji="1" lang="ja-JP" altLang="en-US" sz="6300" kern="1200">
              <a:solidFill>
                <a:schemeClr val="tx1"/>
              </a:solidFill>
            </a:rPr>
            <a:t>　</a:t>
          </a:r>
        </a:p>
      </dsp:txBody>
      <dsp:txXfrm>
        <a:off x="-103664" y="71671"/>
        <a:ext cx="9093201" cy="1538130"/>
      </dsp:txXfrm>
    </dsp:sp>
    <dsp:sp modelId="{7412D613-4542-4BD7-ABC3-B9A76498ABE7}">
      <dsp:nvSpPr>
        <dsp:cNvPr id="0" name=""/>
        <dsp:cNvSpPr/>
      </dsp:nvSpPr>
      <dsp:spPr>
        <a:xfrm>
          <a:off x="407875" y="1745404"/>
          <a:ext cx="10759131" cy="1507558"/>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l" defTabSz="2800350">
            <a:lnSpc>
              <a:spcPct val="90000"/>
            </a:lnSpc>
            <a:spcBef>
              <a:spcPct val="0"/>
            </a:spcBef>
            <a:spcAft>
              <a:spcPct val="35000"/>
            </a:spcAft>
            <a:buNone/>
          </a:pPr>
          <a:r>
            <a:rPr kumimoji="1" lang="ja-JP" altLang="en-US" sz="6300" kern="1200">
              <a:solidFill>
                <a:schemeClr val="tx1"/>
              </a:solidFill>
            </a:rPr>
            <a:t>　</a:t>
          </a:r>
        </a:p>
      </dsp:txBody>
      <dsp:txXfrm>
        <a:off x="452030" y="1789559"/>
        <a:ext cx="8585161" cy="1419248"/>
      </dsp:txXfrm>
    </dsp:sp>
    <dsp:sp modelId="{807BF6E0-4E68-4483-8BEC-0746810811B9}">
      <dsp:nvSpPr>
        <dsp:cNvPr id="0" name=""/>
        <dsp:cNvSpPr/>
      </dsp:nvSpPr>
      <dsp:spPr>
        <a:xfrm>
          <a:off x="1096876" y="3370956"/>
          <a:ext cx="10465073" cy="1754184"/>
        </a:xfrm>
        <a:prstGeom prst="roundRect">
          <a:avLst>
            <a:gd name="adj" fmla="val 10000"/>
          </a:avLst>
        </a:prstGeom>
        <a:solidFill>
          <a:schemeClr val="accent1">
            <a:hueOff val="0"/>
            <a:satOff val="0"/>
            <a:lumOff val="0"/>
            <a:alphaOff val="0"/>
          </a:schemeClr>
        </a:solidFill>
        <a:ln w="76200" cap="flat" cmpd="sng" algn="ctr">
          <a:solidFill>
            <a:srgbClr val="FFFF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l" defTabSz="2800350">
            <a:lnSpc>
              <a:spcPct val="90000"/>
            </a:lnSpc>
            <a:spcBef>
              <a:spcPct val="0"/>
            </a:spcBef>
            <a:spcAft>
              <a:spcPct val="35000"/>
            </a:spcAft>
            <a:buNone/>
          </a:pPr>
          <a:r>
            <a:rPr kumimoji="1" lang="ja-JP" altLang="en-US" sz="6300" kern="1200"/>
            <a:t>　</a:t>
          </a:r>
        </a:p>
      </dsp:txBody>
      <dsp:txXfrm>
        <a:off x="1148254" y="3422334"/>
        <a:ext cx="8333660" cy="1651428"/>
      </dsp:txXfrm>
    </dsp:sp>
    <dsp:sp modelId="{CF8B1BE8-135C-4B58-A769-8A5383FCA21C}">
      <dsp:nvSpPr>
        <dsp:cNvPr id="0" name=""/>
        <dsp:cNvSpPr/>
      </dsp:nvSpPr>
      <dsp:spPr>
        <a:xfrm>
          <a:off x="9535816" y="1516647"/>
          <a:ext cx="1024981" cy="7155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endParaRPr kumimoji="1" lang="ja-JP" altLang="en-US" sz="3200" kern="1200"/>
        </a:p>
      </dsp:txBody>
      <dsp:txXfrm>
        <a:off x="9766437" y="1516647"/>
        <a:ext cx="563739" cy="538474"/>
      </dsp:txXfrm>
    </dsp:sp>
    <dsp:sp modelId="{48717BA0-486F-4ECB-82A3-761FCFDC86CC}">
      <dsp:nvSpPr>
        <dsp:cNvPr id="0" name=""/>
        <dsp:cNvSpPr/>
      </dsp:nvSpPr>
      <dsp:spPr>
        <a:xfrm>
          <a:off x="10117271" y="3211623"/>
          <a:ext cx="1024981" cy="73958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rtl="0">
            <a:lnSpc>
              <a:spcPct val="90000"/>
            </a:lnSpc>
            <a:spcBef>
              <a:spcPct val="0"/>
            </a:spcBef>
            <a:spcAft>
              <a:spcPct val="35000"/>
            </a:spcAft>
            <a:buNone/>
          </a:pPr>
          <a:endParaRPr kumimoji="1" lang="ja-JP" altLang="en-US" sz="3300" kern="1200"/>
        </a:p>
      </dsp:txBody>
      <dsp:txXfrm>
        <a:off x="10347892" y="3211623"/>
        <a:ext cx="563739" cy="5565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92256" y="112853"/>
          <a:ext cx="973333" cy="34338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rPr>
            <a:t>生成</a:t>
          </a:r>
          <a:endParaRPr lang="en-GB" sz="1400" b="0" i="0" kern="1200" dirty="0">
            <a:latin typeface="BIZ UDPGothic" panose="020B0400000000000000" pitchFamily="34" charset="-128"/>
          </a:endParaRPr>
        </a:p>
      </dsp:txBody>
      <dsp:txXfrm>
        <a:off x="1409019" y="129616"/>
        <a:ext cx="939807" cy="309863"/>
      </dsp:txXfrm>
    </dsp:sp>
    <dsp:sp modelId="{80957AA1-AA2F-4D8C-A8DF-893CC8587B79}">
      <dsp:nvSpPr>
        <dsp:cNvPr id="0" name=""/>
        <dsp:cNvSpPr/>
      </dsp:nvSpPr>
      <dsp:spPr>
        <a:xfrm>
          <a:off x="474149" y="284548"/>
          <a:ext cx="2809547" cy="2809547"/>
        </a:xfrm>
        <a:custGeom>
          <a:avLst/>
          <a:gdLst/>
          <a:ahLst/>
          <a:cxnLst/>
          <a:rect l="0" t="0" r="0" b="0"/>
          <a:pathLst>
            <a:path>
              <a:moveTo>
                <a:pt x="2024193" y="143937"/>
              </a:moveTo>
              <a:arcTo wR="1404773" hR="1404773" stAng="177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608826"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dirty="0">
              <a:latin typeface="BIZ UDPGothic" panose="020B0400000000000000" pitchFamily="34" charset="-128"/>
            </a:rPr>
            <a:t>加工</a:t>
          </a:r>
          <a:endParaRPr lang="en-GB" sz="1400" b="0" i="0" kern="1200" dirty="0">
            <a:latin typeface="BIZ UDPGothic" panose="020B0400000000000000" pitchFamily="34" charset="-128"/>
          </a:endParaRPr>
        </a:p>
      </dsp:txBody>
      <dsp:txXfrm>
        <a:off x="2628271" y="807218"/>
        <a:ext cx="934443" cy="359433"/>
      </dsp:txXfrm>
    </dsp:sp>
    <dsp:sp modelId="{D8E40C91-666C-4766-BE82-33D9A5FC9154}">
      <dsp:nvSpPr>
        <dsp:cNvPr id="0" name=""/>
        <dsp:cNvSpPr/>
      </dsp:nvSpPr>
      <dsp:spPr>
        <a:xfrm>
          <a:off x="474149" y="284548"/>
          <a:ext cx="2809547" cy="2809547"/>
        </a:xfrm>
        <a:custGeom>
          <a:avLst/>
          <a:gdLst/>
          <a:ahLst/>
          <a:cxnLst/>
          <a:rect l="0" t="0" r="0" b="0"/>
          <a:pathLst>
            <a:path>
              <a:moveTo>
                <a:pt x="2774738" y="1093994"/>
              </a:moveTo>
              <a:arcTo wR="1404773" hR="1404773" stAng="208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608826"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rPr>
            <a:t>分析</a:t>
          </a:r>
          <a:endParaRPr lang="en-GB" sz="1400" b="0" i="0" kern="1200" dirty="0">
            <a:latin typeface="BIZ UDPGothic" panose="020B0400000000000000" pitchFamily="34" charset="-128"/>
          </a:endParaRPr>
        </a:p>
      </dsp:txBody>
      <dsp:txXfrm>
        <a:off x="2628271" y="2211991"/>
        <a:ext cx="934443" cy="359433"/>
      </dsp:txXfrm>
    </dsp:sp>
    <dsp:sp modelId="{D3F08FEB-EE0D-4BDD-ABC6-5700AE716D1C}">
      <dsp:nvSpPr>
        <dsp:cNvPr id="0" name=""/>
        <dsp:cNvSpPr/>
      </dsp:nvSpPr>
      <dsp:spPr>
        <a:xfrm>
          <a:off x="474149" y="284548"/>
          <a:ext cx="2809547" cy="2809547"/>
        </a:xfrm>
        <a:custGeom>
          <a:avLst/>
          <a:gdLst/>
          <a:ahLst/>
          <a:cxnLst/>
          <a:rect l="0" t="0" r="0" b="0"/>
          <a:pathLst>
            <a:path>
              <a:moveTo>
                <a:pt x="2383806" y="2412187"/>
              </a:moveTo>
              <a:arcTo wR="1404773" hR="1404773" stAng="27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92256" y="289493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rPr>
            <a:t>保存</a:t>
          </a:r>
          <a:endParaRPr lang="en-GB" sz="1400" b="0" i="0" kern="1200" dirty="0">
            <a:latin typeface="BIZ UDPGothic" panose="020B0400000000000000" pitchFamily="34" charset="-128"/>
          </a:endParaRPr>
        </a:p>
      </dsp:txBody>
      <dsp:txXfrm>
        <a:off x="1411701" y="2914378"/>
        <a:ext cx="934443" cy="359433"/>
      </dsp:txXfrm>
    </dsp:sp>
    <dsp:sp modelId="{A95DBF78-4886-477E-9570-EAEF47DE1FCE}">
      <dsp:nvSpPr>
        <dsp:cNvPr id="0" name=""/>
        <dsp:cNvSpPr/>
      </dsp:nvSpPr>
      <dsp:spPr>
        <a:xfrm>
          <a:off x="474149" y="284548"/>
          <a:ext cx="2809547" cy="2809547"/>
        </a:xfrm>
        <a:custGeom>
          <a:avLst/>
          <a:gdLst/>
          <a:ahLst/>
          <a:cxnLst/>
          <a:rect l="0" t="0" r="0" b="0"/>
          <a:pathLst>
            <a:path>
              <a:moveTo>
                <a:pt x="785353" y="2665609"/>
              </a:moveTo>
              <a:arcTo wR="1404773" hR="1404773" stAng="6969829"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175687" y="2192546"/>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a:latin typeface="BIZ UDPGothic" panose="020B0400000000000000" pitchFamily="34" charset="-128"/>
            </a:rPr>
            <a:t>公開</a:t>
          </a:r>
          <a:endParaRPr lang="en-GB" sz="1400" b="0" i="0" kern="1200" dirty="0">
            <a:latin typeface="BIZ UDPGothic" panose="020B0400000000000000" pitchFamily="34" charset="-128"/>
          </a:endParaRPr>
        </a:p>
      </dsp:txBody>
      <dsp:txXfrm>
        <a:off x="195132" y="2211991"/>
        <a:ext cx="934443" cy="359433"/>
      </dsp:txXfrm>
    </dsp:sp>
    <dsp:sp modelId="{26896D55-802D-488C-86A8-30C660DC8641}">
      <dsp:nvSpPr>
        <dsp:cNvPr id="0" name=""/>
        <dsp:cNvSpPr/>
      </dsp:nvSpPr>
      <dsp:spPr>
        <a:xfrm>
          <a:off x="474149" y="284548"/>
          <a:ext cx="2809547" cy="2809547"/>
        </a:xfrm>
        <a:custGeom>
          <a:avLst/>
          <a:gdLst/>
          <a:ahLst/>
          <a:cxnLst/>
          <a:rect l="0" t="0" r="0" b="0"/>
          <a:pathLst>
            <a:path>
              <a:moveTo>
                <a:pt x="34808" y="1715552"/>
              </a:moveTo>
              <a:arcTo wR="1404773" hR="1404773" stAng="10033121" swAng="153375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75687" y="787773"/>
          <a:ext cx="973333" cy="39832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ja-JP" altLang="en-US" sz="1400" b="0" i="0" kern="1200" dirty="0">
              <a:latin typeface="BIZ UDPGothic" panose="020B0400000000000000" pitchFamily="34" charset="-128"/>
            </a:rPr>
            <a:t>再利用</a:t>
          </a:r>
          <a:endParaRPr lang="en-GB" sz="1400" b="0" i="0" kern="1200" dirty="0">
            <a:latin typeface="BIZ UDPGothic" panose="020B0400000000000000" pitchFamily="34" charset="-128"/>
          </a:endParaRPr>
        </a:p>
      </dsp:txBody>
      <dsp:txXfrm>
        <a:off x="195132" y="807218"/>
        <a:ext cx="934443" cy="359433"/>
      </dsp:txXfrm>
    </dsp:sp>
    <dsp:sp modelId="{9CED62C1-50E5-4760-8AFA-1EDEF1448C0F}">
      <dsp:nvSpPr>
        <dsp:cNvPr id="0" name=""/>
        <dsp:cNvSpPr/>
      </dsp:nvSpPr>
      <dsp:spPr>
        <a:xfrm>
          <a:off x="474149" y="284548"/>
          <a:ext cx="2809547" cy="2809547"/>
        </a:xfrm>
        <a:custGeom>
          <a:avLst/>
          <a:gdLst/>
          <a:ahLst/>
          <a:cxnLst/>
          <a:rect l="0" t="0" r="0" b="0"/>
          <a:pathLst>
            <a:path>
              <a:moveTo>
                <a:pt x="425740" y="397359"/>
              </a:moveTo>
              <a:arcTo wR="1404773" hR="1404773" stAng="13549113" swAng="1081058"/>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DD9B0F8-6C48-9934-D6A7-CC4E32CDA1C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ja-JP" altLang="en-US">
              <a:latin typeface="BIZ UDPGothic" panose="020B0400000000000000" pitchFamily="34" charset="-128"/>
              <a:ea typeface="BIZ UDPGothic" panose="020B0400000000000000" pitchFamily="34" charset="-128"/>
            </a:endParaRPr>
          </a:p>
        </p:txBody>
      </p:sp>
      <p:sp>
        <p:nvSpPr>
          <p:cNvPr id="3" name="日付プレースホルダー 2">
            <a:extLst>
              <a:ext uri="{FF2B5EF4-FFF2-40B4-BE49-F238E27FC236}">
                <a16:creationId xmlns:a16="http://schemas.microsoft.com/office/drawing/2014/main" id="{F9C7CFB7-A6DD-8C95-699F-A4D6DC9C8F5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E771BB91-5261-F142-95B8-29B878F9C2DE}" type="datetimeFigureOut">
              <a:rPr lang="ja-JP" altLang="en-US">
                <a:latin typeface="BIZ UDPGothic" panose="020B0400000000000000" pitchFamily="34" charset="-128"/>
                <a:ea typeface="BIZ UDPGothic" panose="020B0400000000000000" pitchFamily="34" charset="-128"/>
              </a:rPr>
              <a:pPr>
                <a:defRPr/>
              </a:pPr>
              <a:t>2024/11/19</a:t>
            </a:fld>
            <a:endParaRPr lang="ja-JP" altLang="en-US">
              <a:latin typeface="BIZ UDPGothic" panose="020B0400000000000000" pitchFamily="34" charset="-128"/>
              <a:ea typeface="BIZ UDPGothic" panose="020B0400000000000000" pitchFamily="34" charset="-128"/>
            </a:endParaRPr>
          </a:p>
        </p:txBody>
      </p:sp>
      <p:sp>
        <p:nvSpPr>
          <p:cNvPr id="4" name="フッター プレースホルダー 3">
            <a:extLst>
              <a:ext uri="{FF2B5EF4-FFF2-40B4-BE49-F238E27FC236}">
                <a16:creationId xmlns:a16="http://schemas.microsoft.com/office/drawing/2014/main" id="{241E0D14-6E7F-7E12-7B47-776693E491CB}"/>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ja-JP" altLang="en-US">
              <a:latin typeface="BIZ UDPGothic" panose="020B0400000000000000" pitchFamily="34" charset="-128"/>
              <a:ea typeface="BIZ UDPGothic" panose="020B0400000000000000" pitchFamily="34" charset="-128"/>
            </a:endParaRPr>
          </a:p>
        </p:txBody>
      </p:sp>
      <p:sp>
        <p:nvSpPr>
          <p:cNvPr id="5" name="スライド番号プレースホルダー 4">
            <a:extLst>
              <a:ext uri="{FF2B5EF4-FFF2-40B4-BE49-F238E27FC236}">
                <a16:creationId xmlns:a16="http://schemas.microsoft.com/office/drawing/2014/main" id="{2DA2A707-6645-098A-00E3-ACD143CB984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31720D8-97B5-4747-AB48-FF49AC68B5BA}" type="slidenum">
              <a:rPr lang="ja-JP" altLang="en-US">
                <a:latin typeface="BIZ UDPGothic" panose="020B0400000000000000" pitchFamily="34" charset="-128"/>
                <a:ea typeface="BIZ UDPGothic" panose="020B0400000000000000" pitchFamily="34" charset="-128"/>
              </a:rPr>
              <a:pPr>
                <a:defRPr/>
              </a:pPr>
              <a:t>‹#›</a:t>
            </a:fld>
            <a:endParaRPr lang="ja-JP" altLang="en-US">
              <a:latin typeface="BIZ UDPGothic" panose="020B0400000000000000" pitchFamily="34" charset="-128"/>
              <a:ea typeface="BIZ UDPGothic" panose="020B0400000000000000" pitchFamily="34"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BIZ UDPGothic" panose="020B0400000000000000" pitchFamily="34" charset="-128"/>
                <a:ea typeface="BIZ UDPGothic" panose="020B0400000000000000" pitchFamily="34"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BIZ UDPGothic" panose="020B0400000000000000" pitchFamily="34" charset="-128"/>
                <a:ea typeface="BIZ UDPGothic" panose="020B0400000000000000" pitchFamily="34" charset="-128"/>
              </a:defRPr>
            </a:lvl1pPr>
          </a:lstStyle>
          <a:p>
            <a:fld id="{B67F695B-45DF-5444-BB3E-051DEB8C4ADB}" type="datetimeFigureOut">
              <a:rPr lang="ja-JP" altLang="en-US" smtClean="0"/>
              <a:pPr/>
              <a:t>2024/11/19</a:t>
            </a:fld>
            <a:endParaRPr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BIZ UDPGothic" panose="020B0400000000000000" pitchFamily="34" charset="-128"/>
                <a:ea typeface="BIZ UDPGothic" panose="020B0400000000000000" pitchFamily="34"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BIZ UDPGothic" panose="020B0400000000000000" pitchFamily="34" charset="-128"/>
                <a:ea typeface="BIZ UDPGothic" panose="020B0400000000000000" pitchFamily="34" charset="-128"/>
              </a:defRPr>
            </a:lvl1pPr>
          </a:lstStyle>
          <a:p>
            <a:fld id="{7EAE8B6F-057D-3544-8508-F7B23D52761C}" type="slidenum">
              <a:rPr lang="ja-JP" altLang="en-US" smtClean="0"/>
              <a:pPr/>
              <a:t>‹#›</a:t>
            </a:fld>
            <a:endParaRPr lang="ja-JP" altLang="en-US"/>
          </a:p>
        </p:txBody>
      </p:sp>
    </p:spTree>
    <p:extLst>
      <p:ext uri="{BB962C8B-B14F-4D97-AF65-F5344CB8AC3E}">
        <p14:creationId xmlns:p14="http://schemas.microsoft.com/office/powerpoint/2010/main" val="3692413337"/>
      </p:ext>
    </p:extLst>
  </p:cSld>
  <p:clrMap bg1="lt1" tx1="dk1" bg2="lt2" tx2="dk2" accent1="accent1" accent2="accent2" accent3="accent3" accent4="accent4" accent5="accent5" accent6="accent6" hlink="hlink" folHlink="folHlink"/>
  <p:notesStyle>
    <a:lvl1pPr marL="0"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1pPr>
    <a:lvl2pPr marL="609555"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2pPr>
    <a:lvl3pPr marL="1219110"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3pPr>
    <a:lvl4pPr marL="1828664"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4pPr>
    <a:lvl5pPr marL="2438218"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5pPr>
    <a:lvl6pPr marL="3047772" algn="l" defTabSz="1219110" rtl="0" eaLnBrk="1" latinLnBrk="0" hangingPunct="1">
      <a:defRPr kumimoji="1" sz="1600" kern="1200">
        <a:solidFill>
          <a:schemeClr val="tx1"/>
        </a:solidFill>
        <a:latin typeface="+mn-lt"/>
        <a:ea typeface="+mn-ea"/>
        <a:cs typeface="+mn-cs"/>
      </a:defRPr>
    </a:lvl6pPr>
    <a:lvl7pPr marL="3657327" algn="l" defTabSz="1219110" rtl="0" eaLnBrk="1" latinLnBrk="0" hangingPunct="1">
      <a:defRPr kumimoji="1" sz="1600" kern="1200">
        <a:solidFill>
          <a:schemeClr val="tx1"/>
        </a:solidFill>
        <a:latin typeface="+mn-lt"/>
        <a:ea typeface="+mn-ea"/>
        <a:cs typeface="+mn-cs"/>
      </a:defRPr>
    </a:lvl7pPr>
    <a:lvl8pPr marL="4266880" algn="l" defTabSz="1219110" rtl="0" eaLnBrk="1" latinLnBrk="0" hangingPunct="1">
      <a:defRPr kumimoji="1" sz="1600" kern="1200">
        <a:solidFill>
          <a:schemeClr val="tx1"/>
        </a:solidFill>
        <a:latin typeface="+mn-lt"/>
        <a:ea typeface="+mn-ea"/>
        <a:cs typeface="+mn-cs"/>
      </a:defRPr>
    </a:lvl8pPr>
    <a:lvl9pPr marL="4876435" algn="l" defTabSz="1219110" rtl="0" eaLnBrk="1" latinLnBrk="0" hangingPunct="1">
      <a:defRPr kumimoji="1"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ukdataservice.ac.uk/manage-data/lifecycle.aspx"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jpcoar.repo.nii.ac.jp/records/607" TargetMode="External"/><Relationship Id="rId4" Type="http://schemas.openxmlformats.org/officeDocument/2006/relationships/hyperlink" Target="https://doi.org/10.6084/m9.figshare.1285313.v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jpcoar.repo.nii.ac.jp/records/60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rcos.nii.ac.jp/servic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7" Type="http://schemas.openxmlformats.org/officeDocument/2006/relationships/hyperlink" Target="https://doi.org/10.6084/m9.figshare.1285313.v1"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www.ukdataservice.ac.uk/manage-data/lifecycle.aspx" TargetMode="External"/><Relationship Id="rId5" Type="http://schemas.openxmlformats.org/officeDocument/2006/relationships/hyperlink" Target="https://jpcoar.repo.nii.ac.jp/records/607" TargetMode="External"/><Relationship Id="rId4" Type="http://schemas.openxmlformats.org/officeDocument/2006/relationships/hyperlink" Target="https://rcos.nii.ac.jp/servic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lang="ja-JP" altLang="en-US" sz="900"/>
              <a:t>オープンサイエンス時代における研究データマネジメントの基礎について学ぶ</a:t>
            </a:r>
            <a:endParaRPr lang="en-US" altLang="ja-JP" sz="900" dirty="0"/>
          </a:p>
          <a:p>
            <a:endParaRPr lang="en-US" altLang="ja-JP" sz="900" u="none" strike="noStrike" dirty="0">
              <a:solidFill>
                <a:srgbClr val="000000"/>
              </a:solidFill>
              <a:effectLst/>
            </a:endParaRPr>
          </a:p>
          <a:p>
            <a:r>
              <a:rPr lang="en-US" altLang="ja-JP" sz="900" u="none" strike="noStrike" dirty="0">
                <a:solidFill>
                  <a:srgbClr val="000000"/>
                </a:solidFill>
                <a:effectLst/>
              </a:rPr>
              <a:t>```text</a:t>
            </a:r>
            <a:endParaRPr kumimoji="1" lang="en-US" altLang="ja-JP" dirty="0"/>
          </a:p>
          <a:p>
            <a:r>
              <a:rPr kumimoji="1" lang="en-US" altLang="ja-JP" dirty="0"/>
              <a:t>(</a:t>
            </a:r>
            <a:r>
              <a:rPr kumimoji="1" lang="ja-JP" altLang="en-US"/>
              <a:t>本</a:t>
            </a:r>
            <a:r>
              <a:rPr kumimoji="1" lang="en-US" altLang="ja-JP" dirty="0"/>
              <a:t>)[kana:"</a:t>
            </a:r>
            <a:r>
              <a:rPr kumimoji="1" lang="ja-JP" altLang="en-US"/>
              <a:t>ホ</a:t>
            </a:r>
            <a:r>
              <a:rPr kumimoji="1" lang="en-US" altLang="ja-JP" dirty="0"/>
              <a:t>'</a:t>
            </a:r>
            <a:r>
              <a:rPr kumimoji="1" lang="ja-JP" altLang="en-US"/>
              <a:t>ン</a:t>
            </a:r>
            <a:r>
              <a:rPr kumimoji="1" lang="en-US" altLang="ja-JP" dirty="0"/>
              <a:t>"]</a:t>
            </a:r>
            <a:r>
              <a:rPr kumimoji="1" lang="ja-JP" altLang="en-US"/>
              <a:t>教材では、新任教員研修プログラムとして、</a:t>
            </a:r>
            <a:r>
              <a:rPr kumimoji="1" lang="en-US" altLang="ja-JP" dirty="0"/>
              <a:t>(</a:t>
            </a:r>
            <a:r>
              <a:rPr kumimoji="1" lang="ja-JP" altLang="en-US"/>
              <a:t>オープンサイエンス</a:t>
            </a:r>
            <a:r>
              <a:rPr kumimoji="1" lang="en-US" altLang="ja-JP" dirty="0"/>
              <a:t>)[kana:"</a:t>
            </a:r>
            <a:r>
              <a:rPr kumimoji="1" lang="ja-JP" altLang="en-US"/>
              <a:t>オ</a:t>
            </a:r>
            <a:r>
              <a:rPr kumimoji="1" lang="en-US" altLang="ja-JP" dirty="0"/>
              <a:t>'</a:t>
            </a:r>
            <a:r>
              <a:rPr kumimoji="1" lang="ja-JP" altLang="en-US"/>
              <a:t>ープンサ</a:t>
            </a:r>
            <a:r>
              <a:rPr kumimoji="1" lang="en-US" altLang="ja-JP" dirty="0"/>
              <a:t>'</a:t>
            </a:r>
            <a:r>
              <a:rPr kumimoji="1" lang="ja-JP" altLang="en-US"/>
              <a:t>イエンス</a:t>
            </a:r>
            <a:r>
              <a:rPr kumimoji="1" lang="en-US" altLang="ja-JP" dirty="0"/>
              <a:t>"]</a:t>
            </a:r>
            <a:r>
              <a:rPr kumimoji="1" lang="ja-JP" altLang="en-US"/>
              <a:t> </a:t>
            </a:r>
            <a:r>
              <a:rPr kumimoji="1" lang="en-US" altLang="ja-JP" dirty="0"/>
              <a:t>(</a:t>
            </a:r>
            <a:r>
              <a:rPr kumimoji="1" lang="ja-JP" altLang="en-US"/>
              <a:t>時代</a:t>
            </a:r>
            <a:r>
              <a:rPr kumimoji="1" lang="en-US" altLang="ja-JP" dirty="0"/>
              <a:t>)[kana:"</a:t>
            </a:r>
            <a:r>
              <a:rPr kumimoji="1" lang="ja-JP" altLang="en-US"/>
              <a:t>ジ</a:t>
            </a:r>
            <a:r>
              <a:rPr kumimoji="1" lang="en-US" altLang="ja-JP" dirty="0"/>
              <a:t>'</a:t>
            </a:r>
            <a:r>
              <a:rPr kumimoji="1" lang="ja-JP" altLang="en-US"/>
              <a:t>ダイ</a:t>
            </a:r>
            <a:r>
              <a:rPr kumimoji="1" lang="en-US" altLang="ja-JP" dirty="0"/>
              <a:t>"]</a:t>
            </a:r>
            <a:r>
              <a:rPr kumimoji="1" lang="ja-JP" altLang="en-US"/>
              <a:t>における </a:t>
            </a:r>
            <a:r>
              <a:rPr kumimoji="1" lang="en-US" altLang="ja-JP" dirty="0"/>
              <a:t>[break:"0.05s"]</a:t>
            </a:r>
            <a:r>
              <a:rPr kumimoji="1" lang="ja-JP" altLang="en-US"/>
              <a:t>研究データマネジメントの基礎について学ぶことができます。</a:t>
            </a:r>
            <a:endParaRPr kumimoji="1" lang="en-US" altLang="ja-JP" dirty="0"/>
          </a:p>
          <a:p>
            <a:r>
              <a:rPr kumimoji="1" lang="en-US" altLang="ja-JP" dirty="0"/>
              <a:t>(</a:t>
            </a:r>
            <a:r>
              <a:rPr kumimoji="1" lang="ja-JP" altLang="en-US"/>
              <a:t>本</a:t>
            </a:r>
            <a:r>
              <a:rPr kumimoji="1" lang="en-US" altLang="ja-JP" dirty="0"/>
              <a:t>)[kana:"</a:t>
            </a:r>
            <a:r>
              <a:rPr kumimoji="1" lang="ja-JP" altLang="en-US"/>
              <a:t>ホ</a:t>
            </a:r>
            <a:r>
              <a:rPr kumimoji="1" lang="en-US" altLang="ja-JP" dirty="0"/>
              <a:t>'</a:t>
            </a:r>
            <a:r>
              <a:rPr kumimoji="1" lang="ja-JP" altLang="en-US"/>
              <a:t>ン</a:t>
            </a:r>
            <a:r>
              <a:rPr kumimoji="1" lang="en-US" altLang="ja-JP" dirty="0"/>
              <a:t>"]</a:t>
            </a:r>
            <a:r>
              <a:rPr kumimoji="1" lang="ja-JP" altLang="en-US"/>
              <a:t>教材は、</a:t>
            </a:r>
            <a:r>
              <a:rPr kumimoji="1" lang="en-US" altLang="ja-JP" dirty="0"/>
              <a:t>AI</a:t>
            </a:r>
            <a:r>
              <a:rPr kumimoji="1" lang="ja-JP" altLang="en-US"/>
              <a:t>等の活用を推進する研究データエコシステム構築事業において作成された「研究データ管理教材 基礎編」を基に作成しています。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900" u="none" strike="noStrike" dirty="0">
                <a:solidFill>
                  <a:srgbClr val="000000"/>
                </a:solidFill>
                <a:effectLst/>
              </a:rPr>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dirty="0"/>
          </a:p>
          <a:p>
            <a:r>
              <a:rPr lang="en-US" altLang="ja-JP" sz="900" u="none" strike="noStrike" dirty="0">
                <a:solidFill>
                  <a:srgbClr val="000000"/>
                </a:solidFill>
                <a:effectLst/>
              </a:rPr>
              <a:t>```description</a:t>
            </a:r>
          </a:p>
          <a:p>
            <a:r>
              <a:rPr kumimoji="1" lang="ja-JP" altLang="en-US"/>
              <a:t>本教材では、新任教員研修プログラムとして、オープンサイエンス時代における研究データマネジメントの基礎について学ぶことができます。</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kumimoji="1" lang="ja-JP" altLang="en-US"/>
              <a:t>本教材は、</a:t>
            </a:r>
            <a:r>
              <a:rPr kumimoji="1" lang="en-US" altLang="ja-JP" dirty="0"/>
              <a:t>AI</a:t>
            </a:r>
            <a:r>
              <a:rPr kumimoji="1" lang="ja-JP" altLang="en-US"/>
              <a:t>等の活用を推進する研究データエコシステム構築事業において作成された「研究データ管理教材 基礎編」を基に作成しています。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900" u="none" strike="noStrike" dirty="0">
                <a:solidFill>
                  <a:srgbClr val="000000"/>
                </a:solidFill>
                <a:effectLst/>
              </a:rPr>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a:t>
            </a:fld>
            <a:endParaRPr kumimoji="1" lang="ja-JP" altLang="en-US"/>
          </a:p>
        </p:txBody>
      </p:sp>
    </p:spTree>
    <p:extLst>
      <p:ext uri="{BB962C8B-B14F-4D97-AF65-F5344CB8AC3E}">
        <p14:creationId xmlns:p14="http://schemas.microsoft.com/office/powerpoint/2010/main" val="3674131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r>
              <a:rPr kumimoji="1" lang="ja-JP" altLang="en-US"/>
              <a:t>研究データマネジメントの意義についてです。</a:t>
            </a:r>
            <a:endParaRPr kumimoji="1" lang="en-US" altLang="ja-JP" dirty="0"/>
          </a:p>
          <a:p>
            <a:r>
              <a:rPr lang="ja-JP" altLang="en-US">
                <a:effectLst/>
              </a:rPr>
              <a:t>主要なものとして、</a:t>
            </a:r>
            <a:endParaRPr kumimoji="1" lang="en-US" altLang="ja-JP" dirty="0"/>
          </a:p>
          <a:p>
            <a:r>
              <a:rPr kumimoji="1" lang="en-US" altLang="ja-JP" dirty="0"/>
              <a:t>```</a:t>
            </a:r>
          </a:p>
          <a:p>
            <a:endParaRPr kumimoji="1" lang="en-US" altLang="ja-JP" dirty="0"/>
          </a:p>
          <a:p>
            <a:r>
              <a:rPr kumimoji="1" lang="en-US" altLang="ja-JP" dirty="0"/>
              <a:t>```description</a:t>
            </a:r>
          </a:p>
          <a:p>
            <a:r>
              <a:rPr kumimoji="1" lang="ja-JP" altLang="en-US"/>
              <a:t>研究データマネジメントの意義：</a:t>
            </a:r>
            <a:endParaRPr kumimoji="1" lang="en-US" altLang="ja-JP" dirty="0"/>
          </a:p>
          <a:p>
            <a:r>
              <a:rPr kumimoji="1" lang="ja-JP" altLang="en-US"/>
              <a:t>研究データマネジメントを促進することによる研究者のメリットと考えられる</a:t>
            </a:r>
            <a:r>
              <a:rPr lang="ja-JP" altLang="en-US">
                <a:effectLst/>
              </a:rPr>
              <a:t>主要な</a:t>
            </a:r>
            <a:r>
              <a:rPr kumimoji="1" lang="ja-JP" altLang="en-US"/>
              <a:t>項目です。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latin typeface="BIZ UDPGothic" panose="020B0400000000000000" pitchFamily="34" charset="-128"/>
              <a:ea typeface="BIZ UDP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BIZ UDPGothic" panose="020B0400000000000000" pitchFamily="34" charset="-128"/>
                <a:ea typeface="BIZ UDPGothic" panose="020B0400000000000000" pitchFamily="34" charset="-128"/>
              </a:rPr>
              <a:t>京都大学図書館機構（</a:t>
            </a:r>
            <a:r>
              <a:rPr lang="en-US" altLang="ja-JP" sz="1200" dirty="0">
                <a:latin typeface="BIZ UDPGothic" panose="020B0400000000000000" pitchFamily="34" charset="-128"/>
                <a:ea typeface="BIZ UDPGothic" panose="020B0400000000000000" pitchFamily="34" charset="-128"/>
              </a:rPr>
              <a:t>2023, 04</a:t>
            </a:r>
            <a:r>
              <a:rPr lang="ja-JP" altLang="en-US" sz="1200">
                <a:latin typeface="BIZ UDPGothic" panose="020B0400000000000000" pitchFamily="34" charset="-128"/>
                <a:ea typeface="BIZ UDPGothic" panose="020B0400000000000000" pitchFamily="34" charset="-128"/>
              </a:rPr>
              <a:t>）「これからのリサーチデータマネジメント</a:t>
            </a:r>
            <a:r>
              <a:rPr lang="en-US" altLang="ja-JP" sz="1200" dirty="0">
                <a:latin typeface="BIZ UDPGothic" panose="020B0400000000000000" pitchFamily="34" charset="-128"/>
                <a:ea typeface="BIZ UDPGothic" panose="020B0400000000000000" pitchFamily="34" charset="-128"/>
              </a:rPr>
              <a:t>(RDM)</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 p.2. </a:t>
            </a:r>
            <a:r>
              <a:rPr lang="en-US" altLang="ja-JP" sz="1200"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200">
              <a:latin typeface="BIZ UDPGothic" panose="020B0400000000000000" pitchFamily="34" charset="-128"/>
              <a:ea typeface="BIZ UDPGothic" panose="020B0400000000000000" pitchFamily="34" charset="-128"/>
            </a:endParaRPr>
          </a:p>
          <a:p>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10</a:t>
            </a:fld>
            <a:endParaRPr kumimoji="1" lang="ja-JP" altLang="en-US"/>
          </a:p>
        </p:txBody>
      </p:sp>
    </p:spTree>
    <p:extLst>
      <p:ext uri="{BB962C8B-B14F-4D97-AF65-F5344CB8AC3E}">
        <p14:creationId xmlns:p14="http://schemas.microsoft.com/office/powerpoint/2010/main" val="3718428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effectLst/>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自分の研究への影響力を増加」</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r>
              <a:rPr kumimoji="1" lang="ja-JP" altLang="en-US"/>
              <a:t>「自分の研究への影響力を増加」</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11</a:t>
            </a:fld>
            <a:endParaRPr kumimoji="1" lang="ja-JP" altLang="en-US"/>
          </a:p>
        </p:txBody>
      </p:sp>
    </p:spTree>
    <p:extLst>
      <p:ext uri="{BB962C8B-B14F-4D97-AF65-F5344CB8AC3E}">
        <p14:creationId xmlns:p14="http://schemas.microsoft.com/office/powerpoint/2010/main" val="122945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「適切な管理によるデータ分析時間の短縮」</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r>
              <a:rPr kumimoji="1" lang="ja-JP" altLang="en-US"/>
              <a:t>「適切な管理によるデータ分析時間の短縮」</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12</a:t>
            </a:fld>
            <a:endParaRPr kumimoji="1" lang="ja-JP" altLang="en-US"/>
          </a:p>
        </p:txBody>
      </p:sp>
    </p:spTree>
    <p:extLst>
      <p:ext uri="{BB962C8B-B14F-4D97-AF65-F5344CB8AC3E}">
        <p14:creationId xmlns:p14="http://schemas.microsoft.com/office/powerpoint/2010/main" val="402714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「データの長期（永久）</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保存</a:t>
            </a:r>
            <a:r>
              <a:rPr lang="en-US" altLang="ja-JP" sz="1200" dirty="0">
                <a:latin typeface="游ゴシック" panose="020B0400000000000000" pitchFamily="50" charset="-128"/>
                <a:ea typeface="游ゴシック" panose="020B0400000000000000" pitchFamily="50" charset="-128"/>
              </a:rPr>
              <a:t>)[kana:"</a:t>
            </a:r>
            <a:r>
              <a:rPr lang="ja-JP" altLang="en-US" sz="1200">
                <a:latin typeface="游ゴシック" panose="020B0400000000000000" pitchFamily="50" charset="-128"/>
                <a:ea typeface="游ゴシック" panose="020B0400000000000000" pitchFamily="50" charset="-128"/>
              </a:rPr>
              <a:t>ホ</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ゾン</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、データの完全性の維持」</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「データの長期（永久）</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保存</a:t>
            </a:r>
            <a:r>
              <a:rPr lang="en-US" altLang="ja-JP" sz="1200" dirty="0">
                <a:latin typeface="游ゴシック" panose="020B0400000000000000" pitchFamily="50" charset="-128"/>
                <a:ea typeface="游ゴシック" panose="020B0400000000000000" pitchFamily="50" charset="-128"/>
              </a:rPr>
              <a:t>)[kana:"</a:t>
            </a:r>
            <a:r>
              <a:rPr lang="ja-JP" altLang="en-US" sz="1200">
                <a:latin typeface="游ゴシック" panose="020B0400000000000000" pitchFamily="50" charset="-128"/>
                <a:ea typeface="游ゴシック" panose="020B0400000000000000" pitchFamily="50" charset="-128"/>
              </a:rPr>
              <a:t>ホ</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ゾン</a:t>
            </a:r>
            <a:r>
              <a:rPr lang="en-US" altLang="ja-JP" sz="1200" dirty="0">
                <a:latin typeface="游ゴシック" panose="020B0400000000000000" pitchFamily="50" charset="-128"/>
                <a:ea typeface="游ゴシック" panose="020B0400000000000000" pitchFamily="50" charset="-128"/>
              </a:rPr>
              <a:t>"]</a:t>
            </a:r>
            <a:r>
              <a:rPr lang="ja-JP" altLang="en-US" sz="1200">
                <a:latin typeface="游ゴシック" panose="020B0400000000000000" pitchFamily="50" charset="-128"/>
                <a:ea typeface="游ゴシック" panose="020B0400000000000000" pitchFamily="50" charset="-128"/>
              </a:rPr>
              <a:t>、データの完全性の維持」</a:t>
            </a:r>
            <a:endParaRPr kumimoji="1" lang="en-US" altLang="ja-JP" dirty="0"/>
          </a:p>
          <a:p>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13</a:t>
            </a:fld>
            <a:endParaRPr kumimoji="1" lang="ja-JP" altLang="en-US"/>
          </a:p>
        </p:txBody>
      </p:sp>
    </p:spTree>
    <p:extLst>
      <p:ext uri="{BB962C8B-B14F-4D97-AF65-F5344CB8AC3E}">
        <p14:creationId xmlns:p14="http://schemas.microsoft.com/office/powerpoint/2010/main" val="942924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r>
              <a:rPr kumimoji="1" lang="ja-JP" altLang="en-US"/>
              <a:t>「</a:t>
            </a:r>
            <a:r>
              <a:rPr kumimoji="1" lang="en-US" altLang="ja-JP" dirty="0"/>
              <a:t>(</a:t>
            </a:r>
            <a:r>
              <a:rPr kumimoji="1" lang="ja-JP" altLang="en-US"/>
              <a:t>資金配分機関</a:t>
            </a:r>
            <a:r>
              <a:rPr kumimoji="1" lang="en-US" altLang="ja-JP" dirty="0"/>
              <a:t>)[kana:"</a:t>
            </a:r>
            <a:r>
              <a:rPr kumimoji="1" lang="ja-JP" altLang="en-US"/>
              <a:t>シキンハイブンキ</a:t>
            </a:r>
            <a:r>
              <a:rPr kumimoji="1" lang="en-US" altLang="ja-JP" dirty="0"/>
              <a:t>'</a:t>
            </a:r>
            <a:r>
              <a:rPr kumimoji="1" lang="ja-JP" altLang="en-US"/>
              <a:t>カン</a:t>
            </a:r>
            <a:r>
              <a:rPr kumimoji="1" lang="en-US" altLang="ja-JP" dirty="0"/>
              <a:t>"]</a:t>
            </a:r>
            <a:r>
              <a:rPr kumimoji="1" lang="ja-JP" altLang="en-US"/>
              <a:t>の要件の充足と助成金獲得による競争力の向上」 </a:t>
            </a:r>
            <a:r>
              <a:rPr kumimoji="1" lang="en-US" altLang="ja-JP" dirty="0"/>
              <a:t>[break:"0.1s"] </a:t>
            </a:r>
          </a:p>
          <a:p>
            <a:endParaRPr kumimoji="1" lang="en-US" altLang="ja-JP" dirty="0"/>
          </a:p>
          <a:p>
            <a:endParaRPr kumimoji="1" lang="en-US" altLang="ja-JP" dirty="0"/>
          </a:p>
          <a:p>
            <a:r>
              <a:rPr kumimoji="1" lang="en-US" altLang="ja-JP" dirty="0"/>
              <a:t>```</a:t>
            </a:r>
          </a:p>
          <a:p>
            <a:endParaRPr kumimoji="1" lang="en-US" altLang="ja-JP" dirty="0"/>
          </a:p>
          <a:p>
            <a:r>
              <a:rPr kumimoji="1" lang="en-US" altLang="ja-JP" dirty="0"/>
              <a:t>```description</a:t>
            </a:r>
          </a:p>
          <a:p>
            <a:r>
              <a:rPr kumimoji="1" lang="ja-JP" altLang="en-US"/>
              <a:t>「資金配分機関の要件の充足と助成金獲得による競争力の向上」</a:t>
            </a:r>
            <a:endParaRPr kumimoji="1" lang="en-US" altLang="ja-JP" dirty="0"/>
          </a:p>
          <a:p>
            <a:endParaRPr kumimoji="1" lang="en-US" altLang="ja-JP" dirty="0"/>
          </a:p>
          <a:p>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14</a:t>
            </a:fld>
            <a:endParaRPr kumimoji="1" lang="ja-JP" altLang="en-US"/>
          </a:p>
        </p:txBody>
      </p:sp>
    </p:spTree>
    <p:extLst>
      <p:ext uri="{BB962C8B-B14F-4D97-AF65-F5344CB8AC3E}">
        <p14:creationId xmlns:p14="http://schemas.microsoft.com/office/powerpoint/2010/main" val="1094524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r>
              <a:rPr kumimoji="1" lang="ja-JP" altLang="en-US"/>
              <a:t>「新しい発見、効果的な共有と再利用の促進」 </a:t>
            </a:r>
            <a:r>
              <a:rPr kumimoji="1" lang="en-US" altLang="ja-JP" dirty="0"/>
              <a:t>[break:"0.1s"]</a:t>
            </a:r>
          </a:p>
          <a:p>
            <a:r>
              <a:rPr kumimoji="1" lang="en-US" altLang="ja-JP" dirty="0"/>
              <a:t>```</a:t>
            </a:r>
          </a:p>
          <a:p>
            <a:endParaRPr kumimoji="1" lang="en-US" altLang="ja-JP" dirty="0"/>
          </a:p>
          <a:p>
            <a:r>
              <a:rPr kumimoji="1" lang="en-US" altLang="ja-JP" dirty="0"/>
              <a:t>```description</a:t>
            </a:r>
          </a:p>
          <a:p>
            <a:r>
              <a:rPr kumimoji="1" lang="ja-JP" altLang="en-US"/>
              <a:t>「新しい発見、効果的な共有と再利用の促進」 </a:t>
            </a:r>
            <a:r>
              <a:rPr kumimoji="1" lang="en-US" altLang="ja-JP" dirty="0"/>
              <a:t>[break:"0.1s"]</a:t>
            </a: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15</a:t>
            </a:fld>
            <a:endParaRPr kumimoji="1" lang="ja-JP" altLang="en-US"/>
          </a:p>
        </p:txBody>
      </p:sp>
    </p:spTree>
    <p:extLst>
      <p:ext uri="{BB962C8B-B14F-4D97-AF65-F5344CB8AC3E}">
        <p14:creationId xmlns:p14="http://schemas.microsoft.com/office/powerpoint/2010/main" val="2328091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「オープンアクセスのサポート」、</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「オープンアクセスのサポート」、</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16</a:t>
            </a:fld>
            <a:endParaRPr kumimoji="1" lang="ja-JP" altLang="en-US"/>
          </a:p>
        </p:txBody>
      </p:sp>
    </p:spTree>
    <p:extLst>
      <p:ext uri="{BB962C8B-B14F-4D97-AF65-F5344CB8AC3E}">
        <p14:creationId xmlns:p14="http://schemas.microsoft.com/office/powerpoint/2010/main" val="2885027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「次世代の研究者の利活用へ貢献」</a:t>
            </a:r>
            <a:r>
              <a:rPr lang="en-US" altLang="ja-JP" sz="1200" dirty="0">
                <a:latin typeface="游ゴシック" panose="020B0400000000000000" pitchFamily="50" charset="-128"/>
                <a:ea typeface="游ゴシック" panose="020B0400000000000000" pitchFamily="50" charset="-128"/>
              </a:rPr>
              <a:t>[break:"0.4s"]</a:t>
            </a:r>
            <a:r>
              <a:rPr lang="ja-JP" altLang="en-US" sz="1200">
                <a:latin typeface="游ゴシック" panose="020B0400000000000000" pitchFamily="50" charset="-128"/>
                <a:ea typeface="游ゴシック" panose="020B0400000000000000" pitchFamily="50" charset="-128"/>
              </a:rPr>
              <a:t> </a:t>
            </a:r>
            <a:endParaRPr kumimoji="1" lang="en-US" altLang="ja-JP" dirty="0"/>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「次世代の研究者の利活用へ貢献」</a:t>
            </a:r>
            <a:r>
              <a:rPr lang="en-US" altLang="ja-JP" sz="1200" dirty="0">
                <a:latin typeface="游ゴシック" panose="020B0400000000000000" pitchFamily="50" charset="-128"/>
                <a:ea typeface="游ゴシック" panose="020B0400000000000000" pitchFamily="50" charset="-128"/>
              </a:rPr>
              <a:t>[break:"0.4s"]</a:t>
            </a:r>
            <a:r>
              <a:rPr lang="ja-JP" altLang="en-US" sz="1200">
                <a:latin typeface="游ゴシック" panose="020B0400000000000000" pitchFamily="50" charset="-128"/>
                <a:ea typeface="游ゴシック" panose="020B0400000000000000" pitchFamily="50" charset="-128"/>
              </a:rPr>
              <a:t> </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17</a:t>
            </a:fld>
            <a:endParaRPr kumimoji="1" lang="ja-JP" altLang="en-US"/>
          </a:p>
        </p:txBody>
      </p:sp>
    </p:spTree>
    <p:extLst>
      <p:ext uri="{BB962C8B-B14F-4D97-AF65-F5344CB8AC3E}">
        <p14:creationId xmlns:p14="http://schemas.microsoft.com/office/powerpoint/2010/main" val="264824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研究データマネジメントの意義</a:t>
            </a:r>
            <a:endParaRPr kumimoji="1" lang="en-US" altLang="ja-JP" dirty="0"/>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が挙げられます。</a:t>
            </a:r>
            <a:endParaRPr kumimoji="1" lang="en-US" altLang="ja-JP" sz="1200" dirty="0">
              <a:latin typeface="游ゴシック" panose="020B0400000000000000" pitchFamily="50" charset="-128"/>
              <a:ea typeface="游ゴシック" panose="020B0400000000000000" pitchFamily="50" charset="-128"/>
            </a:endParaRPr>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游ゴシック" panose="020B0400000000000000" pitchFamily="50" charset="-128"/>
                <a:ea typeface="游ゴシック" panose="020B0400000000000000" pitchFamily="50" charset="-128"/>
              </a:rPr>
              <a:t>が挙げられます。</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18</a:t>
            </a:fld>
            <a:endParaRPr kumimoji="1" lang="ja-JP" altLang="en-US"/>
          </a:p>
        </p:txBody>
      </p:sp>
    </p:spTree>
    <p:extLst>
      <p:ext uri="{BB962C8B-B14F-4D97-AF65-F5344CB8AC3E}">
        <p14:creationId xmlns:p14="http://schemas.microsoft.com/office/powerpoint/2010/main" val="4096680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p>
          <a:p>
            <a:r>
              <a:rPr kumimoji="1" lang="en-US" altLang="ja-JP" sz="1200" dirty="0"/>
              <a:t>```text</a:t>
            </a:r>
          </a:p>
          <a:p>
            <a:r>
              <a:rPr kumimoji="1" lang="ja-JP" altLang="en-US" sz="1200"/>
              <a:t>研究データのライフサイクルに関してお話しします。</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ja-JP" sz="1200">
                <a:solidFill>
                  <a:prstClr val="black"/>
                </a:solidFill>
              </a:rPr>
              <a:t>研究プロジェクトにおいて</a:t>
            </a:r>
            <a:r>
              <a:rPr lang="ja-JP" altLang="en-US" sz="1200">
                <a:solidFill>
                  <a:prstClr val="black"/>
                </a:solidFill>
              </a:rPr>
              <a:t>、</a:t>
            </a:r>
            <a:r>
              <a:rPr lang="ja-JP" altLang="ja-JP" sz="1200">
                <a:solidFill>
                  <a:prstClr val="black"/>
                </a:solidFill>
              </a:rPr>
              <a:t>使用</a:t>
            </a:r>
            <a:r>
              <a:rPr lang="ja-JP" altLang="en-US" sz="1200">
                <a:solidFill>
                  <a:prstClr val="black"/>
                </a:solidFill>
              </a:rPr>
              <a:t>、</a:t>
            </a:r>
            <a:r>
              <a:rPr lang="ja-JP" altLang="ja-JP" sz="1200">
                <a:solidFill>
                  <a:prstClr val="black"/>
                </a:solidFill>
              </a:rPr>
              <a:t>あるいは</a:t>
            </a:r>
            <a:r>
              <a:rPr lang="ja-JP" altLang="en-US" sz="1200">
                <a:solidFill>
                  <a:prstClr val="black"/>
                </a:solidFill>
              </a:rPr>
              <a:t>、</a:t>
            </a:r>
            <a:r>
              <a:rPr lang="ja-JP" altLang="ja-JP" sz="1200">
                <a:solidFill>
                  <a:prstClr val="black"/>
                </a:solidFill>
              </a:rPr>
              <a:t>生成された情報</a:t>
            </a:r>
            <a:r>
              <a:rPr lang="ja-JP" altLang="en-US" sz="1200">
                <a:solidFill>
                  <a:prstClr val="black"/>
                </a:solidFill>
              </a:rPr>
              <a:t>は</a:t>
            </a:r>
            <a:r>
              <a:rPr lang="ja-JP" altLang="ja-JP" sz="1200">
                <a:solidFill>
                  <a:prstClr val="black"/>
                </a:solidFill>
              </a:rPr>
              <a:t>、</a:t>
            </a:r>
            <a:r>
              <a:rPr lang="ja-JP" altLang="en-US" sz="1200">
                <a:solidFill>
                  <a:prstClr val="black"/>
                </a:solidFill>
              </a:rPr>
              <a:t>以下のサイクルの中で、</a:t>
            </a:r>
            <a:r>
              <a:rPr lang="ja-JP" altLang="ja-JP" sz="1200">
                <a:solidFill>
                  <a:prstClr val="black"/>
                </a:solidFill>
              </a:rPr>
              <a:t>組織化、構造化、保管、管理</a:t>
            </a:r>
            <a:r>
              <a:rPr lang="ja-JP" altLang="en-US" sz="1200">
                <a:solidFill>
                  <a:prstClr val="black"/>
                </a:solidFill>
              </a:rPr>
              <a:t>されます。</a:t>
            </a:r>
            <a:endParaRPr lang="en-US" altLang="ja-JP" sz="1200" dirty="0">
              <a:solidFill>
                <a:prstClr val="black"/>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solidFill>
                  <a:prstClr val="black"/>
                </a:solidFill>
              </a:rPr>
              <a:t>研究前の段階では、</a:t>
            </a:r>
            <a:r>
              <a:rPr lang="ja-JP" altLang="en-US" sz="1200"/>
              <a:t>研究データの取り扱い計画の策定が必要です。</a:t>
            </a:r>
            <a:endParaRPr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t>その後、研究データの生成から加工、分析、保存などの</a:t>
            </a:r>
            <a:r>
              <a:rPr lang="en-US" altLang="ja-JP" sz="1200" dirty="0"/>
              <a:t>(</a:t>
            </a:r>
            <a:r>
              <a:rPr lang="ja-JP" altLang="en-US" sz="1200"/>
              <a:t>各</a:t>
            </a:r>
            <a:r>
              <a:rPr lang="en-US" altLang="ja-JP" sz="1200" dirty="0"/>
              <a:t>)[kana:"</a:t>
            </a:r>
            <a:r>
              <a:rPr lang="ja-JP" altLang="en-US" sz="1200"/>
              <a:t>カ</a:t>
            </a:r>
            <a:r>
              <a:rPr lang="en-US" altLang="ja-JP" sz="1200" dirty="0"/>
              <a:t>'</a:t>
            </a:r>
            <a:r>
              <a:rPr lang="ja-JP" altLang="en-US" sz="1200"/>
              <a:t>ク</a:t>
            </a:r>
            <a:r>
              <a:rPr lang="en-US" altLang="ja-JP" sz="1200" dirty="0"/>
              <a:t>"]</a:t>
            </a:r>
            <a:r>
              <a:rPr lang="ja-JP" altLang="en-US" sz="1200"/>
              <a:t>段階においてデータの管理が求められます。</a:t>
            </a:r>
            <a:endParaRPr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t>研究後は、長期的なデータの取扱いについて、考える必要があります。</a:t>
            </a:r>
            <a:r>
              <a:rPr lang="en-US" altLang="ja-JP" sz="1200" dirty="0"/>
              <a:t>[break:"0.4s"]</a:t>
            </a:r>
            <a:r>
              <a:rPr lang="ja-JP" altLang="en-US" sz="1200"/>
              <a:t> </a:t>
            </a:r>
            <a:endParaRPr kumimoji="1" lang="ja-JP" altLang="en-US" sz="1200"/>
          </a:p>
          <a:p>
            <a:r>
              <a:rPr kumimoji="1" lang="en-US" altLang="ja-JP" sz="1200" dirty="0"/>
              <a:t>```</a:t>
            </a:r>
          </a:p>
          <a:p>
            <a:endParaRPr kumimoji="1" lang="en-US" altLang="ja-JP" sz="1200" dirty="0"/>
          </a:p>
          <a:p>
            <a:r>
              <a:rPr kumimoji="1" lang="en-US" altLang="ja-JP" sz="1200" dirty="0"/>
              <a:t>```description</a:t>
            </a:r>
          </a:p>
          <a:p>
            <a:r>
              <a:rPr kumimoji="1" lang="ja-JP" altLang="en-US" sz="1200"/>
              <a:t>研究データのライフサイクルに関してお話しします。</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ja-JP" sz="1200">
                <a:solidFill>
                  <a:prstClr val="black"/>
                </a:solidFill>
              </a:rPr>
              <a:t>研究プロジェクトにおいて</a:t>
            </a:r>
            <a:r>
              <a:rPr lang="ja-JP" altLang="en-US" sz="1200">
                <a:solidFill>
                  <a:prstClr val="black"/>
                </a:solidFill>
              </a:rPr>
              <a:t>、</a:t>
            </a:r>
            <a:r>
              <a:rPr lang="ja-JP" altLang="ja-JP" sz="1200">
                <a:solidFill>
                  <a:prstClr val="black"/>
                </a:solidFill>
              </a:rPr>
              <a:t>使用あるいは生成された情報</a:t>
            </a:r>
            <a:r>
              <a:rPr lang="ja-JP" altLang="en-US" sz="1200">
                <a:solidFill>
                  <a:prstClr val="black"/>
                </a:solidFill>
              </a:rPr>
              <a:t>は</a:t>
            </a:r>
            <a:r>
              <a:rPr lang="ja-JP" altLang="ja-JP" sz="1200">
                <a:solidFill>
                  <a:prstClr val="black"/>
                </a:solidFill>
              </a:rPr>
              <a:t>、</a:t>
            </a:r>
            <a:r>
              <a:rPr lang="ja-JP" altLang="en-US" sz="1200">
                <a:solidFill>
                  <a:prstClr val="black"/>
                </a:solidFill>
              </a:rPr>
              <a:t>以下のサイクルの中で、</a:t>
            </a:r>
            <a:r>
              <a:rPr lang="ja-JP" altLang="ja-JP" sz="1200">
                <a:solidFill>
                  <a:prstClr val="black"/>
                </a:solidFill>
              </a:rPr>
              <a:t>組織化、構造化、保管、管理</a:t>
            </a:r>
            <a:r>
              <a:rPr lang="ja-JP" altLang="en-US" sz="1200">
                <a:solidFill>
                  <a:prstClr val="black"/>
                </a:solidFill>
              </a:rPr>
              <a:t>されます。</a:t>
            </a:r>
            <a:endParaRPr lang="en-US" altLang="ja-JP" sz="1200" dirty="0">
              <a:solidFill>
                <a:prstClr val="black"/>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solidFill>
                  <a:prstClr val="black"/>
                </a:solidFill>
              </a:rPr>
              <a:t>研究前の段階では、</a:t>
            </a:r>
            <a:r>
              <a:rPr lang="ja-JP" altLang="en-US" sz="1200"/>
              <a:t>研究データの取り扱い計画の策定が必要です。</a:t>
            </a:r>
            <a:endParaRPr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t>その後、研究データの生成から加工、分析、保存などの各段階においてデータの管理が求められます。</a:t>
            </a:r>
            <a:endParaRPr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a:t>研究後は、長期的なデータの取扱いについて考える必要があります。</a:t>
            </a:r>
            <a:endParaRPr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p>
          <a:p>
            <a:pPr marL="171450" indent="-171450">
              <a:buFont typeface="Arial" panose="020B0604020202020204" pitchFamily="34" charset="0"/>
              <a:buChar char="•"/>
            </a:pPr>
            <a:r>
              <a:rPr lang="nl-NL" altLang="ja-JP" sz="1200">
                <a:solidFill>
                  <a:prstClr val="black"/>
                </a:solidFill>
                <a:latin typeface="BIZ UDPGothic" panose="020B0400000000000000" pitchFamily="34" charset="-128"/>
                <a:ea typeface="BIZ UDPGothic" panose="020B0400000000000000" pitchFamily="34" charset="-128"/>
              </a:rPr>
              <a:t>Cf., The UK Data Service. (</a:t>
            </a:r>
            <a:r>
              <a:rPr lang="nl-NL" altLang="ja-JP" sz="1200" err="1">
                <a:solidFill>
                  <a:prstClr val="black"/>
                </a:solidFill>
                <a:latin typeface="BIZ UDPGothic" panose="020B0400000000000000" pitchFamily="34" charset="-128"/>
                <a:ea typeface="BIZ UDPGothic" panose="020B0400000000000000" pitchFamily="34" charset="-128"/>
              </a:rPr>
              <a:t>n.d</a:t>
            </a:r>
            <a:r>
              <a:rPr lang="nl-NL" altLang="ja-JP" sz="1200">
                <a:solidFill>
                  <a:prstClr val="black"/>
                </a:solidFill>
                <a:latin typeface="BIZ UDPGothic" panose="020B0400000000000000" pitchFamily="34" charset="-128"/>
                <a:ea typeface="BIZ UDPGothic" panose="020B0400000000000000" pitchFamily="34" charset="-128"/>
              </a:rPr>
              <a:t>.). Research data management.</a:t>
            </a:r>
            <a:r>
              <a:rPr lang="en-US" altLang="ja-JP" sz="1200" dirty="0">
                <a:solidFill>
                  <a:prstClr val="black"/>
                </a:solidFill>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3"/>
              </a:rPr>
              <a:t>https://www.ukdataservice.ac.uk/manage-data/lifecycle.aspx</a:t>
            </a:r>
            <a:endParaRPr lang="nl-NL" altLang="ja-JP" sz="1200">
              <a:latin typeface="BIZ UDPGothic" panose="020B0400000000000000" pitchFamily="34" charset="-128"/>
              <a:ea typeface="BIZ UDPGothic" panose="020B0400000000000000" pitchFamily="34" charset="-128"/>
            </a:endParaRPr>
          </a:p>
          <a:p>
            <a:pPr marL="171450" indent="-171450">
              <a:buFont typeface="Arial" panose="020B0604020202020204" pitchFamily="34" charset="0"/>
              <a:buChar char="•"/>
            </a:pPr>
            <a:r>
              <a:rPr lang="es-ES" altLang="ja-JP" sz="1200">
                <a:solidFill>
                  <a:prstClr val="black"/>
                </a:solidFill>
                <a:latin typeface="BIZ UDPGothic" panose="020B0400000000000000" pitchFamily="34" charset="-128"/>
                <a:ea typeface="BIZ UDPGothic" panose="020B0400000000000000" pitchFamily="34" charset="-128"/>
              </a:rPr>
              <a:t>van </a:t>
            </a:r>
            <a:r>
              <a:rPr lang="es-ES" altLang="ja-JP" sz="1200" err="1">
                <a:solidFill>
                  <a:prstClr val="black"/>
                </a:solidFill>
                <a:latin typeface="BIZ UDPGothic" panose="020B0400000000000000" pitchFamily="34" charset="-128"/>
                <a:ea typeface="BIZ UDPGothic" panose="020B0400000000000000" pitchFamily="34" charset="-128"/>
              </a:rPr>
              <a:t>Selm</a:t>
            </a:r>
            <a:r>
              <a:rPr lang="es-ES" altLang="ja-JP" sz="1200">
                <a:solidFill>
                  <a:prstClr val="black"/>
                </a:solidFill>
                <a:latin typeface="BIZ UDPGothic" panose="020B0400000000000000" pitchFamily="34" charset="-128"/>
                <a:ea typeface="BIZ UDPGothic" panose="020B0400000000000000" pitchFamily="34" charset="-128"/>
              </a:rPr>
              <a:t>, M. (2015). RDM </a:t>
            </a:r>
            <a:r>
              <a:rPr lang="es-ES" altLang="ja-JP" sz="1200" err="1">
                <a:solidFill>
                  <a:prstClr val="black"/>
                </a:solidFill>
                <a:latin typeface="BIZ UDPGothic" panose="020B0400000000000000" pitchFamily="34" charset="-128"/>
                <a:ea typeface="BIZ UDPGothic" panose="020B0400000000000000" pitchFamily="34" charset="-128"/>
              </a:rPr>
              <a:t>Support</a:t>
            </a:r>
            <a:r>
              <a:rPr lang="es-ES" altLang="ja-JP" sz="1200">
                <a:solidFill>
                  <a:prstClr val="black"/>
                </a:solidFill>
                <a:latin typeface="BIZ UDPGothic" panose="020B0400000000000000" pitchFamily="34" charset="-128"/>
                <a:ea typeface="BIZ UDPGothic" panose="020B0400000000000000" pitchFamily="34" charset="-128"/>
              </a:rPr>
              <a:t> - </a:t>
            </a:r>
            <a:r>
              <a:rPr lang="es-ES" altLang="ja-JP" sz="1200" err="1">
                <a:solidFill>
                  <a:prstClr val="black"/>
                </a:solidFill>
                <a:latin typeface="BIZ UDPGothic" panose="020B0400000000000000" pitchFamily="34" charset="-128"/>
                <a:ea typeface="BIZ UDPGothic" panose="020B0400000000000000" pitchFamily="34" charset="-128"/>
              </a:rPr>
              <a:t>basic</a:t>
            </a:r>
            <a:r>
              <a:rPr lang="es-ES" altLang="ja-JP" sz="1200">
                <a:solidFill>
                  <a:prstClr val="black"/>
                </a:solidFill>
                <a:latin typeface="BIZ UDPGothic" panose="020B0400000000000000" pitchFamily="34" charset="-128"/>
                <a:ea typeface="BIZ UDPGothic" panose="020B0400000000000000" pitchFamily="34" charset="-128"/>
              </a:rPr>
              <a:t> training </a:t>
            </a:r>
            <a:r>
              <a:rPr lang="es-ES" altLang="ja-JP" sz="1200" err="1">
                <a:solidFill>
                  <a:prstClr val="black"/>
                </a:solidFill>
                <a:latin typeface="BIZ UDPGothic" panose="020B0400000000000000" pitchFamily="34" charset="-128"/>
                <a:ea typeface="BIZ UDPGothic" panose="020B0400000000000000" pitchFamily="34" charset="-128"/>
              </a:rPr>
              <a:t>course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for</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information</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specialists</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figshare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Dataset</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a:solidFill>
                  <a:prstClr val="black"/>
                </a:solidFill>
                <a:latin typeface="BIZ UDPGothic" panose="020B0400000000000000" pitchFamily="34" charset="-128"/>
                <a:ea typeface="BIZ UDPGothic" panose="020B0400000000000000" pitchFamily="34" charset="-128"/>
                <a:hlinkClick r:id="rId4"/>
              </a:rPr>
              <a:t>https://doi.org/10.6084/m9.figshare.1285313.v1</a:t>
            </a:r>
            <a:r>
              <a:rPr lang="es-ES" altLang="ja-JP" sz="1200">
                <a:solidFill>
                  <a:prstClr val="black"/>
                </a:solidFill>
                <a:latin typeface="BIZ UDPGothic" panose="020B0400000000000000" pitchFamily="34" charset="-128"/>
                <a:ea typeface="BIZ UDPGothic" panose="020B0400000000000000" pitchFamily="34" charset="-128"/>
              </a:rPr>
              <a:t> </a:t>
            </a:r>
            <a:r>
              <a:rPr lang="en-US" altLang="ja-JP" sz="1200" dirty="0">
                <a:solidFill>
                  <a:prstClr val="black"/>
                </a:solidFill>
                <a:latin typeface="BIZ UDPGothic" panose="020B0400000000000000" pitchFamily="34" charset="-128"/>
                <a:ea typeface="BIZ UDPGothic" panose="020B0400000000000000" pitchFamily="34" charset="-128"/>
              </a:rPr>
              <a:t>.</a:t>
            </a:r>
            <a:endParaRPr lang="en-US" altLang="ja-JP" sz="1200" dirty="0">
              <a:latin typeface="BIZ UDPGothic" panose="020B0400000000000000" pitchFamily="34" charset="-128"/>
              <a:ea typeface="BIZ UDPGothic" panose="020B0400000000000000" pitchFamily="34" charset="-128"/>
            </a:endParaRPr>
          </a:p>
          <a:p>
            <a:pPr marL="171450" indent="-171450">
              <a:buFont typeface="Arial" panose="020B0604020202020204" pitchFamily="34" charset="0"/>
              <a:buChar char="•"/>
            </a:pPr>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p.6.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5"/>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a:p>
            <a:r>
              <a:rPr kumimoji="1" lang="en-US" altLang="ja-JP"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cs typeface="+mn-cs"/>
            </a:endParaRPr>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1269314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3863" y="504825"/>
            <a:ext cx="5959475" cy="3352800"/>
          </a:xfrm>
        </p:spPr>
      </p:sp>
      <p:sp>
        <p:nvSpPr>
          <p:cNvPr id="3" name="ノート プレースホルダー 2"/>
          <p:cNvSpPr>
            <a:spLocks noGrp="1"/>
          </p:cNvSpPr>
          <p:nvPr>
            <p:ph type="body" idx="1"/>
          </p:nvPr>
        </p:nvSpPr>
        <p:spPr/>
        <p:txBody>
          <a:bodyPr/>
          <a:lstStyle/>
          <a:p>
            <a:r>
              <a:rPr kumimoji="1" lang="en-US" altLang="ja-JP" dirty="0"/>
              <a:t>Topic:</a:t>
            </a:r>
            <a:r>
              <a:rPr lang="ja-JP" altLang="en-US" sz="900"/>
              <a:t>オープンサイエンス時代における研究データマネジメントの基礎について学ぶ</a:t>
            </a:r>
            <a:endParaRPr lang="en-US" altLang="ja-JP" sz="900" dirty="0"/>
          </a:p>
          <a:p>
            <a:endParaRPr kumimoji="1" lang="en-US" altLang="ja-JP" dirty="0"/>
          </a:p>
          <a:p>
            <a:r>
              <a:rPr lang="en-US" altLang="ja-JP" sz="900" u="none" strike="noStrike" dirty="0">
                <a:solidFill>
                  <a:srgbClr val="000000"/>
                </a:solidFill>
                <a:effectLst/>
              </a:rPr>
              <a:t>```text</a:t>
            </a:r>
            <a:endParaRPr kumimoji="1" lang="en-US" altLang="ja-JP" dirty="0"/>
          </a:p>
          <a:p>
            <a:r>
              <a:rPr kumimoji="1" lang="en-US" altLang="ja-JP" dirty="0"/>
              <a:t>(</a:t>
            </a:r>
            <a:r>
              <a:rPr kumimoji="1" lang="ja-JP" altLang="en-US"/>
              <a:t>本</a:t>
            </a:r>
            <a:r>
              <a:rPr kumimoji="1" lang="en-US" altLang="ja-JP" dirty="0"/>
              <a:t>)[kana:</a:t>
            </a:r>
            <a:r>
              <a:rPr lang="en-US" altLang="ja-JP" b="0" i="0" dirty="0">
                <a:effectLst/>
                <a:latin typeface="__IBM_Plex_Mono_e696c3"/>
              </a:rPr>
              <a:t>"</a:t>
            </a:r>
            <a:r>
              <a:rPr kumimoji="1" lang="ja-JP" altLang="en-US"/>
              <a:t>ホ</a:t>
            </a:r>
            <a:r>
              <a:rPr lang="en-US" altLang="ja-JP" b="0" i="0" dirty="0">
                <a:effectLst/>
                <a:latin typeface="__IBM_Plex_Mono_e696c3"/>
              </a:rPr>
              <a:t>'</a:t>
            </a:r>
            <a:r>
              <a:rPr kumimoji="1" lang="ja-JP" altLang="en-US"/>
              <a:t>ン</a:t>
            </a:r>
            <a:r>
              <a:rPr lang="en-US" altLang="ja-JP" b="0" i="0" dirty="0">
                <a:effectLst/>
                <a:latin typeface="__IBM_Plex_Mono_e696c3"/>
              </a:rPr>
              <a:t>"</a:t>
            </a:r>
            <a:r>
              <a:rPr kumimoji="1" lang="en-US" altLang="ja-JP" dirty="0"/>
              <a:t>]</a:t>
            </a:r>
            <a:r>
              <a:rPr lang="ja-JP" altLang="en-US"/>
              <a:t>プログラムは、７つの動画から構成されています。</a:t>
            </a:r>
            <a:endParaRPr lang="en-US" altLang="ja-JP" dirty="0"/>
          </a:p>
          <a:p>
            <a:r>
              <a:rPr lang="ja-JP" altLang="en-US"/>
              <a:t>項目</a:t>
            </a:r>
            <a:r>
              <a:rPr lang="en-US" altLang="ja-JP" dirty="0"/>
              <a:t>1</a:t>
            </a:r>
            <a:r>
              <a:rPr lang="ja-JP" altLang="en-US"/>
              <a:t>から</a:t>
            </a:r>
            <a:r>
              <a:rPr lang="en-US" altLang="ja-JP" dirty="0"/>
              <a:t>2</a:t>
            </a:r>
            <a:r>
              <a:rPr lang="ja-JP" altLang="en-US"/>
              <a:t>では、研究データマネジメントに関する概要についてを</a:t>
            </a:r>
            <a:r>
              <a:rPr kumimoji="1" lang="ja-JP" altLang="en-US"/>
              <a:t>、</a:t>
            </a:r>
            <a:endParaRPr lang="en-US" altLang="ja-JP" dirty="0"/>
          </a:p>
          <a:p>
            <a:r>
              <a:rPr lang="ja-JP" altLang="en-US"/>
              <a:t>項目</a:t>
            </a:r>
            <a:r>
              <a:rPr lang="en-US" altLang="ja-JP" dirty="0"/>
              <a:t>3</a:t>
            </a:r>
            <a:r>
              <a:rPr lang="ja-JP" altLang="en-US"/>
              <a:t>から６では、研究データのライフサイクルの段階に沿って、それぞれの概要についてお話しします。</a:t>
            </a:r>
            <a:endParaRPr lang="en-US" altLang="ja-JP" dirty="0"/>
          </a:p>
          <a:p>
            <a:r>
              <a:rPr lang="ja-JP" altLang="en-US"/>
              <a:t>最後に、研究データ基盤やその連携の状況についてお話しします。</a:t>
            </a:r>
            <a:endParaRPr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900" u="none" strike="noStrike" dirty="0">
                <a:solidFill>
                  <a:srgbClr val="000000"/>
                </a:solidFill>
                <a:effectLst/>
              </a:rPr>
              <a: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900" u="none" strike="noStrike" dirty="0">
              <a:solidFill>
                <a:srgbClr val="000000"/>
              </a:solidFill>
              <a:effectLst/>
            </a:endParaRPr>
          </a:p>
          <a:p>
            <a:r>
              <a:rPr lang="en-US" altLang="ja-JP" sz="900" u="none" strike="noStrike" dirty="0">
                <a:solidFill>
                  <a:srgbClr val="000000"/>
                </a:solidFill>
                <a:effectLst/>
              </a:rPr>
              <a:t>```description</a:t>
            </a:r>
            <a:endParaRPr kumimoji="1" lang="en-US" altLang="ja-JP" dirty="0"/>
          </a:p>
          <a:p>
            <a:r>
              <a:rPr kumimoji="1" lang="ja-JP" altLang="en-US"/>
              <a:t>本</a:t>
            </a:r>
            <a:r>
              <a:rPr lang="ja-JP" altLang="en-US"/>
              <a:t>プログラムは、７つの動画から構成されています。</a:t>
            </a:r>
            <a:endParaRPr lang="en-US" altLang="ja-JP" dirty="0"/>
          </a:p>
          <a:p>
            <a:r>
              <a:rPr lang="ja-JP" altLang="en-US"/>
              <a:t>項目</a:t>
            </a:r>
            <a:r>
              <a:rPr lang="en-US" altLang="ja-JP" dirty="0"/>
              <a:t>1</a:t>
            </a:r>
            <a:r>
              <a:rPr lang="ja-JP" altLang="en-US"/>
              <a:t>および</a:t>
            </a:r>
            <a:r>
              <a:rPr lang="en-US" altLang="ja-JP" dirty="0"/>
              <a:t>2</a:t>
            </a:r>
            <a:r>
              <a:rPr lang="ja-JP" altLang="en-US"/>
              <a:t>：研究データマネジメントに関する概要について</a:t>
            </a:r>
            <a:endParaRPr lang="en-US" altLang="ja-JP" dirty="0"/>
          </a:p>
          <a:p>
            <a:r>
              <a:rPr lang="ja-JP" altLang="en-US"/>
              <a:t>項目</a:t>
            </a:r>
            <a:r>
              <a:rPr lang="en-US" altLang="ja-JP" dirty="0"/>
              <a:t>3</a:t>
            </a:r>
            <a:r>
              <a:rPr lang="ja-JP" altLang="en-US"/>
              <a:t>から６：研究データのライフサイクルの段階に沿ってそれぞれの概要について</a:t>
            </a:r>
            <a:endParaRPr lang="en-US" altLang="ja-JP" dirty="0"/>
          </a:p>
          <a:p>
            <a:r>
              <a:rPr lang="ja-JP" altLang="en-US"/>
              <a:t>項目７：研究データ基盤やその連携の状況について</a:t>
            </a:r>
            <a:endParaRPr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900" u="none" strike="noStrike" dirty="0">
                <a:solidFill>
                  <a:srgbClr val="000000"/>
                </a:solidFill>
                <a:effectLst/>
              </a:rPr>
              <a:t>```</a:t>
            </a:r>
            <a:endParaRPr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スライド番号プレースホルダー 3"/>
          <p:cNvSpPr>
            <a:spLocks noGrp="1"/>
          </p:cNvSpPr>
          <p:nvPr>
            <p:ph type="sldNum" sz="quarter" idx="10"/>
          </p:nvPr>
        </p:nvSpPr>
        <p:spPr/>
        <p:txBody>
          <a:bodyPr/>
          <a:lstStyle/>
          <a:p>
            <a:fld id="{A9C2C880-4691-40F3-8CCE-18AAE8C1923B}" type="slidenum">
              <a:rPr kumimoji="1" lang="ja-JP" altLang="en-US" smtClean="0"/>
              <a:t>2</a:t>
            </a:fld>
            <a:endParaRPr kumimoji="1" lang="ja-JP" altLang="en-US"/>
          </a:p>
        </p:txBody>
      </p:sp>
    </p:spTree>
    <p:extLst>
      <p:ext uri="{BB962C8B-B14F-4D97-AF65-F5344CB8AC3E}">
        <p14:creationId xmlns:p14="http://schemas.microsoft.com/office/powerpoint/2010/main" val="1303440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r>
              <a:rPr kumimoji="1" lang="en-US" altLang="ja-JP" sz="1200" dirty="0"/>
              <a:t>(</a:t>
            </a:r>
            <a:r>
              <a:rPr kumimoji="1" lang="ja-JP" altLang="en-US" sz="1200"/>
              <a:t>各</a:t>
            </a:r>
            <a:r>
              <a:rPr kumimoji="1" lang="en-US" altLang="ja-JP" sz="1200" dirty="0"/>
              <a:t>)[kana:"</a:t>
            </a:r>
            <a:r>
              <a:rPr kumimoji="1" lang="ja-JP" altLang="en-US" sz="1200"/>
              <a:t>カ</a:t>
            </a:r>
            <a:r>
              <a:rPr kumimoji="1" lang="en-US" altLang="ja-JP" sz="1200" dirty="0"/>
              <a:t>'</a:t>
            </a:r>
            <a:r>
              <a:rPr kumimoji="1" lang="ja-JP" altLang="en-US" sz="1200"/>
              <a:t>ク</a:t>
            </a:r>
            <a:r>
              <a:rPr kumimoji="1" lang="en-US" altLang="ja-JP" sz="1200" dirty="0"/>
              <a:t>"]</a:t>
            </a:r>
            <a:r>
              <a:rPr kumimoji="1" lang="ja-JP" altLang="en-US" sz="1200"/>
              <a:t>段階に必要な、データの取扱いの概要について、詳細にお話しします。</a:t>
            </a:r>
          </a:p>
          <a:p>
            <a:r>
              <a:rPr kumimoji="1" lang="en-US" altLang="ja-JP" sz="1200" dirty="0"/>
              <a:t>```</a:t>
            </a:r>
          </a:p>
          <a:p>
            <a:endParaRPr kumimoji="1" lang="en-US" altLang="ja-JP" sz="1200" dirty="0"/>
          </a:p>
          <a:p>
            <a:r>
              <a:rPr kumimoji="1" lang="en-US" altLang="ja-JP" sz="1200" dirty="0"/>
              <a:t>```description</a:t>
            </a:r>
          </a:p>
          <a:p>
            <a:r>
              <a:rPr kumimoji="1" lang="ja-JP" altLang="en-US" sz="1200"/>
              <a:t>研究データライフサイクルの中身について詳しく見ていきます。</a:t>
            </a:r>
            <a:endParaRPr kumimoji="1" lang="en-US" altLang="ja-JP" sz="1200" dirty="0"/>
          </a:p>
          <a:p>
            <a:endParaRPr kumimoji="1" lang="en-US" altLang="ja-JP" sz="1200" dirty="0"/>
          </a:p>
          <a:p>
            <a:r>
              <a:rPr kumimoji="1" lang="ja-JP" altLang="en-US" sz="1200"/>
              <a:t>データの生成では、研究そのものの計画とともに、データ管理計画の策定やデータの共有方針が定められます。また、既存のデータの検索や、新たなデータの収集が行われます。</a:t>
            </a:r>
          </a:p>
          <a:p>
            <a:r>
              <a:rPr kumimoji="1" lang="ja-JP" altLang="en-US" sz="1200"/>
              <a:t>データの加工では、収集されたデータの、デジタル化、フォーマット変換、確認、検証、クリーニングなどが行われます。データに含まれる個人情報の匿名化作業が、必要となる場合もあります。</a:t>
            </a:r>
          </a:p>
          <a:p>
            <a:r>
              <a:rPr kumimoji="1" lang="ja-JP" altLang="en-US" sz="1200"/>
              <a:t>データの分析では、収集・加工したデータから必要なデータを抽出したり、情報を読み取ります。ここで、論文など、研究のアウトプットの作成や、データの保存に向けた準備を行います。</a:t>
            </a:r>
          </a:p>
          <a:p>
            <a:r>
              <a:rPr kumimoji="1" lang="ja-JP" altLang="en-US" sz="1200"/>
              <a:t>データの保存では、データを適切なフォーマットやサイズに変更し、バックアップを作成し、メタデータや証拠文書の作成も行います。</a:t>
            </a:r>
          </a:p>
          <a:p>
            <a:r>
              <a:rPr kumimoji="1" lang="ja-JP" altLang="en-US" sz="1200"/>
              <a:t>データの公開では、データの配布、共有、アクセス制御、著作権処理等を行います。</a:t>
            </a:r>
          </a:p>
          <a:p>
            <a:r>
              <a:rPr kumimoji="1" lang="ja-JP" altLang="en-US" sz="1200"/>
              <a:t>公開されたデータは、追跡研究や新たな研究で「再利用」されます。</a:t>
            </a:r>
          </a:p>
          <a:p>
            <a:r>
              <a:rPr kumimoji="1" lang="ja-JP" altLang="en-US" sz="1200"/>
              <a:t>重要な点は、組織化、文書化、保存・共有が適切になされたデータは、プロジェクト終了後も長く再利用され続け、研究を推進し、イノベーションの機会を提供してくれる、ということです。</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latin typeface="BIZ UDPGothic" panose="020B0400000000000000" pitchFamily="34" charset="-128"/>
              <a:ea typeface="BIZ UDP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3"/>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a:p>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1493435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データの生成では、研究そのものの計画とともに、データ管理計画の策定や</a:t>
            </a:r>
            <a:r>
              <a:rPr kumimoji="1" lang="en-US" altLang="ja-JP" sz="1200" dirty="0"/>
              <a:t>[break:"0.2s"]</a:t>
            </a:r>
            <a:r>
              <a:rPr kumimoji="1" lang="ja-JP" altLang="en-US" sz="1200"/>
              <a:t>データの共有方針が定められます。また、既存のデータの検索や、新たなデータの収集が行われます。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21</a:t>
            </a:fld>
            <a:endParaRPr lang="ja-JP" altLang="en-US">
              <a:solidFill>
                <a:prstClr val="black"/>
              </a:solidFill>
            </a:endParaRPr>
          </a:p>
        </p:txBody>
      </p:sp>
    </p:spTree>
    <p:extLst>
      <p:ext uri="{BB962C8B-B14F-4D97-AF65-F5344CB8AC3E}">
        <p14:creationId xmlns:p14="http://schemas.microsoft.com/office/powerpoint/2010/main" val="950765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データの加工</a:t>
            </a:r>
            <a:r>
              <a:rPr kumimoji="1" lang="en-US" altLang="ja-JP" sz="1200" dirty="0"/>
              <a:t>,</a:t>
            </a:r>
            <a:r>
              <a:rPr kumimoji="1" lang="ja-JP" altLang="en-US" sz="1200"/>
              <a:t>では、収集されたデータのデジタル化、フォーマット変換、確認、検証、</a:t>
            </a:r>
            <a:r>
              <a:rPr kumimoji="1" lang="en-US" altLang="ja-JP" sz="1200" dirty="0"/>
              <a:t>(</a:t>
            </a:r>
            <a:r>
              <a:rPr kumimoji="1" lang="ja-JP" altLang="en-US" sz="1200"/>
              <a:t>クリーニング</a:t>
            </a:r>
            <a:r>
              <a:rPr kumimoji="1" lang="en-US" altLang="ja-JP" sz="1200" dirty="0"/>
              <a:t>)[kana:"</a:t>
            </a:r>
            <a:r>
              <a:rPr kumimoji="1" lang="ja-JP" altLang="en-US" sz="1200"/>
              <a:t>クリーニング</a:t>
            </a:r>
            <a:r>
              <a:rPr kumimoji="1" lang="en-US" altLang="ja-JP" sz="1200" dirty="0"/>
              <a:t>'"]</a:t>
            </a:r>
            <a:r>
              <a:rPr kumimoji="1" lang="ja-JP" altLang="en-US" sz="1200"/>
              <a:t>などが行われます。データに含まれる個人情報の匿名化作業が、必要となる場合もあります。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670974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データの分析では、収集・加工したデータから必要なデータを抽出したり、情報を読み取ります。ここで、論文など、研究のアウトプットの作成や、データの保存に向けた準備を行います。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23</a:t>
            </a:fld>
            <a:endParaRPr lang="ja-JP" altLang="en-US">
              <a:solidFill>
                <a:prstClr val="black"/>
              </a:solidFill>
            </a:endParaRPr>
          </a:p>
        </p:txBody>
      </p:sp>
    </p:spTree>
    <p:extLst>
      <p:ext uri="{BB962C8B-B14F-4D97-AF65-F5344CB8AC3E}">
        <p14:creationId xmlns:p14="http://schemas.microsoft.com/office/powerpoint/2010/main" val="127209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データの保存では、データを適切なフォーマットやサイズに変更し、バックアップを作成し、メタデータや証拠文書の作成も行います。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24</a:t>
            </a:fld>
            <a:endParaRPr lang="ja-JP" altLang="en-US">
              <a:solidFill>
                <a:prstClr val="black"/>
              </a:solidFill>
            </a:endParaRPr>
          </a:p>
        </p:txBody>
      </p:sp>
    </p:spTree>
    <p:extLst>
      <p:ext uri="{BB962C8B-B14F-4D97-AF65-F5344CB8AC3E}">
        <p14:creationId xmlns:p14="http://schemas.microsoft.com/office/powerpoint/2010/main" val="1631831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データの公開では、データの配布、共有、アクセス制御、著作権の処理等を行います。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25</a:t>
            </a:fld>
            <a:endParaRPr lang="ja-JP" altLang="en-US">
              <a:solidFill>
                <a:prstClr val="black"/>
              </a:solidFill>
            </a:endParaRPr>
          </a:p>
        </p:txBody>
      </p:sp>
    </p:spTree>
    <p:extLst>
      <p:ext uri="{BB962C8B-B14F-4D97-AF65-F5344CB8AC3E}">
        <p14:creationId xmlns:p14="http://schemas.microsoft.com/office/powerpoint/2010/main" val="412494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101D0-6488-1AA0-BCD4-B58BF9A173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429FC01-409B-826C-F215-7D4BCB1B498A}"/>
              </a:ext>
            </a:extLst>
          </p:cNvPr>
          <p:cNvSpPr>
            <a:spLocks noGrp="1" noRot="1" noChangeAspect="1"/>
          </p:cNvSpPr>
          <p:nvPr>
            <p:ph type="sldImg"/>
          </p:nvPr>
        </p:nvSpPr>
        <p:spPr>
          <a:xfrm>
            <a:off x="2927350" y="850900"/>
            <a:ext cx="4084638" cy="2297113"/>
          </a:xfrm>
        </p:spPr>
      </p:sp>
      <p:sp>
        <p:nvSpPr>
          <p:cNvPr id="3" name="ノート プレースホルダー 2">
            <a:extLst>
              <a:ext uri="{FF2B5EF4-FFF2-40B4-BE49-F238E27FC236}">
                <a16:creationId xmlns:a16="http://schemas.microsoft.com/office/drawing/2014/main" id="{821AD989-EC02-7EFB-6D44-EBDF17E7A5C5}"/>
              </a:ext>
            </a:extLst>
          </p:cNvPr>
          <p:cNvSpPr>
            <a:spLocks noGrp="1"/>
          </p:cNvSpPr>
          <p:nvPr>
            <p:ph type="body" idx="1"/>
          </p:nvPr>
        </p:nvSpPr>
        <p:spPr/>
        <p:txBody>
          <a:bodyPr/>
          <a:lstStyle/>
          <a:p>
            <a:r>
              <a:rPr kumimoji="1" lang="en-US" altLang="ja-JP" sz="1200" dirty="0"/>
              <a:t>Topic:</a:t>
            </a:r>
            <a:r>
              <a:rPr kumimoji="1" lang="ja-JP" altLang="en-US" sz="1200" dirty="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公開されたデータは、追跡研究や新たな研究で「再利用」されます。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dirty="0"/>
          </a:p>
        </p:txBody>
      </p:sp>
      <p:sp>
        <p:nvSpPr>
          <p:cNvPr id="4" name="スライド番号プレースホルダー 3">
            <a:extLst>
              <a:ext uri="{FF2B5EF4-FFF2-40B4-BE49-F238E27FC236}">
                <a16:creationId xmlns:a16="http://schemas.microsoft.com/office/drawing/2014/main" id="{D9ACE19D-FFE6-16BE-E6D9-789F80ECFEDC}"/>
              </a:ext>
            </a:extLst>
          </p:cNvPr>
          <p:cNvSpPr>
            <a:spLocks noGrp="1"/>
          </p:cNvSpPr>
          <p:nvPr>
            <p:ph type="sldNum" sz="quarter" idx="10"/>
          </p:nvPr>
        </p:nvSpPr>
        <p:spPr/>
        <p:txBody>
          <a:bodyPr/>
          <a:lstStyle/>
          <a:p>
            <a:fld id="{02A533E8-CEFB-4333-8701-ECD923891AD4}" type="slidenum">
              <a:rPr lang="ja-JP" altLang="en-US" smtClean="0">
                <a:solidFill>
                  <a:prstClr val="black"/>
                </a:solidFill>
              </a:rPr>
              <a:pPr/>
              <a:t>26</a:t>
            </a:fld>
            <a:endParaRPr lang="ja-JP" altLang="en-US">
              <a:solidFill>
                <a:prstClr val="black"/>
              </a:solidFill>
            </a:endParaRPr>
          </a:p>
        </p:txBody>
      </p:sp>
    </p:spTree>
    <p:extLst>
      <p:ext uri="{BB962C8B-B14F-4D97-AF65-F5344CB8AC3E}">
        <p14:creationId xmlns:p14="http://schemas.microsoft.com/office/powerpoint/2010/main" val="427874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a:t>Topic:</a:t>
            </a:r>
            <a:r>
              <a:rPr kumimoji="1" lang="ja-JP" altLang="en-US" sz="1200"/>
              <a:t>研究データのライフサイクル</a:t>
            </a:r>
            <a:endParaRPr kumimoji="1" lang="en-US" altLang="ja-JP" sz="1200" dirty="0"/>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重要な点は、組織化、文書化、保存・共有が適切になされたデータは、プロジェクト終了後も、長期に渡って再利用されつづけることで、研究を推進し、イノベーションの機会を提供してくれる、ということです。</a:t>
            </a:r>
            <a:endParaRPr kumimoji="1" lang="en-US" altLang="ja-JP" sz="12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27</a:t>
            </a:fld>
            <a:endParaRPr lang="ja-JP" altLang="en-US">
              <a:solidFill>
                <a:prstClr val="black"/>
              </a:solidFill>
            </a:endParaRPr>
          </a:p>
        </p:txBody>
      </p:sp>
    </p:spTree>
    <p:extLst>
      <p:ext uri="{BB962C8B-B14F-4D97-AF65-F5344CB8AC3E}">
        <p14:creationId xmlns:p14="http://schemas.microsoft.com/office/powerpoint/2010/main" val="301617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900" dirty="0"/>
              <a:t>Topic:</a:t>
            </a:r>
            <a:r>
              <a:rPr kumimoji="1" lang="ja-JP" altLang="en-US" sz="900"/>
              <a:t>世界と日本におけるオープンサイエンスの動向</a:t>
            </a:r>
          </a:p>
          <a:p>
            <a:endParaRPr kumimoji="1" lang="en-US" altLang="ja-JP" sz="900" dirty="0"/>
          </a:p>
          <a:p>
            <a:r>
              <a:rPr kumimoji="1" lang="en-US" altLang="ja-JP" sz="900" dirty="0"/>
              <a:t>```text</a:t>
            </a:r>
          </a:p>
          <a:p>
            <a:r>
              <a:rPr lang="ja-JP" altLang="en-US"/>
              <a:t>オープンサイエンスの動向について、海外の動きをお話しします。</a:t>
            </a:r>
            <a:endParaRPr lang="en-US" altLang="ja-JP" dirty="0"/>
          </a:p>
          <a:p>
            <a:r>
              <a:rPr lang="en-US" altLang="ja-JP" dirty="0"/>
              <a:t>2003</a:t>
            </a:r>
            <a:r>
              <a:rPr lang="ja-JP" altLang="en-US"/>
              <a:t>年頃から、アメリカの</a:t>
            </a:r>
            <a:r>
              <a:rPr lang="en-US" altLang="ja-JP" sz="900" dirty="0"/>
              <a:t>(</a:t>
            </a:r>
            <a:r>
              <a:rPr lang="ja-JP" altLang="en-US" sz="900"/>
              <a:t>資金配分機関</a:t>
            </a:r>
            <a:r>
              <a:rPr lang="en-US" altLang="ja-JP" sz="900" dirty="0"/>
              <a:t>)[kana:"</a:t>
            </a:r>
            <a:r>
              <a:rPr lang="ja-JP" altLang="en-US" sz="900"/>
              <a:t>シキンハイブンキ</a:t>
            </a:r>
            <a:r>
              <a:rPr lang="en-US" altLang="ja-JP" sz="900" dirty="0"/>
              <a:t>'</a:t>
            </a:r>
            <a:r>
              <a:rPr lang="ja-JP" altLang="en-US" sz="900"/>
              <a:t>カン</a:t>
            </a:r>
            <a:r>
              <a:rPr lang="en-US" altLang="ja-JP" sz="900" dirty="0"/>
              <a:t>"]</a:t>
            </a:r>
            <a:r>
              <a:rPr lang="ja-JP" altLang="en-US"/>
              <a:t>、</a:t>
            </a:r>
            <a:r>
              <a:rPr lang="en-US" altLang="ja-JP" dirty="0"/>
              <a:t>NIH</a:t>
            </a:r>
            <a:r>
              <a:rPr lang="ja-JP" altLang="en-US"/>
              <a:t>の動きを皮切りに、研究データの公開や、</a:t>
            </a:r>
            <a:r>
              <a:rPr lang="en-US" altLang="ja-JP" dirty="0"/>
              <a:t>(</a:t>
            </a:r>
            <a:r>
              <a:rPr lang="ja-JP" altLang="en-US"/>
              <a:t>データ</a:t>
            </a:r>
            <a:r>
              <a:rPr lang="en-US" altLang="ja-JP" dirty="0"/>
              <a:t>)[kana:"</a:t>
            </a:r>
            <a:r>
              <a:rPr lang="ja-JP" altLang="en-US"/>
              <a:t>デ</a:t>
            </a:r>
            <a:r>
              <a:rPr lang="en-US" altLang="ja-JP" dirty="0"/>
              <a:t>'</a:t>
            </a:r>
            <a:r>
              <a:rPr lang="ja-JP" altLang="en-US"/>
              <a:t>ータ</a:t>
            </a:r>
            <a:r>
              <a:rPr lang="en-US" altLang="ja-JP" dirty="0"/>
              <a:t>"]</a:t>
            </a:r>
            <a:r>
              <a:rPr lang="ja-JP" altLang="en-US"/>
              <a:t> </a:t>
            </a:r>
            <a:r>
              <a:rPr lang="en-US" altLang="ja-JP" dirty="0"/>
              <a:t>(</a:t>
            </a:r>
            <a:r>
              <a:rPr lang="ja-JP" altLang="en-US"/>
              <a:t>管理計画</a:t>
            </a:r>
            <a:r>
              <a:rPr lang="en-US" altLang="ja-JP" dirty="0"/>
              <a:t>)[kana:"</a:t>
            </a:r>
            <a:r>
              <a:rPr lang="ja-JP" altLang="en-US"/>
              <a:t>カンリケ</a:t>
            </a:r>
            <a:r>
              <a:rPr lang="en-US" altLang="ja-JP" dirty="0"/>
              <a:t>'</a:t>
            </a:r>
            <a:r>
              <a:rPr lang="ja-JP" altLang="en-US"/>
              <a:t>イカク</a:t>
            </a:r>
            <a:r>
              <a:rPr lang="en-US" altLang="ja-JP" dirty="0"/>
              <a:t>"]</a:t>
            </a:r>
            <a:r>
              <a:rPr lang="ja-JP" altLang="en-US"/>
              <a:t> </a:t>
            </a:r>
            <a:r>
              <a:rPr lang="en-US" altLang="ja-JP" dirty="0"/>
              <a:t>D.M.P.</a:t>
            </a:r>
            <a:r>
              <a:rPr lang="ja-JP" altLang="en-US"/>
              <a:t>の提出義務化の動きに繋がり、オープンサイエンスの機運が高まりました。</a:t>
            </a:r>
            <a:endParaRPr lang="en-US" altLang="ja-JP" dirty="0"/>
          </a:p>
          <a:p>
            <a:r>
              <a:rPr lang="en-US" altLang="ja-JP" sz="900" dirty="0"/>
              <a:t>(</a:t>
            </a:r>
            <a:r>
              <a:rPr lang="ja-JP" altLang="en-US" sz="900"/>
              <a:t>資金配分機関</a:t>
            </a:r>
            <a:r>
              <a:rPr lang="en-US" altLang="ja-JP" sz="900" dirty="0"/>
              <a:t>)[kana:"</a:t>
            </a:r>
            <a:r>
              <a:rPr lang="ja-JP" altLang="en-US" sz="900"/>
              <a:t>シキンハイブンキ</a:t>
            </a:r>
            <a:r>
              <a:rPr lang="en-US" altLang="ja-JP" sz="900" dirty="0"/>
              <a:t>'</a:t>
            </a:r>
            <a:r>
              <a:rPr lang="ja-JP" altLang="en-US" sz="900"/>
              <a:t>カン</a:t>
            </a:r>
            <a:r>
              <a:rPr lang="en-US" altLang="ja-JP" sz="900" dirty="0"/>
              <a:t>"]</a:t>
            </a:r>
            <a:r>
              <a:rPr lang="ja-JP" altLang="en-US"/>
              <a:t>としては、</a:t>
            </a:r>
            <a:r>
              <a:rPr lang="ja-JP" altLang="en-US">
                <a:cs typeface="Source Han Sans JP Normal"/>
              </a:rPr>
              <a:t>「データ公開による研究成果の価値向上」や、「データの再利用による投資効果の最大化」などといった動機が、このような動きを後押ししています。</a:t>
            </a:r>
            <a:endParaRPr lang="en-US" altLang="ja-JP" dirty="0">
              <a:cs typeface="Source Han Sans JP Normal"/>
            </a:endParaRPr>
          </a:p>
          <a:p>
            <a:r>
              <a:rPr lang="ja-JP" altLang="en-US">
                <a:cs typeface="Source Han Sans JP Normal"/>
              </a:rPr>
              <a:t>その後、データを公開する際に推奨される「</a:t>
            </a:r>
            <a:r>
              <a:rPr lang="en-US" altLang="ja-JP" dirty="0">
                <a:cs typeface="Source Han Sans JP Normal"/>
              </a:rPr>
              <a:t>FAIR</a:t>
            </a:r>
            <a:r>
              <a:rPr lang="ja-JP" altLang="en-US">
                <a:cs typeface="Source Han Sans JP Normal"/>
              </a:rPr>
              <a:t>原則」の広まり、さらには、欧州のオープンサイエンスクラウドといったプラットフォームが整備される流れに繋がっています。</a:t>
            </a:r>
            <a:r>
              <a:rPr lang="en-US" altLang="ja-JP" dirty="0">
                <a:cs typeface="Source Han Sans JP Normal"/>
              </a:rPr>
              <a:t>[break:"0.6s"]</a:t>
            </a:r>
          </a:p>
          <a:p>
            <a:r>
              <a:rPr kumimoji="1" lang="en-US" altLang="ja-JP" sz="900" dirty="0"/>
              <a:t>```</a:t>
            </a:r>
          </a:p>
          <a:p>
            <a:endParaRPr kumimoji="1" lang="en-US" altLang="ja-JP" sz="900" dirty="0"/>
          </a:p>
          <a:p>
            <a:r>
              <a:rPr kumimoji="1" lang="en-US" altLang="ja-JP" sz="900" dirty="0"/>
              <a:t>```description</a:t>
            </a:r>
          </a:p>
          <a:p>
            <a:r>
              <a:rPr kumimoji="1" lang="ja-JP" altLang="en-US" sz="900"/>
              <a:t>海外の動向：</a:t>
            </a:r>
            <a:endParaRPr kumimoji="1" lang="en-US" altLang="ja-JP" sz="900" dirty="0"/>
          </a:p>
          <a:p>
            <a:r>
              <a:rPr lang="en-US" altLang="ja-JP" dirty="0"/>
              <a:t>2003</a:t>
            </a:r>
            <a:r>
              <a:rPr lang="ja-JP" altLang="en-US"/>
              <a:t>年頃から、アメリカの</a:t>
            </a:r>
            <a:r>
              <a:rPr lang="ja-JP" altLang="en-US" sz="900"/>
              <a:t>資金配分機関</a:t>
            </a:r>
            <a:r>
              <a:rPr lang="ja-JP" altLang="en-US"/>
              <a:t>、</a:t>
            </a:r>
            <a:r>
              <a:rPr lang="en-US" altLang="ja-JP" dirty="0"/>
              <a:t>NIH</a:t>
            </a:r>
            <a:r>
              <a:rPr lang="ja-JP" altLang="en-US"/>
              <a:t>の動きを皮切りに、研究データの公開や、データ管理計画</a:t>
            </a:r>
            <a:r>
              <a:rPr lang="en-US" altLang="ja-JP" dirty="0"/>
              <a:t>D.M.P.</a:t>
            </a:r>
            <a:r>
              <a:rPr lang="ja-JP" altLang="en-US"/>
              <a:t>の提出義務化の動きに繋がり、オープンサイエンスの機運が高まりました。</a:t>
            </a:r>
            <a:endParaRPr lang="en-US" altLang="ja-JP" dirty="0"/>
          </a:p>
          <a:p>
            <a:r>
              <a:rPr lang="ja-JP" altLang="en-US" sz="900"/>
              <a:t>資金配分機関</a:t>
            </a:r>
            <a:r>
              <a:rPr lang="ja-JP" altLang="en-US"/>
              <a:t>としては、</a:t>
            </a:r>
            <a:r>
              <a:rPr lang="ja-JP" altLang="en-US">
                <a:cs typeface="Source Han Sans JP Normal"/>
              </a:rPr>
              <a:t>「データ公開による研究成果の価値向上」や、「データの再利用による投資効果の最大化」などといった動機が、このような動きを後押ししています。</a:t>
            </a:r>
            <a:endParaRPr lang="en-US" altLang="ja-JP" dirty="0">
              <a:cs typeface="Source Han Sans JP Normal"/>
            </a:endParaRPr>
          </a:p>
          <a:p>
            <a:r>
              <a:rPr lang="ja-JP" altLang="en-US">
                <a:cs typeface="Source Han Sans JP Normal"/>
              </a:rPr>
              <a:t>その後、データを公開する際に推奨される「</a:t>
            </a:r>
            <a:r>
              <a:rPr lang="en-US" altLang="ja-JP" dirty="0">
                <a:cs typeface="Source Han Sans JP Normal"/>
              </a:rPr>
              <a:t>FAIR</a:t>
            </a:r>
            <a:r>
              <a:rPr lang="ja-JP" altLang="en-US">
                <a:cs typeface="Source Han Sans JP Normal"/>
              </a:rPr>
              <a:t>原則」の広まり、さらには、欧州のオープンサイエンスクラウドといったプラットフォームが整備される流れに繋がっています。</a:t>
            </a:r>
            <a:endParaRPr lang="en-US" altLang="ja-JP" dirty="0">
              <a:cs typeface="Source Han Sans JP Norm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dirty="0"/>
              <a:t>```</a:t>
            </a:r>
          </a:p>
          <a:p>
            <a:endParaRPr kumimoji="1" lang="ja-JP" altLang="en-US"/>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28</a:t>
            </a:fld>
            <a:endParaRPr kumimoji="1" lang="ja-JP" altLang="en-US"/>
          </a:p>
        </p:txBody>
      </p:sp>
    </p:spTree>
    <p:extLst>
      <p:ext uri="{BB962C8B-B14F-4D97-AF65-F5344CB8AC3E}">
        <p14:creationId xmlns:p14="http://schemas.microsoft.com/office/powerpoint/2010/main" val="2287176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90C35736-28FF-40C1-4279-0F409792CE3A}"/>
              </a:ext>
            </a:extLst>
          </p:cNvPr>
          <p:cNvSpPr>
            <a:spLocks noGrp="1" noRot="1" noChangeAspect="1" noChangeArrowheads="1" noTextEdit="1"/>
          </p:cNvSpPr>
          <p:nvPr>
            <p:ph type="sldImg"/>
          </p:nvPr>
        </p:nvSpPr>
        <p:spPr bwMode="auto">
          <a:xfrm>
            <a:off x="2862263" y="954088"/>
            <a:ext cx="4570412" cy="2570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A403FD5C-CDEE-FC40-D28E-1D4E3D2F61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a:t>Topic:</a:t>
            </a:r>
            <a:r>
              <a:rPr kumimoji="1" lang="ja-JP" altLang="en-US" sz="900"/>
              <a:t>世界と日本におけるオープンサイエンスの動向</a:t>
            </a:r>
          </a:p>
          <a:p>
            <a:endParaRPr kumimoji="1" lang="en-US" altLang="ja-JP" sz="900"/>
          </a:p>
          <a:p>
            <a:r>
              <a:rPr kumimoji="1" lang="en-US" altLang="ja-JP" sz="900"/>
              <a:t>```text</a:t>
            </a:r>
          </a:p>
          <a:p>
            <a:r>
              <a:rPr lang="ja-JP" altLang="en-US"/>
              <a:t>一方、国内の動きについてです。</a:t>
            </a:r>
            <a:endParaRPr lang="en-US" altLang="ja-JP"/>
          </a:p>
          <a:p>
            <a:r>
              <a:rPr lang="ja-JP" altLang="en-US"/>
              <a:t>国内では、</a:t>
            </a:r>
            <a:r>
              <a:rPr lang="en-US" altLang="ja-JP"/>
              <a:t>2013</a:t>
            </a:r>
            <a:r>
              <a:rPr lang="ja-JP" altLang="en-US"/>
              <a:t>年の</a:t>
            </a:r>
            <a:r>
              <a:rPr lang="en-US" altLang="ja-JP"/>
              <a:t>G</a:t>
            </a:r>
            <a:r>
              <a:rPr lang="ja-JP" altLang="en-US"/>
              <a:t>８科学大臣会合の動きを受けて、欧米と同じように資金配分機関による</a:t>
            </a:r>
            <a:r>
              <a:rPr lang="en-US" altLang="ja-JP"/>
              <a:t>DMP(</a:t>
            </a:r>
            <a:r>
              <a:rPr lang="ja-JP" altLang="en-US"/>
              <a:t>提出</a:t>
            </a:r>
            <a:r>
              <a:rPr lang="en-US" altLang="ja-JP"/>
              <a:t>)[kana:"</a:t>
            </a:r>
            <a:r>
              <a:rPr lang="ja-JP" altLang="en-US"/>
              <a:t>テイシュツ</a:t>
            </a:r>
            <a:r>
              <a:rPr lang="en-US" altLang="ja-JP"/>
              <a:t>'"]</a:t>
            </a:r>
            <a:r>
              <a:rPr lang="ja-JP" altLang="en-US"/>
              <a:t>義務化やエビデンスデータの公開義務化が進み始めています。</a:t>
            </a:r>
            <a:endParaRPr lang="en-US" altLang="ja-JP"/>
          </a:p>
          <a:p>
            <a:r>
              <a:rPr lang="ja-JP" altLang="en-US"/>
              <a:t>その後、</a:t>
            </a:r>
            <a:r>
              <a:rPr lang="en-US" altLang="ja-JP"/>
              <a:t>2021</a:t>
            </a:r>
            <a:r>
              <a:rPr lang="ja-JP" altLang="en-US"/>
              <a:t>年３月に、大六期、カガク技術・イノベーション基本計画で、データポリシーの策定が定められたことにより、現在、資金配分機関には、</a:t>
            </a:r>
            <a:r>
              <a:rPr lang="en-US" altLang="ja-JP"/>
              <a:t>DMP</a:t>
            </a:r>
            <a:r>
              <a:rPr lang="ja-JP" altLang="en-US"/>
              <a:t>やこれに連動したメタデータ付与の仕組みを導入することが、求められています。</a:t>
            </a:r>
            <a:endParaRPr lang="en-US" altLang="ja-JP"/>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a:t>そして、先ほど、海外の動向で触れた欧州のオープンサイエンスクラウド</a:t>
            </a:r>
            <a:r>
              <a:rPr lang="en-US" altLang="ja-JP"/>
              <a:t>[break:"0.1s"] E.O.S.C</a:t>
            </a:r>
            <a:r>
              <a:rPr lang="ja-JP" altLang="en-US"/>
              <a:t>の動きと同様に、</a:t>
            </a:r>
            <a:r>
              <a:rPr lang="en-US" altLang="ja-JP"/>
              <a:t>N.I.I.</a:t>
            </a:r>
            <a:r>
              <a:rPr lang="ja-JP" altLang="en-US"/>
              <a:t>（国立情報学研究所）が</a:t>
            </a:r>
            <a:r>
              <a:rPr lang="en-US" altLang="ja-JP"/>
              <a:t>[break:"0.1s"] N.I.I.RDC</a:t>
            </a:r>
            <a:r>
              <a:rPr lang="ja-JP" altLang="en-US"/>
              <a:t>という、研究データ基盤の開発やその連携について具体的に動き始めています。</a:t>
            </a:r>
            <a:r>
              <a:rPr lang="en-US" altLang="ja-JP"/>
              <a:t>N.I.I.RDC</a:t>
            </a:r>
            <a:r>
              <a:rPr lang="ja-JP" altLang="en-US"/>
              <a:t>の基本的な機能は、</a:t>
            </a:r>
            <a:r>
              <a:rPr lang="en-US" altLang="ja-JP"/>
              <a:t>2021</a:t>
            </a:r>
            <a:r>
              <a:rPr lang="ja-JP" altLang="en-US"/>
              <a:t>年から運用を開始しています。詳しくは後ほど説明します。</a:t>
            </a:r>
            <a:r>
              <a:rPr lang="en-US" altLang="ja-JP">
                <a:cs typeface="Source Han Sans JP Normal"/>
              </a:rPr>
              <a:t>[break:"0.6s"]</a:t>
            </a:r>
            <a:endParaRPr lang="en-US" altLang="ja-JP"/>
          </a:p>
          <a:p>
            <a:r>
              <a:rPr kumimoji="1" lang="en-US" altLang="ja-JP" sz="900"/>
              <a:t>```</a:t>
            </a:r>
          </a:p>
          <a:p>
            <a:endParaRPr kumimoji="1" lang="en-US" altLang="ja-JP" sz="900"/>
          </a:p>
          <a:p>
            <a:r>
              <a:rPr kumimoji="1" lang="en-US" altLang="ja-JP" sz="900"/>
              <a:t>```description</a:t>
            </a:r>
          </a:p>
          <a:p>
            <a:r>
              <a:rPr kumimoji="1" lang="ja-JP" altLang="en-US" sz="900"/>
              <a:t>国内の動向：</a:t>
            </a:r>
            <a:endParaRPr kumimoji="1" lang="en-US" altLang="ja-JP" sz="900"/>
          </a:p>
          <a:p>
            <a:r>
              <a:rPr lang="ja-JP" altLang="en-US"/>
              <a:t>本格的な議論が開始されるきっかけとなったのが、</a:t>
            </a:r>
            <a:r>
              <a:rPr lang="en-US" altLang="ja-JP"/>
              <a:t>2013</a:t>
            </a:r>
            <a:r>
              <a:rPr lang="ja-JP" altLang="en-US"/>
              <a:t>年の</a:t>
            </a:r>
            <a:r>
              <a:rPr lang="en-US" altLang="ja-JP"/>
              <a:t>G</a:t>
            </a:r>
            <a:r>
              <a:rPr lang="ja-JP" altLang="en-US"/>
              <a:t>８科学大臣会合です。</a:t>
            </a:r>
            <a:endParaRPr lang="en-US" altLang="ja-JP"/>
          </a:p>
          <a:p>
            <a:r>
              <a:rPr lang="ja-JP" altLang="en-US"/>
              <a:t>このような動きを受けて、日本でも欧米と同じように資金配分機関による</a:t>
            </a:r>
            <a:r>
              <a:rPr lang="en-US" altLang="ja-JP"/>
              <a:t>DMP</a:t>
            </a:r>
            <a:r>
              <a:rPr lang="ja-JP" altLang="en-US"/>
              <a:t>提出義務化やエビデンスデータの公開義務化が進み始めています。</a:t>
            </a:r>
            <a:endParaRPr lang="en-US" altLang="ja-JP"/>
          </a:p>
          <a:p>
            <a:r>
              <a:rPr lang="ja-JP" altLang="en-US"/>
              <a:t>その後、</a:t>
            </a:r>
            <a:r>
              <a:rPr lang="en-US" altLang="ja-JP"/>
              <a:t>2021</a:t>
            </a:r>
            <a:r>
              <a:rPr lang="ja-JP" altLang="en-US"/>
              <a:t>年３月に、第</a:t>
            </a:r>
            <a:r>
              <a:rPr lang="en-US" altLang="ja-JP"/>
              <a:t>6</a:t>
            </a:r>
            <a:r>
              <a:rPr lang="ja-JP" altLang="en-US"/>
              <a:t>期科学技術・イノベーション基本計画で、データポリシーの策定が定められたことにより、現在、資金配分機関には、</a:t>
            </a:r>
            <a:r>
              <a:rPr lang="en-US" altLang="ja-JP"/>
              <a:t>DMP</a:t>
            </a:r>
            <a:r>
              <a:rPr lang="ja-JP" altLang="en-US"/>
              <a:t>やこれに連動したメタデータ付与の仕組みを導入することが、求められています。</a:t>
            </a: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a:t>そして、先ほど海外の動向で触れた欧州のオープンサイエンスクラウド</a:t>
            </a:r>
            <a:r>
              <a:rPr lang="en-US" altLang="ja-JP"/>
              <a:t> (EOSC)</a:t>
            </a:r>
            <a:r>
              <a:rPr lang="ja-JP" altLang="en-US"/>
              <a:t>の動きと同様に、</a:t>
            </a:r>
            <a:r>
              <a:rPr lang="en-US" altLang="ja-JP"/>
              <a:t>NII</a:t>
            </a:r>
            <a:r>
              <a:rPr lang="ja-JP" altLang="en-US"/>
              <a:t>（国立情報学研究所）が</a:t>
            </a:r>
            <a:r>
              <a:rPr lang="en-US" altLang="ja-JP"/>
              <a:t>NII RDC</a:t>
            </a:r>
            <a:r>
              <a:rPr lang="ja-JP" altLang="en-US"/>
              <a:t>という研究データ基盤の開発やその連携について具体的に動き始めています。</a:t>
            </a:r>
            <a:r>
              <a:rPr lang="en-US" altLang="ja-JP"/>
              <a:t>NII RDC</a:t>
            </a:r>
            <a:r>
              <a:rPr lang="ja-JP" altLang="en-US"/>
              <a:t>の基本的な機能は、</a:t>
            </a:r>
            <a:r>
              <a:rPr lang="en-US" altLang="ja-JP"/>
              <a:t>2021</a:t>
            </a:r>
            <a:r>
              <a:rPr lang="ja-JP" altLang="en-US"/>
              <a:t>年から運用を開始しています。詳しくは後ほど説明します。</a:t>
            </a:r>
            <a:endParaRPr lang="en-US" altLang="ja-JP"/>
          </a:p>
          <a:p>
            <a:endParaRPr lang="en-US" altLang="ja-JP"/>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a:t>```</a:t>
            </a:r>
            <a:endParaRPr lang="en-US" altLang="ja-JP"/>
          </a:p>
        </p:txBody>
      </p:sp>
      <p:sp>
        <p:nvSpPr>
          <p:cNvPr id="22532" name="スライド番号プレースホルダー 3">
            <a:extLst>
              <a:ext uri="{FF2B5EF4-FFF2-40B4-BE49-F238E27FC236}">
                <a16:creationId xmlns:a16="http://schemas.microsoft.com/office/drawing/2014/main" id="{B67CE780-C548-C168-0797-4B6F96D9B5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620F668-626C-49E9-B30A-3871CB3510A0}" type="slidenum">
              <a:rPr lang="ja-JP" altLang="en-US" smtClean="0">
                <a:ea typeface="BIZ UDPGothic" panose="020B0400000000000000" pitchFamily="34" charset="-128"/>
              </a:rPr>
              <a:pPr/>
              <a:t>29</a:t>
            </a:fld>
            <a:endParaRPr lang="ja-JP" altLang="en-US">
              <a:ea typeface="BIZ UDPGothic" panose="020B0400000000000000" pitchFamily="34" charset="-128"/>
            </a:endParaRPr>
          </a:p>
        </p:txBody>
      </p:sp>
    </p:spTree>
    <p:extLst>
      <p:ext uri="{BB962C8B-B14F-4D97-AF65-F5344CB8AC3E}">
        <p14:creationId xmlns:p14="http://schemas.microsoft.com/office/powerpoint/2010/main" val="2550787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lang="ja-JP" altLang="en-US" sz="900"/>
              <a:t>オープンサイエンス時代における研究データマネジメントの基礎について学ぶ</a:t>
            </a:r>
            <a:endParaRPr lang="en-US" altLang="ja-JP" sz="900" dirty="0"/>
          </a:p>
          <a:p>
            <a:endParaRPr kumimoji="1" lang="en-US" altLang="ja-JP" dirty="0"/>
          </a:p>
          <a:p>
            <a:r>
              <a:rPr lang="en-US" altLang="ja-JP" sz="900" u="none" strike="noStrike" dirty="0">
                <a:solidFill>
                  <a:srgbClr val="000000"/>
                </a:solidFill>
                <a:effectLst/>
              </a:rPr>
              <a:t>```text</a:t>
            </a:r>
            <a:endParaRPr kumimoji="1" lang="en-US" altLang="ja-JP" dirty="0"/>
          </a:p>
          <a:p>
            <a:r>
              <a:rPr kumimoji="1" lang="ja-JP" altLang="en-US"/>
              <a:t>研究データマネジメントとはそもそも何か、について、その必要性や意義に触れながらお話しします。</a:t>
            </a:r>
            <a:endParaRPr kumimoji="1" lang="en-US" altLang="ja-JP" dirty="0"/>
          </a:p>
          <a:p>
            <a:r>
              <a:rPr lang="en-US" altLang="ja-JP" sz="900" u="none" strike="noStrike" dirty="0">
                <a:solidFill>
                  <a:srgbClr val="000000"/>
                </a:solidFill>
                <a:effectLst/>
              </a:rPr>
              <a:t>```</a:t>
            </a:r>
          </a:p>
          <a:p>
            <a:endParaRPr kumimoji="1" lang="en-US" altLang="ja-JP" sz="900" u="none" strike="noStrike" dirty="0">
              <a:solidFill>
                <a:srgbClr val="000000"/>
              </a:solidFill>
              <a:effectLst/>
            </a:endParaRPr>
          </a:p>
          <a:p>
            <a:r>
              <a:rPr lang="en-US" altLang="ja-JP" sz="900" u="none" strike="noStrike" dirty="0">
                <a:solidFill>
                  <a:srgbClr val="000000"/>
                </a:solidFill>
                <a:effectLst/>
              </a:rPr>
              <a:t>```description</a:t>
            </a:r>
          </a:p>
          <a:p>
            <a:r>
              <a:rPr kumimoji="1" lang="ja-JP" altLang="en-US"/>
              <a:t>研究データマネジメントとはそもそも何か、について、その必要性や意義に触れながらお話しします。</a:t>
            </a:r>
            <a:endParaRPr kumimoji="1" lang="en-US" altLang="ja-JP" dirty="0"/>
          </a:p>
          <a:p>
            <a:r>
              <a:rPr lang="en-US" altLang="ja-JP" sz="900" u="none" strike="noStrike" dirty="0">
                <a:solidFill>
                  <a:srgbClr val="000000"/>
                </a:solidFill>
                <a:effectLst/>
              </a:rPr>
              <a:t>```</a:t>
            </a:r>
          </a:p>
          <a:p>
            <a:endParaRPr kumimoji="1" lang="ja-JP" altLang="en-US"/>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3</a:t>
            </a:fld>
            <a:endParaRPr kumimoji="1" lang="ja-JP" altLang="en-US"/>
          </a:p>
        </p:txBody>
      </p:sp>
    </p:spTree>
    <p:extLst>
      <p:ext uri="{BB962C8B-B14F-4D97-AF65-F5344CB8AC3E}">
        <p14:creationId xmlns:p14="http://schemas.microsoft.com/office/powerpoint/2010/main" val="2119460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7A7D4EFF-9E30-74C0-2101-A44FAA6C80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EF079D5C-BFFB-C7A1-A806-DFA08DA98E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a:t>Topic:</a:t>
            </a:r>
            <a:r>
              <a:rPr kumimoji="1" lang="ja-JP" altLang="en-US" sz="900"/>
              <a:t>世界と日本におけるオープンサイエンスの動向</a:t>
            </a:r>
          </a:p>
          <a:p>
            <a:endParaRPr kumimoji="1" lang="en-US" altLang="ja-JP" sz="900"/>
          </a:p>
          <a:p>
            <a:r>
              <a:rPr kumimoji="1" lang="en-US" altLang="ja-JP" sz="900"/>
              <a:t>```text</a:t>
            </a:r>
          </a:p>
          <a:p>
            <a:r>
              <a:rPr lang="ja-JP" altLang="en-US"/>
              <a:t>国内の直近の動向として、私たちの研究活動にも影響を及ぼす、バックデータを含む、学術論文等の即時オープンアクセス化の動きです。</a:t>
            </a:r>
            <a:endParaRPr lang="en-US" altLang="ja-JP"/>
          </a:p>
          <a:p>
            <a:r>
              <a:rPr lang="ja-JP" altLang="en-US"/>
              <a:t>まず、欧州における完全即時のオープンアクセスを求める</a:t>
            </a:r>
            <a:r>
              <a:rPr lang="en-US" altLang="ja-JP"/>
              <a:t>Plan S</a:t>
            </a:r>
            <a:r>
              <a:rPr lang="ja-JP" altLang="en-US"/>
              <a:t>や、アメリカにおける同様の動きが背景としてあります。</a:t>
            </a:r>
            <a:endParaRPr lang="en-US" altLang="ja-JP"/>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a:t>この</a:t>
            </a:r>
            <a:r>
              <a:rPr lang="en-US" altLang="ja-JP"/>
              <a:t>5</a:t>
            </a:r>
            <a:r>
              <a:rPr lang="ja-JP" altLang="en-US"/>
              <a:t>月にＧ</a:t>
            </a:r>
            <a:r>
              <a:rPr lang="en-US" altLang="ja-JP"/>
              <a:t>7</a:t>
            </a:r>
            <a:r>
              <a:rPr lang="ja-JP" altLang="en-US"/>
              <a:t>サミットの共同声明が</a:t>
            </a:r>
            <a:r>
              <a:rPr lang="ja-JP" altLang="en-US" sz="900">
                <a:solidFill>
                  <a:schemeClr val="bg1"/>
                </a:solidFill>
                <a:latin typeface="MeiryoUI"/>
              </a:rPr>
              <a:t>出され、</a:t>
            </a:r>
            <a:r>
              <a:rPr lang="en-US" altLang="ja-JP" sz="900">
                <a:solidFill>
                  <a:schemeClr val="bg1"/>
                </a:solidFill>
                <a:latin typeface="MeiryoUI"/>
              </a:rPr>
              <a:t>6</a:t>
            </a:r>
            <a:r>
              <a:rPr lang="ja-JP" altLang="en-US" sz="900">
                <a:solidFill>
                  <a:schemeClr val="bg1"/>
                </a:solidFill>
                <a:latin typeface="MeiryoUI"/>
              </a:rPr>
              <a:t>月には、統合イノベーション戦略</a:t>
            </a:r>
            <a:r>
              <a:rPr lang="en-US" altLang="ja-JP" sz="900">
                <a:solidFill>
                  <a:schemeClr val="bg1"/>
                </a:solidFill>
                <a:latin typeface="MeiryoUI"/>
              </a:rPr>
              <a:t>2023</a:t>
            </a:r>
            <a:r>
              <a:rPr lang="ja-JP" altLang="en-US" sz="900">
                <a:solidFill>
                  <a:schemeClr val="bg1"/>
                </a:solidFill>
                <a:latin typeface="MeiryoUI"/>
              </a:rPr>
              <a:t>において、</a:t>
            </a:r>
            <a:r>
              <a:rPr lang="en-US" altLang="ja-JP" sz="900">
                <a:solidFill>
                  <a:schemeClr val="bg1"/>
                </a:solidFill>
                <a:latin typeface="MeiryoUI"/>
              </a:rPr>
              <a:t>G7</a:t>
            </a:r>
            <a:r>
              <a:rPr lang="ja-JP" altLang="en-US" sz="900">
                <a:solidFill>
                  <a:schemeClr val="bg1"/>
                </a:solidFill>
                <a:latin typeface="MeiryoUI"/>
              </a:rPr>
              <a:t>サミットの共同声明を踏まえ、我がクニの競争的研究費制度における、</a:t>
            </a:r>
            <a:r>
              <a:rPr lang="en-US" altLang="ja-JP" sz="900">
                <a:solidFill>
                  <a:schemeClr val="bg1"/>
                </a:solidFill>
                <a:latin typeface="MeiryoUI"/>
              </a:rPr>
              <a:t>2025</a:t>
            </a:r>
            <a:r>
              <a:rPr lang="ja-JP" altLang="en-US" sz="900">
                <a:solidFill>
                  <a:schemeClr val="bg1"/>
                </a:solidFill>
                <a:latin typeface="MeiryoUI"/>
              </a:rPr>
              <a:t>年度新規公募から、バックデータを含む、学術論文等の即時オープンアクセスの実現に向け、国の方針を策定する、としました。</a:t>
            </a:r>
            <a:endParaRPr lang="en-US" altLang="ja-JP" sz="900">
              <a:solidFill>
                <a:schemeClr val="bg1"/>
              </a:solidFill>
              <a:latin typeface="MeiryoUI"/>
            </a:endParaRPr>
          </a:p>
          <a:p>
            <a:r>
              <a:rPr kumimoji="1" lang="en-US" altLang="ja-JP" sz="900"/>
              <a:t>```</a:t>
            </a:r>
          </a:p>
          <a:p>
            <a:endParaRPr kumimoji="1" lang="en-US" altLang="ja-JP" sz="900"/>
          </a:p>
          <a:p>
            <a:r>
              <a:rPr kumimoji="1" lang="en-US" altLang="ja-JP" sz="900"/>
              <a:t>```description</a:t>
            </a:r>
          </a:p>
          <a:p>
            <a:r>
              <a:rPr lang="ja-JP" altLang="en-US"/>
              <a:t>私たちの研究活動に影響のある、バックデータを含む、学術論文等の即時オープンアクセス化に関する、直近の動きについて、お話しします。</a:t>
            </a:r>
            <a:endParaRPr lang="en-US" altLang="ja-JP"/>
          </a:p>
          <a:p>
            <a:r>
              <a:rPr lang="ja-JP" altLang="en-US"/>
              <a:t>まず、欧州における完全即時のオープンアクセスを求める</a:t>
            </a:r>
            <a:r>
              <a:rPr lang="en-US" altLang="ja-JP"/>
              <a:t>Plan S</a:t>
            </a:r>
            <a:r>
              <a:rPr lang="ja-JP" altLang="en-US"/>
              <a:t>、アメリカにおける同様な動きが背景としてあります。</a:t>
            </a:r>
            <a:endParaRPr lang="en-US" altLang="ja-JP"/>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a:t>この</a:t>
            </a:r>
            <a:r>
              <a:rPr lang="en-US" altLang="ja-JP"/>
              <a:t>5</a:t>
            </a:r>
            <a:r>
              <a:rPr lang="ja-JP" altLang="en-US"/>
              <a:t>月にＧ</a:t>
            </a:r>
            <a:r>
              <a:rPr lang="en-US" altLang="ja-JP"/>
              <a:t>7</a:t>
            </a:r>
            <a:r>
              <a:rPr lang="ja-JP" altLang="en-US"/>
              <a:t>サミットの共同声明が</a:t>
            </a:r>
            <a:r>
              <a:rPr lang="ja-JP" altLang="en-US" sz="900">
                <a:solidFill>
                  <a:schemeClr val="bg1"/>
                </a:solidFill>
                <a:latin typeface="MeiryoUI"/>
              </a:rPr>
              <a:t>出され、</a:t>
            </a:r>
            <a:r>
              <a:rPr lang="en-US" altLang="ja-JP" sz="900">
                <a:solidFill>
                  <a:schemeClr val="bg1"/>
                </a:solidFill>
                <a:latin typeface="MeiryoUI"/>
              </a:rPr>
              <a:t>6</a:t>
            </a:r>
            <a:r>
              <a:rPr lang="ja-JP" altLang="en-US" sz="900">
                <a:solidFill>
                  <a:schemeClr val="bg1"/>
                </a:solidFill>
                <a:latin typeface="MeiryoUI"/>
              </a:rPr>
              <a:t>月には、統合イノベーション戦略</a:t>
            </a:r>
            <a:r>
              <a:rPr lang="en-US" altLang="ja-JP" sz="900">
                <a:solidFill>
                  <a:schemeClr val="bg1"/>
                </a:solidFill>
                <a:latin typeface="MeiryoUI"/>
              </a:rPr>
              <a:t>2023</a:t>
            </a:r>
            <a:r>
              <a:rPr lang="ja-JP" altLang="en-US" sz="900">
                <a:solidFill>
                  <a:schemeClr val="bg1"/>
                </a:solidFill>
                <a:latin typeface="MeiryoUI"/>
              </a:rPr>
              <a:t>において、</a:t>
            </a:r>
            <a:r>
              <a:rPr lang="en-US" altLang="ja-JP" sz="900">
                <a:solidFill>
                  <a:schemeClr val="bg1"/>
                </a:solidFill>
                <a:latin typeface="MeiryoUI"/>
              </a:rPr>
              <a:t>G7</a:t>
            </a:r>
            <a:r>
              <a:rPr lang="ja-JP" altLang="en-US" sz="900">
                <a:solidFill>
                  <a:schemeClr val="bg1"/>
                </a:solidFill>
                <a:latin typeface="MeiryoUI"/>
              </a:rPr>
              <a:t>サミットの共同声明を踏まえ、我が国の競争的研究費制度における、</a:t>
            </a:r>
            <a:r>
              <a:rPr lang="en-US" altLang="ja-JP" sz="900">
                <a:solidFill>
                  <a:schemeClr val="bg1"/>
                </a:solidFill>
                <a:latin typeface="MeiryoUI"/>
              </a:rPr>
              <a:t>2025</a:t>
            </a:r>
            <a:r>
              <a:rPr lang="ja-JP" altLang="en-US" sz="900">
                <a:solidFill>
                  <a:schemeClr val="bg1"/>
                </a:solidFill>
                <a:latin typeface="MeiryoUI"/>
              </a:rPr>
              <a:t>年度新規公募から、バックデータを含む、学術論文等の即時オープンアクセスの実現に向け、国の方針を策定する、としました。</a:t>
            </a:r>
            <a:endParaRPr lang="en-US" altLang="ja-JP" sz="900">
              <a:solidFill>
                <a:schemeClr val="bg1"/>
              </a:solidFill>
              <a:latin typeface="MeiryoUI"/>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a:t>```</a:t>
            </a:r>
          </a:p>
          <a:p>
            <a:endParaRPr lang="en-US" altLang="ja-JP"/>
          </a:p>
          <a:p>
            <a:endParaRPr lang="en-US" altLang="ja-JP"/>
          </a:p>
          <a:p>
            <a:endParaRPr lang="ja-JP" altLang="en-US"/>
          </a:p>
        </p:txBody>
      </p:sp>
      <p:sp>
        <p:nvSpPr>
          <p:cNvPr id="43012" name="スライド番号プレースホルダー 3">
            <a:extLst>
              <a:ext uri="{FF2B5EF4-FFF2-40B4-BE49-F238E27FC236}">
                <a16:creationId xmlns:a16="http://schemas.microsoft.com/office/drawing/2014/main" id="{5ADBB788-517A-5B8E-3319-FF7CB4CBFA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AFD3D5-040D-417E-94BE-12425C9B861B}" type="slidenum">
              <a:rPr lang="ja-JP" altLang="en-US" smtClean="0">
                <a:ea typeface="BIZ UDPGothic" panose="020B0400000000000000" pitchFamily="34" charset="-128"/>
              </a:rPr>
              <a:pPr/>
              <a:t>30</a:t>
            </a:fld>
            <a:endParaRPr lang="ja-JP" altLang="en-US">
              <a:ea typeface="BIZ UDPGothic" panose="020B0400000000000000"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862263" y="954088"/>
            <a:ext cx="4570412" cy="2570162"/>
          </a:xfrm>
        </p:spPr>
      </p:sp>
      <p:sp>
        <p:nvSpPr>
          <p:cNvPr id="3" name="ノート プレースホルダー 2"/>
          <p:cNvSpPr>
            <a:spLocks noGrp="1"/>
          </p:cNvSpPr>
          <p:nvPr>
            <p:ph type="body" idx="1"/>
          </p:nvPr>
        </p:nvSpPr>
        <p:spPr/>
        <p:txBody>
          <a:bodyPr/>
          <a:lstStyle/>
          <a:p>
            <a:r>
              <a:rPr kumimoji="1" lang="en-US" altLang="ja-JP" sz="900"/>
              <a:t>Topic:</a:t>
            </a:r>
            <a:r>
              <a:rPr kumimoji="1" lang="ja-JP" altLang="en-US" sz="900"/>
              <a:t>研究者の負担軽減のための取組み</a:t>
            </a:r>
          </a:p>
          <a:p>
            <a:endParaRPr kumimoji="1" lang="en-US" altLang="ja-JP" sz="900"/>
          </a:p>
          <a:p>
            <a:r>
              <a:rPr kumimoji="1" lang="en-US" altLang="ja-JP" sz="900"/>
              <a:t>```text</a:t>
            </a:r>
          </a:p>
          <a:p>
            <a:r>
              <a:rPr kumimoji="1" lang="ja-JP" altLang="en-US" sz="900"/>
              <a:t>研究データマネジメントが求められる中で、研究者の負担軽減のための取組みが、国内で行われています。</a:t>
            </a:r>
            <a:endParaRPr kumimoji="1" lang="en-US" altLang="ja-JP" sz="900"/>
          </a:p>
          <a:p>
            <a:r>
              <a:rPr lang="ja-JP" altLang="en-US"/>
              <a:t>ここに示すのは、</a:t>
            </a:r>
            <a:r>
              <a:rPr lang="en-US" altLang="ja-JP"/>
              <a:t>N.I.I.</a:t>
            </a:r>
            <a:r>
              <a:rPr lang="ja-JP" altLang="en-US"/>
              <a:t>（国立情報学研究所）が開発している研究データ基盤、</a:t>
            </a:r>
            <a:r>
              <a:rPr lang="en-US" altLang="ja-JP"/>
              <a:t>N.I.I. RDC</a:t>
            </a:r>
            <a:r>
              <a:rPr lang="ja-JP" altLang="en-US"/>
              <a:t>です。</a:t>
            </a:r>
            <a:endParaRPr lang="en-US" altLang="ja-JP"/>
          </a:p>
          <a:p>
            <a:r>
              <a:rPr lang="ja-JP" altLang="en-US"/>
              <a:t>研究データのライフサイクルのすべての段階において、研究データの管理を容易にし、公開、利活用のための検索までカバーすることを目指し、開発が進められています。</a:t>
            </a:r>
            <a:endParaRPr lang="en-US" altLang="ja-JP"/>
          </a:p>
          <a:p>
            <a:r>
              <a:rPr lang="en-US" altLang="ja-JP"/>
              <a:t>(</a:t>
            </a:r>
            <a:r>
              <a:rPr lang="en-US" altLang="ja-JP" err="1"/>
              <a:t>GakuNin</a:t>
            </a:r>
            <a:r>
              <a:rPr lang="en-US" altLang="ja-JP"/>
              <a:t>)[ruby:"</a:t>
            </a:r>
            <a:r>
              <a:rPr lang="ja-JP" altLang="en-US"/>
              <a:t>がくにん</a:t>
            </a:r>
            <a:r>
              <a:rPr lang="en-US" altLang="ja-JP"/>
              <a:t>"]RDM</a:t>
            </a:r>
            <a:r>
              <a:rPr lang="ja-JP" altLang="en-US"/>
              <a:t>は、研究データを管理する基盤として、学認フェデレーションによって利用が可能です。本学も既に参加申請を済ませており、本学構成員は使用できます。</a:t>
            </a:r>
            <a:endParaRPr lang="en-US" altLang="ja-JP"/>
          </a:p>
          <a:p>
            <a:r>
              <a:rPr lang="en-US" altLang="ja-JP"/>
              <a:t>(</a:t>
            </a:r>
            <a:r>
              <a:rPr lang="en-US" altLang="ja-JP" err="1"/>
              <a:t>GakuNin</a:t>
            </a:r>
            <a:r>
              <a:rPr lang="en-US" altLang="ja-JP"/>
              <a:t>)[ruby:"</a:t>
            </a:r>
            <a:r>
              <a:rPr lang="ja-JP" altLang="en-US"/>
              <a:t>がくにん</a:t>
            </a:r>
            <a:r>
              <a:rPr lang="en-US" altLang="ja-JP"/>
              <a:t>"]RDM</a:t>
            </a:r>
            <a:r>
              <a:rPr lang="ja-JP" altLang="en-US"/>
              <a:t>では、プロジェクトメンバー間でのデータの共有、研究公正のための証跡機能等があり、将来的には、データのキュレーション機能、解析機能等が実装されるように計画されています。</a:t>
            </a:r>
            <a:endParaRPr lang="en-US" altLang="ja-JP"/>
          </a:p>
          <a:p>
            <a:r>
              <a:rPr lang="ja-JP" altLang="en-US"/>
              <a:t>それらのデータは</a:t>
            </a:r>
            <a:r>
              <a:rPr lang="en-US" altLang="ja-JP"/>
              <a:t>(</a:t>
            </a:r>
            <a:r>
              <a:rPr lang="ja-JP" altLang="en-US"/>
              <a:t>ジャイロクラウド</a:t>
            </a:r>
            <a:r>
              <a:rPr lang="en-US" altLang="ja-JP"/>
              <a:t>)[kana:"</a:t>
            </a:r>
            <a:r>
              <a:rPr lang="ja-JP" altLang="en-US"/>
              <a:t>ジャ</a:t>
            </a:r>
            <a:r>
              <a:rPr lang="en-US" altLang="ja-JP"/>
              <a:t>'</a:t>
            </a:r>
            <a:r>
              <a:rPr lang="ja-JP" altLang="en-US"/>
              <a:t>イロクラ</a:t>
            </a:r>
            <a:r>
              <a:rPr lang="en-US" altLang="ja-JP"/>
              <a:t>'</a:t>
            </a:r>
            <a:r>
              <a:rPr lang="ja-JP" altLang="en-US"/>
              <a:t>ウド</a:t>
            </a:r>
            <a:r>
              <a:rPr lang="en-US" altLang="ja-JP"/>
              <a:t>"]</a:t>
            </a:r>
            <a:r>
              <a:rPr lang="ja-JP" altLang="en-US"/>
              <a:t>と呼ばれるデータ公開基盤で公開され、エビデンスデータの公開先としてはもちろん、データ利活用のためにデータを提供する場所としても活用が想定されています。</a:t>
            </a:r>
            <a:endParaRPr lang="en-US" altLang="ja-JP"/>
          </a:p>
          <a:p>
            <a:r>
              <a:rPr lang="ja-JP" altLang="en-US"/>
              <a:t>さらにそれらのデータは</a:t>
            </a:r>
            <a:r>
              <a:rPr lang="en-US" altLang="ja-JP"/>
              <a:t>(</a:t>
            </a:r>
            <a:r>
              <a:rPr lang="en-US" altLang="ja-JP" err="1"/>
              <a:t>CiNii</a:t>
            </a:r>
            <a:r>
              <a:rPr lang="en-US" altLang="ja-JP"/>
              <a:t>)[kana:"</a:t>
            </a:r>
            <a:r>
              <a:rPr lang="ja-JP" altLang="en-US"/>
              <a:t>サィニィ</a:t>
            </a:r>
            <a:r>
              <a:rPr lang="en-US" altLang="ja-JP"/>
              <a:t>"]</a:t>
            </a:r>
            <a:r>
              <a:rPr lang="ja-JP" altLang="en-US"/>
              <a:t>によって検索が可能となり、研究データの散逸防止、研究効率化、異分野融合、研究者評価の多様化、などに貢献することが期待されています。</a:t>
            </a:r>
          </a:p>
          <a:p>
            <a:r>
              <a:rPr kumimoji="1" lang="en-US" altLang="ja-JP" sz="900"/>
              <a:t>```</a:t>
            </a:r>
          </a:p>
          <a:p>
            <a:endParaRPr kumimoji="1" lang="en-US" altLang="ja-JP" sz="900"/>
          </a:p>
          <a:p>
            <a:r>
              <a:rPr kumimoji="1" lang="en-US" altLang="ja-JP" sz="900"/>
              <a:t>```description</a:t>
            </a:r>
          </a:p>
          <a:p>
            <a:r>
              <a:rPr kumimoji="1" lang="ja-JP" altLang="en-US" sz="900"/>
              <a:t>研究データマネジメントが求められる中で、研究者の負担軽減のための取組みが、国内で行われています。</a:t>
            </a:r>
            <a:endParaRPr kumimoji="1" lang="en-US" altLang="ja-JP" sz="900"/>
          </a:p>
          <a:p>
            <a:r>
              <a:rPr lang="ja-JP" altLang="en-US"/>
              <a:t>ここに示すのは、</a:t>
            </a:r>
            <a:r>
              <a:rPr lang="en-US" altLang="ja-JP"/>
              <a:t>NII</a:t>
            </a:r>
            <a:r>
              <a:rPr lang="ja-JP" altLang="en-US"/>
              <a:t>（国立情報学研究所）が開発している研究データ基盤、</a:t>
            </a:r>
            <a:r>
              <a:rPr lang="en-US" altLang="ja-JP"/>
              <a:t>NII RDC</a:t>
            </a:r>
            <a:r>
              <a:rPr lang="ja-JP" altLang="en-US"/>
              <a:t>です。</a:t>
            </a:r>
            <a:endParaRPr lang="en-US" altLang="ja-JP"/>
          </a:p>
          <a:p>
            <a:r>
              <a:rPr lang="ja-JP" altLang="en-US"/>
              <a:t>研究データのライフサイクルのすべての段階におけて、研究データの管理を容易にし、公開、利活用のための検索までカバーすることを目指し、開発が進められています。</a:t>
            </a:r>
            <a:endParaRPr lang="en-US" altLang="ja-JP"/>
          </a:p>
          <a:p>
            <a:r>
              <a:rPr lang="en-US" altLang="ja-JP" err="1"/>
              <a:t>GakuNin</a:t>
            </a:r>
            <a:r>
              <a:rPr lang="en-US" altLang="ja-JP"/>
              <a:t> RDM</a:t>
            </a:r>
            <a:r>
              <a:rPr lang="ja-JP" altLang="en-US"/>
              <a:t>は、研究データを管理する基盤として、学認フェデレーションによって利用できます。大阪大学も既に参加申請を済ませており、阪大構成員は使用できるようになっています。</a:t>
            </a:r>
            <a:endParaRPr lang="en-US" altLang="ja-JP"/>
          </a:p>
          <a:p>
            <a:r>
              <a:rPr lang="en-US" altLang="ja-JP" err="1"/>
              <a:t>GakuNin</a:t>
            </a:r>
            <a:r>
              <a:rPr lang="en-US" altLang="ja-JP"/>
              <a:t> RDM</a:t>
            </a:r>
            <a:r>
              <a:rPr lang="ja-JP" altLang="en-US"/>
              <a:t>では、プロジェクトメンバー間でのデータの共有、研究公正のための証跡機能等があり、将来的には、データのキュレーション機能、解析機能等が実装されるように計画されています。</a:t>
            </a:r>
            <a:endParaRPr lang="en-US" altLang="ja-JP"/>
          </a:p>
          <a:p>
            <a:r>
              <a:rPr lang="ja-JP" altLang="en-US"/>
              <a:t>それらのデータは</a:t>
            </a:r>
            <a:r>
              <a:rPr lang="en-US" altLang="ja-JP"/>
              <a:t>JAIRO Cloud</a:t>
            </a:r>
            <a:r>
              <a:rPr lang="ja-JP" altLang="en-US"/>
              <a:t>と呼ばれるデータ公開基盤で公開され、エビデンスデータの公開先としてはもちろん、データ利活用のためにデータを提供する場所としても活用が想定されています。</a:t>
            </a:r>
            <a:endParaRPr lang="en-US" altLang="ja-JP"/>
          </a:p>
          <a:p>
            <a:r>
              <a:rPr lang="ja-JP" altLang="en-US"/>
              <a:t>さらにそれらのデータは</a:t>
            </a:r>
            <a:r>
              <a:rPr lang="en-US" altLang="ja-JP" err="1"/>
              <a:t>CiNii</a:t>
            </a:r>
            <a:r>
              <a:rPr lang="ja-JP" altLang="en-US"/>
              <a:t>によって検索が可能となり、研究データの散逸防止、研究効率化、異分野融合、研究者評価の多様化などに貢献することが期待されています。</a:t>
            </a:r>
            <a:endParaRPr lang="en-US" altLang="ja-JP"/>
          </a:p>
          <a:p>
            <a:endParaRPr kumimoji="1" lang="en-US" altLang="ja-JP" sz="90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a:latin typeface="BIZ UDPGothic" panose="020B0400000000000000" pitchFamily="34" charset="-128"/>
                <a:ea typeface="BIZ UDPGothic" panose="020B0400000000000000" pitchFamily="34" charset="-128"/>
              </a:rPr>
              <a:t>国立情報学研究所オープンサイエンス基盤研究センター（</a:t>
            </a:r>
            <a:r>
              <a:rPr lang="en-US" altLang="ja-JP" sz="900">
                <a:latin typeface="BIZ UDPGothic" panose="020B0400000000000000" pitchFamily="34" charset="-128"/>
                <a:ea typeface="BIZ UDPGothic" panose="020B0400000000000000" pitchFamily="34" charset="-128"/>
              </a:rPr>
              <a:t>n.d.</a:t>
            </a:r>
            <a:r>
              <a:rPr lang="ja-JP" altLang="en-US" sz="900">
                <a:latin typeface="BIZ UDPGothic" panose="020B0400000000000000" pitchFamily="34" charset="-128"/>
                <a:ea typeface="BIZ UDPGothic" panose="020B0400000000000000" pitchFamily="34" charset="-128"/>
              </a:rPr>
              <a:t>）「</a:t>
            </a:r>
            <a:r>
              <a:rPr lang="en-US" altLang="ja-JP" sz="900">
                <a:latin typeface="BIZ UDPGothic" panose="020B0400000000000000" pitchFamily="34" charset="-128"/>
                <a:ea typeface="BIZ UDPGothic" panose="020B0400000000000000" pitchFamily="34" charset="-128"/>
              </a:rPr>
              <a:t>NII</a:t>
            </a:r>
            <a:r>
              <a:rPr lang="ja-JP" altLang="en-US" sz="900">
                <a:latin typeface="BIZ UDPGothic" panose="020B0400000000000000" pitchFamily="34" charset="-128"/>
                <a:ea typeface="BIZ UDPGothic" panose="020B0400000000000000" pitchFamily="34" charset="-128"/>
              </a:rPr>
              <a:t>研究データ基盤（</a:t>
            </a:r>
            <a:r>
              <a:rPr lang="en-US" altLang="ja-JP" sz="900">
                <a:latin typeface="BIZ UDPGothic" panose="020B0400000000000000" pitchFamily="34" charset="-128"/>
                <a:ea typeface="BIZ UDPGothic" panose="020B0400000000000000" pitchFamily="34" charset="-128"/>
              </a:rPr>
              <a:t>NII Research Data Cloud</a:t>
            </a:r>
            <a:r>
              <a:rPr lang="ja-JP" altLang="en-US" sz="900">
                <a:latin typeface="BIZ UDPGothic" panose="020B0400000000000000" pitchFamily="34" charset="-128"/>
                <a:ea typeface="BIZ UDPGothic" panose="020B0400000000000000" pitchFamily="34" charset="-128"/>
              </a:rPr>
              <a:t>：</a:t>
            </a:r>
            <a:r>
              <a:rPr lang="en-US" altLang="ja-JP" sz="900">
                <a:latin typeface="BIZ UDPGothic" panose="020B0400000000000000" pitchFamily="34" charset="-128"/>
                <a:ea typeface="BIZ UDPGothic" panose="020B0400000000000000" pitchFamily="34" charset="-128"/>
              </a:rPr>
              <a:t>NII RDC</a:t>
            </a:r>
            <a:r>
              <a:rPr lang="ja-JP" altLang="en-US" sz="900">
                <a:latin typeface="BIZ UDPGothic" panose="020B0400000000000000" pitchFamily="34" charset="-128"/>
                <a:ea typeface="BIZ UDPGothic" panose="020B0400000000000000" pitchFamily="34" charset="-128"/>
              </a:rPr>
              <a:t>）の概要」国立情報学研究所</a:t>
            </a:r>
            <a:r>
              <a:rPr lang="en-US" altLang="ja-JP" sz="900">
                <a:latin typeface="BIZ UDPGothic" panose="020B0400000000000000" pitchFamily="34" charset="-128"/>
                <a:ea typeface="BIZ UDPGothic" panose="020B0400000000000000" pitchFamily="34" charset="-128"/>
              </a:rPr>
              <a:t>. </a:t>
            </a:r>
            <a:r>
              <a:rPr lang="en-US" altLang="ja-JP" sz="900">
                <a:latin typeface="BIZ UDPGothic" panose="020B0400000000000000" pitchFamily="34" charset="-128"/>
                <a:ea typeface="BIZ UDPGothic" panose="020B0400000000000000" pitchFamily="34" charset="-128"/>
                <a:hlinkClick r:id="rId3"/>
              </a:rPr>
              <a:t>https://rcos.nii.ac.jp/service/</a:t>
            </a:r>
            <a:endParaRPr lang="ja-JP" altLang="en-US" sz="900">
              <a:latin typeface="BIZ UDPGothic" panose="020B0400000000000000" pitchFamily="34" charset="-128"/>
              <a:ea typeface="BIZ UDPGothic" panose="020B0400000000000000" pitchFamily="34" charset="-128"/>
            </a:endParaRPr>
          </a:p>
          <a:p>
            <a:endParaRPr kumimoji="1" lang="en-US" altLang="ja-JP" sz="90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a:t>```</a:t>
            </a:r>
          </a:p>
        </p:txBody>
      </p:sp>
      <p:sp>
        <p:nvSpPr>
          <p:cNvPr id="4" name="スライド番号プレースホルダー 3"/>
          <p:cNvSpPr>
            <a:spLocks noGrp="1"/>
          </p:cNvSpPr>
          <p:nvPr>
            <p:ph type="sldNum" sz="quarter" idx="5"/>
          </p:nvPr>
        </p:nvSpPr>
        <p:spPr/>
        <p:txBody>
          <a:bodyPr/>
          <a:lstStyle/>
          <a:p>
            <a:pPr>
              <a:defRPr/>
            </a:pPr>
            <a:fld id="{2B6CEED4-5C69-4C45-AA28-9CCA2CCCA795}" type="slidenum">
              <a:rPr lang="ja-JP" altLang="en-US" smtClean="0"/>
              <a:pPr>
                <a:defRPr/>
              </a:pPr>
              <a:t>31</a:t>
            </a:fld>
            <a:endParaRPr lang="ja-JP" altLang="en-US"/>
          </a:p>
        </p:txBody>
      </p:sp>
    </p:spTree>
    <p:extLst>
      <p:ext uri="{BB962C8B-B14F-4D97-AF65-F5344CB8AC3E}">
        <p14:creationId xmlns:p14="http://schemas.microsoft.com/office/powerpoint/2010/main" val="3909551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Topic:</a:t>
            </a:r>
            <a:r>
              <a:rPr kumimoji="1" lang="ja-JP" altLang="en-US" sz="1200"/>
              <a:t>参照資料</a:t>
            </a:r>
            <a:endParaRPr lang="en-US" altLang="ja-JP" sz="1200"/>
          </a:p>
          <a:p>
            <a:endParaRPr kumimoji="1" lang="en-US" altLang="ja-JP"/>
          </a:p>
          <a:p>
            <a:r>
              <a:rPr lang="en-US" altLang="ja-JP" sz="1200" b="0" i="0" u="none" strike="noStrike">
                <a:solidFill>
                  <a:srgbClr val="000000"/>
                </a:solidFill>
                <a:effectLst/>
                <a:latin typeface="游ゴシック" panose="020B0400000000000000" pitchFamily="50" charset="-128"/>
                <a:ea typeface="游ゴシック" panose="020B0400000000000000" pitchFamily="50" charset="-128"/>
              </a:rPr>
              <a:t>```text</a:t>
            </a:r>
            <a:endParaRPr kumimoji="1" lang="en-US" altLang="ja-JP"/>
          </a:p>
          <a:p>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こちらは参照資料になります。</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a:solidFill>
                  <a:srgbClr val="000000"/>
                </a:solidFill>
                <a:effectLst/>
                <a:latin typeface="游ゴシック" panose="020B0400000000000000" pitchFamily="50" charset="-128"/>
                <a:ea typeface="游ゴシック" panose="020B0400000000000000" pitchFamily="50" charset="-128"/>
              </a:rPr>
              <a:t>```</a:t>
            </a:r>
            <a:endParaRPr kumimoji="1" lang="en-US" altLang="ja-JP"/>
          </a:p>
          <a:p>
            <a:endParaRPr kumimoji="1" lang="en-US" altLang="ja-JP"/>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1200" b="0" i="0" u="none" strike="noStrike">
                <a:solidFill>
                  <a:srgbClr val="000000"/>
                </a:solidFill>
                <a:effectLst/>
                <a:latin typeface="游ゴシック" panose="020B0400000000000000" pitchFamily="50" charset="-128"/>
                <a:ea typeface="游ゴシック" panose="020B0400000000000000" pitchFamily="50" charset="-128"/>
              </a:rPr>
              <a:t>```description</a:t>
            </a:r>
            <a:endParaRPr kumimoji="1" lang="en-US" altLang="ja-JP"/>
          </a:p>
          <a:p>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こちらは参照資料になります。</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p>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p>
            <a:r>
              <a:rPr lang="ja-JP" altLang="en-US" sz="1200">
                <a:latin typeface="BIZ UDPGothic" panose="020B0400000000000000" pitchFamily="34" charset="-128"/>
                <a:ea typeface="BIZ UDPGothic" panose="020B0400000000000000" pitchFamily="34" charset="-128"/>
              </a:rPr>
              <a:t>京都大学図書館機構（</a:t>
            </a:r>
            <a:r>
              <a:rPr lang="en-US" altLang="ja-JP" sz="1200">
                <a:latin typeface="BIZ UDPGothic" panose="020B0400000000000000" pitchFamily="34" charset="-128"/>
                <a:ea typeface="BIZ UDPGothic" panose="020B0400000000000000" pitchFamily="34" charset="-128"/>
              </a:rPr>
              <a:t>2023, 04</a:t>
            </a:r>
            <a:r>
              <a:rPr lang="ja-JP" altLang="en-US" sz="1200">
                <a:latin typeface="BIZ UDPGothic" panose="020B0400000000000000" pitchFamily="34" charset="-128"/>
                <a:ea typeface="BIZ UDPGothic" panose="020B0400000000000000" pitchFamily="34" charset="-128"/>
              </a:rPr>
              <a:t>）「これからのリサーチデータマネジメント</a:t>
            </a:r>
            <a:r>
              <a:rPr lang="en-US" altLang="ja-JP" sz="1200">
                <a:latin typeface="BIZ UDPGothic" panose="020B0400000000000000" pitchFamily="34" charset="-128"/>
                <a:ea typeface="BIZ UDPGothic" panose="020B0400000000000000" pitchFamily="34" charset="-128"/>
              </a:rPr>
              <a:t>(RDM)</a:t>
            </a:r>
            <a:r>
              <a:rPr lang="ja-JP" altLang="en-US" sz="1200">
                <a:latin typeface="BIZ UDPGothic" panose="020B0400000000000000" pitchFamily="34" charset="-128"/>
                <a:ea typeface="BIZ UDPGothic" panose="020B0400000000000000" pitchFamily="34" charset="-128"/>
              </a:rPr>
              <a:t>」</a:t>
            </a:r>
            <a:r>
              <a:rPr lang="en-US" altLang="ja-JP" sz="1200">
                <a:latin typeface="BIZ UDPGothic" panose="020B0400000000000000" pitchFamily="34" charset="-128"/>
                <a:ea typeface="BIZ UDPGothic" panose="020B0400000000000000" pitchFamily="34" charset="-128"/>
              </a:rPr>
              <a:t>, p.2. </a:t>
            </a:r>
            <a:r>
              <a:rPr lang="en-US" altLang="ja-JP" sz="1200">
                <a:latin typeface="BIZ UDPGothic" panose="020B0400000000000000" pitchFamily="34" charset="-128"/>
                <a:ea typeface="BIZ UDPGothic" panose="020B0400000000000000" pitchFamily="34" charset="-128"/>
                <a:hlinkClick r:id="rId3"/>
              </a:rPr>
              <a:t>https://www.kulib.Kyoto-u.ac.jp/uploads/RDM_leaflet_ja_A4.pdf</a:t>
            </a:r>
            <a:endParaRPr lang="en-US" altLang="ja-JP" sz="1200">
              <a:latin typeface="BIZ UDPGothic" panose="020B0400000000000000" pitchFamily="34" charset="-128"/>
              <a:ea typeface="BIZ UDPGothic" panose="020B0400000000000000" pitchFamily="34" charset="-128"/>
            </a:endParaRPr>
          </a:p>
          <a:p>
            <a:r>
              <a:rPr lang="ja-JP" altLang="en-US" sz="1200">
                <a:latin typeface="BIZ UDPGothic" panose="020B0400000000000000" pitchFamily="34" charset="-128"/>
                <a:ea typeface="BIZ UDPGothic" panose="020B0400000000000000" pitchFamily="34" charset="-128"/>
              </a:rPr>
              <a:t>国立情報学研究所オープンサイエンス基盤研究センター（</a:t>
            </a:r>
            <a:r>
              <a:rPr lang="en-US" altLang="ja-JP" sz="1200">
                <a:latin typeface="BIZ UDPGothic" panose="020B0400000000000000" pitchFamily="34" charset="-128"/>
                <a:ea typeface="BIZ UDPGothic" panose="020B0400000000000000" pitchFamily="34" charset="-128"/>
              </a:rPr>
              <a:t>n.d.</a:t>
            </a:r>
            <a:r>
              <a:rPr lang="ja-JP" altLang="en-US" sz="1200">
                <a:latin typeface="BIZ UDPGothic" panose="020B0400000000000000" pitchFamily="34" charset="-128"/>
                <a:ea typeface="BIZ UDPGothic" panose="020B0400000000000000" pitchFamily="34" charset="-128"/>
              </a:rPr>
              <a:t>）「</a:t>
            </a:r>
            <a:r>
              <a:rPr lang="en-US" altLang="ja-JP" sz="1200">
                <a:latin typeface="BIZ UDPGothic" panose="020B0400000000000000" pitchFamily="34" charset="-128"/>
                <a:ea typeface="BIZ UDPGothic" panose="020B0400000000000000" pitchFamily="34" charset="-128"/>
              </a:rPr>
              <a:t>NII</a:t>
            </a:r>
            <a:r>
              <a:rPr lang="ja-JP" altLang="en-US" sz="1200">
                <a:latin typeface="BIZ UDPGothic" panose="020B0400000000000000" pitchFamily="34" charset="-128"/>
                <a:ea typeface="BIZ UDPGothic" panose="020B0400000000000000" pitchFamily="34" charset="-128"/>
              </a:rPr>
              <a:t>研究データ基盤（</a:t>
            </a:r>
            <a:r>
              <a:rPr lang="en-US" altLang="ja-JP" sz="1200">
                <a:latin typeface="BIZ UDPGothic" panose="020B0400000000000000" pitchFamily="34" charset="-128"/>
                <a:ea typeface="BIZ UDPGothic" panose="020B0400000000000000" pitchFamily="34" charset="-128"/>
              </a:rPr>
              <a:t>NII Research Data Cloud</a:t>
            </a:r>
            <a:r>
              <a:rPr lang="ja-JP" altLang="en-US" sz="1200">
                <a:latin typeface="BIZ UDPGothic" panose="020B0400000000000000" pitchFamily="34" charset="-128"/>
                <a:ea typeface="BIZ UDPGothic" panose="020B0400000000000000" pitchFamily="34" charset="-128"/>
              </a:rPr>
              <a:t>：</a:t>
            </a:r>
            <a:r>
              <a:rPr lang="en-US" altLang="ja-JP" sz="1200">
                <a:latin typeface="BIZ UDPGothic" panose="020B0400000000000000" pitchFamily="34" charset="-128"/>
                <a:ea typeface="BIZ UDPGothic" panose="020B0400000000000000" pitchFamily="34" charset="-128"/>
              </a:rPr>
              <a:t>NII RDC</a:t>
            </a:r>
            <a:r>
              <a:rPr lang="ja-JP" altLang="en-US" sz="1200">
                <a:latin typeface="BIZ UDPGothic" panose="020B0400000000000000" pitchFamily="34" charset="-128"/>
                <a:ea typeface="BIZ UDPGothic" panose="020B0400000000000000" pitchFamily="34" charset="-128"/>
              </a:rPr>
              <a:t>）の概要」国立情報学研究所</a:t>
            </a:r>
            <a:r>
              <a:rPr lang="en-US" altLang="ja-JP" sz="1200">
                <a:latin typeface="BIZ UDPGothic" panose="020B0400000000000000" pitchFamily="34" charset="-128"/>
                <a:ea typeface="BIZ UDPGothic" panose="020B0400000000000000" pitchFamily="34" charset="-128"/>
              </a:rPr>
              <a:t>. </a:t>
            </a:r>
            <a:r>
              <a:rPr lang="en-US" altLang="ja-JP" sz="1200">
                <a:latin typeface="BIZ UDPGothic" panose="020B0400000000000000" pitchFamily="34" charset="-128"/>
                <a:ea typeface="BIZ UDPGothic" panose="020B0400000000000000" pitchFamily="34" charset="-128"/>
                <a:hlinkClick r:id="rId4"/>
              </a:rPr>
              <a:t>https://rcos.nii.ac.jp/service/</a:t>
            </a:r>
            <a:endParaRPr lang="en-US" altLang="ja-JP" sz="1200">
              <a:latin typeface="BIZ UDPGothic" panose="020B0400000000000000" pitchFamily="34" charset="-128"/>
              <a:ea typeface="BIZ UDPGothic" panose="020B0400000000000000" pitchFamily="34" charset="-128"/>
            </a:endParaRPr>
          </a:p>
          <a:p>
            <a:r>
              <a:rPr lang="ja-JP" altLang="en-US" sz="1200">
                <a:latin typeface="BIZ UDPGothic" panose="020B0400000000000000" pitchFamily="34" charset="-128"/>
                <a:ea typeface="BIZ UDPGothic" panose="020B0400000000000000" pitchFamily="34" charset="-128"/>
              </a:rPr>
              <a:t>吉田幸苗</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天野絵里子</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松本侑子</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西薗由依</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山地一禎</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南山泰之</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尾城孝一</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常川真央</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大園隼彦（</a:t>
            </a:r>
            <a:r>
              <a:rPr lang="en-US" altLang="ja-JP" sz="120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a:latin typeface="BIZ UDPGothic" panose="020B0400000000000000" pitchFamily="34" charset="-128"/>
                <a:ea typeface="BIZ UDPGothic" panose="020B0400000000000000" pitchFamily="34" charset="-128"/>
              </a:rPr>
              <a:t>』, p.6.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a:latin typeface="BIZ UDPGothic" panose="020B0400000000000000" pitchFamily="34" charset="-128"/>
                <a:ea typeface="BIZ UDPGothic" panose="020B0400000000000000" pitchFamily="34" charset="-128"/>
              </a:rPr>
              <a:t>. </a:t>
            </a:r>
            <a:r>
              <a:rPr lang="en-US" altLang="ja-JP" sz="1200">
                <a:latin typeface="BIZ UDPGothic" panose="020B0400000000000000" pitchFamily="34" charset="-128"/>
                <a:ea typeface="BIZ UDPGothic" panose="020B0400000000000000" pitchFamily="34" charset="-128"/>
                <a:hlinkClick r:id="rId5"/>
              </a:rPr>
              <a:t>https://jpcoar.repo.nii.ac.jp/records/607</a:t>
            </a:r>
            <a:endParaRPr lang="en-US" altLang="ja-JP" sz="1200">
              <a:latin typeface="BIZ UDPGothic" panose="020B0400000000000000" pitchFamily="34" charset="-128"/>
              <a:ea typeface="BIZ UDPGothic" panose="020B0400000000000000" pitchFamily="34" charset="-128"/>
            </a:endParaRPr>
          </a:p>
          <a:p>
            <a:r>
              <a:rPr lang="nl-NL" altLang="ja-JP" sz="1200">
                <a:solidFill>
                  <a:prstClr val="black"/>
                </a:solidFill>
                <a:latin typeface="BIZ UDPGothic" panose="020B0400000000000000" pitchFamily="34" charset="-128"/>
                <a:ea typeface="BIZ UDPGothic" panose="020B0400000000000000" pitchFamily="34" charset="-128"/>
              </a:rPr>
              <a:t>The UK Data Service. (</a:t>
            </a:r>
            <a:r>
              <a:rPr lang="nl-NL" altLang="ja-JP" sz="1200" err="1">
                <a:solidFill>
                  <a:prstClr val="black"/>
                </a:solidFill>
                <a:latin typeface="BIZ UDPGothic" panose="020B0400000000000000" pitchFamily="34" charset="-128"/>
                <a:ea typeface="BIZ UDPGothic" panose="020B0400000000000000" pitchFamily="34" charset="-128"/>
              </a:rPr>
              <a:t>n.d</a:t>
            </a:r>
            <a:r>
              <a:rPr lang="nl-NL" altLang="ja-JP" sz="1200">
                <a:solidFill>
                  <a:prstClr val="black"/>
                </a:solidFill>
                <a:latin typeface="BIZ UDPGothic" panose="020B0400000000000000" pitchFamily="34" charset="-128"/>
                <a:ea typeface="BIZ UDPGothic" panose="020B0400000000000000" pitchFamily="34" charset="-128"/>
              </a:rPr>
              <a:t>.). Research data management.</a:t>
            </a:r>
            <a:r>
              <a:rPr lang="en-US" altLang="ja-JP" sz="1200">
                <a:solidFill>
                  <a:prstClr val="black"/>
                </a:solidFill>
                <a:latin typeface="BIZ UDPGothic" panose="020B0400000000000000" pitchFamily="34" charset="-128"/>
                <a:ea typeface="BIZ UDPGothic" panose="020B0400000000000000" pitchFamily="34" charset="-128"/>
              </a:rPr>
              <a:t> </a:t>
            </a:r>
            <a:r>
              <a:rPr lang="en-US" altLang="ja-JP" sz="1200">
                <a:latin typeface="BIZ UDPGothic" panose="020B0400000000000000" pitchFamily="34" charset="-128"/>
                <a:ea typeface="BIZ UDPGothic" panose="020B0400000000000000" pitchFamily="34" charset="-128"/>
                <a:hlinkClick r:id="rId6"/>
              </a:rPr>
              <a:t>https://www.ukdataservice.ac.uk/manage-data/lifecycle.aspx</a:t>
            </a:r>
            <a:endParaRPr lang="en-US" altLang="ja-JP" sz="1200">
              <a:latin typeface="BIZ UDPGothic" panose="020B0400000000000000" pitchFamily="34" charset="-128"/>
              <a:ea typeface="BIZ UDPGothic" panose="020B0400000000000000" pitchFamily="34" charset="-128"/>
            </a:endParaRPr>
          </a:p>
          <a:p>
            <a:r>
              <a:rPr lang="es-ES" altLang="ja-JP" sz="1200">
                <a:solidFill>
                  <a:prstClr val="black"/>
                </a:solidFill>
                <a:latin typeface="BIZ UDPGothic" panose="020B0400000000000000" pitchFamily="34" charset="-128"/>
                <a:ea typeface="BIZ UDPGothic" panose="020B0400000000000000" pitchFamily="34" charset="-128"/>
              </a:rPr>
              <a:t>van </a:t>
            </a:r>
            <a:r>
              <a:rPr lang="es-ES" altLang="ja-JP" sz="1200" err="1">
                <a:solidFill>
                  <a:prstClr val="black"/>
                </a:solidFill>
                <a:latin typeface="BIZ UDPGothic" panose="020B0400000000000000" pitchFamily="34" charset="-128"/>
                <a:ea typeface="BIZ UDPGothic" panose="020B0400000000000000" pitchFamily="34" charset="-128"/>
              </a:rPr>
              <a:t>Selm</a:t>
            </a:r>
            <a:r>
              <a:rPr lang="es-ES" altLang="ja-JP" sz="1200">
                <a:solidFill>
                  <a:prstClr val="black"/>
                </a:solidFill>
                <a:latin typeface="BIZ UDPGothic" panose="020B0400000000000000" pitchFamily="34" charset="-128"/>
                <a:ea typeface="BIZ UDPGothic" panose="020B0400000000000000" pitchFamily="34" charset="-128"/>
              </a:rPr>
              <a:t>, M. (2015). RDM </a:t>
            </a:r>
            <a:r>
              <a:rPr lang="es-ES" altLang="ja-JP" sz="1200" err="1">
                <a:solidFill>
                  <a:prstClr val="black"/>
                </a:solidFill>
                <a:latin typeface="BIZ UDPGothic" panose="020B0400000000000000" pitchFamily="34" charset="-128"/>
                <a:ea typeface="BIZ UDPGothic" panose="020B0400000000000000" pitchFamily="34" charset="-128"/>
              </a:rPr>
              <a:t>Support</a:t>
            </a:r>
            <a:r>
              <a:rPr lang="es-ES" altLang="ja-JP" sz="1200">
                <a:solidFill>
                  <a:prstClr val="black"/>
                </a:solidFill>
                <a:latin typeface="BIZ UDPGothic" panose="020B0400000000000000" pitchFamily="34" charset="-128"/>
                <a:ea typeface="BIZ UDPGothic" panose="020B0400000000000000" pitchFamily="34" charset="-128"/>
              </a:rPr>
              <a:t> - </a:t>
            </a:r>
            <a:r>
              <a:rPr lang="es-ES" altLang="ja-JP" sz="1200" err="1">
                <a:solidFill>
                  <a:prstClr val="black"/>
                </a:solidFill>
                <a:latin typeface="BIZ UDPGothic" panose="020B0400000000000000" pitchFamily="34" charset="-128"/>
                <a:ea typeface="BIZ UDPGothic" panose="020B0400000000000000" pitchFamily="34" charset="-128"/>
              </a:rPr>
              <a:t>basic</a:t>
            </a:r>
            <a:r>
              <a:rPr lang="es-ES" altLang="ja-JP" sz="1200">
                <a:solidFill>
                  <a:prstClr val="black"/>
                </a:solidFill>
                <a:latin typeface="BIZ UDPGothic" panose="020B0400000000000000" pitchFamily="34" charset="-128"/>
                <a:ea typeface="BIZ UDPGothic" panose="020B0400000000000000" pitchFamily="34" charset="-128"/>
              </a:rPr>
              <a:t> training </a:t>
            </a:r>
            <a:r>
              <a:rPr lang="es-ES" altLang="ja-JP" sz="1200" err="1">
                <a:solidFill>
                  <a:prstClr val="black"/>
                </a:solidFill>
                <a:latin typeface="BIZ UDPGothic" panose="020B0400000000000000" pitchFamily="34" charset="-128"/>
                <a:ea typeface="BIZ UDPGothic" panose="020B0400000000000000" pitchFamily="34" charset="-128"/>
              </a:rPr>
              <a:t>course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for</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information</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specialists</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figshare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Dataset</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a:solidFill>
                  <a:prstClr val="black"/>
                </a:solidFill>
                <a:latin typeface="BIZ UDPGothic" panose="020B0400000000000000" pitchFamily="34" charset="-128"/>
                <a:ea typeface="BIZ UDPGothic" panose="020B0400000000000000" pitchFamily="34" charset="-128"/>
                <a:hlinkClick r:id="rId7"/>
              </a:rPr>
              <a:t>https://doi.org/10.6084/m9.figshare.1285313.v1</a:t>
            </a:r>
            <a:endParaRPr kumimoji="1" lang="ja-JP" altLang="en-US"/>
          </a:p>
          <a:p>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p>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a:solidFill>
                  <a:srgbClr val="000000"/>
                </a:solidFill>
                <a:effectLst/>
                <a:latin typeface="游ゴシック" panose="020B0400000000000000" pitchFamily="50" charset="-128"/>
                <a:ea typeface="游ゴシック" panose="020B0400000000000000" pitchFamily="50" charset="-128"/>
              </a:rPr>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fld id="{7EAE8B6F-057D-3544-8508-F7B23D52761C}" type="slidenum">
              <a:rPr lang="ja-JP" altLang="en-US" smtClean="0"/>
              <a:pPr/>
              <a:t>32</a:t>
            </a:fld>
            <a:endParaRPr lang="ja-JP" altLang="en-US"/>
          </a:p>
        </p:txBody>
      </p:sp>
    </p:spTree>
    <p:extLst>
      <p:ext uri="{BB962C8B-B14F-4D97-AF65-F5344CB8AC3E}">
        <p14:creationId xmlns:p14="http://schemas.microsoft.com/office/powerpoint/2010/main" val="2474132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研究データマネジメントの必要性</a:t>
            </a:r>
            <a:endParaRPr kumimoji="1" lang="en-US" altLang="ja-JP" dirty="0"/>
          </a:p>
          <a:p>
            <a:endParaRPr kumimoji="1" lang="en-US" altLang="ja-JP" dirty="0"/>
          </a:p>
          <a:p>
            <a:r>
              <a:rPr kumimoji="1" lang="en-US" altLang="ja-JP" dirty="0"/>
              <a:t>```text</a:t>
            </a:r>
          </a:p>
          <a:p>
            <a:r>
              <a:rPr kumimoji="1" lang="ja-JP" altLang="en-US"/>
              <a:t>研究データマネジメントの必要性について説明します。</a:t>
            </a:r>
            <a:endParaRPr kumimoji="1" lang="en-US" altLang="ja-JP" dirty="0"/>
          </a:p>
          <a:p>
            <a:r>
              <a:rPr kumimoji="1" lang="ja-JP" altLang="en-US"/>
              <a:t>研究データマネジメントは、単にデータ管理というだけでなく、研究データの散逸防止、研究効率化、異分野融合、研究者評価の多様性に繋がります。</a:t>
            </a:r>
            <a:endParaRPr kumimoji="1" lang="en-US" altLang="ja-JP" dirty="0"/>
          </a:p>
          <a:p>
            <a:r>
              <a:rPr kumimoji="1" lang="en-US" altLang="ja-JP" dirty="0"/>
              <a:t>[break:"0.02s"]</a:t>
            </a:r>
          </a:p>
          <a:p>
            <a:r>
              <a:rPr kumimoji="1" lang="ja-JP" altLang="en-US"/>
              <a:t>これまでも研究者は、研究活動に欠かせない要素である研究データの管理を行って来ています。</a:t>
            </a:r>
            <a:endParaRPr kumimoji="1" lang="en-US" altLang="ja-JP" dirty="0"/>
          </a:p>
          <a:p>
            <a:r>
              <a:rPr kumimoji="1" lang="ja-JP" altLang="en-US"/>
              <a:t>その中で、</a:t>
            </a:r>
            <a:r>
              <a:rPr kumimoji="1" lang="en-US" altLang="ja-JP" dirty="0"/>
              <a:t>(</a:t>
            </a:r>
            <a:r>
              <a:rPr kumimoji="1" lang="ja-JP" altLang="en-US"/>
              <a:t>各分野</a:t>
            </a:r>
            <a:r>
              <a:rPr kumimoji="1" lang="en-US" altLang="ja-JP" dirty="0"/>
              <a:t>)[kana:"</a:t>
            </a:r>
            <a:r>
              <a:rPr kumimoji="1" lang="ja-JP" altLang="en-US"/>
              <a:t>カ</a:t>
            </a:r>
            <a:r>
              <a:rPr kumimoji="1" lang="en-US" altLang="ja-JP" dirty="0"/>
              <a:t>'</a:t>
            </a:r>
            <a:r>
              <a:rPr kumimoji="1" lang="ja-JP" altLang="en-US"/>
              <a:t>ク ブ</a:t>
            </a:r>
            <a:r>
              <a:rPr kumimoji="1" lang="en-US" altLang="ja-JP" dirty="0"/>
              <a:t>'</a:t>
            </a:r>
            <a:r>
              <a:rPr kumimoji="1" lang="ja-JP" altLang="en-US"/>
              <a:t>ンヤ</a:t>
            </a:r>
            <a:r>
              <a:rPr kumimoji="1" lang="en-US" altLang="ja-JP" dirty="0"/>
              <a:t>"]</a:t>
            </a:r>
            <a:r>
              <a:rPr kumimoji="1" lang="ja-JP" altLang="en-US"/>
              <a:t>に適した、効率の良い研究データ管理の環境を整えたのは研究者であり、これらの最適化された研究活動や研究データ管理の手法は尊重されます。</a:t>
            </a:r>
            <a:endParaRPr kumimoji="1" lang="en-US" altLang="ja-JP" dirty="0"/>
          </a:p>
          <a:p>
            <a:r>
              <a:rPr kumimoji="1" lang="ja-JP" altLang="en-US"/>
              <a:t>とはいうものの、研究データはヒニヒニ膨大になり、研究者や研究室単位ではなく大学全体として管理が必要になってきており、大学内の</a:t>
            </a:r>
            <a:r>
              <a:rPr kumimoji="1" lang="en-US" altLang="ja-JP" dirty="0"/>
              <a:t>(</a:t>
            </a:r>
            <a:r>
              <a:rPr kumimoji="1" lang="ja-JP" altLang="en-US"/>
              <a:t>各</a:t>
            </a:r>
            <a:r>
              <a:rPr kumimoji="1" lang="en-US" altLang="ja-JP" dirty="0"/>
              <a:t>)[kana:"</a:t>
            </a:r>
            <a:r>
              <a:rPr kumimoji="1" lang="ja-JP" altLang="en-US"/>
              <a:t>カ</a:t>
            </a:r>
            <a:r>
              <a:rPr kumimoji="1" lang="en-US" altLang="ja-JP" dirty="0"/>
              <a:t>'</a:t>
            </a:r>
            <a:r>
              <a:rPr kumimoji="1" lang="ja-JP" altLang="en-US"/>
              <a:t>ク</a:t>
            </a:r>
            <a:r>
              <a:rPr kumimoji="1" lang="en-US" altLang="ja-JP" dirty="0"/>
              <a:t>"]</a:t>
            </a:r>
            <a:r>
              <a:rPr kumimoji="1" lang="ja-JP" altLang="en-US"/>
              <a:t>組織で研究データマネジメントが求められています。</a:t>
            </a:r>
          </a:p>
          <a:p>
            <a:r>
              <a:rPr kumimoji="1" lang="en-US" altLang="ja-JP" dirty="0"/>
              <a:t>```</a:t>
            </a:r>
          </a:p>
          <a:p>
            <a:endParaRPr kumimoji="1" lang="en-US" altLang="ja-JP" dirty="0"/>
          </a:p>
          <a:p>
            <a:r>
              <a:rPr kumimoji="1" lang="en-US" altLang="ja-JP" dirty="0"/>
              <a:t>```description</a:t>
            </a:r>
          </a:p>
          <a:p>
            <a:r>
              <a:rPr kumimoji="1" lang="ja-JP" altLang="en-US"/>
              <a:t>研究データマネジメントの必要性についてです。</a:t>
            </a:r>
            <a:endParaRPr kumimoji="1" lang="en-US" altLang="ja-JP" dirty="0"/>
          </a:p>
          <a:p>
            <a:r>
              <a:rPr kumimoji="1" lang="ja-JP" altLang="en-US"/>
              <a:t>研究データマネジメントは、研究データの散逸防止、研究効率化、異分野融合、研究者評価の多様性に繋がります。</a:t>
            </a:r>
            <a:endParaRPr kumimoji="1" lang="en-US" altLang="ja-JP" dirty="0"/>
          </a:p>
          <a:p>
            <a:r>
              <a:rPr kumimoji="1" lang="ja-JP" altLang="en-US"/>
              <a:t>これまでも研究データは研究活動に欠かせない要素で、研究者は既に研究データ管理を行ってきています。</a:t>
            </a:r>
            <a:endParaRPr kumimoji="1" lang="en-US" altLang="ja-JP" dirty="0"/>
          </a:p>
          <a:p>
            <a:r>
              <a:rPr kumimoji="1" lang="ja-JP" altLang="en-US"/>
              <a:t>その中で、各分野に適した、効率の良い研究データ管理の環境を整えたのは研究者であり、これらの最適化された研究活動や研究データ管理の手法は尊重されます。</a:t>
            </a:r>
            <a:endParaRPr kumimoji="1" lang="en-US" altLang="ja-JP" dirty="0"/>
          </a:p>
          <a:p>
            <a:r>
              <a:rPr kumimoji="1" lang="ja-JP" altLang="en-US"/>
              <a:t>とはいうものの、研究データは日に日に膨大になり、研究者や研究室単位ではなく大学全体として管理が必要になってきており、大学内の各組織で研究データマネジメントが求められています。</a:t>
            </a: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4</a:t>
            </a:fld>
            <a:endParaRPr kumimoji="1" lang="ja-JP" altLang="en-US"/>
          </a:p>
        </p:txBody>
      </p:sp>
    </p:spTree>
    <p:extLst>
      <p:ext uri="{BB962C8B-B14F-4D97-AF65-F5344CB8AC3E}">
        <p14:creationId xmlns:p14="http://schemas.microsoft.com/office/powerpoint/2010/main" val="3019801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研究データマネジメントの必要性</a:t>
            </a:r>
            <a:endParaRPr kumimoji="1" lang="en-US" altLang="ja-JP" dirty="0"/>
          </a:p>
          <a:p>
            <a:endParaRPr kumimoji="1" lang="en-US" altLang="ja-JP" dirty="0"/>
          </a:p>
          <a:p>
            <a:r>
              <a:rPr kumimoji="1" lang="en-US" altLang="ja-JP" dirty="0"/>
              <a:t>```text</a:t>
            </a:r>
          </a:p>
          <a:p>
            <a:r>
              <a:rPr kumimoji="1" lang="ja-JP" altLang="en-US"/>
              <a:t>その上で、研究公正の観点から、研究データは重要なエビデンスであり、研究者</a:t>
            </a:r>
            <a:r>
              <a:rPr kumimoji="1" lang="en-US" altLang="ja-JP" dirty="0"/>
              <a:t>(</a:t>
            </a:r>
            <a:r>
              <a:rPr kumimoji="1" lang="ja-JP" altLang="en-US"/>
              <a:t>のみ</a:t>
            </a:r>
            <a:r>
              <a:rPr kumimoji="1" lang="en-US" altLang="ja-JP" dirty="0"/>
              <a:t>)[kana:"</a:t>
            </a:r>
            <a:r>
              <a:rPr kumimoji="1" lang="ja-JP" altLang="en-US"/>
              <a:t>ノ</a:t>
            </a:r>
            <a:r>
              <a:rPr kumimoji="1" lang="en-US" altLang="ja-JP" dirty="0"/>
              <a:t>'</a:t>
            </a:r>
            <a:r>
              <a:rPr kumimoji="1" lang="ja-JP" altLang="en-US"/>
              <a:t>ミ</a:t>
            </a:r>
            <a:r>
              <a:rPr kumimoji="1" lang="en-US" altLang="ja-JP" dirty="0"/>
              <a:t>"]</a:t>
            </a:r>
            <a:r>
              <a:rPr kumimoji="1" lang="ja-JP" altLang="en-US"/>
              <a:t>ならず大学による説明責任も問われてきています。</a:t>
            </a:r>
            <a:endParaRPr kumimoji="1" lang="en-US" altLang="ja-JP" dirty="0"/>
          </a:p>
          <a:p>
            <a:r>
              <a:rPr kumimoji="1" lang="en-US" altLang="ja-JP" dirty="0"/>
              <a:t>```</a:t>
            </a:r>
          </a:p>
          <a:p>
            <a:endParaRPr kumimoji="1" lang="en-US" altLang="ja-JP" dirty="0"/>
          </a:p>
          <a:p>
            <a:r>
              <a:rPr kumimoji="1" lang="en-US" altLang="ja-JP" dirty="0"/>
              <a:t>```description</a:t>
            </a:r>
          </a:p>
          <a:p>
            <a:r>
              <a:rPr kumimoji="1" lang="ja-JP" altLang="en-US"/>
              <a:t>その上で、研究公正の観点から、研究データは重要なエビデンスであり、研究者のみならず大学による説明責任も問われてきています。</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5</a:t>
            </a:fld>
            <a:endParaRPr kumimoji="1" lang="ja-JP" altLang="en-US"/>
          </a:p>
        </p:txBody>
      </p:sp>
    </p:spTree>
    <p:extLst>
      <p:ext uri="{BB962C8B-B14F-4D97-AF65-F5344CB8AC3E}">
        <p14:creationId xmlns:p14="http://schemas.microsoft.com/office/powerpoint/2010/main" val="191780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a:extLst>
              <a:ext uri="{FF2B5EF4-FFF2-40B4-BE49-F238E27FC236}">
                <a16:creationId xmlns:a16="http://schemas.microsoft.com/office/drawing/2014/main" id="{FF4F873C-E73D-3C46-9DB2-502241FAAAD0}"/>
              </a:ext>
            </a:extLst>
          </p:cNvPr>
          <p:cNvSpPr>
            <a:spLocks noGrp="1" noRot="1" noChangeAspect="1" noChangeArrowheads="1" noTextEdit="1"/>
          </p:cNvSpPr>
          <p:nvPr>
            <p:ph type="sldImg"/>
          </p:nvPr>
        </p:nvSpPr>
        <p:spPr>
          <a:xfrm>
            <a:off x="381000" y="685800"/>
            <a:ext cx="6096000" cy="3429000"/>
          </a:xfrm>
          <a:ln/>
        </p:spPr>
      </p:sp>
      <p:sp>
        <p:nvSpPr>
          <p:cNvPr id="36866" name="备注占位符 2">
            <a:extLst>
              <a:ext uri="{FF2B5EF4-FFF2-40B4-BE49-F238E27FC236}">
                <a16:creationId xmlns:a16="http://schemas.microsoft.com/office/drawing/2014/main" id="{2D56DB23-2D62-6941-9A6F-70002CE42ECD}"/>
              </a:ext>
            </a:extLst>
          </p:cNvPr>
          <p:cNvSpPr>
            <a:spLocks noGrp="1" noChangeArrowheads="1"/>
          </p:cNvSpPr>
          <p:nvPr>
            <p:ph type="body" idx="1"/>
          </p:nvPr>
        </p:nvSpPr>
        <p:spPr>
          <a:ln/>
        </p:spPr>
        <p:txBody>
          <a:bodyPr>
            <a:prstTxWarp prst="textNoShape">
              <a:avLst/>
            </a:prstTxWarp>
          </a:bodyPr>
          <a:lstStyle/>
          <a:p>
            <a:r>
              <a:rPr kumimoji="1" lang="en-US" altLang="ja-JP" dirty="0"/>
              <a:t>Topic:</a:t>
            </a:r>
            <a:r>
              <a:rPr kumimoji="1" lang="ja-JP" altLang="en-US"/>
              <a:t>研究データマネジメントの必要性</a:t>
            </a:r>
            <a:endParaRPr kumimoji="1" lang="en-US" altLang="ja-JP" dirty="0"/>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```text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a:t>研究データに関しては、紋武科学省の提示した、『研究活動における不正行為への対応問うに関するガイドライン』でも「研究者に対して一定期間研究データを保存し、必要な場合に開示することを義務付ける」と明記されています。
また、紋武科学省の依頼を受けて審議が行われた、日本学術会議の『科学研究における健全性の向上について』においては、保存期間は、原則として論文発表後10年間、という具体的な数字にまで言及されています。
大学や研究機関は必要に応じてデータを開示できるよう、日頃からデータを管理し、保存しておくことが求められるようになっています。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dirty="0"/>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```description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a:t>一方で、研究データ管理が注目される背景には、研究不正を防止する役割への期待もあります。
研究データに関しては文部科学省の提示した『研究活動における不正行為への対応等に関するガイドライン』でも「研究者に対して一定期間研究データを保存し、必要な場合に開示することを義務付ける」と明記されています。
また、文部科学省の依頼を受けて審議が行われた日本学術会議の『科学研究における健全性の向上について』においては、保存期間は原則として論文発表後10年間という具体的な数字にまで言及されています。
大学や研究機関は必要に応じてデータを開示できるよう、日頃からデータを管理し、保存しておくことが求められるようになっています。</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dirty="0"/>
          </a:p>
          <a:p>
            <a:endParaRPr kumimoji="1" lang="ja-JP" altLang="en-US"/>
          </a:p>
          <a:p>
            <a:endParaRPr kumimoji="1" lang="ja-JP" altLang="en-US"/>
          </a:p>
        </p:txBody>
      </p:sp>
      <p:sp>
        <p:nvSpPr>
          <p:cNvPr id="33795" name="灯片编号占位符 3">
            <a:extLst>
              <a:ext uri="{FF2B5EF4-FFF2-40B4-BE49-F238E27FC236}">
                <a16:creationId xmlns:a16="http://schemas.microsoft.com/office/drawing/2014/main" id="{DF5D586E-AD5F-9A41-8738-CA14213EE1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616229B-BBCD-374A-A256-2C7EC1284608}" type="slidenum">
              <a:rPr kumimoji="1" lang="en-US" altLang="ja-JP" sz="1200" b="0" i="0" u="none" strike="noStrike" kern="1200" cap="none" spc="0" normalizeH="0" baseline="0" noProof="0" smtClean="0">
                <a:ln>
                  <a:noFill/>
                </a:ln>
                <a:solidFill>
                  <a:prstClr val="black"/>
                </a:solidFill>
                <a:effectLst/>
                <a:uLnTx/>
                <a:uFillTx/>
                <a:latin typeface="Arial" panose="020B0604020202020204" pitchFamily="34" charset="0"/>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BIZ UDPゴシック" panose="020B0400000000000000" pitchFamily="50" charset="-128"/>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研究データマネジメントの必要性</a:t>
            </a:r>
            <a:endParaRPr kumimoji="1" lang="en-US" altLang="ja-JP" dirty="0"/>
          </a:p>
          <a:p>
            <a:endParaRPr kumimoji="1" lang="en-US" altLang="ja-JP" dirty="0"/>
          </a:p>
          <a:p>
            <a:r>
              <a:rPr kumimoji="1" lang="en-US" altLang="ja-JP" dirty="0"/>
              <a:t>```text</a:t>
            </a:r>
          </a:p>
          <a:p>
            <a:r>
              <a:rPr kumimoji="1" lang="ja-JP" altLang="en-US"/>
              <a:t>また、オープンサイエンスの観点から、エビデンスデータの管理に加え、それ以外の研究データの管理による研究効率化や、イノベーション創出が求められています。</a:t>
            </a:r>
            <a:endParaRPr kumimoji="1" lang="en-US" altLang="ja-JP" dirty="0"/>
          </a:p>
          <a:p>
            <a:r>
              <a:rPr kumimoji="1" lang="ja-JP" altLang="en-US"/>
              <a:t>さらに、データの特性から、公開すべきものと、非公開として保護するものを分別して公開するオープン・アンド・クローズ戦略に基づき、新しいサイエンスの進め方（研究データの公開・利活用を念頭に置いた研究データ管理）が求められてきます。</a:t>
            </a:r>
          </a:p>
          <a:p>
            <a:r>
              <a:rPr kumimoji="1" lang="en-US" altLang="ja-JP" dirty="0"/>
              <a:t>```</a:t>
            </a:r>
          </a:p>
          <a:p>
            <a:endParaRPr kumimoji="1" lang="en-US" altLang="ja-JP" dirty="0"/>
          </a:p>
          <a:p>
            <a:r>
              <a:rPr kumimoji="1" lang="en-US" altLang="ja-JP" dirty="0"/>
              <a:t>```description</a:t>
            </a:r>
          </a:p>
          <a:p>
            <a:r>
              <a:rPr kumimoji="1" lang="ja-JP" altLang="en-US"/>
              <a:t>また、オープンサイエンスの観点から、エビデンスデータの管理に加え、それ以外の研究データの管理による研究効率化や、イノベーション創出が求められています。</a:t>
            </a:r>
            <a:endParaRPr kumimoji="1" lang="en-US" altLang="ja-JP" dirty="0"/>
          </a:p>
          <a:p>
            <a:r>
              <a:rPr kumimoji="1" lang="ja-JP" altLang="en-US"/>
              <a:t>さらに、データの特性から、公開すべきものと保護するものを分別して公開するオープン・アンド・クローズ戦略に基づき、新しいサイエンスの進め方（研究データの公開・利活用を念頭に置いた研究データ管理）が求められてきます。</a:t>
            </a:r>
          </a:p>
          <a:p>
            <a:r>
              <a:rPr kumimoji="1" lang="en-US" altLang="ja-JP" dirty="0"/>
              <a:t>```</a:t>
            </a:r>
          </a:p>
        </p:txBody>
      </p:sp>
      <p:sp>
        <p:nvSpPr>
          <p:cNvPr id="4" name="スライド番号プレースホルダー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D6DF9AA-5AB5-4326-9CCD-AA97D5B6B7BE}" type="slidenum">
              <a:rPr kumimoji="1" lang="ja-JP" altLang="en-US" sz="1200" b="0" i="0" u="none" strike="noStrike" kern="1200" cap="none" spc="0" normalizeH="0" baseline="0" noProof="0" smtClean="0">
                <a:ln>
                  <a:noFill/>
                </a:ln>
                <a:solidFill>
                  <a:prstClr val="black"/>
                </a:solidFill>
                <a:effectLst/>
                <a:uLnTx/>
                <a:uFillTx/>
                <a:latin typeface="BIZ UDPGothic" panose="020B0400000000000000" pitchFamily="34" charset="-128"/>
                <a:ea typeface="BIZ UDPGothic" panose="020B0400000000000000"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endParaRPr>
          </a:p>
        </p:txBody>
      </p:sp>
    </p:spTree>
    <p:extLst>
      <p:ext uri="{BB962C8B-B14F-4D97-AF65-F5344CB8AC3E}">
        <p14:creationId xmlns:p14="http://schemas.microsoft.com/office/powerpoint/2010/main" val="303413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a:extLst>
              <a:ext uri="{FF2B5EF4-FFF2-40B4-BE49-F238E27FC236}">
                <a16:creationId xmlns:a16="http://schemas.microsoft.com/office/drawing/2014/main" id="{A077DB32-DFD4-4144-8602-EA732594265A}"/>
              </a:ext>
            </a:extLst>
          </p:cNvPr>
          <p:cNvSpPr>
            <a:spLocks noGrp="1" noRot="1" noChangeAspect="1" noChangeArrowheads="1" noTextEdit="1"/>
          </p:cNvSpPr>
          <p:nvPr>
            <p:ph type="sldImg"/>
          </p:nvPr>
        </p:nvSpPr>
        <p:spPr>
          <a:xfrm>
            <a:off x="381000" y="685800"/>
            <a:ext cx="6096000" cy="3429000"/>
          </a:xfrm>
          <a:ln/>
        </p:spPr>
      </p:sp>
      <p:sp>
        <p:nvSpPr>
          <p:cNvPr id="35842" name="备注占位符 2">
            <a:extLst>
              <a:ext uri="{FF2B5EF4-FFF2-40B4-BE49-F238E27FC236}">
                <a16:creationId xmlns:a16="http://schemas.microsoft.com/office/drawing/2014/main" id="{FB30F43A-FA09-5544-B15F-57D21B3150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kumimoji="1" lang="en-US" altLang="ja-JP" dirty="0"/>
              <a:t>Topic:</a:t>
            </a:r>
            <a:r>
              <a:rPr kumimoji="1" lang="ja-JP" altLang="en-US"/>
              <a:t>研究データマネジメントの必要性</a:t>
            </a:r>
            <a:endParaRPr kumimoji="1" lang="en-US" altLang="ja-JP" dirty="0"/>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```text</a:t>
            </a:r>
          </a:p>
          <a:p>
            <a:r>
              <a:rPr kumimoji="1" lang="ja-JP" altLang="en-US"/>
              <a:t>平成</a:t>
            </a:r>
            <a:r>
              <a:rPr kumimoji="1" lang="en-US" altLang="ja-JP" dirty="0"/>
              <a:t>28</a:t>
            </a:r>
            <a:r>
              <a:rPr kumimoji="1" lang="ja-JP" altLang="en-US"/>
              <a:t>年</a:t>
            </a:r>
            <a:r>
              <a:rPr kumimoji="1" lang="en-US" altLang="ja-JP" dirty="0"/>
              <a:t>1</a:t>
            </a:r>
            <a:r>
              <a:rPr kumimoji="1" lang="ja-JP" altLang="en-US"/>
              <a:t>月に内閣府が策定した、ダイ五キ、科学技術基本計画の中では、オープンサイエンスとは、論文やそのエビデンスとしての研究データなどの研究成果を広く一般社会へ公開し、イノベーションの創出へとつなげることである、と言及されています。</a:t>
            </a:r>
            <a:endParaRPr kumimoji="1" lang="en-US" altLang="ja-JP" dirty="0"/>
          </a:p>
          <a:p>
            <a:r>
              <a:rPr kumimoji="1" lang="ja-JP" altLang="en-US"/>
              <a:t>そのメリットとして、分野を超えた新たな知見の創出や、研究成果の幅広い活用が図られることなどが、挙げられます。</a:t>
            </a:r>
            <a:endParaRPr kumimoji="1" lang="en-US" altLang="ja-JP" dirty="0"/>
          </a:p>
          <a:p>
            <a:r>
              <a:rPr kumimoji="1" lang="ja-JP" altLang="en-US"/>
              <a:t>世界的にも日本国内においても、オープンサイエンスが推進されています。</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dirty="0"/>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```description</a:t>
            </a:r>
          </a:p>
          <a:p>
            <a:r>
              <a:rPr kumimoji="1" lang="ja-JP" altLang="en-US"/>
              <a:t>平成</a:t>
            </a:r>
            <a:r>
              <a:rPr kumimoji="1" lang="en-US" altLang="ja-JP" dirty="0"/>
              <a:t>28</a:t>
            </a:r>
            <a:r>
              <a:rPr kumimoji="1" lang="ja-JP" altLang="en-US"/>
              <a:t>年</a:t>
            </a:r>
            <a:r>
              <a:rPr kumimoji="1" lang="en-US" altLang="ja-JP" dirty="0"/>
              <a:t>1</a:t>
            </a:r>
            <a:r>
              <a:rPr kumimoji="1" lang="ja-JP" altLang="en-US"/>
              <a:t>月に内閣府が策定した第</a:t>
            </a:r>
            <a:r>
              <a:rPr kumimoji="1" lang="en-US" altLang="ja-JP" dirty="0"/>
              <a:t>5</a:t>
            </a:r>
            <a:r>
              <a:rPr kumimoji="1" lang="ja-JP" altLang="en-US"/>
              <a:t>期科学技術基本計画の中では、オープンサイエンスとは、論文やそのエビデンスとしての研究データなどの研究成果を広く一般社会へ公開し、イノベーションの創出へとつなげることであると言及されています。</a:t>
            </a:r>
            <a:endParaRPr kumimoji="1" lang="en-US" altLang="ja-JP" dirty="0"/>
          </a:p>
          <a:p>
            <a:r>
              <a:rPr kumimoji="1" lang="ja-JP" altLang="en-US"/>
              <a:t>そのメリットとして、分野を超えた新たな知見の創出や、研究成果の幅広い活用が図られることなどが挙げられます。</a:t>
            </a:r>
            <a:endParaRPr kumimoji="1" lang="en-US" altLang="ja-JP" dirty="0"/>
          </a:p>
          <a:p>
            <a:r>
              <a:rPr kumimoji="1" lang="ja-JP" altLang="en-US"/>
              <a:t>世界的にも日本国内においても、オープンサイエンスが推進されています。</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dirty="0"/>
          </a:p>
        </p:txBody>
      </p:sp>
      <p:sp>
        <p:nvSpPr>
          <p:cNvPr id="35843" name="灯片编号占位符 3">
            <a:extLst>
              <a:ext uri="{FF2B5EF4-FFF2-40B4-BE49-F238E27FC236}">
                <a16:creationId xmlns:a16="http://schemas.microsoft.com/office/drawing/2014/main" id="{F99D7C0D-EC38-4A4D-A422-9A09C7892B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E420985-2E06-7F41-B505-8EA127F8EB22}" type="slidenum">
              <a:rPr kumimoji="1" lang="en-US" altLang="ja-JP" sz="1200" b="0" i="0" u="none" strike="noStrike" kern="1200" cap="none" spc="0" normalizeH="0" baseline="0" noProof="0" smtClean="0">
                <a:ln>
                  <a:noFill/>
                </a:ln>
                <a:solidFill>
                  <a:prstClr val="black"/>
                </a:solidFill>
                <a:effectLst/>
                <a:uLnTx/>
                <a:uFillTx/>
                <a:latin typeface="Arial" panose="020B0604020202020204" pitchFamily="34" charset="0"/>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BIZ UDPゴシック" panose="020B0400000000000000" pitchFamily="50" charset="-128"/>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Topic:</a:t>
            </a:r>
            <a:r>
              <a:rPr kumimoji="1" lang="ja-JP" altLang="en-US"/>
              <a:t>研究データマネジメントの必要性</a:t>
            </a:r>
            <a:endParaRPr kumimoji="1" lang="en-US" altLang="ja-JP" dirty="0"/>
          </a:p>
          <a:p>
            <a:endParaRPr kumimoji="1" lang="en-US" altLang="ja-JP" dirty="0"/>
          </a:p>
          <a:p>
            <a:r>
              <a:rPr kumimoji="1" lang="en-US" altLang="ja-JP" dirty="0"/>
              <a:t>```text</a:t>
            </a:r>
          </a:p>
          <a:p>
            <a:r>
              <a:rPr kumimoji="1" lang="ja-JP" altLang="en-US"/>
              <a:t>さらに、データの特性から、公開すべきものと、非公開として保護するものを分別して公開するオープン・アンド・クローズ戦略に基づき、新しいサイエンスの進め方（研究データの公開・利活用を念頭に置いた研究データ管理）が求められてきます。</a:t>
            </a:r>
          </a:p>
          <a:p>
            <a:r>
              <a:rPr kumimoji="1" lang="en-US" altLang="ja-JP" dirty="0"/>
              <a:t>```</a:t>
            </a:r>
          </a:p>
          <a:p>
            <a:endParaRPr kumimoji="1" lang="en-US" altLang="ja-JP" dirty="0"/>
          </a:p>
          <a:p>
            <a:r>
              <a:rPr kumimoji="1" lang="en-US" altLang="ja-JP" dirty="0"/>
              <a:t>```description</a:t>
            </a:r>
          </a:p>
          <a:p>
            <a:r>
              <a:rPr kumimoji="1" lang="ja-JP" altLang="en-US"/>
              <a:t>さらに、データの特性から、公開すべきものと保護するものを分別して公開するオープン・アンド・クローズ戦略に基づき、新しいサイエンスの進め方（研究データの公開・利活用を念頭に置いた研究データ管理）が求められてきます。</a:t>
            </a:r>
          </a:p>
          <a:p>
            <a:r>
              <a:rPr kumimoji="1" lang="en-US" altLang="ja-JP" dirty="0"/>
              <a:t>```</a:t>
            </a:r>
          </a:p>
        </p:txBody>
      </p:sp>
      <p:sp>
        <p:nvSpPr>
          <p:cNvPr id="4" name="スライド番号プレースホルダー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D6DF9AA-5AB5-4326-9CCD-AA97D5B6B7BE}" type="slidenum">
              <a:rPr kumimoji="1" lang="ja-JP" altLang="en-US" sz="1200" b="0" i="0" u="none" strike="noStrike" kern="1200" cap="none" spc="0" normalizeH="0" baseline="0" noProof="0" smtClean="0">
                <a:ln>
                  <a:noFill/>
                </a:ln>
                <a:solidFill>
                  <a:prstClr val="black"/>
                </a:solidFill>
                <a:effectLst/>
                <a:uLnTx/>
                <a:uFillTx/>
                <a:latin typeface="BIZ UDPGothic" panose="020B0400000000000000" pitchFamily="34" charset="-128"/>
                <a:ea typeface="BIZ UDPGothic" panose="020B0400000000000000"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endParaRPr>
          </a:p>
        </p:txBody>
      </p:sp>
    </p:spTree>
    <p:extLst>
      <p:ext uri="{BB962C8B-B14F-4D97-AF65-F5344CB8AC3E}">
        <p14:creationId xmlns:p14="http://schemas.microsoft.com/office/powerpoint/2010/main" val="601259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2" descr="D:\nakajima\jobs\wdupt\OWL_contentsDIR\PWPテンプレート\Ring\jpg_temp_files\cover_temp.jpg">
            <a:extLst>
              <a:ext uri="{FF2B5EF4-FFF2-40B4-BE49-F238E27FC236}">
                <a16:creationId xmlns:a16="http://schemas.microsoft.com/office/drawing/2014/main" id="{79EADB9B-9224-5676-C466-6AA02FD46B3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4082" b="4082"/>
          <a:stretch>
            <a:fillRect/>
          </a:stretch>
        </p:blipFill>
        <p:spPr bwMode="auto">
          <a:xfrm>
            <a:off x="2117"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3407701" y="2276872"/>
            <a:ext cx="8160907" cy="2376264"/>
          </a:xfrm>
        </p:spPr>
        <p:txBody>
          <a:bodyPr>
            <a:noAutofit/>
          </a:bodyPr>
          <a:lstStyle>
            <a:lvl1pPr algn="l">
              <a:defRPr sz="6400">
                <a:effectLst/>
              </a:defRPr>
            </a:lvl1pPr>
          </a:lstStyle>
          <a:p>
            <a:r>
              <a:rPr lang="ja-JP" altLang="en-US"/>
              <a:t>マスター タイトルの書式設定</a:t>
            </a:r>
          </a:p>
        </p:txBody>
      </p:sp>
      <p:sp>
        <p:nvSpPr>
          <p:cNvPr id="3" name="サブタイトル 2"/>
          <p:cNvSpPr>
            <a:spLocks noGrp="1"/>
          </p:cNvSpPr>
          <p:nvPr>
            <p:ph type="subTitle" idx="1"/>
          </p:nvPr>
        </p:nvSpPr>
        <p:spPr>
          <a:xfrm>
            <a:off x="1828800" y="5085184"/>
            <a:ext cx="8534400" cy="625624"/>
          </a:xfrm>
        </p:spPr>
        <p:txBody>
          <a:bodyPr/>
          <a:lstStyle>
            <a:lvl1pPr marL="0" indent="0" algn="ctr">
              <a:buNone/>
              <a:defRPr>
                <a:solidFill>
                  <a:schemeClr val="tx1">
                    <a:lumMod val="75000"/>
                    <a:lumOff val="25000"/>
                  </a:schemeClr>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ja-JP" altLang="en-US"/>
              <a:t>マスター サブタイトルの書式設定</a:t>
            </a:r>
          </a:p>
        </p:txBody>
      </p:sp>
      <p:sp>
        <p:nvSpPr>
          <p:cNvPr id="5" name="日付プレースホルダー 3">
            <a:extLst>
              <a:ext uri="{FF2B5EF4-FFF2-40B4-BE49-F238E27FC236}">
                <a16:creationId xmlns:a16="http://schemas.microsoft.com/office/drawing/2014/main" id="{3C500E4D-B9C7-9A3A-512C-7B1516833CA6}"/>
              </a:ext>
            </a:extLst>
          </p:cNvPr>
          <p:cNvSpPr>
            <a:spLocks noGrp="1"/>
          </p:cNvSpPr>
          <p:nvPr>
            <p:ph type="dt" sz="half" idx="10"/>
          </p:nvPr>
        </p:nvSpPr>
        <p:spPr>
          <a:xfrm>
            <a:off x="609600" y="6356354"/>
            <a:ext cx="2846917" cy="366183"/>
          </a:xfrm>
        </p:spPr>
        <p:txBody>
          <a:bodyPr/>
          <a:lstStyle>
            <a:lvl1pPr>
              <a:defRPr/>
            </a:lvl1pPr>
          </a:lstStyle>
          <a:p>
            <a:pPr>
              <a:defRPr/>
            </a:pPr>
            <a:fld id="{5A16F5C9-60C9-8141-8B0E-D40BB9CF7308}"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D4739959-5706-C17B-D497-CB7AB1BAC99A}"/>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EF1CC64A-F0C5-F9FB-5A85-2C593F8234B5}"/>
              </a:ext>
            </a:extLst>
          </p:cNvPr>
          <p:cNvSpPr>
            <a:spLocks noGrp="1"/>
          </p:cNvSpPr>
          <p:nvPr>
            <p:ph type="sldNum" sz="quarter" idx="12"/>
          </p:nvPr>
        </p:nvSpPr>
        <p:spPr/>
        <p:txBody>
          <a:bodyPr/>
          <a:lstStyle>
            <a:lvl1pPr>
              <a:defRPr/>
            </a:lvl1pPr>
          </a:lstStyle>
          <a:p>
            <a:pPr>
              <a:defRPr/>
            </a:pPr>
            <a:fld id="{CE354012-592B-6A49-9FC5-86EF317883AE}" type="slidenum">
              <a:rPr lang="ja-JP" altLang="en-US"/>
              <a:pPr>
                <a:defRPr/>
              </a:pPr>
              <a:t>‹#›</a:t>
            </a:fld>
            <a:endParaRPr lang="ja-JP" altLang="en-US"/>
          </a:p>
        </p:txBody>
      </p:sp>
    </p:spTree>
    <p:extLst>
      <p:ext uri="{BB962C8B-B14F-4D97-AF65-F5344CB8AC3E}">
        <p14:creationId xmlns:p14="http://schemas.microsoft.com/office/powerpoint/2010/main" val="205215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0342A00-E5FE-5674-DB88-7FE5F89EE34F}"/>
              </a:ext>
            </a:extLst>
          </p:cNvPr>
          <p:cNvSpPr>
            <a:spLocks noGrp="1"/>
          </p:cNvSpPr>
          <p:nvPr>
            <p:ph type="dt" sz="half" idx="10"/>
          </p:nvPr>
        </p:nvSpPr>
        <p:spPr/>
        <p:txBody>
          <a:bodyPr/>
          <a:lstStyle>
            <a:lvl1pPr>
              <a:defRPr/>
            </a:lvl1pPr>
          </a:lstStyle>
          <a:p>
            <a:pPr>
              <a:defRPr/>
            </a:pPr>
            <a:fld id="{3C8A2523-90EC-B648-B7D3-9A462C52EBCF}"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6D73798E-1D09-9B0D-A116-759B4F3A6501}"/>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949026C6-6D7E-E2E5-F1B1-D9EAF7B44761}"/>
              </a:ext>
            </a:extLst>
          </p:cNvPr>
          <p:cNvSpPr>
            <a:spLocks noGrp="1"/>
          </p:cNvSpPr>
          <p:nvPr>
            <p:ph type="sldNum" sz="quarter" idx="12"/>
          </p:nvPr>
        </p:nvSpPr>
        <p:spPr/>
        <p:txBody>
          <a:bodyPr/>
          <a:lstStyle>
            <a:lvl1pPr>
              <a:defRPr/>
            </a:lvl1pPr>
          </a:lstStyle>
          <a:p>
            <a:pPr>
              <a:defRPr/>
            </a:pPr>
            <a:fld id="{C3514F2F-5DF5-2D4D-9FAA-109C627B0DB1}" type="slidenum">
              <a:rPr lang="ja-JP" altLang="en-US"/>
              <a:pPr>
                <a:defRPr/>
              </a:pPr>
              <a:t>‹#›</a:t>
            </a:fld>
            <a:endParaRPr lang="ja-JP" altLang="en-US"/>
          </a:p>
        </p:txBody>
      </p:sp>
    </p:spTree>
    <p:extLst>
      <p:ext uri="{BB962C8B-B14F-4D97-AF65-F5344CB8AC3E}">
        <p14:creationId xmlns:p14="http://schemas.microsoft.com/office/powerpoint/2010/main" val="65145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0"/>
            <a:ext cx="27432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4640"/>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277F7906-1E64-4F77-911E-44D59DFDC7B0}"/>
              </a:ext>
            </a:extLst>
          </p:cNvPr>
          <p:cNvSpPr>
            <a:spLocks noGrp="1"/>
          </p:cNvSpPr>
          <p:nvPr>
            <p:ph type="dt" sz="half" idx="10"/>
          </p:nvPr>
        </p:nvSpPr>
        <p:spPr/>
        <p:txBody>
          <a:bodyPr/>
          <a:lstStyle>
            <a:lvl1pPr>
              <a:defRPr/>
            </a:lvl1pPr>
          </a:lstStyle>
          <a:p>
            <a:pPr>
              <a:defRPr/>
            </a:pPr>
            <a:fld id="{1BB9CA3B-4421-E74F-A0FA-F2EEAE87D2F2}"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5D0C7366-6686-966F-7E37-6E3BA1649E2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36AB9A7C-B66B-D51A-FCCF-F8CD01C13E33}"/>
              </a:ext>
            </a:extLst>
          </p:cNvPr>
          <p:cNvSpPr>
            <a:spLocks noGrp="1"/>
          </p:cNvSpPr>
          <p:nvPr>
            <p:ph type="sldNum" sz="quarter" idx="12"/>
          </p:nvPr>
        </p:nvSpPr>
        <p:spPr/>
        <p:txBody>
          <a:bodyPr/>
          <a:lstStyle>
            <a:lvl1pPr>
              <a:defRPr/>
            </a:lvl1pPr>
          </a:lstStyle>
          <a:p>
            <a:pPr>
              <a:defRPr/>
            </a:pPr>
            <a:fld id="{D9FFFA9B-F542-F947-8BE8-4DC94911DFCE}" type="slidenum">
              <a:rPr lang="ja-JP" altLang="en-US"/>
              <a:pPr>
                <a:defRPr/>
              </a:pPr>
              <a:t>‹#›</a:t>
            </a:fld>
            <a:endParaRPr lang="ja-JP" altLang="en-US"/>
          </a:p>
        </p:txBody>
      </p:sp>
    </p:spTree>
    <p:extLst>
      <p:ext uri="{BB962C8B-B14F-4D97-AF65-F5344CB8AC3E}">
        <p14:creationId xmlns:p14="http://schemas.microsoft.com/office/powerpoint/2010/main" val="525515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3_タイトルとコンテンツ">
    <p:bg>
      <p:bgPr>
        <a:solidFill>
          <a:schemeClr val="bg1"/>
        </a:solidFill>
        <a:effectLst/>
      </p:bgPr>
    </p:bg>
    <p:spTree>
      <p:nvGrpSpPr>
        <p:cNvPr id="1" name=""/>
        <p:cNvGrpSpPr/>
        <p:nvPr/>
      </p:nvGrpSpPr>
      <p:grpSpPr>
        <a:xfrm>
          <a:off x="0" y="0"/>
          <a:ext cx="0" cy="0"/>
          <a:chOff x="0" y="0"/>
          <a:chExt cx="0" cy="0"/>
        </a:xfrm>
      </p:grpSpPr>
      <p:sp>
        <p:nvSpPr>
          <p:cNvPr id="7" name="正方形/長方形 6"/>
          <p:cNvSpPr/>
          <p:nvPr/>
        </p:nvSpPr>
        <p:spPr>
          <a:xfrm>
            <a:off x="0" y="-4860"/>
            <a:ext cx="12192000" cy="1417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
        <p:nvSpPr>
          <p:cNvPr id="2" name="タイトル 1"/>
          <p:cNvSpPr>
            <a:spLocks noGrp="1"/>
          </p:cNvSpPr>
          <p:nvPr>
            <p:ph type="title"/>
          </p:nvPr>
        </p:nvSpPr>
        <p:spPr>
          <a:xfrm>
            <a:off x="609600" y="116632"/>
            <a:ext cx="10972800" cy="1296144"/>
          </a:xfrm>
        </p:spPr>
        <p:txBody>
          <a:bodyPr/>
          <a:lstStyle>
            <a:lvl1pPr>
              <a:defRPr sz="4000" b="0" i="0">
                <a:solidFill>
                  <a:schemeClr val="bg1"/>
                </a:solidFill>
                <a:latin typeface="BIZ UDPGothic" panose="020B0400000000000000" pitchFamily="34" charset="-128"/>
                <a:ea typeface="BIZ UDPGothic" panose="020B0400000000000000" pitchFamily="34" charset="-128"/>
              </a:defRPr>
            </a:lvl1pPr>
          </a:lstStyle>
          <a:p>
            <a:r>
              <a:rPr lang="ja-JP" altLang="en-US"/>
              <a:t>マスター タイトルの書式設定</a:t>
            </a:r>
          </a:p>
        </p:txBody>
      </p:sp>
      <p:sp>
        <p:nvSpPr>
          <p:cNvPr id="4" name="日付プレースホルダー 3"/>
          <p:cNvSpPr>
            <a:spLocks noGrp="1"/>
          </p:cNvSpPr>
          <p:nvPr>
            <p:ph type="dt" sz="half" idx="10"/>
          </p:nvPr>
        </p:nvSpPr>
        <p:spPr/>
        <p:txBody>
          <a:bodyPr/>
          <a:lstStyle>
            <a:lvl1pPr>
              <a:defRPr/>
            </a:lvl1pPr>
          </a:lstStyle>
          <a:p>
            <a:pPr>
              <a:defRPr/>
            </a:pPr>
            <a:fld id="{440D4EC5-B593-4C87-B558-CFA144026E83}" type="datetime1">
              <a:rPr lang="ja-JP" altLang="en-US" smtClean="0"/>
              <a:t>2024/11/19</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b="0" i="0">
                <a:latin typeface="BIZ UDPGothic" panose="020B0400000000000000" pitchFamily="34" charset="-128"/>
                <a:ea typeface="BIZ UDPGothic" panose="020B0400000000000000" pitchFamily="34" charset="-128"/>
              </a:defRPr>
            </a:lvl1pPr>
          </a:lstStyle>
          <a:p>
            <a:fld id="{0E57B61B-E668-461A-807E-80F1CC721B07}" type="slidenum">
              <a:rPr lang="ja-JP" altLang="en-US" smtClean="0"/>
              <a:pPr/>
              <a:t>‹#›</a:t>
            </a:fld>
            <a:endParaRPr lang="ja-JP" altLang="en-US"/>
          </a:p>
        </p:txBody>
      </p:sp>
      <p:sp>
        <p:nvSpPr>
          <p:cNvPr id="8" name="コンテンツ プレースホルダー 2"/>
          <p:cNvSpPr>
            <a:spLocks noGrp="1"/>
          </p:cNvSpPr>
          <p:nvPr>
            <p:ph idx="1"/>
          </p:nvPr>
        </p:nvSpPr>
        <p:spPr>
          <a:xfrm>
            <a:off x="609600" y="1600206"/>
            <a:ext cx="10972800" cy="4525963"/>
          </a:xfrm>
        </p:spPr>
        <p:txBody>
          <a:bodyPr/>
          <a:lstStyle>
            <a:lvl1pPr marL="265073" indent="-265073" eaLnBrk="1">
              <a:buFont typeface="Wingdings" panose="05000000000000000000" pitchFamily="2" charset="2"/>
              <a:buChar char="n"/>
              <a:defRPr sz="2400" b="0" i="0">
                <a:latin typeface="BIZ UDPGothic" panose="020B0400000000000000" pitchFamily="34" charset="-128"/>
                <a:ea typeface="BIZ UDPGothic" panose="020B0400000000000000" pitchFamily="34" charset="-128"/>
              </a:defRPr>
            </a:lvl1pPr>
            <a:lvl2pPr marL="447603" indent="-174601" eaLnBrk="1">
              <a:buFont typeface="Wingdings" panose="05000000000000000000" pitchFamily="2" charset="2"/>
              <a:buChar char=""/>
              <a:tabLst/>
              <a:defRPr sz="2000" b="0" i="0">
                <a:latin typeface="BIZ UDPGothic" panose="020B0400000000000000" pitchFamily="34" charset="-128"/>
                <a:ea typeface="BIZ UDPGothic" panose="020B0400000000000000" pitchFamily="34" charset="-128"/>
              </a:defRPr>
            </a:lvl2pPr>
            <a:lvl3pPr marL="720617" indent="-184126" eaLnBrk="1">
              <a:buFont typeface="游ゴシック" panose="020B0400000000000000" pitchFamily="50" charset="-128"/>
              <a:buChar char="-"/>
              <a:defRPr sz="1800" b="0" i="0">
                <a:latin typeface="BIZ UDPGothic" panose="020B0400000000000000" pitchFamily="34" charset="-128"/>
                <a:ea typeface="BIZ UDPGothic" panose="020B0400000000000000" pitchFamily="34" charset="-128"/>
              </a:defRPr>
            </a:lvl3pPr>
            <a:lvl4pPr marL="988866" indent="0">
              <a:buNone/>
              <a:defRPr sz="1600" b="0" i="0">
                <a:latin typeface="BIZ UDPGothic" panose="020B0400000000000000" pitchFamily="34" charset="-128"/>
                <a:ea typeface="BIZ UDPGothic" panose="020B0400000000000000" pitchFamily="34" charset="-128"/>
              </a:defRPr>
            </a:lvl4pPr>
            <a:lvl5pPr marL="896806" indent="-176189" eaLnBrk="1">
              <a:defRPr sz="1600">
                <a:latin typeface="游ゴシック" panose="020B0400000000000000" pitchFamily="50" charset="-128"/>
                <a:ea typeface="游ゴシック" panose="020B04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3" name="正方形/長方形 2">
            <a:extLst>
              <a:ext uri="{FF2B5EF4-FFF2-40B4-BE49-F238E27FC236}">
                <a16:creationId xmlns:a16="http://schemas.microsoft.com/office/drawing/2014/main" id="{463696FB-5032-2C33-044E-CF9EE241F81D}"/>
              </a:ext>
            </a:extLst>
          </p:cNvPr>
          <p:cNvSpPr/>
          <p:nvPr userDrawn="1"/>
        </p:nvSpPr>
        <p:spPr>
          <a:xfrm>
            <a:off x="0" y="-4860"/>
            <a:ext cx="12192000" cy="1417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Tree>
    <p:extLst>
      <p:ext uri="{BB962C8B-B14F-4D97-AF65-F5344CB8AC3E}">
        <p14:creationId xmlns:p14="http://schemas.microsoft.com/office/powerpoint/2010/main" val="599805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6_タイトルとコンテンツ">
    <p:bg>
      <p:bgPr>
        <a:solidFill>
          <a:schemeClr val="bg1"/>
        </a:solidFill>
        <a:effectLst/>
      </p:bgPr>
    </p:bg>
    <p:spTree>
      <p:nvGrpSpPr>
        <p:cNvPr id="1" name=""/>
        <p:cNvGrpSpPr/>
        <p:nvPr/>
      </p:nvGrpSpPr>
      <p:grpSpPr>
        <a:xfrm>
          <a:off x="0" y="0"/>
          <a:ext cx="0" cy="0"/>
          <a:chOff x="0" y="0"/>
          <a:chExt cx="0" cy="0"/>
        </a:xfrm>
      </p:grpSpPr>
      <p:sp>
        <p:nvSpPr>
          <p:cNvPr id="7" name="正方形/長方形 6"/>
          <p:cNvSpPr/>
          <p:nvPr/>
        </p:nvSpPr>
        <p:spPr>
          <a:xfrm>
            <a:off x="609600" y="4077089"/>
            <a:ext cx="10972800" cy="144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
        <p:nvSpPr>
          <p:cNvPr id="2" name="タイトル 1"/>
          <p:cNvSpPr>
            <a:spLocks noGrp="1"/>
          </p:cNvSpPr>
          <p:nvPr>
            <p:ph type="title"/>
          </p:nvPr>
        </p:nvSpPr>
        <p:spPr>
          <a:xfrm>
            <a:off x="609600" y="2780928"/>
            <a:ext cx="10972800" cy="1296144"/>
          </a:xfrm>
        </p:spPr>
        <p:txBody>
          <a:bodyPr/>
          <a:lstStyle>
            <a:lvl1pPr>
              <a:defRPr sz="4000" b="0" i="0">
                <a:solidFill>
                  <a:schemeClr val="tx1"/>
                </a:solidFill>
                <a:latin typeface="BIZ UDPGothic" panose="020B0400000000000000" pitchFamily="34" charset="-128"/>
                <a:ea typeface="BIZ UDPGothic" panose="020B0400000000000000" pitchFamily="34" charset="-128"/>
              </a:defRPr>
            </a:lvl1pPr>
          </a:lstStyle>
          <a:p>
            <a:r>
              <a:rPr lang="ja-JP" altLang="en-US"/>
              <a:t>マスター タイトルの書式設定</a:t>
            </a:r>
          </a:p>
        </p:txBody>
      </p:sp>
      <p:sp>
        <p:nvSpPr>
          <p:cNvPr id="4" name="日付プレースホルダー 3"/>
          <p:cNvSpPr>
            <a:spLocks noGrp="1"/>
          </p:cNvSpPr>
          <p:nvPr>
            <p:ph type="dt" sz="half" idx="10"/>
          </p:nvPr>
        </p:nvSpPr>
        <p:spPr/>
        <p:txBody>
          <a:bodyPr/>
          <a:lstStyle>
            <a:lvl1pPr>
              <a:defRPr/>
            </a:lvl1pPr>
          </a:lstStyle>
          <a:p>
            <a:fld id="{E2B6C56D-0D0A-4123-AFFE-8937855C6424}" type="datetimeFigureOut">
              <a:rPr kumimoji="1" lang="ja-JP" altLang="en-US" smtClean="0"/>
              <a:t>2024/11/19</a:t>
            </a:fld>
            <a:endParaRPr kumimoji="1" lang="ja-JP" altLang="en-US"/>
          </a:p>
        </p:txBody>
      </p:sp>
      <p:sp>
        <p:nvSpPr>
          <p:cNvPr id="5" name="フッター プレースホルダー 4"/>
          <p:cNvSpPr>
            <a:spLocks noGrp="1"/>
          </p:cNvSpPr>
          <p:nvPr>
            <p:ph type="ftr" sz="quarter" idx="11"/>
          </p:nvPr>
        </p:nvSpPr>
        <p:spPr/>
        <p:txBody>
          <a:bodyPr/>
          <a:lstStyle>
            <a:lvl1pPr>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lvl1pPr>
          </a:lstStyle>
          <a:p>
            <a:fld id="{7B8C932E-AC58-4854-9B1B-85042BDAAB13}" type="slidenum">
              <a:rPr kumimoji="1" lang="ja-JP" altLang="en-US" smtClean="0"/>
              <a:t>‹#›</a:t>
            </a:fld>
            <a:endParaRPr kumimoji="1" lang="ja-JP" altLang="en-US"/>
          </a:p>
        </p:txBody>
      </p:sp>
    </p:spTree>
    <p:extLst>
      <p:ext uri="{BB962C8B-B14F-4D97-AF65-F5344CB8AC3E}">
        <p14:creationId xmlns:p14="http://schemas.microsoft.com/office/powerpoint/2010/main" val="156467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2" descr="D:\nakajima\jobs\wdupt\OWL_contentsDIR\PWPテンプレート\Ring\jpg_temp_files\cover_temp.jpg">
            <a:extLst>
              <a:ext uri="{FF2B5EF4-FFF2-40B4-BE49-F238E27FC236}">
                <a16:creationId xmlns:a16="http://schemas.microsoft.com/office/drawing/2014/main" id="{27BDA0AB-536B-C928-C4DB-BB6102A647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4082" b="4082"/>
          <a:stretch>
            <a:fillRect/>
          </a:stretch>
        </p:blipFill>
        <p:spPr bwMode="auto">
          <a:xfrm>
            <a:off x="2117"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3407701" y="2276872"/>
            <a:ext cx="8160907" cy="2376264"/>
          </a:xfrm>
        </p:spPr>
        <p:txBody>
          <a:bodyPr>
            <a:noAutofit/>
          </a:bodyPr>
          <a:lstStyle>
            <a:lvl1pPr algn="l">
              <a:defRPr sz="6400">
                <a:effectLst/>
              </a:defRPr>
            </a:lvl1pPr>
          </a:lstStyle>
          <a:p>
            <a:r>
              <a:rPr lang="ja-JP" altLang="en-US"/>
              <a:t>マスター タイトルの書式設定</a:t>
            </a:r>
          </a:p>
        </p:txBody>
      </p:sp>
      <p:sp>
        <p:nvSpPr>
          <p:cNvPr id="3" name="サブタイトル 2"/>
          <p:cNvSpPr>
            <a:spLocks noGrp="1"/>
          </p:cNvSpPr>
          <p:nvPr>
            <p:ph type="subTitle" idx="1"/>
          </p:nvPr>
        </p:nvSpPr>
        <p:spPr>
          <a:xfrm>
            <a:off x="1828800" y="5085184"/>
            <a:ext cx="8534400" cy="625624"/>
          </a:xfrm>
        </p:spPr>
        <p:txBody>
          <a:bodyPr/>
          <a:lstStyle>
            <a:lvl1pPr marL="0" indent="0" algn="ctr">
              <a:buNone/>
              <a:defRPr>
                <a:solidFill>
                  <a:schemeClr val="tx1">
                    <a:lumMod val="75000"/>
                    <a:lumOff val="25000"/>
                  </a:schemeClr>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ja-JP" altLang="en-US"/>
              <a:t>マスター サブタイトルの書式設定</a:t>
            </a:r>
          </a:p>
        </p:txBody>
      </p:sp>
      <p:sp>
        <p:nvSpPr>
          <p:cNvPr id="5" name="日付プレースホルダー 3">
            <a:extLst>
              <a:ext uri="{FF2B5EF4-FFF2-40B4-BE49-F238E27FC236}">
                <a16:creationId xmlns:a16="http://schemas.microsoft.com/office/drawing/2014/main" id="{51D4830E-5C08-21A7-F1C4-D0D2B13B34C9}"/>
              </a:ext>
            </a:extLst>
          </p:cNvPr>
          <p:cNvSpPr>
            <a:spLocks noGrp="1"/>
          </p:cNvSpPr>
          <p:nvPr>
            <p:ph type="dt" sz="half" idx="10"/>
          </p:nvPr>
        </p:nvSpPr>
        <p:spPr>
          <a:xfrm>
            <a:off x="609600" y="6356354"/>
            <a:ext cx="2846917" cy="366183"/>
          </a:xfrm>
        </p:spPr>
        <p:txBody>
          <a:bodyPr/>
          <a:lstStyle>
            <a:lvl1pPr>
              <a:defRPr smtClean="0"/>
            </a:lvl1pPr>
          </a:lstStyle>
          <a:p>
            <a:pPr>
              <a:defRPr/>
            </a:pPr>
            <a:fld id="{FA2149A6-2071-6148-A31B-97CFCABD7677}"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F6363D93-61F6-C09C-9D80-BC7B087BBA8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AD0DB9AC-FF66-0237-9B7B-AB663A6A5B63}"/>
              </a:ext>
            </a:extLst>
          </p:cNvPr>
          <p:cNvSpPr>
            <a:spLocks noGrp="1"/>
          </p:cNvSpPr>
          <p:nvPr>
            <p:ph type="sldNum" sz="quarter" idx="12"/>
          </p:nvPr>
        </p:nvSpPr>
        <p:spPr/>
        <p:txBody>
          <a:bodyPr/>
          <a:lstStyle>
            <a:lvl1pPr>
              <a:defRPr smtClean="0"/>
            </a:lvl1pPr>
          </a:lstStyle>
          <a:p>
            <a:pPr>
              <a:defRPr/>
            </a:pPr>
            <a:fld id="{A5D0873C-F972-A64F-A5AF-97178838AA1E}" type="slidenum">
              <a:rPr lang="ja-JP" altLang="en-US"/>
              <a:pPr>
                <a:defRPr/>
              </a:pPr>
              <a:t>‹#›</a:t>
            </a:fld>
            <a:endParaRPr lang="ja-JP" altLang="en-US"/>
          </a:p>
        </p:txBody>
      </p:sp>
    </p:spTree>
    <p:extLst>
      <p:ext uri="{BB962C8B-B14F-4D97-AF65-F5344CB8AC3E}">
        <p14:creationId xmlns:p14="http://schemas.microsoft.com/office/powerpoint/2010/main" val="3526996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F71E117-FC68-5CC5-73BE-CACD8054AA51}"/>
              </a:ext>
            </a:extLst>
          </p:cNvPr>
          <p:cNvSpPr>
            <a:spLocks noGrp="1"/>
          </p:cNvSpPr>
          <p:nvPr>
            <p:ph type="dt" sz="half" idx="10"/>
          </p:nvPr>
        </p:nvSpPr>
        <p:spPr/>
        <p:txBody>
          <a:bodyPr/>
          <a:lstStyle>
            <a:lvl1pPr>
              <a:defRPr/>
            </a:lvl1pPr>
          </a:lstStyle>
          <a:p>
            <a:pPr>
              <a:defRPr/>
            </a:pPr>
            <a:fld id="{9834ED53-14A7-4A4B-A2DF-2B96B6726EE2}"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5E62D305-0751-535C-E7E4-1FDA8AFA905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666C2C22-8397-829C-877D-2BA07F3A6EE3}"/>
              </a:ext>
            </a:extLst>
          </p:cNvPr>
          <p:cNvSpPr>
            <a:spLocks noGrp="1"/>
          </p:cNvSpPr>
          <p:nvPr>
            <p:ph type="sldNum" sz="quarter" idx="12"/>
          </p:nvPr>
        </p:nvSpPr>
        <p:spPr/>
        <p:txBody>
          <a:bodyPr/>
          <a:lstStyle>
            <a:lvl1pPr>
              <a:defRPr/>
            </a:lvl1pPr>
          </a:lstStyle>
          <a:p>
            <a:pPr>
              <a:defRPr/>
            </a:pPr>
            <a:fld id="{3E3ABACA-10C5-5D45-80EB-8BBE8F76A40A}" type="slidenum">
              <a:rPr lang="ja-JP" altLang="en-US"/>
              <a:pPr>
                <a:defRPr/>
              </a:pPr>
              <a:t>‹#›</a:t>
            </a:fld>
            <a:endParaRPr lang="ja-JP" altLang="en-US"/>
          </a:p>
        </p:txBody>
      </p:sp>
    </p:spTree>
    <p:extLst>
      <p:ext uri="{BB962C8B-B14F-4D97-AF65-F5344CB8AC3E}">
        <p14:creationId xmlns:p14="http://schemas.microsoft.com/office/powerpoint/2010/main" val="782271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5333"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D47C932F-8200-1846-7B8A-F8BDB30F6C2F}"/>
              </a:ext>
            </a:extLst>
          </p:cNvPr>
          <p:cNvSpPr>
            <a:spLocks noGrp="1"/>
          </p:cNvSpPr>
          <p:nvPr>
            <p:ph type="dt" sz="half" idx="10"/>
          </p:nvPr>
        </p:nvSpPr>
        <p:spPr/>
        <p:txBody>
          <a:bodyPr/>
          <a:lstStyle>
            <a:lvl1pPr>
              <a:defRPr/>
            </a:lvl1pPr>
          </a:lstStyle>
          <a:p>
            <a:pPr>
              <a:defRPr/>
            </a:pPr>
            <a:fld id="{1F1E0083-FC64-BE41-ADFA-FE6DA0FA49C5}"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03F62ADB-A466-7D39-A125-2DCCB772E410}"/>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024CEB2D-5870-7A9A-C939-F37ADB7C08BF}"/>
              </a:ext>
            </a:extLst>
          </p:cNvPr>
          <p:cNvSpPr>
            <a:spLocks noGrp="1"/>
          </p:cNvSpPr>
          <p:nvPr>
            <p:ph type="sldNum" sz="quarter" idx="12"/>
          </p:nvPr>
        </p:nvSpPr>
        <p:spPr/>
        <p:txBody>
          <a:bodyPr/>
          <a:lstStyle>
            <a:lvl1pPr>
              <a:defRPr/>
            </a:lvl1pPr>
          </a:lstStyle>
          <a:p>
            <a:pPr>
              <a:defRPr/>
            </a:pPr>
            <a:fld id="{B66C5D68-0970-B048-BD70-AFAC3CA4997A}" type="slidenum">
              <a:rPr lang="ja-JP" altLang="en-US"/>
              <a:pPr>
                <a:defRPr/>
              </a:pPr>
              <a:t>‹#›</a:t>
            </a:fld>
            <a:endParaRPr lang="ja-JP" altLang="en-US"/>
          </a:p>
        </p:txBody>
      </p:sp>
    </p:spTree>
    <p:extLst>
      <p:ext uri="{BB962C8B-B14F-4D97-AF65-F5344CB8AC3E}">
        <p14:creationId xmlns:p14="http://schemas.microsoft.com/office/powerpoint/2010/main" val="3597509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0019CF16-5847-D6C4-14AA-814E60D3C450}"/>
              </a:ext>
            </a:extLst>
          </p:cNvPr>
          <p:cNvSpPr>
            <a:spLocks noGrp="1"/>
          </p:cNvSpPr>
          <p:nvPr>
            <p:ph type="dt" sz="half" idx="10"/>
          </p:nvPr>
        </p:nvSpPr>
        <p:spPr/>
        <p:txBody>
          <a:bodyPr/>
          <a:lstStyle>
            <a:lvl1pPr>
              <a:defRPr/>
            </a:lvl1pPr>
          </a:lstStyle>
          <a:p>
            <a:pPr>
              <a:defRPr/>
            </a:pPr>
            <a:fld id="{6044878F-3B01-F747-A51B-52318F46F2EE}"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E25B3415-677C-1548-EE46-69F9ED89AD0E}"/>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577BC4FE-EC30-EF7D-DEB0-4E166680E257}"/>
              </a:ext>
            </a:extLst>
          </p:cNvPr>
          <p:cNvSpPr>
            <a:spLocks noGrp="1"/>
          </p:cNvSpPr>
          <p:nvPr>
            <p:ph type="sldNum" sz="quarter" idx="12"/>
          </p:nvPr>
        </p:nvSpPr>
        <p:spPr/>
        <p:txBody>
          <a:bodyPr/>
          <a:lstStyle>
            <a:lvl1pPr>
              <a:defRPr/>
            </a:lvl1pPr>
          </a:lstStyle>
          <a:p>
            <a:pPr>
              <a:defRPr/>
            </a:pPr>
            <a:fld id="{A999E433-3B8D-924C-B334-3D819E7BCB99}" type="slidenum">
              <a:rPr lang="ja-JP" altLang="en-US"/>
              <a:pPr>
                <a:defRPr/>
              </a:pPr>
              <a:t>‹#›</a:t>
            </a:fld>
            <a:endParaRPr lang="ja-JP" altLang="en-US"/>
          </a:p>
        </p:txBody>
      </p:sp>
    </p:spTree>
    <p:extLst>
      <p:ext uri="{BB962C8B-B14F-4D97-AF65-F5344CB8AC3E}">
        <p14:creationId xmlns:p14="http://schemas.microsoft.com/office/powerpoint/2010/main" val="3389511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2" y="1535113"/>
            <a:ext cx="5389033"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0914F083-0A68-A62C-FD6F-19B1A2075A74}"/>
              </a:ext>
            </a:extLst>
          </p:cNvPr>
          <p:cNvSpPr>
            <a:spLocks noGrp="1"/>
          </p:cNvSpPr>
          <p:nvPr>
            <p:ph type="dt" sz="half" idx="10"/>
          </p:nvPr>
        </p:nvSpPr>
        <p:spPr/>
        <p:txBody>
          <a:bodyPr/>
          <a:lstStyle>
            <a:lvl1pPr>
              <a:defRPr/>
            </a:lvl1pPr>
          </a:lstStyle>
          <a:p>
            <a:pPr>
              <a:defRPr/>
            </a:pPr>
            <a:fld id="{759EC0A6-EF15-4241-B58B-AA9B7E599526}" type="datetimeFigureOut">
              <a:rPr lang="ja-JP" altLang="en-US"/>
              <a:pPr>
                <a:defRPr/>
              </a:pPr>
              <a:t>2024/11/19</a:t>
            </a:fld>
            <a:endParaRPr lang="ja-JP" altLang="en-US"/>
          </a:p>
        </p:txBody>
      </p:sp>
      <p:sp>
        <p:nvSpPr>
          <p:cNvPr id="8" name="フッター プレースホルダー 4">
            <a:extLst>
              <a:ext uri="{FF2B5EF4-FFF2-40B4-BE49-F238E27FC236}">
                <a16:creationId xmlns:a16="http://schemas.microsoft.com/office/drawing/2014/main" id="{5436051E-60D1-AC0C-E347-7996C8602A02}"/>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010525D5-8D3A-AFF6-14FB-CAC1BE284241}"/>
              </a:ext>
            </a:extLst>
          </p:cNvPr>
          <p:cNvSpPr>
            <a:spLocks noGrp="1"/>
          </p:cNvSpPr>
          <p:nvPr>
            <p:ph type="sldNum" sz="quarter" idx="12"/>
          </p:nvPr>
        </p:nvSpPr>
        <p:spPr/>
        <p:txBody>
          <a:bodyPr/>
          <a:lstStyle>
            <a:lvl1pPr>
              <a:defRPr/>
            </a:lvl1pPr>
          </a:lstStyle>
          <a:p>
            <a:pPr>
              <a:defRPr/>
            </a:pPr>
            <a:fld id="{332728EF-31DE-CA44-8794-C0DCAB5CA3FC}" type="slidenum">
              <a:rPr lang="ja-JP" altLang="en-US"/>
              <a:pPr>
                <a:defRPr/>
              </a:pPr>
              <a:t>‹#›</a:t>
            </a:fld>
            <a:endParaRPr lang="ja-JP" altLang="en-US"/>
          </a:p>
        </p:txBody>
      </p:sp>
    </p:spTree>
    <p:extLst>
      <p:ext uri="{BB962C8B-B14F-4D97-AF65-F5344CB8AC3E}">
        <p14:creationId xmlns:p14="http://schemas.microsoft.com/office/powerpoint/2010/main" val="2351624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018A41E9-4826-9F3F-B9B4-DDD20DF563BF}"/>
              </a:ext>
            </a:extLst>
          </p:cNvPr>
          <p:cNvSpPr>
            <a:spLocks noGrp="1"/>
          </p:cNvSpPr>
          <p:nvPr>
            <p:ph type="dt" sz="half" idx="10"/>
          </p:nvPr>
        </p:nvSpPr>
        <p:spPr/>
        <p:txBody>
          <a:bodyPr/>
          <a:lstStyle>
            <a:lvl1pPr>
              <a:defRPr/>
            </a:lvl1pPr>
          </a:lstStyle>
          <a:p>
            <a:pPr>
              <a:defRPr/>
            </a:pPr>
            <a:fld id="{33370BE2-EFEE-B744-862A-8848D47DF3ED}" type="datetimeFigureOut">
              <a:rPr lang="ja-JP" altLang="en-US"/>
              <a:pPr>
                <a:defRPr/>
              </a:pPr>
              <a:t>2024/11/19</a:t>
            </a:fld>
            <a:endParaRPr lang="ja-JP" altLang="en-US"/>
          </a:p>
        </p:txBody>
      </p:sp>
      <p:sp>
        <p:nvSpPr>
          <p:cNvPr id="4" name="フッター プレースホルダー 4">
            <a:extLst>
              <a:ext uri="{FF2B5EF4-FFF2-40B4-BE49-F238E27FC236}">
                <a16:creationId xmlns:a16="http://schemas.microsoft.com/office/drawing/2014/main" id="{E871343D-9379-075C-72A2-D101E83B6D3F}"/>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824D383B-B2FA-180E-5C55-8062C82B3583}"/>
              </a:ext>
            </a:extLst>
          </p:cNvPr>
          <p:cNvSpPr>
            <a:spLocks noGrp="1"/>
          </p:cNvSpPr>
          <p:nvPr>
            <p:ph type="sldNum" sz="quarter" idx="12"/>
          </p:nvPr>
        </p:nvSpPr>
        <p:spPr/>
        <p:txBody>
          <a:bodyPr/>
          <a:lstStyle>
            <a:lvl1pPr>
              <a:defRPr/>
            </a:lvl1pPr>
          </a:lstStyle>
          <a:p>
            <a:pPr>
              <a:defRPr/>
            </a:pPr>
            <a:fld id="{4E079653-34E5-0F48-888F-A32313439112}" type="slidenum">
              <a:rPr lang="ja-JP" altLang="en-US"/>
              <a:pPr>
                <a:defRPr/>
              </a:pPr>
              <a:t>‹#›</a:t>
            </a:fld>
            <a:endParaRPr lang="ja-JP" altLang="en-US"/>
          </a:p>
        </p:txBody>
      </p:sp>
    </p:spTree>
    <p:extLst>
      <p:ext uri="{BB962C8B-B14F-4D97-AF65-F5344CB8AC3E}">
        <p14:creationId xmlns:p14="http://schemas.microsoft.com/office/powerpoint/2010/main" val="345580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1"/>
            <a:ext cx="12192000" cy="932723"/>
          </a:xfrm>
          <a:solidFill>
            <a:schemeClr val="accent1"/>
          </a:solidFill>
        </p:spPr>
        <p:txBody>
          <a:bodyPr/>
          <a:lstStyle>
            <a:lvl1pPr>
              <a:defRPr>
                <a:solidFill>
                  <a:schemeClr val="bg1"/>
                </a:solidFill>
              </a:defRPr>
            </a:lvl1p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C7C26D6C-2E77-4D3A-CDC7-7870171CEE12}"/>
              </a:ext>
            </a:extLst>
          </p:cNvPr>
          <p:cNvSpPr>
            <a:spLocks noGrp="1"/>
          </p:cNvSpPr>
          <p:nvPr>
            <p:ph type="dt" sz="half" idx="10"/>
          </p:nvPr>
        </p:nvSpPr>
        <p:spPr/>
        <p:txBody>
          <a:bodyPr/>
          <a:lstStyle>
            <a:lvl1pPr>
              <a:defRPr/>
            </a:lvl1pPr>
          </a:lstStyle>
          <a:p>
            <a:pPr>
              <a:defRPr/>
            </a:pPr>
            <a:fld id="{C4FC9AE1-6FC7-FF41-8013-69F6EE4207FB}"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D0F3CB2B-F113-7B1C-3A37-60D2F59BD731}"/>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A5834668-AA24-A937-A79C-C15E36B1310C}"/>
              </a:ext>
            </a:extLst>
          </p:cNvPr>
          <p:cNvSpPr>
            <a:spLocks noGrp="1"/>
          </p:cNvSpPr>
          <p:nvPr>
            <p:ph type="sldNum" sz="quarter" idx="12"/>
          </p:nvPr>
        </p:nvSpPr>
        <p:spPr/>
        <p:txBody>
          <a:bodyPr/>
          <a:lstStyle>
            <a:lvl1pPr>
              <a:defRPr/>
            </a:lvl1pPr>
          </a:lstStyle>
          <a:p>
            <a:pPr>
              <a:defRPr/>
            </a:pPr>
            <a:fld id="{E70CECE5-BED5-E946-8140-8C02C9CD0327}" type="slidenum">
              <a:rPr lang="ja-JP" altLang="en-US"/>
              <a:pPr>
                <a:defRPr/>
              </a:pPr>
              <a:t>‹#›</a:t>
            </a:fld>
            <a:endParaRPr lang="ja-JP" altLang="en-US"/>
          </a:p>
        </p:txBody>
      </p:sp>
    </p:spTree>
    <p:extLst>
      <p:ext uri="{BB962C8B-B14F-4D97-AF65-F5344CB8AC3E}">
        <p14:creationId xmlns:p14="http://schemas.microsoft.com/office/powerpoint/2010/main" val="559950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F69AEA53-76A4-7FA9-DA59-460DDDA86784}"/>
              </a:ext>
            </a:extLst>
          </p:cNvPr>
          <p:cNvSpPr>
            <a:spLocks noGrp="1"/>
          </p:cNvSpPr>
          <p:nvPr>
            <p:ph type="dt" sz="half" idx="10"/>
          </p:nvPr>
        </p:nvSpPr>
        <p:spPr/>
        <p:txBody>
          <a:bodyPr/>
          <a:lstStyle>
            <a:lvl1pPr>
              <a:defRPr/>
            </a:lvl1pPr>
          </a:lstStyle>
          <a:p>
            <a:pPr>
              <a:defRPr/>
            </a:pPr>
            <a:fld id="{D7793DE0-ABCF-B343-B1E8-DB1B9222A66E}" type="datetimeFigureOut">
              <a:rPr lang="ja-JP" altLang="en-US"/>
              <a:pPr>
                <a:defRPr/>
              </a:pPr>
              <a:t>2024/11/19</a:t>
            </a:fld>
            <a:endParaRPr lang="ja-JP" altLang="en-US"/>
          </a:p>
        </p:txBody>
      </p:sp>
      <p:sp>
        <p:nvSpPr>
          <p:cNvPr id="3" name="フッター プレースホルダー 4">
            <a:extLst>
              <a:ext uri="{FF2B5EF4-FFF2-40B4-BE49-F238E27FC236}">
                <a16:creationId xmlns:a16="http://schemas.microsoft.com/office/drawing/2014/main" id="{4FCA5988-3C83-7498-80BA-0482D92ACCD6}"/>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EDAC3AA1-95E7-25AD-F924-3B35A432B81A}"/>
              </a:ext>
            </a:extLst>
          </p:cNvPr>
          <p:cNvSpPr>
            <a:spLocks noGrp="1"/>
          </p:cNvSpPr>
          <p:nvPr>
            <p:ph type="sldNum" sz="quarter" idx="12"/>
          </p:nvPr>
        </p:nvSpPr>
        <p:spPr/>
        <p:txBody>
          <a:bodyPr/>
          <a:lstStyle>
            <a:lvl1pPr>
              <a:defRPr/>
            </a:lvl1pPr>
          </a:lstStyle>
          <a:p>
            <a:pPr>
              <a:defRPr/>
            </a:pPr>
            <a:fld id="{9168D9F1-0B09-4E40-8B32-9451D828D050}" type="slidenum">
              <a:rPr lang="ja-JP" altLang="en-US"/>
              <a:pPr>
                <a:defRPr/>
              </a:pPr>
              <a:t>‹#›</a:t>
            </a:fld>
            <a:endParaRPr lang="ja-JP" altLang="en-US"/>
          </a:p>
        </p:txBody>
      </p:sp>
    </p:spTree>
    <p:extLst>
      <p:ext uri="{BB962C8B-B14F-4D97-AF65-F5344CB8AC3E}">
        <p14:creationId xmlns:p14="http://schemas.microsoft.com/office/powerpoint/2010/main" val="3775188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4" cy="1162051"/>
          </a:xfrm>
        </p:spPr>
        <p:txBody>
          <a:bodyPr anchor="b"/>
          <a:lstStyle>
            <a:lvl1pPr algn="l">
              <a:defRPr sz="2667" b="1"/>
            </a:lvl1pPr>
          </a:lstStyle>
          <a:p>
            <a:r>
              <a:rPr lang="ja-JP" altLang="en-US"/>
              <a:t>マスター タイトルの書式設定</a:t>
            </a:r>
          </a:p>
        </p:txBody>
      </p:sp>
      <p:sp>
        <p:nvSpPr>
          <p:cNvPr id="3" name="コンテンツ プレースホルダー 2"/>
          <p:cNvSpPr>
            <a:spLocks noGrp="1"/>
          </p:cNvSpPr>
          <p:nvPr>
            <p:ph idx="1"/>
          </p:nvPr>
        </p:nvSpPr>
        <p:spPr>
          <a:xfrm>
            <a:off x="4766733" y="273054"/>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104"/>
            <a:ext cx="4011084" cy="46910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C85FDFA8-E151-7242-C5F9-D4489DAAF42B}"/>
              </a:ext>
            </a:extLst>
          </p:cNvPr>
          <p:cNvSpPr>
            <a:spLocks noGrp="1"/>
          </p:cNvSpPr>
          <p:nvPr>
            <p:ph type="dt" sz="half" idx="10"/>
          </p:nvPr>
        </p:nvSpPr>
        <p:spPr/>
        <p:txBody>
          <a:bodyPr/>
          <a:lstStyle>
            <a:lvl1pPr>
              <a:defRPr/>
            </a:lvl1pPr>
          </a:lstStyle>
          <a:p>
            <a:pPr>
              <a:defRPr/>
            </a:pPr>
            <a:fld id="{9C9C3F81-17ED-1F43-A658-08CDE81E248E}"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D53F795B-DBF6-85C7-4C29-2A9648722FCD}"/>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8A27E514-0032-EDAC-D965-A85D6826BF8E}"/>
              </a:ext>
            </a:extLst>
          </p:cNvPr>
          <p:cNvSpPr>
            <a:spLocks noGrp="1"/>
          </p:cNvSpPr>
          <p:nvPr>
            <p:ph type="sldNum" sz="quarter" idx="12"/>
          </p:nvPr>
        </p:nvSpPr>
        <p:spPr/>
        <p:txBody>
          <a:bodyPr/>
          <a:lstStyle>
            <a:lvl1pPr>
              <a:defRPr/>
            </a:lvl1pPr>
          </a:lstStyle>
          <a:p>
            <a:pPr>
              <a:defRPr/>
            </a:pPr>
            <a:fld id="{9C2D8B47-4F65-3F4C-97F2-56F3C6572F64}" type="slidenum">
              <a:rPr lang="ja-JP" altLang="en-US"/>
              <a:pPr>
                <a:defRPr/>
              </a:pPr>
              <a:t>‹#›</a:t>
            </a:fld>
            <a:endParaRPr lang="ja-JP" altLang="en-US"/>
          </a:p>
        </p:txBody>
      </p:sp>
    </p:spTree>
    <p:extLst>
      <p:ext uri="{BB962C8B-B14F-4D97-AF65-F5344CB8AC3E}">
        <p14:creationId xmlns:p14="http://schemas.microsoft.com/office/powerpoint/2010/main" val="1743559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9"/>
          </a:xfrm>
        </p:spPr>
        <p:txBody>
          <a:bodyPr anchor="b"/>
          <a:lstStyle>
            <a:lvl1pPr algn="l">
              <a:defRPr sz="2667"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4267"/>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pPr lvl="0"/>
            <a:endParaRPr lang="ja-JP" altLang="en-US" noProof="0"/>
          </a:p>
        </p:txBody>
      </p:sp>
      <p:sp>
        <p:nvSpPr>
          <p:cNvPr id="4" name="テキスト プレースホルダー 3"/>
          <p:cNvSpPr>
            <a:spLocks noGrp="1"/>
          </p:cNvSpPr>
          <p:nvPr>
            <p:ph type="body" sz="half" idx="2"/>
          </p:nvPr>
        </p:nvSpPr>
        <p:spPr>
          <a:xfrm>
            <a:off x="2389717" y="5367341"/>
            <a:ext cx="7315200" cy="8048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FC2FB256-0D1E-108F-1E4B-457BE70F4A77}"/>
              </a:ext>
            </a:extLst>
          </p:cNvPr>
          <p:cNvSpPr>
            <a:spLocks noGrp="1"/>
          </p:cNvSpPr>
          <p:nvPr>
            <p:ph type="dt" sz="half" idx="10"/>
          </p:nvPr>
        </p:nvSpPr>
        <p:spPr/>
        <p:txBody>
          <a:bodyPr/>
          <a:lstStyle>
            <a:lvl1pPr>
              <a:defRPr/>
            </a:lvl1pPr>
          </a:lstStyle>
          <a:p>
            <a:pPr>
              <a:defRPr/>
            </a:pPr>
            <a:fld id="{38E7A0AC-9336-6745-84B7-4C45B70F9FD5}"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A116A738-3D12-048F-7988-8392B8B14442}"/>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332562B7-7FC6-54BE-1C79-E2D86F9168C8}"/>
              </a:ext>
            </a:extLst>
          </p:cNvPr>
          <p:cNvSpPr>
            <a:spLocks noGrp="1"/>
          </p:cNvSpPr>
          <p:nvPr>
            <p:ph type="sldNum" sz="quarter" idx="12"/>
          </p:nvPr>
        </p:nvSpPr>
        <p:spPr/>
        <p:txBody>
          <a:bodyPr/>
          <a:lstStyle>
            <a:lvl1pPr>
              <a:defRPr/>
            </a:lvl1pPr>
          </a:lstStyle>
          <a:p>
            <a:pPr>
              <a:defRPr/>
            </a:pPr>
            <a:fld id="{1F170F93-8D28-FA40-8194-71E50E98891C}" type="slidenum">
              <a:rPr lang="ja-JP" altLang="en-US"/>
              <a:pPr>
                <a:defRPr/>
              </a:pPr>
              <a:t>‹#›</a:t>
            </a:fld>
            <a:endParaRPr lang="ja-JP" altLang="en-US"/>
          </a:p>
        </p:txBody>
      </p:sp>
    </p:spTree>
    <p:extLst>
      <p:ext uri="{BB962C8B-B14F-4D97-AF65-F5344CB8AC3E}">
        <p14:creationId xmlns:p14="http://schemas.microsoft.com/office/powerpoint/2010/main" val="3659656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F712E80-BC62-5B92-C85B-61D61D8ED11A}"/>
              </a:ext>
            </a:extLst>
          </p:cNvPr>
          <p:cNvSpPr>
            <a:spLocks noGrp="1"/>
          </p:cNvSpPr>
          <p:nvPr>
            <p:ph type="dt" sz="half" idx="10"/>
          </p:nvPr>
        </p:nvSpPr>
        <p:spPr/>
        <p:txBody>
          <a:bodyPr/>
          <a:lstStyle>
            <a:lvl1pPr>
              <a:defRPr/>
            </a:lvl1pPr>
          </a:lstStyle>
          <a:p>
            <a:pPr>
              <a:defRPr/>
            </a:pPr>
            <a:fld id="{1A0E155E-7F03-8E42-8306-5EED7FF2D5EB}"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73A44072-4F87-F870-B2B7-FB07F2DEF91D}"/>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B1271436-6ECE-F8B4-C18B-D2F0B2101303}"/>
              </a:ext>
            </a:extLst>
          </p:cNvPr>
          <p:cNvSpPr>
            <a:spLocks noGrp="1"/>
          </p:cNvSpPr>
          <p:nvPr>
            <p:ph type="sldNum" sz="quarter" idx="12"/>
          </p:nvPr>
        </p:nvSpPr>
        <p:spPr/>
        <p:txBody>
          <a:bodyPr/>
          <a:lstStyle>
            <a:lvl1pPr>
              <a:defRPr/>
            </a:lvl1pPr>
          </a:lstStyle>
          <a:p>
            <a:pPr>
              <a:defRPr/>
            </a:pPr>
            <a:fld id="{3A2B583E-448B-EA45-950C-D489A666884E}" type="slidenum">
              <a:rPr lang="ja-JP" altLang="en-US"/>
              <a:pPr>
                <a:defRPr/>
              </a:pPr>
              <a:t>‹#›</a:t>
            </a:fld>
            <a:endParaRPr lang="ja-JP" altLang="en-US"/>
          </a:p>
        </p:txBody>
      </p:sp>
    </p:spTree>
    <p:extLst>
      <p:ext uri="{BB962C8B-B14F-4D97-AF65-F5344CB8AC3E}">
        <p14:creationId xmlns:p14="http://schemas.microsoft.com/office/powerpoint/2010/main" val="2411143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0"/>
            <a:ext cx="27432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4640"/>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8BB2A852-74AE-BEF9-F0C9-E8E0784A3FD5}"/>
              </a:ext>
            </a:extLst>
          </p:cNvPr>
          <p:cNvSpPr>
            <a:spLocks noGrp="1"/>
          </p:cNvSpPr>
          <p:nvPr>
            <p:ph type="dt" sz="half" idx="10"/>
          </p:nvPr>
        </p:nvSpPr>
        <p:spPr/>
        <p:txBody>
          <a:bodyPr/>
          <a:lstStyle>
            <a:lvl1pPr>
              <a:defRPr/>
            </a:lvl1pPr>
          </a:lstStyle>
          <a:p>
            <a:pPr>
              <a:defRPr/>
            </a:pPr>
            <a:fld id="{BAEC6A3D-9248-F840-975A-ACA5A8C86B5E}"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8356D5FE-0DB8-29B5-3019-A6F99429ADDF}"/>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98E9B7CA-7346-325D-32C7-7C47802E8F0E}"/>
              </a:ext>
            </a:extLst>
          </p:cNvPr>
          <p:cNvSpPr>
            <a:spLocks noGrp="1"/>
          </p:cNvSpPr>
          <p:nvPr>
            <p:ph type="sldNum" sz="quarter" idx="12"/>
          </p:nvPr>
        </p:nvSpPr>
        <p:spPr/>
        <p:txBody>
          <a:bodyPr/>
          <a:lstStyle>
            <a:lvl1pPr>
              <a:defRPr/>
            </a:lvl1pPr>
          </a:lstStyle>
          <a:p>
            <a:pPr>
              <a:defRPr/>
            </a:pPr>
            <a:fld id="{E2C5434C-609D-9E48-B9AC-ADF447D52027}" type="slidenum">
              <a:rPr lang="ja-JP" altLang="en-US"/>
              <a:pPr>
                <a:defRPr/>
              </a:pPr>
              <a:t>‹#›</a:t>
            </a:fld>
            <a:endParaRPr lang="ja-JP" altLang="en-US"/>
          </a:p>
        </p:txBody>
      </p:sp>
    </p:spTree>
    <p:extLst>
      <p:ext uri="{BB962C8B-B14F-4D97-AF65-F5344CB8AC3E}">
        <p14:creationId xmlns:p14="http://schemas.microsoft.com/office/powerpoint/2010/main" val="2619701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991E2E-668D-3B7F-CF42-25AE04B1F57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FD3A902-F499-8827-523A-06561BE553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AA58410-23E4-CB49-7073-BC4E9E66E275}"/>
              </a:ext>
            </a:extLst>
          </p:cNvPr>
          <p:cNvSpPr>
            <a:spLocks noGrp="1"/>
          </p:cNvSpPr>
          <p:nvPr>
            <p:ph type="dt" sz="half" idx="10"/>
          </p:nvPr>
        </p:nvSpPr>
        <p:spPr/>
        <p:txBody>
          <a:bodyPr/>
          <a:lstStyle/>
          <a:p>
            <a:fld id="{779881B0-049D-4446-BD6E-10073F238B1F}" type="datetimeFigureOut">
              <a:rPr kumimoji="1" lang="ja-JP" altLang="en-US" smtClean="0"/>
              <a:t>2024/11/19</a:t>
            </a:fld>
            <a:endParaRPr kumimoji="1" lang="ja-JP" altLang="en-US"/>
          </a:p>
        </p:txBody>
      </p:sp>
      <p:sp>
        <p:nvSpPr>
          <p:cNvPr id="5" name="フッター プレースホルダー 4">
            <a:extLst>
              <a:ext uri="{FF2B5EF4-FFF2-40B4-BE49-F238E27FC236}">
                <a16:creationId xmlns:a16="http://schemas.microsoft.com/office/drawing/2014/main" id="{1D78DFF1-0FEE-8B1D-5959-A124456FDB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9E18D6-3BAE-2965-A051-4667BADB017E}"/>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8006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F69905-1735-625F-CADA-0822DF1EE98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CD62F17-6783-3689-A985-BBB38FA7D39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76A0A4-14DA-2549-F491-639606BA4CC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2AD8D3D6-D752-E138-22A9-2761C29DEC66}"/>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DBC391D9-D35F-0DAE-A1E1-5A8B6FD4FEFD}"/>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831483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52D5C4-3BEC-85F4-E0AE-BA6BEA6EB04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EB04B1-3DB9-CD67-D9EA-011B636FE1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D17ADA0-74A7-D2DE-186D-FD5CA007D3D0}"/>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5137213-0113-976C-EB63-9990960EE583}"/>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CECC0A40-CC7F-929D-013F-1D2C2739B194}"/>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2751082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02B6E-FEE6-4119-EFD4-BEAB6C1043E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24BD0A7-4B60-5162-BCFD-44E735C3A45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E373065-2509-BDD9-B1F1-27EA9F3FCC0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373A547-C4BB-FA47-D358-59AD8E67DD9A}"/>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3D8FA1AF-6AF1-D608-7E44-6C7AC14550EE}"/>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0313EEFB-1254-0348-0614-A5CC7FBF3750}"/>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679915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0CC421-DCE8-CA86-5D31-A4E751762A0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409899-A729-3B7E-F7A0-854773DEDA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DAC8638-0E6F-6B8C-BA7A-5B30383BE2F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3D7AB81-02BB-C9EA-2DB2-4E67F66A06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5DE2A2C-A454-B940-F2FA-178A2971D6A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209A826-9E80-792A-E45C-4060418A3BBC}"/>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C364F3B4-00D6-A33C-4FF8-A7E56D807A58}"/>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9" name="スライド番号プレースホルダー 8">
            <a:extLst>
              <a:ext uri="{FF2B5EF4-FFF2-40B4-BE49-F238E27FC236}">
                <a16:creationId xmlns:a16="http://schemas.microsoft.com/office/drawing/2014/main" id="{F9366D3A-44AA-A58E-AE77-597DD1C4B355}"/>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8560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5333"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F977C25B-9543-D7D2-34BA-EE71B6172C98}"/>
              </a:ext>
            </a:extLst>
          </p:cNvPr>
          <p:cNvSpPr>
            <a:spLocks noGrp="1"/>
          </p:cNvSpPr>
          <p:nvPr>
            <p:ph type="dt" sz="half" idx="10"/>
          </p:nvPr>
        </p:nvSpPr>
        <p:spPr/>
        <p:txBody>
          <a:bodyPr/>
          <a:lstStyle>
            <a:lvl1pPr>
              <a:defRPr/>
            </a:lvl1pPr>
          </a:lstStyle>
          <a:p>
            <a:pPr>
              <a:defRPr/>
            </a:pPr>
            <a:fld id="{E5CF0C8E-D876-B749-87FC-00C088633BF9}"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E42FCE3B-4375-5FCF-B54B-7935B1CADD3A}"/>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D168C807-77D8-E14E-7D71-1B4CE75A101D}"/>
              </a:ext>
            </a:extLst>
          </p:cNvPr>
          <p:cNvSpPr>
            <a:spLocks noGrp="1"/>
          </p:cNvSpPr>
          <p:nvPr>
            <p:ph type="sldNum" sz="quarter" idx="12"/>
          </p:nvPr>
        </p:nvSpPr>
        <p:spPr/>
        <p:txBody>
          <a:bodyPr/>
          <a:lstStyle>
            <a:lvl1pPr>
              <a:defRPr/>
            </a:lvl1pPr>
          </a:lstStyle>
          <a:p>
            <a:pPr>
              <a:defRPr/>
            </a:pPr>
            <a:fld id="{BBE430CB-E52D-E243-A0B9-F42601031E7C}" type="slidenum">
              <a:rPr lang="ja-JP" altLang="en-US"/>
              <a:pPr>
                <a:defRPr/>
              </a:pPr>
              <a:t>‹#›</a:t>
            </a:fld>
            <a:endParaRPr lang="ja-JP" altLang="en-US"/>
          </a:p>
        </p:txBody>
      </p:sp>
    </p:spTree>
    <p:extLst>
      <p:ext uri="{BB962C8B-B14F-4D97-AF65-F5344CB8AC3E}">
        <p14:creationId xmlns:p14="http://schemas.microsoft.com/office/powerpoint/2010/main" val="27776411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9DC3CD-EE53-BDC6-7446-C108F236A7E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B3C279A-5C66-9BB3-9420-AF847CABCB9A}"/>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B42E301C-B4BA-4E90-6903-F861CCB85C0E}"/>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B19A2D3D-495A-8EDF-4904-8D62EA6CA612}"/>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24397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6253FB8-08D6-3187-F6A5-972071D2D151}"/>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F3F1FB89-FF89-9FD3-0204-82692A559989}"/>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1DF57E89-DE20-09F1-5EAA-79CE36E6F5D8}"/>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6866845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9BAAF8-8884-7A41-FC16-4651275CC7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2122174-3C88-45AA-3D21-70D9AACFC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FEA4712-1ACC-58E4-92C3-E13134261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643C1F-1ECC-8CA1-263E-20939DCA39BE}"/>
              </a:ext>
            </a:extLst>
          </p:cNvPr>
          <p:cNvSpPr>
            <a:spLocks noGrp="1"/>
          </p:cNvSpPr>
          <p:nvPr>
            <p:ph type="dt" sz="half" idx="10"/>
          </p:nvPr>
        </p:nvSpPr>
        <p:spPr/>
        <p:txBody>
          <a:bodyPr/>
          <a:lstStyle/>
          <a:p>
            <a:fld id="{779881B0-049D-4446-BD6E-10073F238B1F}" type="datetimeFigureOut">
              <a:rPr kumimoji="1" lang="ja-JP" altLang="en-US" smtClean="0"/>
              <a:t>2024/11/19</a:t>
            </a:fld>
            <a:endParaRPr kumimoji="1" lang="ja-JP" altLang="en-US"/>
          </a:p>
        </p:txBody>
      </p:sp>
      <p:sp>
        <p:nvSpPr>
          <p:cNvPr id="6" name="フッター プレースホルダー 5">
            <a:extLst>
              <a:ext uri="{FF2B5EF4-FFF2-40B4-BE49-F238E27FC236}">
                <a16:creationId xmlns:a16="http://schemas.microsoft.com/office/drawing/2014/main" id="{23791BD9-05EA-5DA0-EB5E-196141BD386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8007FB0-7554-C656-223E-4A83CBF7BDB9}"/>
              </a:ext>
            </a:extLst>
          </p:cNvPr>
          <p:cNvSpPr>
            <a:spLocks noGrp="1"/>
          </p:cNvSpPr>
          <p:nvPr>
            <p:ph type="sldNum" sz="quarter" idx="12"/>
          </p:nvPr>
        </p:nvSpPr>
        <p:spPr/>
        <p:txBody>
          <a:bodyPr/>
          <a:lstStyle/>
          <a:p>
            <a:fld id="{199A0EC6-18DD-4081-A9A6-E459812D08C0}" type="slidenum">
              <a:rPr kumimoji="1" lang="ja-JP" altLang="en-US" smtClean="0"/>
              <a:t>‹#›</a:t>
            </a:fld>
            <a:endParaRPr kumimoji="1" lang="ja-JP" altLang="en-US"/>
          </a:p>
        </p:txBody>
      </p:sp>
    </p:spTree>
    <p:extLst>
      <p:ext uri="{BB962C8B-B14F-4D97-AF65-F5344CB8AC3E}">
        <p14:creationId xmlns:p14="http://schemas.microsoft.com/office/powerpoint/2010/main" val="19144868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7127E9-F000-8905-6C3F-D3009689973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419649A-7BDD-17D1-9984-D275A4427D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12D5062-71EB-9280-B26E-EB9DFAF44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0120B97-A181-D2CC-49CC-54AC433A8EB8}"/>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11976DD9-BE40-DCC3-08B7-F260452EA74A}"/>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118BCBF1-7F32-7B7B-132A-DA026FCDBF87}"/>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2276162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5CC919-B289-8708-43DF-38383A89DB3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B02FC8E-A9F0-886F-8839-4F4AA828B95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8BB2B1-AB54-42A4-DBA4-27371D638610}"/>
              </a:ext>
            </a:extLst>
          </p:cNvPr>
          <p:cNvSpPr>
            <a:spLocks noGrp="1"/>
          </p:cNvSpPr>
          <p:nvPr>
            <p:ph type="dt" sz="half" idx="10"/>
          </p:nvPr>
        </p:nvSpPr>
        <p:spPr/>
        <p:txBody>
          <a:bodyPr/>
          <a:lstStyle/>
          <a:p>
            <a:fld id="{779881B0-049D-4446-BD6E-10073F238B1F}" type="datetimeFigureOut">
              <a:rPr kumimoji="1" lang="ja-JP" altLang="en-US" smtClean="0"/>
              <a:t>2024/11/19</a:t>
            </a:fld>
            <a:endParaRPr kumimoji="1" lang="ja-JP" altLang="en-US"/>
          </a:p>
        </p:txBody>
      </p:sp>
      <p:sp>
        <p:nvSpPr>
          <p:cNvPr id="5" name="フッター プレースホルダー 4">
            <a:extLst>
              <a:ext uri="{FF2B5EF4-FFF2-40B4-BE49-F238E27FC236}">
                <a16:creationId xmlns:a16="http://schemas.microsoft.com/office/drawing/2014/main" id="{1E28C09B-8DD4-EE5C-8748-F6A5407AE9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498F35-2DE7-206E-541B-0CEA76ADEE13}"/>
              </a:ext>
            </a:extLst>
          </p:cNvPr>
          <p:cNvSpPr>
            <a:spLocks noGrp="1"/>
          </p:cNvSpPr>
          <p:nvPr>
            <p:ph type="sldNum" sz="quarter" idx="12"/>
          </p:nvPr>
        </p:nvSpPr>
        <p:spPr/>
        <p:txBody>
          <a:bodyPr/>
          <a:lstStyle/>
          <a:p>
            <a:fld id="{199A0EC6-18DD-4081-A9A6-E459812D08C0}" type="slidenum">
              <a:rPr kumimoji="1" lang="ja-JP" altLang="en-US" smtClean="0"/>
              <a:t>‹#›</a:t>
            </a:fld>
            <a:endParaRPr kumimoji="1" lang="ja-JP" altLang="en-US"/>
          </a:p>
        </p:txBody>
      </p:sp>
    </p:spTree>
    <p:extLst>
      <p:ext uri="{BB962C8B-B14F-4D97-AF65-F5344CB8AC3E}">
        <p14:creationId xmlns:p14="http://schemas.microsoft.com/office/powerpoint/2010/main" val="371536999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B572E01-D329-3A6A-F5F8-B90CAF78D7F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0FCC90A-3DEB-2A51-E4CA-A8E5A545A0E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FD4A606-2A00-7B13-80E3-6EFAC96FC86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1AB6C590-C746-F277-359D-BF86A0677D99}"/>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CC7B52E3-DBB4-3A57-4043-384285E6ABA2}"/>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753267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9">
            <a:extLst>
              <a:ext uri="{FF2B5EF4-FFF2-40B4-BE49-F238E27FC236}">
                <a16:creationId xmlns:a16="http://schemas.microsoft.com/office/drawing/2014/main" id="{1AD3B03E-3C32-BD40-A495-AED541B121F7}"/>
              </a:ext>
            </a:extLst>
          </p:cNvPr>
          <p:cNvSpPr>
            <a:spLocks noGrp="1" noChangeArrowheads="1"/>
          </p:cNvSpPr>
          <p:nvPr>
            <p:ph type="ftr" sz="quarter" idx="10"/>
          </p:nvPr>
        </p:nvSpPr>
        <p:spPr>
          <a:xfrm>
            <a:off x="4038600" y="6356352"/>
            <a:ext cx="4114800" cy="365125"/>
          </a:xfrm>
          <a:prstGeom prst="rect">
            <a:avLst/>
          </a:prstGeom>
        </p:spPr>
        <p:txBody>
          <a:bodyPr/>
          <a:lstStyle>
            <a:lvl1pPr>
              <a:defRPr>
                <a:ea typeface="BIZ UDPゴシック" panose="020B0400000000000000" pitchFamily="50" charset="-128"/>
              </a:defRPr>
            </a:lvl1pPr>
          </a:lstStyle>
          <a:p>
            <a:pPr>
              <a:defRPr/>
            </a:pPr>
            <a:endParaRPr lang="en-US" altLang="ja-JP"/>
          </a:p>
        </p:txBody>
      </p:sp>
    </p:spTree>
    <p:extLst>
      <p:ext uri="{BB962C8B-B14F-4D97-AF65-F5344CB8AC3E}">
        <p14:creationId xmlns:p14="http://schemas.microsoft.com/office/powerpoint/2010/main" val="502088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9">
            <a:extLst>
              <a:ext uri="{FF2B5EF4-FFF2-40B4-BE49-F238E27FC236}">
                <a16:creationId xmlns:a16="http://schemas.microsoft.com/office/drawing/2014/main" id="{4B3A3529-3495-E446-91A9-2262062913BF}"/>
              </a:ext>
            </a:extLst>
          </p:cNvPr>
          <p:cNvSpPr>
            <a:spLocks noGrp="1" noChangeArrowheads="1"/>
          </p:cNvSpPr>
          <p:nvPr>
            <p:ph type="ftr" sz="quarter" idx="10"/>
          </p:nvPr>
        </p:nvSpPr>
        <p:spPr>
          <a:xfrm>
            <a:off x="4038600" y="6356352"/>
            <a:ext cx="4114800" cy="365125"/>
          </a:xfrm>
          <a:prstGeom prst="rect">
            <a:avLst/>
          </a:prstGeom>
        </p:spPr>
        <p:txBody>
          <a:bodyPr/>
          <a:lstStyle>
            <a:lvl1pPr>
              <a:defRPr>
                <a:ea typeface="BIZ UDPゴシック" panose="020B0400000000000000" pitchFamily="50" charset="-128"/>
              </a:defRPr>
            </a:lvl1pPr>
          </a:lstStyle>
          <a:p>
            <a:pPr>
              <a:defRPr/>
            </a:pPr>
            <a:endParaRPr lang="en-US" altLang="ja-JP"/>
          </a:p>
        </p:txBody>
      </p:sp>
    </p:spTree>
    <p:extLst>
      <p:ext uri="{BB962C8B-B14F-4D97-AF65-F5344CB8AC3E}">
        <p14:creationId xmlns:p14="http://schemas.microsoft.com/office/powerpoint/2010/main" val="257005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56C4BD1C-3574-3FB1-D958-2F47E89E88E2}"/>
              </a:ext>
            </a:extLst>
          </p:cNvPr>
          <p:cNvSpPr>
            <a:spLocks noGrp="1"/>
          </p:cNvSpPr>
          <p:nvPr>
            <p:ph type="dt" sz="half" idx="10"/>
          </p:nvPr>
        </p:nvSpPr>
        <p:spPr/>
        <p:txBody>
          <a:bodyPr/>
          <a:lstStyle>
            <a:lvl1pPr>
              <a:defRPr/>
            </a:lvl1pPr>
          </a:lstStyle>
          <a:p>
            <a:pPr>
              <a:defRPr/>
            </a:pPr>
            <a:fld id="{AE4ABFE0-471B-EA4E-8E28-2274B1B77816}"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C4B868D9-BD73-437E-9B10-5595085A00D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887E6ABF-BD23-4560-2A6B-976BEAFC6231}"/>
              </a:ext>
            </a:extLst>
          </p:cNvPr>
          <p:cNvSpPr>
            <a:spLocks noGrp="1"/>
          </p:cNvSpPr>
          <p:nvPr>
            <p:ph type="sldNum" sz="quarter" idx="12"/>
          </p:nvPr>
        </p:nvSpPr>
        <p:spPr/>
        <p:txBody>
          <a:bodyPr/>
          <a:lstStyle>
            <a:lvl1pPr>
              <a:defRPr/>
            </a:lvl1pPr>
          </a:lstStyle>
          <a:p>
            <a:pPr>
              <a:defRPr/>
            </a:pPr>
            <a:fld id="{D03CA525-AF66-0B4E-87A6-3761FAA7E4E0}" type="slidenum">
              <a:rPr lang="ja-JP" altLang="en-US"/>
              <a:pPr>
                <a:defRPr/>
              </a:pPr>
              <a:t>‹#›</a:t>
            </a:fld>
            <a:endParaRPr lang="ja-JP" altLang="en-US"/>
          </a:p>
        </p:txBody>
      </p:sp>
    </p:spTree>
    <p:extLst>
      <p:ext uri="{BB962C8B-B14F-4D97-AF65-F5344CB8AC3E}">
        <p14:creationId xmlns:p14="http://schemas.microsoft.com/office/powerpoint/2010/main" val="3555072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2" y="1535113"/>
            <a:ext cx="5389033"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63E78B46-BD68-ADBD-4E92-6B09AE67D66C}"/>
              </a:ext>
            </a:extLst>
          </p:cNvPr>
          <p:cNvSpPr>
            <a:spLocks noGrp="1"/>
          </p:cNvSpPr>
          <p:nvPr>
            <p:ph type="dt" sz="half" idx="10"/>
          </p:nvPr>
        </p:nvSpPr>
        <p:spPr/>
        <p:txBody>
          <a:bodyPr/>
          <a:lstStyle>
            <a:lvl1pPr>
              <a:defRPr/>
            </a:lvl1pPr>
          </a:lstStyle>
          <a:p>
            <a:pPr>
              <a:defRPr/>
            </a:pPr>
            <a:fld id="{4B5DC20A-D474-8C4C-A11B-B6CA546F8FC6}" type="datetimeFigureOut">
              <a:rPr lang="ja-JP" altLang="en-US"/>
              <a:pPr>
                <a:defRPr/>
              </a:pPr>
              <a:t>2024/11/19</a:t>
            </a:fld>
            <a:endParaRPr lang="ja-JP" altLang="en-US"/>
          </a:p>
        </p:txBody>
      </p:sp>
      <p:sp>
        <p:nvSpPr>
          <p:cNvPr id="8" name="フッター プレースホルダー 4">
            <a:extLst>
              <a:ext uri="{FF2B5EF4-FFF2-40B4-BE49-F238E27FC236}">
                <a16:creationId xmlns:a16="http://schemas.microsoft.com/office/drawing/2014/main" id="{BA4B8703-4A0E-67B0-491F-E45175889FFB}"/>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741AA9AD-1F09-A828-472E-16C91AE3FE93}"/>
              </a:ext>
            </a:extLst>
          </p:cNvPr>
          <p:cNvSpPr>
            <a:spLocks noGrp="1"/>
          </p:cNvSpPr>
          <p:nvPr>
            <p:ph type="sldNum" sz="quarter" idx="12"/>
          </p:nvPr>
        </p:nvSpPr>
        <p:spPr/>
        <p:txBody>
          <a:bodyPr/>
          <a:lstStyle>
            <a:lvl1pPr>
              <a:defRPr/>
            </a:lvl1pPr>
          </a:lstStyle>
          <a:p>
            <a:pPr>
              <a:defRPr/>
            </a:pPr>
            <a:fld id="{CAF609CE-5516-4F45-BEB6-18BF3CD86DE8}" type="slidenum">
              <a:rPr lang="ja-JP" altLang="en-US"/>
              <a:pPr>
                <a:defRPr/>
              </a:pPr>
              <a:t>‹#›</a:t>
            </a:fld>
            <a:endParaRPr lang="ja-JP" altLang="en-US"/>
          </a:p>
        </p:txBody>
      </p:sp>
    </p:spTree>
    <p:extLst>
      <p:ext uri="{BB962C8B-B14F-4D97-AF65-F5344CB8AC3E}">
        <p14:creationId xmlns:p14="http://schemas.microsoft.com/office/powerpoint/2010/main" val="466157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A242A8D0-B6BD-E8BE-86B3-D9F2641578E4}"/>
              </a:ext>
            </a:extLst>
          </p:cNvPr>
          <p:cNvSpPr>
            <a:spLocks noGrp="1"/>
          </p:cNvSpPr>
          <p:nvPr>
            <p:ph type="dt" sz="half" idx="10"/>
          </p:nvPr>
        </p:nvSpPr>
        <p:spPr/>
        <p:txBody>
          <a:bodyPr/>
          <a:lstStyle>
            <a:lvl1pPr>
              <a:defRPr/>
            </a:lvl1pPr>
          </a:lstStyle>
          <a:p>
            <a:pPr>
              <a:defRPr/>
            </a:pPr>
            <a:fld id="{434F5775-8A2E-3545-8B33-EBF59A63CAC8}" type="datetimeFigureOut">
              <a:rPr lang="ja-JP" altLang="en-US"/>
              <a:pPr>
                <a:defRPr/>
              </a:pPr>
              <a:t>2024/11/19</a:t>
            </a:fld>
            <a:endParaRPr lang="ja-JP" altLang="en-US"/>
          </a:p>
        </p:txBody>
      </p:sp>
      <p:sp>
        <p:nvSpPr>
          <p:cNvPr id="4" name="フッター プレースホルダー 4">
            <a:extLst>
              <a:ext uri="{FF2B5EF4-FFF2-40B4-BE49-F238E27FC236}">
                <a16:creationId xmlns:a16="http://schemas.microsoft.com/office/drawing/2014/main" id="{F61AB948-25DE-D6A7-444C-6573A9916A2A}"/>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294A18A2-3016-8E08-4FA6-87F62988AE38}"/>
              </a:ext>
            </a:extLst>
          </p:cNvPr>
          <p:cNvSpPr>
            <a:spLocks noGrp="1"/>
          </p:cNvSpPr>
          <p:nvPr>
            <p:ph type="sldNum" sz="quarter" idx="12"/>
          </p:nvPr>
        </p:nvSpPr>
        <p:spPr/>
        <p:txBody>
          <a:bodyPr/>
          <a:lstStyle>
            <a:lvl1pPr>
              <a:defRPr/>
            </a:lvl1pPr>
          </a:lstStyle>
          <a:p>
            <a:pPr>
              <a:defRPr/>
            </a:pPr>
            <a:fld id="{159A1B59-3406-934A-9E07-FC67A29773CF}" type="slidenum">
              <a:rPr lang="ja-JP" altLang="en-US"/>
              <a:pPr>
                <a:defRPr/>
              </a:pPr>
              <a:t>‹#›</a:t>
            </a:fld>
            <a:endParaRPr lang="ja-JP" altLang="en-US"/>
          </a:p>
        </p:txBody>
      </p:sp>
    </p:spTree>
    <p:extLst>
      <p:ext uri="{BB962C8B-B14F-4D97-AF65-F5344CB8AC3E}">
        <p14:creationId xmlns:p14="http://schemas.microsoft.com/office/powerpoint/2010/main" val="203006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8EAD1A1A-6388-3EAC-6A96-E3803F01F011}"/>
              </a:ext>
            </a:extLst>
          </p:cNvPr>
          <p:cNvSpPr>
            <a:spLocks noGrp="1"/>
          </p:cNvSpPr>
          <p:nvPr>
            <p:ph type="dt" sz="half" idx="10"/>
          </p:nvPr>
        </p:nvSpPr>
        <p:spPr/>
        <p:txBody>
          <a:bodyPr/>
          <a:lstStyle>
            <a:lvl1pPr>
              <a:defRPr/>
            </a:lvl1pPr>
          </a:lstStyle>
          <a:p>
            <a:pPr>
              <a:defRPr/>
            </a:pPr>
            <a:fld id="{CC54EEB5-F978-0B43-B5A6-87B1F8257964}" type="datetimeFigureOut">
              <a:rPr lang="ja-JP" altLang="en-US"/>
              <a:pPr>
                <a:defRPr/>
              </a:pPr>
              <a:t>2024/11/19</a:t>
            </a:fld>
            <a:endParaRPr lang="ja-JP" altLang="en-US"/>
          </a:p>
        </p:txBody>
      </p:sp>
      <p:sp>
        <p:nvSpPr>
          <p:cNvPr id="3" name="フッター プレースホルダー 4">
            <a:extLst>
              <a:ext uri="{FF2B5EF4-FFF2-40B4-BE49-F238E27FC236}">
                <a16:creationId xmlns:a16="http://schemas.microsoft.com/office/drawing/2014/main" id="{7DB21812-2DE0-0427-EB05-A97EF00EB56B}"/>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970F371E-32D0-BD4C-84A3-6CC69A127491}"/>
              </a:ext>
            </a:extLst>
          </p:cNvPr>
          <p:cNvSpPr>
            <a:spLocks noGrp="1"/>
          </p:cNvSpPr>
          <p:nvPr>
            <p:ph type="sldNum" sz="quarter" idx="12"/>
          </p:nvPr>
        </p:nvSpPr>
        <p:spPr/>
        <p:txBody>
          <a:bodyPr/>
          <a:lstStyle>
            <a:lvl1pPr>
              <a:defRPr/>
            </a:lvl1pPr>
          </a:lstStyle>
          <a:p>
            <a:pPr>
              <a:defRPr/>
            </a:pPr>
            <a:fld id="{4B401D29-E4D0-9849-88C3-15B27B6C8925}" type="slidenum">
              <a:rPr lang="ja-JP" altLang="en-US"/>
              <a:pPr>
                <a:defRPr/>
              </a:pPr>
              <a:t>‹#›</a:t>
            </a:fld>
            <a:endParaRPr lang="ja-JP" altLang="en-US"/>
          </a:p>
        </p:txBody>
      </p:sp>
    </p:spTree>
    <p:extLst>
      <p:ext uri="{BB962C8B-B14F-4D97-AF65-F5344CB8AC3E}">
        <p14:creationId xmlns:p14="http://schemas.microsoft.com/office/powerpoint/2010/main" val="1897022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4" cy="1162051"/>
          </a:xfrm>
        </p:spPr>
        <p:txBody>
          <a:bodyPr anchor="b"/>
          <a:lstStyle>
            <a:lvl1pPr algn="l">
              <a:defRPr sz="2667" b="1"/>
            </a:lvl1pPr>
          </a:lstStyle>
          <a:p>
            <a:r>
              <a:rPr lang="ja-JP" altLang="en-US"/>
              <a:t>マスター タイトルの書式設定</a:t>
            </a:r>
          </a:p>
        </p:txBody>
      </p:sp>
      <p:sp>
        <p:nvSpPr>
          <p:cNvPr id="3" name="コンテンツ プレースホルダー 2"/>
          <p:cNvSpPr>
            <a:spLocks noGrp="1"/>
          </p:cNvSpPr>
          <p:nvPr>
            <p:ph idx="1"/>
          </p:nvPr>
        </p:nvSpPr>
        <p:spPr>
          <a:xfrm>
            <a:off x="4766733" y="273054"/>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104"/>
            <a:ext cx="4011084" cy="46910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50B6058C-E3A2-EE40-881B-05CD3E3C420A}"/>
              </a:ext>
            </a:extLst>
          </p:cNvPr>
          <p:cNvSpPr>
            <a:spLocks noGrp="1"/>
          </p:cNvSpPr>
          <p:nvPr>
            <p:ph type="dt" sz="half" idx="10"/>
          </p:nvPr>
        </p:nvSpPr>
        <p:spPr/>
        <p:txBody>
          <a:bodyPr/>
          <a:lstStyle>
            <a:lvl1pPr>
              <a:defRPr/>
            </a:lvl1pPr>
          </a:lstStyle>
          <a:p>
            <a:pPr>
              <a:defRPr/>
            </a:pPr>
            <a:fld id="{3C83FF04-A1F1-3C48-BB82-72FAF58424BB}"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39DC2628-3090-4288-0064-50A8D2B63E8B}"/>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37951859-0545-F507-2C7C-56B6D6F1342F}"/>
              </a:ext>
            </a:extLst>
          </p:cNvPr>
          <p:cNvSpPr>
            <a:spLocks noGrp="1"/>
          </p:cNvSpPr>
          <p:nvPr>
            <p:ph type="sldNum" sz="quarter" idx="12"/>
          </p:nvPr>
        </p:nvSpPr>
        <p:spPr/>
        <p:txBody>
          <a:bodyPr/>
          <a:lstStyle>
            <a:lvl1pPr>
              <a:defRPr/>
            </a:lvl1pPr>
          </a:lstStyle>
          <a:p>
            <a:pPr>
              <a:defRPr/>
            </a:pPr>
            <a:fld id="{449A9014-DE67-6648-B2FE-78C1C1C5A6C0}" type="slidenum">
              <a:rPr lang="ja-JP" altLang="en-US"/>
              <a:pPr>
                <a:defRPr/>
              </a:pPr>
              <a:t>‹#›</a:t>
            </a:fld>
            <a:endParaRPr lang="ja-JP" altLang="en-US"/>
          </a:p>
        </p:txBody>
      </p:sp>
    </p:spTree>
    <p:extLst>
      <p:ext uri="{BB962C8B-B14F-4D97-AF65-F5344CB8AC3E}">
        <p14:creationId xmlns:p14="http://schemas.microsoft.com/office/powerpoint/2010/main" val="2172431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9"/>
          </a:xfrm>
        </p:spPr>
        <p:txBody>
          <a:bodyPr anchor="b"/>
          <a:lstStyle>
            <a:lvl1pPr algn="l">
              <a:defRPr sz="2667"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4267"/>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pPr lvl="0"/>
            <a:endParaRPr lang="ja-JP" altLang="en-US" noProof="0"/>
          </a:p>
        </p:txBody>
      </p:sp>
      <p:sp>
        <p:nvSpPr>
          <p:cNvPr id="4" name="テキスト プレースホルダー 3"/>
          <p:cNvSpPr>
            <a:spLocks noGrp="1"/>
          </p:cNvSpPr>
          <p:nvPr>
            <p:ph type="body" sz="half" idx="2"/>
          </p:nvPr>
        </p:nvSpPr>
        <p:spPr>
          <a:xfrm>
            <a:off x="2389717" y="5367341"/>
            <a:ext cx="7315200" cy="8048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7E63D8C6-DF2A-443F-F2B4-67C83740523F}"/>
              </a:ext>
            </a:extLst>
          </p:cNvPr>
          <p:cNvSpPr>
            <a:spLocks noGrp="1"/>
          </p:cNvSpPr>
          <p:nvPr>
            <p:ph type="dt" sz="half" idx="10"/>
          </p:nvPr>
        </p:nvSpPr>
        <p:spPr/>
        <p:txBody>
          <a:bodyPr/>
          <a:lstStyle>
            <a:lvl1pPr>
              <a:defRPr/>
            </a:lvl1pPr>
          </a:lstStyle>
          <a:p>
            <a:pPr>
              <a:defRPr/>
            </a:pPr>
            <a:fld id="{F4950F56-A392-5643-B41F-36EAF53189BB}" type="datetimeFigureOut">
              <a:rPr lang="ja-JP" altLang="en-US"/>
              <a:pPr>
                <a:defRPr/>
              </a:pPr>
              <a:t>2024/11/19</a:t>
            </a:fld>
            <a:endParaRPr lang="ja-JP" altLang="en-US"/>
          </a:p>
        </p:txBody>
      </p:sp>
      <p:sp>
        <p:nvSpPr>
          <p:cNvPr id="6" name="フッター プレースホルダー 4">
            <a:extLst>
              <a:ext uri="{FF2B5EF4-FFF2-40B4-BE49-F238E27FC236}">
                <a16:creationId xmlns:a16="http://schemas.microsoft.com/office/drawing/2014/main" id="{78B77502-F2D8-5386-D408-C03804B3266F}"/>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6B919D6-9268-3B09-F376-6505423791EB}"/>
              </a:ext>
            </a:extLst>
          </p:cNvPr>
          <p:cNvSpPr>
            <a:spLocks noGrp="1"/>
          </p:cNvSpPr>
          <p:nvPr>
            <p:ph type="sldNum" sz="quarter" idx="12"/>
          </p:nvPr>
        </p:nvSpPr>
        <p:spPr/>
        <p:txBody>
          <a:bodyPr/>
          <a:lstStyle>
            <a:lvl1pPr>
              <a:defRPr/>
            </a:lvl1pPr>
          </a:lstStyle>
          <a:p>
            <a:pPr>
              <a:defRPr/>
            </a:pPr>
            <a:fld id="{F16F6376-886F-934C-AC50-C8FE75B4744E}" type="slidenum">
              <a:rPr lang="ja-JP" altLang="en-US"/>
              <a:pPr>
                <a:defRPr/>
              </a:pPr>
              <a:t>‹#›</a:t>
            </a:fld>
            <a:endParaRPr lang="ja-JP" altLang="en-US"/>
          </a:p>
        </p:txBody>
      </p:sp>
    </p:spTree>
    <p:extLst>
      <p:ext uri="{BB962C8B-B14F-4D97-AF65-F5344CB8AC3E}">
        <p14:creationId xmlns:p14="http://schemas.microsoft.com/office/powerpoint/2010/main" val="368261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7066EF19-A5EA-C08C-B1CC-4AF0C2D1E175}"/>
              </a:ext>
            </a:extLst>
          </p:cNvPr>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E7B8AA8A-4ADA-BD82-31EB-4658981A1124}"/>
              </a:ext>
            </a:extLst>
          </p:cNvPr>
          <p:cNvSpPr>
            <a:spLocks noGrp="1"/>
          </p:cNvSpPr>
          <p:nvPr>
            <p:ph type="body" idx="1"/>
          </p:nvPr>
        </p:nvSpPr>
        <p:spPr bwMode="auto">
          <a:xfrm>
            <a:off x="609600" y="1600204"/>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6C0A495-A305-2AF0-423D-96677996B866}"/>
              </a:ext>
            </a:extLst>
          </p:cNvPr>
          <p:cNvSpPr>
            <a:spLocks noGrp="1"/>
          </p:cNvSpPr>
          <p:nvPr>
            <p:ph type="dt" sz="half" idx="2"/>
          </p:nvPr>
        </p:nvSpPr>
        <p:spPr>
          <a:xfrm>
            <a:off x="2063751" y="6356354"/>
            <a:ext cx="1981200" cy="366183"/>
          </a:xfrm>
          <a:prstGeom prst="rect">
            <a:avLst/>
          </a:prstGeom>
        </p:spPr>
        <p:txBody>
          <a:bodyPr vert="horz" wrap="square" lIns="91440" tIns="45720" rIns="91440" bIns="45720" numCol="1" anchor="ctr" anchorCtr="0" compatLnSpc="1">
            <a:prstTxWarp prst="textNoShape">
              <a:avLst/>
            </a:prstTxWarp>
          </a:bodyPr>
          <a:lstStyle>
            <a:lvl1pPr eaLnBrk="1" hangingPunct="1">
              <a:defRPr sz="1600">
                <a:solidFill>
                  <a:srgbClr val="898989"/>
                </a:solidFill>
                <a:latin typeface="BIZ UDPGothic" panose="020B0400000000000000" pitchFamily="34" charset="-128"/>
                <a:ea typeface="BIZ UDPGothic" panose="020B0400000000000000" pitchFamily="34" charset="-128"/>
              </a:defRPr>
            </a:lvl1pPr>
          </a:lstStyle>
          <a:p>
            <a:pPr>
              <a:defRPr/>
            </a:pPr>
            <a:fld id="{7A74ED48-1642-C14E-B9F3-EAE3F42C85AA}"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037A4FA0-6DCF-BBF4-C47D-3039C2421F6D}"/>
              </a:ext>
            </a:extLst>
          </p:cNvPr>
          <p:cNvSpPr>
            <a:spLocks noGrp="1"/>
          </p:cNvSpPr>
          <p:nvPr>
            <p:ph type="ftr" sz="quarter" idx="3"/>
          </p:nvPr>
        </p:nvSpPr>
        <p:spPr>
          <a:xfrm>
            <a:off x="4165600" y="6356354"/>
            <a:ext cx="3860800" cy="366183"/>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schemeClr val="tx1">
                    <a:tint val="75000"/>
                  </a:schemeClr>
                </a:solidFill>
                <a:latin typeface="BIZ UDPGothic" panose="020B0400000000000000" pitchFamily="34" charset="-128"/>
                <a:ea typeface="BIZ UDPGothic" panose="020B0400000000000000" pitchFamily="34" charset="-128"/>
                <a:cs typeface="BIZ UDPGothic" panose="020B0400000000000000" pitchFamily="34"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C6AE08D-4232-99C4-55EB-6C573D7FEA7A}"/>
              </a:ext>
            </a:extLst>
          </p:cNvPr>
          <p:cNvSpPr>
            <a:spLocks noGrp="1"/>
          </p:cNvSpPr>
          <p:nvPr>
            <p:ph type="sldNum" sz="quarter" idx="4"/>
          </p:nvPr>
        </p:nvSpPr>
        <p:spPr>
          <a:xfrm>
            <a:off x="8737600" y="6356354"/>
            <a:ext cx="28448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a:solidFill>
                  <a:srgbClr val="898989"/>
                </a:solidFill>
                <a:latin typeface="BIZ UDPGothic" panose="020B0400000000000000" pitchFamily="34" charset="-128"/>
                <a:ea typeface="BIZ UDPGothic" panose="020B0400000000000000" pitchFamily="34" charset="-128"/>
              </a:defRPr>
            </a:lvl1pPr>
          </a:lstStyle>
          <a:p>
            <a:pPr>
              <a:defRPr/>
            </a:pPr>
            <a:fld id="{FC035DE6-35F6-6344-B62F-3A6D059A0F0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67"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8" r:id="rId12"/>
    <p:sldLayoutId id="2147483769" r:id="rId13"/>
  </p:sldLayoutIdLst>
  <p:txStyles>
    <p:titleStyle>
      <a:lvl1pPr algn="ctr" rtl="0" eaLnBrk="0" fontAlgn="base" hangingPunct="0">
        <a:spcBef>
          <a:spcPct val="0"/>
        </a:spcBef>
        <a:spcAft>
          <a:spcPct val="0"/>
        </a:spcAft>
        <a:defRPr kumimoji="1" sz="4800" kern="1200">
          <a:solidFill>
            <a:schemeClr val="tx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p:titleStyle>
    <p:bodyStyle>
      <a:lvl1pPr marL="457167" indent="-457167" algn="l" rtl="0" eaLnBrk="0" fontAlgn="base" hangingPunct="0">
        <a:spcBef>
          <a:spcPct val="20000"/>
        </a:spcBef>
        <a:spcAft>
          <a:spcPct val="0"/>
        </a:spcAft>
        <a:buFont typeface="Arial" panose="020B0604020202020204" pitchFamily="34" charset="0"/>
        <a:buChar char="•"/>
        <a:defRPr kumimoji="1" sz="4267" kern="1200">
          <a:solidFill>
            <a:schemeClr val="tx1"/>
          </a:solidFill>
          <a:latin typeface="BIZ UDPゴシック" panose="020B0400000000000000" pitchFamily="34" charset="-128"/>
          <a:ea typeface="BIZ UDPゴシック" panose="020B0400000000000000" pitchFamily="34" charset="-128"/>
          <a:cs typeface="ヒラギノ角ゴ Pro W3"/>
        </a:defRPr>
      </a:lvl1pPr>
      <a:lvl2pPr marL="990526" indent="-380972" algn="l" rtl="0" eaLnBrk="0" fontAlgn="base" hangingPunct="0">
        <a:spcBef>
          <a:spcPct val="20000"/>
        </a:spcBef>
        <a:spcAft>
          <a:spcPct val="0"/>
        </a:spcAft>
        <a:buFont typeface="Arial" panose="020B0604020202020204" pitchFamily="34" charset="0"/>
        <a:buChar char="–"/>
        <a:defRPr kumimoji="1" sz="3733" kern="1200">
          <a:solidFill>
            <a:schemeClr val="tx1"/>
          </a:solidFill>
          <a:latin typeface="BIZ UDPゴシック" panose="020B0400000000000000" pitchFamily="34" charset="-128"/>
          <a:ea typeface="BIZ UDPゴシック" panose="020B0400000000000000" pitchFamily="34" charset="-128"/>
          <a:cs typeface="ヒラギノ角ゴ Pro W3"/>
        </a:defRPr>
      </a:lvl2pPr>
      <a:lvl3pPr marL="1523887" indent="-304776"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BIZ UDPゴシック" panose="020B0400000000000000" pitchFamily="34" charset="-128"/>
          <a:ea typeface="BIZ UDPゴシック" panose="020B0400000000000000" pitchFamily="34" charset="-128"/>
          <a:cs typeface="ヒラギノ角ゴ Pro W3"/>
        </a:defRPr>
      </a:lvl3pPr>
      <a:lvl4pPr marL="2133440"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BIZ UDPゴシック" panose="020B0400000000000000" pitchFamily="34" charset="-128"/>
          <a:ea typeface="BIZ UDPゴシック" panose="020B0400000000000000" pitchFamily="34" charset="-128"/>
          <a:cs typeface="ヒラギノ角ゴ Pro W3"/>
        </a:defRPr>
      </a:lvl4pPr>
      <a:lvl5pPr marL="2742994"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BIZ UDPゴシック" panose="020B0400000000000000" pitchFamily="34" charset="-128"/>
          <a:ea typeface="BIZ UDPゴシック" panose="020B0400000000000000" pitchFamily="34" charset="-128"/>
          <a:cs typeface="ヒラギノ角ゴ Pro W3"/>
        </a:defRPr>
      </a:lvl5pPr>
      <a:lvl6pPr marL="335254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9pPr>
    </p:bodyStyle>
    <p:otherStyle>
      <a:defPPr>
        <a:defRPr lang="ja-JP"/>
      </a:defPPr>
      <a:lvl1pPr marL="0" algn="l" defTabSz="1219110" rtl="0" eaLnBrk="1" latinLnBrk="0" hangingPunct="1">
        <a:defRPr kumimoji="1" sz="2400" kern="1200">
          <a:solidFill>
            <a:schemeClr val="tx1"/>
          </a:solidFill>
          <a:latin typeface="+mn-lt"/>
          <a:ea typeface="+mn-ea"/>
          <a:cs typeface="+mn-cs"/>
        </a:defRPr>
      </a:lvl1pPr>
      <a:lvl2pPr marL="609555" algn="l" defTabSz="1219110" rtl="0" eaLnBrk="1" latinLnBrk="0" hangingPunct="1">
        <a:defRPr kumimoji="1" sz="2400" kern="1200">
          <a:solidFill>
            <a:schemeClr val="tx1"/>
          </a:solidFill>
          <a:latin typeface="+mn-lt"/>
          <a:ea typeface="+mn-ea"/>
          <a:cs typeface="+mn-cs"/>
        </a:defRPr>
      </a:lvl2pPr>
      <a:lvl3pPr marL="1219110" algn="l" defTabSz="1219110" rtl="0" eaLnBrk="1" latinLnBrk="0" hangingPunct="1">
        <a:defRPr kumimoji="1" sz="2400" kern="1200">
          <a:solidFill>
            <a:schemeClr val="tx1"/>
          </a:solidFill>
          <a:latin typeface="+mn-lt"/>
          <a:ea typeface="+mn-ea"/>
          <a:cs typeface="+mn-cs"/>
        </a:defRPr>
      </a:lvl3pPr>
      <a:lvl4pPr marL="1828664" algn="l" defTabSz="1219110" rtl="0" eaLnBrk="1" latinLnBrk="0" hangingPunct="1">
        <a:defRPr kumimoji="1" sz="2400" kern="1200">
          <a:solidFill>
            <a:schemeClr val="tx1"/>
          </a:solidFill>
          <a:latin typeface="+mn-lt"/>
          <a:ea typeface="+mn-ea"/>
          <a:cs typeface="+mn-cs"/>
        </a:defRPr>
      </a:lvl4pPr>
      <a:lvl5pPr marL="2438218" algn="l" defTabSz="1219110" rtl="0" eaLnBrk="1" latinLnBrk="0" hangingPunct="1">
        <a:defRPr kumimoji="1" sz="2400" kern="1200">
          <a:solidFill>
            <a:schemeClr val="tx1"/>
          </a:solidFill>
          <a:latin typeface="+mn-lt"/>
          <a:ea typeface="+mn-ea"/>
          <a:cs typeface="+mn-cs"/>
        </a:defRPr>
      </a:lvl5pPr>
      <a:lvl6pPr marL="3047772" algn="l" defTabSz="1219110" rtl="0" eaLnBrk="1" latinLnBrk="0" hangingPunct="1">
        <a:defRPr kumimoji="1" sz="2400" kern="1200">
          <a:solidFill>
            <a:schemeClr val="tx1"/>
          </a:solidFill>
          <a:latin typeface="+mn-lt"/>
          <a:ea typeface="+mn-ea"/>
          <a:cs typeface="+mn-cs"/>
        </a:defRPr>
      </a:lvl6pPr>
      <a:lvl7pPr marL="3657327" algn="l" defTabSz="1219110" rtl="0" eaLnBrk="1" latinLnBrk="0" hangingPunct="1">
        <a:defRPr kumimoji="1" sz="2400" kern="1200">
          <a:solidFill>
            <a:schemeClr val="tx1"/>
          </a:solidFill>
          <a:latin typeface="+mn-lt"/>
          <a:ea typeface="+mn-ea"/>
          <a:cs typeface="+mn-cs"/>
        </a:defRPr>
      </a:lvl7pPr>
      <a:lvl8pPr marL="4266880" algn="l" defTabSz="1219110" rtl="0" eaLnBrk="1" latinLnBrk="0" hangingPunct="1">
        <a:defRPr kumimoji="1" sz="2400" kern="1200">
          <a:solidFill>
            <a:schemeClr val="tx1"/>
          </a:solidFill>
          <a:latin typeface="+mn-lt"/>
          <a:ea typeface="+mn-ea"/>
          <a:cs typeface="+mn-cs"/>
        </a:defRPr>
      </a:lvl8pPr>
      <a:lvl9pPr marL="4876435" algn="l" defTabSz="1219110" rtl="0" eaLnBrk="1" latinLnBrk="0" hangingPunct="1">
        <a:defRPr kumimoji="1"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2" descr="\\storage\home\nakajima\jobs\wdupt\OWL_contentsDIR\PWPテンプレート\Ring\jpg_temp_files\header_temp.jpg">
            <a:extLst>
              <a:ext uri="{FF2B5EF4-FFF2-40B4-BE49-F238E27FC236}">
                <a16:creationId xmlns:a16="http://schemas.microsoft.com/office/drawing/2014/main" id="{A2B5B6D5-4E14-2DFD-8FB0-19A4DC39BD2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r="63"/>
          <a:stretch>
            <a:fillRect/>
          </a:stretch>
        </p:blipFill>
        <p:spPr bwMode="auto">
          <a:xfrm>
            <a:off x="4" y="5253570"/>
            <a:ext cx="11713633" cy="160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タイトル プレースホルダー 1">
            <a:extLst>
              <a:ext uri="{FF2B5EF4-FFF2-40B4-BE49-F238E27FC236}">
                <a16:creationId xmlns:a16="http://schemas.microsoft.com/office/drawing/2014/main" id="{005A49E3-B4B0-368E-4165-19ADCAD67E5A}"/>
              </a:ext>
            </a:extLst>
          </p:cNvPr>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3316" name="テキスト プレースホルダー 2">
            <a:extLst>
              <a:ext uri="{FF2B5EF4-FFF2-40B4-BE49-F238E27FC236}">
                <a16:creationId xmlns:a16="http://schemas.microsoft.com/office/drawing/2014/main" id="{40E6646C-9E31-25D6-2853-C1FD72BCA7FB}"/>
              </a:ext>
            </a:extLst>
          </p:cNvPr>
          <p:cNvSpPr>
            <a:spLocks noGrp="1"/>
          </p:cNvSpPr>
          <p:nvPr>
            <p:ph type="body" idx="1"/>
          </p:nvPr>
        </p:nvSpPr>
        <p:spPr bwMode="auto">
          <a:xfrm>
            <a:off x="609600" y="1600204"/>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FAF76118-3BAD-57C1-F06A-4D32ADA465FB}"/>
              </a:ext>
            </a:extLst>
          </p:cNvPr>
          <p:cNvSpPr>
            <a:spLocks noGrp="1"/>
          </p:cNvSpPr>
          <p:nvPr>
            <p:ph type="dt" sz="half" idx="2"/>
          </p:nvPr>
        </p:nvSpPr>
        <p:spPr>
          <a:xfrm>
            <a:off x="2063751" y="6356354"/>
            <a:ext cx="1981200" cy="366183"/>
          </a:xfrm>
          <a:prstGeom prst="rect">
            <a:avLst/>
          </a:prstGeom>
        </p:spPr>
        <p:txBody>
          <a:bodyPr vert="horz" wrap="square" lIns="91440" tIns="45720" rIns="91440" bIns="45720" numCol="1" anchor="ctr" anchorCtr="0" compatLnSpc="1">
            <a:prstTxWarp prst="textNoShape">
              <a:avLst/>
            </a:prstTxWarp>
          </a:bodyPr>
          <a:lstStyle>
            <a:lvl1pPr>
              <a:defRPr sz="1600" smtClean="0">
                <a:solidFill>
                  <a:srgbClr val="898989"/>
                </a:solidFill>
                <a:latin typeface="ヒラギノ角ゴ Pro W3" panose="020B0300000000000000" pitchFamily="34" charset="-128"/>
                <a:ea typeface="ヒラギノ角ゴ Pro W3" panose="020B0300000000000000" pitchFamily="34" charset="-128"/>
              </a:defRPr>
            </a:lvl1pPr>
          </a:lstStyle>
          <a:p>
            <a:pPr>
              <a:defRPr/>
            </a:pPr>
            <a:fld id="{F23B6B48-4E84-B346-8D91-FF97FB57452F}" type="datetimeFigureOut">
              <a:rPr lang="ja-JP" altLang="en-US"/>
              <a:pPr>
                <a:defRPr/>
              </a:pPr>
              <a:t>2024/11/19</a:t>
            </a:fld>
            <a:endParaRPr lang="ja-JP" altLang="en-US"/>
          </a:p>
        </p:txBody>
      </p:sp>
      <p:sp>
        <p:nvSpPr>
          <p:cNvPr id="5" name="フッター プレースホルダー 4">
            <a:extLst>
              <a:ext uri="{FF2B5EF4-FFF2-40B4-BE49-F238E27FC236}">
                <a16:creationId xmlns:a16="http://schemas.microsoft.com/office/drawing/2014/main" id="{CFA00C91-BB0C-246F-D2B5-425B5F28C373}"/>
              </a:ext>
            </a:extLst>
          </p:cNvPr>
          <p:cNvSpPr>
            <a:spLocks noGrp="1"/>
          </p:cNvSpPr>
          <p:nvPr>
            <p:ph type="ftr" sz="quarter" idx="3"/>
          </p:nvPr>
        </p:nvSpPr>
        <p:spPr>
          <a:xfrm>
            <a:off x="4165600" y="6356354"/>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ヒラギノ角ゴ Pro W3"/>
                <a:ea typeface="ヒラギノ角ゴ Pro W3"/>
                <a:cs typeface="ヒラギノ角ゴ Pro W3"/>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5E3DEED-C1D5-890D-DE13-DA10473A97DB}"/>
              </a:ext>
            </a:extLst>
          </p:cNvPr>
          <p:cNvSpPr>
            <a:spLocks noGrp="1"/>
          </p:cNvSpPr>
          <p:nvPr>
            <p:ph type="sldNum" sz="quarter" idx="4"/>
          </p:nvPr>
        </p:nvSpPr>
        <p:spPr>
          <a:xfrm>
            <a:off x="8737600" y="6356354"/>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smtClean="0">
                <a:solidFill>
                  <a:srgbClr val="898989"/>
                </a:solidFill>
                <a:latin typeface="ヒラギノ角ゴ Pro W3" panose="020B0300000000000000" pitchFamily="34" charset="-128"/>
                <a:ea typeface="ヒラギノ角ゴ Pro W3" panose="020B0300000000000000" pitchFamily="34" charset="-128"/>
              </a:defRPr>
            </a:lvl1pPr>
          </a:lstStyle>
          <a:p>
            <a:pPr>
              <a:defRPr/>
            </a:pPr>
            <a:fld id="{88B61245-4C5F-6F40-AF43-A9D149F640AB}" type="slidenum">
              <a:rPr lang="ja-JP" altLang="en-US"/>
              <a:pPr>
                <a:defRPr/>
              </a:pPr>
              <a:t>‹#›</a:t>
            </a:fld>
            <a:endParaRPr lang="ja-JP" altLang="en-US"/>
          </a:p>
        </p:txBody>
      </p:sp>
    </p:spTree>
    <p:extLst>
      <p:ext uri="{BB962C8B-B14F-4D97-AF65-F5344CB8AC3E}">
        <p14:creationId xmlns:p14="http://schemas.microsoft.com/office/powerpoint/2010/main" val="353702578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rtl="0" eaLnBrk="0" fontAlgn="base" hangingPunct="0">
        <a:spcBef>
          <a:spcPct val="0"/>
        </a:spcBef>
        <a:spcAft>
          <a:spcPct val="0"/>
        </a:spcAft>
        <a:defRPr kumimoji="1" sz="4800" kern="1200">
          <a:solidFill>
            <a:schemeClr val="tx1"/>
          </a:solidFill>
          <a:latin typeface="ヒラギノ角ゴ Pro W6"/>
          <a:ea typeface="ヒラギノ角ゴ Pro W6"/>
          <a:cs typeface="ヒラギノ角ゴ Pro W6"/>
        </a:defRPr>
      </a:lvl1pPr>
      <a:lvl2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2pPr>
      <a:lvl3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3pPr>
      <a:lvl4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4pPr>
      <a:lvl5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p:titleStyle>
    <p:bodyStyle>
      <a:lvl1pPr marL="457167" indent="-457167" algn="l" rtl="0" eaLnBrk="0" fontAlgn="base" hangingPunct="0">
        <a:spcBef>
          <a:spcPct val="20000"/>
        </a:spcBef>
        <a:spcAft>
          <a:spcPct val="0"/>
        </a:spcAft>
        <a:buFont typeface="Arial" panose="020B0604020202020204" pitchFamily="34" charset="0"/>
        <a:buChar char="•"/>
        <a:defRPr kumimoji="1" sz="4267" kern="1200">
          <a:solidFill>
            <a:schemeClr val="tx1"/>
          </a:solidFill>
          <a:latin typeface="ヒラギノ角ゴ Pro W3"/>
          <a:ea typeface="ヒラギノ角ゴ Pro W3"/>
          <a:cs typeface="ヒラギノ角ゴ Pro W3"/>
        </a:defRPr>
      </a:lvl1pPr>
      <a:lvl2pPr marL="990526" indent="-380972" algn="l" rtl="0" eaLnBrk="0" fontAlgn="base" hangingPunct="0">
        <a:spcBef>
          <a:spcPct val="20000"/>
        </a:spcBef>
        <a:spcAft>
          <a:spcPct val="0"/>
        </a:spcAft>
        <a:buFont typeface="Arial" panose="020B0604020202020204" pitchFamily="34" charset="0"/>
        <a:buChar char="–"/>
        <a:defRPr kumimoji="1" sz="3733" kern="1200">
          <a:solidFill>
            <a:schemeClr val="tx1"/>
          </a:solidFill>
          <a:latin typeface="ヒラギノ角ゴ Pro W3"/>
          <a:ea typeface="ヒラギノ角ゴ Pro W3"/>
          <a:cs typeface="ヒラギノ角ゴ Pro W3"/>
        </a:defRPr>
      </a:lvl2pPr>
      <a:lvl3pPr marL="1523887" indent="-304776"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ヒラギノ角ゴ Pro W3"/>
          <a:ea typeface="ヒラギノ角ゴ Pro W3"/>
          <a:cs typeface="ヒラギノ角ゴ Pro W3"/>
        </a:defRPr>
      </a:lvl3pPr>
      <a:lvl4pPr marL="2133440"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ヒラギノ角ゴ Pro W3"/>
          <a:ea typeface="ヒラギノ角ゴ Pro W3"/>
          <a:cs typeface="ヒラギノ角ゴ Pro W3"/>
        </a:defRPr>
      </a:lvl4pPr>
      <a:lvl5pPr marL="2742994"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ヒラギノ角ゴ Pro W3"/>
          <a:ea typeface="ヒラギノ角ゴ Pro W3"/>
          <a:cs typeface="ヒラギノ角ゴ Pro W3"/>
        </a:defRPr>
      </a:lvl5pPr>
      <a:lvl6pPr marL="335254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9pPr>
    </p:bodyStyle>
    <p:otherStyle>
      <a:defPPr>
        <a:defRPr lang="ja-JP"/>
      </a:defPPr>
      <a:lvl1pPr marL="0" algn="l" defTabSz="1219110" rtl="0" eaLnBrk="1" latinLnBrk="0" hangingPunct="1">
        <a:defRPr kumimoji="1" sz="2400" kern="1200">
          <a:solidFill>
            <a:schemeClr val="tx1"/>
          </a:solidFill>
          <a:latin typeface="+mn-lt"/>
          <a:ea typeface="+mn-ea"/>
          <a:cs typeface="+mn-cs"/>
        </a:defRPr>
      </a:lvl1pPr>
      <a:lvl2pPr marL="609555" algn="l" defTabSz="1219110" rtl="0" eaLnBrk="1" latinLnBrk="0" hangingPunct="1">
        <a:defRPr kumimoji="1" sz="2400" kern="1200">
          <a:solidFill>
            <a:schemeClr val="tx1"/>
          </a:solidFill>
          <a:latin typeface="+mn-lt"/>
          <a:ea typeface="+mn-ea"/>
          <a:cs typeface="+mn-cs"/>
        </a:defRPr>
      </a:lvl2pPr>
      <a:lvl3pPr marL="1219110" algn="l" defTabSz="1219110" rtl="0" eaLnBrk="1" latinLnBrk="0" hangingPunct="1">
        <a:defRPr kumimoji="1" sz="2400" kern="1200">
          <a:solidFill>
            <a:schemeClr val="tx1"/>
          </a:solidFill>
          <a:latin typeface="+mn-lt"/>
          <a:ea typeface="+mn-ea"/>
          <a:cs typeface="+mn-cs"/>
        </a:defRPr>
      </a:lvl3pPr>
      <a:lvl4pPr marL="1828664" algn="l" defTabSz="1219110" rtl="0" eaLnBrk="1" latinLnBrk="0" hangingPunct="1">
        <a:defRPr kumimoji="1" sz="2400" kern="1200">
          <a:solidFill>
            <a:schemeClr val="tx1"/>
          </a:solidFill>
          <a:latin typeface="+mn-lt"/>
          <a:ea typeface="+mn-ea"/>
          <a:cs typeface="+mn-cs"/>
        </a:defRPr>
      </a:lvl4pPr>
      <a:lvl5pPr marL="2438218" algn="l" defTabSz="1219110" rtl="0" eaLnBrk="1" latinLnBrk="0" hangingPunct="1">
        <a:defRPr kumimoji="1" sz="2400" kern="1200">
          <a:solidFill>
            <a:schemeClr val="tx1"/>
          </a:solidFill>
          <a:latin typeface="+mn-lt"/>
          <a:ea typeface="+mn-ea"/>
          <a:cs typeface="+mn-cs"/>
        </a:defRPr>
      </a:lvl5pPr>
      <a:lvl6pPr marL="3047772" algn="l" defTabSz="1219110" rtl="0" eaLnBrk="1" latinLnBrk="0" hangingPunct="1">
        <a:defRPr kumimoji="1" sz="2400" kern="1200">
          <a:solidFill>
            <a:schemeClr val="tx1"/>
          </a:solidFill>
          <a:latin typeface="+mn-lt"/>
          <a:ea typeface="+mn-ea"/>
          <a:cs typeface="+mn-cs"/>
        </a:defRPr>
      </a:lvl6pPr>
      <a:lvl7pPr marL="3657327" algn="l" defTabSz="1219110" rtl="0" eaLnBrk="1" latinLnBrk="0" hangingPunct="1">
        <a:defRPr kumimoji="1" sz="2400" kern="1200">
          <a:solidFill>
            <a:schemeClr val="tx1"/>
          </a:solidFill>
          <a:latin typeface="+mn-lt"/>
          <a:ea typeface="+mn-ea"/>
          <a:cs typeface="+mn-cs"/>
        </a:defRPr>
      </a:lvl7pPr>
      <a:lvl8pPr marL="4266880" algn="l" defTabSz="1219110" rtl="0" eaLnBrk="1" latinLnBrk="0" hangingPunct="1">
        <a:defRPr kumimoji="1" sz="2400" kern="1200">
          <a:solidFill>
            <a:schemeClr val="tx1"/>
          </a:solidFill>
          <a:latin typeface="+mn-lt"/>
          <a:ea typeface="+mn-ea"/>
          <a:cs typeface="+mn-cs"/>
        </a:defRPr>
      </a:lvl8pPr>
      <a:lvl9pPr marL="4876435" algn="l" defTabSz="1219110" rtl="0" eaLnBrk="1" latinLnBrk="0" hangingPunct="1">
        <a:defRPr kumimoji="1"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86A7FE8-6E7E-AF82-6203-11360482C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8AA114-6875-E728-EBDA-FC4EAE26FA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D5DE0F8-A4A7-3676-380D-E598B244BF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defRPr/>
            </a:pPr>
            <a:fld id="{7A74ED48-1642-C14E-B9F3-EAE3F42C85AA}" type="datetimeFigureOut">
              <a:rPr lang="ja-JP" altLang="en-US" smtClean="0"/>
              <a:pPr>
                <a:defRPr/>
              </a:pPr>
              <a:t>2024/11/19</a:t>
            </a:fld>
            <a:endParaRPr lang="ja-JP" altLang="en-US"/>
          </a:p>
        </p:txBody>
      </p:sp>
      <p:sp>
        <p:nvSpPr>
          <p:cNvPr id="5" name="フッター プレースホルダー 4">
            <a:extLst>
              <a:ext uri="{FF2B5EF4-FFF2-40B4-BE49-F238E27FC236}">
                <a16:creationId xmlns:a16="http://schemas.microsoft.com/office/drawing/2014/main" id="{3EFBD885-2D3A-C3BF-3690-0CA1C9B7BA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61121EAC-0CA3-1CCE-7AD9-7FE5AB839E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FC035DE6-35F6-6344-B62F-3A6D059A0F02}" type="slidenum">
              <a:rPr lang="ja-JP" altLang="en-US" smtClean="0"/>
              <a:pPr>
                <a:defRPr/>
              </a:pPr>
              <a:t>‹#›</a:t>
            </a:fld>
            <a:endParaRPr lang="ja-JP" altLang="en-US"/>
          </a:p>
        </p:txBody>
      </p:sp>
      <p:sp>
        <p:nvSpPr>
          <p:cNvPr id="7" name="Slide Number Placeholder 5">
            <a:extLst>
              <a:ext uri="{FF2B5EF4-FFF2-40B4-BE49-F238E27FC236}">
                <a16:creationId xmlns:a16="http://schemas.microsoft.com/office/drawing/2014/main" id="{4A27E06D-C400-1E48-8B4B-F3C3293C230B}"/>
              </a:ext>
            </a:extLst>
          </p:cNvPr>
          <p:cNvSpPr txBox="1">
            <a:spLocks/>
          </p:cNvSpPr>
          <p:nvPr userDrawn="1"/>
        </p:nvSpPr>
        <p:spPr>
          <a:xfrm>
            <a:off x="9273465" y="6356351"/>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7D4452B-26E9-4C9F-ABB2-FD64CED57217}" type="slidenum">
              <a:rPr kumimoji="1" lang="ja-JP" altLang="en-US" sz="1200" b="0" i="0" u="none" strike="noStrike" kern="1200" cap="none" spc="0" normalizeH="0" baseline="0" noProof="0" smtClean="0">
                <a:ln>
                  <a:noFill/>
                </a:ln>
                <a:solidFill>
                  <a:prstClr val="black">
                    <a:tint val="75000"/>
                  </a:prstClr>
                </a:solidFill>
                <a:effectLst/>
                <a:uLnTx/>
                <a:uFillTx/>
                <a:latin typeface="Segoe UI"/>
                <a:ea typeface="BIZ UDPゴシック"/>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Segoe UI"/>
              <a:ea typeface="BIZ UDPゴシック"/>
              <a:cs typeface="+mn-cs"/>
            </a:endParaRPr>
          </a:p>
        </p:txBody>
      </p:sp>
    </p:spTree>
    <p:extLst>
      <p:ext uri="{BB962C8B-B14F-4D97-AF65-F5344CB8AC3E}">
        <p14:creationId xmlns:p14="http://schemas.microsoft.com/office/powerpoint/2010/main" val="219809821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09"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chart" Target="../charts/chart1.xml"/><Relationship Id="rId7" Type="http://schemas.openxmlformats.org/officeDocument/2006/relationships/diagramColors" Target="../diagrams/colors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9.xml"/><Relationship Id="rId11" Type="http://schemas.openxmlformats.org/officeDocument/2006/relationships/hyperlink" Target="https://jpcoar.repo.nii.ac.jp/records/607" TargetMode="External"/><Relationship Id="rId5" Type="http://schemas.openxmlformats.org/officeDocument/2006/relationships/diagramLayout" Target="../diagrams/layout9.xml"/><Relationship Id="rId10" Type="http://schemas.openxmlformats.org/officeDocument/2006/relationships/hyperlink" Target="https://doi.org/10.6084/m9.figshare.1285313.v1" TargetMode="External"/><Relationship Id="rId4" Type="http://schemas.openxmlformats.org/officeDocument/2006/relationships/diagramData" Target="../diagrams/data9.xml"/><Relationship Id="rId9" Type="http://schemas.openxmlformats.org/officeDocument/2006/relationships/hyperlink" Target="https://www.ukdataservice.ac.uk/manage-data/lifecycle.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chart" Target="../charts/chart2.xml"/><Relationship Id="rId7" Type="http://schemas.openxmlformats.org/officeDocument/2006/relationships/diagramLayout" Target="../diagrams/layout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Data" Target="../diagrams/data10.xml"/><Relationship Id="rId5" Type="http://schemas.openxmlformats.org/officeDocument/2006/relationships/chart" Target="../charts/chart3.xml"/><Relationship Id="rId10" Type="http://schemas.microsoft.com/office/2007/relationships/diagramDrawing" Target="../diagrams/drawing10.xml"/><Relationship Id="rId4" Type="http://schemas.openxmlformats.org/officeDocument/2006/relationships/hyperlink" Target="https://jpcoar.repo.nii.ac.jp/records/607" TargetMode="External"/><Relationship Id="rId9" Type="http://schemas.openxmlformats.org/officeDocument/2006/relationships/diagramColors" Target="../diagrams/colors10.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chart" Target="../charts/chart4.xml"/><Relationship Id="rId7" Type="http://schemas.openxmlformats.org/officeDocument/2006/relationships/diagramLayout" Target="../diagrams/layout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chart" Target="../charts/chart5.xml"/><Relationship Id="rId10" Type="http://schemas.microsoft.com/office/2007/relationships/diagramDrawing" Target="../diagrams/drawing11.xml"/><Relationship Id="rId4" Type="http://schemas.openxmlformats.org/officeDocument/2006/relationships/hyperlink" Target="https://jpcoar.repo.nii.ac.jp/records/607" TargetMode="External"/><Relationship Id="rId9" Type="http://schemas.openxmlformats.org/officeDocument/2006/relationships/diagramColors" Target="../diagrams/colors11.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chart" Target="../charts/chart6.xml"/><Relationship Id="rId7" Type="http://schemas.openxmlformats.org/officeDocument/2006/relationships/diagramLayout" Target="../diagrams/layout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Data" Target="../diagrams/data12.xml"/><Relationship Id="rId5" Type="http://schemas.openxmlformats.org/officeDocument/2006/relationships/chart" Target="../charts/chart7.xml"/><Relationship Id="rId10" Type="http://schemas.microsoft.com/office/2007/relationships/diagramDrawing" Target="../diagrams/drawing12.xml"/><Relationship Id="rId4" Type="http://schemas.openxmlformats.org/officeDocument/2006/relationships/hyperlink" Target="https://jpcoar.repo.nii.ac.jp/records/607" TargetMode="External"/><Relationship Id="rId9" Type="http://schemas.openxmlformats.org/officeDocument/2006/relationships/diagramColors" Target="../diagrams/colors12.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chart" Target="../charts/chart8.xml"/><Relationship Id="rId7" Type="http://schemas.openxmlformats.org/officeDocument/2006/relationships/diagramLayout" Target="../diagrams/layout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Data" Target="../diagrams/data13.xml"/><Relationship Id="rId5" Type="http://schemas.openxmlformats.org/officeDocument/2006/relationships/chart" Target="../charts/chart9.xml"/><Relationship Id="rId10" Type="http://schemas.microsoft.com/office/2007/relationships/diagramDrawing" Target="../diagrams/drawing13.xml"/><Relationship Id="rId4" Type="http://schemas.openxmlformats.org/officeDocument/2006/relationships/hyperlink" Target="https://jpcoar.repo.nii.ac.jp/records/607" TargetMode="External"/><Relationship Id="rId9" Type="http://schemas.openxmlformats.org/officeDocument/2006/relationships/diagramColors" Target="../diagrams/colors13.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chart" Target="../charts/chart10.xml"/><Relationship Id="rId7" Type="http://schemas.openxmlformats.org/officeDocument/2006/relationships/diagramLayout" Target="../diagrams/layout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chart" Target="../charts/chart11.xml"/><Relationship Id="rId10" Type="http://schemas.microsoft.com/office/2007/relationships/diagramDrawing" Target="../diagrams/drawing14.xml"/><Relationship Id="rId4" Type="http://schemas.openxmlformats.org/officeDocument/2006/relationships/hyperlink" Target="https://jpcoar.repo.nii.ac.jp/records/607" TargetMode="External"/><Relationship Id="rId9" Type="http://schemas.openxmlformats.org/officeDocument/2006/relationships/diagramColors" Target="../diagrams/colors14.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chart" Target="../charts/chart12.xml"/><Relationship Id="rId7" Type="http://schemas.openxmlformats.org/officeDocument/2006/relationships/diagramLayout" Target="../diagrams/layout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chart" Target="../charts/chart13.xml"/><Relationship Id="rId10" Type="http://schemas.microsoft.com/office/2007/relationships/diagramDrawing" Target="../diagrams/drawing15.xml"/><Relationship Id="rId4" Type="http://schemas.openxmlformats.org/officeDocument/2006/relationships/hyperlink" Target="https://jpcoar.repo.nii.ac.jp/records/607" TargetMode="External"/><Relationship Id="rId9" Type="http://schemas.openxmlformats.org/officeDocument/2006/relationships/diagramColors" Target="../diagrams/colors15.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chart" Target="../charts/chart14.xml"/><Relationship Id="rId7" Type="http://schemas.openxmlformats.org/officeDocument/2006/relationships/diagramLayout" Target="../diagrams/layout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Data" Target="../diagrams/data16.xml"/><Relationship Id="rId5" Type="http://schemas.openxmlformats.org/officeDocument/2006/relationships/chart" Target="../charts/chart15.xml"/><Relationship Id="rId10" Type="http://schemas.microsoft.com/office/2007/relationships/diagramDrawing" Target="../diagrams/drawing16.xml"/><Relationship Id="rId4" Type="http://schemas.openxmlformats.org/officeDocument/2006/relationships/hyperlink" Target="https://jpcoar.repo.nii.ac.jp/records/607" TargetMode="External"/><Relationship Id="rId9" Type="http://schemas.openxmlformats.org/officeDocument/2006/relationships/diagramColors" Target="../diagrams/colors16.xml"/></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chart" Target="../charts/chart16.xml"/><Relationship Id="rId7" Type="http://schemas.openxmlformats.org/officeDocument/2006/relationships/diagramLayout" Target="../diagrams/layout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openxmlformats.org/officeDocument/2006/relationships/chart" Target="../charts/chart17.xml"/><Relationship Id="rId10" Type="http://schemas.microsoft.com/office/2007/relationships/diagramDrawing" Target="../diagrams/drawing17.xml"/><Relationship Id="rId4" Type="http://schemas.openxmlformats.org/officeDocument/2006/relationships/hyperlink" Target="https://jpcoar.repo.nii.ac.jp/records/607" TargetMode="External"/><Relationship Id="rId9" Type="http://schemas.openxmlformats.org/officeDocument/2006/relationships/diagramColors" Target="../diagrams/colors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rcos.nii.ac.jp/service/"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6084/m9.figshare.1285313.v1" TargetMode="External"/><Relationship Id="rId3" Type="http://schemas.openxmlformats.org/officeDocument/2006/relationships/hyperlink" Target="https://www.kulib.kyoto-u.ac.jp/uploads/RDM_leaflet_ja_A4.pdf" TargetMode="External"/><Relationship Id="rId7" Type="http://schemas.openxmlformats.org/officeDocument/2006/relationships/hyperlink" Target="https://www.ukdataservice.ac.uk/manage-data/lifecycle.aspx"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jpcoar.repo.nii.ac.jp/records/607" TargetMode="External"/><Relationship Id="rId5" Type="http://schemas.openxmlformats.org/officeDocument/2006/relationships/hyperlink" Target="https://rcos.nii.ac.jp/service/" TargetMode="External"/><Relationship Id="rId4" Type="http://schemas.openxmlformats.org/officeDocument/2006/relationships/hyperlink" Target="https://doi.org/10.15017/6796147" TargetMode="Externa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3" Type="http://schemas.openxmlformats.org/officeDocument/2006/relationships/image" Target="../media/image3.png"/><Relationship Id="rId7" Type="http://schemas.openxmlformats.org/officeDocument/2006/relationships/diagramData" Target="../diagrams/data1.xml"/><Relationship Id="rId12" Type="http://schemas.openxmlformats.org/officeDocument/2006/relationships/diagramData" Target="../diagrams/data2.xml"/><Relationship Id="rId2" Type="http://schemas.openxmlformats.org/officeDocument/2006/relationships/notesSlide" Target="../notesSlides/notesSlide4.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xml"/><Relationship Id="rId5" Type="http://schemas.openxmlformats.org/officeDocument/2006/relationships/image" Target="../media/image5.png"/><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image" Target="../media/image4.pn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5.xml"/><Relationship Id="rId16"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diagramQuickStyle" Target="../diagrams/quickStyle3.xml"/><Relationship Id="rId5" Type="http://schemas.microsoft.com/office/2007/relationships/hdphoto" Target="../media/hdphoto1.wdp"/><Relationship Id="rId15" Type="http://schemas.openxmlformats.org/officeDocument/2006/relationships/diagramLayout" Target="../diagrams/layout4.xml"/><Relationship Id="rId10" Type="http://schemas.openxmlformats.org/officeDocument/2006/relationships/diagramLayout" Target="../diagrams/layout3.xml"/><Relationship Id="rId4" Type="http://schemas.openxmlformats.org/officeDocument/2006/relationships/image" Target="../media/image7.png"/><Relationship Id="rId9" Type="http://schemas.openxmlformats.org/officeDocument/2006/relationships/diagramData" Target="../diagrams/data3.xml"/><Relationship Id="rId1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5017/6796147" TargetMode="External"/><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hyperlink" Target="http://www.scj.go.jp/ja/info/kohyo/pdf/kohyo-23-k150306.pdf" TargetMode="External"/><Relationship Id="rId5" Type="http://schemas.openxmlformats.org/officeDocument/2006/relationships/hyperlink" Target="http://www.mext.go.jp/b_menu/houdou/26/08/__icsFiles/afieldfile/2014/08/26/1351568_02_1.pdf"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diagramDrawing" Target="../diagrams/drawing5.xml"/><Relationship Id="rId18" Type="http://schemas.microsoft.com/office/2007/relationships/diagramDrawing" Target="../diagrams/drawing6.xml"/><Relationship Id="rId3" Type="http://schemas.openxmlformats.org/officeDocument/2006/relationships/image" Target="../media/image10.png"/><Relationship Id="rId7" Type="http://schemas.microsoft.com/office/2007/relationships/hdphoto" Target="../media/hdphoto4.wdp"/><Relationship Id="rId12" Type="http://schemas.openxmlformats.org/officeDocument/2006/relationships/diagramColors" Target="../diagrams/colors5.xml"/><Relationship Id="rId17" Type="http://schemas.openxmlformats.org/officeDocument/2006/relationships/diagramColors" Target="../diagrams/colors6.xml"/><Relationship Id="rId2" Type="http://schemas.openxmlformats.org/officeDocument/2006/relationships/notesSlide" Target="../notesSlides/notesSlide7.xml"/><Relationship Id="rId16" Type="http://schemas.openxmlformats.org/officeDocument/2006/relationships/diagramQuickStyle" Target="../diagrams/quickStyle6.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diagramQuickStyle" Target="../diagrams/quickStyle5.xml"/><Relationship Id="rId5" Type="http://schemas.openxmlformats.org/officeDocument/2006/relationships/image" Target="../media/image4.png"/><Relationship Id="rId15" Type="http://schemas.openxmlformats.org/officeDocument/2006/relationships/diagramLayout" Target="../diagrams/layout6.xml"/><Relationship Id="rId10" Type="http://schemas.openxmlformats.org/officeDocument/2006/relationships/diagramLayout" Target="../diagrams/layout5.xml"/><Relationship Id="rId4" Type="http://schemas.microsoft.com/office/2007/relationships/hdphoto" Target="../media/hdphoto3.wdp"/><Relationship Id="rId9" Type="http://schemas.openxmlformats.org/officeDocument/2006/relationships/diagramData" Target="../diagrams/data5.xml"/><Relationship Id="rId14"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6.xml"/><Relationship Id="rId5" Type="http://schemas.openxmlformats.org/officeDocument/2006/relationships/hyperlink" Target="http://www8.cao.go.jp/cstp/kihonkeikaku/5honbun.pdf" TargetMode="External"/><Relationship Id="rId4" Type="http://schemas.openxmlformats.org/officeDocument/2006/relationships/hyperlink" Target="https://doi.org/10.15017/6796147" TargetMode="Externa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7.png"/><Relationship Id="rId18" Type="http://schemas.microsoft.com/office/2007/relationships/hdphoto" Target="../media/hdphoto3.wdp"/><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openxmlformats.org/officeDocument/2006/relationships/image" Target="../media/image10.png"/><Relationship Id="rId2" Type="http://schemas.openxmlformats.org/officeDocument/2006/relationships/notesSlide" Target="../notesSlides/notesSlide9.xml"/><Relationship Id="rId16" Type="http://schemas.microsoft.com/office/2007/relationships/hdphoto" Target="../media/hdphoto2.wdp"/><Relationship Id="rId20" Type="http://schemas.microsoft.com/office/2007/relationships/hdphoto" Target="../media/hdphoto4.wdp"/><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image" Target="../media/image8.png"/><Relationship Id="rId10" Type="http://schemas.openxmlformats.org/officeDocument/2006/relationships/diagramQuickStyle" Target="../diagrams/quickStyle8.xml"/><Relationship Id="rId19" Type="http://schemas.openxmlformats.org/officeDocument/2006/relationships/image" Target="../media/image11.png"/><Relationship Id="rId4" Type="http://schemas.openxmlformats.org/officeDocument/2006/relationships/diagramLayout" Target="../diagrams/layout7.xml"/><Relationship Id="rId9" Type="http://schemas.openxmlformats.org/officeDocument/2006/relationships/diagramLayout" Target="../diagrams/layout8.xml"/><Relationship Id="rId1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580B28E-9659-77CB-7053-E2FD292C3348}"/>
              </a:ext>
            </a:extLst>
          </p:cNvPr>
          <p:cNvSpPr txBox="1">
            <a:spLocks/>
          </p:cNvSpPr>
          <p:nvPr/>
        </p:nvSpPr>
        <p:spPr bwMode="auto">
          <a:xfrm>
            <a:off x="9858140" y="4289897"/>
            <a:ext cx="5239585" cy="436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altLang="ja-JP" sz="1800" dirty="0">
                <a:solidFill>
                  <a:schemeClr val="bg1">
                    <a:lumMod val="50000"/>
                  </a:schemeClr>
                </a:solidFill>
                <a:latin typeface="BIZ UDPGothic" panose="020B0400000000000000" pitchFamily="34" charset="-128"/>
                <a:ea typeface="BIZ UDPGothic" panose="020B0400000000000000" pitchFamily="34" charset="-128"/>
              </a:rPr>
              <a:t>2024</a:t>
            </a:r>
            <a:r>
              <a:rPr lang="ja-JP" altLang="en-US" sz="1800" dirty="0">
                <a:solidFill>
                  <a:schemeClr val="bg1">
                    <a:lumMod val="50000"/>
                  </a:schemeClr>
                </a:solidFill>
                <a:latin typeface="BIZ UDPGothic" panose="020B0400000000000000" pitchFamily="34" charset="-128"/>
                <a:ea typeface="BIZ UDPGothic" panose="020B0400000000000000" pitchFamily="34" charset="-128"/>
              </a:rPr>
              <a:t>年</a:t>
            </a:r>
            <a:r>
              <a:rPr lang="en-US" altLang="ja-JP" sz="1800" dirty="0">
                <a:solidFill>
                  <a:schemeClr val="bg1">
                    <a:lumMod val="50000"/>
                  </a:schemeClr>
                </a:solidFill>
                <a:latin typeface="BIZ UDPGothic" panose="020B0400000000000000" pitchFamily="34" charset="-128"/>
                <a:ea typeface="BIZ UDPGothic" panose="020B0400000000000000" pitchFamily="34" charset="-128"/>
              </a:rPr>
              <a:t>1</a:t>
            </a:r>
            <a:r>
              <a:rPr lang="ja-JP" altLang="en-US" sz="1800" dirty="0">
                <a:solidFill>
                  <a:schemeClr val="bg1">
                    <a:lumMod val="50000"/>
                  </a:schemeClr>
                </a:solidFill>
                <a:latin typeface="BIZ UDPGothic" panose="020B0400000000000000" pitchFamily="34" charset="-128"/>
                <a:ea typeface="BIZ UDPGothic" panose="020B0400000000000000" pitchFamily="34" charset="-128"/>
              </a:rPr>
              <a:t>２月</a:t>
            </a:r>
            <a:r>
              <a:rPr lang="en-US" altLang="ja-JP" sz="1800" dirty="0">
                <a:solidFill>
                  <a:schemeClr val="bg1">
                    <a:lumMod val="50000"/>
                  </a:schemeClr>
                </a:solidFill>
                <a:latin typeface="BIZ UDPGothic" panose="020B0400000000000000" pitchFamily="34" charset="-128"/>
                <a:ea typeface="BIZ UDPGothic" panose="020B0400000000000000" pitchFamily="34" charset="-128"/>
              </a:rPr>
              <a:t>〜</a:t>
            </a:r>
            <a:r>
              <a:rPr lang="ja-JP" altLang="en-US" sz="1800" dirty="0">
                <a:solidFill>
                  <a:schemeClr val="bg1">
                    <a:lumMod val="50000"/>
                  </a:schemeClr>
                </a:solidFill>
                <a:latin typeface="BIZ UDPGothic" panose="020B0400000000000000" pitchFamily="34" charset="-128"/>
                <a:ea typeface="BIZ UDPGothic" panose="020B0400000000000000" pitchFamily="34" charset="-128"/>
              </a:rPr>
              <a:t>　</a:t>
            </a:r>
            <a:endParaRPr lang="ja-JP" altLang="en-US" sz="1800" u="sng" dirty="0">
              <a:solidFill>
                <a:schemeClr val="bg1">
                  <a:lumMod val="50000"/>
                </a:schemeClr>
              </a:solidFill>
              <a:latin typeface="BIZ UDPGothic" panose="020B0400000000000000" pitchFamily="34" charset="-128"/>
              <a:ea typeface="BIZ UDPGothic" panose="020B0400000000000000" pitchFamily="34" charset="-128"/>
            </a:endParaRPr>
          </a:p>
        </p:txBody>
      </p:sp>
      <p:sp>
        <p:nvSpPr>
          <p:cNvPr id="6" name="テキスト ボックス 5">
            <a:extLst>
              <a:ext uri="{FF2B5EF4-FFF2-40B4-BE49-F238E27FC236}">
                <a16:creationId xmlns:a16="http://schemas.microsoft.com/office/drawing/2014/main" id="{52D215BE-F017-20B7-0425-4925282F7EC6}"/>
              </a:ext>
            </a:extLst>
          </p:cNvPr>
          <p:cNvSpPr txBox="1"/>
          <p:nvPr/>
        </p:nvSpPr>
        <p:spPr>
          <a:xfrm>
            <a:off x="112735" y="6196684"/>
            <a:ext cx="11987407" cy="523220"/>
          </a:xfrm>
          <a:prstGeom prst="rect">
            <a:avLst/>
          </a:prstGeom>
          <a:noFill/>
        </p:spPr>
        <p:txBody>
          <a:bodyPr wrap="square">
            <a:spAutoFit/>
          </a:bodyPr>
          <a:lstStyle/>
          <a:p>
            <a:r>
              <a:rPr lang="ja-JP" altLang="en-US" sz="1400" dirty="0">
                <a:solidFill>
                  <a:srgbClr val="000000"/>
                </a:solidFill>
                <a:latin typeface="BIZ UDPゴシック" panose="020B0400000000000000" pitchFamily="50" charset="-128"/>
                <a:ea typeface="BIZ UDPゴシック" panose="020B0400000000000000" pitchFamily="50" charset="-128"/>
              </a:rPr>
              <a:t>本コンテンツは「</a:t>
            </a:r>
            <a:r>
              <a:rPr lang="en-US" altLang="ja-JP" sz="1400" dirty="0">
                <a:solidFill>
                  <a:srgbClr val="000000"/>
                </a:solidFill>
                <a:latin typeface="BIZ UDPゴシック" panose="020B0400000000000000" pitchFamily="50" charset="-128"/>
                <a:ea typeface="BIZ UDPゴシック" panose="020B0400000000000000" pitchFamily="50" charset="-128"/>
              </a:rPr>
              <a:t>AI</a:t>
            </a:r>
            <a:r>
              <a:rPr lang="ja-JP" altLang="en-US" sz="1400" dirty="0">
                <a:solidFill>
                  <a:srgbClr val="000000"/>
                </a:solidFill>
                <a:latin typeface="BIZ UDPゴシック" panose="020B0400000000000000" pitchFamily="50" charset="-128"/>
                <a:ea typeface="BIZ UDPゴシック" panose="020B0400000000000000" pitchFamily="50" charset="-128"/>
              </a:rPr>
              <a:t>等の活用を推進する研究データエコシステム構築事業」における大阪大学の成果である研究データ管理教材「オープンサイエンス時代における研究データマネジメントの基礎について学ぶ」を基に、大阪大学・九州大学・オープンアクセスリポジトリ推進協会が連携して改修したものです。</a:t>
            </a:r>
            <a:endParaRPr lang="ja-JP" altLang="en-US" sz="1400" dirty="0">
              <a:latin typeface="BIZ UDPゴシック" panose="020B0400000000000000" pitchFamily="50" charset="-128"/>
              <a:ea typeface="BIZ UDPゴシック" panose="020B0400000000000000" pitchFamily="50" charset="-128"/>
            </a:endParaRPr>
          </a:p>
        </p:txBody>
      </p:sp>
      <p:sp>
        <p:nvSpPr>
          <p:cNvPr id="4" name="タイトル 3">
            <a:extLst>
              <a:ext uri="{FF2B5EF4-FFF2-40B4-BE49-F238E27FC236}">
                <a16:creationId xmlns:a16="http://schemas.microsoft.com/office/drawing/2014/main" id="{5FC9FE38-8EE3-D3B8-6D20-E1E8B1A87C6A}"/>
              </a:ext>
            </a:extLst>
          </p:cNvPr>
          <p:cNvSpPr>
            <a:spLocks noGrp="1"/>
          </p:cNvSpPr>
          <p:nvPr>
            <p:ph type="title"/>
          </p:nvPr>
        </p:nvSpPr>
        <p:spPr>
          <a:xfrm>
            <a:off x="0" y="1721568"/>
            <a:ext cx="12192000" cy="2429362"/>
          </a:xfrm>
        </p:spPr>
        <p:txBody>
          <a:bodyPr/>
          <a:lstStyle/>
          <a:p>
            <a:r>
              <a:rPr lang="ja-JP" altLang="en-US" sz="4800" dirty="0">
                <a:latin typeface="BIZ UDPGothic" panose="020B0400000000000000" pitchFamily="34" charset="-128"/>
                <a:ea typeface="BIZ UDPGothic" panose="020B0400000000000000" pitchFamily="34" charset="-128"/>
              </a:rPr>
              <a:t>オープンサイエンス時代における</a:t>
            </a:r>
            <a:br>
              <a:rPr lang="en-US" altLang="ja-JP" sz="4800" dirty="0">
                <a:latin typeface="BIZ UDPGothic" panose="020B0400000000000000" pitchFamily="34" charset="-128"/>
                <a:ea typeface="BIZ UDPGothic" panose="020B0400000000000000" pitchFamily="34" charset="-128"/>
              </a:rPr>
            </a:br>
            <a:r>
              <a:rPr lang="ja-JP" altLang="en-US" sz="4800" dirty="0">
                <a:latin typeface="BIZ UDPGothic" panose="020B0400000000000000" pitchFamily="34" charset="-128"/>
                <a:ea typeface="BIZ UDPGothic" panose="020B0400000000000000" pitchFamily="34" charset="-128"/>
              </a:rPr>
              <a:t>研究データマネジメント基礎</a:t>
            </a:r>
            <a:endParaRPr lang="ja-JP" altLang="en-US" dirty="0"/>
          </a:p>
        </p:txBody>
      </p:sp>
    </p:spTree>
    <p:extLst>
      <p:ext uri="{BB962C8B-B14F-4D97-AF65-F5344CB8AC3E}">
        <p14:creationId xmlns:p14="http://schemas.microsoft.com/office/powerpoint/2010/main" val="3626355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4"/>
            <a:ext cx="8687156" cy="3467296"/>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18836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5"/>
            <a:ext cx="8687156" cy="3467296"/>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b="1" dirty="0">
                <a:latin typeface="BIZ UDPGothic" panose="020B0400000000000000" pitchFamily="34" charset="-128"/>
                <a:ea typeface="BIZ UDPGothic" panose="020B0400000000000000" pitchFamily="34" charset="-128"/>
              </a:rPr>
              <a:t>○ </a:t>
            </a:r>
            <a:r>
              <a:rPr lang="ja-JP" altLang="en-US" b="1">
                <a:latin typeface="BIZ UDPGothic" panose="020B0400000000000000" pitchFamily="34" charset="-128"/>
                <a:ea typeface="BIZ UDPGothic" panose="020B0400000000000000" pitchFamily="34" charset="-128"/>
              </a:rPr>
              <a:t>自分の研究への影響力を増加</a:t>
            </a:r>
            <a:endParaRPr lang="ja-JP" altLang="en-US" sz="1867" b="1">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1131757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3"/>
            <a:ext cx="8687156" cy="3451779"/>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b="1">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2547384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3"/>
            <a:ext cx="8687156" cy="3451779"/>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b="1">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4290182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3" y="2268875"/>
            <a:ext cx="9078703" cy="3451779"/>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b="1">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1917489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3"/>
            <a:ext cx="8687156" cy="3451779"/>
          </a:xfrm>
          <a:prstGeom prst="rect">
            <a:avLst/>
          </a:prstGeom>
          <a:noFill/>
        </p:spPr>
        <p:txBody>
          <a:bodyPr wrap="square">
            <a:spAutoFit/>
          </a:bodyPr>
          <a:lstStyle/>
          <a:p>
            <a:pPr>
              <a:lnSpc>
                <a:spcPct val="150000"/>
              </a:lnSpc>
            </a:pPr>
            <a:r>
              <a:rPr lang="ja-JP" altLang="en-US" sz="1867" dirty="0">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dirty="0">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dirty="0">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dirty="0">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dirty="0">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dirty="0">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dirty="0">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b="1" dirty="0">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dirty="0">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dirty="0">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263694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3"/>
            <a:ext cx="8687156" cy="3451779"/>
          </a:xfrm>
          <a:prstGeom prst="rect">
            <a:avLst/>
          </a:prstGeom>
          <a:noFill/>
        </p:spPr>
        <p:txBody>
          <a:bodyPr wrap="square">
            <a:spAutoFit/>
          </a:bodyPr>
          <a:lstStyle/>
          <a:p>
            <a:pPr>
              <a:lnSpc>
                <a:spcPct val="150000"/>
              </a:lnSpc>
            </a:pPr>
            <a:r>
              <a:rPr lang="ja-JP" altLang="en-US" sz="1867" dirty="0">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dirty="0">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dirty="0">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dirty="0">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dirty="0">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dirty="0">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dirty="0">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dirty="0">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b="1" dirty="0">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dirty="0">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146314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2"/>
            <a:ext cx="8687156" cy="3454279"/>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b="1">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73743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京都大学図書館機構（</a:t>
            </a:r>
            <a:r>
              <a:rPr lang="en-US" altLang="ja-JP" sz="1333" dirty="0">
                <a:latin typeface="BIZ UDPGothic" panose="020B0400000000000000" pitchFamily="34" charset="-128"/>
                <a:ea typeface="BIZ UDPGothic" panose="020B0400000000000000" pitchFamily="34" charset="-128"/>
              </a:rPr>
              <a:t>2023, 04</a:t>
            </a:r>
            <a:r>
              <a:rPr lang="ja-JP" altLang="en-US" sz="1333">
                <a:latin typeface="BIZ UDPGothic" panose="020B0400000000000000" pitchFamily="34" charset="-128"/>
                <a:ea typeface="BIZ UDPGothic" panose="020B0400000000000000" pitchFamily="34" charset="-128"/>
              </a:rPr>
              <a:t>）「これからのリサーチデータマネジメント</a:t>
            </a:r>
            <a:r>
              <a:rPr lang="en-US" altLang="ja-JP" sz="1333" dirty="0">
                <a:latin typeface="BIZ UDPGothic" panose="020B0400000000000000" pitchFamily="34" charset="-128"/>
                <a:ea typeface="BIZ UDPGothic" panose="020B0400000000000000" pitchFamily="34" charset="-128"/>
              </a:rPr>
              <a:t>(RDM)</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 p.2. </a:t>
            </a:r>
            <a:r>
              <a:rPr lang="en-US" altLang="ja-JP" sz="1333" dirty="0">
                <a:latin typeface="BIZ UDPGothic" panose="020B0400000000000000" pitchFamily="34" charset="-128"/>
                <a:ea typeface="BIZ UDPGothic" panose="020B0400000000000000" pitchFamily="34" charset="-128"/>
                <a:hlinkClick r:id="rId3"/>
              </a:rPr>
              <a:t>https://www.kulib.Kyoto-u.ac.jp/uploads/RDM_leaflet_ja_A4.pdf</a:t>
            </a:r>
            <a:endParaRPr lang="ja-JP" altLang="en-US" sz="1333">
              <a:latin typeface="BIZ UDPGothic" panose="020B0400000000000000" pitchFamily="34" charset="-128"/>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610178" y="1521767"/>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ja-JP" altLang="en-US" sz="1867">
                <a:latin typeface="BIZ UDPGothic" panose="020B0400000000000000" pitchFamily="34" charset="-128"/>
                <a:ea typeface="BIZ UDPGothic" panose="020B0400000000000000" pitchFamily="34" charset="-128"/>
              </a:rPr>
              <a:t>研究者のメリット</a:t>
            </a:r>
            <a:endParaRPr lang="en-US" altLang="ja-JP" sz="1600" dirty="0">
              <a:latin typeface="BIZ UDPGothic" panose="020B0400000000000000" pitchFamily="34" charset="-128"/>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1625811" y="2268874"/>
            <a:ext cx="8687156" cy="3467296"/>
          </a:xfrm>
          <a:prstGeom prst="rect">
            <a:avLst/>
          </a:prstGeom>
          <a:noFill/>
        </p:spPr>
        <p:txBody>
          <a:bodyPr wrap="square">
            <a:spAutoFit/>
          </a:bodyPr>
          <a:lstStyle/>
          <a:p>
            <a:pPr>
              <a:lnSpc>
                <a:spcPct val="150000"/>
              </a:lnSpc>
            </a:pPr>
            <a:r>
              <a:rPr lang="ja-JP" altLang="en-US" sz="1867">
                <a:latin typeface="BIZ UDPGothic" panose="020B0400000000000000" pitchFamily="34" charset="-128"/>
                <a:ea typeface="BIZ UDPGothic" panose="020B0400000000000000" pitchFamily="34" charset="-128"/>
              </a:rPr>
              <a:t>先行する海外の学術機関が掲げる</a:t>
            </a:r>
            <a:r>
              <a:rPr lang="en-US" altLang="ja-JP" sz="1867" dirty="0">
                <a:latin typeface="BIZ UDPGothic" panose="020B0400000000000000" pitchFamily="34" charset="-128"/>
                <a:ea typeface="BIZ UDPGothic" panose="020B0400000000000000" pitchFamily="34" charset="-128"/>
              </a:rPr>
              <a:t>RDM</a:t>
            </a:r>
            <a:r>
              <a:rPr lang="ja-JP" altLang="en-US" sz="1867">
                <a:latin typeface="BIZ UDPGothic" panose="020B0400000000000000" pitchFamily="34" charset="-128"/>
                <a:ea typeface="BIZ UDPGothic" panose="020B0400000000000000" pitchFamily="34" charset="-128"/>
              </a:rPr>
              <a:t>のメリット</a:t>
            </a:r>
            <a:endParaRPr lang="en-US" altLang="ja-JP" sz="1867" dirty="0">
              <a:latin typeface="BIZ UDPGothic" panose="020B0400000000000000" pitchFamily="34" charset="-128"/>
              <a:ea typeface="BIZ UDPGothic" panose="020B0400000000000000" pitchFamily="34" charset="-128"/>
            </a:endParaRPr>
          </a:p>
          <a:p>
            <a:pPr>
              <a:lnSpc>
                <a:spcPct val="150000"/>
              </a:lnSpc>
            </a:pPr>
            <a:r>
              <a:rPr lang="ja-JP" altLang="en-US" sz="1867">
                <a:latin typeface="BIZ UDPGothic" panose="020B0400000000000000" pitchFamily="34" charset="-128"/>
                <a:ea typeface="BIZ UDPGothic" panose="020B0400000000000000" pitchFamily="34" charset="-128"/>
              </a:rPr>
              <a:t>　</a:t>
            </a:r>
            <a:r>
              <a:rPr lang="en-US" altLang="ja-JP" sz="1867" dirty="0">
                <a:latin typeface="BIZ UDPGothic" panose="020B0400000000000000" pitchFamily="34" charset="-128"/>
                <a:ea typeface="BIZ UDPGothic" panose="020B0400000000000000" pitchFamily="34" charset="-128"/>
              </a:rPr>
              <a:t>○ </a:t>
            </a:r>
            <a:r>
              <a:rPr lang="ja-JP" altLang="en-US" sz="1867">
                <a:latin typeface="BIZ UDPGothic" panose="020B0400000000000000" pitchFamily="34" charset="-128"/>
                <a:ea typeface="BIZ UDPGothic" panose="020B0400000000000000" pitchFamily="34" charset="-128"/>
              </a:rPr>
              <a:t>自分の研究への影響力を増加</a:t>
            </a:r>
          </a:p>
          <a:p>
            <a:pPr>
              <a:lnSpc>
                <a:spcPct val="150000"/>
              </a:lnSpc>
            </a:pPr>
            <a:r>
              <a:rPr lang="ja-JP" altLang="en-US" sz="1867">
                <a:latin typeface="BIZ UDPGothic" panose="020B0400000000000000" pitchFamily="34" charset="-128"/>
                <a:ea typeface="BIZ UDPGothic" panose="020B0400000000000000" pitchFamily="34" charset="-128"/>
              </a:rPr>
              <a:t>　○ 適切な管理によるデータ分析時間の短縮</a:t>
            </a:r>
          </a:p>
          <a:p>
            <a:pPr>
              <a:lnSpc>
                <a:spcPct val="150000"/>
              </a:lnSpc>
            </a:pPr>
            <a:r>
              <a:rPr lang="ja-JP" altLang="en-US" sz="1867">
                <a:latin typeface="BIZ UDPGothic" panose="020B0400000000000000" pitchFamily="34" charset="-128"/>
                <a:ea typeface="BIZ UDPGothic" panose="020B0400000000000000" pitchFamily="34" charset="-128"/>
              </a:rPr>
              <a:t>　○ データの長期（永久）保存、データの完全性の維持</a:t>
            </a:r>
          </a:p>
          <a:p>
            <a:pPr>
              <a:lnSpc>
                <a:spcPct val="150000"/>
              </a:lnSpc>
            </a:pPr>
            <a:r>
              <a:rPr lang="ja-JP" altLang="en-US" sz="1867">
                <a:latin typeface="BIZ UDPGothic" panose="020B0400000000000000" pitchFamily="34" charset="-128"/>
                <a:ea typeface="BIZ UDPGothic" panose="020B0400000000000000" pitchFamily="34" charset="-128"/>
              </a:rPr>
              <a:t>　○ 資金配分機関の要件の充足と助成金獲得による競争力向上</a:t>
            </a:r>
          </a:p>
          <a:p>
            <a:pPr>
              <a:lnSpc>
                <a:spcPct val="150000"/>
              </a:lnSpc>
            </a:pPr>
            <a:r>
              <a:rPr lang="ja-JP" altLang="en-US" sz="1867">
                <a:latin typeface="BIZ UDPGothic" panose="020B0400000000000000" pitchFamily="34" charset="-128"/>
                <a:ea typeface="BIZ UDPGothic" panose="020B0400000000000000" pitchFamily="34" charset="-128"/>
              </a:rPr>
              <a:t>　○ 新しい発見、効果的な共有と再利用の促進</a:t>
            </a:r>
          </a:p>
          <a:p>
            <a:pPr>
              <a:lnSpc>
                <a:spcPct val="150000"/>
              </a:lnSpc>
            </a:pPr>
            <a:r>
              <a:rPr lang="ja-JP" altLang="en-US" sz="1867">
                <a:latin typeface="BIZ UDPGothic" panose="020B0400000000000000" pitchFamily="34" charset="-128"/>
                <a:ea typeface="BIZ UDPGothic" panose="020B0400000000000000" pitchFamily="34" charset="-128"/>
              </a:rPr>
              <a:t>　○ オープンアクセスのサポート</a:t>
            </a:r>
          </a:p>
          <a:p>
            <a:pPr>
              <a:lnSpc>
                <a:spcPct val="150000"/>
              </a:lnSpc>
            </a:pPr>
            <a:r>
              <a:rPr lang="ja-JP" altLang="en-US" sz="1867">
                <a:latin typeface="BIZ UDPGothic" panose="020B0400000000000000" pitchFamily="34" charset="-128"/>
                <a:ea typeface="BIZ UDPGothic" panose="020B0400000000000000" pitchFamily="34" charset="-128"/>
              </a:rPr>
              <a:t>　○ 次世代の研究者の利活用へ貢献</a:t>
            </a: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ja-JP" altLang="en-US"/>
              <a:t>研究データマネジメントの意義</a:t>
            </a:r>
          </a:p>
        </p:txBody>
      </p:sp>
    </p:spTree>
    <p:extLst>
      <p:ext uri="{BB962C8B-B14F-4D97-AF65-F5344CB8AC3E}">
        <p14:creationId xmlns:p14="http://schemas.microsoft.com/office/powerpoint/2010/main" val="403273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extLst>
              <p:ext uri="{D42A27DB-BD31-4B8C-83A1-F6EECF244321}">
                <p14:modId xmlns:p14="http://schemas.microsoft.com/office/powerpoint/2010/main" val="2577902726"/>
              </p:ext>
            </p:extLst>
          </p:nvPr>
        </p:nvGraphicFramePr>
        <p:xfrm>
          <a:off x="3058085" y="1879529"/>
          <a:ext cx="5548539" cy="36072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 1"/>
          <p:cNvGraphicFramePr/>
          <p:nvPr>
            <p:extLst>
              <p:ext uri="{D42A27DB-BD31-4B8C-83A1-F6EECF244321}">
                <p14:modId xmlns:p14="http://schemas.microsoft.com/office/powerpoint/2010/main" val="764689948"/>
              </p:ext>
            </p:extLst>
          </p:nvPr>
        </p:nvGraphicFramePr>
        <p:xfrm>
          <a:off x="4152258" y="1949685"/>
          <a:ext cx="3757847" cy="34061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テキスト ボックス 4">
            <a:extLst>
              <a:ext uri="{FF2B5EF4-FFF2-40B4-BE49-F238E27FC236}">
                <a16:creationId xmlns:a16="http://schemas.microsoft.com/office/drawing/2014/main" id="{03615362-45A7-8D33-B995-18F97E3DB40D}"/>
              </a:ext>
            </a:extLst>
          </p:cNvPr>
          <p:cNvSpPr txBox="1"/>
          <p:nvPr/>
        </p:nvSpPr>
        <p:spPr>
          <a:xfrm>
            <a:off x="581276" y="2241356"/>
            <a:ext cx="3449760" cy="338554"/>
          </a:xfrm>
          <a:prstGeom prst="rect">
            <a:avLst/>
          </a:prstGeom>
          <a:noFill/>
          <a:ln w="19050">
            <a:solidFill>
              <a:srgbClr val="0070C0"/>
            </a:solidFill>
          </a:ln>
        </p:spPr>
        <p:txBody>
          <a:bodyPr wrap="square" rtlCol="0" anchor="ctr">
            <a:spAutoFit/>
          </a:bodyPr>
          <a:lstStyle/>
          <a:p>
            <a:r>
              <a:rPr lang="ja-JP" altLang="en-US" sz="1600" dirty="0">
                <a:latin typeface="BIZ UDPGothic" panose="020B0400000000000000" pitchFamily="34" charset="-128"/>
                <a:ea typeface="BIZ UDPGothic" panose="020B0400000000000000" pitchFamily="34" charset="-128"/>
              </a:rPr>
              <a:t>研究データの取り扱い計画の策定</a:t>
            </a:r>
          </a:p>
        </p:txBody>
      </p:sp>
      <p:sp>
        <p:nvSpPr>
          <p:cNvPr id="6" name="テキスト ボックス 5">
            <a:extLst>
              <a:ext uri="{FF2B5EF4-FFF2-40B4-BE49-F238E27FC236}">
                <a16:creationId xmlns:a16="http://schemas.microsoft.com/office/drawing/2014/main" id="{B80C0484-4A91-A41C-070D-387742D75761}"/>
              </a:ext>
            </a:extLst>
          </p:cNvPr>
          <p:cNvSpPr txBox="1"/>
          <p:nvPr/>
        </p:nvSpPr>
        <p:spPr>
          <a:xfrm>
            <a:off x="7885584" y="3069120"/>
            <a:ext cx="3757845" cy="830997"/>
          </a:xfrm>
          <a:prstGeom prst="rect">
            <a:avLst/>
          </a:prstGeom>
          <a:noFill/>
          <a:ln w="19050">
            <a:solidFill>
              <a:srgbClr val="FF0000"/>
            </a:solidFill>
          </a:ln>
        </p:spPr>
        <p:txBody>
          <a:bodyPr wrap="square" rtlCol="0">
            <a:spAutoFit/>
          </a:bodyPr>
          <a:lstStyle/>
          <a:p>
            <a:r>
              <a:rPr lang="ja-JP" altLang="en-US" sz="1600">
                <a:latin typeface="BIZ UDPGothic" panose="020B0400000000000000" pitchFamily="34" charset="-128"/>
                <a:ea typeface="BIZ UDPGothic" panose="020B0400000000000000" pitchFamily="34" charset="-128"/>
              </a:rPr>
              <a:t>研究中の日々の情報の取り扱い</a:t>
            </a:r>
            <a:endParaRPr lang="en-US" altLang="ja-JP" sz="1600" dirty="0">
              <a:latin typeface="BIZ UDPGothic" panose="020B0400000000000000" pitchFamily="34" charset="-128"/>
              <a:ea typeface="BIZ UDPGothic" panose="020B0400000000000000" pitchFamily="34" charset="-128"/>
            </a:endParaRPr>
          </a:p>
          <a:p>
            <a:r>
              <a:rPr lang="ja-JP" altLang="en-US" sz="1600">
                <a:solidFill>
                  <a:srgbClr val="000000"/>
                </a:solidFill>
                <a:latin typeface="BIZ UDPGothic" panose="020B0400000000000000" pitchFamily="34" charset="-128"/>
                <a:ea typeface="BIZ UDPGothic" panose="020B0400000000000000" pitchFamily="34" charset="-128"/>
              </a:rPr>
              <a:t>－研究データのライフサイクルの各段階・全段階におけるデータの管理</a:t>
            </a:r>
          </a:p>
        </p:txBody>
      </p:sp>
      <p:sp>
        <p:nvSpPr>
          <p:cNvPr id="7" name="テキスト ボックス 6">
            <a:extLst>
              <a:ext uri="{FF2B5EF4-FFF2-40B4-BE49-F238E27FC236}">
                <a16:creationId xmlns:a16="http://schemas.microsoft.com/office/drawing/2014/main" id="{6DCC0D44-4955-BDAA-7783-5C41C8D13557}"/>
              </a:ext>
            </a:extLst>
          </p:cNvPr>
          <p:cNvSpPr txBox="1"/>
          <p:nvPr/>
        </p:nvSpPr>
        <p:spPr>
          <a:xfrm>
            <a:off x="581279" y="4297944"/>
            <a:ext cx="3570980" cy="338554"/>
          </a:xfrm>
          <a:prstGeom prst="rect">
            <a:avLst/>
          </a:prstGeom>
          <a:noFill/>
          <a:ln w="19050">
            <a:solidFill>
              <a:srgbClr val="00B050"/>
            </a:solidFill>
          </a:ln>
        </p:spPr>
        <p:txBody>
          <a:bodyPr wrap="square" rtlCol="0" anchor="ctr">
            <a:spAutoFit/>
          </a:bodyPr>
          <a:lstStyle/>
          <a:p>
            <a:r>
              <a:rPr lang="ja-JP" altLang="en-US" sz="1600" dirty="0">
                <a:latin typeface="BIZ UDPGothic" panose="020B0400000000000000" pitchFamily="34" charset="-128"/>
                <a:ea typeface="BIZ UDPGothic" panose="020B0400000000000000" pitchFamily="34" charset="-128"/>
              </a:rPr>
              <a:t>研究後の長期的なデータの取り扱い</a:t>
            </a:r>
            <a:endParaRPr lang="en-US" altLang="ja-JP" sz="1600" dirty="0">
              <a:latin typeface="BIZ UDPGothic" panose="020B0400000000000000" pitchFamily="34" charset="-128"/>
              <a:ea typeface="BIZ UDPGothic" panose="020B0400000000000000" pitchFamily="34" charset="-128"/>
            </a:endParaRPr>
          </a:p>
        </p:txBody>
      </p:sp>
      <p:sp>
        <p:nvSpPr>
          <p:cNvPr id="8" name="テキスト ボックス 7">
            <a:extLst>
              <a:ext uri="{FF2B5EF4-FFF2-40B4-BE49-F238E27FC236}">
                <a16:creationId xmlns:a16="http://schemas.microsoft.com/office/drawing/2014/main" id="{63CB1B24-2D64-3856-9BEE-08D797C11ADB}"/>
              </a:ext>
            </a:extLst>
          </p:cNvPr>
          <p:cNvSpPr txBox="1"/>
          <p:nvPr/>
        </p:nvSpPr>
        <p:spPr>
          <a:xfrm>
            <a:off x="580" y="5800961"/>
            <a:ext cx="12191421" cy="1015663"/>
          </a:xfrm>
          <a:prstGeom prst="rect">
            <a:avLst/>
          </a:prstGeom>
          <a:solidFill>
            <a:srgbClr val="EAEAEA"/>
          </a:solidFill>
        </p:spPr>
        <p:txBody>
          <a:bodyPr wrap="square" rtlCol="0">
            <a:spAutoFit/>
          </a:bodyPr>
          <a:lstStyle/>
          <a:p>
            <a:pPr marL="228584" indent="-228584">
              <a:buFont typeface="Arial" panose="020B0604020202020204" pitchFamily="34" charset="0"/>
              <a:buChar char="•"/>
            </a:pPr>
            <a:r>
              <a:rPr lang="nl-NL" altLang="ja-JP" sz="1200">
                <a:solidFill>
                  <a:prstClr val="black"/>
                </a:solidFill>
                <a:latin typeface="BIZ UDPGothic" panose="020B0400000000000000" pitchFamily="34" charset="-128"/>
                <a:ea typeface="BIZ UDPGothic" panose="020B0400000000000000" pitchFamily="34" charset="-128"/>
              </a:rPr>
              <a:t>Cf., The UK Data Service. (</a:t>
            </a:r>
            <a:r>
              <a:rPr lang="nl-NL" altLang="ja-JP" sz="1200" err="1">
                <a:solidFill>
                  <a:prstClr val="black"/>
                </a:solidFill>
                <a:latin typeface="BIZ UDPGothic" panose="020B0400000000000000" pitchFamily="34" charset="-128"/>
                <a:ea typeface="BIZ UDPGothic" panose="020B0400000000000000" pitchFamily="34" charset="-128"/>
              </a:rPr>
              <a:t>n.d</a:t>
            </a:r>
            <a:r>
              <a:rPr lang="nl-NL" altLang="ja-JP" sz="1200">
                <a:solidFill>
                  <a:prstClr val="black"/>
                </a:solidFill>
                <a:latin typeface="BIZ UDPGothic" panose="020B0400000000000000" pitchFamily="34" charset="-128"/>
                <a:ea typeface="BIZ UDPGothic" panose="020B0400000000000000" pitchFamily="34" charset="-128"/>
              </a:rPr>
              <a:t>.). Research data management.</a:t>
            </a:r>
            <a:r>
              <a:rPr lang="en-US" altLang="ja-JP" sz="1200" dirty="0">
                <a:solidFill>
                  <a:prstClr val="black"/>
                </a:solidFill>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9"/>
              </a:rPr>
              <a:t>https://www.ukdataservice.ac.uk/manage-data/lifecycle.aspx</a:t>
            </a:r>
            <a:endParaRPr lang="nl-NL" altLang="ja-JP" sz="1200">
              <a:latin typeface="BIZ UDPGothic" panose="020B0400000000000000" pitchFamily="34" charset="-128"/>
              <a:ea typeface="BIZ UDPGothic" panose="020B0400000000000000" pitchFamily="34" charset="-128"/>
            </a:endParaRPr>
          </a:p>
          <a:p>
            <a:pPr marL="228584" indent="-228584">
              <a:buFont typeface="Arial" panose="020B0604020202020204" pitchFamily="34" charset="0"/>
              <a:buChar char="•"/>
            </a:pPr>
            <a:r>
              <a:rPr lang="es-ES" altLang="ja-JP" sz="1200">
                <a:solidFill>
                  <a:prstClr val="black"/>
                </a:solidFill>
                <a:latin typeface="BIZ UDPGothic" panose="020B0400000000000000" pitchFamily="34" charset="-128"/>
                <a:ea typeface="BIZ UDPGothic" panose="020B0400000000000000" pitchFamily="34" charset="-128"/>
              </a:rPr>
              <a:t>van </a:t>
            </a:r>
            <a:r>
              <a:rPr lang="es-ES" altLang="ja-JP" sz="1200" err="1">
                <a:solidFill>
                  <a:prstClr val="black"/>
                </a:solidFill>
                <a:latin typeface="BIZ UDPGothic" panose="020B0400000000000000" pitchFamily="34" charset="-128"/>
                <a:ea typeface="BIZ UDPGothic" panose="020B0400000000000000" pitchFamily="34" charset="-128"/>
              </a:rPr>
              <a:t>Selm</a:t>
            </a:r>
            <a:r>
              <a:rPr lang="es-ES" altLang="ja-JP" sz="1200">
                <a:solidFill>
                  <a:prstClr val="black"/>
                </a:solidFill>
                <a:latin typeface="BIZ UDPGothic" panose="020B0400000000000000" pitchFamily="34" charset="-128"/>
                <a:ea typeface="BIZ UDPGothic" panose="020B0400000000000000" pitchFamily="34" charset="-128"/>
              </a:rPr>
              <a:t>, M. (2015). RDM </a:t>
            </a:r>
            <a:r>
              <a:rPr lang="es-ES" altLang="ja-JP" sz="1200" err="1">
                <a:solidFill>
                  <a:prstClr val="black"/>
                </a:solidFill>
                <a:latin typeface="BIZ UDPGothic" panose="020B0400000000000000" pitchFamily="34" charset="-128"/>
                <a:ea typeface="BIZ UDPGothic" panose="020B0400000000000000" pitchFamily="34" charset="-128"/>
              </a:rPr>
              <a:t>Support</a:t>
            </a:r>
            <a:r>
              <a:rPr lang="es-ES" altLang="ja-JP" sz="1200">
                <a:solidFill>
                  <a:prstClr val="black"/>
                </a:solidFill>
                <a:latin typeface="BIZ UDPGothic" panose="020B0400000000000000" pitchFamily="34" charset="-128"/>
                <a:ea typeface="BIZ UDPGothic" panose="020B0400000000000000" pitchFamily="34" charset="-128"/>
              </a:rPr>
              <a:t> - </a:t>
            </a:r>
            <a:r>
              <a:rPr lang="es-ES" altLang="ja-JP" sz="1200" err="1">
                <a:solidFill>
                  <a:prstClr val="black"/>
                </a:solidFill>
                <a:latin typeface="BIZ UDPGothic" panose="020B0400000000000000" pitchFamily="34" charset="-128"/>
                <a:ea typeface="BIZ UDPGothic" panose="020B0400000000000000" pitchFamily="34" charset="-128"/>
              </a:rPr>
              <a:t>basic</a:t>
            </a:r>
            <a:r>
              <a:rPr lang="es-ES" altLang="ja-JP" sz="1200">
                <a:solidFill>
                  <a:prstClr val="black"/>
                </a:solidFill>
                <a:latin typeface="BIZ UDPGothic" panose="020B0400000000000000" pitchFamily="34" charset="-128"/>
                <a:ea typeface="BIZ UDPGothic" panose="020B0400000000000000" pitchFamily="34" charset="-128"/>
              </a:rPr>
              <a:t> training </a:t>
            </a:r>
            <a:r>
              <a:rPr lang="es-ES" altLang="ja-JP" sz="1200" err="1">
                <a:solidFill>
                  <a:prstClr val="black"/>
                </a:solidFill>
                <a:latin typeface="BIZ UDPGothic" panose="020B0400000000000000" pitchFamily="34" charset="-128"/>
                <a:ea typeface="BIZ UDPGothic" panose="020B0400000000000000" pitchFamily="34" charset="-128"/>
              </a:rPr>
              <a:t>course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for</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information</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specialists</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figshare</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err="1">
                <a:solidFill>
                  <a:prstClr val="black"/>
                </a:solidFill>
                <a:latin typeface="BIZ UDPGothic" panose="020B0400000000000000" pitchFamily="34" charset="-128"/>
                <a:ea typeface="BIZ UDPGothic" panose="020B0400000000000000" pitchFamily="34" charset="-128"/>
              </a:rPr>
              <a:t>Dataset</a:t>
            </a:r>
            <a:r>
              <a:rPr lang="es-ES" altLang="ja-JP" sz="1200">
                <a:solidFill>
                  <a:prstClr val="black"/>
                </a:solidFill>
                <a:latin typeface="BIZ UDPGothic" panose="020B0400000000000000" pitchFamily="34" charset="-128"/>
                <a:ea typeface="BIZ UDPGothic" panose="020B0400000000000000" pitchFamily="34" charset="-128"/>
              </a:rPr>
              <a:t>. </a:t>
            </a:r>
            <a:r>
              <a:rPr lang="es-ES" altLang="ja-JP" sz="1200">
                <a:solidFill>
                  <a:prstClr val="black"/>
                </a:solidFill>
                <a:latin typeface="BIZ UDPGothic" panose="020B0400000000000000" pitchFamily="34" charset="-128"/>
                <a:ea typeface="BIZ UDPGothic" panose="020B0400000000000000" pitchFamily="34" charset="-128"/>
                <a:hlinkClick r:id="rId10"/>
              </a:rPr>
              <a:t>https://doi.org/10.6084/m9.figshare.1285313.v1</a:t>
            </a:r>
            <a:r>
              <a:rPr lang="es-ES" altLang="ja-JP" sz="1200">
                <a:solidFill>
                  <a:prstClr val="black"/>
                </a:solidFill>
                <a:latin typeface="BIZ UDPGothic" panose="020B0400000000000000" pitchFamily="34" charset="-128"/>
                <a:ea typeface="BIZ UDPGothic" panose="020B0400000000000000" pitchFamily="34" charset="-128"/>
              </a:rPr>
              <a:t> </a:t>
            </a:r>
            <a:r>
              <a:rPr lang="ja-JP" altLang="en-US" sz="1200">
                <a:solidFill>
                  <a:prstClr val="black"/>
                </a:solidFill>
                <a:latin typeface="BIZ UDPGothic" panose="020B0400000000000000" pitchFamily="34" charset="-128"/>
                <a:ea typeface="BIZ UDPGothic" panose="020B0400000000000000" pitchFamily="34" charset="-128"/>
              </a:rPr>
              <a:t>を元に加工</a:t>
            </a:r>
            <a:r>
              <a:rPr lang="en-US" altLang="ja-JP" sz="1200" dirty="0">
                <a:solidFill>
                  <a:prstClr val="black"/>
                </a:solidFill>
                <a:latin typeface="BIZ UDPGothic" panose="020B0400000000000000" pitchFamily="34" charset="-128"/>
                <a:ea typeface="BIZ UDPGothic" panose="020B0400000000000000" pitchFamily="34" charset="-128"/>
              </a:rPr>
              <a:t>.</a:t>
            </a:r>
            <a:endParaRPr lang="en-US" altLang="ja-JP" sz="1200" dirty="0">
              <a:latin typeface="BIZ UDPGothic" panose="020B0400000000000000" pitchFamily="34" charset="-128"/>
              <a:ea typeface="BIZ UDPGothic" panose="020B0400000000000000" pitchFamily="34" charset="-128"/>
            </a:endParaRPr>
          </a:p>
          <a:p>
            <a:pPr marL="228584" indent="-228584">
              <a:buFont typeface="Arial" panose="020B0604020202020204" pitchFamily="34" charset="0"/>
              <a:buChar char="•"/>
            </a:pPr>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p.6.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11"/>
              </a:rPr>
              <a:t>https://jpcoar.repo.nii.ac.jp/records/607</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を元に加工</a:t>
            </a:r>
            <a:r>
              <a:rPr lang="en-US" altLang="ja-JP" sz="1200" dirty="0">
                <a:latin typeface="BIZ UDPGothic" panose="020B0400000000000000" pitchFamily="34" charset="-128"/>
                <a:ea typeface="BIZ UDPGothic" panose="020B0400000000000000" pitchFamily="34" charset="-128"/>
              </a:rPr>
              <a:t>.</a:t>
            </a:r>
            <a:endParaRPr lang="ja-JP" altLang="en-US" sz="1200">
              <a:latin typeface="BIZ UDPGothic" panose="020B0400000000000000" pitchFamily="34" charset="-128"/>
              <a:ea typeface="BIZ UDPGothic" panose="020B0400000000000000" pitchFamily="34" charset="-128"/>
            </a:endParaRPr>
          </a:p>
        </p:txBody>
      </p:sp>
      <p:sp>
        <p:nvSpPr>
          <p:cNvPr id="2" name="テキスト ボックス 1">
            <a:extLst>
              <a:ext uri="{FF2B5EF4-FFF2-40B4-BE49-F238E27FC236}">
                <a16:creationId xmlns:a16="http://schemas.microsoft.com/office/drawing/2014/main" id="{8CE6E7D0-4591-2249-4E17-4B1BE0F66664}"/>
              </a:ext>
            </a:extLst>
          </p:cNvPr>
          <p:cNvSpPr txBox="1"/>
          <p:nvPr/>
        </p:nvSpPr>
        <p:spPr>
          <a:xfrm>
            <a:off x="311323" y="1888997"/>
            <a:ext cx="1260140" cy="338554"/>
          </a:xfrm>
          <a:prstGeom prst="rect">
            <a:avLst/>
          </a:prstGeom>
          <a:noFill/>
        </p:spPr>
        <p:txBody>
          <a:bodyPr wrap="square" rtlCol="0" anchor="ctr">
            <a:spAutoFit/>
          </a:bodyPr>
          <a:lstStyle/>
          <a:p>
            <a:pPr algn="ctr"/>
            <a:r>
              <a:rPr lang="ja-JP" altLang="en-US" sz="1600">
                <a:solidFill>
                  <a:srgbClr val="0070C0"/>
                </a:solidFill>
                <a:latin typeface="BIZ UDPGothic" panose="020B0400000000000000" pitchFamily="34" charset="-128"/>
                <a:ea typeface="BIZ UDPGothic" panose="020B0400000000000000" pitchFamily="34" charset="-128"/>
              </a:rPr>
              <a:t>研究前</a:t>
            </a:r>
          </a:p>
        </p:txBody>
      </p:sp>
      <p:sp>
        <p:nvSpPr>
          <p:cNvPr id="9" name="テキスト ボックス 8">
            <a:extLst>
              <a:ext uri="{FF2B5EF4-FFF2-40B4-BE49-F238E27FC236}">
                <a16:creationId xmlns:a16="http://schemas.microsoft.com/office/drawing/2014/main" id="{854DB18C-ACA6-C5E5-6C58-B5E829EB6D4B}"/>
              </a:ext>
            </a:extLst>
          </p:cNvPr>
          <p:cNvSpPr txBox="1"/>
          <p:nvPr/>
        </p:nvSpPr>
        <p:spPr>
          <a:xfrm>
            <a:off x="7539459" y="2705648"/>
            <a:ext cx="1260140" cy="338554"/>
          </a:xfrm>
          <a:prstGeom prst="rect">
            <a:avLst/>
          </a:prstGeom>
          <a:noFill/>
        </p:spPr>
        <p:txBody>
          <a:bodyPr wrap="square" rtlCol="0">
            <a:spAutoFit/>
          </a:bodyPr>
          <a:lstStyle/>
          <a:p>
            <a:pPr algn="ctr"/>
            <a:r>
              <a:rPr lang="ja-JP" altLang="en-US" sz="1600">
                <a:solidFill>
                  <a:srgbClr val="FF0000"/>
                </a:solidFill>
                <a:latin typeface="BIZ UDPGothic" panose="020B0400000000000000" pitchFamily="34" charset="-128"/>
                <a:ea typeface="BIZ UDPGothic" panose="020B0400000000000000" pitchFamily="34" charset="-128"/>
              </a:rPr>
              <a:t>研究中</a:t>
            </a:r>
          </a:p>
        </p:txBody>
      </p:sp>
      <p:sp>
        <p:nvSpPr>
          <p:cNvPr id="10" name="テキスト ボックス 9">
            <a:extLst>
              <a:ext uri="{FF2B5EF4-FFF2-40B4-BE49-F238E27FC236}">
                <a16:creationId xmlns:a16="http://schemas.microsoft.com/office/drawing/2014/main" id="{6FA602AB-7851-DDD1-3019-03F4E8A0598A}"/>
              </a:ext>
            </a:extLst>
          </p:cNvPr>
          <p:cNvSpPr txBox="1"/>
          <p:nvPr/>
        </p:nvSpPr>
        <p:spPr>
          <a:xfrm>
            <a:off x="464003" y="3958953"/>
            <a:ext cx="860692" cy="338554"/>
          </a:xfrm>
          <a:prstGeom prst="rect">
            <a:avLst/>
          </a:prstGeom>
          <a:noFill/>
        </p:spPr>
        <p:txBody>
          <a:bodyPr wrap="square" rtlCol="0">
            <a:spAutoFit/>
          </a:bodyPr>
          <a:lstStyle/>
          <a:p>
            <a:pPr algn="ctr"/>
            <a:r>
              <a:rPr lang="ja-JP" altLang="en-US" sz="1600">
                <a:solidFill>
                  <a:srgbClr val="00B050"/>
                </a:solidFill>
                <a:latin typeface="BIZ UDPGothic" panose="020B0400000000000000" pitchFamily="34" charset="-128"/>
                <a:ea typeface="BIZ UDPGothic" panose="020B0400000000000000" pitchFamily="34" charset="-128"/>
              </a:rPr>
              <a:t>研究後</a:t>
            </a:r>
          </a:p>
        </p:txBody>
      </p:sp>
      <p:sp>
        <p:nvSpPr>
          <p:cNvPr id="4" name="TextBox 2">
            <a:extLst>
              <a:ext uri="{FF2B5EF4-FFF2-40B4-BE49-F238E27FC236}">
                <a16:creationId xmlns:a16="http://schemas.microsoft.com/office/drawing/2014/main" id="{694F5CBB-8D18-89B9-4D2C-59060B113FD2}"/>
              </a:ext>
            </a:extLst>
          </p:cNvPr>
          <p:cNvSpPr txBox="1"/>
          <p:nvPr/>
        </p:nvSpPr>
        <p:spPr>
          <a:xfrm>
            <a:off x="399352" y="1197004"/>
            <a:ext cx="5825381"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研究データのライフサイクル</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2A08990F-5C65-10C7-CD08-7FA72E81AA78}"/>
              </a:ext>
            </a:extLst>
          </p:cNvPr>
          <p:cNvSpPr txBox="1"/>
          <p:nvPr/>
        </p:nvSpPr>
        <p:spPr>
          <a:xfrm>
            <a:off x="757069" y="1539485"/>
            <a:ext cx="11434355" cy="338554"/>
          </a:xfrm>
          <a:prstGeom prst="rect">
            <a:avLst/>
          </a:prstGeom>
          <a:noFill/>
        </p:spPr>
        <p:txBody>
          <a:bodyPr wrap="square">
            <a:spAutoFit/>
          </a:bodyPr>
          <a:lstStyle/>
          <a:p>
            <a:r>
              <a:rPr lang="ja-JP" altLang="ja-JP" sz="1600" dirty="0">
                <a:solidFill>
                  <a:prstClr val="black"/>
                </a:solidFill>
                <a:latin typeface="BIZ UDPGothic" panose="020B0400000000000000" pitchFamily="34" charset="-128"/>
                <a:ea typeface="BIZ UDPGothic" panose="020B0400000000000000" pitchFamily="34" charset="-128"/>
              </a:rPr>
              <a:t>研究プロジェクトにおいて使用、あるいは生成された情報</a:t>
            </a:r>
            <a:r>
              <a:rPr lang="ja-JP" altLang="en-US" sz="1600" dirty="0">
                <a:solidFill>
                  <a:prstClr val="black"/>
                </a:solidFill>
                <a:latin typeface="BIZ UDPGothic" panose="020B0400000000000000" pitchFamily="34" charset="-128"/>
                <a:ea typeface="BIZ UDPGothic" panose="020B0400000000000000" pitchFamily="34" charset="-128"/>
              </a:rPr>
              <a:t>は</a:t>
            </a:r>
            <a:r>
              <a:rPr lang="ja-JP" altLang="ja-JP" sz="1600" dirty="0">
                <a:solidFill>
                  <a:prstClr val="black"/>
                </a:solidFill>
                <a:latin typeface="BIZ UDPGothic" panose="020B0400000000000000" pitchFamily="34" charset="-128"/>
                <a:ea typeface="BIZ UDPGothic" panose="020B0400000000000000" pitchFamily="34" charset="-128"/>
              </a:rPr>
              <a:t>、</a:t>
            </a:r>
            <a:r>
              <a:rPr lang="ja-JP" altLang="en-US" sz="1600" dirty="0">
                <a:solidFill>
                  <a:prstClr val="black"/>
                </a:solidFill>
                <a:latin typeface="BIZ UDPGothic" panose="020B0400000000000000" pitchFamily="34" charset="-128"/>
                <a:ea typeface="BIZ UDPGothic" panose="020B0400000000000000" pitchFamily="34" charset="-128"/>
              </a:rPr>
              <a:t>以下のサイクルの中で</a:t>
            </a:r>
            <a:r>
              <a:rPr lang="ja-JP" altLang="ja-JP" sz="1600" dirty="0">
                <a:solidFill>
                  <a:prstClr val="black"/>
                </a:solidFill>
                <a:latin typeface="BIZ UDPGothic" panose="020B0400000000000000" pitchFamily="34" charset="-128"/>
                <a:ea typeface="BIZ UDPGothic" panose="020B0400000000000000" pitchFamily="34" charset="-128"/>
              </a:rPr>
              <a:t>組織化、構造化、保管、管理</a:t>
            </a:r>
            <a:r>
              <a:rPr lang="ja-JP" altLang="en-US" sz="1600" dirty="0">
                <a:solidFill>
                  <a:prstClr val="black"/>
                </a:solidFill>
                <a:latin typeface="BIZ UDPGothic" panose="020B0400000000000000" pitchFamily="34" charset="-128"/>
                <a:ea typeface="BIZ UDPGothic" panose="020B0400000000000000" pitchFamily="34" charset="-128"/>
              </a:rPr>
              <a:t>される</a:t>
            </a:r>
            <a:endParaRPr lang="ja-JP" altLang="en-US" sz="1600" dirty="0">
              <a:latin typeface="BIZ UDPGothic" panose="020B0400000000000000" pitchFamily="34" charset="-128"/>
              <a:ea typeface="BIZ UDPGothic" panose="020B0400000000000000" pitchFamily="34" charset="-128"/>
            </a:endParaRPr>
          </a:p>
        </p:txBody>
      </p:sp>
      <p:sp>
        <p:nvSpPr>
          <p:cNvPr id="3" name="タイトル 2">
            <a:extLst>
              <a:ext uri="{FF2B5EF4-FFF2-40B4-BE49-F238E27FC236}">
                <a16:creationId xmlns:a16="http://schemas.microsoft.com/office/drawing/2014/main" id="{8EF41711-5A70-62CC-4EA1-46D593559B2D}"/>
              </a:ext>
            </a:extLst>
          </p:cNvPr>
          <p:cNvSpPr>
            <a:spLocks noGrp="1"/>
          </p:cNvSpPr>
          <p:nvPr>
            <p:ph type="title"/>
          </p:nvPr>
        </p:nvSpPr>
        <p:spPr/>
        <p:txBody>
          <a:bodyPr/>
          <a:lstStyle/>
          <a:p>
            <a:r>
              <a:rPr lang="ja-JP" altLang="en-US"/>
              <a:t>研究データのライフサイクル</a:t>
            </a:r>
            <a:endParaRPr kumimoji="1" lang="ja-JP" altLang="en-US"/>
          </a:p>
        </p:txBody>
      </p:sp>
    </p:spTree>
    <p:extLst>
      <p:ext uri="{BB962C8B-B14F-4D97-AF65-F5344CB8AC3E}">
        <p14:creationId xmlns:p14="http://schemas.microsoft.com/office/powerpoint/2010/main" val="20413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600"/>
              <a:t>目　次</a:t>
            </a:r>
          </a:p>
        </p:txBody>
      </p:sp>
      <p:sp>
        <p:nvSpPr>
          <p:cNvPr id="4" name="スライド番号プレースホルダー 3"/>
          <p:cNvSpPr>
            <a:spLocks noGrp="1"/>
          </p:cNvSpPr>
          <p:nvPr>
            <p:ph type="sldNum" sz="quarter" idx="12"/>
          </p:nvPr>
        </p:nvSpPr>
        <p:spPr/>
        <p:txBody>
          <a:bodyPr/>
          <a:lstStyle/>
          <a:p>
            <a:r>
              <a:rPr lang="en-US" altLang="ja-JP" dirty="0"/>
              <a:t>2</a:t>
            </a:r>
            <a:endParaRPr lang="ja-JP" altLang="en-US"/>
          </a:p>
        </p:txBody>
      </p:sp>
      <p:sp>
        <p:nvSpPr>
          <p:cNvPr id="3" name="コンテンツ プレースホルダー 2"/>
          <p:cNvSpPr>
            <a:spLocks noGrp="1"/>
          </p:cNvSpPr>
          <p:nvPr>
            <p:ph idx="1"/>
          </p:nvPr>
        </p:nvSpPr>
        <p:spPr>
          <a:xfrm>
            <a:off x="1179433" y="2161425"/>
            <a:ext cx="10234341" cy="4561112"/>
          </a:xfrm>
        </p:spPr>
        <p:txBody>
          <a:bodyPr/>
          <a:lstStyle/>
          <a:p>
            <a:pPr marL="514302" indent="-514302">
              <a:lnSpc>
                <a:spcPts val="3733"/>
              </a:lnSpc>
              <a:buAutoNum type="arabicPeriod"/>
            </a:pPr>
            <a:r>
              <a:rPr lang="ja-JP" altLang="en-US" sz="3200"/>
              <a:t>研究データマネジメントを知る</a:t>
            </a:r>
          </a:p>
          <a:p>
            <a:pPr marL="514302" indent="-514302">
              <a:lnSpc>
                <a:spcPts val="3733"/>
              </a:lnSpc>
              <a:buAutoNum type="arabicPeriod"/>
            </a:pPr>
            <a:r>
              <a:rPr lang="ja-JP" altLang="en-US" sz="3200"/>
              <a:t>研究データポリシーと関係規定等</a:t>
            </a:r>
          </a:p>
          <a:p>
            <a:pPr marL="514302" indent="-514302">
              <a:lnSpc>
                <a:spcPts val="3733"/>
              </a:lnSpc>
              <a:buAutoNum type="arabicPeriod"/>
            </a:pPr>
            <a:r>
              <a:rPr lang="ja-JP" altLang="en-US" sz="3200"/>
              <a:t>研究データ管理計画</a:t>
            </a:r>
          </a:p>
          <a:p>
            <a:pPr marL="514302" indent="-514302">
              <a:lnSpc>
                <a:spcPts val="3733"/>
              </a:lnSpc>
              <a:buAutoNum type="arabicPeriod"/>
            </a:pPr>
            <a:r>
              <a:rPr lang="ja-JP" altLang="en-US" sz="3200"/>
              <a:t>研究データを取得・収集および保存・共有する</a:t>
            </a:r>
          </a:p>
          <a:p>
            <a:pPr marL="514302" indent="-514302">
              <a:lnSpc>
                <a:spcPts val="3733"/>
              </a:lnSpc>
              <a:buAutoNum type="arabicPeriod"/>
            </a:pPr>
            <a:r>
              <a:rPr lang="ja-JP" altLang="en-US" sz="3200"/>
              <a:t>研究データを公開する</a:t>
            </a:r>
          </a:p>
          <a:p>
            <a:pPr marL="514302" indent="-514302">
              <a:lnSpc>
                <a:spcPts val="3733"/>
              </a:lnSpc>
              <a:buAutoNum type="arabicPeriod"/>
            </a:pPr>
            <a:r>
              <a:rPr lang="ja-JP" altLang="en-US" sz="3200"/>
              <a:t>研究データを利活用する</a:t>
            </a:r>
          </a:p>
          <a:p>
            <a:pPr marL="514302" indent="-514302">
              <a:lnSpc>
                <a:spcPts val="3733"/>
              </a:lnSpc>
              <a:buAutoNum type="arabicPeriod"/>
            </a:pPr>
            <a:r>
              <a:rPr lang="ja-JP" altLang="en-US" sz="3200"/>
              <a:t>研究データ基盤・連携の紹介</a:t>
            </a:r>
          </a:p>
        </p:txBody>
      </p:sp>
    </p:spTree>
    <p:extLst>
      <p:ext uri="{BB962C8B-B14F-4D97-AF65-F5344CB8AC3E}">
        <p14:creationId xmlns:p14="http://schemas.microsoft.com/office/powerpoint/2010/main" val="900271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extLst>
              <p:ext uri="{D42A27DB-BD31-4B8C-83A1-F6EECF244321}">
                <p14:modId xmlns:p14="http://schemas.microsoft.com/office/powerpoint/2010/main" val="8006135"/>
              </p:ext>
            </p:extLst>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897892653"/>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664660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4210946733"/>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23220"/>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データ管理計画</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1298929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23220"/>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デジタル化、形態変換、確認、検証、クリーニング</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個人情報の匿名化</a:t>
            </a:r>
            <a:endParaRPr lang="en-US" altLang="ja-JP" sz="1400" b="1"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2319266802"/>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2165629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50"/>
            <a:ext cx="3593765" cy="523220"/>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必要データの抽出、情報の読み取り</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論文等の作成、データ保存の準備</a:t>
            </a:r>
            <a:endParaRPr lang="en-US" altLang="ja-JP" sz="1400" b="1"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1788776323"/>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1052450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23220"/>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フォーマッティングやサイズ変更、バックアップ作成</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メタデータ、証拠文書作成</a:t>
            </a:r>
            <a:endParaRPr lang="en-US" altLang="ja-JP" sz="1400" b="1"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3036836014"/>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2506806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7"/>
            <a:ext cx="1616656" cy="73866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配布、共有</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アクセス制御</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著作権処理</a:t>
            </a:r>
            <a:endParaRPr lang="en-US" altLang="ja-JP" sz="1400" b="1"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extLst>
              <p:ext uri="{D42A27DB-BD31-4B8C-83A1-F6EECF244321}">
                <p14:modId xmlns:p14="http://schemas.microsoft.com/office/powerpoint/2010/main" val="535485331"/>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1577942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109E5-540B-1EA8-DBED-7549F9CF0EDC}"/>
            </a:ext>
          </a:extLst>
        </p:cNvPr>
        <p:cNvGrpSpPr/>
        <p:nvPr/>
      </p:nvGrpSpPr>
      <p:grpSpPr>
        <a:xfrm>
          <a:off x="0" y="0"/>
          <a:ext cx="0" cy="0"/>
          <a:chOff x="0" y="0"/>
          <a:chExt cx="0" cy="0"/>
        </a:xfrm>
      </p:grpSpPr>
      <p:graphicFrame>
        <p:nvGraphicFramePr>
          <p:cNvPr id="36" name="グラフ 35">
            <a:extLst>
              <a:ext uri="{FF2B5EF4-FFF2-40B4-BE49-F238E27FC236}">
                <a16:creationId xmlns:a16="http://schemas.microsoft.com/office/drawing/2014/main" id="{C187E510-FCF7-8229-AC67-88CFDCC91FE5}"/>
              </a:ext>
            </a:extLst>
          </p:cNvPr>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B59FC99A-5F9D-0F34-4CE8-08BBE7DCD143}"/>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5BDE9A6A-96E1-13DD-978E-C2B346ACF23C}"/>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D3580692-2099-82D9-FCBD-6563FF90C51E}"/>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0A1522A1-80DA-6BEB-42F1-C7487403694B}"/>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dirty="0">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dirty="0">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B4613B5A-B41E-DF06-C8B7-F957F67E555C}"/>
              </a:ext>
            </a:extLst>
          </p:cNvPr>
          <p:cNvSpPr txBox="1"/>
          <p:nvPr/>
        </p:nvSpPr>
        <p:spPr>
          <a:xfrm>
            <a:off x="2581288" y="3993417"/>
            <a:ext cx="1616656" cy="706347"/>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0" dirty="0">
                <a:latin typeface="BIZ UDPGothic" panose="020B0400000000000000" pitchFamily="34" charset="-128"/>
                <a:ea typeface="BIZ UDPGothic" panose="020B0400000000000000" pitchFamily="34" charset="-128"/>
              </a:rPr>
              <a:t>配布、共有</a:t>
            </a:r>
            <a:endParaRPr lang="en-US" altLang="ja-JP" sz="1330"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0" dirty="0">
                <a:latin typeface="BIZ UDPGothic" panose="020B0400000000000000" pitchFamily="34" charset="-128"/>
                <a:ea typeface="BIZ UDPGothic" panose="020B0400000000000000" pitchFamily="34" charset="-128"/>
              </a:rPr>
              <a:t>アクセス制御</a:t>
            </a:r>
            <a:endParaRPr lang="en-US" altLang="ja-JP" sz="1330"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0" dirty="0">
                <a:latin typeface="BIZ UDPGothic" panose="020B0400000000000000" pitchFamily="34" charset="-128"/>
                <a:ea typeface="BIZ UDPGothic" panose="020B0400000000000000" pitchFamily="34" charset="-128"/>
              </a:rPr>
              <a:t>著作権処理</a:t>
            </a:r>
            <a:endParaRPr lang="en-US" altLang="ja-JP" sz="1330"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AC6487EB-02D0-74FF-3D0C-75911D493065}"/>
              </a:ext>
            </a:extLst>
          </p:cNvPr>
          <p:cNvSpPr txBox="1"/>
          <p:nvPr/>
        </p:nvSpPr>
        <p:spPr>
          <a:xfrm>
            <a:off x="2925618" y="2263694"/>
            <a:ext cx="1639801" cy="523220"/>
          </a:xfrm>
          <a:prstGeom prst="rect">
            <a:avLst/>
          </a:prstGeom>
          <a:noFill/>
        </p:spPr>
        <p:txBody>
          <a:bodyPr wrap="square" rtlCol="0">
            <a:spAutoFit/>
          </a:bodyPr>
          <a:lstStyle/>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追跡研究</a:t>
            </a:r>
            <a:endParaRPr lang="en-US" altLang="ja-JP" sz="1400" b="1"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400" b="1">
                <a:latin typeface="BIZ UDPGothic" panose="020B0400000000000000" pitchFamily="34" charset="-128"/>
                <a:ea typeface="BIZ UDPGothic" panose="020B0400000000000000" pitchFamily="34" charset="-128"/>
              </a:rPr>
              <a:t>新たな研究</a:t>
            </a:r>
            <a:endParaRPr lang="en-US" altLang="ja-JP" sz="1400" b="1"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19C8AE6C-E71D-7F72-0EBF-320EF11FA9D7}"/>
              </a:ext>
            </a:extLst>
          </p:cNvPr>
          <p:cNvSpPr/>
          <p:nvPr/>
        </p:nvSpPr>
        <p:spPr>
          <a:xfrm>
            <a:off x="623592" y="5853360"/>
            <a:ext cx="10916093" cy="346173"/>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組織化、文書化、保存、共有が適切になされたデータは、科学研究を推進し、学習、イノベーションの機会を増やす</a:t>
            </a:r>
          </a:p>
        </p:txBody>
      </p:sp>
      <p:sp>
        <p:nvSpPr>
          <p:cNvPr id="3" name="タイトル 14">
            <a:extLst>
              <a:ext uri="{FF2B5EF4-FFF2-40B4-BE49-F238E27FC236}">
                <a16:creationId xmlns:a16="http://schemas.microsoft.com/office/drawing/2014/main" id="{9465CA73-EE5C-5826-A6CD-95C55EE3FD39}"/>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0CE1CF17-F75B-0D85-E3C6-DDF82CC1F177}"/>
              </a:ext>
            </a:extLst>
          </p:cNvPr>
          <p:cNvGraphicFramePr>
            <a:graphicFrameLocks/>
          </p:cNvGraphicFramePr>
          <p:nvPr>
            <p:extLst>
              <p:ext uri="{D42A27DB-BD31-4B8C-83A1-F6EECF244321}">
                <p14:modId xmlns:p14="http://schemas.microsoft.com/office/powerpoint/2010/main" val="400962321"/>
              </p:ext>
            </p:extLst>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FB695E5B-729B-3D5F-2752-5E03B539C674}"/>
              </a:ext>
            </a:extLst>
          </p:cNvPr>
          <p:cNvGraphicFramePr/>
          <p:nvPr>
            <p:extLst>
              <p:ext uri="{D42A27DB-BD31-4B8C-83A1-F6EECF244321}">
                <p14:modId xmlns:p14="http://schemas.microsoft.com/office/powerpoint/2010/main" val="3491321939"/>
              </p:ext>
            </p:extLst>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DF76CCB0-34B9-6C10-6C17-19B2A1C204F9}"/>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C1FBCE90-3AF2-2B4E-35F6-D75156AEF850}"/>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E6E382A1-F2FC-B4E5-A30A-8BAB5DF364F3}"/>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1300052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nvGraphicFramePr>
        <p:xfrm>
          <a:off x="2522920" y="1594596"/>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ja-JP" altLang="en-US" sz="1200">
                <a:latin typeface="BIZ UDPGothic" panose="020B0400000000000000" pitchFamily="34" charset="-128"/>
                <a:ea typeface="BIZ UDPGothic" panose="020B0400000000000000" pitchFamily="34" charset="-128"/>
              </a:rPr>
              <a:t>吉田</a:t>
            </a:r>
            <a:r>
              <a:rPr lang="en-US" altLang="ja-JP" sz="1200" dirty="0">
                <a:latin typeface="BIZ UDPGothic" panose="020B0400000000000000" pitchFamily="34" charset="-128"/>
                <a:ea typeface="BIZ UDPGothic" panose="020B0400000000000000" pitchFamily="34" charset="-128"/>
              </a:rPr>
              <a:t> et al.</a:t>
            </a:r>
            <a:r>
              <a:rPr lang="ja-JP" altLang="en-US" sz="1200">
                <a:latin typeface="BIZ UDPGothic" panose="020B0400000000000000" pitchFamily="34" charset="-128"/>
                <a:ea typeface="BIZ UDPGothic" panose="020B0400000000000000" pitchFamily="34" charset="-128"/>
              </a:rPr>
              <a:t>（</a:t>
            </a:r>
            <a:r>
              <a:rPr lang="en-US" altLang="ja-JP" sz="1200" dirty="0">
                <a:latin typeface="BIZ UDPGothic" panose="020B0400000000000000" pitchFamily="34" charset="-128"/>
                <a:ea typeface="BIZ UDPGothic" panose="020B0400000000000000" pitchFamily="34" charset="-128"/>
              </a:rPr>
              <a:t>2021, 02, 10</a:t>
            </a:r>
            <a:r>
              <a:rPr lang="ja-JP" altLang="en-US" sz="1200">
                <a:latin typeface="BIZ UDPGothic" panose="020B0400000000000000" pitchFamily="34" charset="-128"/>
                <a:ea typeface="BIZ UDPGothic" panose="020B0400000000000000" pitchFamily="34" charset="-128"/>
              </a:rPr>
              <a:t>）「研究データ管理サービスの設計と実践</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1</a:t>
            </a:r>
            <a:r>
              <a:rPr lang="ja-JP" altLang="en-US" sz="1200">
                <a:latin typeface="BIZ UDPGothic" panose="020B0400000000000000" pitchFamily="34" charset="-128"/>
                <a:ea typeface="BIZ UDPGothic" panose="020B0400000000000000" pitchFamily="34" charset="-128"/>
              </a:rPr>
              <a:t>章</a:t>
            </a:r>
            <a:r>
              <a:rPr lang="en-US" altLang="ja-JP" sz="1200" dirty="0">
                <a:latin typeface="BIZ UDPGothic" panose="020B0400000000000000" pitchFamily="34" charset="-128"/>
                <a:ea typeface="BIZ UDPGothic" panose="020B0400000000000000" pitchFamily="34" charset="-128"/>
              </a:rPr>
              <a:t>_</a:t>
            </a:r>
            <a:r>
              <a:rPr lang="ja-JP" altLang="en-US" sz="1200">
                <a:latin typeface="BIZ UDPGothic" panose="020B0400000000000000" pitchFamily="34" charset="-128"/>
                <a:ea typeface="BIZ UDPGothic" panose="020B0400000000000000" pitchFamily="34" charset="-128"/>
              </a:rPr>
              <a:t>第</a:t>
            </a:r>
            <a:r>
              <a:rPr lang="en-US" altLang="ja-JP" sz="1200" dirty="0">
                <a:latin typeface="BIZ UDPGothic" panose="020B0400000000000000" pitchFamily="34" charset="-128"/>
                <a:ea typeface="BIZ UDPGothic" panose="020B0400000000000000" pitchFamily="34" charset="-128"/>
              </a:rPr>
              <a:t>2</a:t>
            </a:r>
            <a:r>
              <a:rPr lang="ja-JP" altLang="en-US" sz="1200">
                <a:latin typeface="BIZ UDPGothic" panose="020B0400000000000000" pitchFamily="34" charset="-128"/>
                <a:ea typeface="BIZ UDPGothic" panose="020B0400000000000000" pitchFamily="34" charset="-128"/>
              </a:rPr>
              <a:t>版」</a:t>
            </a:r>
            <a:r>
              <a:rPr lang="en-US" altLang="ja-JP" sz="1200" dirty="0">
                <a:latin typeface="BIZ UDPGothic" panose="020B0400000000000000" pitchFamily="34" charset="-128"/>
                <a:ea typeface="BIZ UDPGothic" panose="020B0400000000000000" pitchFamily="34" charset="-128"/>
              </a:rPr>
              <a:t>『 </a:t>
            </a:r>
            <a:r>
              <a:rPr lang="ja-JP" altLang="en-US" sz="1200">
                <a:latin typeface="BIZ UDPGothic" panose="020B0400000000000000" pitchFamily="34" charset="-128"/>
                <a:ea typeface="BIZ UDPGothic" panose="020B0400000000000000" pitchFamily="34" charset="-128"/>
              </a:rPr>
              <a:t>教材「研究データ管理サービスの設計と実践」</a:t>
            </a:r>
            <a:r>
              <a:rPr lang="en-US" altLang="ja-JP" sz="1200" dirty="0">
                <a:latin typeface="BIZ UDPGothic" panose="020B0400000000000000" pitchFamily="34" charset="-128"/>
                <a:ea typeface="BIZ UDPGothic" panose="020B0400000000000000" pitchFamily="34" charset="-128"/>
              </a:rPr>
              <a:t>』, p.15. </a:t>
            </a:r>
            <a:r>
              <a:rPr lang="ja-JP" altLang="en-US" sz="1200">
                <a:latin typeface="BIZ UDPGothic" panose="020B0400000000000000" pitchFamily="34" charset="-128"/>
                <a:ea typeface="BIZ UDPGothic" panose="020B0400000000000000" pitchFamily="34" charset="-128"/>
              </a:rPr>
              <a:t>オープンアクセスリポジトリ推進協会（</a:t>
            </a:r>
            <a:r>
              <a:rPr lang="en-US" altLang="ja-JP" sz="1200" dirty="0">
                <a:latin typeface="BIZ UDPGothic" panose="020B0400000000000000" pitchFamily="34" charset="-128"/>
                <a:ea typeface="BIZ UDPGothic" panose="020B0400000000000000" pitchFamily="34" charset="-128"/>
              </a:rPr>
              <a:t>JPCOAR</a:t>
            </a:r>
            <a:r>
              <a:rPr lang="ja-JP" altLang="en-US" sz="1200">
                <a:latin typeface="BIZ UDPGothic" panose="020B0400000000000000" pitchFamily="34" charset="-128"/>
                <a:ea typeface="BIZ UDPGothic" panose="020B0400000000000000" pitchFamily="34" charset="-128"/>
              </a:rPr>
              <a:t>）研究データ作業部会</a:t>
            </a:r>
            <a:r>
              <a:rPr lang="en-US" altLang="ja-JP" sz="1200" dirty="0">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4"/>
              </a:rPr>
              <a:t>https://jpcoar.repo.nii.ac.jp/records/607</a:t>
            </a:r>
            <a:r>
              <a:rPr lang="en-US" altLang="ja-JP" sz="1200" dirty="0">
                <a:latin typeface="BIZ UDPGothic" panose="020B0400000000000000" pitchFamily="34" charset="-128"/>
                <a:ea typeface="BIZ UDPGothic" panose="020B0400000000000000" pitchFamily="34" charset="-128"/>
              </a:rPr>
              <a:t> </a:t>
            </a:r>
            <a:endParaRPr lang="ja-JP" altLang="en-US" sz="1200">
              <a:latin typeface="BIZ UDPGothic" panose="020B0400000000000000" pitchFamily="34" charset="-128"/>
              <a:ea typeface="BIZ UDPGothic" panose="020B0400000000000000" pitchFamily="34" charset="-128"/>
            </a:endParaRPr>
          </a:p>
        </p:txBody>
      </p:sp>
      <p:sp>
        <p:nvSpPr>
          <p:cNvPr id="13" name="テキスト ボックス 12">
            <a:extLst>
              <a:ext uri="{FF2B5EF4-FFF2-40B4-BE49-F238E27FC236}">
                <a16:creationId xmlns:a16="http://schemas.microsoft.com/office/drawing/2014/main" id="{A8E0D555-DD9F-25D4-B962-7F7EA2273B1E}"/>
              </a:ext>
            </a:extLst>
          </p:cNvPr>
          <p:cNvSpPr txBox="1"/>
          <p:nvPr/>
        </p:nvSpPr>
        <p:spPr>
          <a:xfrm>
            <a:off x="7712900" y="2673259"/>
            <a:ext cx="44791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デジタル化、形態変換、確認、検証、クリーニング</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個人情報の匿名化</a:t>
            </a:r>
            <a:endParaRPr lang="en-US" altLang="ja-JP" sz="1333" dirty="0">
              <a:latin typeface="BIZ UDPGothic" panose="020B0400000000000000" pitchFamily="34" charset="-128"/>
              <a:ea typeface="BIZ UDPGothic" panose="020B0400000000000000" pitchFamily="34" charset="-128"/>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712900" y="4040448"/>
            <a:ext cx="3593765"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必要データの抽出、情報の読み取り</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論文等の作成、データ保存の準備</a:t>
            </a:r>
            <a:endParaRPr lang="en-US" altLang="ja-JP" sz="1333" dirty="0">
              <a:latin typeface="BIZ UDPGothic" panose="020B0400000000000000" pitchFamily="34" charset="-128"/>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634911" y="4881123"/>
            <a:ext cx="4673956"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フォーマッティングやサイズ変更、バックアップ作成</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メタデータ、証拠文書作成</a:t>
            </a:r>
            <a:endParaRPr lang="en-US" altLang="ja-JP" sz="1333" dirty="0">
              <a:latin typeface="BIZ UDPGothic" panose="020B0400000000000000" pitchFamily="34" charset="-128"/>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2581288" y="3993414"/>
            <a:ext cx="1616656" cy="707694"/>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配布、共有</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アクセス制御</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著作権処理</a:t>
            </a:r>
            <a:endParaRPr lang="en-US" altLang="ja-JP" sz="1333" dirty="0">
              <a:latin typeface="BIZ UDPGothic" panose="020B0400000000000000" pitchFamily="34" charset="-128"/>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2925618" y="2263694"/>
            <a:ext cx="1639801"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追跡研究</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新たな研究</a:t>
            </a:r>
            <a:endParaRPr lang="en-US" altLang="ja-JP" sz="1333" dirty="0">
              <a:latin typeface="BIZ UDPGothic" panose="020B0400000000000000" pitchFamily="34" charset="-128"/>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2296243" y="5542749"/>
            <a:ext cx="7050812" cy="711336"/>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67" b="1">
                <a:solidFill>
                  <a:sysClr val="windowText" lastClr="000000"/>
                </a:solidFill>
                <a:latin typeface="BIZ UDPGothic" panose="020B0400000000000000" pitchFamily="34" charset="-128"/>
                <a:ea typeface="BIZ UDPGothic" panose="020B0400000000000000" pitchFamily="34" charset="-128"/>
              </a:rPr>
              <a:t>組織化、文書化、保存、共有が適切になされたデータは、</a:t>
            </a:r>
            <a:br>
              <a:rPr lang="en-US" altLang="ja-JP" sz="1867" b="1" dirty="0">
                <a:solidFill>
                  <a:sysClr val="windowText" lastClr="000000"/>
                </a:solidFill>
                <a:latin typeface="BIZ UDPGothic" panose="020B0400000000000000" pitchFamily="34" charset="-128"/>
                <a:ea typeface="BIZ UDPGothic" panose="020B0400000000000000" pitchFamily="34" charset="-128"/>
              </a:rPr>
            </a:br>
            <a:r>
              <a:rPr lang="ja-JP" altLang="en-US" sz="1867" b="1">
                <a:solidFill>
                  <a:sysClr val="windowText" lastClr="000000"/>
                </a:solidFill>
                <a:latin typeface="BIZ UDPGothic" panose="020B0400000000000000" pitchFamily="34" charset="-128"/>
                <a:ea typeface="BIZ UDPGothic" panose="020B0400000000000000" pitchFamily="34" charset="-128"/>
              </a:rPr>
              <a:t>科学研究を推進し、学習、イノベーションの機会を増やす</a:t>
            </a: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nvGraphicFramePr>
        <p:xfrm>
          <a:off x="3047381" y="1825335"/>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Diagram 1">
            <a:extLst>
              <a:ext uri="{FF2B5EF4-FFF2-40B4-BE49-F238E27FC236}">
                <a16:creationId xmlns:a16="http://schemas.microsoft.com/office/drawing/2014/main" id="{173886A7-63EE-7D6D-4865-D44503BBF585}"/>
              </a:ext>
            </a:extLst>
          </p:cNvPr>
          <p:cNvGraphicFramePr/>
          <p:nvPr/>
        </p:nvGraphicFramePr>
        <p:xfrm>
          <a:off x="4086139" y="1895490"/>
          <a:ext cx="3757847" cy="34061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609240" y="1880924"/>
            <a:ext cx="4697424" cy="502573"/>
          </a:xfrm>
          <a:prstGeom prst="rect">
            <a:avLst/>
          </a:prstGeom>
          <a:noFill/>
        </p:spPr>
        <p:txBody>
          <a:bodyPr wrap="square" rtlCol="0">
            <a:spAutoFit/>
          </a:bodyPr>
          <a:lstStyle/>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データ管理計画</a:t>
            </a:r>
            <a:endParaRPr lang="en-US" altLang="ja-JP" sz="1333" dirty="0">
              <a:latin typeface="BIZ UDPGothic" panose="020B0400000000000000" pitchFamily="34" charset="-128"/>
              <a:ea typeface="BIZ UDPGothic" panose="020B0400000000000000" pitchFamily="34" charset="-128"/>
            </a:endParaRPr>
          </a:p>
          <a:p>
            <a:pPr marL="180958" indent="-180958">
              <a:buFont typeface="Wingdings" panose="05000000000000000000" pitchFamily="2" charset="2"/>
              <a:buChar char="l"/>
            </a:pPr>
            <a:r>
              <a:rPr lang="ja-JP" altLang="en-US" sz="1333">
                <a:latin typeface="BIZ UDPGothic" panose="020B0400000000000000" pitchFamily="34" charset="-128"/>
                <a:ea typeface="BIZ UDPGothic" panose="020B0400000000000000" pitchFamily="34" charset="-128"/>
              </a:rPr>
              <a:t>既存もしくは新たなデータの検索・取得・収集・生成</a:t>
            </a:r>
          </a:p>
        </p:txBody>
      </p:sp>
      <p:sp>
        <p:nvSpPr>
          <p:cNvPr id="4" name="TextBox 2">
            <a:extLst>
              <a:ext uri="{FF2B5EF4-FFF2-40B4-BE49-F238E27FC236}">
                <a16:creationId xmlns:a16="http://schemas.microsoft.com/office/drawing/2014/main" id="{884D2C7F-8B3C-AB4E-EE68-BFAA857DFC89}"/>
              </a:ext>
            </a:extLst>
          </p:cNvPr>
          <p:cNvSpPr txBox="1"/>
          <p:nvPr/>
        </p:nvSpPr>
        <p:spPr>
          <a:xfrm>
            <a:off x="399932" y="1530021"/>
            <a:ext cx="4088945" cy="379656"/>
          </a:xfrm>
          <a:prstGeom prst="rect">
            <a:avLst/>
          </a:prstGeom>
          <a:noFill/>
        </p:spPr>
        <p:txBody>
          <a:bodyPr wrap="square" rtlCol="0">
            <a:spAutoFit/>
          </a:bodyPr>
          <a:lstStyle/>
          <a:p>
            <a:pPr marL="380972" indent="-380972">
              <a:buFont typeface="Wingdings" panose="05000000000000000000" pitchFamily="2" charset="2"/>
              <a:buChar char="u"/>
            </a:pPr>
            <a:r>
              <a:rPr lang="ja-JP" altLang="en-US" sz="1867">
                <a:solidFill>
                  <a:prstClr val="black"/>
                </a:solidFill>
                <a:latin typeface="BIZ UDPGothic" panose="020B0400000000000000" pitchFamily="34" charset="-128"/>
                <a:ea typeface="BIZ UDPGothic" panose="020B0400000000000000" pitchFamily="34" charset="-128"/>
              </a:rPr>
              <a:t>各段階の具体例</a:t>
            </a:r>
            <a:endParaRPr lang="en-GB" sz="1867" dirty="0">
              <a:solidFill>
                <a:prstClr val="black"/>
              </a:solidFill>
              <a:latin typeface="BIZ UDPGothic" panose="020B0400000000000000" pitchFamily="34" charset="-128"/>
              <a:ea typeface="BIZ UDPGothic" panose="020B0400000000000000" pitchFamily="34" charset="-128"/>
            </a:endParaRP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ja-JP" altLang="en-US"/>
              <a:t>研究データのライフサイクル</a:t>
            </a:r>
          </a:p>
        </p:txBody>
      </p:sp>
    </p:spTree>
    <p:extLst>
      <p:ext uri="{BB962C8B-B14F-4D97-AF65-F5344CB8AC3E}">
        <p14:creationId xmlns:p14="http://schemas.microsoft.com/office/powerpoint/2010/main" val="84140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1A6BF0D-17C9-2645-E8DE-CACA74715B8C}"/>
              </a:ext>
            </a:extLst>
          </p:cNvPr>
          <p:cNvSpPr txBox="1"/>
          <p:nvPr/>
        </p:nvSpPr>
        <p:spPr>
          <a:xfrm>
            <a:off x="1036209" y="100408"/>
            <a:ext cx="10343571" cy="1200329"/>
          </a:xfrm>
          <a:prstGeom prst="rect">
            <a:avLst/>
          </a:prstGeom>
          <a:noFill/>
        </p:spPr>
        <p:txBody>
          <a:bodyPr wrap="square">
            <a:spAutoFit/>
          </a:bodyPr>
          <a:lstStyle/>
          <a:p>
            <a:pPr algn="ctr"/>
            <a:r>
              <a:rPr lang="ja-JP" altLang="en-US" sz="3600">
                <a:solidFill>
                  <a:schemeClr val="bg1"/>
                </a:solidFill>
                <a:latin typeface="BIZ UDPGothic" panose="020B0400000000000000" pitchFamily="34" charset="-128"/>
                <a:ea typeface="BIZ UDPGothic" panose="020B0400000000000000" pitchFamily="34" charset="-128"/>
              </a:rPr>
              <a:t>世界と日本におけるオープンサイエンスの動向</a:t>
            </a:r>
            <a:endParaRPr lang="en-US" altLang="ja-JP" sz="3600" dirty="0">
              <a:solidFill>
                <a:schemeClr val="bg1"/>
              </a:solidFill>
              <a:latin typeface="BIZ UDPGothic" panose="020B0400000000000000" pitchFamily="34" charset="-128"/>
              <a:ea typeface="BIZ UDPGothic" panose="020B0400000000000000" pitchFamily="34" charset="-128"/>
            </a:endParaRPr>
          </a:p>
          <a:p>
            <a:pPr algn="ctr"/>
            <a:r>
              <a:rPr lang="ja-JP" altLang="en-US" sz="3600">
                <a:solidFill>
                  <a:schemeClr val="bg1"/>
                </a:solidFill>
                <a:latin typeface="BIZ UDPGothic" panose="020B0400000000000000" pitchFamily="34" charset="-128"/>
                <a:ea typeface="BIZ UDPGothic" panose="020B0400000000000000" pitchFamily="34" charset="-128"/>
              </a:rPr>
              <a:t>－海外の動向－</a:t>
            </a:r>
          </a:p>
        </p:txBody>
      </p:sp>
      <p:sp>
        <p:nvSpPr>
          <p:cNvPr id="14" name="吹き出し: 角を丸めた四角形 13">
            <a:extLst>
              <a:ext uri="{FF2B5EF4-FFF2-40B4-BE49-F238E27FC236}">
                <a16:creationId xmlns:a16="http://schemas.microsoft.com/office/drawing/2014/main" id="{AE139360-DD2F-1187-0B09-CDA181C6C7A7}"/>
              </a:ext>
            </a:extLst>
          </p:cNvPr>
          <p:cNvSpPr/>
          <p:nvPr/>
        </p:nvSpPr>
        <p:spPr>
          <a:xfrm>
            <a:off x="992695" y="1591980"/>
            <a:ext cx="3302216"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資金配分機関の動き</a:t>
            </a:r>
          </a:p>
        </p:txBody>
      </p:sp>
      <p:sp>
        <p:nvSpPr>
          <p:cNvPr id="15" name="吹き出し: 角を丸めた四角形 14">
            <a:extLst>
              <a:ext uri="{FF2B5EF4-FFF2-40B4-BE49-F238E27FC236}">
                <a16:creationId xmlns:a16="http://schemas.microsoft.com/office/drawing/2014/main" id="{572A427D-EF02-BECD-B10F-E7E167763A8A}"/>
              </a:ext>
            </a:extLst>
          </p:cNvPr>
          <p:cNvSpPr/>
          <p:nvPr/>
        </p:nvSpPr>
        <p:spPr>
          <a:xfrm>
            <a:off x="983902" y="3695208"/>
            <a:ext cx="2263855"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原則等の展開</a:t>
            </a:r>
          </a:p>
        </p:txBody>
      </p:sp>
      <p:sp>
        <p:nvSpPr>
          <p:cNvPr id="16" name="吹き出し: 角を丸めた四角形 15">
            <a:extLst>
              <a:ext uri="{FF2B5EF4-FFF2-40B4-BE49-F238E27FC236}">
                <a16:creationId xmlns:a16="http://schemas.microsoft.com/office/drawing/2014/main" id="{A49C7CCA-7B1A-C52F-59DE-126C3769F049}"/>
              </a:ext>
            </a:extLst>
          </p:cNvPr>
          <p:cNvSpPr/>
          <p:nvPr/>
        </p:nvSpPr>
        <p:spPr>
          <a:xfrm>
            <a:off x="1009147" y="5614652"/>
            <a:ext cx="2875516"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データ基盤の展開</a:t>
            </a:r>
          </a:p>
        </p:txBody>
      </p:sp>
      <p:sp>
        <p:nvSpPr>
          <p:cNvPr id="2" name="タイトル 1">
            <a:extLst>
              <a:ext uri="{FF2B5EF4-FFF2-40B4-BE49-F238E27FC236}">
                <a16:creationId xmlns:a16="http://schemas.microsoft.com/office/drawing/2014/main" id="{6A69D495-3FE4-40F1-CD5C-2DA36A6E5F4E}"/>
              </a:ext>
            </a:extLst>
          </p:cNvPr>
          <p:cNvSpPr>
            <a:spLocks noGrp="1"/>
          </p:cNvSpPr>
          <p:nvPr>
            <p:ph type="title"/>
          </p:nvPr>
        </p:nvSpPr>
        <p:spPr/>
        <p:txBody>
          <a:bodyPr/>
          <a:lstStyle/>
          <a:p>
            <a:r>
              <a:rPr lang="ja-JP" altLang="en-US" sz="3200"/>
              <a:t>世界と日本におけるオープンサイエンスの動向</a:t>
            </a:r>
            <a:br>
              <a:rPr lang="en-US" altLang="ja-JP" sz="3200" dirty="0"/>
            </a:br>
            <a:r>
              <a:rPr lang="en-US" altLang="ja-JP" sz="2667" dirty="0"/>
              <a:t>―</a:t>
            </a:r>
            <a:r>
              <a:rPr lang="ja-JP" altLang="en-US" sz="2667"/>
              <a:t>海外の動向</a:t>
            </a:r>
            <a:r>
              <a:rPr lang="en-US" altLang="ja-JP" sz="2667" dirty="0"/>
              <a:t>―</a:t>
            </a:r>
            <a:endParaRPr lang="ja-JP" altLang="en-US" sz="3200"/>
          </a:p>
        </p:txBody>
      </p:sp>
      <p:sp>
        <p:nvSpPr>
          <p:cNvPr id="17" name="コンテンツ プレースホルダー 2">
            <a:extLst>
              <a:ext uri="{FF2B5EF4-FFF2-40B4-BE49-F238E27FC236}">
                <a16:creationId xmlns:a16="http://schemas.microsoft.com/office/drawing/2014/main" id="{34C993FC-6FB0-F414-8B38-6428A9FB37F0}"/>
              </a:ext>
            </a:extLst>
          </p:cNvPr>
          <p:cNvSpPr>
            <a:spLocks noGrp="1"/>
          </p:cNvSpPr>
          <p:nvPr>
            <p:ph idx="1"/>
          </p:nvPr>
        </p:nvSpPr>
        <p:spPr>
          <a:xfrm>
            <a:off x="1611008" y="2756929"/>
            <a:ext cx="8517440" cy="672075"/>
          </a:xfrm>
        </p:spPr>
        <p:txBody>
          <a:bodyPr>
            <a:noAutofit/>
          </a:bodyPr>
          <a:lstStyle/>
          <a:p>
            <a:pPr marL="0" indent="0">
              <a:buNone/>
            </a:pPr>
            <a:r>
              <a:rPr lang="ja-JP" altLang="en-US" sz="1600">
                <a:cs typeface="Source Han Sans JP Normal"/>
              </a:rPr>
              <a:t>⇒データ公開による研究成果の価値向上やデータの再利用による投資効果の最大化</a:t>
            </a:r>
            <a:br>
              <a:rPr lang="en-US" altLang="ja-JP" sz="1600" dirty="0">
                <a:cs typeface="Source Han Sans JP Normal"/>
              </a:rPr>
            </a:br>
            <a:r>
              <a:rPr lang="ja-JP" altLang="en-US" sz="1600">
                <a:cs typeface="Source Han Sans JP Normal"/>
              </a:rPr>
              <a:t>⇒公的資金による研究成果の市民への還元</a:t>
            </a:r>
          </a:p>
        </p:txBody>
      </p:sp>
      <p:sp>
        <p:nvSpPr>
          <p:cNvPr id="18" name="コンテンツ プレースホルダー 2">
            <a:extLst>
              <a:ext uri="{FF2B5EF4-FFF2-40B4-BE49-F238E27FC236}">
                <a16:creationId xmlns:a16="http://schemas.microsoft.com/office/drawing/2014/main" id="{84C89332-B0E6-4CE6-704B-B0CE4204E777}"/>
              </a:ext>
            </a:extLst>
          </p:cNvPr>
          <p:cNvSpPr txBox="1">
            <a:spLocks/>
          </p:cNvSpPr>
          <p:nvPr/>
        </p:nvSpPr>
        <p:spPr bwMode="auto">
          <a:xfrm>
            <a:off x="1372744" y="1903576"/>
            <a:ext cx="10576685" cy="87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altLang="ja-JP" sz="1600" dirty="0">
                <a:latin typeface="BIZ UDPGothic" panose="020B0400000000000000" pitchFamily="34" charset="-128"/>
                <a:ea typeface="BIZ UDPGothic" panose="020B0400000000000000" pitchFamily="34" charset="-128"/>
              </a:rPr>
              <a:t>2003</a:t>
            </a:r>
            <a:r>
              <a:rPr lang="ja-JP" altLang="en-US" sz="1600">
                <a:latin typeface="BIZ UDPGothic" panose="020B0400000000000000" pitchFamily="34" charset="-128"/>
                <a:ea typeface="BIZ UDPGothic" panose="020B0400000000000000" pitchFamily="34" charset="-128"/>
              </a:rPr>
              <a:t>年頃の米国国立衛生研究所（</a:t>
            </a:r>
            <a:r>
              <a:rPr lang="en-US" altLang="ja-JP" sz="1600" dirty="0">
                <a:latin typeface="BIZ UDPGothic" panose="020B0400000000000000" pitchFamily="34" charset="-128"/>
                <a:ea typeface="BIZ UDPGothic" panose="020B0400000000000000" pitchFamily="34" charset="-128"/>
              </a:rPr>
              <a:t>NIH</a:t>
            </a:r>
            <a:r>
              <a:rPr lang="ja-JP" altLang="en-US" sz="1600">
                <a:latin typeface="BIZ UDPGothic" panose="020B0400000000000000" pitchFamily="34" charset="-128"/>
                <a:ea typeface="BIZ UDPGothic" panose="020B0400000000000000" pitchFamily="34" charset="-128"/>
              </a:rPr>
              <a:t>）の動きを皮切りにアメリカ国立科学財団（</a:t>
            </a:r>
            <a:r>
              <a:rPr lang="en-US" altLang="ja-JP" sz="1600" dirty="0">
                <a:latin typeface="BIZ UDPGothic" panose="020B0400000000000000" pitchFamily="34" charset="-128"/>
                <a:ea typeface="BIZ UDPGothic" panose="020B0400000000000000" pitchFamily="34" charset="-128"/>
              </a:rPr>
              <a:t>NSF</a:t>
            </a:r>
            <a:r>
              <a:rPr lang="ja-JP" altLang="en-US" sz="1600">
                <a:latin typeface="BIZ UDPGothic" panose="020B0400000000000000" pitchFamily="34" charset="-128"/>
                <a:ea typeface="BIZ UDPGothic" panose="020B0400000000000000" pitchFamily="34" charset="-128"/>
              </a:rPr>
              <a:t>）などが研究データの公開やデータマネジメントプラン（以下、</a:t>
            </a:r>
            <a:r>
              <a:rPr lang="en-US" altLang="ja-JP" sz="1600" dirty="0">
                <a:latin typeface="BIZ UDPGothic" panose="020B0400000000000000" pitchFamily="34" charset="-128"/>
                <a:ea typeface="BIZ UDPGothic" panose="020B0400000000000000" pitchFamily="34" charset="-128"/>
              </a:rPr>
              <a:t>DMP</a:t>
            </a:r>
            <a:r>
              <a:rPr lang="ja-JP" altLang="en-US" sz="1600">
                <a:latin typeface="BIZ UDPGothic" panose="020B0400000000000000" pitchFamily="34" charset="-128"/>
                <a:ea typeface="BIZ UDPGothic" panose="020B0400000000000000" pitchFamily="34" charset="-128"/>
              </a:rPr>
              <a:t>）の提出を義務化</a:t>
            </a:r>
            <a:br>
              <a:rPr lang="en-US" altLang="ja-JP" sz="1600" dirty="0">
                <a:latin typeface="BIZ UDPGothic" panose="020B0400000000000000" pitchFamily="34" charset="-128"/>
                <a:ea typeface="BIZ UDPGothic" panose="020B0400000000000000" pitchFamily="34" charset="-128"/>
              </a:rPr>
            </a:br>
            <a:r>
              <a:rPr lang="ja-JP" altLang="en-US" sz="1600" u="sng">
                <a:latin typeface="BIZ UDPGothic" panose="020B0400000000000000" pitchFamily="34" charset="-128"/>
                <a:ea typeface="BIZ UDPGothic" panose="020B0400000000000000" pitchFamily="34" charset="-128"/>
              </a:rPr>
              <a:t>欧州などの多くの資金配分機関が次々とこのような取組みを展開</a:t>
            </a:r>
          </a:p>
        </p:txBody>
      </p:sp>
      <p:sp>
        <p:nvSpPr>
          <p:cNvPr id="19" name="コンテンツ プレースホルダー 2">
            <a:extLst>
              <a:ext uri="{FF2B5EF4-FFF2-40B4-BE49-F238E27FC236}">
                <a16:creationId xmlns:a16="http://schemas.microsoft.com/office/drawing/2014/main" id="{AC99F92F-44A5-7733-7F91-2FA1119D6E38}"/>
              </a:ext>
            </a:extLst>
          </p:cNvPr>
          <p:cNvSpPr txBox="1">
            <a:spLocks/>
          </p:cNvSpPr>
          <p:nvPr/>
        </p:nvSpPr>
        <p:spPr bwMode="auto">
          <a:xfrm>
            <a:off x="1472285" y="4011137"/>
            <a:ext cx="8262183" cy="62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altLang="ja-JP" sz="1600" dirty="0">
                <a:latin typeface="BIZ UDPGothic" panose="020B0400000000000000" pitchFamily="34" charset="-128"/>
                <a:ea typeface="BIZ UDPGothic" panose="020B0400000000000000" pitchFamily="34" charset="-128"/>
              </a:rPr>
              <a:t>FORCE11</a:t>
            </a:r>
            <a:r>
              <a:rPr lang="ja-JP" altLang="en-US" sz="1600">
                <a:latin typeface="BIZ UDPGothic" panose="020B0400000000000000" pitchFamily="34" charset="-128"/>
                <a:ea typeface="BIZ UDPGothic" panose="020B0400000000000000" pitchFamily="34" charset="-128"/>
              </a:rPr>
              <a:t>（研究データの流通や活用を推進する国際イニシアティブ）</a:t>
            </a:r>
            <a:br>
              <a:rPr lang="en-US" altLang="ja-JP" sz="1600" dirty="0">
                <a:latin typeface="BIZ UDPGothic" panose="020B0400000000000000" pitchFamily="34" charset="-128"/>
                <a:ea typeface="BIZ UDPGothic" panose="020B0400000000000000" pitchFamily="34" charset="-128"/>
              </a:rPr>
            </a:br>
            <a:r>
              <a:rPr lang="en-US" altLang="ja-JP" sz="1600" dirty="0">
                <a:latin typeface="BIZ UDPGothic" panose="020B0400000000000000" pitchFamily="34" charset="-128"/>
                <a:ea typeface="BIZ UDPGothic" panose="020B0400000000000000" pitchFamily="34" charset="-128"/>
              </a:rPr>
              <a:t>2016</a:t>
            </a:r>
            <a:r>
              <a:rPr lang="ja-JP" altLang="en-US" sz="1600">
                <a:latin typeface="BIZ UDPGothic" panose="020B0400000000000000" pitchFamily="34" charset="-128"/>
                <a:ea typeface="BIZ UDPGothic" panose="020B0400000000000000" pitchFamily="34" charset="-128"/>
              </a:rPr>
              <a:t>年に</a:t>
            </a:r>
            <a:r>
              <a:rPr lang="en-US" altLang="ja-JP" sz="1600" dirty="0">
                <a:latin typeface="BIZ UDPGothic" panose="020B0400000000000000" pitchFamily="34" charset="-128"/>
                <a:ea typeface="BIZ UDPGothic" panose="020B0400000000000000" pitchFamily="34" charset="-128"/>
              </a:rPr>
              <a:t>FAIR</a:t>
            </a:r>
            <a:r>
              <a:rPr lang="ja-JP" altLang="en-US" sz="1600">
                <a:latin typeface="BIZ UDPGothic" panose="020B0400000000000000" pitchFamily="34" charset="-128"/>
                <a:ea typeface="BIZ UDPGothic" panose="020B0400000000000000" pitchFamily="34" charset="-128"/>
              </a:rPr>
              <a:t>原則（</a:t>
            </a:r>
            <a:r>
              <a:rPr lang="en-US" altLang="ja-JP" sz="1600" dirty="0">
                <a:latin typeface="BIZ UDPGothic" panose="020B0400000000000000" pitchFamily="34" charset="-128"/>
                <a:ea typeface="BIZ UDPGothic" panose="020B0400000000000000" pitchFamily="34" charset="-128"/>
              </a:rPr>
              <a:t>The FAIR Data Principles</a:t>
            </a:r>
            <a:r>
              <a:rPr lang="ja-JP" altLang="en-US" sz="1600">
                <a:latin typeface="BIZ UDPGothic" panose="020B0400000000000000" pitchFamily="34" charset="-128"/>
                <a:ea typeface="BIZ UDPGothic" panose="020B0400000000000000" pitchFamily="34" charset="-128"/>
              </a:rPr>
              <a:t>）を公開</a:t>
            </a:r>
          </a:p>
        </p:txBody>
      </p:sp>
      <p:sp>
        <p:nvSpPr>
          <p:cNvPr id="20" name="コンテンツ プレースホルダー 2">
            <a:extLst>
              <a:ext uri="{FF2B5EF4-FFF2-40B4-BE49-F238E27FC236}">
                <a16:creationId xmlns:a16="http://schemas.microsoft.com/office/drawing/2014/main" id="{8547F354-9A7E-0763-6E0D-82E965A92218}"/>
              </a:ext>
            </a:extLst>
          </p:cNvPr>
          <p:cNvSpPr txBox="1">
            <a:spLocks/>
          </p:cNvSpPr>
          <p:nvPr/>
        </p:nvSpPr>
        <p:spPr bwMode="auto">
          <a:xfrm>
            <a:off x="1480128" y="5920321"/>
            <a:ext cx="9455728" cy="346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altLang="ja-JP" sz="1600" dirty="0">
                <a:latin typeface="BIZ UDPGothic" panose="020B0400000000000000" pitchFamily="34" charset="-128"/>
                <a:ea typeface="BIZ UDPGothic" panose="020B0400000000000000" pitchFamily="34" charset="-128"/>
              </a:rPr>
              <a:t>2018</a:t>
            </a:r>
            <a:r>
              <a:rPr lang="ja-JP" altLang="en-US" sz="1600">
                <a:latin typeface="BIZ UDPGothic" panose="020B0400000000000000" pitchFamily="34" charset="-128"/>
                <a:ea typeface="BIZ UDPGothic" panose="020B0400000000000000" pitchFamily="34" charset="-128"/>
              </a:rPr>
              <a:t>年に欧州オープンサイエンスクラウド（</a:t>
            </a:r>
            <a:r>
              <a:rPr lang="en-US" altLang="ja-JP" sz="1600" dirty="0">
                <a:latin typeface="BIZ UDPGothic" panose="020B0400000000000000" pitchFamily="34" charset="-128"/>
                <a:ea typeface="BIZ UDPGothic" panose="020B0400000000000000" pitchFamily="34" charset="-128"/>
              </a:rPr>
              <a:t>European Open Science Cloud</a:t>
            </a:r>
            <a:r>
              <a:rPr lang="ja-JP" altLang="en-US" sz="1600">
                <a:latin typeface="BIZ UDPGothic" panose="020B0400000000000000" pitchFamily="34" charset="-128"/>
                <a:ea typeface="BIZ UDPGothic" panose="020B0400000000000000" pitchFamily="34" charset="-128"/>
              </a:rPr>
              <a:t>：</a:t>
            </a:r>
            <a:r>
              <a:rPr lang="en-US" altLang="ja-JP" sz="1600" dirty="0">
                <a:latin typeface="BIZ UDPGothic" panose="020B0400000000000000" pitchFamily="34" charset="-128"/>
                <a:ea typeface="BIZ UDPGothic" panose="020B0400000000000000" pitchFamily="34" charset="-128"/>
              </a:rPr>
              <a:t>EOSC</a:t>
            </a:r>
            <a:r>
              <a:rPr lang="ja-JP" altLang="en-US" sz="1600">
                <a:latin typeface="BIZ UDPGothic" panose="020B0400000000000000" pitchFamily="34" charset="-128"/>
                <a:ea typeface="BIZ UDPGothic" panose="020B0400000000000000" pitchFamily="34" charset="-128"/>
              </a:rPr>
              <a:t>）が公開</a:t>
            </a:r>
          </a:p>
        </p:txBody>
      </p:sp>
      <p:sp>
        <p:nvSpPr>
          <p:cNvPr id="21" name="吹き出し: 角を丸めた四角形 20">
            <a:extLst>
              <a:ext uri="{FF2B5EF4-FFF2-40B4-BE49-F238E27FC236}">
                <a16:creationId xmlns:a16="http://schemas.microsoft.com/office/drawing/2014/main" id="{A6C554E4-C9A0-C079-5B19-1CC10866CDDA}"/>
              </a:ext>
            </a:extLst>
          </p:cNvPr>
          <p:cNvSpPr/>
          <p:nvPr/>
        </p:nvSpPr>
        <p:spPr>
          <a:xfrm>
            <a:off x="1611009" y="4677139"/>
            <a:ext cx="8901483" cy="374204"/>
          </a:xfrm>
          <a:prstGeom prst="wedgeRoundRectCallout">
            <a:avLst>
              <a:gd name="adj1" fmla="val -35322"/>
              <a:gd name="adj2" fmla="val -9862"/>
              <a:gd name="adj3" fmla="val 16667"/>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500" dirty="0">
                <a:solidFill>
                  <a:schemeClr val="tx1"/>
                </a:solidFill>
                <a:latin typeface="BIZ UDPGothic" panose="020B0400000000000000" pitchFamily="34" charset="-128"/>
                <a:ea typeface="BIZ UDPGothic" panose="020B0400000000000000" pitchFamily="34" charset="-128"/>
              </a:rPr>
              <a:t>Findable</a:t>
            </a:r>
            <a:r>
              <a:rPr lang="ja-JP" altLang="en-US" sz="1500">
                <a:solidFill>
                  <a:schemeClr val="tx1"/>
                </a:solidFill>
                <a:latin typeface="BIZ UDPGothic" panose="020B0400000000000000" pitchFamily="34" charset="-128"/>
                <a:ea typeface="BIZ UDPGothic" panose="020B0400000000000000" pitchFamily="34" charset="-128"/>
              </a:rPr>
              <a:t>、</a:t>
            </a:r>
            <a:r>
              <a:rPr lang="en-US" altLang="ja-JP" sz="1500" dirty="0">
                <a:solidFill>
                  <a:schemeClr val="tx1"/>
                </a:solidFill>
                <a:latin typeface="BIZ UDPGothic" panose="020B0400000000000000" pitchFamily="34" charset="-128"/>
                <a:ea typeface="BIZ UDPGothic" panose="020B0400000000000000" pitchFamily="34" charset="-128"/>
              </a:rPr>
              <a:t>Accessible</a:t>
            </a:r>
            <a:r>
              <a:rPr lang="ja-JP" altLang="en-US" sz="1500">
                <a:solidFill>
                  <a:schemeClr val="tx1"/>
                </a:solidFill>
                <a:latin typeface="BIZ UDPGothic" panose="020B0400000000000000" pitchFamily="34" charset="-128"/>
                <a:ea typeface="BIZ UDPGothic" panose="020B0400000000000000" pitchFamily="34" charset="-128"/>
              </a:rPr>
              <a:t>、</a:t>
            </a:r>
            <a:r>
              <a:rPr lang="en-US" altLang="ja-JP" sz="1500" dirty="0">
                <a:solidFill>
                  <a:schemeClr val="tx1"/>
                </a:solidFill>
                <a:latin typeface="BIZ UDPGothic" panose="020B0400000000000000" pitchFamily="34" charset="-128"/>
                <a:ea typeface="BIZ UDPGothic" panose="020B0400000000000000" pitchFamily="34" charset="-128"/>
              </a:rPr>
              <a:t>Interoperable</a:t>
            </a:r>
            <a:r>
              <a:rPr lang="ja-JP" altLang="en-US" sz="1500">
                <a:solidFill>
                  <a:schemeClr val="tx1"/>
                </a:solidFill>
                <a:latin typeface="BIZ UDPGothic" panose="020B0400000000000000" pitchFamily="34" charset="-128"/>
                <a:ea typeface="BIZ UDPGothic" panose="020B0400000000000000" pitchFamily="34" charset="-128"/>
              </a:rPr>
              <a:t>、</a:t>
            </a:r>
            <a:r>
              <a:rPr lang="en-US" altLang="ja-JP" sz="1500" dirty="0">
                <a:solidFill>
                  <a:schemeClr val="tx1"/>
                </a:solidFill>
                <a:latin typeface="BIZ UDPGothic" panose="020B0400000000000000" pitchFamily="34" charset="-128"/>
                <a:ea typeface="BIZ UDPGothic" panose="020B0400000000000000" pitchFamily="34" charset="-128"/>
              </a:rPr>
              <a:t>Reusable</a:t>
            </a:r>
            <a:r>
              <a:rPr lang="ja-JP" altLang="en-US" sz="1500">
                <a:solidFill>
                  <a:schemeClr val="tx1"/>
                </a:solidFill>
                <a:latin typeface="BIZ UDPGothic" panose="020B0400000000000000" pitchFamily="34" charset="-128"/>
                <a:ea typeface="BIZ UDPGothic" panose="020B0400000000000000" pitchFamily="34" charset="-128"/>
              </a:rPr>
              <a:t>の略で、データ公開の適切な実施方法を表現</a:t>
            </a:r>
            <a:endParaRPr lang="en-US" altLang="ja-JP" sz="1500" dirty="0">
              <a:solidFill>
                <a:schemeClr val="tx1"/>
              </a:solidFill>
              <a:latin typeface="BIZ UDPGothic" panose="020B0400000000000000" pitchFamily="34" charset="-128"/>
              <a:ea typeface="BIZ UDPGothic" panose="020B0400000000000000" pitchFamily="34" charset="-128"/>
            </a:endParaRPr>
          </a:p>
        </p:txBody>
      </p:sp>
      <p:sp>
        <p:nvSpPr>
          <p:cNvPr id="22" name="吹き出し: 角を丸めた四角形 21">
            <a:extLst>
              <a:ext uri="{FF2B5EF4-FFF2-40B4-BE49-F238E27FC236}">
                <a16:creationId xmlns:a16="http://schemas.microsoft.com/office/drawing/2014/main" id="{382F21C4-A11F-3864-8566-050EC6835590}"/>
              </a:ext>
            </a:extLst>
          </p:cNvPr>
          <p:cNvSpPr/>
          <p:nvPr/>
        </p:nvSpPr>
        <p:spPr>
          <a:xfrm>
            <a:off x="1622025" y="6258819"/>
            <a:ext cx="8454851" cy="346540"/>
          </a:xfrm>
          <a:prstGeom prst="wedgeRoundRectCallout">
            <a:avLst>
              <a:gd name="adj1" fmla="val -40959"/>
              <a:gd name="adj2" fmla="val 33498"/>
              <a:gd name="adj3" fmla="val 16667"/>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500">
                <a:solidFill>
                  <a:schemeClr val="tx1"/>
                </a:solidFill>
                <a:latin typeface="BIZ UDPGothic" panose="020B0400000000000000" pitchFamily="34" charset="-128"/>
                <a:ea typeface="BIZ UDPGothic" panose="020B0400000000000000" pitchFamily="34" charset="-128"/>
              </a:rPr>
              <a:t>欧州域内の研究インフラを繋ぎオープンサイエンスを実践するためのプロジェクト</a:t>
            </a:r>
            <a:endParaRPr lang="en-US" altLang="ja-JP" sz="1500" dirty="0">
              <a:solidFill>
                <a:schemeClr val="tx1"/>
              </a:solidFill>
              <a:latin typeface="BIZ UDPGothic" panose="020B0400000000000000" pitchFamily="34" charset="-128"/>
              <a:ea typeface="BIZ UDPGothic" panose="020B0400000000000000" pitchFamily="34" charset="-128"/>
            </a:endParaRPr>
          </a:p>
        </p:txBody>
      </p:sp>
    </p:spTree>
    <p:extLst>
      <p:ext uri="{BB962C8B-B14F-4D97-AF65-F5344CB8AC3E}">
        <p14:creationId xmlns:p14="http://schemas.microsoft.com/office/powerpoint/2010/main" val="2294182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B3A96D71-DF4F-65E6-E8EA-6871CEE0F6F2}"/>
              </a:ext>
            </a:extLst>
          </p:cNvPr>
          <p:cNvSpPr/>
          <p:nvPr/>
        </p:nvSpPr>
        <p:spPr>
          <a:xfrm>
            <a:off x="853769" y="3723897"/>
            <a:ext cx="4641871" cy="1031809"/>
          </a:xfrm>
          <a:prstGeom prst="rect">
            <a:avLst/>
          </a:prstGeom>
          <a:solidFill>
            <a:schemeClr val="accent2">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a:solidFill>
                  <a:schemeClr val="tx1"/>
                </a:solidFill>
                <a:latin typeface="BIZ UDPGothic" panose="020B0400000000000000" pitchFamily="34" charset="-128"/>
                <a:ea typeface="BIZ UDPGothic" panose="020B0400000000000000" pitchFamily="34" charset="-128"/>
              </a:rPr>
              <a:t>機関リポジトリを有する全ての大学・大学共同利用機関法人・国立研究開発法人が</a:t>
            </a:r>
            <a:r>
              <a:rPr lang="en-US" altLang="ja-JP" sz="1600" dirty="0">
                <a:solidFill>
                  <a:schemeClr val="tx1"/>
                </a:solidFill>
                <a:latin typeface="BIZ UDPGothic" panose="020B0400000000000000" pitchFamily="34" charset="-128"/>
                <a:ea typeface="BIZ UDPGothic" panose="020B0400000000000000" pitchFamily="34" charset="-128"/>
              </a:rPr>
              <a:t>2025</a:t>
            </a:r>
            <a:r>
              <a:rPr lang="ja-JP" altLang="en-US" sz="1600">
                <a:solidFill>
                  <a:schemeClr val="tx1"/>
                </a:solidFill>
                <a:latin typeface="BIZ UDPGothic" panose="020B0400000000000000" pitchFamily="34" charset="-128"/>
                <a:ea typeface="BIZ UDPGothic" panose="020B0400000000000000" pitchFamily="34" charset="-128"/>
              </a:rPr>
              <a:t>年までに</a:t>
            </a:r>
            <a:r>
              <a:rPr lang="ja-JP" altLang="en-US" sz="1600">
                <a:solidFill>
                  <a:srgbClr val="FF0000"/>
                </a:solidFill>
                <a:latin typeface="BIZ UDPGothic" panose="020B0400000000000000" pitchFamily="34" charset="-128"/>
                <a:ea typeface="BIZ UDPGothic" panose="020B0400000000000000" pitchFamily="34" charset="-128"/>
              </a:rPr>
              <a:t>データポリシー</a:t>
            </a:r>
            <a:r>
              <a:rPr lang="ja-JP" altLang="en-US" sz="1600">
                <a:solidFill>
                  <a:schemeClr val="tx1"/>
                </a:solidFill>
                <a:latin typeface="BIZ UDPGothic" panose="020B0400000000000000" pitchFamily="34" charset="-128"/>
                <a:ea typeface="BIZ UDPGothic" panose="020B0400000000000000" pitchFamily="34" charset="-128"/>
              </a:rPr>
              <a:t>を策定すること</a:t>
            </a:r>
          </a:p>
        </p:txBody>
      </p:sp>
      <p:sp>
        <p:nvSpPr>
          <p:cNvPr id="28" name="吹き出し: 角を丸めた四角形 27">
            <a:extLst>
              <a:ext uri="{FF2B5EF4-FFF2-40B4-BE49-F238E27FC236}">
                <a16:creationId xmlns:a16="http://schemas.microsoft.com/office/drawing/2014/main" id="{60853F45-F272-5A42-E6B8-E009ACC7D4BB}"/>
              </a:ext>
            </a:extLst>
          </p:cNvPr>
          <p:cNvSpPr/>
          <p:nvPr/>
        </p:nvSpPr>
        <p:spPr>
          <a:xfrm>
            <a:off x="446051" y="1219825"/>
            <a:ext cx="3495580" cy="33464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本格的な議論開始 ＠ 日本</a:t>
            </a:r>
          </a:p>
        </p:txBody>
      </p:sp>
      <p:sp>
        <p:nvSpPr>
          <p:cNvPr id="29" name="吹き出し: 角を丸めた四角形 28">
            <a:extLst>
              <a:ext uri="{FF2B5EF4-FFF2-40B4-BE49-F238E27FC236}">
                <a16:creationId xmlns:a16="http://schemas.microsoft.com/office/drawing/2014/main" id="{13C9A9EB-CD3B-90A2-213F-CE67184186E9}"/>
              </a:ext>
            </a:extLst>
          </p:cNvPr>
          <p:cNvSpPr/>
          <p:nvPr/>
        </p:nvSpPr>
        <p:spPr>
          <a:xfrm>
            <a:off x="446054" y="3097898"/>
            <a:ext cx="2788033" cy="288657"/>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国の基本的な方針</a:t>
            </a:r>
          </a:p>
        </p:txBody>
      </p:sp>
      <p:sp>
        <p:nvSpPr>
          <p:cNvPr id="2" name="タイトル 1">
            <a:extLst>
              <a:ext uri="{FF2B5EF4-FFF2-40B4-BE49-F238E27FC236}">
                <a16:creationId xmlns:a16="http://schemas.microsoft.com/office/drawing/2014/main" id="{77A56E36-4A91-8828-38F3-5CF0EF1C4C3C}"/>
              </a:ext>
            </a:extLst>
          </p:cNvPr>
          <p:cNvSpPr>
            <a:spLocks noGrp="1"/>
          </p:cNvSpPr>
          <p:nvPr>
            <p:ph type="title"/>
          </p:nvPr>
        </p:nvSpPr>
        <p:spPr/>
        <p:txBody>
          <a:bodyPr/>
          <a:lstStyle/>
          <a:p>
            <a:r>
              <a:rPr lang="ja-JP" altLang="en-US" sz="3200"/>
              <a:t>世界と日本におけるオープンサイエンスの動向</a:t>
            </a:r>
            <a:br>
              <a:rPr lang="en-US" altLang="ja-JP" sz="3200" dirty="0"/>
            </a:br>
            <a:r>
              <a:rPr lang="en-US" altLang="ja-JP" sz="2667" dirty="0"/>
              <a:t>―</a:t>
            </a:r>
            <a:r>
              <a:rPr lang="ja-JP" altLang="en-US" sz="2667"/>
              <a:t>国内の動向</a:t>
            </a:r>
            <a:r>
              <a:rPr lang="en-US" altLang="ja-JP" sz="2667" dirty="0"/>
              <a:t>―</a:t>
            </a:r>
            <a:endParaRPr lang="ja-JP" altLang="en-US" sz="3200"/>
          </a:p>
        </p:txBody>
      </p:sp>
      <p:sp>
        <p:nvSpPr>
          <p:cNvPr id="31" name="コンテンツ プレースホルダー 2">
            <a:extLst>
              <a:ext uri="{FF2B5EF4-FFF2-40B4-BE49-F238E27FC236}">
                <a16:creationId xmlns:a16="http://schemas.microsoft.com/office/drawing/2014/main" id="{63E20291-FA2E-5CEC-D7D2-16D0B0E5BF81}"/>
              </a:ext>
            </a:extLst>
          </p:cNvPr>
          <p:cNvSpPr txBox="1">
            <a:spLocks/>
          </p:cNvSpPr>
          <p:nvPr/>
        </p:nvSpPr>
        <p:spPr bwMode="auto">
          <a:xfrm>
            <a:off x="832848" y="3346608"/>
            <a:ext cx="7855152" cy="33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ct val="100000"/>
              </a:lnSpc>
            </a:pPr>
            <a:r>
              <a:rPr lang="en-US" altLang="ja-JP" sz="1600" dirty="0">
                <a:latin typeface="BIZ UDPGothic" panose="020B0400000000000000" pitchFamily="34" charset="-128"/>
                <a:ea typeface="BIZ UDPGothic" panose="020B0400000000000000" pitchFamily="34" charset="-128"/>
              </a:rPr>
              <a:t>2021</a:t>
            </a:r>
            <a:r>
              <a:rPr lang="ja-JP" altLang="en-US" sz="1600">
                <a:latin typeface="BIZ UDPGothic" panose="020B0400000000000000" pitchFamily="34" charset="-128"/>
                <a:ea typeface="BIZ UDPGothic" panose="020B0400000000000000" pitchFamily="34" charset="-128"/>
              </a:rPr>
              <a:t>年</a:t>
            </a:r>
            <a:r>
              <a:rPr lang="en-US" altLang="ja-JP" sz="1600" dirty="0">
                <a:latin typeface="BIZ UDPGothic" panose="020B0400000000000000" pitchFamily="34" charset="-128"/>
                <a:ea typeface="BIZ UDPGothic" panose="020B0400000000000000" pitchFamily="34" charset="-128"/>
              </a:rPr>
              <a:t>3</a:t>
            </a:r>
            <a:r>
              <a:rPr lang="ja-JP" altLang="en-US" sz="1600">
                <a:latin typeface="BIZ UDPGothic" panose="020B0400000000000000" pitchFamily="34" charset="-128"/>
                <a:ea typeface="BIZ UDPGothic" panose="020B0400000000000000" pitchFamily="34" charset="-128"/>
              </a:rPr>
              <a:t>月　第</a:t>
            </a:r>
            <a:r>
              <a:rPr lang="en-US" altLang="ja-JP" sz="1600" dirty="0">
                <a:latin typeface="BIZ UDPGothic" panose="020B0400000000000000" pitchFamily="34" charset="-128"/>
                <a:ea typeface="BIZ UDPGothic" panose="020B0400000000000000" pitchFamily="34" charset="-128"/>
              </a:rPr>
              <a:t>6</a:t>
            </a:r>
            <a:r>
              <a:rPr lang="ja-JP" altLang="en-US" sz="1600">
                <a:latin typeface="BIZ UDPGothic" panose="020B0400000000000000" pitchFamily="34" charset="-128"/>
                <a:ea typeface="BIZ UDPGothic" panose="020B0400000000000000" pitchFamily="34" charset="-128"/>
              </a:rPr>
              <a:t>期科学技術・イノベーション基本計画</a:t>
            </a:r>
            <a:endParaRPr lang="en-US" altLang="ja-JP" sz="1600" dirty="0">
              <a:latin typeface="BIZ UDPGothic" panose="020B0400000000000000" pitchFamily="34" charset="-128"/>
              <a:ea typeface="BIZ UDPGothic" panose="020B0400000000000000" pitchFamily="34" charset="-128"/>
            </a:endParaRPr>
          </a:p>
        </p:txBody>
      </p:sp>
      <p:sp>
        <p:nvSpPr>
          <p:cNvPr id="32" name="コンテンツ プレースホルダー 2">
            <a:extLst>
              <a:ext uri="{FF2B5EF4-FFF2-40B4-BE49-F238E27FC236}">
                <a16:creationId xmlns:a16="http://schemas.microsoft.com/office/drawing/2014/main" id="{ACE7CABF-2BCF-2C91-FCE3-06B84B3BEEE0}"/>
              </a:ext>
            </a:extLst>
          </p:cNvPr>
          <p:cNvSpPr txBox="1">
            <a:spLocks/>
          </p:cNvSpPr>
          <p:nvPr/>
        </p:nvSpPr>
        <p:spPr bwMode="auto">
          <a:xfrm>
            <a:off x="842448" y="2624930"/>
            <a:ext cx="8757552" cy="33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US" altLang="ja-JP" sz="1600" dirty="0">
                <a:latin typeface="BIZ UDPGothic" panose="020B0400000000000000" pitchFamily="34" charset="-128"/>
                <a:ea typeface="BIZ UDPGothic" panose="020B0400000000000000" pitchFamily="34" charset="-128"/>
              </a:rPr>
              <a:t>2016</a:t>
            </a:r>
            <a:r>
              <a:rPr lang="ja-JP" altLang="en-US" sz="1600" dirty="0">
                <a:latin typeface="BIZ UDPGothic" panose="020B0400000000000000" pitchFamily="34" charset="-128"/>
                <a:ea typeface="BIZ UDPGothic" panose="020B0400000000000000" pitchFamily="34" charset="-128"/>
              </a:rPr>
              <a:t>年～　一部で研究プロジェクト申請時に</a:t>
            </a:r>
            <a:r>
              <a:rPr lang="en-US" altLang="ja-JP" sz="1600" dirty="0">
                <a:latin typeface="BIZ UDPGothic" panose="020B0400000000000000" pitchFamily="34" charset="-128"/>
                <a:ea typeface="BIZ UDPGothic" panose="020B0400000000000000" pitchFamily="34" charset="-128"/>
              </a:rPr>
              <a:t>DMP</a:t>
            </a:r>
            <a:r>
              <a:rPr lang="ja-JP" altLang="en-US" sz="1600" dirty="0">
                <a:latin typeface="BIZ UDPGothic" panose="020B0400000000000000" pitchFamily="34" charset="-128"/>
                <a:ea typeface="BIZ UDPGothic" panose="020B0400000000000000" pitchFamily="34" charset="-128"/>
              </a:rPr>
              <a:t>の提出、エビデンスデータの公開義務化</a:t>
            </a:r>
          </a:p>
        </p:txBody>
      </p:sp>
      <p:sp>
        <p:nvSpPr>
          <p:cNvPr id="33" name="吹き出し: 角を丸めた四角形 32">
            <a:extLst>
              <a:ext uri="{FF2B5EF4-FFF2-40B4-BE49-F238E27FC236}">
                <a16:creationId xmlns:a16="http://schemas.microsoft.com/office/drawing/2014/main" id="{80AF7546-FA0F-F0C6-C4B7-6F5B2805D5C2}"/>
              </a:ext>
            </a:extLst>
          </p:cNvPr>
          <p:cNvSpPr/>
          <p:nvPr/>
        </p:nvSpPr>
        <p:spPr>
          <a:xfrm>
            <a:off x="390132" y="2173341"/>
            <a:ext cx="2899869" cy="314203"/>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lgn="ctr">
              <a:buFont typeface="Wingdings" panose="05000000000000000000" pitchFamily="2" charset="2"/>
              <a:buChar char="u"/>
              <a:defRPr/>
            </a:pPr>
            <a:r>
              <a:rPr lang="ja-JP" altLang="en-US" sz="1867">
                <a:solidFill>
                  <a:schemeClr val="tx1"/>
                </a:solidFill>
                <a:latin typeface="BIZ UDPGothic" panose="020B0400000000000000" pitchFamily="34" charset="-128"/>
                <a:ea typeface="BIZ UDPGothic" panose="020B0400000000000000" pitchFamily="34" charset="-128"/>
              </a:rPr>
              <a:t>資金配分機関の動き</a:t>
            </a:r>
          </a:p>
        </p:txBody>
      </p:sp>
      <p:sp>
        <p:nvSpPr>
          <p:cNvPr id="34" name="吹き出し: 角を丸めた四角形 33">
            <a:extLst>
              <a:ext uri="{FF2B5EF4-FFF2-40B4-BE49-F238E27FC236}">
                <a16:creationId xmlns:a16="http://schemas.microsoft.com/office/drawing/2014/main" id="{8A17E845-222B-24EB-1C56-2B2F39461A54}"/>
              </a:ext>
            </a:extLst>
          </p:cNvPr>
          <p:cNvSpPr/>
          <p:nvPr/>
        </p:nvSpPr>
        <p:spPr>
          <a:xfrm>
            <a:off x="253961" y="6106983"/>
            <a:ext cx="4431635" cy="262572"/>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lgn="ctr">
              <a:buFont typeface="Wingdings" panose="05000000000000000000" pitchFamily="2" charset="2"/>
              <a:buChar char="u"/>
              <a:defRPr/>
            </a:pPr>
            <a:r>
              <a:rPr lang="en-US" altLang="ja-JP" sz="1867" dirty="0">
                <a:solidFill>
                  <a:schemeClr val="tx1"/>
                </a:solidFill>
                <a:latin typeface="BIZ UDPGothic" panose="020B0400000000000000" pitchFamily="34" charset="-128"/>
                <a:ea typeface="BIZ UDPGothic" panose="020B0400000000000000" pitchFamily="34" charset="-128"/>
              </a:rPr>
              <a:t>NII</a:t>
            </a:r>
            <a:r>
              <a:rPr lang="ja-JP" altLang="en-US" sz="1867">
                <a:solidFill>
                  <a:schemeClr val="tx1"/>
                </a:solidFill>
                <a:latin typeface="BIZ UDPGothic" panose="020B0400000000000000" pitchFamily="34" charset="-128"/>
                <a:ea typeface="BIZ UDPGothic" panose="020B0400000000000000" pitchFamily="34" charset="-128"/>
              </a:rPr>
              <a:t>研究データ基盤（</a:t>
            </a:r>
            <a:r>
              <a:rPr lang="en-US" altLang="ja-JP" sz="1867" dirty="0">
                <a:solidFill>
                  <a:schemeClr val="tx1"/>
                </a:solidFill>
                <a:latin typeface="BIZ UDPGothic" panose="020B0400000000000000" pitchFamily="34" charset="-128"/>
                <a:ea typeface="BIZ UDPGothic" panose="020B0400000000000000" pitchFamily="34" charset="-128"/>
              </a:rPr>
              <a:t>NII RDC</a:t>
            </a:r>
            <a:r>
              <a:rPr lang="ja-JP" altLang="en-US" sz="1867">
                <a:solidFill>
                  <a:schemeClr val="tx1"/>
                </a:solidFill>
                <a:latin typeface="BIZ UDPGothic" panose="020B0400000000000000" pitchFamily="34" charset="-128"/>
                <a:ea typeface="BIZ UDPGothic" panose="020B0400000000000000" pitchFamily="34" charset="-128"/>
              </a:rPr>
              <a:t>）</a:t>
            </a:r>
          </a:p>
        </p:txBody>
      </p:sp>
      <p:sp>
        <p:nvSpPr>
          <p:cNvPr id="37" name="コンテンツ プレースホルダー 2">
            <a:extLst>
              <a:ext uri="{FF2B5EF4-FFF2-40B4-BE49-F238E27FC236}">
                <a16:creationId xmlns:a16="http://schemas.microsoft.com/office/drawing/2014/main" id="{A95C8EA1-335E-5484-7C41-A836CC9DC582}"/>
              </a:ext>
            </a:extLst>
          </p:cNvPr>
          <p:cNvSpPr txBox="1">
            <a:spLocks/>
          </p:cNvSpPr>
          <p:nvPr/>
        </p:nvSpPr>
        <p:spPr bwMode="auto">
          <a:xfrm>
            <a:off x="842449" y="6300191"/>
            <a:ext cx="11229219" cy="480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US" altLang="ja-JP" sz="1600" dirty="0">
                <a:latin typeface="BIZ UDPGothic" panose="020B0400000000000000" pitchFamily="34" charset="-128"/>
                <a:ea typeface="BIZ UDPGothic" panose="020B0400000000000000" pitchFamily="34" charset="-128"/>
              </a:rPr>
              <a:t>2021</a:t>
            </a:r>
            <a:r>
              <a:rPr lang="ja-JP" altLang="en-US" sz="1600" dirty="0">
                <a:latin typeface="BIZ UDPGothic" panose="020B0400000000000000" pitchFamily="34" charset="-128"/>
                <a:ea typeface="BIZ UDPGothic" panose="020B0400000000000000" pitchFamily="34" charset="-128"/>
              </a:rPr>
              <a:t>年～　 研究データ管理基盤（</a:t>
            </a:r>
            <a:r>
              <a:rPr lang="en-US" altLang="ja-JP" sz="1600" dirty="0" err="1">
                <a:latin typeface="BIZ UDPGothic" panose="020B0400000000000000" pitchFamily="34" charset="-128"/>
                <a:ea typeface="BIZ UDPGothic" panose="020B0400000000000000" pitchFamily="34" charset="-128"/>
              </a:rPr>
              <a:t>GakuNin</a:t>
            </a:r>
            <a:r>
              <a:rPr lang="en-US" altLang="ja-JP" sz="1600" dirty="0">
                <a:latin typeface="BIZ UDPGothic" panose="020B0400000000000000" pitchFamily="34" charset="-128"/>
                <a:ea typeface="BIZ UDPGothic" panose="020B0400000000000000" pitchFamily="34" charset="-128"/>
              </a:rPr>
              <a:t> RDM</a:t>
            </a:r>
            <a:r>
              <a:rPr lang="ja-JP" altLang="en-US" sz="1600" dirty="0">
                <a:latin typeface="BIZ UDPGothic" panose="020B0400000000000000" pitchFamily="34" charset="-128"/>
                <a:ea typeface="BIZ UDPGothic" panose="020B0400000000000000" pitchFamily="34" charset="-128"/>
              </a:rPr>
              <a:t>）、公開基盤（</a:t>
            </a:r>
            <a:r>
              <a:rPr lang="en-US" altLang="ja-JP" sz="1600" dirty="0">
                <a:latin typeface="BIZ UDPGothic" panose="020B0400000000000000" pitchFamily="34" charset="-128"/>
                <a:ea typeface="BIZ UDPGothic" panose="020B0400000000000000" pitchFamily="34" charset="-128"/>
              </a:rPr>
              <a:t>JAIRO Cloud</a:t>
            </a:r>
            <a:r>
              <a:rPr lang="ja-JP" altLang="en-US" sz="1600" dirty="0">
                <a:latin typeface="BIZ UDPGothic" panose="020B0400000000000000" pitchFamily="34" charset="-128"/>
                <a:ea typeface="BIZ UDPGothic" panose="020B0400000000000000" pitchFamily="34" charset="-128"/>
              </a:rPr>
              <a:t>）、検索基盤（</a:t>
            </a:r>
            <a:r>
              <a:rPr lang="en-US" altLang="ja-JP" sz="1600" dirty="0" err="1">
                <a:latin typeface="BIZ UDPGothic" panose="020B0400000000000000" pitchFamily="34" charset="-128"/>
                <a:ea typeface="BIZ UDPGothic" panose="020B0400000000000000" pitchFamily="34" charset="-128"/>
              </a:rPr>
              <a:t>CiNii</a:t>
            </a:r>
            <a:r>
              <a:rPr lang="en-US" altLang="ja-JP" sz="1600" dirty="0">
                <a:latin typeface="BIZ UDPGothic" panose="020B0400000000000000" pitchFamily="34" charset="-128"/>
                <a:ea typeface="BIZ UDPGothic" panose="020B0400000000000000" pitchFamily="34" charset="-128"/>
              </a:rPr>
              <a:t> Research</a:t>
            </a:r>
            <a:r>
              <a:rPr lang="ja-JP" altLang="en-US" sz="1600" dirty="0">
                <a:latin typeface="BIZ UDPGothic" panose="020B0400000000000000" pitchFamily="34" charset="-128"/>
                <a:ea typeface="BIZ UDPGothic" panose="020B0400000000000000" pitchFamily="34" charset="-128"/>
              </a:rPr>
              <a:t>）等の連携</a:t>
            </a:r>
          </a:p>
        </p:txBody>
      </p:sp>
      <p:sp>
        <p:nvSpPr>
          <p:cNvPr id="9" name="正方形/長方形 8">
            <a:extLst>
              <a:ext uri="{FF2B5EF4-FFF2-40B4-BE49-F238E27FC236}">
                <a16:creationId xmlns:a16="http://schemas.microsoft.com/office/drawing/2014/main" id="{9E271EE3-4A49-5D68-85F3-B7AA5FF1E4A2}"/>
              </a:ext>
            </a:extLst>
          </p:cNvPr>
          <p:cNvSpPr/>
          <p:nvPr/>
        </p:nvSpPr>
        <p:spPr>
          <a:xfrm>
            <a:off x="5754258" y="3722255"/>
            <a:ext cx="5798657" cy="1037172"/>
          </a:xfrm>
          <a:prstGeom prst="rect">
            <a:avLst/>
          </a:prstGeom>
          <a:solidFill>
            <a:schemeClr val="tx2">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584" indent="-228584">
              <a:buFont typeface="Wingdings" panose="05000000000000000000" pitchFamily="2" charset="2"/>
              <a:buChar char="Ø"/>
            </a:pPr>
            <a:r>
              <a:rPr lang="ja-JP" altLang="en-US" sz="1600">
                <a:solidFill>
                  <a:schemeClr val="tx1"/>
                </a:solidFill>
                <a:latin typeface="BIZ UDPGothic" panose="020B0400000000000000" pitchFamily="34" charset="-128"/>
                <a:ea typeface="BIZ UDPGothic" panose="020B0400000000000000" pitchFamily="34" charset="-128"/>
              </a:rPr>
              <a:t>内閣府「国立研究開発法人におけるデータポリシー策定のためのガイドライン」（</a:t>
            </a:r>
            <a:r>
              <a:rPr lang="en-US" altLang="ja-JP" sz="1600">
                <a:solidFill>
                  <a:schemeClr val="tx1"/>
                </a:solidFill>
                <a:latin typeface="BIZ UDPGothic" panose="020B0400000000000000" pitchFamily="34" charset="-128"/>
                <a:ea typeface="BIZ UDPGothic" panose="020B0400000000000000" pitchFamily="34" charset="-128"/>
              </a:rPr>
              <a:t>2018</a:t>
            </a:r>
            <a:r>
              <a:rPr lang="ja-JP" altLang="en-US" sz="1600">
                <a:solidFill>
                  <a:schemeClr val="tx1"/>
                </a:solidFill>
                <a:latin typeface="BIZ UDPGothic" panose="020B0400000000000000" pitchFamily="34" charset="-128"/>
                <a:ea typeface="BIZ UDPGothic" panose="020B0400000000000000" pitchFamily="34" charset="-128"/>
              </a:rPr>
              <a:t>年）</a:t>
            </a:r>
          </a:p>
          <a:p>
            <a:pPr marL="228584" indent="-228584">
              <a:buFont typeface="Wingdings" panose="05000000000000000000" pitchFamily="2" charset="2"/>
              <a:buChar char="Ø"/>
            </a:pPr>
            <a:r>
              <a:rPr lang="ja-JP" altLang="en-US" sz="1600">
                <a:solidFill>
                  <a:schemeClr val="tx1"/>
                </a:solidFill>
                <a:latin typeface="BIZ UDPGothic" panose="020B0400000000000000" pitchFamily="34" charset="-128"/>
                <a:ea typeface="BIZ UDPGothic" panose="020B0400000000000000" pitchFamily="34" charset="-128"/>
              </a:rPr>
              <a:t>大学</a:t>
            </a:r>
            <a:r>
              <a:rPr lang="en-US" altLang="ja-JP" sz="1600">
                <a:solidFill>
                  <a:schemeClr val="tx1"/>
                </a:solidFill>
                <a:latin typeface="BIZ UDPGothic" panose="020B0400000000000000" pitchFamily="34" charset="-128"/>
                <a:ea typeface="BIZ UDPGothic" panose="020B0400000000000000" pitchFamily="34" charset="-128"/>
              </a:rPr>
              <a:t>ICT</a:t>
            </a:r>
            <a:r>
              <a:rPr lang="ja-JP" altLang="en-US" sz="1600">
                <a:solidFill>
                  <a:schemeClr val="tx1"/>
                </a:solidFill>
                <a:latin typeface="BIZ UDPGothic" panose="020B0400000000000000" pitchFamily="34" charset="-128"/>
                <a:ea typeface="BIZ UDPGothic" panose="020B0400000000000000" pitchFamily="34" charset="-128"/>
              </a:rPr>
              <a:t>推進協議会「大学における研究データポリシー策定のためのガイドライン」（</a:t>
            </a:r>
            <a:r>
              <a:rPr lang="en-US" altLang="ja-JP" sz="1600">
                <a:solidFill>
                  <a:schemeClr val="tx1"/>
                </a:solidFill>
                <a:latin typeface="BIZ UDPGothic" panose="020B0400000000000000" pitchFamily="34" charset="-128"/>
                <a:ea typeface="BIZ UDPGothic" panose="020B0400000000000000" pitchFamily="34" charset="-128"/>
              </a:rPr>
              <a:t>2021</a:t>
            </a:r>
            <a:r>
              <a:rPr lang="ja-JP" altLang="en-US" sz="1600">
                <a:solidFill>
                  <a:schemeClr val="tx1"/>
                </a:solidFill>
                <a:latin typeface="BIZ UDPGothic" panose="020B0400000000000000" pitchFamily="34" charset="-128"/>
                <a:ea typeface="BIZ UDPGothic" panose="020B0400000000000000" pitchFamily="34" charset="-128"/>
              </a:rPr>
              <a:t>年）</a:t>
            </a:r>
          </a:p>
        </p:txBody>
      </p:sp>
      <p:sp>
        <p:nvSpPr>
          <p:cNvPr id="10" name="正方形/長方形 9">
            <a:extLst>
              <a:ext uri="{FF2B5EF4-FFF2-40B4-BE49-F238E27FC236}">
                <a16:creationId xmlns:a16="http://schemas.microsoft.com/office/drawing/2014/main" id="{59DCB513-3E68-5A99-18E8-8FF17EAD8FB8}"/>
              </a:ext>
            </a:extLst>
          </p:cNvPr>
          <p:cNvSpPr/>
          <p:nvPr/>
        </p:nvSpPr>
        <p:spPr>
          <a:xfrm>
            <a:off x="5754256" y="4897729"/>
            <a:ext cx="5840888" cy="1031809"/>
          </a:xfrm>
          <a:prstGeom prst="rect">
            <a:avLst/>
          </a:prstGeom>
          <a:solidFill>
            <a:schemeClr val="tx2">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584" indent="-228584">
              <a:buFont typeface="Wingdings" panose="05000000000000000000" pitchFamily="2" charset="2"/>
              <a:buChar char="Ø"/>
            </a:pPr>
            <a:r>
              <a:rPr lang="en-US" altLang="ja-JP" sz="1600" dirty="0">
                <a:solidFill>
                  <a:schemeClr val="tx1"/>
                </a:solidFill>
                <a:latin typeface="BIZ UDPGothic" panose="020B0400000000000000" pitchFamily="34" charset="-128"/>
                <a:ea typeface="BIZ UDPGothic" panose="020B0400000000000000" pitchFamily="34" charset="-128"/>
              </a:rPr>
              <a:t>DMP</a:t>
            </a:r>
            <a:r>
              <a:rPr lang="ja-JP" altLang="en-US" sz="1600" dirty="0">
                <a:solidFill>
                  <a:schemeClr val="tx1"/>
                </a:solidFill>
                <a:latin typeface="BIZ UDPGothic" panose="020B0400000000000000" pitchFamily="34" charset="-128"/>
                <a:ea typeface="BIZ UDPGothic" panose="020B0400000000000000" pitchFamily="34" charset="-128"/>
              </a:rPr>
              <a:t>提出が必要な資金配分機関（現時点）</a:t>
            </a:r>
          </a:p>
          <a:p>
            <a:r>
              <a:rPr lang="ja-JP" altLang="en-US" sz="1600" dirty="0">
                <a:solidFill>
                  <a:schemeClr val="tx1"/>
                </a:solidFill>
                <a:latin typeface="BIZ UDPGothic" panose="020B0400000000000000" pitchFamily="34" charset="-128"/>
                <a:ea typeface="BIZ UDPGothic" panose="020B0400000000000000" pitchFamily="34" charset="-128"/>
              </a:rPr>
              <a:t>　　</a:t>
            </a:r>
            <a:r>
              <a:rPr lang="en-US" altLang="ja-JP" sz="1600" dirty="0">
                <a:solidFill>
                  <a:schemeClr val="tx1"/>
                </a:solidFill>
                <a:latin typeface="BIZ UDPGothic" panose="020B0400000000000000" pitchFamily="34" charset="-128"/>
                <a:ea typeface="BIZ UDPGothic" panose="020B0400000000000000" pitchFamily="34" charset="-128"/>
              </a:rPr>
              <a:t>JST</a:t>
            </a:r>
            <a:r>
              <a:rPr lang="ja-JP" altLang="en-US" sz="1600" dirty="0">
                <a:solidFill>
                  <a:schemeClr val="tx1"/>
                </a:solidFill>
                <a:latin typeface="BIZ UDPGothic" panose="020B0400000000000000" pitchFamily="34" charset="-128"/>
                <a:ea typeface="BIZ UDPGothic" panose="020B0400000000000000" pitchFamily="34" charset="-128"/>
              </a:rPr>
              <a:t>、</a:t>
            </a:r>
            <a:r>
              <a:rPr lang="en-US" altLang="ja-JP" sz="1600" dirty="0">
                <a:solidFill>
                  <a:schemeClr val="tx1"/>
                </a:solidFill>
                <a:latin typeface="BIZ UDPGothic" panose="020B0400000000000000" pitchFamily="34" charset="-128"/>
                <a:ea typeface="BIZ UDPGothic" panose="020B0400000000000000" pitchFamily="34" charset="-128"/>
              </a:rPr>
              <a:t>AMED</a:t>
            </a:r>
            <a:r>
              <a:rPr lang="ja-JP" altLang="en-US" sz="1600" dirty="0">
                <a:solidFill>
                  <a:schemeClr val="tx1"/>
                </a:solidFill>
                <a:latin typeface="BIZ UDPGothic" panose="020B0400000000000000" pitchFamily="34" charset="-128"/>
                <a:ea typeface="BIZ UDPGothic" panose="020B0400000000000000" pitchFamily="34" charset="-128"/>
              </a:rPr>
              <a:t>、</a:t>
            </a:r>
            <a:r>
              <a:rPr lang="en-US" altLang="ja-JP" sz="1600" dirty="0">
                <a:solidFill>
                  <a:schemeClr val="tx1"/>
                </a:solidFill>
                <a:latin typeface="BIZ UDPGothic" panose="020B0400000000000000" pitchFamily="34" charset="-128"/>
                <a:ea typeface="BIZ UDPGothic" panose="020B0400000000000000" pitchFamily="34" charset="-128"/>
              </a:rPr>
              <a:t>NEDO</a:t>
            </a:r>
          </a:p>
          <a:p>
            <a:r>
              <a:rPr lang="en-US" altLang="ja-JP" sz="1600" dirty="0">
                <a:solidFill>
                  <a:schemeClr val="tx1"/>
                </a:solidFill>
                <a:latin typeface="BIZ UDPGothic" panose="020B0400000000000000" pitchFamily="34" charset="-128"/>
                <a:ea typeface="BIZ UDPGothic" panose="020B0400000000000000" pitchFamily="34" charset="-128"/>
              </a:rPr>
              <a:t>※</a:t>
            </a:r>
            <a:r>
              <a:rPr lang="ja-JP" altLang="en-US" sz="1600" dirty="0">
                <a:solidFill>
                  <a:schemeClr val="tx1"/>
                </a:solidFill>
                <a:latin typeface="BIZ UDPGothic" panose="020B0400000000000000" pitchFamily="34" charset="-128"/>
                <a:ea typeface="BIZ UDPGothic" panose="020B0400000000000000" pitchFamily="34" charset="-128"/>
              </a:rPr>
              <a:t>科研費は</a:t>
            </a:r>
            <a:r>
              <a:rPr lang="en-US" altLang="ja-JP" sz="1600" dirty="0">
                <a:solidFill>
                  <a:schemeClr val="tx1"/>
                </a:solidFill>
                <a:latin typeface="BIZ UDPGothic" panose="020B0400000000000000" pitchFamily="34" charset="-128"/>
                <a:ea typeface="BIZ UDPGothic" panose="020B0400000000000000" pitchFamily="34" charset="-128"/>
              </a:rPr>
              <a:t>R6</a:t>
            </a:r>
            <a:r>
              <a:rPr lang="ja-JP" altLang="en-US" sz="1600" dirty="0">
                <a:solidFill>
                  <a:schemeClr val="tx1"/>
                </a:solidFill>
                <a:latin typeface="BIZ UDPGothic" panose="020B0400000000000000" pitchFamily="34" charset="-128"/>
                <a:ea typeface="BIZ UDPGothic" panose="020B0400000000000000" pitchFamily="34" charset="-128"/>
              </a:rPr>
              <a:t>年度から全ての研究種目で実施予定</a:t>
            </a:r>
          </a:p>
        </p:txBody>
      </p:sp>
      <p:sp>
        <p:nvSpPr>
          <p:cNvPr id="8" name="正方形/長方形 7">
            <a:extLst>
              <a:ext uri="{FF2B5EF4-FFF2-40B4-BE49-F238E27FC236}">
                <a16:creationId xmlns:a16="http://schemas.microsoft.com/office/drawing/2014/main" id="{984D8F79-5DD6-08F7-6B7A-E101835ACCE3}"/>
              </a:ext>
            </a:extLst>
          </p:cNvPr>
          <p:cNvSpPr/>
          <p:nvPr/>
        </p:nvSpPr>
        <p:spPr>
          <a:xfrm>
            <a:off x="863771" y="4894247"/>
            <a:ext cx="4641872" cy="1037127"/>
          </a:xfrm>
          <a:prstGeom prst="rect">
            <a:avLst/>
          </a:prstGeom>
          <a:solidFill>
            <a:schemeClr val="accent2">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a:solidFill>
                  <a:schemeClr val="tx1"/>
                </a:solidFill>
                <a:latin typeface="BIZ UDPGothic" panose="020B0400000000000000" pitchFamily="34" charset="-128"/>
                <a:ea typeface="BIZ UDPGothic" panose="020B0400000000000000" pitchFamily="34" charset="-128"/>
              </a:rPr>
              <a:t>資金配分機関に対して公募型の研究資金の新規公募分において、</a:t>
            </a:r>
            <a:r>
              <a:rPr lang="en-US" altLang="ja-JP" sz="1600">
                <a:solidFill>
                  <a:schemeClr val="tx1"/>
                </a:solidFill>
                <a:latin typeface="BIZ UDPGothic" panose="020B0400000000000000" pitchFamily="34" charset="-128"/>
                <a:ea typeface="BIZ UDPGothic" panose="020B0400000000000000" pitchFamily="34" charset="-128"/>
              </a:rPr>
              <a:t>2023</a:t>
            </a:r>
            <a:r>
              <a:rPr lang="ja-JP" altLang="en-US" sz="1600">
                <a:solidFill>
                  <a:schemeClr val="tx1"/>
                </a:solidFill>
                <a:latin typeface="BIZ UDPGothic" panose="020B0400000000000000" pitchFamily="34" charset="-128"/>
                <a:ea typeface="BIZ UDPGothic" panose="020B0400000000000000" pitchFamily="34" charset="-128"/>
              </a:rPr>
              <a:t>年度までに</a:t>
            </a:r>
            <a:r>
              <a:rPr lang="en-US" altLang="ja-JP" sz="1600">
                <a:solidFill>
                  <a:srgbClr val="FF0000"/>
                </a:solidFill>
                <a:latin typeface="BIZ UDPGothic" panose="020B0400000000000000" pitchFamily="34" charset="-128"/>
                <a:ea typeface="BIZ UDPGothic" panose="020B0400000000000000" pitchFamily="34" charset="-128"/>
              </a:rPr>
              <a:t>DMP</a:t>
            </a:r>
            <a:r>
              <a:rPr lang="ja-JP" altLang="en-US" sz="1600">
                <a:solidFill>
                  <a:schemeClr val="tx1"/>
                </a:solidFill>
                <a:latin typeface="BIZ UDPGothic" panose="020B0400000000000000" pitchFamily="34" charset="-128"/>
                <a:ea typeface="BIZ UDPGothic" panose="020B0400000000000000" pitchFamily="34" charset="-128"/>
              </a:rPr>
              <a:t>及びこれと連動したメタデータを付与する仕組みを導入すること　など</a:t>
            </a:r>
          </a:p>
        </p:txBody>
      </p:sp>
      <p:sp>
        <p:nvSpPr>
          <p:cNvPr id="6" name="コンテンツ プレースホルダー 2">
            <a:extLst>
              <a:ext uri="{FF2B5EF4-FFF2-40B4-BE49-F238E27FC236}">
                <a16:creationId xmlns:a16="http://schemas.microsoft.com/office/drawing/2014/main" id="{1AC5A21C-E7C5-BB76-3E58-73EDA3499A04}"/>
              </a:ext>
            </a:extLst>
          </p:cNvPr>
          <p:cNvSpPr txBox="1">
            <a:spLocks/>
          </p:cNvSpPr>
          <p:nvPr/>
        </p:nvSpPr>
        <p:spPr bwMode="auto">
          <a:xfrm>
            <a:off x="863771" y="1696689"/>
            <a:ext cx="8757552" cy="33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US" altLang="ja-JP" sz="1600">
                <a:latin typeface="BIZ UDPGothic" panose="020B0400000000000000" pitchFamily="34" charset="-128"/>
                <a:ea typeface="BIZ UDPGothic" panose="020B0400000000000000" pitchFamily="34" charset="-128"/>
              </a:rPr>
              <a:t>201</a:t>
            </a:r>
            <a:r>
              <a:rPr lang="ja-JP" altLang="en-US" sz="1600">
                <a:latin typeface="BIZ UDPGothic" panose="020B0400000000000000" pitchFamily="34" charset="-128"/>
                <a:ea typeface="BIZ UDPGothic" panose="020B0400000000000000" pitchFamily="34" charset="-128"/>
              </a:rPr>
              <a:t>３年　</a:t>
            </a:r>
            <a:r>
              <a:rPr lang="en-US" altLang="ja-JP" sz="1600">
                <a:latin typeface="BIZ UDPGothic" panose="020B0400000000000000" pitchFamily="34" charset="-128"/>
                <a:ea typeface="BIZ UDPGothic" panose="020B0400000000000000" pitchFamily="34" charset="-128"/>
              </a:rPr>
              <a:t>G</a:t>
            </a:r>
            <a:r>
              <a:rPr lang="ja-JP" altLang="en-US" sz="1600">
                <a:latin typeface="BIZ UDPGothic" panose="020B0400000000000000" pitchFamily="34" charset="-128"/>
                <a:ea typeface="BIZ UDPGothic" panose="020B0400000000000000" pitchFamily="34" charset="-128"/>
              </a:rPr>
              <a:t>８科学大臣会合「研究データのオープン化を確約する共同声明」</a:t>
            </a:r>
          </a:p>
        </p:txBody>
      </p:sp>
    </p:spTree>
    <p:extLst>
      <p:ext uri="{BB962C8B-B14F-4D97-AF65-F5344CB8AC3E}">
        <p14:creationId xmlns:p14="http://schemas.microsoft.com/office/powerpoint/2010/main" val="1215293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1A8856-42D5-9EEC-FBDA-3899580A2C34}"/>
              </a:ext>
            </a:extLst>
          </p:cNvPr>
          <p:cNvSpPr>
            <a:spLocks noGrp="1"/>
          </p:cNvSpPr>
          <p:nvPr>
            <p:ph type="title"/>
          </p:nvPr>
        </p:nvSpPr>
        <p:spPr/>
        <p:txBody>
          <a:bodyPr/>
          <a:lstStyle/>
          <a:p>
            <a:r>
              <a:rPr lang="ja-JP" altLang="en-US" sz="4267"/>
              <a:t>１．研究データマネジメントを知る</a:t>
            </a:r>
            <a:endParaRPr kumimoji="1" lang="ja-JP" altLang="en-US"/>
          </a:p>
        </p:txBody>
      </p:sp>
    </p:spTree>
    <p:extLst>
      <p:ext uri="{BB962C8B-B14F-4D97-AF65-F5344CB8AC3E}">
        <p14:creationId xmlns:p14="http://schemas.microsoft.com/office/powerpoint/2010/main" val="2686847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図表 56">
            <a:extLst>
              <a:ext uri="{FF2B5EF4-FFF2-40B4-BE49-F238E27FC236}">
                <a16:creationId xmlns:a16="http://schemas.microsoft.com/office/drawing/2014/main" id="{DDB64D10-62CE-47F2-C8DE-FFEFAC43DCF3}"/>
              </a:ext>
            </a:extLst>
          </p:cNvPr>
          <p:cNvGraphicFramePr/>
          <p:nvPr>
            <p:extLst>
              <p:ext uri="{D42A27DB-BD31-4B8C-83A1-F6EECF244321}">
                <p14:modId xmlns:p14="http://schemas.microsoft.com/office/powerpoint/2010/main" val="3420773166"/>
              </p:ext>
            </p:extLst>
          </p:nvPr>
        </p:nvGraphicFramePr>
        <p:xfrm>
          <a:off x="470956" y="1510245"/>
          <a:ext cx="11417517" cy="5256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タイトル 1">
            <a:extLst>
              <a:ext uri="{FF2B5EF4-FFF2-40B4-BE49-F238E27FC236}">
                <a16:creationId xmlns:a16="http://schemas.microsoft.com/office/drawing/2014/main" id="{8A5E12D3-DEBC-FC22-07C5-596979883709}"/>
              </a:ext>
            </a:extLst>
          </p:cNvPr>
          <p:cNvSpPr>
            <a:spLocks noGrp="1"/>
          </p:cNvSpPr>
          <p:nvPr>
            <p:ph type="title"/>
          </p:nvPr>
        </p:nvSpPr>
        <p:spPr>
          <a:xfrm>
            <a:off x="521547" y="1774409"/>
            <a:ext cx="3693584" cy="465137"/>
          </a:xfrm>
          <a:noFill/>
        </p:spPr>
        <p:txBody>
          <a:bodyPr/>
          <a:lstStyle/>
          <a:p>
            <a:pPr marL="380972" indent="-380972" algn="l">
              <a:buFont typeface="Wingdings" panose="05000000000000000000" pitchFamily="2" charset="2"/>
              <a:buChar char="u"/>
              <a:defRPr/>
            </a:pPr>
            <a:r>
              <a:rPr lang="ja-JP" altLang="en-US" sz="1867">
                <a:cs typeface="Source Han Sans JP Normal"/>
              </a:rPr>
              <a:t>プラン </a:t>
            </a:r>
            <a:r>
              <a:rPr lang="en-US" altLang="ja-JP" sz="1867">
                <a:cs typeface="Source Han Sans JP Normal"/>
              </a:rPr>
              <a:t>S</a:t>
            </a:r>
            <a:r>
              <a:rPr lang="ja-JP" altLang="en-US" sz="1867">
                <a:cs typeface="Source Han Sans JP Normal"/>
              </a:rPr>
              <a:t>：ヨーロッパ</a:t>
            </a:r>
          </a:p>
        </p:txBody>
      </p:sp>
      <p:sp>
        <p:nvSpPr>
          <p:cNvPr id="24" name="タイトル 1">
            <a:extLst>
              <a:ext uri="{FF2B5EF4-FFF2-40B4-BE49-F238E27FC236}">
                <a16:creationId xmlns:a16="http://schemas.microsoft.com/office/drawing/2014/main" id="{E851517A-36F3-F6CD-DC68-8526DA4F8B5A}"/>
              </a:ext>
            </a:extLst>
          </p:cNvPr>
          <p:cNvSpPr txBox="1">
            <a:spLocks/>
          </p:cNvSpPr>
          <p:nvPr/>
        </p:nvSpPr>
        <p:spPr bwMode="auto">
          <a:xfrm>
            <a:off x="737138" y="2159533"/>
            <a:ext cx="5189007" cy="92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110" fontAlgn="auto">
              <a:lnSpc>
                <a:spcPct val="100000"/>
              </a:lnSpc>
              <a:spcBef>
                <a:spcPct val="0"/>
              </a:spcBef>
              <a:spcAft>
                <a:spcPts val="0"/>
              </a:spcAft>
              <a:defRPr/>
            </a:pPr>
            <a:r>
              <a:rPr lang="ja-JP" altLang="en-US" sz="1600" kern="0">
                <a:solidFill>
                  <a:schemeClr val="bg1"/>
                </a:solidFill>
                <a:latin typeface="BIZ UDPGothic" panose="020B0400000000000000" pitchFamily="34" charset="-128"/>
                <a:ea typeface="BIZ UDPGothic" panose="020B0400000000000000" pitchFamily="34" charset="-128"/>
              </a:rPr>
              <a:t>完全即時</a:t>
            </a:r>
            <a:r>
              <a:rPr lang="en-US" altLang="ja-JP" sz="1600" kern="0">
                <a:solidFill>
                  <a:schemeClr val="bg1"/>
                </a:solidFill>
                <a:latin typeface="BIZ UDPGothic" panose="020B0400000000000000" pitchFamily="34" charset="-128"/>
                <a:ea typeface="BIZ UDPGothic" panose="020B0400000000000000" pitchFamily="34" charset="-128"/>
              </a:rPr>
              <a:t>OA</a:t>
            </a:r>
            <a:r>
              <a:rPr lang="ja-JP" altLang="en-US" sz="1600" kern="0">
                <a:solidFill>
                  <a:schemeClr val="bg1"/>
                </a:solidFill>
                <a:latin typeface="BIZ UDPGothic" panose="020B0400000000000000" pitchFamily="34" charset="-128"/>
                <a:ea typeface="BIZ UDPGothic" panose="020B0400000000000000" pitchFamily="34" charset="-128"/>
              </a:rPr>
              <a:t>（オープンアクセス）を求める欧州研究助成機関コンソーシアム</a:t>
            </a:r>
            <a:r>
              <a:rPr lang="en-US" altLang="ja-JP" sz="1600" kern="0" err="1">
                <a:solidFill>
                  <a:schemeClr val="bg1"/>
                </a:solidFill>
                <a:latin typeface="BIZ UDPGothic" panose="020B0400000000000000" pitchFamily="34" charset="-128"/>
                <a:ea typeface="BIZ UDPGothic" panose="020B0400000000000000" pitchFamily="34" charset="-128"/>
              </a:rPr>
              <a:t>cOAlition</a:t>
            </a:r>
            <a:r>
              <a:rPr lang="en-US" altLang="ja-JP" sz="1600" kern="0">
                <a:solidFill>
                  <a:schemeClr val="bg1"/>
                </a:solidFill>
                <a:latin typeface="BIZ UDPGothic" panose="020B0400000000000000" pitchFamily="34" charset="-128"/>
                <a:ea typeface="BIZ UDPGothic" panose="020B0400000000000000" pitchFamily="34" charset="-128"/>
              </a:rPr>
              <a:t> S</a:t>
            </a:r>
            <a:r>
              <a:rPr lang="ja-JP" altLang="en-US" sz="1600" kern="0">
                <a:solidFill>
                  <a:schemeClr val="bg1"/>
                </a:solidFill>
                <a:latin typeface="BIZ UDPGothic" panose="020B0400000000000000" pitchFamily="34" charset="-128"/>
                <a:ea typeface="BIZ UDPGothic" panose="020B0400000000000000" pitchFamily="34" charset="-128"/>
              </a:rPr>
              <a:t>のイニシアティブ⇒</a:t>
            </a:r>
            <a:r>
              <a:rPr lang="en-US" altLang="ja-JP" sz="1600" kern="0">
                <a:solidFill>
                  <a:schemeClr val="bg1"/>
                </a:solidFill>
                <a:latin typeface="BIZ UDPGothic" panose="020B0400000000000000" pitchFamily="34" charset="-128"/>
                <a:ea typeface="BIZ UDPGothic" panose="020B0400000000000000" pitchFamily="34" charset="-128"/>
              </a:rPr>
              <a:t>2021</a:t>
            </a:r>
            <a:r>
              <a:rPr lang="ja-JP" altLang="en-US" sz="1600" kern="0">
                <a:solidFill>
                  <a:schemeClr val="bg1"/>
                </a:solidFill>
                <a:latin typeface="BIZ UDPGothic" panose="020B0400000000000000" pitchFamily="34" charset="-128"/>
                <a:ea typeface="BIZ UDPGothic" panose="020B0400000000000000" pitchFamily="34" charset="-128"/>
              </a:rPr>
              <a:t>年</a:t>
            </a:r>
            <a:r>
              <a:rPr lang="en-US" altLang="ja-JP" sz="1600" kern="0">
                <a:solidFill>
                  <a:schemeClr val="bg1"/>
                </a:solidFill>
                <a:latin typeface="BIZ UDPGothic" panose="020B0400000000000000" pitchFamily="34" charset="-128"/>
                <a:ea typeface="BIZ UDPGothic" panose="020B0400000000000000" pitchFamily="34" charset="-128"/>
              </a:rPr>
              <a:t>1</a:t>
            </a:r>
            <a:r>
              <a:rPr lang="ja-JP" altLang="en-US" sz="1600" kern="0">
                <a:solidFill>
                  <a:schemeClr val="bg1"/>
                </a:solidFill>
                <a:latin typeface="BIZ UDPGothic" panose="020B0400000000000000" pitchFamily="34" charset="-128"/>
                <a:ea typeface="BIZ UDPGothic" panose="020B0400000000000000" pitchFamily="34" charset="-128"/>
              </a:rPr>
              <a:t>月に発効</a:t>
            </a:r>
          </a:p>
        </p:txBody>
      </p:sp>
      <p:sp>
        <p:nvSpPr>
          <p:cNvPr id="44" name="テキスト ボックス 30">
            <a:extLst>
              <a:ext uri="{FF2B5EF4-FFF2-40B4-BE49-F238E27FC236}">
                <a16:creationId xmlns:a16="http://schemas.microsoft.com/office/drawing/2014/main" id="{B4784B1F-CD76-F56A-4961-196BD52DE79E}"/>
              </a:ext>
            </a:extLst>
          </p:cNvPr>
          <p:cNvSpPr txBox="1">
            <a:spLocks noChangeArrowheads="1"/>
          </p:cNvSpPr>
          <p:nvPr/>
        </p:nvSpPr>
        <p:spPr bwMode="auto">
          <a:xfrm>
            <a:off x="6258355" y="2165117"/>
            <a:ext cx="50461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50312"/>
            <a:r>
              <a:rPr lang="ja-JP" altLang="en-US" sz="1600">
                <a:solidFill>
                  <a:schemeClr val="bg1"/>
                </a:solidFill>
                <a:latin typeface="BIZ UDPGothic" panose="020B0400000000000000" pitchFamily="34" charset="-128"/>
                <a:ea typeface="BIZ UDPGothic" panose="020B0400000000000000" pitchFamily="34" charset="-128"/>
              </a:rPr>
              <a:t>公的資金による研究成果（論文及び根拠データ）を即時</a:t>
            </a:r>
            <a:r>
              <a:rPr lang="en-US" altLang="ja-JP" sz="1600">
                <a:solidFill>
                  <a:schemeClr val="bg1"/>
                </a:solidFill>
                <a:latin typeface="BIZ UDPGothic" panose="020B0400000000000000" pitchFamily="34" charset="-128"/>
                <a:ea typeface="BIZ UDPGothic" panose="020B0400000000000000" pitchFamily="34" charset="-128"/>
              </a:rPr>
              <a:t>OA</a:t>
            </a:r>
          </a:p>
          <a:p>
            <a:pPr defTabSz="950312"/>
            <a:r>
              <a:rPr lang="ja-JP" altLang="en-US" sz="1600">
                <a:solidFill>
                  <a:schemeClr val="bg1"/>
                </a:solidFill>
                <a:latin typeface="BIZ UDPGothic" panose="020B0400000000000000" pitchFamily="34" charset="-128"/>
                <a:ea typeface="BIZ UDPGothic" panose="020B0400000000000000" pitchFamily="34" charset="-128"/>
              </a:rPr>
              <a:t>⇒</a:t>
            </a:r>
            <a:r>
              <a:rPr lang="en-US" altLang="ja-JP" sz="1600">
                <a:solidFill>
                  <a:schemeClr val="bg1"/>
                </a:solidFill>
                <a:latin typeface="BIZ UDPGothic" panose="020B0400000000000000" pitchFamily="34" charset="-128"/>
                <a:ea typeface="BIZ UDPGothic" panose="020B0400000000000000" pitchFamily="34" charset="-128"/>
              </a:rPr>
              <a:t>2024</a:t>
            </a:r>
            <a:r>
              <a:rPr lang="ja-JP" altLang="en-US" sz="1600">
                <a:solidFill>
                  <a:schemeClr val="bg1"/>
                </a:solidFill>
                <a:latin typeface="BIZ UDPGothic" panose="020B0400000000000000" pitchFamily="34" charset="-128"/>
                <a:ea typeface="BIZ UDPGothic" panose="020B0400000000000000" pitchFamily="34" charset="-128"/>
              </a:rPr>
              <a:t>年末までに方針公開、</a:t>
            </a:r>
            <a:r>
              <a:rPr lang="en-US" altLang="ja-JP" sz="1600">
                <a:solidFill>
                  <a:schemeClr val="bg1"/>
                </a:solidFill>
                <a:latin typeface="BIZ UDPGothic" panose="020B0400000000000000" pitchFamily="34" charset="-128"/>
                <a:ea typeface="BIZ UDPGothic" panose="020B0400000000000000" pitchFamily="34" charset="-128"/>
              </a:rPr>
              <a:t>2025</a:t>
            </a:r>
            <a:r>
              <a:rPr lang="ja-JP" altLang="en-US" sz="1600">
                <a:solidFill>
                  <a:schemeClr val="bg1"/>
                </a:solidFill>
                <a:latin typeface="BIZ UDPGothic" panose="020B0400000000000000" pitchFamily="34" charset="-128"/>
                <a:ea typeface="BIZ UDPGothic" panose="020B0400000000000000" pitchFamily="34" charset="-128"/>
              </a:rPr>
              <a:t>年末までに施行</a:t>
            </a:r>
            <a:endParaRPr lang="en-US" altLang="ja-JP" sz="1600">
              <a:solidFill>
                <a:schemeClr val="bg1"/>
              </a:solidFill>
              <a:latin typeface="BIZ UDPGothic" panose="020B0400000000000000" pitchFamily="34" charset="-128"/>
              <a:ea typeface="BIZ UDPGothic" panose="020B0400000000000000" pitchFamily="34" charset="-128"/>
            </a:endParaRPr>
          </a:p>
        </p:txBody>
      </p:sp>
      <p:sp>
        <p:nvSpPr>
          <p:cNvPr id="48" name="テキスト ボックス 30">
            <a:extLst>
              <a:ext uri="{FF2B5EF4-FFF2-40B4-BE49-F238E27FC236}">
                <a16:creationId xmlns:a16="http://schemas.microsoft.com/office/drawing/2014/main" id="{A622854E-647A-50E2-3484-EE79B8A998D6}"/>
              </a:ext>
            </a:extLst>
          </p:cNvPr>
          <p:cNvSpPr txBox="1">
            <a:spLocks noChangeArrowheads="1"/>
          </p:cNvSpPr>
          <p:nvPr/>
        </p:nvSpPr>
        <p:spPr bwMode="auto">
          <a:xfrm>
            <a:off x="6018959" y="1782162"/>
            <a:ext cx="4798484" cy="37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0972" indent="-380972" defTabSz="950312">
              <a:buFont typeface="Wingdings" panose="05000000000000000000" pitchFamily="2" charset="2"/>
              <a:buChar char="u"/>
            </a:pPr>
            <a:r>
              <a:rPr lang="ja-JP" altLang="en-US" sz="1867">
                <a:solidFill>
                  <a:schemeClr val="bg1"/>
                </a:solidFill>
                <a:latin typeface="BIZ UDPGothic" panose="020B0400000000000000" pitchFamily="34" charset="-128"/>
                <a:ea typeface="BIZ UDPGothic" panose="020B0400000000000000" pitchFamily="34" charset="-128"/>
              </a:rPr>
              <a:t>科学技術政策局（</a:t>
            </a:r>
            <a:r>
              <a:rPr lang="en-US" altLang="ja-JP" sz="1867">
                <a:solidFill>
                  <a:schemeClr val="bg1"/>
                </a:solidFill>
                <a:latin typeface="BIZ UDPGothic" panose="020B0400000000000000" pitchFamily="34" charset="-128"/>
                <a:ea typeface="BIZ UDPGothic" panose="020B0400000000000000" pitchFamily="34" charset="-128"/>
              </a:rPr>
              <a:t>OSTP</a:t>
            </a:r>
            <a:r>
              <a:rPr lang="ja-JP" altLang="en-US" sz="1867">
                <a:solidFill>
                  <a:schemeClr val="bg1"/>
                </a:solidFill>
                <a:latin typeface="BIZ UDPGothic" panose="020B0400000000000000" pitchFamily="34" charset="-128"/>
                <a:ea typeface="BIZ UDPGothic" panose="020B0400000000000000" pitchFamily="34" charset="-128"/>
              </a:rPr>
              <a:t>）</a:t>
            </a:r>
            <a:r>
              <a:rPr lang="en-US" altLang="ja-JP" sz="1867">
                <a:solidFill>
                  <a:schemeClr val="bg1"/>
                </a:solidFill>
                <a:latin typeface="BIZ UDPGothic" panose="020B0400000000000000" pitchFamily="34" charset="-128"/>
                <a:ea typeface="BIZ UDPGothic" panose="020B0400000000000000" pitchFamily="34" charset="-128"/>
              </a:rPr>
              <a:t>:</a:t>
            </a:r>
            <a:r>
              <a:rPr lang="ja-JP" altLang="en-US" sz="1867">
                <a:solidFill>
                  <a:schemeClr val="bg1"/>
                </a:solidFill>
                <a:latin typeface="BIZ UDPGothic" panose="020B0400000000000000" pitchFamily="34" charset="-128"/>
                <a:ea typeface="BIZ UDPGothic" panose="020B0400000000000000" pitchFamily="34" charset="-128"/>
              </a:rPr>
              <a:t>アメリカ</a:t>
            </a:r>
            <a:endParaRPr lang="en-US" altLang="ja-JP" sz="1867">
              <a:solidFill>
                <a:schemeClr val="bg1"/>
              </a:solidFill>
              <a:latin typeface="BIZ UDPGothic" panose="020B0400000000000000" pitchFamily="34" charset="-128"/>
              <a:ea typeface="BIZ UDPGothic" panose="020B0400000000000000" pitchFamily="34" charset="-128"/>
            </a:endParaRPr>
          </a:p>
        </p:txBody>
      </p:sp>
      <p:sp>
        <p:nvSpPr>
          <p:cNvPr id="50" name="コンテンツ プレースホルダー 2">
            <a:extLst>
              <a:ext uri="{FF2B5EF4-FFF2-40B4-BE49-F238E27FC236}">
                <a16:creationId xmlns:a16="http://schemas.microsoft.com/office/drawing/2014/main" id="{DFEC9456-DFE1-C7A6-1A9F-1E04946C37F7}"/>
              </a:ext>
            </a:extLst>
          </p:cNvPr>
          <p:cNvSpPr>
            <a:spLocks noGrp="1"/>
          </p:cNvSpPr>
          <p:nvPr>
            <p:ph idx="1"/>
          </p:nvPr>
        </p:nvSpPr>
        <p:spPr>
          <a:xfrm>
            <a:off x="1734949" y="4970693"/>
            <a:ext cx="10176275" cy="1506083"/>
          </a:xfrm>
        </p:spPr>
        <p:txBody>
          <a:bodyPr/>
          <a:lstStyle/>
          <a:p>
            <a:pPr algn="l">
              <a:lnSpc>
                <a:spcPct val="150000"/>
              </a:lnSpc>
              <a:buFont typeface="Wingdings" panose="05000000000000000000" pitchFamily="2" charset="2"/>
              <a:buChar char="u"/>
            </a:pPr>
            <a:r>
              <a:rPr lang="ja-JP" altLang="en-US" sz="1867" b="1">
                <a:solidFill>
                  <a:schemeClr val="bg1"/>
                </a:solidFill>
                <a:latin typeface="MeiryoUI"/>
              </a:rPr>
              <a:t>   統合イノベーション戦略</a:t>
            </a:r>
            <a:r>
              <a:rPr lang="en-US" altLang="ja-JP" sz="1867" b="1">
                <a:solidFill>
                  <a:schemeClr val="bg1"/>
                </a:solidFill>
                <a:latin typeface="BIZ UDPGothic" panose="020B0400000000000000" pitchFamily="34" charset="-128"/>
                <a:ea typeface="BIZ UDPGothic" panose="020B0400000000000000" pitchFamily="34" charset="-128"/>
              </a:rPr>
              <a:t>2023〔2023/6/9 </a:t>
            </a:r>
            <a:r>
              <a:rPr lang="ja-JP" altLang="en-US" sz="1867" b="1">
                <a:solidFill>
                  <a:schemeClr val="bg1"/>
                </a:solidFill>
                <a:latin typeface="BIZ UDPGothic" panose="020B0400000000000000" pitchFamily="34" charset="-128"/>
                <a:ea typeface="BIZ UDPGothic" panose="020B0400000000000000" pitchFamily="34" charset="-128"/>
              </a:rPr>
              <a:t>閣議決定</a:t>
            </a:r>
            <a:r>
              <a:rPr lang="en-US" altLang="ja-JP" sz="1867" b="1">
                <a:solidFill>
                  <a:schemeClr val="bg1"/>
                </a:solidFill>
                <a:latin typeface="BIZ UDPGothic" panose="020B0400000000000000" pitchFamily="34" charset="-128"/>
                <a:ea typeface="BIZ UDPGothic" panose="020B0400000000000000" pitchFamily="34" charset="-128"/>
              </a:rPr>
              <a:t>〕</a:t>
            </a:r>
            <a:endParaRPr lang="ja-JP" altLang="en-US" sz="1600">
              <a:solidFill>
                <a:schemeClr val="bg1"/>
              </a:solidFill>
              <a:latin typeface="BIZ UDPGothic" panose="020B0400000000000000" pitchFamily="34" charset="-128"/>
              <a:ea typeface="BIZ UDPGothic" panose="020B0400000000000000" pitchFamily="34" charset="-128"/>
            </a:endParaRPr>
          </a:p>
        </p:txBody>
      </p:sp>
      <p:sp>
        <p:nvSpPr>
          <p:cNvPr id="51" name="コンテンツ プレースホルダー 2">
            <a:extLst>
              <a:ext uri="{FF2B5EF4-FFF2-40B4-BE49-F238E27FC236}">
                <a16:creationId xmlns:a16="http://schemas.microsoft.com/office/drawing/2014/main" id="{BE98CACD-EC2D-E613-608E-395DEC2003EA}"/>
              </a:ext>
            </a:extLst>
          </p:cNvPr>
          <p:cNvSpPr txBox="1">
            <a:spLocks/>
          </p:cNvSpPr>
          <p:nvPr/>
        </p:nvSpPr>
        <p:spPr bwMode="auto">
          <a:xfrm>
            <a:off x="1432452" y="3745881"/>
            <a:ext cx="10351773" cy="81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marL="198820" indent="-198820" algn="l" rtl="0" eaLnBrk="1" fontAlgn="base" hangingPunct="1">
              <a:spcBef>
                <a:spcPct val="20000"/>
              </a:spcBef>
              <a:spcAft>
                <a:spcPct val="0"/>
              </a:spcAft>
              <a:buFont typeface="Wingdings" panose="05000000000000000000" pitchFamily="2" charset="2"/>
              <a:buChar char="n"/>
              <a:defRPr kumimoji="1" sz="1800" kern="1200">
                <a:solidFill>
                  <a:schemeClr val="tx1"/>
                </a:solidFill>
                <a:latin typeface="游ゴシック" panose="020B0400000000000000" pitchFamily="50" charset="-128"/>
                <a:ea typeface="游ゴシック" panose="020B0400000000000000" pitchFamily="50" charset="-128"/>
                <a:cs typeface="メイリオ" pitchFamily="50" charset="-128"/>
              </a:defRPr>
            </a:lvl1pPr>
            <a:lvl2pPr marL="335729" indent="-130960" algn="l" rtl="0" eaLnBrk="1" fontAlgn="base" hangingPunct="1">
              <a:spcBef>
                <a:spcPct val="20000"/>
              </a:spcBef>
              <a:spcAft>
                <a:spcPct val="0"/>
              </a:spcAft>
              <a:buFont typeface="Wingdings" panose="05000000000000000000" pitchFamily="2" charset="2"/>
              <a:buChar char=""/>
              <a:tabLst/>
              <a:defRPr kumimoji="1" sz="1500" kern="1200">
                <a:solidFill>
                  <a:schemeClr val="tx1"/>
                </a:solidFill>
                <a:latin typeface="游ゴシック" panose="020B0400000000000000" pitchFamily="50" charset="-128"/>
                <a:ea typeface="游ゴシック" panose="020B0400000000000000" pitchFamily="50" charset="-128"/>
                <a:cs typeface="メイリオ" pitchFamily="50" charset="-128"/>
              </a:defRPr>
            </a:lvl2pPr>
            <a:lvl3pPr marL="540503" indent="-138104" algn="l" rtl="0" eaLnBrk="1" fontAlgn="base" hangingPunct="1">
              <a:spcBef>
                <a:spcPct val="20000"/>
              </a:spcBef>
              <a:spcAft>
                <a:spcPct val="0"/>
              </a:spcAft>
              <a:buFont typeface="游ゴシック" panose="020B0400000000000000" pitchFamily="50" charset="-128"/>
              <a:buChar char="-"/>
              <a:defRPr kumimoji="1" sz="1350" kern="1200">
                <a:solidFill>
                  <a:schemeClr val="tx1"/>
                </a:solidFill>
                <a:latin typeface="游ゴシック" panose="020B0400000000000000" pitchFamily="50" charset="-128"/>
                <a:ea typeface="游ゴシック" panose="020B0400000000000000" pitchFamily="50" charset="-128"/>
                <a:cs typeface="メイリオ" pitchFamily="50" charset="-128"/>
              </a:defRPr>
            </a:lvl3pPr>
            <a:lvl4pPr marL="741704" indent="0" algn="l" rtl="0" eaLnBrk="1" fontAlgn="base" hangingPunct="1">
              <a:spcBef>
                <a:spcPct val="20000"/>
              </a:spcBef>
              <a:spcAft>
                <a:spcPct val="0"/>
              </a:spcAft>
              <a:buFont typeface="Arial" panose="020B0604020202020204" pitchFamily="34" charset="0"/>
              <a:buNone/>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4pPr>
            <a:lvl5pPr marL="672654" indent="-132151" algn="l" rtl="0" eaLnBrk="1" fontAlgn="base" hangingPunct="1">
              <a:spcBef>
                <a:spcPct val="20000"/>
              </a:spcBef>
              <a:spcAft>
                <a:spcPct val="0"/>
              </a:spcAft>
              <a:buFont typeface="Arial" panose="020B0604020202020204" pitchFamily="34" charset="0"/>
              <a:buChar char="»"/>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5pPr>
            <a:lvl6pPr marL="1885809"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0" indent="0">
              <a:buNone/>
            </a:pPr>
            <a:r>
              <a:rPr lang="en-US" altLang="ja-JP" sz="1600" dirty="0">
                <a:solidFill>
                  <a:schemeClr val="bg1"/>
                </a:solidFill>
                <a:latin typeface="MeiryoUI"/>
                <a:ea typeface="BIZ UDPGothic" panose="020B0400000000000000" pitchFamily="34" charset="-128"/>
              </a:rPr>
              <a:t>G7</a:t>
            </a:r>
            <a:r>
              <a:rPr lang="ja-JP" altLang="en-US" sz="1600" dirty="0">
                <a:solidFill>
                  <a:schemeClr val="bg1"/>
                </a:solidFill>
                <a:latin typeface="MeiryoUI"/>
                <a:ea typeface="BIZ UDPGothic" panose="020B0400000000000000" pitchFamily="34" charset="-128"/>
              </a:rPr>
              <a:t>科学技術大臣コミュニケ・</a:t>
            </a:r>
            <a:r>
              <a:rPr lang="en-US" altLang="ja-JP" sz="1600" dirty="0">
                <a:solidFill>
                  <a:schemeClr val="bg1"/>
                </a:solidFill>
                <a:latin typeface="MeiryoUI"/>
                <a:ea typeface="BIZ UDPGothic" panose="020B0400000000000000" pitchFamily="34" charset="-128"/>
              </a:rPr>
              <a:t>G7</a:t>
            </a:r>
            <a:r>
              <a:rPr lang="ja-JP" altLang="en-US" sz="1600" dirty="0">
                <a:solidFill>
                  <a:schemeClr val="bg1"/>
                </a:solidFill>
                <a:latin typeface="MeiryoUI"/>
                <a:ea typeface="BIZ UDPGothic" panose="020B0400000000000000" pitchFamily="34" charset="-128"/>
              </a:rPr>
              <a:t>広島首脳コミュニケ</a:t>
            </a:r>
            <a:endParaRPr lang="en-US" altLang="ja-JP" sz="1600" dirty="0">
              <a:solidFill>
                <a:schemeClr val="bg1"/>
              </a:solidFill>
              <a:latin typeface="MeiryoUI"/>
              <a:ea typeface="BIZ UDPGothic" panose="020B0400000000000000" pitchFamily="34" charset="-128"/>
            </a:endParaRPr>
          </a:p>
          <a:p>
            <a:pPr marL="0" indent="0">
              <a:buNone/>
            </a:pPr>
            <a:r>
              <a:rPr lang="ja-JP" altLang="en-US" sz="1600" dirty="0">
                <a:solidFill>
                  <a:schemeClr val="bg1"/>
                </a:solidFill>
                <a:latin typeface="MeiryoUI"/>
                <a:ea typeface="BIZ UDPGothic" panose="020B0400000000000000" pitchFamily="34" charset="-128"/>
              </a:rPr>
              <a:t>公的資金による研究成果（学術出版物及び科学データ）に対して即時</a:t>
            </a:r>
            <a:r>
              <a:rPr lang="en-US" altLang="ja-JP" sz="1600" dirty="0">
                <a:solidFill>
                  <a:schemeClr val="bg1"/>
                </a:solidFill>
                <a:latin typeface="MeiryoUI"/>
                <a:ea typeface="BIZ UDPGothic" panose="020B0400000000000000" pitchFamily="34" charset="-128"/>
              </a:rPr>
              <a:t>OA</a:t>
            </a:r>
            <a:r>
              <a:rPr lang="ja-JP" altLang="en-US" sz="1600" dirty="0">
                <a:solidFill>
                  <a:schemeClr val="bg1"/>
                </a:solidFill>
                <a:latin typeface="MeiryoUI"/>
                <a:ea typeface="BIZ UDPGothic" panose="020B0400000000000000" pitchFamily="34" charset="-128"/>
              </a:rPr>
              <a:t>を支援、オープンサイエンスを推進</a:t>
            </a:r>
          </a:p>
        </p:txBody>
      </p:sp>
      <p:sp>
        <p:nvSpPr>
          <p:cNvPr id="53" name="テキスト ボックス 30">
            <a:extLst>
              <a:ext uri="{FF2B5EF4-FFF2-40B4-BE49-F238E27FC236}">
                <a16:creationId xmlns:a16="http://schemas.microsoft.com/office/drawing/2014/main" id="{322C7BE8-4770-235D-67B6-43FCDB33EAF4}"/>
              </a:ext>
            </a:extLst>
          </p:cNvPr>
          <p:cNvSpPr txBox="1">
            <a:spLocks noChangeArrowheads="1"/>
          </p:cNvSpPr>
          <p:nvPr/>
        </p:nvSpPr>
        <p:spPr bwMode="auto">
          <a:xfrm>
            <a:off x="1170413" y="3402802"/>
            <a:ext cx="5189007" cy="37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0972" indent="-380972" defTabSz="950312">
              <a:buFont typeface="Wingdings" panose="05000000000000000000" pitchFamily="2" charset="2"/>
              <a:buChar char="u"/>
            </a:pPr>
            <a:r>
              <a:rPr lang="en-US" altLang="ja-JP" sz="1867">
                <a:solidFill>
                  <a:schemeClr val="bg1"/>
                </a:solidFill>
                <a:latin typeface="BIZ UDPGothic" panose="020B0400000000000000" pitchFamily="34" charset="-128"/>
                <a:ea typeface="BIZ UDPGothic" panose="020B0400000000000000" pitchFamily="34" charset="-128"/>
              </a:rPr>
              <a:t>G7</a:t>
            </a:r>
            <a:r>
              <a:rPr lang="ja-JP" altLang="en-US" sz="1867">
                <a:solidFill>
                  <a:schemeClr val="bg1"/>
                </a:solidFill>
                <a:latin typeface="BIZ UDPGothic" panose="020B0400000000000000" pitchFamily="34" charset="-128"/>
                <a:ea typeface="BIZ UDPGothic" panose="020B0400000000000000" pitchFamily="34" charset="-128"/>
              </a:rPr>
              <a:t>サミット（</a:t>
            </a:r>
            <a:r>
              <a:rPr lang="en-US" altLang="ja-JP" sz="1867">
                <a:solidFill>
                  <a:schemeClr val="bg1"/>
                </a:solidFill>
                <a:latin typeface="BIZ UDPGothic" panose="020B0400000000000000" pitchFamily="34" charset="-128"/>
                <a:ea typeface="BIZ UDPGothic" panose="020B0400000000000000" pitchFamily="34" charset="-128"/>
              </a:rPr>
              <a:t>2023.5</a:t>
            </a:r>
            <a:r>
              <a:rPr lang="ja-JP" altLang="en-US" sz="1867">
                <a:solidFill>
                  <a:schemeClr val="bg1"/>
                </a:solidFill>
                <a:latin typeface="BIZ UDPGothic" panose="020B0400000000000000" pitchFamily="34" charset="-128"/>
                <a:ea typeface="BIZ UDPGothic" panose="020B0400000000000000" pitchFamily="34" charset="-128"/>
              </a:rPr>
              <a:t>）における共同声明</a:t>
            </a:r>
          </a:p>
        </p:txBody>
      </p:sp>
      <p:sp>
        <p:nvSpPr>
          <p:cNvPr id="59" name="コンテンツ プレースホルダー 2">
            <a:extLst>
              <a:ext uri="{FF2B5EF4-FFF2-40B4-BE49-F238E27FC236}">
                <a16:creationId xmlns:a16="http://schemas.microsoft.com/office/drawing/2014/main" id="{187A5AB9-243E-8693-66FE-0BF218C0AD23}"/>
              </a:ext>
            </a:extLst>
          </p:cNvPr>
          <p:cNvSpPr txBox="1">
            <a:spLocks/>
          </p:cNvSpPr>
          <p:nvPr/>
        </p:nvSpPr>
        <p:spPr bwMode="auto">
          <a:xfrm>
            <a:off x="1723575" y="5438899"/>
            <a:ext cx="10060652" cy="93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marL="198820" indent="-198820" algn="l" rtl="0" eaLnBrk="1" fontAlgn="base" hangingPunct="1">
              <a:spcBef>
                <a:spcPct val="20000"/>
              </a:spcBef>
              <a:spcAft>
                <a:spcPct val="0"/>
              </a:spcAft>
              <a:buFont typeface="Wingdings" panose="05000000000000000000" pitchFamily="2" charset="2"/>
              <a:buChar char="n"/>
              <a:defRPr kumimoji="1" sz="1800" kern="1200">
                <a:solidFill>
                  <a:schemeClr val="tx1"/>
                </a:solidFill>
                <a:latin typeface="游ゴシック" panose="020B0400000000000000" pitchFamily="50" charset="-128"/>
                <a:ea typeface="游ゴシック" panose="020B0400000000000000" pitchFamily="50" charset="-128"/>
                <a:cs typeface="メイリオ" pitchFamily="50" charset="-128"/>
              </a:defRPr>
            </a:lvl1pPr>
            <a:lvl2pPr marL="335729" indent="-130960" algn="l" rtl="0" eaLnBrk="1" fontAlgn="base" hangingPunct="1">
              <a:spcBef>
                <a:spcPct val="20000"/>
              </a:spcBef>
              <a:spcAft>
                <a:spcPct val="0"/>
              </a:spcAft>
              <a:buFont typeface="Wingdings" panose="05000000000000000000" pitchFamily="2" charset="2"/>
              <a:buChar char=""/>
              <a:tabLst/>
              <a:defRPr kumimoji="1" sz="1500" kern="1200">
                <a:solidFill>
                  <a:schemeClr val="tx1"/>
                </a:solidFill>
                <a:latin typeface="游ゴシック" panose="020B0400000000000000" pitchFamily="50" charset="-128"/>
                <a:ea typeface="游ゴシック" panose="020B0400000000000000" pitchFamily="50" charset="-128"/>
                <a:cs typeface="メイリオ" pitchFamily="50" charset="-128"/>
              </a:defRPr>
            </a:lvl2pPr>
            <a:lvl3pPr marL="540503" indent="-138104" algn="l" rtl="0" eaLnBrk="1" fontAlgn="base" hangingPunct="1">
              <a:spcBef>
                <a:spcPct val="20000"/>
              </a:spcBef>
              <a:spcAft>
                <a:spcPct val="0"/>
              </a:spcAft>
              <a:buFont typeface="游ゴシック" panose="020B0400000000000000" pitchFamily="50" charset="-128"/>
              <a:buChar char="-"/>
              <a:defRPr kumimoji="1" sz="1350" kern="1200">
                <a:solidFill>
                  <a:schemeClr val="tx1"/>
                </a:solidFill>
                <a:latin typeface="游ゴシック" panose="020B0400000000000000" pitchFamily="50" charset="-128"/>
                <a:ea typeface="游ゴシック" panose="020B0400000000000000" pitchFamily="50" charset="-128"/>
                <a:cs typeface="メイリオ" pitchFamily="50" charset="-128"/>
              </a:defRPr>
            </a:lvl3pPr>
            <a:lvl4pPr marL="741704" indent="0" algn="l" rtl="0" eaLnBrk="1" fontAlgn="base" hangingPunct="1">
              <a:spcBef>
                <a:spcPct val="20000"/>
              </a:spcBef>
              <a:spcAft>
                <a:spcPct val="0"/>
              </a:spcAft>
              <a:buFont typeface="Arial" panose="020B0604020202020204" pitchFamily="34" charset="0"/>
              <a:buNone/>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4pPr>
            <a:lvl5pPr marL="672654" indent="-132151" algn="l" rtl="0" eaLnBrk="1" fontAlgn="base" hangingPunct="1">
              <a:spcBef>
                <a:spcPct val="20000"/>
              </a:spcBef>
              <a:spcAft>
                <a:spcPct val="0"/>
              </a:spcAft>
              <a:buFont typeface="Arial" panose="020B0604020202020204" pitchFamily="34" charset="0"/>
              <a:buChar char="»"/>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5pPr>
            <a:lvl6pPr marL="1885809"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3005" lvl="1" indent="0">
              <a:buNone/>
            </a:pPr>
            <a:r>
              <a:rPr lang="en-US" altLang="ja-JP" sz="1600">
                <a:solidFill>
                  <a:schemeClr val="bg1"/>
                </a:solidFill>
                <a:latin typeface="BIZ UDPGothic" panose="020B0400000000000000" pitchFamily="34" charset="-128"/>
                <a:ea typeface="BIZ UDPGothic" panose="020B0400000000000000" pitchFamily="34" charset="-128"/>
              </a:rPr>
              <a:t>G7</a:t>
            </a:r>
            <a:r>
              <a:rPr lang="ja-JP" altLang="en-US" sz="1600">
                <a:solidFill>
                  <a:schemeClr val="bg1"/>
                </a:solidFill>
                <a:latin typeface="BIZ UDPGothic" panose="020B0400000000000000" pitchFamily="34" charset="-128"/>
                <a:ea typeface="BIZ UDPGothic" panose="020B0400000000000000" pitchFamily="34" charset="-128"/>
              </a:rPr>
              <a:t>広島サミット・</a:t>
            </a:r>
            <a:r>
              <a:rPr lang="en-US" altLang="ja-JP" sz="1600">
                <a:solidFill>
                  <a:schemeClr val="bg1"/>
                </a:solidFill>
                <a:latin typeface="BIZ UDPGothic" panose="020B0400000000000000" pitchFamily="34" charset="-128"/>
                <a:ea typeface="BIZ UDPGothic" panose="020B0400000000000000" pitchFamily="34" charset="-128"/>
              </a:rPr>
              <a:t>G7</a:t>
            </a:r>
            <a:r>
              <a:rPr lang="ja-JP" altLang="en-US" sz="1600">
                <a:solidFill>
                  <a:schemeClr val="bg1"/>
                </a:solidFill>
                <a:latin typeface="BIZ UDPGothic" panose="020B0400000000000000" pitchFamily="34" charset="-128"/>
                <a:ea typeface="BIZ UDPGothic" panose="020B0400000000000000" pitchFamily="34" charset="-128"/>
              </a:rPr>
              <a:t>仙台科学技術大臣会合を踏まえ、我が国の</a:t>
            </a:r>
            <a:r>
              <a:rPr lang="ja-JP" altLang="en-US" sz="2133">
                <a:solidFill>
                  <a:schemeClr val="bg1"/>
                </a:solidFill>
                <a:latin typeface="BIZ UDPGothic" panose="020B0400000000000000" pitchFamily="34" charset="-128"/>
                <a:ea typeface="BIZ UDPGothic" panose="020B0400000000000000" pitchFamily="34" charset="-128"/>
              </a:rPr>
              <a:t>競争的研究費制度における</a:t>
            </a:r>
            <a:r>
              <a:rPr lang="en-US" altLang="ja-JP" sz="2400">
                <a:solidFill>
                  <a:schemeClr val="bg1"/>
                </a:solidFill>
                <a:latin typeface="BIZ UDPGothic" panose="020B0400000000000000" pitchFamily="34" charset="-128"/>
                <a:ea typeface="BIZ UDPGothic" panose="020B0400000000000000" pitchFamily="34" charset="-128"/>
              </a:rPr>
              <a:t>2025</a:t>
            </a:r>
            <a:r>
              <a:rPr lang="ja-JP" altLang="en-US" sz="2133">
                <a:solidFill>
                  <a:schemeClr val="bg1"/>
                </a:solidFill>
                <a:latin typeface="BIZ UDPGothic" panose="020B0400000000000000" pitchFamily="34" charset="-128"/>
                <a:ea typeface="BIZ UDPGothic" panose="020B0400000000000000" pitchFamily="34" charset="-128"/>
              </a:rPr>
              <a:t>年度新規公募分からの学術論文等（バックデータ含む）の即時オープンアクセス</a:t>
            </a:r>
            <a:r>
              <a:rPr lang="ja-JP" altLang="en-US" sz="1600">
                <a:solidFill>
                  <a:schemeClr val="bg1"/>
                </a:solidFill>
                <a:latin typeface="BIZ UDPGothic" panose="020B0400000000000000" pitchFamily="34" charset="-128"/>
                <a:ea typeface="BIZ UDPGothic" panose="020B0400000000000000" pitchFamily="34" charset="-128"/>
              </a:rPr>
              <a:t>の実現に向けた国の方針を策定</a:t>
            </a:r>
          </a:p>
        </p:txBody>
      </p:sp>
      <p:sp>
        <p:nvSpPr>
          <p:cNvPr id="3" name="タイトル 1">
            <a:extLst>
              <a:ext uri="{FF2B5EF4-FFF2-40B4-BE49-F238E27FC236}">
                <a16:creationId xmlns:a16="http://schemas.microsoft.com/office/drawing/2014/main" id="{EB1D6F88-2A8A-E516-1C66-B160DA476F24}"/>
              </a:ext>
            </a:extLst>
          </p:cNvPr>
          <p:cNvSpPr txBox="1">
            <a:spLocks/>
          </p:cNvSpPr>
          <p:nvPr/>
        </p:nvSpPr>
        <p:spPr bwMode="auto">
          <a:xfrm>
            <a:off x="0" y="1"/>
            <a:ext cx="12192000" cy="93272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algn="ctr" rtl="0" eaLnBrk="0" fontAlgn="base" hangingPunct="0">
              <a:spcBef>
                <a:spcPct val="0"/>
              </a:spcBef>
              <a:spcAft>
                <a:spcPct val="0"/>
              </a:spcAft>
              <a:defRPr kumimoji="1" sz="36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r>
              <a:rPr lang="ja-JP" altLang="en-US" sz="3200"/>
              <a:t>世界と日本におけるオープンサイエンスの動向</a:t>
            </a:r>
            <a:br>
              <a:rPr lang="en-US" altLang="ja-JP" sz="3200"/>
            </a:br>
            <a:r>
              <a:rPr lang="en-US" altLang="ja-JP" sz="2667"/>
              <a:t>―</a:t>
            </a:r>
            <a:r>
              <a:rPr lang="ja-JP" altLang="en-US" sz="2667"/>
              <a:t>国内の動向</a:t>
            </a:r>
            <a:r>
              <a:rPr lang="en-US" altLang="ja-JP" sz="2667"/>
              <a:t>―</a:t>
            </a:r>
            <a:endParaRPr lang="ja-JP" altLang="en-US" sz="3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10350501-89AA-37A2-1C62-9ECB406B4FD1}"/>
              </a:ext>
            </a:extLst>
          </p:cNvPr>
          <p:cNvSpPr/>
          <p:nvPr/>
        </p:nvSpPr>
        <p:spPr>
          <a:xfrm>
            <a:off x="0" y="5463486"/>
            <a:ext cx="2163392" cy="13895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Gothic" panose="020B0400000000000000" pitchFamily="34" charset="-128"/>
              <a:ea typeface="BIZ UDPGothic" panose="020B0400000000000000" pitchFamily="34" charset="-128"/>
            </a:endParaRPr>
          </a:p>
        </p:txBody>
      </p:sp>
      <p:sp>
        <p:nvSpPr>
          <p:cNvPr id="2" name="タイトル 1">
            <a:extLst>
              <a:ext uri="{FF2B5EF4-FFF2-40B4-BE49-F238E27FC236}">
                <a16:creationId xmlns:a16="http://schemas.microsoft.com/office/drawing/2014/main" id="{D3D7B0CC-A78E-4BEE-D878-A84CE5CB2839}"/>
              </a:ext>
            </a:extLst>
          </p:cNvPr>
          <p:cNvSpPr>
            <a:spLocks noGrp="1"/>
          </p:cNvSpPr>
          <p:nvPr>
            <p:ph type="title"/>
          </p:nvPr>
        </p:nvSpPr>
        <p:spPr>
          <a:xfrm>
            <a:off x="313573" y="1735049"/>
            <a:ext cx="6524649" cy="346075"/>
          </a:xfrm>
          <a:noFill/>
        </p:spPr>
        <p:txBody>
          <a:bodyPr>
            <a:noAutofit/>
          </a:bodyPr>
          <a:lstStyle/>
          <a:p>
            <a:pPr>
              <a:lnSpc>
                <a:spcPts val="2500"/>
              </a:lnSpc>
              <a:defRPr/>
            </a:pPr>
            <a:r>
              <a:rPr lang="ja-JP" altLang="en-US" sz="1400">
                <a:solidFill>
                  <a:schemeClr val="tx1"/>
                </a:solidFill>
              </a:rPr>
              <a:t>オープンサイエンスを支える全国的な基盤として</a:t>
            </a:r>
            <a:r>
              <a:rPr lang="en-US" altLang="ja-JP" sz="1400">
                <a:solidFill>
                  <a:schemeClr val="tx1"/>
                </a:solidFill>
              </a:rPr>
              <a:t>2021</a:t>
            </a:r>
            <a:r>
              <a:rPr lang="ja-JP" altLang="en-US" sz="1400">
                <a:solidFill>
                  <a:schemeClr val="tx1"/>
                </a:solidFill>
              </a:rPr>
              <a:t>年から本格的にスタート</a:t>
            </a:r>
            <a:endParaRPr lang="ja-JP" altLang="en-US" sz="2133">
              <a:solidFill>
                <a:schemeClr val="tx1"/>
              </a:solidFill>
            </a:endParaRPr>
          </a:p>
        </p:txBody>
      </p:sp>
      <p:pic>
        <p:nvPicPr>
          <p:cNvPr id="19459" name="図 3">
            <a:extLst>
              <a:ext uri="{FF2B5EF4-FFF2-40B4-BE49-F238E27FC236}">
                <a16:creationId xmlns:a16="http://schemas.microsoft.com/office/drawing/2014/main" id="{D2CBACD6-AC6A-EC74-FD9C-6BB30539DB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457" b="7283"/>
          <a:stretch>
            <a:fillRect/>
          </a:stretch>
        </p:blipFill>
        <p:spPr bwMode="auto">
          <a:xfrm>
            <a:off x="6197141" y="2417195"/>
            <a:ext cx="5917831" cy="3517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テキスト ボックス 5">
            <a:extLst>
              <a:ext uri="{FF2B5EF4-FFF2-40B4-BE49-F238E27FC236}">
                <a16:creationId xmlns:a16="http://schemas.microsoft.com/office/drawing/2014/main" id="{B6B4EDB7-9A5D-64BB-905E-A68086B87DD5}"/>
              </a:ext>
            </a:extLst>
          </p:cNvPr>
          <p:cNvSpPr txBox="1">
            <a:spLocks noChangeArrowheads="1"/>
          </p:cNvSpPr>
          <p:nvPr/>
        </p:nvSpPr>
        <p:spPr bwMode="auto">
          <a:xfrm>
            <a:off x="0" y="6360613"/>
            <a:ext cx="12192000" cy="461665"/>
          </a:xfrm>
          <a:prstGeom prst="rect">
            <a:avLst/>
          </a:prstGeom>
          <a:solidFill>
            <a:schemeClr val="bg1">
              <a:lumMod val="95000"/>
            </a:schemeClr>
          </a:solidFill>
          <a:ln>
            <a:noFill/>
          </a:ln>
        </p:spPr>
        <p:txBody>
          <a:bodyPr wrap="square">
            <a:spAutoFit/>
          </a:bodyPr>
          <a:lstStyle/>
          <a:p>
            <a:r>
              <a:rPr lang="ja-JP" altLang="en-US" sz="1200">
                <a:latin typeface="BIZ UDPGothic" panose="020B0400000000000000" pitchFamily="34" charset="-128"/>
                <a:ea typeface="BIZ UDPGothic" panose="020B0400000000000000" pitchFamily="34" charset="-128"/>
              </a:rPr>
              <a:t>国立情報学研究所オープンサイエンス基盤研究センター（</a:t>
            </a:r>
            <a:r>
              <a:rPr lang="en-US" altLang="ja-JP" sz="1200">
                <a:latin typeface="BIZ UDPGothic" panose="020B0400000000000000" pitchFamily="34" charset="-128"/>
                <a:ea typeface="BIZ UDPGothic" panose="020B0400000000000000" pitchFamily="34" charset="-128"/>
              </a:rPr>
              <a:t>n.d.</a:t>
            </a:r>
            <a:r>
              <a:rPr lang="ja-JP" altLang="en-US" sz="1200">
                <a:latin typeface="BIZ UDPGothic" panose="020B0400000000000000" pitchFamily="34" charset="-128"/>
                <a:ea typeface="BIZ UDPGothic" panose="020B0400000000000000" pitchFamily="34" charset="-128"/>
              </a:rPr>
              <a:t>）「</a:t>
            </a:r>
            <a:r>
              <a:rPr lang="en-US" altLang="ja-JP" sz="1200">
                <a:latin typeface="BIZ UDPGothic" panose="020B0400000000000000" pitchFamily="34" charset="-128"/>
                <a:ea typeface="BIZ UDPGothic" panose="020B0400000000000000" pitchFamily="34" charset="-128"/>
              </a:rPr>
              <a:t>NII</a:t>
            </a:r>
            <a:r>
              <a:rPr lang="ja-JP" altLang="en-US" sz="1200">
                <a:latin typeface="BIZ UDPGothic" panose="020B0400000000000000" pitchFamily="34" charset="-128"/>
                <a:ea typeface="BIZ UDPGothic" panose="020B0400000000000000" pitchFamily="34" charset="-128"/>
              </a:rPr>
              <a:t>研究データ基盤（</a:t>
            </a:r>
            <a:r>
              <a:rPr lang="en-US" altLang="ja-JP" sz="1200">
                <a:latin typeface="BIZ UDPGothic" panose="020B0400000000000000" pitchFamily="34" charset="-128"/>
                <a:ea typeface="BIZ UDPGothic" panose="020B0400000000000000" pitchFamily="34" charset="-128"/>
              </a:rPr>
              <a:t>NII Research Data Cloud</a:t>
            </a:r>
            <a:r>
              <a:rPr lang="ja-JP" altLang="en-US" sz="1200">
                <a:latin typeface="BIZ UDPGothic" panose="020B0400000000000000" pitchFamily="34" charset="-128"/>
                <a:ea typeface="BIZ UDPGothic" panose="020B0400000000000000" pitchFamily="34" charset="-128"/>
              </a:rPr>
              <a:t>：</a:t>
            </a:r>
            <a:r>
              <a:rPr lang="en-US" altLang="ja-JP" sz="1200">
                <a:latin typeface="BIZ UDPGothic" panose="020B0400000000000000" pitchFamily="34" charset="-128"/>
                <a:ea typeface="BIZ UDPGothic" panose="020B0400000000000000" pitchFamily="34" charset="-128"/>
              </a:rPr>
              <a:t>NII RDC</a:t>
            </a:r>
            <a:r>
              <a:rPr lang="ja-JP" altLang="en-US" sz="1200">
                <a:latin typeface="BIZ UDPGothic" panose="020B0400000000000000" pitchFamily="34" charset="-128"/>
                <a:ea typeface="BIZ UDPGothic" panose="020B0400000000000000" pitchFamily="34" charset="-128"/>
              </a:rPr>
              <a:t>）の概要」国立情報学研究所</a:t>
            </a:r>
            <a:r>
              <a:rPr lang="en-US" altLang="ja-JP" sz="1200">
                <a:latin typeface="BIZ UDPGothic" panose="020B0400000000000000" pitchFamily="34" charset="-128"/>
                <a:ea typeface="BIZ UDPGothic" panose="020B0400000000000000" pitchFamily="34" charset="-128"/>
              </a:rPr>
              <a:t>. </a:t>
            </a:r>
            <a:r>
              <a:rPr lang="en-US" altLang="ja-JP" sz="1200">
                <a:latin typeface="BIZ UDPGothic" panose="020B0400000000000000" pitchFamily="34" charset="-128"/>
                <a:ea typeface="BIZ UDPGothic" panose="020B0400000000000000" pitchFamily="34" charset="-128"/>
                <a:hlinkClick r:id="rId4"/>
              </a:rPr>
              <a:t>https://rcos.nii.ac.jp/service/</a:t>
            </a:r>
            <a:endParaRPr lang="ja-JP" altLang="en-US" sz="1200">
              <a:latin typeface="BIZ UDPGothic" panose="020B0400000000000000" pitchFamily="34" charset="-128"/>
              <a:ea typeface="BIZ UDPGothic" panose="020B0400000000000000" pitchFamily="34" charset="-128"/>
            </a:endParaRPr>
          </a:p>
        </p:txBody>
      </p:sp>
      <p:sp>
        <p:nvSpPr>
          <p:cNvPr id="4" name="テキスト ボックス 3">
            <a:extLst>
              <a:ext uri="{FF2B5EF4-FFF2-40B4-BE49-F238E27FC236}">
                <a16:creationId xmlns:a16="http://schemas.microsoft.com/office/drawing/2014/main" id="{B7A3235A-FBEC-6AEB-F52D-5F15D7FDE1DD}"/>
              </a:ext>
            </a:extLst>
          </p:cNvPr>
          <p:cNvSpPr txBox="1"/>
          <p:nvPr/>
        </p:nvSpPr>
        <p:spPr>
          <a:xfrm>
            <a:off x="-30464" y="0"/>
            <a:ext cx="12252928" cy="1200329"/>
          </a:xfrm>
          <a:prstGeom prst="rect">
            <a:avLst/>
          </a:prstGeom>
          <a:solidFill>
            <a:schemeClr val="accent1"/>
          </a:solidFill>
        </p:spPr>
        <p:txBody>
          <a:bodyPr wrap="square">
            <a:spAutoFit/>
          </a:bodyPr>
          <a:lstStyle/>
          <a:p>
            <a:pPr algn="ctr"/>
            <a:r>
              <a:rPr lang="ja-JP" altLang="en-US" sz="3600">
                <a:solidFill>
                  <a:schemeClr val="bg1"/>
                </a:solidFill>
                <a:latin typeface="BIZ UDPGothic" panose="020B0400000000000000" pitchFamily="34" charset="-128"/>
                <a:ea typeface="BIZ UDPGothic" panose="020B0400000000000000" pitchFamily="34" charset="-128"/>
              </a:rPr>
              <a:t>研究者の負担軽減のための取組み</a:t>
            </a:r>
            <a:br>
              <a:rPr lang="en-US" altLang="ja-JP" sz="3600">
                <a:solidFill>
                  <a:schemeClr val="bg1"/>
                </a:solidFill>
                <a:latin typeface="BIZ UDPGothic" panose="020B0400000000000000" pitchFamily="34" charset="-128"/>
                <a:ea typeface="BIZ UDPGothic" panose="020B0400000000000000" pitchFamily="34" charset="-128"/>
              </a:rPr>
            </a:br>
            <a:r>
              <a:rPr lang="ja-JP" altLang="en-US" sz="3600">
                <a:solidFill>
                  <a:schemeClr val="bg1"/>
                </a:solidFill>
                <a:latin typeface="BIZ UDPGothic" panose="020B0400000000000000" pitchFamily="34" charset="-128"/>
                <a:ea typeface="BIZ UDPGothic" panose="020B0400000000000000" pitchFamily="34" charset="-128"/>
              </a:rPr>
              <a:t>－</a:t>
            </a:r>
            <a:r>
              <a:rPr lang="en-US" altLang="ja-JP" sz="3600">
                <a:solidFill>
                  <a:schemeClr val="bg1"/>
                </a:solidFill>
                <a:latin typeface="BIZ UDPGothic" panose="020B0400000000000000" pitchFamily="34" charset="-128"/>
                <a:ea typeface="BIZ UDPGothic" panose="020B0400000000000000" pitchFamily="34" charset="-128"/>
              </a:rPr>
              <a:t>NII</a:t>
            </a:r>
            <a:r>
              <a:rPr lang="ja-JP" altLang="en-US" sz="3600">
                <a:solidFill>
                  <a:schemeClr val="bg1"/>
                </a:solidFill>
                <a:latin typeface="BIZ UDPGothic" panose="020B0400000000000000" pitchFamily="34" charset="-128"/>
                <a:ea typeface="BIZ UDPGothic" panose="020B0400000000000000" pitchFamily="34" charset="-128"/>
              </a:rPr>
              <a:t>研究データ基盤（</a:t>
            </a:r>
            <a:r>
              <a:rPr lang="en-US" altLang="ja-JP" sz="3600">
                <a:solidFill>
                  <a:schemeClr val="bg1"/>
                </a:solidFill>
                <a:latin typeface="BIZ UDPGothic" panose="020B0400000000000000" pitchFamily="34" charset="-128"/>
                <a:ea typeface="BIZ UDPGothic" panose="020B0400000000000000" pitchFamily="34" charset="-128"/>
              </a:rPr>
              <a:t>NII Research Data Cloud</a:t>
            </a:r>
            <a:r>
              <a:rPr lang="ja-JP" altLang="en-US" sz="3600">
                <a:solidFill>
                  <a:schemeClr val="bg1"/>
                </a:solidFill>
                <a:latin typeface="BIZ UDPGothic" panose="020B0400000000000000" pitchFamily="34" charset="-128"/>
                <a:ea typeface="BIZ UDPGothic" panose="020B0400000000000000" pitchFamily="34" charset="-128"/>
              </a:rPr>
              <a:t>）－</a:t>
            </a:r>
          </a:p>
        </p:txBody>
      </p:sp>
      <p:pic>
        <p:nvPicPr>
          <p:cNvPr id="1026" name="Picture 2" descr="RCOSによるサービスの概要">
            <a:extLst>
              <a:ext uri="{FF2B5EF4-FFF2-40B4-BE49-F238E27FC236}">
                <a16:creationId xmlns:a16="http://schemas.microsoft.com/office/drawing/2014/main" id="{73E302F8-A99A-5DF0-042B-1F1BFF5BEA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573" y="2370462"/>
            <a:ext cx="5782431" cy="38549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2851FC-3C91-B09E-15BA-E7775A6B556E}"/>
              </a:ext>
            </a:extLst>
          </p:cNvPr>
          <p:cNvSpPr>
            <a:spLocks noGrp="1"/>
          </p:cNvSpPr>
          <p:nvPr>
            <p:ph type="title"/>
          </p:nvPr>
        </p:nvSpPr>
        <p:spPr/>
        <p:txBody>
          <a:bodyPr/>
          <a:lstStyle/>
          <a:p>
            <a:r>
              <a:rPr lang="ja-JP" altLang="en-US"/>
              <a:t>参照資料</a:t>
            </a:r>
            <a:endParaRPr kumimoji="1" lang="ja-JP" altLang="en-US"/>
          </a:p>
        </p:txBody>
      </p:sp>
      <p:sp>
        <p:nvSpPr>
          <p:cNvPr id="3" name="コンテンツ プレースホルダー 2">
            <a:extLst>
              <a:ext uri="{FF2B5EF4-FFF2-40B4-BE49-F238E27FC236}">
                <a16:creationId xmlns:a16="http://schemas.microsoft.com/office/drawing/2014/main" id="{220A6C08-3BCA-ADE6-0A26-801D4AE90EA8}"/>
              </a:ext>
            </a:extLst>
          </p:cNvPr>
          <p:cNvSpPr>
            <a:spLocks noGrp="1"/>
          </p:cNvSpPr>
          <p:nvPr>
            <p:ph idx="1"/>
          </p:nvPr>
        </p:nvSpPr>
        <p:spPr/>
        <p:txBody>
          <a:bodyPr>
            <a:normAutofit fontScale="40000" lnSpcReduction="20000"/>
          </a:bodyPr>
          <a:lstStyle/>
          <a:p>
            <a:pPr>
              <a:lnSpc>
                <a:spcPct val="120000"/>
              </a:lnSpc>
            </a:pPr>
            <a:r>
              <a:rPr lang="ja-JP" altLang="en-US" dirty="0">
                <a:latin typeface="BIZ UDPGothic" panose="020B0400000000000000" pitchFamily="34" charset="-128"/>
                <a:ea typeface="BIZ UDPGothic" panose="020B0400000000000000" pitchFamily="34" charset="-128"/>
              </a:rPr>
              <a:t>京都大学図書館機構（</a:t>
            </a:r>
            <a:r>
              <a:rPr lang="en-US" altLang="ja-JP" dirty="0">
                <a:latin typeface="BIZ UDPGothic" panose="020B0400000000000000" pitchFamily="34" charset="-128"/>
                <a:ea typeface="BIZ UDPGothic" panose="020B0400000000000000" pitchFamily="34" charset="-128"/>
              </a:rPr>
              <a:t>2023, 04</a:t>
            </a:r>
            <a:r>
              <a:rPr lang="ja-JP" altLang="en-US" dirty="0">
                <a:latin typeface="BIZ UDPGothic" panose="020B0400000000000000" pitchFamily="34" charset="-128"/>
                <a:ea typeface="BIZ UDPGothic" panose="020B0400000000000000" pitchFamily="34" charset="-128"/>
              </a:rPr>
              <a:t>）「これからのリサーチデータマネジメント</a:t>
            </a:r>
            <a:r>
              <a:rPr lang="en-US" altLang="ja-JP" dirty="0">
                <a:latin typeface="BIZ UDPGothic" panose="020B0400000000000000" pitchFamily="34" charset="-128"/>
                <a:ea typeface="BIZ UDPGothic" panose="020B0400000000000000" pitchFamily="34" charset="-128"/>
              </a:rPr>
              <a:t>(RDM)</a:t>
            </a:r>
            <a:r>
              <a:rPr lang="ja-JP" altLang="en-US" dirty="0">
                <a:latin typeface="BIZ UDPGothic" panose="020B0400000000000000" pitchFamily="34" charset="-128"/>
                <a:ea typeface="BIZ UDPGothic" panose="020B0400000000000000" pitchFamily="34" charset="-128"/>
              </a:rPr>
              <a:t>」</a:t>
            </a:r>
            <a:r>
              <a:rPr lang="en-US" altLang="ja-JP" dirty="0">
                <a:latin typeface="BIZ UDPGothic" panose="020B0400000000000000" pitchFamily="34" charset="-128"/>
                <a:ea typeface="BIZ UDPGothic" panose="020B0400000000000000" pitchFamily="34" charset="-128"/>
              </a:rPr>
              <a:t>, p.2. </a:t>
            </a:r>
            <a:r>
              <a:rPr lang="en-US" altLang="ja-JP" dirty="0">
                <a:latin typeface="BIZ UDPGothic" panose="020B0400000000000000" pitchFamily="34" charset="-128"/>
                <a:ea typeface="BIZ UDPGothic" panose="020B0400000000000000" pitchFamily="34" charset="-128"/>
                <a:hlinkClick r:id="rId3"/>
              </a:rPr>
              <a:t>https://www.kulib.Kyoto-u.ac.jp/uploads/RDM_leaflet_ja_A4.pdf</a:t>
            </a:r>
            <a:endParaRPr lang="en-US" altLang="ja-JP" dirty="0">
              <a:latin typeface="BIZ UDPGothic" panose="020B0400000000000000" pitchFamily="34" charset="-128"/>
              <a:ea typeface="BIZ UDPGothic" panose="020B0400000000000000" pitchFamily="34" charset="-128"/>
            </a:endParaRPr>
          </a:p>
          <a:p>
            <a:pPr>
              <a:lnSpc>
                <a:spcPct val="120000"/>
              </a:lnSpc>
            </a:pPr>
            <a:r>
              <a:rPr lang="ja-JP" altLang="en-US" sz="4400" dirty="0">
                <a:latin typeface="BIZ UDPGothic" panose="020B0400000000000000" pitchFamily="34" charset="-128"/>
                <a:ea typeface="BIZ UDPGothic" panose="020B0400000000000000" pitchFamily="34" charset="-128"/>
              </a:rPr>
              <a:t>九州大学データ駆動イノベーション推進本部研究データ管理支援部門</a:t>
            </a:r>
            <a:r>
              <a:rPr lang="en-US" altLang="ja-JP" sz="4400" dirty="0">
                <a:latin typeface="BIZ UDPGothic" panose="020B0400000000000000" pitchFamily="34" charset="-128"/>
                <a:ea typeface="BIZ UDPGothic" panose="020B0400000000000000" pitchFamily="34" charset="-128"/>
              </a:rPr>
              <a:t>, </a:t>
            </a:r>
            <a:r>
              <a:rPr lang="zh-TW" altLang="en-US" sz="4400" dirty="0">
                <a:latin typeface="BIZ UDPGothic" panose="020B0400000000000000" pitchFamily="34" charset="-128"/>
                <a:ea typeface="BIZ UDPGothic" panose="020B0400000000000000" pitchFamily="34" charset="-128"/>
              </a:rPr>
              <a:t>九州大学附属図書館図書館</a:t>
            </a:r>
            <a:r>
              <a:rPr lang="en-US" altLang="zh-TW" sz="4400" dirty="0">
                <a:latin typeface="BIZ UDPGothic" panose="020B0400000000000000" pitchFamily="34" charset="-128"/>
                <a:ea typeface="BIZ UDPGothic" panose="020B0400000000000000" pitchFamily="34" charset="-128"/>
              </a:rPr>
              <a:t>DX</a:t>
            </a:r>
            <a:r>
              <a:rPr lang="zh-TW" altLang="en-US" sz="4400" dirty="0">
                <a:latin typeface="BIZ UDPGothic" panose="020B0400000000000000" pitchFamily="34" charset="-128"/>
                <a:ea typeface="BIZ UDPGothic" panose="020B0400000000000000" pitchFamily="34" charset="-128"/>
              </a:rPr>
              <a:t>支援室</a:t>
            </a:r>
            <a:r>
              <a:rPr lang="ja-JP" altLang="en-US" sz="4400" dirty="0">
                <a:latin typeface="BIZ UDPGothic" panose="020B0400000000000000" pitchFamily="34" charset="-128"/>
                <a:ea typeface="BIZ UDPGothic" panose="020B0400000000000000" pitchFamily="34" charset="-128"/>
              </a:rPr>
              <a:t>（</a:t>
            </a:r>
            <a:r>
              <a:rPr lang="en-US" altLang="ja-JP" sz="4400" dirty="0">
                <a:latin typeface="BIZ UDPGothic" panose="020B0400000000000000" pitchFamily="34" charset="-128"/>
                <a:ea typeface="BIZ UDPGothic" panose="020B0400000000000000" pitchFamily="34" charset="-128"/>
              </a:rPr>
              <a:t>2023, 08</a:t>
            </a:r>
            <a:r>
              <a:rPr lang="ja-JP" altLang="en-US" sz="4400" dirty="0">
                <a:latin typeface="BIZ UDPGothic" panose="020B0400000000000000" pitchFamily="34" charset="-128"/>
                <a:ea typeface="BIZ UDPGothic" panose="020B0400000000000000" pitchFamily="34" charset="-128"/>
              </a:rPr>
              <a:t>）「はじめよう、研究データ管理」</a:t>
            </a:r>
            <a:r>
              <a:rPr lang="en-US" altLang="ja-JP" sz="4400" dirty="0">
                <a:latin typeface="BIZ UDPGothic" panose="020B0400000000000000" pitchFamily="34" charset="-128"/>
                <a:ea typeface="BIZ UDPGothic" panose="020B0400000000000000" pitchFamily="34" charset="-128"/>
              </a:rPr>
              <a:t>, </a:t>
            </a:r>
            <a:r>
              <a:rPr lang="en-US" altLang="ja-JP" sz="4400" dirty="0">
                <a:latin typeface="BIZ UDPGothic" panose="020B0400000000000000" pitchFamily="34" charset="-128"/>
                <a:ea typeface="BIZ UDPGothic" panose="020B0400000000000000" pitchFamily="34" charset="-128"/>
                <a:hlinkClick r:id="rId4"/>
              </a:rPr>
              <a:t>https://doi.org/10.15017/6796147</a:t>
            </a:r>
            <a:endParaRPr lang="en-US" altLang="ja-JP" dirty="0">
              <a:latin typeface="BIZ UDPGothic" panose="020B0400000000000000" pitchFamily="34" charset="-128"/>
              <a:ea typeface="BIZ UDPGothic" panose="020B0400000000000000" pitchFamily="34" charset="-128"/>
            </a:endParaRPr>
          </a:p>
          <a:p>
            <a:pPr>
              <a:lnSpc>
                <a:spcPct val="120000"/>
              </a:lnSpc>
            </a:pPr>
            <a:r>
              <a:rPr lang="ja-JP" altLang="en-US" dirty="0">
                <a:latin typeface="BIZ UDPGothic" panose="020B0400000000000000" pitchFamily="34" charset="-128"/>
                <a:ea typeface="BIZ UDPGothic" panose="020B0400000000000000" pitchFamily="34" charset="-128"/>
              </a:rPr>
              <a:t>国立情報学研究所オープンサイエンス基盤研究センター（</a:t>
            </a:r>
            <a:r>
              <a:rPr lang="en-US" altLang="ja-JP" dirty="0">
                <a:latin typeface="BIZ UDPGothic" panose="020B0400000000000000" pitchFamily="34" charset="-128"/>
                <a:ea typeface="BIZ UDPGothic" panose="020B0400000000000000" pitchFamily="34" charset="-128"/>
              </a:rPr>
              <a:t>n.d.</a:t>
            </a:r>
            <a:r>
              <a:rPr lang="ja-JP" altLang="en-US" dirty="0">
                <a:latin typeface="BIZ UDPGothic" panose="020B0400000000000000" pitchFamily="34" charset="-128"/>
                <a:ea typeface="BIZ UDPGothic" panose="020B0400000000000000" pitchFamily="34" charset="-128"/>
              </a:rPr>
              <a:t>）「</a:t>
            </a:r>
            <a:r>
              <a:rPr lang="en-US" altLang="ja-JP" dirty="0">
                <a:latin typeface="BIZ UDPGothic" panose="020B0400000000000000" pitchFamily="34" charset="-128"/>
                <a:ea typeface="BIZ UDPGothic" panose="020B0400000000000000" pitchFamily="34" charset="-128"/>
              </a:rPr>
              <a:t>NII</a:t>
            </a:r>
            <a:r>
              <a:rPr lang="ja-JP" altLang="en-US" dirty="0">
                <a:latin typeface="BIZ UDPGothic" panose="020B0400000000000000" pitchFamily="34" charset="-128"/>
                <a:ea typeface="BIZ UDPGothic" panose="020B0400000000000000" pitchFamily="34" charset="-128"/>
              </a:rPr>
              <a:t>研究データ基盤（</a:t>
            </a:r>
            <a:r>
              <a:rPr lang="en-US" altLang="ja-JP" dirty="0">
                <a:latin typeface="BIZ UDPGothic" panose="020B0400000000000000" pitchFamily="34" charset="-128"/>
                <a:ea typeface="BIZ UDPGothic" panose="020B0400000000000000" pitchFamily="34" charset="-128"/>
              </a:rPr>
              <a:t>NII Research Data Cloud</a:t>
            </a:r>
            <a:r>
              <a:rPr lang="ja-JP" altLang="en-US" dirty="0">
                <a:latin typeface="BIZ UDPGothic" panose="020B0400000000000000" pitchFamily="34" charset="-128"/>
                <a:ea typeface="BIZ UDPGothic" panose="020B0400000000000000" pitchFamily="34" charset="-128"/>
              </a:rPr>
              <a:t>：</a:t>
            </a:r>
            <a:r>
              <a:rPr lang="en-US" altLang="ja-JP" dirty="0">
                <a:latin typeface="BIZ UDPGothic" panose="020B0400000000000000" pitchFamily="34" charset="-128"/>
                <a:ea typeface="BIZ UDPGothic" panose="020B0400000000000000" pitchFamily="34" charset="-128"/>
              </a:rPr>
              <a:t>NII RDC</a:t>
            </a:r>
            <a:r>
              <a:rPr lang="ja-JP" altLang="en-US" dirty="0">
                <a:latin typeface="BIZ UDPGothic" panose="020B0400000000000000" pitchFamily="34" charset="-128"/>
                <a:ea typeface="BIZ UDPGothic" panose="020B0400000000000000" pitchFamily="34" charset="-128"/>
              </a:rPr>
              <a:t>）の概要」国立情報学研究所</a:t>
            </a:r>
            <a:r>
              <a:rPr lang="en-US" altLang="ja-JP" dirty="0">
                <a:latin typeface="BIZ UDPGothic" panose="020B0400000000000000" pitchFamily="34" charset="-128"/>
                <a:ea typeface="BIZ UDPGothic" panose="020B0400000000000000" pitchFamily="34" charset="-128"/>
              </a:rPr>
              <a:t>. </a:t>
            </a:r>
            <a:r>
              <a:rPr lang="en-US" altLang="ja-JP" dirty="0">
                <a:latin typeface="BIZ UDPGothic" panose="020B0400000000000000" pitchFamily="34" charset="-128"/>
                <a:ea typeface="BIZ UDPGothic" panose="020B0400000000000000" pitchFamily="34" charset="-128"/>
                <a:hlinkClick r:id="rId5"/>
              </a:rPr>
              <a:t>https://rcos.nii.ac.jp/service/</a:t>
            </a:r>
            <a:endParaRPr lang="en-US" altLang="ja-JP" dirty="0">
              <a:latin typeface="BIZ UDPGothic" panose="020B0400000000000000" pitchFamily="34" charset="-128"/>
              <a:ea typeface="BIZ UDPGothic" panose="020B0400000000000000" pitchFamily="34" charset="-128"/>
            </a:endParaRPr>
          </a:p>
          <a:p>
            <a:pPr>
              <a:lnSpc>
                <a:spcPct val="120000"/>
              </a:lnSpc>
            </a:pPr>
            <a:r>
              <a:rPr lang="ja-JP" altLang="en-US" dirty="0">
                <a:latin typeface="BIZ UDPGothic" panose="020B0400000000000000" pitchFamily="34" charset="-128"/>
                <a:ea typeface="BIZ UDPGothic" panose="020B0400000000000000" pitchFamily="34" charset="-128"/>
              </a:rPr>
              <a:t>吉田幸苗</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天野絵里子</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松本侑子</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西薗由依</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山地一禎</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南山泰之</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尾城孝一</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常川真央</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大園隼彦（</a:t>
            </a:r>
            <a:r>
              <a:rPr lang="en-US" altLang="ja-JP" dirty="0">
                <a:latin typeface="BIZ UDPGothic" panose="020B0400000000000000" pitchFamily="34" charset="-128"/>
                <a:ea typeface="BIZ UDPGothic" panose="020B0400000000000000" pitchFamily="34" charset="-128"/>
              </a:rPr>
              <a:t>2021, 02, 10</a:t>
            </a:r>
            <a:r>
              <a:rPr lang="ja-JP" altLang="en-US" dirty="0">
                <a:latin typeface="BIZ UDPGothic" panose="020B0400000000000000" pitchFamily="34" charset="-128"/>
                <a:ea typeface="BIZ UDPGothic" panose="020B0400000000000000" pitchFamily="34" charset="-128"/>
              </a:rPr>
              <a:t>）「研究データ管理サービスの設計と実践</a:t>
            </a:r>
            <a:r>
              <a:rPr lang="en-US" altLang="ja-JP" dirty="0">
                <a:latin typeface="BIZ UDPGothic" panose="020B0400000000000000" pitchFamily="34" charset="-128"/>
                <a:ea typeface="BIZ UDPGothic" panose="020B0400000000000000" pitchFamily="34" charset="-128"/>
              </a:rPr>
              <a:t>_</a:t>
            </a:r>
            <a:r>
              <a:rPr lang="ja-JP" altLang="en-US" dirty="0">
                <a:latin typeface="BIZ UDPGothic" panose="020B0400000000000000" pitchFamily="34" charset="-128"/>
                <a:ea typeface="BIZ UDPGothic" panose="020B0400000000000000" pitchFamily="34" charset="-128"/>
              </a:rPr>
              <a:t>第</a:t>
            </a:r>
            <a:r>
              <a:rPr lang="en-US" altLang="ja-JP" dirty="0">
                <a:latin typeface="BIZ UDPGothic" panose="020B0400000000000000" pitchFamily="34" charset="-128"/>
                <a:ea typeface="BIZ UDPGothic" panose="020B0400000000000000" pitchFamily="34" charset="-128"/>
              </a:rPr>
              <a:t>1</a:t>
            </a:r>
            <a:r>
              <a:rPr lang="ja-JP" altLang="en-US" dirty="0">
                <a:latin typeface="BIZ UDPGothic" panose="020B0400000000000000" pitchFamily="34" charset="-128"/>
                <a:ea typeface="BIZ UDPGothic" panose="020B0400000000000000" pitchFamily="34" charset="-128"/>
              </a:rPr>
              <a:t>章</a:t>
            </a:r>
            <a:r>
              <a:rPr lang="en-US" altLang="ja-JP" dirty="0">
                <a:latin typeface="BIZ UDPGothic" panose="020B0400000000000000" pitchFamily="34" charset="-128"/>
                <a:ea typeface="BIZ UDPGothic" panose="020B0400000000000000" pitchFamily="34" charset="-128"/>
              </a:rPr>
              <a:t>_</a:t>
            </a:r>
            <a:r>
              <a:rPr lang="ja-JP" altLang="en-US" dirty="0">
                <a:latin typeface="BIZ UDPGothic" panose="020B0400000000000000" pitchFamily="34" charset="-128"/>
                <a:ea typeface="BIZ UDPGothic" panose="020B0400000000000000" pitchFamily="34" charset="-128"/>
              </a:rPr>
              <a:t>第</a:t>
            </a:r>
            <a:r>
              <a:rPr lang="en-US" altLang="ja-JP" dirty="0">
                <a:latin typeface="BIZ UDPGothic" panose="020B0400000000000000" pitchFamily="34" charset="-128"/>
                <a:ea typeface="BIZ UDPGothic" panose="020B0400000000000000" pitchFamily="34" charset="-128"/>
              </a:rPr>
              <a:t>2</a:t>
            </a:r>
            <a:r>
              <a:rPr lang="ja-JP" altLang="en-US" dirty="0">
                <a:latin typeface="BIZ UDPGothic" panose="020B0400000000000000" pitchFamily="34" charset="-128"/>
                <a:ea typeface="BIZ UDPGothic" panose="020B0400000000000000" pitchFamily="34" charset="-128"/>
              </a:rPr>
              <a:t>版」</a:t>
            </a:r>
            <a:r>
              <a:rPr lang="en-US" altLang="ja-JP" dirty="0">
                <a:latin typeface="BIZ UDPGothic" panose="020B0400000000000000" pitchFamily="34" charset="-128"/>
                <a:ea typeface="BIZ UDPGothic" panose="020B0400000000000000" pitchFamily="34" charset="-128"/>
              </a:rPr>
              <a:t>『 </a:t>
            </a:r>
            <a:r>
              <a:rPr lang="ja-JP" altLang="en-US" dirty="0">
                <a:latin typeface="BIZ UDPGothic" panose="020B0400000000000000" pitchFamily="34" charset="-128"/>
                <a:ea typeface="BIZ UDPGothic" panose="020B0400000000000000" pitchFamily="34" charset="-128"/>
              </a:rPr>
              <a:t>教材「研究データ管理サービスの設計と実践」</a:t>
            </a:r>
            <a:r>
              <a:rPr lang="en-US" altLang="ja-JP" dirty="0">
                <a:latin typeface="BIZ UDPGothic" panose="020B0400000000000000" pitchFamily="34" charset="-128"/>
                <a:ea typeface="BIZ UDPGothic" panose="020B0400000000000000" pitchFamily="34" charset="-128"/>
              </a:rPr>
              <a:t>』, p.6. </a:t>
            </a:r>
            <a:r>
              <a:rPr lang="ja-JP" altLang="en-US" dirty="0">
                <a:latin typeface="BIZ UDPGothic" panose="020B0400000000000000" pitchFamily="34" charset="-128"/>
                <a:ea typeface="BIZ UDPGothic" panose="020B0400000000000000" pitchFamily="34" charset="-128"/>
              </a:rPr>
              <a:t>オープンアクセスリポジトリ推進協会（</a:t>
            </a:r>
            <a:r>
              <a:rPr lang="en-US" altLang="ja-JP" dirty="0">
                <a:latin typeface="BIZ UDPGothic" panose="020B0400000000000000" pitchFamily="34" charset="-128"/>
                <a:ea typeface="BIZ UDPGothic" panose="020B0400000000000000" pitchFamily="34" charset="-128"/>
              </a:rPr>
              <a:t>JPCOAR</a:t>
            </a:r>
            <a:r>
              <a:rPr lang="ja-JP" altLang="en-US" dirty="0">
                <a:latin typeface="BIZ UDPGothic" panose="020B0400000000000000" pitchFamily="34" charset="-128"/>
                <a:ea typeface="BIZ UDPGothic" panose="020B0400000000000000" pitchFamily="34" charset="-128"/>
              </a:rPr>
              <a:t>）研究データ作業部会</a:t>
            </a:r>
            <a:r>
              <a:rPr lang="en-US" altLang="ja-JP" dirty="0">
                <a:latin typeface="BIZ UDPGothic" panose="020B0400000000000000" pitchFamily="34" charset="-128"/>
                <a:ea typeface="BIZ UDPGothic" panose="020B0400000000000000" pitchFamily="34" charset="-128"/>
              </a:rPr>
              <a:t>. </a:t>
            </a:r>
            <a:r>
              <a:rPr lang="en-US" altLang="ja-JP" dirty="0">
                <a:latin typeface="BIZ UDPGothic" panose="020B0400000000000000" pitchFamily="34" charset="-128"/>
                <a:ea typeface="BIZ UDPGothic" panose="020B0400000000000000" pitchFamily="34" charset="-128"/>
                <a:hlinkClick r:id="rId6"/>
              </a:rPr>
              <a:t>https://jpcoar.repo.nii.ac.jp/records/607</a:t>
            </a:r>
            <a:endParaRPr lang="en-US" altLang="ja-JP" dirty="0">
              <a:latin typeface="BIZ UDPGothic" panose="020B0400000000000000" pitchFamily="34" charset="-128"/>
              <a:ea typeface="BIZ UDPGothic" panose="020B0400000000000000" pitchFamily="34" charset="-128"/>
            </a:endParaRPr>
          </a:p>
          <a:p>
            <a:pPr>
              <a:lnSpc>
                <a:spcPct val="120000"/>
              </a:lnSpc>
            </a:pPr>
            <a:r>
              <a:rPr lang="nl-NL" altLang="ja-JP" dirty="0">
                <a:solidFill>
                  <a:prstClr val="black"/>
                </a:solidFill>
                <a:latin typeface="BIZ UDPGothic" panose="020B0400000000000000" pitchFamily="34" charset="-128"/>
                <a:ea typeface="BIZ UDPGothic" panose="020B0400000000000000" pitchFamily="34" charset="-128"/>
              </a:rPr>
              <a:t>The UK Data Service. (n.d.). Research data management.</a:t>
            </a:r>
            <a:r>
              <a:rPr lang="en-US" altLang="ja-JP" dirty="0">
                <a:solidFill>
                  <a:prstClr val="black"/>
                </a:solidFill>
                <a:latin typeface="BIZ UDPGothic" panose="020B0400000000000000" pitchFamily="34" charset="-128"/>
                <a:ea typeface="BIZ UDPGothic" panose="020B0400000000000000" pitchFamily="34" charset="-128"/>
              </a:rPr>
              <a:t> </a:t>
            </a:r>
            <a:r>
              <a:rPr lang="en-US" altLang="ja-JP" dirty="0">
                <a:latin typeface="BIZ UDPGothic" panose="020B0400000000000000" pitchFamily="34" charset="-128"/>
                <a:ea typeface="BIZ UDPGothic" panose="020B0400000000000000" pitchFamily="34" charset="-128"/>
                <a:hlinkClick r:id="rId7"/>
              </a:rPr>
              <a:t>https://www.ukdataservice.ac.uk/manage-data/lifecycle.aspx</a:t>
            </a:r>
            <a:endParaRPr lang="en-US" altLang="ja-JP" dirty="0">
              <a:latin typeface="BIZ UDPGothic" panose="020B0400000000000000" pitchFamily="34" charset="-128"/>
              <a:ea typeface="BIZ UDPGothic" panose="020B0400000000000000" pitchFamily="34" charset="-128"/>
            </a:endParaRPr>
          </a:p>
          <a:p>
            <a:pPr>
              <a:lnSpc>
                <a:spcPct val="120000"/>
              </a:lnSpc>
            </a:pPr>
            <a:r>
              <a:rPr lang="es-ES" altLang="ja-JP" dirty="0">
                <a:solidFill>
                  <a:prstClr val="black"/>
                </a:solidFill>
                <a:latin typeface="BIZ UDPGothic" panose="020B0400000000000000" pitchFamily="34" charset="-128"/>
                <a:ea typeface="BIZ UDPGothic" panose="020B0400000000000000" pitchFamily="34" charset="-128"/>
              </a:rPr>
              <a:t>van Selm, M. (2015). RDM Support - basic training course for information specialists. figshare. Dataset. </a:t>
            </a:r>
            <a:r>
              <a:rPr lang="es-ES" altLang="ja-JP" dirty="0">
                <a:solidFill>
                  <a:prstClr val="black"/>
                </a:solidFill>
                <a:latin typeface="BIZ UDPGothic" panose="020B0400000000000000" pitchFamily="34" charset="-128"/>
                <a:ea typeface="BIZ UDPGothic" panose="020B0400000000000000" pitchFamily="34" charset="-128"/>
                <a:hlinkClick r:id="rId8"/>
              </a:rPr>
              <a:t>https://doi.org/10.6084/m9.figshare.1285313.v1</a:t>
            </a:r>
            <a:endParaRPr kumimoji="1" lang="ja-JP" altLang="en-US" dirty="0"/>
          </a:p>
        </p:txBody>
      </p:sp>
    </p:spTree>
    <p:extLst>
      <p:ext uri="{BB962C8B-B14F-4D97-AF65-F5344CB8AC3E}">
        <p14:creationId xmlns:p14="http://schemas.microsoft.com/office/powerpoint/2010/main" val="3888827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吹き出し: 角を丸めた四角形 36">
            <a:extLst>
              <a:ext uri="{FF2B5EF4-FFF2-40B4-BE49-F238E27FC236}">
                <a16:creationId xmlns:a16="http://schemas.microsoft.com/office/drawing/2014/main" id="{99BF6A7D-D1BA-A6B8-7BB3-3FA373E10FD7}"/>
              </a:ext>
            </a:extLst>
          </p:cNvPr>
          <p:cNvSpPr/>
          <p:nvPr/>
        </p:nvSpPr>
        <p:spPr>
          <a:xfrm>
            <a:off x="7083544" y="2035945"/>
            <a:ext cx="20959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36" name="吹き出し: 角を丸めた四角形 35">
            <a:extLst>
              <a:ext uri="{FF2B5EF4-FFF2-40B4-BE49-F238E27FC236}">
                <a16:creationId xmlns:a16="http://schemas.microsoft.com/office/drawing/2014/main" id="{F3DAE90C-B199-511A-4FD1-36095A276D76}"/>
              </a:ext>
            </a:extLst>
          </p:cNvPr>
          <p:cNvSpPr/>
          <p:nvPr/>
        </p:nvSpPr>
        <p:spPr>
          <a:xfrm>
            <a:off x="5691368" y="2032631"/>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22" name="吹き出し: 角を丸めた四角形 21">
            <a:extLst>
              <a:ext uri="{FF2B5EF4-FFF2-40B4-BE49-F238E27FC236}">
                <a16:creationId xmlns:a16="http://schemas.microsoft.com/office/drawing/2014/main" id="{4B15BB9B-E020-0B6F-F84A-29192782A05F}"/>
              </a:ext>
            </a:extLst>
          </p:cNvPr>
          <p:cNvSpPr/>
          <p:nvPr/>
        </p:nvSpPr>
        <p:spPr>
          <a:xfrm>
            <a:off x="4343380" y="2039669"/>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21" name="吹き出し: 角を丸めた四角形 20">
            <a:extLst>
              <a:ext uri="{FF2B5EF4-FFF2-40B4-BE49-F238E27FC236}">
                <a16:creationId xmlns:a16="http://schemas.microsoft.com/office/drawing/2014/main" id="{0F97A1DF-627D-35F7-586B-4B51D112B4D6}"/>
              </a:ext>
            </a:extLst>
          </p:cNvPr>
          <p:cNvSpPr/>
          <p:nvPr/>
        </p:nvSpPr>
        <p:spPr>
          <a:xfrm>
            <a:off x="1861730" y="2037045"/>
            <a:ext cx="23055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4" name="正方形/長方形 3">
            <a:extLst>
              <a:ext uri="{FF2B5EF4-FFF2-40B4-BE49-F238E27FC236}">
                <a16:creationId xmlns:a16="http://schemas.microsoft.com/office/drawing/2014/main" id="{910EADA7-471A-79D3-B140-1D0C108D4EDE}"/>
              </a:ext>
            </a:extLst>
          </p:cNvPr>
          <p:cNvSpPr/>
          <p:nvPr/>
        </p:nvSpPr>
        <p:spPr>
          <a:xfrm>
            <a:off x="6478168" y="2559097"/>
            <a:ext cx="5192757" cy="2145107"/>
          </a:xfrm>
          <a:prstGeom prst="rect">
            <a:avLst/>
          </a:prstGeom>
          <a:solidFill>
            <a:schemeClr val="accent3">
              <a:lumMod val="60000"/>
              <a:lumOff val="40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BIZ UDPGothic" panose="020B0400000000000000" pitchFamily="34" charset="-128"/>
              <a:ea typeface="BIZ UDPGothic" panose="020B0400000000000000" pitchFamily="34" charset="-128"/>
            </a:endParaRPr>
          </a:p>
        </p:txBody>
      </p:sp>
      <p:sp>
        <p:nvSpPr>
          <p:cNvPr id="5" name="正方形/長方形 4">
            <a:extLst>
              <a:ext uri="{FF2B5EF4-FFF2-40B4-BE49-F238E27FC236}">
                <a16:creationId xmlns:a16="http://schemas.microsoft.com/office/drawing/2014/main" id="{BDD35631-F20F-85CA-BE2F-7DEC177A526A}"/>
              </a:ext>
            </a:extLst>
          </p:cNvPr>
          <p:cNvSpPr/>
          <p:nvPr/>
        </p:nvSpPr>
        <p:spPr>
          <a:xfrm>
            <a:off x="1076168" y="2562461"/>
            <a:ext cx="5192757" cy="2141739"/>
          </a:xfrm>
          <a:prstGeom prst="rect">
            <a:avLst/>
          </a:prstGeom>
          <a:solidFill>
            <a:schemeClr val="accent4">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BIZ UDPGothic" panose="020B0400000000000000" pitchFamily="34" charset="-128"/>
              <a:ea typeface="BIZ UDPGothic" panose="020B0400000000000000" pitchFamily="34" charset="-128"/>
            </a:endParaRPr>
          </a:p>
        </p:txBody>
      </p:sp>
      <p:sp>
        <p:nvSpPr>
          <p:cNvPr id="6" name="コンテンツ プレースホルダー 2">
            <a:extLst>
              <a:ext uri="{FF2B5EF4-FFF2-40B4-BE49-F238E27FC236}">
                <a16:creationId xmlns:a16="http://schemas.microsoft.com/office/drawing/2014/main" id="{657CEACB-DB56-2ADE-8D48-B2CB9E0D70FD}"/>
              </a:ext>
            </a:extLst>
          </p:cNvPr>
          <p:cNvSpPr txBox="1">
            <a:spLocks/>
          </p:cNvSpPr>
          <p:nvPr/>
        </p:nvSpPr>
        <p:spPr bwMode="auto">
          <a:xfrm>
            <a:off x="1144086" y="4086017"/>
            <a:ext cx="5159535"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ja-JP" altLang="en-US" sz="1600" dirty="0">
                <a:latin typeface="BIZ UDPGothic" panose="020B0400000000000000" pitchFamily="34" charset="-128"/>
                <a:ea typeface="BIZ UDPGothic" panose="020B0400000000000000" pitchFamily="34" charset="-128"/>
              </a:rPr>
              <a:t>研究データは研究公正において重要なエビデンス</a:t>
            </a:r>
            <a:br>
              <a:rPr lang="en-US" altLang="ja-JP" sz="1600" dirty="0">
                <a:latin typeface="BIZ UDPGothic" panose="020B0400000000000000" pitchFamily="34" charset="-128"/>
                <a:ea typeface="BIZ UDPGothic" panose="020B0400000000000000" pitchFamily="34" charset="-128"/>
              </a:rPr>
            </a:br>
            <a:r>
              <a:rPr lang="ja-JP" altLang="en-US" sz="1600" dirty="0">
                <a:latin typeface="BIZ UDPGothic" panose="020B0400000000000000" pitchFamily="34" charset="-128"/>
                <a:ea typeface="BIZ UDPGothic" panose="020B0400000000000000" pitchFamily="34" charset="-128"/>
              </a:rPr>
              <a:t>（大学の説明責任も）</a:t>
            </a:r>
            <a:endParaRPr lang="en-US" altLang="ja-JP" sz="1600" dirty="0">
              <a:latin typeface="BIZ UDPGothic" panose="020B0400000000000000" pitchFamily="34" charset="-128"/>
              <a:ea typeface="BIZ UDPGothic" panose="020B0400000000000000" pitchFamily="34" charset="-128"/>
            </a:endParaRPr>
          </a:p>
        </p:txBody>
      </p:sp>
      <p:sp>
        <p:nvSpPr>
          <p:cNvPr id="7" name="コンテンツ プレースホルダー 2">
            <a:extLst>
              <a:ext uri="{FF2B5EF4-FFF2-40B4-BE49-F238E27FC236}">
                <a16:creationId xmlns:a16="http://schemas.microsoft.com/office/drawing/2014/main" id="{59C314E4-33B4-2A0A-7510-6A6D6693A06A}"/>
              </a:ext>
            </a:extLst>
          </p:cNvPr>
          <p:cNvSpPr txBox="1">
            <a:spLocks/>
          </p:cNvSpPr>
          <p:nvPr/>
        </p:nvSpPr>
        <p:spPr bwMode="auto">
          <a:xfrm>
            <a:off x="1114823" y="2560716"/>
            <a:ext cx="1161852" cy="367765"/>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600">
                <a:latin typeface="BIZ UDPGothic" panose="020B0400000000000000" pitchFamily="34" charset="-128"/>
                <a:ea typeface="BIZ UDPGothic" panose="020B0400000000000000" pitchFamily="34" charset="-128"/>
              </a:rPr>
              <a:t>研究公正</a:t>
            </a:r>
          </a:p>
        </p:txBody>
      </p:sp>
      <p:sp>
        <p:nvSpPr>
          <p:cNvPr id="8" name="コンテンツ プレースホルダー 2">
            <a:extLst>
              <a:ext uri="{FF2B5EF4-FFF2-40B4-BE49-F238E27FC236}">
                <a16:creationId xmlns:a16="http://schemas.microsoft.com/office/drawing/2014/main" id="{92664DEE-17E5-D340-B856-219D86AF293E}"/>
              </a:ext>
            </a:extLst>
          </p:cNvPr>
          <p:cNvSpPr txBox="1">
            <a:spLocks/>
          </p:cNvSpPr>
          <p:nvPr/>
        </p:nvSpPr>
        <p:spPr bwMode="auto">
          <a:xfrm>
            <a:off x="6606613" y="2521503"/>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ja-JP" altLang="en-US" sz="1600">
                <a:latin typeface="BIZ UDPGothic" panose="020B0400000000000000" pitchFamily="34" charset="-128"/>
                <a:ea typeface="BIZ UDPGothic" panose="020B0400000000000000" pitchFamily="34" charset="-128"/>
              </a:rPr>
              <a:t>オープンサイエンス</a:t>
            </a:r>
          </a:p>
        </p:txBody>
      </p:sp>
      <p:pic>
        <p:nvPicPr>
          <p:cNvPr id="9" name="図 8">
            <a:extLst>
              <a:ext uri="{FF2B5EF4-FFF2-40B4-BE49-F238E27FC236}">
                <a16:creationId xmlns:a16="http://schemas.microsoft.com/office/drawing/2014/main" id="{BEC69E8A-EBFB-E1C3-0D79-2C3EDE37CEB5}"/>
              </a:ext>
            </a:extLst>
          </p:cNvPr>
          <p:cNvPicPr>
            <a:picLocks noChangeAspect="1"/>
          </p:cNvPicPr>
          <p:nvPr/>
        </p:nvPicPr>
        <p:blipFill rotWithShape="1">
          <a:blip r:embed="rId3"/>
          <a:srcRect t="9741" b="12812"/>
          <a:stretch/>
        </p:blipFill>
        <p:spPr>
          <a:xfrm>
            <a:off x="1762675" y="2547669"/>
            <a:ext cx="1939236" cy="1501883"/>
          </a:xfrm>
          <a:prstGeom prst="rect">
            <a:avLst/>
          </a:prstGeom>
        </p:spPr>
      </p:pic>
      <p:pic>
        <p:nvPicPr>
          <p:cNvPr id="10" name="図 9">
            <a:extLst>
              <a:ext uri="{FF2B5EF4-FFF2-40B4-BE49-F238E27FC236}">
                <a16:creationId xmlns:a16="http://schemas.microsoft.com/office/drawing/2014/main" id="{29851D40-5ECD-9677-2939-9F096E8B761B}"/>
              </a:ext>
            </a:extLst>
          </p:cNvPr>
          <p:cNvPicPr>
            <a:picLocks noChangeAspect="1"/>
          </p:cNvPicPr>
          <p:nvPr/>
        </p:nvPicPr>
        <p:blipFill>
          <a:blip r:embed="rId4"/>
          <a:stretch>
            <a:fillRect/>
          </a:stretch>
        </p:blipFill>
        <p:spPr>
          <a:xfrm>
            <a:off x="7405358" y="2678269"/>
            <a:ext cx="1610649" cy="1610649"/>
          </a:xfrm>
          <a:prstGeom prst="rect">
            <a:avLst/>
          </a:prstGeom>
        </p:spPr>
      </p:pic>
      <p:pic>
        <p:nvPicPr>
          <p:cNvPr id="11" name="図 10">
            <a:extLst>
              <a:ext uri="{FF2B5EF4-FFF2-40B4-BE49-F238E27FC236}">
                <a16:creationId xmlns:a16="http://schemas.microsoft.com/office/drawing/2014/main" id="{C7D55DC1-47D3-E3AF-E7D4-4BDD17D1EF55}"/>
              </a:ext>
            </a:extLst>
          </p:cNvPr>
          <p:cNvPicPr>
            <a:picLocks noChangeAspect="1"/>
          </p:cNvPicPr>
          <p:nvPr/>
        </p:nvPicPr>
        <p:blipFill rotWithShape="1">
          <a:blip r:embed="rId5"/>
          <a:srcRect l="9960" t="21043" r="8836" b="15412"/>
          <a:stretch/>
        </p:blipFill>
        <p:spPr>
          <a:xfrm>
            <a:off x="3459929" y="2528760"/>
            <a:ext cx="2058291" cy="1610649"/>
          </a:xfrm>
          <a:prstGeom prst="rect">
            <a:avLst/>
          </a:prstGeom>
        </p:spPr>
      </p:pic>
      <p:pic>
        <p:nvPicPr>
          <p:cNvPr id="12" name="図 11">
            <a:extLst>
              <a:ext uri="{FF2B5EF4-FFF2-40B4-BE49-F238E27FC236}">
                <a16:creationId xmlns:a16="http://schemas.microsoft.com/office/drawing/2014/main" id="{33FD1941-1EEF-E7C5-D1AE-F3B3910D3FDE}"/>
              </a:ext>
            </a:extLst>
          </p:cNvPr>
          <p:cNvPicPr>
            <a:picLocks noChangeAspect="1"/>
          </p:cNvPicPr>
          <p:nvPr/>
        </p:nvPicPr>
        <p:blipFill>
          <a:blip r:embed="rId6"/>
          <a:stretch>
            <a:fillRect/>
          </a:stretch>
        </p:blipFill>
        <p:spPr>
          <a:xfrm>
            <a:off x="8939392" y="2611747"/>
            <a:ext cx="1681413" cy="1681412"/>
          </a:xfrm>
          <a:prstGeom prst="rect">
            <a:avLst/>
          </a:prstGeom>
        </p:spPr>
      </p:pic>
      <p:sp>
        <p:nvSpPr>
          <p:cNvPr id="13" name="テキスト ボックス 12">
            <a:extLst>
              <a:ext uri="{FF2B5EF4-FFF2-40B4-BE49-F238E27FC236}">
                <a16:creationId xmlns:a16="http://schemas.microsoft.com/office/drawing/2014/main" id="{5DFE4B11-B613-9B8E-1AED-951DFEA1A0E8}"/>
              </a:ext>
            </a:extLst>
          </p:cNvPr>
          <p:cNvSpPr txBox="1"/>
          <p:nvPr/>
        </p:nvSpPr>
        <p:spPr>
          <a:xfrm>
            <a:off x="857559" y="5205485"/>
            <a:ext cx="6805984" cy="379656"/>
          </a:xfrm>
          <a:prstGeom prst="rect">
            <a:avLst/>
          </a:prstGeom>
          <a:noFill/>
        </p:spPr>
        <p:txBody>
          <a:bodyPr wrap="square">
            <a:spAutoFit/>
          </a:bodyPr>
          <a:lstStyle/>
          <a:p>
            <a:pPr marL="380972" indent="-380972">
              <a:buFont typeface="Wingdings" panose="05000000000000000000" pitchFamily="2" charset="2"/>
              <a:buChar char="u"/>
            </a:pPr>
            <a:r>
              <a:rPr lang="ja-JP" altLang="en-US" sz="1867" dirty="0">
                <a:latin typeface="BIZ UDPGothic" panose="020B0400000000000000" pitchFamily="34" charset="-128"/>
                <a:ea typeface="BIZ UDPGothic" panose="020B0400000000000000" pitchFamily="34" charset="-128"/>
              </a:rPr>
              <a:t>データの特性別のオープン・アンド・クローズ戦略が重要</a:t>
            </a:r>
          </a:p>
        </p:txBody>
      </p:sp>
      <p:sp>
        <p:nvSpPr>
          <p:cNvPr id="23" name="コンテンツ プレースホルダー 2">
            <a:extLst>
              <a:ext uri="{FF2B5EF4-FFF2-40B4-BE49-F238E27FC236}">
                <a16:creationId xmlns:a16="http://schemas.microsoft.com/office/drawing/2014/main" id="{ECAF4E7B-E2DD-12EB-1A78-9965571393F1}"/>
              </a:ext>
            </a:extLst>
          </p:cNvPr>
          <p:cNvSpPr txBox="1">
            <a:spLocks/>
          </p:cNvSpPr>
          <p:nvPr/>
        </p:nvSpPr>
        <p:spPr bwMode="auto">
          <a:xfrm>
            <a:off x="766839" y="1558219"/>
            <a:ext cx="4275424"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ja-JP" altLang="en-US" sz="1867">
                <a:latin typeface="BIZ UDPGothic" panose="020B0400000000000000" pitchFamily="34" charset="-128"/>
                <a:ea typeface="BIZ UDPGothic" panose="020B0400000000000000" pitchFamily="34" charset="-128"/>
              </a:rPr>
              <a:t>研究データを適切に管理すると</a:t>
            </a:r>
            <a:endParaRPr lang="en-US" altLang="ja-JP" sz="1867" dirty="0">
              <a:latin typeface="BIZ UDPGothic" panose="020B0400000000000000" pitchFamily="34" charset="-128"/>
              <a:ea typeface="BIZ UDPGothic" panose="020B0400000000000000" pitchFamily="34" charset="-128"/>
            </a:endParaRPr>
          </a:p>
        </p:txBody>
      </p:sp>
      <p:sp>
        <p:nvSpPr>
          <p:cNvPr id="24" name="コンテンツ プレースホルダー 2">
            <a:extLst>
              <a:ext uri="{FF2B5EF4-FFF2-40B4-BE49-F238E27FC236}">
                <a16:creationId xmlns:a16="http://schemas.microsoft.com/office/drawing/2014/main" id="{6D44482B-81CC-D564-C013-94D541B6E6EB}"/>
              </a:ext>
            </a:extLst>
          </p:cNvPr>
          <p:cNvSpPr txBox="1">
            <a:spLocks/>
          </p:cNvSpPr>
          <p:nvPr/>
        </p:nvSpPr>
        <p:spPr bwMode="auto">
          <a:xfrm>
            <a:off x="1211707" y="5609199"/>
            <a:ext cx="6097688" cy="77795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ts val="1333"/>
              </a:lnSpc>
              <a:buFont typeface="Wingdings" panose="05000000000000000000" pitchFamily="2" charset="2"/>
              <a:buChar char="ü"/>
              <a:defRPr/>
            </a:pPr>
            <a:r>
              <a:rPr lang="ja-JP" altLang="en-US" sz="1600" dirty="0">
                <a:latin typeface="BIZ UDPGothic" panose="020B0400000000000000" pitchFamily="34" charset="-128"/>
                <a:ea typeface="BIZ UDPGothic" panose="020B0400000000000000" pitchFamily="34" charset="-128"/>
              </a:rPr>
              <a:t>国益や大学の利益に繋がる財産的価値のある成果物の保護</a:t>
            </a:r>
            <a:endParaRPr lang="en-US" altLang="ja-JP" sz="1600" dirty="0">
              <a:latin typeface="BIZ UDPGothic" panose="020B0400000000000000" pitchFamily="34" charset="-128"/>
              <a:ea typeface="BIZ UDPGothic" panose="020B0400000000000000" pitchFamily="34" charset="-128"/>
            </a:endParaRPr>
          </a:p>
          <a:p>
            <a:pPr marL="380953" indent="-380953" defTabSz="1219050">
              <a:lnSpc>
                <a:spcPts val="1333"/>
              </a:lnSpc>
              <a:buFont typeface="Wingdings" panose="05000000000000000000" pitchFamily="2" charset="2"/>
              <a:buChar char="ü"/>
              <a:defRPr/>
            </a:pPr>
            <a:r>
              <a:rPr lang="ja-JP" altLang="en-US" sz="1600" dirty="0">
                <a:latin typeface="BIZ UDPGothic" panose="020B0400000000000000" pitchFamily="34" charset="-128"/>
                <a:ea typeface="BIZ UDPGothic" panose="020B0400000000000000" pitchFamily="34" charset="-128"/>
              </a:rPr>
              <a:t>分野の特性など考慮した戦略　など</a:t>
            </a:r>
          </a:p>
        </p:txBody>
      </p:sp>
      <p:sp>
        <p:nvSpPr>
          <p:cNvPr id="27" name="楕円 26">
            <a:extLst>
              <a:ext uri="{FF2B5EF4-FFF2-40B4-BE49-F238E27FC236}">
                <a16:creationId xmlns:a16="http://schemas.microsoft.com/office/drawing/2014/main" id="{734A2AFB-2280-114C-F403-085737976F33}"/>
              </a:ext>
            </a:extLst>
          </p:cNvPr>
          <p:cNvSpPr/>
          <p:nvPr/>
        </p:nvSpPr>
        <p:spPr>
          <a:xfrm>
            <a:off x="9597316" y="4582043"/>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BIZ UDPGothic" panose="020B0400000000000000" pitchFamily="34" charset="-128"/>
              <a:ea typeface="BIZ UDPGothic" panose="020B0400000000000000" pitchFamily="34" charset="-128"/>
            </a:endParaRPr>
          </a:p>
        </p:txBody>
      </p:sp>
      <p:grpSp>
        <p:nvGrpSpPr>
          <p:cNvPr id="2" name="グループ化 1">
            <a:extLst>
              <a:ext uri="{FF2B5EF4-FFF2-40B4-BE49-F238E27FC236}">
                <a16:creationId xmlns:a16="http://schemas.microsoft.com/office/drawing/2014/main" id="{ED8E2CAC-6910-1909-6D95-B7CBC78C096C}"/>
              </a:ext>
            </a:extLst>
          </p:cNvPr>
          <p:cNvGrpSpPr/>
          <p:nvPr/>
        </p:nvGrpSpPr>
        <p:grpSpPr>
          <a:xfrm>
            <a:off x="7238421" y="4802447"/>
            <a:ext cx="2797491" cy="2105032"/>
            <a:chOff x="3818319" y="2949809"/>
            <a:chExt cx="3455594" cy="2448706"/>
          </a:xfrm>
        </p:grpSpPr>
        <p:graphicFrame>
          <p:nvGraphicFramePr>
            <p:cNvPr id="26" name="図表 25">
              <a:extLst>
                <a:ext uri="{FF2B5EF4-FFF2-40B4-BE49-F238E27FC236}">
                  <a16:creationId xmlns:a16="http://schemas.microsoft.com/office/drawing/2014/main" id="{6ADDFEC4-3023-B53C-D9A0-703C9FA63401}"/>
                </a:ext>
              </a:extLst>
            </p:cNvPr>
            <p:cNvGraphicFramePr/>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8" name="コンテンツ プレースホルダー 2">
              <a:extLst>
                <a:ext uri="{FF2B5EF4-FFF2-40B4-BE49-F238E27FC236}">
                  <a16:creationId xmlns:a16="http://schemas.microsoft.com/office/drawing/2014/main" id="{7FFD0C3B-B4E0-0065-CEC1-222AE4EBAF02}"/>
                </a:ext>
              </a:extLst>
            </p:cNvPr>
            <p:cNvSpPr txBox="1">
              <a:spLocks/>
            </p:cNvSpPr>
            <p:nvPr/>
          </p:nvSpPr>
          <p:spPr bwMode="auto">
            <a:xfrm>
              <a:off x="4646180" y="4919744"/>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latin typeface="BIZ UDPGothic" panose="020B0400000000000000" pitchFamily="34" charset="-128"/>
                  <a:ea typeface="BIZ UDPGothic" panose="020B0400000000000000" pitchFamily="34" charset="-128"/>
                </a:rPr>
                <a:t>研究（分野</a:t>
              </a:r>
              <a:r>
                <a:rPr lang="en-US" altLang="ja-JP" sz="1333" dirty="0">
                  <a:latin typeface="BIZ UDPGothic" panose="020B0400000000000000" pitchFamily="34" charset="-128"/>
                  <a:ea typeface="BIZ UDPGothic" panose="020B0400000000000000" pitchFamily="34" charset="-128"/>
                </a:rPr>
                <a:t>A</a:t>
              </a:r>
              <a:r>
                <a:rPr lang="ja-JP" altLang="en-US" sz="1333">
                  <a:latin typeface="BIZ UDPGothic" panose="020B0400000000000000" pitchFamily="34" charset="-128"/>
                  <a:ea typeface="BIZ UDPGothic" panose="020B0400000000000000" pitchFamily="34" charset="-128"/>
                </a:rPr>
                <a:t>）</a:t>
              </a:r>
            </a:p>
          </p:txBody>
        </p:sp>
        <p:sp>
          <p:nvSpPr>
            <p:cNvPr id="30" name="コンテンツ プレースホルダー 2">
              <a:extLst>
                <a:ext uri="{FF2B5EF4-FFF2-40B4-BE49-F238E27FC236}">
                  <a16:creationId xmlns:a16="http://schemas.microsoft.com/office/drawing/2014/main" id="{5F42A30A-5229-C523-9023-587D4214C747}"/>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solidFill>
                  <a:latin typeface="BIZ UDPGothic" panose="020B0400000000000000" pitchFamily="34" charset="-128"/>
                  <a:ea typeface="BIZ UDPGothic" panose="020B0400000000000000" pitchFamily="34" charset="-128"/>
                </a:rPr>
                <a:t>オープン領域</a:t>
              </a:r>
            </a:p>
          </p:txBody>
        </p:sp>
        <p:sp>
          <p:nvSpPr>
            <p:cNvPr id="32" name="コンテンツ プレースホルダー 2">
              <a:extLst>
                <a:ext uri="{FF2B5EF4-FFF2-40B4-BE49-F238E27FC236}">
                  <a16:creationId xmlns:a16="http://schemas.microsoft.com/office/drawing/2014/main" id="{12E3246C-BE16-30FE-D20B-E91330ED4789}"/>
                </a:ext>
              </a:extLst>
            </p:cNvPr>
            <p:cNvSpPr txBox="1">
              <a:spLocks/>
            </p:cNvSpPr>
            <p:nvPr/>
          </p:nvSpPr>
          <p:spPr bwMode="auto">
            <a:xfrm>
              <a:off x="4590118" y="3877309"/>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dirty="0">
                  <a:solidFill>
                    <a:schemeClr val="bg1"/>
                  </a:solidFill>
                  <a:latin typeface="BIZ UDPGothic" panose="020B0400000000000000" pitchFamily="34" charset="-128"/>
                  <a:ea typeface="BIZ UDPGothic" panose="020B0400000000000000" pitchFamily="34" charset="-128"/>
                </a:rPr>
                <a:t>クローズ</a:t>
              </a:r>
              <a:br>
                <a:rPr lang="en-US" altLang="ja-JP" sz="1333" dirty="0">
                  <a:solidFill>
                    <a:schemeClr val="bg1"/>
                  </a:solidFill>
                  <a:latin typeface="BIZ UDPGothic" panose="020B0400000000000000" pitchFamily="34" charset="-128"/>
                  <a:ea typeface="BIZ UDPGothic" panose="020B0400000000000000" pitchFamily="34" charset="-128"/>
                </a:rPr>
              </a:br>
              <a:r>
                <a:rPr lang="ja-JP" altLang="en-US" sz="1333" dirty="0">
                  <a:solidFill>
                    <a:schemeClr val="bg1"/>
                  </a:solidFill>
                  <a:latin typeface="BIZ UDPGothic" panose="020B0400000000000000" pitchFamily="34" charset="-128"/>
                  <a:ea typeface="BIZ UDPGothic" panose="020B0400000000000000" pitchFamily="34" charset="-128"/>
                </a:rPr>
                <a:t>領域</a:t>
              </a:r>
            </a:p>
          </p:txBody>
        </p:sp>
      </p:grpSp>
      <p:grpSp>
        <p:nvGrpSpPr>
          <p:cNvPr id="14" name="グループ化 13">
            <a:extLst>
              <a:ext uri="{FF2B5EF4-FFF2-40B4-BE49-F238E27FC236}">
                <a16:creationId xmlns:a16="http://schemas.microsoft.com/office/drawing/2014/main" id="{752DD836-B36A-6766-BDFF-93BD79828AD5}"/>
              </a:ext>
            </a:extLst>
          </p:cNvPr>
          <p:cNvGrpSpPr/>
          <p:nvPr/>
        </p:nvGrpSpPr>
        <p:grpSpPr>
          <a:xfrm>
            <a:off x="9160336" y="4759948"/>
            <a:ext cx="3014773" cy="2146712"/>
            <a:chOff x="6133388" y="2931207"/>
            <a:chExt cx="3455595" cy="2474365"/>
          </a:xfrm>
        </p:grpSpPr>
        <p:graphicFrame>
          <p:nvGraphicFramePr>
            <p:cNvPr id="25" name="図表 24">
              <a:extLst>
                <a:ext uri="{FF2B5EF4-FFF2-40B4-BE49-F238E27FC236}">
                  <a16:creationId xmlns:a16="http://schemas.microsoft.com/office/drawing/2014/main" id="{C33EDDD8-7D4B-1059-BF87-2D68EDED0531}"/>
                </a:ext>
              </a:extLst>
            </p:cNvPr>
            <p:cNvGraphicFramePr/>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9" name="コンテンツ プレースホルダー 2">
              <a:extLst>
                <a:ext uri="{FF2B5EF4-FFF2-40B4-BE49-F238E27FC236}">
                  <a16:creationId xmlns:a16="http://schemas.microsoft.com/office/drawing/2014/main" id="{53A3B085-43C1-643D-283C-C348C75981C4}"/>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latin typeface="BIZ UDPGothic" panose="020B0400000000000000" pitchFamily="34" charset="-128"/>
                  <a:ea typeface="BIZ UDPGothic" panose="020B0400000000000000" pitchFamily="34" charset="-128"/>
                </a:rPr>
                <a:t>研究（分野</a:t>
              </a:r>
              <a:r>
                <a:rPr lang="en-US" altLang="ja-JP" sz="1333" dirty="0">
                  <a:latin typeface="BIZ UDPGothic" panose="020B0400000000000000" pitchFamily="34" charset="-128"/>
                  <a:ea typeface="BIZ UDPGothic" panose="020B0400000000000000" pitchFamily="34" charset="-128"/>
                </a:rPr>
                <a:t>B</a:t>
              </a:r>
              <a:r>
                <a:rPr lang="ja-JP" altLang="en-US" sz="1333">
                  <a:latin typeface="BIZ UDPGothic" panose="020B0400000000000000" pitchFamily="34" charset="-128"/>
                  <a:ea typeface="BIZ UDPGothic" panose="020B0400000000000000" pitchFamily="34" charset="-128"/>
                </a:rPr>
                <a:t>）</a:t>
              </a:r>
            </a:p>
          </p:txBody>
        </p:sp>
        <p:sp>
          <p:nvSpPr>
            <p:cNvPr id="31" name="コンテンツ プレースホルダー 2">
              <a:extLst>
                <a:ext uri="{FF2B5EF4-FFF2-40B4-BE49-F238E27FC236}">
                  <a16:creationId xmlns:a16="http://schemas.microsoft.com/office/drawing/2014/main" id="{CCE7454F-5D1A-2D35-5DE2-CF68A29039F1}"/>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solidFill>
                  <a:latin typeface="BIZ UDPGothic" panose="020B0400000000000000" pitchFamily="34" charset="-128"/>
                  <a:ea typeface="BIZ UDPGothic" panose="020B0400000000000000" pitchFamily="34" charset="-128"/>
                </a:rPr>
                <a:t>オープン領域</a:t>
              </a:r>
            </a:p>
          </p:txBody>
        </p:sp>
        <p:sp>
          <p:nvSpPr>
            <p:cNvPr id="33" name="コンテンツ プレースホルダー 2">
              <a:extLst>
                <a:ext uri="{FF2B5EF4-FFF2-40B4-BE49-F238E27FC236}">
                  <a16:creationId xmlns:a16="http://schemas.microsoft.com/office/drawing/2014/main" id="{9491CA87-F66B-78E0-F4FA-823CBA736FF1}"/>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ja-JP" altLang="en-US" sz="1067" dirty="0">
                  <a:solidFill>
                    <a:schemeClr val="bg1"/>
                  </a:solidFill>
                  <a:latin typeface="BIZ UDPGothic" panose="020B0400000000000000" pitchFamily="34" charset="-128"/>
                  <a:ea typeface="BIZ UDPGothic" panose="020B0400000000000000" pitchFamily="34" charset="-128"/>
                </a:rPr>
                <a:t>クローズ</a:t>
              </a:r>
              <a:br>
                <a:rPr lang="en-US" altLang="ja-JP" sz="1067" dirty="0">
                  <a:solidFill>
                    <a:schemeClr val="bg1"/>
                  </a:solidFill>
                  <a:latin typeface="BIZ UDPGothic" panose="020B0400000000000000" pitchFamily="34" charset="-128"/>
                  <a:ea typeface="BIZ UDPGothic" panose="020B0400000000000000" pitchFamily="34" charset="-128"/>
                </a:rPr>
              </a:br>
              <a:r>
                <a:rPr lang="ja-JP" altLang="en-US" sz="1067" dirty="0">
                  <a:solidFill>
                    <a:schemeClr val="bg1"/>
                  </a:solidFill>
                  <a:latin typeface="BIZ UDPGothic" panose="020B0400000000000000" pitchFamily="34" charset="-128"/>
                  <a:ea typeface="BIZ UDPGothic" panose="020B0400000000000000" pitchFamily="34" charset="-128"/>
                </a:rPr>
                <a:t>領域</a:t>
              </a:r>
            </a:p>
          </p:txBody>
        </p:sp>
      </p:grpSp>
      <p:sp>
        <p:nvSpPr>
          <p:cNvPr id="34" name="コンテンツ プレースホルダー 2">
            <a:extLst>
              <a:ext uri="{FF2B5EF4-FFF2-40B4-BE49-F238E27FC236}">
                <a16:creationId xmlns:a16="http://schemas.microsoft.com/office/drawing/2014/main" id="{75FE3FFF-B5A7-D5BF-EC95-8728400B09E1}"/>
              </a:ext>
            </a:extLst>
          </p:cNvPr>
          <p:cNvSpPr txBox="1">
            <a:spLocks/>
          </p:cNvSpPr>
          <p:nvPr/>
        </p:nvSpPr>
        <p:spPr bwMode="auto">
          <a:xfrm>
            <a:off x="6611848" y="4091229"/>
            <a:ext cx="432611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ja-JP" altLang="en-US" sz="1600" dirty="0">
                <a:latin typeface="BIZ UDPGothic" panose="020B0400000000000000" pitchFamily="34" charset="-128"/>
                <a:ea typeface="BIZ UDPGothic" panose="020B0400000000000000" pitchFamily="34" charset="-128"/>
              </a:rPr>
              <a:t>研究データは重要な研究の種</a:t>
            </a:r>
            <a:br>
              <a:rPr lang="en-US" altLang="ja-JP" sz="1600" dirty="0">
                <a:latin typeface="BIZ UDPGothic" panose="020B0400000000000000" pitchFamily="34" charset="-128"/>
                <a:ea typeface="BIZ UDPGothic" panose="020B0400000000000000" pitchFamily="34" charset="-128"/>
              </a:rPr>
            </a:br>
            <a:r>
              <a:rPr lang="ja-JP" altLang="en-US" sz="1600" dirty="0">
                <a:latin typeface="BIZ UDPGothic" panose="020B0400000000000000" pitchFamily="34" charset="-128"/>
                <a:ea typeface="BIZ UDPGothic" panose="020B0400000000000000" pitchFamily="34" charset="-128"/>
              </a:rPr>
              <a:t>（研究効率化やイノベーション創出）</a:t>
            </a:r>
          </a:p>
        </p:txBody>
      </p:sp>
      <p:sp>
        <p:nvSpPr>
          <p:cNvPr id="35" name="テキスト ボックス 34">
            <a:extLst>
              <a:ext uri="{FF2B5EF4-FFF2-40B4-BE49-F238E27FC236}">
                <a16:creationId xmlns:a16="http://schemas.microsoft.com/office/drawing/2014/main" id="{9A7BFCD0-13DC-686A-5A19-55C6D24494E7}"/>
              </a:ext>
            </a:extLst>
          </p:cNvPr>
          <p:cNvSpPr txBox="1"/>
          <p:nvPr/>
        </p:nvSpPr>
        <p:spPr>
          <a:xfrm>
            <a:off x="1830851" y="2020254"/>
            <a:ext cx="2376956"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研究データの散逸防止</a:t>
            </a:r>
          </a:p>
        </p:txBody>
      </p:sp>
      <p:sp>
        <p:nvSpPr>
          <p:cNvPr id="16" name="テキスト ボックス 15">
            <a:extLst>
              <a:ext uri="{FF2B5EF4-FFF2-40B4-BE49-F238E27FC236}">
                <a16:creationId xmlns:a16="http://schemas.microsoft.com/office/drawing/2014/main" id="{7523A3A1-BB7B-193D-976C-E8F56CFEB984}"/>
              </a:ext>
            </a:extLst>
          </p:cNvPr>
          <p:cNvSpPr txBox="1"/>
          <p:nvPr/>
        </p:nvSpPr>
        <p:spPr>
          <a:xfrm>
            <a:off x="4283844" y="2021533"/>
            <a:ext cx="1294189"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研究効率化</a:t>
            </a:r>
          </a:p>
        </p:txBody>
      </p:sp>
      <p:sp>
        <p:nvSpPr>
          <p:cNvPr id="17" name="テキスト ボックス 16">
            <a:extLst>
              <a:ext uri="{FF2B5EF4-FFF2-40B4-BE49-F238E27FC236}">
                <a16:creationId xmlns:a16="http://schemas.microsoft.com/office/drawing/2014/main" id="{C4440C02-8EE1-2EE0-E413-B8FB26CAAE06}"/>
              </a:ext>
            </a:extLst>
          </p:cNvPr>
          <p:cNvSpPr txBox="1"/>
          <p:nvPr/>
        </p:nvSpPr>
        <p:spPr>
          <a:xfrm>
            <a:off x="5654068" y="2022973"/>
            <a:ext cx="1294189"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異分野融合</a:t>
            </a:r>
          </a:p>
        </p:txBody>
      </p:sp>
      <p:sp>
        <p:nvSpPr>
          <p:cNvPr id="18" name="テキスト ボックス 17">
            <a:extLst>
              <a:ext uri="{FF2B5EF4-FFF2-40B4-BE49-F238E27FC236}">
                <a16:creationId xmlns:a16="http://schemas.microsoft.com/office/drawing/2014/main" id="{2F2A76B3-FFA1-8CF8-35A5-8E20899C62B5}"/>
              </a:ext>
            </a:extLst>
          </p:cNvPr>
          <p:cNvSpPr txBox="1"/>
          <p:nvPr/>
        </p:nvSpPr>
        <p:spPr>
          <a:xfrm>
            <a:off x="7097806" y="2011325"/>
            <a:ext cx="2098281"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研究者評価の多様化</a:t>
            </a:r>
          </a:p>
        </p:txBody>
      </p:sp>
      <p:sp>
        <p:nvSpPr>
          <p:cNvPr id="20" name="矢印: ストライプ 19">
            <a:extLst>
              <a:ext uri="{FF2B5EF4-FFF2-40B4-BE49-F238E27FC236}">
                <a16:creationId xmlns:a16="http://schemas.microsoft.com/office/drawing/2014/main" id="{BED067EE-51B4-61A1-4F6A-892F3729DDC4}"/>
              </a:ext>
            </a:extLst>
          </p:cNvPr>
          <p:cNvSpPr/>
          <p:nvPr/>
        </p:nvSpPr>
        <p:spPr>
          <a:xfrm>
            <a:off x="1276746" y="2086744"/>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Gothic" panose="020B0400000000000000" pitchFamily="34" charset="-128"/>
              <a:ea typeface="BIZ UDPGothic" panose="020B0400000000000000" pitchFamily="34" charset="-128"/>
            </a:endParaRPr>
          </a:p>
        </p:txBody>
      </p:sp>
      <p:sp>
        <p:nvSpPr>
          <p:cNvPr id="41" name="テキスト ボックス 40">
            <a:extLst>
              <a:ext uri="{FF2B5EF4-FFF2-40B4-BE49-F238E27FC236}">
                <a16:creationId xmlns:a16="http://schemas.microsoft.com/office/drawing/2014/main" id="{07971302-17E5-7825-7762-CA6CC660517F}"/>
              </a:ext>
            </a:extLst>
          </p:cNvPr>
          <p:cNvSpPr txBox="1"/>
          <p:nvPr/>
        </p:nvSpPr>
        <p:spPr>
          <a:xfrm>
            <a:off x="1966426" y="6362053"/>
            <a:ext cx="5608159" cy="338554"/>
          </a:xfrm>
          <a:prstGeom prst="rect">
            <a:avLst/>
          </a:prstGeom>
          <a:noFill/>
        </p:spPr>
        <p:txBody>
          <a:bodyPr wrap="square">
            <a:spAutoFit/>
          </a:bodyPr>
          <a:lstStyle/>
          <a:p>
            <a:r>
              <a:rPr lang="ja-JP" altLang="en-US" sz="1600" u="sng" dirty="0">
                <a:latin typeface="BIZ UDPGothic" panose="020B0400000000000000" pitchFamily="34" charset="-128"/>
                <a:ea typeface="BIZ UDPGothic" panose="020B0400000000000000" pitchFamily="34" charset="-128"/>
              </a:rPr>
              <a:t>国内外の関係法令や学内規則等の把握が重要</a:t>
            </a:r>
          </a:p>
        </p:txBody>
      </p:sp>
      <p:sp>
        <p:nvSpPr>
          <p:cNvPr id="42" name="矢印: ストライプ 41">
            <a:extLst>
              <a:ext uri="{FF2B5EF4-FFF2-40B4-BE49-F238E27FC236}">
                <a16:creationId xmlns:a16="http://schemas.microsoft.com/office/drawing/2014/main" id="{2D05AE54-E3FD-B8A0-B731-95A82DE09081}"/>
              </a:ext>
            </a:extLst>
          </p:cNvPr>
          <p:cNvSpPr/>
          <p:nvPr/>
        </p:nvSpPr>
        <p:spPr>
          <a:xfrm>
            <a:off x="1363874" y="6412393"/>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Gothic" panose="020B0400000000000000" pitchFamily="34" charset="-128"/>
              <a:ea typeface="BIZ UDPGothic" panose="020B0400000000000000" pitchFamily="34" charset="-128"/>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ja-JP" altLang="en-US">
                <a:latin typeface="BIZ UDPGothic" panose="020B0400000000000000" pitchFamily="34" charset="-128"/>
                <a:ea typeface="BIZ UDPGothic" panose="020B0400000000000000" pitchFamily="34" charset="-128"/>
              </a:rPr>
              <a:t>研究データマネジメントの必要性</a:t>
            </a:r>
            <a:endParaRPr lang="ja-JP" altLang="en-US"/>
          </a:p>
        </p:txBody>
      </p:sp>
    </p:spTree>
    <p:extLst>
      <p:ext uri="{BB962C8B-B14F-4D97-AF65-F5344CB8AC3E}">
        <p14:creationId xmlns:p14="http://schemas.microsoft.com/office/powerpoint/2010/main" val="10001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吹き出し: 角を丸めた四角形 36">
            <a:extLst>
              <a:ext uri="{FF2B5EF4-FFF2-40B4-BE49-F238E27FC236}">
                <a16:creationId xmlns:a16="http://schemas.microsoft.com/office/drawing/2014/main" id="{99BF6A7D-D1BA-A6B8-7BB3-3FA373E10FD7}"/>
              </a:ext>
            </a:extLst>
          </p:cNvPr>
          <p:cNvSpPr/>
          <p:nvPr/>
        </p:nvSpPr>
        <p:spPr>
          <a:xfrm>
            <a:off x="7083544" y="2035945"/>
            <a:ext cx="20959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36" name="吹き出し: 角を丸めた四角形 35">
            <a:extLst>
              <a:ext uri="{FF2B5EF4-FFF2-40B4-BE49-F238E27FC236}">
                <a16:creationId xmlns:a16="http://schemas.microsoft.com/office/drawing/2014/main" id="{F3DAE90C-B199-511A-4FD1-36095A276D76}"/>
              </a:ext>
            </a:extLst>
          </p:cNvPr>
          <p:cNvSpPr/>
          <p:nvPr/>
        </p:nvSpPr>
        <p:spPr>
          <a:xfrm>
            <a:off x="5691368" y="2032631"/>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22" name="吹き出し: 角を丸めた四角形 21">
            <a:extLst>
              <a:ext uri="{FF2B5EF4-FFF2-40B4-BE49-F238E27FC236}">
                <a16:creationId xmlns:a16="http://schemas.microsoft.com/office/drawing/2014/main" id="{4B15BB9B-E020-0B6F-F84A-29192782A05F}"/>
              </a:ext>
            </a:extLst>
          </p:cNvPr>
          <p:cNvSpPr/>
          <p:nvPr/>
        </p:nvSpPr>
        <p:spPr>
          <a:xfrm>
            <a:off x="4343380" y="2039669"/>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21" name="吹き出し: 角を丸めた四角形 20">
            <a:extLst>
              <a:ext uri="{FF2B5EF4-FFF2-40B4-BE49-F238E27FC236}">
                <a16:creationId xmlns:a16="http://schemas.microsoft.com/office/drawing/2014/main" id="{0F97A1DF-627D-35F7-586B-4B51D112B4D6}"/>
              </a:ext>
            </a:extLst>
          </p:cNvPr>
          <p:cNvSpPr/>
          <p:nvPr/>
        </p:nvSpPr>
        <p:spPr>
          <a:xfrm>
            <a:off x="1861730" y="2037045"/>
            <a:ext cx="23055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BIZ UDPGothic" panose="020B0400000000000000" pitchFamily="34" charset="-128"/>
              <a:ea typeface="BIZ UDPGothic" panose="020B0400000000000000" pitchFamily="34" charset="-128"/>
            </a:endParaRPr>
          </a:p>
        </p:txBody>
      </p:sp>
      <p:sp>
        <p:nvSpPr>
          <p:cNvPr id="4" name="正方形/長方形 3">
            <a:extLst>
              <a:ext uri="{FF2B5EF4-FFF2-40B4-BE49-F238E27FC236}">
                <a16:creationId xmlns:a16="http://schemas.microsoft.com/office/drawing/2014/main" id="{910EADA7-471A-79D3-B140-1D0C108D4EDE}"/>
              </a:ext>
            </a:extLst>
          </p:cNvPr>
          <p:cNvSpPr/>
          <p:nvPr/>
        </p:nvSpPr>
        <p:spPr>
          <a:xfrm>
            <a:off x="6478168" y="2559097"/>
            <a:ext cx="5192757" cy="2145107"/>
          </a:xfrm>
          <a:prstGeom prst="rect">
            <a:avLst/>
          </a:prstGeom>
          <a:solidFill>
            <a:schemeClr val="bg1">
              <a:lumMod val="85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bg1">
                  <a:lumMod val="85000"/>
                </a:schemeClr>
              </a:solidFill>
              <a:latin typeface="BIZ UDPGothic" panose="020B0400000000000000" pitchFamily="34" charset="-128"/>
              <a:ea typeface="BIZ UDPGothic" panose="020B0400000000000000" pitchFamily="34" charset="-128"/>
            </a:endParaRPr>
          </a:p>
        </p:txBody>
      </p:sp>
      <p:sp>
        <p:nvSpPr>
          <p:cNvPr id="5" name="正方形/長方形 4">
            <a:extLst>
              <a:ext uri="{FF2B5EF4-FFF2-40B4-BE49-F238E27FC236}">
                <a16:creationId xmlns:a16="http://schemas.microsoft.com/office/drawing/2014/main" id="{BDD35631-F20F-85CA-BE2F-7DEC177A526A}"/>
              </a:ext>
            </a:extLst>
          </p:cNvPr>
          <p:cNvSpPr/>
          <p:nvPr/>
        </p:nvSpPr>
        <p:spPr>
          <a:xfrm>
            <a:off x="1076168" y="2562461"/>
            <a:ext cx="5192757" cy="2141739"/>
          </a:xfrm>
          <a:prstGeom prst="rect">
            <a:avLst/>
          </a:prstGeom>
          <a:solidFill>
            <a:schemeClr val="accent1">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BIZ UDPGothic" panose="020B0400000000000000" pitchFamily="34" charset="-128"/>
              <a:ea typeface="BIZ UDPGothic" panose="020B0400000000000000" pitchFamily="34" charset="-128"/>
            </a:endParaRPr>
          </a:p>
        </p:txBody>
      </p:sp>
      <p:sp>
        <p:nvSpPr>
          <p:cNvPr id="6" name="コンテンツ プレースホルダー 2">
            <a:extLst>
              <a:ext uri="{FF2B5EF4-FFF2-40B4-BE49-F238E27FC236}">
                <a16:creationId xmlns:a16="http://schemas.microsoft.com/office/drawing/2014/main" id="{657CEACB-DB56-2ADE-8D48-B2CB9E0D70FD}"/>
              </a:ext>
            </a:extLst>
          </p:cNvPr>
          <p:cNvSpPr txBox="1">
            <a:spLocks/>
          </p:cNvSpPr>
          <p:nvPr/>
        </p:nvSpPr>
        <p:spPr bwMode="auto">
          <a:xfrm>
            <a:off x="1144086" y="4086017"/>
            <a:ext cx="5159535"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ja-JP" altLang="en-US" sz="1600">
                <a:latin typeface="BIZ UDPGothic" panose="020B0400000000000000" pitchFamily="34" charset="-128"/>
                <a:ea typeface="BIZ UDPGothic" panose="020B0400000000000000" pitchFamily="34" charset="-128"/>
              </a:rPr>
              <a:t>研究データは研究公正において重要なエビデンス</a:t>
            </a:r>
            <a:br>
              <a:rPr lang="en-US" altLang="ja-JP" sz="1600" dirty="0">
                <a:latin typeface="BIZ UDPGothic" panose="020B0400000000000000" pitchFamily="34" charset="-128"/>
                <a:ea typeface="BIZ UDPGothic" panose="020B0400000000000000" pitchFamily="34" charset="-128"/>
              </a:rPr>
            </a:br>
            <a:r>
              <a:rPr lang="ja-JP" altLang="en-US" sz="1600">
                <a:latin typeface="BIZ UDPGothic" panose="020B0400000000000000" pitchFamily="34" charset="-128"/>
                <a:ea typeface="BIZ UDPGothic" panose="020B0400000000000000" pitchFamily="34" charset="-128"/>
              </a:rPr>
              <a:t>（大学の説明責任も）</a:t>
            </a:r>
            <a:endParaRPr lang="en-US" altLang="ja-JP" sz="1600" dirty="0">
              <a:latin typeface="BIZ UDPGothic" panose="020B0400000000000000" pitchFamily="34" charset="-128"/>
              <a:ea typeface="BIZ UDPGothic" panose="020B0400000000000000" pitchFamily="34" charset="-128"/>
            </a:endParaRPr>
          </a:p>
        </p:txBody>
      </p:sp>
      <p:sp>
        <p:nvSpPr>
          <p:cNvPr id="7" name="コンテンツ プレースホルダー 2">
            <a:extLst>
              <a:ext uri="{FF2B5EF4-FFF2-40B4-BE49-F238E27FC236}">
                <a16:creationId xmlns:a16="http://schemas.microsoft.com/office/drawing/2014/main" id="{59C314E4-33B4-2A0A-7510-6A6D6693A06A}"/>
              </a:ext>
            </a:extLst>
          </p:cNvPr>
          <p:cNvSpPr txBox="1">
            <a:spLocks/>
          </p:cNvSpPr>
          <p:nvPr/>
        </p:nvSpPr>
        <p:spPr bwMode="auto">
          <a:xfrm>
            <a:off x="1114823" y="2560716"/>
            <a:ext cx="1161852" cy="367765"/>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600">
                <a:latin typeface="BIZ UDPGothic" panose="020B0400000000000000" pitchFamily="34" charset="-128"/>
                <a:ea typeface="BIZ UDPGothic" panose="020B0400000000000000" pitchFamily="34" charset="-128"/>
              </a:rPr>
              <a:t>研究公正</a:t>
            </a:r>
          </a:p>
        </p:txBody>
      </p:sp>
      <p:sp>
        <p:nvSpPr>
          <p:cNvPr id="8" name="コンテンツ プレースホルダー 2">
            <a:extLst>
              <a:ext uri="{FF2B5EF4-FFF2-40B4-BE49-F238E27FC236}">
                <a16:creationId xmlns:a16="http://schemas.microsoft.com/office/drawing/2014/main" id="{92664DEE-17E5-D340-B856-219D86AF293E}"/>
              </a:ext>
            </a:extLst>
          </p:cNvPr>
          <p:cNvSpPr txBox="1">
            <a:spLocks/>
          </p:cNvSpPr>
          <p:nvPr/>
        </p:nvSpPr>
        <p:spPr bwMode="auto">
          <a:xfrm>
            <a:off x="6606613" y="2521503"/>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オープンサイエンス</a:t>
            </a:r>
          </a:p>
        </p:txBody>
      </p:sp>
      <p:pic>
        <p:nvPicPr>
          <p:cNvPr id="9" name="図 8">
            <a:extLst>
              <a:ext uri="{FF2B5EF4-FFF2-40B4-BE49-F238E27FC236}">
                <a16:creationId xmlns:a16="http://schemas.microsoft.com/office/drawing/2014/main" id="{BEC69E8A-EBFB-E1C3-0D79-2C3EDE37CEB5}"/>
              </a:ext>
            </a:extLst>
          </p:cNvPr>
          <p:cNvPicPr>
            <a:picLocks noChangeAspect="1"/>
          </p:cNvPicPr>
          <p:nvPr/>
        </p:nvPicPr>
        <p:blipFill rotWithShape="1">
          <a:blip r:embed="rId3"/>
          <a:srcRect t="9741" b="12812"/>
          <a:stretch/>
        </p:blipFill>
        <p:spPr>
          <a:xfrm>
            <a:off x="1762675" y="2547669"/>
            <a:ext cx="1939236" cy="1501883"/>
          </a:xfrm>
          <a:prstGeom prst="rect">
            <a:avLst/>
          </a:prstGeom>
        </p:spPr>
      </p:pic>
      <p:pic>
        <p:nvPicPr>
          <p:cNvPr id="10" name="図 9">
            <a:extLst>
              <a:ext uri="{FF2B5EF4-FFF2-40B4-BE49-F238E27FC236}">
                <a16:creationId xmlns:a16="http://schemas.microsoft.com/office/drawing/2014/main" id="{29851D40-5ECD-9677-2939-9F096E8B761B}"/>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7405358" y="2678269"/>
            <a:ext cx="1610649" cy="1610649"/>
          </a:xfrm>
          <a:prstGeom prst="rect">
            <a:avLst/>
          </a:prstGeom>
        </p:spPr>
      </p:pic>
      <p:pic>
        <p:nvPicPr>
          <p:cNvPr id="11" name="図 10">
            <a:extLst>
              <a:ext uri="{FF2B5EF4-FFF2-40B4-BE49-F238E27FC236}">
                <a16:creationId xmlns:a16="http://schemas.microsoft.com/office/drawing/2014/main" id="{C7D55DC1-47D3-E3AF-E7D4-4BDD17D1EF55}"/>
              </a:ext>
            </a:extLst>
          </p:cNvPr>
          <p:cNvPicPr>
            <a:picLocks noChangeAspect="1"/>
          </p:cNvPicPr>
          <p:nvPr/>
        </p:nvPicPr>
        <p:blipFill rotWithShape="1">
          <a:blip r:embed="rId6"/>
          <a:srcRect l="9960" t="21043" r="8836" b="15412"/>
          <a:stretch/>
        </p:blipFill>
        <p:spPr>
          <a:xfrm>
            <a:off x="3459929" y="2528760"/>
            <a:ext cx="2058291" cy="1610649"/>
          </a:xfrm>
          <a:prstGeom prst="rect">
            <a:avLst/>
          </a:prstGeom>
        </p:spPr>
      </p:pic>
      <p:pic>
        <p:nvPicPr>
          <p:cNvPr id="12" name="図 11">
            <a:extLst>
              <a:ext uri="{FF2B5EF4-FFF2-40B4-BE49-F238E27FC236}">
                <a16:creationId xmlns:a16="http://schemas.microsoft.com/office/drawing/2014/main" id="{33FD1941-1EEF-E7C5-D1AE-F3B3910D3FDE}"/>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8939392" y="2611747"/>
            <a:ext cx="1681413" cy="1681412"/>
          </a:xfrm>
          <a:prstGeom prst="rect">
            <a:avLst/>
          </a:prstGeom>
        </p:spPr>
      </p:pic>
      <p:sp>
        <p:nvSpPr>
          <p:cNvPr id="13" name="テキスト ボックス 12">
            <a:extLst>
              <a:ext uri="{FF2B5EF4-FFF2-40B4-BE49-F238E27FC236}">
                <a16:creationId xmlns:a16="http://schemas.microsoft.com/office/drawing/2014/main" id="{5DFE4B11-B613-9B8E-1AED-951DFEA1A0E8}"/>
              </a:ext>
            </a:extLst>
          </p:cNvPr>
          <p:cNvSpPr txBox="1"/>
          <p:nvPr/>
        </p:nvSpPr>
        <p:spPr>
          <a:xfrm>
            <a:off x="857559" y="5205485"/>
            <a:ext cx="6805984" cy="379656"/>
          </a:xfrm>
          <a:prstGeom prst="rect">
            <a:avLst/>
          </a:prstGeom>
          <a:noFill/>
        </p:spPr>
        <p:txBody>
          <a:bodyPr wrap="square">
            <a:spAutoFit/>
          </a:bodyPr>
          <a:lstStyle/>
          <a:p>
            <a:pPr marL="380972" indent="-380972">
              <a:buFont typeface="Wingdings" panose="05000000000000000000" pitchFamily="2" charset="2"/>
              <a:buChar char="u"/>
            </a:pPr>
            <a:r>
              <a:rPr lang="ja-JP" altLang="en-US" sz="1867">
                <a:solidFill>
                  <a:schemeClr val="bg1">
                    <a:lumMod val="85000"/>
                  </a:schemeClr>
                </a:solidFill>
                <a:latin typeface="BIZ UDPGothic" panose="020B0400000000000000" pitchFamily="34" charset="-128"/>
                <a:ea typeface="BIZ UDPGothic" panose="020B0400000000000000" pitchFamily="34" charset="-128"/>
              </a:rPr>
              <a:t>データの特性別のオープン・アンド・クローズ戦略が重要</a:t>
            </a:r>
          </a:p>
        </p:txBody>
      </p:sp>
      <p:sp>
        <p:nvSpPr>
          <p:cNvPr id="23" name="コンテンツ プレースホルダー 2">
            <a:extLst>
              <a:ext uri="{FF2B5EF4-FFF2-40B4-BE49-F238E27FC236}">
                <a16:creationId xmlns:a16="http://schemas.microsoft.com/office/drawing/2014/main" id="{ECAF4E7B-E2DD-12EB-1A78-9965571393F1}"/>
              </a:ext>
            </a:extLst>
          </p:cNvPr>
          <p:cNvSpPr txBox="1">
            <a:spLocks/>
          </p:cNvSpPr>
          <p:nvPr/>
        </p:nvSpPr>
        <p:spPr bwMode="auto">
          <a:xfrm>
            <a:off x="766839" y="1558219"/>
            <a:ext cx="4275424"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ja-JP" altLang="en-US" sz="1867">
                <a:latin typeface="BIZ UDPGothic" panose="020B0400000000000000" pitchFamily="34" charset="-128"/>
                <a:ea typeface="BIZ UDPGothic" panose="020B0400000000000000" pitchFamily="34" charset="-128"/>
              </a:rPr>
              <a:t>研究データを適切に管理すると</a:t>
            </a:r>
            <a:endParaRPr lang="en-US" altLang="ja-JP" sz="1867" dirty="0">
              <a:latin typeface="BIZ UDPGothic" panose="020B0400000000000000" pitchFamily="34" charset="-128"/>
              <a:ea typeface="BIZ UDPGothic" panose="020B0400000000000000" pitchFamily="34" charset="-128"/>
            </a:endParaRPr>
          </a:p>
        </p:txBody>
      </p:sp>
      <p:sp>
        <p:nvSpPr>
          <p:cNvPr id="24" name="コンテンツ プレースホルダー 2">
            <a:extLst>
              <a:ext uri="{FF2B5EF4-FFF2-40B4-BE49-F238E27FC236}">
                <a16:creationId xmlns:a16="http://schemas.microsoft.com/office/drawing/2014/main" id="{6D44482B-81CC-D564-C013-94D541B6E6EB}"/>
              </a:ext>
            </a:extLst>
          </p:cNvPr>
          <p:cNvSpPr txBox="1">
            <a:spLocks/>
          </p:cNvSpPr>
          <p:nvPr/>
        </p:nvSpPr>
        <p:spPr bwMode="auto">
          <a:xfrm>
            <a:off x="1211707" y="5609199"/>
            <a:ext cx="6097688" cy="77795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ts val="1333"/>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国益や大学の利益に繋がる財産的価値のある成果物の保護</a:t>
            </a:r>
            <a:endParaRPr lang="en-US" altLang="ja-JP" sz="1600" dirty="0">
              <a:solidFill>
                <a:schemeClr val="bg1">
                  <a:lumMod val="85000"/>
                </a:schemeClr>
              </a:solidFill>
              <a:latin typeface="BIZ UDPGothic" panose="020B0400000000000000" pitchFamily="34" charset="-128"/>
              <a:ea typeface="BIZ UDPGothic" panose="020B0400000000000000" pitchFamily="34" charset="-128"/>
            </a:endParaRPr>
          </a:p>
          <a:p>
            <a:pPr marL="380953" indent="-380953" defTabSz="1219050">
              <a:lnSpc>
                <a:spcPts val="1333"/>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分野の特性など考慮した戦略　など</a:t>
            </a:r>
          </a:p>
        </p:txBody>
      </p:sp>
      <p:sp>
        <p:nvSpPr>
          <p:cNvPr id="27" name="楕円 26">
            <a:extLst>
              <a:ext uri="{FF2B5EF4-FFF2-40B4-BE49-F238E27FC236}">
                <a16:creationId xmlns:a16="http://schemas.microsoft.com/office/drawing/2014/main" id="{734A2AFB-2280-114C-F403-085737976F33}"/>
              </a:ext>
            </a:extLst>
          </p:cNvPr>
          <p:cNvSpPr/>
          <p:nvPr/>
        </p:nvSpPr>
        <p:spPr>
          <a:xfrm>
            <a:off x="9597316" y="4582043"/>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bg1">
                  <a:lumMod val="85000"/>
                </a:schemeClr>
              </a:solidFill>
              <a:latin typeface="BIZ UDPGothic" panose="020B0400000000000000" pitchFamily="34" charset="-128"/>
              <a:ea typeface="BIZ UDPGothic" panose="020B0400000000000000" pitchFamily="34" charset="-128"/>
            </a:endParaRPr>
          </a:p>
        </p:txBody>
      </p:sp>
      <p:grpSp>
        <p:nvGrpSpPr>
          <p:cNvPr id="2" name="グループ化 1">
            <a:extLst>
              <a:ext uri="{FF2B5EF4-FFF2-40B4-BE49-F238E27FC236}">
                <a16:creationId xmlns:a16="http://schemas.microsoft.com/office/drawing/2014/main" id="{ED8E2CAC-6910-1909-6D95-B7CBC78C096C}"/>
              </a:ext>
            </a:extLst>
          </p:cNvPr>
          <p:cNvGrpSpPr/>
          <p:nvPr/>
        </p:nvGrpSpPr>
        <p:grpSpPr>
          <a:xfrm>
            <a:off x="7238421" y="4802447"/>
            <a:ext cx="2797491" cy="2105032"/>
            <a:chOff x="3818319" y="2949809"/>
            <a:chExt cx="3455594" cy="2448706"/>
          </a:xfrm>
        </p:grpSpPr>
        <p:graphicFrame>
          <p:nvGraphicFramePr>
            <p:cNvPr id="26" name="図表 25">
              <a:extLst>
                <a:ext uri="{FF2B5EF4-FFF2-40B4-BE49-F238E27FC236}">
                  <a16:creationId xmlns:a16="http://schemas.microsoft.com/office/drawing/2014/main" id="{6ADDFEC4-3023-B53C-D9A0-703C9FA63401}"/>
                </a:ext>
              </a:extLst>
            </p:cNvPr>
            <p:cNvGraphicFramePr/>
            <p:nvPr>
              <p:extLst>
                <p:ext uri="{D42A27DB-BD31-4B8C-83A1-F6EECF244321}">
                  <p14:modId xmlns:p14="http://schemas.microsoft.com/office/powerpoint/2010/main" val="1409114813"/>
                </p:ext>
              </p:extLst>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8" name="コンテンツ プレースホルダー 2">
              <a:extLst>
                <a:ext uri="{FF2B5EF4-FFF2-40B4-BE49-F238E27FC236}">
                  <a16:creationId xmlns:a16="http://schemas.microsoft.com/office/drawing/2014/main" id="{7FFD0C3B-B4E0-0065-CEC1-222AE4EBAF02}"/>
                </a:ext>
              </a:extLst>
            </p:cNvPr>
            <p:cNvSpPr txBox="1">
              <a:spLocks/>
            </p:cNvSpPr>
            <p:nvPr/>
          </p:nvSpPr>
          <p:spPr bwMode="auto">
            <a:xfrm>
              <a:off x="4646180" y="4919744"/>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研究（分野</a:t>
              </a:r>
              <a:r>
                <a:rPr lang="en-US" altLang="ja-JP" sz="1333" dirty="0">
                  <a:solidFill>
                    <a:schemeClr val="bg1">
                      <a:lumMod val="85000"/>
                    </a:schemeClr>
                  </a:solidFill>
                  <a:latin typeface="BIZ UDPGothic" panose="020B0400000000000000" pitchFamily="34" charset="-128"/>
                  <a:ea typeface="BIZ UDPGothic" panose="020B0400000000000000" pitchFamily="34" charset="-128"/>
                </a:rPr>
                <a:t>A</a:t>
              </a:r>
              <a:r>
                <a:rPr lang="ja-JP" altLang="en-US" sz="1333">
                  <a:solidFill>
                    <a:schemeClr val="bg1">
                      <a:lumMod val="85000"/>
                    </a:schemeClr>
                  </a:solidFill>
                  <a:latin typeface="BIZ UDPGothic" panose="020B0400000000000000" pitchFamily="34" charset="-128"/>
                  <a:ea typeface="BIZ UDPGothic" panose="020B0400000000000000" pitchFamily="34" charset="-128"/>
                </a:rPr>
                <a:t>）</a:t>
              </a:r>
            </a:p>
          </p:txBody>
        </p:sp>
        <p:sp>
          <p:nvSpPr>
            <p:cNvPr id="30" name="コンテンツ プレースホルダー 2">
              <a:extLst>
                <a:ext uri="{FF2B5EF4-FFF2-40B4-BE49-F238E27FC236}">
                  <a16:creationId xmlns:a16="http://schemas.microsoft.com/office/drawing/2014/main" id="{5F42A30A-5229-C523-9023-587D4214C747}"/>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lumMod val="85000"/>
                    </a:schemeClr>
                  </a:solidFill>
                  <a:latin typeface="BIZ UDPGothic" panose="020B0400000000000000" pitchFamily="34" charset="-128"/>
                  <a:ea typeface="BIZ UDPGothic" panose="020B0400000000000000" pitchFamily="34" charset="-128"/>
                </a:rPr>
                <a:t>オープン領域</a:t>
              </a:r>
            </a:p>
          </p:txBody>
        </p:sp>
        <p:sp>
          <p:nvSpPr>
            <p:cNvPr id="32" name="コンテンツ プレースホルダー 2">
              <a:extLst>
                <a:ext uri="{FF2B5EF4-FFF2-40B4-BE49-F238E27FC236}">
                  <a16:creationId xmlns:a16="http://schemas.microsoft.com/office/drawing/2014/main" id="{12E3246C-BE16-30FE-D20B-E91330ED4789}"/>
                </a:ext>
              </a:extLst>
            </p:cNvPr>
            <p:cNvSpPr txBox="1">
              <a:spLocks/>
            </p:cNvSpPr>
            <p:nvPr/>
          </p:nvSpPr>
          <p:spPr bwMode="auto">
            <a:xfrm>
              <a:off x="4590118" y="3877309"/>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クローズ</a:t>
              </a:r>
              <a:br>
                <a:rPr lang="en-US" altLang="ja-JP" sz="1333" dirty="0">
                  <a:solidFill>
                    <a:schemeClr val="bg1">
                      <a:lumMod val="85000"/>
                    </a:schemeClr>
                  </a:solidFill>
                  <a:latin typeface="BIZ UDPGothic" panose="020B0400000000000000" pitchFamily="34" charset="-128"/>
                  <a:ea typeface="BIZ UDPGothic" panose="020B0400000000000000" pitchFamily="34" charset="-128"/>
                </a:rPr>
              </a:br>
              <a:r>
                <a:rPr lang="ja-JP" altLang="en-US" sz="1333">
                  <a:solidFill>
                    <a:schemeClr val="bg1">
                      <a:lumMod val="85000"/>
                    </a:schemeClr>
                  </a:solidFill>
                  <a:latin typeface="BIZ UDPGothic" panose="020B0400000000000000" pitchFamily="34" charset="-128"/>
                  <a:ea typeface="BIZ UDPGothic" panose="020B0400000000000000" pitchFamily="34" charset="-128"/>
                </a:rPr>
                <a:t>領域</a:t>
              </a:r>
            </a:p>
          </p:txBody>
        </p:sp>
      </p:grpSp>
      <p:grpSp>
        <p:nvGrpSpPr>
          <p:cNvPr id="14" name="グループ化 13">
            <a:extLst>
              <a:ext uri="{FF2B5EF4-FFF2-40B4-BE49-F238E27FC236}">
                <a16:creationId xmlns:a16="http://schemas.microsoft.com/office/drawing/2014/main" id="{752DD836-B36A-6766-BDFF-93BD79828AD5}"/>
              </a:ext>
            </a:extLst>
          </p:cNvPr>
          <p:cNvGrpSpPr/>
          <p:nvPr/>
        </p:nvGrpSpPr>
        <p:grpSpPr>
          <a:xfrm>
            <a:off x="9160336" y="4759948"/>
            <a:ext cx="3014773" cy="2146712"/>
            <a:chOff x="6133388" y="2931207"/>
            <a:chExt cx="3455595" cy="2474365"/>
          </a:xfrm>
        </p:grpSpPr>
        <p:graphicFrame>
          <p:nvGraphicFramePr>
            <p:cNvPr id="25" name="図表 24">
              <a:extLst>
                <a:ext uri="{FF2B5EF4-FFF2-40B4-BE49-F238E27FC236}">
                  <a16:creationId xmlns:a16="http://schemas.microsoft.com/office/drawing/2014/main" id="{C33EDDD8-7D4B-1059-BF87-2D68EDED0531}"/>
                </a:ext>
              </a:extLst>
            </p:cNvPr>
            <p:cNvGraphicFramePr/>
            <p:nvPr>
              <p:extLst>
                <p:ext uri="{D42A27DB-BD31-4B8C-83A1-F6EECF244321}">
                  <p14:modId xmlns:p14="http://schemas.microsoft.com/office/powerpoint/2010/main" val="4070147855"/>
                </p:ext>
              </p:extLst>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9" name="コンテンツ プレースホルダー 2">
              <a:extLst>
                <a:ext uri="{FF2B5EF4-FFF2-40B4-BE49-F238E27FC236}">
                  <a16:creationId xmlns:a16="http://schemas.microsoft.com/office/drawing/2014/main" id="{53A3B085-43C1-643D-283C-C348C75981C4}"/>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研究（分野</a:t>
              </a:r>
              <a:r>
                <a:rPr lang="en-US" altLang="ja-JP" sz="1333" dirty="0">
                  <a:solidFill>
                    <a:schemeClr val="bg1">
                      <a:lumMod val="85000"/>
                    </a:schemeClr>
                  </a:solidFill>
                  <a:latin typeface="BIZ UDPGothic" panose="020B0400000000000000" pitchFamily="34" charset="-128"/>
                  <a:ea typeface="BIZ UDPGothic" panose="020B0400000000000000" pitchFamily="34" charset="-128"/>
                </a:rPr>
                <a:t>B</a:t>
              </a:r>
              <a:r>
                <a:rPr lang="ja-JP" altLang="en-US" sz="1333">
                  <a:solidFill>
                    <a:schemeClr val="bg1">
                      <a:lumMod val="85000"/>
                    </a:schemeClr>
                  </a:solidFill>
                  <a:latin typeface="BIZ UDPGothic" panose="020B0400000000000000" pitchFamily="34" charset="-128"/>
                  <a:ea typeface="BIZ UDPGothic" panose="020B0400000000000000" pitchFamily="34" charset="-128"/>
                </a:rPr>
                <a:t>）</a:t>
              </a:r>
            </a:p>
          </p:txBody>
        </p:sp>
        <p:sp>
          <p:nvSpPr>
            <p:cNvPr id="31" name="コンテンツ プレースホルダー 2">
              <a:extLst>
                <a:ext uri="{FF2B5EF4-FFF2-40B4-BE49-F238E27FC236}">
                  <a16:creationId xmlns:a16="http://schemas.microsoft.com/office/drawing/2014/main" id="{CCE7454F-5D1A-2D35-5DE2-CF68A29039F1}"/>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lumMod val="85000"/>
                    </a:schemeClr>
                  </a:solidFill>
                  <a:latin typeface="BIZ UDPGothic" panose="020B0400000000000000" pitchFamily="34" charset="-128"/>
                  <a:ea typeface="BIZ UDPGothic" panose="020B0400000000000000" pitchFamily="34" charset="-128"/>
                </a:rPr>
                <a:t>オープン領域</a:t>
              </a:r>
            </a:p>
          </p:txBody>
        </p:sp>
        <p:sp>
          <p:nvSpPr>
            <p:cNvPr id="33" name="コンテンツ プレースホルダー 2">
              <a:extLst>
                <a:ext uri="{FF2B5EF4-FFF2-40B4-BE49-F238E27FC236}">
                  <a16:creationId xmlns:a16="http://schemas.microsoft.com/office/drawing/2014/main" id="{9491CA87-F66B-78E0-F4FA-823CBA736FF1}"/>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ja-JP" altLang="en-US" sz="1067">
                  <a:solidFill>
                    <a:schemeClr val="bg1">
                      <a:lumMod val="85000"/>
                    </a:schemeClr>
                  </a:solidFill>
                  <a:latin typeface="BIZ UDPGothic" panose="020B0400000000000000" pitchFamily="34" charset="-128"/>
                  <a:ea typeface="BIZ UDPGothic" panose="020B0400000000000000" pitchFamily="34" charset="-128"/>
                </a:rPr>
                <a:t>クローズ</a:t>
              </a:r>
              <a:br>
                <a:rPr lang="en-US" altLang="ja-JP" sz="1067" dirty="0">
                  <a:solidFill>
                    <a:schemeClr val="bg1">
                      <a:lumMod val="85000"/>
                    </a:schemeClr>
                  </a:solidFill>
                  <a:latin typeface="BIZ UDPGothic" panose="020B0400000000000000" pitchFamily="34" charset="-128"/>
                  <a:ea typeface="BIZ UDPGothic" panose="020B0400000000000000" pitchFamily="34" charset="-128"/>
                </a:rPr>
              </a:br>
              <a:r>
                <a:rPr lang="ja-JP" altLang="en-US" sz="1067">
                  <a:solidFill>
                    <a:schemeClr val="bg1">
                      <a:lumMod val="85000"/>
                    </a:schemeClr>
                  </a:solidFill>
                  <a:latin typeface="BIZ UDPGothic" panose="020B0400000000000000" pitchFamily="34" charset="-128"/>
                  <a:ea typeface="BIZ UDPGothic" panose="020B0400000000000000" pitchFamily="34" charset="-128"/>
                </a:rPr>
                <a:t>領域</a:t>
              </a:r>
            </a:p>
          </p:txBody>
        </p:sp>
      </p:grpSp>
      <p:sp>
        <p:nvSpPr>
          <p:cNvPr id="34" name="コンテンツ プレースホルダー 2">
            <a:extLst>
              <a:ext uri="{FF2B5EF4-FFF2-40B4-BE49-F238E27FC236}">
                <a16:creationId xmlns:a16="http://schemas.microsoft.com/office/drawing/2014/main" id="{75FE3FFF-B5A7-D5BF-EC95-8728400B09E1}"/>
              </a:ext>
            </a:extLst>
          </p:cNvPr>
          <p:cNvSpPr txBox="1">
            <a:spLocks/>
          </p:cNvSpPr>
          <p:nvPr/>
        </p:nvSpPr>
        <p:spPr bwMode="auto">
          <a:xfrm>
            <a:off x="6611848" y="4091229"/>
            <a:ext cx="432611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研究データは重要な研究の種</a:t>
            </a:r>
            <a:br>
              <a:rPr lang="en-US" altLang="ja-JP" sz="1600" dirty="0">
                <a:solidFill>
                  <a:schemeClr val="bg1">
                    <a:lumMod val="85000"/>
                  </a:schemeClr>
                </a:solidFill>
                <a:latin typeface="BIZ UDPGothic" panose="020B0400000000000000" pitchFamily="34" charset="-128"/>
                <a:ea typeface="BIZ UDPGothic" panose="020B0400000000000000" pitchFamily="34" charset="-128"/>
              </a:rPr>
            </a:br>
            <a:r>
              <a:rPr lang="ja-JP" altLang="en-US" sz="1600">
                <a:solidFill>
                  <a:schemeClr val="bg1">
                    <a:lumMod val="85000"/>
                  </a:schemeClr>
                </a:solidFill>
                <a:latin typeface="BIZ UDPGothic" panose="020B0400000000000000" pitchFamily="34" charset="-128"/>
                <a:ea typeface="BIZ UDPGothic" panose="020B0400000000000000" pitchFamily="34" charset="-128"/>
              </a:rPr>
              <a:t>（研究効率化やイノベーション創出）</a:t>
            </a:r>
          </a:p>
        </p:txBody>
      </p:sp>
      <p:sp>
        <p:nvSpPr>
          <p:cNvPr id="35" name="テキスト ボックス 34">
            <a:extLst>
              <a:ext uri="{FF2B5EF4-FFF2-40B4-BE49-F238E27FC236}">
                <a16:creationId xmlns:a16="http://schemas.microsoft.com/office/drawing/2014/main" id="{9A7BFCD0-13DC-686A-5A19-55C6D24494E7}"/>
              </a:ext>
            </a:extLst>
          </p:cNvPr>
          <p:cNvSpPr txBox="1"/>
          <p:nvPr/>
        </p:nvSpPr>
        <p:spPr>
          <a:xfrm>
            <a:off x="1830851" y="2020254"/>
            <a:ext cx="2376956"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研究データの散逸防止</a:t>
            </a:r>
          </a:p>
        </p:txBody>
      </p:sp>
      <p:sp>
        <p:nvSpPr>
          <p:cNvPr id="16" name="テキスト ボックス 15">
            <a:extLst>
              <a:ext uri="{FF2B5EF4-FFF2-40B4-BE49-F238E27FC236}">
                <a16:creationId xmlns:a16="http://schemas.microsoft.com/office/drawing/2014/main" id="{7523A3A1-BB7B-193D-976C-E8F56CFEB984}"/>
              </a:ext>
            </a:extLst>
          </p:cNvPr>
          <p:cNvSpPr txBox="1"/>
          <p:nvPr/>
        </p:nvSpPr>
        <p:spPr>
          <a:xfrm>
            <a:off x="4283844" y="2021533"/>
            <a:ext cx="1294189"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研究効率化</a:t>
            </a:r>
          </a:p>
        </p:txBody>
      </p:sp>
      <p:sp>
        <p:nvSpPr>
          <p:cNvPr id="17" name="テキスト ボックス 16">
            <a:extLst>
              <a:ext uri="{FF2B5EF4-FFF2-40B4-BE49-F238E27FC236}">
                <a16:creationId xmlns:a16="http://schemas.microsoft.com/office/drawing/2014/main" id="{C4440C02-8EE1-2EE0-E413-B8FB26CAAE06}"/>
              </a:ext>
            </a:extLst>
          </p:cNvPr>
          <p:cNvSpPr txBox="1"/>
          <p:nvPr/>
        </p:nvSpPr>
        <p:spPr>
          <a:xfrm>
            <a:off x="5654068" y="2022973"/>
            <a:ext cx="1294189"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異分野融合</a:t>
            </a:r>
          </a:p>
        </p:txBody>
      </p:sp>
      <p:sp>
        <p:nvSpPr>
          <p:cNvPr id="18" name="テキスト ボックス 17">
            <a:extLst>
              <a:ext uri="{FF2B5EF4-FFF2-40B4-BE49-F238E27FC236}">
                <a16:creationId xmlns:a16="http://schemas.microsoft.com/office/drawing/2014/main" id="{2F2A76B3-FFA1-8CF8-35A5-8E20899C62B5}"/>
              </a:ext>
            </a:extLst>
          </p:cNvPr>
          <p:cNvSpPr txBox="1"/>
          <p:nvPr/>
        </p:nvSpPr>
        <p:spPr>
          <a:xfrm>
            <a:off x="7097806" y="2011325"/>
            <a:ext cx="2098281" cy="338554"/>
          </a:xfrm>
          <a:prstGeom prst="rect">
            <a:avLst/>
          </a:prstGeom>
          <a:noFill/>
        </p:spPr>
        <p:txBody>
          <a:bodyPr wrap="square">
            <a:spAutoFit/>
          </a:bodyPr>
          <a:lstStyle/>
          <a:p>
            <a:pPr algn="ctr"/>
            <a:r>
              <a:rPr lang="ja-JP" altLang="en-US" sz="1600">
                <a:latin typeface="BIZ UDPGothic" panose="020B0400000000000000" pitchFamily="34" charset="-128"/>
                <a:ea typeface="BIZ UDPGothic" panose="020B0400000000000000" pitchFamily="34" charset="-128"/>
              </a:rPr>
              <a:t>研究者評価の多様化</a:t>
            </a:r>
          </a:p>
        </p:txBody>
      </p:sp>
      <p:sp>
        <p:nvSpPr>
          <p:cNvPr id="20" name="矢印: ストライプ 19">
            <a:extLst>
              <a:ext uri="{FF2B5EF4-FFF2-40B4-BE49-F238E27FC236}">
                <a16:creationId xmlns:a16="http://schemas.microsoft.com/office/drawing/2014/main" id="{BED067EE-51B4-61A1-4F6A-892F3729DDC4}"/>
              </a:ext>
            </a:extLst>
          </p:cNvPr>
          <p:cNvSpPr/>
          <p:nvPr/>
        </p:nvSpPr>
        <p:spPr>
          <a:xfrm>
            <a:off x="1276746" y="2086744"/>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Gothic" panose="020B0400000000000000" pitchFamily="34" charset="-128"/>
              <a:ea typeface="BIZ UDPGothic" panose="020B0400000000000000" pitchFamily="34" charset="-128"/>
            </a:endParaRPr>
          </a:p>
        </p:txBody>
      </p:sp>
      <p:sp>
        <p:nvSpPr>
          <p:cNvPr id="41" name="テキスト ボックス 40">
            <a:extLst>
              <a:ext uri="{FF2B5EF4-FFF2-40B4-BE49-F238E27FC236}">
                <a16:creationId xmlns:a16="http://schemas.microsoft.com/office/drawing/2014/main" id="{07971302-17E5-7825-7762-CA6CC660517F}"/>
              </a:ext>
            </a:extLst>
          </p:cNvPr>
          <p:cNvSpPr txBox="1"/>
          <p:nvPr/>
        </p:nvSpPr>
        <p:spPr>
          <a:xfrm>
            <a:off x="1966426" y="6362053"/>
            <a:ext cx="5608159" cy="338554"/>
          </a:xfrm>
          <a:prstGeom prst="rect">
            <a:avLst/>
          </a:prstGeom>
          <a:noFill/>
        </p:spPr>
        <p:txBody>
          <a:bodyPr wrap="square">
            <a:spAutoFit/>
          </a:bodyPr>
          <a:lstStyle/>
          <a:p>
            <a:r>
              <a:rPr lang="ja-JP" altLang="en-US" sz="1600" u="sng">
                <a:solidFill>
                  <a:schemeClr val="bg1">
                    <a:lumMod val="85000"/>
                  </a:schemeClr>
                </a:solidFill>
                <a:latin typeface="BIZ UDPGothic" panose="020B0400000000000000" pitchFamily="34" charset="-128"/>
                <a:ea typeface="BIZ UDPGothic" panose="020B0400000000000000" pitchFamily="34" charset="-128"/>
              </a:rPr>
              <a:t>国内外の関係法令や学内規則等の把握が重要</a:t>
            </a:r>
          </a:p>
        </p:txBody>
      </p:sp>
      <p:sp>
        <p:nvSpPr>
          <p:cNvPr id="42" name="矢印: ストライプ 41">
            <a:extLst>
              <a:ext uri="{FF2B5EF4-FFF2-40B4-BE49-F238E27FC236}">
                <a16:creationId xmlns:a16="http://schemas.microsoft.com/office/drawing/2014/main" id="{2D05AE54-E3FD-B8A0-B731-95A82DE09081}"/>
              </a:ext>
            </a:extLst>
          </p:cNvPr>
          <p:cNvSpPr/>
          <p:nvPr/>
        </p:nvSpPr>
        <p:spPr>
          <a:xfrm>
            <a:off x="1363874" y="6412393"/>
            <a:ext cx="435607" cy="236736"/>
          </a:xfrm>
          <a:prstGeom prst="striped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85000"/>
                </a:schemeClr>
              </a:solidFill>
              <a:latin typeface="BIZ UDPGothic" panose="020B0400000000000000" pitchFamily="34" charset="-128"/>
              <a:ea typeface="BIZ UDPGothic" panose="020B0400000000000000" pitchFamily="34" charset="-128"/>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ja-JP" altLang="en-US">
                <a:latin typeface="BIZ UDPGothic" panose="020B0400000000000000" pitchFamily="34" charset="-128"/>
                <a:ea typeface="BIZ UDPGothic" panose="020B0400000000000000" pitchFamily="34" charset="-128"/>
              </a:rPr>
              <a:t>研究データマネジメントの必要性</a:t>
            </a:r>
            <a:endParaRPr lang="ja-JP" altLang="en-US"/>
          </a:p>
        </p:txBody>
      </p:sp>
    </p:spTree>
    <p:extLst>
      <p:ext uri="{BB962C8B-B14F-4D97-AF65-F5344CB8AC3E}">
        <p14:creationId xmlns:p14="http://schemas.microsoft.com/office/powerpoint/2010/main" val="275923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4">
            <a:extLst>
              <a:ext uri="{FF2B5EF4-FFF2-40B4-BE49-F238E27FC236}">
                <a16:creationId xmlns:a16="http://schemas.microsoft.com/office/drawing/2014/main" id="{1C34BB75-0EB9-8E81-A50F-C50268309517}"/>
              </a:ext>
            </a:extLst>
          </p:cNvPr>
          <p:cNvSpPr txBox="1">
            <a:spLocks/>
          </p:cNvSpPr>
          <p:nvPr/>
        </p:nvSpPr>
        <p:spPr bwMode="auto">
          <a:xfrm>
            <a:off x="0" y="1"/>
            <a:ext cx="12192000" cy="932723"/>
          </a:xfrm>
          <a:prstGeom prst="rect">
            <a:avLst/>
          </a:prstGeom>
          <a:solidFill>
            <a:srgbClr val="2D28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8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4800" b="0" i="0" u="none" strike="noStrike" kern="1200" cap="none" spc="0" normalizeH="0" baseline="0" noProof="0">
                <a:ln>
                  <a:noFill/>
                </a:ln>
                <a:solidFill>
                  <a:sysClr val="window" lastClr="FFFFFF"/>
                </a:solidFill>
                <a:effectLst/>
                <a:uLnTx/>
                <a:uFillTx/>
                <a:latin typeface="BIZ UDPGothic" panose="020B0400000000000000" pitchFamily="34" charset="-128"/>
                <a:ea typeface="BIZ UDPGothic" panose="020B0400000000000000" pitchFamily="34" charset="-128"/>
              </a:rPr>
              <a:t>研究データマネジメントの必要性</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sp>
        <p:nvSpPr>
          <p:cNvPr id="26" name="テキスト ボックス 25">
            <a:extLst>
              <a:ext uri="{FF2B5EF4-FFF2-40B4-BE49-F238E27FC236}">
                <a16:creationId xmlns:a16="http://schemas.microsoft.com/office/drawing/2014/main" id="{CE6CF9DB-43BE-1BC9-D9FD-BE43772B3B81}"/>
              </a:ext>
            </a:extLst>
          </p:cNvPr>
          <p:cNvSpPr txBox="1"/>
          <p:nvPr/>
        </p:nvSpPr>
        <p:spPr>
          <a:xfrm>
            <a:off x="-160" y="6352669"/>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九州大学データ駆動イノベーション推進本部研究データ管理支援部門</a:t>
            </a:r>
            <a:r>
              <a:rPr lang="en-US" altLang="ja-JP" sz="1333" dirty="0">
                <a:latin typeface="BIZ UDPGothic" panose="020B0400000000000000" pitchFamily="34" charset="-128"/>
                <a:ea typeface="BIZ UDPGothic" panose="020B0400000000000000" pitchFamily="34" charset="-128"/>
              </a:rPr>
              <a:t>, </a:t>
            </a:r>
            <a:r>
              <a:rPr lang="zh-TW" altLang="en-US" sz="1333">
                <a:latin typeface="BIZ UDPGothic" panose="020B0400000000000000" pitchFamily="34" charset="-128"/>
                <a:ea typeface="BIZ UDPGothic" panose="020B0400000000000000" pitchFamily="34" charset="-128"/>
              </a:rPr>
              <a:t>九州大学附属図書館図書館</a:t>
            </a:r>
            <a:r>
              <a:rPr lang="en-US" altLang="zh-TW" sz="1333" dirty="0">
                <a:latin typeface="BIZ UDPGothic" panose="020B0400000000000000" pitchFamily="34" charset="-128"/>
                <a:ea typeface="BIZ UDPGothic" panose="020B0400000000000000" pitchFamily="34" charset="-128"/>
              </a:rPr>
              <a:t>DX</a:t>
            </a:r>
            <a:r>
              <a:rPr lang="zh-TW" altLang="en-US" sz="1333">
                <a:latin typeface="BIZ UDPGothic" panose="020B0400000000000000" pitchFamily="34" charset="-128"/>
                <a:ea typeface="BIZ UDPGothic" panose="020B0400000000000000" pitchFamily="34" charset="-128"/>
              </a:rPr>
              <a:t>支援室</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2023, 08</a:t>
            </a:r>
            <a:r>
              <a:rPr lang="ja-JP" altLang="en-US" sz="1333">
                <a:latin typeface="BIZ UDPGothic" panose="020B0400000000000000" pitchFamily="34" charset="-128"/>
                <a:ea typeface="BIZ UDPGothic" panose="020B0400000000000000" pitchFamily="34" charset="-128"/>
              </a:rPr>
              <a:t>）「はじめよう、研究データ管理」</a:t>
            </a:r>
            <a:r>
              <a:rPr lang="en-US" altLang="ja-JP" sz="1333" dirty="0">
                <a:latin typeface="BIZ UDPGothic" panose="020B0400000000000000" pitchFamily="34" charset="-128"/>
                <a:ea typeface="BIZ UDPGothic" panose="020B0400000000000000" pitchFamily="34" charset="-128"/>
              </a:rPr>
              <a:t>, p.10. </a:t>
            </a:r>
            <a:r>
              <a:rPr lang="en-US" altLang="ja-JP" sz="1333" dirty="0">
                <a:latin typeface="BIZ UDPGothic" panose="020B0400000000000000" pitchFamily="34" charset="-128"/>
                <a:ea typeface="BIZ UDPGothic" panose="020B0400000000000000" pitchFamily="34" charset="-128"/>
                <a:hlinkClick r:id="rId3"/>
              </a:rPr>
              <a:t>https://doi.org/10.15017/6796147</a:t>
            </a:r>
            <a:endParaRPr lang="en-US" altLang="ja-JP" sz="1333" dirty="0">
              <a:latin typeface="BIZ UDPGothic" panose="020B0400000000000000" pitchFamily="34" charset="-128"/>
              <a:ea typeface="BIZ UDPGothic" panose="020B0400000000000000" pitchFamily="34" charset="-128"/>
            </a:endParaRPr>
          </a:p>
        </p:txBody>
      </p:sp>
      <p:pic>
        <p:nvPicPr>
          <p:cNvPr id="28" name="図 27">
            <a:extLst>
              <a:ext uri="{FF2B5EF4-FFF2-40B4-BE49-F238E27FC236}">
                <a16:creationId xmlns:a16="http://schemas.microsoft.com/office/drawing/2014/main" id="{20088C13-42C7-24D6-1A4F-169ECDA277F1}"/>
              </a:ext>
            </a:extLst>
          </p:cNvPr>
          <p:cNvPicPr>
            <a:picLocks noChangeAspect="1"/>
          </p:cNvPicPr>
          <p:nvPr/>
        </p:nvPicPr>
        <p:blipFill>
          <a:blip r:embed="rId4"/>
          <a:stretch>
            <a:fillRect/>
          </a:stretch>
        </p:blipFill>
        <p:spPr>
          <a:xfrm>
            <a:off x="2809054" y="1015302"/>
            <a:ext cx="6858370" cy="5152516"/>
          </a:xfrm>
          <a:prstGeom prst="rect">
            <a:avLst/>
          </a:prstGeom>
          <a:ln>
            <a:solidFill>
              <a:schemeClr val="bg1">
                <a:lumMod val="75000"/>
              </a:schemeClr>
            </a:solidFill>
          </a:ln>
        </p:spPr>
      </p:pic>
      <p:sp>
        <p:nvSpPr>
          <p:cNvPr id="3" name="页脚占位符 4">
            <a:extLst>
              <a:ext uri="{FF2B5EF4-FFF2-40B4-BE49-F238E27FC236}">
                <a16:creationId xmlns:a16="http://schemas.microsoft.com/office/drawing/2014/main" id="{1268DF3B-A404-E08A-0C8A-018D45E61747}"/>
              </a:ext>
            </a:extLst>
          </p:cNvPr>
          <p:cNvSpPr>
            <a:spLocks noGrp="1" noChangeArrowheads="1"/>
          </p:cNvSpPr>
          <p:nvPr/>
        </p:nvSpPr>
        <p:spPr bwMode="auto">
          <a:xfrm>
            <a:off x="3762768" y="5385514"/>
            <a:ext cx="5904656" cy="221972"/>
          </a:xfrm>
          <a:prstGeom prst="rect">
            <a:avLst/>
          </a:prstGeom>
          <a:solidFill>
            <a:schemeClr val="bg1"/>
          </a:solidFill>
          <a:ln>
            <a:noFill/>
          </a:ln>
        </p:spPr>
        <p:txBody>
          <a:bodyPr/>
          <a:lstStyle/>
          <a:p>
            <a:pPr eaLnBrk="1" latinLnBrk="1" hangingPunct="1"/>
            <a:r>
              <a:rPr lang="en-US" altLang="ja-JP" sz="1000" dirty="0">
                <a:ea typeface="BIZ UDPゴシック" panose="020B0400000000000000" pitchFamily="50" charset="-128"/>
              </a:rPr>
              <a:t>*1 </a:t>
            </a:r>
            <a:r>
              <a:rPr lang="en-US" altLang="ja-JP" sz="1000" dirty="0">
                <a:ea typeface="BIZ UDPゴシック" panose="020B0400000000000000" pitchFamily="50" charset="-128"/>
                <a:hlinkClick r:id="rId5"/>
              </a:rPr>
              <a:t>http://www.mext.go.jp/b_menu/houdou/26/08/__icsFiles/afieldfile/2014/08/26/1351568_02_1.pdf</a:t>
            </a:r>
            <a:endParaRPr lang="en-US" altLang="ja-JP" sz="1000" dirty="0">
              <a:ea typeface="BIZ UDPゴシック" panose="020B0400000000000000" pitchFamily="50" charset="-128"/>
            </a:endParaRPr>
          </a:p>
          <a:p>
            <a:pPr eaLnBrk="1" latinLnBrk="1" hangingPunct="1"/>
            <a:endParaRPr lang="en-US" altLang="ja-JP" sz="1000" dirty="0">
              <a:ea typeface="BIZ UDPゴシック" panose="020B0400000000000000" pitchFamily="50" charset="-128"/>
            </a:endParaRPr>
          </a:p>
        </p:txBody>
      </p:sp>
      <p:sp>
        <p:nvSpPr>
          <p:cNvPr id="4" name="页脚占位符 4">
            <a:extLst>
              <a:ext uri="{FF2B5EF4-FFF2-40B4-BE49-F238E27FC236}">
                <a16:creationId xmlns:a16="http://schemas.microsoft.com/office/drawing/2014/main" id="{082958AC-7C2C-3DF1-3767-257263F10A82}"/>
              </a:ext>
            </a:extLst>
          </p:cNvPr>
          <p:cNvSpPr>
            <a:spLocks noGrp="1" noChangeArrowheads="1"/>
          </p:cNvSpPr>
          <p:nvPr/>
        </p:nvSpPr>
        <p:spPr bwMode="auto">
          <a:xfrm>
            <a:off x="3786014" y="5607486"/>
            <a:ext cx="5596932" cy="380999"/>
          </a:xfrm>
          <a:prstGeom prst="rect">
            <a:avLst/>
          </a:prstGeom>
          <a:solidFill>
            <a:schemeClr val="bg1"/>
          </a:solidFill>
          <a:ln>
            <a:noFill/>
          </a:ln>
        </p:spPr>
        <p:txBody>
          <a:bodyPr/>
          <a:lstStyle/>
          <a:p>
            <a:r>
              <a:rPr lang="en-US" altLang="ja-JP" sz="1000" dirty="0">
                <a:ea typeface="BIZ UDPゴシック" panose="020B0400000000000000" pitchFamily="50" charset="-128"/>
              </a:rPr>
              <a:t>*2 </a:t>
            </a:r>
            <a:r>
              <a:rPr lang="en-US" altLang="ja-JP" sz="1000" dirty="0">
                <a:ea typeface="BIZ UDPゴシック" panose="020B0400000000000000" pitchFamily="50" charset="-128"/>
                <a:hlinkClick r:id="rId6"/>
              </a:rPr>
              <a:t>http://www.scj.go.jp/ja/info/kohyo/pdf/kohyo-23-k150306.pdf</a:t>
            </a:r>
            <a:endParaRPr lang="en-US" altLang="ja-JP" sz="1000" dirty="0">
              <a:solidFill>
                <a:srgbClr val="323232"/>
              </a:solidFill>
              <a:ea typeface="BIZ UDPゴシック" panose="020B0400000000000000" pitchFamily="50" charset="-128"/>
            </a:endParaRPr>
          </a:p>
          <a:p>
            <a:endParaRPr lang="en-US" altLang="ja-JP" sz="1000" dirty="0">
              <a:ea typeface="BIZ UDPゴシック" panose="020B0400000000000000" pitchFamily="50" charset="-128"/>
            </a:endParaRPr>
          </a:p>
        </p:txBody>
      </p:sp>
    </p:spTree>
    <p:extLst>
      <p:ext uri="{BB962C8B-B14F-4D97-AF65-F5344CB8AC3E}">
        <p14:creationId xmlns:p14="http://schemas.microsoft.com/office/powerpoint/2010/main" val="1120385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吹き出し: 角を丸めた四角形 36">
            <a:extLst>
              <a:ext uri="{FF2B5EF4-FFF2-40B4-BE49-F238E27FC236}">
                <a16:creationId xmlns:a16="http://schemas.microsoft.com/office/drawing/2014/main" id="{99BF6A7D-D1BA-A6B8-7BB3-3FA373E10FD7}"/>
              </a:ext>
            </a:extLst>
          </p:cNvPr>
          <p:cNvSpPr/>
          <p:nvPr/>
        </p:nvSpPr>
        <p:spPr>
          <a:xfrm>
            <a:off x="7083544" y="2035945"/>
            <a:ext cx="20959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36" name="吹き出し: 角を丸めた四角形 35">
            <a:extLst>
              <a:ext uri="{FF2B5EF4-FFF2-40B4-BE49-F238E27FC236}">
                <a16:creationId xmlns:a16="http://schemas.microsoft.com/office/drawing/2014/main" id="{F3DAE90C-B199-511A-4FD1-36095A276D76}"/>
              </a:ext>
            </a:extLst>
          </p:cNvPr>
          <p:cNvSpPr/>
          <p:nvPr/>
        </p:nvSpPr>
        <p:spPr>
          <a:xfrm>
            <a:off x="5691368" y="2032631"/>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22" name="吹き出し: 角を丸めた四角形 21">
            <a:extLst>
              <a:ext uri="{FF2B5EF4-FFF2-40B4-BE49-F238E27FC236}">
                <a16:creationId xmlns:a16="http://schemas.microsoft.com/office/drawing/2014/main" id="{4B15BB9B-E020-0B6F-F84A-29192782A05F}"/>
              </a:ext>
            </a:extLst>
          </p:cNvPr>
          <p:cNvSpPr/>
          <p:nvPr/>
        </p:nvSpPr>
        <p:spPr>
          <a:xfrm>
            <a:off x="4343380" y="2039669"/>
            <a:ext cx="118313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21" name="吹き出し: 角を丸めた四角形 20">
            <a:extLst>
              <a:ext uri="{FF2B5EF4-FFF2-40B4-BE49-F238E27FC236}">
                <a16:creationId xmlns:a16="http://schemas.microsoft.com/office/drawing/2014/main" id="{0F97A1DF-627D-35F7-586B-4B51D112B4D6}"/>
              </a:ext>
            </a:extLst>
          </p:cNvPr>
          <p:cNvSpPr/>
          <p:nvPr/>
        </p:nvSpPr>
        <p:spPr>
          <a:xfrm>
            <a:off x="1861730" y="2037045"/>
            <a:ext cx="2305593" cy="336000"/>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4" name="正方形/長方形 3">
            <a:extLst>
              <a:ext uri="{FF2B5EF4-FFF2-40B4-BE49-F238E27FC236}">
                <a16:creationId xmlns:a16="http://schemas.microsoft.com/office/drawing/2014/main" id="{910EADA7-471A-79D3-B140-1D0C108D4EDE}"/>
              </a:ext>
            </a:extLst>
          </p:cNvPr>
          <p:cNvSpPr/>
          <p:nvPr/>
        </p:nvSpPr>
        <p:spPr>
          <a:xfrm>
            <a:off x="6478168" y="2559097"/>
            <a:ext cx="5192757" cy="2145107"/>
          </a:xfrm>
          <a:prstGeom prst="rect">
            <a:avLst/>
          </a:prstGeom>
          <a:solidFill>
            <a:schemeClr val="accent3">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5" name="正方形/長方形 4">
            <a:extLst>
              <a:ext uri="{FF2B5EF4-FFF2-40B4-BE49-F238E27FC236}">
                <a16:creationId xmlns:a16="http://schemas.microsoft.com/office/drawing/2014/main" id="{BDD35631-F20F-85CA-BE2F-7DEC177A526A}"/>
              </a:ext>
            </a:extLst>
          </p:cNvPr>
          <p:cNvSpPr/>
          <p:nvPr/>
        </p:nvSpPr>
        <p:spPr>
          <a:xfrm>
            <a:off x="1076168" y="2562461"/>
            <a:ext cx="5192757" cy="2141739"/>
          </a:xfrm>
          <a:prstGeom prst="rect">
            <a:avLst/>
          </a:prstGeom>
          <a:solidFill>
            <a:schemeClr val="bg1">
              <a:lumMod val="85000"/>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6" name="コンテンツ プレースホルダー 2">
            <a:extLst>
              <a:ext uri="{FF2B5EF4-FFF2-40B4-BE49-F238E27FC236}">
                <a16:creationId xmlns:a16="http://schemas.microsoft.com/office/drawing/2014/main" id="{657CEACB-DB56-2ADE-8D48-B2CB9E0D70FD}"/>
              </a:ext>
            </a:extLst>
          </p:cNvPr>
          <p:cNvSpPr txBox="1">
            <a:spLocks/>
          </p:cNvSpPr>
          <p:nvPr/>
        </p:nvSpPr>
        <p:spPr bwMode="auto">
          <a:xfrm>
            <a:off x="1144086" y="4086017"/>
            <a:ext cx="5159535"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marR="0" lvl="0" indent="-380953" algn="l" defTabSz="1219050" rtl="0" eaLnBrk="0" fontAlgn="base" latinLnBrk="0" hangingPunct="0">
              <a:lnSpc>
                <a:spcPct val="100000"/>
              </a:lnSpc>
              <a:spcBef>
                <a:spcPts val="100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研究データは研究公正において重要なエビデンス</a:t>
            </a:r>
            <a:br>
              <a:rPr kumimoji="1" lang="en-US" altLang="ja-JP" sz="1600" b="0" i="0" u="none" strike="noStrike" kern="1200" cap="none" spc="0" normalizeH="0" baseline="0" noProof="0" dirty="0">
                <a:ln>
                  <a:noFill/>
                </a:ln>
                <a:solidFill>
                  <a:schemeClr val="bg1">
                    <a:lumMod val="85000"/>
                  </a:schemeClr>
                </a:solidFill>
                <a:effectLst/>
                <a:uLnTx/>
                <a:uFillTx/>
                <a:latin typeface="BIZ UDPGothic" panose="020B0400000000000000" pitchFamily="34" charset="-128"/>
                <a:ea typeface="BIZ UDPGothic" panose="020B0400000000000000" pitchFamily="34" charset="-128"/>
              </a:rPr>
            </a:b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（大学の説明責任も）</a:t>
            </a:r>
            <a:endParaRPr kumimoji="1" lang="en-US" altLang="ja-JP" sz="1600" b="0" i="0" u="none" strike="noStrike" kern="1200" cap="none" spc="0" normalizeH="0" baseline="0" noProof="0" dirty="0">
              <a:ln>
                <a:noFill/>
              </a:ln>
              <a:solidFill>
                <a:schemeClr val="bg1">
                  <a:lumMod val="85000"/>
                </a:schemeClr>
              </a:solidFill>
              <a:effectLst/>
              <a:uLnTx/>
              <a:uFillTx/>
              <a:latin typeface="BIZ UDPGothic" panose="020B0400000000000000" pitchFamily="34" charset="-128"/>
              <a:ea typeface="BIZ UDPGothic" panose="020B0400000000000000" pitchFamily="34" charset="-128"/>
            </a:endParaRPr>
          </a:p>
        </p:txBody>
      </p:sp>
      <p:sp>
        <p:nvSpPr>
          <p:cNvPr id="7" name="コンテンツ プレースホルダー 2">
            <a:extLst>
              <a:ext uri="{FF2B5EF4-FFF2-40B4-BE49-F238E27FC236}">
                <a16:creationId xmlns:a16="http://schemas.microsoft.com/office/drawing/2014/main" id="{59C314E4-33B4-2A0A-7510-6A6D6693A06A}"/>
              </a:ext>
            </a:extLst>
          </p:cNvPr>
          <p:cNvSpPr txBox="1">
            <a:spLocks/>
          </p:cNvSpPr>
          <p:nvPr/>
        </p:nvSpPr>
        <p:spPr bwMode="auto">
          <a:xfrm>
            <a:off x="1114823" y="2560716"/>
            <a:ext cx="1161852" cy="367765"/>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研究公正</a:t>
            </a:r>
          </a:p>
        </p:txBody>
      </p:sp>
      <p:sp>
        <p:nvSpPr>
          <p:cNvPr id="8" name="コンテンツ プレースホルダー 2">
            <a:extLst>
              <a:ext uri="{FF2B5EF4-FFF2-40B4-BE49-F238E27FC236}">
                <a16:creationId xmlns:a16="http://schemas.microsoft.com/office/drawing/2014/main" id="{92664DEE-17E5-D340-B856-219D86AF293E}"/>
              </a:ext>
            </a:extLst>
          </p:cNvPr>
          <p:cNvSpPr txBox="1">
            <a:spLocks/>
          </p:cNvSpPr>
          <p:nvPr/>
        </p:nvSpPr>
        <p:spPr bwMode="auto">
          <a:xfrm>
            <a:off x="6606613" y="2521503"/>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l"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オープンサイエンス</a:t>
            </a:r>
          </a:p>
        </p:txBody>
      </p:sp>
      <p:pic>
        <p:nvPicPr>
          <p:cNvPr id="9" name="図 8">
            <a:extLst>
              <a:ext uri="{FF2B5EF4-FFF2-40B4-BE49-F238E27FC236}">
                <a16:creationId xmlns:a16="http://schemas.microsoft.com/office/drawing/2014/main" id="{BEC69E8A-EBFB-E1C3-0D79-2C3EDE37CEB5}"/>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t="9741" b="12812"/>
          <a:stretch/>
        </p:blipFill>
        <p:spPr>
          <a:xfrm>
            <a:off x="1762675" y="2547669"/>
            <a:ext cx="1939236" cy="1501883"/>
          </a:xfrm>
          <a:prstGeom prst="rect">
            <a:avLst/>
          </a:prstGeom>
        </p:spPr>
      </p:pic>
      <p:pic>
        <p:nvPicPr>
          <p:cNvPr id="10" name="図 9">
            <a:extLst>
              <a:ext uri="{FF2B5EF4-FFF2-40B4-BE49-F238E27FC236}">
                <a16:creationId xmlns:a16="http://schemas.microsoft.com/office/drawing/2014/main" id="{29851D40-5ECD-9677-2939-9F096E8B761B}"/>
              </a:ext>
            </a:extLst>
          </p:cNvPr>
          <p:cNvPicPr>
            <a:picLocks noChangeAspect="1"/>
          </p:cNvPicPr>
          <p:nvPr/>
        </p:nvPicPr>
        <p:blipFill>
          <a:blip r:embed="rId5"/>
          <a:stretch>
            <a:fillRect/>
          </a:stretch>
        </p:blipFill>
        <p:spPr>
          <a:xfrm>
            <a:off x="7405358" y="2678269"/>
            <a:ext cx="1610649" cy="1610649"/>
          </a:xfrm>
          <a:prstGeom prst="rect">
            <a:avLst/>
          </a:prstGeom>
        </p:spPr>
      </p:pic>
      <p:pic>
        <p:nvPicPr>
          <p:cNvPr id="11" name="図 10">
            <a:extLst>
              <a:ext uri="{FF2B5EF4-FFF2-40B4-BE49-F238E27FC236}">
                <a16:creationId xmlns:a16="http://schemas.microsoft.com/office/drawing/2014/main" id="{C7D55DC1-47D3-E3AF-E7D4-4BDD17D1EF55}"/>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l="9960" t="21043" r="8836" b="15412"/>
          <a:stretch/>
        </p:blipFill>
        <p:spPr>
          <a:xfrm>
            <a:off x="3459929" y="2528760"/>
            <a:ext cx="2058291" cy="1610649"/>
          </a:xfrm>
          <a:prstGeom prst="rect">
            <a:avLst/>
          </a:prstGeom>
        </p:spPr>
      </p:pic>
      <p:pic>
        <p:nvPicPr>
          <p:cNvPr id="12" name="図 11">
            <a:extLst>
              <a:ext uri="{FF2B5EF4-FFF2-40B4-BE49-F238E27FC236}">
                <a16:creationId xmlns:a16="http://schemas.microsoft.com/office/drawing/2014/main" id="{33FD1941-1EEF-E7C5-D1AE-F3B3910D3FDE}"/>
              </a:ext>
            </a:extLst>
          </p:cNvPr>
          <p:cNvPicPr>
            <a:picLocks noChangeAspect="1"/>
          </p:cNvPicPr>
          <p:nvPr/>
        </p:nvPicPr>
        <p:blipFill>
          <a:blip r:embed="rId8"/>
          <a:stretch>
            <a:fillRect/>
          </a:stretch>
        </p:blipFill>
        <p:spPr>
          <a:xfrm>
            <a:off x="8939392" y="2611747"/>
            <a:ext cx="1681413" cy="1681412"/>
          </a:xfrm>
          <a:prstGeom prst="rect">
            <a:avLst/>
          </a:prstGeom>
        </p:spPr>
      </p:pic>
      <p:sp>
        <p:nvSpPr>
          <p:cNvPr id="23" name="コンテンツ プレースホルダー 2">
            <a:extLst>
              <a:ext uri="{FF2B5EF4-FFF2-40B4-BE49-F238E27FC236}">
                <a16:creationId xmlns:a16="http://schemas.microsoft.com/office/drawing/2014/main" id="{ECAF4E7B-E2DD-12EB-1A78-9965571393F1}"/>
              </a:ext>
            </a:extLst>
          </p:cNvPr>
          <p:cNvSpPr txBox="1">
            <a:spLocks/>
          </p:cNvSpPr>
          <p:nvPr/>
        </p:nvSpPr>
        <p:spPr bwMode="auto">
          <a:xfrm>
            <a:off x="766839" y="1558219"/>
            <a:ext cx="4275424"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marR="0" lvl="0" indent="-380972" algn="l" defTabSz="1219050" rtl="0" eaLnBrk="0" fontAlgn="base" latinLnBrk="0" hangingPunct="0">
              <a:lnSpc>
                <a:spcPct val="100000"/>
              </a:lnSpc>
              <a:spcBef>
                <a:spcPts val="1000"/>
              </a:spcBef>
              <a:spcAft>
                <a:spcPct val="0"/>
              </a:spcAft>
              <a:buClrTx/>
              <a:buSzTx/>
              <a:buFont typeface="Wingdings" panose="05000000000000000000" pitchFamily="2" charset="2"/>
              <a:buChar char="u"/>
              <a:tabLst/>
              <a:defRPr/>
            </a:pPr>
            <a:r>
              <a:rPr kumimoji="1" lang="ja-JP" altLang="en-US" sz="1867"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研究データを適切に管理すると</a:t>
            </a:r>
            <a:endParaRPr kumimoji="1" lang="en-US" altLang="ja-JP" sz="1867" b="0" i="0" u="none" strike="noStrike" kern="1200" cap="none" spc="0" normalizeH="0" baseline="0" noProof="0" dirty="0">
              <a:ln>
                <a:noFill/>
              </a:ln>
              <a:solidFill>
                <a:prstClr val="black"/>
              </a:solidFill>
              <a:effectLst/>
              <a:uLnTx/>
              <a:uFillTx/>
              <a:latin typeface="BIZ UDPGothic" panose="020B0400000000000000" pitchFamily="34" charset="-128"/>
              <a:ea typeface="BIZ UDPGothic" panose="020B0400000000000000" pitchFamily="34" charset="-128"/>
            </a:endParaRPr>
          </a:p>
        </p:txBody>
      </p:sp>
      <p:sp>
        <p:nvSpPr>
          <p:cNvPr id="34" name="コンテンツ プレースホルダー 2">
            <a:extLst>
              <a:ext uri="{FF2B5EF4-FFF2-40B4-BE49-F238E27FC236}">
                <a16:creationId xmlns:a16="http://schemas.microsoft.com/office/drawing/2014/main" id="{75FE3FFF-B5A7-D5BF-EC95-8728400B09E1}"/>
              </a:ext>
            </a:extLst>
          </p:cNvPr>
          <p:cNvSpPr txBox="1">
            <a:spLocks/>
          </p:cNvSpPr>
          <p:nvPr/>
        </p:nvSpPr>
        <p:spPr bwMode="auto">
          <a:xfrm>
            <a:off x="6611848" y="4091229"/>
            <a:ext cx="432611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marR="0" lvl="0" indent="-380953" algn="l" defTabSz="1219050" rtl="0" eaLnBrk="0" fontAlgn="base" latinLnBrk="0" hangingPunct="0">
              <a:lnSpc>
                <a:spcPct val="100000"/>
              </a:lnSpc>
              <a:spcBef>
                <a:spcPts val="100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研究データは重要な研究の種</a:t>
            </a:r>
            <a:br>
              <a:rPr kumimoji="1" lang="en-US" altLang="ja-JP" sz="1600" b="0" i="0" u="none" strike="noStrike" kern="1200" cap="none" spc="0" normalizeH="0" baseline="0" noProof="0" dirty="0">
                <a:ln>
                  <a:noFill/>
                </a:ln>
                <a:solidFill>
                  <a:prstClr val="black"/>
                </a:solidFill>
                <a:effectLst/>
                <a:uLnTx/>
                <a:uFillTx/>
                <a:latin typeface="BIZ UDPGothic" panose="020B0400000000000000" pitchFamily="34" charset="-128"/>
                <a:ea typeface="BIZ UDPGothic" panose="020B0400000000000000" pitchFamily="34" charset="-128"/>
              </a:rPr>
            </a:b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（研究効率化やイノベーション創出）</a:t>
            </a:r>
          </a:p>
        </p:txBody>
      </p:sp>
      <p:sp>
        <p:nvSpPr>
          <p:cNvPr id="35" name="テキスト ボックス 34">
            <a:extLst>
              <a:ext uri="{FF2B5EF4-FFF2-40B4-BE49-F238E27FC236}">
                <a16:creationId xmlns:a16="http://schemas.microsoft.com/office/drawing/2014/main" id="{9A7BFCD0-13DC-686A-5A19-55C6D24494E7}"/>
              </a:ext>
            </a:extLst>
          </p:cNvPr>
          <p:cNvSpPr txBox="1"/>
          <p:nvPr/>
        </p:nvSpPr>
        <p:spPr>
          <a:xfrm>
            <a:off x="1830851" y="2020254"/>
            <a:ext cx="2376956"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研究データの散逸防止</a:t>
            </a:r>
          </a:p>
        </p:txBody>
      </p:sp>
      <p:sp>
        <p:nvSpPr>
          <p:cNvPr id="16" name="テキスト ボックス 15">
            <a:extLst>
              <a:ext uri="{FF2B5EF4-FFF2-40B4-BE49-F238E27FC236}">
                <a16:creationId xmlns:a16="http://schemas.microsoft.com/office/drawing/2014/main" id="{7523A3A1-BB7B-193D-976C-E8F56CFEB984}"/>
              </a:ext>
            </a:extLst>
          </p:cNvPr>
          <p:cNvSpPr txBox="1"/>
          <p:nvPr/>
        </p:nvSpPr>
        <p:spPr>
          <a:xfrm>
            <a:off x="4283844" y="2021533"/>
            <a:ext cx="1294189"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研究効率化</a:t>
            </a:r>
          </a:p>
        </p:txBody>
      </p:sp>
      <p:sp>
        <p:nvSpPr>
          <p:cNvPr id="17" name="テキスト ボックス 16">
            <a:extLst>
              <a:ext uri="{FF2B5EF4-FFF2-40B4-BE49-F238E27FC236}">
                <a16:creationId xmlns:a16="http://schemas.microsoft.com/office/drawing/2014/main" id="{C4440C02-8EE1-2EE0-E413-B8FB26CAAE06}"/>
              </a:ext>
            </a:extLst>
          </p:cNvPr>
          <p:cNvSpPr txBox="1"/>
          <p:nvPr/>
        </p:nvSpPr>
        <p:spPr>
          <a:xfrm>
            <a:off x="5654068" y="2022973"/>
            <a:ext cx="1294189"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異分野融合</a:t>
            </a:r>
          </a:p>
        </p:txBody>
      </p:sp>
      <p:sp>
        <p:nvSpPr>
          <p:cNvPr id="18" name="テキスト ボックス 17">
            <a:extLst>
              <a:ext uri="{FF2B5EF4-FFF2-40B4-BE49-F238E27FC236}">
                <a16:creationId xmlns:a16="http://schemas.microsoft.com/office/drawing/2014/main" id="{2F2A76B3-FFA1-8CF8-35A5-8E20899C62B5}"/>
              </a:ext>
            </a:extLst>
          </p:cNvPr>
          <p:cNvSpPr txBox="1"/>
          <p:nvPr/>
        </p:nvSpPr>
        <p:spPr>
          <a:xfrm>
            <a:off x="7097806" y="2011325"/>
            <a:ext cx="2098281" cy="33855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研究者評価の多様化</a:t>
            </a:r>
          </a:p>
        </p:txBody>
      </p:sp>
      <p:sp>
        <p:nvSpPr>
          <p:cNvPr id="20" name="矢印: ストライプ 19">
            <a:extLst>
              <a:ext uri="{FF2B5EF4-FFF2-40B4-BE49-F238E27FC236}">
                <a16:creationId xmlns:a16="http://schemas.microsoft.com/office/drawing/2014/main" id="{BED067EE-51B4-61A1-4F6A-892F3729DDC4}"/>
              </a:ext>
            </a:extLst>
          </p:cNvPr>
          <p:cNvSpPr/>
          <p:nvPr/>
        </p:nvSpPr>
        <p:spPr>
          <a:xfrm>
            <a:off x="1276746" y="2086744"/>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ja-JP" altLang="en-US">
                <a:latin typeface="BIZ UDPGothic" panose="020B0400000000000000" pitchFamily="34" charset="-128"/>
                <a:ea typeface="BIZ UDPGothic" panose="020B0400000000000000" pitchFamily="34" charset="-128"/>
              </a:rPr>
              <a:t>研究データマネジメントの必要性</a:t>
            </a:r>
            <a:endParaRPr lang="ja-JP" altLang="en-US"/>
          </a:p>
        </p:txBody>
      </p:sp>
      <p:sp>
        <p:nvSpPr>
          <p:cNvPr id="3" name="テキスト ボックス 2">
            <a:extLst>
              <a:ext uri="{FF2B5EF4-FFF2-40B4-BE49-F238E27FC236}">
                <a16:creationId xmlns:a16="http://schemas.microsoft.com/office/drawing/2014/main" id="{F28D58D7-EA69-1017-45E2-3ADD6BE693C7}"/>
              </a:ext>
            </a:extLst>
          </p:cNvPr>
          <p:cNvSpPr txBox="1"/>
          <p:nvPr/>
        </p:nvSpPr>
        <p:spPr>
          <a:xfrm>
            <a:off x="857559" y="5205485"/>
            <a:ext cx="6805984" cy="379656"/>
          </a:xfrm>
          <a:prstGeom prst="rect">
            <a:avLst/>
          </a:prstGeom>
          <a:noFill/>
        </p:spPr>
        <p:txBody>
          <a:bodyPr wrap="square">
            <a:spAutoFit/>
          </a:bodyPr>
          <a:lstStyle/>
          <a:p>
            <a:pPr marL="380972" indent="-380972">
              <a:buFont typeface="Wingdings" panose="05000000000000000000" pitchFamily="2" charset="2"/>
              <a:buChar char="u"/>
            </a:pPr>
            <a:r>
              <a:rPr lang="ja-JP" altLang="en-US" sz="1867">
                <a:solidFill>
                  <a:schemeClr val="bg1">
                    <a:lumMod val="85000"/>
                  </a:schemeClr>
                </a:solidFill>
                <a:latin typeface="BIZ UDPGothic" panose="020B0400000000000000" pitchFamily="34" charset="-128"/>
                <a:ea typeface="BIZ UDPGothic" panose="020B0400000000000000" pitchFamily="34" charset="-128"/>
              </a:rPr>
              <a:t>データの特性別のオープン・アンド・クローズ戦略が重要</a:t>
            </a:r>
          </a:p>
        </p:txBody>
      </p:sp>
      <p:sp>
        <p:nvSpPr>
          <p:cNvPr id="19" name="コンテンツ プレースホルダー 2">
            <a:extLst>
              <a:ext uri="{FF2B5EF4-FFF2-40B4-BE49-F238E27FC236}">
                <a16:creationId xmlns:a16="http://schemas.microsoft.com/office/drawing/2014/main" id="{75BF8AE5-D9B2-F40E-A4EF-3B2135185DCB}"/>
              </a:ext>
            </a:extLst>
          </p:cNvPr>
          <p:cNvSpPr txBox="1">
            <a:spLocks/>
          </p:cNvSpPr>
          <p:nvPr/>
        </p:nvSpPr>
        <p:spPr bwMode="auto">
          <a:xfrm>
            <a:off x="1211707" y="5609199"/>
            <a:ext cx="6097688" cy="77795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ts val="1333"/>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国益や大学の利益に繋がる財産的価値のある成果物の保護</a:t>
            </a:r>
            <a:endParaRPr lang="en-US" altLang="ja-JP" sz="1600" dirty="0">
              <a:solidFill>
                <a:schemeClr val="bg1">
                  <a:lumMod val="85000"/>
                </a:schemeClr>
              </a:solidFill>
              <a:latin typeface="BIZ UDPGothic" panose="020B0400000000000000" pitchFamily="34" charset="-128"/>
              <a:ea typeface="BIZ UDPGothic" panose="020B0400000000000000" pitchFamily="34" charset="-128"/>
            </a:endParaRPr>
          </a:p>
          <a:p>
            <a:pPr marL="380953" indent="-380953" defTabSz="1219050">
              <a:lnSpc>
                <a:spcPts val="1333"/>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分野の特性など考慮した戦略　など</a:t>
            </a:r>
          </a:p>
        </p:txBody>
      </p:sp>
      <p:sp>
        <p:nvSpPr>
          <p:cNvPr id="38" name="楕円 37">
            <a:extLst>
              <a:ext uri="{FF2B5EF4-FFF2-40B4-BE49-F238E27FC236}">
                <a16:creationId xmlns:a16="http://schemas.microsoft.com/office/drawing/2014/main" id="{917A6E69-DE8B-1373-0ACB-AC8F39C5F5B1}"/>
              </a:ext>
            </a:extLst>
          </p:cNvPr>
          <p:cNvSpPr/>
          <p:nvPr/>
        </p:nvSpPr>
        <p:spPr>
          <a:xfrm>
            <a:off x="9597316" y="4582043"/>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bg1">
                  <a:lumMod val="85000"/>
                </a:schemeClr>
              </a:solidFill>
              <a:latin typeface="BIZ UDPGothic" panose="020B0400000000000000" pitchFamily="34" charset="-128"/>
              <a:ea typeface="BIZ UDPGothic" panose="020B0400000000000000" pitchFamily="34" charset="-128"/>
            </a:endParaRPr>
          </a:p>
        </p:txBody>
      </p:sp>
      <p:grpSp>
        <p:nvGrpSpPr>
          <p:cNvPr id="39" name="グループ化 38">
            <a:extLst>
              <a:ext uri="{FF2B5EF4-FFF2-40B4-BE49-F238E27FC236}">
                <a16:creationId xmlns:a16="http://schemas.microsoft.com/office/drawing/2014/main" id="{93781842-CAE7-7CF1-155F-33EC3DC88093}"/>
              </a:ext>
            </a:extLst>
          </p:cNvPr>
          <p:cNvGrpSpPr/>
          <p:nvPr/>
        </p:nvGrpSpPr>
        <p:grpSpPr>
          <a:xfrm>
            <a:off x="7238421" y="4802447"/>
            <a:ext cx="2797491" cy="2105032"/>
            <a:chOff x="3818319" y="2949809"/>
            <a:chExt cx="3455594" cy="2448706"/>
          </a:xfrm>
        </p:grpSpPr>
        <p:graphicFrame>
          <p:nvGraphicFramePr>
            <p:cNvPr id="40" name="図表 39">
              <a:extLst>
                <a:ext uri="{FF2B5EF4-FFF2-40B4-BE49-F238E27FC236}">
                  <a16:creationId xmlns:a16="http://schemas.microsoft.com/office/drawing/2014/main" id="{F2AF087E-9D7B-171B-57A5-C62973C83BA8}"/>
                </a:ext>
              </a:extLst>
            </p:cNvPr>
            <p:cNvGraphicFramePr/>
            <p:nvPr>
              <p:extLst>
                <p:ext uri="{D42A27DB-BD31-4B8C-83A1-F6EECF244321}">
                  <p14:modId xmlns:p14="http://schemas.microsoft.com/office/powerpoint/2010/main" val="317188378"/>
                </p:ext>
              </p:extLst>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3" name="コンテンツ プレースホルダー 2">
              <a:extLst>
                <a:ext uri="{FF2B5EF4-FFF2-40B4-BE49-F238E27FC236}">
                  <a16:creationId xmlns:a16="http://schemas.microsoft.com/office/drawing/2014/main" id="{DB165FA6-0395-5D7E-AE66-AEE85F95D9F0}"/>
                </a:ext>
              </a:extLst>
            </p:cNvPr>
            <p:cNvSpPr txBox="1">
              <a:spLocks/>
            </p:cNvSpPr>
            <p:nvPr/>
          </p:nvSpPr>
          <p:spPr bwMode="auto">
            <a:xfrm>
              <a:off x="4646180" y="4919744"/>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研究（分野</a:t>
              </a:r>
              <a:r>
                <a:rPr lang="en-US" altLang="ja-JP" sz="1333" dirty="0">
                  <a:solidFill>
                    <a:schemeClr val="bg1">
                      <a:lumMod val="85000"/>
                    </a:schemeClr>
                  </a:solidFill>
                  <a:latin typeface="BIZ UDPGothic" panose="020B0400000000000000" pitchFamily="34" charset="-128"/>
                  <a:ea typeface="BIZ UDPGothic" panose="020B0400000000000000" pitchFamily="34" charset="-128"/>
                </a:rPr>
                <a:t>A</a:t>
              </a:r>
              <a:r>
                <a:rPr lang="ja-JP" altLang="en-US" sz="1333">
                  <a:solidFill>
                    <a:schemeClr val="bg1">
                      <a:lumMod val="85000"/>
                    </a:schemeClr>
                  </a:solidFill>
                  <a:latin typeface="BIZ UDPGothic" panose="020B0400000000000000" pitchFamily="34" charset="-128"/>
                  <a:ea typeface="BIZ UDPGothic" panose="020B0400000000000000" pitchFamily="34" charset="-128"/>
                </a:rPr>
                <a:t>）</a:t>
              </a:r>
            </a:p>
          </p:txBody>
        </p:sp>
        <p:sp>
          <p:nvSpPr>
            <p:cNvPr id="44" name="コンテンツ プレースホルダー 2">
              <a:extLst>
                <a:ext uri="{FF2B5EF4-FFF2-40B4-BE49-F238E27FC236}">
                  <a16:creationId xmlns:a16="http://schemas.microsoft.com/office/drawing/2014/main" id="{E1A6C35C-62F8-87F6-1D20-3A4CC382BD33}"/>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lumMod val="85000"/>
                    </a:schemeClr>
                  </a:solidFill>
                  <a:latin typeface="BIZ UDPGothic" panose="020B0400000000000000" pitchFamily="34" charset="-128"/>
                  <a:ea typeface="BIZ UDPGothic" panose="020B0400000000000000" pitchFamily="34" charset="-128"/>
                </a:rPr>
                <a:t>オープン領域</a:t>
              </a:r>
            </a:p>
          </p:txBody>
        </p:sp>
        <p:sp>
          <p:nvSpPr>
            <p:cNvPr id="45" name="コンテンツ プレースホルダー 2">
              <a:extLst>
                <a:ext uri="{FF2B5EF4-FFF2-40B4-BE49-F238E27FC236}">
                  <a16:creationId xmlns:a16="http://schemas.microsoft.com/office/drawing/2014/main" id="{B087E3C3-55A8-2A2D-A4B1-EE020729E161}"/>
                </a:ext>
              </a:extLst>
            </p:cNvPr>
            <p:cNvSpPr txBox="1">
              <a:spLocks/>
            </p:cNvSpPr>
            <p:nvPr/>
          </p:nvSpPr>
          <p:spPr bwMode="auto">
            <a:xfrm>
              <a:off x="4590118" y="3877309"/>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クローズ</a:t>
              </a:r>
              <a:br>
                <a:rPr lang="en-US" altLang="ja-JP" sz="1333" dirty="0">
                  <a:solidFill>
                    <a:schemeClr val="bg1">
                      <a:lumMod val="85000"/>
                    </a:schemeClr>
                  </a:solidFill>
                  <a:latin typeface="BIZ UDPGothic" panose="020B0400000000000000" pitchFamily="34" charset="-128"/>
                  <a:ea typeface="BIZ UDPGothic" panose="020B0400000000000000" pitchFamily="34" charset="-128"/>
                </a:rPr>
              </a:br>
              <a:r>
                <a:rPr lang="ja-JP" altLang="en-US" sz="1333">
                  <a:solidFill>
                    <a:schemeClr val="bg1">
                      <a:lumMod val="85000"/>
                    </a:schemeClr>
                  </a:solidFill>
                  <a:latin typeface="BIZ UDPGothic" panose="020B0400000000000000" pitchFamily="34" charset="-128"/>
                  <a:ea typeface="BIZ UDPGothic" panose="020B0400000000000000" pitchFamily="34" charset="-128"/>
                </a:rPr>
                <a:t>領域</a:t>
              </a:r>
            </a:p>
          </p:txBody>
        </p:sp>
      </p:grpSp>
      <p:grpSp>
        <p:nvGrpSpPr>
          <p:cNvPr id="46" name="グループ化 45">
            <a:extLst>
              <a:ext uri="{FF2B5EF4-FFF2-40B4-BE49-F238E27FC236}">
                <a16:creationId xmlns:a16="http://schemas.microsoft.com/office/drawing/2014/main" id="{ED22C1F2-0450-C43F-A58F-43AC0407B529}"/>
              </a:ext>
            </a:extLst>
          </p:cNvPr>
          <p:cNvGrpSpPr/>
          <p:nvPr/>
        </p:nvGrpSpPr>
        <p:grpSpPr>
          <a:xfrm>
            <a:off x="9160336" y="4759948"/>
            <a:ext cx="3014773" cy="2146712"/>
            <a:chOff x="6133388" y="2931207"/>
            <a:chExt cx="3455595" cy="2474365"/>
          </a:xfrm>
        </p:grpSpPr>
        <p:graphicFrame>
          <p:nvGraphicFramePr>
            <p:cNvPr id="47" name="図表 46">
              <a:extLst>
                <a:ext uri="{FF2B5EF4-FFF2-40B4-BE49-F238E27FC236}">
                  <a16:creationId xmlns:a16="http://schemas.microsoft.com/office/drawing/2014/main" id="{068C0EE1-8625-A603-18F8-E545A468E357}"/>
                </a:ext>
              </a:extLst>
            </p:cNvPr>
            <p:cNvGraphicFramePr/>
            <p:nvPr>
              <p:extLst>
                <p:ext uri="{D42A27DB-BD31-4B8C-83A1-F6EECF244321}">
                  <p14:modId xmlns:p14="http://schemas.microsoft.com/office/powerpoint/2010/main" val="1329782783"/>
                </p:ext>
              </p:extLst>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48" name="コンテンツ プレースホルダー 2">
              <a:extLst>
                <a:ext uri="{FF2B5EF4-FFF2-40B4-BE49-F238E27FC236}">
                  <a16:creationId xmlns:a16="http://schemas.microsoft.com/office/drawing/2014/main" id="{11ECAD76-D1C4-8514-E22A-9795EC0180C8}"/>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333">
                  <a:solidFill>
                    <a:schemeClr val="bg1">
                      <a:lumMod val="85000"/>
                    </a:schemeClr>
                  </a:solidFill>
                  <a:latin typeface="BIZ UDPGothic" panose="020B0400000000000000" pitchFamily="34" charset="-128"/>
                  <a:ea typeface="BIZ UDPGothic" panose="020B0400000000000000" pitchFamily="34" charset="-128"/>
                </a:rPr>
                <a:t>研究（分野</a:t>
              </a:r>
              <a:r>
                <a:rPr lang="en-US" altLang="ja-JP" sz="1333" dirty="0">
                  <a:solidFill>
                    <a:schemeClr val="bg1">
                      <a:lumMod val="85000"/>
                    </a:schemeClr>
                  </a:solidFill>
                  <a:latin typeface="BIZ UDPGothic" panose="020B0400000000000000" pitchFamily="34" charset="-128"/>
                  <a:ea typeface="BIZ UDPGothic" panose="020B0400000000000000" pitchFamily="34" charset="-128"/>
                </a:rPr>
                <a:t>B</a:t>
              </a:r>
              <a:r>
                <a:rPr lang="ja-JP" altLang="en-US" sz="1333">
                  <a:solidFill>
                    <a:schemeClr val="bg1">
                      <a:lumMod val="85000"/>
                    </a:schemeClr>
                  </a:solidFill>
                  <a:latin typeface="BIZ UDPGothic" panose="020B0400000000000000" pitchFamily="34" charset="-128"/>
                  <a:ea typeface="BIZ UDPGothic" panose="020B0400000000000000" pitchFamily="34" charset="-128"/>
                </a:rPr>
                <a:t>）</a:t>
              </a:r>
            </a:p>
          </p:txBody>
        </p:sp>
        <p:sp>
          <p:nvSpPr>
            <p:cNvPr id="49" name="コンテンツ プレースホルダー 2">
              <a:extLst>
                <a:ext uri="{FF2B5EF4-FFF2-40B4-BE49-F238E27FC236}">
                  <a16:creationId xmlns:a16="http://schemas.microsoft.com/office/drawing/2014/main" id="{6DE85967-D436-03E2-97CD-B7B020A9F804}"/>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ja-JP" altLang="en-US" sz="1200" dirty="0">
                  <a:solidFill>
                    <a:schemeClr val="bg1">
                      <a:lumMod val="85000"/>
                    </a:schemeClr>
                  </a:solidFill>
                  <a:latin typeface="BIZ UDPGothic" panose="020B0400000000000000" pitchFamily="34" charset="-128"/>
                  <a:ea typeface="BIZ UDPGothic" panose="020B0400000000000000" pitchFamily="34" charset="-128"/>
                </a:rPr>
                <a:t>オープン領域</a:t>
              </a:r>
            </a:p>
          </p:txBody>
        </p:sp>
        <p:sp>
          <p:nvSpPr>
            <p:cNvPr id="50" name="コンテンツ プレースホルダー 2">
              <a:extLst>
                <a:ext uri="{FF2B5EF4-FFF2-40B4-BE49-F238E27FC236}">
                  <a16:creationId xmlns:a16="http://schemas.microsoft.com/office/drawing/2014/main" id="{C4C394F8-52B5-E7B6-5F6C-E7A136C33182}"/>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ja-JP" altLang="en-US" sz="1067">
                  <a:solidFill>
                    <a:schemeClr val="bg1">
                      <a:lumMod val="85000"/>
                    </a:schemeClr>
                  </a:solidFill>
                  <a:latin typeface="BIZ UDPGothic" panose="020B0400000000000000" pitchFamily="34" charset="-128"/>
                  <a:ea typeface="BIZ UDPGothic" panose="020B0400000000000000" pitchFamily="34" charset="-128"/>
                </a:rPr>
                <a:t>クローズ</a:t>
              </a:r>
              <a:br>
                <a:rPr lang="en-US" altLang="ja-JP" sz="1067" dirty="0">
                  <a:solidFill>
                    <a:schemeClr val="bg1">
                      <a:lumMod val="85000"/>
                    </a:schemeClr>
                  </a:solidFill>
                  <a:latin typeface="BIZ UDPGothic" panose="020B0400000000000000" pitchFamily="34" charset="-128"/>
                  <a:ea typeface="BIZ UDPGothic" panose="020B0400000000000000" pitchFamily="34" charset="-128"/>
                </a:rPr>
              </a:br>
              <a:r>
                <a:rPr lang="ja-JP" altLang="en-US" sz="1067">
                  <a:solidFill>
                    <a:schemeClr val="bg1">
                      <a:lumMod val="85000"/>
                    </a:schemeClr>
                  </a:solidFill>
                  <a:latin typeface="BIZ UDPGothic" panose="020B0400000000000000" pitchFamily="34" charset="-128"/>
                  <a:ea typeface="BIZ UDPGothic" panose="020B0400000000000000" pitchFamily="34" charset="-128"/>
                </a:rPr>
                <a:t>領域</a:t>
              </a:r>
            </a:p>
          </p:txBody>
        </p:sp>
      </p:grpSp>
      <p:sp>
        <p:nvSpPr>
          <p:cNvPr id="51" name="テキスト ボックス 50">
            <a:extLst>
              <a:ext uri="{FF2B5EF4-FFF2-40B4-BE49-F238E27FC236}">
                <a16:creationId xmlns:a16="http://schemas.microsoft.com/office/drawing/2014/main" id="{FEDEBB9C-598C-AD77-0E92-E8E959F7BC0C}"/>
              </a:ext>
            </a:extLst>
          </p:cNvPr>
          <p:cNvSpPr txBox="1"/>
          <p:nvPr/>
        </p:nvSpPr>
        <p:spPr>
          <a:xfrm>
            <a:off x="1966426" y="6362053"/>
            <a:ext cx="5608159" cy="338554"/>
          </a:xfrm>
          <a:prstGeom prst="rect">
            <a:avLst/>
          </a:prstGeom>
          <a:noFill/>
        </p:spPr>
        <p:txBody>
          <a:bodyPr wrap="square">
            <a:spAutoFit/>
          </a:bodyPr>
          <a:lstStyle/>
          <a:p>
            <a:r>
              <a:rPr lang="ja-JP" altLang="en-US" sz="1600" u="sng">
                <a:solidFill>
                  <a:schemeClr val="bg1">
                    <a:lumMod val="85000"/>
                  </a:schemeClr>
                </a:solidFill>
                <a:latin typeface="BIZ UDPGothic" panose="020B0400000000000000" pitchFamily="34" charset="-128"/>
                <a:ea typeface="BIZ UDPGothic" panose="020B0400000000000000" pitchFamily="34" charset="-128"/>
              </a:rPr>
              <a:t>国内外の関係法令や学内規則等の把握が重要</a:t>
            </a:r>
          </a:p>
        </p:txBody>
      </p:sp>
      <p:sp>
        <p:nvSpPr>
          <p:cNvPr id="52" name="矢印: ストライプ 51">
            <a:extLst>
              <a:ext uri="{FF2B5EF4-FFF2-40B4-BE49-F238E27FC236}">
                <a16:creationId xmlns:a16="http://schemas.microsoft.com/office/drawing/2014/main" id="{2644899D-97FD-BAB1-B409-F4723A0CA4EE}"/>
              </a:ext>
            </a:extLst>
          </p:cNvPr>
          <p:cNvSpPr/>
          <p:nvPr/>
        </p:nvSpPr>
        <p:spPr>
          <a:xfrm>
            <a:off x="1363874" y="6412393"/>
            <a:ext cx="435607" cy="236736"/>
          </a:xfrm>
          <a:prstGeom prst="striped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85000"/>
                </a:schemeClr>
              </a:solidFill>
              <a:latin typeface="BIZ UDPGothic" panose="020B0400000000000000" pitchFamily="34" charset="-128"/>
              <a:ea typeface="BIZ UDPGothic" panose="020B0400000000000000" pitchFamily="34" charset="-128"/>
            </a:endParaRPr>
          </a:p>
        </p:txBody>
      </p:sp>
    </p:spTree>
    <p:extLst>
      <p:ext uri="{BB962C8B-B14F-4D97-AF65-F5344CB8AC3E}">
        <p14:creationId xmlns:p14="http://schemas.microsoft.com/office/powerpoint/2010/main" val="3809780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BEE68349-1276-908C-4F47-950A89DCC86F}"/>
              </a:ext>
            </a:extLst>
          </p:cNvPr>
          <p:cNvPicPr>
            <a:picLocks noChangeAspect="1"/>
          </p:cNvPicPr>
          <p:nvPr/>
        </p:nvPicPr>
        <p:blipFill>
          <a:blip r:embed="rId3"/>
          <a:srcRect l="464" t="492" r="317"/>
          <a:stretch/>
        </p:blipFill>
        <p:spPr>
          <a:xfrm>
            <a:off x="2956561" y="1066800"/>
            <a:ext cx="6858000" cy="5127174"/>
          </a:xfrm>
          <a:prstGeom prst="rect">
            <a:avLst/>
          </a:prstGeom>
          <a:ln>
            <a:solidFill>
              <a:schemeClr val="bg1">
                <a:lumMod val="75000"/>
              </a:schemeClr>
            </a:solidFill>
          </a:ln>
        </p:spPr>
      </p:pic>
      <p:sp>
        <p:nvSpPr>
          <p:cNvPr id="12" name="タイトル 14">
            <a:extLst>
              <a:ext uri="{FF2B5EF4-FFF2-40B4-BE49-F238E27FC236}">
                <a16:creationId xmlns:a16="http://schemas.microsoft.com/office/drawing/2014/main" id="{D13579BA-2361-D89F-1FCF-F2A0E74B02AD}"/>
              </a:ext>
            </a:extLst>
          </p:cNvPr>
          <p:cNvSpPr txBox="1">
            <a:spLocks/>
          </p:cNvSpPr>
          <p:nvPr/>
        </p:nvSpPr>
        <p:spPr bwMode="auto">
          <a:xfrm>
            <a:off x="0" y="1"/>
            <a:ext cx="12192000" cy="932723"/>
          </a:xfrm>
          <a:prstGeom prst="rect">
            <a:avLst/>
          </a:prstGeom>
          <a:solidFill>
            <a:srgbClr val="2D28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8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4800" b="0" i="0" u="none" strike="noStrike" kern="1200" cap="none" spc="0" normalizeH="0" baseline="0" noProof="0">
                <a:ln>
                  <a:noFill/>
                </a:ln>
                <a:solidFill>
                  <a:sysClr val="window" lastClr="FFFFFF"/>
                </a:solidFill>
                <a:effectLst/>
                <a:uLnTx/>
                <a:uFillTx/>
                <a:latin typeface="BIZ UDPGothic" panose="020B0400000000000000" pitchFamily="34" charset="-128"/>
                <a:ea typeface="BIZ UDPGothic" panose="020B0400000000000000" pitchFamily="34" charset="-128"/>
              </a:rPr>
              <a:t>研究データマネジメントの必要性</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sp>
        <p:nvSpPr>
          <p:cNvPr id="15" name="テキスト ボックス 14">
            <a:extLst>
              <a:ext uri="{FF2B5EF4-FFF2-40B4-BE49-F238E27FC236}">
                <a16:creationId xmlns:a16="http://schemas.microsoft.com/office/drawing/2014/main" id="{3DF90206-071E-3DED-01A5-021B833A6454}"/>
              </a:ext>
            </a:extLst>
          </p:cNvPr>
          <p:cNvSpPr txBox="1"/>
          <p:nvPr/>
        </p:nvSpPr>
        <p:spPr>
          <a:xfrm>
            <a:off x="-160" y="6323173"/>
            <a:ext cx="12192000" cy="502573"/>
          </a:xfrm>
          <a:prstGeom prst="rect">
            <a:avLst/>
          </a:prstGeom>
          <a:solidFill>
            <a:srgbClr val="EAEAEA"/>
          </a:solidFill>
        </p:spPr>
        <p:txBody>
          <a:bodyPr wrap="square" rtlCol="0">
            <a:spAutoFit/>
          </a:bodyPr>
          <a:lstStyle/>
          <a:p>
            <a:r>
              <a:rPr lang="ja-JP" altLang="en-US" sz="1333">
                <a:latin typeface="BIZ UDPGothic" panose="020B0400000000000000" pitchFamily="34" charset="-128"/>
                <a:ea typeface="BIZ UDPGothic" panose="020B0400000000000000" pitchFamily="34" charset="-128"/>
              </a:rPr>
              <a:t>九州大学データ駆動イノベーション推進本部研究データ管理支援部門</a:t>
            </a:r>
            <a:r>
              <a:rPr lang="en-US" altLang="ja-JP" sz="1333" dirty="0">
                <a:latin typeface="BIZ UDPGothic" panose="020B0400000000000000" pitchFamily="34" charset="-128"/>
                <a:ea typeface="BIZ UDPGothic" panose="020B0400000000000000" pitchFamily="34" charset="-128"/>
              </a:rPr>
              <a:t>, </a:t>
            </a:r>
            <a:r>
              <a:rPr lang="zh-TW" altLang="en-US" sz="1333">
                <a:latin typeface="BIZ UDPGothic" panose="020B0400000000000000" pitchFamily="34" charset="-128"/>
                <a:ea typeface="BIZ UDPGothic" panose="020B0400000000000000" pitchFamily="34" charset="-128"/>
              </a:rPr>
              <a:t>九州大学附属図書館図書館</a:t>
            </a:r>
            <a:r>
              <a:rPr lang="en-US" altLang="zh-TW" sz="1333" dirty="0">
                <a:latin typeface="BIZ UDPGothic" panose="020B0400000000000000" pitchFamily="34" charset="-128"/>
                <a:ea typeface="BIZ UDPGothic" panose="020B0400000000000000" pitchFamily="34" charset="-128"/>
              </a:rPr>
              <a:t>DX</a:t>
            </a:r>
            <a:r>
              <a:rPr lang="zh-TW" altLang="en-US" sz="1333">
                <a:latin typeface="BIZ UDPGothic" panose="020B0400000000000000" pitchFamily="34" charset="-128"/>
                <a:ea typeface="BIZ UDPGothic" panose="020B0400000000000000" pitchFamily="34" charset="-128"/>
              </a:rPr>
              <a:t>支援室</a:t>
            </a:r>
            <a:r>
              <a:rPr lang="ja-JP" altLang="en-US" sz="1333">
                <a:latin typeface="BIZ UDPGothic" panose="020B0400000000000000" pitchFamily="34" charset="-128"/>
                <a:ea typeface="BIZ UDPGothic" panose="020B0400000000000000" pitchFamily="34" charset="-128"/>
              </a:rPr>
              <a:t>（</a:t>
            </a:r>
            <a:r>
              <a:rPr lang="en-US" altLang="ja-JP" sz="1333" dirty="0">
                <a:latin typeface="BIZ UDPGothic" panose="020B0400000000000000" pitchFamily="34" charset="-128"/>
                <a:ea typeface="BIZ UDPGothic" panose="020B0400000000000000" pitchFamily="34" charset="-128"/>
              </a:rPr>
              <a:t>2023, 08</a:t>
            </a:r>
            <a:r>
              <a:rPr lang="ja-JP" altLang="en-US" sz="1333">
                <a:latin typeface="BIZ UDPGothic" panose="020B0400000000000000" pitchFamily="34" charset="-128"/>
                <a:ea typeface="BIZ UDPGothic" panose="020B0400000000000000" pitchFamily="34" charset="-128"/>
              </a:rPr>
              <a:t>）「はじめよう、研究データ管理」</a:t>
            </a:r>
            <a:r>
              <a:rPr lang="en-US" altLang="ja-JP" sz="1333" dirty="0">
                <a:latin typeface="BIZ UDPGothic" panose="020B0400000000000000" pitchFamily="34" charset="-128"/>
                <a:ea typeface="BIZ UDPGothic" panose="020B0400000000000000" pitchFamily="34" charset="-128"/>
              </a:rPr>
              <a:t>, p.</a:t>
            </a:r>
            <a:r>
              <a:rPr lang="ja-JP" altLang="en-US" sz="1333">
                <a:latin typeface="BIZ UDPGothic" panose="020B0400000000000000" pitchFamily="34" charset="-128"/>
                <a:ea typeface="BIZ UDPGothic" panose="020B0400000000000000" pitchFamily="34" charset="-128"/>
              </a:rPr>
              <a:t>８</a:t>
            </a:r>
            <a:r>
              <a:rPr lang="en-US" altLang="ja-JP" sz="1333" dirty="0">
                <a:latin typeface="BIZ UDPGothic" panose="020B0400000000000000" pitchFamily="34" charset="-128"/>
                <a:ea typeface="BIZ UDPGothic" panose="020B0400000000000000" pitchFamily="34" charset="-128"/>
              </a:rPr>
              <a:t>. </a:t>
            </a:r>
            <a:r>
              <a:rPr lang="en-US" altLang="ja-JP" sz="1333" dirty="0">
                <a:latin typeface="BIZ UDPGothic" panose="020B0400000000000000" pitchFamily="34" charset="-128"/>
                <a:ea typeface="BIZ UDPGothic" panose="020B0400000000000000" pitchFamily="34" charset="-128"/>
                <a:hlinkClick r:id="rId4"/>
              </a:rPr>
              <a:t>https://doi.org/10.15017/6796147</a:t>
            </a:r>
            <a:endParaRPr lang="en-US" altLang="ja-JP" sz="1333" dirty="0">
              <a:latin typeface="BIZ UDPGothic" panose="020B0400000000000000" pitchFamily="34" charset="-128"/>
              <a:ea typeface="BIZ UDPGothic" panose="020B0400000000000000" pitchFamily="34" charset="-128"/>
            </a:endParaRPr>
          </a:p>
        </p:txBody>
      </p:sp>
      <p:sp>
        <p:nvSpPr>
          <p:cNvPr id="3" name="页脚占位符 4">
            <a:extLst>
              <a:ext uri="{FF2B5EF4-FFF2-40B4-BE49-F238E27FC236}">
                <a16:creationId xmlns:a16="http://schemas.microsoft.com/office/drawing/2014/main" id="{249A5981-636E-A127-C621-054E88D8B385}"/>
              </a:ext>
            </a:extLst>
          </p:cNvPr>
          <p:cNvSpPr>
            <a:spLocks noGrp="1" noChangeArrowheads="1"/>
          </p:cNvSpPr>
          <p:nvPr/>
        </p:nvSpPr>
        <p:spPr bwMode="auto">
          <a:xfrm>
            <a:off x="6095840" y="5461801"/>
            <a:ext cx="3489523" cy="329399"/>
          </a:xfrm>
          <a:prstGeom prst="rect">
            <a:avLst/>
          </a:prstGeom>
          <a:solidFill>
            <a:schemeClr val="bg1"/>
          </a:solidFill>
          <a:ln>
            <a:noFill/>
          </a:ln>
        </p:spPr>
        <p:txBody>
          <a:bodyPr/>
          <a:lstStyle/>
          <a:p>
            <a:r>
              <a:rPr lang="en-US" altLang="ja-JP" sz="1050" dirty="0">
                <a:ea typeface="BIZ UDPゴシック" panose="020B0400000000000000" pitchFamily="50" charset="-128"/>
              </a:rPr>
              <a:t>*1 </a:t>
            </a:r>
            <a:r>
              <a:rPr lang="ja-JP" altLang="ja-JP" sz="1050">
                <a:ea typeface="BIZ UDPゴシック" panose="020B0400000000000000" pitchFamily="50" charset="-128"/>
              </a:rPr>
              <a:t>第</a:t>
            </a:r>
            <a:r>
              <a:rPr lang="en-US" altLang="ja-JP" sz="1050" dirty="0">
                <a:ea typeface="BIZ UDPゴシック" panose="020B0400000000000000" pitchFamily="50" charset="-128"/>
              </a:rPr>
              <a:t>5</a:t>
            </a:r>
            <a:r>
              <a:rPr lang="ja-JP" altLang="ja-JP" sz="1050">
                <a:ea typeface="BIZ UDPゴシック" panose="020B0400000000000000" pitchFamily="50" charset="-128"/>
              </a:rPr>
              <a:t>期科学技術基本計画　本文</a:t>
            </a:r>
            <a:r>
              <a:rPr lang="ja-JP" altLang="en-US" sz="1050">
                <a:ea typeface="BIZ UDPゴシック" panose="020B0400000000000000" pitchFamily="50" charset="-128"/>
              </a:rPr>
              <a:t>　</a:t>
            </a:r>
            <a:r>
              <a:rPr lang="en-US" altLang="ja-JP" sz="1050" dirty="0">
                <a:ea typeface="BIZ UDPゴシック" panose="020B0400000000000000" pitchFamily="50" charset="-128"/>
              </a:rPr>
              <a:t>p32</a:t>
            </a:r>
            <a:r>
              <a:rPr lang="ja-JP" altLang="en-US" sz="1050">
                <a:ea typeface="BIZ UDPゴシック" panose="020B0400000000000000" pitchFamily="50" charset="-128"/>
              </a:rPr>
              <a:t> </a:t>
            </a:r>
            <a:endParaRPr lang="en-US" altLang="ja-JP" sz="1050" dirty="0">
              <a:ea typeface="BIZ UDPゴシック" panose="020B0400000000000000" pitchFamily="50" charset="-128"/>
            </a:endParaRPr>
          </a:p>
          <a:p>
            <a:r>
              <a:rPr lang="en-US" altLang="ja-JP" sz="1050" dirty="0">
                <a:ea typeface="BIZ UDPゴシック" panose="020B0400000000000000" pitchFamily="50" charset="-128"/>
                <a:hlinkClick r:id="rId5"/>
              </a:rPr>
              <a:t>http://www8.cao.go.jp/cstp/kihonkeikaku/5honbun.pdf</a:t>
            </a:r>
            <a:endParaRPr lang="en-US" altLang="ja-JP" sz="1050" dirty="0">
              <a:ea typeface="BIZ UDPゴシック" panose="020B0400000000000000" pitchFamily="50" charset="-128"/>
            </a:endParaRPr>
          </a:p>
        </p:txBody>
      </p:sp>
    </p:spTree>
    <p:extLst>
      <p:ext uri="{BB962C8B-B14F-4D97-AF65-F5344CB8AC3E}">
        <p14:creationId xmlns:p14="http://schemas.microsoft.com/office/powerpoint/2010/main" val="161304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吹き出し: 角を丸めた四角形 36">
            <a:extLst>
              <a:ext uri="{FF2B5EF4-FFF2-40B4-BE49-F238E27FC236}">
                <a16:creationId xmlns:a16="http://schemas.microsoft.com/office/drawing/2014/main" id="{99BF6A7D-D1BA-A6B8-7BB3-3FA373E10FD7}"/>
              </a:ext>
            </a:extLst>
          </p:cNvPr>
          <p:cNvSpPr/>
          <p:nvPr/>
        </p:nvSpPr>
        <p:spPr>
          <a:xfrm>
            <a:off x="7083544" y="2035945"/>
            <a:ext cx="2095993" cy="336000"/>
          </a:xfrm>
          <a:prstGeom prst="wedgeRoundRectCallout">
            <a:avLst>
              <a:gd name="adj1" fmla="val -40516"/>
              <a:gd name="adj2" fmla="val 27720"/>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endParaRPr>
          </a:p>
        </p:txBody>
      </p:sp>
      <p:sp>
        <p:nvSpPr>
          <p:cNvPr id="36" name="吹き出し: 角を丸めた四角形 35">
            <a:extLst>
              <a:ext uri="{FF2B5EF4-FFF2-40B4-BE49-F238E27FC236}">
                <a16:creationId xmlns:a16="http://schemas.microsoft.com/office/drawing/2014/main" id="{F3DAE90C-B199-511A-4FD1-36095A276D76}"/>
              </a:ext>
            </a:extLst>
          </p:cNvPr>
          <p:cNvSpPr/>
          <p:nvPr/>
        </p:nvSpPr>
        <p:spPr>
          <a:xfrm>
            <a:off x="5691368" y="2032631"/>
            <a:ext cx="1183133" cy="336000"/>
          </a:xfrm>
          <a:prstGeom prst="wedgeRoundRectCallout">
            <a:avLst>
              <a:gd name="adj1" fmla="val -40516"/>
              <a:gd name="adj2" fmla="val 27720"/>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endParaRPr>
          </a:p>
        </p:txBody>
      </p:sp>
      <p:sp>
        <p:nvSpPr>
          <p:cNvPr id="22" name="吹き出し: 角を丸めた四角形 21">
            <a:extLst>
              <a:ext uri="{FF2B5EF4-FFF2-40B4-BE49-F238E27FC236}">
                <a16:creationId xmlns:a16="http://schemas.microsoft.com/office/drawing/2014/main" id="{4B15BB9B-E020-0B6F-F84A-29192782A05F}"/>
              </a:ext>
            </a:extLst>
          </p:cNvPr>
          <p:cNvSpPr/>
          <p:nvPr/>
        </p:nvSpPr>
        <p:spPr>
          <a:xfrm>
            <a:off x="4343380" y="2039669"/>
            <a:ext cx="1183133" cy="336000"/>
          </a:xfrm>
          <a:prstGeom prst="wedgeRoundRectCallout">
            <a:avLst>
              <a:gd name="adj1" fmla="val -40516"/>
              <a:gd name="adj2" fmla="val 27720"/>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endParaRPr>
          </a:p>
        </p:txBody>
      </p:sp>
      <p:sp>
        <p:nvSpPr>
          <p:cNvPr id="21" name="吹き出し: 角を丸めた四角形 20">
            <a:extLst>
              <a:ext uri="{FF2B5EF4-FFF2-40B4-BE49-F238E27FC236}">
                <a16:creationId xmlns:a16="http://schemas.microsoft.com/office/drawing/2014/main" id="{0F97A1DF-627D-35F7-586B-4B51D112B4D6}"/>
              </a:ext>
            </a:extLst>
          </p:cNvPr>
          <p:cNvSpPr/>
          <p:nvPr/>
        </p:nvSpPr>
        <p:spPr>
          <a:xfrm>
            <a:off x="1861730" y="2037045"/>
            <a:ext cx="2305593" cy="336000"/>
          </a:xfrm>
          <a:prstGeom prst="wedgeRoundRectCallout">
            <a:avLst>
              <a:gd name="adj1" fmla="val -40516"/>
              <a:gd name="adj2" fmla="val 27720"/>
              <a:gd name="adj3"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67"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endParaRPr>
          </a:p>
        </p:txBody>
      </p:sp>
      <p:sp>
        <p:nvSpPr>
          <p:cNvPr id="13" name="テキスト ボックス 12">
            <a:extLst>
              <a:ext uri="{FF2B5EF4-FFF2-40B4-BE49-F238E27FC236}">
                <a16:creationId xmlns:a16="http://schemas.microsoft.com/office/drawing/2014/main" id="{5DFE4B11-B613-9B8E-1AED-951DFEA1A0E8}"/>
              </a:ext>
            </a:extLst>
          </p:cNvPr>
          <p:cNvSpPr txBox="1"/>
          <p:nvPr/>
        </p:nvSpPr>
        <p:spPr>
          <a:xfrm>
            <a:off x="857559" y="5205485"/>
            <a:ext cx="6805984" cy="379656"/>
          </a:xfrm>
          <a:prstGeom prst="rect">
            <a:avLst/>
          </a:prstGeom>
          <a:noFill/>
        </p:spPr>
        <p:txBody>
          <a:bodyPr wrap="square">
            <a:spAutoFit/>
          </a:bodyPr>
          <a:lstStyle/>
          <a:p>
            <a:pPr marL="380972" marR="0" lvl="0" indent="-380972" algn="l" defTabSz="914400" rtl="0" eaLnBrk="0" fontAlgn="base" latinLnBrk="0" hangingPunct="0">
              <a:lnSpc>
                <a:spcPct val="100000"/>
              </a:lnSpc>
              <a:spcBef>
                <a:spcPct val="0"/>
              </a:spcBef>
              <a:spcAft>
                <a:spcPct val="0"/>
              </a:spcAft>
              <a:buClrTx/>
              <a:buSzTx/>
              <a:buFont typeface="Wingdings" panose="05000000000000000000" pitchFamily="2" charset="2"/>
              <a:buChar char="u"/>
              <a:tabLst/>
              <a:defRPr/>
            </a:pPr>
            <a:r>
              <a:rPr kumimoji="1" lang="ja-JP" altLang="en-US" sz="1867"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データの特性別のオープン・アンド・クローズ戦略が重要</a:t>
            </a:r>
          </a:p>
        </p:txBody>
      </p:sp>
      <p:sp>
        <p:nvSpPr>
          <p:cNvPr id="23" name="コンテンツ プレースホルダー 2">
            <a:extLst>
              <a:ext uri="{FF2B5EF4-FFF2-40B4-BE49-F238E27FC236}">
                <a16:creationId xmlns:a16="http://schemas.microsoft.com/office/drawing/2014/main" id="{ECAF4E7B-E2DD-12EB-1A78-9965571393F1}"/>
              </a:ext>
            </a:extLst>
          </p:cNvPr>
          <p:cNvSpPr txBox="1">
            <a:spLocks/>
          </p:cNvSpPr>
          <p:nvPr/>
        </p:nvSpPr>
        <p:spPr bwMode="auto">
          <a:xfrm>
            <a:off x="766839" y="1558219"/>
            <a:ext cx="4275424"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marR="0" lvl="0" indent="-380972" algn="l" defTabSz="1219050" rtl="0" eaLnBrk="0" fontAlgn="base" latinLnBrk="0" hangingPunct="0">
              <a:lnSpc>
                <a:spcPct val="100000"/>
              </a:lnSpc>
              <a:spcBef>
                <a:spcPts val="1000"/>
              </a:spcBef>
              <a:spcAft>
                <a:spcPct val="0"/>
              </a:spcAft>
              <a:buClrTx/>
              <a:buSzTx/>
              <a:buFont typeface="Wingdings" panose="05000000000000000000" pitchFamily="2" charset="2"/>
              <a:buChar char="u"/>
              <a:tabLst/>
              <a:defRPr/>
            </a:pPr>
            <a:r>
              <a:rPr kumimoji="1" lang="ja-JP" altLang="en-US" sz="1867"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研究データを適切に管理すると</a:t>
            </a:r>
            <a:endParaRPr kumimoji="1" lang="en-US" altLang="ja-JP" sz="1867" b="0" i="0" u="none" strike="noStrike" kern="1200" cap="none" spc="0" normalizeH="0" baseline="0" noProof="0" dirty="0">
              <a:ln>
                <a:noFill/>
              </a:ln>
              <a:solidFill>
                <a:schemeClr val="bg1">
                  <a:lumMod val="85000"/>
                </a:schemeClr>
              </a:solidFill>
              <a:effectLst/>
              <a:uLnTx/>
              <a:uFillTx/>
              <a:latin typeface="BIZ UDPGothic" panose="020B0400000000000000" pitchFamily="34" charset="-128"/>
              <a:ea typeface="BIZ UDPGothic" panose="020B0400000000000000" pitchFamily="34" charset="-128"/>
            </a:endParaRPr>
          </a:p>
        </p:txBody>
      </p:sp>
      <p:sp>
        <p:nvSpPr>
          <p:cNvPr id="24" name="コンテンツ プレースホルダー 2">
            <a:extLst>
              <a:ext uri="{FF2B5EF4-FFF2-40B4-BE49-F238E27FC236}">
                <a16:creationId xmlns:a16="http://schemas.microsoft.com/office/drawing/2014/main" id="{6D44482B-81CC-D564-C013-94D541B6E6EB}"/>
              </a:ext>
            </a:extLst>
          </p:cNvPr>
          <p:cNvSpPr txBox="1">
            <a:spLocks/>
          </p:cNvSpPr>
          <p:nvPr/>
        </p:nvSpPr>
        <p:spPr bwMode="auto">
          <a:xfrm>
            <a:off x="1211707" y="5609199"/>
            <a:ext cx="6097688" cy="77795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marR="0" lvl="0" indent="-380953" algn="l" defTabSz="1219050" rtl="0" eaLnBrk="0" fontAlgn="base" latinLnBrk="0" hangingPunct="0">
              <a:lnSpc>
                <a:spcPts val="1333"/>
              </a:lnSpc>
              <a:spcBef>
                <a:spcPts val="100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国益や大学の利益に繋がる財産的価値のある成果物の保護</a:t>
            </a:r>
            <a:endParaRPr kumimoji="1" lang="en-US" altLang="ja-JP" sz="1600" b="0" i="0" u="none" strike="noStrike" kern="1200" cap="none" spc="0" normalizeH="0" baseline="0" noProof="0" dirty="0">
              <a:ln>
                <a:noFill/>
              </a:ln>
              <a:solidFill>
                <a:prstClr val="black"/>
              </a:solidFill>
              <a:effectLst/>
              <a:uLnTx/>
              <a:uFillTx/>
              <a:latin typeface="BIZ UDPGothic" panose="020B0400000000000000" pitchFamily="34" charset="-128"/>
              <a:ea typeface="BIZ UDPGothic" panose="020B0400000000000000" pitchFamily="34" charset="-128"/>
            </a:endParaRPr>
          </a:p>
          <a:p>
            <a:pPr marL="380953" marR="0" lvl="0" indent="-380953" algn="l" defTabSz="1219050" rtl="0" eaLnBrk="0" fontAlgn="base" latinLnBrk="0" hangingPunct="0">
              <a:lnSpc>
                <a:spcPts val="1333"/>
              </a:lnSpc>
              <a:spcBef>
                <a:spcPts val="100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分野の特性など考慮した戦略　など</a:t>
            </a:r>
          </a:p>
        </p:txBody>
      </p:sp>
      <p:sp>
        <p:nvSpPr>
          <p:cNvPr id="27" name="楕円 26">
            <a:extLst>
              <a:ext uri="{FF2B5EF4-FFF2-40B4-BE49-F238E27FC236}">
                <a16:creationId xmlns:a16="http://schemas.microsoft.com/office/drawing/2014/main" id="{734A2AFB-2280-114C-F403-085737976F33}"/>
              </a:ext>
            </a:extLst>
          </p:cNvPr>
          <p:cNvSpPr/>
          <p:nvPr/>
        </p:nvSpPr>
        <p:spPr>
          <a:xfrm>
            <a:off x="9597316" y="4582043"/>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grpSp>
        <p:nvGrpSpPr>
          <p:cNvPr id="2" name="グループ化 1">
            <a:extLst>
              <a:ext uri="{FF2B5EF4-FFF2-40B4-BE49-F238E27FC236}">
                <a16:creationId xmlns:a16="http://schemas.microsoft.com/office/drawing/2014/main" id="{ED8E2CAC-6910-1909-6D95-B7CBC78C096C}"/>
              </a:ext>
            </a:extLst>
          </p:cNvPr>
          <p:cNvGrpSpPr/>
          <p:nvPr/>
        </p:nvGrpSpPr>
        <p:grpSpPr>
          <a:xfrm>
            <a:off x="7238421" y="4802447"/>
            <a:ext cx="2797491" cy="2105032"/>
            <a:chOff x="3818319" y="2949809"/>
            <a:chExt cx="3455594" cy="2448706"/>
          </a:xfrm>
        </p:grpSpPr>
        <p:graphicFrame>
          <p:nvGraphicFramePr>
            <p:cNvPr id="26" name="図表 25">
              <a:extLst>
                <a:ext uri="{FF2B5EF4-FFF2-40B4-BE49-F238E27FC236}">
                  <a16:creationId xmlns:a16="http://schemas.microsoft.com/office/drawing/2014/main" id="{6ADDFEC4-3023-B53C-D9A0-703C9FA63401}"/>
                </a:ext>
              </a:extLst>
            </p:cNvPr>
            <p:cNvGraphicFramePr/>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コンテンツ プレースホルダー 2">
              <a:extLst>
                <a:ext uri="{FF2B5EF4-FFF2-40B4-BE49-F238E27FC236}">
                  <a16:creationId xmlns:a16="http://schemas.microsoft.com/office/drawing/2014/main" id="{7FFD0C3B-B4E0-0065-CEC1-222AE4EBAF02}"/>
                </a:ext>
              </a:extLst>
            </p:cNvPr>
            <p:cNvSpPr txBox="1">
              <a:spLocks/>
            </p:cNvSpPr>
            <p:nvPr/>
          </p:nvSpPr>
          <p:spPr bwMode="auto">
            <a:xfrm>
              <a:off x="4646180" y="4919744"/>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333"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研究（分野</a:t>
              </a:r>
              <a:r>
                <a:rPr kumimoji="1" lang="en-US" altLang="ja-JP" sz="1333" b="0" i="0" u="none" strike="noStrike" kern="1200" cap="none" spc="0" normalizeH="0" baseline="0" noProof="0" dirty="0">
                  <a:ln>
                    <a:noFill/>
                  </a:ln>
                  <a:solidFill>
                    <a:prstClr val="black"/>
                  </a:solidFill>
                  <a:effectLst/>
                  <a:uLnTx/>
                  <a:uFillTx/>
                  <a:latin typeface="BIZ UDPGothic" panose="020B0400000000000000" pitchFamily="34" charset="-128"/>
                  <a:ea typeface="BIZ UDPGothic" panose="020B0400000000000000" pitchFamily="34" charset="-128"/>
                </a:rPr>
                <a:t>A</a:t>
              </a:r>
              <a:r>
                <a:rPr kumimoji="1" lang="ja-JP" altLang="en-US" sz="1333"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a:t>
              </a:r>
            </a:p>
          </p:txBody>
        </p:sp>
        <p:sp>
          <p:nvSpPr>
            <p:cNvPr id="30" name="コンテンツ プレースホルダー 2">
              <a:extLst>
                <a:ext uri="{FF2B5EF4-FFF2-40B4-BE49-F238E27FC236}">
                  <a16:creationId xmlns:a16="http://schemas.microsoft.com/office/drawing/2014/main" id="{5F42A30A-5229-C523-9023-587D4214C747}"/>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prstClr val="white"/>
                  </a:solidFill>
                  <a:effectLst/>
                  <a:uLnTx/>
                  <a:uFillTx/>
                  <a:latin typeface="BIZ UDPGothic" panose="020B0400000000000000" pitchFamily="34" charset="-128"/>
                  <a:ea typeface="BIZ UDPGothic" panose="020B0400000000000000" pitchFamily="34" charset="-128"/>
                </a:rPr>
                <a:t>オープン領域</a:t>
              </a:r>
            </a:p>
          </p:txBody>
        </p:sp>
        <p:sp>
          <p:nvSpPr>
            <p:cNvPr id="32" name="コンテンツ プレースホルダー 2">
              <a:extLst>
                <a:ext uri="{FF2B5EF4-FFF2-40B4-BE49-F238E27FC236}">
                  <a16:creationId xmlns:a16="http://schemas.microsoft.com/office/drawing/2014/main" id="{12E3246C-BE16-30FE-D20B-E91330ED4789}"/>
                </a:ext>
              </a:extLst>
            </p:cNvPr>
            <p:cNvSpPr txBox="1">
              <a:spLocks/>
            </p:cNvSpPr>
            <p:nvPr/>
          </p:nvSpPr>
          <p:spPr bwMode="auto">
            <a:xfrm>
              <a:off x="4590118" y="3877309"/>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333"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rPr>
                <a:t>クローズ</a:t>
              </a:r>
              <a:br>
                <a:rPr kumimoji="1" lang="en-US" altLang="ja-JP" sz="1333" b="0" i="0" u="none" strike="noStrike" kern="1200" cap="none" spc="0" normalizeH="0" baseline="0" noProof="0" dirty="0">
                  <a:ln>
                    <a:noFill/>
                  </a:ln>
                  <a:solidFill>
                    <a:prstClr val="white"/>
                  </a:solidFill>
                  <a:effectLst/>
                  <a:uLnTx/>
                  <a:uFillTx/>
                  <a:latin typeface="BIZ UDPGothic" panose="020B0400000000000000" pitchFamily="34" charset="-128"/>
                  <a:ea typeface="BIZ UDPGothic" panose="020B0400000000000000" pitchFamily="34" charset="-128"/>
                </a:rPr>
              </a:br>
              <a:r>
                <a:rPr kumimoji="1" lang="ja-JP" altLang="en-US" sz="1333"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rPr>
                <a:t>領域</a:t>
              </a:r>
            </a:p>
          </p:txBody>
        </p:sp>
      </p:grpSp>
      <p:grpSp>
        <p:nvGrpSpPr>
          <p:cNvPr id="14" name="グループ化 13">
            <a:extLst>
              <a:ext uri="{FF2B5EF4-FFF2-40B4-BE49-F238E27FC236}">
                <a16:creationId xmlns:a16="http://schemas.microsoft.com/office/drawing/2014/main" id="{752DD836-B36A-6766-BDFF-93BD79828AD5}"/>
              </a:ext>
            </a:extLst>
          </p:cNvPr>
          <p:cNvGrpSpPr/>
          <p:nvPr/>
        </p:nvGrpSpPr>
        <p:grpSpPr>
          <a:xfrm>
            <a:off x="9160336" y="4759948"/>
            <a:ext cx="3014773" cy="2146712"/>
            <a:chOff x="6133388" y="2931207"/>
            <a:chExt cx="3455595" cy="2474365"/>
          </a:xfrm>
        </p:grpSpPr>
        <p:graphicFrame>
          <p:nvGraphicFramePr>
            <p:cNvPr id="25" name="図表 24">
              <a:extLst>
                <a:ext uri="{FF2B5EF4-FFF2-40B4-BE49-F238E27FC236}">
                  <a16:creationId xmlns:a16="http://schemas.microsoft.com/office/drawing/2014/main" id="{C33EDDD8-7D4B-1059-BF87-2D68EDED0531}"/>
                </a:ext>
              </a:extLst>
            </p:cNvPr>
            <p:cNvGraphicFramePr/>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9" name="コンテンツ プレースホルダー 2">
              <a:extLst>
                <a:ext uri="{FF2B5EF4-FFF2-40B4-BE49-F238E27FC236}">
                  <a16:creationId xmlns:a16="http://schemas.microsoft.com/office/drawing/2014/main" id="{53A3B085-43C1-643D-283C-C348C75981C4}"/>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333"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研究（分野</a:t>
              </a:r>
              <a:r>
                <a:rPr kumimoji="1" lang="en-US" altLang="ja-JP" sz="1333" b="0" i="0" u="none" strike="noStrike" kern="1200" cap="none" spc="0" normalizeH="0" baseline="0" noProof="0" dirty="0">
                  <a:ln>
                    <a:noFill/>
                  </a:ln>
                  <a:solidFill>
                    <a:prstClr val="black"/>
                  </a:solidFill>
                  <a:effectLst/>
                  <a:uLnTx/>
                  <a:uFillTx/>
                  <a:latin typeface="BIZ UDPGothic" panose="020B0400000000000000" pitchFamily="34" charset="-128"/>
                  <a:ea typeface="BIZ UDPGothic" panose="020B0400000000000000" pitchFamily="34" charset="-128"/>
                </a:rPr>
                <a:t>B</a:t>
              </a:r>
              <a:r>
                <a:rPr kumimoji="1" lang="ja-JP" altLang="en-US" sz="1333"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rPr>
                <a:t>）</a:t>
              </a:r>
            </a:p>
          </p:txBody>
        </p:sp>
        <p:sp>
          <p:nvSpPr>
            <p:cNvPr id="31" name="コンテンツ プレースホルダー 2">
              <a:extLst>
                <a:ext uri="{FF2B5EF4-FFF2-40B4-BE49-F238E27FC236}">
                  <a16:creationId xmlns:a16="http://schemas.microsoft.com/office/drawing/2014/main" id="{CCE7454F-5D1A-2D35-5DE2-CF68A29039F1}"/>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prstClr val="white"/>
                  </a:solidFill>
                  <a:effectLst/>
                  <a:uLnTx/>
                  <a:uFillTx/>
                  <a:latin typeface="BIZ UDPGothic" panose="020B0400000000000000" pitchFamily="34" charset="-128"/>
                  <a:ea typeface="BIZ UDPGothic" panose="020B0400000000000000" pitchFamily="34" charset="-128"/>
                </a:rPr>
                <a:t>オープン領域</a:t>
              </a:r>
            </a:p>
          </p:txBody>
        </p:sp>
        <p:sp>
          <p:nvSpPr>
            <p:cNvPr id="33" name="コンテンツ プレースホルダー 2">
              <a:extLst>
                <a:ext uri="{FF2B5EF4-FFF2-40B4-BE49-F238E27FC236}">
                  <a16:creationId xmlns:a16="http://schemas.microsoft.com/office/drawing/2014/main" id="{9491CA87-F66B-78E0-F4FA-823CBA736FF1}"/>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00000"/>
                </a:lnSpc>
                <a:spcBef>
                  <a:spcPts val="1000"/>
                </a:spcBef>
                <a:spcAft>
                  <a:spcPct val="0"/>
                </a:spcAft>
                <a:buClrTx/>
                <a:buSzTx/>
                <a:buFont typeface="Arial" panose="020B0604020202020204" pitchFamily="34" charset="0"/>
                <a:buNone/>
                <a:tabLst/>
                <a:defRPr/>
              </a:pPr>
              <a:r>
                <a:rPr kumimoji="1" lang="ja-JP" altLang="en-US" sz="10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rPr>
                <a:t>クローズ</a:t>
              </a:r>
              <a:br>
                <a:rPr kumimoji="1" lang="en-US" altLang="ja-JP" sz="1067" b="0" i="0" u="none" strike="noStrike" kern="1200" cap="none" spc="0" normalizeH="0" baseline="0" noProof="0" dirty="0">
                  <a:ln>
                    <a:noFill/>
                  </a:ln>
                  <a:solidFill>
                    <a:prstClr val="white"/>
                  </a:solidFill>
                  <a:effectLst/>
                  <a:uLnTx/>
                  <a:uFillTx/>
                  <a:latin typeface="BIZ UDPGothic" panose="020B0400000000000000" pitchFamily="34" charset="-128"/>
                  <a:ea typeface="BIZ UDPGothic" panose="020B0400000000000000" pitchFamily="34" charset="-128"/>
                </a:rPr>
              </a:br>
              <a:r>
                <a:rPr kumimoji="1" lang="ja-JP" altLang="en-US" sz="1067"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rPr>
                <a:t>領域</a:t>
              </a:r>
            </a:p>
          </p:txBody>
        </p:sp>
      </p:grpSp>
      <p:sp>
        <p:nvSpPr>
          <p:cNvPr id="35" name="テキスト ボックス 34">
            <a:extLst>
              <a:ext uri="{FF2B5EF4-FFF2-40B4-BE49-F238E27FC236}">
                <a16:creationId xmlns:a16="http://schemas.microsoft.com/office/drawing/2014/main" id="{9A7BFCD0-13DC-686A-5A19-55C6D24494E7}"/>
              </a:ext>
            </a:extLst>
          </p:cNvPr>
          <p:cNvSpPr txBox="1"/>
          <p:nvPr/>
        </p:nvSpPr>
        <p:spPr>
          <a:xfrm>
            <a:off x="1830851" y="2020254"/>
            <a:ext cx="2376956" cy="338554"/>
          </a:xfrm>
          <a:prstGeom prst="rect">
            <a:avLst/>
          </a:prstGeom>
          <a:solidFill>
            <a:schemeClr val="bg1">
              <a:lumMod val="9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rPr>
              <a:t>研究データの散逸防止</a:t>
            </a:r>
          </a:p>
        </p:txBody>
      </p:sp>
      <p:sp>
        <p:nvSpPr>
          <p:cNvPr id="16" name="テキスト ボックス 15">
            <a:extLst>
              <a:ext uri="{FF2B5EF4-FFF2-40B4-BE49-F238E27FC236}">
                <a16:creationId xmlns:a16="http://schemas.microsoft.com/office/drawing/2014/main" id="{7523A3A1-BB7B-193D-976C-E8F56CFEB984}"/>
              </a:ext>
            </a:extLst>
          </p:cNvPr>
          <p:cNvSpPr txBox="1"/>
          <p:nvPr/>
        </p:nvSpPr>
        <p:spPr>
          <a:xfrm>
            <a:off x="4283844" y="2021533"/>
            <a:ext cx="1294189" cy="338554"/>
          </a:xfrm>
          <a:prstGeom prst="rect">
            <a:avLst/>
          </a:prstGeom>
          <a:solidFill>
            <a:schemeClr val="bg1">
              <a:lumMod val="9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rPr>
              <a:t>研究効率化</a:t>
            </a:r>
          </a:p>
        </p:txBody>
      </p:sp>
      <p:sp>
        <p:nvSpPr>
          <p:cNvPr id="17" name="テキスト ボックス 16">
            <a:extLst>
              <a:ext uri="{FF2B5EF4-FFF2-40B4-BE49-F238E27FC236}">
                <a16:creationId xmlns:a16="http://schemas.microsoft.com/office/drawing/2014/main" id="{C4440C02-8EE1-2EE0-E413-B8FB26CAAE06}"/>
              </a:ext>
            </a:extLst>
          </p:cNvPr>
          <p:cNvSpPr txBox="1"/>
          <p:nvPr/>
        </p:nvSpPr>
        <p:spPr>
          <a:xfrm>
            <a:off x="5654068" y="2022973"/>
            <a:ext cx="1294189" cy="338554"/>
          </a:xfrm>
          <a:prstGeom prst="rect">
            <a:avLst/>
          </a:prstGeom>
          <a:solidFill>
            <a:schemeClr val="bg1">
              <a:lumMod val="9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rPr>
              <a:t>異分野融合</a:t>
            </a:r>
          </a:p>
        </p:txBody>
      </p:sp>
      <p:sp>
        <p:nvSpPr>
          <p:cNvPr id="18" name="テキスト ボックス 17">
            <a:extLst>
              <a:ext uri="{FF2B5EF4-FFF2-40B4-BE49-F238E27FC236}">
                <a16:creationId xmlns:a16="http://schemas.microsoft.com/office/drawing/2014/main" id="{2F2A76B3-FFA1-8CF8-35A5-8E20899C62B5}"/>
              </a:ext>
            </a:extLst>
          </p:cNvPr>
          <p:cNvSpPr txBox="1"/>
          <p:nvPr/>
        </p:nvSpPr>
        <p:spPr>
          <a:xfrm>
            <a:off x="7097806" y="2011325"/>
            <a:ext cx="2098281" cy="338554"/>
          </a:xfrm>
          <a:prstGeom prst="rect">
            <a:avLst/>
          </a:prstGeom>
          <a:solidFill>
            <a:schemeClr val="bg1">
              <a:lumMod val="9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rPr>
              <a:t>研究者評価の多様化</a:t>
            </a:r>
          </a:p>
        </p:txBody>
      </p:sp>
      <p:sp>
        <p:nvSpPr>
          <p:cNvPr id="20" name="矢印: ストライプ 19">
            <a:extLst>
              <a:ext uri="{FF2B5EF4-FFF2-40B4-BE49-F238E27FC236}">
                <a16:creationId xmlns:a16="http://schemas.microsoft.com/office/drawing/2014/main" id="{BED067EE-51B4-61A1-4F6A-892F3729DDC4}"/>
              </a:ext>
            </a:extLst>
          </p:cNvPr>
          <p:cNvSpPr/>
          <p:nvPr/>
        </p:nvSpPr>
        <p:spPr>
          <a:xfrm>
            <a:off x="1276746" y="2086744"/>
            <a:ext cx="435607" cy="236736"/>
          </a:xfrm>
          <a:prstGeom prst="stripedRightArrow">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cs typeface="+mn-cs"/>
            </a:endParaRPr>
          </a:p>
        </p:txBody>
      </p:sp>
      <p:sp>
        <p:nvSpPr>
          <p:cNvPr id="41" name="テキスト ボックス 40">
            <a:extLst>
              <a:ext uri="{FF2B5EF4-FFF2-40B4-BE49-F238E27FC236}">
                <a16:creationId xmlns:a16="http://schemas.microsoft.com/office/drawing/2014/main" id="{07971302-17E5-7825-7762-CA6CC660517F}"/>
              </a:ext>
            </a:extLst>
          </p:cNvPr>
          <p:cNvSpPr txBox="1"/>
          <p:nvPr/>
        </p:nvSpPr>
        <p:spPr>
          <a:xfrm>
            <a:off x="1966426" y="6362053"/>
            <a:ext cx="5608159" cy="33855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sng"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rPr>
              <a:t>国内外の関係法令や学内規則等の把握が重要</a:t>
            </a:r>
          </a:p>
        </p:txBody>
      </p:sp>
      <p:sp>
        <p:nvSpPr>
          <p:cNvPr id="42" name="矢印: ストライプ 41">
            <a:extLst>
              <a:ext uri="{FF2B5EF4-FFF2-40B4-BE49-F238E27FC236}">
                <a16:creationId xmlns:a16="http://schemas.microsoft.com/office/drawing/2014/main" id="{2D05AE54-E3FD-B8A0-B731-95A82DE09081}"/>
              </a:ext>
            </a:extLst>
          </p:cNvPr>
          <p:cNvSpPr/>
          <p:nvPr/>
        </p:nvSpPr>
        <p:spPr>
          <a:xfrm>
            <a:off x="1363874" y="6412393"/>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ja-JP" altLang="en-US">
                <a:latin typeface="BIZ UDPGothic" panose="020B0400000000000000" pitchFamily="34" charset="-128"/>
                <a:ea typeface="BIZ UDPGothic" panose="020B0400000000000000" pitchFamily="34" charset="-128"/>
              </a:rPr>
              <a:t>研究データマネジメントの必要性</a:t>
            </a:r>
            <a:endParaRPr lang="ja-JP" altLang="en-US"/>
          </a:p>
        </p:txBody>
      </p:sp>
      <p:sp>
        <p:nvSpPr>
          <p:cNvPr id="3" name="正方形/長方形 2">
            <a:extLst>
              <a:ext uri="{FF2B5EF4-FFF2-40B4-BE49-F238E27FC236}">
                <a16:creationId xmlns:a16="http://schemas.microsoft.com/office/drawing/2014/main" id="{96CF4DE4-4E0D-6B00-72BA-F5AEDBB80DEC}"/>
              </a:ext>
            </a:extLst>
          </p:cNvPr>
          <p:cNvSpPr/>
          <p:nvPr/>
        </p:nvSpPr>
        <p:spPr>
          <a:xfrm>
            <a:off x="6478168" y="2559097"/>
            <a:ext cx="5192757" cy="2145107"/>
          </a:xfrm>
          <a:prstGeom prst="rect">
            <a:avLst/>
          </a:prstGeom>
          <a:solidFill>
            <a:schemeClr val="bg1">
              <a:lumMod val="85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schemeClr val="bg1">
                  <a:lumMod val="85000"/>
                </a:schemeClr>
              </a:solidFill>
              <a:latin typeface="BIZ UDPGothic" panose="020B0400000000000000" pitchFamily="34" charset="-128"/>
              <a:ea typeface="BIZ UDPGothic" panose="020B0400000000000000" pitchFamily="34" charset="-128"/>
            </a:endParaRPr>
          </a:p>
        </p:txBody>
      </p:sp>
      <p:sp>
        <p:nvSpPr>
          <p:cNvPr id="19" name="コンテンツ プレースホルダー 2">
            <a:extLst>
              <a:ext uri="{FF2B5EF4-FFF2-40B4-BE49-F238E27FC236}">
                <a16:creationId xmlns:a16="http://schemas.microsoft.com/office/drawing/2014/main" id="{79001632-ADD7-0BF4-BCE5-E0F620F18972}"/>
              </a:ext>
            </a:extLst>
          </p:cNvPr>
          <p:cNvSpPr txBox="1">
            <a:spLocks/>
          </p:cNvSpPr>
          <p:nvPr/>
        </p:nvSpPr>
        <p:spPr bwMode="auto">
          <a:xfrm>
            <a:off x="6606613" y="2521503"/>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オープンサイエンス</a:t>
            </a:r>
          </a:p>
        </p:txBody>
      </p:sp>
      <p:pic>
        <p:nvPicPr>
          <p:cNvPr id="38" name="図 37">
            <a:extLst>
              <a:ext uri="{FF2B5EF4-FFF2-40B4-BE49-F238E27FC236}">
                <a16:creationId xmlns:a16="http://schemas.microsoft.com/office/drawing/2014/main" id="{0E2CF099-1705-B051-0BF5-0432EF5245AF}"/>
              </a:ext>
            </a:extLst>
          </p:cNvPr>
          <p:cNvPicPr>
            <a:picLocks noChangeAspect="1"/>
          </p:cNvPicPr>
          <p:nvPr/>
        </p:nvPicPr>
        <p:blipFill>
          <a:blip r:embed="rId13">
            <a:extLst>
              <a:ext uri="{BEBA8EAE-BF5A-486C-A8C5-ECC9F3942E4B}">
                <a14:imgProps xmlns:a14="http://schemas.microsoft.com/office/drawing/2010/main">
                  <a14:imgLayer r:embed="rId14">
                    <a14:imgEffect>
                      <a14:saturation sat="0"/>
                    </a14:imgEffect>
                  </a14:imgLayer>
                </a14:imgProps>
              </a:ext>
            </a:extLst>
          </a:blip>
          <a:stretch>
            <a:fillRect/>
          </a:stretch>
        </p:blipFill>
        <p:spPr>
          <a:xfrm>
            <a:off x="7405358" y="2678269"/>
            <a:ext cx="1610649" cy="1610649"/>
          </a:xfrm>
          <a:prstGeom prst="rect">
            <a:avLst/>
          </a:prstGeom>
        </p:spPr>
      </p:pic>
      <p:pic>
        <p:nvPicPr>
          <p:cNvPr id="39" name="図 38">
            <a:extLst>
              <a:ext uri="{FF2B5EF4-FFF2-40B4-BE49-F238E27FC236}">
                <a16:creationId xmlns:a16="http://schemas.microsoft.com/office/drawing/2014/main" id="{24D1CBDC-C4F6-7645-E5AE-CD604EFC989D}"/>
              </a:ext>
            </a:extLst>
          </p:cNvPr>
          <p:cNvPicPr>
            <a:picLocks noChangeAspect="1"/>
          </p:cNvPicPr>
          <p:nvPr/>
        </p:nvPicPr>
        <p:blipFill>
          <a:blip r:embed="rId15">
            <a:extLst>
              <a:ext uri="{BEBA8EAE-BF5A-486C-A8C5-ECC9F3942E4B}">
                <a14:imgProps xmlns:a14="http://schemas.microsoft.com/office/drawing/2010/main">
                  <a14:imgLayer r:embed="rId16">
                    <a14:imgEffect>
                      <a14:saturation sat="0"/>
                    </a14:imgEffect>
                  </a14:imgLayer>
                </a14:imgProps>
              </a:ext>
            </a:extLst>
          </a:blip>
          <a:stretch>
            <a:fillRect/>
          </a:stretch>
        </p:blipFill>
        <p:spPr>
          <a:xfrm>
            <a:off x="8939392" y="2611747"/>
            <a:ext cx="1681413" cy="1681412"/>
          </a:xfrm>
          <a:prstGeom prst="rect">
            <a:avLst/>
          </a:prstGeom>
        </p:spPr>
      </p:pic>
      <p:sp>
        <p:nvSpPr>
          <p:cNvPr id="40" name="コンテンツ プレースホルダー 2">
            <a:extLst>
              <a:ext uri="{FF2B5EF4-FFF2-40B4-BE49-F238E27FC236}">
                <a16:creationId xmlns:a16="http://schemas.microsoft.com/office/drawing/2014/main" id="{683FC9D2-CF41-F2FB-3EAB-A629CF9D6DDB}"/>
              </a:ext>
            </a:extLst>
          </p:cNvPr>
          <p:cNvSpPr txBox="1">
            <a:spLocks/>
          </p:cNvSpPr>
          <p:nvPr/>
        </p:nvSpPr>
        <p:spPr bwMode="auto">
          <a:xfrm>
            <a:off x="6611848" y="4091229"/>
            <a:ext cx="432611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ja-JP" altLang="en-US" sz="1600">
                <a:solidFill>
                  <a:schemeClr val="bg1">
                    <a:lumMod val="85000"/>
                  </a:schemeClr>
                </a:solidFill>
                <a:latin typeface="BIZ UDPGothic" panose="020B0400000000000000" pitchFamily="34" charset="-128"/>
                <a:ea typeface="BIZ UDPGothic" panose="020B0400000000000000" pitchFamily="34" charset="-128"/>
              </a:rPr>
              <a:t>研究データは重要な研究の種</a:t>
            </a:r>
            <a:br>
              <a:rPr lang="en-US" altLang="ja-JP" sz="1600" dirty="0">
                <a:solidFill>
                  <a:schemeClr val="bg1">
                    <a:lumMod val="85000"/>
                  </a:schemeClr>
                </a:solidFill>
                <a:latin typeface="BIZ UDPGothic" panose="020B0400000000000000" pitchFamily="34" charset="-128"/>
                <a:ea typeface="BIZ UDPGothic" panose="020B0400000000000000" pitchFamily="34" charset="-128"/>
              </a:rPr>
            </a:br>
            <a:r>
              <a:rPr lang="ja-JP" altLang="en-US" sz="1600">
                <a:solidFill>
                  <a:schemeClr val="bg1">
                    <a:lumMod val="85000"/>
                  </a:schemeClr>
                </a:solidFill>
                <a:latin typeface="BIZ UDPGothic" panose="020B0400000000000000" pitchFamily="34" charset="-128"/>
                <a:ea typeface="BIZ UDPGothic" panose="020B0400000000000000" pitchFamily="34" charset="-128"/>
              </a:rPr>
              <a:t>（研究効率化やイノベーション創出）</a:t>
            </a:r>
          </a:p>
        </p:txBody>
      </p:sp>
      <p:sp>
        <p:nvSpPr>
          <p:cNvPr id="43" name="正方形/長方形 42">
            <a:extLst>
              <a:ext uri="{FF2B5EF4-FFF2-40B4-BE49-F238E27FC236}">
                <a16:creationId xmlns:a16="http://schemas.microsoft.com/office/drawing/2014/main" id="{99D18B8A-73E3-89C2-A6A8-BB18B2546EAC}"/>
              </a:ext>
            </a:extLst>
          </p:cNvPr>
          <p:cNvSpPr/>
          <p:nvPr/>
        </p:nvSpPr>
        <p:spPr>
          <a:xfrm>
            <a:off x="1076168" y="2562461"/>
            <a:ext cx="5192757" cy="2141739"/>
          </a:xfrm>
          <a:prstGeom prst="rect">
            <a:avLst/>
          </a:prstGeom>
          <a:solidFill>
            <a:schemeClr val="bg1">
              <a:lumMod val="85000"/>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44" name="コンテンツ プレースホルダー 2">
            <a:extLst>
              <a:ext uri="{FF2B5EF4-FFF2-40B4-BE49-F238E27FC236}">
                <a16:creationId xmlns:a16="http://schemas.microsoft.com/office/drawing/2014/main" id="{603DC1F2-089F-267F-0889-13381F92E933}"/>
              </a:ext>
            </a:extLst>
          </p:cNvPr>
          <p:cNvSpPr txBox="1">
            <a:spLocks/>
          </p:cNvSpPr>
          <p:nvPr/>
        </p:nvSpPr>
        <p:spPr bwMode="auto">
          <a:xfrm>
            <a:off x="1144086" y="4086017"/>
            <a:ext cx="5159535"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marR="0" lvl="0" indent="-380953" algn="l" defTabSz="1219050" rtl="0" eaLnBrk="0" fontAlgn="base" latinLnBrk="0" hangingPunct="0">
              <a:lnSpc>
                <a:spcPct val="100000"/>
              </a:lnSpc>
              <a:spcBef>
                <a:spcPts val="100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研究データは研究公正において重要なエビデンス</a:t>
            </a:r>
            <a:br>
              <a:rPr kumimoji="1" lang="en-US" altLang="ja-JP" sz="1600" b="0" i="0" u="none" strike="noStrike" kern="1200" cap="none" spc="0" normalizeH="0" baseline="0" noProof="0" dirty="0">
                <a:ln>
                  <a:noFill/>
                </a:ln>
                <a:solidFill>
                  <a:schemeClr val="bg1">
                    <a:lumMod val="85000"/>
                  </a:schemeClr>
                </a:solidFill>
                <a:effectLst/>
                <a:uLnTx/>
                <a:uFillTx/>
                <a:latin typeface="BIZ UDPGothic" panose="020B0400000000000000" pitchFamily="34" charset="-128"/>
                <a:ea typeface="BIZ UDPGothic" panose="020B0400000000000000" pitchFamily="34" charset="-128"/>
              </a:rPr>
            </a:b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（大学の説明責任も）</a:t>
            </a:r>
            <a:endParaRPr kumimoji="1" lang="en-US" altLang="ja-JP" sz="1600" b="0" i="0" u="none" strike="noStrike" kern="1200" cap="none" spc="0" normalizeH="0" baseline="0" noProof="0" dirty="0">
              <a:ln>
                <a:noFill/>
              </a:ln>
              <a:solidFill>
                <a:schemeClr val="bg1">
                  <a:lumMod val="85000"/>
                </a:schemeClr>
              </a:solidFill>
              <a:effectLst/>
              <a:uLnTx/>
              <a:uFillTx/>
              <a:latin typeface="BIZ UDPGothic" panose="020B0400000000000000" pitchFamily="34" charset="-128"/>
              <a:ea typeface="BIZ UDPGothic" panose="020B0400000000000000" pitchFamily="34" charset="-128"/>
            </a:endParaRPr>
          </a:p>
        </p:txBody>
      </p:sp>
      <p:sp>
        <p:nvSpPr>
          <p:cNvPr id="45" name="コンテンツ プレースホルダー 2">
            <a:extLst>
              <a:ext uri="{FF2B5EF4-FFF2-40B4-BE49-F238E27FC236}">
                <a16:creationId xmlns:a16="http://schemas.microsoft.com/office/drawing/2014/main" id="{14CEF4B3-05BD-86B0-F616-48537403DE3C}"/>
              </a:ext>
            </a:extLst>
          </p:cNvPr>
          <p:cNvSpPr txBox="1">
            <a:spLocks/>
          </p:cNvSpPr>
          <p:nvPr/>
        </p:nvSpPr>
        <p:spPr bwMode="auto">
          <a:xfrm>
            <a:off x="1114823" y="2560716"/>
            <a:ext cx="1161852" cy="367765"/>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0" marR="0" lvl="0" indent="0" algn="ctr" defTabSz="1219050" rtl="0" eaLnBrk="0" fontAlgn="base" latinLnBrk="0" hangingPunct="0">
              <a:lnSpc>
                <a:spcPct val="150000"/>
              </a:lnSpc>
              <a:spcBef>
                <a:spcPts val="1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a:ln>
                  <a:noFill/>
                </a:ln>
                <a:solidFill>
                  <a:schemeClr val="bg1">
                    <a:lumMod val="85000"/>
                  </a:schemeClr>
                </a:solidFill>
                <a:effectLst/>
                <a:uLnTx/>
                <a:uFillTx/>
                <a:latin typeface="BIZ UDPGothic" panose="020B0400000000000000" pitchFamily="34" charset="-128"/>
                <a:ea typeface="BIZ UDPGothic" panose="020B0400000000000000" pitchFamily="34" charset="-128"/>
              </a:rPr>
              <a:t>研究公正</a:t>
            </a:r>
          </a:p>
        </p:txBody>
      </p:sp>
      <p:pic>
        <p:nvPicPr>
          <p:cNvPr id="46" name="図 45">
            <a:extLst>
              <a:ext uri="{FF2B5EF4-FFF2-40B4-BE49-F238E27FC236}">
                <a16:creationId xmlns:a16="http://schemas.microsoft.com/office/drawing/2014/main" id="{FD67B87F-FB5E-C518-AC31-BF47FA938500}"/>
              </a:ext>
            </a:extLst>
          </p:cNvPr>
          <p:cNvPicPr>
            <a:picLocks noChangeAspect="1"/>
          </p:cNvPicPr>
          <p:nvPr/>
        </p:nvPicPr>
        <p:blipFill rotWithShape="1">
          <a:blip r:embed="rId17">
            <a:extLst>
              <a:ext uri="{BEBA8EAE-BF5A-486C-A8C5-ECC9F3942E4B}">
                <a14:imgProps xmlns:a14="http://schemas.microsoft.com/office/drawing/2010/main">
                  <a14:imgLayer r:embed="rId18">
                    <a14:imgEffect>
                      <a14:saturation sat="0"/>
                    </a14:imgEffect>
                  </a14:imgLayer>
                </a14:imgProps>
              </a:ext>
            </a:extLst>
          </a:blip>
          <a:srcRect t="9741" b="12812"/>
          <a:stretch/>
        </p:blipFill>
        <p:spPr>
          <a:xfrm>
            <a:off x="1762675" y="2547669"/>
            <a:ext cx="1939236" cy="1501883"/>
          </a:xfrm>
          <a:prstGeom prst="rect">
            <a:avLst/>
          </a:prstGeom>
        </p:spPr>
      </p:pic>
      <p:pic>
        <p:nvPicPr>
          <p:cNvPr id="47" name="図 46">
            <a:extLst>
              <a:ext uri="{FF2B5EF4-FFF2-40B4-BE49-F238E27FC236}">
                <a16:creationId xmlns:a16="http://schemas.microsoft.com/office/drawing/2014/main" id="{D9D68D3B-0CDF-6117-B2FC-D4F646D3B03A}"/>
              </a:ext>
            </a:extLst>
          </p:cNvPr>
          <p:cNvPicPr>
            <a:picLocks noChangeAspect="1"/>
          </p:cNvPicPr>
          <p:nvPr/>
        </p:nvPicPr>
        <p:blipFill rotWithShape="1">
          <a:blip r:embed="rId19">
            <a:extLst>
              <a:ext uri="{BEBA8EAE-BF5A-486C-A8C5-ECC9F3942E4B}">
                <a14:imgProps xmlns:a14="http://schemas.microsoft.com/office/drawing/2010/main">
                  <a14:imgLayer r:embed="rId20">
                    <a14:imgEffect>
                      <a14:saturation sat="0"/>
                    </a14:imgEffect>
                  </a14:imgLayer>
                </a14:imgProps>
              </a:ext>
            </a:extLst>
          </a:blip>
          <a:srcRect l="9960" t="21043" r="8836" b="15412"/>
          <a:stretch/>
        </p:blipFill>
        <p:spPr>
          <a:xfrm>
            <a:off x="3459929" y="2528760"/>
            <a:ext cx="2058291" cy="1610649"/>
          </a:xfrm>
          <a:prstGeom prst="rect">
            <a:avLst/>
          </a:prstGeom>
        </p:spPr>
      </p:pic>
    </p:spTree>
    <p:extLst>
      <p:ext uri="{BB962C8B-B14F-4D97-AF65-F5344CB8AC3E}">
        <p14:creationId xmlns:p14="http://schemas.microsoft.com/office/powerpoint/2010/main" val="631700277"/>
      </p:ext>
    </p:extLst>
  </p:cSld>
  <p:clrMapOvr>
    <a:masterClrMapping/>
  </p:clrMapOvr>
</p:sld>
</file>

<file path=ppt/theme/theme1.xml><?xml version="1.0" encoding="utf-8"?>
<a:theme xmlns:a="http://schemas.openxmlformats.org/drawingml/2006/main" name="Office ​​テーマ">
  <a:themeElements>
    <a:clrScheme name="阪大">
      <a:dk1>
        <a:sysClr val="windowText" lastClr="000000"/>
      </a:dk1>
      <a:lt1>
        <a:sysClr val="window" lastClr="FFFFFF"/>
      </a:lt1>
      <a:dk2>
        <a:srgbClr val="1F497D"/>
      </a:dk2>
      <a:lt2>
        <a:srgbClr val="EEECE1"/>
      </a:lt2>
      <a:accent1>
        <a:srgbClr val="2D287F"/>
      </a:accent1>
      <a:accent2>
        <a:srgbClr val="FDD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阪大">
      <a:dk1>
        <a:sysClr val="windowText" lastClr="000000"/>
      </a:dk1>
      <a:lt1>
        <a:sysClr val="window" lastClr="FFFFFF"/>
      </a:lt1>
      <a:dk2>
        <a:srgbClr val="1F497D"/>
      </a:dk2>
      <a:lt2>
        <a:srgbClr val="EEECE1"/>
      </a:lt2>
      <a:accent1>
        <a:srgbClr val="2D287F"/>
      </a:accent1>
      <a:accent2>
        <a:srgbClr val="FDD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438"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6A4CCBCB-7C78-8242-8420-32926EE710DD}">
  <we:reference id="a1005b6c-1a90-4275-9d35-1886f4b663bc" version="1.0.0.0" store="developer" storeType="Registry"/>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B3C1801-7F32-4961-BC2F-E333752100F4}">
  <we:reference id="bd5fb07b-f3e7-4d3f-af08-fcc3868e6623" version="1.0.0.0" store="\\DESKTOP-12O67RI\Users\甲斐尚人\Desktop\manifest" storeType="Filesystem"/>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TotalTime>
  <Words>9961</Words>
  <Application>Microsoft Office PowerPoint</Application>
  <PresentationFormat>ワイド画面</PresentationFormat>
  <Paragraphs>891</Paragraphs>
  <Slides>32</Slides>
  <Notes>32</Notes>
  <HiddenSlides>0</HiddenSlides>
  <MMClips>0</MMClips>
  <ScaleCrop>false</ScaleCrop>
  <HeadingPairs>
    <vt:vector size="6" baseType="variant">
      <vt:variant>
        <vt:lpstr>使用されているフォント</vt:lpstr>
      </vt:variant>
      <vt:variant>
        <vt:i4>14</vt:i4>
      </vt:variant>
      <vt:variant>
        <vt:lpstr>テーマ</vt:lpstr>
      </vt:variant>
      <vt:variant>
        <vt:i4>3</vt:i4>
      </vt:variant>
      <vt:variant>
        <vt:lpstr>スライド タイトル</vt:lpstr>
      </vt:variant>
      <vt:variant>
        <vt:i4>32</vt:i4>
      </vt:variant>
    </vt:vector>
  </HeadingPairs>
  <TitlesOfParts>
    <vt:vector size="49" baseType="lpstr">
      <vt:lpstr>__IBM_Plex_Mono_e696c3</vt:lpstr>
      <vt:lpstr>BIZ UDPGothic</vt:lpstr>
      <vt:lpstr>BIZ UDPGothic</vt:lpstr>
      <vt:lpstr>BIZ UDゴシック</vt:lpstr>
      <vt:lpstr>MeiryoUI</vt:lpstr>
      <vt:lpstr>Source Han Sans JP Normal</vt:lpstr>
      <vt:lpstr>ヒラギノ角ゴ Pro W3</vt:lpstr>
      <vt:lpstr>ヒラギノ角ゴ Pro W6</vt:lpstr>
      <vt:lpstr>游ゴシック</vt:lpstr>
      <vt:lpstr>游ゴシック Light</vt:lpstr>
      <vt:lpstr>Arial</vt:lpstr>
      <vt:lpstr>Calibri</vt:lpstr>
      <vt:lpstr>Segoe UI</vt:lpstr>
      <vt:lpstr>Wingdings</vt:lpstr>
      <vt:lpstr>Office ​​テーマ</vt:lpstr>
      <vt:lpstr>1_Office ​​テーマ</vt:lpstr>
      <vt:lpstr>Office テーマ</vt:lpstr>
      <vt:lpstr>オープンサイエンス時代における 研究データマネジメント基礎</vt:lpstr>
      <vt:lpstr>目　次</vt:lpstr>
      <vt:lpstr>１．研究データマネジメントを知る</vt:lpstr>
      <vt:lpstr>研究データマネジメントの必要性</vt:lpstr>
      <vt:lpstr>研究データマネジメントの必要性</vt:lpstr>
      <vt:lpstr>PowerPoint プレゼンテーション</vt:lpstr>
      <vt:lpstr>研究データマネジメントの必要性</vt:lpstr>
      <vt:lpstr>PowerPoint プレゼンテーション</vt:lpstr>
      <vt:lpstr>研究データマネジメントの必要性</vt:lpstr>
      <vt:lpstr>研究データマネジメントの意義</vt:lpstr>
      <vt:lpstr>研究データマネジメントの意義</vt:lpstr>
      <vt:lpstr>研究データマネジメントの意義</vt:lpstr>
      <vt:lpstr>研究データマネジメントの意義</vt:lpstr>
      <vt:lpstr>研究データマネジメントの意義</vt:lpstr>
      <vt:lpstr>研究データマネジメントの意義</vt:lpstr>
      <vt:lpstr>研究データマネジメントの意義</vt:lpstr>
      <vt:lpstr>研究データマネジメントの意義</vt:lpstr>
      <vt:lpstr>研究データマネジメントの意義</vt:lpstr>
      <vt:lpstr>研究データのライフサイクル</vt:lpstr>
      <vt:lpstr>研究データのライフサイクル</vt:lpstr>
      <vt:lpstr>研究データのライフサイクル</vt:lpstr>
      <vt:lpstr>研究データのライフサイクル</vt:lpstr>
      <vt:lpstr>研究データのライフサイクル</vt:lpstr>
      <vt:lpstr>研究データのライフサイクル</vt:lpstr>
      <vt:lpstr>研究データのライフサイクル</vt:lpstr>
      <vt:lpstr>研究データのライフサイクル</vt:lpstr>
      <vt:lpstr>研究データのライフサイクル</vt:lpstr>
      <vt:lpstr>世界と日本におけるオープンサイエンスの動向 ―海外の動向―</vt:lpstr>
      <vt:lpstr>世界と日本におけるオープンサイエンスの動向 ―国内の動向―</vt:lpstr>
      <vt:lpstr>プラン S：ヨーロッパ</vt:lpstr>
      <vt:lpstr>オープンサイエンスを支える全国的な基盤として2021年から本格的にスタート</vt:lpstr>
      <vt:lpstr>参照資料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石山　夕記</dc:creator>
  <cp:lastModifiedBy>南山　泰之</cp:lastModifiedBy>
  <cp:revision>3</cp:revision>
  <dcterms:created xsi:type="dcterms:W3CDTF">2011-07-07T11:53:11Z</dcterms:created>
  <dcterms:modified xsi:type="dcterms:W3CDTF">2024-11-19T05:06:55Z</dcterms:modified>
</cp:coreProperties>
</file>