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7" r:id="rId12"/>
    <p:sldId id="268" r:id="rId13"/>
    <p:sldId id="269" r:id="rId14"/>
    <p:sldId id="270" r:id="rId15"/>
    <p:sldId id="271" r:id="rId16"/>
    <p:sldId id="272" r:id="rId17"/>
    <p:sldId id="273" r:id="rId1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ええで" initials="" lastIdx="13" clrIdx="0"/>
  <p:cmAuthor id="1" name="Natsuko Yoshiga" initials="" lastIdx="5"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8B6"/>
    <a:srgbClr val="FFF3DE"/>
    <a:srgbClr val="FFB4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FBCAA8-84D7-E94E-9B0B-C24829E27D21}" v="103" dt="2024-10-27T08:30:57.9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853"/>
    <p:restoredTop sz="43562"/>
  </p:normalViewPr>
  <p:slideViewPr>
    <p:cSldViewPr snapToGrid="0">
      <p:cViewPr varScale="1">
        <p:scale>
          <a:sx n="68" d="100"/>
          <a:sy n="68" d="100"/>
        </p:scale>
        <p:origin x="3000" y="192"/>
      </p:cViewPr>
      <p:guideLst>
        <p:guide orient="horz" pos="1620"/>
        <p:guide pos="2880"/>
      </p:guideLst>
    </p:cSldViewPr>
  </p:slideViewPr>
  <p:notesTextViewPr>
    <p:cViewPr>
      <p:scale>
        <a:sx n="110" d="100"/>
        <a:sy n="11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members.tei-c.org/Events/meeting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tei-c.or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Topic:</a:t>
            </a:r>
            <a:r>
              <a:rPr lang="ja" dirty="0"/>
              <a:t>TEIとは何か？</a:t>
            </a: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```text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ja" dirty="0"/>
              <a:t>ある日、あなたが研究している文学のテキストがデジタル化され、瞬時に登場人物の名寄せをしたり、</a:t>
            </a:r>
            <a:r>
              <a:rPr lang="en-US" dirty="0">
                <a:effectLst/>
              </a:rPr>
              <a:t>[break:"0.1s"]</a:t>
            </a:r>
            <a:r>
              <a:rPr lang="ja" dirty="0"/>
              <a:t>ある重要な文章や文字に注目して世界中の研究者と細やかな分析が同時にできるようになったとしたらどうでしょうか？そのテキストが数百年後にも保存され、</a:t>
            </a:r>
            <a:r>
              <a:rPr lang="en-US" dirty="0">
                <a:effectLst/>
              </a:rPr>
              <a:t>[break:"0.1s"]</a:t>
            </a:r>
            <a:r>
              <a:rPr lang="ja" dirty="0"/>
              <a:t>未来の研究者が同じように利用できるとしたら…</a:t>
            </a:r>
            <a:r>
              <a:rPr lang="en-US" dirty="0">
                <a:effectLst/>
              </a:rPr>
              <a:t>[break:"0.2s"]</a:t>
            </a:r>
            <a:r>
              <a:rPr lang="ja" dirty="0"/>
              <a:t>想像してみてください。</a:t>
            </a:r>
            <a:r>
              <a:rPr lang="en-US" dirty="0">
                <a:effectLst/>
              </a:rPr>
              <a:t>[break:"0.5s"] </a:t>
            </a:r>
            <a:r>
              <a:rPr lang="en-US"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ティーイーアイ</a:t>
            </a:r>
            <a:r>
              <a:rPr lang="en-US" altLang="ja-JP" dirty="0">
                <a:effectLst/>
                <a:latin typeface=".AppleSystemUIFontMonospaced"/>
                <a:ea typeface="Hiragino Sans" panose="020B0400000000000000" pitchFamily="34" charset="-128"/>
              </a:rPr>
              <a:t>)[</a:t>
            </a:r>
            <a:r>
              <a:rPr lang="en-US" dirty="0">
                <a:effectLst/>
                <a:latin typeface=".AppleSystemUIFontMonospaced"/>
                <a:ea typeface="Hiragino Sans" panose="020B0400000000000000" pitchFamily="34" charset="-128"/>
              </a:rPr>
              <a:t>kana:"</a:t>
            </a:r>
            <a:r>
              <a:rPr lang="ja-JP" altLang="en-US">
                <a:effectLst/>
                <a:latin typeface="Hiragino Sans" panose="020B0400000000000000" pitchFamily="34" charset="-128"/>
                <a:ea typeface="Hiragino Sans" panose="020B0400000000000000" pitchFamily="34" charset="-128"/>
              </a:rPr>
              <a:t>ティ</a:t>
            </a:r>
            <a:r>
              <a:rPr lang="en-AU" altLang="ja-JP" dirty="0">
                <a:effectLst/>
                <a:latin typeface="Hiragino Sans" panose="020B0400000000000000" pitchFamily="34" charset="-128"/>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ーイーア</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イ</a:t>
            </a:r>
            <a:r>
              <a:rPr lang="en-US" altLang="ja-JP" dirty="0">
                <a:effectLst/>
                <a:latin typeface=".AppleSystemUIFontMonospaced"/>
                <a:ea typeface="Hiragino Sans" panose="020B0400000000000000" pitchFamily="34" charset="-128"/>
              </a:rPr>
              <a:t>"]</a:t>
            </a:r>
            <a:r>
              <a:rPr lang="ja" dirty="0"/>
              <a:t>は、まさにそれを可能にするツールです。</a:t>
            </a:r>
            <a:r>
              <a:rPr lang="en-US" dirty="0">
                <a:effectLst/>
              </a:rPr>
              <a:t>[break:"0.5s"]</a:t>
            </a:r>
            <a:r>
              <a:rPr lang="ja" dirty="0"/>
              <a:t>この動画では、あなたの研究を次のレベルに引き上げる</a:t>
            </a:r>
            <a:r>
              <a:rPr lang="en-US" dirty="0">
                <a:effectLst/>
              </a:rPr>
              <a:t>[break:"0.01s"]  </a:t>
            </a:r>
            <a:r>
              <a:rPr lang="en-US"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ティーイーアイ</a:t>
            </a:r>
            <a:r>
              <a:rPr lang="en-US" altLang="ja-JP" dirty="0">
                <a:effectLst/>
                <a:latin typeface=".AppleSystemUIFontMonospaced"/>
                <a:ea typeface="Hiragino Sans" panose="020B0400000000000000" pitchFamily="34" charset="-128"/>
              </a:rPr>
              <a:t>)[</a:t>
            </a:r>
            <a:r>
              <a:rPr lang="en-US" dirty="0">
                <a:effectLst/>
                <a:latin typeface=".AppleSystemUIFontMonospaced"/>
                <a:ea typeface="Hiragino Sans" panose="020B0400000000000000" pitchFamily="34" charset="-128"/>
              </a:rPr>
              <a:t>kana:"</a:t>
            </a:r>
            <a:r>
              <a:rPr lang="ja-JP" altLang="en-US">
                <a:effectLst/>
                <a:latin typeface="Hiragino Sans" panose="020B0400000000000000" pitchFamily="34" charset="-128"/>
                <a:ea typeface="Hiragino Sans" panose="020B0400000000000000" pitchFamily="34" charset="-128"/>
              </a:rPr>
              <a:t>ティ</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ーイーア</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イ</a:t>
            </a:r>
            <a:r>
              <a:rPr lang="en-US" altLang="ja-JP" dirty="0">
                <a:effectLst/>
                <a:latin typeface=".AppleSystemUIFontMonospaced"/>
                <a:ea typeface="Hiragino Sans" panose="020B0400000000000000" pitchFamily="34" charset="-128"/>
              </a:rPr>
              <a:t>"]</a:t>
            </a:r>
            <a:r>
              <a:rPr lang="ja" dirty="0"/>
              <a:t>の世界へとご案内します。</a:t>
            </a:r>
            <a:r>
              <a:rPr lang="en-US" dirty="0">
                <a:effectLst/>
              </a:rPr>
              <a:t>[break:"1s"] </a:t>
            </a: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```description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ja-JP" altLang="en-US" dirty="0">
                <a:effectLst/>
                <a:latin typeface="Helvetica Neue" panose="02000503000000020004" pitchFamily="2" charset="0"/>
              </a:rPr>
              <a:t>ある日、あなたが研究している文学のテキストがデジタル化され、瞬時に登場人物の名寄せをしたり、ある重要な文章や文字に注目して世界中の研究者と細やかな分析が同時にできるようになったとしたらどうでしょうか？そのテキストが数百年後にも保存され、未来の研究者が同じように利用できるとしたら</a:t>
            </a:r>
            <a:r>
              <a:rPr lang="en-US" altLang="ja-JP" dirty="0">
                <a:effectLst/>
                <a:latin typeface="Helvetica Neue" panose="02000503000000020004" pitchFamily="2" charset="0"/>
              </a:rPr>
              <a:t>…</a:t>
            </a:r>
            <a:r>
              <a:rPr lang="ja-JP" altLang="en-US" dirty="0">
                <a:effectLst/>
                <a:latin typeface="Helvetica Neue" panose="02000503000000020004" pitchFamily="2" charset="0"/>
              </a:rPr>
              <a:t>想像してみてください。</a:t>
            </a:r>
            <a:r>
              <a:rPr lang="en-US" dirty="0">
                <a:effectLst/>
                <a:latin typeface="Helvetica Neue" panose="02000503000000020004" pitchFamily="2" charset="0"/>
              </a:rPr>
              <a:t>TEI</a:t>
            </a:r>
            <a:r>
              <a:rPr lang="ja-JP" altLang="en-US" dirty="0">
                <a:effectLst/>
                <a:latin typeface="Helvetica Neue" panose="02000503000000020004" pitchFamily="2" charset="0"/>
              </a:rPr>
              <a:t>は、まさにそれを可能にするツールです。この動画では、あなたの研究を次のレベルに引き上げる</a:t>
            </a:r>
            <a:r>
              <a:rPr lang="en-US" dirty="0">
                <a:effectLst/>
                <a:latin typeface="Helvetica Neue" panose="02000503000000020004" pitchFamily="2" charset="0"/>
              </a:rPr>
              <a:t>TEI</a:t>
            </a:r>
            <a:r>
              <a:rPr lang="ja-JP" altLang="en-US" dirty="0">
                <a:effectLst/>
                <a:latin typeface="Helvetica Neue" panose="02000503000000020004" pitchFamily="2" charset="0"/>
              </a:rPr>
              <a:t>の世界へとご案内します。</a:t>
            </a: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a:t>
            </a:r>
          </a:p>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2836cdd5ff4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2836cdd5ff4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effectLst/>
                <a:latin typeface="Helvetica Neue" panose="02000503000000020004" pitchFamily="2" charset="0"/>
              </a:rPr>
              <a:t>Topic:</a:t>
            </a:r>
            <a:r>
              <a:rPr lang="en-US" altLang="ja-JP" dirty="0" err="1"/>
              <a:t>TEI</a:t>
            </a:r>
            <a:r>
              <a:rPr lang="ja-JP" altLang="en-US"/>
              <a:t>の歴史と背景</a:t>
            </a:r>
            <a:endParaRPr lang="en-US" altLang="ja-JP"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```text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ティーイーアイ</a:t>
            </a:r>
            <a:r>
              <a:rPr lang="en-US" altLang="ja-JP" dirty="0">
                <a:effectLst/>
                <a:latin typeface=".AppleSystemUIFontMonospaced"/>
                <a:ea typeface="Hiragino Sans" panose="020B0400000000000000" pitchFamily="34" charset="-128"/>
              </a:rPr>
              <a:t>)[</a:t>
            </a:r>
            <a:r>
              <a:rPr lang="en-US" dirty="0">
                <a:effectLst/>
                <a:latin typeface=".AppleSystemUIFontMonospaced"/>
                <a:ea typeface="Hiragino Sans" panose="020B0400000000000000" pitchFamily="34" charset="-128"/>
              </a:rPr>
              <a:t>kana:"</a:t>
            </a:r>
            <a:r>
              <a:rPr lang="ja-JP" altLang="en-US">
                <a:effectLst/>
                <a:latin typeface="Hiragino Sans" panose="020B0400000000000000" pitchFamily="34" charset="-128"/>
                <a:ea typeface="Hiragino Sans" panose="020B0400000000000000" pitchFamily="34" charset="-128"/>
              </a:rPr>
              <a:t>ティ</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ーイーア</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イ</a:t>
            </a:r>
            <a:r>
              <a:rPr lang="en-US" altLang="ja-JP" dirty="0">
                <a:effectLst/>
                <a:latin typeface=".AppleSystemUIFontMonospaced"/>
                <a:ea typeface="Hiragino Sans" panose="020B0400000000000000" pitchFamily="34" charset="-128"/>
              </a:rPr>
              <a:t>"]</a:t>
            </a:r>
            <a:r>
              <a:rPr lang="ja" dirty="0"/>
              <a:t>は、</a:t>
            </a:r>
            <a:r>
              <a:rPr lang="en-AU" altLang="ja" dirty="0"/>
              <a:t>(</a:t>
            </a:r>
            <a:r>
              <a:rPr lang="ja" dirty="0"/>
              <a:t>今日</a:t>
            </a:r>
            <a:r>
              <a:rPr lang="en-AU" altLang="ja" dirty="0"/>
              <a:t>)[ruby:"</a:t>
            </a:r>
            <a:r>
              <a:rPr lang="ja-JP" altLang="en-US" dirty="0"/>
              <a:t>こんにち</a:t>
            </a:r>
            <a:r>
              <a:rPr lang="en-AU" altLang="ja" dirty="0"/>
              <a:t>"]</a:t>
            </a:r>
            <a:r>
              <a:rPr lang="ja" dirty="0"/>
              <a:t>国際的なプロジェクトとして成長し、世界中の研究者たちが協力してガイドラインの改訂や拡張を続けています。</a:t>
            </a:r>
            <a:endParaRPr lang="en-US" altLang="ja"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ja-JP" altLang="en-US"/>
              <a:t>そして、毎年</a:t>
            </a:r>
            <a:r>
              <a:rPr lang="en-US" dirty="0">
                <a:effectLst/>
              </a:rPr>
              <a:t> [break:"0.1s"]</a:t>
            </a:r>
            <a:r>
              <a:rPr lang="en-US"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ティーイーアイ</a:t>
            </a:r>
            <a:r>
              <a:rPr lang="en-US" altLang="ja-JP" dirty="0">
                <a:effectLst/>
                <a:latin typeface=".AppleSystemUIFontMonospaced"/>
                <a:ea typeface="Hiragino Sans" panose="020B0400000000000000" pitchFamily="34" charset="-128"/>
              </a:rPr>
              <a:t>)[</a:t>
            </a:r>
            <a:r>
              <a:rPr lang="en-US" dirty="0">
                <a:effectLst/>
                <a:latin typeface=".AppleSystemUIFontMonospaced"/>
                <a:ea typeface="Hiragino Sans" panose="020B0400000000000000" pitchFamily="34" charset="-128"/>
              </a:rPr>
              <a:t>kana:"</a:t>
            </a:r>
            <a:r>
              <a:rPr lang="ja-JP" altLang="en-US">
                <a:effectLst/>
                <a:latin typeface="Hiragino Sans" panose="020B0400000000000000" pitchFamily="34" charset="-128"/>
                <a:ea typeface="Hiragino Sans" panose="020B0400000000000000" pitchFamily="34" charset="-128"/>
              </a:rPr>
              <a:t>ティ</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ーイーア</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イ</a:t>
            </a:r>
            <a:r>
              <a:rPr lang="en-US" altLang="ja-JP" dirty="0">
                <a:effectLst/>
                <a:latin typeface=".AppleSystemUIFontMonospaced"/>
                <a:ea typeface="Hiragino Sans" panose="020B0400000000000000" pitchFamily="34" charset="-128"/>
              </a:rPr>
              <a:t>"]</a:t>
            </a:r>
            <a:r>
              <a:rPr lang="ja-JP" altLang="en-US"/>
              <a:t>の国際会議も開催され情報交換が盛んに行われています。</a:t>
            </a:r>
            <a:endParaRPr lang="en-US" altLang="ja"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ja" dirty="0"/>
              <a:t>人文学のさまざまな分野で</a:t>
            </a:r>
            <a:r>
              <a:rPr lang="ja" altLang="en-US" dirty="0"/>
              <a:t>、</a:t>
            </a:r>
            <a:r>
              <a:rPr lang="en-US"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ティーイーアイ</a:t>
            </a:r>
            <a:r>
              <a:rPr lang="en-US" altLang="ja-JP" dirty="0">
                <a:effectLst/>
                <a:latin typeface=".AppleSystemUIFontMonospaced"/>
                <a:ea typeface="Hiragino Sans" panose="020B0400000000000000" pitchFamily="34" charset="-128"/>
              </a:rPr>
              <a:t>)[</a:t>
            </a:r>
            <a:r>
              <a:rPr lang="en-US" dirty="0">
                <a:effectLst/>
                <a:latin typeface=".AppleSystemUIFontMonospaced"/>
                <a:ea typeface="Hiragino Sans" panose="020B0400000000000000" pitchFamily="34" charset="-128"/>
              </a:rPr>
              <a:t>kana:"</a:t>
            </a:r>
            <a:r>
              <a:rPr lang="ja-JP" altLang="en-US">
                <a:effectLst/>
                <a:latin typeface="Hiragino Sans" panose="020B0400000000000000" pitchFamily="34" charset="-128"/>
                <a:ea typeface="Hiragino Sans" panose="020B0400000000000000" pitchFamily="34" charset="-128"/>
              </a:rPr>
              <a:t>ティ</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ーイーア</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イ</a:t>
            </a:r>
            <a:r>
              <a:rPr lang="en-US" altLang="ja-JP" dirty="0">
                <a:effectLst/>
                <a:latin typeface=".AppleSystemUIFontMonospaced"/>
                <a:ea typeface="Hiragino Sans" panose="020B0400000000000000" pitchFamily="34" charset="-128"/>
              </a:rPr>
              <a:t>"]</a:t>
            </a:r>
            <a:r>
              <a:rPr lang="ja" dirty="0"/>
              <a:t>が採用されることで、テキストデータのデジタル化が進み、これまで以上に</a:t>
            </a:r>
            <a:r>
              <a:rPr lang="ja" altLang="en-US" dirty="0"/>
              <a:t>、</a:t>
            </a:r>
            <a:r>
              <a:rPr lang="ja" dirty="0"/>
              <a:t>効果的な研究が可能になっています。</a:t>
            </a:r>
            <a:r>
              <a:rPr lang="en-US" dirty="0">
                <a:effectLst/>
              </a:rPr>
              <a:t>[break:"1s"] </a:t>
            </a:r>
            <a:endParaRPr lang="en-US" altLang="ja"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```description</a:t>
            </a:r>
          </a:p>
          <a:p>
            <a:pPr marL="0" lvl="0" indent="0" algn="l" rtl="0">
              <a:spcBef>
                <a:spcPts val="0"/>
              </a:spcBef>
              <a:spcAft>
                <a:spcPts val="0"/>
              </a:spcAft>
              <a:buNone/>
            </a:pPr>
            <a:r>
              <a:rPr lang="en-US" altLang="ja" dirty="0"/>
              <a:t>TEI</a:t>
            </a:r>
            <a:r>
              <a:rPr lang="ja-JP" altLang="en-US"/>
              <a:t>は、今日国際的なプロジェクトとして成長し、世界中の研究者たちが協力してガイドラインの改訂や拡張を続けています。</a:t>
            </a:r>
          </a:p>
          <a:p>
            <a:pPr marL="0" lvl="0" indent="0" algn="l" rtl="0">
              <a:spcBef>
                <a:spcPts val="0"/>
              </a:spcBef>
              <a:spcAft>
                <a:spcPts val="0"/>
              </a:spcAft>
              <a:buNone/>
            </a:pPr>
            <a:r>
              <a:rPr lang="ja-JP" altLang="en-US"/>
              <a:t>そして、毎年</a:t>
            </a:r>
            <a:r>
              <a:rPr lang="en-US" altLang="ja-JP" dirty="0"/>
              <a:t>TEI</a:t>
            </a:r>
            <a:r>
              <a:rPr lang="ja-JP" altLang="en-US"/>
              <a:t>の国際会議も開催され、情報交換が盛んに行われています。</a:t>
            </a:r>
            <a:endParaRPr lang="en-US" altLang="ja-JP"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ja-JP" sz="1100" b="0" i="0" dirty="0">
                <a:solidFill>
                  <a:srgbClr val="000000"/>
                </a:solidFill>
                <a:effectLst/>
                <a:latin typeface="Verdana" panose="020B0604030504040204" pitchFamily="34" charset="0"/>
                <a:hlinkClick r:id="rId3"/>
              </a:rPr>
              <a:t>https://members.tei-c.org/Events/meetings</a:t>
            </a:r>
            <a:r>
              <a:rPr lang="en-US" altLang="ja-JP" sz="1200" b="0" i="0" dirty="0">
                <a:solidFill>
                  <a:srgbClr val="000000"/>
                </a:solidFill>
                <a:effectLst/>
                <a:latin typeface="Verdana" panose="020B0604030504040204" pitchFamily="34" charset="0"/>
              </a:rPr>
              <a:t> </a:t>
            </a:r>
            <a:endParaRPr lang="ja-JP" altLang="en-US"/>
          </a:p>
          <a:p>
            <a:pPr marL="0" lvl="0" indent="0" algn="l" rtl="0">
              <a:spcBef>
                <a:spcPts val="0"/>
              </a:spcBef>
              <a:spcAft>
                <a:spcPts val="0"/>
              </a:spcAft>
              <a:buNone/>
            </a:pPr>
            <a:r>
              <a:rPr lang="ja-JP" altLang="en-US"/>
              <a:t>人文学のさまざまな分野で</a:t>
            </a:r>
            <a:r>
              <a:rPr lang="en-US" altLang="ja" dirty="0"/>
              <a:t>TEI</a:t>
            </a:r>
            <a:r>
              <a:rPr lang="ja-JP" altLang="en-US"/>
              <a:t>が採用されることで、テキストデータのデジタル化が進み、これまで以上に効果的な研究が可能になっています。</a:t>
            </a: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a:t>
            </a:r>
            <a:endParaRPr lang="en-US" altLang="ja-JP" dirty="0"/>
          </a:p>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2836cdd5ff4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2836cdd5ff4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Topic:</a:t>
            </a:r>
            <a:r>
              <a:rPr lang="ja" dirty="0"/>
              <a:t>TEIの構成</a:t>
            </a:r>
            <a:endParaRPr lang="en-US" altLang="ja-JP"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```text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ja-JP" altLang="en-US"/>
              <a:t>では、</a:t>
            </a:r>
            <a:r>
              <a:rPr lang="en-US"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ティーイーアイ</a:t>
            </a:r>
            <a:r>
              <a:rPr lang="en-US" altLang="ja-JP" dirty="0">
                <a:effectLst/>
                <a:latin typeface=".AppleSystemUIFontMonospaced"/>
                <a:ea typeface="Hiragino Sans" panose="020B0400000000000000" pitchFamily="34" charset="-128"/>
              </a:rPr>
              <a:t>)[</a:t>
            </a:r>
            <a:r>
              <a:rPr lang="en-US" dirty="0">
                <a:effectLst/>
                <a:latin typeface=".AppleSystemUIFontMonospaced"/>
                <a:ea typeface="Hiragino Sans" panose="020B0400000000000000" pitchFamily="34" charset="-128"/>
              </a:rPr>
              <a:t>kana:"</a:t>
            </a:r>
            <a:r>
              <a:rPr lang="ja-JP" altLang="en-US">
                <a:effectLst/>
                <a:latin typeface="Hiragino Sans" panose="020B0400000000000000" pitchFamily="34" charset="-128"/>
                <a:ea typeface="Hiragino Sans" panose="020B0400000000000000" pitchFamily="34" charset="-128"/>
              </a:rPr>
              <a:t>ティ</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ーイーア</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イ</a:t>
            </a:r>
            <a:r>
              <a:rPr lang="en-US" altLang="ja-JP" dirty="0">
                <a:effectLst/>
                <a:latin typeface=".AppleSystemUIFontMonospaced"/>
                <a:ea typeface="Hiragino Sans" panose="020B0400000000000000" pitchFamily="34" charset="-128"/>
              </a:rPr>
              <a:t>"]</a:t>
            </a:r>
            <a:r>
              <a:rPr lang="ja-JP" altLang="en-US"/>
              <a:t>がどのように</a:t>
            </a:r>
            <a:r>
              <a:rPr lang="zh-TW" altLang="en-US" dirty="0"/>
              <a:t>構成</a:t>
            </a:r>
            <a:r>
              <a:rPr lang="ja-JP" altLang="en-US"/>
              <a:t>されているか、</a:t>
            </a:r>
            <a:r>
              <a:rPr lang="zh-TW" altLang="en-US" dirty="0"/>
              <a:t>簡単</a:t>
            </a:r>
            <a:r>
              <a:rPr lang="ja-JP" altLang="en-US"/>
              <a:t>に</a:t>
            </a:r>
            <a:r>
              <a:rPr lang="zh-TW" altLang="en-US" dirty="0"/>
              <a:t>見</a:t>
            </a:r>
            <a:r>
              <a:rPr lang="ja-JP" altLang="en-US"/>
              <a:t>ていきましょう。</a:t>
            </a:r>
            <a:endParaRPr lang="en-US" altLang="ja-JP"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ja-JP" dirty="0">
                <a:effectLst/>
              </a:rPr>
              <a:t> [break:"0.5s"]</a:t>
            </a:r>
            <a:r>
              <a:rPr lang="en-US"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ティーイーアイ</a:t>
            </a:r>
            <a:r>
              <a:rPr lang="en-US" altLang="ja-JP" dirty="0">
                <a:effectLst/>
                <a:latin typeface=".AppleSystemUIFontMonospaced"/>
                <a:ea typeface="Hiragino Sans" panose="020B0400000000000000" pitchFamily="34" charset="-128"/>
              </a:rPr>
              <a:t>)[</a:t>
            </a:r>
            <a:r>
              <a:rPr lang="en-US" dirty="0">
                <a:effectLst/>
                <a:latin typeface=".AppleSystemUIFontMonospaced"/>
                <a:ea typeface="Hiragino Sans" panose="020B0400000000000000" pitchFamily="34" charset="-128"/>
              </a:rPr>
              <a:t>kana:"</a:t>
            </a:r>
            <a:r>
              <a:rPr lang="ja-JP" altLang="en-US">
                <a:effectLst/>
                <a:latin typeface="Hiragino Sans" panose="020B0400000000000000" pitchFamily="34" charset="-128"/>
                <a:ea typeface="Hiragino Sans" panose="020B0400000000000000" pitchFamily="34" charset="-128"/>
              </a:rPr>
              <a:t>ティ</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ーイーア</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イ</a:t>
            </a:r>
            <a:r>
              <a:rPr lang="en-US" altLang="ja-JP" dirty="0">
                <a:effectLst/>
                <a:latin typeface=".AppleSystemUIFontMonospaced"/>
                <a:ea typeface="Hiragino Sans" panose="020B0400000000000000" pitchFamily="34" charset="-128"/>
              </a:rPr>
              <a:t>"]</a:t>
            </a:r>
            <a:r>
              <a:rPr lang="ja-JP" altLang="en-US"/>
              <a:t>は、さまざまなテキストを</a:t>
            </a:r>
            <a:r>
              <a:rPr lang="zh-TW" altLang="en-US" dirty="0"/>
              <a:t>整理</a:t>
            </a:r>
            <a:r>
              <a:rPr lang="ja-JP" altLang="en-US"/>
              <a:t>するための、ルールや</a:t>
            </a:r>
            <a:r>
              <a:rPr lang="zh-TW" altLang="en-US" dirty="0"/>
              <a:t>手順</a:t>
            </a:r>
            <a:r>
              <a:rPr lang="ja-JP" altLang="en-US"/>
              <a:t>を</a:t>
            </a:r>
            <a:r>
              <a:rPr lang="zh-TW" altLang="en-US" dirty="0"/>
              <a:t>提供</a:t>
            </a:r>
            <a:r>
              <a:rPr lang="ja-JP" altLang="en-US"/>
              <a:t>していますが、それを</a:t>
            </a:r>
            <a:r>
              <a:rPr lang="zh-TW" altLang="en-US" dirty="0"/>
              <a:t>理解</a:t>
            </a:r>
            <a:r>
              <a:rPr lang="ja-JP" altLang="en-US"/>
              <a:t>するためには、</a:t>
            </a:r>
            <a:r>
              <a:rPr lang="en-US"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ティーイーアイ</a:t>
            </a:r>
            <a:r>
              <a:rPr lang="en-US" altLang="ja-JP" dirty="0">
                <a:effectLst/>
                <a:latin typeface=".AppleSystemUIFontMonospaced"/>
                <a:ea typeface="Hiragino Sans" panose="020B0400000000000000" pitchFamily="34" charset="-128"/>
              </a:rPr>
              <a:t>)[</a:t>
            </a:r>
            <a:r>
              <a:rPr lang="en-US" dirty="0">
                <a:effectLst/>
                <a:latin typeface=".AppleSystemUIFontMonospaced"/>
                <a:ea typeface="Hiragino Sans" panose="020B0400000000000000" pitchFamily="34" charset="-128"/>
              </a:rPr>
              <a:t>kana:"</a:t>
            </a:r>
            <a:r>
              <a:rPr lang="ja-JP" altLang="en-US">
                <a:effectLst/>
                <a:latin typeface="Hiragino Sans" panose="020B0400000000000000" pitchFamily="34" charset="-128"/>
                <a:ea typeface="Hiragino Sans" panose="020B0400000000000000" pitchFamily="34" charset="-128"/>
              </a:rPr>
              <a:t>ティ</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ーイーア</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イ</a:t>
            </a:r>
            <a:r>
              <a:rPr lang="en-US" altLang="ja-JP" dirty="0">
                <a:effectLst/>
                <a:latin typeface=".AppleSystemUIFontMonospaced"/>
                <a:ea typeface="Hiragino Sans" panose="020B0400000000000000" pitchFamily="34" charset="-128"/>
              </a:rPr>
              <a:t>"]</a:t>
            </a:r>
            <a:r>
              <a:rPr lang="ja-JP" altLang="en-US"/>
              <a:t>のタグがどのように</a:t>
            </a:r>
            <a:r>
              <a:rPr lang="zh-TW" altLang="en-US" dirty="0"/>
              <a:t>使</a:t>
            </a:r>
            <a:r>
              <a:rPr lang="ja-JP" altLang="en-US"/>
              <a:t>われるのかを</a:t>
            </a:r>
            <a:r>
              <a:rPr lang="zh-TW" altLang="en-US" dirty="0"/>
              <a:t>知</a:t>
            </a:r>
            <a:r>
              <a:rPr lang="ja-JP" altLang="en-US"/>
              <a:t>ることが</a:t>
            </a:r>
            <a:r>
              <a:rPr lang="zh-TW" altLang="en-US" dirty="0"/>
              <a:t>重要</a:t>
            </a:r>
            <a:r>
              <a:rPr lang="ja-JP" altLang="en-US"/>
              <a:t>です。</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rPr>
              <a:t> [break:"0.5s"]</a:t>
            </a:r>
            <a:r>
              <a:rPr lang="en-US"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ティーイーアイ</a:t>
            </a:r>
            <a:r>
              <a:rPr lang="en-US" altLang="ja-JP" dirty="0">
                <a:effectLst/>
                <a:latin typeface=".AppleSystemUIFontMonospaced"/>
                <a:ea typeface="Hiragino Sans" panose="020B0400000000000000" pitchFamily="34" charset="-128"/>
              </a:rPr>
              <a:t>)[</a:t>
            </a:r>
            <a:r>
              <a:rPr lang="en-US" dirty="0">
                <a:effectLst/>
                <a:latin typeface=".AppleSystemUIFontMonospaced"/>
                <a:ea typeface="Hiragino Sans" panose="020B0400000000000000" pitchFamily="34" charset="-128"/>
              </a:rPr>
              <a:t>kana:"</a:t>
            </a:r>
            <a:r>
              <a:rPr lang="ja-JP" altLang="en-US">
                <a:effectLst/>
                <a:latin typeface="Hiragino Sans" panose="020B0400000000000000" pitchFamily="34" charset="-128"/>
                <a:ea typeface="Hiragino Sans" panose="020B0400000000000000" pitchFamily="34" charset="-128"/>
              </a:rPr>
              <a:t>ティ</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ーイーア</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イ</a:t>
            </a:r>
            <a:r>
              <a:rPr lang="en-US" altLang="ja-JP" dirty="0">
                <a:effectLst/>
                <a:latin typeface=".AppleSystemUIFontMonospaced"/>
                <a:ea typeface="Hiragino Sans" panose="020B0400000000000000" pitchFamily="34" charset="-128"/>
              </a:rPr>
              <a:t>"]</a:t>
            </a:r>
            <a:r>
              <a:rPr lang="ja-JP" altLang="en-US"/>
              <a:t>を</a:t>
            </a:r>
            <a:r>
              <a:rPr lang="zh-TW" altLang="en-US" dirty="0"/>
              <a:t>使</a:t>
            </a:r>
            <a:r>
              <a:rPr lang="ja-JP" altLang="en-US"/>
              <a:t>ってテキストを</a:t>
            </a:r>
            <a:r>
              <a:rPr lang="zh-TW" altLang="en-US" dirty="0"/>
              <a:t>整理</a:t>
            </a:r>
            <a:r>
              <a:rPr lang="ja-JP" altLang="en-US"/>
              <a:t>することは、まるで、</a:t>
            </a:r>
            <a:r>
              <a:rPr lang="zh-TW" altLang="en-US" dirty="0"/>
              <a:t>家</a:t>
            </a:r>
            <a:r>
              <a:rPr lang="ja-JP" altLang="en-US"/>
              <a:t>の</a:t>
            </a:r>
            <a:r>
              <a:rPr lang="zh-TW" altLang="en-US" dirty="0"/>
              <a:t>中</a:t>
            </a:r>
            <a:r>
              <a:rPr lang="ja-JP" altLang="en-US"/>
              <a:t>の</a:t>
            </a:r>
            <a:r>
              <a:rPr lang="zh-TW" altLang="en-US" dirty="0"/>
              <a:t>家具</a:t>
            </a:r>
            <a:r>
              <a:rPr lang="ja-JP" altLang="en-US"/>
              <a:t>をきちんと</a:t>
            </a:r>
            <a:r>
              <a:rPr lang="zh-TW" altLang="en-US" dirty="0"/>
              <a:t>配置</a:t>
            </a:r>
            <a:r>
              <a:rPr lang="ja-JP" altLang="en-US"/>
              <a:t>するようなものです。</a:t>
            </a:r>
            <a:r>
              <a:rPr lang="en-US" dirty="0">
                <a:effectLst/>
              </a:rPr>
              <a:t> [break:"0.1s"]</a:t>
            </a:r>
            <a:r>
              <a:rPr lang="zh-TW" altLang="en-US" dirty="0"/>
              <a:t>例</a:t>
            </a:r>
            <a:r>
              <a:rPr lang="ja-JP" altLang="en-US"/>
              <a:t>えば、</a:t>
            </a:r>
            <a:r>
              <a:rPr lang="zh-TW" altLang="en-US" dirty="0"/>
              <a:t>家</a:t>
            </a:r>
            <a:r>
              <a:rPr lang="ja-JP" altLang="en-US"/>
              <a:t>の</a:t>
            </a:r>
            <a:r>
              <a:rPr lang="zh-TW" altLang="en-US" dirty="0"/>
              <a:t>中</a:t>
            </a:r>
            <a:r>
              <a:rPr lang="ja-JP" altLang="en-US"/>
              <a:t>にはリビングルーム、キッチン、</a:t>
            </a:r>
            <a:r>
              <a:rPr lang="zh-TW" altLang="en-US" dirty="0"/>
              <a:t>寝室</a:t>
            </a:r>
            <a:r>
              <a:rPr lang="ja-JP" altLang="en-US"/>
              <a:t>など、さまざまな</a:t>
            </a:r>
            <a:r>
              <a:rPr lang="zh-TW" altLang="en-US" dirty="0"/>
              <a:t>部屋</a:t>
            </a:r>
            <a:r>
              <a:rPr lang="ja-JP" altLang="en-US"/>
              <a:t>があります。</a:t>
            </a:r>
          </a:p>
          <a:p>
            <a:pPr marL="0" lvl="0" indent="0" algn="l" rtl="0">
              <a:spcBef>
                <a:spcPts val="0"/>
              </a:spcBef>
              <a:spcAft>
                <a:spcPts val="0"/>
              </a:spcAft>
              <a:buNone/>
            </a:pPr>
            <a:r>
              <a:rPr lang="ja-JP" altLang="en-US"/>
              <a:t>これを</a:t>
            </a:r>
            <a:r>
              <a:rPr lang="en-AU" altLang="ja-JP" dirty="0"/>
              <a:t>(</a:t>
            </a:r>
            <a:r>
              <a:rPr lang="ja-JP" altLang="en-US"/>
              <a:t>テキストの</a:t>
            </a:r>
            <a:r>
              <a:rPr lang="zh-TW" altLang="en-US" dirty="0"/>
              <a:t>構造</a:t>
            </a:r>
            <a:r>
              <a:rPr lang="en-AU" altLang="zh-TW" dirty="0"/>
              <a:t>)</a:t>
            </a:r>
            <a:r>
              <a:rPr lang="ja-JP" altLang="en-US"/>
              <a:t>に</a:t>
            </a:r>
            <a:r>
              <a:rPr lang="zh-TW" altLang="en-US" dirty="0"/>
              <a:t>置</a:t>
            </a:r>
            <a:r>
              <a:rPr lang="ja-JP" altLang="en-US"/>
              <a:t>き</a:t>
            </a:r>
            <a:r>
              <a:rPr lang="zh-TW" altLang="en-US" dirty="0"/>
              <a:t>換</a:t>
            </a:r>
            <a:r>
              <a:rPr lang="ja-JP" altLang="en-US"/>
              <a:t>えると、それぞれの</a:t>
            </a:r>
            <a:r>
              <a:rPr lang="zh-TW" altLang="en-US" dirty="0"/>
              <a:t>部屋</a:t>
            </a:r>
            <a:r>
              <a:rPr lang="ja-JP" altLang="en-US"/>
              <a:t>がテキストの</a:t>
            </a:r>
            <a:r>
              <a:rPr lang="zh-TW" altLang="en-US" dirty="0"/>
              <a:t>章</a:t>
            </a:r>
            <a:r>
              <a:rPr lang="ja-JP" altLang="en-US"/>
              <a:t>や</a:t>
            </a:r>
            <a:r>
              <a:rPr lang="zh-TW" altLang="en-US" dirty="0"/>
              <a:t>段落</a:t>
            </a:r>
            <a:r>
              <a:rPr lang="ja-JP" altLang="en-US"/>
              <a:t>に</a:t>
            </a:r>
            <a:r>
              <a:rPr lang="zh-TW" altLang="en-US" dirty="0"/>
              <a:t>相当</a:t>
            </a:r>
            <a:r>
              <a:rPr lang="ja-JP" altLang="en-US"/>
              <a:t>します。</a:t>
            </a:r>
          </a:p>
          <a:p>
            <a:pPr marL="0" lvl="0" indent="0" algn="l" rtl="0">
              <a:spcBef>
                <a:spcPts val="0"/>
              </a:spcBef>
              <a:spcAft>
                <a:spcPts val="0"/>
              </a:spcAft>
              <a:buNone/>
            </a:pPr>
            <a:r>
              <a:rPr lang="en-US" dirty="0">
                <a:effectLst/>
              </a:rPr>
              <a:t> [break:"0.1s"]</a:t>
            </a:r>
            <a:r>
              <a:rPr lang="ja-JP" altLang="en-US"/>
              <a:t>リビングルームにソファやテレビがあるように、</a:t>
            </a:r>
            <a:r>
              <a:rPr lang="zh-TW" altLang="en-US" dirty="0"/>
              <a:t>章</a:t>
            </a:r>
            <a:r>
              <a:rPr lang="ja-JP" altLang="en-US"/>
              <a:t>や</a:t>
            </a:r>
            <a:r>
              <a:rPr lang="zh-TW" altLang="en-US" dirty="0"/>
              <a:t>段落</a:t>
            </a:r>
            <a:r>
              <a:rPr lang="ja-JP" altLang="en-US"/>
              <a:t>の</a:t>
            </a:r>
            <a:r>
              <a:rPr lang="zh-TW" altLang="en-US" dirty="0"/>
              <a:t>中</a:t>
            </a:r>
            <a:r>
              <a:rPr lang="ja-JP" altLang="en-US"/>
              <a:t>にも、</a:t>
            </a:r>
            <a:r>
              <a:rPr lang="zh-TW" altLang="en-US" dirty="0"/>
              <a:t>見出</a:t>
            </a:r>
            <a:r>
              <a:rPr lang="ja-JP" altLang="en-US"/>
              <a:t>しや</a:t>
            </a:r>
            <a:r>
              <a:rPr lang="zh-TW" altLang="en-US" dirty="0"/>
              <a:t>文章、</a:t>
            </a:r>
            <a:r>
              <a:rPr lang="en-AU" altLang="zh-TW" dirty="0"/>
              <a:t>(</a:t>
            </a:r>
            <a:r>
              <a:rPr lang="zh-TW" altLang="en-US" dirty="0"/>
              <a:t>引用</a:t>
            </a:r>
            <a:r>
              <a:rPr lang="ja-JP" altLang="en-US"/>
              <a:t>などの</a:t>
            </a:r>
            <a:r>
              <a:rPr lang="zh-TW" altLang="en-US" dirty="0"/>
              <a:t>要素</a:t>
            </a:r>
            <a:r>
              <a:rPr lang="en-AU" altLang="zh-TW" dirty="0"/>
              <a:t>)</a:t>
            </a:r>
            <a:r>
              <a:rPr lang="ja-JP" altLang="en-US"/>
              <a:t>が</a:t>
            </a:r>
            <a:r>
              <a:rPr lang="zh-TW" altLang="en-US" dirty="0"/>
              <a:t>配置</a:t>
            </a:r>
            <a:r>
              <a:rPr lang="ja-JP" altLang="en-US"/>
              <a:t>されます。</a:t>
            </a:r>
            <a:r>
              <a:rPr lang="en-US" altLang="ja-JP" dirty="0">
                <a:effectLst/>
              </a:rPr>
              <a: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ja-JP" dirty="0">
                <a:effectLst/>
              </a:rPr>
              <a:t>[break:"0.5s"]</a:t>
            </a:r>
            <a:r>
              <a:rPr lang="en-US"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ティーイーアイ</a:t>
            </a:r>
            <a:r>
              <a:rPr lang="en-US" altLang="ja-JP" dirty="0">
                <a:effectLst/>
                <a:latin typeface=".AppleSystemUIFontMonospaced"/>
                <a:ea typeface="Hiragino Sans" panose="020B0400000000000000" pitchFamily="34" charset="-128"/>
              </a:rPr>
              <a:t>)[</a:t>
            </a:r>
            <a:r>
              <a:rPr lang="en-US" dirty="0">
                <a:effectLst/>
                <a:latin typeface=".AppleSystemUIFontMonospaced"/>
                <a:ea typeface="Hiragino Sans" panose="020B0400000000000000" pitchFamily="34" charset="-128"/>
              </a:rPr>
              <a:t>kana:"</a:t>
            </a:r>
            <a:r>
              <a:rPr lang="ja-JP" altLang="en-US">
                <a:effectLst/>
                <a:latin typeface="Hiragino Sans" panose="020B0400000000000000" pitchFamily="34" charset="-128"/>
                <a:ea typeface="Hiragino Sans" panose="020B0400000000000000" pitchFamily="34" charset="-128"/>
              </a:rPr>
              <a:t>ティ</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ーイーア</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イ</a:t>
            </a:r>
            <a:r>
              <a:rPr lang="en-US" altLang="ja-JP" dirty="0">
                <a:effectLst/>
                <a:latin typeface=".AppleSystemUIFontMonospaced"/>
                <a:ea typeface="Hiragino Sans" panose="020B0400000000000000" pitchFamily="34" charset="-128"/>
              </a:rPr>
              <a:t>"]</a:t>
            </a:r>
            <a:r>
              <a:rPr lang="ja-JP" altLang="en-US"/>
              <a:t>のタグは、こうした</a:t>
            </a:r>
            <a:r>
              <a:rPr lang="zh-TW" altLang="en-US" dirty="0"/>
              <a:t>要素</a:t>
            </a:r>
            <a:r>
              <a:rPr lang="ja-JP" altLang="en-US"/>
              <a:t>にラベルを</a:t>
            </a:r>
            <a:r>
              <a:rPr lang="zh-TW" altLang="en-US" dirty="0"/>
              <a:t>付</a:t>
            </a:r>
            <a:r>
              <a:rPr lang="ja-JP" altLang="en-US"/>
              <a:t>けて</a:t>
            </a:r>
            <a:r>
              <a:rPr lang="zh-TW" altLang="en-US" dirty="0"/>
              <a:t>整理</a:t>
            </a:r>
            <a:r>
              <a:rPr lang="ja-JP" altLang="en-US"/>
              <a:t>するための</a:t>
            </a:r>
            <a:r>
              <a:rPr lang="en-US" altLang="ja-JP" dirty="0"/>
              <a:t>『</a:t>
            </a:r>
            <a:r>
              <a:rPr lang="zh-TW" altLang="en-US" dirty="0"/>
              <a:t>家具配置</a:t>
            </a:r>
            <a:r>
              <a:rPr lang="ja-JP" altLang="en-US"/>
              <a:t>のルール</a:t>
            </a:r>
            <a:r>
              <a:rPr lang="en-US" altLang="ja-JP" dirty="0"/>
              <a:t>』</a:t>
            </a:r>
            <a:r>
              <a:rPr lang="ja-JP" altLang="en-US"/>
              <a:t>だと</a:t>
            </a:r>
            <a:r>
              <a:rPr lang="zh-TW" altLang="en-US" dirty="0"/>
              <a:t>考</a:t>
            </a:r>
            <a:r>
              <a:rPr lang="ja-JP" altLang="en-US"/>
              <a:t>えてください。</a:t>
            </a:r>
            <a:r>
              <a:rPr lang="en-US" dirty="0">
                <a:effectLst/>
              </a:rPr>
              <a:t>[break:"1s"] </a:t>
            </a:r>
            <a:endParaRPr lang="en-US" dirty="0">
              <a:effectLst/>
              <a:latin typeface="Helvetica Neue" panose="02000503000000020004" pitchFamily="2" charset="0"/>
            </a:endParaRPr>
          </a:p>
          <a:p>
            <a:pPr marL="0" lvl="0" indent="0" algn="l" rtl="0">
              <a:spcBef>
                <a:spcPts val="0"/>
              </a:spcBef>
              <a:spcAft>
                <a:spcPts val="0"/>
              </a:spcAft>
              <a:buNone/>
            </a:pP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```description</a:t>
            </a:r>
          </a:p>
          <a:p>
            <a:pPr marL="0" lvl="0" indent="0" algn="l" rtl="0">
              <a:spcBef>
                <a:spcPts val="0"/>
              </a:spcBef>
              <a:spcAft>
                <a:spcPts val="0"/>
              </a:spcAft>
              <a:buNone/>
            </a:pPr>
            <a:r>
              <a:rPr lang="ja-JP" altLang="en-US"/>
              <a:t>では、</a:t>
            </a:r>
            <a:r>
              <a:rPr lang="en-US" altLang="ja" dirty="0"/>
              <a:t>TEI</a:t>
            </a:r>
            <a:r>
              <a:rPr lang="ja-JP" altLang="en-US"/>
              <a:t>がどのように構成されているか、簡単に見ていきましょう。</a:t>
            </a:r>
            <a:r>
              <a:rPr lang="en-US" altLang="ja" dirty="0"/>
              <a:t>TEI</a:t>
            </a:r>
            <a:r>
              <a:rPr lang="ja-JP" altLang="en-US"/>
              <a:t>は、さまざまなテキストを整理するためのルールや手順を提供していますが、それを理解するためには、</a:t>
            </a:r>
            <a:r>
              <a:rPr lang="en-US" altLang="ja" dirty="0"/>
              <a:t>TEI</a:t>
            </a:r>
            <a:r>
              <a:rPr lang="ja-JP" altLang="en-US"/>
              <a:t>のタグがどのように使われるのかを知ることが重要です。</a:t>
            </a:r>
          </a:p>
          <a:p>
            <a:pPr marL="0" lvl="0" indent="0" algn="l" rtl="0">
              <a:spcBef>
                <a:spcPts val="0"/>
              </a:spcBef>
              <a:spcAft>
                <a:spcPts val="0"/>
              </a:spcAft>
              <a:buNone/>
            </a:pPr>
            <a:r>
              <a:rPr lang="en-US" altLang="ja" dirty="0"/>
              <a:t>TEI</a:t>
            </a:r>
            <a:r>
              <a:rPr lang="ja-JP" altLang="en-US"/>
              <a:t>を使ってテキストを整理することは、まるで家の中の家具をきちんと配置するようなものです。例えば、家の中にはリビングルーム、キッチン、寝室など、さまざまな部屋があります。</a:t>
            </a:r>
          </a:p>
          <a:p>
            <a:pPr marL="0" lvl="0" indent="0" algn="l" rtl="0">
              <a:spcBef>
                <a:spcPts val="0"/>
              </a:spcBef>
              <a:spcAft>
                <a:spcPts val="0"/>
              </a:spcAft>
              <a:buNone/>
            </a:pPr>
            <a:r>
              <a:rPr lang="ja-JP" altLang="en-US"/>
              <a:t>これをテキストの「構造」に置き換えると、それぞれの部屋がテキストの章や段落に相当します。</a:t>
            </a:r>
          </a:p>
          <a:p>
            <a:pPr marL="0" lvl="0" indent="0" algn="l" rtl="0">
              <a:spcBef>
                <a:spcPts val="0"/>
              </a:spcBef>
              <a:spcAft>
                <a:spcPts val="0"/>
              </a:spcAft>
              <a:buNone/>
            </a:pPr>
            <a:r>
              <a:rPr lang="ja-JP" altLang="en-US"/>
              <a:t>リビングルームにソファやテレビがあるように、章や段落の中にも、見出しや文章、引用などの「要素」が配置されます。</a:t>
            </a:r>
            <a:r>
              <a:rPr lang="en-US" altLang="ja" dirty="0"/>
              <a:t>TEI</a:t>
            </a:r>
            <a:r>
              <a:rPr lang="ja-JP" altLang="en-US"/>
              <a:t>のタグは、こうした要素にラベルを付けて整理するための</a:t>
            </a:r>
            <a:r>
              <a:rPr lang="en-US" altLang="ja-JP" dirty="0"/>
              <a:t>『</a:t>
            </a:r>
            <a:r>
              <a:rPr lang="ja-JP" altLang="en-US"/>
              <a:t>家具配置のルール</a:t>
            </a:r>
            <a:r>
              <a:rPr lang="en-US" altLang="ja-JP" dirty="0"/>
              <a:t>』</a:t>
            </a:r>
            <a:r>
              <a:rPr lang="ja-JP" altLang="en-US"/>
              <a:t>だと考えてください。</a:t>
            </a: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a:t>
            </a:r>
            <a:endParaRPr lang="en-US" altLang="ja-JP" dirty="0"/>
          </a:p>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836cdd5ff4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2836cdd5ff4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Topic:</a:t>
            </a:r>
            <a:r>
              <a:rPr lang="ja" dirty="0"/>
              <a:t>TEIの構成</a:t>
            </a:r>
            <a:endParaRPr lang="en-US" altLang="ja-JP"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```text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ティーイーアイ</a:t>
            </a:r>
            <a:r>
              <a:rPr lang="en-US" altLang="ja-JP" dirty="0">
                <a:effectLst/>
                <a:latin typeface=".AppleSystemUIFontMonospaced"/>
                <a:ea typeface="Hiragino Sans" panose="020B0400000000000000" pitchFamily="34" charset="-128"/>
              </a:rPr>
              <a:t>)[</a:t>
            </a:r>
            <a:r>
              <a:rPr lang="en-US" dirty="0">
                <a:effectLst/>
                <a:latin typeface=".AppleSystemUIFontMonospaced"/>
                <a:ea typeface="Hiragino Sans" panose="020B0400000000000000" pitchFamily="34" charset="-128"/>
              </a:rPr>
              <a:t>kana:"</a:t>
            </a:r>
            <a:r>
              <a:rPr lang="ja-JP" altLang="en-US">
                <a:effectLst/>
                <a:latin typeface="Hiragino Sans" panose="020B0400000000000000" pitchFamily="34" charset="-128"/>
                <a:ea typeface="Hiragino Sans" panose="020B0400000000000000" pitchFamily="34" charset="-128"/>
              </a:rPr>
              <a:t>ティ</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ーイーア</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イ</a:t>
            </a:r>
            <a:r>
              <a:rPr lang="en-US" altLang="ja-JP" dirty="0">
                <a:effectLst/>
                <a:latin typeface=".AppleSystemUIFontMonospaced"/>
                <a:ea typeface="Hiragino Sans" panose="020B0400000000000000" pitchFamily="34" charset="-128"/>
              </a:rPr>
              <a:t>"]</a:t>
            </a:r>
            <a:r>
              <a:rPr lang="ja" dirty="0"/>
              <a:t>タグは、テキストのどの部分が何を表しているかを明確にするための目印です。</a:t>
            </a:r>
            <a:r>
              <a:rPr lang="en-US" dirty="0">
                <a:effectLst/>
              </a:rPr>
              <a:t>[break:"0.1s"]</a:t>
            </a:r>
            <a:r>
              <a:rPr lang="ja" dirty="0"/>
              <a:t>たとえば、本のタイトルに『タイトル』というラベルを付けておけば、それを見た人やコンピュータは、そこが本のタイトルだとすぐにわかります。</a:t>
            </a:r>
            <a:r>
              <a:rPr lang="en-US" dirty="0">
                <a:effectLst/>
              </a:rPr>
              <a:t>[break:"0.5s"] </a:t>
            </a: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ja" dirty="0"/>
              <a:t>これを家の例で言えば、</a:t>
            </a:r>
            <a:r>
              <a:rPr lang="ja-JP" altLang="en-US"/>
              <a:t>部屋のひとつであるリビングルームに置いた</a:t>
            </a:r>
            <a:r>
              <a:rPr lang="ja" dirty="0"/>
              <a:t>ソファの場所に『ソファ』と書かれたラベルを貼るようなものです。</a:t>
            </a:r>
            <a:r>
              <a:rPr lang="en-US" dirty="0">
                <a:effectLst/>
              </a:rPr>
              <a:t>[break:"0.5s"]</a:t>
            </a:r>
            <a:r>
              <a:rPr lang="ja" dirty="0"/>
              <a:t>これによって、家の中が整然とし</a:t>
            </a:r>
            <a:r>
              <a:rPr lang="ja" altLang="en-US" dirty="0"/>
              <a:t>て</a:t>
            </a:r>
            <a:r>
              <a:rPr lang="ja" dirty="0"/>
              <a:t>、</a:t>
            </a:r>
            <a:r>
              <a:rPr lang="en-AU" altLang="ja" dirty="0"/>
              <a:t>(</a:t>
            </a:r>
            <a:r>
              <a:rPr lang="ja" dirty="0"/>
              <a:t>誰</a:t>
            </a:r>
            <a:r>
              <a:rPr lang="en-AU" altLang="ja" dirty="0"/>
              <a:t>)[kana:"'</a:t>
            </a:r>
            <a:r>
              <a:rPr lang="ja" altLang="en-US" dirty="0"/>
              <a:t>ダレ</a:t>
            </a:r>
            <a:r>
              <a:rPr lang="en-AU" altLang="ja" dirty="0"/>
              <a:t>'"]</a:t>
            </a:r>
            <a:r>
              <a:rPr lang="ja" dirty="0"/>
              <a:t>が見ても</a:t>
            </a:r>
            <a:r>
              <a:rPr lang="en-US" dirty="0">
                <a:effectLst/>
              </a:rPr>
              <a:t>[break:"0.001s"]</a:t>
            </a:r>
            <a:r>
              <a:rPr lang="ja" dirty="0"/>
              <a:t>どこに何があるかがすぐにわかるようになります。</a:t>
            </a:r>
            <a:r>
              <a:rPr lang="en-US" dirty="0">
                <a:effectLst/>
              </a:rPr>
              <a:t>[break:"1s"] </a:t>
            </a: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```description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ja" dirty="0"/>
              <a:t>TEI</a:t>
            </a:r>
            <a:r>
              <a:rPr lang="ja-JP" altLang="en-US"/>
              <a:t>タグは、テキストのどの部分が何を表しているかを明確にするための目印です。たとえば、本のタイトルに</a:t>
            </a:r>
            <a:r>
              <a:rPr lang="en-US" altLang="ja-JP" dirty="0"/>
              <a:t>『</a:t>
            </a:r>
            <a:r>
              <a:rPr lang="ja-JP" altLang="en-US"/>
              <a:t>タイトル</a:t>
            </a:r>
            <a:r>
              <a:rPr lang="en-US" altLang="ja-JP" dirty="0"/>
              <a:t>』</a:t>
            </a:r>
            <a:r>
              <a:rPr lang="ja-JP" altLang="en-US"/>
              <a:t>というラベルを付けておけば、それを見た人やコンピュータは、そこが本のタイトルだとすぐにわかります。これを家の例で言えば、部屋のひとつであるリビングルームに置いたソファの場所に</a:t>
            </a:r>
            <a:r>
              <a:rPr lang="en-US" altLang="ja-JP" dirty="0"/>
              <a:t>『</a:t>
            </a:r>
            <a:r>
              <a:rPr lang="ja-JP" altLang="en-US"/>
              <a:t>ソファ</a:t>
            </a:r>
            <a:r>
              <a:rPr lang="en-US" altLang="ja-JP" dirty="0"/>
              <a:t>』</a:t>
            </a:r>
            <a:r>
              <a:rPr lang="ja-JP" altLang="en-US"/>
              <a:t>と書かれたラベルを貼るようなものです。これによって、家の中が整然として、誰が見てもどこに何があるかがすぐにわかるようになります。</a:t>
            </a: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a:t>
            </a:r>
            <a:endParaRPr lang="en-US" altLang="ja-JP" dirty="0"/>
          </a:p>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836cdd5ff4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2836cdd5ff4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Topic:</a:t>
            </a:r>
            <a:r>
              <a:rPr lang="ja" dirty="0"/>
              <a:t>TEIの構成</a:t>
            </a:r>
            <a:endParaRPr lang="en-US" altLang="ja-JP"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```text</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ティーイーアイ</a:t>
            </a:r>
            <a:r>
              <a:rPr lang="en-US" altLang="ja-JP" dirty="0">
                <a:effectLst/>
                <a:latin typeface=".AppleSystemUIFontMonospaced"/>
                <a:ea typeface="Hiragino Sans" panose="020B0400000000000000" pitchFamily="34" charset="-128"/>
              </a:rPr>
              <a:t>)[</a:t>
            </a:r>
            <a:r>
              <a:rPr lang="en-US" dirty="0">
                <a:effectLst/>
                <a:latin typeface=".AppleSystemUIFontMonospaced"/>
                <a:ea typeface="Hiragino Sans" panose="020B0400000000000000" pitchFamily="34" charset="-128"/>
              </a:rPr>
              <a:t>kana:"</a:t>
            </a:r>
            <a:r>
              <a:rPr lang="ja-JP" altLang="en-US">
                <a:effectLst/>
                <a:latin typeface="Hiragino Sans" panose="020B0400000000000000" pitchFamily="34" charset="-128"/>
                <a:ea typeface="Hiragino Sans" panose="020B0400000000000000" pitchFamily="34" charset="-128"/>
              </a:rPr>
              <a:t>ティ</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ーイーア</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イ</a:t>
            </a:r>
            <a:r>
              <a:rPr lang="en-US" altLang="ja-JP" dirty="0">
                <a:effectLst/>
                <a:latin typeface=".AppleSystemUIFontMonospaced"/>
                <a:ea typeface="Hiragino Sans" panose="020B0400000000000000" pitchFamily="34" charset="-128"/>
              </a:rPr>
              <a:t>"]</a:t>
            </a:r>
            <a:r>
              <a:rPr lang="ja-JP" altLang="en-US"/>
              <a:t>のタグは、大きく分けて</a:t>
            </a:r>
            <a:r>
              <a:rPr lang="en-US" altLang="ja-JP" dirty="0"/>
              <a:t>3</a:t>
            </a:r>
            <a:r>
              <a:rPr lang="ja-JP" altLang="en-US"/>
              <a:t>つのカテゴリに分類できます。</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effectLst/>
              </a:rPr>
              <a:t>[break:"0.5s"]</a:t>
            </a:r>
            <a:r>
              <a:rPr lang="ja-JP" altLang="en-US"/>
              <a:t>メタデータタグ</a:t>
            </a:r>
            <a:r>
              <a:rPr lang="en-US" altLang="ja-JP" dirty="0"/>
              <a:t>: </a:t>
            </a:r>
            <a:r>
              <a:rPr lang="en-US" dirty="0">
                <a:effectLst/>
              </a:rPr>
              <a:t>[break:"0.3s"]</a:t>
            </a:r>
            <a:r>
              <a:rPr lang="ja-JP" altLang="en-US"/>
              <a:t>これは、テキスト</a:t>
            </a:r>
            <a:r>
              <a:rPr lang="en-US" altLang="ja-JP" dirty="0"/>
              <a:t>(</a:t>
            </a:r>
            <a:r>
              <a:rPr lang="ja-JP" altLang="en-US"/>
              <a:t>全体</a:t>
            </a:r>
            <a:r>
              <a:rPr lang="en-US" altLang="ja-JP" dirty="0"/>
              <a:t>)[kana:"</a:t>
            </a:r>
            <a:r>
              <a:rPr lang="ja-JP" altLang="en-US"/>
              <a:t>ゼ</a:t>
            </a:r>
            <a:r>
              <a:rPr lang="en-US" altLang="ja-JP" dirty="0"/>
              <a:t>'</a:t>
            </a:r>
            <a:r>
              <a:rPr lang="ja-JP" altLang="en-US"/>
              <a:t>ンタ</a:t>
            </a:r>
            <a:r>
              <a:rPr lang="en-US" altLang="ja-JP" dirty="0"/>
              <a:t>'</a:t>
            </a:r>
            <a:r>
              <a:rPr lang="ja-JP" altLang="en-US"/>
              <a:t>イ</a:t>
            </a:r>
            <a:r>
              <a:rPr lang="en-US" altLang="ja-JP" dirty="0"/>
              <a:t>"]</a:t>
            </a:r>
            <a:r>
              <a:rPr lang="ja-JP" altLang="en-US"/>
              <a:t>に関する情報、</a:t>
            </a:r>
            <a:r>
              <a:rPr lang="en-US" dirty="0">
                <a:effectLst/>
              </a:rPr>
              <a:t>[break:"0.1s"]</a:t>
            </a:r>
            <a:r>
              <a:rPr lang="ja-JP" altLang="en-US"/>
              <a:t>たとえば誰が書いたのか、いつ書かれたのか、どこで発行されたのかなどを示すタグです。</a:t>
            </a:r>
            <a:r>
              <a:rPr lang="en-US" dirty="0">
                <a:effectLst/>
              </a:rPr>
              <a:t>[break:"0.1s"]</a:t>
            </a:r>
            <a:r>
              <a:rPr lang="ja-JP" altLang="en-US"/>
              <a:t>言い換えると、家の外観や住所、所有者情報にあたる部分です。</a:t>
            </a:r>
          </a:p>
          <a:p>
            <a:pPr marL="0" lvl="0" indent="0" algn="l" rtl="0">
              <a:spcBef>
                <a:spcPts val="0"/>
              </a:spcBef>
              <a:spcAft>
                <a:spcPts val="0"/>
              </a:spcAft>
              <a:buClr>
                <a:schemeClr val="dk1"/>
              </a:buClr>
              <a:buSzPts val="1100"/>
              <a:buFont typeface="Arial"/>
              <a:buNone/>
            </a:pPr>
            <a:r>
              <a:rPr lang="en-US" dirty="0">
                <a:effectLst/>
              </a:rPr>
              <a:t>[break:"0.5s"]</a:t>
            </a:r>
            <a:r>
              <a:rPr lang="ja-JP" altLang="en-US"/>
              <a:t>構造タグ</a:t>
            </a:r>
            <a:r>
              <a:rPr lang="en-US" altLang="ja-JP" dirty="0"/>
              <a:t>: </a:t>
            </a:r>
            <a:r>
              <a:rPr lang="en-US" dirty="0">
                <a:effectLst/>
              </a:rPr>
              <a:t>[break:"0.3s"]</a:t>
            </a:r>
            <a:r>
              <a:rPr lang="ja-JP" altLang="en-US"/>
              <a:t>これは、テキスト</a:t>
            </a:r>
            <a:r>
              <a:rPr lang="en-US" altLang="ja-JP" dirty="0"/>
              <a:t>(</a:t>
            </a:r>
            <a:r>
              <a:rPr lang="ja-JP" altLang="en-US"/>
              <a:t>全体</a:t>
            </a:r>
            <a:r>
              <a:rPr lang="en-US" altLang="ja-JP" dirty="0"/>
              <a:t>)[kana:"</a:t>
            </a:r>
            <a:r>
              <a:rPr lang="ja-JP" altLang="en-US"/>
              <a:t>ゼ</a:t>
            </a:r>
            <a:r>
              <a:rPr lang="en-US" altLang="ja-JP" dirty="0"/>
              <a:t>'</a:t>
            </a:r>
            <a:r>
              <a:rPr lang="ja-JP" altLang="en-US"/>
              <a:t>ンタ</a:t>
            </a:r>
            <a:r>
              <a:rPr lang="en-US" altLang="ja-JP" dirty="0"/>
              <a:t>'</a:t>
            </a:r>
            <a:r>
              <a:rPr lang="ja-JP" altLang="en-US"/>
              <a:t>イ</a:t>
            </a:r>
            <a:r>
              <a:rPr lang="en-US" altLang="ja-JP" dirty="0"/>
              <a:t>"]</a:t>
            </a:r>
            <a:r>
              <a:rPr lang="ja-JP" altLang="en-US"/>
              <a:t>の骨組みを作るタグです。章や段落、セクションなど、テキストの大きな構成要素を示します。</a:t>
            </a:r>
            <a:r>
              <a:rPr lang="en-US" dirty="0">
                <a:effectLst/>
              </a:rPr>
              <a:t>[break:"0.1s"]</a:t>
            </a:r>
            <a:r>
              <a:rPr lang="ja-JP" altLang="en-US"/>
              <a:t>これは家の間取り図にあたります。</a:t>
            </a:r>
          </a:p>
          <a:p>
            <a:pPr marL="0" lvl="0" indent="0" algn="l" rtl="0">
              <a:spcBef>
                <a:spcPts val="0"/>
              </a:spcBef>
              <a:spcAft>
                <a:spcPts val="0"/>
              </a:spcAft>
              <a:buClr>
                <a:schemeClr val="dk1"/>
              </a:buClr>
              <a:buSzPts val="1100"/>
              <a:buFont typeface="Arial"/>
              <a:buNone/>
            </a:pPr>
            <a:r>
              <a:rPr lang="en-US" dirty="0">
                <a:effectLst/>
              </a:rPr>
              <a:t>[break:"0.5s"]</a:t>
            </a:r>
            <a:r>
              <a:rPr lang="ja-JP" altLang="en-US"/>
              <a:t>内容タグ</a:t>
            </a:r>
            <a:r>
              <a:rPr lang="en-US" altLang="ja-JP" dirty="0"/>
              <a:t>: </a:t>
            </a:r>
            <a:r>
              <a:rPr lang="en-US" dirty="0">
                <a:effectLst/>
              </a:rPr>
              <a:t>[break:"0.3s"]</a:t>
            </a:r>
            <a:r>
              <a:rPr lang="ja-JP" altLang="en-US"/>
              <a:t>これは、テキストの中身を説明するタグです。</a:t>
            </a:r>
            <a:r>
              <a:rPr lang="en-US" dirty="0">
                <a:effectLst/>
              </a:rPr>
              <a:t>[break:"0.1s"]</a:t>
            </a:r>
            <a:r>
              <a:rPr lang="ja-JP" altLang="en-US"/>
              <a:t>見出し、名前、日付、引用など、具体的なテキストの内容をラベル付けします。</a:t>
            </a:r>
            <a:r>
              <a:rPr lang="en-US" dirty="0">
                <a:effectLst/>
              </a:rPr>
              <a:t>[break:"0.1s"]</a:t>
            </a:r>
            <a:r>
              <a:rPr lang="ja-JP" altLang="en-US"/>
              <a:t>家具や装飾品にラベルを付けるようなものです。</a:t>
            </a:r>
            <a:r>
              <a:rPr lang="en-US" dirty="0">
                <a:effectLst/>
              </a:rPr>
              <a:t>[break:"0.5s"]</a:t>
            </a:r>
            <a:endParaRPr lang="ja-JP" altLang="en-US"/>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ja-JP" altLang="en-US"/>
              <a:t>このように、</a:t>
            </a:r>
            <a:r>
              <a:rPr lang="en-US"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ティーイーアイ</a:t>
            </a:r>
            <a:r>
              <a:rPr lang="en-US" altLang="ja-JP" dirty="0">
                <a:effectLst/>
                <a:latin typeface=".AppleSystemUIFontMonospaced"/>
                <a:ea typeface="Hiragino Sans" panose="020B0400000000000000" pitchFamily="34" charset="-128"/>
              </a:rPr>
              <a:t>)[</a:t>
            </a:r>
            <a:r>
              <a:rPr lang="en-US" dirty="0">
                <a:effectLst/>
                <a:latin typeface=".AppleSystemUIFontMonospaced"/>
                <a:ea typeface="Hiragino Sans" panose="020B0400000000000000" pitchFamily="34" charset="-128"/>
              </a:rPr>
              <a:t>kana:"</a:t>
            </a:r>
            <a:r>
              <a:rPr lang="ja-JP" altLang="en-US">
                <a:effectLst/>
                <a:latin typeface="Hiragino Sans" panose="020B0400000000000000" pitchFamily="34" charset="-128"/>
                <a:ea typeface="Hiragino Sans" panose="020B0400000000000000" pitchFamily="34" charset="-128"/>
              </a:rPr>
              <a:t>ティ</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ーイーア</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イ</a:t>
            </a:r>
            <a:r>
              <a:rPr lang="en-US" altLang="ja-JP" dirty="0">
                <a:effectLst/>
                <a:latin typeface=".AppleSystemUIFontMonospaced"/>
                <a:ea typeface="Hiragino Sans" panose="020B0400000000000000" pitchFamily="34" charset="-128"/>
              </a:rPr>
              <a:t>"]</a:t>
            </a:r>
            <a:r>
              <a:rPr lang="ja-JP" altLang="en-US"/>
              <a:t>のタグは、家の中の家具や装飾品にラベルを付けるように、テキストデータを、整理、整頓するためのツールです。</a:t>
            </a:r>
            <a:r>
              <a:rPr lang="en-US" dirty="0">
                <a:effectLst/>
              </a:rPr>
              <a:t>[break:"1s"] </a:t>
            </a: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```description</a:t>
            </a:r>
          </a:p>
          <a:p>
            <a:pPr marL="0" lvl="0" indent="0" algn="l" rtl="0">
              <a:spcBef>
                <a:spcPts val="0"/>
              </a:spcBef>
              <a:spcAft>
                <a:spcPts val="0"/>
              </a:spcAft>
              <a:buClr>
                <a:schemeClr val="dk1"/>
              </a:buClr>
              <a:buSzPts val="1100"/>
              <a:buFont typeface="Arial"/>
              <a:buNone/>
            </a:pPr>
            <a:r>
              <a:rPr lang="en-US" altLang="ja" dirty="0"/>
              <a:t>TEI</a:t>
            </a:r>
            <a:r>
              <a:rPr lang="ja-JP" altLang="en-US"/>
              <a:t>のタグは、大きく分けて</a:t>
            </a:r>
            <a:r>
              <a:rPr lang="en-US" altLang="ja-JP" dirty="0"/>
              <a:t>3</a:t>
            </a:r>
            <a:r>
              <a:rPr lang="ja-JP" altLang="en-US"/>
              <a:t>つのカテゴリに分類できます。</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ja-JP" altLang="en-US"/>
              <a:t>メタデータタグ</a:t>
            </a:r>
            <a:r>
              <a:rPr lang="en-US" altLang="ja-JP" dirty="0"/>
              <a:t>: </a:t>
            </a:r>
            <a:r>
              <a:rPr lang="ja-JP" altLang="en-US"/>
              <a:t>これは、テキスト全体に関する情報、たとえば誰が書いたのか、いつ書かれたのか、どこで発行されたのかなどを示すタグです。言い換えると、家の外観や住所、所有者情報にあたる部分です。</a:t>
            </a:r>
          </a:p>
          <a:p>
            <a:pPr marL="0" lvl="0" indent="0" algn="l" rtl="0">
              <a:spcBef>
                <a:spcPts val="0"/>
              </a:spcBef>
              <a:spcAft>
                <a:spcPts val="0"/>
              </a:spcAft>
              <a:buClr>
                <a:schemeClr val="dk1"/>
              </a:buClr>
              <a:buSzPts val="1100"/>
              <a:buFont typeface="Arial"/>
              <a:buNone/>
            </a:pPr>
            <a:r>
              <a:rPr lang="ja-JP" altLang="en-US"/>
              <a:t>構造タグ</a:t>
            </a:r>
            <a:r>
              <a:rPr lang="en-US" altLang="ja-JP" dirty="0"/>
              <a:t>: </a:t>
            </a:r>
            <a:r>
              <a:rPr lang="ja-JP" altLang="en-US"/>
              <a:t>これは、テキスト全体の骨組みを作るタグです。章や段落、セクションなど、テキストの大きな構成要素を示します。これは家の間取り図にあたります。</a:t>
            </a:r>
          </a:p>
          <a:p>
            <a:pPr marL="0" lvl="0" indent="0" algn="l" rtl="0">
              <a:spcBef>
                <a:spcPts val="0"/>
              </a:spcBef>
              <a:spcAft>
                <a:spcPts val="0"/>
              </a:spcAft>
              <a:buClr>
                <a:schemeClr val="dk1"/>
              </a:buClr>
              <a:buSzPts val="1100"/>
              <a:buFont typeface="Arial"/>
              <a:buNone/>
            </a:pPr>
            <a:r>
              <a:rPr lang="ja-JP" altLang="en-US"/>
              <a:t>内容タグ</a:t>
            </a:r>
            <a:r>
              <a:rPr lang="en-US" altLang="ja-JP" dirty="0"/>
              <a:t>: </a:t>
            </a:r>
            <a:r>
              <a:rPr lang="ja-JP" altLang="en-US"/>
              <a:t>これは、テキストの中身を説明するタグです。見出し、名前、日付、引用など、具体的なテキストの内容をラベル付けします。家具や装飾品にラベルを付けるようなものです。</a:t>
            </a:r>
          </a:p>
          <a:p>
            <a:pPr marL="0" lvl="0" indent="0" algn="l" rtl="0">
              <a:spcBef>
                <a:spcPts val="0"/>
              </a:spcBef>
              <a:spcAft>
                <a:spcPts val="0"/>
              </a:spcAft>
              <a:buNone/>
            </a:pPr>
            <a:r>
              <a:rPr lang="ja-JP" altLang="en-US"/>
              <a:t>このように、</a:t>
            </a:r>
            <a:r>
              <a:rPr lang="en-US" altLang="ja" dirty="0"/>
              <a:t>TEI</a:t>
            </a:r>
            <a:r>
              <a:rPr lang="ja-JP" altLang="en-US"/>
              <a:t>のタグは、家の中の家具や装飾品にラベルを付けるように、テキストデータを整理整頓するためのツールです。</a:t>
            </a: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a:t>
            </a:r>
            <a:endParaRPr lang="en-US" altLang="ja-JP" dirty="0"/>
          </a:p>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f514b376e1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f514b376e1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Topic:</a:t>
            </a:r>
            <a:r>
              <a:rPr lang="ja" dirty="0"/>
              <a:t>TEIガイドライン</a:t>
            </a:r>
            <a:endParaRPr lang="en-US" altLang="ja"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```text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ja-JP" altLang="en-US"/>
              <a:t>これまでに、</a:t>
            </a:r>
            <a:r>
              <a:rPr lang="en-US"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ティーイーアイ</a:t>
            </a:r>
            <a:r>
              <a:rPr lang="en-US" altLang="ja-JP" dirty="0">
                <a:effectLst/>
                <a:latin typeface=".AppleSystemUIFontMonospaced"/>
                <a:ea typeface="Hiragino Sans" panose="020B0400000000000000" pitchFamily="34" charset="-128"/>
              </a:rPr>
              <a:t>)[</a:t>
            </a:r>
            <a:r>
              <a:rPr lang="en-US" dirty="0">
                <a:effectLst/>
                <a:latin typeface=".AppleSystemUIFontMonospaced"/>
                <a:ea typeface="Hiragino Sans" panose="020B0400000000000000" pitchFamily="34" charset="-128"/>
              </a:rPr>
              <a:t>kana:"</a:t>
            </a:r>
            <a:r>
              <a:rPr lang="ja-JP" altLang="en-US">
                <a:effectLst/>
                <a:latin typeface="Hiragino Sans" panose="020B0400000000000000" pitchFamily="34" charset="-128"/>
                <a:ea typeface="Hiragino Sans" panose="020B0400000000000000" pitchFamily="34" charset="-128"/>
              </a:rPr>
              <a:t>ティ</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ーイーア</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イ</a:t>
            </a:r>
            <a:r>
              <a:rPr lang="en-US" altLang="ja-JP" dirty="0">
                <a:effectLst/>
                <a:latin typeface=".AppleSystemUIFontMonospaced"/>
                <a:ea typeface="Hiragino Sans" panose="020B0400000000000000" pitchFamily="34" charset="-128"/>
              </a:rPr>
              <a:t>"]</a:t>
            </a:r>
            <a:r>
              <a:rPr lang="ja-JP" altLang="en-US"/>
              <a:t>がどのようにテキストを</a:t>
            </a:r>
            <a:r>
              <a:rPr lang="zh-TW" altLang="en-US" dirty="0"/>
              <a:t>構造化</a:t>
            </a:r>
            <a:r>
              <a:rPr lang="ja-JP" altLang="en-US"/>
              <a:t>するか、そしてそのタグがどのように</a:t>
            </a:r>
            <a:r>
              <a:rPr lang="zh-TW" altLang="en-US" dirty="0"/>
              <a:t>役立</a:t>
            </a:r>
            <a:r>
              <a:rPr lang="ja-JP" altLang="en-US"/>
              <a:t>つかを</a:t>
            </a:r>
            <a:r>
              <a:rPr lang="zh-TW" altLang="en-US" dirty="0"/>
              <a:t>見</a:t>
            </a:r>
            <a:r>
              <a:rPr lang="ja-JP" altLang="en-US"/>
              <a:t>てきました。</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ja-JP" dirty="0">
                <a:effectLst/>
              </a:rPr>
              <a:t>[break:"0.2s"]</a:t>
            </a:r>
            <a:r>
              <a:rPr lang="zh-TW" altLang="en-US" dirty="0"/>
              <a:t>次</a:t>
            </a:r>
            <a:r>
              <a:rPr lang="ja-JP" altLang="en-US"/>
              <a:t>に、これらのタグをどのように</a:t>
            </a:r>
            <a:r>
              <a:rPr lang="zh-TW" altLang="en-US" dirty="0"/>
              <a:t>使</a:t>
            </a:r>
            <a:r>
              <a:rPr lang="ja-JP" altLang="en-US"/>
              <a:t>うかを</a:t>
            </a:r>
            <a:r>
              <a:rPr lang="zh-TW" altLang="en-US" dirty="0"/>
              <a:t>定</a:t>
            </a:r>
            <a:r>
              <a:rPr lang="ja-JP" altLang="en-US"/>
              <a:t>めた</a:t>
            </a:r>
            <a:r>
              <a:rPr lang="en-US" altLang="ja-JP" dirty="0"/>
              <a:t>『</a:t>
            </a:r>
            <a:r>
              <a:rPr lang="en-US"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ティーイーアイ</a:t>
            </a:r>
            <a:r>
              <a:rPr lang="en-US" altLang="ja-JP" dirty="0">
                <a:effectLst/>
                <a:latin typeface=".AppleSystemUIFontMonospaced"/>
                <a:ea typeface="Hiragino Sans" panose="020B0400000000000000" pitchFamily="34" charset="-128"/>
              </a:rPr>
              <a:t>)[</a:t>
            </a:r>
            <a:r>
              <a:rPr lang="en-US" dirty="0">
                <a:effectLst/>
                <a:latin typeface=".AppleSystemUIFontMonospaced"/>
                <a:ea typeface="Hiragino Sans" panose="020B0400000000000000" pitchFamily="34" charset="-128"/>
              </a:rPr>
              <a:t>kana:"</a:t>
            </a:r>
            <a:r>
              <a:rPr lang="ja-JP" altLang="en-US">
                <a:effectLst/>
                <a:latin typeface="Hiragino Sans" panose="020B0400000000000000" pitchFamily="34" charset="-128"/>
                <a:ea typeface="Hiragino Sans" panose="020B0400000000000000" pitchFamily="34" charset="-128"/>
              </a:rPr>
              <a:t>ティ</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ーイーア</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イ</a:t>
            </a:r>
            <a:r>
              <a:rPr lang="en-US" altLang="ja-JP" dirty="0">
                <a:effectLst/>
                <a:latin typeface=".AppleSystemUIFontMonospaced"/>
                <a:ea typeface="Hiragino Sans" panose="020B0400000000000000" pitchFamily="34" charset="-128"/>
              </a:rPr>
              <a:t>"]</a:t>
            </a:r>
            <a:r>
              <a:rPr lang="ja-JP" altLang="en-US"/>
              <a:t>ガイドライン</a:t>
            </a:r>
            <a:r>
              <a:rPr lang="en-US" altLang="ja-JP" dirty="0"/>
              <a:t>』</a:t>
            </a:r>
            <a:r>
              <a:rPr lang="ja-JP" altLang="en-US"/>
              <a:t>について</a:t>
            </a:r>
            <a:r>
              <a:rPr lang="zh-TW" altLang="en-US" dirty="0"/>
              <a:t>説明</a:t>
            </a:r>
            <a:r>
              <a:rPr lang="ja-JP" altLang="en-US"/>
              <a:t>します。</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rPr>
              <a:t>[break:"0.5s"]</a:t>
            </a:r>
            <a:r>
              <a:rPr lang="ja-JP" altLang="en-US"/>
              <a:t>このガイドラインは、</a:t>
            </a:r>
            <a:r>
              <a:rPr lang="en-US"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ティーイーアイ</a:t>
            </a:r>
            <a:r>
              <a:rPr lang="en-US" altLang="ja-JP" dirty="0">
                <a:effectLst/>
                <a:latin typeface=".AppleSystemUIFontMonospaced"/>
                <a:ea typeface="Hiragino Sans" panose="020B0400000000000000" pitchFamily="34" charset="-128"/>
              </a:rPr>
              <a:t>)[</a:t>
            </a:r>
            <a:r>
              <a:rPr lang="en-US" dirty="0">
                <a:effectLst/>
                <a:latin typeface=".AppleSystemUIFontMonospaced"/>
                <a:ea typeface="Hiragino Sans" panose="020B0400000000000000" pitchFamily="34" charset="-128"/>
              </a:rPr>
              <a:t>kana:"</a:t>
            </a:r>
            <a:r>
              <a:rPr lang="ja-JP" altLang="en-US">
                <a:effectLst/>
                <a:latin typeface="Hiragino Sans" panose="020B0400000000000000" pitchFamily="34" charset="-128"/>
                <a:ea typeface="Hiragino Sans" panose="020B0400000000000000" pitchFamily="34" charset="-128"/>
              </a:rPr>
              <a:t>ティ</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ーイーア</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イ</a:t>
            </a:r>
            <a:r>
              <a:rPr lang="en-US" altLang="ja-JP" dirty="0">
                <a:effectLst/>
                <a:latin typeface=".AppleSystemUIFontMonospaced"/>
                <a:ea typeface="Hiragino Sans" panose="020B0400000000000000" pitchFamily="34" charset="-128"/>
              </a:rPr>
              <a:t>"]</a:t>
            </a:r>
            <a:r>
              <a:rPr lang="ja-JP" altLang="en-US"/>
              <a:t>の</a:t>
            </a:r>
            <a:r>
              <a:rPr lang="zh-TW" altLang="en-US" dirty="0"/>
              <a:t>基本</a:t>
            </a:r>
            <a:r>
              <a:rPr lang="ja-JP" altLang="en-US"/>
              <a:t>ルールを</a:t>
            </a:r>
            <a:r>
              <a:rPr lang="zh-TW" altLang="en-US" dirty="0"/>
              <a:t>提供</a:t>
            </a:r>
            <a:r>
              <a:rPr lang="ja-JP" altLang="en-US"/>
              <a:t>するもので、</a:t>
            </a:r>
            <a:r>
              <a:rPr lang="zh-TW" altLang="en-US" dirty="0"/>
              <a:t>人文学研究者</a:t>
            </a:r>
            <a:r>
              <a:rPr lang="ja-JP" altLang="en-US"/>
              <a:t>が</a:t>
            </a:r>
            <a:r>
              <a:rPr lang="zh-TW" altLang="en-US" dirty="0"/>
              <a:t>将来</a:t>
            </a:r>
            <a:r>
              <a:rPr lang="ja-JP" altLang="en-US"/>
              <a:t>にわたり</a:t>
            </a:r>
            <a:r>
              <a:rPr lang="en-US" dirty="0">
                <a:effectLst/>
              </a:rPr>
              <a:t>[break:"0.0001s"]</a:t>
            </a:r>
            <a:r>
              <a:rPr lang="zh-TW" altLang="en-US" dirty="0"/>
              <a:t>安心</a:t>
            </a:r>
            <a:r>
              <a:rPr lang="ja-JP" altLang="en-US"/>
              <a:t>してテキストをデジタル</a:t>
            </a:r>
            <a:r>
              <a:rPr lang="zh-TW" altLang="en-US" dirty="0"/>
              <a:t>化</a:t>
            </a:r>
            <a:r>
              <a:rPr lang="ja-JP" altLang="en-US"/>
              <a:t>し、</a:t>
            </a:r>
            <a:r>
              <a:rPr lang="zh-TW" altLang="en-US" dirty="0"/>
              <a:t>保存</a:t>
            </a:r>
            <a:r>
              <a:rPr lang="ja-JP" altLang="en-US"/>
              <a:t>するための</a:t>
            </a:r>
            <a:r>
              <a:rPr lang="zh-TW" altLang="en-US" dirty="0"/>
              <a:t>指針</a:t>
            </a:r>
            <a:r>
              <a:rPr lang="ja-JP" altLang="en-US"/>
              <a:t>となります。</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rPr>
              <a:t>[break:"0.1s"]</a:t>
            </a:r>
            <a:r>
              <a:rPr lang="en-US"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ティーイーアイ</a:t>
            </a:r>
            <a:r>
              <a:rPr lang="en-US" altLang="ja-JP" dirty="0">
                <a:effectLst/>
                <a:latin typeface=".AppleSystemUIFontMonospaced"/>
                <a:ea typeface="Hiragino Sans" panose="020B0400000000000000" pitchFamily="34" charset="-128"/>
              </a:rPr>
              <a:t>)[</a:t>
            </a:r>
            <a:r>
              <a:rPr lang="en-US" dirty="0">
                <a:effectLst/>
                <a:latin typeface=".AppleSystemUIFontMonospaced"/>
                <a:ea typeface="Hiragino Sans" panose="020B0400000000000000" pitchFamily="34" charset="-128"/>
              </a:rPr>
              <a:t>kana:"</a:t>
            </a:r>
            <a:r>
              <a:rPr lang="ja-JP" altLang="en-US">
                <a:effectLst/>
                <a:latin typeface="Hiragino Sans" panose="020B0400000000000000" pitchFamily="34" charset="-128"/>
                <a:ea typeface="Hiragino Sans" panose="020B0400000000000000" pitchFamily="34" charset="-128"/>
              </a:rPr>
              <a:t>ティ</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ーイーア</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イ</a:t>
            </a:r>
            <a:r>
              <a:rPr lang="en-US" altLang="ja-JP" dirty="0">
                <a:effectLst/>
                <a:latin typeface=".AppleSystemUIFontMonospaced"/>
                <a:ea typeface="Hiragino Sans" panose="020B0400000000000000" pitchFamily="34" charset="-128"/>
              </a:rPr>
              <a:t>"]</a:t>
            </a:r>
            <a:r>
              <a:rPr lang="ja-JP" altLang="en-US"/>
              <a:t>ガイドラインを</a:t>
            </a:r>
            <a:r>
              <a:rPr lang="zh-TW" altLang="en-US" dirty="0"/>
              <a:t>使</a:t>
            </a:r>
            <a:r>
              <a:rPr lang="ja-JP" altLang="en-US"/>
              <a:t>うことで、</a:t>
            </a:r>
            <a:r>
              <a:rPr lang="zh-TW" altLang="en-US" dirty="0"/>
              <a:t>誰</a:t>
            </a:r>
            <a:r>
              <a:rPr lang="ja-JP" altLang="en-US"/>
              <a:t>がデータを</a:t>
            </a:r>
            <a:r>
              <a:rPr lang="zh-TW" altLang="en-US" dirty="0"/>
              <a:t>作成</a:t>
            </a:r>
            <a:r>
              <a:rPr lang="ja-JP" altLang="en-US"/>
              <a:t>しても、</a:t>
            </a:r>
            <a:r>
              <a:rPr lang="zh-TW" altLang="en-US" dirty="0"/>
              <a:t>一貫</a:t>
            </a:r>
            <a:r>
              <a:rPr lang="ja-JP" altLang="en-US"/>
              <a:t>した</a:t>
            </a:r>
            <a:r>
              <a:rPr lang="zh-TW" altLang="en-US" dirty="0"/>
              <a:t>形式</a:t>
            </a:r>
            <a:r>
              <a:rPr lang="ja-JP" altLang="en-US"/>
              <a:t>でデジタルデータを</a:t>
            </a:r>
            <a:r>
              <a:rPr lang="zh-TW" altLang="en-US" dirty="0"/>
              <a:t>整理</a:t>
            </a:r>
            <a:r>
              <a:rPr lang="ja-JP" altLang="en-US"/>
              <a:t>できます。これにより、</a:t>
            </a:r>
            <a:r>
              <a:rPr lang="zh-TW" altLang="en-US" dirty="0"/>
              <a:t>異</a:t>
            </a:r>
            <a:r>
              <a:rPr lang="ja-JP" altLang="en-US"/>
              <a:t>なるプロジェクトや</a:t>
            </a:r>
            <a:r>
              <a:rPr lang="zh-TW" altLang="en-US" dirty="0"/>
              <a:t>研究者間</a:t>
            </a:r>
            <a:r>
              <a:rPr lang="ja-JP" altLang="en-US"/>
              <a:t>でのデータの</a:t>
            </a:r>
            <a:r>
              <a:rPr lang="zh-TW" altLang="en-US" dirty="0"/>
              <a:t>共有</a:t>
            </a:r>
            <a:r>
              <a:rPr lang="ja-JP" altLang="en-US"/>
              <a:t>や</a:t>
            </a:r>
            <a:r>
              <a:rPr lang="zh-TW" altLang="en-US" dirty="0"/>
              <a:t>再利用</a:t>
            </a:r>
            <a:r>
              <a:rPr lang="ja-JP" altLang="en-US"/>
              <a:t>がしやすくなります。</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rPr>
              <a:t>[break:"0.1s"]</a:t>
            </a:r>
            <a:r>
              <a:rPr lang="en-US"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ティーイーアイ</a:t>
            </a:r>
            <a:r>
              <a:rPr lang="en-US" altLang="ja-JP" dirty="0">
                <a:effectLst/>
                <a:latin typeface=".AppleSystemUIFontMonospaced"/>
                <a:ea typeface="Hiragino Sans" panose="020B0400000000000000" pitchFamily="34" charset="-128"/>
              </a:rPr>
              <a:t>)[</a:t>
            </a:r>
            <a:r>
              <a:rPr lang="en-US" dirty="0">
                <a:effectLst/>
                <a:latin typeface=".AppleSystemUIFontMonospaced"/>
                <a:ea typeface="Hiragino Sans" panose="020B0400000000000000" pitchFamily="34" charset="-128"/>
              </a:rPr>
              <a:t>kana:"</a:t>
            </a:r>
            <a:r>
              <a:rPr lang="ja-JP" altLang="en-US">
                <a:effectLst/>
                <a:latin typeface="Hiragino Sans" panose="020B0400000000000000" pitchFamily="34" charset="-128"/>
                <a:ea typeface="Hiragino Sans" panose="020B0400000000000000" pitchFamily="34" charset="-128"/>
              </a:rPr>
              <a:t>ティ</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ーイーア</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イ</a:t>
            </a:r>
            <a:r>
              <a:rPr lang="en-US" altLang="ja-JP" dirty="0">
                <a:effectLst/>
                <a:latin typeface=".AppleSystemUIFontMonospaced"/>
                <a:ea typeface="Hiragino Sans" panose="020B0400000000000000" pitchFamily="34" charset="-128"/>
              </a:rPr>
              <a:t>"]</a:t>
            </a:r>
            <a:r>
              <a:rPr lang="ja-JP" altLang="en-US"/>
              <a:t>ガイドラインはウェブでもファイルでも</a:t>
            </a:r>
            <a:r>
              <a:rPr lang="zh-TW" altLang="en-US" dirty="0"/>
              <a:t>参照</a:t>
            </a:r>
            <a:r>
              <a:rPr lang="ja-JP" altLang="en-US"/>
              <a:t>できます。</a:t>
            </a:r>
            <a:r>
              <a:rPr lang="en-US" dirty="0">
                <a:effectLst/>
              </a:rPr>
              <a:t>[break:"1s"] </a:t>
            </a: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ja-JP" altLang="en-US"/>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```description</a:t>
            </a:r>
          </a:p>
          <a:p>
            <a:pPr marL="0" lvl="0" indent="0" algn="l" rtl="0">
              <a:spcBef>
                <a:spcPts val="0"/>
              </a:spcBef>
              <a:spcAft>
                <a:spcPts val="0"/>
              </a:spcAft>
              <a:buNone/>
            </a:pPr>
            <a:r>
              <a:rPr lang="ja-JP" altLang="en-US"/>
              <a:t>これまでに、</a:t>
            </a:r>
            <a:r>
              <a:rPr lang="en-US" altLang="ja" dirty="0"/>
              <a:t>TEI</a:t>
            </a:r>
            <a:r>
              <a:rPr lang="ja-JP" altLang="en-US"/>
              <a:t>がどのようにテキストを構造化するか、そしてそのタグがどのように役立つかを見てきました。</a:t>
            </a:r>
          </a:p>
          <a:p>
            <a:pPr marL="0" lvl="0" indent="0" algn="l" rtl="0">
              <a:spcBef>
                <a:spcPts val="0"/>
              </a:spcBef>
              <a:spcAft>
                <a:spcPts val="0"/>
              </a:spcAft>
              <a:buNone/>
            </a:pPr>
            <a:r>
              <a:rPr lang="ja-JP" altLang="en-US"/>
              <a:t>次に、これらのタグをどのように使うかを定めた</a:t>
            </a:r>
            <a:r>
              <a:rPr lang="en-US" altLang="ja-JP" dirty="0"/>
              <a:t>『</a:t>
            </a:r>
            <a:r>
              <a:rPr lang="en-US" altLang="ja" dirty="0"/>
              <a:t>TEI</a:t>
            </a:r>
            <a:r>
              <a:rPr lang="ja-JP" altLang="en-US"/>
              <a:t>ガイドライン</a:t>
            </a:r>
            <a:r>
              <a:rPr lang="en-US" altLang="ja-JP" dirty="0"/>
              <a:t>』</a:t>
            </a:r>
            <a:r>
              <a:rPr lang="ja-JP" altLang="en-US"/>
              <a:t>について説明します。</a:t>
            </a:r>
          </a:p>
          <a:p>
            <a:pPr marL="0" lvl="0" indent="0" algn="l" rtl="0">
              <a:spcBef>
                <a:spcPts val="0"/>
              </a:spcBef>
              <a:spcAft>
                <a:spcPts val="0"/>
              </a:spcAft>
              <a:buNone/>
            </a:pPr>
            <a:r>
              <a:rPr lang="ja-JP" altLang="en-US"/>
              <a:t>このガイドラインは、</a:t>
            </a:r>
            <a:r>
              <a:rPr lang="en-US" altLang="ja" dirty="0"/>
              <a:t>TEI</a:t>
            </a:r>
            <a:r>
              <a:rPr lang="ja-JP" altLang="en-US"/>
              <a:t>の基本ルールを提供するもので、人文学研究者が将来にわたり安心してテキストをデジタル化し、保存するための指針となります。</a:t>
            </a:r>
          </a:p>
          <a:p>
            <a:pPr marL="0" lvl="0" indent="0" algn="l" rtl="0">
              <a:spcBef>
                <a:spcPts val="0"/>
              </a:spcBef>
              <a:spcAft>
                <a:spcPts val="0"/>
              </a:spcAft>
              <a:buNone/>
            </a:pPr>
            <a:r>
              <a:rPr lang="en-US" altLang="ja" dirty="0"/>
              <a:t>TEI</a:t>
            </a:r>
            <a:r>
              <a:rPr lang="ja-JP" altLang="en-US"/>
              <a:t>ガイドラインを使うことで、誰がデータを作成しても、一貫した形式でデジタルデータを整理できます。これにより、異なるプロジェクトや研究者間でのデータの共有や再利用がしやすくなります。</a:t>
            </a:r>
          </a:p>
          <a:p>
            <a:pPr marL="0" lvl="0" indent="0" algn="l" rtl="0">
              <a:spcBef>
                <a:spcPts val="0"/>
              </a:spcBef>
              <a:spcAft>
                <a:spcPts val="0"/>
              </a:spcAft>
              <a:buNone/>
            </a:pPr>
            <a:r>
              <a:rPr lang="en-US" altLang="ja-JP" dirty="0"/>
              <a:t>[TEI</a:t>
            </a:r>
            <a:r>
              <a:rPr lang="ja-JP" altLang="en-US"/>
              <a:t>ガイドライン</a:t>
            </a:r>
            <a:r>
              <a:rPr lang="en-US" altLang="ja-JP"/>
              <a:t>](</a:t>
            </a:r>
            <a:r>
              <a:rPr lang="en-US" altLang="ja-JP" dirty="0"/>
              <a:t>https://</a:t>
            </a:r>
            <a:r>
              <a:rPr lang="en-US" altLang="ja-JP" dirty="0" err="1"/>
              <a:t>www.tei-c.org</a:t>
            </a:r>
            <a:r>
              <a:rPr lang="en-US" altLang="ja-JP" dirty="0"/>
              <a:t>/release/doc/tei-p5-doc/</a:t>
            </a:r>
            <a:r>
              <a:rPr lang="en-US" altLang="ja-JP" dirty="0" err="1"/>
              <a:t>en</a:t>
            </a:r>
            <a:r>
              <a:rPr lang="en-US" altLang="ja-JP" dirty="0"/>
              <a:t>/html/</a:t>
            </a:r>
            <a:r>
              <a:rPr lang="en-US" altLang="ja-JP" dirty="0" err="1"/>
              <a:t>index.html</a:t>
            </a:r>
            <a:r>
              <a:rPr lang="en-US" altLang="ja-JP" dirty="0"/>
              <a:t>)</a:t>
            </a:r>
            <a:r>
              <a:rPr lang="ja-JP" altLang="en-US"/>
              <a:t>はウェブでもファイルでも参照できます。</a:t>
            </a: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a:t>
            </a:r>
            <a:endParaRPr lang="en-US" altLang="ja-JP" dirty="0"/>
          </a:p>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836cdd5ff4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2836cdd5ff4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Topic:</a:t>
            </a:r>
            <a:r>
              <a:rPr lang="ja" dirty="0"/>
              <a:t>TEIガイドライン</a:t>
            </a:r>
            <a:endParaRPr lang="en-US" altLang="ja"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```text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ティーイーアイ</a:t>
            </a:r>
            <a:r>
              <a:rPr lang="en-US" altLang="ja-JP" dirty="0">
                <a:effectLst/>
                <a:latin typeface=".AppleSystemUIFontMonospaced"/>
                <a:ea typeface="Hiragino Sans" panose="020B0400000000000000" pitchFamily="34" charset="-128"/>
              </a:rPr>
              <a:t>)[</a:t>
            </a:r>
            <a:r>
              <a:rPr lang="en-US" dirty="0">
                <a:effectLst/>
                <a:latin typeface=".AppleSystemUIFontMonospaced"/>
                <a:ea typeface="Hiragino Sans" panose="020B0400000000000000" pitchFamily="34" charset="-128"/>
              </a:rPr>
              <a:t>kana:"</a:t>
            </a:r>
            <a:r>
              <a:rPr lang="ja-JP" altLang="en-US">
                <a:effectLst/>
                <a:latin typeface="Hiragino Sans" panose="020B0400000000000000" pitchFamily="34" charset="-128"/>
                <a:ea typeface="Hiragino Sans" panose="020B0400000000000000" pitchFamily="34" charset="-128"/>
              </a:rPr>
              <a:t>ティ</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ーイーア</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イ</a:t>
            </a:r>
            <a:r>
              <a:rPr lang="en-US" altLang="ja-JP" dirty="0">
                <a:effectLst/>
                <a:latin typeface=".AppleSystemUIFontMonospaced"/>
                <a:ea typeface="Hiragino Sans" panose="020B0400000000000000" pitchFamily="34" charset="-128"/>
              </a:rPr>
              <a:t>"]</a:t>
            </a:r>
            <a:r>
              <a:rPr lang="ja" dirty="0"/>
              <a:t>ガイドラインの最大の目的は、テキストデータの標準化です。</a:t>
            </a:r>
            <a:r>
              <a:rPr lang="en-US" dirty="0">
                <a:effectLst/>
              </a:rPr>
              <a:t>[break:"0.5s"]</a:t>
            </a:r>
            <a:r>
              <a:rPr lang="ja" dirty="0"/>
              <a:t>標準化とは、データを扱うときに共通のルールを設けて、みんなが同じ方法でテキストを整理することを意味します。</a:t>
            </a:r>
            <a:endParaRPr lang="en-US" altLang="ja"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rPr>
              <a:t>[break:"0.5s"]</a:t>
            </a:r>
            <a:r>
              <a:rPr lang="ja" dirty="0"/>
              <a:t>例えば</a:t>
            </a:r>
            <a:r>
              <a:rPr lang="ja" altLang="en-US" dirty="0"/>
              <a:t>、</a:t>
            </a:r>
            <a:r>
              <a:rPr lang="ja" dirty="0"/>
              <a:t>あなたが作ったデータを別の研究者が</a:t>
            </a:r>
            <a:r>
              <a:rPr lang="en-AU" altLang="ja" dirty="0"/>
              <a:t>(</a:t>
            </a:r>
            <a:r>
              <a:rPr lang="ja" dirty="0"/>
              <a:t>使うとき</a:t>
            </a:r>
            <a:r>
              <a:rPr lang="en-AU" altLang="ja" dirty="0"/>
              <a:t>)[kana:"</a:t>
            </a:r>
            <a:r>
              <a:rPr lang="ja" altLang="en-US" dirty="0"/>
              <a:t>ツ</a:t>
            </a:r>
            <a:r>
              <a:rPr lang="en-AU" altLang="ja" dirty="0"/>
              <a:t>'</a:t>
            </a:r>
            <a:r>
              <a:rPr lang="ja" altLang="en-US" dirty="0"/>
              <a:t>カウ</a:t>
            </a:r>
            <a:r>
              <a:rPr lang="en-AU" altLang="ja" dirty="0"/>
              <a:t>'</a:t>
            </a:r>
            <a:r>
              <a:rPr lang="ja" altLang="en-US" dirty="0"/>
              <a:t>トキ</a:t>
            </a:r>
            <a:r>
              <a:rPr lang="en-AU" altLang="ja" dirty="0"/>
              <a:t>"]</a:t>
            </a:r>
            <a:r>
              <a:rPr lang="ja" dirty="0"/>
              <a:t>、そのデータがどのように整理されているかが</a:t>
            </a:r>
            <a:r>
              <a:rPr lang="en-US" altLang="ja" dirty="0"/>
              <a:t>(</a:t>
            </a:r>
            <a:r>
              <a:rPr lang="ja" dirty="0"/>
              <a:t>一目</a:t>
            </a:r>
            <a:r>
              <a:rPr lang="en-US" altLang="ja" dirty="0"/>
              <a:t>)[kana:"</a:t>
            </a:r>
            <a:r>
              <a:rPr lang="ja-JP" altLang="en-US" dirty="0"/>
              <a:t>ヒト</a:t>
            </a:r>
            <a:r>
              <a:rPr lang="en-US" altLang="ja-JP" dirty="0"/>
              <a:t>'</a:t>
            </a:r>
            <a:r>
              <a:rPr lang="ja-JP" altLang="en-US" dirty="0"/>
              <a:t>メ</a:t>
            </a:r>
            <a:r>
              <a:rPr lang="en-US" altLang="ja" dirty="0"/>
              <a:t>"]</a:t>
            </a:r>
            <a:r>
              <a:rPr lang="ja" dirty="0"/>
              <a:t>でわかります。</a:t>
            </a:r>
            <a:r>
              <a:rPr lang="en-US" dirty="0">
                <a:effectLst/>
              </a:rPr>
              <a:t>[break:"0.1s"]</a:t>
            </a:r>
            <a:r>
              <a:rPr lang="ja" dirty="0"/>
              <a:t>これが、データの保存や共有を非常にスムーズにするのです。</a:t>
            </a:r>
            <a:endParaRPr lang="en-AU" altLang="ja"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rPr>
              <a:t>[break:"1s"] </a:t>
            </a: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ltLang="ja"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```description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ja" dirty="0"/>
              <a:t>TEI</a:t>
            </a:r>
            <a:r>
              <a:rPr lang="ja-JP" altLang="en-US"/>
              <a:t>ガイドラインの最大の目的は、テキストデータの標準化です。標準化とは、データを扱うときに共通のルールを設けて、みんなが同じ方法でテキストを整理することを意味します。</a:t>
            </a:r>
            <a:endParaRPr lang="en-US" altLang="ja-JP"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ja-JP" altLang="en-US"/>
              <a:t>例えば、あなたが作ったデータを別の研究者が使うとき、そのデータがどのように整理されているかが一目でわかります。これが、データの保存や共有を非常にスムーズにするのです。</a:t>
            </a: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a:t>
            </a:r>
            <a:endParaRPr lang="en-US" altLang="ja-JP" dirty="0"/>
          </a:p>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836cdd5ff4_0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2836cdd5ff4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Topic:</a:t>
            </a:r>
            <a:r>
              <a:rPr lang="ja" dirty="0"/>
              <a:t>TEIガイドライン</a:t>
            </a:r>
            <a:endParaRPr lang="en-US" altLang="ja"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```text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ティーイーアイ</a:t>
            </a:r>
            <a:r>
              <a:rPr lang="en-US" altLang="ja-JP" dirty="0">
                <a:effectLst/>
                <a:latin typeface=".AppleSystemUIFontMonospaced"/>
                <a:ea typeface="Hiragino Sans" panose="020B0400000000000000" pitchFamily="34" charset="-128"/>
              </a:rPr>
              <a:t>)[</a:t>
            </a:r>
            <a:r>
              <a:rPr lang="en-US" dirty="0">
                <a:effectLst/>
                <a:latin typeface=".AppleSystemUIFontMonospaced"/>
                <a:ea typeface="Hiragino Sans" panose="020B0400000000000000" pitchFamily="34" charset="-128"/>
              </a:rPr>
              <a:t>kana:"</a:t>
            </a:r>
            <a:r>
              <a:rPr lang="ja-JP" altLang="en-US">
                <a:effectLst/>
                <a:latin typeface="Hiragino Sans" panose="020B0400000000000000" pitchFamily="34" charset="-128"/>
                <a:ea typeface="Hiragino Sans" panose="020B0400000000000000" pitchFamily="34" charset="-128"/>
              </a:rPr>
              <a:t>ティ</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ーイーア</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イ</a:t>
            </a:r>
            <a:r>
              <a:rPr lang="en-US" altLang="ja-JP" dirty="0">
                <a:effectLst/>
                <a:latin typeface=".AppleSystemUIFontMonospaced"/>
                <a:ea typeface="Hiragino Sans" panose="020B0400000000000000" pitchFamily="34" charset="-128"/>
              </a:rPr>
              <a:t>"]</a:t>
            </a:r>
            <a:r>
              <a:rPr lang="ja" dirty="0"/>
              <a:t>ガイドラインは非常に柔軟に作られており、さまざまなタイプのテキストに対応できます。</a:t>
            </a:r>
            <a:r>
              <a:rPr lang="en-US" dirty="0">
                <a:effectLst/>
              </a:rPr>
              <a:t>[break:"0.1s"]</a:t>
            </a:r>
            <a:endParaRPr lang="en-US" altLang="ja" dirty="0"/>
          </a:p>
          <a:p>
            <a:pPr marL="0" lvl="0" indent="0" algn="l" rtl="0">
              <a:spcBef>
                <a:spcPts val="0"/>
              </a:spcBef>
              <a:spcAft>
                <a:spcPts val="0"/>
              </a:spcAft>
              <a:buNone/>
            </a:pPr>
            <a:r>
              <a:rPr lang="ja-JP" altLang="en-US" dirty="0"/>
              <a:t>なぜなら</a:t>
            </a:r>
            <a:r>
              <a:rPr lang="ja" dirty="0"/>
              <a:t>、あらゆる種類のテキスト資料をデジタル化する際に、適切なタグを選んで使うことができるからです。</a:t>
            </a:r>
            <a:r>
              <a:rPr lang="en-US" dirty="0">
                <a:effectLst/>
              </a:rPr>
              <a:t>[break:"0.1s"]</a:t>
            </a:r>
            <a:endParaRPr lang="en-US" altLang="ja" dirty="0"/>
          </a:p>
          <a:p>
            <a:pPr marL="0" lvl="0" indent="0" algn="l" rtl="0">
              <a:spcBef>
                <a:spcPts val="0"/>
              </a:spcBef>
              <a:spcAft>
                <a:spcPts val="0"/>
              </a:spcAft>
              <a:buNone/>
            </a:pPr>
            <a:r>
              <a:rPr lang="ja-JP" altLang="en-US" dirty="0"/>
              <a:t>例えば</a:t>
            </a:r>
            <a:r>
              <a:rPr lang="ja" dirty="0"/>
              <a:t>、</a:t>
            </a:r>
            <a:r>
              <a:rPr lang="en-US" altLang="ja" dirty="0"/>
              <a:t>(</a:t>
            </a:r>
            <a:r>
              <a:rPr lang="ja" dirty="0"/>
              <a:t>詩</a:t>
            </a:r>
            <a:r>
              <a:rPr lang="ja" altLang="ja-JP" dirty="0"/>
              <a:t>のように</a:t>
            </a:r>
            <a:r>
              <a:rPr lang="en-US" altLang="ja" dirty="0"/>
              <a:t>)[kana:"</a:t>
            </a:r>
            <a:r>
              <a:rPr lang="ja" altLang="en-US" dirty="0"/>
              <a:t>シ</a:t>
            </a:r>
            <a:r>
              <a:rPr lang="ja-JP" altLang="en-US" dirty="0"/>
              <a:t>ノヨ</a:t>
            </a:r>
            <a:r>
              <a:rPr lang="en-US" altLang="ja-JP" dirty="0"/>
              <a:t>'</a:t>
            </a:r>
            <a:r>
              <a:rPr lang="ja-JP" altLang="en-US" dirty="0"/>
              <a:t>ウニ</a:t>
            </a:r>
            <a:r>
              <a:rPr lang="en-US" altLang="ja" dirty="0"/>
              <a:t>"]</a:t>
            </a:r>
            <a:r>
              <a:rPr lang="ja" dirty="0"/>
              <a:t> </a:t>
            </a:r>
            <a:r>
              <a:rPr lang="ja" altLang="en-US" dirty="0"/>
              <a:t>、</a:t>
            </a:r>
            <a:r>
              <a:rPr lang="ja" dirty="0"/>
              <a:t>リズムや韻律が重要なテキストには、それに適したタグを、また</a:t>
            </a:r>
            <a:r>
              <a:rPr lang="ja" altLang="en-US" dirty="0"/>
              <a:t>、</a:t>
            </a:r>
            <a:r>
              <a:rPr lang="ja" dirty="0"/>
              <a:t>手紙や日記など、特定の形式を持つテキストには、それに合ったタグを使用します。</a:t>
            </a:r>
            <a:r>
              <a:rPr lang="en-US" dirty="0">
                <a:effectLst/>
              </a:rPr>
              <a:t>[break:"0.1s"]</a:t>
            </a:r>
            <a:endParaRPr lang="en-US" altLang="ja"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ja" dirty="0"/>
              <a:t>こうした柔軟性が、</a:t>
            </a:r>
            <a:r>
              <a:rPr lang="en-US"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ティーイーアイ</a:t>
            </a:r>
            <a:r>
              <a:rPr lang="en-US" altLang="ja-JP" dirty="0">
                <a:effectLst/>
                <a:latin typeface=".AppleSystemUIFontMonospaced"/>
                <a:ea typeface="Hiragino Sans" panose="020B0400000000000000" pitchFamily="34" charset="-128"/>
              </a:rPr>
              <a:t>)[</a:t>
            </a:r>
            <a:r>
              <a:rPr lang="en-US" dirty="0">
                <a:effectLst/>
                <a:latin typeface=".AppleSystemUIFontMonospaced"/>
                <a:ea typeface="Hiragino Sans" panose="020B0400000000000000" pitchFamily="34" charset="-128"/>
              </a:rPr>
              <a:t>kana:"</a:t>
            </a:r>
            <a:r>
              <a:rPr lang="ja-JP" altLang="en-US">
                <a:effectLst/>
                <a:latin typeface="Hiragino Sans" panose="020B0400000000000000" pitchFamily="34" charset="-128"/>
                <a:ea typeface="Hiragino Sans" panose="020B0400000000000000" pitchFamily="34" charset="-128"/>
              </a:rPr>
              <a:t>ティ</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ーイーア</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イ</a:t>
            </a:r>
            <a:r>
              <a:rPr lang="en-US" altLang="ja-JP" dirty="0">
                <a:effectLst/>
                <a:latin typeface=".AppleSystemUIFontMonospaced"/>
                <a:ea typeface="Hiragino Sans" panose="020B0400000000000000" pitchFamily="34" charset="-128"/>
              </a:rPr>
              <a:t>"]</a:t>
            </a:r>
            <a:r>
              <a:rPr lang="ja" dirty="0"/>
              <a:t>を多くの研究分野で</a:t>
            </a:r>
            <a:r>
              <a:rPr lang="en-AU" altLang="ja" dirty="0"/>
              <a:t>(</a:t>
            </a:r>
            <a:r>
              <a:rPr lang="ja" dirty="0"/>
              <a:t>広く</a:t>
            </a:r>
            <a:r>
              <a:rPr lang="en-AU" altLang="ja" dirty="0"/>
              <a:t>)[kana:"</a:t>
            </a:r>
            <a:r>
              <a:rPr lang="ja" altLang="en-US" dirty="0"/>
              <a:t>ヒ</a:t>
            </a:r>
            <a:r>
              <a:rPr lang="en-AU" altLang="ja" dirty="0"/>
              <a:t>'</a:t>
            </a:r>
            <a:r>
              <a:rPr lang="ja" altLang="en-US" dirty="0"/>
              <a:t>ロク</a:t>
            </a:r>
            <a:r>
              <a:rPr lang="en-AU" altLang="ja" dirty="0"/>
              <a:t>"]</a:t>
            </a:r>
            <a:r>
              <a:rPr lang="ja" dirty="0"/>
              <a:t>採用</a:t>
            </a:r>
            <a:r>
              <a:rPr lang="ja" altLang="en-US" dirty="0"/>
              <a:t>す</a:t>
            </a:r>
            <a:r>
              <a:rPr lang="ja" dirty="0"/>
              <a:t>る理由の一つ</a:t>
            </a:r>
            <a:r>
              <a:rPr lang="ja" altLang="en-US" dirty="0"/>
              <a:t>です</a:t>
            </a:r>
            <a:r>
              <a:rPr lang="ja" dirty="0"/>
              <a:t>。</a:t>
            </a:r>
            <a:endParaRPr lang="en-AU" altLang="ja"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rPr>
              <a:t>[break:"1s"] </a:t>
            </a: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ltLang="ja"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```description</a:t>
            </a:r>
          </a:p>
          <a:p>
            <a:pPr marL="0" lvl="0" indent="0" algn="l" rtl="0">
              <a:spcBef>
                <a:spcPts val="0"/>
              </a:spcBef>
              <a:spcAft>
                <a:spcPts val="0"/>
              </a:spcAft>
              <a:buNone/>
            </a:pPr>
            <a:r>
              <a:rPr lang="ja" altLang="ja-JP" dirty="0"/>
              <a:t>TEIガイドラインは非常に柔軟に作られており、さまざまなタイプのテキストに対応できます。</a:t>
            </a:r>
            <a:endParaRPr lang="en-US" altLang="ja" dirty="0"/>
          </a:p>
          <a:p>
            <a:pPr marL="0" lvl="0" indent="0" algn="l" rtl="0">
              <a:spcBef>
                <a:spcPts val="0"/>
              </a:spcBef>
              <a:spcAft>
                <a:spcPts val="0"/>
              </a:spcAft>
              <a:buNone/>
            </a:pPr>
            <a:r>
              <a:rPr lang="ja-JP" altLang="en-US"/>
              <a:t>なぜなら</a:t>
            </a:r>
            <a:r>
              <a:rPr lang="ja" altLang="ja-JP" dirty="0"/>
              <a:t>、あらゆる種類のテキスト資料をデジタル化する際に、適切なタグを選んで使うことができるからです。</a:t>
            </a:r>
            <a:endParaRPr lang="en-US" altLang="ja" dirty="0"/>
          </a:p>
          <a:p>
            <a:pPr marL="0" lvl="0" indent="0" algn="l" rtl="0">
              <a:spcBef>
                <a:spcPts val="0"/>
              </a:spcBef>
              <a:spcAft>
                <a:spcPts val="0"/>
              </a:spcAft>
              <a:buNone/>
            </a:pPr>
            <a:r>
              <a:rPr lang="ja-JP" altLang="en-US"/>
              <a:t>例えば</a:t>
            </a:r>
            <a:r>
              <a:rPr lang="ja" altLang="ja-JP" dirty="0"/>
              <a:t>、詩のようにリズムや韻律が重要なテキストには、それに適したタグを、また手紙や日記など、特定の形式を持つテキストには、それに合ったタグを使用します。</a:t>
            </a:r>
            <a:endParaRPr lang="en-US" altLang="ja" dirty="0"/>
          </a:p>
          <a:p>
            <a:pPr marL="0" lvl="0" indent="0" algn="l" rtl="0">
              <a:spcBef>
                <a:spcPts val="0"/>
              </a:spcBef>
              <a:spcAft>
                <a:spcPts val="0"/>
              </a:spcAft>
              <a:buNone/>
            </a:pPr>
            <a:r>
              <a:rPr lang="ja" altLang="ja-JP" dirty="0"/>
              <a:t>こうした柔軟性が、TEIを多くの研究分野で広く採用</a:t>
            </a:r>
            <a:r>
              <a:rPr lang="ja" altLang="en-US" dirty="0"/>
              <a:t>す</a:t>
            </a:r>
            <a:r>
              <a:rPr lang="ja" altLang="ja-JP" dirty="0"/>
              <a:t>る理由の一つです。</a:t>
            </a: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a:t>
            </a:r>
            <a:endParaRPr lang="en-US" altLang="ja-JP"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2836cdd5ff4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2836cdd5ff4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Topic:</a:t>
            </a:r>
            <a:r>
              <a:rPr lang="ja" dirty="0"/>
              <a:t>TEIガイドライン</a:t>
            </a:r>
            <a:endParaRPr lang="en-US" altLang="ja"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```text</a:t>
            </a:r>
          </a:p>
          <a:p>
            <a:pPr marL="0" lvl="0" indent="0" algn="l" rtl="0">
              <a:spcBef>
                <a:spcPts val="0"/>
              </a:spcBef>
              <a:spcAft>
                <a:spcPts val="0"/>
              </a:spcAft>
              <a:buNone/>
            </a:pPr>
            <a:r>
              <a:rPr lang="ja" dirty="0"/>
              <a:t>ガイドラインには、具体的にどのタグをどのように使うかが詳しく説明されています。</a:t>
            </a:r>
            <a:r>
              <a:rPr lang="en-US" dirty="0">
                <a:effectLst/>
              </a:rPr>
              <a:t>[break:"0.1s"]</a:t>
            </a:r>
            <a:endParaRPr lang="en-US" altLang="ja" dirty="0"/>
          </a:p>
          <a:p>
            <a:pPr marL="0" lvl="0" indent="0" algn="l" rtl="0">
              <a:spcBef>
                <a:spcPts val="0"/>
              </a:spcBef>
              <a:spcAft>
                <a:spcPts val="0"/>
              </a:spcAft>
              <a:buNone/>
            </a:pPr>
            <a:r>
              <a:rPr lang="ja" altLang="ja-JP" dirty="0"/>
              <a:t>例えば、文書のタイトルを示すタグや、著者名を示すタグ、日付や場所を示すタグなどがガイドラインに記載されています。</a:t>
            </a:r>
            <a:r>
              <a:rPr lang="en-US" dirty="0">
                <a:effectLst/>
              </a:rPr>
              <a:t>[break:"0.1s"]</a:t>
            </a:r>
            <a:endParaRPr lang="en-US" altLang="ja"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ja-JP" altLang="en-US"/>
              <a:t>しかし、</a:t>
            </a:r>
            <a:r>
              <a:rPr lang="ja" dirty="0"/>
              <a:t>初めて</a:t>
            </a:r>
            <a:r>
              <a:rPr lang="en-US"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ティーイーアイ</a:t>
            </a:r>
            <a:r>
              <a:rPr lang="en-US" altLang="ja-JP" dirty="0">
                <a:effectLst/>
                <a:latin typeface=".AppleSystemUIFontMonospaced"/>
                <a:ea typeface="Hiragino Sans" panose="020B0400000000000000" pitchFamily="34" charset="-128"/>
              </a:rPr>
              <a:t>)[</a:t>
            </a:r>
            <a:r>
              <a:rPr lang="en-US" dirty="0">
                <a:effectLst/>
                <a:latin typeface=".AppleSystemUIFontMonospaced"/>
                <a:ea typeface="Hiragino Sans" panose="020B0400000000000000" pitchFamily="34" charset="-128"/>
              </a:rPr>
              <a:t>kana:"</a:t>
            </a:r>
            <a:r>
              <a:rPr lang="ja-JP" altLang="en-US">
                <a:effectLst/>
                <a:latin typeface="Hiragino Sans" panose="020B0400000000000000" pitchFamily="34" charset="-128"/>
                <a:ea typeface="Hiragino Sans" panose="020B0400000000000000" pitchFamily="34" charset="-128"/>
              </a:rPr>
              <a:t>ティ</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ーイーア</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イ</a:t>
            </a:r>
            <a:r>
              <a:rPr lang="en-US" altLang="ja-JP" dirty="0">
                <a:effectLst/>
                <a:latin typeface=".AppleSystemUIFontMonospaced"/>
                <a:ea typeface="Hiragino Sans" panose="020B0400000000000000" pitchFamily="34" charset="-128"/>
              </a:rPr>
              <a:t>"]</a:t>
            </a:r>
            <a:r>
              <a:rPr lang="ja" dirty="0"/>
              <a:t>を使う場合は、このガイドライン</a:t>
            </a:r>
            <a:r>
              <a:rPr lang="ja" altLang="en-US" dirty="0"/>
              <a:t>の</a:t>
            </a:r>
            <a:r>
              <a:rPr lang="ja-JP" altLang="en-US"/>
              <a:t>ボリュームの多さに</a:t>
            </a:r>
            <a:r>
              <a:rPr lang="en-AU" altLang="ja-JP" dirty="0"/>
              <a:t>(</a:t>
            </a:r>
            <a:r>
              <a:rPr lang="ja-JP" altLang="en-US"/>
              <a:t>圧倒されてしまうかもしれません</a:t>
            </a:r>
            <a:r>
              <a:rPr lang="en-AU" altLang="ja-JP" dirty="0"/>
              <a:t>)[kana:"</a:t>
            </a:r>
            <a:r>
              <a:rPr lang="ja-JP" altLang="en-US"/>
              <a:t>アットウサレテシマウ</a:t>
            </a:r>
            <a:r>
              <a:rPr lang="en-AU" altLang="ja-JP" dirty="0"/>
              <a:t>'</a:t>
            </a:r>
            <a:r>
              <a:rPr lang="ja-JP" altLang="en-US"/>
              <a:t>カモシレマセン</a:t>
            </a:r>
            <a:r>
              <a:rPr lang="en-AU" altLang="ja-JP" dirty="0"/>
              <a:t>"]</a:t>
            </a:r>
            <a:r>
              <a:rPr lang="ja-JP" altLang="en-US"/>
              <a:t>。</a:t>
            </a:r>
            <a:r>
              <a:rPr lang="en-US" dirty="0">
                <a:effectLst/>
              </a:rPr>
              <a:t>[break:"0.1s"]</a:t>
            </a:r>
            <a:endParaRPr lang="en-US" altLang="ja-JP" dirty="0"/>
          </a:p>
          <a:p>
            <a:pPr marL="0" lvl="0" indent="0" algn="l" rtl="0">
              <a:spcBef>
                <a:spcPts val="0"/>
              </a:spcBef>
              <a:spcAft>
                <a:spcPts val="0"/>
              </a:spcAft>
              <a:buNone/>
            </a:pPr>
            <a:r>
              <a:rPr lang="ja-JP" altLang="en-US"/>
              <a:t>そこで、次のセクションで、テキストの構造化を</a:t>
            </a:r>
            <a:r>
              <a:rPr lang="en-AU" altLang="ja-JP" dirty="0"/>
              <a:t>(</a:t>
            </a:r>
            <a:r>
              <a:rPr lang="ja-JP" altLang="en-US"/>
              <a:t>行う際</a:t>
            </a:r>
            <a:r>
              <a:rPr lang="en-AU" altLang="ja-JP" dirty="0"/>
              <a:t>)[kana:"</a:t>
            </a:r>
            <a:r>
              <a:rPr lang="ja-JP" altLang="en-US"/>
              <a:t>オコナウサ</a:t>
            </a:r>
            <a:r>
              <a:rPr lang="en-AU" altLang="ja-JP" dirty="0"/>
              <a:t>'</a:t>
            </a:r>
            <a:r>
              <a:rPr lang="ja-JP" altLang="en-US"/>
              <a:t>イ</a:t>
            </a:r>
            <a:r>
              <a:rPr lang="en-AU" altLang="ja-JP" dirty="0"/>
              <a:t>"]</a:t>
            </a:r>
            <a:r>
              <a:rPr lang="ja-JP" altLang="en-US"/>
              <a:t>の</a:t>
            </a:r>
            <a:r>
              <a:rPr lang="en-US" dirty="0">
                <a:effectLst/>
              </a:rPr>
              <a:t>[break:"0.001s"]</a:t>
            </a:r>
            <a:r>
              <a:rPr lang="ja-JP" altLang="en-US"/>
              <a:t>より具体的なタグの使用法を紹介しながら、適宜ガイドラインの参照の仕方を説明します。</a:t>
            </a:r>
            <a:endParaRPr lang="en-AU" altLang="ja-JP"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rPr>
              <a:t>[break:"1s"] </a:t>
            </a:r>
            <a:endParaRPr lang="en-US" dirty="0">
              <a:effectLst/>
              <a:latin typeface="Helvetica Neue" panose="02000503000000020004" pitchFamily="2" charset="0"/>
            </a:endParaRPr>
          </a:p>
          <a:p>
            <a:pPr marL="0" lvl="0" indent="0" algn="l" rtl="0">
              <a:spcBef>
                <a:spcPts val="0"/>
              </a:spcBef>
              <a:spcAft>
                <a:spcPts val="0"/>
              </a:spcAft>
              <a:buNone/>
            </a:pPr>
            <a:endParaRPr lang="en-US" altLang="ja-JP"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```description</a:t>
            </a:r>
          </a:p>
          <a:p>
            <a:pPr marL="0" lvl="0" indent="0" algn="l" rtl="0">
              <a:spcBef>
                <a:spcPts val="0"/>
              </a:spcBef>
              <a:spcAft>
                <a:spcPts val="0"/>
              </a:spcAft>
              <a:buNone/>
            </a:pPr>
            <a:r>
              <a:rPr lang="ja" altLang="ja-JP" dirty="0"/>
              <a:t>ガイドラインには、具体的にどのタグをどのように使うかが詳しく説明されています。</a:t>
            </a:r>
            <a:endParaRPr lang="en-US" altLang="ja" dirty="0"/>
          </a:p>
          <a:p>
            <a:pPr marL="0" lvl="0" indent="0" algn="l" rtl="0">
              <a:spcBef>
                <a:spcPts val="0"/>
              </a:spcBef>
              <a:spcAft>
                <a:spcPts val="0"/>
              </a:spcAft>
              <a:buNone/>
            </a:pPr>
            <a:r>
              <a:rPr lang="ja" altLang="ja-JP" dirty="0"/>
              <a:t>例えば、文書のタイトルを示すタグや、著者名を示すタグ、日付や場所を示すタグなどがガイドラインに記載されています。</a:t>
            </a:r>
            <a:endParaRPr lang="en-US" altLang="ja" dirty="0"/>
          </a:p>
          <a:p>
            <a:pPr marL="0" lvl="0" indent="0" algn="l" rtl="0">
              <a:spcBef>
                <a:spcPts val="0"/>
              </a:spcBef>
              <a:spcAft>
                <a:spcPts val="0"/>
              </a:spcAft>
              <a:buNone/>
            </a:pPr>
            <a:r>
              <a:rPr lang="ja-JP" altLang="en-US"/>
              <a:t>しかし、</a:t>
            </a:r>
            <a:r>
              <a:rPr lang="ja" altLang="ja-JP" dirty="0"/>
              <a:t>初めてTEIを使う場合は、このガイドライン</a:t>
            </a:r>
            <a:r>
              <a:rPr lang="ja" altLang="en-US" dirty="0"/>
              <a:t>の</a:t>
            </a:r>
            <a:r>
              <a:rPr lang="ja-JP" altLang="en-US"/>
              <a:t>ボリュームの多さに圧倒されてしまうかもしれません。</a:t>
            </a:r>
            <a:endParaRPr lang="en-US" altLang="ja-JP" dirty="0"/>
          </a:p>
          <a:p>
            <a:pPr marL="0" lvl="0" indent="0" algn="l" rtl="0">
              <a:spcBef>
                <a:spcPts val="0"/>
              </a:spcBef>
              <a:spcAft>
                <a:spcPts val="0"/>
              </a:spcAft>
              <a:buNone/>
            </a:pPr>
            <a:r>
              <a:rPr lang="ja-JP" altLang="en-US"/>
              <a:t>そこで、次のセクションで、テキストの構造化を行う際のより具体的なタグの使用法を紹介しながら、適宜ガイドラインの参照の仕方を説明します。</a:t>
            </a: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a:t>
            </a:r>
            <a:endParaRPr lang="en-US" altLang="ja-JP" dirty="0"/>
          </a:p>
          <a:p>
            <a:pPr marL="0" lvl="0" indent="0" algn="l" rtl="0">
              <a:spcBef>
                <a:spcPts val="0"/>
              </a:spcBef>
              <a:spcAft>
                <a:spcPts val="0"/>
              </a:spcAft>
              <a:buNone/>
            </a:pPr>
            <a:endParaRPr lang="en-US" altLang="ja"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836cdd5ff4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836cdd5ff4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Topic:</a:t>
            </a:r>
            <a:r>
              <a:rPr lang="ja" dirty="0"/>
              <a:t>TEIとは何か？</a:t>
            </a: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```text</a:t>
            </a:r>
          </a:p>
          <a:p>
            <a:pPr marL="0" lvl="0" indent="0" algn="l" rtl="0">
              <a:spcBef>
                <a:spcPts val="0"/>
              </a:spcBef>
              <a:spcAft>
                <a:spcPts val="0"/>
              </a:spcAft>
              <a:buNone/>
            </a:pPr>
            <a:r>
              <a:rPr lang="zh-TW" altLang="en-US" dirty="0"/>
              <a:t>研究資料</a:t>
            </a:r>
            <a:r>
              <a:rPr lang="ja-JP" altLang="en-US"/>
              <a:t>をデジタル</a:t>
            </a:r>
            <a:r>
              <a:rPr lang="zh-TW" altLang="en-US" dirty="0"/>
              <a:t>化</a:t>
            </a:r>
            <a:r>
              <a:rPr lang="ja-JP" altLang="en-US"/>
              <a:t>する</a:t>
            </a:r>
            <a:r>
              <a:rPr lang="zh-TW" altLang="en-US" dirty="0"/>
              <a:t>際、</a:t>
            </a:r>
            <a:r>
              <a:rPr lang="en-US" dirty="0">
                <a:effectLst/>
              </a:rPr>
              <a:t>[break:"0.1s"]</a:t>
            </a:r>
            <a:r>
              <a:rPr lang="ja-JP" altLang="en-US"/>
              <a:t>どのようにしてその</a:t>
            </a:r>
            <a:r>
              <a:rPr lang="zh-TW" altLang="en-US" dirty="0"/>
              <a:t>研究</a:t>
            </a:r>
            <a:r>
              <a:rPr lang="ja-JP" altLang="en-US"/>
              <a:t>データを</a:t>
            </a:r>
            <a:r>
              <a:rPr lang="zh-TW" altLang="en-US" dirty="0"/>
              <a:t>効果的</a:t>
            </a:r>
            <a:r>
              <a:rPr lang="ja-JP" altLang="en-US"/>
              <a:t>に</a:t>
            </a:r>
            <a:r>
              <a:rPr lang="zh-TW" altLang="en-US" dirty="0"/>
              <a:t>整理</a:t>
            </a:r>
            <a:r>
              <a:rPr lang="ja-JP" altLang="en-US"/>
              <a:t>し、</a:t>
            </a:r>
            <a:r>
              <a:rPr lang="zh-TW" altLang="en-US" dirty="0"/>
              <a:t>長期的</a:t>
            </a:r>
            <a:r>
              <a:rPr lang="ja-JP" altLang="en-US"/>
              <a:t>に</a:t>
            </a:r>
            <a:r>
              <a:rPr lang="zh-TW" altLang="en-US" dirty="0"/>
              <a:t>保存</a:t>
            </a:r>
            <a:r>
              <a:rPr lang="ja-JP" altLang="en-US"/>
              <a:t>し、</a:t>
            </a:r>
            <a:r>
              <a:rPr lang="en-US" dirty="0">
                <a:effectLst/>
              </a:rPr>
              <a:t>[break:"0.01s"]</a:t>
            </a:r>
            <a:r>
              <a:rPr lang="zh-TW" altLang="en-US" dirty="0"/>
              <a:t>共有</a:t>
            </a:r>
            <a:r>
              <a:rPr lang="ja-JP" altLang="en-US"/>
              <a:t>できるかを</a:t>
            </a:r>
            <a:r>
              <a:rPr lang="en-US" dirty="0">
                <a:effectLst/>
              </a:rPr>
              <a:t>[break:"0.01s"]</a:t>
            </a:r>
            <a:r>
              <a:rPr lang="zh-TW" altLang="en-US" dirty="0"/>
              <a:t>考</a:t>
            </a:r>
            <a:r>
              <a:rPr lang="ja-JP" altLang="en-US"/>
              <a:t>えたことはありますか？</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rPr>
              <a:t>[break:"0.3s"]</a:t>
            </a:r>
            <a:r>
              <a:rPr lang="en-US"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ティーイーアイ</a:t>
            </a:r>
            <a:r>
              <a:rPr lang="en-US" altLang="ja-JP" dirty="0">
                <a:effectLst/>
                <a:latin typeface=".AppleSystemUIFontMonospaced"/>
                <a:ea typeface="Hiragino Sans" panose="020B0400000000000000" pitchFamily="34" charset="-128"/>
              </a:rPr>
              <a:t>)[</a:t>
            </a:r>
            <a:r>
              <a:rPr lang="en-US" dirty="0">
                <a:effectLst/>
                <a:latin typeface=".AppleSystemUIFontMonospaced"/>
                <a:ea typeface="Hiragino Sans" panose="020B0400000000000000" pitchFamily="34" charset="-128"/>
              </a:rPr>
              <a:t>kana:"</a:t>
            </a:r>
            <a:r>
              <a:rPr lang="ja-JP" altLang="en-US">
                <a:effectLst/>
                <a:latin typeface="Hiragino Sans" panose="020B0400000000000000" pitchFamily="34" charset="-128"/>
                <a:ea typeface="Hiragino Sans" panose="020B0400000000000000" pitchFamily="34" charset="-128"/>
              </a:rPr>
              <a:t>ティ</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ーイーア</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イ</a:t>
            </a:r>
            <a:r>
              <a:rPr lang="en-US" altLang="ja-JP" dirty="0">
                <a:effectLst/>
                <a:latin typeface=".AppleSystemUIFontMonospaced"/>
                <a:ea typeface="Hiragino Sans" panose="020B0400000000000000" pitchFamily="34" charset="-128"/>
              </a:rPr>
              <a:t>"]</a:t>
            </a:r>
            <a:r>
              <a:rPr lang="ja" altLang="en-US" dirty="0"/>
              <a:t>、</a:t>
            </a:r>
            <a:r>
              <a:rPr lang="ja-JP" altLang="en-US"/>
              <a:t>つまり</a:t>
            </a:r>
            <a:r>
              <a:rPr lang="en-US" altLang="ja" dirty="0"/>
              <a:t>Text Encoding Initiative</a:t>
            </a:r>
            <a:r>
              <a:rPr lang="ja-JP" altLang="en-US"/>
              <a:t>は、その</a:t>
            </a:r>
            <a:r>
              <a:rPr lang="zh-TW" altLang="en-US" dirty="0"/>
              <a:t>答</a:t>
            </a:r>
            <a:r>
              <a:rPr lang="ja-JP" altLang="en-US"/>
              <a:t>えの</a:t>
            </a:r>
            <a:r>
              <a:rPr lang="zh-TW" altLang="en-US" dirty="0"/>
              <a:t>一</a:t>
            </a:r>
            <a:r>
              <a:rPr lang="ja-JP" altLang="en-US"/>
              <a:t>つです。</a:t>
            </a:r>
            <a:r>
              <a:rPr lang="en-US" dirty="0">
                <a:effectLst/>
              </a:rPr>
              <a:t>[break:"0.3s"]</a:t>
            </a:r>
            <a:r>
              <a:rPr lang="ja-JP" altLang="en-US"/>
              <a:t>このトピックでは、</a:t>
            </a:r>
            <a:r>
              <a:rPr lang="en-US"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ティーイーアイ</a:t>
            </a:r>
            <a:r>
              <a:rPr lang="en-US" altLang="ja-JP" dirty="0">
                <a:effectLst/>
                <a:latin typeface=".AppleSystemUIFontMonospaced"/>
                <a:ea typeface="Hiragino Sans" panose="020B0400000000000000" pitchFamily="34" charset="-128"/>
              </a:rPr>
              <a:t>)[</a:t>
            </a:r>
            <a:r>
              <a:rPr lang="en-US" dirty="0">
                <a:effectLst/>
                <a:latin typeface=".AppleSystemUIFontMonospaced"/>
                <a:ea typeface="Hiragino Sans" panose="020B0400000000000000" pitchFamily="34" charset="-128"/>
              </a:rPr>
              <a:t>kana:"</a:t>
            </a:r>
            <a:r>
              <a:rPr lang="ja-JP" altLang="en-US">
                <a:effectLst/>
                <a:latin typeface="Hiragino Sans" panose="020B0400000000000000" pitchFamily="34" charset="-128"/>
                <a:ea typeface="Hiragino Sans" panose="020B0400000000000000" pitchFamily="34" charset="-128"/>
              </a:rPr>
              <a:t>ティ</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ーイーア</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イ</a:t>
            </a:r>
            <a:r>
              <a:rPr lang="en-US" altLang="ja-JP" dirty="0">
                <a:effectLst/>
                <a:latin typeface=".AppleSystemUIFontMonospaced"/>
                <a:ea typeface="Hiragino Sans" panose="020B0400000000000000" pitchFamily="34" charset="-128"/>
              </a:rPr>
              <a:t>"]</a:t>
            </a:r>
            <a:r>
              <a:rPr lang="ja-JP" altLang="en-US"/>
              <a:t>とは</a:t>
            </a:r>
            <a:r>
              <a:rPr lang="zh-TW" altLang="en-US" dirty="0"/>
              <a:t>何</a:t>
            </a:r>
            <a:r>
              <a:rPr lang="ja-JP" altLang="en-US"/>
              <a:t>か、</a:t>
            </a:r>
            <a:r>
              <a:rPr lang="en-US" dirty="0">
                <a:effectLst/>
              </a:rPr>
              <a:t>[break:"0.1s"]</a:t>
            </a:r>
            <a:r>
              <a:rPr lang="ja-JP" altLang="en-US"/>
              <a:t>そしてなぜそれが</a:t>
            </a:r>
            <a:r>
              <a:rPr lang="zh-TW" altLang="en-US" dirty="0"/>
              <a:t>重要</a:t>
            </a:r>
            <a:r>
              <a:rPr lang="ja-JP" altLang="en-US"/>
              <a:t>なのかを</a:t>
            </a:r>
            <a:r>
              <a:rPr lang="zh-TW" altLang="en-US" dirty="0"/>
              <a:t>解説</a:t>
            </a:r>
            <a:r>
              <a:rPr lang="ja-JP" altLang="en-US"/>
              <a:t>していきます。</a:t>
            </a:r>
            <a:r>
              <a:rPr lang="en-US" dirty="0">
                <a:effectLst/>
              </a:rPr>
              <a:t>[break:"1s"] </a:t>
            </a: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```description</a:t>
            </a:r>
          </a:p>
          <a:p>
            <a:pPr marL="0" lvl="0" indent="0" algn="l" rtl="0">
              <a:spcBef>
                <a:spcPts val="0"/>
              </a:spcBef>
              <a:spcAft>
                <a:spcPts val="0"/>
              </a:spcAft>
              <a:buNone/>
            </a:pPr>
            <a:r>
              <a:rPr lang="ja-JP" altLang="en-US"/>
              <a:t>研究資料をデジタル化する際、どのようにしてその研究データを効果的に整理し、長期的に保存し、共有できるかを考えたことはありますか？</a:t>
            </a:r>
          </a:p>
          <a:p>
            <a:pPr marL="0" lvl="0" indent="0" algn="l" rtl="0">
              <a:spcBef>
                <a:spcPts val="0"/>
              </a:spcBef>
              <a:spcAft>
                <a:spcPts val="0"/>
              </a:spcAft>
              <a:buNone/>
            </a:pPr>
            <a:r>
              <a:rPr lang="en-US" altLang="ja" dirty="0"/>
              <a:t>TEI</a:t>
            </a:r>
            <a:r>
              <a:rPr lang="ja" altLang="en-US" dirty="0"/>
              <a:t>、</a:t>
            </a:r>
            <a:r>
              <a:rPr lang="ja-JP" altLang="en-US"/>
              <a:t>つまり</a:t>
            </a:r>
            <a:r>
              <a:rPr lang="en-US" altLang="ja" dirty="0"/>
              <a:t>Text Encoding Initiative</a:t>
            </a:r>
            <a:r>
              <a:rPr lang="ja-JP" altLang="en-US"/>
              <a:t>は、その答えの一つです。このトピックでは、</a:t>
            </a:r>
            <a:r>
              <a:rPr lang="en-US" altLang="ja" dirty="0"/>
              <a:t>TEI</a:t>
            </a:r>
            <a:r>
              <a:rPr lang="ja-JP" altLang="en-US"/>
              <a:t>とは何か、そしてなぜそれが重要なのかを解説していきます。</a:t>
            </a: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a:t>
            </a:r>
          </a:p>
          <a:p>
            <a:pPr marL="0" lvl="0" indent="0" algn="l" rtl="0">
              <a:spcBef>
                <a:spcPts val="0"/>
              </a:spcBef>
              <a:spcAft>
                <a:spcPts val="0"/>
              </a:spcAft>
              <a:buNone/>
            </a:pPr>
            <a:endParaRPr lang="en-US" altLang="ja"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836cdd5ff4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836cdd5ff4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Topic:</a:t>
            </a:r>
            <a:r>
              <a:rPr lang="ja" dirty="0"/>
              <a:t>TEIとは何か？</a:t>
            </a: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```text</a:t>
            </a:r>
            <a:endParaRPr lang="en-US" altLang="ja"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ティーイーアイ</a:t>
            </a:r>
            <a:r>
              <a:rPr lang="en-US" altLang="ja-JP" dirty="0">
                <a:effectLst/>
                <a:latin typeface=".AppleSystemUIFontMonospaced"/>
                <a:ea typeface="Hiragino Sans" panose="020B0400000000000000" pitchFamily="34" charset="-128"/>
              </a:rPr>
              <a:t>)[</a:t>
            </a:r>
            <a:r>
              <a:rPr lang="en-US" dirty="0">
                <a:effectLst/>
                <a:latin typeface=".AppleSystemUIFontMonospaced"/>
                <a:ea typeface="Hiragino Sans" panose="020B0400000000000000" pitchFamily="34" charset="-128"/>
              </a:rPr>
              <a:t>kana:"</a:t>
            </a:r>
            <a:r>
              <a:rPr lang="ja-JP" altLang="en-US">
                <a:effectLst/>
                <a:latin typeface="Hiragino Sans" panose="020B0400000000000000" pitchFamily="34" charset="-128"/>
                <a:ea typeface="Hiragino Sans" panose="020B0400000000000000" pitchFamily="34" charset="-128"/>
              </a:rPr>
              <a:t>ティ</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ーイーア</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イ</a:t>
            </a:r>
            <a:r>
              <a:rPr lang="en-US" altLang="ja-JP" dirty="0">
                <a:effectLst/>
                <a:latin typeface=".AppleSystemUIFontMonospaced"/>
                <a:ea typeface="Hiragino Sans" panose="020B0400000000000000" pitchFamily="34" charset="-128"/>
              </a:rPr>
              <a:t>"]</a:t>
            </a:r>
            <a:r>
              <a:rPr lang="ja" dirty="0"/>
              <a:t>とは、人文学研究で扱われるテキスト、</a:t>
            </a:r>
            <a:r>
              <a:rPr lang="en-US" dirty="0">
                <a:effectLst/>
              </a:rPr>
              <a:t>[break:"0.2s"]</a:t>
            </a:r>
            <a:r>
              <a:rPr lang="ja" dirty="0"/>
              <a:t>例えば</a:t>
            </a:r>
            <a:r>
              <a:rPr lang="en-US" dirty="0">
                <a:effectLst/>
              </a:rPr>
              <a:t>[break:"0.01s"](</a:t>
            </a:r>
            <a:r>
              <a:rPr lang="ja" dirty="0">
                <a:solidFill>
                  <a:schemeClr val="dk1"/>
                </a:solidFill>
              </a:rPr>
              <a:t>文学作品や歴史文書、書簡など</a:t>
            </a:r>
            <a:r>
              <a:rPr lang="ja" dirty="0"/>
              <a:t>のテキストに</a:t>
            </a:r>
            <a:r>
              <a:rPr lang="en-AU" altLang="ja" dirty="0"/>
              <a:t>)</a:t>
            </a:r>
            <a:r>
              <a:rPr lang="ja" dirty="0"/>
              <a:t>込められた意味や構造をデジタル形式で保存し、表現するための国際的な</a:t>
            </a:r>
            <a:r>
              <a:rPr lang="ja-JP" altLang="en-US"/>
              <a:t>指針を</a:t>
            </a:r>
            <a:r>
              <a:rPr lang="en-AU" altLang="ja-JP" dirty="0"/>
              <a:t>(</a:t>
            </a:r>
            <a:r>
              <a:rPr lang="ja-JP" altLang="en-US"/>
              <a:t>まとめている団体です</a:t>
            </a:r>
            <a:r>
              <a:rPr lang="en-AU" altLang="ja-JP" dirty="0"/>
              <a:t>)[kana:"</a:t>
            </a:r>
            <a:r>
              <a:rPr lang="ja-JP" altLang="en-US"/>
              <a:t>マトメテイルダンタイデス</a:t>
            </a:r>
            <a:r>
              <a:rPr lang="en-AU" altLang="ja-JP" dirty="0"/>
              <a:t>"]</a:t>
            </a:r>
            <a:r>
              <a:rPr lang="ja-JP" altLang="en-US"/>
              <a:t>。</a:t>
            </a:r>
            <a:r>
              <a:rPr lang="en-US" dirty="0">
                <a:effectLst/>
              </a:rPr>
              <a:t>[break:"0.5s"] </a:t>
            </a:r>
            <a:endParaRPr lang="en-US" altLang="ja"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ja" dirty="0"/>
              <a:t>1987年に、欧米の人文学研究者たちが、テキストデータの標準化を目指して開発を始めました。</a:t>
            </a:r>
            <a:r>
              <a:rPr lang="en-US" dirty="0">
                <a:effectLst/>
              </a:rPr>
              <a:t>[break:"1s"] </a:t>
            </a: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```description</a:t>
            </a:r>
          </a:p>
          <a:p>
            <a:pPr marL="0" lvl="0" indent="0" algn="l" rtl="0">
              <a:spcBef>
                <a:spcPts val="0"/>
              </a:spcBef>
              <a:spcAft>
                <a:spcPts val="0"/>
              </a:spcAft>
              <a:buNone/>
            </a:pPr>
            <a:r>
              <a:rPr lang="ja" altLang="ja-JP" dirty="0"/>
              <a:t>TEIとは、人文学研究で扱われるテキスト、例えば</a:t>
            </a:r>
            <a:r>
              <a:rPr lang="ja" altLang="ja-JP" dirty="0">
                <a:solidFill>
                  <a:schemeClr val="dk1"/>
                </a:solidFill>
              </a:rPr>
              <a:t>文学作品や歴史文書、書簡など</a:t>
            </a:r>
            <a:r>
              <a:rPr lang="ja" altLang="ja-JP" dirty="0"/>
              <a:t>のテキストに込められた意味や構造をデジタル形式で保存し、表現するための国際的な</a:t>
            </a:r>
            <a:r>
              <a:rPr lang="ja-JP" altLang="en-US"/>
              <a:t>指針をまとめている団体です。</a:t>
            </a:r>
            <a:endParaRPr lang="en-US" altLang="ja" dirty="0"/>
          </a:p>
          <a:p>
            <a:pPr marL="0" lvl="0" indent="0" algn="l" rtl="0">
              <a:spcBef>
                <a:spcPts val="0"/>
              </a:spcBef>
              <a:spcAft>
                <a:spcPts val="0"/>
              </a:spcAft>
              <a:buNone/>
            </a:pPr>
            <a:r>
              <a:rPr lang="ja" altLang="ja-JP" dirty="0"/>
              <a:t>1987年に、欧米の人文学研究者たちが、テキストデータの標準化を目指して開発を始めました。</a:t>
            </a:r>
            <a:endParaRPr lang="en-US" altLang="ja"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altLang="ja" sz="1100" dirty="0">
                <a:hlinkClick r:id="rId3"/>
              </a:rPr>
              <a:t>https://tei-c.org/</a:t>
            </a:r>
            <a:r>
              <a:rPr lang="en" altLang="ja" sz="1100" dirty="0">
                <a:effectLst/>
                <a:latin typeface="Arial"/>
              </a:rPr>
              <a:t> </a:t>
            </a: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836cdd5ff4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2836cdd5ff4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effectLst/>
                <a:latin typeface="Helvetica Neue" panose="02000503000000020004" pitchFamily="2" charset="0"/>
              </a:rPr>
              <a:t>Topic:</a:t>
            </a:r>
            <a:r>
              <a:rPr lang="en-US" altLang="ja" dirty="0" err="1"/>
              <a:t>TEI</a:t>
            </a:r>
            <a:r>
              <a:rPr lang="ja-JP" altLang="en-US"/>
              <a:t>の目的と利点</a:t>
            </a: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```text</a:t>
            </a:r>
          </a:p>
          <a:p>
            <a:pPr marL="0" lvl="0" indent="0" algn="l" rtl="0">
              <a:spcBef>
                <a:spcPts val="0"/>
              </a:spcBef>
              <a:spcAft>
                <a:spcPts val="0"/>
              </a:spcAft>
              <a:buNone/>
            </a:pPr>
            <a:r>
              <a:rPr lang="zh-TW" altLang="en-US" dirty="0"/>
              <a:t>研究者</a:t>
            </a:r>
            <a:r>
              <a:rPr lang="ja-JP" altLang="en-US"/>
              <a:t>は、</a:t>
            </a:r>
            <a:r>
              <a:rPr lang="zh-TW" altLang="en-US" dirty="0"/>
              <a:t>自分</a:t>
            </a:r>
            <a:r>
              <a:rPr lang="ja-JP" altLang="en-US"/>
              <a:t>が</a:t>
            </a:r>
            <a:r>
              <a:rPr lang="zh-TW" altLang="en-US" dirty="0"/>
              <a:t>見</a:t>
            </a:r>
            <a:r>
              <a:rPr lang="ja-JP" altLang="en-US"/>
              <a:t>つけた</a:t>
            </a:r>
            <a:r>
              <a:rPr lang="zh-TW" altLang="en-US" dirty="0"/>
              <a:t>知見</a:t>
            </a:r>
            <a:r>
              <a:rPr lang="ja-JP" altLang="en-US"/>
              <a:t>を</a:t>
            </a:r>
            <a:r>
              <a:rPr lang="zh-TW" altLang="en-US" dirty="0"/>
              <a:t>研究資料</a:t>
            </a:r>
            <a:r>
              <a:rPr lang="ja-JP" altLang="en-US"/>
              <a:t>の</a:t>
            </a:r>
            <a:r>
              <a:rPr lang="zh-TW" altLang="en-US" dirty="0"/>
              <a:t>余白</a:t>
            </a:r>
            <a:r>
              <a:rPr lang="ja-JP" altLang="en-US"/>
              <a:t>に</a:t>
            </a:r>
            <a:r>
              <a:rPr lang="zh-TW" altLang="en-US" dirty="0"/>
              <a:t>注釈</a:t>
            </a:r>
            <a:r>
              <a:rPr lang="ja-JP" altLang="en-US"/>
              <a:t>として</a:t>
            </a:r>
            <a:r>
              <a:rPr lang="zh-TW" altLang="en-US" dirty="0"/>
              <a:t>書</a:t>
            </a:r>
            <a:r>
              <a:rPr lang="ja-JP" altLang="en-US"/>
              <a:t>き</a:t>
            </a:r>
            <a:r>
              <a:rPr lang="zh-TW" altLang="en-US" dirty="0"/>
              <a:t>込</a:t>
            </a:r>
            <a:r>
              <a:rPr lang="ja-JP" altLang="en-US"/>
              <a:t>んだり、</a:t>
            </a:r>
            <a:r>
              <a:rPr lang="en-US" dirty="0">
                <a:effectLst/>
              </a:rPr>
              <a:t>[break:"0.1s"]</a:t>
            </a:r>
            <a:r>
              <a:rPr lang="zh-TW" altLang="en-US" dirty="0"/>
              <a:t>本文</a:t>
            </a:r>
            <a:r>
              <a:rPr lang="ja-JP" altLang="en-US"/>
              <a:t>に</a:t>
            </a:r>
            <a:r>
              <a:rPr lang="zh-TW" altLang="en-US" dirty="0"/>
              <a:t>直接目</a:t>
            </a:r>
            <a:r>
              <a:rPr lang="ja-JP" altLang="en-US"/>
              <a:t>じるしを</a:t>
            </a:r>
            <a:r>
              <a:rPr lang="zh-TW" altLang="en-US" dirty="0"/>
              <a:t>付</a:t>
            </a:r>
            <a:r>
              <a:rPr lang="ja-JP" altLang="en-US"/>
              <a:t>けたりすることがあります。</a:t>
            </a:r>
            <a:r>
              <a:rPr lang="en-US" dirty="0">
                <a:effectLst/>
              </a:rPr>
              <a:t>[break:"0.2s"]</a:t>
            </a:r>
            <a:endParaRPr lang="ja-JP" altLang="en-US"/>
          </a:p>
          <a:p>
            <a:pPr marL="0" lvl="0" indent="0" algn="l" rtl="0">
              <a:spcBef>
                <a:spcPts val="0"/>
              </a:spcBef>
              <a:spcAft>
                <a:spcPts val="0"/>
              </a:spcAft>
              <a:buNone/>
            </a:pPr>
            <a:r>
              <a:rPr lang="ja-JP" altLang="en-US"/>
              <a:t>また、</a:t>
            </a:r>
            <a:r>
              <a:rPr lang="en-US" dirty="0">
                <a:effectLst/>
              </a:rPr>
              <a:t>[break:"0.01s"]</a:t>
            </a:r>
            <a:r>
              <a:rPr lang="ja-JP" altLang="en-US"/>
              <a:t>テキストの</a:t>
            </a:r>
            <a:r>
              <a:rPr lang="zh-TW" altLang="en-US" dirty="0"/>
              <a:t>横</a:t>
            </a:r>
            <a:r>
              <a:rPr lang="ja-JP" altLang="en-US"/>
              <a:t>に</a:t>
            </a:r>
            <a:r>
              <a:rPr lang="zh-TW" altLang="en-US" dirty="0"/>
              <a:t>読</a:t>
            </a:r>
            <a:r>
              <a:rPr lang="ja-JP" altLang="en-US"/>
              <a:t>み</a:t>
            </a:r>
            <a:r>
              <a:rPr lang="zh-TW" altLang="en-US" dirty="0"/>
              <a:t>仮名</a:t>
            </a:r>
            <a:r>
              <a:rPr lang="ja-JP" altLang="en-US"/>
              <a:t>や</a:t>
            </a:r>
            <a:r>
              <a:rPr lang="zh-TW" altLang="en-US" dirty="0"/>
              <a:t>読点、訓点</a:t>
            </a:r>
            <a:r>
              <a:rPr lang="ja-JP" altLang="en-US"/>
              <a:t>を</a:t>
            </a:r>
            <a:r>
              <a:rPr lang="zh-TW" altLang="en-US" dirty="0"/>
              <a:t>小</a:t>
            </a:r>
            <a:r>
              <a:rPr lang="ja-JP" altLang="en-US"/>
              <a:t>さくかいておくこともあります。</a:t>
            </a:r>
            <a:r>
              <a:rPr lang="en-US" dirty="0">
                <a:effectLst/>
              </a:rPr>
              <a:t>[break:"1s"]</a:t>
            </a:r>
            <a:endParaRPr lang="ja-JP" altLang="en-US"/>
          </a:p>
          <a:p>
            <a:pPr marL="0" lvl="0" indent="0" algn="l" rtl="0">
              <a:spcBef>
                <a:spcPts val="0"/>
              </a:spcBef>
              <a:spcAft>
                <a:spcPts val="0"/>
              </a:spcAft>
              <a:buNone/>
            </a:pPr>
            <a:r>
              <a:rPr lang="ja-JP" altLang="en-US"/>
              <a:t>テキスト</a:t>
            </a:r>
            <a:r>
              <a:rPr lang="zh-TW" altLang="en-US" dirty="0"/>
              <a:t>自体</a:t>
            </a:r>
            <a:r>
              <a:rPr lang="ja-JP" altLang="en-US"/>
              <a:t>も、</a:t>
            </a:r>
            <a:r>
              <a:rPr lang="en-US" dirty="0">
                <a:effectLst/>
              </a:rPr>
              <a:t>[break:"0.1s"]</a:t>
            </a:r>
            <a:r>
              <a:rPr lang="ja-JP" altLang="en-US"/>
              <a:t>その</a:t>
            </a:r>
            <a:r>
              <a:rPr lang="zh-TW" altLang="en-US" dirty="0"/>
              <a:t>出所</a:t>
            </a:r>
            <a:r>
              <a:rPr lang="ja-JP" altLang="en-US"/>
              <a:t>や</a:t>
            </a:r>
            <a:r>
              <a:rPr lang="zh-TW" altLang="en-US" dirty="0"/>
              <a:t>字体</a:t>
            </a:r>
            <a:r>
              <a:rPr lang="ja-JP" altLang="en-US"/>
              <a:t>の</a:t>
            </a:r>
            <a:r>
              <a:rPr lang="zh-TW" altLang="en-US" dirty="0"/>
              <a:t>大</a:t>
            </a:r>
            <a:r>
              <a:rPr lang="ja-JP" altLang="en-US"/>
              <a:t>きさ、スタイル、レイアウト</a:t>
            </a:r>
            <a:r>
              <a:rPr lang="zh-TW" altLang="en-US" dirty="0"/>
              <a:t>自体</a:t>
            </a:r>
            <a:r>
              <a:rPr lang="ja-JP" altLang="en-US"/>
              <a:t>が</a:t>
            </a:r>
            <a:r>
              <a:rPr lang="zh-TW" altLang="en-US" dirty="0"/>
              <a:t>大</a:t>
            </a:r>
            <a:r>
              <a:rPr lang="ja-JP" altLang="en-US"/>
              <a:t>きな</a:t>
            </a:r>
            <a:r>
              <a:rPr lang="zh-TW" altLang="en-US" dirty="0"/>
              <a:t>意味</a:t>
            </a:r>
            <a:r>
              <a:rPr lang="ja-JP" altLang="en-US"/>
              <a:t>を</a:t>
            </a:r>
            <a:r>
              <a:rPr lang="zh-TW" altLang="en-US" dirty="0"/>
              <a:t>持</a:t>
            </a:r>
            <a:r>
              <a:rPr lang="ja-JP" altLang="en-US"/>
              <a:t>つことがあります。</a:t>
            </a:r>
            <a:r>
              <a:rPr lang="en-US" dirty="0">
                <a:effectLst/>
              </a:rPr>
              <a:t>[break:"0.3s"]</a:t>
            </a:r>
            <a:endParaRPr lang="ja-JP" altLang="en-US"/>
          </a:p>
          <a:p>
            <a:pPr marL="0" lvl="0" indent="0" algn="l" rtl="0">
              <a:spcBef>
                <a:spcPts val="0"/>
              </a:spcBef>
              <a:spcAft>
                <a:spcPts val="0"/>
              </a:spcAft>
              <a:buNone/>
            </a:pPr>
            <a:r>
              <a:rPr lang="ja-JP" altLang="en-US"/>
              <a:t>これまでは、</a:t>
            </a:r>
            <a:r>
              <a:rPr lang="zh-TW" altLang="en-US" dirty="0"/>
              <a:t>研究資料</a:t>
            </a:r>
            <a:r>
              <a:rPr lang="ja-JP" altLang="en-US"/>
              <a:t>そのものの</a:t>
            </a:r>
            <a:r>
              <a:rPr lang="zh-TW" altLang="en-US" dirty="0"/>
              <a:t>記録</a:t>
            </a:r>
            <a:r>
              <a:rPr lang="ja-JP" altLang="en-US"/>
              <a:t>はされていても、</a:t>
            </a:r>
            <a:r>
              <a:rPr lang="zh-TW" altLang="en-US" dirty="0"/>
              <a:t>先</a:t>
            </a:r>
            <a:r>
              <a:rPr lang="ja-JP" altLang="en-US"/>
              <a:t>ほど</a:t>
            </a:r>
            <a:r>
              <a:rPr lang="en-US" altLang="ja-JP" dirty="0"/>
              <a:t>(</a:t>
            </a:r>
            <a:r>
              <a:rPr lang="zh-TW" altLang="en-US" dirty="0"/>
              <a:t>挙</a:t>
            </a:r>
            <a:r>
              <a:rPr lang="ja-JP" altLang="en-US"/>
              <a:t>げた</a:t>
            </a:r>
            <a:r>
              <a:rPr lang="en-US" altLang="ja-JP" dirty="0"/>
              <a:t>)[kana:"</a:t>
            </a:r>
            <a:r>
              <a:rPr lang="ja-JP" altLang="en-US"/>
              <a:t>ア</a:t>
            </a:r>
            <a:r>
              <a:rPr lang="en-US" altLang="ja-JP" dirty="0"/>
              <a:t>'</a:t>
            </a:r>
            <a:r>
              <a:rPr lang="ja-JP" altLang="en-US"/>
              <a:t>ゲ</a:t>
            </a:r>
            <a:r>
              <a:rPr lang="en-US" altLang="ja-JP" dirty="0"/>
              <a:t>'</a:t>
            </a:r>
            <a:r>
              <a:rPr lang="ja-JP" altLang="en-US"/>
              <a:t>タ</a:t>
            </a:r>
            <a:r>
              <a:rPr lang="en-US" altLang="ja-JP" dirty="0"/>
              <a:t>'"]</a:t>
            </a:r>
            <a:r>
              <a:rPr lang="zh-TW" altLang="en-US" dirty="0"/>
              <a:t>注釈</a:t>
            </a:r>
            <a:r>
              <a:rPr lang="ja-JP" altLang="en-US"/>
              <a:t>やレイアウトなどのいわば</a:t>
            </a:r>
            <a:r>
              <a:rPr lang="zh-TW" altLang="en-US" dirty="0"/>
              <a:t>周辺情報</a:t>
            </a:r>
            <a:r>
              <a:rPr lang="ja-JP" altLang="en-US"/>
              <a:t>は、</a:t>
            </a:r>
            <a:r>
              <a:rPr lang="en-US" dirty="0">
                <a:effectLst/>
              </a:rPr>
              <a:t>[break:"0.1s"]</a:t>
            </a:r>
            <a:r>
              <a:rPr lang="ja-JP" altLang="en-US"/>
              <a:t>ある</a:t>
            </a:r>
            <a:r>
              <a:rPr lang="zh-TW" altLang="en-US" dirty="0"/>
              <a:t>技術</a:t>
            </a:r>
            <a:r>
              <a:rPr lang="ja-JP" altLang="en-US"/>
              <a:t>や</a:t>
            </a:r>
            <a:r>
              <a:rPr lang="zh-TW" altLang="en-US" dirty="0"/>
              <a:t>統一化</a:t>
            </a:r>
            <a:r>
              <a:rPr lang="ja-JP" altLang="en-US"/>
              <a:t>されたルールに</a:t>
            </a:r>
            <a:r>
              <a:rPr lang="zh-TW" altLang="en-US" dirty="0"/>
              <a:t>沿</a:t>
            </a:r>
            <a:r>
              <a:rPr lang="ja-JP" altLang="en-US"/>
              <a:t>ってデータ</a:t>
            </a:r>
            <a:r>
              <a:rPr lang="zh-TW" altLang="en-US" dirty="0"/>
              <a:t>化</a:t>
            </a:r>
            <a:r>
              <a:rPr lang="ja-JP" altLang="en-US"/>
              <a:t>されることはほとんどありませんでした。</a:t>
            </a:r>
            <a:r>
              <a:rPr lang="en-US" dirty="0">
                <a:effectLst/>
              </a:rPr>
              <a:t>[break:"0.5s"]</a:t>
            </a:r>
            <a:endParaRPr lang="ja-JP" altLang="en-US"/>
          </a:p>
          <a:p>
            <a:pPr marL="0" lvl="0" indent="0" algn="l" rtl="0">
              <a:spcBef>
                <a:spcPts val="0"/>
              </a:spcBef>
              <a:spcAft>
                <a:spcPts val="0"/>
              </a:spcAft>
              <a:buNone/>
            </a:pPr>
            <a:r>
              <a:rPr lang="zh-TW" altLang="en-US" dirty="0"/>
              <a:t>人文学</a:t>
            </a:r>
            <a:r>
              <a:rPr lang="ja-JP" altLang="en-US"/>
              <a:t>の</a:t>
            </a:r>
            <a:r>
              <a:rPr lang="zh-TW" altLang="en-US" dirty="0"/>
              <a:t>研究</a:t>
            </a:r>
            <a:r>
              <a:rPr lang="ja-JP" altLang="en-US"/>
              <a:t>では、</a:t>
            </a:r>
            <a:r>
              <a:rPr lang="zh-TW" altLang="en-US" dirty="0"/>
              <a:t>歴史的文書</a:t>
            </a:r>
            <a:r>
              <a:rPr lang="ja-JP" altLang="en-US"/>
              <a:t>や</a:t>
            </a:r>
            <a:r>
              <a:rPr lang="en-AU" altLang="ja-JP" dirty="0"/>
              <a:t>(</a:t>
            </a:r>
            <a:r>
              <a:rPr lang="zh-TW" altLang="en-US" dirty="0"/>
              <a:t>文学作品</a:t>
            </a:r>
            <a:r>
              <a:rPr lang="en-AU" altLang="zh-TW" dirty="0"/>
              <a:t>)[kana:"</a:t>
            </a:r>
            <a:r>
              <a:rPr lang="zh-TW" altLang="en-US" dirty="0"/>
              <a:t>ブンガ</a:t>
            </a:r>
            <a:r>
              <a:rPr lang="en-AU" altLang="zh-TW" dirty="0"/>
              <a:t>'</a:t>
            </a:r>
            <a:r>
              <a:rPr lang="zh-TW" altLang="en-US" dirty="0"/>
              <a:t>ク</a:t>
            </a:r>
            <a:r>
              <a:rPr lang="en-AU" altLang="zh-TW" dirty="0"/>
              <a:t>'</a:t>
            </a:r>
            <a:r>
              <a:rPr lang="zh-TW" altLang="en-US" dirty="0"/>
              <a:t>サ</a:t>
            </a:r>
            <a:r>
              <a:rPr lang="en-AU" altLang="zh-TW" dirty="0"/>
              <a:t>'</a:t>
            </a:r>
            <a:r>
              <a:rPr lang="zh-TW" altLang="en-US" dirty="0"/>
              <a:t>クヒン</a:t>
            </a:r>
            <a:r>
              <a:rPr lang="en-AU" altLang="zh-TW" dirty="0"/>
              <a:t>"]</a:t>
            </a:r>
            <a:r>
              <a:rPr lang="en-US" altLang="ja-JP" dirty="0">
                <a:effectLst/>
              </a:rPr>
              <a:t> [break:"0.01s"]</a:t>
            </a:r>
            <a:r>
              <a:rPr lang="zh-TW" altLang="en-US" dirty="0"/>
              <a:t>、手紙、</a:t>
            </a:r>
            <a:r>
              <a:rPr lang="en-US" dirty="0">
                <a:effectLst/>
              </a:rPr>
              <a:t>[break:"0.1s"]</a:t>
            </a:r>
            <a:r>
              <a:rPr lang="zh-TW" altLang="en-US" dirty="0"/>
              <a:t>日記</a:t>
            </a:r>
            <a:r>
              <a:rPr lang="ja-JP" altLang="en-US"/>
              <a:t>など、</a:t>
            </a:r>
            <a:r>
              <a:rPr lang="zh-TW" altLang="en-US" dirty="0"/>
              <a:t>多種</a:t>
            </a:r>
            <a:r>
              <a:rPr lang="en-AU" altLang="zh-TW" dirty="0"/>
              <a:t>(</a:t>
            </a:r>
            <a:r>
              <a:rPr lang="zh-TW" altLang="en-US" dirty="0"/>
              <a:t>多様</a:t>
            </a:r>
            <a:r>
              <a:rPr lang="ja-JP" altLang="en-US"/>
              <a:t>な</a:t>
            </a:r>
            <a:r>
              <a:rPr lang="en-AU" altLang="ja-JP" dirty="0"/>
              <a:t>)[kana:"</a:t>
            </a:r>
            <a:r>
              <a:rPr lang="ja-JP" altLang="en-US"/>
              <a:t>タヨウナ</a:t>
            </a:r>
            <a:r>
              <a:rPr lang="en-AU" altLang="ja-JP" dirty="0"/>
              <a:t>"]</a:t>
            </a:r>
            <a:r>
              <a:rPr lang="ja-JP" altLang="en-US"/>
              <a:t>テキスト</a:t>
            </a:r>
            <a:r>
              <a:rPr lang="zh-TW" altLang="en-US" dirty="0"/>
              <a:t>資料</a:t>
            </a:r>
            <a:r>
              <a:rPr lang="ja-JP" altLang="en-US"/>
              <a:t>を</a:t>
            </a:r>
            <a:r>
              <a:rPr lang="zh-TW" altLang="en-US" dirty="0"/>
              <a:t>扱</a:t>
            </a:r>
            <a:r>
              <a:rPr lang="ja-JP" altLang="en-US"/>
              <a:t>います。</a:t>
            </a:r>
            <a:r>
              <a:rPr lang="en-US" dirty="0">
                <a:effectLst/>
              </a:rPr>
              <a:t>[break:"0.5s"]</a:t>
            </a:r>
            <a:endParaRPr lang="ja-JP" altLang="en-US"/>
          </a:p>
          <a:p>
            <a:pPr marL="0" lvl="0" indent="0" algn="l" rtl="0">
              <a:spcBef>
                <a:spcPts val="0"/>
              </a:spcBef>
              <a:spcAft>
                <a:spcPts val="0"/>
              </a:spcAft>
              <a:buNone/>
            </a:pPr>
            <a:r>
              <a:rPr lang="ja-JP" altLang="en-US"/>
              <a:t>このときに、</a:t>
            </a:r>
            <a:r>
              <a:rPr lang="zh-TW" altLang="en-US" dirty="0">
                <a:solidFill>
                  <a:schemeClr val="dk1"/>
                </a:solidFill>
              </a:rPr>
              <a:t>表現</a:t>
            </a:r>
            <a:r>
              <a:rPr lang="ja-JP" altLang="en-US">
                <a:solidFill>
                  <a:schemeClr val="dk1"/>
                </a:solidFill>
              </a:rPr>
              <a:t>や</a:t>
            </a:r>
            <a:r>
              <a:rPr lang="zh-TW" altLang="en-US" dirty="0">
                <a:solidFill>
                  <a:schemeClr val="dk1"/>
                </a:solidFill>
              </a:rPr>
              <a:t>保存</a:t>
            </a:r>
            <a:r>
              <a:rPr lang="ja-JP" altLang="en-US">
                <a:solidFill>
                  <a:schemeClr val="dk1"/>
                </a:solidFill>
              </a:rPr>
              <a:t>が</a:t>
            </a:r>
            <a:r>
              <a:rPr lang="zh-TW" altLang="en-US" dirty="0">
                <a:solidFill>
                  <a:schemeClr val="dk1"/>
                </a:solidFill>
              </a:rPr>
              <a:t>難</a:t>
            </a:r>
            <a:r>
              <a:rPr lang="ja-JP" altLang="en-US">
                <a:solidFill>
                  <a:schemeClr val="dk1"/>
                </a:solidFill>
              </a:rPr>
              <a:t>しい</a:t>
            </a:r>
            <a:r>
              <a:rPr lang="zh-TW" altLang="en-US" dirty="0">
                <a:solidFill>
                  <a:schemeClr val="dk1"/>
                </a:solidFill>
              </a:rPr>
              <a:t>研究上</a:t>
            </a:r>
            <a:r>
              <a:rPr lang="ja-JP" altLang="en-US">
                <a:solidFill>
                  <a:schemeClr val="dk1"/>
                </a:solidFill>
              </a:rPr>
              <a:t>の</a:t>
            </a:r>
            <a:r>
              <a:rPr lang="zh-TW" altLang="en-US" dirty="0">
                <a:solidFill>
                  <a:schemeClr val="dk1"/>
                </a:solidFill>
              </a:rPr>
              <a:t>知見</a:t>
            </a:r>
            <a:r>
              <a:rPr lang="ja-JP" altLang="en-US">
                <a:solidFill>
                  <a:schemeClr val="dk1"/>
                </a:solidFill>
              </a:rPr>
              <a:t>を</a:t>
            </a:r>
            <a:r>
              <a:rPr lang="zh-TW" altLang="en-US" dirty="0">
                <a:solidFill>
                  <a:schemeClr val="dk1"/>
                </a:solidFill>
              </a:rPr>
              <a:t>整理</a:t>
            </a:r>
            <a:r>
              <a:rPr lang="ja-JP" altLang="en-US">
                <a:solidFill>
                  <a:schemeClr val="dk1"/>
                </a:solidFill>
              </a:rPr>
              <a:t>し、</a:t>
            </a:r>
            <a:r>
              <a:rPr lang="en-US" dirty="0">
                <a:effectLst/>
              </a:rPr>
              <a:t>[break:"0.1s"]</a:t>
            </a:r>
            <a:r>
              <a:rPr lang="ja-JP" altLang="en-US">
                <a:solidFill>
                  <a:schemeClr val="dk1"/>
                </a:solidFill>
              </a:rPr>
              <a:t>データとして</a:t>
            </a:r>
            <a:r>
              <a:rPr lang="en-AU" altLang="ja-JP" dirty="0">
                <a:solidFill>
                  <a:schemeClr val="dk1"/>
                </a:solidFill>
              </a:rPr>
              <a:t>(</a:t>
            </a:r>
            <a:r>
              <a:rPr lang="zh-TW" altLang="en-US" dirty="0">
                <a:solidFill>
                  <a:schemeClr val="dk1"/>
                </a:solidFill>
              </a:rPr>
              <a:t>他</a:t>
            </a:r>
            <a:r>
              <a:rPr lang="en-AU" altLang="zh-TW" dirty="0">
                <a:solidFill>
                  <a:schemeClr val="dk1"/>
                </a:solidFill>
              </a:rPr>
              <a:t>)[ruby:"</a:t>
            </a:r>
            <a:r>
              <a:rPr lang="ja-JP" altLang="en-US"/>
              <a:t>ほか</a:t>
            </a:r>
            <a:r>
              <a:rPr lang="en-AU" altLang="zh-TW" dirty="0">
                <a:solidFill>
                  <a:schemeClr val="dk1"/>
                </a:solidFill>
              </a:rPr>
              <a:t>"]</a:t>
            </a:r>
            <a:r>
              <a:rPr lang="ja-JP" altLang="en-US">
                <a:solidFill>
                  <a:schemeClr val="dk1"/>
                </a:solidFill>
              </a:rPr>
              <a:t>の</a:t>
            </a:r>
            <a:r>
              <a:rPr lang="zh-TW" altLang="en-US" dirty="0">
                <a:solidFill>
                  <a:schemeClr val="dk1"/>
                </a:solidFill>
              </a:rPr>
              <a:t>研究者</a:t>
            </a:r>
            <a:r>
              <a:rPr lang="ja-JP" altLang="en-US">
                <a:solidFill>
                  <a:schemeClr val="dk1"/>
                </a:solidFill>
              </a:rPr>
              <a:t>と</a:t>
            </a:r>
            <a:r>
              <a:rPr lang="zh-TW" altLang="en-US" dirty="0">
                <a:solidFill>
                  <a:schemeClr val="dk1"/>
                </a:solidFill>
              </a:rPr>
              <a:t>共有</a:t>
            </a:r>
            <a:r>
              <a:rPr lang="ja-JP" altLang="en-US">
                <a:solidFill>
                  <a:schemeClr val="dk1"/>
                </a:solidFill>
              </a:rPr>
              <a:t>する</a:t>
            </a:r>
            <a:r>
              <a:rPr lang="en-AU" altLang="ja-JP" dirty="0">
                <a:solidFill>
                  <a:schemeClr val="dk1"/>
                </a:solidFill>
              </a:rPr>
              <a:t>(</a:t>
            </a:r>
            <a:r>
              <a:rPr lang="zh-TW" altLang="en-US" dirty="0">
                <a:solidFill>
                  <a:schemeClr val="dk1"/>
                </a:solidFill>
              </a:rPr>
              <a:t>術</a:t>
            </a:r>
            <a:r>
              <a:rPr lang="en-AU" altLang="zh-TW" dirty="0">
                <a:solidFill>
                  <a:schemeClr val="dk1"/>
                </a:solidFill>
              </a:rPr>
              <a:t>)[ruby:"</a:t>
            </a:r>
            <a:r>
              <a:rPr lang="ja-JP" altLang="en-US"/>
              <a:t>すべ</a:t>
            </a:r>
            <a:r>
              <a:rPr lang="en-AU" altLang="zh-TW" dirty="0">
                <a:solidFill>
                  <a:schemeClr val="dk1"/>
                </a:solidFill>
              </a:rPr>
              <a:t>"]</a:t>
            </a:r>
            <a:r>
              <a:rPr lang="ja-JP" altLang="en-US">
                <a:solidFill>
                  <a:schemeClr val="dk1"/>
                </a:solidFill>
              </a:rPr>
              <a:t>がないと、</a:t>
            </a:r>
            <a:r>
              <a:rPr lang="en-US" dirty="0">
                <a:effectLst/>
              </a:rPr>
              <a:t>[break:"0.1s"]</a:t>
            </a:r>
            <a:r>
              <a:rPr lang="zh-TW" altLang="en-US" dirty="0">
                <a:solidFill>
                  <a:schemeClr val="dk1"/>
                </a:solidFill>
              </a:rPr>
              <a:t>個人</a:t>
            </a:r>
            <a:r>
              <a:rPr lang="ja-JP" altLang="en-US">
                <a:solidFill>
                  <a:schemeClr val="dk1"/>
                </a:solidFill>
              </a:rPr>
              <a:t>の</a:t>
            </a:r>
            <a:r>
              <a:rPr lang="zh-TW" altLang="en-US" dirty="0">
                <a:solidFill>
                  <a:schemeClr val="dk1"/>
                </a:solidFill>
              </a:rPr>
              <a:t>研究</a:t>
            </a:r>
            <a:r>
              <a:rPr lang="ja-JP" altLang="en-US">
                <a:solidFill>
                  <a:schemeClr val="dk1"/>
                </a:solidFill>
              </a:rPr>
              <a:t>は</a:t>
            </a:r>
            <a:r>
              <a:rPr lang="en-AU" altLang="ja-JP" dirty="0">
                <a:solidFill>
                  <a:schemeClr val="dk1"/>
                </a:solidFill>
              </a:rPr>
              <a:t>(</a:t>
            </a:r>
            <a:r>
              <a:rPr lang="zh-TW" altLang="en-US" dirty="0">
                <a:solidFill>
                  <a:schemeClr val="dk1"/>
                </a:solidFill>
              </a:rPr>
              <a:t>後</a:t>
            </a:r>
            <a:r>
              <a:rPr lang="en-AU" altLang="zh-TW" dirty="0">
                <a:solidFill>
                  <a:schemeClr val="dk1"/>
                </a:solidFill>
              </a:rPr>
              <a:t>)[ruby:"</a:t>
            </a:r>
            <a:r>
              <a:rPr lang="ja-JP" altLang="en-US"/>
              <a:t>のち</a:t>
            </a:r>
            <a:r>
              <a:rPr lang="en-AU" altLang="zh-TW" dirty="0">
                <a:solidFill>
                  <a:schemeClr val="dk1"/>
                </a:solidFill>
              </a:rPr>
              <a:t>"]</a:t>
            </a:r>
            <a:r>
              <a:rPr lang="ja-JP" altLang="en-US">
                <a:solidFill>
                  <a:schemeClr val="dk1"/>
                </a:solidFill>
              </a:rPr>
              <a:t>の</a:t>
            </a:r>
            <a:r>
              <a:rPr lang="zh-TW" altLang="en-US" dirty="0">
                <a:solidFill>
                  <a:schemeClr val="dk1"/>
                </a:solidFill>
              </a:rPr>
              <a:t>代</a:t>
            </a:r>
            <a:r>
              <a:rPr lang="ja-JP" altLang="en-US">
                <a:solidFill>
                  <a:schemeClr val="dk1"/>
                </a:solidFill>
              </a:rPr>
              <a:t>に</a:t>
            </a:r>
            <a:r>
              <a:rPr lang="zh-TW" altLang="en-US" dirty="0">
                <a:solidFill>
                  <a:schemeClr val="dk1"/>
                </a:solidFill>
              </a:rPr>
              <a:t>引</a:t>
            </a:r>
            <a:r>
              <a:rPr lang="ja-JP" altLang="en-US">
                <a:solidFill>
                  <a:schemeClr val="dk1"/>
                </a:solidFill>
              </a:rPr>
              <a:t>き</a:t>
            </a:r>
            <a:r>
              <a:rPr lang="zh-TW" altLang="en-US" dirty="0">
                <a:solidFill>
                  <a:schemeClr val="dk1"/>
                </a:solidFill>
              </a:rPr>
              <a:t>継</a:t>
            </a:r>
            <a:r>
              <a:rPr lang="ja-JP" altLang="en-US">
                <a:solidFill>
                  <a:schemeClr val="dk1"/>
                </a:solidFill>
              </a:rPr>
              <a:t>ぐのが</a:t>
            </a:r>
            <a:r>
              <a:rPr lang="zh-TW" altLang="en-US" dirty="0">
                <a:solidFill>
                  <a:schemeClr val="dk1"/>
                </a:solidFill>
              </a:rPr>
              <a:t>非常</a:t>
            </a:r>
            <a:r>
              <a:rPr lang="ja-JP" altLang="en-US">
                <a:solidFill>
                  <a:schemeClr val="dk1"/>
                </a:solidFill>
              </a:rPr>
              <a:t>に</a:t>
            </a:r>
            <a:r>
              <a:rPr lang="zh-TW" altLang="en-US" dirty="0">
                <a:solidFill>
                  <a:schemeClr val="dk1"/>
                </a:solidFill>
              </a:rPr>
              <a:t>難</a:t>
            </a:r>
            <a:r>
              <a:rPr lang="ja-JP" altLang="en-US">
                <a:solidFill>
                  <a:schemeClr val="dk1"/>
                </a:solidFill>
              </a:rPr>
              <a:t>しくなります。</a:t>
            </a:r>
            <a:r>
              <a:rPr lang="en-US" dirty="0">
                <a:effectLst/>
              </a:rPr>
              <a:t>[break:"0.5s"]</a:t>
            </a:r>
            <a:endParaRPr lang="ja-JP" altLang="en-US">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AU" altLang="ja-JP" dirty="0">
                <a:effectLst/>
                <a:latin typeface="Hiragino Sans" panose="020B0400000000000000" pitchFamily="34" charset="-128"/>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ティーイーアイ</a:t>
            </a:r>
            <a:r>
              <a:rPr lang="en-US" altLang="ja-JP" dirty="0">
                <a:effectLst/>
                <a:latin typeface=".AppleSystemUIFontMonospaced"/>
                <a:ea typeface="Hiragino Sans" panose="020B0400000000000000" pitchFamily="34" charset="-128"/>
              </a:rPr>
              <a:t>)[</a:t>
            </a:r>
            <a:r>
              <a:rPr lang="en-US" dirty="0">
                <a:effectLst/>
                <a:latin typeface=".AppleSystemUIFontMonospaced"/>
                <a:ea typeface="Hiragino Sans" panose="020B0400000000000000" pitchFamily="34" charset="-128"/>
              </a:rPr>
              <a:t>kana:"</a:t>
            </a:r>
            <a:r>
              <a:rPr lang="ja-JP" altLang="en-US">
                <a:effectLst/>
                <a:latin typeface="Hiragino Sans" panose="020B0400000000000000" pitchFamily="34" charset="-128"/>
                <a:ea typeface="Hiragino Sans" panose="020B0400000000000000" pitchFamily="34" charset="-128"/>
              </a:rPr>
              <a:t>ティ</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ーイーア</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イ</a:t>
            </a:r>
            <a:r>
              <a:rPr lang="en-US" altLang="ja-JP" dirty="0">
                <a:effectLst/>
                <a:latin typeface=".AppleSystemUIFontMonospaced"/>
                <a:ea typeface="Hiragino Sans" panose="020B0400000000000000" pitchFamily="34" charset="-128"/>
              </a:rPr>
              <a:t>"]</a:t>
            </a:r>
            <a:r>
              <a:rPr lang="ja-JP" altLang="en-US"/>
              <a:t>は、この</a:t>
            </a:r>
            <a:r>
              <a:rPr lang="zh-TW" altLang="en-US" dirty="0"/>
              <a:t>問題</a:t>
            </a:r>
            <a:r>
              <a:rPr lang="ja-JP" altLang="en-US"/>
              <a:t>を</a:t>
            </a:r>
            <a:r>
              <a:rPr lang="zh-TW" altLang="en-US" dirty="0"/>
              <a:t>解決</a:t>
            </a:r>
            <a:r>
              <a:rPr lang="ja-JP" altLang="en-US"/>
              <a:t>するために、テキストとその</a:t>
            </a:r>
            <a:r>
              <a:rPr lang="zh-TW" altLang="en-US" dirty="0"/>
              <a:t>周辺情報</a:t>
            </a:r>
            <a:r>
              <a:rPr lang="ja-JP" altLang="en-US"/>
              <a:t>を、</a:t>
            </a:r>
            <a:r>
              <a:rPr lang="zh-TW" altLang="en-US" dirty="0"/>
              <a:t>一貫</a:t>
            </a:r>
            <a:r>
              <a:rPr lang="ja-JP" altLang="en-US"/>
              <a:t>した</a:t>
            </a:r>
            <a:r>
              <a:rPr lang="zh-TW" altLang="en-US" dirty="0"/>
              <a:t>形式</a:t>
            </a:r>
            <a:r>
              <a:rPr lang="ja-JP" altLang="en-US"/>
              <a:t>で</a:t>
            </a:r>
            <a:r>
              <a:rPr lang="zh-TW" altLang="en-US" dirty="0"/>
              <a:t>表現</a:t>
            </a:r>
            <a:r>
              <a:rPr lang="ja-JP" altLang="en-US"/>
              <a:t>するためのルールを</a:t>
            </a:r>
            <a:r>
              <a:rPr lang="zh-TW" altLang="en-US" dirty="0"/>
              <a:t>提供</a:t>
            </a:r>
            <a:r>
              <a:rPr lang="ja-JP" altLang="en-US"/>
              <a:t>します。</a:t>
            </a:r>
            <a:r>
              <a:rPr lang="en-US" dirty="0">
                <a:effectLst/>
              </a:rPr>
              <a:t>[break:"1s"] </a:t>
            </a: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```description</a:t>
            </a:r>
          </a:p>
          <a:p>
            <a:pPr marL="0" lvl="0" indent="0" algn="l" rtl="0">
              <a:spcBef>
                <a:spcPts val="0"/>
              </a:spcBef>
              <a:spcAft>
                <a:spcPts val="0"/>
              </a:spcAft>
              <a:buNone/>
            </a:pPr>
            <a:r>
              <a:rPr lang="ja-JP" altLang="en-US"/>
              <a:t>研究者は、自分が見つけた知見を研究資料の余白に注釈として書き込んだり、本文に直接目じるしを付けたりすることがあります。</a:t>
            </a:r>
          </a:p>
          <a:p>
            <a:pPr marL="0" lvl="0" indent="0" algn="l" rtl="0">
              <a:spcBef>
                <a:spcPts val="0"/>
              </a:spcBef>
              <a:spcAft>
                <a:spcPts val="0"/>
              </a:spcAft>
              <a:buNone/>
            </a:pPr>
            <a:r>
              <a:rPr lang="ja-JP" altLang="en-US"/>
              <a:t>また、テキストの横に読み仮名や読点、訓点を小さくかいておくこともあります。</a:t>
            </a:r>
          </a:p>
          <a:p>
            <a:pPr marL="0" lvl="0" indent="0" algn="l" rtl="0">
              <a:spcBef>
                <a:spcPts val="0"/>
              </a:spcBef>
              <a:spcAft>
                <a:spcPts val="0"/>
              </a:spcAft>
              <a:buNone/>
            </a:pPr>
            <a:r>
              <a:rPr lang="ja-JP" altLang="en-US"/>
              <a:t>テキスト自体も、その出所や字体の大きさ、スタイル、レイアウト自体が大きな意味を持つことがあります。</a:t>
            </a:r>
          </a:p>
          <a:p>
            <a:pPr marL="0" lvl="0" indent="0" algn="l" rtl="0">
              <a:spcBef>
                <a:spcPts val="0"/>
              </a:spcBef>
              <a:spcAft>
                <a:spcPts val="0"/>
              </a:spcAft>
              <a:buNone/>
            </a:pPr>
            <a:r>
              <a:rPr lang="ja-JP" altLang="en-US"/>
              <a:t>これまでは、研究資料そのものの記録はされていても、先ほど挙げた注釈やレイアウトなどのいわば周辺情報は、ある技術や統一化されたルールに沿ってデータ化されることはほとんどありませんでした。</a:t>
            </a:r>
          </a:p>
          <a:p>
            <a:pPr marL="0" lvl="0" indent="0" algn="l" rtl="0">
              <a:spcBef>
                <a:spcPts val="0"/>
              </a:spcBef>
              <a:spcAft>
                <a:spcPts val="0"/>
              </a:spcAft>
              <a:buNone/>
            </a:pPr>
            <a:r>
              <a:rPr lang="ja-JP" altLang="en-US"/>
              <a:t>人文学の研究では、歴史的文書や文学作品、手紙、日記など、多種多様なテキスト資料を扱います。</a:t>
            </a:r>
          </a:p>
          <a:p>
            <a:pPr marL="0" lvl="0" indent="0" algn="l" rtl="0">
              <a:spcBef>
                <a:spcPts val="0"/>
              </a:spcBef>
              <a:spcAft>
                <a:spcPts val="0"/>
              </a:spcAft>
              <a:buNone/>
            </a:pPr>
            <a:r>
              <a:rPr lang="ja-JP" altLang="en-US"/>
              <a:t>このときに、</a:t>
            </a:r>
            <a:r>
              <a:rPr lang="ja-JP" altLang="en-US">
                <a:solidFill>
                  <a:schemeClr val="dk1"/>
                </a:solidFill>
              </a:rPr>
              <a:t>表現や保存が難しい研究上の知見を整理し、データとして他の研究者と共有する術がないと、個人の研究は後の代に引き継ぐのが非常に難しくなります。</a:t>
            </a:r>
          </a:p>
          <a:p>
            <a:pPr marL="0" lvl="0" indent="0" algn="l" rtl="0">
              <a:spcBef>
                <a:spcPts val="0"/>
              </a:spcBef>
              <a:spcAft>
                <a:spcPts val="0"/>
              </a:spcAft>
              <a:buNone/>
            </a:pPr>
            <a:r>
              <a:rPr lang="en-US" altLang="ja" dirty="0"/>
              <a:t>TEI</a:t>
            </a:r>
            <a:r>
              <a:rPr lang="ja-JP" altLang="en-US"/>
              <a:t>は、この問題を解決するために、テキストとその周辺情報を一貫した形式で表現するためのルールを提供します。</a:t>
            </a: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a:t>
            </a:r>
          </a:p>
          <a:p>
            <a:pPr marL="0" lvl="0" indent="0" algn="l" rtl="0">
              <a:spcBef>
                <a:spcPts val="0"/>
              </a:spcBef>
              <a:spcAft>
                <a:spcPts val="0"/>
              </a:spcAft>
              <a:buNone/>
            </a:pPr>
            <a:endParaRPr lang="en-US" altLang="ja" dirty="0"/>
          </a:p>
          <a:p>
            <a:pPr marL="0" lvl="0" indent="0" algn="l" rtl="0">
              <a:spcBef>
                <a:spcPts val="0"/>
              </a:spcBef>
              <a:spcAft>
                <a:spcPts val="0"/>
              </a:spcAft>
              <a:buNone/>
            </a:pPr>
            <a:endParaRPr lang="en-US" altLang="ja" dirty="0"/>
          </a:p>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2836cdd5ff4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2836cdd5ff4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effectLst/>
                <a:latin typeface="Helvetica Neue" panose="02000503000000020004" pitchFamily="2" charset="0"/>
              </a:rPr>
              <a:t>Topic:</a:t>
            </a:r>
            <a:r>
              <a:rPr lang="en-US" altLang="ja" dirty="0" err="1"/>
              <a:t>TEI</a:t>
            </a:r>
            <a:r>
              <a:rPr lang="ja-JP" altLang="en-US"/>
              <a:t>の目的と利点</a:t>
            </a: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```text</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ja-JP" altLang="en-US"/>
              <a:t>まず、テキストデータを</a:t>
            </a:r>
            <a:r>
              <a:rPr lang="zh-TW" altLang="en-US" dirty="0"/>
              <a:t>整理</a:t>
            </a:r>
            <a:r>
              <a:rPr lang="ja-JP" altLang="en-US"/>
              <a:t>するために、</a:t>
            </a:r>
            <a:r>
              <a:rPr lang="en-US" dirty="0">
                <a:effectLst/>
              </a:rPr>
              <a:t>[break:"0.1s"] </a:t>
            </a:r>
            <a:r>
              <a:rPr lang="en-US"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ティーイーアイ</a:t>
            </a:r>
            <a:r>
              <a:rPr lang="en-US" altLang="ja-JP" dirty="0">
                <a:effectLst/>
                <a:latin typeface=".AppleSystemUIFontMonospaced"/>
                <a:ea typeface="Hiragino Sans" panose="020B0400000000000000" pitchFamily="34" charset="-128"/>
              </a:rPr>
              <a:t>)[kana:"</a:t>
            </a:r>
            <a:r>
              <a:rPr lang="ja-JP" altLang="en-US">
                <a:effectLst/>
                <a:latin typeface="Hiragino Sans" panose="020B0400000000000000" pitchFamily="34" charset="-128"/>
                <a:ea typeface="Hiragino Sans" panose="020B0400000000000000" pitchFamily="34" charset="-128"/>
              </a:rPr>
              <a:t>ティ</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ーイーア</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イ</a:t>
            </a:r>
            <a:r>
              <a:rPr lang="en-US" altLang="ja-JP" dirty="0">
                <a:effectLst/>
                <a:latin typeface=".AppleSystemUIFontMonospaced"/>
                <a:ea typeface="Hiragino Sans" panose="020B0400000000000000" pitchFamily="34" charset="-128"/>
              </a:rPr>
              <a:t>"]</a:t>
            </a:r>
            <a:r>
              <a:rPr lang="ja-JP" altLang="en-US" dirty="0">
                <a:effectLst/>
                <a:latin typeface=".AppleSystemUIFontMonospaced"/>
                <a:ea typeface="Hiragino Sans" panose="020B0400000000000000" pitchFamily="34" charset="-128"/>
              </a:rPr>
              <a:t>で</a:t>
            </a:r>
            <a:r>
              <a:rPr lang="ja-JP" altLang="en-US"/>
              <a:t>は、「</a:t>
            </a:r>
            <a:r>
              <a:rPr lang="en-US" altLang="ja" dirty="0"/>
              <a:t>XML</a:t>
            </a:r>
            <a:r>
              <a:rPr lang="ja" altLang="en-US" dirty="0"/>
              <a:t>」</a:t>
            </a:r>
            <a:r>
              <a:rPr lang="ja-JP" altLang="en-US"/>
              <a:t>という</a:t>
            </a:r>
            <a:r>
              <a:rPr lang="zh-TW" altLang="en-US" dirty="0"/>
              <a:t>言語</a:t>
            </a:r>
            <a:r>
              <a:rPr lang="ja-JP" altLang="en-US"/>
              <a:t>を</a:t>
            </a:r>
            <a:r>
              <a:rPr lang="zh-TW" altLang="en-US" dirty="0"/>
              <a:t>使</a:t>
            </a:r>
            <a:r>
              <a:rPr lang="ja-JP" altLang="en-US"/>
              <a:t>っています</a:t>
            </a:r>
            <a:r>
              <a:rPr lang="en-US" dirty="0">
                <a:effectLst/>
              </a:rPr>
              <a:t>[break:"0.5s"] </a:t>
            </a:r>
            <a:r>
              <a:rPr lang="ja-JP" altLang="en-US"/>
              <a:t>。</a:t>
            </a:r>
            <a:r>
              <a:rPr lang="en-US" altLang="ja" dirty="0"/>
              <a:t>XML</a:t>
            </a:r>
            <a:r>
              <a:rPr lang="ja" altLang="en-US" dirty="0"/>
              <a:t>（</a:t>
            </a:r>
            <a:r>
              <a:rPr lang="en-US" altLang="ja" dirty="0"/>
              <a:t>Extensible (Markup)[kana:"</a:t>
            </a:r>
            <a:r>
              <a:rPr lang="ja-JP" altLang="en-US" dirty="0"/>
              <a:t>マークアップ</a:t>
            </a:r>
            <a:r>
              <a:rPr lang="en-US" altLang="ja-JP" dirty="0"/>
              <a:t>"]</a:t>
            </a:r>
            <a:r>
              <a:rPr lang="en-US" altLang="ja" dirty="0"/>
              <a:t> Language</a:t>
            </a:r>
            <a:r>
              <a:rPr lang="ja" altLang="en-US" dirty="0"/>
              <a:t>）</a:t>
            </a:r>
            <a:r>
              <a:rPr lang="ja-JP" altLang="en-US"/>
              <a:t>は、テキストの</a:t>
            </a:r>
            <a:r>
              <a:rPr lang="zh-TW" altLang="en-US" dirty="0"/>
              <a:t>内容</a:t>
            </a:r>
            <a:r>
              <a:rPr lang="ja-JP" altLang="en-US"/>
              <a:t>を</a:t>
            </a:r>
            <a:r>
              <a:rPr lang="zh-TW" altLang="en-US" dirty="0"/>
              <a:t>整理</a:t>
            </a:r>
            <a:r>
              <a:rPr lang="ja-JP" altLang="en-US"/>
              <a:t>し、</a:t>
            </a:r>
            <a:r>
              <a:rPr lang="zh-TW" altLang="en-US" dirty="0"/>
              <a:t>構造化</a:t>
            </a:r>
            <a:r>
              <a:rPr lang="ja-JP" altLang="en-US"/>
              <a:t>するための</a:t>
            </a:r>
            <a:r>
              <a:rPr lang="zh-TW" altLang="en-US" dirty="0"/>
              <a:t>記法</a:t>
            </a:r>
            <a:r>
              <a:rPr lang="ja-JP" altLang="en-US"/>
              <a:t>です。</a:t>
            </a:r>
            <a:r>
              <a:rPr lang="en-US" dirty="0">
                <a:effectLst/>
              </a:rPr>
              <a:t>[break:"0.5s"] </a:t>
            </a:r>
            <a:endParaRPr lang="ja-JP" altLang="en-US"/>
          </a:p>
          <a:p>
            <a:pPr marL="0" lvl="0" indent="0" algn="l" rtl="0">
              <a:spcBef>
                <a:spcPts val="0"/>
              </a:spcBef>
              <a:spcAft>
                <a:spcPts val="0"/>
              </a:spcAft>
              <a:buClr>
                <a:schemeClr val="dk1"/>
              </a:buClr>
              <a:buSzPts val="1100"/>
              <a:buFont typeface="Arial"/>
              <a:buNone/>
            </a:pPr>
            <a:r>
              <a:rPr lang="zh-TW" altLang="en-US" dirty="0"/>
              <a:t>具体的</a:t>
            </a:r>
            <a:r>
              <a:rPr lang="ja-JP" altLang="en-US"/>
              <a:t>には、</a:t>
            </a:r>
            <a:r>
              <a:rPr lang="zh-TW" altLang="en-US" dirty="0"/>
              <a:t>重要</a:t>
            </a:r>
            <a:r>
              <a:rPr lang="ja-JP" altLang="en-US"/>
              <a:t>な</a:t>
            </a:r>
            <a:r>
              <a:rPr lang="zh-TW" altLang="en-US" dirty="0"/>
              <a:t>部分</a:t>
            </a:r>
            <a:r>
              <a:rPr lang="ja-JP" altLang="en-US"/>
              <a:t>を</a:t>
            </a:r>
            <a:r>
              <a:rPr lang="en-US" altLang="ja-JP" dirty="0"/>
              <a:t>『</a:t>
            </a:r>
            <a:r>
              <a:rPr lang="ja-JP" altLang="en-US"/>
              <a:t>タグ</a:t>
            </a:r>
            <a:r>
              <a:rPr lang="en-US" altLang="ja-JP" dirty="0"/>
              <a:t>』</a:t>
            </a:r>
            <a:r>
              <a:rPr lang="ja-JP" altLang="en-US"/>
              <a:t>という</a:t>
            </a:r>
            <a:r>
              <a:rPr lang="zh-TW" altLang="en-US" dirty="0"/>
              <a:t>目印</a:t>
            </a:r>
            <a:r>
              <a:rPr lang="ja-JP" altLang="en-US"/>
              <a:t>で</a:t>
            </a:r>
            <a:r>
              <a:rPr lang="zh-TW" altLang="en-US" dirty="0"/>
              <a:t>囲</a:t>
            </a:r>
            <a:r>
              <a:rPr lang="ja-JP" altLang="en-US"/>
              <a:t>むことで、</a:t>
            </a:r>
            <a:r>
              <a:rPr lang="en-US" dirty="0">
                <a:effectLst/>
              </a:rPr>
              <a:t>[break:"0.1s"]</a:t>
            </a:r>
            <a:r>
              <a:rPr lang="ja-JP" altLang="en-US"/>
              <a:t>コンピュータがその</a:t>
            </a:r>
            <a:r>
              <a:rPr lang="zh-TW" altLang="en-US" dirty="0"/>
              <a:t>部分</a:t>
            </a:r>
            <a:r>
              <a:rPr lang="ja-JP" altLang="en-US"/>
              <a:t>の</a:t>
            </a:r>
            <a:r>
              <a:rPr lang="zh-TW" altLang="en-US" dirty="0"/>
              <a:t>意味</a:t>
            </a:r>
            <a:r>
              <a:rPr lang="ja-JP" altLang="en-US"/>
              <a:t>や</a:t>
            </a:r>
            <a:r>
              <a:rPr lang="zh-TW" altLang="en-US" dirty="0"/>
              <a:t>位置</a:t>
            </a:r>
            <a:r>
              <a:rPr lang="ja-JP" altLang="en-US"/>
              <a:t>を</a:t>
            </a:r>
            <a:r>
              <a:rPr lang="zh-TW" altLang="en-US" dirty="0"/>
              <a:t>理解</a:t>
            </a:r>
            <a:r>
              <a:rPr lang="ja-JP" altLang="en-US"/>
              <a:t>できるようにします。</a:t>
            </a:r>
            <a:r>
              <a:rPr lang="en-US" dirty="0">
                <a:effectLst/>
              </a:rPr>
              <a:t>[break:"1s"] </a:t>
            </a:r>
            <a:endParaRPr lang="en-AU" altLang="ja-JP" dirty="0"/>
          </a:p>
          <a:p>
            <a:pPr marL="0" lvl="0" indent="0" algn="l" rtl="0">
              <a:spcBef>
                <a:spcPts val="0"/>
              </a:spcBef>
              <a:spcAft>
                <a:spcPts val="0"/>
              </a:spcAft>
              <a:buClr>
                <a:schemeClr val="dk1"/>
              </a:buClr>
              <a:buSzPts val="1100"/>
              <a:buFont typeface="Arial"/>
              <a:buNone/>
            </a:pPr>
            <a:r>
              <a:rPr lang="ja-JP" altLang="en-US"/>
              <a:t>たとえば、</a:t>
            </a:r>
            <a:r>
              <a:rPr lang="zh-TW" altLang="en-US" dirty="0"/>
              <a:t>本</a:t>
            </a:r>
            <a:r>
              <a:rPr lang="ja-JP" altLang="en-US"/>
              <a:t>のタイトルを</a:t>
            </a:r>
            <a:r>
              <a:rPr lang="zh-TW" altLang="en-US" dirty="0"/>
              <a:t>記録</a:t>
            </a:r>
            <a:r>
              <a:rPr lang="ja-JP" altLang="en-US"/>
              <a:t>する</a:t>
            </a:r>
            <a:r>
              <a:rPr lang="zh-TW" altLang="en-US" dirty="0"/>
              <a:t>場合、</a:t>
            </a:r>
            <a:r>
              <a:rPr lang="en-US" dirty="0">
                <a:effectLst/>
              </a:rPr>
              <a:t>[break:"0.1s"]</a:t>
            </a:r>
            <a:r>
              <a:rPr lang="ja-JP" altLang="en-US"/>
              <a:t>タイトルを</a:t>
            </a:r>
            <a:r>
              <a:rPr lang="zh-TW" altLang="en-US" dirty="0"/>
              <a:t>示</a:t>
            </a:r>
            <a:r>
              <a:rPr lang="ja-JP" altLang="en-US"/>
              <a:t>すタグでその</a:t>
            </a:r>
            <a:r>
              <a:rPr lang="zh-TW" altLang="en-US" dirty="0"/>
              <a:t>部分</a:t>
            </a:r>
            <a:r>
              <a:rPr lang="ja-JP" altLang="en-US"/>
              <a:t>を</a:t>
            </a:r>
            <a:r>
              <a:rPr lang="zh-TW" altLang="en-US" dirty="0"/>
              <a:t>囲</a:t>
            </a:r>
            <a:r>
              <a:rPr lang="ja-JP" altLang="en-US"/>
              <a:t>むことで、</a:t>
            </a:r>
            <a:r>
              <a:rPr lang="en-US" dirty="0">
                <a:effectLst/>
              </a:rPr>
              <a:t>[break:"0.1s"]</a:t>
            </a:r>
            <a:r>
              <a:rPr lang="en-US" altLang="ja-JP" dirty="0"/>
              <a:t>『</a:t>
            </a:r>
            <a:r>
              <a:rPr lang="ja-JP" altLang="en-US"/>
              <a:t>ここに</a:t>
            </a:r>
            <a:r>
              <a:rPr lang="zh-TW" altLang="en-US" dirty="0"/>
              <a:t>書</a:t>
            </a:r>
            <a:r>
              <a:rPr lang="ja-JP" altLang="en-US"/>
              <a:t>かれているのはタイトル</a:t>
            </a:r>
            <a:r>
              <a:rPr lang="en-AU" altLang="ja-JP" dirty="0"/>
              <a:t>(</a:t>
            </a:r>
            <a:r>
              <a:rPr lang="ja-JP" altLang="en-US"/>
              <a:t>だよ</a:t>
            </a:r>
            <a:r>
              <a:rPr lang="en-AU" altLang="ja-JP" dirty="0"/>
              <a:t>)</a:t>
            </a:r>
            <a:r>
              <a:rPr lang="en-US" dirty="0">
                <a:effectLst/>
              </a:rPr>
              <a:t>[kana:"</a:t>
            </a:r>
            <a:r>
              <a:rPr lang="ja-JP" altLang="en-US">
                <a:effectLst/>
              </a:rPr>
              <a:t>ダヨ</a:t>
            </a:r>
            <a:r>
              <a:rPr lang="en-AU" altLang="ja-JP" dirty="0">
                <a:effectLst/>
              </a:rPr>
              <a:t>'</a:t>
            </a:r>
            <a:r>
              <a:rPr lang="en-US" altLang="ja-JP" dirty="0">
                <a:effectLst/>
              </a:rPr>
              <a:t>"]</a:t>
            </a:r>
            <a:r>
              <a:rPr lang="en-US" altLang="ja-JP" dirty="0"/>
              <a:t>』</a:t>
            </a:r>
            <a:r>
              <a:rPr lang="ja-JP" altLang="en-US"/>
              <a:t>とコンピュータに</a:t>
            </a:r>
            <a:r>
              <a:rPr lang="zh-TW" altLang="en-US" dirty="0"/>
              <a:t>教</a:t>
            </a:r>
            <a:r>
              <a:rPr lang="ja-JP" altLang="en-US"/>
              <a:t>えることができます。</a:t>
            </a:r>
            <a:r>
              <a:rPr lang="en-US" dirty="0">
                <a:effectLst/>
              </a:rPr>
              <a:t>[break:"0.5s"] </a:t>
            </a:r>
            <a:endParaRPr lang="ja-JP" altLang="en-US"/>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ja-JP" altLang="en-US"/>
              <a:t>こうすることで、</a:t>
            </a:r>
            <a:r>
              <a:rPr lang="zh-TW" altLang="en-US" dirty="0"/>
              <a:t>後</a:t>
            </a:r>
            <a:r>
              <a:rPr lang="ja-JP" altLang="en-US"/>
              <a:t>からそのタイトルを</a:t>
            </a:r>
            <a:r>
              <a:rPr lang="zh-TW" altLang="en-US" dirty="0"/>
              <a:t>探</a:t>
            </a:r>
            <a:r>
              <a:rPr lang="ja-JP" altLang="en-US"/>
              <a:t>したり、</a:t>
            </a:r>
            <a:r>
              <a:rPr lang="zh-TW" altLang="en-US" dirty="0"/>
              <a:t>表示</a:t>
            </a:r>
            <a:r>
              <a:rPr lang="ja-JP" altLang="en-US"/>
              <a:t>したりするのがとても</a:t>
            </a:r>
            <a:r>
              <a:rPr lang="zh-TW" altLang="en-US" dirty="0"/>
              <a:t>簡単</a:t>
            </a:r>
            <a:r>
              <a:rPr lang="ja-JP" altLang="en-US"/>
              <a:t>になります。</a:t>
            </a:r>
            <a:r>
              <a:rPr lang="en-US" dirty="0">
                <a:effectLst/>
              </a:rPr>
              <a:t>[break:"1s"] </a:t>
            </a:r>
            <a:endParaRPr lang="en-US" dirty="0">
              <a:effectLst/>
              <a:latin typeface="Helvetica Neue" panose="02000503000000020004" pitchFamily="2" charset="0"/>
            </a:endParaRPr>
          </a:p>
          <a:p>
            <a:pPr marL="0" lvl="0" indent="0" algn="l" rtl="0">
              <a:spcBef>
                <a:spcPts val="0"/>
              </a:spcBef>
              <a:spcAft>
                <a:spcPts val="0"/>
              </a:spcAft>
              <a:buClr>
                <a:schemeClr val="dk1"/>
              </a:buClr>
              <a:buSzPts val="1100"/>
              <a:buFont typeface="Arial"/>
              <a:buNone/>
            </a:pPr>
            <a:endParaRPr lang="ja-JP" altLang="en-US"/>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```description</a:t>
            </a:r>
          </a:p>
          <a:p>
            <a:pPr marL="0" lvl="0" indent="0" algn="l" rtl="0">
              <a:spcBef>
                <a:spcPts val="0"/>
              </a:spcBef>
              <a:spcAft>
                <a:spcPts val="0"/>
              </a:spcAft>
              <a:buClr>
                <a:schemeClr val="dk1"/>
              </a:buClr>
              <a:buSzPts val="1100"/>
              <a:buFont typeface="Arial"/>
              <a:buNone/>
            </a:pPr>
            <a:r>
              <a:rPr lang="ja-JP" altLang="en-US"/>
              <a:t>まず、テキストデータを整理するために</a:t>
            </a:r>
            <a:r>
              <a:rPr lang="en-US" altLang="ja" dirty="0"/>
              <a:t>TEI</a:t>
            </a:r>
            <a:r>
              <a:rPr lang="ja-JP" altLang="en-US"/>
              <a:t>では「</a:t>
            </a:r>
            <a:r>
              <a:rPr lang="en-US" altLang="ja" dirty="0"/>
              <a:t>XML</a:t>
            </a:r>
            <a:r>
              <a:rPr lang="ja" altLang="en-US" dirty="0"/>
              <a:t>」</a:t>
            </a:r>
            <a:r>
              <a:rPr lang="ja-JP" altLang="en-US"/>
              <a:t>という言語を使っています。</a:t>
            </a:r>
            <a:r>
              <a:rPr lang="en-US" altLang="ja" dirty="0"/>
              <a:t>XML</a:t>
            </a:r>
            <a:r>
              <a:rPr lang="ja" altLang="en-US" dirty="0"/>
              <a:t>（</a:t>
            </a:r>
            <a:r>
              <a:rPr lang="en-US" altLang="ja" dirty="0"/>
              <a:t>Extensible Markup Language</a:t>
            </a:r>
            <a:r>
              <a:rPr lang="ja" altLang="en-US" dirty="0"/>
              <a:t>）</a:t>
            </a:r>
            <a:r>
              <a:rPr lang="ja-JP" altLang="en-US"/>
              <a:t>は、テキストの内容を整理し、構造化するための記法です。</a:t>
            </a:r>
          </a:p>
          <a:p>
            <a:pPr marL="0" lvl="0" indent="0" algn="l" rtl="0">
              <a:spcBef>
                <a:spcPts val="0"/>
              </a:spcBef>
              <a:spcAft>
                <a:spcPts val="0"/>
              </a:spcAft>
              <a:buClr>
                <a:schemeClr val="dk1"/>
              </a:buClr>
              <a:buSzPts val="1100"/>
              <a:buFont typeface="Arial"/>
              <a:buNone/>
            </a:pPr>
            <a:r>
              <a:rPr lang="ja-JP" altLang="en-US"/>
              <a:t>具体的には、重要な部分を</a:t>
            </a:r>
            <a:r>
              <a:rPr lang="en-US" altLang="ja-JP" dirty="0"/>
              <a:t>『</a:t>
            </a:r>
            <a:r>
              <a:rPr lang="ja-JP" altLang="en-US"/>
              <a:t>タグ</a:t>
            </a:r>
            <a:r>
              <a:rPr lang="en-US" altLang="ja-JP" dirty="0"/>
              <a:t>』</a:t>
            </a:r>
            <a:r>
              <a:rPr lang="ja-JP" altLang="en-US"/>
              <a:t>という目印で囲むことで、コンピュータがその部分の意味や位置を理解できるようにします。</a:t>
            </a:r>
          </a:p>
          <a:p>
            <a:pPr marL="0" lvl="0" indent="0" algn="l" rtl="0">
              <a:spcBef>
                <a:spcPts val="0"/>
              </a:spcBef>
              <a:spcAft>
                <a:spcPts val="0"/>
              </a:spcAft>
              <a:buClr>
                <a:schemeClr val="dk1"/>
              </a:buClr>
              <a:buSzPts val="1100"/>
              <a:buFont typeface="Arial"/>
              <a:buNone/>
            </a:pPr>
            <a:r>
              <a:rPr lang="ja-JP" altLang="en-US"/>
              <a:t>たとえば、本のタイトルを記録する場合、タイトルを示すタグでその部分を囲むことで、</a:t>
            </a:r>
            <a:r>
              <a:rPr lang="en-US" altLang="ja-JP" dirty="0"/>
              <a:t>『</a:t>
            </a:r>
            <a:r>
              <a:rPr lang="ja-JP" altLang="en-US"/>
              <a:t>ここに書かれているのはタイトルだよ</a:t>
            </a:r>
            <a:r>
              <a:rPr lang="en-US" altLang="ja-JP" dirty="0"/>
              <a:t>』</a:t>
            </a:r>
            <a:r>
              <a:rPr lang="ja-JP" altLang="en-US"/>
              <a:t>とコンピュータに教えることができます。</a:t>
            </a:r>
          </a:p>
          <a:p>
            <a:pPr marL="0" lvl="0" indent="0" algn="l" rtl="0">
              <a:spcBef>
                <a:spcPts val="0"/>
              </a:spcBef>
              <a:spcAft>
                <a:spcPts val="0"/>
              </a:spcAft>
              <a:buClr>
                <a:schemeClr val="dk1"/>
              </a:buClr>
              <a:buSzPts val="1100"/>
              <a:buFont typeface="Arial"/>
              <a:buNone/>
            </a:pPr>
            <a:r>
              <a:rPr lang="ja-JP" altLang="en-US"/>
              <a:t>つまり、後からそのタイトルを探したり、表示したりするのがとても簡単になります。</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2836cdd5ff4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2836cdd5ff4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effectLst/>
                <a:latin typeface="Helvetica Neue" panose="02000503000000020004" pitchFamily="2" charset="0"/>
              </a:rPr>
              <a:t>Topic:</a:t>
            </a:r>
            <a:r>
              <a:rPr lang="en-US" altLang="ja" dirty="0" err="1"/>
              <a:t>TEI</a:t>
            </a:r>
            <a:r>
              <a:rPr lang="ja-JP" altLang="en-US"/>
              <a:t>の目的と利点</a:t>
            </a: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```text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ja-JP" altLang="en-US"/>
              <a:t>ほかにも次のような利点があります。</a:t>
            </a:r>
            <a:r>
              <a:rPr lang="en-US" dirty="0">
                <a:effectLst/>
              </a:rPr>
              <a:t>[break:"0.5s"]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ja-JP" altLang="en-US"/>
              <a:t>互換性の確保</a:t>
            </a:r>
            <a:r>
              <a:rPr lang="en-US" altLang="ja-JP" dirty="0"/>
              <a:t>: </a:t>
            </a:r>
            <a:r>
              <a:rPr lang="en-US" dirty="0">
                <a:effectLst/>
              </a:rPr>
              <a:t>[break:"0.1s"]</a:t>
            </a:r>
            <a:r>
              <a:rPr lang="ja-JP" altLang="en-US"/>
              <a:t> </a:t>
            </a:r>
            <a:r>
              <a:rPr lang="en-US" altLang="ja-JP" dirty="0"/>
              <a:t>(</a:t>
            </a:r>
            <a:r>
              <a:rPr lang="ja-JP" altLang="en-US"/>
              <a:t>どの</a:t>
            </a:r>
            <a:r>
              <a:rPr lang="en-US" altLang="ja-JP" dirty="0"/>
              <a:t>)[kana:"</a:t>
            </a:r>
            <a:r>
              <a:rPr lang="ja-JP" altLang="en-US"/>
              <a:t>ド</a:t>
            </a:r>
            <a:r>
              <a:rPr lang="en-US" altLang="ja-JP" dirty="0"/>
              <a:t>'</a:t>
            </a:r>
            <a:r>
              <a:rPr lang="ja-JP" altLang="en-US"/>
              <a:t>ノ</a:t>
            </a:r>
            <a:r>
              <a:rPr lang="en-US" altLang="ja-JP" dirty="0"/>
              <a:t>"]</a:t>
            </a:r>
            <a:r>
              <a:rPr lang="ja-JP" altLang="en-US"/>
              <a:t>研究者が作成した</a:t>
            </a:r>
            <a:r>
              <a:rPr lang="en-AU" altLang="ja-JP" dirty="0"/>
              <a:t>(</a:t>
            </a:r>
            <a:r>
              <a:rPr lang="ja-JP" altLang="en-US"/>
              <a:t>データ</a:t>
            </a:r>
            <a:r>
              <a:rPr lang="en-AU" altLang="ja-JP" dirty="0"/>
              <a:t>)[kana:"</a:t>
            </a:r>
            <a:r>
              <a:rPr lang="ja-JP" altLang="en-US"/>
              <a:t>データ</a:t>
            </a:r>
            <a:r>
              <a:rPr lang="en-AU" altLang="ja-JP" dirty="0"/>
              <a:t>"]</a:t>
            </a:r>
            <a:r>
              <a:rPr lang="ja-JP" altLang="en-US"/>
              <a:t>でも、同じ形式で保存されているので、簡単に共有できます。</a:t>
            </a:r>
            <a:r>
              <a:rPr lang="en-US" altLang="ja-JP" dirty="0"/>
              <a:t>: </a:t>
            </a:r>
            <a:r>
              <a:rPr lang="en-US" dirty="0">
                <a:effectLst/>
              </a:rPr>
              <a:t>[break:"0.1s"]</a:t>
            </a:r>
            <a:r>
              <a:rPr lang="ja-JP" altLang="en-US"/>
              <a:t> </a:t>
            </a:r>
          </a:p>
          <a:p>
            <a:pPr marL="0" lvl="0" indent="0" algn="l" rtl="0">
              <a:spcBef>
                <a:spcPts val="0"/>
              </a:spcBef>
              <a:spcAft>
                <a:spcPts val="0"/>
              </a:spcAft>
              <a:buClr>
                <a:schemeClr val="dk1"/>
              </a:buClr>
              <a:buSzPts val="1100"/>
              <a:buFont typeface="Arial"/>
              <a:buNone/>
            </a:pPr>
            <a:r>
              <a:rPr lang="ja-JP" altLang="en-US"/>
              <a:t>異なるプロジェクトでもデータを結びつけたり、</a:t>
            </a:r>
            <a:r>
              <a:rPr lang="en-AU" altLang="ja-JP" dirty="0"/>
              <a:t>(</a:t>
            </a:r>
            <a:r>
              <a:rPr lang="ja-JP" altLang="en-US"/>
              <a:t>他</a:t>
            </a:r>
            <a:r>
              <a:rPr lang="en-AU" altLang="ja-JP" dirty="0"/>
              <a:t>)[ruby:"</a:t>
            </a:r>
            <a:r>
              <a:rPr lang="ja-JP" altLang="en-US"/>
              <a:t>ほか</a:t>
            </a:r>
            <a:r>
              <a:rPr lang="en-AU" altLang="ja-JP" dirty="0"/>
              <a:t>"]</a:t>
            </a:r>
            <a:r>
              <a:rPr lang="ja-JP" altLang="en-US"/>
              <a:t>の研究者のデータを利用したりすることが</a:t>
            </a:r>
            <a:r>
              <a:rPr lang="en-AU" altLang="ja-JP" dirty="0"/>
              <a:t>(</a:t>
            </a:r>
            <a:r>
              <a:rPr lang="ja-JP" altLang="en-US"/>
              <a:t>容易になります</a:t>
            </a:r>
            <a:r>
              <a:rPr lang="en-AU" altLang="ja-JP" dirty="0"/>
              <a:t>)[kana:"</a:t>
            </a:r>
            <a:r>
              <a:rPr lang="ja-JP" altLang="en-US"/>
              <a:t>ヨ</a:t>
            </a:r>
            <a:r>
              <a:rPr lang="en-AU" altLang="ja-JP" dirty="0"/>
              <a:t>'</a:t>
            </a:r>
            <a:r>
              <a:rPr lang="ja-JP" altLang="en-US"/>
              <a:t>ウ</a:t>
            </a:r>
            <a:r>
              <a:rPr lang="en-US" altLang="ja-JP" dirty="0"/>
              <a:t>'</a:t>
            </a:r>
            <a:r>
              <a:rPr lang="ja-JP" altLang="en-US"/>
              <a:t>イ</a:t>
            </a:r>
            <a:r>
              <a:rPr lang="en-US" altLang="ja-JP" dirty="0"/>
              <a:t>'</a:t>
            </a:r>
            <a:r>
              <a:rPr lang="ja-JP" altLang="en-US"/>
              <a:t>ニ</a:t>
            </a:r>
            <a:r>
              <a:rPr lang="en-US" altLang="ja-JP" dirty="0"/>
              <a:t>'</a:t>
            </a:r>
            <a:r>
              <a:rPr lang="ja-JP" altLang="en-US"/>
              <a:t>ナリマス</a:t>
            </a:r>
            <a:r>
              <a:rPr lang="en-AU" altLang="ja-JP" dirty="0"/>
              <a:t>"]</a:t>
            </a:r>
            <a:r>
              <a:rPr lang="ja-JP" altLang="en-US"/>
              <a:t>。</a:t>
            </a:r>
            <a:r>
              <a:rPr lang="en-US" dirty="0">
                <a:effectLst/>
              </a:rPr>
              <a:t>[break:"0.5s"]</a:t>
            </a:r>
          </a:p>
          <a:p>
            <a:pPr marL="0" lvl="0" indent="0" algn="l" rtl="0">
              <a:spcBef>
                <a:spcPts val="0"/>
              </a:spcBef>
              <a:spcAft>
                <a:spcPts val="0"/>
              </a:spcAft>
              <a:buClr>
                <a:schemeClr val="dk1"/>
              </a:buClr>
              <a:buSzPts val="1100"/>
              <a:buFont typeface="Arial"/>
              <a:buNone/>
            </a:pPr>
            <a:r>
              <a:rPr lang="ja-JP" altLang="en-US"/>
              <a:t>長期保存</a:t>
            </a:r>
            <a:r>
              <a:rPr lang="en-US" altLang="ja-JP" dirty="0"/>
              <a:t>: </a:t>
            </a:r>
            <a:r>
              <a:rPr lang="en-US" dirty="0">
                <a:effectLst/>
              </a:rPr>
              <a:t>[break:"0.1s"]</a:t>
            </a:r>
            <a:r>
              <a:rPr lang="ja-JP" altLang="en-US"/>
              <a:t>標準化された形式でデータを保存することで、将来の技術変化にも対応しやすくなり、長期間にわたってデータを利用できる</a:t>
            </a:r>
            <a:r>
              <a:rPr lang="en-US" altLang="ja-JP" dirty="0"/>
              <a:t>(</a:t>
            </a:r>
            <a:r>
              <a:rPr lang="ja-JP" altLang="en-US"/>
              <a:t>可能性が</a:t>
            </a:r>
            <a:r>
              <a:rPr lang="en-AU" altLang="ja-JP" dirty="0"/>
              <a:t>)[kana:"</a:t>
            </a:r>
            <a:r>
              <a:rPr lang="ja-JP" altLang="en-US"/>
              <a:t>カ</a:t>
            </a:r>
            <a:r>
              <a:rPr lang="en-US" altLang="ja-JP" dirty="0"/>
              <a:t>'</a:t>
            </a:r>
            <a:r>
              <a:rPr lang="ja-JP" altLang="en-US"/>
              <a:t>ノ</a:t>
            </a:r>
            <a:r>
              <a:rPr lang="en-US" altLang="ja-JP" dirty="0"/>
              <a:t>'</a:t>
            </a:r>
            <a:r>
              <a:rPr lang="ja-JP" altLang="en-US"/>
              <a:t>ウ</a:t>
            </a:r>
            <a:r>
              <a:rPr lang="en-US" altLang="ja-JP" dirty="0"/>
              <a:t>'</a:t>
            </a:r>
            <a:r>
              <a:rPr lang="ja-JP" altLang="en-US"/>
              <a:t>セ</a:t>
            </a:r>
            <a:r>
              <a:rPr lang="en-US" altLang="ja-JP" dirty="0"/>
              <a:t>'</a:t>
            </a:r>
            <a:r>
              <a:rPr lang="ja-JP" altLang="en-US"/>
              <a:t>イ</a:t>
            </a:r>
            <a:r>
              <a:rPr lang="en-US" altLang="ja-JP" dirty="0"/>
              <a:t>'</a:t>
            </a:r>
            <a:r>
              <a:rPr lang="ja-JP" altLang="en-US"/>
              <a:t>ガ</a:t>
            </a:r>
            <a:r>
              <a:rPr lang="en-US" altLang="ja-JP" dirty="0"/>
              <a:t>'</a:t>
            </a:r>
            <a:r>
              <a:rPr lang="en-AU" altLang="ja-JP" dirty="0"/>
              <a:t>"]</a:t>
            </a:r>
            <a:r>
              <a:rPr lang="ja-JP" altLang="en-US"/>
              <a:t> 高まります。</a:t>
            </a:r>
            <a:r>
              <a:rPr lang="en-US" dirty="0">
                <a:effectLst/>
              </a:rPr>
              <a:t>[break:"0.5s"]</a:t>
            </a:r>
          </a:p>
          <a:p>
            <a:pPr marL="0" lvl="0" indent="0" algn="l" rtl="0">
              <a:spcBef>
                <a:spcPts val="0"/>
              </a:spcBef>
              <a:spcAft>
                <a:spcPts val="0"/>
              </a:spcAft>
              <a:buClr>
                <a:schemeClr val="dk1"/>
              </a:buClr>
              <a:buSzPts val="1100"/>
              <a:buFont typeface="Arial"/>
              <a:buNone/>
            </a:pPr>
            <a:r>
              <a:rPr lang="ja-JP" altLang="en-US"/>
              <a:t>検索と分析の効率化</a:t>
            </a:r>
            <a:r>
              <a:rPr lang="en-US" altLang="ja-JP" dirty="0"/>
              <a:t>: </a:t>
            </a:r>
            <a:r>
              <a:rPr lang="en-US" dirty="0">
                <a:effectLst/>
              </a:rPr>
              <a:t>[break:"0.1s"]</a:t>
            </a:r>
            <a:r>
              <a:rPr lang="ja-JP" altLang="en-US"/>
              <a:t>タグを使ってテキストの重要な部分をマークすることで、後から特定の情報を探したり、特定の項目に基づいてデータを分析するのが簡単になります。</a:t>
            </a:r>
            <a:r>
              <a:rPr lang="en-US" dirty="0">
                <a:effectLst/>
              </a:rPr>
              <a:t>[break:"1s"] </a:t>
            </a:r>
            <a:endParaRPr lang="en-US" dirty="0">
              <a:effectLst/>
              <a:latin typeface="Helvetica Neue" panose="02000503000000020004" pitchFamily="2" charset="0"/>
            </a:endParaRPr>
          </a:p>
          <a:p>
            <a:pPr marL="0" lvl="0" indent="0" algn="l" rtl="0">
              <a:spcBef>
                <a:spcPts val="0"/>
              </a:spcBef>
              <a:spcAft>
                <a:spcPts val="0"/>
              </a:spcAft>
              <a:buClr>
                <a:schemeClr val="dk1"/>
              </a:buClr>
              <a:buSzPts val="1100"/>
              <a:buFont typeface="Arial"/>
              <a:buNone/>
            </a:pP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```description</a:t>
            </a:r>
          </a:p>
          <a:p>
            <a:pPr marL="0" lvl="0" indent="0" algn="l" rtl="0">
              <a:spcBef>
                <a:spcPts val="0"/>
              </a:spcBef>
              <a:spcAft>
                <a:spcPts val="0"/>
              </a:spcAft>
              <a:buClr>
                <a:schemeClr val="dk1"/>
              </a:buClr>
              <a:buSzPts val="1100"/>
              <a:buFont typeface="Arial"/>
              <a:buNone/>
            </a:pPr>
            <a:r>
              <a:rPr lang="ja-JP" altLang="en-US"/>
              <a:t>ほかにも次のような利点があります。</a:t>
            </a:r>
          </a:p>
          <a:p>
            <a:pPr marL="0" lvl="0" indent="0" algn="l" rtl="0">
              <a:spcBef>
                <a:spcPts val="0"/>
              </a:spcBef>
              <a:spcAft>
                <a:spcPts val="0"/>
              </a:spcAft>
              <a:buClr>
                <a:schemeClr val="dk1"/>
              </a:buClr>
              <a:buSzPts val="1100"/>
              <a:buFont typeface="Arial"/>
              <a:buNone/>
            </a:pPr>
            <a:r>
              <a:rPr lang="ja-JP" altLang="en-US"/>
              <a:t>互換性の確保</a:t>
            </a:r>
            <a:r>
              <a:rPr lang="en-US" altLang="ja-JP" dirty="0"/>
              <a:t>: </a:t>
            </a:r>
            <a:r>
              <a:rPr lang="ja-JP" altLang="en-US"/>
              <a:t>どの研究者が作成したデータでも、同じ形式で保存されているので、簡単に共有できます。</a:t>
            </a:r>
          </a:p>
          <a:p>
            <a:pPr marL="0" lvl="0" indent="0" algn="l" rtl="0">
              <a:spcBef>
                <a:spcPts val="0"/>
              </a:spcBef>
              <a:spcAft>
                <a:spcPts val="0"/>
              </a:spcAft>
              <a:buClr>
                <a:schemeClr val="dk1"/>
              </a:buClr>
              <a:buSzPts val="1100"/>
              <a:buFont typeface="Arial"/>
              <a:buNone/>
            </a:pPr>
            <a:r>
              <a:rPr lang="ja-JP" altLang="en-US"/>
              <a:t>異なるプロジェクトでもデータを結びつけたり、他の研究者のデータを利用したりすることが容易になります。</a:t>
            </a:r>
          </a:p>
          <a:p>
            <a:pPr marL="0" lvl="0" indent="0" algn="l" rtl="0">
              <a:spcBef>
                <a:spcPts val="0"/>
              </a:spcBef>
              <a:spcAft>
                <a:spcPts val="0"/>
              </a:spcAft>
              <a:buClr>
                <a:schemeClr val="dk1"/>
              </a:buClr>
              <a:buSzPts val="1100"/>
              <a:buFont typeface="Arial"/>
              <a:buNone/>
            </a:pPr>
            <a:r>
              <a:rPr lang="ja-JP" altLang="en-US"/>
              <a:t>長期保存</a:t>
            </a:r>
            <a:r>
              <a:rPr lang="en-US" altLang="ja-JP" dirty="0"/>
              <a:t>: </a:t>
            </a:r>
            <a:r>
              <a:rPr lang="ja-JP" altLang="en-US"/>
              <a:t>標準化された形式でデータを保存することで、将来の技術変化にも対応しやすくなり、長期間にわたってデータを利用できる可能性が高まります。</a:t>
            </a:r>
          </a:p>
          <a:p>
            <a:pPr marL="0" lvl="0" indent="0" algn="l" rtl="0">
              <a:spcBef>
                <a:spcPts val="0"/>
              </a:spcBef>
              <a:spcAft>
                <a:spcPts val="0"/>
              </a:spcAft>
              <a:buClr>
                <a:schemeClr val="dk1"/>
              </a:buClr>
              <a:buSzPts val="1100"/>
              <a:buFont typeface="Arial"/>
              <a:buNone/>
            </a:pPr>
            <a:r>
              <a:rPr lang="ja-JP" altLang="en-US"/>
              <a:t>検索と分析の効率化</a:t>
            </a:r>
            <a:r>
              <a:rPr lang="en-US" altLang="ja-JP" dirty="0"/>
              <a:t>: </a:t>
            </a:r>
            <a:r>
              <a:rPr lang="ja-JP" altLang="en-US"/>
              <a:t>タグを使ってテキストの重要な部分をマークすることで、後から特定の情報を探したり、特定の項目に基づいてデータを分析するのが簡単になります。</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a:t>
            </a:r>
            <a:endParaRPr lang="en-US" altLang="ja-JP"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f514b376e1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2f514b376e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effectLst/>
                <a:latin typeface="Helvetica Neue" panose="02000503000000020004" pitchFamily="2" charset="0"/>
              </a:rPr>
              <a:t>Topic:</a:t>
            </a:r>
            <a:r>
              <a:rPr lang="en-US" altLang="ja-JP" dirty="0" err="1"/>
              <a:t>TEI</a:t>
            </a:r>
            <a:r>
              <a:rPr lang="ja-JP" altLang="en-US"/>
              <a:t>の歴史と背景</a:t>
            </a:r>
            <a:endParaRPr lang="en-US" altLang="ja-JP"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```text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ja-JP" altLang="en-US"/>
              <a:t>ここで</a:t>
            </a:r>
            <a:r>
              <a:rPr lang="en-US" dirty="0">
                <a:effectLst/>
              </a:rPr>
              <a:t>[break:"0.01s"] </a:t>
            </a:r>
            <a:r>
              <a:rPr lang="en-US"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ティーイーアイ</a:t>
            </a:r>
            <a:r>
              <a:rPr lang="en-US" altLang="ja-JP" dirty="0">
                <a:effectLst/>
                <a:latin typeface=".AppleSystemUIFontMonospaced"/>
                <a:ea typeface="Hiragino Sans" panose="020B0400000000000000" pitchFamily="34" charset="-128"/>
              </a:rPr>
              <a:t>)[</a:t>
            </a:r>
            <a:r>
              <a:rPr lang="en-US" dirty="0">
                <a:effectLst/>
                <a:latin typeface=".AppleSystemUIFontMonospaced"/>
                <a:ea typeface="Hiragino Sans" panose="020B0400000000000000" pitchFamily="34" charset="-128"/>
              </a:rPr>
              <a:t>kana:"</a:t>
            </a:r>
            <a:r>
              <a:rPr lang="ja-JP" altLang="en-US">
                <a:effectLst/>
                <a:latin typeface="Hiragino Sans" panose="020B0400000000000000" pitchFamily="34" charset="-128"/>
                <a:ea typeface="Hiragino Sans" panose="020B0400000000000000" pitchFamily="34" charset="-128"/>
              </a:rPr>
              <a:t>ティ</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ーイーア</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イ</a:t>
            </a:r>
            <a:r>
              <a:rPr lang="en-US" altLang="ja-JP" dirty="0">
                <a:effectLst/>
                <a:latin typeface=".AppleSystemUIFontMonospaced"/>
                <a:ea typeface="Hiragino Sans" panose="020B0400000000000000" pitchFamily="34" charset="-128"/>
              </a:rPr>
              <a:t>"]</a:t>
            </a:r>
            <a:r>
              <a:rPr lang="ja-JP" altLang="en-US"/>
              <a:t>の歴史と</a:t>
            </a:r>
            <a:r>
              <a:rPr lang="en-AU" altLang="ja-JP" dirty="0"/>
              <a:t>(</a:t>
            </a:r>
            <a:r>
              <a:rPr lang="ja-JP" altLang="en-US"/>
              <a:t>背景</a:t>
            </a:r>
            <a:r>
              <a:rPr lang="en-AU" altLang="ja-JP" dirty="0"/>
              <a:t>)[kana:"</a:t>
            </a:r>
            <a:r>
              <a:rPr lang="ja-JP" altLang="en-US"/>
              <a:t>ハ</a:t>
            </a:r>
            <a:r>
              <a:rPr lang="en-AU" altLang="ja-JP" dirty="0"/>
              <a:t>'</a:t>
            </a:r>
            <a:r>
              <a:rPr lang="ja-JP" altLang="en-US"/>
              <a:t>イケイ</a:t>
            </a:r>
            <a:r>
              <a:rPr lang="en-AU" altLang="ja-JP" dirty="0"/>
              <a:t>"]</a:t>
            </a:r>
            <a:r>
              <a:rPr lang="ja-JP" altLang="en-US"/>
              <a:t>について少しだけ詳しく説明しましょう。</a:t>
            </a:r>
            <a:r>
              <a:rPr lang="en-US" dirty="0">
                <a:effectLst/>
              </a:rPr>
              <a:t>[break:"0.1s"] </a:t>
            </a:r>
            <a:endParaRPr lang="ja-JP" altLang="en-US"/>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ティーイーアイ</a:t>
            </a:r>
            <a:r>
              <a:rPr lang="en-US" altLang="ja-JP" dirty="0">
                <a:effectLst/>
                <a:latin typeface=".AppleSystemUIFontMonospaced"/>
                <a:ea typeface="Hiragino Sans" panose="020B0400000000000000" pitchFamily="34" charset="-128"/>
              </a:rPr>
              <a:t>)[</a:t>
            </a:r>
            <a:r>
              <a:rPr lang="en-US" dirty="0">
                <a:effectLst/>
                <a:latin typeface=".AppleSystemUIFontMonospaced"/>
                <a:ea typeface="Hiragino Sans" panose="020B0400000000000000" pitchFamily="34" charset="-128"/>
              </a:rPr>
              <a:t>kana:"</a:t>
            </a:r>
            <a:r>
              <a:rPr lang="ja-JP" altLang="en-US">
                <a:effectLst/>
                <a:latin typeface="Hiragino Sans" panose="020B0400000000000000" pitchFamily="34" charset="-128"/>
                <a:ea typeface="Hiragino Sans" panose="020B0400000000000000" pitchFamily="34" charset="-128"/>
              </a:rPr>
              <a:t>ティ</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ーイーア</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イ</a:t>
            </a:r>
            <a:r>
              <a:rPr lang="en-US" altLang="ja-JP" dirty="0">
                <a:effectLst/>
                <a:latin typeface=".AppleSystemUIFontMonospaced"/>
                <a:ea typeface="Hiragino Sans" panose="020B0400000000000000" pitchFamily="34" charset="-128"/>
              </a:rPr>
              <a:t>"]</a:t>
            </a:r>
            <a:r>
              <a:rPr lang="ja" altLang="en-US" dirty="0"/>
              <a:t>、</a:t>
            </a:r>
            <a:r>
              <a:rPr lang="en-US" dirty="0">
                <a:effectLst/>
              </a:rPr>
              <a:t>[break:"0.1s"]</a:t>
            </a:r>
            <a:r>
              <a:rPr lang="ja-JP" altLang="en-US"/>
              <a:t>つまり</a:t>
            </a:r>
            <a:r>
              <a:rPr lang="en-US" altLang="ja" dirty="0"/>
              <a:t>Text Encoding Initiative</a:t>
            </a:r>
            <a:r>
              <a:rPr lang="ja-JP" altLang="en-US"/>
              <a:t>は、人文学研究者が直面していた問題を解決するために生まれました。</a:t>
            </a:r>
            <a:r>
              <a:rPr lang="en-US" dirty="0">
                <a:effectLst/>
              </a:rPr>
              <a:t>[break:"0.1s"] </a:t>
            </a:r>
            <a:endParaRPr lang="ja-JP" altLang="en-US"/>
          </a:p>
          <a:p>
            <a:pPr marL="0" lvl="0" indent="0" algn="l" rtl="0">
              <a:spcBef>
                <a:spcPts val="0"/>
              </a:spcBef>
              <a:spcAft>
                <a:spcPts val="0"/>
              </a:spcAft>
              <a:buNone/>
            </a:pPr>
            <a:r>
              <a:rPr lang="en-US" dirty="0">
                <a:effectLst/>
              </a:rPr>
              <a:t>[break:"0.2s"]</a:t>
            </a:r>
            <a:r>
              <a:rPr lang="ja-JP" altLang="en-US"/>
              <a:t>人文学研究者は、人が作った創作物を非常に精緻に調査していきます。そのプロセスで生まれる研究データ自体も</a:t>
            </a:r>
            <a:r>
              <a:rPr lang="en-US" altLang="ja-JP" dirty="0">
                <a:effectLst/>
              </a:rPr>
              <a:t>[break:"0.2s"]</a:t>
            </a:r>
            <a:r>
              <a:rPr lang="ja-JP" altLang="en-US"/>
              <a:t>後に続く研究者にとっては非常に価値のあるものです。</a:t>
            </a:r>
            <a:r>
              <a:rPr lang="en-US" dirty="0">
                <a:effectLst/>
              </a:rPr>
              <a:t>[break:"0.1s"] </a:t>
            </a:r>
            <a:endParaRPr lang="ja-JP" altLang="en-US"/>
          </a:p>
          <a:p>
            <a:pPr marL="0" lvl="0" indent="0" algn="l" rtl="0">
              <a:spcBef>
                <a:spcPts val="0"/>
              </a:spcBef>
              <a:spcAft>
                <a:spcPts val="0"/>
              </a:spcAft>
              <a:buNone/>
            </a:pPr>
            <a:r>
              <a:rPr lang="en-US" dirty="0">
                <a:effectLst/>
              </a:rPr>
              <a:t>[break:"0.2s"]</a:t>
            </a:r>
            <a:r>
              <a:rPr lang="ja-JP" altLang="en-US"/>
              <a:t>しかし、それは同時に</a:t>
            </a:r>
            <a:r>
              <a:rPr lang="en-US" altLang="ja-JP" dirty="0">
                <a:effectLst/>
              </a:rPr>
              <a:t>[break:"0.2s"]</a:t>
            </a:r>
            <a:r>
              <a:rPr lang="ja-JP" altLang="en-US"/>
              <a:t>研究者本人が説明しないと全く理解</a:t>
            </a:r>
            <a:r>
              <a:rPr lang="en-US" altLang="ja-JP" dirty="0"/>
              <a:t>(</a:t>
            </a:r>
            <a:r>
              <a:rPr lang="ja-JP" altLang="en-US"/>
              <a:t>不能な</a:t>
            </a:r>
            <a:r>
              <a:rPr lang="en-US" altLang="ja-JP" dirty="0"/>
              <a:t>)[kana:"</a:t>
            </a:r>
            <a:r>
              <a:rPr lang="ja-JP" altLang="en-US"/>
              <a:t>フ</a:t>
            </a:r>
            <a:r>
              <a:rPr lang="en-US" altLang="ja-JP" dirty="0"/>
              <a:t>'</a:t>
            </a:r>
            <a:r>
              <a:rPr lang="ja-JP" altLang="en-US"/>
              <a:t>ノ</a:t>
            </a:r>
            <a:r>
              <a:rPr lang="en-US" altLang="ja-JP" dirty="0"/>
              <a:t>'</a:t>
            </a:r>
            <a:r>
              <a:rPr lang="ja-JP" altLang="en-US"/>
              <a:t>ウ</a:t>
            </a:r>
            <a:r>
              <a:rPr lang="en-US" altLang="ja-JP" dirty="0"/>
              <a:t>'</a:t>
            </a:r>
            <a:r>
              <a:rPr lang="ja-JP" altLang="en-US"/>
              <a:t>ナ</a:t>
            </a:r>
            <a:r>
              <a:rPr lang="en-US" altLang="ja-JP" dirty="0"/>
              <a:t>"]</a:t>
            </a:r>
            <a:r>
              <a:rPr lang="ja-JP" altLang="en-US"/>
              <a:t> ものである可能性を</a:t>
            </a:r>
            <a:r>
              <a:rPr lang="en-AU" altLang="ja-JP" dirty="0"/>
              <a:t>(</a:t>
            </a:r>
            <a:r>
              <a:rPr lang="ja-JP" altLang="en-US"/>
              <a:t>含んでいます</a:t>
            </a:r>
            <a:r>
              <a:rPr lang="en-AU" altLang="ja-JP" dirty="0"/>
              <a:t>)</a:t>
            </a:r>
            <a:r>
              <a:rPr lang="ja-JP" altLang="en-US"/>
              <a:t>。</a:t>
            </a:r>
          </a:p>
          <a:p>
            <a:pPr marL="0" lvl="0" indent="0" algn="l" rtl="0">
              <a:spcBef>
                <a:spcPts val="0"/>
              </a:spcBef>
              <a:spcAft>
                <a:spcPts val="0"/>
              </a:spcAft>
              <a:buNone/>
            </a:pPr>
            <a:r>
              <a:rPr lang="ja-JP" altLang="en-US"/>
              <a:t>これは人文学研究の</a:t>
            </a:r>
            <a:r>
              <a:rPr lang="en-AU" altLang="ja-JP" dirty="0"/>
              <a:t>(</a:t>
            </a:r>
            <a:r>
              <a:rPr lang="ja-JP" altLang="en-US"/>
              <a:t>不透明さ</a:t>
            </a:r>
            <a:r>
              <a:rPr lang="en-AU" altLang="ja-JP" dirty="0"/>
              <a:t>)[kana:"</a:t>
            </a:r>
            <a:r>
              <a:rPr lang="ja-JP" altLang="en-US"/>
              <a:t>フトウメイサ</a:t>
            </a:r>
            <a:r>
              <a:rPr lang="en-AU" altLang="ja-JP" dirty="0"/>
              <a:t>"]</a:t>
            </a:r>
            <a:r>
              <a:rPr lang="ja-JP" altLang="en-US"/>
              <a:t>を形作る原因のひとつになりえます。</a:t>
            </a:r>
          </a:p>
          <a:p>
            <a:pPr marL="0" lvl="0" indent="0" algn="l" rtl="0">
              <a:spcBef>
                <a:spcPts val="0"/>
              </a:spcBef>
              <a:spcAft>
                <a:spcPts val="0"/>
              </a:spcAft>
              <a:buNone/>
            </a:pPr>
            <a:r>
              <a:rPr lang="en-US" dirty="0">
                <a:effectLst/>
              </a:rPr>
              <a:t>[break:"0.2s"]</a:t>
            </a:r>
            <a:r>
              <a:rPr lang="ja-JP" altLang="en-US"/>
              <a:t>そこで、</a:t>
            </a:r>
            <a:r>
              <a:rPr lang="en-US" dirty="0">
                <a:effectLst/>
              </a:rPr>
              <a:t>[break:"0.1s"]</a:t>
            </a:r>
            <a:r>
              <a:rPr lang="ja-JP" altLang="en-US"/>
              <a:t>研究者たちは</a:t>
            </a:r>
            <a:r>
              <a:rPr lang="en-US" altLang="ja-JP" dirty="0">
                <a:effectLst/>
              </a:rPr>
              <a:t>[break:"0.1s"]</a:t>
            </a:r>
            <a:r>
              <a:rPr lang="ja-JP" altLang="en-US"/>
              <a:t>主にテキスト資料に対して知見を組み込み、次世代に伝えるための共通のルールを</a:t>
            </a:r>
            <a:r>
              <a:rPr lang="en-AU" altLang="ja-JP" dirty="0"/>
              <a:t>(</a:t>
            </a:r>
            <a:r>
              <a:rPr lang="ja-JP" altLang="en-US"/>
              <a:t>作ることに</a:t>
            </a:r>
            <a:r>
              <a:rPr lang="en-AU" altLang="ja-JP" dirty="0"/>
              <a:t>)[kana:"</a:t>
            </a:r>
            <a:r>
              <a:rPr lang="ja-JP" altLang="en-US"/>
              <a:t>ツ</a:t>
            </a:r>
            <a:r>
              <a:rPr lang="en-AU" altLang="ja-JP" dirty="0"/>
              <a:t>'</a:t>
            </a:r>
            <a:r>
              <a:rPr lang="ja-JP" altLang="en-US"/>
              <a:t>クルコトニ</a:t>
            </a:r>
            <a:r>
              <a:rPr lang="en-AU" altLang="ja-JP" dirty="0"/>
              <a:t>"]</a:t>
            </a:r>
            <a:r>
              <a:rPr lang="ja-JP" altLang="en-US"/>
              <a:t>しました。</a:t>
            </a:r>
            <a:r>
              <a:rPr lang="en-US" altLang="ja-JP" dirty="0">
                <a:effectLst/>
              </a:rPr>
              <a:t>[break:"0.2s"]</a:t>
            </a:r>
            <a:r>
              <a:rPr lang="ja-JP" altLang="en-US"/>
              <a:t>それが</a:t>
            </a:r>
            <a:r>
              <a:rPr lang="en-US" dirty="0">
                <a:effectLst/>
              </a:rPr>
              <a:t> </a:t>
            </a:r>
            <a:r>
              <a:rPr lang="en-US"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ティーイーアイ</a:t>
            </a:r>
            <a:r>
              <a:rPr lang="en-US" altLang="ja-JP" dirty="0">
                <a:effectLst/>
                <a:latin typeface=".AppleSystemUIFontMonospaced"/>
                <a:ea typeface="Hiragino Sans" panose="020B0400000000000000" pitchFamily="34" charset="-128"/>
              </a:rPr>
              <a:t>)[</a:t>
            </a:r>
            <a:r>
              <a:rPr lang="en-US" dirty="0">
                <a:effectLst/>
                <a:latin typeface=".AppleSystemUIFontMonospaced"/>
                <a:ea typeface="Hiragino Sans" panose="020B0400000000000000" pitchFamily="34" charset="-128"/>
              </a:rPr>
              <a:t>kana:"</a:t>
            </a:r>
            <a:r>
              <a:rPr lang="ja-JP" altLang="en-US">
                <a:effectLst/>
                <a:latin typeface="Hiragino Sans" panose="020B0400000000000000" pitchFamily="34" charset="-128"/>
                <a:ea typeface="Hiragino Sans" panose="020B0400000000000000" pitchFamily="34" charset="-128"/>
              </a:rPr>
              <a:t>ティ</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ーイーア</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イ</a:t>
            </a:r>
            <a:r>
              <a:rPr lang="en-US" altLang="ja-JP" dirty="0">
                <a:effectLst/>
                <a:latin typeface=".AppleSystemUIFontMonospaced"/>
                <a:ea typeface="Hiragino Sans" panose="020B0400000000000000" pitchFamily="34" charset="-128"/>
              </a:rPr>
              <a:t>"]</a:t>
            </a:r>
            <a:r>
              <a:rPr lang="ja-JP" altLang="en-US"/>
              <a:t>の始まりです。</a:t>
            </a:r>
            <a:r>
              <a:rPr lang="en-US" dirty="0">
                <a:effectLst/>
              </a:rPr>
              <a:t>[break:"1s"] </a:t>
            </a:r>
            <a:endParaRPr lang="ja-JP" altLang="en-US"/>
          </a:p>
          <a:p>
            <a:pPr marL="0" lvl="0" indent="0" algn="l" rtl="0">
              <a:spcBef>
                <a:spcPts val="0"/>
              </a:spcBef>
              <a:spcAft>
                <a:spcPts val="0"/>
              </a:spcAft>
              <a:buClr>
                <a:schemeClr val="dk1"/>
              </a:buClr>
              <a:buSzPts val="1100"/>
              <a:buFont typeface="Arial"/>
              <a:buNone/>
            </a:pPr>
            <a:r>
              <a:rPr lang="en-US" altLang="ja-JP" dirty="0"/>
              <a:t>1980</a:t>
            </a:r>
            <a:r>
              <a:rPr lang="ja-JP" altLang="en-US"/>
              <a:t>年代、コンピュータが広まり始めた頃、人文学研究者たちもテキスト資料をデジタル化しようと考えました。</a:t>
            </a:r>
            <a:r>
              <a:rPr lang="en-US" dirty="0">
                <a:effectLst/>
              </a:rPr>
              <a:t>[break:"0.5s"]</a:t>
            </a:r>
            <a:endParaRPr lang="ja-JP" altLang="en-US"/>
          </a:p>
          <a:p>
            <a:pPr marL="0" lvl="0" indent="0" algn="l" rtl="0">
              <a:spcBef>
                <a:spcPts val="0"/>
              </a:spcBef>
              <a:spcAft>
                <a:spcPts val="0"/>
              </a:spcAft>
              <a:buClr>
                <a:schemeClr val="dk1"/>
              </a:buClr>
              <a:buSzPts val="1100"/>
              <a:buFont typeface="Arial"/>
              <a:buNone/>
            </a:pPr>
            <a:r>
              <a:rPr lang="ja-JP" altLang="en-US"/>
              <a:t>しかし、当時はそれぞれが独自の方法でテキストデータを扱っていたため、</a:t>
            </a:r>
            <a:r>
              <a:rPr lang="en-AU" altLang="ja-JP" dirty="0"/>
              <a:t>(</a:t>
            </a:r>
            <a:r>
              <a:rPr lang="ja-JP" altLang="en-US"/>
              <a:t>他</a:t>
            </a:r>
            <a:r>
              <a:rPr lang="en-AU" altLang="ja-JP" dirty="0"/>
              <a:t>)[ruby:"</a:t>
            </a:r>
            <a:r>
              <a:rPr lang="ja-JP" altLang="en-US"/>
              <a:t>ほか</a:t>
            </a:r>
            <a:r>
              <a:rPr lang="en-AU" altLang="ja-JP" dirty="0"/>
              <a:t>"]</a:t>
            </a:r>
            <a:r>
              <a:rPr lang="ja-JP" altLang="en-US"/>
              <a:t>の研究者とデータを共有したり、同じデータを異なるプロジェクトで利用したりすることが非常に困難でした。</a:t>
            </a:r>
            <a:r>
              <a:rPr lang="en-US" dirty="0">
                <a:effectLst/>
              </a:rPr>
              <a:t>[break:"1s"]</a:t>
            </a:r>
          </a:p>
          <a:p>
            <a:pPr marL="0" lvl="0" indent="0" algn="l" rtl="0">
              <a:spcBef>
                <a:spcPts val="0"/>
              </a:spcBef>
              <a:spcAft>
                <a:spcPts val="0"/>
              </a:spcAft>
              <a:buClr>
                <a:schemeClr val="dk1"/>
              </a:buClr>
              <a:buSzPts val="1100"/>
              <a:buFont typeface="Arial"/>
              <a:buNone/>
            </a:pPr>
            <a:r>
              <a:rPr lang="ja-JP" altLang="en-US"/>
              <a:t>このような状況を解決するために、欧米の研究者たちが集まり、人文学のための統一的なデジタルデータ形式を作るプロジェクトが始まりました。</a:t>
            </a:r>
            <a:r>
              <a:rPr lang="en-US" dirty="0">
                <a:effectLst/>
              </a:rPr>
              <a:t>[break:"0.1s"]</a:t>
            </a:r>
            <a:r>
              <a:rPr lang="ja-JP" altLang="en-US"/>
              <a:t>これが</a:t>
            </a:r>
            <a:r>
              <a:rPr lang="en-US" altLang="ja-JP" dirty="0"/>
              <a:t>1987</a:t>
            </a:r>
            <a:r>
              <a:rPr lang="ja-JP" altLang="en-US"/>
              <a:t>年にスタートした</a:t>
            </a:r>
            <a:r>
              <a:rPr lang="en-US"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ティーイーアイ</a:t>
            </a:r>
            <a:r>
              <a:rPr lang="en-US" altLang="ja-JP" dirty="0">
                <a:effectLst/>
                <a:latin typeface=".AppleSystemUIFontMonospaced"/>
                <a:ea typeface="Hiragino Sans" panose="020B0400000000000000" pitchFamily="34" charset="-128"/>
              </a:rPr>
              <a:t>)[</a:t>
            </a:r>
            <a:r>
              <a:rPr lang="en-US" dirty="0">
                <a:effectLst/>
                <a:latin typeface=".AppleSystemUIFontMonospaced"/>
                <a:ea typeface="Hiragino Sans" panose="020B0400000000000000" pitchFamily="34" charset="-128"/>
              </a:rPr>
              <a:t>kana:"</a:t>
            </a:r>
            <a:r>
              <a:rPr lang="ja-JP" altLang="en-US">
                <a:effectLst/>
                <a:latin typeface="Hiragino Sans" panose="020B0400000000000000" pitchFamily="34" charset="-128"/>
                <a:ea typeface="Hiragino Sans" panose="020B0400000000000000" pitchFamily="34" charset="-128"/>
              </a:rPr>
              <a:t>ティ</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ーイーア</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イ</a:t>
            </a:r>
            <a:r>
              <a:rPr lang="en-US" altLang="ja-JP" dirty="0">
                <a:effectLst/>
                <a:latin typeface=".AppleSystemUIFontMonospaced"/>
                <a:ea typeface="Hiragino Sans" panose="020B0400000000000000" pitchFamily="34" charset="-128"/>
              </a:rPr>
              <a:t>"]</a:t>
            </a:r>
            <a:r>
              <a:rPr lang="ja-JP" altLang="en-US"/>
              <a:t>の</a:t>
            </a:r>
            <a:r>
              <a:rPr lang="en-AU" altLang="ja-JP" dirty="0"/>
              <a:t>(</a:t>
            </a:r>
            <a:r>
              <a:rPr lang="ja-JP" altLang="en-US"/>
              <a:t>第</a:t>
            </a:r>
            <a:r>
              <a:rPr lang="en-AU" altLang="ja-JP" dirty="0"/>
              <a:t>)[kana:"</a:t>
            </a:r>
            <a:r>
              <a:rPr lang="ja-JP" altLang="en-US"/>
              <a:t>ダ</a:t>
            </a:r>
            <a:r>
              <a:rPr lang="en-US" altLang="ja-JP" dirty="0"/>
              <a:t>'</a:t>
            </a:r>
            <a:r>
              <a:rPr lang="ja-JP" altLang="en-US"/>
              <a:t>イ</a:t>
            </a:r>
            <a:r>
              <a:rPr lang="en-US" altLang="ja-JP" dirty="0"/>
              <a:t>"](</a:t>
            </a:r>
            <a:r>
              <a:rPr lang="ja-JP" altLang="en-US"/>
              <a:t>一歩</a:t>
            </a:r>
            <a:r>
              <a:rPr lang="en-AU" altLang="ja-JP" dirty="0"/>
              <a:t>)[kana:"</a:t>
            </a:r>
            <a:r>
              <a:rPr lang="ja-JP" altLang="en-US"/>
              <a:t>イ</a:t>
            </a:r>
            <a:r>
              <a:rPr lang="en-AU" altLang="ja-JP" dirty="0"/>
              <a:t>'</a:t>
            </a:r>
            <a:r>
              <a:rPr lang="ja-JP" altLang="en-US"/>
              <a:t>ッポ</a:t>
            </a:r>
            <a:r>
              <a:rPr lang="en-AU" altLang="ja-JP" dirty="0"/>
              <a:t>"]</a:t>
            </a:r>
            <a:r>
              <a:rPr lang="ja-JP" altLang="en-US"/>
              <a:t>です。</a:t>
            </a:r>
            <a:r>
              <a:rPr lang="en-US" dirty="0">
                <a:effectLst/>
              </a:rPr>
              <a:t>[break:"1s"] </a:t>
            </a:r>
            <a:endParaRPr lang="ja-JP" altLang="en-US"/>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```description</a:t>
            </a:r>
          </a:p>
          <a:p>
            <a:pPr marL="0" lvl="0" indent="0" algn="l" rtl="0">
              <a:spcBef>
                <a:spcPts val="0"/>
              </a:spcBef>
              <a:spcAft>
                <a:spcPts val="0"/>
              </a:spcAft>
              <a:buNone/>
            </a:pPr>
            <a:r>
              <a:rPr lang="ja-JP" altLang="en-US"/>
              <a:t>ここで</a:t>
            </a:r>
            <a:r>
              <a:rPr lang="en-US" altLang="ja-JP" dirty="0"/>
              <a:t>TEI</a:t>
            </a:r>
            <a:r>
              <a:rPr lang="ja-JP" altLang="en-US"/>
              <a:t>の歴史と背景について少しだけ詳しく説明しましょう。</a:t>
            </a:r>
          </a:p>
          <a:p>
            <a:pPr marL="0" lvl="0" indent="0" algn="l" rtl="0">
              <a:spcBef>
                <a:spcPts val="0"/>
              </a:spcBef>
              <a:spcAft>
                <a:spcPts val="0"/>
              </a:spcAft>
              <a:buNone/>
            </a:pPr>
            <a:r>
              <a:rPr lang="en-US" altLang="ja" dirty="0"/>
              <a:t>TEI</a:t>
            </a:r>
            <a:r>
              <a:rPr lang="ja" altLang="en-US" dirty="0"/>
              <a:t>、</a:t>
            </a:r>
            <a:r>
              <a:rPr lang="ja-JP" altLang="en-US"/>
              <a:t>つまり</a:t>
            </a:r>
            <a:r>
              <a:rPr lang="en-US" altLang="ja" dirty="0"/>
              <a:t>Text Encoding Initiative</a:t>
            </a:r>
            <a:r>
              <a:rPr lang="ja-JP" altLang="en-US"/>
              <a:t>は、人文学研究者が直面していた問題を解決するために生まれました。</a:t>
            </a:r>
          </a:p>
          <a:p>
            <a:pPr marL="0" lvl="0" indent="0" algn="l" rtl="0">
              <a:spcBef>
                <a:spcPts val="0"/>
              </a:spcBef>
              <a:spcAft>
                <a:spcPts val="0"/>
              </a:spcAft>
              <a:buNone/>
            </a:pPr>
            <a:r>
              <a:rPr lang="ja-JP" altLang="en-US"/>
              <a:t>人文学研究者は、人が作った創作物を非常に精緻に調査していきます。そのプロセスで生まれる研究データ自体も後に続く研究者にとっては非常に価値のあるものです。</a:t>
            </a:r>
          </a:p>
          <a:p>
            <a:pPr marL="0" lvl="0" indent="0" algn="l" rtl="0">
              <a:spcBef>
                <a:spcPts val="0"/>
              </a:spcBef>
              <a:spcAft>
                <a:spcPts val="0"/>
              </a:spcAft>
              <a:buNone/>
            </a:pPr>
            <a:r>
              <a:rPr lang="ja-JP" altLang="en-US"/>
              <a:t>しかし、それは同時に研究者本人が説明しないと全く理解不能なものである可能性を含んでいます。</a:t>
            </a:r>
          </a:p>
          <a:p>
            <a:pPr marL="0" lvl="0" indent="0" algn="l" rtl="0">
              <a:spcBef>
                <a:spcPts val="0"/>
              </a:spcBef>
              <a:spcAft>
                <a:spcPts val="0"/>
              </a:spcAft>
              <a:buNone/>
            </a:pPr>
            <a:r>
              <a:rPr lang="ja-JP" altLang="en-US"/>
              <a:t>これは人文学研究の不透明さを形作る原因のひとつになりえます。</a:t>
            </a:r>
          </a:p>
          <a:p>
            <a:pPr marL="0" lvl="0" indent="0" algn="l" rtl="0">
              <a:spcBef>
                <a:spcPts val="0"/>
              </a:spcBef>
              <a:spcAft>
                <a:spcPts val="0"/>
              </a:spcAft>
              <a:buNone/>
            </a:pPr>
            <a:r>
              <a:rPr lang="ja-JP" altLang="en-US"/>
              <a:t>そこで、研究者たちは主にテキスト資料に対して知見を組み込み、次世代に伝えるための共通のルールを作ることにしました。それが</a:t>
            </a:r>
            <a:r>
              <a:rPr lang="en-US" altLang="ja" dirty="0"/>
              <a:t>TEI</a:t>
            </a:r>
            <a:r>
              <a:rPr lang="ja-JP" altLang="en-US"/>
              <a:t>の始まりです。</a:t>
            </a:r>
          </a:p>
          <a:p>
            <a:pPr marL="0" lvl="0" indent="0" algn="l" rtl="0">
              <a:spcBef>
                <a:spcPts val="0"/>
              </a:spcBef>
              <a:spcAft>
                <a:spcPts val="0"/>
              </a:spcAft>
              <a:buClr>
                <a:schemeClr val="dk1"/>
              </a:buClr>
              <a:buSzPts val="1100"/>
              <a:buFont typeface="Arial"/>
              <a:buNone/>
            </a:pPr>
            <a:r>
              <a:rPr lang="en-US" altLang="ja-JP" dirty="0"/>
              <a:t>1980</a:t>
            </a:r>
            <a:r>
              <a:rPr lang="ja-JP" altLang="en-US"/>
              <a:t>年代、コンピュータが広まり始めた頃、人文学研究者たちもテキスト資料をデジタル化しようと考えました。</a:t>
            </a:r>
          </a:p>
          <a:p>
            <a:pPr marL="0" lvl="0" indent="0" algn="l" rtl="0">
              <a:spcBef>
                <a:spcPts val="0"/>
              </a:spcBef>
              <a:spcAft>
                <a:spcPts val="0"/>
              </a:spcAft>
              <a:buClr>
                <a:schemeClr val="dk1"/>
              </a:buClr>
              <a:buSzPts val="1100"/>
              <a:buFont typeface="Arial"/>
              <a:buNone/>
            </a:pPr>
            <a:r>
              <a:rPr lang="ja-JP" altLang="en-US"/>
              <a:t>しかし、当時はそれぞれが独自の方法でテキストデータを扱っていたため、他の研究者とデータを共有したり、同じデータを異なるプロジェクトで利用したりすることが非常に困難でした。</a:t>
            </a:r>
          </a:p>
          <a:p>
            <a:pPr marL="0" lvl="0" indent="0" algn="l" rtl="0">
              <a:spcBef>
                <a:spcPts val="0"/>
              </a:spcBef>
              <a:spcAft>
                <a:spcPts val="0"/>
              </a:spcAft>
              <a:buClr>
                <a:schemeClr val="dk1"/>
              </a:buClr>
              <a:buSzPts val="1100"/>
              <a:buFont typeface="Arial"/>
              <a:buNone/>
            </a:pPr>
            <a:r>
              <a:rPr lang="ja-JP" altLang="en-US"/>
              <a:t>このような状況を解決するために、欧米の研究者たちが集まり、人文学のための統一的なデジタルデータ形式を作るプロジェクトが始まりました。これが</a:t>
            </a:r>
            <a:r>
              <a:rPr lang="en-US" altLang="ja-JP" dirty="0"/>
              <a:t>1987</a:t>
            </a:r>
            <a:r>
              <a:rPr lang="ja-JP" altLang="en-US"/>
              <a:t>年にスタートした</a:t>
            </a:r>
            <a:r>
              <a:rPr lang="en-US" altLang="ja" dirty="0"/>
              <a:t>TEI</a:t>
            </a:r>
            <a:r>
              <a:rPr lang="ja-JP" altLang="en-US"/>
              <a:t>の第一歩です。</a:t>
            </a:r>
            <a:endParaRPr lang="en-US" altLang="ja-JP" dirty="0"/>
          </a:p>
          <a:p>
            <a:pPr marL="0" lvl="0" indent="0" algn="l" rtl="0">
              <a:spcBef>
                <a:spcPts val="0"/>
              </a:spcBef>
              <a:spcAft>
                <a:spcPts val="0"/>
              </a:spcAft>
              <a:buClr>
                <a:schemeClr val="dk1"/>
              </a:buClr>
              <a:buSzPts val="1100"/>
              <a:buFont typeface="Arial"/>
              <a:buNone/>
            </a:pPr>
            <a:r>
              <a:rPr lang="en-US" dirty="0">
                <a:effectLst/>
                <a:latin typeface="Helvetica Neue" panose="02000503000000020004" pitchFamily="2" charset="0"/>
              </a:rPr>
              <a:t>[「</a:t>
            </a:r>
            <a:r>
              <a:rPr lang="en-US" dirty="0" err="1">
                <a:effectLst/>
                <a:latin typeface="Helvetica Neue" panose="02000503000000020004" pitchFamily="2" charset="0"/>
              </a:rPr>
              <a:t>萬葉集</a:t>
            </a:r>
            <a:r>
              <a:rPr lang="en-US" dirty="0">
                <a:effectLst/>
                <a:latin typeface="Helvetica Neue" panose="02000503000000020004" pitchFamily="2" charset="0"/>
              </a:rPr>
              <a:t> 20巻」](https://</a:t>
            </a:r>
            <a:r>
              <a:rPr lang="en-US" dirty="0" err="1">
                <a:effectLst/>
                <a:latin typeface="Helvetica Neue" panose="02000503000000020004" pitchFamily="2" charset="0"/>
              </a:rPr>
              <a:t>www.iiif.ku-orcas.kansai-u.ac.jp</a:t>
            </a:r>
            <a:r>
              <a:rPr lang="en-US" dirty="0">
                <a:effectLst/>
                <a:latin typeface="Helvetica Neue" panose="02000503000000020004" pitchFamily="2" charset="0"/>
              </a:rPr>
              <a:t>/books/210464810#?page=9)</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a:t>
            </a:r>
            <a:endParaRPr lang="en-US" altLang="ja-JP"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2836cdd5ff4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2836cdd5ff4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effectLst/>
                <a:latin typeface="Helvetica Neue" panose="02000503000000020004" pitchFamily="2" charset="0"/>
              </a:rPr>
              <a:t>Topic:</a:t>
            </a:r>
            <a:r>
              <a:rPr lang="en-US" altLang="ja-JP" dirty="0" err="1"/>
              <a:t>TEI</a:t>
            </a:r>
            <a:r>
              <a:rPr lang="ja-JP" altLang="en-US"/>
              <a:t>の歴史と背景</a:t>
            </a:r>
            <a:endParaRPr lang="en-US" altLang="ja-JP"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```text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ティーイーアイ</a:t>
            </a:r>
            <a:r>
              <a:rPr lang="en-US" altLang="ja-JP" dirty="0">
                <a:effectLst/>
                <a:latin typeface=".AppleSystemUIFontMonospaced"/>
                <a:ea typeface="Hiragino Sans" panose="020B0400000000000000" pitchFamily="34" charset="-128"/>
              </a:rPr>
              <a:t>)[</a:t>
            </a:r>
            <a:r>
              <a:rPr lang="en-US" dirty="0">
                <a:effectLst/>
                <a:latin typeface=".AppleSystemUIFontMonospaced"/>
                <a:ea typeface="Hiragino Sans" panose="020B0400000000000000" pitchFamily="34" charset="-128"/>
              </a:rPr>
              <a:t>kana:"</a:t>
            </a:r>
            <a:r>
              <a:rPr lang="ja-JP" altLang="en-US">
                <a:effectLst/>
                <a:latin typeface="Hiragino Sans" panose="020B0400000000000000" pitchFamily="34" charset="-128"/>
                <a:ea typeface="Hiragino Sans" panose="020B0400000000000000" pitchFamily="34" charset="-128"/>
              </a:rPr>
              <a:t>ティ</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ーイーア</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イ</a:t>
            </a:r>
            <a:r>
              <a:rPr lang="en-US" altLang="ja-JP" dirty="0">
                <a:effectLst/>
                <a:latin typeface="Hiragino Sans" panose="020B0400000000000000" pitchFamily="34" charset="-128"/>
                <a:ea typeface="Hiragino Sans" panose="020B0400000000000000" pitchFamily="34" charset="-128"/>
              </a:rPr>
              <a:t>'</a:t>
            </a:r>
            <a:r>
              <a:rPr lang="en-US" altLang="ja-JP" dirty="0">
                <a:effectLst/>
                <a:latin typeface=".AppleSystemUIFontMonospaced"/>
                <a:ea typeface="Hiragino Sans" panose="020B0400000000000000" pitchFamily="34" charset="-128"/>
              </a:rPr>
              <a:t>"](</a:t>
            </a:r>
            <a:r>
              <a:rPr lang="ja-JP" altLang="en-US"/>
              <a:t>プロジェクト</a:t>
            </a:r>
            <a:r>
              <a:rPr lang="en-US" altLang="ja-JP" dirty="0"/>
              <a:t>)[kana:"</a:t>
            </a:r>
            <a:r>
              <a:rPr lang="ja-JP" altLang="en-US"/>
              <a:t>プ</a:t>
            </a:r>
            <a:r>
              <a:rPr lang="en-US" altLang="ja-JP" dirty="0"/>
              <a:t>'</a:t>
            </a:r>
            <a:r>
              <a:rPr lang="ja-JP" altLang="en-US"/>
              <a:t>ロジェクト</a:t>
            </a:r>
            <a:r>
              <a:rPr lang="en-US" altLang="ja-JP" dirty="0"/>
              <a:t>"]</a:t>
            </a:r>
            <a:r>
              <a:rPr lang="ja-JP" altLang="en-US"/>
              <a:t>は、</a:t>
            </a:r>
            <a:r>
              <a:rPr lang="zh-TW" altLang="en-US" dirty="0"/>
              <a:t>当初、</a:t>
            </a:r>
            <a:r>
              <a:rPr lang="en-US" altLang="ja" dirty="0"/>
              <a:t>SGML</a:t>
            </a:r>
            <a:r>
              <a:rPr lang="ja-JP" altLang="en-US"/>
              <a:t>というデータ</a:t>
            </a:r>
            <a:r>
              <a:rPr lang="zh-TW" altLang="en-US" dirty="0"/>
              <a:t>形式</a:t>
            </a:r>
            <a:r>
              <a:rPr lang="ja-JP" altLang="en-US"/>
              <a:t>を</a:t>
            </a:r>
            <a:r>
              <a:rPr lang="zh-TW" altLang="en-US" dirty="0"/>
              <a:t>使</a:t>
            </a:r>
            <a:r>
              <a:rPr lang="ja-JP" altLang="en-US"/>
              <a:t>って</a:t>
            </a:r>
            <a:r>
              <a:rPr lang="zh-TW" altLang="en-US" dirty="0"/>
              <a:t>進</a:t>
            </a:r>
            <a:r>
              <a:rPr lang="ja-JP" altLang="en-US"/>
              <a:t>められました。</a:t>
            </a:r>
            <a:r>
              <a:rPr lang="en-US" dirty="0">
                <a:effectLst/>
              </a:rPr>
              <a:t>[break:"0.5s"]</a:t>
            </a:r>
            <a:r>
              <a:rPr lang="en-US" altLang="ja" dirty="0"/>
              <a:t>SGML</a:t>
            </a:r>
            <a:r>
              <a:rPr lang="ja" altLang="en-US" dirty="0"/>
              <a:t>（</a:t>
            </a:r>
            <a:r>
              <a:rPr lang="en-US" altLang="ja" dirty="0"/>
              <a:t>Standard Generalized (Markup)[kana:"</a:t>
            </a:r>
            <a:r>
              <a:rPr lang="ja-JP" altLang="en-US" dirty="0"/>
              <a:t>マークアップ</a:t>
            </a:r>
            <a:r>
              <a:rPr lang="en-US" altLang="ja-JP" dirty="0"/>
              <a:t>"]</a:t>
            </a:r>
            <a:r>
              <a:rPr lang="en-US" altLang="ja" dirty="0"/>
              <a:t> Language</a:t>
            </a:r>
            <a:r>
              <a:rPr lang="ja" altLang="en-US" dirty="0"/>
              <a:t>）</a:t>
            </a:r>
            <a:r>
              <a:rPr lang="ja-JP" altLang="en-US"/>
              <a:t>は、</a:t>
            </a:r>
            <a:r>
              <a:rPr lang="zh-TW" altLang="en-US" dirty="0"/>
              <a:t>複雑</a:t>
            </a:r>
            <a:r>
              <a:rPr lang="ja-JP" altLang="en-US"/>
              <a:t>な</a:t>
            </a:r>
            <a:r>
              <a:rPr lang="zh-TW" altLang="en-US" dirty="0"/>
              <a:t>文書</a:t>
            </a:r>
            <a:r>
              <a:rPr lang="ja-JP" altLang="en-US"/>
              <a:t>を</a:t>
            </a:r>
            <a:r>
              <a:rPr lang="zh-TW" altLang="en-US" dirty="0"/>
              <a:t>構造化</a:t>
            </a:r>
            <a:r>
              <a:rPr lang="ja-JP" altLang="en-US"/>
              <a:t>するための</a:t>
            </a:r>
            <a:r>
              <a:rPr lang="zh-TW" altLang="en-US" dirty="0"/>
              <a:t>技術</a:t>
            </a:r>
            <a:r>
              <a:rPr lang="ja-JP" altLang="en-US"/>
              <a:t>で、</a:t>
            </a:r>
            <a:r>
              <a:rPr lang="en-US" dirty="0">
                <a:effectLst/>
              </a:rPr>
              <a:t>[break:"0.1s"]</a:t>
            </a:r>
            <a:r>
              <a:rPr lang="zh-TW" altLang="en-US" dirty="0"/>
              <a:t>主</a:t>
            </a:r>
            <a:r>
              <a:rPr lang="ja-JP" altLang="en-US"/>
              <a:t>に</a:t>
            </a:r>
            <a:r>
              <a:rPr lang="zh-TW" altLang="en-US" dirty="0"/>
              <a:t>出版業界</a:t>
            </a:r>
            <a:r>
              <a:rPr lang="ja-JP" altLang="en-US"/>
              <a:t>などで</a:t>
            </a:r>
            <a:r>
              <a:rPr lang="zh-TW" altLang="en-US" dirty="0"/>
              <a:t>使</a:t>
            </a:r>
            <a:r>
              <a:rPr lang="ja-JP" altLang="en-US"/>
              <a:t>われていました。</a:t>
            </a:r>
            <a:r>
              <a:rPr lang="en-US" dirty="0">
                <a:effectLst/>
              </a:rPr>
              <a:t>[break:"0.1s"]</a:t>
            </a:r>
            <a:r>
              <a:rPr lang="ja-JP" altLang="en-US"/>
              <a:t>しかし、</a:t>
            </a:r>
            <a:r>
              <a:rPr lang="en-US" altLang="ja" dirty="0"/>
              <a:t>SGML</a:t>
            </a:r>
            <a:r>
              <a:rPr lang="ja-JP" altLang="en-US"/>
              <a:t>は</a:t>
            </a:r>
            <a:r>
              <a:rPr lang="zh-TW" altLang="en-US" dirty="0"/>
              <a:t>非常</a:t>
            </a:r>
            <a:r>
              <a:rPr lang="ja-JP" altLang="en-US"/>
              <a:t>に</a:t>
            </a:r>
            <a:r>
              <a:rPr lang="zh-TW" altLang="en-US" dirty="0"/>
              <a:t>複雑</a:t>
            </a:r>
            <a:r>
              <a:rPr lang="ja-JP" altLang="en-US"/>
              <a:t>で</a:t>
            </a:r>
            <a:r>
              <a:rPr lang="en-AU" altLang="ja-JP" dirty="0"/>
              <a:t>(</a:t>
            </a:r>
            <a:r>
              <a:rPr lang="zh-TW" altLang="en-US" dirty="0"/>
              <a:t>扱</a:t>
            </a:r>
            <a:r>
              <a:rPr lang="ja-JP" altLang="en-US"/>
              <a:t>いが</a:t>
            </a:r>
            <a:r>
              <a:rPr lang="zh-TW" altLang="en-US" dirty="0"/>
              <a:t>難</a:t>
            </a:r>
            <a:r>
              <a:rPr lang="ja-JP" altLang="en-US"/>
              <a:t>しく</a:t>
            </a:r>
            <a:r>
              <a:rPr lang="en-AU" altLang="ja-JP" dirty="0"/>
              <a:t>)[kana:"</a:t>
            </a:r>
            <a:r>
              <a:rPr lang="ja-JP" altLang="en-US"/>
              <a:t>アツカイガムズカシ</a:t>
            </a:r>
            <a:r>
              <a:rPr lang="en-AU" altLang="ja-JP" dirty="0"/>
              <a:t>'</a:t>
            </a:r>
            <a:r>
              <a:rPr lang="ja-JP" altLang="en-US"/>
              <a:t>ク</a:t>
            </a:r>
            <a:r>
              <a:rPr lang="en-AU" altLang="ja-JP" dirty="0"/>
              <a:t>"]</a:t>
            </a:r>
            <a:r>
              <a:rPr lang="ja-JP" altLang="en-US"/>
              <a:t>、</a:t>
            </a:r>
            <a:r>
              <a:rPr lang="zh-TW" altLang="en-US" dirty="0"/>
              <a:t>広</a:t>
            </a:r>
            <a:r>
              <a:rPr lang="ja-JP" altLang="en-US"/>
              <a:t>く</a:t>
            </a:r>
            <a:r>
              <a:rPr lang="zh-TW" altLang="en-US" dirty="0"/>
              <a:t>普及</a:t>
            </a:r>
            <a:r>
              <a:rPr lang="ja-JP" altLang="en-US"/>
              <a:t>するには</a:t>
            </a:r>
            <a:r>
              <a:rPr lang="zh-TW" altLang="en-US" dirty="0"/>
              <a:t>至</a:t>
            </a:r>
            <a:r>
              <a:rPr lang="ja-JP" altLang="en-US"/>
              <a:t>りませんでした。</a:t>
            </a:r>
            <a:r>
              <a:rPr lang="en-US" dirty="0">
                <a:effectLst/>
              </a:rPr>
              <a:t>[break:"0.5s"]</a:t>
            </a:r>
            <a:endParaRPr lang="ja-JP" altLang="en-US"/>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ja-JP" altLang="en-US"/>
              <a:t>そこで、</a:t>
            </a:r>
            <a:r>
              <a:rPr lang="en-US" altLang="ja-JP" dirty="0"/>
              <a:t>2000</a:t>
            </a:r>
            <a:r>
              <a:rPr lang="zh-TW" altLang="en-US" dirty="0"/>
              <a:t>年代</a:t>
            </a:r>
            <a:r>
              <a:rPr lang="ja-JP" altLang="en-US"/>
              <a:t>に</a:t>
            </a:r>
            <a:r>
              <a:rPr lang="zh-TW" altLang="en-US" dirty="0"/>
              <a:t>入</a:t>
            </a:r>
            <a:r>
              <a:rPr lang="ja-JP" altLang="en-US"/>
              <a:t>り、より</a:t>
            </a:r>
            <a:r>
              <a:rPr lang="zh-TW" altLang="en-US" dirty="0"/>
              <a:t>使</a:t>
            </a:r>
            <a:r>
              <a:rPr lang="ja-JP" altLang="en-US"/>
              <a:t>いやすく、</a:t>
            </a:r>
            <a:r>
              <a:rPr lang="zh-TW" altLang="en-US" dirty="0"/>
              <a:t>汎用性</a:t>
            </a:r>
            <a:r>
              <a:rPr lang="ja-JP" altLang="en-US"/>
              <a:t>の</a:t>
            </a:r>
            <a:r>
              <a:rPr lang="zh-TW" altLang="en-US" dirty="0"/>
              <a:t>高</a:t>
            </a:r>
            <a:r>
              <a:rPr lang="ja-JP" altLang="en-US"/>
              <a:t>い</a:t>
            </a:r>
            <a:r>
              <a:rPr lang="en-US" altLang="ja-JP" dirty="0">
                <a:effectLst/>
              </a:rPr>
              <a:t>[break:"0.1s"]</a:t>
            </a:r>
            <a:r>
              <a:rPr lang="en-US" altLang="ja" dirty="0"/>
              <a:t>XML</a:t>
            </a:r>
            <a:r>
              <a:rPr lang="ja" altLang="en-US" dirty="0"/>
              <a:t>（</a:t>
            </a:r>
            <a:r>
              <a:rPr lang="en-US" altLang="ja" dirty="0"/>
              <a:t>Extensible (Markup)[kana:"</a:t>
            </a:r>
            <a:r>
              <a:rPr lang="ja-JP" altLang="en-US" dirty="0"/>
              <a:t>マークアップ</a:t>
            </a:r>
            <a:r>
              <a:rPr lang="en-US" altLang="ja-JP" dirty="0"/>
              <a:t>"]</a:t>
            </a:r>
            <a:r>
              <a:rPr lang="en-US" altLang="ja" dirty="0"/>
              <a:t> (Language)[kana:"</a:t>
            </a:r>
            <a:r>
              <a:rPr lang="ja-JP" altLang="en-US"/>
              <a:t>ラ</a:t>
            </a:r>
            <a:r>
              <a:rPr lang="en-AU" altLang="ja-JP" dirty="0"/>
              <a:t>'</a:t>
            </a:r>
            <a:r>
              <a:rPr lang="ja-JP" altLang="en-US"/>
              <a:t>ンゲージ</a:t>
            </a:r>
            <a:r>
              <a:rPr lang="en-US" altLang="ja" dirty="0"/>
              <a:t>"]</a:t>
            </a:r>
            <a:r>
              <a:rPr lang="ja" altLang="en-US" dirty="0"/>
              <a:t>）</a:t>
            </a:r>
            <a:r>
              <a:rPr lang="ja-JP" altLang="en-US"/>
              <a:t>という</a:t>
            </a:r>
            <a:r>
              <a:rPr lang="zh-TW" altLang="en-US" dirty="0"/>
              <a:t>技術</a:t>
            </a:r>
            <a:r>
              <a:rPr lang="ja-JP" altLang="en-US"/>
              <a:t>が</a:t>
            </a:r>
            <a:r>
              <a:rPr lang="zh-TW" altLang="en-US" dirty="0"/>
              <a:t>登場</a:t>
            </a:r>
            <a:r>
              <a:rPr lang="ja-JP" altLang="en-US"/>
              <a:t>しました。</a:t>
            </a:r>
            <a:r>
              <a:rPr lang="en-US" dirty="0">
                <a:effectLst/>
              </a:rPr>
              <a:t>[break:"0.5s"]</a:t>
            </a:r>
            <a:r>
              <a:rPr lang="ja-JP" altLang="en-US"/>
              <a:t>この</a:t>
            </a:r>
            <a:r>
              <a:rPr lang="zh-TW" altLang="en-US" dirty="0"/>
              <a:t>技術</a:t>
            </a:r>
            <a:r>
              <a:rPr lang="ja-JP" altLang="en-US"/>
              <a:t>に</a:t>
            </a:r>
            <a:r>
              <a:rPr lang="zh-TW" altLang="en-US" dirty="0"/>
              <a:t>基</a:t>
            </a:r>
            <a:r>
              <a:rPr lang="ja-JP" altLang="en-US"/>
              <a:t>づいて</a:t>
            </a:r>
            <a:r>
              <a:rPr lang="en-US" dirty="0">
                <a:effectLst/>
              </a:rPr>
              <a:t>[break:"0.1s"] </a:t>
            </a:r>
            <a:r>
              <a:rPr lang="en-US"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ティーイーアイ</a:t>
            </a:r>
            <a:r>
              <a:rPr lang="en-US" altLang="ja-JP" dirty="0">
                <a:effectLst/>
                <a:latin typeface=".AppleSystemUIFontMonospaced"/>
                <a:ea typeface="Hiragino Sans" panose="020B0400000000000000" pitchFamily="34" charset="-128"/>
              </a:rPr>
              <a:t>)[</a:t>
            </a:r>
            <a:r>
              <a:rPr lang="en-US" dirty="0">
                <a:effectLst/>
                <a:latin typeface=".AppleSystemUIFontMonospaced"/>
                <a:ea typeface="Hiragino Sans" panose="020B0400000000000000" pitchFamily="34" charset="-128"/>
              </a:rPr>
              <a:t>kana:"</a:t>
            </a:r>
            <a:r>
              <a:rPr lang="ja-JP" altLang="en-US">
                <a:effectLst/>
                <a:latin typeface="Hiragino Sans" panose="020B0400000000000000" pitchFamily="34" charset="-128"/>
                <a:ea typeface="Hiragino Sans" panose="020B0400000000000000" pitchFamily="34" charset="-128"/>
              </a:rPr>
              <a:t>ティ</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ーイーア</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イ</a:t>
            </a:r>
            <a:r>
              <a:rPr lang="en-US" altLang="ja-JP" dirty="0">
                <a:effectLst/>
                <a:latin typeface=".AppleSystemUIFontMonospaced"/>
                <a:ea typeface="Hiragino Sans" panose="020B0400000000000000" pitchFamily="34" charset="-128"/>
              </a:rPr>
              <a:t>"]</a:t>
            </a:r>
            <a:r>
              <a:rPr lang="ja-JP" altLang="en-US"/>
              <a:t>ガイドラインが</a:t>
            </a:r>
            <a:r>
              <a:rPr lang="zh-TW" altLang="en-US" dirty="0"/>
              <a:t>再構築</a:t>
            </a:r>
            <a:r>
              <a:rPr lang="ja-JP" altLang="en-US"/>
              <a:t>され、</a:t>
            </a:r>
            <a:r>
              <a:rPr lang="zh-TW" altLang="en-US" dirty="0"/>
              <a:t>人文学</a:t>
            </a:r>
            <a:r>
              <a:rPr lang="ja-JP" altLang="en-US"/>
              <a:t>のさまざまな</a:t>
            </a:r>
            <a:r>
              <a:rPr lang="zh-TW" altLang="en-US" dirty="0"/>
              <a:t>分野</a:t>
            </a:r>
            <a:r>
              <a:rPr lang="ja-JP" altLang="en-US"/>
              <a:t>で、</a:t>
            </a:r>
            <a:r>
              <a:rPr lang="zh-TW" altLang="en-US" dirty="0"/>
              <a:t>広</a:t>
            </a:r>
            <a:r>
              <a:rPr lang="ja-JP" altLang="en-US"/>
              <a:t>く</a:t>
            </a:r>
            <a:r>
              <a:rPr lang="en-AU" altLang="ja-JP" dirty="0"/>
              <a:t>(</a:t>
            </a:r>
            <a:r>
              <a:rPr lang="zh-TW" altLang="en-US" dirty="0"/>
              <a:t>利用</a:t>
            </a:r>
            <a:r>
              <a:rPr lang="ja-JP" altLang="en-US"/>
              <a:t>されるようになりました</a:t>
            </a:r>
            <a:r>
              <a:rPr lang="en-AU" altLang="ja-JP" dirty="0"/>
              <a:t>)[kana:"</a:t>
            </a:r>
            <a:r>
              <a:rPr lang="ja-JP" altLang="en-US"/>
              <a:t>リヨウサレルヨ</a:t>
            </a:r>
            <a:r>
              <a:rPr lang="en-AU" altLang="ja-JP" dirty="0"/>
              <a:t>'</a:t>
            </a:r>
            <a:r>
              <a:rPr lang="ja-JP" altLang="en-US"/>
              <a:t>ウニナリマシタ</a:t>
            </a:r>
            <a:r>
              <a:rPr lang="en-AU" altLang="ja-JP" dirty="0"/>
              <a:t>"]</a:t>
            </a:r>
            <a:r>
              <a:rPr lang="ja-JP" altLang="en-US"/>
              <a:t>。</a:t>
            </a:r>
            <a:r>
              <a:rPr lang="en-US" dirty="0">
                <a:effectLst/>
              </a:rPr>
              <a:t>[break:"1s"] </a:t>
            </a:r>
            <a:endParaRPr lang="en-US" dirty="0">
              <a:effectLst/>
              <a:latin typeface="Helvetica Neue" panose="02000503000000020004" pitchFamily="2" charset="0"/>
            </a:endParaRPr>
          </a:p>
          <a:p>
            <a:pPr marL="0" lvl="0" indent="0" algn="l" rtl="0">
              <a:spcBef>
                <a:spcPts val="0"/>
              </a:spcBef>
              <a:spcAft>
                <a:spcPts val="0"/>
              </a:spcAft>
              <a:buNone/>
            </a:pPr>
            <a:endParaRPr lang="ja-JP" altLang="en-US"/>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```description</a:t>
            </a:r>
          </a:p>
          <a:p>
            <a:pPr marL="0" lvl="0" indent="0" algn="l" rtl="0">
              <a:spcBef>
                <a:spcPts val="0"/>
              </a:spcBef>
              <a:spcAft>
                <a:spcPts val="0"/>
              </a:spcAft>
              <a:buNone/>
            </a:pPr>
            <a:r>
              <a:rPr lang="en-US" altLang="ja" dirty="0"/>
              <a:t> TEI</a:t>
            </a:r>
            <a:r>
              <a:rPr lang="ja-JP" altLang="en-US"/>
              <a:t>プロジェクトは、当初、</a:t>
            </a:r>
            <a:r>
              <a:rPr lang="en-US" altLang="ja" dirty="0"/>
              <a:t>SGML</a:t>
            </a:r>
            <a:r>
              <a:rPr lang="ja-JP" altLang="en-US"/>
              <a:t>というデータ形式を使って進められました。</a:t>
            </a:r>
            <a:r>
              <a:rPr lang="en-US" altLang="ja" dirty="0"/>
              <a:t>SGML</a:t>
            </a:r>
            <a:r>
              <a:rPr lang="ja" altLang="en-US" dirty="0"/>
              <a:t>（</a:t>
            </a:r>
            <a:r>
              <a:rPr lang="en-US" altLang="ja" dirty="0"/>
              <a:t>Standard Generalized Markup Language</a:t>
            </a:r>
            <a:r>
              <a:rPr lang="ja" altLang="en-US" dirty="0"/>
              <a:t>）</a:t>
            </a:r>
            <a:r>
              <a:rPr lang="ja-JP" altLang="en-US"/>
              <a:t>は、複雑な文書を構造化するための技術で、主に出版業界などで使われていました。しかし、</a:t>
            </a:r>
            <a:r>
              <a:rPr lang="en-US" altLang="ja" dirty="0"/>
              <a:t>SGML</a:t>
            </a:r>
            <a:r>
              <a:rPr lang="ja-JP" altLang="en-US"/>
              <a:t>は非常に複雑で扱いが難しく、広く普及するには至りませんでした。</a:t>
            </a:r>
          </a:p>
          <a:p>
            <a:pPr marL="0" lvl="0" indent="0" algn="l" rtl="0">
              <a:spcBef>
                <a:spcPts val="0"/>
              </a:spcBef>
              <a:spcAft>
                <a:spcPts val="0"/>
              </a:spcAft>
              <a:buNone/>
            </a:pPr>
            <a:r>
              <a:rPr lang="ja-JP" altLang="en-US"/>
              <a:t>そこで、</a:t>
            </a:r>
            <a:r>
              <a:rPr lang="en-US" altLang="ja-JP" dirty="0"/>
              <a:t>2000</a:t>
            </a:r>
            <a:r>
              <a:rPr lang="ja-JP" altLang="en-US"/>
              <a:t>年代に入り、より使いやすく、汎用性の高い</a:t>
            </a:r>
            <a:r>
              <a:rPr lang="en-US" altLang="ja" dirty="0"/>
              <a:t>XML</a:t>
            </a:r>
            <a:r>
              <a:rPr lang="ja" altLang="en-US" dirty="0"/>
              <a:t>（</a:t>
            </a:r>
            <a:r>
              <a:rPr lang="en-US" altLang="ja" dirty="0"/>
              <a:t>Extensible Markup Language</a:t>
            </a:r>
            <a:r>
              <a:rPr lang="ja" altLang="en-US" dirty="0"/>
              <a:t>）</a:t>
            </a:r>
            <a:r>
              <a:rPr lang="ja-JP" altLang="en-US"/>
              <a:t>という技術が登場しました。この技術に基づいて</a:t>
            </a:r>
            <a:r>
              <a:rPr lang="en-US" altLang="ja" dirty="0"/>
              <a:t>TEI</a:t>
            </a:r>
            <a:r>
              <a:rPr lang="ja-JP" altLang="en-US"/>
              <a:t>ガイドラインが再構築され、人文学のさまざまな分野で広く利用されるようになりました。</a:t>
            </a: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a:t>
            </a:r>
            <a:endParaRPr lang="en-US" altLang="ja-JP" dirty="0"/>
          </a:p>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2836cdd5ff4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2836cdd5ff4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effectLst/>
                <a:latin typeface="Helvetica Neue" panose="02000503000000020004" pitchFamily="2" charset="0"/>
              </a:rPr>
              <a:t>Topic:</a:t>
            </a:r>
            <a:r>
              <a:rPr lang="en-US" altLang="ja-JP" dirty="0" err="1"/>
              <a:t>TEI</a:t>
            </a:r>
            <a:r>
              <a:rPr lang="ja-JP" altLang="en-US"/>
              <a:t>の歴史と背景</a:t>
            </a:r>
            <a:endParaRPr lang="en-US" altLang="ja-JP"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```text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ja" dirty="0"/>
              <a:t>XML</a:t>
            </a:r>
            <a:r>
              <a:rPr lang="ja-JP" altLang="en-US"/>
              <a:t>は、</a:t>
            </a:r>
            <a:r>
              <a:rPr lang="zh-TW" altLang="en-US" dirty="0"/>
              <a:t>簡単</a:t>
            </a:r>
            <a:r>
              <a:rPr lang="ja-JP" altLang="en-US"/>
              <a:t>に</a:t>
            </a:r>
            <a:r>
              <a:rPr lang="zh-TW" altLang="en-US" dirty="0"/>
              <a:t>言</a:t>
            </a:r>
            <a:r>
              <a:rPr lang="ja-JP" altLang="en-US"/>
              <a:t>うと、</a:t>
            </a:r>
            <a:r>
              <a:rPr lang="en-US" dirty="0">
                <a:effectLst/>
              </a:rPr>
              <a:t>[break:"0.1s"]</a:t>
            </a:r>
            <a:r>
              <a:rPr lang="ja-JP" altLang="en-US"/>
              <a:t>デジタルデータを</a:t>
            </a:r>
            <a:r>
              <a:rPr lang="zh-TW" altLang="en-US" dirty="0"/>
              <a:t>整理</a:t>
            </a:r>
            <a:r>
              <a:rPr lang="ja-JP" altLang="en-US"/>
              <a:t>するためのフォーマットです。</a:t>
            </a:r>
            <a:r>
              <a:rPr lang="en-US" dirty="0">
                <a:effectLst/>
              </a:rPr>
              <a:t>[break:"0.1s"]</a:t>
            </a:r>
            <a:r>
              <a:rPr lang="en-US" altLang="ja" dirty="0"/>
              <a:t>XML</a:t>
            </a:r>
            <a:r>
              <a:rPr lang="ja-JP" altLang="en-US"/>
              <a:t>を</a:t>
            </a:r>
            <a:r>
              <a:rPr lang="zh-TW" altLang="en-US" dirty="0"/>
              <a:t>使</a:t>
            </a:r>
            <a:r>
              <a:rPr lang="ja-JP" altLang="en-US"/>
              <a:t>うことで、テキストの</a:t>
            </a:r>
            <a:r>
              <a:rPr lang="zh-TW" altLang="en-US" dirty="0"/>
              <a:t>構造</a:t>
            </a:r>
            <a:r>
              <a:rPr lang="ja-JP" altLang="en-US"/>
              <a:t>や</a:t>
            </a:r>
            <a:r>
              <a:rPr lang="zh-TW" altLang="en-US" dirty="0"/>
              <a:t>意味</a:t>
            </a:r>
            <a:r>
              <a:rPr lang="ja-JP" altLang="en-US"/>
              <a:t>をきちんと</a:t>
            </a:r>
            <a:r>
              <a:rPr lang="zh-TW" altLang="en-US" dirty="0"/>
              <a:t>定義</a:t>
            </a:r>
            <a:r>
              <a:rPr lang="ja-JP" altLang="en-US"/>
              <a:t>し、それをコンピュータが</a:t>
            </a:r>
            <a:r>
              <a:rPr lang="zh-TW" altLang="en-US" dirty="0"/>
              <a:t>理解</a:t>
            </a:r>
            <a:r>
              <a:rPr lang="ja-JP" altLang="en-US"/>
              <a:t>できるようにします。</a:t>
            </a:r>
            <a:r>
              <a:rPr lang="en-US" dirty="0">
                <a:effectLst/>
              </a:rPr>
              <a:t>[break:"0.2s"]</a:t>
            </a:r>
            <a:r>
              <a:rPr lang="ja-JP" altLang="en-US"/>
              <a:t>これにより、</a:t>
            </a:r>
            <a:r>
              <a:rPr lang="zh-TW" altLang="en-US" dirty="0"/>
              <a:t>研究者</a:t>
            </a:r>
            <a:r>
              <a:rPr lang="ja-JP" altLang="en-US"/>
              <a:t>たちは</a:t>
            </a:r>
            <a:r>
              <a:rPr lang="zh-TW" altLang="en-US" dirty="0"/>
              <a:t>同</a:t>
            </a:r>
            <a:r>
              <a:rPr lang="ja-JP" altLang="en-US"/>
              <a:t>じルールに</a:t>
            </a:r>
            <a:r>
              <a:rPr lang="zh-TW" altLang="en-US" dirty="0"/>
              <a:t>従</a:t>
            </a:r>
            <a:r>
              <a:rPr lang="ja-JP" altLang="en-US"/>
              <a:t>ってテキストデータをデジタル</a:t>
            </a:r>
            <a:r>
              <a:rPr lang="zh-TW" altLang="en-US" dirty="0"/>
              <a:t>化</a:t>
            </a:r>
            <a:r>
              <a:rPr lang="ja-JP" altLang="en-US"/>
              <a:t>し、それを</a:t>
            </a:r>
            <a:r>
              <a:rPr lang="zh-TW" altLang="en-US" dirty="0"/>
              <a:t>共有</a:t>
            </a:r>
            <a:r>
              <a:rPr lang="ja-JP" altLang="en-US"/>
              <a:t>しやすくなったのです。</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rPr>
              <a:t>[break:"0.5s"]</a:t>
            </a:r>
            <a:r>
              <a:rPr lang="en-US"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ティーイーアイ</a:t>
            </a:r>
            <a:r>
              <a:rPr lang="en-US" altLang="ja-JP" dirty="0">
                <a:effectLst/>
                <a:latin typeface=".AppleSystemUIFontMonospaced"/>
                <a:ea typeface="Hiragino Sans" panose="020B0400000000000000" pitchFamily="34" charset="-128"/>
              </a:rPr>
              <a:t>)[</a:t>
            </a:r>
            <a:r>
              <a:rPr lang="en-US" dirty="0">
                <a:effectLst/>
                <a:latin typeface=".AppleSystemUIFontMonospaced"/>
                <a:ea typeface="Hiragino Sans" panose="020B0400000000000000" pitchFamily="34" charset="-128"/>
              </a:rPr>
              <a:t>kana:"</a:t>
            </a:r>
            <a:r>
              <a:rPr lang="ja-JP" altLang="en-US">
                <a:effectLst/>
                <a:latin typeface="Hiragino Sans" panose="020B0400000000000000" pitchFamily="34" charset="-128"/>
                <a:ea typeface="Hiragino Sans" panose="020B0400000000000000" pitchFamily="34" charset="-128"/>
              </a:rPr>
              <a:t>ティ</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ーイーア</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イ</a:t>
            </a:r>
            <a:r>
              <a:rPr lang="en-US" altLang="ja-JP" dirty="0">
                <a:effectLst/>
                <a:latin typeface=".AppleSystemUIFontMonospaced"/>
                <a:ea typeface="Hiragino Sans" panose="020B0400000000000000" pitchFamily="34" charset="-128"/>
              </a:rPr>
              <a:t>"]</a:t>
            </a:r>
            <a:r>
              <a:rPr lang="ja-JP" altLang="en-US"/>
              <a:t>は、</a:t>
            </a:r>
            <a:r>
              <a:rPr lang="en-US" altLang="ja" dirty="0"/>
              <a:t>XML</a:t>
            </a:r>
            <a:r>
              <a:rPr lang="ja-JP" altLang="en-US"/>
              <a:t>を</a:t>
            </a:r>
            <a:r>
              <a:rPr lang="zh-TW" altLang="en-US" dirty="0"/>
              <a:t>採用</a:t>
            </a:r>
            <a:r>
              <a:rPr lang="ja-JP" altLang="en-US"/>
              <a:t>することで、</a:t>
            </a:r>
            <a:r>
              <a:rPr lang="zh-TW" altLang="en-US" dirty="0"/>
              <a:t>世界中</a:t>
            </a:r>
            <a:r>
              <a:rPr lang="ja-JP" altLang="en-US"/>
              <a:t>の</a:t>
            </a:r>
            <a:r>
              <a:rPr lang="zh-TW" altLang="en-US" dirty="0"/>
              <a:t>研究者</a:t>
            </a:r>
            <a:r>
              <a:rPr lang="ja-JP" altLang="en-US"/>
              <a:t>が</a:t>
            </a:r>
            <a:r>
              <a:rPr lang="zh-TW" altLang="en-US" dirty="0"/>
              <a:t>同</a:t>
            </a:r>
            <a:r>
              <a:rPr lang="ja-JP" altLang="en-US"/>
              <a:t>じ</a:t>
            </a:r>
            <a:r>
              <a:rPr lang="zh-TW" altLang="en-US" dirty="0"/>
              <a:t>形式</a:t>
            </a:r>
            <a:r>
              <a:rPr lang="ja-JP" altLang="en-US"/>
              <a:t>でテキストデータを</a:t>
            </a:r>
            <a:r>
              <a:rPr lang="zh-TW" altLang="en-US" dirty="0"/>
              <a:t>扱</a:t>
            </a:r>
            <a:r>
              <a:rPr lang="ja-JP" altLang="en-US"/>
              <a:t>えるようになり、データの</a:t>
            </a:r>
            <a:r>
              <a:rPr lang="zh-TW" altLang="en-US" dirty="0"/>
              <a:t>互換性</a:t>
            </a:r>
            <a:r>
              <a:rPr lang="ja-JP" altLang="en-US"/>
              <a:t>や</a:t>
            </a:r>
            <a:r>
              <a:rPr lang="zh-TW" altLang="en-US" dirty="0"/>
              <a:t>保存性</a:t>
            </a:r>
            <a:r>
              <a:rPr lang="ja-JP" altLang="en-US"/>
              <a:t>を</a:t>
            </a:r>
            <a:r>
              <a:rPr lang="zh-TW" altLang="en-US" dirty="0"/>
              <a:t>大</a:t>
            </a:r>
            <a:r>
              <a:rPr lang="ja-JP" altLang="en-US"/>
              <a:t>きく</a:t>
            </a:r>
            <a:r>
              <a:rPr lang="zh-TW" altLang="en-US" dirty="0"/>
              <a:t>向上</a:t>
            </a:r>
            <a:r>
              <a:rPr lang="ja-JP" altLang="en-US"/>
              <a:t>させました。</a:t>
            </a:r>
            <a:r>
              <a:rPr lang="en-US" dirty="0">
                <a:effectLst/>
              </a:rPr>
              <a:t>[break:"0.5s"]</a:t>
            </a:r>
            <a:endParaRPr lang="ja-JP" altLang="en-US"/>
          </a:p>
          <a:p>
            <a:pPr marL="0" lvl="0" indent="0" algn="l" rtl="0">
              <a:spcBef>
                <a:spcPts val="0"/>
              </a:spcBef>
              <a:spcAft>
                <a:spcPts val="0"/>
              </a:spcAft>
              <a:buNone/>
            </a:pPr>
            <a:endParaRPr lang="ja-JP" altLang="en-US"/>
          </a:p>
          <a:p>
            <a:pPr marL="0" lvl="0" indent="0" algn="l" rtl="0">
              <a:spcBef>
                <a:spcPts val="0"/>
              </a:spcBef>
              <a:spcAft>
                <a:spcPts val="0"/>
              </a:spcAft>
              <a:buNone/>
            </a:pPr>
            <a:r>
              <a:rPr lang="en-US" altLang="ja-JP" dirty="0"/>
              <a:t>XML</a:t>
            </a:r>
            <a:r>
              <a:rPr lang="ja-JP" altLang="en-US"/>
              <a:t>の</a:t>
            </a:r>
            <a:r>
              <a:rPr lang="zh-TW" altLang="en-US" dirty="0"/>
              <a:t>特徴</a:t>
            </a:r>
            <a:r>
              <a:rPr lang="ja-JP" altLang="en-US"/>
              <a:t>は</a:t>
            </a:r>
            <a:r>
              <a:rPr lang="zh-TW" altLang="en-US" dirty="0"/>
              <a:t>以下</a:t>
            </a:r>
            <a:r>
              <a:rPr lang="ja-JP" altLang="en-US"/>
              <a:t>の</a:t>
            </a:r>
            <a:r>
              <a:rPr lang="zh-TW" altLang="en-US" dirty="0"/>
              <a:t>通</a:t>
            </a:r>
            <a:r>
              <a:rPr lang="ja-JP" altLang="en-US"/>
              <a:t>りです。</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rPr>
              <a:t>[break:"0.3s"]</a:t>
            </a:r>
            <a:r>
              <a:rPr lang="ja-JP" altLang="en-US"/>
              <a:t>タグを</a:t>
            </a:r>
            <a:r>
              <a:rPr lang="zh-TW" altLang="en-US" dirty="0"/>
              <a:t>自由</a:t>
            </a:r>
            <a:r>
              <a:rPr lang="ja-JP" altLang="en-US"/>
              <a:t>に</a:t>
            </a:r>
            <a:r>
              <a:rPr lang="zh-TW" altLang="en-US" dirty="0"/>
              <a:t>決</a:t>
            </a:r>
            <a:r>
              <a:rPr lang="ja-JP" altLang="en-US"/>
              <a:t>められる</a:t>
            </a:r>
            <a:r>
              <a:rPr lang="en-US" dirty="0">
                <a:effectLst/>
              </a:rPr>
              <a:t>[break:"0.5s"]</a:t>
            </a:r>
            <a:endParaRPr lang="ja-JP" altLang="en-US"/>
          </a:p>
          <a:p>
            <a:pPr marL="0" lvl="0" indent="0" algn="l" rtl="0">
              <a:spcBef>
                <a:spcPts val="0"/>
              </a:spcBef>
              <a:spcAft>
                <a:spcPts val="0"/>
              </a:spcAft>
              <a:buNone/>
            </a:pPr>
            <a:r>
              <a:rPr lang="en-US" altLang="ja-JP" dirty="0"/>
              <a:t>XML</a:t>
            </a:r>
            <a:r>
              <a:rPr lang="ja-JP" altLang="en-US"/>
              <a:t>では、</a:t>
            </a:r>
            <a:r>
              <a:rPr lang="zh-TW" altLang="en-US" dirty="0"/>
              <a:t>使</a:t>
            </a:r>
            <a:r>
              <a:rPr lang="ja-JP" altLang="en-US"/>
              <a:t>うタグ（ラベル）を</a:t>
            </a:r>
            <a:r>
              <a:rPr lang="zh-TW" altLang="en-US" dirty="0"/>
              <a:t>自分</a:t>
            </a:r>
            <a:r>
              <a:rPr lang="ja-JP" altLang="en-US"/>
              <a:t>で</a:t>
            </a:r>
            <a:r>
              <a:rPr lang="zh-TW" altLang="en-US" dirty="0"/>
              <a:t>自由</a:t>
            </a:r>
            <a:r>
              <a:rPr lang="ja-JP" altLang="en-US"/>
              <a:t>に</a:t>
            </a:r>
            <a:r>
              <a:rPr lang="zh-TW" altLang="en-US" dirty="0"/>
              <a:t>決</a:t>
            </a:r>
            <a:r>
              <a:rPr lang="ja-JP" altLang="en-US"/>
              <a:t>めることができます。</a:t>
            </a:r>
            <a:r>
              <a:rPr lang="en-US" dirty="0">
                <a:effectLst/>
              </a:rPr>
              <a:t>[break:"0.1s"]</a:t>
            </a:r>
            <a:r>
              <a:rPr lang="ja-JP" altLang="en-US"/>
              <a:t>これは</a:t>
            </a:r>
            <a:r>
              <a:rPr lang="en-US" altLang="ja-JP" dirty="0"/>
              <a:t>HTML</a:t>
            </a:r>
            <a:r>
              <a:rPr lang="ja-JP" altLang="en-US"/>
              <a:t>のように</a:t>
            </a:r>
            <a:r>
              <a:rPr lang="zh-TW" altLang="en-US" dirty="0"/>
              <a:t>決</a:t>
            </a:r>
            <a:r>
              <a:rPr lang="ja-JP" altLang="en-US"/>
              <a:t>まったタグだけを</a:t>
            </a:r>
            <a:r>
              <a:rPr lang="zh-TW" altLang="en-US" dirty="0"/>
              <a:t>使</a:t>
            </a:r>
            <a:r>
              <a:rPr lang="ja-JP" altLang="en-US"/>
              <a:t>うのではなく、データに</a:t>
            </a:r>
            <a:r>
              <a:rPr lang="zh-TW" altLang="en-US" dirty="0"/>
              <a:t>応</a:t>
            </a:r>
            <a:r>
              <a:rPr lang="ja-JP" altLang="en-US"/>
              <a:t>じて</a:t>
            </a:r>
            <a:r>
              <a:rPr lang="zh-TW" altLang="en-US" dirty="0"/>
              <a:t>適切</a:t>
            </a:r>
            <a:r>
              <a:rPr lang="ja-JP" altLang="en-US"/>
              <a:t>な</a:t>
            </a:r>
            <a:r>
              <a:rPr lang="zh-TW" altLang="en-US" dirty="0"/>
              <a:t>名前</a:t>
            </a:r>
            <a:r>
              <a:rPr lang="ja-JP" altLang="en-US"/>
              <a:t>のタグを</a:t>
            </a:r>
            <a:r>
              <a:rPr lang="zh-TW" altLang="en-US" dirty="0"/>
              <a:t>作成</a:t>
            </a:r>
            <a:r>
              <a:rPr lang="ja-JP" altLang="en-US"/>
              <a:t>して、</a:t>
            </a:r>
            <a:r>
              <a:rPr lang="zh-TW" altLang="en-US" dirty="0"/>
              <a:t>内容</a:t>
            </a:r>
            <a:r>
              <a:rPr lang="ja-JP" altLang="en-US"/>
              <a:t>をよりわかりやすく</a:t>
            </a:r>
            <a:r>
              <a:rPr lang="zh-TW" altLang="en-US" dirty="0"/>
              <a:t>整理</a:t>
            </a:r>
            <a:r>
              <a:rPr lang="ja-JP" altLang="en-US"/>
              <a:t>できることを</a:t>
            </a:r>
            <a:r>
              <a:rPr lang="zh-TW" altLang="en-US" dirty="0"/>
              <a:t>意味</a:t>
            </a:r>
            <a:r>
              <a:rPr lang="ja-JP" altLang="en-US"/>
              <a:t>します。</a:t>
            </a:r>
          </a:p>
          <a:p>
            <a:pPr marL="0" lvl="0" indent="0" algn="l" rtl="0">
              <a:spcBef>
                <a:spcPts val="0"/>
              </a:spcBef>
              <a:spcAft>
                <a:spcPts val="0"/>
              </a:spcAft>
              <a:buNone/>
            </a:pPr>
            <a:endParaRPr lang="ja-JP" altLang="en-US"/>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rPr>
              <a:t>[break:"0.3s"]</a:t>
            </a:r>
            <a:r>
              <a:rPr lang="zh-TW" altLang="en-US" dirty="0"/>
              <a:t>拡張性</a:t>
            </a:r>
            <a:r>
              <a:rPr lang="ja-JP" altLang="en-US"/>
              <a:t>が</a:t>
            </a:r>
            <a:r>
              <a:rPr lang="zh-TW" altLang="en-US" dirty="0"/>
              <a:t>高</a:t>
            </a:r>
            <a:r>
              <a:rPr lang="ja-JP" altLang="en-US"/>
              <a:t>い</a:t>
            </a:r>
            <a:r>
              <a:rPr lang="en-US" dirty="0">
                <a:effectLst/>
              </a:rPr>
              <a:t>[break:"0.5s"]</a:t>
            </a:r>
            <a:endParaRPr lang="ja-JP" altLang="en-US"/>
          </a:p>
          <a:p>
            <a:pPr marL="0" lvl="0" indent="0" algn="l" rtl="0">
              <a:spcBef>
                <a:spcPts val="0"/>
              </a:spcBef>
              <a:spcAft>
                <a:spcPts val="0"/>
              </a:spcAft>
              <a:buNone/>
            </a:pPr>
            <a:r>
              <a:rPr lang="en-US" altLang="ja-JP" dirty="0"/>
              <a:t>XML</a:t>
            </a:r>
            <a:r>
              <a:rPr lang="ja-JP" altLang="en-US"/>
              <a:t>は</a:t>
            </a:r>
            <a:r>
              <a:rPr lang="zh-TW" altLang="en-US" dirty="0"/>
              <a:t>非常</a:t>
            </a:r>
            <a:r>
              <a:rPr lang="ja-JP" altLang="en-US"/>
              <a:t>に</a:t>
            </a:r>
            <a:r>
              <a:rPr lang="zh-TW" altLang="en-US" dirty="0"/>
              <a:t>柔軟</a:t>
            </a:r>
            <a:r>
              <a:rPr lang="ja-JP" altLang="en-US"/>
              <a:t>に</a:t>
            </a:r>
            <a:r>
              <a:rPr lang="zh-TW" altLang="en-US" dirty="0"/>
              <a:t>使</a:t>
            </a:r>
            <a:r>
              <a:rPr lang="ja-JP" altLang="en-US"/>
              <a:t>えます。データの</a:t>
            </a:r>
            <a:r>
              <a:rPr lang="zh-TW" altLang="en-US" dirty="0"/>
              <a:t>構成</a:t>
            </a:r>
            <a:r>
              <a:rPr lang="ja-JP" altLang="en-US"/>
              <a:t>や</a:t>
            </a:r>
            <a:r>
              <a:rPr lang="zh-TW" altLang="en-US" dirty="0"/>
              <a:t>内容</a:t>
            </a:r>
            <a:r>
              <a:rPr lang="ja-JP" altLang="en-US"/>
              <a:t>に</a:t>
            </a:r>
            <a:r>
              <a:rPr lang="zh-TW" altLang="en-US" dirty="0"/>
              <a:t>合</a:t>
            </a:r>
            <a:r>
              <a:rPr lang="ja-JP" altLang="en-US"/>
              <a:t>わせて</a:t>
            </a:r>
            <a:r>
              <a:rPr lang="en-AU" altLang="ja-JP" dirty="0"/>
              <a:t>(</a:t>
            </a:r>
            <a:r>
              <a:rPr lang="zh-TW" altLang="en-US" dirty="0"/>
              <a:t>自由</a:t>
            </a:r>
            <a:r>
              <a:rPr lang="ja-JP" altLang="en-US"/>
              <a:t>にタグを</a:t>
            </a:r>
            <a:r>
              <a:rPr lang="zh-TW" altLang="en-US" dirty="0"/>
              <a:t>定義</a:t>
            </a:r>
            <a:r>
              <a:rPr lang="ja-JP" altLang="en-US"/>
              <a:t>できるため</a:t>
            </a:r>
            <a:r>
              <a:rPr lang="en-AU" altLang="ja-JP" dirty="0"/>
              <a:t>)</a:t>
            </a:r>
            <a:r>
              <a:rPr lang="ja-JP" altLang="en-US"/>
              <a:t>、</a:t>
            </a:r>
            <a:r>
              <a:rPr lang="zh-TW" altLang="en-US" dirty="0"/>
              <a:t>様々</a:t>
            </a:r>
            <a:r>
              <a:rPr lang="ja-JP" altLang="en-US"/>
              <a:t>な</a:t>
            </a:r>
            <a:r>
              <a:rPr lang="zh-TW" altLang="en-US" dirty="0"/>
              <a:t>種類</a:t>
            </a:r>
            <a:r>
              <a:rPr lang="ja-JP" altLang="en-US"/>
              <a:t>のデータや</a:t>
            </a:r>
            <a:r>
              <a:rPr lang="zh-TW" altLang="en-US" dirty="0"/>
              <a:t>用途</a:t>
            </a:r>
            <a:r>
              <a:rPr lang="ja-JP" altLang="en-US"/>
              <a:t>に</a:t>
            </a:r>
            <a:r>
              <a:rPr lang="zh-TW" altLang="en-US" dirty="0"/>
              <a:t>対応</a:t>
            </a:r>
            <a:r>
              <a:rPr lang="ja-JP" altLang="en-US"/>
              <a:t>できます。これが、</a:t>
            </a:r>
            <a:r>
              <a:rPr lang="en-US" altLang="ja-JP" dirty="0"/>
              <a:t>XML</a:t>
            </a:r>
            <a:r>
              <a:rPr lang="ja-JP" altLang="en-US"/>
              <a:t>の</a:t>
            </a:r>
            <a:r>
              <a:rPr lang="zh-TW" altLang="en-US" dirty="0"/>
              <a:t>拡張性</a:t>
            </a:r>
            <a:r>
              <a:rPr lang="ja-JP" altLang="en-US"/>
              <a:t>が</a:t>
            </a:r>
            <a:r>
              <a:rPr lang="zh-TW" altLang="en-US" dirty="0"/>
              <a:t>高</a:t>
            </a:r>
            <a:r>
              <a:rPr lang="ja-JP" altLang="en-US"/>
              <a:t>いと</a:t>
            </a:r>
            <a:r>
              <a:rPr lang="zh-TW" altLang="en-US" dirty="0"/>
              <a:t>言</a:t>
            </a:r>
            <a:r>
              <a:rPr lang="ja-JP" altLang="en-US"/>
              <a:t>われる</a:t>
            </a:r>
            <a:r>
              <a:rPr lang="zh-TW" altLang="en-US" dirty="0"/>
              <a:t>理由</a:t>
            </a:r>
            <a:r>
              <a:rPr lang="ja-JP" altLang="en-US"/>
              <a:t>です。</a:t>
            </a:r>
          </a:p>
          <a:p>
            <a:pPr marL="0" lvl="0" indent="0" algn="l" rtl="0">
              <a:spcBef>
                <a:spcPts val="0"/>
              </a:spcBef>
              <a:spcAft>
                <a:spcPts val="0"/>
              </a:spcAft>
              <a:buNone/>
            </a:pPr>
            <a:endParaRPr lang="ja-JP" altLang="en-US"/>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rPr>
              <a:t>[break:"0.3s"]</a:t>
            </a:r>
            <a:r>
              <a:rPr lang="zh-TW" altLang="en-US" dirty="0"/>
              <a:t>構造</a:t>
            </a:r>
            <a:r>
              <a:rPr lang="ja-JP" altLang="en-US"/>
              <a:t>を</a:t>
            </a:r>
            <a:r>
              <a:rPr lang="zh-TW" altLang="en-US" dirty="0"/>
              <a:t>変換</a:t>
            </a:r>
            <a:r>
              <a:rPr lang="ja-JP" altLang="en-US"/>
              <a:t>できる</a:t>
            </a:r>
            <a:r>
              <a:rPr lang="en-US" dirty="0">
                <a:effectLst/>
              </a:rPr>
              <a:t>[break:"0.5s"]</a:t>
            </a:r>
            <a:endParaRPr lang="ja-JP" altLang="en-US"/>
          </a:p>
          <a:p>
            <a:pPr marL="0" lvl="0" indent="0" algn="l" rtl="0">
              <a:spcBef>
                <a:spcPts val="0"/>
              </a:spcBef>
              <a:spcAft>
                <a:spcPts val="0"/>
              </a:spcAft>
              <a:buNone/>
            </a:pPr>
            <a:r>
              <a:rPr lang="en-US" altLang="ja-JP" dirty="0"/>
              <a:t>XML</a:t>
            </a:r>
            <a:r>
              <a:rPr lang="ja-JP" altLang="en-US"/>
              <a:t>はデータの</a:t>
            </a:r>
            <a:r>
              <a:rPr lang="zh-TW" altLang="en-US" dirty="0"/>
              <a:t>構造</a:t>
            </a:r>
            <a:r>
              <a:rPr lang="ja-JP" altLang="en-US"/>
              <a:t>を</a:t>
            </a:r>
            <a:r>
              <a:rPr lang="zh-TW" altLang="en-US" dirty="0"/>
              <a:t>別</a:t>
            </a:r>
            <a:r>
              <a:rPr lang="ja-JP" altLang="en-US"/>
              <a:t>の</a:t>
            </a:r>
            <a:r>
              <a:rPr lang="zh-TW" altLang="en-US" dirty="0"/>
              <a:t>形式</a:t>
            </a:r>
            <a:r>
              <a:rPr lang="ja-JP" altLang="en-US"/>
              <a:t>に</a:t>
            </a:r>
            <a:r>
              <a:rPr lang="zh-TW" altLang="en-US" dirty="0"/>
              <a:t>変換</a:t>
            </a:r>
            <a:r>
              <a:rPr lang="ja-JP" altLang="en-US"/>
              <a:t>することができます。</a:t>
            </a:r>
            <a:r>
              <a:rPr lang="zh-TW" altLang="en-US" dirty="0"/>
              <a:t>例</a:t>
            </a:r>
            <a:r>
              <a:rPr lang="ja-JP" altLang="en-US"/>
              <a:t>えば、</a:t>
            </a:r>
            <a:r>
              <a:rPr lang="en-US" altLang="ja-JP" dirty="0"/>
              <a:t>XML</a:t>
            </a:r>
            <a:r>
              <a:rPr lang="ja-JP" altLang="en-US"/>
              <a:t>のデータを</a:t>
            </a:r>
            <a:r>
              <a:rPr lang="en-US" altLang="ja-JP" dirty="0"/>
              <a:t>HTML</a:t>
            </a:r>
            <a:r>
              <a:rPr lang="ja-JP" altLang="en-US"/>
              <a:t>や</a:t>
            </a:r>
            <a:r>
              <a:rPr lang="en-US" altLang="ja-JP" dirty="0"/>
              <a:t>CSV</a:t>
            </a:r>
            <a:r>
              <a:rPr lang="ja-JP" altLang="en-US"/>
              <a:t>など、</a:t>
            </a:r>
            <a:r>
              <a:rPr lang="zh-TW" altLang="en-US" dirty="0"/>
              <a:t>他</a:t>
            </a:r>
            <a:r>
              <a:rPr lang="ja-JP" altLang="en-US"/>
              <a:t>のデータ</a:t>
            </a:r>
            <a:r>
              <a:rPr lang="zh-TW" altLang="en-US" dirty="0"/>
              <a:t>形式</a:t>
            </a:r>
            <a:r>
              <a:rPr lang="ja-JP" altLang="en-US"/>
              <a:t>に</a:t>
            </a:r>
            <a:r>
              <a:rPr lang="zh-TW" altLang="en-US" dirty="0"/>
              <a:t>変換</a:t>
            </a:r>
            <a:r>
              <a:rPr lang="ja-JP" altLang="en-US"/>
              <a:t>することが</a:t>
            </a:r>
            <a:r>
              <a:rPr lang="zh-TW" altLang="en-US" dirty="0"/>
              <a:t>可能</a:t>
            </a:r>
            <a:r>
              <a:rPr lang="ja-JP" altLang="en-US"/>
              <a:t>です。</a:t>
            </a:r>
          </a:p>
          <a:p>
            <a:pPr marL="0" lvl="0" indent="0" algn="l" rtl="0">
              <a:spcBef>
                <a:spcPts val="0"/>
              </a:spcBef>
              <a:spcAft>
                <a:spcPts val="0"/>
              </a:spcAft>
              <a:buNone/>
            </a:pPr>
            <a:r>
              <a:rPr lang="ja-JP" altLang="en-US"/>
              <a:t>要するに、</a:t>
            </a:r>
            <a:r>
              <a:rPr lang="zh-TW" altLang="en-US" dirty="0"/>
              <a:t>同</a:t>
            </a:r>
            <a:r>
              <a:rPr lang="ja-JP" altLang="en-US"/>
              <a:t>じデータをさまざまな</a:t>
            </a:r>
            <a:r>
              <a:rPr lang="zh-TW" altLang="en-US" dirty="0"/>
              <a:t>目的</a:t>
            </a:r>
            <a:r>
              <a:rPr lang="ja-JP" altLang="en-US"/>
              <a:t>で</a:t>
            </a:r>
            <a:r>
              <a:rPr lang="zh-TW" altLang="en-US" dirty="0"/>
              <a:t>活用</a:t>
            </a:r>
            <a:r>
              <a:rPr lang="ja-JP" altLang="en-US"/>
              <a:t>できます。 </a:t>
            </a:r>
            <a:endParaRPr lang="en-AU" altLang="ja-JP"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rPr>
              <a:t>[break:"1s"] </a:t>
            </a:r>
            <a:endParaRPr lang="en-US" dirty="0">
              <a:effectLst/>
              <a:latin typeface="Helvetica Neue" panose="02000503000000020004" pitchFamily="2" charset="0"/>
            </a:endParaRPr>
          </a:p>
          <a:p>
            <a:pPr marL="0" lvl="0" indent="0" algn="l" rtl="0">
              <a:spcBef>
                <a:spcPts val="0"/>
              </a:spcBef>
              <a:spcAft>
                <a:spcPts val="0"/>
              </a:spcAft>
              <a:buNone/>
            </a:pPr>
            <a:endParaRPr lang="ja-JP" altLang="en-US"/>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```description</a:t>
            </a:r>
          </a:p>
          <a:p>
            <a:pPr marL="0" lvl="0" indent="0" algn="l" rtl="0">
              <a:spcBef>
                <a:spcPts val="0"/>
              </a:spcBef>
              <a:spcAft>
                <a:spcPts val="0"/>
              </a:spcAft>
              <a:buNone/>
            </a:pPr>
            <a:r>
              <a:rPr lang="en-US" altLang="ja" dirty="0"/>
              <a:t>XML</a:t>
            </a:r>
            <a:r>
              <a:rPr lang="ja-JP" altLang="en-US"/>
              <a:t>は、簡単に言うと、デジタルデータを整理するためのフォーマットです。</a:t>
            </a:r>
            <a:r>
              <a:rPr lang="en-US" altLang="ja" dirty="0"/>
              <a:t>XML</a:t>
            </a:r>
            <a:r>
              <a:rPr lang="ja-JP" altLang="en-US"/>
              <a:t>を使うことで、テキストの構造や意味をきちんと定義し、それをコンピュータが理解できるようにします。これにより、研究者たちは同じルールに従ってテキストデータをデジタル化し、それを共有しやすくなったのです。</a:t>
            </a:r>
          </a:p>
          <a:p>
            <a:pPr marL="0" lvl="0" indent="0" algn="l" rtl="0">
              <a:spcBef>
                <a:spcPts val="0"/>
              </a:spcBef>
              <a:spcAft>
                <a:spcPts val="0"/>
              </a:spcAft>
              <a:buNone/>
            </a:pPr>
            <a:r>
              <a:rPr lang="en-US" altLang="ja" dirty="0"/>
              <a:t>TEI</a:t>
            </a:r>
            <a:r>
              <a:rPr lang="ja-JP" altLang="en-US"/>
              <a:t>は、</a:t>
            </a:r>
            <a:r>
              <a:rPr lang="en-US" altLang="ja" dirty="0"/>
              <a:t>XML</a:t>
            </a:r>
            <a:r>
              <a:rPr lang="ja-JP" altLang="en-US"/>
              <a:t>を採用することで、世界中の研究者が同じ形式でテキストデータを扱えるようになり、データの互換性や保存性を大きく向上させました。</a:t>
            </a:r>
          </a:p>
          <a:p>
            <a:pPr marL="0" lvl="0" indent="0" algn="l" rtl="0">
              <a:spcBef>
                <a:spcPts val="0"/>
              </a:spcBef>
              <a:spcAft>
                <a:spcPts val="0"/>
              </a:spcAft>
              <a:buNone/>
            </a:pPr>
            <a:endParaRPr lang="ja-JP" altLang="en-US"/>
          </a:p>
          <a:p>
            <a:pPr marL="0" lvl="0" indent="0" algn="l" rtl="0">
              <a:spcBef>
                <a:spcPts val="0"/>
              </a:spcBef>
              <a:spcAft>
                <a:spcPts val="0"/>
              </a:spcAft>
              <a:buNone/>
            </a:pPr>
            <a:r>
              <a:rPr lang="en-US" altLang="ja-JP" dirty="0"/>
              <a:t>XML</a:t>
            </a:r>
            <a:r>
              <a:rPr lang="ja-JP" altLang="en-US"/>
              <a:t>の特徴は以下の通りです。</a:t>
            </a:r>
          </a:p>
          <a:p>
            <a:pPr marL="0" lvl="0" indent="0" algn="l" rtl="0">
              <a:spcBef>
                <a:spcPts val="0"/>
              </a:spcBef>
              <a:spcAft>
                <a:spcPts val="0"/>
              </a:spcAft>
              <a:buNone/>
            </a:pPr>
            <a:r>
              <a:rPr lang="ja-JP" altLang="en-US"/>
              <a:t>タグを自由に決められる</a:t>
            </a:r>
          </a:p>
          <a:p>
            <a:pPr marL="0" lvl="0" indent="0" algn="l" rtl="0">
              <a:spcBef>
                <a:spcPts val="0"/>
              </a:spcBef>
              <a:spcAft>
                <a:spcPts val="0"/>
              </a:spcAft>
              <a:buNone/>
            </a:pPr>
            <a:r>
              <a:rPr lang="en-US" altLang="ja-JP" dirty="0"/>
              <a:t>XML</a:t>
            </a:r>
            <a:r>
              <a:rPr lang="ja-JP" altLang="en-US"/>
              <a:t>では、使うタグ（ラベル）を自分で自由に決めることができます。これは</a:t>
            </a:r>
            <a:r>
              <a:rPr lang="en-US" altLang="ja-JP" dirty="0"/>
              <a:t>HTML</a:t>
            </a:r>
            <a:r>
              <a:rPr lang="ja-JP" altLang="en-US"/>
              <a:t>のように決まったタグだけを使うのではなく、データに応じて適切な名前のタグを作成して、内容をよりわかりやすく整理できることを意味します。</a:t>
            </a:r>
          </a:p>
          <a:p>
            <a:pPr marL="0" lvl="0" indent="0" algn="l" rtl="0">
              <a:spcBef>
                <a:spcPts val="0"/>
              </a:spcBef>
              <a:spcAft>
                <a:spcPts val="0"/>
              </a:spcAft>
              <a:buNone/>
            </a:pPr>
            <a:endParaRPr lang="ja-JP" altLang="en-US"/>
          </a:p>
          <a:p>
            <a:pPr marL="0" lvl="0" indent="0" algn="l" rtl="0">
              <a:spcBef>
                <a:spcPts val="0"/>
              </a:spcBef>
              <a:spcAft>
                <a:spcPts val="0"/>
              </a:spcAft>
              <a:buNone/>
            </a:pPr>
            <a:r>
              <a:rPr lang="ja-JP" altLang="en-US"/>
              <a:t>拡張性が高い</a:t>
            </a:r>
          </a:p>
          <a:p>
            <a:pPr marL="0" lvl="0" indent="0" algn="l" rtl="0">
              <a:spcBef>
                <a:spcPts val="0"/>
              </a:spcBef>
              <a:spcAft>
                <a:spcPts val="0"/>
              </a:spcAft>
              <a:buNone/>
            </a:pPr>
            <a:r>
              <a:rPr lang="en-US" altLang="ja-JP" dirty="0"/>
              <a:t>XML</a:t>
            </a:r>
            <a:r>
              <a:rPr lang="ja-JP" altLang="en-US"/>
              <a:t>は非常に柔軟に使えます。データの構成や内容に合わせて自由にタグを定義できるため、様々な種類のデータや用途に対応できます。これが、</a:t>
            </a:r>
            <a:r>
              <a:rPr lang="en-US" altLang="ja-JP" dirty="0"/>
              <a:t>XML</a:t>
            </a:r>
            <a:r>
              <a:rPr lang="ja-JP" altLang="en-US"/>
              <a:t>の拡張性が高いと言われる理由です。</a:t>
            </a:r>
          </a:p>
          <a:p>
            <a:pPr marL="0" lvl="0" indent="0" algn="l" rtl="0">
              <a:spcBef>
                <a:spcPts val="0"/>
              </a:spcBef>
              <a:spcAft>
                <a:spcPts val="0"/>
              </a:spcAft>
              <a:buNone/>
            </a:pPr>
            <a:endParaRPr lang="ja-JP" altLang="en-US"/>
          </a:p>
          <a:p>
            <a:pPr marL="0" lvl="0" indent="0" algn="l" rtl="0">
              <a:spcBef>
                <a:spcPts val="0"/>
              </a:spcBef>
              <a:spcAft>
                <a:spcPts val="0"/>
              </a:spcAft>
              <a:buNone/>
            </a:pPr>
            <a:r>
              <a:rPr lang="ja-JP" altLang="en-US"/>
              <a:t>構造を変換できる</a:t>
            </a:r>
          </a:p>
          <a:p>
            <a:pPr marL="0" lvl="0" indent="0" algn="l" rtl="0">
              <a:spcBef>
                <a:spcPts val="0"/>
              </a:spcBef>
              <a:spcAft>
                <a:spcPts val="0"/>
              </a:spcAft>
              <a:buNone/>
            </a:pPr>
            <a:r>
              <a:rPr lang="en-US" altLang="ja-JP" dirty="0"/>
              <a:t>XML</a:t>
            </a:r>
            <a:r>
              <a:rPr lang="ja-JP" altLang="en-US"/>
              <a:t>はデータの構造を別の形式に変換することができます。例えば、</a:t>
            </a:r>
            <a:r>
              <a:rPr lang="en-US" altLang="ja-JP" dirty="0"/>
              <a:t>XML</a:t>
            </a:r>
            <a:r>
              <a:rPr lang="ja-JP" altLang="en-US"/>
              <a:t>のデータを</a:t>
            </a:r>
            <a:r>
              <a:rPr lang="en-US" altLang="ja-JP" dirty="0"/>
              <a:t>HTML</a:t>
            </a:r>
            <a:r>
              <a:rPr lang="ja-JP" altLang="en-US"/>
              <a:t>や</a:t>
            </a:r>
            <a:r>
              <a:rPr lang="en-US" altLang="ja-JP" dirty="0"/>
              <a:t>CSV</a:t>
            </a:r>
            <a:r>
              <a:rPr lang="ja-JP" altLang="en-US"/>
              <a:t>など、他のデータ形式に変換することが可能です。</a:t>
            </a:r>
          </a:p>
          <a:p>
            <a:pPr marL="0" lvl="0" indent="0" algn="l" rtl="0">
              <a:spcBef>
                <a:spcPts val="0"/>
              </a:spcBef>
              <a:spcAft>
                <a:spcPts val="0"/>
              </a:spcAft>
              <a:buNone/>
            </a:pPr>
            <a:r>
              <a:rPr lang="ja-JP" altLang="en-US"/>
              <a:t>要するに、同じデータをさまざまな目的で活用できます。 </a:t>
            </a: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latin typeface="Helvetica Neue" panose="02000503000000020004" pitchFamily="2" charset="0"/>
              </a:rPr>
              <a:t>```</a:t>
            </a:r>
            <a:endParaRPr lang="en-US" altLang="ja-JP" dirty="0"/>
          </a:p>
          <a:p>
            <a:pPr marL="0" lvl="0" indent="0" algn="l" rtl="0">
              <a:spcBef>
                <a:spcPts val="0"/>
              </a:spcBef>
              <a:spcAft>
                <a:spcPts val="0"/>
              </a:spcAft>
              <a:buNone/>
            </a:pPr>
            <a:endParaRPr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45225" y="2762725"/>
            <a:ext cx="6736500" cy="11598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4400"/>
              <a:buNone/>
              <a:defRPr sz="3200" b="1" i="0">
                <a:solidFill>
                  <a:schemeClr val="dk2"/>
                </a:solidFill>
                <a:latin typeface="BIZ UDPGothic" panose="020B0400000000000000" pitchFamily="34" charset="-128"/>
                <a:ea typeface="BIZ UDPGothic" panose="020B0400000000000000" pitchFamily="34" charset="-128"/>
              </a:defRPr>
            </a:lvl1pPr>
            <a:lvl2pPr lvl="1">
              <a:spcBef>
                <a:spcPts val="0"/>
              </a:spcBef>
              <a:spcAft>
                <a:spcPts val="0"/>
              </a:spcAft>
              <a:buClr>
                <a:schemeClr val="dk2"/>
              </a:buClr>
              <a:buSzPts val="4400"/>
              <a:buNone/>
              <a:defRPr sz="4400">
                <a:solidFill>
                  <a:schemeClr val="dk2"/>
                </a:solidFill>
              </a:defRPr>
            </a:lvl2pPr>
            <a:lvl3pPr lvl="2">
              <a:spcBef>
                <a:spcPts val="0"/>
              </a:spcBef>
              <a:spcAft>
                <a:spcPts val="0"/>
              </a:spcAft>
              <a:buClr>
                <a:schemeClr val="dk2"/>
              </a:buClr>
              <a:buSzPts val="4400"/>
              <a:buNone/>
              <a:defRPr sz="4400">
                <a:solidFill>
                  <a:schemeClr val="dk2"/>
                </a:solidFill>
              </a:defRPr>
            </a:lvl3pPr>
            <a:lvl4pPr lvl="3">
              <a:spcBef>
                <a:spcPts val="0"/>
              </a:spcBef>
              <a:spcAft>
                <a:spcPts val="0"/>
              </a:spcAft>
              <a:buClr>
                <a:schemeClr val="dk2"/>
              </a:buClr>
              <a:buSzPts val="4400"/>
              <a:buNone/>
              <a:defRPr sz="4400">
                <a:solidFill>
                  <a:schemeClr val="dk2"/>
                </a:solidFill>
              </a:defRPr>
            </a:lvl4pPr>
            <a:lvl5pPr lvl="4">
              <a:spcBef>
                <a:spcPts val="0"/>
              </a:spcBef>
              <a:spcAft>
                <a:spcPts val="0"/>
              </a:spcAft>
              <a:buClr>
                <a:schemeClr val="dk2"/>
              </a:buClr>
              <a:buSzPts val="4400"/>
              <a:buNone/>
              <a:defRPr sz="4400">
                <a:solidFill>
                  <a:schemeClr val="dk2"/>
                </a:solidFill>
              </a:defRPr>
            </a:lvl5pPr>
            <a:lvl6pPr lvl="5">
              <a:spcBef>
                <a:spcPts val="0"/>
              </a:spcBef>
              <a:spcAft>
                <a:spcPts val="0"/>
              </a:spcAft>
              <a:buClr>
                <a:schemeClr val="dk2"/>
              </a:buClr>
              <a:buSzPts val="4400"/>
              <a:buNone/>
              <a:defRPr sz="4400">
                <a:solidFill>
                  <a:schemeClr val="dk2"/>
                </a:solidFill>
              </a:defRPr>
            </a:lvl6pPr>
            <a:lvl7pPr lvl="6">
              <a:spcBef>
                <a:spcPts val="0"/>
              </a:spcBef>
              <a:spcAft>
                <a:spcPts val="0"/>
              </a:spcAft>
              <a:buClr>
                <a:schemeClr val="dk2"/>
              </a:buClr>
              <a:buSzPts val="4400"/>
              <a:buNone/>
              <a:defRPr sz="4400">
                <a:solidFill>
                  <a:schemeClr val="dk2"/>
                </a:solidFill>
              </a:defRPr>
            </a:lvl7pPr>
            <a:lvl8pPr lvl="7">
              <a:spcBef>
                <a:spcPts val="0"/>
              </a:spcBef>
              <a:spcAft>
                <a:spcPts val="0"/>
              </a:spcAft>
              <a:buClr>
                <a:schemeClr val="dk2"/>
              </a:buClr>
              <a:buSzPts val="4400"/>
              <a:buNone/>
              <a:defRPr sz="4400">
                <a:solidFill>
                  <a:schemeClr val="dk2"/>
                </a:solidFill>
              </a:defRPr>
            </a:lvl8pPr>
            <a:lvl9pPr lvl="8">
              <a:spcBef>
                <a:spcPts val="0"/>
              </a:spcBef>
              <a:spcAft>
                <a:spcPts val="0"/>
              </a:spcAft>
              <a:buClr>
                <a:schemeClr val="dk2"/>
              </a:buClr>
              <a:buSzPts val="4400"/>
              <a:buNone/>
              <a:defRPr sz="4400">
                <a:solidFill>
                  <a:schemeClr val="dk2"/>
                </a:solidFill>
              </a:defRPr>
            </a:lvl9pPr>
          </a:lstStyle>
          <a:p>
            <a:r>
              <a:rPr lang="ja-JP" altLang="en-US"/>
              <a:t>マスター タイトルの書式設定</a:t>
            </a:r>
            <a:endParaRPr/>
          </a:p>
        </p:txBody>
      </p:sp>
      <p:sp>
        <p:nvSpPr>
          <p:cNvPr id="11" name="Google Shape;11;p2"/>
          <p:cNvSpPr/>
          <p:nvPr/>
        </p:nvSpPr>
        <p:spPr>
          <a:xfrm>
            <a:off x="5938246" y="2533163"/>
            <a:ext cx="7218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12;p2"/>
          <p:cNvSpPr/>
          <p:nvPr/>
        </p:nvSpPr>
        <p:spPr>
          <a:xfrm>
            <a:off x="6659861" y="2533163"/>
            <a:ext cx="721800" cy="77100"/>
          </a:xfrm>
          <a:prstGeom prst="rect">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13;p2"/>
          <p:cNvSpPr/>
          <p:nvPr/>
        </p:nvSpPr>
        <p:spPr>
          <a:xfrm>
            <a:off x="-1" y="2533163"/>
            <a:ext cx="721800" cy="771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14;p2"/>
          <p:cNvSpPr/>
          <p:nvPr/>
        </p:nvSpPr>
        <p:spPr>
          <a:xfrm>
            <a:off x="721425" y="2533163"/>
            <a:ext cx="52167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831578316"/>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3"/>
        <p:cNvGrpSpPr/>
        <p:nvPr/>
      </p:nvGrpSpPr>
      <p:grpSpPr>
        <a:xfrm>
          <a:off x="0" y="0"/>
          <a:ext cx="0" cy="0"/>
          <a:chOff x="0" y="0"/>
          <a:chExt cx="0" cy="0"/>
        </a:xfrm>
      </p:grpSpPr>
      <p:sp>
        <p:nvSpPr>
          <p:cNvPr id="24" name="Google Shape;24;p4"/>
          <p:cNvSpPr txBox="1">
            <a:spLocks noGrp="1"/>
          </p:cNvSpPr>
          <p:nvPr>
            <p:ph type="body" idx="1"/>
          </p:nvPr>
        </p:nvSpPr>
        <p:spPr>
          <a:xfrm>
            <a:off x="1710425" y="2161800"/>
            <a:ext cx="5723700" cy="819900"/>
          </a:xfrm>
          <a:prstGeom prst="rect">
            <a:avLst/>
          </a:prstGeom>
        </p:spPr>
        <p:txBody>
          <a:bodyPr spcFirstLastPara="1" wrap="square" lIns="91425" tIns="91425" rIns="91425" bIns="91425" anchor="t" anchorCtr="0">
            <a:noAutofit/>
          </a:bodyPr>
          <a:lstStyle>
            <a:lvl1pPr marL="76198" lvl="0" indent="0" algn="ctr" rtl="0">
              <a:spcBef>
                <a:spcPts val="600"/>
              </a:spcBef>
              <a:spcAft>
                <a:spcPts val="0"/>
              </a:spcAft>
              <a:buSzPts val="2400"/>
              <a:buNone/>
              <a:defRPr sz="3200" b="0" i="0">
                <a:latin typeface="BIZ UDPGothic" panose="020B0400000000000000" pitchFamily="34" charset="-128"/>
                <a:ea typeface="BIZ UDPGothic" panose="020B0400000000000000" pitchFamily="34" charset="-128"/>
              </a:defRPr>
            </a:lvl1pPr>
            <a:lvl2pPr marL="914378" lvl="1" indent="-380990" algn="ctr" rtl="0">
              <a:spcBef>
                <a:spcPts val="0"/>
              </a:spcBef>
              <a:spcAft>
                <a:spcPts val="0"/>
              </a:spcAft>
              <a:buSzPts val="2400"/>
              <a:buChar char="○"/>
              <a:defRPr i="1"/>
            </a:lvl2pPr>
            <a:lvl3pPr marL="1371566" lvl="2" indent="-380990" algn="ctr" rtl="0">
              <a:spcBef>
                <a:spcPts val="0"/>
              </a:spcBef>
              <a:spcAft>
                <a:spcPts val="0"/>
              </a:spcAft>
              <a:buSzPts val="2400"/>
              <a:buChar char="■"/>
              <a:defRPr i="1"/>
            </a:lvl3pPr>
            <a:lvl4pPr marL="1828754" lvl="3" indent="-380990" algn="ctr" rtl="0">
              <a:spcBef>
                <a:spcPts val="0"/>
              </a:spcBef>
              <a:spcAft>
                <a:spcPts val="0"/>
              </a:spcAft>
              <a:buSzPts val="2400"/>
              <a:buChar char="●"/>
              <a:defRPr i="1"/>
            </a:lvl4pPr>
            <a:lvl5pPr marL="2285943" lvl="4" indent="-380990" algn="ctr" rtl="0">
              <a:spcBef>
                <a:spcPts val="0"/>
              </a:spcBef>
              <a:spcAft>
                <a:spcPts val="0"/>
              </a:spcAft>
              <a:buSzPts val="2400"/>
              <a:buChar char="○"/>
              <a:defRPr i="1"/>
            </a:lvl5pPr>
            <a:lvl6pPr marL="2743132" lvl="5" indent="-380990" algn="ctr" rtl="0">
              <a:spcBef>
                <a:spcPts val="0"/>
              </a:spcBef>
              <a:spcAft>
                <a:spcPts val="0"/>
              </a:spcAft>
              <a:buSzPts val="2400"/>
              <a:buChar char="■"/>
              <a:defRPr i="1"/>
            </a:lvl6pPr>
            <a:lvl7pPr marL="3200320" lvl="6" indent="-380990" algn="ctr" rtl="0">
              <a:spcBef>
                <a:spcPts val="0"/>
              </a:spcBef>
              <a:spcAft>
                <a:spcPts val="0"/>
              </a:spcAft>
              <a:buSzPts val="2400"/>
              <a:buChar char="●"/>
              <a:defRPr i="1"/>
            </a:lvl7pPr>
            <a:lvl8pPr marL="3657509" lvl="7" indent="-380990" algn="ctr" rtl="0">
              <a:spcBef>
                <a:spcPts val="0"/>
              </a:spcBef>
              <a:spcAft>
                <a:spcPts val="0"/>
              </a:spcAft>
              <a:buSzPts val="2400"/>
              <a:buChar char="○"/>
              <a:defRPr i="1"/>
            </a:lvl8pPr>
            <a:lvl9pPr marL="4114697" lvl="8" indent="-380990" algn="ctr">
              <a:spcBef>
                <a:spcPts val="0"/>
              </a:spcBef>
              <a:spcAft>
                <a:spcPts val="0"/>
              </a:spcAft>
              <a:buSzPts val="2400"/>
              <a:buChar char="■"/>
              <a:defRPr i="1"/>
            </a:lvl9pPr>
          </a:lstStyle>
          <a:p>
            <a:pPr lvl="0"/>
            <a:r>
              <a:rPr lang="ja-JP" altLang="en-US"/>
              <a:t>マスター テキストの書式設定</a:t>
            </a:r>
          </a:p>
        </p:txBody>
      </p:sp>
      <p:sp>
        <p:nvSpPr>
          <p:cNvPr id="25" name="Google Shape;25;p4"/>
          <p:cNvSpPr txBox="1"/>
          <p:nvPr/>
        </p:nvSpPr>
        <p:spPr>
          <a:xfrm>
            <a:off x="3593404" y="1109485"/>
            <a:ext cx="1957200" cy="98038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600" b="1">
                <a:solidFill>
                  <a:schemeClr val="tx1"/>
                </a:solidFill>
              </a:rPr>
              <a:t>“</a:t>
            </a:r>
            <a:endParaRPr sz="9600" b="1">
              <a:solidFill>
                <a:schemeClr val="tx1"/>
              </a:solidFill>
            </a:endParaRPr>
          </a:p>
        </p:txBody>
      </p:sp>
      <p:sp>
        <p:nvSpPr>
          <p:cNvPr id="26" name="Google Shape;26;p4"/>
          <p:cNvSpPr/>
          <p:nvPr/>
        </p:nvSpPr>
        <p:spPr>
          <a:xfrm>
            <a:off x="5723283" y="1599675"/>
            <a:ext cx="17103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 name="Google Shape;27;p4"/>
          <p:cNvSpPr/>
          <p:nvPr/>
        </p:nvSpPr>
        <p:spPr>
          <a:xfrm>
            <a:off x="7434177" y="1599675"/>
            <a:ext cx="1710300" cy="77100"/>
          </a:xfrm>
          <a:prstGeom prst="rect">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 name="Google Shape;28;p4"/>
          <p:cNvSpPr/>
          <p:nvPr/>
        </p:nvSpPr>
        <p:spPr>
          <a:xfrm>
            <a:off x="0" y="1599675"/>
            <a:ext cx="1710300" cy="771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 name="Google Shape;29;p4"/>
          <p:cNvSpPr/>
          <p:nvPr/>
        </p:nvSpPr>
        <p:spPr>
          <a:xfrm>
            <a:off x="1710425" y="1599675"/>
            <a:ext cx="17103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 name="Google Shape;30;p4"/>
          <p:cNvSpPr txBox="1">
            <a:spLocks noGrp="1"/>
          </p:cNvSpPr>
          <p:nvPr>
            <p:ph type="sldNum" idx="12"/>
          </p:nvPr>
        </p:nvSpPr>
        <p:spPr>
          <a:xfrm>
            <a:off x="0" y="4751622"/>
            <a:ext cx="9144000" cy="313500"/>
          </a:xfrm>
          <a:prstGeom prst="rect">
            <a:avLst/>
          </a:prstGeom>
        </p:spPr>
        <p:txBody>
          <a:bodyPr spcFirstLastPara="1" wrap="square" lIns="91425" tIns="91425" rIns="91425" bIns="91425" anchor="t" anchorCtr="0">
            <a:noAutofit/>
          </a:bodyPr>
          <a:lstStyle>
            <a:lvl1pPr lvl="0" algn="ctr">
              <a:buNone/>
              <a:defRPr b="0" i="0"/>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pPr marL="0" lvl="0" indent="0" algn="r" rtl="0">
              <a:spcBef>
                <a:spcPts val="0"/>
              </a:spcBef>
              <a:spcAft>
                <a:spcPts val="0"/>
              </a:spcAft>
              <a:buNone/>
            </a:pPr>
            <a:fld id="{00000000-1234-1234-1234-123412341234}" type="slidenum">
              <a:rPr lang="en-US" altLang="ja"/>
              <a:t>‹#›</a:t>
            </a:fld>
            <a:endParaRPr lang="ja" altLang="en-US"/>
          </a:p>
        </p:txBody>
      </p:sp>
    </p:spTree>
    <p:extLst>
      <p:ext uri="{BB962C8B-B14F-4D97-AF65-F5344CB8AC3E}">
        <p14:creationId xmlns:p14="http://schemas.microsoft.com/office/powerpoint/2010/main" val="46612456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タイトル スライド">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1371600" y="3813888"/>
            <a:ext cx="6400800" cy="469218"/>
          </a:xfrm>
          <a:prstGeom prst="rect">
            <a:avLst/>
          </a:prstGeom>
        </p:spPr>
        <p:txBody>
          <a:bodyPr/>
          <a:lstStyle>
            <a:lvl1pPr marL="0" indent="0" algn="ctr">
              <a:buNone/>
              <a:defRPr>
                <a:solidFill>
                  <a:schemeClr val="tx1">
                    <a:lumMod val="75000"/>
                    <a:lumOff val="25000"/>
                  </a:schemeClr>
                </a:solidFill>
                <a:latin typeface="游ゴシック" panose="020B0400000000000000" pitchFamily="50" charset="-128"/>
                <a:ea typeface="游ゴシック" panose="020B0400000000000000" pitchFamily="50" charset="-128"/>
              </a:defRPr>
            </a:lvl1pPr>
            <a:lvl2pPr marL="342866" indent="0" algn="ctr">
              <a:buNone/>
              <a:defRPr>
                <a:solidFill>
                  <a:schemeClr val="tx1">
                    <a:tint val="75000"/>
                  </a:schemeClr>
                </a:solidFill>
              </a:defRPr>
            </a:lvl2pPr>
            <a:lvl3pPr marL="685732" indent="0" algn="ctr">
              <a:buNone/>
              <a:defRPr>
                <a:solidFill>
                  <a:schemeClr val="tx1">
                    <a:tint val="75000"/>
                  </a:schemeClr>
                </a:solidFill>
              </a:defRPr>
            </a:lvl3pPr>
            <a:lvl4pPr marL="1028598" indent="0" algn="ctr">
              <a:buNone/>
              <a:defRPr>
                <a:solidFill>
                  <a:schemeClr val="tx1">
                    <a:tint val="75000"/>
                  </a:schemeClr>
                </a:solidFill>
              </a:defRPr>
            </a:lvl4pPr>
            <a:lvl5pPr marL="1371464" indent="0" algn="ctr">
              <a:buNone/>
              <a:defRPr>
                <a:solidFill>
                  <a:schemeClr val="tx1">
                    <a:tint val="75000"/>
                  </a:schemeClr>
                </a:solidFill>
              </a:defRPr>
            </a:lvl5pPr>
            <a:lvl6pPr marL="1714331" indent="0" algn="ctr">
              <a:buNone/>
              <a:defRPr>
                <a:solidFill>
                  <a:schemeClr val="tx1">
                    <a:tint val="75000"/>
                  </a:schemeClr>
                </a:solidFill>
              </a:defRPr>
            </a:lvl6pPr>
            <a:lvl7pPr marL="2057195" indent="0" algn="ctr">
              <a:buNone/>
              <a:defRPr>
                <a:solidFill>
                  <a:schemeClr val="tx1">
                    <a:tint val="75000"/>
                  </a:schemeClr>
                </a:solidFill>
              </a:defRPr>
            </a:lvl7pPr>
            <a:lvl8pPr marL="2400060" indent="0" algn="ctr">
              <a:buNone/>
              <a:defRPr>
                <a:solidFill>
                  <a:schemeClr val="tx1">
                    <a:tint val="75000"/>
                  </a:schemeClr>
                </a:solidFill>
              </a:defRPr>
            </a:lvl8pPr>
            <a:lvl9pPr marL="2742926" indent="0" algn="ctr">
              <a:buNone/>
              <a:defRPr>
                <a:solidFill>
                  <a:schemeClr val="tx1">
                    <a:tint val="75000"/>
                  </a:schemeClr>
                </a:solidFill>
              </a:defRPr>
            </a:lvl9pPr>
          </a:lstStyle>
          <a:p>
            <a:r>
              <a:rPr lang="ja-JP" altLang="en-US"/>
              <a:t>マスター サブタイトルの書式設定</a:t>
            </a:r>
          </a:p>
        </p:txBody>
      </p:sp>
      <p:sp>
        <p:nvSpPr>
          <p:cNvPr id="2" name="Google Shape;59;p8">
            <a:extLst>
              <a:ext uri="{FF2B5EF4-FFF2-40B4-BE49-F238E27FC236}">
                <a16:creationId xmlns:a16="http://schemas.microsoft.com/office/drawing/2014/main" id="{808EB531-2B45-6747-7C32-52EA2ABF44C3}"/>
              </a:ext>
            </a:extLst>
          </p:cNvPr>
          <p:cNvSpPr/>
          <p:nvPr/>
        </p:nvSpPr>
        <p:spPr>
          <a:xfrm>
            <a:off x="7356366" y="5083743"/>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 name="Google Shape;60;p8">
            <a:extLst>
              <a:ext uri="{FF2B5EF4-FFF2-40B4-BE49-F238E27FC236}">
                <a16:creationId xmlns:a16="http://schemas.microsoft.com/office/drawing/2014/main" id="{B59A09FF-07E9-D401-ABB4-9579E0DDFAE4}"/>
              </a:ext>
            </a:extLst>
          </p:cNvPr>
          <p:cNvSpPr/>
          <p:nvPr/>
        </p:nvSpPr>
        <p:spPr>
          <a:xfrm>
            <a:off x="8250312" y="5083743"/>
            <a:ext cx="893700" cy="77100"/>
          </a:xfrm>
          <a:prstGeom prst="rect">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 name="Google Shape;61;p8">
            <a:extLst>
              <a:ext uri="{FF2B5EF4-FFF2-40B4-BE49-F238E27FC236}">
                <a16:creationId xmlns:a16="http://schemas.microsoft.com/office/drawing/2014/main" id="{C9946FFC-12F2-5FC7-DBA6-3221B8850CE4}"/>
              </a:ext>
            </a:extLst>
          </p:cNvPr>
          <p:cNvSpPr/>
          <p:nvPr/>
        </p:nvSpPr>
        <p:spPr>
          <a:xfrm>
            <a:off x="0" y="5083743"/>
            <a:ext cx="893700" cy="771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 name="Google Shape;62;p8">
            <a:extLst>
              <a:ext uri="{FF2B5EF4-FFF2-40B4-BE49-F238E27FC236}">
                <a16:creationId xmlns:a16="http://schemas.microsoft.com/office/drawing/2014/main" id="{23C6DA69-4B8C-4BE9-CBD8-4F18655E5F87}"/>
              </a:ext>
            </a:extLst>
          </p:cNvPr>
          <p:cNvSpPr/>
          <p:nvPr/>
        </p:nvSpPr>
        <p:spPr>
          <a:xfrm>
            <a:off x="893710" y="5083743"/>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56204576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6_タイトルとコンテンツ">
    <p:bg>
      <p:bgPr>
        <a:solidFill>
          <a:schemeClr val="bg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085696"/>
            <a:ext cx="8229600" cy="972108"/>
          </a:xfrm>
          <a:prstGeom prst="rect">
            <a:avLst/>
          </a:prstGeom>
        </p:spPr>
        <p:txBody>
          <a:bodyPr>
            <a:normAutofit/>
          </a:bodyPr>
          <a:lstStyle>
            <a:lvl1pPr>
              <a:defRPr sz="3600">
                <a:solidFill>
                  <a:schemeClr val="tx1">
                    <a:lumMod val="50000"/>
                  </a:schemeClr>
                </a:solidFill>
                <a:latin typeface="BIZ UDPGothic" panose="020B0400000000000000" pitchFamily="34" charset="-128"/>
                <a:ea typeface="BIZ UDPGothic" panose="020B0400000000000000" pitchFamily="34" charset="-128"/>
              </a:defRPr>
            </a:lvl1pPr>
          </a:lstStyle>
          <a:p>
            <a:r>
              <a:rPr lang="ja-JP" altLang="en-US"/>
              <a:t>マスター タイトルの書式設定</a:t>
            </a:r>
          </a:p>
        </p:txBody>
      </p:sp>
      <p:sp>
        <p:nvSpPr>
          <p:cNvPr id="3" name="Google Shape;59;p8">
            <a:extLst>
              <a:ext uri="{FF2B5EF4-FFF2-40B4-BE49-F238E27FC236}">
                <a16:creationId xmlns:a16="http://schemas.microsoft.com/office/drawing/2014/main" id="{10377CCF-68FD-C625-B1C7-5424852C0691}"/>
              </a:ext>
            </a:extLst>
          </p:cNvPr>
          <p:cNvSpPr/>
          <p:nvPr/>
        </p:nvSpPr>
        <p:spPr>
          <a:xfrm>
            <a:off x="7356366" y="5083743"/>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 name="Google Shape;60;p8">
            <a:extLst>
              <a:ext uri="{FF2B5EF4-FFF2-40B4-BE49-F238E27FC236}">
                <a16:creationId xmlns:a16="http://schemas.microsoft.com/office/drawing/2014/main" id="{3C68FE37-03FC-FD04-419A-3A72E9A27811}"/>
              </a:ext>
            </a:extLst>
          </p:cNvPr>
          <p:cNvSpPr/>
          <p:nvPr/>
        </p:nvSpPr>
        <p:spPr>
          <a:xfrm>
            <a:off x="8250312" y="5083743"/>
            <a:ext cx="893700" cy="77100"/>
          </a:xfrm>
          <a:prstGeom prst="rect">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 name="Google Shape;61;p8">
            <a:extLst>
              <a:ext uri="{FF2B5EF4-FFF2-40B4-BE49-F238E27FC236}">
                <a16:creationId xmlns:a16="http://schemas.microsoft.com/office/drawing/2014/main" id="{09F07A00-DB08-833B-DD3B-76A46EE23F1D}"/>
              </a:ext>
            </a:extLst>
          </p:cNvPr>
          <p:cNvSpPr/>
          <p:nvPr/>
        </p:nvSpPr>
        <p:spPr>
          <a:xfrm>
            <a:off x="0" y="5083743"/>
            <a:ext cx="893700" cy="771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 name="Google Shape;62;p8">
            <a:extLst>
              <a:ext uri="{FF2B5EF4-FFF2-40B4-BE49-F238E27FC236}">
                <a16:creationId xmlns:a16="http://schemas.microsoft.com/office/drawing/2014/main" id="{7D765330-434D-04F3-31F0-98E8851DFC49}"/>
              </a:ext>
            </a:extLst>
          </p:cNvPr>
          <p:cNvSpPr/>
          <p:nvPr/>
        </p:nvSpPr>
        <p:spPr>
          <a:xfrm>
            <a:off x="893710" y="5083743"/>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00478410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タイトルとコンテンツ">
    <p:bg>
      <p:bgPr>
        <a:solidFill>
          <a:schemeClr val="bg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17612"/>
            <a:ext cx="8229600" cy="972108"/>
          </a:xfrm>
          <a:prstGeom prst="rect">
            <a:avLst/>
          </a:prstGeom>
        </p:spPr>
        <p:txBody>
          <a:bodyPr/>
          <a:lstStyle>
            <a:lvl1pPr>
              <a:defRPr sz="3000">
                <a:solidFill>
                  <a:schemeClr val="bg1"/>
                </a:solidFill>
                <a:latin typeface="BIZ UDPGothic" panose="020B0400000000000000" pitchFamily="34" charset="-128"/>
                <a:ea typeface="BIZ UDPGothic" panose="020B0400000000000000" pitchFamily="34" charset="-128"/>
              </a:defRPr>
            </a:lvl1pPr>
          </a:lstStyle>
          <a:p>
            <a:r>
              <a:rPr lang="ja-JP" altLang="en-US"/>
              <a:t>マスター タイトルの書式設定</a:t>
            </a:r>
          </a:p>
        </p:txBody>
      </p:sp>
      <p:sp>
        <p:nvSpPr>
          <p:cNvPr id="3" name="コンテンツ プレースホルダー 2"/>
          <p:cNvSpPr>
            <a:spLocks noGrp="1"/>
          </p:cNvSpPr>
          <p:nvPr>
            <p:ph idx="1"/>
          </p:nvPr>
        </p:nvSpPr>
        <p:spPr>
          <a:xfrm>
            <a:off x="893700" y="1373588"/>
            <a:ext cx="7283860" cy="3552300"/>
          </a:xfrm>
          <a:prstGeom prst="rect">
            <a:avLst/>
          </a:prstGeom>
        </p:spPr>
        <p:txBody>
          <a:bodyPr/>
          <a:lstStyle>
            <a:lvl1pPr marL="198815" indent="-198815">
              <a:buFont typeface="Wingdings" panose="05000000000000000000" pitchFamily="2" charset="2"/>
              <a:buChar char="n"/>
              <a:defRPr sz="1800">
                <a:latin typeface="游ゴシック" panose="020B0400000000000000" pitchFamily="50" charset="-128"/>
                <a:ea typeface="游ゴシック" panose="020B0400000000000000" pitchFamily="50" charset="-128"/>
              </a:defRPr>
            </a:lvl1pPr>
            <a:lvl2pPr marL="335720" indent="-130957">
              <a:buFont typeface="Wingdings" panose="05000000000000000000" pitchFamily="2" charset="2"/>
              <a:buChar char=""/>
              <a:tabLst/>
              <a:defRPr sz="1500">
                <a:latin typeface="游ゴシック" panose="020B0400000000000000" pitchFamily="50" charset="-128"/>
                <a:ea typeface="游ゴシック" panose="020B0400000000000000" pitchFamily="50" charset="-128"/>
              </a:defRPr>
            </a:lvl2pPr>
            <a:lvl3pPr marL="540490" indent="-138101">
              <a:buFont typeface="游ゴシック" panose="020B0400000000000000" pitchFamily="50" charset="-128"/>
              <a:buChar char="-"/>
              <a:defRPr sz="1350">
                <a:latin typeface="游ゴシック" panose="020B0400000000000000" pitchFamily="50" charset="-128"/>
                <a:ea typeface="游ゴシック" panose="020B0400000000000000" pitchFamily="50" charset="-128"/>
              </a:defRPr>
            </a:lvl3pPr>
            <a:lvl4pPr marL="741686" indent="0">
              <a:buNone/>
              <a:defRPr sz="1200">
                <a:latin typeface="游ゴシック" panose="020B0400000000000000" pitchFamily="50" charset="-128"/>
                <a:ea typeface="游ゴシック" panose="020B0400000000000000" pitchFamily="50" charset="-128"/>
              </a:defRPr>
            </a:lvl4pPr>
            <a:lvl5pPr marL="672638" indent="-132148">
              <a:defRPr sz="1200">
                <a:latin typeface="游ゴシック" panose="020B0400000000000000" pitchFamily="50" charset="-128"/>
                <a:ea typeface="游ゴシック" panose="020B0400000000000000" pitchFamily="50" charset="-128"/>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p:txBody>
      </p:sp>
      <p:sp>
        <p:nvSpPr>
          <p:cNvPr id="4" name="Google Shape;59;p8">
            <a:extLst>
              <a:ext uri="{FF2B5EF4-FFF2-40B4-BE49-F238E27FC236}">
                <a16:creationId xmlns:a16="http://schemas.microsoft.com/office/drawing/2014/main" id="{3665CAC3-D270-64A0-BA83-9AE5B0237E03}"/>
              </a:ext>
            </a:extLst>
          </p:cNvPr>
          <p:cNvSpPr/>
          <p:nvPr/>
        </p:nvSpPr>
        <p:spPr>
          <a:xfrm>
            <a:off x="7356366" y="5083743"/>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 name="Google Shape;60;p8">
            <a:extLst>
              <a:ext uri="{FF2B5EF4-FFF2-40B4-BE49-F238E27FC236}">
                <a16:creationId xmlns:a16="http://schemas.microsoft.com/office/drawing/2014/main" id="{3BEEC9AD-0BA0-45B7-3BEF-48EFE2276CD3}"/>
              </a:ext>
            </a:extLst>
          </p:cNvPr>
          <p:cNvSpPr/>
          <p:nvPr/>
        </p:nvSpPr>
        <p:spPr>
          <a:xfrm>
            <a:off x="8250312" y="5083743"/>
            <a:ext cx="893700" cy="77100"/>
          </a:xfrm>
          <a:prstGeom prst="rect">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 name="Google Shape;61;p8">
            <a:extLst>
              <a:ext uri="{FF2B5EF4-FFF2-40B4-BE49-F238E27FC236}">
                <a16:creationId xmlns:a16="http://schemas.microsoft.com/office/drawing/2014/main" id="{FF1D8436-F37E-1B1F-7E9C-2E611051A552}"/>
              </a:ext>
            </a:extLst>
          </p:cNvPr>
          <p:cNvSpPr/>
          <p:nvPr/>
        </p:nvSpPr>
        <p:spPr>
          <a:xfrm>
            <a:off x="0" y="5083743"/>
            <a:ext cx="893700" cy="771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 name="Google Shape;62;p8">
            <a:extLst>
              <a:ext uri="{FF2B5EF4-FFF2-40B4-BE49-F238E27FC236}">
                <a16:creationId xmlns:a16="http://schemas.microsoft.com/office/drawing/2014/main" id="{1F4B23DB-C6A9-7891-A2CD-3F5EEB3C4DFB}"/>
              </a:ext>
            </a:extLst>
          </p:cNvPr>
          <p:cNvSpPr/>
          <p:nvPr/>
        </p:nvSpPr>
        <p:spPr>
          <a:xfrm>
            <a:off x="893710" y="5083743"/>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737674164"/>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2555776" y="1707654"/>
            <a:ext cx="6120680" cy="1782198"/>
          </a:xfrm>
        </p:spPr>
        <p:txBody>
          <a:bodyPr>
            <a:noAutofit/>
          </a:bodyPr>
          <a:lstStyle>
            <a:lvl1pPr algn="l">
              <a:defRPr sz="3600">
                <a:effectLst/>
                <a:latin typeface="游ゴシック" panose="020B0400000000000000" pitchFamily="50" charset="-128"/>
                <a:ea typeface="游ゴシック" panose="020B0400000000000000" pitchFamily="50" charset="-128"/>
              </a:defRPr>
            </a:lvl1pPr>
          </a:lstStyle>
          <a:p>
            <a:r>
              <a:rPr lang="ja-JP" altLang="en-US"/>
              <a:t>マスター タイトルの書式設定</a:t>
            </a:r>
          </a:p>
        </p:txBody>
      </p:sp>
      <p:sp>
        <p:nvSpPr>
          <p:cNvPr id="3" name="サブタイトル 2"/>
          <p:cNvSpPr>
            <a:spLocks noGrp="1"/>
          </p:cNvSpPr>
          <p:nvPr>
            <p:ph type="subTitle" idx="1"/>
          </p:nvPr>
        </p:nvSpPr>
        <p:spPr>
          <a:xfrm>
            <a:off x="1371600" y="3813888"/>
            <a:ext cx="6400800" cy="469218"/>
          </a:xfrm>
        </p:spPr>
        <p:txBody>
          <a:bodyPr/>
          <a:lstStyle>
            <a:lvl1pPr marL="0" indent="0" algn="ctr">
              <a:buNone/>
              <a:defRPr>
                <a:solidFill>
                  <a:schemeClr val="tx1">
                    <a:lumMod val="75000"/>
                    <a:lumOff val="25000"/>
                  </a:schemeClr>
                </a:solidFill>
                <a:latin typeface="游ゴシック" panose="020B0400000000000000" pitchFamily="50" charset="-128"/>
                <a:ea typeface="游ゴシック" panose="020B0400000000000000" pitchFamily="50" charset="-128"/>
              </a:defRPr>
            </a:lvl1pPr>
            <a:lvl2pPr marL="342866" indent="0" algn="ctr">
              <a:buNone/>
              <a:defRPr>
                <a:solidFill>
                  <a:schemeClr val="tx1">
                    <a:tint val="75000"/>
                  </a:schemeClr>
                </a:solidFill>
              </a:defRPr>
            </a:lvl2pPr>
            <a:lvl3pPr marL="685732" indent="0" algn="ctr">
              <a:buNone/>
              <a:defRPr>
                <a:solidFill>
                  <a:schemeClr val="tx1">
                    <a:tint val="75000"/>
                  </a:schemeClr>
                </a:solidFill>
              </a:defRPr>
            </a:lvl3pPr>
            <a:lvl4pPr marL="1028598" indent="0" algn="ctr">
              <a:buNone/>
              <a:defRPr>
                <a:solidFill>
                  <a:schemeClr val="tx1">
                    <a:tint val="75000"/>
                  </a:schemeClr>
                </a:solidFill>
              </a:defRPr>
            </a:lvl4pPr>
            <a:lvl5pPr marL="1371464" indent="0" algn="ctr">
              <a:buNone/>
              <a:defRPr>
                <a:solidFill>
                  <a:schemeClr val="tx1">
                    <a:tint val="75000"/>
                  </a:schemeClr>
                </a:solidFill>
              </a:defRPr>
            </a:lvl5pPr>
            <a:lvl6pPr marL="1714331" indent="0" algn="ctr">
              <a:buNone/>
              <a:defRPr>
                <a:solidFill>
                  <a:schemeClr val="tx1">
                    <a:tint val="75000"/>
                  </a:schemeClr>
                </a:solidFill>
              </a:defRPr>
            </a:lvl6pPr>
            <a:lvl7pPr marL="2057195" indent="0" algn="ctr">
              <a:buNone/>
              <a:defRPr>
                <a:solidFill>
                  <a:schemeClr val="tx1">
                    <a:tint val="75000"/>
                  </a:schemeClr>
                </a:solidFill>
              </a:defRPr>
            </a:lvl7pPr>
            <a:lvl8pPr marL="2400060" indent="0" algn="ctr">
              <a:buNone/>
              <a:defRPr>
                <a:solidFill>
                  <a:schemeClr val="tx1">
                    <a:tint val="75000"/>
                  </a:schemeClr>
                </a:solidFill>
              </a:defRPr>
            </a:lvl8pPr>
            <a:lvl9pPr marL="2742926" indent="0" algn="ctr">
              <a:buNone/>
              <a:defRPr>
                <a:solidFill>
                  <a:schemeClr val="tx1">
                    <a:tint val="75000"/>
                  </a:schemeClr>
                </a:solidFill>
              </a:defRPr>
            </a:lvl9pPr>
          </a:lstStyle>
          <a:p>
            <a:r>
              <a:rPr lang="ja-JP" altLang="en-US"/>
              <a:t>マスター サブタイトルの書式設定</a:t>
            </a:r>
          </a:p>
        </p:txBody>
      </p:sp>
      <p:sp>
        <p:nvSpPr>
          <p:cNvPr id="5" name="日付プレースホルダー 3"/>
          <p:cNvSpPr>
            <a:spLocks noGrp="1"/>
          </p:cNvSpPr>
          <p:nvPr>
            <p:ph type="dt" sz="half" idx="10"/>
          </p:nvPr>
        </p:nvSpPr>
        <p:spPr>
          <a:xfrm>
            <a:off x="457200" y="4767273"/>
            <a:ext cx="2135188" cy="273844"/>
          </a:xfrm>
        </p:spPr>
        <p:txBody>
          <a:bodyPr/>
          <a:lstStyle>
            <a:lvl1pPr>
              <a:defRPr/>
            </a:lvl1pPr>
          </a:lstStyle>
          <a:p>
            <a:fld id="{C764DE79-268F-4C1A-8933-263129D2AF90}" type="datetimeFigureOut">
              <a:rPr lang="en-US" dirty="0"/>
              <a:t>3/24/25</a:t>
            </a:fld>
            <a:endParaRPr lang="en-US"/>
          </a:p>
        </p:txBody>
      </p:sp>
      <p:sp>
        <p:nvSpPr>
          <p:cNvPr id="6" name="フッター プレースホルダー 4"/>
          <p:cNvSpPr>
            <a:spLocks noGrp="1"/>
          </p:cNvSpPr>
          <p:nvPr>
            <p:ph type="ftr" sz="quarter" idx="11"/>
          </p:nvPr>
        </p:nvSpPr>
        <p:spPr/>
        <p:txBody>
          <a:bodyPr/>
          <a:lstStyle>
            <a:lvl1pPr>
              <a:defRPr/>
            </a:lvl1pPr>
          </a:lstStyle>
          <a:p>
            <a:endParaRPr lang="en-US"/>
          </a:p>
        </p:txBody>
      </p:sp>
      <p:sp>
        <p:nvSpPr>
          <p:cNvPr id="7" name="スライド番号プレースホルダー 5"/>
          <p:cNvSpPr>
            <a:spLocks noGrp="1"/>
          </p:cNvSpPr>
          <p:nvPr>
            <p:ph type="sldNum" sz="quarter" idx="12"/>
          </p:nvPr>
        </p:nvSpPr>
        <p:spPr/>
        <p:txBody>
          <a:bodyPr/>
          <a:lstStyle>
            <a:lvl1pPr>
              <a:defRPr/>
            </a:lvl1pPr>
          </a:lstStyle>
          <a:p>
            <a:pPr marL="0" lvl="0" indent="0" algn="r" rtl="0">
              <a:spcBef>
                <a:spcPts val="0"/>
              </a:spcBef>
              <a:spcAft>
                <a:spcPts val="0"/>
              </a:spcAft>
              <a:buNone/>
            </a:pPr>
            <a:fld id="{00000000-1234-1234-1234-123412341234}" type="slidenum">
              <a:rPr lang="en-US" altLang="ja"/>
              <a:t>‹#›</a:t>
            </a:fld>
            <a:endParaRPr lang="ja" altLang="en-US"/>
          </a:p>
        </p:txBody>
      </p:sp>
    </p:spTree>
    <p:extLst>
      <p:ext uri="{BB962C8B-B14F-4D97-AF65-F5344CB8AC3E}">
        <p14:creationId xmlns:p14="http://schemas.microsoft.com/office/powerpoint/2010/main" val="2188950965"/>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cSld name="8_タイトルとコンテンツ">
    <p:bg>
      <p:bgPr>
        <a:solidFill>
          <a:schemeClr val="bg1"/>
        </a:solidFill>
        <a:effectLst/>
      </p:bgPr>
    </p:bg>
    <p:spTree>
      <p:nvGrpSpPr>
        <p:cNvPr id="1" name=""/>
        <p:cNvGrpSpPr/>
        <p:nvPr/>
      </p:nvGrpSpPr>
      <p:grpSpPr>
        <a:xfrm>
          <a:off x="0" y="0"/>
          <a:ext cx="0" cy="0"/>
          <a:chOff x="0" y="0"/>
          <a:chExt cx="0" cy="0"/>
        </a:xfrm>
      </p:grpSpPr>
      <p:sp>
        <p:nvSpPr>
          <p:cNvPr id="7" name="正方形/長方形 6"/>
          <p:cNvSpPr/>
          <p:nvPr/>
        </p:nvSpPr>
        <p:spPr>
          <a:xfrm>
            <a:off x="0" y="-3644"/>
            <a:ext cx="9144000" cy="1063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solidFill>
                <a:schemeClr val="bg1"/>
              </a:solidFill>
            </a:endParaRPr>
          </a:p>
        </p:txBody>
      </p:sp>
      <p:sp>
        <p:nvSpPr>
          <p:cNvPr id="2" name="タイトル 1"/>
          <p:cNvSpPr>
            <a:spLocks noGrp="1"/>
          </p:cNvSpPr>
          <p:nvPr>
            <p:ph type="title"/>
          </p:nvPr>
        </p:nvSpPr>
        <p:spPr>
          <a:xfrm>
            <a:off x="457200" y="87474"/>
            <a:ext cx="8229600" cy="972108"/>
          </a:xfrm>
        </p:spPr>
        <p:txBody>
          <a:bodyPr/>
          <a:lstStyle>
            <a:lvl1pPr>
              <a:defRPr sz="3000">
                <a:solidFill>
                  <a:schemeClr val="bg1"/>
                </a:solidFill>
                <a:latin typeface="游ゴシック" panose="020B0400000000000000" pitchFamily="50" charset="-128"/>
                <a:ea typeface="游ゴシック" panose="020B0400000000000000" pitchFamily="50" charset="-128"/>
              </a:defRPr>
            </a:lvl1pPr>
          </a:lstStyle>
          <a:p>
            <a:r>
              <a:rPr lang="ja-JP" altLang="en-US"/>
              <a:t>マスター タイトルの書式設定</a:t>
            </a:r>
          </a:p>
        </p:txBody>
      </p:sp>
      <p:sp>
        <p:nvSpPr>
          <p:cNvPr id="4" name="日付プレースホルダー 3"/>
          <p:cNvSpPr>
            <a:spLocks noGrp="1"/>
          </p:cNvSpPr>
          <p:nvPr>
            <p:ph type="dt" sz="half" idx="10"/>
          </p:nvPr>
        </p:nvSpPr>
        <p:spPr>
          <a:xfrm>
            <a:off x="1547813" y="4767273"/>
            <a:ext cx="1485900" cy="273844"/>
          </a:xfrm>
          <a:prstGeom prst="rect">
            <a:avLst/>
          </a:prstGeom>
        </p:spPr>
        <p:txBody>
          <a:bodyPr/>
          <a:lstStyle>
            <a:lvl1pPr>
              <a:defRPr/>
            </a:lvl1pPr>
          </a:lstStyle>
          <a:p>
            <a:fld id="{C764DE79-268F-4C1A-8933-263129D2AF90}" type="datetimeFigureOut">
              <a:rPr lang="en-US" dirty="0"/>
              <a:t>3/24/25</a:t>
            </a:fld>
            <a:endParaRPr lang="en-US"/>
          </a:p>
        </p:txBody>
      </p:sp>
      <p:sp>
        <p:nvSpPr>
          <p:cNvPr id="5" name="フッター プレースホルダー 4"/>
          <p:cNvSpPr>
            <a:spLocks noGrp="1"/>
          </p:cNvSpPr>
          <p:nvPr>
            <p:ph type="ftr" sz="quarter" idx="11"/>
          </p:nvPr>
        </p:nvSpPr>
        <p:spPr>
          <a:xfrm>
            <a:off x="3124200" y="4767273"/>
            <a:ext cx="2895600" cy="273844"/>
          </a:xfrm>
          <a:prstGeom prst="rect">
            <a:avLst/>
          </a:prstGeom>
        </p:spPr>
        <p:txBody>
          <a:bodyPr/>
          <a:lstStyle>
            <a:lvl1pPr>
              <a:defRPr/>
            </a:lvl1pPr>
          </a:lstStyle>
          <a:p>
            <a:endParaRPr lang="en-US"/>
          </a:p>
        </p:txBody>
      </p:sp>
      <p:sp>
        <p:nvSpPr>
          <p:cNvPr id="6" name="スライド番号プレースホルダー 5"/>
          <p:cNvSpPr>
            <a:spLocks noGrp="1"/>
          </p:cNvSpPr>
          <p:nvPr>
            <p:ph type="sldNum" sz="quarter" idx="12"/>
          </p:nvPr>
        </p:nvSpPr>
        <p:spPr>
          <a:xfrm>
            <a:off x="6553200" y="4767273"/>
            <a:ext cx="2133600" cy="273844"/>
          </a:xfrm>
          <a:prstGeom prst="rect">
            <a:avLst/>
          </a:prstGeom>
        </p:spPr>
        <p:txBody>
          <a:bodyPr/>
          <a:lstStyle>
            <a:lvl1pPr>
              <a:defRPr>
                <a:latin typeface="游ゴシック" panose="020B0400000000000000" pitchFamily="50" charset="-128"/>
                <a:ea typeface="游ゴシック" panose="020B0400000000000000" pitchFamily="50" charset="-128"/>
              </a:defRPr>
            </a:lvl1pPr>
          </a:lstStyle>
          <a:p>
            <a:pPr marL="0" lvl="0" indent="0" algn="r" rtl="0">
              <a:spcBef>
                <a:spcPts val="0"/>
              </a:spcBef>
              <a:spcAft>
                <a:spcPts val="0"/>
              </a:spcAft>
              <a:buNone/>
            </a:pPr>
            <a:fld id="{00000000-1234-1234-1234-123412341234}" type="slidenum">
              <a:rPr lang="en-US" altLang="ja"/>
              <a:t>‹#›</a:t>
            </a:fld>
            <a:endParaRPr lang="ja" altLang="en-US"/>
          </a:p>
        </p:txBody>
      </p:sp>
      <p:sp>
        <p:nvSpPr>
          <p:cNvPr id="8" name="コンテンツ プレースホルダー 2"/>
          <p:cNvSpPr>
            <a:spLocks noGrp="1"/>
          </p:cNvSpPr>
          <p:nvPr>
            <p:ph idx="1"/>
          </p:nvPr>
        </p:nvSpPr>
        <p:spPr>
          <a:xfrm>
            <a:off x="457200" y="1200155"/>
            <a:ext cx="8229600" cy="3394472"/>
          </a:xfrm>
        </p:spPr>
        <p:txBody>
          <a:bodyPr/>
          <a:lstStyle>
            <a:lvl1pPr marL="198815" indent="-198815" eaLnBrk="1">
              <a:buFont typeface="Wingdings" panose="05000000000000000000" pitchFamily="2" charset="2"/>
              <a:buChar char="n"/>
              <a:defRPr sz="1800">
                <a:latin typeface="游ゴシック" panose="020B0400000000000000" pitchFamily="50" charset="-128"/>
                <a:ea typeface="游ゴシック" panose="020B0400000000000000" pitchFamily="50" charset="-128"/>
              </a:defRPr>
            </a:lvl1pPr>
            <a:lvl2pPr marL="335720" indent="-130957" eaLnBrk="1">
              <a:buFont typeface="Wingdings" panose="05000000000000000000" pitchFamily="2" charset="2"/>
              <a:buChar char=""/>
              <a:tabLst/>
              <a:defRPr sz="1500">
                <a:latin typeface="游ゴシック" panose="020B0400000000000000" pitchFamily="50" charset="-128"/>
                <a:ea typeface="游ゴシック" panose="020B0400000000000000" pitchFamily="50" charset="-128"/>
              </a:defRPr>
            </a:lvl2pPr>
            <a:lvl3pPr marL="540490" indent="-138101" eaLnBrk="1">
              <a:buFont typeface="游ゴシック" panose="020B0400000000000000" pitchFamily="50" charset="-128"/>
              <a:buChar char="-"/>
              <a:defRPr sz="1350">
                <a:latin typeface="游ゴシック" panose="020B0400000000000000" pitchFamily="50" charset="-128"/>
                <a:ea typeface="游ゴシック" panose="020B0400000000000000" pitchFamily="50" charset="-128"/>
              </a:defRPr>
            </a:lvl3pPr>
            <a:lvl4pPr marL="741686" indent="0">
              <a:buNone/>
              <a:defRPr sz="1200">
                <a:latin typeface="游ゴシック" panose="020B0400000000000000" pitchFamily="50" charset="-128"/>
                <a:ea typeface="游ゴシック" panose="020B0400000000000000" pitchFamily="50" charset="-128"/>
              </a:defRPr>
            </a:lvl4pPr>
            <a:lvl5pPr marL="672638" indent="-132148" eaLnBrk="1">
              <a:defRPr sz="1200">
                <a:latin typeface="游ゴシック" panose="020B0400000000000000" pitchFamily="50" charset="-128"/>
                <a:ea typeface="游ゴシック" panose="020B0400000000000000" pitchFamily="50" charset="-128"/>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p:txBody>
      </p:sp>
    </p:spTree>
    <p:extLst>
      <p:ext uri="{BB962C8B-B14F-4D97-AF65-F5344CB8AC3E}">
        <p14:creationId xmlns:p14="http://schemas.microsoft.com/office/powerpoint/2010/main" val="2129205728"/>
      </p:ext>
    </p:extLst>
  </p:cSld>
  <p:clrMapOvr>
    <a:masterClrMapping/>
  </p:clrMapOvr>
  <p:transition>
    <p:fade thruBlk="1"/>
  </p:transition>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cSld name="9_タイトルとコンテンツ">
    <p:bg>
      <p:bgPr>
        <a:solidFill>
          <a:schemeClr val="bg1"/>
        </a:solidFill>
        <a:effectLst/>
      </p:bgPr>
    </p:bg>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a:xfrm>
            <a:off x="1547813" y="4767273"/>
            <a:ext cx="1485900" cy="273844"/>
          </a:xfrm>
          <a:prstGeom prst="rect">
            <a:avLst/>
          </a:prstGeom>
        </p:spPr>
        <p:txBody>
          <a:bodyPr/>
          <a:lstStyle>
            <a:lvl1pPr>
              <a:defRPr/>
            </a:lvl1pPr>
          </a:lstStyle>
          <a:p>
            <a:fld id="{C764DE79-268F-4C1A-8933-263129D2AF90}" type="datetimeFigureOut">
              <a:rPr lang="en-US" dirty="0"/>
              <a:t>3/24/25</a:t>
            </a:fld>
            <a:endParaRPr lang="en-US"/>
          </a:p>
        </p:txBody>
      </p:sp>
      <p:sp>
        <p:nvSpPr>
          <p:cNvPr id="6" name="スライド番号プレースホルダー 5"/>
          <p:cNvSpPr>
            <a:spLocks noGrp="1"/>
          </p:cNvSpPr>
          <p:nvPr>
            <p:ph type="sldNum" sz="quarter" idx="12"/>
          </p:nvPr>
        </p:nvSpPr>
        <p:spPr>
          <a:xfrm>
            <a:off x="6553200" y="4767273"/>
            <a:ext cx="2133600" cy="273844"/>
          </a:xfrm>
          <a:prstGeom prst="rect">
            <a:avLst/>
          </a:prstGeom>
        </p:spPr>
        <p:txBody>
          <a:bodyPr/>
          <a:lstStyle>
            <a:lvl1pPr>
              <a:defRPr/>
            </a:lvl1pPr>
          </a:lstStyle>
          <a:p>
            <a:pPr marL="0" lvl="0" indent="0" algn="r" rtl="0">
              <a:spcBef>
                <a:spcPts val="0"/>
              </a:spcBef>
              <a:spcAft>
                <a:spcPts val="0"/>
              </a:spcAft>
              <a:buNone/>
            </a:pPr>
            <a:fld id="{00000000-1234-1234-1234-123412341234}" type="slidenum">
              <a:rPr lang="en-US" altLang="ja"/>
              <a:t>‹#›</a:t>
            </a:fld>
            <a:endParaRPr lang="ja" altLang="en-US"/>
          </a:p>
        </p:txBody>
      </p:sp>
    </p:spTree>
    <p:extLst>
      <p:ext uri="{BB962C8B-B14F-4D97-AF65-F5344CB8AC3E}">
        <p14:creationId xmlns:p14="http://schemas.microsoft.com/office/powerpoint/2010/main" val="161533226"/>
      </p:ext>
    </p:extLst>
  </p:cSld>
  <p:clrMapOvr>
    <a:masterClrMapping/>
  </p:clrMapOvr>
  <p:transition>
    <p:fade thruBlk="1"/>
  </p:transition>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extLst>
      <p:ext uri="{BB962C8B-B14F-4D97-AF65-F5344CB8AC3E}">
        <p14:creationId xmlns:p14="http://schemas.microsoft.com/office/powerpoint/2010/main" val="3387392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5"/>
        <p:cNvGrpSpPr/>
        <p:nvPr/>
      </p:nvGrpSpPr>
      <p:grpSpPr>
        <a:xfrm>
          <a:off x="0" y="0"/>
          <a:ext cx="0" cy="0"/>
          <a:chOff x="0" y="0"/>
          <a:chExt cx="0" cy="0"/>
        </a:xfrm>
      </p:grpSpPr>
      <p:sp>
        <p:nvSpPr>
          <p:cNvPr id="16" name="Google Shape;16;p3"/>
          <p:cNvSpPr/>
          <p:nvPr/>
        </p:nvSpPr>
        <p:spPr>
          <a:xfrm>
            <a:off x="0" y="0"/>
            <a:ext cx="9144000" cy="3993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17" name="Google Shape;17;p3"/>
          <p:cNvSpPr txBox="1">
            <a:spLocks noGrp="1"/>
          </p:cNvSpPr>
          <p:nvPr>
            <p:ph type="ctrTitle"/>
          </p:nvPr>
        </p:nvSpPr>
        <p:spPr>
          <a:xfrm>
            <a:off x="685800" y="1583342"/>
            <a:ext cx="77724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4800"/>
              <a:buNone/>
              <a:defRPr sz="4000" b="1" i="0">
                <a:solidFill>
                  <a:schemeClr val="lt1"/>
                </a:solidFill>
                <a:latin typeface="BIZ UDPGothic" panose="020B0400000000000000" pitchFamily="34" charset="-128"/>
                <a:ea typeface="BIZ UDPGothic" panose="020B0400000000000000" pitchFamily="34" charset="-128"/>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r>
              <a:rPr lang="ja-JP" altLang="en-US"/>
              <a:t>マスター タイトルの書式設定</a:t>
            </a:r>
            <a:endParaRPr/>
          </a:p>
        </p:txBody>
      </p:sp>
      <p:sp>
        <p:nvSpPr>
          <p:cNvPr id="18" name="Google Shape;18;p3"/>
          <p:cNvSpPr txBox="1">
            <a:spLocks noGrp="1"/>
          </p:cNvSpPr>
          <p:nvPr>
            <p:ph type="subTitle" idx="1"/>
          </p:nvPr>
        </p:nvSpPr>
        <p:spPr>
          <a:xfrm>
            <a:off x="685800" y="2840053"/>
            <a:ext cx="77724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400"/>
              <a:buNone/>
              <a:defRPr sz="2400" b="0" i="0">
                <a:solidFill>
                  <a:schemeClr val="lt1"/>
                </a:solidFill>
                <a:latin typeface="BIZ UDPGothic" panose="020B0400000000000000" pitchFamily="34" charset="-128"/>
                <a:ea typeface="BIZ UDPGothic" panose="020B0400000000000000" pitchFamily="34" charset="-128"/>
              </a:defRPr>
            </a:lvl1pPr>
            <a:lvl2pPr lvl="1" algn="ctr" rtl="0">
              <a:spcBef>
                <a:spcPts val="0"/>
              </a:spcBef>
              <a:spcAft>
                <a:spcPts val="0"/>
              </a:spcAft>
              <a:buClr>
                <a:schemeClr val="lt1"/>
              </a:buClr>
              <a:buSzPts val="2400"/>
              <a:buNone/>
              <a:defRPr b="1">
                <a:solidFill>
                  <a:schemeClr val="lt1"/>
                </a:solidFill>
              </a:defRPr>
            </a:lvl2pPr>
            <a:lvl3pPr lvl="2" algn="ctr" rtl="0">
              <a:spcBef>
                <a:spcPts val="0"/>
              </a:spcBef>
              <a:spcAft>
                <a:spcPts val="0"/>
              </a:spcAft>
              <a:buClr>
                <a:schemeClr val="lt1"/>
              </a:buClr>
              <a:buSzPts val="2400"/>
              <a:buNone/>
              <a:defRPr b="1">
                <a:solidFill>
                  <a:schemeClr val="lt1"/>
                </a:solidFill>
              </a:defRPr>
            </a:lvl3pPr>
            <a:lvl4pPr lvl="3" algn="ctr" rtl="0">
              <a:spcBef>
                <a:spcPts val="0"/>
              </a:spcBef>
              <a:spcAft>
                <a:spcPts val="0"/>
              </a:spcAft>
              <a:buClr>
                <a:schemeClr val="lt1"/>
              </a:buClr>
              <a:buSzPts val="2400"/>
              <a:buNone/>
              <a:defRPr sz="2400" b="1">
                <a:solidFill>
                  <a:schemeClr val="lt1"/>
                </a:solidFill>
              </a:defRPr>
            </a:lvl4pPr>
            <a:lvl5pPr lvl="4" algn="ctr" rtl="0">
              <a:spcBef>
                <a:spcPts val="0"/>
              </a:spcBef>
              <a:spcAft>
                <a:spcPts val="0"/>
              </a:spcAft>
              <a:buClr>
                <a:schemeClr val="lt1"/>
              </a:buClr>
              <a:buSzPts val="2400"/>
              <a:buNone/>
              <a:defRPr sz="2400" b="1">
                <a:solidFill>
                  <a:schemeClr val="lt1"/>
                </a:solidFill>
              </a:defRPr>
            </a:lvl5pPr>
            <a:lvl6pPr lvl="5" algn="ctr" rtl="0">
              <a:spcBef>
                <a:spcPts val="0"/>
              </a:spcBef>
              <a:spcAft>
                <a:spcPts val="0"/>
              </a:spcAft>
              <a:buClr>
                <a:schemeClr val="lt1"/>
              </a:buClr>
              <a:buSzPts val="2400"/>
              <a:buNone/>
              <a:defRPr sz="2400" b="1">
                <a:solidFill>
                  <a:schemeClr val="lt1"/>
                </a:solidFill>
              </a:defRPr>
            </a:lvl6pPr>
            <a:lvl7pPr lvl="6" algn="ctr" rtl="0">
              <a:spcBef>
                <a:spcPts val="0"/>
              </a:spcBef>
              <a:spcAft>
                <a:spcPts val="0"/>
              </a:spcAft>
              <a:buClr>
                <a:schemeClr val="lt1"/>
              </a:buClr>
              <a:buSzPts val="2400"/>
              <a:buNone/>
              <a:defRPr sz="2400" b="1">
                <a:solidFill>
                  <a:schemeClr val="lt1"/>
                </a:solidFill>
              </a:defRPr>
            </a:lvl7pPr>
            <a:lvl8pPr lvl="7" algn="ctr" rtl="0">
              <a:spcBef>
                <a:spcPts val="0"/>
              </a:spcBef>
              <a:spcAft>
                <a:spcPts val="0"/>
              </a:spcAft>
              <a:buClr>
                <a:schemeClr val="lt1"/>
              </a:buClr>
              <a:buSzPts val="2400"/>
              <a:buNone/>
              <a:defRPr sz="2400" b="1">
                <a:solidFill>
                  <a:schemeClr val="lt1"/>
                </a:solidFill>
              </a:defRPr>
            </a:lvl8pPr>
            <a:lvl9pPr lvl="8" algn="ctr" rtl="0">
              <a:spcBef>
                <a:spcPts val="0"/>
              </a:spcBef>
              <a:spcAft>
                <a:spcPts val="0"/>
              </a:spcAft>
              <a:buClr>
                <a:schemeClr val="lt1"/>
              </a:buClr>
              <a:buSzPts val="2400"/>
              <a:buNone/>
              <a:defRPr sz="2400" b="1">
                <a:solidFill>
                  <a:schemeClr val="lt1"/>
                </a:solidFill>
              </a:defRPr>
            </a:lvl9pPr>
          </a:lstStyle>
          <a:p>
            <a:r>
              <a:rPr lang="ja-JP" altLang="en-US"/>
              <a:t>マスター サブタイトルの書式設定</a:t>
            </a:r>
            <a:endParaRPr/>
          </a:p>
        </p:txBody>
      </p:sp>
      <p:sp>
        <p:nvSpPr>
          <p:cNvPr id="19" name="Google Shape;19;p3"/>
          <p:cNvSpPr/>
          <p:nvPr/>
        </p:nvSpPr>
        <p:spPr>
          <a:xfrm>
            <a:off x="3047704" y="3992850"/>
            <a:ext cx="3047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 name="Google Shape;20;p3"/>
          <p:cNvSpPr/>
          <p:nvPr/>
        </p:nvSpPr>
        <p:spPr>
          <a:xfrm>
            <a:off x="6096271" y="3992850"/>
            <a:ext cx="3047700" cy="77100"/>
          </a:xfrm>
          <a:prstGeom prst="rect">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3"/>
          <p:cNvSpPr/>
          <p:nvPr/>
        </p:nvSpPr>
        <p:spPr>
          <a:xfrm>
            <a:off x="1" y="3992850"/>
            <a:ext cx="3047700" cy="77100"/>
          </a:xfrm>
          <a:prstGeom prst="rect">
            <a:avLst/>
          </a:prstGeom>
          <a:solidFill>
            <a:schemeClr val="bg1">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3"/>
          <p:cNvSpPr txBox="1">
            <a:spLocks noGrp="1"/>
          </p:cNvSpPr>
          <p:nvPr>
            <p:ph type="sldNum" idx="12"/>
          </p:nvPr>
        </p:nvSpPr>
        <p:spPr>
          <a:xfrm>
            <a:off x="0" y="4717811"/>
            <a:ext cx="9144000" cy="313500"/>
          </a:xfrm>
          <a:prstGeom prst="rect">
            <a:avLst/>
          </a:prstGeom>
        </p:spPr>
        <p:txBody>
          <a:bodyPr spcFirstLastPara="1" wrap="square" lIns="91425" tIns="91425" rIns="91425" bIns="91425" anchor="t" anchorCtr="0">
            <a:noAutofit/>
          </a:bodyPr>
          <a:lstStyle>
            <a:lvl1pPr lvl="0" algn="ctr">
              <a:buNone/>
              <a:defRPr b="0" i="0"/>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pPr marL="0" lvl="0" indent="0" algn="r" rtl="0">
              <a:spcBef>
                <a:spcPts val="0"/>
              </a:spcBef>
              <a:spcAft>
                <a:spcPts val="0"/>
              </a:spcAft>
              <a:buNone/>
            </a:pPr>
            <a:fld id="{00000000-1234-1234-1234-123412341234}" type="slidenum">
              <a:rPr lang="en-US" altLang="ja"/>
              <a:t>‹#›</a:t>
            </a:fld>
            <a:endParaRPr lang="ja" altLang="en-US"/>
          </a:p>
        </p:txBody>
      </p:sp>
    </p:spTree>
    <p:extLst>
      <p:ext uri="{BB962C8B-B14F-4D97-AF65-F5344CB8AC3E}">
        <p14:creationId xmlns:p14="http://schemas.microsoft.com/office/powerpoint/2010/main" val="249470035"/>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cSld name="3_タイトルとコンテンツ">
    <p:bg>
      <p:bgPr>
        <a:solidFill>
          <a:schemeClr val="bg1"/>
        </a:solidFill>
        <a:effectLst/>
      </p:bgPr>
    </p:bg>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463696FB-5032-2C33-044E-CF9EE241F81D}"/>
              </a:ext>
            </a:extLst>
          </p:cNvPr>
          <p:cNvSpPr/>
          <p:nvPr/>
        </p:nvSpPr>
        <p:spPr>
          <a:xfrm>
            <a:off x="0" y="-3644"/>
            <a:ext cx="9144000" cy="1063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000">
              <a:solidFill>
                <a:schemeClr val="bg1"/>
              </a:solidFill>
              <a:latin typeface="BIZ UDPGothic" panose="020B0400000000000000" pitchFamily="34" charset="-128"/>
              <a:ea typeface="BIZ UDPGothic" panose="020B0400000000000000" pitchFamily="34" charset="-128"/>
            </a:endParaRPr>
          </a:p>
        </p:txBody>
      </p:sp>
      <p:sp>
        <p:nvSpPr>
          <p:cNvPr id="2" name="タイトル 1"/>
          <p:cNvSpPr>
            <a:spLocks noGrp="1"/>
          </p:cNvSpPr>
          <p:nvPr>
            <p:ph type="title"/>
          </p:nvPr>
        </p:nvSpPr>
        <p:spPr>
          <a:xfrm>
            <a:off x="457200" y="87474"/>
            <a:ext cx="8229600" cy="972108"/>
          </a:xfrm>
          <a:prstGeom prst="rect">
            <a:avLst/>
          </a:prstGeom>
        </p:spPr>
        <p:txBody>
          <a:bodyPr>
            <a:normAutofit/>
          </a:bodyPr>
          <a:lstStyle>
            <a:lvl1pPr>
              <a:defRPr sz="3200">
                <a:solidFill>
                  <a:schemeClr val="bg1"/>
                </a:solidFill>
                <a:latin typeface="BIZ UDPGothic" panose="020B0400000000000000" pitchFamily="34" charset="-128"/>
                <a:ea typeface="BIZ UDPGothic" panose="020B0400000000000000" pitchFamily="34" charset="-128"/>
              </a:defRPr>
            </a:lvl1pPr>
          </a:lstStyle>
          <a:p>
            <a:r>
              <a:rPr lang="ja-JP" altLang="en-US"/>
              <a:t>マスター タイトルの書式設定</a:t>
            </a:r>
          </a:p>
        </p:txBody>
      </p:sp>
      <p:sp>
        <p:nvSpPr>
          <p:cNvPr id="8" name="コンテンツ プレースホルダー 2"/>
          <p:cNvSpPr>
            <a:spLocks noGrp="1"/>
          </p:cNvSpPr>
          <p:nvPr>
            <p:ph idx="1"/>
          </p:nvPr>
        </p:nvSpPr>
        <p:spPr>
          <a:xfrm>
            <a:off x="782852" y="1200155"/>
            <a:ext cx="7903948" cy="3394472"/>
          </a:xfrm>
          <a:prstGeom prst="rect">
            <a:avLst/>
          </a:prstGeom>
        </p:spPr>
        <p:txBody>
          <a:bodyPr>
            <a:normAutofit/>
          </a:bodyPr>
          <a:lstStyle>
            <a:lvl1pPr marL="0" indent="0" eaLnBrk="1">
              <a:lnSpc>
                <a:spcPct val="110000"/>
              </a:lnSpc>
              <a:buFont typeface="Wingdings" panose="05000000000000000000" pitchFamily="2" charset="2"/>
              <a:buNone/>
              <a:defRPr sz="3200">
                <a:latin typeface="BIZ UDPGothic" panose="020B0400000000000000" pitchFamily="34" charset="-128"/>
                <a:ea typeface="BIZ UDPGothic" panose="020B0400000000000000" pitchFamily="34" charset="-128"/>
              </a:defRPr>
            </a:lvl1pPr>
            <a:lvl2pPr marL="335720" indent="-130957" eaLnBrk="1">
              <a:buFont typeface="Wingdings" panose="05000000000000000000" pitchFamily="2" charset="2"/>
              <a:buChar char=""/>
              <a:tabLst/>
              <a:defRPr sz="2400">
                <a:latin typeface="BIZ UDPGothic" panose="020B0400000000000000" pitchFamily="34" charset="-128"/>
                <a:ea typeface="BIZ UDPGothic" panose="020B0400000000000000" pitchFamily="34" charset="-128"/>
              </a:defRPr>
            </a:lvl2pPr>
            <a:lvl3pPr marL="540490" indent="-138101" eaLnBrk="1">
              <a:buFont typeface="游ゴシック" panose="020B0400000000000000" pitchFamily="50" charset="-128"/>
              <a:buChar char="-"/>
              <a:defRPr sz="2000">
                <a:latin typeface="BIZ UDPGothic" panose="020B0400000000000000" pitchFamily="34" charset="-128"/>
                <a:ea typeface="BIZ UDPGothic" panose="020B0400000000000000" pitchFamily="34" charset="-128"/>
              </a:defRPr>
            </a:lvl3pPr>
            <a:lvl4pPr marL="741686" indent="0">
              <a:buNone/>
              <a:defRPr sz="2000">
                <a:latin typeface="BIZ UDPGothic" panose="020B0400000000000000" pitchFamily="34" charset="-128"/>
                <a:ea typeface="BIZ UDPGothic" panose="020B0400000000000000" pitchFamily="34" charset="-128"/>
              </a:defRPr>
            </a:lvl4pPr>
            <a:lvl5pPr marL="672638" indent="-132148" eaLnBrk="1">
              <a:defRPr sz="1200">
                <a:latin typeface="游ゴシック" panose="020B0400000000000000" pitchFamily="50" charset="-128"/>
                <a:ea typeface="游ゴシック" panose="020B0400000000000000" pitchFamily="50" charset="-128"/>
              </a:defRPr>
            </a:lvl5pPr>
          </a:lstStyle>
          <a:p>
            <a:pPr lvl="0"/>
            <a:r>
              <a:rPr lang="ja-JP" altLang="en-US"/>
              <a:t>マスター テキストの書式設定</a:t>
            </a:r>
          </a:p>
        </p:txBody>
      </p:sp>
      <p:sp>
        <p:nvSpPr>
          <p:cNvPr id="4" name="Google Shape;59;p8">
            <a:extLst>
              <a:ext uri="{FF2B5EF4-FFF2-40B4-BE49-F238E27FC236}">
                <a16:creationId xmlns:a16="http://schemas.microsoft.com/office/drawing/2014/main" id="{00D67FBA-F066-9867-8056-EF48ECD19EC3}"/>
              </a:ext>
            </a:extLst>
          </p:cNvPr>
          <p:cNvSpPr/>
          <p:nvPr/>
        </p:nvSpPr>
        <p:spPr>
          <a:xfrm>
            <a:off x="7356366" y="5083743"/>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 name="Google Shape;60;p8">
            <a:extLst>
              <a:ext uri="{FF2B5EF4-FFF2-40B4-BE49-F238E27FC236}">
                <a16:creationId xmlns:a16="http://schemas.microsoft.com/office/drawing/2014/main" id="{52E464C6-1E3C-EE9F-E330-5BA9F99E67CB}"/>
              </a:ext>
            </a:extLst>
          </p:cNvPr>
          <p:cNvSpPr/>
          <p:nvPr/>
        </p:nvSpPr>
        <p:spPr>
          <a:xfrm>
            <a:off x="8250312" y="5083743"/>
            <a:ext cx="893700" cy="77100"/>
          </a:xfrm>
          <a:prstGeom prst="rect">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 name="Google Shape;61;p8">
            <a:extLst>
              <a:ext uri="{FF2B5EF4-FFF2-40B4-BE49-F238E27FC236}">
                <a16:creationId xmlns:a16="http://schemas.microsoft.com/office/drawing/2014/main" id="{B2342AFD-156D-8E8E-C1CD-8479FF433697}"/>
              </a:ext>
            </a:extLst>
          </p:cNvPr>
          <p:cNvSpPr/>
          <p:nvPr/>
        </p:nvSpPr>
        <p:spPr>
          <a:xfrm>
            <a:off x="0" y="5083743"/>
            <a:ext cx="893700" cy="771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 name="Google Shape;62;p8">
            <a:extLst>
              <a:ext uri="{FF2B5EF4-FFF2-40B4-BE49-F238E27FC236}">
                <a16:creationId xmlns:a16="http://schemas.microsoft.com/office/drawing/2014/main" id="{AFE9CB05-7C3A-B19A-D12F-532957D1BA4F}"/>
              </a:ext>
            </a:extLst>
          </p:cNvPr>
          <p:cNvSpPr/>
          <p:nvPr/>
        </p:nvSpPr>
        <p:spPr>
          <a:xfrm>
            <a:off x="893710" y="5083743"/>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 name="Google Shape;38;p5">
            <a:extLst>
              <a:ext uri="{FF2B5EF4-FFF2-40B4-BE49-F238E27FC236}">
                <a16:creationId xmlns:a16="http://schemas.microsoft.com/office/drawing/2014/main" id="{485A3DD4-FE69-D0A9-3DE5-BC9625908E7E}"/>
              </a:ext>
            </a:extLst>
          </p:cNvPr>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ltLang="ja"/>
              <a:t>‹#›</a:t>
            </a:fld>
            <a:endParaRPr lang="ja" altLang="en-US"/>
          </a:p>
        </p:txBody>
      </p:sp>
    </p:spTree>
    <p:extLst>
      <p:ext uri="{BB962C8B-B14F-4D97-AF65-F5344CB8AC3E}">
        <p14:creationId xmlns:p14="http://schemas.microsoft.com/office/powerpoint/2010/main" val="2879133305"/>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39"/>
        <p:cNvGrpSpPr/>
        <p:nvPr/>
      </p:nvGrpSpPr>
      <p:grpSpPr>
        <a:xfrm>
          <a:off x="0" y="0"/>
          <a:ext cx="0" cy="0"/>
          <a:chOff x="0" y="0"/>
          <a:chExt cx="0" cy="0"/>
        </a:xfrm>
      </p:grpSpPr>
      <p:sp>
        <p:nvSpPr>
          <p:cNvPr id="44" name="Google Shape;44;p6"/>
          <p:cNvSpPr txBox="1">
            <a:spLocks noGrp="1"/>
          </p:cNvSpPr>
          <p:nvPr>
            <p:ph type="title"/>
          </p:nvPr>
        </p:nvSpPr>
        <p:spPr>
          <a:xfrm>
            <a:off x="893700" y="358389"/>
            <a:ext cx="7356366" cy="701287"/>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b="1" i="0">
                <a:solidFill>
                  <a:schemeClr val="tx1">
                    <a:lumMod val="50000"/>
                  </a:schemeClr>
                </a:solidFill>
                <a:latin typeface="BIZ UDPGothic" panose="020B0400000000000000" pitchFamily="34" charset="-128"/>
                <a:ea typeface="BIZ UDPGothic" panose="020B0400000000000000" pitchFamily="34" charset="-128"/>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r>
              <a:rPr lang="ja-JP" altLang="en-US"/>
              <a:t>マスター タイトルの書式設定</a:t>
            </a:r>
            <a:endParaRPr/>
          </a:p>
        </p:txBody>
      </p:sp>
      <p:sp>
        <p:nvSpPr>
          <p:cNvPr id="45" name="Google Shape;45;p6"/>
          <p:cNvSpPr txBox="1">
            <a:spLocks noGrp="1"/>
          </p:cNvSpPr>
          <p:nvPr>
            <p:ph type="body" idx="1"/>
          </p:nvPr>
        </p:nvSpPr>
        <p:spPr>
          <a:xfrm>
            <a:off x="893624" y="1200150"/>
            <a:ext cx="3581679" cy="3725700"/>
          </a:xfrm>
          <a:prstGeom prst="rect">
            <a:avLst/>
          </a:prstGeom>
        </p:spPr>
        <p:txBody>
          <a:bodyPr spcFirstLastPara="1" wrap="square" lIns="91425" tIns="91425" rIns="91425" bIns="91425" anchor="t" anchorCtr="0">
            <a:noAutofit/>
          </a:bodyPr>
          <a:lstStyle>
            <a:lvl1pPr marL="101597" lvl="0" indent="0">
              <a:spcBef>
                <a:spcPts val="600"/>
              </a:spcBef>
              <a:spcAft>
                <a:spcPts val="0"/>
              </a:spcAft>
              <a:buSzPts val="2000"/>
              <a:buNone/>
              <a:defRPr sz="2000" b="0" i="0">
                <a:latin typeface="BIZ UDPGothic" panose="020B0400000000000000" pitchFamily="34" charset="-128"/>
                <a:ea typeface="BIZ UDPGothic" panose="020B0400000000000000" pitchFamily="34" charset="-128"/>
              </a:defRPr>
            </a:lvl1pPr>
            <a:lvl2pPr marL="914378" lvl="1" indent="-355591">
              <a:spcBef>
                <a:spcPts val="0"/>
              </a:spcBef>
              <a:spcAft>
                <a:spcPts val="0"/>
              </a:spcAft>
              <a:buSzPts val="2000"/>
              <a:buChar char="○"/>
              <a:defRPr sz="2000"/>
            </a:lvl2pPr>
            <a:lvl3pPr marL="1371566" lvl="2" indent="-355591">
              <a:spcBef>
                <a:spcPts val="0"/>
              </a:spcBef>
              <a:spcAft>
                <a:spcPts val="0"/>
              </a:spcAft>
              <a:buSzPts val="2000"/>
              <a:buChar char="■"/>
              <a:defRPr sz="2000"/>
            </a:lvl3pPr>
            <a:lvl4pPr marL="1828754" lvl="3" indent="-355591">
              <a:spcBef>
                <a:spcPts val="0"/>
              </a:spcBef>
              <a:spcAft>
                <a:spcPts val="0"/>
              </a:spcAft>
              <a:buSzPts val="2000"/>
              <a:buChar char="●"/>
              <a:defRPr sz="2000"/>
            </a:lvl4pPr>
            <a:lvl5pPr marL="2285943" lvl="4" indent="-355591">
              <a:spcBef>
                <a:spcPts val="0"/>
              </a:spcBef>
              <a:spcAft>
                <a:spcPts val="0"/>
              </a:spcAft>
              <a:buSzPts val="2000"/>
              <a:buChar char="○"/>
              <a:defRPr sz="2000"/>
            </a:lvl5pPr>
            <a:lvl6pPr marL="2743132" lvl="5" indent="-355591">
              <a:spcBef>
                <a:spcPts val="0"/>
              </a:spcBef>
              <a:spcAft>
                <a:spcPts val="0"/>
              </a:spcAft>
              <a:buSzPts val="2000"/>
              <a:buChar char="■"/>
              <a:defRPr sz="2000"/>
            </a:lvl6pPr>
            <a:lvl7pPr marL="3200320" lvl="6" indent="-355591">
              <a:spcBef>
                <a:spcPts val="0"/>
              </a:spcBef>
              <a:spcAft>
                <a:spcPts val="0"/>
              </a:spcAft>
              <a:buSzPts val="2000"/>
              <a:buChar char="●"/>
              <a:defRPr sz="2000"/>
            </a:lvl7pPr>
            <a:lvl8pPr marL="3657509" lvl="7" indent="-355591">
              <a:spcBef>
                <a:spcPts val="0"/>
              </a:spcBef>
              <a:spcAft>
                <a:spcPts val="0"/>
              </a:spcAft>
              <a:buSzPts val="2000"/>
              <a:buChar char="○"/>
              <a:defRPr sz="2000"/>
            </a:lvl8pPr>
            <a:lvl9pPr marL="4114697" lvl="8" indent="-355591">
              <a:spcBef>
                <a:spcPts val="0"/>
              </a:spcBef>
              <a:spcAft>
                <a:spcPts val="0"/>
              </a:spcAft>
              <a:buSzPts val="2000"/>
              <a:buChar char="■"/>
              <a:defRPr sz="2000"/>
            </a:lvl9pPr>
          </a:lstStyle>
          <a:p>
            <a:pPr lvl="0"/>
            <a:r>
              <a:rPr lang="ja-JP" altLang="en-US"/>
              <a:t>マスター テキストの書式設定</a:t>
            </a:r>
          </a:p>
        </p:txBody>
      </p:sp>
      <p:sp>
        <p:nvSpPr>
          <p:cNvPr id="46" name="Google Shape;46;p6"/>
          <p:cNvSpPr txBox="1">
            <a:spLocks noGrp="1"/>
          </p:cNvSpPr>
          <p:nvPr>
            <p:ph type="body" idx="2"/>
          </p:nvPr>
        </p:nvSpPr>
        <p:spPr>
          <a:xfrm>
            <a:off x="4668386" y="1200150"/>
            <a:ext cx="3581679" cy="3725700"/>
          </a:xfrm>
          <a:prstGeom prst="rect">
            <a:avLst/>
          </a:prstGeom>
        </p:spPr>
        <p:txBody>
          <a:bodyPr spcFirstLastPara="1" wrap="square" lIns="91425" tIns="91425" rIns="91425" bIns="91425" anchor="t" anchorCtr="0">
            <a:noAutofit/>
          </a:bodyPr>
          <a:lstStyle>
            <a:lvl1pPr marL="101597" lvl="0" indent="0">
              <a:spcBef>
                <a:spcPts val="600"/>
              </a:spcBef>
              <a:spcAft>
                <a:spcPts val="0"/>
              </a:spcAft>
              <a:buSzPts val="2000"/>
              <a:buNone/>
              <a:defRPr sz="2000" b="0" i="0">
                <a:latin typeface="BIZ UDPGothic" panose="020B0400000000000000" pitchFamily="34" charset="-128"/>
                <a:ea typeface="BIZ UDPGothic" panose="020B0400000000000000" pitchFamily="34" charset="-128"/>
              </a:defRPr>
            </a:lvl1pPr>
            <a:lvl2pPr marL="914378" lvl="1" indent="-355591">
              <a:spcBef>
                <a:spcPts val="0"/>
              </a:spcBef>
              <a:spcAft>
                <a:spcPts val="0"/>
              </a:spcAft>
              <a:buSzPts val="2000"/>
              <a:buChar char="○"/>
              <a:defRPr sz="2000"/>
            </a:lvl2pPr>
            <a:lvl3pPr marL="1371566" lvl="2" indent="-355591">
              <a:spcBef>
                <a:spcPts val="0"/>
              </a:spcBef>
              <a:spcAft>
                <a:spcPts val="0"/>
              </a:spcAft>
              <a:buSzPts val="2000"/>
              <a:buChar char="■"/>
              <a:defRPr sz="2000"/>
            </a:lvl3pPr>
            <a:lvl4pPr marL="1828754" lvl="3" indent="-355591">
              <a:spcBef>
                <a:spcPts val="0"/>
              </a:spcBef>
              <a:spcAft>
                <a:spcPts val="0"/>
              </a:spcAft>
              <a:buSzPts val="2000"/>
              <a:buChar char="●"/>
              <a:defRPr sz="2000"/>
            </a:lvl4pPr>
            <a:lvl5pPr marL="2285943" lvl="4" indent="-355591">
              <a:spcBef>
                <a:spcPts val="0"/>
              </a:spcBef>
              <a:spcAft>
                <a:spcPts val="0"/>
              </a:spcAft>
              <a:buSzPts val="2000"/>
              <a:buChar char="○"/>
              <a:defRPr sz="2000"/>
            </a:lvl5pPr>
            <a:lvl6pPr marL="2743132" lvl="5" indent="-355591">
              <a:spcBef>
                <a:spcPts val="0"/>
              </a:spcBef>
              <a:spcAft>
                <a:spcPts val="0"/>
              </a:spcAft>
              <a:buSzPts val="2000"/>
              <a:buChar char="■"/>
              <a:defRPr sz="2000"/>
            </a:lvl6pPr>
            <a:lvl7pPr marL="3200320" lvl="6" indent="-355591">
              <a:spcBef>
                <a:spcPts val="0"/>
              </a:spcBef>
              <a:spcAft>
                <a:spcPts val="0"/>
              </a:spcAft>
              <a:buSzPts val="2000"/>
              <a:buChar char="●"/>
              <a:defRPr sz="2000"/>
            </a:lvl7pPr>
            <a:lvl8pPr marL="3657509" lvl="7" indent="-355591">
              <a:spcBef>
                <a:spcPts val="0"/>
              </a:spcBef>
              <a:spcAft>
                <a:spcPts val="0"/>
              </a:spcAft>
              <a:buSzPts val="2000"/>
              <a:buChar char="○"/>
              <a:defRPr sz="2000"/>
            </a:lvl8pPr>
            <a:lvl9pPr marL="4114697" lvl="8" indent="-355591">
              <a:spcBef>
                <a:spcPts val="0"/>
              </a:spcBef>
              <a:spcAft>
                <a:spcPts val="0"/>
              </a:spcAft>
              <a:buSzPts val="2000"/>
              <a:buChar char="■"/>
              <a:defRPr sz="2000"/>
            </a:lvl9pPr>
          </a:lstStyle>
          <a:p>
            <a:pPr lvl="0"/>
            <a:r>
              <a:rPr lang="ja-JP" altLang="en-US"/>
              <a:t>マスター テキストの書式設定</a:t>
            </a:r>
          </a:p>
        </p:txBody>
      </p:sp>
      <p:sp>
        <p:nvSpPr>
          <p:cNvPr id="47" name="Google Shape;47;p6"/>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ltLang="ja"/>
              <a:t>‹#›</a:t>
            </a:fld>
            <a:endParaRPr lang="ja" altLang="en-US"/>
          </a:p>
        </p:txBody>
      </p:sp>
      <p:sp>
        <p:nvSpPr>
          <p:cNvPr id="2" name="Google Shape;59;p8">
            <a:extLst>
              <a:ext uri="{FF2B5EF4-FFF2-40B4-BE49-F238E27FC236}">
                <a16:creationId xmlns:a16="http://schemas.microsoft.com/office/drawing/2014/main" id="{F5C612B5-165F-0946-763C-7B2A766A784E}"/>
              </a:ext>
            </a:extLst>
          </p:cNvPr>
          <p:cNvSpPr/>
          <p:nvPr/>
        </p:nvSpPr>
        <p:spPr>
          <a:xfrm>
            <a:off x="7356366" y="5083743"/>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 name="Google Shape;60;p8">
            <a:extLst>
              <a:ext uri="{FF2B5EF4-FFF2-40B4-BE49-F238E27FC236}">
                <a16:creationId xmlns:a16="http://schemas.microsoft.com/office/drawing/2014/main" id="{B8318362-D37E-A169-17C9-539F726226A5}"/>
              </a:ext>
            </a:extLst>
          </p:cNvPr>
          <p:cNvSpPr/>
          <p:nvPr/>
        </p:nvSpPr>
        <p:spPr>
          <a:xfrm>
            <a:off x="8250312" y="5083743"/>
            <a:ext cx="893700" cy="77100"/>
          </a:xfrm>
          <a:prstGeom prst="rect">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 name="Google Shape;61;p8">
            <a:extLst>
              <a:ext uri="{FF2B5EF4-FFF2-40B4-BE49-F238E27FC236}">
                <a16:creationId xmlns:a16="http://schemas.microsoft.com/office/drawing/2014/main" id="{723E59B6-177D-2B95-1688-83F5D6917104}"/>
              </a:ext>
            </a:extLst>
          </p:cNvPr>
          <p:cNvSpPr/>
          <p:nvPr/>
        </p:nvSpPr>
        <p:spPr>
          <a:xfrm>
            <a:off x="0" y="5083743"/>
            <a:ext cx="893700" cy="771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 name="Google Shape;62;p8">
            <a:extLst>
              <a:ext uri="{FF2B5EF4-FFF2-40B4-BE49-F238E27FC236}">
                <a16:creationId xmlns:a16="http://schemas.microsoft.com/office/drawing/2014/main" id="{07D8D7BD-9A3A-EB01-4F43-A9F54F332FC4}"/>
              </a:ext>
            </a:extLst>
          </p:cNvPr>
          <p:cNvSpPr/>
          <p:nvPr/>
        </p:nvSpPr>
        <p:spPr>
          <a:xfrm>
            <a:off x="893710" y="5083743"/>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30358077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48"/>
        <p:cNvGrpSpPr/>
        <p:nvPr/>
      </p:nvGrpSpPr>
      <p:grpSpPr>
        <a:xfrm>
          <a:off x="0" y="0"/>
          <a:ext cx="0" cy="0"/>
          <a:chOff x="0" y="0"/>
          <a:chExt cx="0" cy="0"/>
        </a:xfrm>
      </p:grpSpPr>
      <p:sp>
        <p:nvSpPr>
          <p:cNvPr id="53" name="Google Shape;53;p7"/>
          <p:cNvSpPr txBox="1">
            <a:spLocks noGrp="1"/>
          </p:cNvSpPr>
          <p:nvPr>
            <p:ph type="title"/>
          </p:nvPr>
        </p:nvSpPr>
        <p:spPr>
          <a:xfrm>
            <a:off x="893700" y="358389"/>
            <a:ext cx="7356366" cy="70128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b="1" i="0">
                <a:solidFill>
                  <a:schemeClr val="tx1">
                    <a:lumMod val="50000"/>
                  </a:schemeClr>
                </a:solidFill>
                <a:latin typeface="BIZ UDPGothic" panose="020B0400000000000000" pitchFamily="34" charset="-128"/>
                <a:ea typeface="BIZ UDPGothic" panose="020B0400000000000000" pitchFamily="34" charset="-128"/>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r>
              <a:rPr lang="ja-JP" altLang="en-US"/>
              <a:t>マスター タイトルの書式設定</a:t>
            </a:r>
            <a:endParaRPr/>
          </a:p>
        </p:txBody>
      </p:sp>
      <p:sp>
        <p:nvSpPr>
          <p:cNvPr id="54" name="Google Shape;54;p7"/>
          <p:cNvSpPr txBox="1">
            <a:spLocks noGrp="1"/>
          </p:cNvSpPr>
          <p:nvPr>
            <p:ph type="body" idx="1"/>
          </p:nvPr>
        </p:nvSpPr>
        <p:spPr>
          <a:xfrm>
            <a:off x="893700" y="1200150"/>
            <a:ext cx="2371200" cy="3725700"/>
          </a:xfrm>
          <a:prstGeom prst="rect">
            <a:avLst/>
          </a:prstGeom>
        </p:spPr>
        <p:txBody>
          <a:bodyPr spcFirstLastPara="1" wrap="square" lIns="91425" tIns="91425" rIns="91425" bIns="91425" anchor="t" anchorCtr="0">
            <a:noAutofit/>
          </a:bodyPr>
          <a:lstStyle>
            <a:lvl1pPr marL="139697" lvl="0" indent="0" rtl="0">
              <a:spcBef>
                <a:spcPts val="600"/>
              </a:spcBef>
              <a:spcAft>
                <a:spcPts val="0"/>
              </a:spcAft>
              <a:buSzPts val="1400"/>
              <a:buNone/>
              <a:defRPr sz="1400" b="0" i="0">
                <a:latin typeface="BIZ UDPGothic" panose="020B0400000000000000" pitchFamily="34" charset="-128"/>
                <a:ea typeface="BIZ UDPGothic" panose="020B0400000000000000" pitchFamily="34" charset="-128"/>
              </a:defRPr>
            </a:lvl1pPr>
            <a:lvl2pPr marL="914378" lvl="1" indent="-317492" rtl="0">
              <a:spcBef>
                <a:spcPts val="0"/>
              </a:spcBef>
              <a:spcAft>
                <a:spcPts val="0"/>
              </a:spcAft>
              <a:buSzPts val="1400"/>
              <a:buChar char="○"/>
              <a:defRPr sz="1400"/>
            </a:lvl2pPr>
            <a:lvl3pPr marL="1371566" lvl="2" indent="-317492" rtl="0">
              <a:spcBef>
                <a:spcPts val="0"/>
              </a:spcBef>
              <a:spcAft>
                <a:spcPts val="0"/>
              </a:spcAft>
              <a:buSzPts val="1400"/>
              <a:buChar char="■"/>
              <a:defRPr sz="1400"/>
            </a:lvl3pPr>
            <a:lvl4pPr marL="1828754" lvl="3" indent="-317492" rtl="0">
              <a:spcBef>
                <a:spcPts val="0"/>
              </a:spcBef>
              <a:spcAft>
                <a:spcPts val="0"/>
              </a:spcAft>
              <a:buSzPts val="1400"/>
              <a:buChar char="●"/>
              <a:defRPr sz="1400"/>
            </a:lvl4pPr>
            <a:lvl5pPr marL="2285943" lvl="4" indent="-317492" rtl="0">
              <a:spcBef>
                <a:spcPts val="0"/>
              </a:spcBef>
              <a:spcAft>
                <a:spcPts val="0"/>
              </a:spcAft>
              <a:buSzPts val="1400"/>
              <a:buChar char="○"/>
              <a:defRPr sz="1400"/>
            </a:lvl5pPr>
            <a:lvl6pPr marL="2743132" lvl="5" indent="-317492" rtl="0">
              <a:spcBef>
                <a:spcPts val="0"/>
              </a:spcBef>
              <a:spcAft>
                <a:spcPts val="0"/>
              </a:spcAft>
              <a:buSzPts val="1400"/>
              <a:buChar char="■"/>
              <a:defRPr sz="1400"/>
            </a:lvl6pPr>
            <a:lvl7pPr marL="3200320" lvl="6" indent="-317492" rtl="0">
              <a:spcBef>
                <a:spcPts val="0"/>
              </a:spcBef>
              <a:spcAft>
                <a:spcPts val="0"/>
              </a:spcAft>
              <a:buSzPts val="1400"/>
              <a:buChar char="●"/>
              <a:defRPr sz="1400"/>
            </a:lvl7pPr>
            <a:lvl8pPr marL="3657509" lvl="7" indent="-317492" rtl="0">
              <a:spcBef>
                <a:spcPts val="0"/>
              </a:spcBef>
              <a:spcAft>
                <a:spcPts val="0"/>
              </a:spcAft>
              <a:buSzPts val="1400"/>
              <a:buChar char="○"/>
              <a:defRPr sz="1400"/>
            </a:lvl8pPr>
            <a:lvl9pPr marL="4114697" lvl="8" indent="-317492" rtl="0">
              <a:spcBef>
                <a:spcPts val="0"/>
              </a:spcBef>
              <a:spcAft>
                <a:spcPts val="0"/>
              </a:spcAft>
              <a:buSzPts val="1400"/>
              <a:buChar char="■"/>
              <a:defRPr sz="1400"/>
            </a:lvl9pPr>
          </a:lstStyle>
          <a:p>
            <a:pPr lvl="0"/>
            <a:r>
              <a:rPr lang="ja-JP" altLang="en-US"/>
              <a:t>マスター テキストの書式設定</a:t>
            </a:r>
          </a:p>
        </p:txBody>
      </p:sp>
      <p:sp>
        <p:nvSpPr>
          <p:cNvPr id="55" name="Google Shape;55;p7"/>
          <p:cNvSpPr txBox="1">
            <a:spLocks noGrp="1"/>
          </p:cNvSpPr>
          <p:nvPr>
            <p:ph type="body" idx="2"/>
          </p:nvPr>
        </p:nvSpPr>
        <p:spPr>
          <a:xfrm>
            <a:off x="3386404" y="1200150"/>
            <a:ext cx="2371200" cy="3725700"/>
          </a:xfrm>
          <a:prstGeom prst="rect">
            <a:avLst/>
          </a:prstGeom>
        </p:spPr>
        <p:txBody>
          <a:bodyPr spcFirstLastPara="1" wrap="square" lIns="91425" tIns="91425" rIns="91425" bIns="91425" anchor="t" anchorCtr="0">
            <a:noAutofit/>
          </a:bodyPr>
          <a:lstStyle>
            <a:lvl1pPr marL="139697" lvl="0" indent="0" rtl="0">
              <a:spcBef>
                <a:spcPts val="600"/>
              </a:spcBef>
              <a:spcAft>
                <a:spcPts val="0"/>
              </a:spcAft>
              <a:buSzPts val="1400"/>
              <a:buNone/>
              <a:defRPr sz="1400" b="0" i="0">
                <a:latin typeface="BIZ UDPGothic" panose="020B0400000000000000" pitchFamily="34" charset="-128"/>
                <a:ea typeface="BIZ UDPGothic" panose="020B0400000000000000" pitchFamily="34" charset="-128"/>
              </a:defRPr>
            </a:lvl1pPr>
            <a:lvl2pPr marL="914378" lvl="1" indent="-317492" rtl="0">
              <a:spcBef>
                <a:spcPts val="0"/>
              </a:spcBef>
              <a:spcAft>
                <a:spcPts val="0"/>
              </a:spcAft>
              <a:buSzPts val="1400"/>
              <a:buChar char="○"/>
              <a:defRPr sz="1400"/>
            </a:lvl2pPr>
            <a:lvl3pPr marL="1371566" lvl="2" indent="-317492" rtl="0">
              <a:spcBef>
                <a:spcPts val="0"/>
              </a:spcBef>
              <a:spcAft>
                <a:spcPts val="0"/>
              </a:spcAft>
              <a:buSzPts val="1400"/>
              <a:buChar char="■"/>
              <a:defRPr sz="1400"/>
            </a:lvl3pPr>
            <a:lvl4pPr marL="1828754" lvl="3" indent="-317492" rtl="0">
              <a:spcBef>
                <a:spcPts val="0"/>
              </a:spcBef>
              <a:spcAft>
                <a:spcPts val="0"/>
              </a:spcAft>
              <a:buSzPts val="1400"/>
              <a:buChar char="●"/>
              <a:defRPr sz="1400"/>
            </a:lvl4pPr>
            <a:lvl5pPr marL="2285943" lvl="4" indent="-317492" rtl="0">
              <a:spcBef>
                <a:spcPts val="0"/>
              </a:spcBef>
              <a:spcAft>
                <a:spcPts val="0"/>
              </a:spcAft>
              <a:buSzPts val="1400"/>
              <a:buChar char="○"/>
              <a:defRPr sz="1400"/>
            </a:lvl5pPr>
            <a:lvl6pPr marL="2743132" lvl="5" indent="-317492" rtl="0">
              <a:spcBef>
                <a:spcPts val="0"/>
              </a:spcBef>
              <a:spcAft>
                <a:spcPts val="0"/>
              </a:spcAft>
              <a:buSzPts val="1400"/>
              <a:buChar char="■"/>
              <a:defRPr sz="1400"/>
            </a:lvl6pPr>
            <a:lvl7pPr marL="3200320" lvl="6" indent="-317492" rtl="0">
              <a:spcBef>
                <a:spcPts val="0"/>
              </a:spcBef>
              <a:spcAft>
                <a:spcPts val="0"/>
              </a:spcAft>
              <a:buSzPts val="1400"/>
              <a:buChar char="●"/>
              <a:defRPr sz="1400"/>
            </a:lvl7pPr>
            <a:lvl8pPr marL="3657509" lvl="7" indent="-317492" rtl="0">
              <a:spcBef>
                <a:spcPts val="0"/>
              </a:spcBef>
              <a:spcAft>
                <a:spcPts val="0"/>
              </a:spcAft>
              <a:buSzPts val="1400"/>
              <a:buChar char="○"/>
              <a:defRPr sz="1400"/>
            </a:lvl8pPr>
            <a:lvl9pPr marL="4114697" lvl="8" indent="-317492" rtl="0">
              <a:spcBef>
                <a:spcPts val="0"/>
              </a:spcBef>
              <a:spcAft>
                <a:spcPts val="0"/>
              </a:spcAft>
              <a:buSzPts val="1400"/>
              <a:buChar char="■"/>
              <a:defRPr sz="1400"/>
            </a:lvl9pPr>
          </a:lstStyle>
          <a:p>
            <a:pPr lvl="0"/>
            <a:r>
              <a:rPr lang="ja-JP" altLang="en-US"/>
              <a:t>マスター テキストの書式設定</a:t>
            </a:r>
          </a:p>
        </p:txBody>
      </p:sp>
      <p:sp>
        <p:nvSpPr>
          <p:cNvPr id="56" name="Google Shape;56;p7"/>
          <p:cNvSpPr txBox="1">
            <a:spLocks noGrp="1"/>
          </p:cNvSpPr>
          <p:nvPr>
            <p:ph type="body" idx="3"/>
          </p:nvPr>
        </p:nvSpPr>
        <p:spPr>
          <a:xfrm>
            <a:off x="5879107" y="1200150"/>
            <a:ext cx="2371200" cy="3725700"/>
          </a:xfrm>
          <a:prstGeom prst="rect">
            <a:avLst/>
          </a:prstGeom>
        </p:spPr>
        <p:txBody>
          <a:bodyPr spcFirstLastPara="1" wrap="square" lIns="91425" tIns="91425" rIns="91425" bIns="91425" anchor="t" anchorCtr="0">
            <a:noAutofit/>
          </a:bodyPr>
          <a:lstStyle>
            <a:lvl1pPr marL="139697" lvl="0" indent="0" rtl="0">
              <a:spcBef>
                <a:spcPts val="600"/>
              </a:spcBef>
              <a:spcAft>
                <a:spcPts val="0"/>
              </a:spcAft>
              <a:buSzPts val="1400"/>
              <a:buNone/>
              <a:defRPr sz="1400" b="0" i="0">
                <a:latin typeface="BIZ UDPGothic" panose="020B0400000000000000" pitchFamily="34" charset="-128"/>
                <a:ea typeface="BIZ UDPGothic" panose="020B0400000000000000" pitchFamily="34" charset="-128"/>
              </a:defRPr>
            </a:lvl1pPr>
            <a:lvl2pPr marL="914378" lvl="1" indent="-317492" rtl="0">
              <a:spcBef>
                <a:spcPts val="0"/>
              </a:spcBef>
              <a:spcAft>
                <a:spcPts val="0"/>
              </a:spcAft>
              <a:buSzPts val="1400"/>
              <a:buChar char="○"/>
              <a:defRPr sz="1400"/>
            </a:lvl2pPr>
            <a:lvl3pPr marL="1371566" lvl="2" indent="-317492" rtl="0">
              <a:spcBef>
                <a:spcPts val="0"/>
              </a:spcBef>
              <a:spcAft>
                <a:spcPts val="0"/>
              </a:spcAft>
              <a:buSzPts val="1400"/>
              <a:buChar char="■"/>
              <a:defRPr sz="1400"/>
            </a:lvl3pPr>
            <a:lvl4pPr marL="1828754" lvl="3" indent="-317492" rtl="0">
              <a:spcBef>
                <a:spcPts val="0"/>
              </a:spcBef>
              <a:spcAft>
                <a:spcPts val="0"/>
              </a:spcAft>
              <a:buSzPts val="1400"/>
              <a:buChar char="●"/>
              <a:defRPr sz="1400"/>
            </a:lvl4pPr>
            <a:lvl5pPr marL="2285943" lvl="4" indent="-317492" rtl="0">
              <a:spcBef>
                <a:spcPts val="0"/>
              </a:spcBef>
              <a:spcAft>
                <a:spcPts val="0"/>
              </a:spcAft>
              <a:buSzPts val="1400"/>
              <a:buChar char="○"/>
              <a:defRPr sz="1400"/>
            </a:lvl5pPr>
            <a:lvl6pPr marL="2743132" lvl="5" indent="-317492" rtl="0">
              <a:spcBef>
                <a:spcPts val="0"/>
              </a:spcBef>
              <a:spcAft>
                <a:spcPts val="0"/>
              </a:spcAft>
              <a:buSzPts val="1400"/>
              <a:buChar char="■"/>
              <a:defRPr sz="1400"/>
            </a:lvl6pPr>
            <a:lvl7pPr marL="3200320" lvl="6" indent="-317492" rtl="0">
              <a:spcBef>
                <a:spcPts val="0"/>
              </a:spcBef>
              <a:spcAft>
                <a:spcPts val="0"/>
              </a:spcAft>
              <a:buSzPts val="1400"/>
              <a:buChar char="●"/>
              <a:defRPr sz="1400"/>
            </a:lvl7pPr>
            <a:lvl8pPr marL="3657509" lvl="7" indent="-317492" rtl="0">
              <a:spcBef>
                <a:spcPts val="0"/>
              </a:spcBef>
              <a:spcAft>
                <a:spcPts val="0"/>
              </a:spcAft>
              <a:buSzPts val="1400"/>
              <a:buChar char="○"/>
              <a:defRPr sz="1400"/>
            </a:lvl8pPr>
            <a:lvl9pPr marL="4114697" lvl="8" indent="-317492" rtl="0">
              <a:spcBef>
                <a:spcPts val="0"/>
              </a:spcBef>
              <a:spcAft>
                <a:spcPts val="0"/>
              </a:spcAft>
              <a:buSzPts val="1400"/>
              <a:buChar char="■"/>
              <a:defRPr sz="1400"/>
            </a:lvl9pPr>
          </a:lstStyle>
          <a:p>
            <a:pPr lvl="0"/>
            <a:r>
              <a:rPr lang="ja-JP" altLang="en-US"/>
              <a:t>マスター テキストの書式設定</a:t>
            </a:r>
          </a:p>
        </p:txBody>
      </p:sp>
      <p:sp>
        <p:nvSpPr>
          <p:cNvPr id="57" name="Google Shape;57;p7"/>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ltLang="ja"/>
              <a:t>‹#›</a:t>
            </a:fld>
            <a:endParaRPr lang="ja" altLang="en-US"/>
          </a:p>
        </p:txBody>
      </p:sp>
      <p:sp>
        <p:nvSpPr>
          <p:cNvPr id="2" name="Google Shape;59;p8">
            <a:extLst>
              <a:ext uri="{FF2B5EF4-FFF2-40B4-BE49-F238E27FC236}">
                <a16:creationId xmlns:a16="http://schemas.microsoft.com/office/drawing/2014/main" id="{21867EA7-B7CA-C4D9-2BA5-2BA12487004A}"/>
              </a:ext>
            </a:extLst>
          </p:cNvPr>
          <p:cNvSpPr/>
          <p:nvPr/>
        </p:nvSpPr>
        <p:spPr>
          <a:xfrm>
            <a:off x="7356366" y="5083743"/>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 name="Google Shape;60;p8">
            <a:extLst>
              <a:ext uri="{FF2B5EF4-FFF2-40B4-BE49-F238E27FC236}">
                <a16:creationId xmlns:a16="http://schemas.microsoft.com/office/drawing/2014/main" id="{5F3B028C-A69F-BC78-4393-B573D6A7CBFD}"/>
              </a:ext>
            </a:extLst>
          </p:cNvPr>
          <p:cNvSpPr/>
          <p:nvPr/>
        </p:nvSpPr>
        <p:spPr>
          <a:xfrm>
            <a:off x="8250312" y="5083743"/>
            <a:ext cx="893700" cy="77100"/>
          </a:xfrm>
          <a:prstGeom prst="rect">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 name="Google Shape;61;p8">
            <a:extLst>
              <a:ext uri="{FF2B5EF4-FFF2-40B4-BE49-F238E27FC236}">
                <a16:creationId xmlns:a16="http://schemas.microsoft.com/office/drawing/2014/main" id="{20E21139-BAAB-41D7-E5BF-D2BB8E4F2980}"/>
              </a:ext>
            </a:extLst>
          </p:cNvPr>
          <p:cNvSpPr/>
          <p:nvPr/>
        </p:nvSpPr>
        <p:spPr>
          <a:xfrm>
            <a:off x="0" y="5083743"/>
            <a:ext cx="893700" cy="771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 name="Google Shape;62;p8">
            <a:extLst>
              <a:ext uri="{FF2B5EF4-FFF2-40B4-BE49-F238E27FC236}">
                <a16:creationId xmlns:a16="http://schemas.microsoft.com/office/drawing/2014/main" id="{905F6B7A-8EB8-F06B-8698-11977124957A}"/>
              </a:ext>
            </a:extLst>
          </p:cNvPr>
          <p:cNvSpPr/>
          <p:nvPr/>
        </p:nvSpPr>
        <p:spPr>
          <a:xfrm>
            <a:off x="893710" y="5083743"/>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84599408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63" name="Google Shape;63;p8"/>
          <p:cNvSpPr txBox="1">
            <a:spLocks noGrp="1"/>
          </p:cNvSpPr>
          <p:nvPr>
            <p:ph type="title"/>
          </p:nvPr>
        </p:nvSpPr>
        <p:spPr>
          <a:xfrm>
            <a:off x="893700" y="358388"/>
            <a:ext cx="7356366" cy="857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b="1" i="0">
                <a:solidFill>
                  <a:schemeClr val="tx1">
                    <a:lumMod val="50000"/>
                  </a:schemeClr>
                </a:solidFill>
                <a:latin typeface="BIZ UDPGothic" panose="020B0400000000000000" pitchFamily="34" charset="-128"/>
                <a:ea typeface="BIZ UDPGothic" panose="020B0400000000000000" pitchFamily="34" charset="-128"/>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r>
              <a:rPr lang="ja-JP" altLang="en-US"/>
              <a:t>マスター タイトルの書式設定</a:t>
            </a:r>
            <a:endParaRPr/>
          </a:p>
        </p:txBody>
      </p:sp>
      <p:sp>
        <p:nvSpPr>
          <p:cNvPr id="64" name="Google Shape;64;p8"/>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ltLang="ja"/>
              <a:t>‹#›</a:t>
            </a:fld>
            <a:endParaRPr lang="ja" altLang="en-US"/>
          </a:p>
        </p:txBody>
      </p:sp>
      <p:sp>
        <p:nvSpPr>
          <p:cNvPr id="2" name="Google Shape;59;p8">
            <a:extLst>
              <a:ext uri="{FF2B5EF4-FFF2-40B4-BE49-F238E27FC236}">
                <a16:creationId xmlns:a16="http://schemas.microsoft.com/office/drawing/2014/main" id="{5ACE663B-6E2F-1A23-1DBF-7E7A08438621}"/>
              </a:ext>
            </a:extLst>
          </p:cNvPr>
          <p:cNvSpPr/>
          <p:nvPr/>
        </p:nvSpPr>
        <p:spPr>
          <a:xfrm>
            <a:off x="7356366" y="5083743"/>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 name="Google Shape;60;p8">
            <a:extLst>
              <a:ext uri="{FF2B5EF4-FFF2-40B4-BE49-F238E27FC236}">
                <a16:creationId xmlns:a16="http://schemas.microsoft.com/office/drawing/2014/main" id="{127E4178-F712-EA72-E3D7-9CEA19AF21F6}"/>
              </a:ext>
            </a:extLst>
          </p:cNvPr>
          <p:cNvSpPr/>
          <p:nvPr/>
        </p:nvSpPr>
        <p:spPr>
          <a:xfrm>
            <a:off x="8250312" y="5083743"/>
            <a:ext cx="893700" cy="77100"/>
          </a:xfrm>
          <a:prstGeom prst="rect">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 name="Google Shape;61;p8">
            <a:extLst>
              <a:ext uri="{FF2B5EF4-FFF2-40B4-BE49-F238E27FC236}">
                <a16:creationId xmlns:a16="http://schemas.microsoft.com/office/drawing/2014/main" id="{5F4126CD-97E7-17A4-2B64-E8F13728C705}"/>
              </a:ext>
            </a:extLst>
          </p:cNvPr>
          <p:cNvSpPr/>
          <p:nvPr/>
        </p:nvSpPr>
        <p:spPr>
          <a:xfrm>
            <a:off x="0" y="5083743"/>
            <a:ext cx="893700" cy="771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 name="Google Shape;62;p8">
            <a:extLst>
              <a:ext uri="{FF2B5EF4-FFF2-40B4-BE49-F238E27FC236}">
                <a16:creationId xmlns:a16="http://schemas.microsoft.com/office/drawing/2014/main" id="{6635149E-8C08-E873-0255-A32563927C01}"/>
              </a:ext>
            </a:extLst>
          </p:cNvPr>
          <p:cNvSpPr/>
          <p:nvPr/>
        </p:nvSpPr>
        <p:spPr>
          <a:xfrm>
            <a:off x="893710" y="5083743"/>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802429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5"/>
        <p:cNvGrpSpPr/>
        <p:nvPr/>
      </p:nvGrpSpPr>
      <p:grpSpPr>
        <a:xfrm>
          <a:off x="0" y="0"/>
          <a:ext cx="0" cy="0"/>
          <a:chOff x="0" y="0"/>
          <a:chExt cx="0" cy="0"/>
        </a:xfrm>
      </p:grpSpPr>
      <p:sp>
        <p:nvSpPr>
          <p:cNvPr id="70" name="Google Shape;70;p9"/>
          <p:cNvSpPr txBox="1">
            <a:spLocks noGrp="1"/>
          </p:cNvSpPr>
          <p:nvPr>
            <p:ph type="body" idx="1"/>
          </p:nvPr>
        </p:nvSpPr>
        <p:spPr>
          <a:xfrm>
            <a:off x="893700" y="4649963"/>
            <a:ext cx="6462600" cy="350700"/>
          </a:xfrm>
          <a:prstGeom prst="rect">
            <a:avLst/>
          </a:prstGeom>
        </p:spPr>
        <p:txBody>
          <a:bodyPr spcFirstLastPara="1" wrap="square" lIns="91425" tIns="91425" rIns="91425" bIns="91425" anchor="b" anchorCtr="0">
            <a:noAutofit/>
          </a:bodyPr>
          <a:lstStyle>
            <a:lvl1pPr marL="457189" lvl="0" indent="-228594">
              <a:spcBef>
                <a:spcPts val="360"/>
              </a:spcBef>
              <a:spcAft>
                <a:spcPts val="0"/>
              </a:spcAft>
              <a:buClr>
                <a:schemeClr val="dk2"/>
              </a:buClr>
              <a:buSzPts val="1400"/>
              <a:buNone/>
              <a:defRPr sz="1400" b="0" i="0">
                <a:solidFill>
                  <a:schemeClr val="dk2"/>
                </a:solidFill>
                <a:latin typeface="BIZ UDPGothic" panose="020B0400000000000000" pitchFamily="34" charset="-128"/>
                <a:ea typeface="BIZ UDPGothic" panose="020B0400000000000000" pitchFamily="34" charset="-128"/>
              </a:defRPr>
            </a:lvl1pPr>
          </a:lstStyle>
          <a:p>
            <a:pPr lvl="0"/>
            <a:r>
              <a:rPr lang="ja-JP" altLang="en-US"/>
              <a:t>マスター テキストの書式設定</a:t>
            </a:r>
          </a:p>
        </p:txBody>
      </p:sp>
      <p:sp>
        <p:nvSpPr>
          <p:cNvPr id="71" name="Google Shape;71;p9"/>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ltLang="ja"/>
              <a:t>‹#›</a:t>
            </a:fld>
            <a:endParaRPr lang="ja" altLang="en-US"/>
          </a:p>
        </p:txBody>
      </p:sp>
      <p:sp>
        <p:nvSpPr>
          <p:cNvPr id="2" name="Google Shape;59;p8">
            <a:extLst>
              <a:ext uri="{FF2B5EF4-FFF2-40B4-BE49-F238E27FC236}">
                <a16:creationId xmlns:a16="http://schemas.microsoft.com/office/drawing/2014/main" id="{39DCCACA-68FD-45A4-614A-564C6399E8C7}"/>
              </a:ext>
            </a:extLst>
          </p:cNvPr>
          <p:cNvSpPr/>
          <p:nvPr/>
        </p:nvSpPr>
        <p:spPr>
          <a:xfrm>
            <a:off x="7356366" y="-3267"/>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 name="Google Shape;60;p8">
            <a:extLst>
              <a:ext uri="{FF2B5EF4-FFF2-40B4-BE49-F238E27FC236}">
                <a16:creationId xmlns:a16="http://schemas.microsoft.com/office/drawing/2014/main" id="{B7ADFE7D-45B3-6777-54D4-2CAB039C30AC}"/>
              </a:ext>
            </a:extLst>
          </p:cNvPr>
          <p:cNvSpPr/>
          <p:nvPr/>
        </p:nvSpPr>
        <p:spPr>
          <a:xfrm>
            <a:off x="8250312" y="-3267"/>
            <a:ext cx="893700" cy="77100"/>
          </a:xfrm>
          <a:prstGeom prst="rect">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 name="Google Shape;61;p8">
            <a:extLst>
              <a:ext uri="{FF2B5EF4-FFF2-40B4-BE49-F238E27FC236}">
                <a16:creationId xmlns:a16="http://schemas.microsoft.com/office/drawing/2014/main" id="{7C54AC58-1D04-3643-E8D5-4D2D6D6FF02C}"/>
              </a:ext>
            </a:extLst>
          </p:cNvPr>
          <p:cNvSpPr/>
          <p:nvPr/>
        </p:nvSpPr>
        <p:spPr>
          <a:xfrm>
            <a:off x="0" y="-3267"/>
            <a:ext cx="893700" cy="771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 name="Google Shape;62;p8">
            <a:extLst>
              <a:ext uri="{FF2B5EF4-FFF2-40B4-BE49-F238E27FC236}">
                <a16:creationId xmlns:a16="http://schemas.microsoft.com/office/drawing/2014/main" id="{E2D58F6A-26FB-0653-5E59-12AB88032BCD}"/>
              </a:ext>
            </a:extLst>
          </p:cNvPr>
          <p:cNvSpPr/>
          <p:nvPr/>
        </p:nvSpPr>
        <p:spPr>
          <a:xfrm>
            <a:off x="893710" y="-3267"/>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149006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2"/>
        <p:cNvGrpSpPr/>
        <p:nvPr/>
      </p:nvGrpSpPr>
      <p:grpSpPr>
        <a:xfrm>
          <a:off x="0" y="0"/>
          <a:ext cx="0" cy="0"/>
          <a:chOff x="0" y="0"/>
          <a:chExt cx="0" cy="0"/>
        </a:xfrm>
      </p:grpSpPr>
      <p:sp>
        <p:nvSpPr>
          <p:cNvPr id="77" name="Google Shape;77;p10"/>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ltLang="ja"/>
              <a:t>‹#›</a:t>
            </a:fld>
            <a:endParaRPr lang="ja" altLang="en-US"/>
          </a:p>
        </p:txBody>
      </p:sp>
      <p:sp>
        <p:nvSpPr>
          <p:cNvPr id="2" name="Google Shape;59;p8">
            <a:extLst>
              <a:ext uri="{FF2B5EF4-FFF2-40B4-BE49-F238E27FC236}">
                <a16:creationId xmlns:a16="http://schemas.microsoft.com/office/drawing/2014/main" id="{C404BD68-A798-1F03-4645-955FF82EE1F6}"/>
              </a:ext>
            </a:extLst>
          </p:cNvPr>
          <p:cNvSpPr/>
          <p:nvPr/>
        </p:nvSpPr>
        <p:spPr>
          <a:xfrm>
            <a:off x="7356366" y="5083743"/>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 name="Google Shape;60;p8">
            <a:extLst>
              <a:ext uri="{FF2B5EF4-FFF2-40B4-BE49-F238E27FC236}">
                <a16:creationId xmlns:a16="http://schemas.microsoft.com/office/drawing/2014/main" id="{1956D683-4FDE-D3A8-A9A8-0D9FB0D07214}"/>
              </a:ext>
            </a:extLst>
          </p:cNvPr>
          <p:cNvSpPr/>
          <p:nvPr/>
        </p:nvSpPr>
        <p:spPr>
          <a:xfrm>
            <a:off x="8250312" y="5083743"/>
            <a:ext cx="893700" cy="77100"/>
          </a:xfrm>
          <a:prstGeom prst="rect">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 name="Google Shape;61;p8">
            <a:extLst>
              <a:ext uri="{FF2B5EF4-FFF2-40B4-BE49-F238E27FC236}">
                <a16:creationId xmlns:a16="http://schemas.microsoft.com/office/drawing/2014/main" id="{8B212D52-D3AC-F38C-B88C-A1780D8324E4}"/>
              </a:ext>
            </a:extLst>
          </p:cNvPr>
          <p:cNvSpPr/>
          <p:nvPr/>
        </p:nvSpPr>
        <p:spPr>
          <a:xfrm>
            <a:off x="0" y="5083743"/>
            <a:ext cx="893700" cy="771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 name="Google Shape;62;p8">
            <a:extLst>
              <a:ext uri="{FF2B5EF4-FFF2-40B4-BE49-F238E27FC236}">
                <a16:creationId xmlns:a16="http://schemas.microsoft.com/office/drawing/2014/main" id="{CB2E6FA9-847E-D7F7-7A68-B2D36518B292}"/>
              </a:ext>
            </a:extLst>
          </p:cNvPr>
          <p:cNvSpPr/>
          <p:nvPr/>
        </p:nvSpPr>
        <p:spPr>
          <a:xfrm>
            <a:off x="893710" y="5083743"/>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9226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color background">
  <p:cSld name="Blank color background">
    <p:bg>
      <p:bgPr>
        <a:solidFill>
          <a:schemeClr val="accent1"/>
        </a:solidFill>
        <a:effectLst/>
      </p:bgPr>
    </p:bg>
    <p:spTree>
      <p:nvGrpSpPr>
        <p:cNvPr id="1" name="Shape 78"/>
        <p:cNvGrpSpPr/>
        <p:nvPr/>
      </p:nvGrpSpPr>
      <p:grpSpPr>
        <a:xfrm>
          <a:off x="0" y="0"/>
          <a:ext cx="0" cy="0"/>
          <a:chOff x="0" y="0"/>
          <a:chExt cx="0" cy="0"/>
        </a:xfrm>
      </p:grpSpPr>
      <p:sp>
        <p:nvSpPr>
          <p:cNvPr id="83" name="Google Shape;83;p11"/>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b="0" i="0">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US" altLang="ja"/>
              <a:t>‹#›</a:t>
            </a:fld>
            <a:endParaRPr lang="ja" altLang="en-US"/>
          </a:p>
        </p:txBody>
      </p:sp>
    </p:spTree>
    <p:extLst>
      <p:ext uri="{BB962C8B-B14F-4D97-AF65-F5344CB8AC3E}">
        <p14:creationId xmlns:p14="http://schemas.microsoft.com/office/powerpoint/2010/main" val="1129887667"/>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3" name="タイトル プレースホルダー 2">
            <a:extLst>
              <a:ext uri="{FF2B5EF4-FFF2-40B4-BE49-F238E27FC236}">
                <a16:creationId xmlns:a16="http://schemas.microsoft.com/office/drawing/2014/main" id="{BF15FF19-EF74-5F7E-1E90-E7B6015F2276}"/>
              </a:ext>
            </a:extLst>
          </p:cNvPr>
          <p:cNvSpPr>
            <a:spLocks noGrp="1"/>
          </p:cNvSpPr>
          <p:nvPr>
            <p:ph type="title"/>
          </p:nvPr>
        </p:nvSpPr>
        <p:spPr>
          <a:xfrm>
            <a:off x="628650" y="274639"/>
            <a:ext cx="7886700" cy="993775"/>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17" name="テキスト プレースホルダー 16">
            <a:extLst>
              <a:ext uri="{FF2B5EF4-FFF2-40B4-BE49-F238E27FC236}">
                <a16:creationId xmlns:a16="http://schemas.microsoft.com/office/drawing/2014/main" id="{0815042E-04C2-3A48-C0EF-588B7E8D64F3}"/>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endParaRPr kumimoji="1" lang="ja-JP" altLang="en-US"/>
          </a:p>
        </p:txBody>
      </p:sp>
    </p:spTree>
    <p:extLst>
      <p:ext uri="{BB962C8B-B14F-4D97-AF65-F5344CB8AC3E}">
        <p14:creationId xmlns:p14="http://schemas.microsoft.com/office/powerpoint/2010/main" val="209032169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Lst>
  <p:transition>
    <p:fade thruBlk="1"/>
  </p:transition>
  <p:hf sldNum="0" hdr="0" ftr="0" dt="0"/>
  <p:txStyles>
    <p:title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rgbClr val="000000"/>
        </a:buClr>
        <a:buFont typeface="Arial"/>
        <a:defRPr kumimoji="1" sz="3200" b="1" i="0" u="none" strike="noStrike" cap="none">
          <a:solidFill>
            <a:srgbClr val="000000"/>
          </a:solidFill>
          <a:latin typeface="BIZ UDPGothic" panose="020B0400000000000000" pitchFamily="34" charset="-128"/>
          <a:ea typeface="BIZ UDPGothic" panose="020B0400000000000000" pitchFamily="34" charset="-128"/>
          <a:cs typeface="Arial"/>
          <a:sym typeface="Arial"/>
        </a:defRPr>
      </a:lvl1pPr>
      <a:lvl2pPr marR="0" lvl="1"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19090" marR="0" lvl="0" indent="-342892" algn="l" rtl="0" eaLnBrk="1" hangingPunct="1">
        <a:lnSpc>
          <a:spcPct val="110000"/>
        </a:lnSpc>
        <a:spcBef>
          <a:spcPts val="0"/>
        </a:spcBef>
        <a:spcAft>
          <a:spcPts val="0"/>
        </a:spcAft>
        <a:buClr>
          <a:srgbClr val="000000"/>
        </a:buClr>
        <a:buFont typeface="Arial" panose="020B0604020202020204" pitchFamily="34" charset="0"/>
        <a:buChar char="•"/>
        <a:defRPr kumimoji="1" sz="2800" b="0" i="0" u="none" strike="noStrike" cap="none">
          <a:solidFill>
            <a:srgbClr val="000000"/>
          </a:solidFill>
          <a:latin typeface="BIZ UDPGothic" panose="020B0400000000000000" pitchFamily="34" charset="-128"/>
          <a:ea typeface="BIZ UDPGothic" panose="020B0400000000000000" pitchFamily="34" charset="-128"/>
          <a:cs typeface="Arial"/>
          <a:sym typeface="Arial"/>
        </a:defRPr>
      </a:lvl1pPr>
      <a:lvl2pPr marL="0" marR="0" lvl="1" indent="0" algn="l" rtl="0" eaLnBrk="1" hangingPunct="1">
        <a:lnSpc>
          <a:spcPct val="100000"/>
        </a:lnSpc>
        <a:spcBef>
          <a:spcPts val="0"/>
        </a:spcBef>
        <a:spcAft>
          <a:spcPts val="0"/>
        </a:spcAft>
        <a:buClr>
          <a:srgbClr val="000000"/>
        </a:buClr>
        <a:buFont typeface="Arial" panose="020B0604020202020204" pitchFamily="34" charset="0"/>
        <a:buNone/>
        <a:defRPr kumimoji="1" sz="2000" b="0" i="0" u="none" strike="noStrike" cap="none">
          <a:solidFill>
            <a:srgbClr val="000000"/>
          </a:solidFill>
          <a:latin typeface="Arial"/>
          <a:ea typeface="Arial"/>
          <a:cs typeface="Arial"/>
          <a:sym typeface="Arial"/>
        </a:defRPr>
      </a:lvl2pPr>
      <a:lvl3pPr marL="457189" marR="0" lvl="2" indent="-457189" algn="l" rtl="0" eaLnBrk="1" hangingPunct="1">
        <a:lnSpc>
          <a:spcPct val="100000"/>
        </a:lnSpc>
        <a:spcBef>
          <a:spcPts val="0"/>
        </a:spcBef>
        <a:spcAft>
          <a:spcPts val="0"/>
        </a:spcAft>
        <a:buClr>
          <a:srgbClr val="000000"/>
        </a:buClr>
        <a:buFont typeface="Arial" panose="020B0604020202020204" pitchFamily="34" charset="0"/>
        <a:buChar char="•"/>
        <a:defRPr kumimoji="1" sz="2000" b="0" i="0" u="none" strike="noStrike" cap="none">
          <a:solidFill>
            <a:srgbClr val="000000"/>
          </a:solidFill>
          <a:latin typeface="Arial"/>
          <a:ea typeface="Arial"/>
          <a:cs typeface="Arial"/>
          <a:sym typeface="Arial"/>
        </a:defRPr>
      </a:lvl3pPr>
      <a:lvl4pPr marL="457189" marR="0" lvl="3" indent="-457189" algn="l" rtl="0" eaLnBrk="1" hangingPunct="1">
        <a:lnSpc>
          <a:spcPct val="100000"/>
        </a:lnSpc>
        <a:spcBef>
          <a:spcPts val="0"/>
        </a:spcBef>
        <a:spcAft>
          <a:spcPts val="0"/>
        </a:spcAft>
        <a:buClr>
          <a:srgbClr val="000000"/>
        </a:buClr>
        <a:buFont typeface="Arial" panose="020B0604020202020204" pitchFamily="34" charset="0"/>
        <a:buChar char="•"/>
        <a:defRPr kumimoji="1" sz="2000" b="0" i="0" u="none" strike="noStrike" cap="none">
          <a:solidFill>
            <a:srgbClr val="000000"/>
          </a:solidFill>
          <a:latin typeface="Arial"/>
          <a:ea typeface="Arial"/>
          <a:cs typeface="Arial"/>
          <a:sym typeface="Arial"/>
        </a:defRPr>
      </a:lvl4pPr>
      <a:lvl5pPr marL="457189" marR="0" lvl="4" indent="-457189" algn="l" rtl="0" eaLnBrk="1" hangingPunct="1">
        <a:lnSpc>
          <a:spcPct val="100000"/>
        </a:lnSpc>
        <a:spcBef>
          <a:spcPts val="0"/>
        </a:spcBef>
        <a:spcAft>
          <a:spcPts val="0"/>
        </a:spcAft>
        <a:buClr>
          <a:srgbClr val="000000"/>
        </a:buClr>
        <a:buFont typeface="Arial" panose="020B0604020202020204" pitchFamily="34" charset="0"/>
        <a:buChar char="•"/>
        <a:defRPr kumimoji="1" sz="20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hyperlink" Target="https://members.tei-c.org/Events/meetings" TargetMode="Externa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www.tei-c.org/release/doc/tei-p5-doc/en/html/index.html"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microsoft.com/office/2007/relationships/hdphoto" Target="../media/hdphoto7.wdp"/><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microsoft.com/office/2007/relationships/hdphoto" Target="../media/hdphoto9.wdp"/><Relationship Id="rId5" Type="http://schemas.openxmlformats.org/officeDocument/2006/relationships/image" Target="../media/image35.png"/><Relationship Id="rId4" Type="http://schemas.microsoft.com/office/2007/relationships/hdphoto" Target="../media/hdphoto8.wdp"/></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microsoft.com/office/2007/relationships/hdphoto" Target="../media/hdphoto11.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tei-c.org/"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microsoft.com/office/2007/relationships/hdphoto" Target="../media/hdphoto3.wdp"/><Relationship Id="rId5" Type="http://schemas.openxmlformats.org/officeDocument/2006/relationships/image" Target="../media/image4.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7.sv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hyperlink" Target="https://archive.org/details/greenfairybook00lang_0/page/n9/mode/2up" TargetMode="External"/><Relationship Id="rId10" Type="http://schemas.openxmlformats.org/officeDocument/2006/relationships/image" Target="../media/image10.png"/><Relationship Id="rId4" Type="http://schemas.microsoft.com/office/2007/relationships/hdphoto" Target="../media/hdphoto4.wdp"/><Relationship Id="rId9" Type="http://schemas.openxmlformats.org/officeDocument/2006/relationships/image" Target="../media/image9.sv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hyperlink" Target="https://www.iiif.ku-orcas.kansai-u.ac.jp/books/210464810#?page=9"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microsoft.com/office/2007/relationships/hdphoto" Target="../media/hdphoto6.wdp"/><Relationship Id="rId5" Type="http://schemas.openxmlformats.org/officeDocument/2006/relationships/image" Target="../media/image16.png"/><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725383" y="2744450"/>
            <a:ext cx="7693233" cy="1015663"/>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ja" sz="2800" dirty="0">
                <a:solidFill>
                  <a:schemeClr val="tx1">
                    <a:lumMod val="50000"/>
                  </a:schemeClr>
                </a:solidFill>
              </a:rPr>
              <a:t>人文学研究者必見! </a:t>
            </a:r>
            <a:endParaRPr sz="2800" dirty="0">
              <a:solidFill>
                <a:schemeClr val="tx1">
                  <a:lumMod val="50000"/>
                </a:schemeClr>
              </a:solidFill>
            </a:endParaRPr>
          </a:p>
          <a:p>
            <a:pPr marL="0" lvl="0" indent="0" algn="ctr" rtl="0">
              <a:spcBef>
                <a:spcPts val="0"/>
              </a:spcBef>
              <a:spcAft>
                <a:spcPts val="0"/>
              </a:spcAft>
              <a:buSzPts val="990"/>
              <a:buNone/>
            </a:pPr>
            <a:r>
              <a:rPr lang="ja" sz="2800" dirty="0">
                <a:solidFill>
                  <a:schemeClr val="tx1">
                    <a:lumMod val="50000"/>
                  </a:schemeClr>
                </a:solidFill>
              </a:rPr>
              <a:t>テキストデータと</a:t>
            </a:r>
            <a:r>
              <a:rPr lang="ja" sz="2800" dirty="0">
                <a:solidFill>
                  <a:schemeClr val="bg2"/>
                </a:solidFill>
              </a:rPr>
              <a:t>TEI</a:t>
            </a:r>
            <a:r>
              <a:rPr lang="ja" sz="2800" dirty="0">
                <a:solidFill>
                  <a:schemeClr val="tx1">
                    <a:lumMod val="50000"/>
                  </a:schemeClr>
                </a:solidFill>
              </a:rPr>
              <a:t>で描く新たな研究ビジョン</a:t>
            </a:r>
            <a:endParaRPr sz="2000" dirty="0">
              <a:solidFill>
                <a:schemeClr val="tx1">
                  <a:lumMod val="50000"/>
                </a:schemeClr>
              </a:solidFill>
            </a:endParaRPr>
          </a:p>
        </p:txBody>
      </p:sp>
      <p:sp>
        <p:nvSpPr>
          <p:cNvPr id="2" name="テキスト ボックス 1">
            <a:extLst>
              <a:ext uri="{FF2B5EF4-FFF2-40B4-BE49-F238E27FC236}">
                <a16:creationId xmlns:a16="http://schemas.microsoft.com/office/drawing/2014/main" id="{8D1CA165-8529-E7DD-2075-FC915384E52E}"/>
              </a:ext>
            </a:extLst>
          </p:cNvPr>
          <p:cNvSpPr txBox="1"/>
          <p:nvPr/>
        </p:nvSpPr>
        <p:spPr>
          <a:xfrm>
            <a:off x="4333439" y="262568"/>
            <a:ext cx="3872409" cy="430887"/>
          </a:xfrm>
          <a:prstGeom prst="rect">
            <a:avLst/>
          </a:prstGeom>
          <a:noFill/>
        </p:spPr>
        <p:txBody>
          <a:bodyPr wrap="square">
            <a:spAutoFit/>
          </a:bodyPr>
          <a:lstStyle/>
          <a:p>
            <a:pPr algn="r"/>
            <a:r>
              <a:rPr lang="en-US" altLang="ja-JP" sz="1100" b="1">
                <a:solidFill>
                  <a:schemeClr val="tx1">
                    <a:lumMod val="75000"/>
                  </a:schemeClr>
                </a:solidFill>
                <a:latin typeface="BIZ UDPゴシック" panose="020B0400000000000000" pitchFamily="50" charset="-128"/>
                <a:ea typeface="BIZ UDPゴシック" panose="020B0400000000000000" pitchFamily="50" charset="-128"/>
              </a:rPr>
              <a:t>AI</a:t>
            </a:r>
            <a:r>
              <a:rPr lang="ja-JP" altLang="en-US" sz="1100" b="1">
                <a:solidFill>
                  <a:schemeClr val="tx1">
                    <a:lumMod val="75000"/>
                  </a:schemeClr>
                </a:solidFill>
                <a:latin typeface="BIZ UDPゴシック" panose="020B0400000000000000" pitchFamily="50" charset="-128"/>
                <a:ea typeface="BIZ UDPゴシック" panose="020B0400000000000000" pitchFamily="50" charset="-128"/>
              </a:rPr>
              <a:t>等の活用を推進する研究データエコシステム構築事業</a:t>
            </a:r>
            <a:br>
              <a:rPr lang="en-US" altLang="ja-JP" sz="1100" b="1">
                <a:solidFill>
                  <a:schemeClr val="tx1">
                    <a:lumMod val="75000"/>
                  </a:schemeClr>
                </a:solidFill>
                <a:latin typeface="BIZ UDPゴシック" panose="020B0400000000000000" pitchFamily="50" charset="-128"/>
                <a:ea typeface="BIZ UDPゴシック" panose="020B0400000000000000" pitchFamily="50" charset="-128"/>
              </a:rPr>
            </a:br>
            <a:r>
              <a:rPr lang="ja-JP" altLang="en-US" sz="1100" b="1">
                <a:solidFill>
                  <a:schemeClr val="tx1">
                    <a:lumMod val="75000"/>
                  </a:schemeClr>
                </a:solidFill>
                <a:latin typeface="BIZ UDPゴシック" panose="020B0400000000000000" pitchFamily="50" charset="-128"/>
                <a:ea typeface="BIZ UDPゴシック" panose="020B0400000000000000" pitchFamily="50" charset="-128"/>
              </a:rPr>
              <a:t>研究データ管理教材 実践編</a:t>
            </a:r>
            <a:endParaRPr lang="en-US" altLang="ja-JP" sz="1400" b="1">
              <a:solidFill>
                <a:schemeClr val="tx1">
                  <a:lumMod val="75000"/>
                </a:schemeClr>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3A8554DB-810C-7C46-6019-8CBA05D35356}"/>
              </a:ext>
            </a:extLst>
          </p:cNvPr>
          <p:cNvSpPr txBox="1"/>
          <p:nvPr/>
        </p:nvSpPr>
        <p:spPr>
          <a:xfrm>
            <a:off x="807521" y="1556087"/>
            <a:ext cx="7398327" cy="1015663"/>
          </a:xfrm>
          <a:prstGeom prst="rect">
            <a:avLst/>
          </a:prstGeom>
          <a:noFill/>
        </p:spPr>
        <p:txBody>
          <a:bodyPr wrap="square" rtlCol="0">
            <a:spAutoFit/>
          </a:bodyPr>
          <a:lstStyle/>
          <a:p>
            <a:pPr>
              <a:lnSpc>
                <a:spcPct val="200000"/>
              </a:lnSpc>
            </a:pPr>
            <a:r>
              <a:rPr lang="ja-JP" altLang="en-US" sz="1600" b="1">
                <a:solidFill>
                  <a:schemeClr val="tx1"/>
                </a:solidFill>
                <a:latin typeface="BIZ UDPゴシック" panose="020B0400000000000000" pitchFamily="50" charset="-128"/>
                <a:ea typeface="BIZ UDPゴシック" panose="020B0400000000000000" pitchFamily="50" charset="-128"/>
              </a:rPr>
              <a:t>グローバル日本学教育研究拠点「拠点形成プロジェクト」</a:t>
            </a:r>
            <a:endParaRPr lang="en-US" altLang="ja-JP" sz="1600" b="1">
              <a:solidFill>
                <a:schemeClr val="tx1"/>
              </a:solidFill>
              <a:latin typeface="BIZ UDPゴシック" panose="020B0400000000000000" pitchFamily="50" charset="-128"/>
              <a:ea typeface="BIZ UDPゴシック" panose="020B0400000000000000" pitchFamily="50" charset="-128"/>
            </a:endParaRPr>
          </a:p>
          <a:p>
            <a:r>
              <a:rPr lang="ja-JP" altLang="en-US" sz="1400" b="1">
                <a:solidFill>
                  <a:schemeClr val="tx1"/>
                </a:solidFill>
                <a:latin typeface="BIZ UDPゴシック" panose="020B0400000000000000" pitchFamily="50" charset="-128"/>
                <a:ea typeface="BIZ UDPゴシック" panose="020B0400000000000000" pitchFamily="50" charset="-128"/>
              </a:rPr>
              <a:t>ー人文科学分野向け研究データ管理を促進するデジタル・ヒューマニティーズ学習教材開発ー</a:t>
            </a:r>
            <a:endParaRPr lang="en-US" altLang="ja-JP" sz="1400" b="1">
              <a:solidFill>
                <a:schemeClr val="tx1"/>
              </a:solidFill>
              <a:latin typeface="BIZ UDPゴシック" panose="020B0400000000000000" pitchFamily="50" charset="-128"/>
              <a:ea typeface="BIZ UDPゴシック" panose="020B0400000000000000" pitchFamily="50" charset="-128"/>
            </a:endParaRPr>
          </a:p>
          <a:p>
            <a:endParaRPr kumimoji="1" lang="ja-JP" altLang="en-US">
              <a:solidFill>
                <a:schemeClr val="tx1"/>
              </a:solidFill>
            </a:endParaRPr>
          </a:p>
        </p:txBody>
      </p:sp>
      <p:pic>
        <p:nvPicPr>
          <p:cNvPr id="4" name="Picture 2">
            <a:extLst>
              <a:ext uri="{FF2B5EF4-FFF2-40B4-BE49-F238E27FC236}">
                <a16:creationId xmlns:a16="http://schemas.microsoft.com/office/drawing/2014/main" id="{036EB07B-25EE-BFDB-BCB0-D6FCAA4F4BE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312506" y="138114"/>
            <a:ext cx="659549" cy="7050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2"/>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rtl="0">
              <a:lnSpc>
                <a:spcPct val="120000"/>
              </a:lnSpc>
              <a:spcBef>
                <a:spcPts val="500"/>
              </a:spcBef>
              <a:spcAft>
                <a:spcPts val="0"/>
              </a:spcAft>
              <a:buClr>
                <a:schemeClr val="dk1"/>
              </a:buClr>
              <a:buSzPct val="39285"/>
              <a:buFont typeface="Arial"/>
              <a:buNone/>
            </a:pPr>
            <a:r>
              <a:rPr lang="ja"/>
              <a:t>TEIの歴史と背景（4）</a:t>
            </a:r>
            <a:endParaRPr/>
          </a:p>
          <a:p>
            <a:pPr marL="0" lvl="0" indent="0" rtl="0">
              <a:spcBef>
                <a:spcPts val="0"/>
              </a:spcBef>
              <a:spcAft>
                <a:spcPts val="0"/>
              </a:spcAft>
              <a:buNone/>
            </a:pPr>
            <a:endParaRPr/>
          </a:p>
        </p:txBody>
      </p:sp>
      <p:pic>
        <p:nvPicPr>
          <p:cNvPr id="3" name="図 2" descr="グラフィカル ユーザー インターフェイス, Web サイト&#10;&#10;自動的に生成された説明">
            <a:extLst>
              <a:ext uri="{FF2B5EF4-FFF2-40B4-BE49-F238E27FC236}">
                <a16:creationId xmlns:a16="http://schemas.microsoft.com/office/drawing/2014/main" id="{08221804-830D-5C1F-9DBE-E87AE30B958E}"/>
              </a:ext>
            </a:extLst>
          </p:cNvPr>
          <p:cNvPicPr>
            <a:picLocks noChangeAspect="1"/>
          </p:cNvPicPr>
          <p:nvPr/>
        </p:nvPicPr>
        <p:blipFill>
          <a:blip r:embed="rId3"/>
          <a:stretch>
            <a:fillRect/>
          </a:stretch>
        </p:blipFill>
        <p:spPr>
          <a:xfrm>
            <a:off x="4691084" y="1059582"/>
            <a:ext cx="3995716" cy="2030790"/>
          </a:xfrm>
          <a:prstGeom prst="rect">
            <a:avLst/>
          </a:prstGeom>
        </p:spPr>
      </p:pic>
      <p:pic>
        <p:nvPicPr>
          <p:cNvPr id="7" name="図 6" descr="グラフィカル ユーザー インターフェイス, テキスト, アプリケーション&#10;&#10;自動的に生成された説明">
            <a:extLst>
              <a:ext uri="{FF2B5EF4-FFF2-40B4-BE49-F238E27FC236}">
                <a16:creationId xmlns:a16="http://schemas.microsoft.com/office/drawing/2014/main" id="{A12F9902-C8FA-AE42-6CEB-D5A78F7B7589}"/>
              </a:ext>
            </a:extLst>
          </p:cNvPr>
          <p:cNvPicPr>
            <a:picLocks noChangeAspect="1"/>
          </p:cNvPicPr>
          <p:nvPr/>
        </p:nvPicPr>
        <p:blipFill>
          <a:blip r:embed="rId4"/>
          <a:stretch>
            <a:fillRect/>
          </a:stretch>
        </p:blipFill>
        <p:spPr>
          <a:xfrm>
            <a:off x="4644524" y="3090372"/>
            <a:ext cx="4042276" cy="1782595"/>
          </a:xfrm>
          <a:prstGeom prst="rect">
            <a:avLst/>
          </a:prstGeom>
        </p:spPr>
      </p:pic>
      <p:sp>
        <p:nvSpPr>
          <p:cNvPr id="8" name="テキスト ボックス 7">
            <a:extLst>
              <a:ext uri="{FF2B5EF4-FFF2-40B4-BE49-F238E27FC236}">
                <a16:creationId xmlns:a16="http://schemas.microsoft.com/office/drawing/2014/main" id="{9FE6E446-13E0-EA1C-4608-1AAC2F5B23F2}"/>
              </a:ext>
            </a:extLst>
          </p:cNvPr>
          <p:cNvSpPr txBox="1"/>
          <p:nvPr/>
        </p:nvSpPr>
        <p:spPr>
          <a:xfrm>
            <a:off x="457200" y="1848475"/>
            <a:ext cx="4639264" cy="1446550"/>
          </a:xfrm>
          <a:prstGeom prst="rect">
            <a:avLst/>
          </a:prstGeom>
          <a:noFill/>
        </p:spPr>
        <p:txBody>
          <a:bodyPr wrap="square" rtlCol="0">
            <a:spAutoFit/>
          </a:bodyPr>
          <a:lstStyle/>
          <a:p>
            <a:r>
              <a:rPr lang="en-US" altLang="ja-JP" sz="2400" b="0" i="0" dirty="0">
                <a:solidFill>
                  <a:srgbClr val="000000"/>
                </a:solidFill>
                <a:effectLst/>
                <a:latin typeface="Verdana" panose="020B0604030504040204" pitchFamily="34" charset="0"/>
              </a:rPr>
              <a:t>The TEI's conference and annual general meetings</a:t>
            </a:r>
          </a:p>
          <a:p>
            <a:r>
              <a:rPr lang="en-US" altLang="ja-JP" sz="2000" b="0" i="0" dirty="0">
                <a:solidFill>
                  <a:srgbClr val="000000"/>
                </a:solidFill>
                <a:effectLst/>
                <a:latin typeface="Verdana" panose="020B0604030504040204" pitchFamily="34" charset="0"/>
                <a:hlinkClick r:id="rId5"/>
              </a:rPr>
              <a:t>https://members.tei-c.org/Events/meetings</a:t>
            </a:r>
            <a:endParaRPr lang="en-US" altLang="ja-JP" sz="2400" dirty="0">
              <a:latin typeface="Verdana" panose="020B060403050404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7" name="Google Shape;137;p24"/>
          <p:cNvPicPr preferRelativeResize="0"/>
          <p:nvPr/>
        </p:nvPicPr>
        <p:blipFill>
          <a:blip r:embed="rId3">
            <a:alphaModFix/>
          </a:blip>
          <a:stretch>
            <a:fillRect/>
          </a:stretch>
        </p:blipFill>
        <p:spPr>
          <a:xfrm>
            <a:off x="3669923" y="1582882"/>
            <a:ext cx="5016877" cy="3244049"/>
          </a:xfrm>
          <a:prstGeom prst="rect">
            <a:avLst/>
          </a:prstGeom>
          <a:noFill/>
          <a:ln>
            <a:noFill/>
          </a:ln>
        </p:spPr>
      </p:pic>
      <p:sp>
        <p:nvSpPr>
          <p:cNvPr id="132" name="Google Shape;132;p24"/>
          <p:cNvSpPr txBox="1">
            <a:spLocks noGrp="1"/>
          </p:cNvSpPr>
          <p:nvPr>
            <p:ph type="title"/>
          </p:nvPr>
        </p:nvSpPr>
        <p:spPr>
          <a:xfrm>
            <a:off x="457200" y="178140"/>
            <a:ext cx="8229600" cy="881441"/>
          </a:xfrm>
          <a:prstGeom prst="rect">
            <a:avLst/>
          </a:prstGeom>
        </p:spPr>
        <p:txBody>
          <a:bodyPr spcFirstLastPara="1" wrap="square" lIns="91425" tIns="91425" rIns="91425" bIns="91425" anchor="t" anchorCtr="0">
            <a:normAutofit/>
          </a:bodyPr>
          <a:lstStyle/>
          <a:p>
            <a:pPr marL="0" lvl="0" indent="0" rtl="0">
              <a:spcBef>
                <a:spcPts val="0"/>
              </a:spcBef>
              <a:spcAft>
                <a:spcPts val="0"/>
              </a:spcAft>
              <a:buNone/>
            </a:pPr>
            <a:r>
              <a:rPr lang="ja"/>
              <a:t>TEIの構成（1）</a:t>
            </a:r>
            <a:endParaRPr/>
          </a:p>
        </p:txBody>
      </p:sp>
      <p:pic>
        <p:nvPicPr>
          <p:cNvPr id="134" name="Google Shape;134;p24"/>
          <p:cNvPicPr preferRelativeResize="0"/>
          <p:nvPr/>
        </p:nvPicPr>
        <p:blipFill>
          <a:blip r:embed="rId4">
            <a:alphaModFix/>
          </a:blip>
          <a:stretch>
            <a:fillRect/>
          </a:stretch>
        </p:blipFill>
        <p:spPr>
          <a:xfrm>
            <a:off x="7249178" y="3505041"/>
            <a:ext cx="1033350" cy="1033350"/>
          </a:xfrm>
          <a:prstGeom prst="rect">
            <a:avLst/>
          </a:prstGeom>
          <a:noFill/>
          <a:ln>
            <a:noFill/>
          </a:ln>
        </p:spPr>
      </p:pic>
      <p:pic>
        <p:nvPicPr>
          <p:cNvPr id="135" name="Google Shape;135;p24"/>
          <p:cNvPicPr preferRelativeResize="0"/>
          <p:nvPr/>
        </p:nvPicPr>
        <p:blipFill>
          <a:blip r:embed="rId5">
            <a:alphaModFix/>
          </a:blip>
          <a:stretch>
            <a:fillRect/>
          </a:stretch>
        </p:blipFill>
        <p:spPr>
          <a:xfrm>
            <a:off x="6998203" y="2000245"/>
            <a:ext cx="1535300" cy="863599"/>
          </a:xfrm>
          <a:prstGeom prst="rect">
            <a:avLst/>
          </a:prstGeom>
          <a:noFill/>
          <a:ln>
            <a:noFill/>
          </a:ln>
        </p:spPr>
      </p:pic>
      <p:pic>
        <p:nvPicPr>
          <p:cNvPr id="136" name="Google Shape;136;p24"/>
          <p:cNvPicPr preferRelativeResize="0"/>
          <p:nvPr/>
        </p:nvPicPr>
        <p:blipFill>
          <a:blip r:embed="rId6">
            <a:alphaModFix/>
          </a:blip>
          <a:stretch>
            <a:fillRect/>
          </a:stretch>
        </p:blipFill>
        <p:spPr>
          <a:xfrm>
            <a:off x="4776693" y="3029761"/>
            <a:ext cx="1432234" cy="1203075"/>
          </a:xfrm>
          <a:prstGeom prst="rect">
            <a:avLst/>
          </a:prstGeom>
          <a:noFill/>
          <a:ln>
            <a:noFill/>
          </a:ln>
        </p:spPr>
      </p:pic>
      <p:sp>
        <p:nvSpPr>
          <p:cNvPr id="4" name="テキスト ボックス 3">
            <a:extLst>
              <a:ext uri="{FF2B5EF4-FFF2-40B4-BE49-F238E27FC236}">
                <a16:creationId xmlns:a16="http://schemas.microsoft.com/office/drawing/2014/main" id="{896F42E5-A5E4-E323-5C28-37523819404D}"/>
              </a:ext>
            </a:extLst>
          </p:cNvPr>
          <p:cNvSpPr txBox="1"/>
          <p:nvPr/>
        </p:nvSpPr>
        <p:spPr>
          <a:xfrm>
            <a:off x="561703" y="1410788"/>
            <a:ext cx="2703948" cy="3170099"/>
          </a:xfrm>
          <a:prstGeom prst="rect">
            <a:avLst/>
          </a:prstGeom>
          <a:noFill/>
        </p:spPr>
        <p:txBody>
          <a:bodyPr wrap="square" rtlCol="0">
            <a:spAutoFit/>
          </a:bodyPr>
          <a:lstStyle/>
          <a:p>
            <a:r>
              <a:rPr kumimoji="1" lang="ja-JP" altLang="en-US" sz="3200"/>
              <a:t>家</a:t>
            </a:r>
            <a:r>
              <a:rPr kumimoji="1" lang="ja-JP" altLang="en-US" sz="2400"/>
              <a:t>（間取り図）</a:t>
            </a:r>
            <a:endParaRPr kumimoji="1" lang="en-US" altLang="ja-JP" sz="3200"/>
          </a:p>
          <a:p>
            <a:r>
              <a:rPr kumimoji="1" lang="en-US" altLang="ja-JP" sz="2400">
                <a:highlight>
                  <a:srgbClr val="FFFF00"/>
                </a:highlight>
              </a:rPr>
              <a:t>- </a:t>
            </a:r>
            <a:r>
              <a:rPr kumimoji="1" lang="ja-JP" altLang="en-US" sz="2400">
                <a:highlight>
                  <a:srgbClr val="FFFF00"/>
                </a:highlight>
              </a:rPr>
              <a:t>リビングルーム</a:t>
            </a:r>
            <a:endParaRPr kumimoji="1" lang="en-US" altLang="ja-JP" sz="2400">
              <a:highlight>
                <a:srgbClr val="FFFF00"/>
              </a:highlight>
            </a:endParaRPr>
          </a:p>
          <a:p>
            <a:pPr lvl="2"/>
            <a:r>
              <a:rPr kumimoji="1" lang="en-US" altLang="ja-JP" sz="2400"/>
              <a:t>--</a:t>
            </a:r>
            <a:r>
              <a:rPr kumimoji="1" lang="ja-JP" altLang="en-US" sz="2000"/>
              <a:t>ソファ</a:t>
            </a:r>
            <a:endParaRPr kumimoji="1" lang="en-US" altLang="ja-JP" sz="2400"/>
          </a:p>
          <a:p>
            <a:pPr lvl="2"/>
            <a:r>
              <a:rPr kumimoji="1" lang="en-US" altLang="ja-JP" sz="2400">
                <a:highlight>
                  <a:srgbClr val="FFFF00"/>
                </a:highlight>
              </a:rPr>
              <a:t>- </a:t>
            </a:r>
            <a:r>
              <a:rPr kumimoji="1" lang="ja-JP" altLang="en-US" sz="2400">
                <a:highlight>
                  <a:srgbClr val="FFFF00"/>
                </a:highlight>
              </a:rPr>
              <a:t>キッチン</a:t>
            </a:r>
            <a:endParaRPr kumimoji="1" lang="en-US" altLang="ja-JP" sz="2400">
              <a:highlight>
                <a:srgbClr val="FFFF00"/>
              </a:highlight>
            </a:endParaRPr>
          </a:p>
          <a:p>
            <a:pPr lvl="2"/>
            <a:r>
              <a:rPr kumimoji="1" lang="en-US" altLang="ja-JP" sz="2400"/>
              <a:t>-- </a:t>
            </a:r>
            <a:r>
              <a:rPr kumimoji="1" lang="ja-JP" altLang="en-US" sz="2000"/>
              <a:t>冷蔵庫</a:t>
            </a:r>
            <a:endParaRPr kumimoji="1" lang="en-US" altLang="ja-JP" sz="2400"/>
          </a:p>
          <a:p>
            <a:pPr lvl="2"/>
            <a:r>
              <a:rPr kumimoji="1" lang="en-US" altLang="ja-JP" sz="2400">
                <a:highlight>
                  <a:srgbClr val="FFFF00"/>
                </a:highlight>
              </a:rPr>
              <a:t>- </a:t>
            </a:r>
            <a:r>
              <a:rPr kumimoji="1" lang="ja-JP" altLang="en-US" sz="2400">
                <a:highlight>
                  <a:srgbClr val="FFFF00"/>
                </a:highlight>
              </a:rPr>
              <a:t>寝室</a:t>
            </a:r>
            <a:endParaRPr kumimoji="1" lang="en-US" altLang="ja-JP" sz="2400">
              <a:highlight>
                <a:srgbClr val="FFFF00"/>
              </a:highlight>
            </a:endParaRPr>
          </a:p>
          <a:p>
            <a:pPr lvl="3"/>
            <a:r>
              <a:rPr kumimoji="1" lang="en-US" altLang="ja-JP" sz="2400"/>
              <a:t>-- </a:t>
            </a:r>
            <a:r>
              <a:rPr kumimoji="1" lang="ja-JP" altLang="en-US" sz="2000"/>
              <a:t>ベッド</a:t>
            </a:r>
            <a:endParaRPr kumimoji="1" lang="en-US" altLang="ja-JP" sz="2400"/>
          </a:p>
          <a:p>
            <a:endParaRPr kumimoji="1" lang="ja-JP" altLang="en-US" sz="2400"/>
          </a:p>
        </p:txBody>
      </p:sp>
      <p:sp>
        <p:nvSpPr>
          <p:cNvPr id="5" name="テキスト ボックス 4">
            <a:extLst>
              <a:ext uri="{FF2B5EF4-FFF2-40B4-BE49-F238E27FC236}">
                <a16:creationId xmlns:a16="http://schemas.microsoft.com/office/drawing/2014/main" id="{98635FA0-2186-4FDD-E206-48E18DBAE402}"/>
              </a:ext>
            </a:extLst>
          </p:cNvPr>
          <p:cNvSpPr txBox="1"/>
          <p:nvPr/>
        </p:nvSpPr>
        <p:spPr>
          <a:xfrm>
            <a:off x="3669923" y="1185866"/>
            <a:ext cx="3640740" cy="369332"/>
          </a:xfrm>
          <a:prstGeom prst="rect">
            <a:avLst/>
          </a:prstGeom>
          <a:noFill/>
        </p:spPr>
        <p:txBody>
          <a:bodyPr wrap="none" rtlCol="0">
            <a:spAutoFit/>
          </a:bodyPr>
          <a:lstStyle/>
          <a:p>
            <a:r>
              <a:rPr kumimoji="1" lang="ja-JP" altLang="en-US" sz="1800">
                <a:latin typeface="BIZ UDPGothic" panose="020B0400000000000000" pitchFamily="34" charset="-128"/>
                <a:ea typeface="BIZ UDPGothic" panose="020B0400000000000000" pitchFamily="34" charset="-128"/>
              </a:rPr>
              <a:t>各部屋＝章、段落などのセクション</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5"/>
          <p:cNvSpPr txBox="1">
            <a:spLocks noGrp="1"/>
          </p:cNvSpPr>
          <p:nvPr>
            <p:ph type="title"/>
          </p:nvPr>
        </p:nvSpPr>
        <p:spPr>
          <a:xfrm>
            <a:off x="457200" y="169816"/>
            <a:ext cx="8229600" cy="889765"/>
          </a:xfrm>
          <a:prstGeom prst="rect">
            <a:avLst/>
          </a:prstGeom>
        </p:spPr>
        <p:txBody>
          <a:bodyPr spcFirstLastPara="1" wrap="square" lIns="91425" tIns="91425" rIns="91425" bIns="91425" anchor="t" anchorCtr="0">
            <a:normAutofit/>
          </a:bodyPr>
          <a:lstStyle/>
          <a:p>
            <a:pPr marL="0" lvl="0" indent="0" rtl="0">
              <a:spcBef>
                <a:spcPts val="0"/>
              </a:spcBef>
              <a:spcAft>
                <a:spcPts val="0"/>
              </a:spcAft>
              <a:buNone/>
            </a:pPr>
            <a:r>
              <a:rPr lang="ja"/>
              <a:t>TEIの構成（2）</a:t>
            </a:r>
            <a:endParaRPr/>
          </a:p>
        </p:txBody>
      </p:sp>
      <p:pic>
        <p:nvPicPr>
          <p:cNvPr id="144" name="Google Shape;144;p25"/>
          <p:cNvPicPr preferRelativeResize="0"/>
          <p:nvPr/>
        </p:nvPicPr>
        <p:blipFill>
          <a:blip r:embed="rId3">
            <a:alphaModFix/>
          </a:blip>
          <a:stretch>
            <a:fillRect/>
          </a:stretch>
        </p:blipFill>
        <p:spPr>
          <a:xfrm>
            <a:off x="1603087" y="1093502"/>
            <a:ext cx="5937826" cy="3821000"/>
          </a:xfrm>
          <a:prstGeom prst="rect">
            <a:avLst/>
          </a:prstGeom>
          <a:noFill/>
          <a:ln>
            <a:noFill/>
          </a:ln>
        </p:spPr>
      </p:pic>
      <p:sp>
        <p:nvSpPr>
          <p:cNvPr id="7" name="テキスト ボックス 6">
            <a:extLst>
              <a:ext uri="{FF2B5EF4-FFF2-40B4-BE49-F238E27FC236}">
                <a16:creationId xmlns:a16="http://schemas.microsoft.com/office/drawing/2014/main" id="{BDDCA879-F1D8-DF9F-A575-F8021510FBCD}"/>
              </a:ext>
            </a:extLst>
          </p:cNvPr>
          <p:cNvSpPr txBox="1"/>
          <p:nvPr/>
        </p:nvSpPr>
        <p:spPr>
          <a:xfrm>
            <a:off x="6286416" y="2618650"/>
            <a:ext cx="1087157" cy="307777"/>
          </a:xfrm>
          <a:prstGeom prst="rect">
            <a:avLst/>
          </a:prstGeom>
          <a:solidFill>
            <a:srgbClr val="FFF8B6"/>
          </a:solidFill>
        </p:spPr>
        <p:txBody>
          <a:bodyPr wrap="none" rtlCol="0">
            <a:spAutoFit/>
          </a:bodyPr>
          <a:lstStyle/>
          <a:p>
            <a:r>
              <a:rPr kumimoji="1" lang="en-US" altLang="ja-JP" b="1">
                <a:solidFill>
                  <a:schemeClr val="accent3"/>
                </a:solidFill>
                <a:latin typeface="BIZ UDPGothic" panose="020B0400000000000000" pitchFamily="34" charset="-128"/>
                <a:ea typeface="BIZ UDPGothic" panose="020B0400000000000000" pitchFamily="34" charset="-128"/>
              </a:rPr>
              <a:t>&lt;/room&gt;</a:t>
            </a:r>
            <a:endParaRPr kumimoji="1" lang="ja-JP" altLang="en-US" b="1">
              <a:solidFill>
                <a:schemeClr val="accent3"/>
              </a:solidFill>
              <a:latin typeface="BIZ UDPGothic" panose="020B0400000000000000" pitchFamily="34" charset="-128"/>
              <a:ea typeface="BIZ UDPGothic" panose="020B0400000000000000" pitchFamily="34" charset="-128"/>
            </a:endParaRPr>
          </a:p>
        </p:txBody>
      </p:sp>
      <p:sp>
        <p:nvSpPr>
          <p:cNvPr id="13" name="テキスト ボックス 12">
            <a:extLst>
              <a:ext uri="{FF2B5EF4-FFF2-40B4-BE49-F238E27FC236}">
                <a16:creationId xmlns:a16="http://schemas.microsoft.com/office/drawing/2014/main" id="{BD0CB259-BF49-3DFC-3F90-772AA8F69DF6}"/>
              </a:ext>
            </a:extLst>
          </p:cNvPr>
          <p:cNvSpPr txBox="1"/>
          <p:nvPr/>
        </p:nvSpPr>
        <p:spPr>
          <a:xfrm>
            <a:off x="5450543" y="1211596"/>
            <a:ext cx="997389" cy="307777"/>
          </a:xfrm>
          <a:prstGeom prst="rect">
            <a:avLst/>
          </a:prstGeom>
          <a:solidFill>
            <a:srgbClr val="FFF8B6"/>
          </a:solidFill>
        </p:spPr>
        <p:txBody>
          <a:bodyPr wrap="none" rtlCol="0">
            <a:spAutoFit/>
          </a:bodyPr>
          <a:lstStyle/>
          <a:p>
            <a:r>
              <a:rPr kumimoji="1" lang="en-US" altLang="ja-JP" b="1">
                <a:solidFill>
                  <a:schemeClr val="accent3"/>
                </a:solidFill>
                <a:latin typeface="BIZ UDPGothic" panose="020B0400000000000000" pitchFamily="34" charset="-128"/>
                <a:ea typeface="BIZ UDPGothic" panose="020B0400000000000000" pitchFamily="34" charset="-128"/>
              </a:rPr>
              <a:t>&lt;room&gt;</a:t>
            </a:r>
            <a:endParaRPr kumimoji="1" lang="ja-JP" altLang="en-US" b="1">
              <a:solidFill>
                <a:schemeClr val="accent3"/>
              </a:solidFill>
              <a:latin typeface="BIZ UDPGothic" panose="020B0400000000000000" pitchFamily="34" charset="-128"/>
              <a:ea typeface="BIZ UDPGothic" panose="020B0400000000000000" pitchFamily="34" charset="-128"/>
            </a:endParaRPr>
          </a:p>
        </p:txBody>
      </p:sp>
      <p:sp>
        <p:nvSpPr>
          <p:cNvPr id="14" name="テキスト ボックス 13">
            <a:extLst>
              <a:ext uri="{FF2B5EF4-FFF2-40B4-BE49-F238E27FC236}">
                <a16:creationId xmlns:a16="http://schemas.microsoft.com/office/drawing/2014/main" id="{BE4C20CA-A1ED-011F-A9BA-E2790D869F73}"/>
              </a:ext>
            </a:extLst>
          </p:cNvPr>
          <p:cNvSpPr txBox="1"/>
          <p:nvPr/>
        </p:nvSpPr>
        <p:spPr>
          <a:xfrm>
            <a:off x="1710211" y="1211595"/>
            <a:ext cx="997389" cy="307777"/>
          </a:xfrm>
          <a:prstGeom prst="rect">
            <a:avLst/>
          </a:prstGeom>
          <a:solidFill>
            <a:srgbClr val="FFF8B6"/>
          </a:solidFill>
        </p:spPr>
        <p:txBody>
          <a:bodyPr wrap="none" rtlCol="0">
            <a:spAutoFit/>
          </a:bodyPr>
          <a:lstStyle/>
          <a:p>
            <a:r>
              <a:rPr kumimoji="1" lang="en-US" altLang="ja-JP" b="1">
                <a:solidFill>
                  <a:schemeClr val="accent3"/>
                </a:solidFill>
                <a:latin typeface="BIZ UDPGothic" panose="020B0400000000000000" pitchFamily="34" charset="-128"/>
                <a:ea typeface="BIZ UDPGothic" panose="020B0400000000000000" pitchFamily="34" charset="-128"/>
              </a:rPr>
              <a:t>&lt;room&gt;</a:t>
            </a:r>
            <a:endParaRPr kumimoji="1" lang="ja-JP" altLang="en-US" b="1">
              <a:solidFill>
                <a:schemeClr val="accent3"/>
              </a:solidFill>
              <a:latin typeface="BIZ UDPGothic" panose="020B0400000000000000" pitchFamily="34" charset="-128"/>
              <a:ea typeface="BIZ UDPGothic" panose="020B0400000000000000" pitchFamily="34" charset="-128"/>
            </a:endParaRPr>
          </a:p>
        </p:txBody>
      </p:sp>
      <p:sp>
        <p:nvSpPr>
          <p:cNvPr id="15" name="テキスト ボックス 14">
            <a:extLst>
              <a:ext uri="{FF2B5EF4-FFF2-40B4-BE49-F238E27FC236}">
                <a16:creationId xmlns:a16="http://schemas.microsoft.com/office/drawing/2014/main" id="{A7D1B02A-D046-D5CE-BEB2-4222C836F0F8}"/>
              </a:ext>
            </a:extLst>
          </p:cNvPr>
          <p:cNvSpPr txBox="1"/>
          <p:nvPr/>
        </p:nvSpPr>
        <p:spPr>
          <a:xfrm>
            <a:off x="2552322" y="1985821"/>
            <a:ext cx="1087157" cy="307777"/>
          </a:xfrm>
          <a:prstGeom prst="rect">
            <a:avLst/>
          </a:prstGeom>
          <a:solidFill>
            <a:srgbClr val="FFF8B6"/>
          </a:solidFill>
        </p:spPr>
        <p:txBody>
          <a:bodyPr wrap="none" rtlCol="0">
            <a:spAutoFit/>
          </a:bodyPr>
          <a:lstStyle/>
          <a:p>
            <a:r>
              <a:rPr kumimoji="1" lang="en-US" altLang="ja-JP" b="1">
                <a:solidFill>
                  <a:schemeClr val="accent3"/>
                </a:solidFill>
                <a:latin typeface="BIZ UDPGothic" panose="020B0400000000000000" pitchFamily="34" charset="-128"/>
                <a:ea typeface="BIZ UDPGothic" panose="020B0400000000000000" pitchFamily="34" charset="-128"/>
              </a:rPr>
              <a:t>&lt;/room&gt;</a:t>
            </a:r>
            <a:endParaRPr kumimoji="1" lang="ja-JP" altLang="en-US" b="1">
              <a:solidFill>
                <a:schemeClr val="accent3"/>
              </a:solidFill>
              <a:latin typeface="BIZ UDPGothic" panose="020B0400000000000000" pitchFamily="34" charset="-128"/>
              <a:ea typeface="BIZ UDPGothic" panose="020B0400000000000000" pitchFamily="34" charset="-128"/>
            </a:endParaRPr>
          </a:p>
        </p:txBody>
      </p:sp>
      <p:sp>
        <p:nvSpPr>
          <p:cNvPr id="16" name="テキスト ボックス 15">
            <a:extLst>
              <a:ext uri="{FF2B5EF4-FFF2-40B4-BE49-F238E27FC236}">
                <a16:creationId xmlns:a16="http://schemas.microsoft.com/office/drawing/2014/main" id="{6CA927AC-9F1C-BEEB-EE69-A2A501CADC7E}"/>
              </a:ext>
            </a:extLst>
          </p:cNvPr>
          <p:cNvSpPr txBox="1"/>
          <p:nvPr/>
        </p:nvSpPr>
        <p:spPr>
          <a:xfrm>
            <a:off x="4211304" y="4445769"/>
            <a:ext cx="1087157" cy="307777"/>
          </a:xfrm>
          <a:prstGeom prst="rect">
            <a:avLst/>
          </a:prstGeom>
          <a:solidFill>
            <a:srgbClr val="FFF8B6"/>
          </a:solidFill>
        </p:spPr>
        <p:txBody>
          <a:bodyPr wrap="none" rtlCol="0">
            <a:spAutoFit/>
          </a:bodyPr>
          <a:lstStyle/>
          <a:p>
            <a:r>
              <a:rPr kumimoji="1" lang="en-US" altLang="ja-JP" b="1">
                <a:solidFill>
                  <a:schemeClr val="accent3"/>
                </a:solidFill>
                <a:latin typeface="BIZ UDPGothic" panose="020B0400000000000000" pitchFamily="34" charset="-128"/>
                <a:ea typeface="BIZ UDPGothic" panose="020B0400000000000000" pitchFamily="34" charset="-128"/>
              </a:rPr>
              <a:t>&lt;/room&gt;</a:t>
            </a:r>
            <a:endParaRPr kumimoji="1" lang="ja-JP" altLang="en-US" b="1">
              <a:solidFill>
                <a:schemeClr val="accent3"/>
              </a:solidFill>
              <a:latin typeface="BIZ UDPGothic" panose="020B0400000000000000" pitchFamily="34" charset="-128"/>
              <a:ea typeface="BIZ UDPGothic" panose="020B0400000000000000" pitchFamily="34" charset="-128"/>
            </a:endParaRPr>
          </a:p>
        </p:txBody>
      </p:sp>
      <p:sp>
        <p:nvSpPr>
          <p:cNvPr id="17" name="テキスト ボックス 16">
            <a:extLst>
              <a:ext uri="{FF2B5EF4-FFF2-40B4-BE49-F238E27FC236}">
                <a16:creationId xmlns:a16="http://schemas.microsoft.com/office/drawing/2014/main" id="{9A3634D0-75EA-D623-223E-87F6B8DF22E4}"/>
              </a:ext>
            </a:extLst>
          </p:cNvPr>
          <p:cNvSpPr txBox="1"/>
          <p:nvPr/>
        </p:nvSpPr>
        <p:spPr>
          <a:xfrm>
            <a:off x="6286416" y="4452045"/>
            <a:ext cx="1087157" cy="307777"/>
          </a:xfrm>
          <a:prstGeom prst="rect">
            <a:avLst/>
          </a:prstGeom>
          <a:solidFill>
            <a:srgbClr val="FFF8B6"/>
          </a:solidFill>
        </p:spPr>
        <p:txBody>
          <a:bodyPr wrap="none" rtlCol="0">
            <a:spAutoFit/>
          </a:bodyPr>
          <a:lstStyle/>
          <a:p>
            <a:r>
              <a:rPr kumimoji="1" lang="en-US" altLang="ja-JP" b="1">
                <a:solidFill>
                  <a:schemeClr val="accent3"/>
                </a:solidFill>
                <a:latin typeface="BIZ UDPGothic" panose="020B0400000000000000" pitchFamily="34" charset="-128"/>
                <a:ea typeface="BIZ UDPGothic" panose="020B0400000000000000" pitchFamily="34" charset="-128"/>
              </a:rPr>
              <a:t>&lt;/room&gt;</a:t>
            </a:r>
            <a:endParaRPr kumimoji="1" lang="ja-JP" altLang="en-US" b="1">
              <a:solidFill>
                <a:schemeClr val="accent3"/>
              </a:solidFill>
              <a:latin typeface="BIZ UDPGothic" panose="020B0400000000000000" pitchFamily="34" charset="-128"/>
              <a:ea typeface="BIZ UDPGothic" panose="020B0400000000000000" pitchFamily="34" charset="-128"/>
            </a:endParaRPr>
          </a:p>
        </p:txBody>
      </p:sp>
      <p:sp>
        <p:nvSpPr>
          <p:cNvPr id="18" name="テキスト ボックス 17">
            <a:extLst>
              <a:ext uri="{FF2B5EF4-FFF2-40B4-BE49-F238E27FC236}">
                <a16:creationId xmlns:a16="http://schemas.microsoft.com/office/drawing/2014/main" id="{6E29BF43-E6DE-4AF7-68A7-233A080B0962}"/>
              </a:ext>
            </a:extLst>
          </p:cNvPr>
          <p:cNvSpPr txBox="1"/>
          <p:nvPr/>
        </p:nvSpPr>
        <p:spPr>
          <a:xfrm>
            <a:off x="3712609" y="1209220"/>
            <a:ext cx="997389" cy="307777"/>
          </a:xfrm>
          <a:prstGeom prst="rect">
            <a:avLst/>
          </a:prstGeom>
          <a:solidFill>
            <a:srgbClr val="FFF8B6"/>
          </a:solidFill>
        </p:spPr>
        <p:txBody>
          <a:bodyPr wrap="none" rtlCol="0">
            <a:spAutoFit/>
          </a:bodyPr>
          <a:lstStyle/>
          <a:p>
            <a:r>
              <a:rPr kumimoji="1" lang="en-US" altLang="ja-JP" b="1">
                <a:solidFill>
                  <a:schemeClr val="accent3"/>
                </a:solidFill>
                <a:latin typeface="BIZ UDPGothic" panose="020B0400000000000000" pitchFamily="34" charset="-128"/>
                <a:ea typeface="BIZ UDPGothic" panose="020B0400000000000000" pitchFamily="34" charset="-128"/>
              </a:rPr>
              <a:t>&lt;room&gt;</a:t>
            </a:r>
            <a:endParaRPr kumimoji="1" lang="ja-JP" altLang="en-US" b="1">
              <a:solidFill>
                <a:schemeClr val="accent3"/>
              </a:solidFill>
              <a:latin typeface="BIZ UDPGothic" panose="020B0400000000000000" pitchFamily="34" charset="-128"/>
              <a:ea typeface="BIZ UDPGothic" panose="020B0400000000000000" pitchFamily="34" charset="-128"/>
            </a:endParaRPr>
          </a:p>
        </p:txBody>
      </p:sp>
      <p:sp>
        <p:nvSpPr>
          <p:cNvPr id="20" name="テキスト ボックス 19">
            <a:extLst>
              <a:ext uri="{FF2B5EF4-FFF2-40B4-BE49-F238E27FC236}">
                <a16:creationId xmlns:a16="http://schemas.microsoft.com/office/drawing/2014/main" id="{72FE9676-A7D4-7BDD-DBC7-E1A0B625E624}"/>
              </a:ext>
            </a:extLst>
          </p:cNvPr>
          <p:cNvSpPr txBox="1"/>
          <p:nvPr/>
        </p:nvSpPr>
        <p:spPr>
          <a:xfrm>
            <a:off x="1207182" y="2532275"/>
            <a:ext cx="1412566" cy="307777"/>
          </a:xfrm>
          <a:prstGeom prst="rect">
            <a:avLst/>
          </a:prstGeom>
          <a:solidFill>
            <a:srgbClr val="FFF8B6"/>
          </a:solidFill>
        </p:spPr>
        <p:txBody>
          <a:bodyPr wrap="none" rtlCol="0">
            <a:spAutoFit/>
          </a:bodyPr>
          <a:lstStyle/>
          <a:p>
            <a:r>
              <a:rPr kumimoji="1" lang="en-US" altLang="ja-JP" b="1">
                <a:solidFill>
                  <a:schemeClr val="bg2"/>
                </a:solidFill>
                <a:latin typeface="BIZ UDPGothic" panose="020B0400000000000000" pitchFamily="34" charset="-128"/>
                <a:ea typeface="BIZ UDPGothic" panose="020B0400000000000000" pitchFamily="34" charset="-128"/>
              </a:rPr>
              <a:t>&lt;furniture&gt;</a:t>
            </a:r>
            <a:endParaRPr kumimoji="1" lang="ja-JP" altLang="en-US" b="1">
              <a:solidFill>
                <a:schemeClr val="bg2"/>
              </a:solidFill>
              <a:latin typeface="BIZ UDPGothic" panose="020B0400000000000000" pitchFamily="34" charset="-128"/>
              <a:ea typeface="BIZ UDPGothic" panose="020B0400000000000000" pitchFamily="34" charset="-128"/>
            </a:endParaRPr>
          </a:p>
        </p:txBody>
      </p:sp>
      <p:sp>
        <p:nvSpPr>
          <p:cNvPr id="21" name="テキスト ボックス 20">
            <a:extLst>
              <a:ext uri="{FF2B5EF4-FFF2-40B4-BE49-F238E27FC236}">
                <a16:creationId xmlns:a16="http://schemas.microsoft.com/office/drawing/2014/main" id="{96466308-EDA6-0944-85E8-0EE7E1EB9F70}"/>
              </a:ext>
            </a:extLst>
          </p:cNvPr>
          <p:cNvSpPr txBox="1"/>
          <p:nvPr/>
        </p:nvSpPr>
        <p:spPr>
          <a:xfrm>
            <a:off x="3561101" y="2541480"/>
            <a:ext cx="1502334" cy="307777"/>
          </a:xfrm>
          <a:prstGeom prst="rect">
            <a:avLst/>
          </a:prstGeom>
          <a:solidFill>
            <a:srgbClr val="FFF8B6"/>
          </a:solidFill>
        </p:spPr>
        <p:txBody>
          <a:bodyPr wrap="none" rtlCol="0">
            <a:spAutoFit/>
          </a:bodyPr>
          <a:lstStyle/>
          <a:p>
            <a:r>
              <a:rPr kumimoji="1" lang="en-US" altLang="ja-JP" b="1">
                <a:solidFill>
                  <a:schemeClr val="bg2"/>
                </a:solidFill>
                <a:latin typeface="BIZ UDPGothic" panose="020B0400000000000000" pitchFamily="34" charset="-128"/>
                <a:ea typeface="BIZ UDPGothic" panose="020B0400000000000000" pitchFamily="34" charset="-128"/>
              </a:rPr>
              <a:t>&lt;/furniture&gt;</a:t>
            </a:r>
            <a:endParaRPr kumimoji="1" lang="ja-JP" altLang="en-US" b="1">
              <a:solidFill>
                <a:schemeClr val="bg2"/>
              </a:solidFill>
              <a:latin typeface="BIZ UDPGothic" panose="020B0400000000000000" pitchFamily="34" charset="-128"/>
              <a:ea typeface="BIZ UDPGothic" panose="020B0400000000000000" pitchFamily="34" charset="-128"/>
            </a:endParaRPr>
          </a:p>
        </p:txBody>
      </p:sp>
      <p:sp>
        <p:nvSpPr>
          <p:cNvPr id="22" name="テキスト ボックス 21">
            <a:extLst>
              <a:ext uri="{FF2B5EF4-FFF2-40B4-BE49-F238E27FC236}">
                <a16:creationId xmlns:a16="http://schemas.microsoft.com/office/drawing/2014/main" id="{B75B9E1A-E812-5065-A17D-3638F63D5F9E}"/>
              </a:ext>
            </a:extLst>
          </p:cNvPr>
          <p:cNvSpPr txBox="1"/>
          <p:nvPr/>
        </p:nvSpPr>
        <p:spPr>
          <a:xfrm>
            <a:off x="5499208" y="3049131"/>
            <a:ext cx="997389" cy="307777"/>
          </a:xfrm>
          <a:prstGeom prst="rect">
            <a:avLst/>
          </a:prstGeom>
          <a:solidFill>
            <a:srgbClr val="FFF8B6"/>
          </a:solidFill>
        </p:spPr>
        <p:txBody>
          <a:bodyPr wrap="none" rtlCol="0">
            <a:spAutoFit/>
          </a:bodyPr>
          <a:lstStyle/>
          <a:p>
            <a:r>
              <a:rPr kumimoji="1" lang="en-US" altLang="ja-JP" b="1">
                <a:solidFill>
                  <a:schemeClr val="accent3"/>
                </a:solidFill>
                <a:latin typeface="BIZ UDPGothic" panose="020B0400000000000000" pitchFamily="34" charset="-128"/>
                <a:ea typeface="BIZ UDPGothic" panose="020B0400000000000000" pitchFamily="34" charset="-128"/>
              </a:rPr>
              <a:t>&lt;room&gt;</a:t>
            </a:r>
            <a:endParaRPr kumimoji="1" lang="ja-JP" altLang="en-US" b="1">
              <a:solidFill>
                <a:schemeClr val="accent3"/>
              </a:solidFill>
              <a:latin typeface="BIZ UDPGothic" panose="020B0400000000000000" pitchFamily="34" charset="-128"/>
              <a:ea typeface="BIZ UDPGothic" panose="020B0400000000000000" pitchFamily="34" charset="-128"/>
            </a:endParaRPr>
          </a:p>
        </p:txBody>
      </p:sp>
      <p:sp>
        <p:nvSpPr>
          <p:cNvPr id="23" name="テキスト ボックス 22">
            <a:extLst>
              <a:ext uri="{FF2B5EF4-FFF2-40B4-BE49-F238E27FC236}">
                <a16:creationId xmlns:a16="http://schemas.microsoft.com/office/drawing/2014/main" id="{D6F52FA3-A7B2-C064-14BC-0EDC8BD3FA35}"/>
              </a:ext>
            </a:extLst>
          </p:cNvPr>
          <p:cNvSpPr txBox="1"/>
          <p:nvPr/>
        </p:nvSpPr>
        <p:spPr>
          <a:xfrm>
            <a:off x="240213" y="1147665"/>
            <a:ext cx="1362874" cy="369332"/>
          </a:xfrm>
          <a:prstGeom prst="rect">
            <a:avLst/>
          </a:prstGeom>
          <a:solidFill>
            <a:srgbClr val="FFF8B6"/>
          </a:solidFill>
        </p:spPr>
        <p:txBody>
          <a:bodyPr wrap="none" rtlCol="0">
            <a:spAutoFit/>
          </a:bodyPr>
          <a:lstStyle/>
          <a:p>
            <a:r>
              <a:rPr kumimoji="1" lang="en-US" altLang="ja-JP" sz="1800" b="1">
                <a:solidFill>
                  <a:srgbClr val="00B050"/>
                </a:solidFill>
                <a:latin typeface="BIZ UDPGothic" panose="020B0400000000000000" pitchFamily="34" charset="-128"/>
                <a:ea typeface="BIZ UDPGothic" panose="020B0400000000000000" pitchFamily="34" charset="-128"/>
              </a:rPr>
              <a:t>&lt;house&gt;</a:t>
            </a:r>
            <a:endParaRPr kumimoji="1" lang="ja-JP" altLang="en-US" sz="1800" b="1">
              <a:solidFill>
                <a:srgbClr val="00B050"/>
              </a:solidFill>
              <a:latin typeface="BIZ UDPGothic" panose="020B0400000000000000" pitchFamily="34" charset="-128"/>
              <a:ea typeface="BIZ UDPGothic" panose="020B0400000000000000" pitchFamily="34" charset="-128"/>
            </a:endParaRPr>
          </a:p>
        </p:txBody>
      </p:sp>
      <p:sp>
        <p:nvSpPr>
          <p:cNvPr id="24" name="テキスト ボックス 23">
            <a:extLst>
              <a:ext uri="{FF2B5EF4-FFF2-40B4-BE49-F238E27FC236}">
                <a16:creationId xmlns:a16="http://schemas.microsoft.com/office/drawing/2014/main" id="{D8FB6748-A63E-E6B0-8979-CEEA4AB4B9A2}"/>
              </a:ext>
            </a:extLst>
          </p:cNvPr>
          <p:cNvSpPr txBox="1"/>
          <p:nvPr/>
        </p:nvSpPr>
        <p:spPr>
          <a:xfrm>
            <a:off x="7540913" y="4445769"/>
            <a:ext cx="1478290" cy="369332"/>
          </a:xfrm>
          <a:prstGeom prst="rect">
            <a:avLst/>
          </a:prstGeom>
          <a:solidFill>
            <a:srgbClr val="FFF8B6"/>
          </a:solidFill>
        </p:spPr>
        <p:txBody>
          <a:bodyPr wrap="none" rtlCol="0">
            <a:spAutoFit/>
          </a:bodyPr>
          <a:lstStyle/>
          <a:p>
            <a:r>
              <a:rPr kumimoji="1" lang="en-US" altLang="ja-JP" sz="1800" b="1">
                <a:solidFill>
                  <a:srgbClr val="00B050"/>
                </a:solidFill>
                <a:latin typeface="BIZ UDPGothic" panose="020B0400000000000000" pitchFamily="34" charset="-128"/>
                <a:ea typeface="BIZ UDPGothic" panose="020B0400000000000000" pitchFamily="34" charset="-128"/>
              </a:rPr>
              <a:t>&lt;/house&gt;</a:t>
            </a:r>
            <a:endParaRPr kumimoji="1" lang="ja-JP" altLang="en-US" sz="1800" b="1">
              <a:solidFill>
                <a:srgbClr val="00B050"/>
              </a:solidFill>
              <a:latin typeface="BIZ UDPGothic" panose="020B0400000000000000" pitchFamily="34" charset="-128"/>
              <a:ea typeface="BIZ UDPGothic" panose="020B0400000000000000" pitchFamily="34" charset="-128"/>
            </a:endParaRPr>
          </a:p>
        </p:txBody>
      </p:sp>
      <p:sp>
        <p:nvSpPr>
          <p:cNvPr id="25" name="正方形/長方形 24">
            <a:extLst>
              <a:ext uri="{FF2B5EF4-FFF2-40B4-BE49-F238E27FC236}">
                <a16:creationId xmlns:a16="http://schemas.microsoft.com/office/drawing/2014/main" id="{35DDE720-F86C-66EF-3B93-03926BCF9664}"/>
              </a:ext>
            </a:extLst>
          </p:cNvPr>
          <p:cNvSpPr/>
          <p:nvPr/>
        </p:nvSpPr>
        <p:spPr>
          <a:xfrm>
            <a:off x="2632811" y="2403566"/>
            <a:ext cx="941353" cy="522861"/>
          </a:xfrm>
          <a:prstGeom prst="rect">
            <a:avLst/>
          </a:prstGeom>
          <a:noFill/>
          <a:ln w="28575">
            <a:solidFill>
              <a:schemeClr val="bg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6"/>
          <p:cNvSpPr txBox="1">
            <a:spLocks noGrp="1"/>
          </p:cNvSpPr>
          <p:nvPr>
            <p:ph type="title"/>
          </p:nvPr>
        </p:nvSpPr>
        <p:spPr>
          <a:xfrm>
            <a:off x="457200" y="195943"/>
            <a:ext cx="8229600" cy="862920"/>
          </a:xfrm>
        </p:spPr>
        <p:txBody>
          <a:bodyPr spcFirstLastPara="1" wrap="square" lIns="91425" tIns="91425" rIns="91425" bIns="91425" anchor="t" anchorCtr="0">
            <a:normAutofit/>
          </a:bodyPr>
          <a:lstStyle/>
          <a:p>
            <a:pPr lvl="0"/>
            <a:r>
              <a:rPr lang="en-US" altLang="ja"/>
              <a:t>TEI</a:t>
            </a:r>
            <a:r>
              <a:rPr lang="ja-JP" altLang="en-US"/>
              <a:t>の構成（</a:t>
            </a:r>
            <a:r>
              <a:rPr lang="en-US" altLang="ja-JP"/>
              <a:t>3</a:t>
            </a:r>
            <a:r>
              <a:rPr lang="ja-JP" altLang="en-US"/>
              <a:t>）</a:t>
            </a:r>
          </a:p>
        </p:txBody>
      </p:sp>
      <p:sp>
        <p:nvSpPr>
          <p:cNvPr id="8" name="コンテンツ プレースホルダー 7">
            <a:extLst>
              <a:ext uri="{FF2B5EF4-FFF2-40B4-BE49-F238E27FC236}">
                <a16:creationId xmlns:a16="http://schemas.microsoft.com/office/drawing/2014/main" id="{85833695-AB3D-3B6F-BF13-04FB5DE8F052}"/>
              </a:ext>
            </a:extLst>
          </p:cNvPr>
          <p:cNvSpPr>
            <a:spLocks noGrp="1"/>
          </p:cNvSpPr>
          <p:nvPr>
            <p:ph idx="1"/>
          </p:nvPr>
        </p:nvSpPr>
        <p:spPr/>
        <p:txBody>
          <a:bodyPr>
            <a:normAutofit fontScale="92500" lnSpcReduction="10000"/>
          </a:bodyPr>
          <a:lstStyle/>
          <a:p>
            <a:pPr marL="514350" indent="-514350">
              <a:buFont typeface="+mj-lt"/>
              <a:buAutoNum type="arabicPeriod"/>
            </a:pPr>
            <a:r>
              <a:rPr lang="ja-JP" altLang="en-US" b="1"/>
              <a:t>メタデータタグ</a:t>
            </a:r>
            <a:endParaRPr lang="en-US" altLang="ja-JP" b="1"/>
          </a:p>
          <a:p>
            <a:pPr marL="850070" lvl="1" indent="-514350"/>
            <a:r>
              <a:rPr lang="ja-JP" altLang="en-US" b="1">
                <a:solidFill>
                  <a:schemeClr val="accent3"/>
                </a:solidFill>
              </a:rPr>
              <a:t>テキスト全体に関する情報</a:t>
            </a:r>
            <a:r>
              <a:rPr lang="ja-JP" altLang="en-US" b="1">
                <a:solidFill>
                  <a:schemeClr val="tx1">
                    <a:lumMod val="50000"/>
                  </a:schemeClr>
                </a:solidFill>
              </a:rPr>
              <a:t>を示すタグ（誰が書いたのか、いつ書かれたのか、どこで発行されたのかなど）</a:t>
            </a:r>
            <a:endParaRPr lang="en-US" altLang="ja-JP" b="1">
              <a:solidFill>
                <a:schemeClr val="tx1">
                  <a:lumMod val="50000"/>
                </a:schemeClr>
              </a:solidFill>
            </a:endParaRPr>
          </a:p>
          <a:p>
            <a:pPr marL="514350" indent="-514350">
              <a:buFont typeface="+mj-lt"/>
              <a:buAutoNum type="arabicPeriod"/>
            </a:pPr>
            <a:r>
              <a:rPr lang="ja-JP" altLang="en-US" b="1"/>
              <a:t>構造タグ</a:t>
            </a:r>
            <a:endParaRPr lang="en-US" altLang="ja-JP" b="1"/>
          </a:p>
          <a:p>
            <a:pPr marL="850070" lvl="1" indent="-514350"/>
            <a:r>
              <a:rPr lang="ja" altLang="ja-JP" b="1">
                <a:solidFill>
                  <a:schemeClr val="accent3"/>
                </a:solidFill>
              </a:rPr>
              <a:t>テキストの大きな構成要素</a:t>
            </a:r>
            <a:r>
              <a:rPr lang="ja" altLang="en-US">
                <a:solidFill>
                  <a:schemeClr val="tx2">
                    <a:lumMod val="10000"/>
                  </a:schemeClr>
                </a:solidFill>
              </a:rPr>
              <a:t>を</a:t>
            </a:r>
            <a:r>
              <a:rPr lang="ja-JP" altLang="en-US">
                <a:solidFill>
                  <a:schemeClr val="tx2">
                    <a:lumMod val="10000"/>
                  </a:schemeClr>
                </a:solidFill>
              </a:rPr>
              <a:t>示すタグ（</a:t>
            </a:r>
            <a:r>
              <a:rPr lang="ja" altLang="ja-JP"/>
              <a:t>章や段落、セクションなど</a:t>
            </a:r>
            <a:r>
              <a:rPr lang="ja-JP" altLang="en-US">
                <a:solidFill>
                  <a:schemeClr val="tx2">
                    <a:lumMod val="10000"/>
                  </a:schemeClr>
                </a:solidFill>
              </a:rPr>
              <a:t>）</a:t>
            </a:r>
            <a:endParaRPr lang="en-US" altLang="ja">
              <a:solidFill>
                <a:schemeClr val="tx2">
                  <a:lumMod val="10000"/>
                </a:schemeClr>
              </a:solidFill>
            </a:endParaRPr>
          </a:p>
          <a:p>
            <a:pPr marL="514350" indent="-514350">
              <a:buFont typeface="+mj-lt"/>
              <a:buAutoNum type="arabicPeriod"/>
            </a:pPr>
            <a:r>
              <a:rPr lang="ja-JP" altLang="en-US" b="1">
                <a:solidFill>
                  <a:schemeClr val="tx1">
                    <a:lumMod val="50000"/>
                  </a:schemeClr>
                </a:solidFill>
              </a:rPr>
              <a:t>内容タグ</a:t>
            </a:r>
            <a:endParaRPr lang="en-US" altLang="ja-JP" b="1">
              <a:solidFill>
                <a:schemeClr val="tx1">
                  <a:lumMod val="50000"/>
                </a:schemeClr>
              </a:solidFill>
            </a:endParaRPr>
          </a:p>
          <a:p>
            <a:pPr marL="850070" lvl="1" indent="-514350"/>
            <a:r>
              <a:rPr lang="ja-JP" altLang="en-US" b="1">
                <a:solidFill>
                  <a:schemeClr val="accent3"/>
                </a:solidFill>
              </a:rPr>
              <a:t>テキストの中身を説明する</a:t>
            </a:r>
            <a:r>
              <a:rPr lang="ja-JP" altLang="en-US"/>
              <a:t>タグ（見出し、名前、日付、引用など、具体的なテキストの内容</a:t>
            </a:r>
            <a:endParaRPr lang="ja-JP" altLang="en-US" b="1">
              <a:solidFill>
                <a:schemeClr val="accent3"/>
              </a:solidFill>
            </a:endParaRPr>
          </a:p>
          <a:p>
            <a:endParaRPr lang="ja-JP"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7"/>
          <p:cNvSpPr txBox="1">
            <a:spLocks noGrp="1"/>
          </p:cNvSpPr>
          <p:nvPr>
            <p:ph type="title"/>
          </p:nvPr>
        </p:nvSpPr>
        <p:spPr>
          <a:xfrm>
            <a:off x="457200" y="209006"/>
            <a:ext cx="8229600" cy="850576"/>
          </a:xfrm>
          <a:prstGeom prst="rect">
            <a:avLst/>
          </a:prstGeom>
        </p:spPr>
        <p:txBody>
          <a:bodyPr spcFirstLastPara="1" wrap="square" lIns="91425" tIns="91425" rIns="91425" bIns="91425" anchor="t" anchorCtr="0">
            <a:normAutofit/>
          </a:bodyPr>
          <a:lstStyle/>
          <a:p>
            <a:pPr marL="0" lvl="0" indent="0" rtl="0">
              <a:spcBef>
                <a:spcPts val="0"/>
              </a:spcBef>
              <a:spcAft>
                <a:spcPts val="0"/>
              </a:spcAft>
              <a:buNone/>
            </a:pPr>
            <a:r>
              <a:rPr lang="ja" dirty="0"/>
              <a:t>TEIガイドライン（1）</a:t>
            </a:r>
            <a:endParaRPr dirty="0"/>
          </a:p>
        </p:txBody>
      </p:sp>
      <p:sp>
        <p:nvSpPr>
          <p:cNvPr id="157" name="Google Shape;157;p27"/>
          <p:cNvSpPr txBox="1">
            <a:spLocks noGrp="1"/>
          </p:cNvSpPr>
          <p:nvPr>
            <p:ph idx="1"/>
          </p:nvPr>
        </p:nvSpPr>
        <p:spPr>
          <a:xfrm>
            <a:off x="782852" y="1200155"/>
            <a:ext cx="4873365" cy="3394472"/>
          </a:xfrm>
          <a:prstGeom prst="rect">
            <a:avLst/>
          </a:prstGeom>
        </p:spPr>
        <p:txBody>
          <a:bodyPr spcFirstLastPara="1" wrap="square" lIns="91425" tIns="91425" rIns="91425" bIns="91425" anchor="t" anchorCtr="0">
            <a:normAutofit fontScale="77500" lnSpcReduction="20000"/>
          </a:bodyPr>
          <a:lstStyle/>
          <a:p>
            <a:pPr marL="0" lvl="0" indent="0" algn="l" rtl="0">
              <a:spcBef>
                <a:spcPts val="1200"/>
              </a:spcBef>
              <a:spcAft>
                <a:spcPts val="1200"/>
              </a:spcAft>
              <a:buNone/>
            </a:pPr>
            <a:r>
              <a:rPr lang="en-US" sz="3600" b="1"/>
              <a:t>「TEIガイドライン」のページ</a:t>
            </a:r>
          </a:p>
          <a:p>
            <a:pPr marL="0" lvl="0" indent="0" algn="l" rtl="0">
              <a:spcBef>
                <a:spcPts val="1200"/>
              </a:spcBef>
              <a:spcAft>
                <a:spcPts val="1200"/>
              </a:spcAft>
              <a:buNone/>
            </a:pPr>
            <a:r>
              <a:rPr lang="en-US" sz="3100"/>
              <a:t>テキストとその構造、注釈などの周辺情報へのタグ付けに関するガイドライン</a:t>
            </a:r>
          </a:p>
          <a:p>
            <a:pPr marL="0" lvl="0" indent="0" algn="l" rtl="0">
              <a:spcBef>
                <a:spcPts val="1200"/>
              </a:spcBef>
              <a:spcAft>
                <a:spcPts val="1200"/>
              </a:spcAft>
              <a:buNone/>
            </a:pPr>
            <a:r>
              <a:rPr lang="en-US" sz="2400">
                <a:hlinkClick r:id="rId3"/>
              </a:rPr>
              <a:t>https://www.tei-c.org/release/doc/tei-p5-doc/en/html/index.html</a:t>
            </a:r>
            <a:endParaRPr lang="en-US" sz="2400"/>
          </a:p>
        </p:txBody>
      </p:sp>
      <p:pic>
        <p:nvPicPr>
          <p:cNvPr id="158" name="Google Shape;158;p27"/>
          <p:cNvPicPr preferRelativeResize="0"/>
          <p:nvPr/>
        </p:nvPicPr>
        <p:blipFill>
          <a:blip r:embed="rId4">
            <a:alphaModFix/>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5839097" y="1060269"/>
            <a:ext cx="2847703" cy="3975696"/>
          </a:xfrm>
          <a:prstGeom prst="rect">
            <a:avLst/>
          </a:prstGeom>
          <a:solidFill>
            <a:schemeClr val="tx1"/>
          </a:solidFill>
          <a:ln>
            <a:solidFill>
              <a:schemeClr val="tx1"/>
            </a:solidFill>
          </a:ln>
        </p:spPr>
      </p:pic>
      <p:sp>
        <p:nvSpPr>
          <p:cNvPr id="2" name="テキスト ボックス 1">
            <a:extLst>
              <a:ext uri="{FF2B5EF4-FFF2-40B4-BE49-F238E27FC236}">
                <a16:creationId xmlns:a16="http://schemas.microsoft.com/office/drawing/2014/main" id="{2A8FF9EE-E710-9D23-8ED8-9D364F49CB17}"/>
              </a:ext>
            </a:extLst>
          </p:cNvPr>
          <p:cNvSpPr txBox="1"/>
          <p:nvPr/>
        </p:nvSpPr>
        <p:spPr>
          <a:xfrm>
            <a:off x="782852" y="4286850"/>
            <a:ext cx="3457998" cy="307777"/>
          </a:xfrm>
          <a:prstGeom prst="rect">
            <a:avLst/>
          </a:prstGeom>
          <a:noFill/>
        </p:spPr>
        <p:txBody>
          <a:bodyPr wrap="none" rtlCol="0">
            <a:spAutoFit/>
          </a:bodyPr>
          <a:lstStyle/>
          <a:p>
            <a:r>
              <a:rPr kumimoji="1" lang="ja-JP" altLang="en-US">
                <a:latin typeface="BIZ UDPGothic" panose="020B0400000000000000" pitchFamily="34" charset="-128"/>
                <a:ea typeface="BIZ UDPGothic" panose="020B0400000000000000" pitchFamily="34" charset="-128"/>
              </a:rPr>
              <a:t>（</a:t>
            </a:r>
            <a:r>
              <a:rPr kumimoji="1" lang="en-US" altLang="ja-JP">
                <a:latin typeface="BIZ UDPGothic" panose="020B0400000000000000" pitchFamily="34" charset="-128"/>
                <a:ea typeface="BIZ UDPGothic" panose="020B0400000000000000" pitchFamily="34" charset="-128"/>
              </a:rPr>
              <a:t>“TEI guideline” </a:t>
            </a:r>
            <a:r>
              <a:rPr kumimoji="1" lang="ja-JP" altLang="en-US">
                <a:latin typeface="BIZ UDPGothic" panose="020B0400000000000000" pitchFamily="34" charset="-128"/>
                <a:ea typeface="BIZ UDPGothic" panose="020B0400000000000000" pitchFamily="34" charset="-128"/>
              </a:rPr>
              <a:t>で検索してください）</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8"/>
          <p:cNvSpPr txBox="1">
            <a:spLocks noGrp="1"/>
          </p:cNvSpPr>
          <p:nvPr>
            <p:ph type="title"/>
          </p:nvPr>
        </p:nvSpPr>
        <p:spPr>
          <a:xfrm>
            <a:off x="457200" y="195942"/>
            <a:ext cx="8229600" cy="863639"/>
          </a:xfrm>
          <a:prstGeom prst="rect">
            <a:avLst/>
          </a:prstGeom>
        </p:spPr>
        <p:txBody>
          <a:bodyPr spcFirstLastPara="1" wrap="square" lIns="91425" tIns="91425" rIns="91425" bIns="91425" anchor="t" anchorCtr="0">
            <a:normAutofit/>
          </a:bodyPr>
          <a:lstStyle/>
          <a:p>
            <a:pPr marL="0" lvl="0" indent="0" rtl="0">
              <a:spcBef>
                <a:spcPts val="0"/>
              </a:spcBef>
              <a:spcAft>
                <a:spcPts val="0"/>
              </a:spcAft>
              <a:buNone/>
            </a:pPr>
            <a:r>
              <a:rPr lang="ja"/>
              <a:t>TEIガイドライン（2）</a:t>
            </a:r>
            <a:endParaRPr/>
          </a:p>
        </p:txBody>
      </p:sp>
      <p:sp>
        <p:nvSpPr>
          <p:cNvPr id="164" name="Google Shape;164;p28"/>
          <p:cNvSpPr txBox="1">
            <a:spLocks noGrp="1"/>
          </p:cNvSpPr>
          <p:nvPr>
            <p:ph idx="1"/>
          </p:nvPr>
        </p:nvSpPr>
        <p:spPr>
          <a:prstGeom prst="rect">
            <a:avLst/>
          </a:prstGeom>
        </p:spPr>
        <p:txBody>
          <a:bodyPr spcFirstLastPara="1" wrap="square" lIns="91425" tIns="91425" rIns="91425" bIns="91425" anchor="t" anchorCtr="0">
            <a:normAutofit/>
          </a:bodyPr>
          <a:lstStyle/>
          <a:p>
            <a:pPr marL="0" lvl="0" indent="0" algn="l" rtl="0">
              <a:spcBef>
                <a:spcPts val="1200"/>
              </a:spcBef>
              <a:spcAft>
                <a:spcPts val="0"/>
              </a:spcAft>
              <a:buClr>
                <a:schemeClr val="dk1"/>
              </a:buClr>
              <a:buSzPts val="1100"/>
              <a:buFont typeface="Arial"/>
              <a:buNone/>
            </a:pPr>
            <a:r>
              <a:rPr lang="ja-JP" altLang="en-US"/>
              <a:t>目的</a:t>
            </a:r>
            <a:endParaRPr lang="en-US" altLang="ja"/>
          </a:p>
          <a:p>
            <a:pPr marL="0" lvl="0" indent="0" algn="l" rtl="0">
              <a:spcBef>
                <a:spcPts val="1200"/>
              </a:spcBef>
              <a:spcAft>
                <a:spcPts val="0"/>
              </a:spcAft>
              <a:buClr>
                <a:schemeClr val="dk1"/>
              </a:buClr>
              <a:buSzPts val="1100"/>
              <a:buFont typeface="Arial"/>
              <a:buNone/>
            </a:pPr>
            <a:r>
              <a:rPr lang="en-US" altLang="ja" b="1"/>
              <a:t>TEI</a:t>
            </a:r>
            <a:r>
              <a:rPr lang="ja" b="1"/>
              <a:t>データの標準化</a:t>
            </a:r>
            <a:r>
              <a:rPr lang="ja-JP" altLang="en-US" b="1"/>
              <a:t>手法</a:t>
            </a:r>
            <a:r>
              <a:rPr lang="ja" altLang="en-US" b="1"/>
              <a:t>を</a:t>
            </a:r>
            <a:r>
              <a:rPr lang="ja-JP" altLang="en-US" b="1"/>
              <a:t>公開する</a:t>
            </a:r>
            <a:endParaRPr lang="en-US" altLang="ja-JP" b="1"/>
          </a:p>
        </p:txBody>
      </p:sp>
      <p:pic>
        <p:nvPicPr>
          <p:cNvPr id="2" name="図 1">
            <a:extLst>
              <a:ext uri="{FF2B5EF4-FFF2-40B4-BE49-F238E27FC236}">
                <a16:creationId xmlns:a16="http://schemas.microsoft.com/office/drawing/2014/main" id="{6167F4C4-C946-A34C-0B44-1588477F4E78}"/>
              </a:ext>
            </a:extLst>
          </p:cNvPr>
          <p:cNvPicPr>
            <a:picLocks noChangeAspect="1"/>
          </p:cNvPicPr>
          <p:nvPr/>
        </p:nvPicPr>
        <p:blipFill>
          <a:blip r:embed="rId3"/>
          <a:stretch>
            <a:fillRect/>
          </a:stretch>
        </p:blipFill>
        <p:spPr>
          <a:xfrm>
            <a:off x="6146800" y="2571750"/>
            <a:ext cx="2540000" cy="23749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9"/>
          <p:cNvSpPr txBox="1">
            <a:spLocks noGrp="1"/>
          </p:cNvSpPr>
          <p:nvPr>
            <p:ph type="title"/>
          </p:nvPr>
        </p:nvSpPr>
        <p:spPr>
          <a:xfrm>
            <a:off x="457200" y="171900"/>
            <a:ext cx="4114800" cy="887682"/>
          </a:xfrm>
          <a:prstGeom prst="rect">
            <a:avLst/>
          </a:prstGeom>
        </p:spPr>
        <p:txBody>
          <a:bodyPr spcFirstLastPara="1" wrap="square" lIns="91425" tIns="91425" rIns="91425" bIns="91425" anchor="t" anchorCtr="0">
            <a:normAutofit/>
          </a:bodyPr>
          <a:lstStyle/>
          <a:p>
            <a:pPr marL="0" lvl="0" indent="0" rtl="0">
              <a:spcBef>
                <a:spcPts val="0"/>
              </a:spcBef>
              <a:spcAft>
                <a:spcPts val="0"/>
              </a:spcAft>
              <a:buNone/>
            </a:pPr>
            <a:r>
              <a:rPr lang="ja"/>
              <a:t>TEIガイドライン（3）</a:t>
            </a:r>
            <a:endParaRPr/>
          </a:p>
        </p:txBody>
      </p:sp>
      <p:pic>
        <p:nvPicPr>
          <p:cNvPr id="171" name="Google Shape;171;p29"/>
          <p:cNvPicPr preferRelativeResize="0"/>
          <p:nvPr/>
        </p:nvPicPr>
        <p:blipFill>
          <a:blip r:embed="rId3">
            <a:alphaModFix/>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97737" y="1126711"/>
            <a:ext cx="3023598" cy="2156526"/>
          </a:xfrm>
          <a:prstGeom prst="rect">
            <a:avLst/>
          </a:prstGeom>
          <a:noFill/>
          <a:ln>
            <a:solidFill>
              <a:schemeClr val="tx1"/>
            </a:solidFill>
          </a:ln>
        </p:spPr>
      </p:pic>
      <p:pic>
        <p:nvPicPr>
          <p:cNvPr id="172" name="Google Shape;172;p29"/>
          <p:cNvPicPr preferRelativeResize="0"/>
          <p:nvPr/>
        </p:nvPicPr>
        <p:blipFill>
          <a:blip r:embed="rId5">
            <a:alphaModFix/>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4435113" y="671144"/>
            <a:ext cx="4611150" cy="2156527"/>
          </a:xfrm>
          <a:prstGeom prst="rect">
            <a:avLst/>
          </a:prstGeom>
          <a:noFill/>
          <a:ln>
            <a:solidFill>
              <a:schemeClr val="tx1"/>
            </a:solidFill>
          </a:ln>
        </p:spPr>
      </p:pic>
      <p:pic>
        <p:nvPicPr>
          <p:cNvPr id="173" name="Google Shape;173;p29"/>
          <p:cNvPicPr preferRelativeResize="0"/>
          <p:nvPr/>
        </p:nvPicPr>
        <p:blipFill>
          <a:blip r:embed="rId7">
            <a:alphaModFix/>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2273399" y="2894800"/>
            <a:ext cx="5565465" cy="2076800"/>
          </a:xfrm>
          <a:prstGeom prst="rect">
            <a:avLst/>
          </a:prstGeom>
          <a:noFill/>
          <a:ln>
            <a:solidFill>
              <a:schemeClr val="tx1"/>
            </a:solidFill>
          </a:ln>
        </p:spPr>
      </p:pic>
      <p:sp>
        <p:nvSpPr>
          <p:cNvPr id="6" name="テキスト ボックス 5">
            <a:extLst>
              <a:ext uri="{FF2B5EF4-FFF2-40B4-BE49-F238E27FC236}">
                <a16:creationId xmlns:a16="http://schemas.microsoft.com/office/drawing/2014/main" id="{6D08D000-AED9-D27E-F576-A68C38B9BFF4}"/>
              </a:ext>
            </a:extLst>
          </p:cNvPr>
          <p:cNvSpPr txBox="1"/>
          <p:nvPr/>
        </p:nvSpPr>
        <p:spPr>
          <a:xfrm>
            <a:off x="200273" y="3283237"/>
            <a:ext cx="646331" cy="369332"/>
          </a:xfrm>
          <a:prstGeom prst="rect">
            <a:avLst/>
          </a:prstGeom>
          <a:noFill/>
        </p:spPr>
        <p:txBody>
          <a:bodyPr wrap="none" rtlCol="0">
            <a:spAutoFit/>
          </a:bodyPr>
          <a:lstStyle/>
          <a:p>
            <a:r>
              <a:rPr kumimoji="1" lang="ja-JP" altLang="en-US" sz="1800">
                <a:latin typeface="BIZ UDPGothic" panose="020B0400000000000000" pitchFamily="34" charset="-128"/>
                <a:ea typeface="BIZ UDPGothic" panose="020B0400000000000000" pitchFamily="34" charset="-128"/>
              </a:rPr>
              <a:t>↑詩</a:t>
            </a:r>
          </a:p>
        </p:txBody>
      </p:sp>
      <p:sp>
        <p:nvSpPr>
          <p:cNvPr id="7" name="テキスト ボックス 6">
            <a:extLst>
              <a:ext uri="{FF2B5EF4-FFF2-40B4-BE49-F238E27FC236}">
                <a16:creationId xmlns:a16="http://schemas.microsoft.com/office/drawing/2014/main" id="{72FE53AC-8E6E-4F38-653E-BF78209D9B6E}"/>
              </a:ext>
            </a:extLst>
          </p:cNvPr>
          <p:cNvSpPr txBox="1"/>
          <p:nvPr/>
        </p:nvSpPr>
        <p:spPr>
          <a:xfrm>
            <a:off x="1396236" y="3926188"/>
            <a:ext cx="877163" cy="369332"/>
          </a:xfrm>
          <a:prstGeom prst="rect">
            <a:avLst/>
          </a:prstGeom>
          <a:noFill/>
        </p:spPr>
        <p:txBody>
          <a:bodyPr wrap="none" rtlCol="0">
            <a:spAutoFit/>
          </a:bodyPr>
          <a:lstStyle/>
          <a:p>
            <a:r>
              <a:rPr kumimoji="1" lang="ja-JP" altLang="en-US" sz="1800">
                <a:latin typeface="BIZ UDPGothic" panose="020B0400000000000000" pitchFamily="34" charset="-128"/>
                <a:ea typeface="BIZ UDPGothic" panose="020B0400000000000000" pitchFamily="34" charset="-128"/>
              </a:rPr>
              <a:t>日記→</a:t>
            </a:r>
          </a:p>
        </p:txBody>
      </p:sp>
      <p:sp>
        <p:nvSpPr>
          <p:cNvPr id="8" name="テキスト ボックス 7">
            <a:extLst>
              <a:ext uri="{FF2B5EF4-FFF2-40B4-BE49-F238E27FC236}">
                <a16:creationId xmlns:a16="http://schemas.microsoft.com/office/drawing/2014/main" id="{4C53DC0A-BC26-6DA6-D526-9B3C718CC907}"/>
              </a:ext>
            </a:extLst>
          </p:cNvPr>
          <p:cNvSpPr txBox="1"/>
          <p:nvPr/>
        </p:nvSpPr>
        <p:spPr>
          <a:xfrm>
            <a:off x="3557950" y="1189494"/>
            <a:ext cx="877163" cy="369332"/>
          </a:xfrm>
          <a:prstGeom prst="rect">
            <a:avLst/>
          </a:prstGeom>
          <a:noFill/>
        </p:spPr>
        <p:txBody>
          <a:bodyPr wrap="none" rtlCol="0">
            <a:spAutoFit/>
          </a:bodyPr>
          <a:lstStyle/>
          <a:p>
            <a:r>
              <a:rPr kumimoji="1" lang="ja-JP" altLang="en-US" sz="1800">
                <a:latin typeface="BIZ UDPGothic" panose="020B0400000000000000" pitchFamily="34" charset="-128"/>
                <a:ea typeface="BIZ UDPGothic" panose="020B0400000000000000" pitchFamily="34" charset="-128"/>
              </a:rPr>
              <a:t>手紙→</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0"/>
          <p:cNvSpPr txBox="1">
            <a:spLocks noGrp="1"/>
          </p:cNvSpPr>
          <p:nvPr>
            <p:ph type="title"/>
          </p:nvPr>
        </p:nvSpPr>
        <p:spPr>
          <a:xfrm>
            <a:off x="457200" y="179080"/>
            <a:ext cx="8229600" cy="880502"/>
          </a:xfrm>
          <a:prstGeom prst="rect">
            <a:avLst/>
          </a:prstGeom>
        </p:spPr>
        <p:txBody>
          <a:bodyPr spcFirstLastPara="1" wrap="square" lIns="91425" tIns="91425" rIns="91425" bIns="91425" anchor="t" anchorCtr="0">
            <a:normAutofit/>
          </a:bodyPr>
          <a:lstStyle/>
          <a:p>
            <a:pPr marL="0" lvl="0" indent="0" rtl="0">
              <a:spcBef>
                <a:spcPts val="0"/>
              </a:spcBef>
              <a:spcAft>
                <a:spcPts val="0"/>
              </a:spcAft>
              <a:buNone/>
            </a:pPr>
            <a:r>
              <a:rPr lang="en-US" altLang="ja"/>
              <a:t>TEI</a:t>
            </a:r>
            <a:r>
              <a:rPr lang="ja"/>
              <a:t>ガイドライン</a:t>
            </a:r>
            <a:r>
              <a:rPr lang="ja-JP" altLang="en-US"/>
              <a:t> </a:t>
            </a:r>
            <a:r>
              <a:rPr lang="en-US" altLang="ja-JP"/>
              <a:t>(4)</a:t>
            </a:r>
            <a:endParaRPr/>
          </a:p>
        </p:txBody>
      </p:sp>
      <p:pic>
        <p:nvPicPr>
          <p:cNvPr id="5" name="図 4" descr="グラフィカル ユーザー インターフェイス, テキスト, アプリケーション, メール&#10;&#10;自動的に生成された説明">
            <a:extLst>
              <a:ext uri="{FF2B5EF4-FFF2-40B4-BE49-F238E27FC236}">
                <a16:creationId xmlns:a16="http://schemas.microsoft.com/office/drawing/2014/main" id="{B44A6A54-E1B0-6254-42BC-6422D420EA7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3681112" y="1059582"/>
            <a:ext cx="5123566" cy="3994645"/>
          </a:xfrm>
          <a:prstGeom prst="rect">
            <a:avLst/>
          </a:prstGeom>
        </p:spPr>
      </p:pic>
      <p:sp>
        <p:nvSpPr>
          <p:cNvPr id="6" name="テキスト ボックス 5">
            <a:extLst>
              <a:ext uri="{FF2B5EF4-FFF2-40B4-BE49-F238E27FC236}">
                <a16:creationId xmlns:a16="http://schemas.microsoft.com/office/drawing/2014/main" id="{536A1A4C-0B00-5353-5BCD-BC6AFA133836}"/>
              </a:ext>
            </a:extLst>
          </p:cNvPr>
          <p:cNvSpPr txBox="1"/>
          <p:nvPr/>
        </p:nvSpPr>
        <p:spPr>
          <a:xfrm>
            <a:off x="210290" y="2571750"/>
            <a:ext cx="3470822" cy="369332"/>
          </a:xfrm>
          <a:prstGeom prst="rect">
            <a:avLst/>
          </a:prstGeom>
          <a:noFill/>
        </p:spPr>
        <p:txBody>
          <a:bodyPr wrap="none" rtlCol="0">
            <a:spAutoFit/>
          </a:bodyPr>
          <a:lstStyle/>
          <a:p>
            <a:r>
              <a:rPr kumimoji="1" lang="en-US" altLang="ja-JP" sz="1800">
                <a:latin typeface="BIZ UDPGothic" panose="020B0400000000000000" pitchFamily="34" charset="-128"/>
                <a:ea typeface="BIZ UDPGothic" panose="020B0400000000000000" pitchFamily="34" charset="-128"/>
              </a:rPr>
              <a:t>TEI Guideline </a:t>
            </a:r>
            <a:r>
              <a:rPr kumimoji="1" lang="ja-JP" altLang="en-US" sz="1800">
                <a:latin typeface="BIZ UDPGothic" panose="020B0400000000000000" pitchFamily="34" charset="-128"/>
                <a:ea typeface="BIZ UDPGothic" panose="020B0400000000000000" pitchFamily="34" charset="-128"/>
              </a:rPr>
              <a:t>トップページ→</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ctrTitle"/>
          </p:nvPr>
        </p:nvSpPr>
        <p:spPr>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ja" dirty="0"/>
              <a:t>TEIとは何か？</a:t>
            </a:r>
            <a:endParaRPr dirty="0"/>
          </a:p>
        </p:txBody>
      </p:sp>
      <p:sp>
        <p:nvSpPr>
          <p:cNvPr id="2" name="字幕 1">
            <a:extLst>
              <a:ext uri="{FF2B5EF4-FFF2-40B4-BE49-F238E27FC236}">
                <a16:creationId xmlns:a16="http://schemas.microsoft.com/office/drawing/2014/main" id="{6DAF6973-CD1B-F974-788F-3FF2F84F73B8}"/>
              </a:ext>
            </a:extLst>
          </p:cNvPr>
          <p:cNvSpPr>
            <a:spLocks noGrp="1"/>
          </p:cNvSpPr>
          <p:nvPr>
            <p:ph type="subTitle" idx="1"/>
          </p:nvPr>
        </p:nvSpPr>
        <p:spPr/>
        <p:txBody>
          <a:bodyPr/>
          <a:lstStyle/>
          <a:p>
            <a:r>
              <a:rPr lang="ja" altLang="ja-JP" b="1"/>
              <a:t>Text Encoding Initiative</a:t>
            </a:r>
            <a:endParaRPr lang="ja-JP" altLang="en-US" b="1"/>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457200" y="195942"/>
            <a:ext cx="8229600" cy="863639"/>
          </a:xfrm>
          <a:prstGeom prst="rect">
            <a:avLst/>
          </a:prstGeom>
        </p:spPr>
        <p:txBody>
          <a:bodyPr spcFirstLastPara="1" wrap="square" lIns="91425" tIns="91425" rIns="91425" bIns="91425" anchor="t" anchorCtr="0">
            <a:normAutofit/>
          </a:bodyPr>
          <a:lstStyle/>
          <a:p>
            <a:pPr marL="0" lvl="0" indent="0" rtl="0">
              <a:spcBef>
                <a:spcPts val="0"/>
              </a:spcBef>
              <a:spcAft>
                <a:spcPts val="0"/>
              </a:spcAft>
              <a:buNone/>
            </a:pPr>
            <a:r>
              <a:rPr lang="ja"/>
              <a:t>TEI（Text Encoding Initiative）</a:t>
            </a:r>
            <a:endParaRPr/>
          </a:p>
        </p:txBody>
      </p:sp>
      <p:sp>
        <p:nvSpPr>
          <p:cNvPr id="66" name="Google Shape;66;p15"/>
          <p:cNvSpPr txBox="1">
            <a:spLocks noGrp="1"/>
          </p:cNvSpPr>
          <p:nvPr>
            <p:ph idx="1"/>
          </p:nvPr>
        </p:nvSpPr>
        <p:spPr>
          <a:prstGeom prst="rect">
            <a:avLst/>
          </a:prstGeom>
        </p:spPr>
        <p:txBody>
          <a:bodyPr spcFirstLastPara="1" wrap="square" lIns="91425" tIns="91425" rIns="91425" bIns="91425" anchor="t" anchorCtr="0">
            <a:normAutofit/>
          </a:bodyPr>
          <a:lstStyle/>
          <a:p>
            <a:pPr marL="0" lvl="0" indent="0" algn="l" rtl="0">
              <a:spcBef>
                <a:spcPts val="1200"/>
              </a:spcBef>
              <a:spcAft>
                <a:spcPts val="1200"/>
              </a:spcAft>
              <a:buNone/>
            </a:pPr>
            <a:r>
              <a:rPr lang="ja" sz="2400" dirty="0">
                <a:hlinkClick r:id="rId3"/>
              </a:rPr>
              <a:t>https://tei-c.org/</a:t>
            </a:r>
            <a:endParaRPr sz="2400" dirty="0"/>
          </a:p>
        </p:txBody>
      </p:sp>
      <p:pic>
        <p:nvPicPr>
          <p:cNvPr id="67" name="Google Shape;67;p15"/>
          <p:cNvPicPr preferRelativeResize="0"/>
          <p:nvPr/>
        </p:nvPicPr>
        <p:blipFill>
          <a:blip r:embed="rId4">
            <a:alphaModFix/>
          </a:blip>
          <a:stretch>
            <a:fillRect/>
          </a:stretch>
        </p:blipFill>
        <p:spPr>
          <a:xfrm>
            <a:off x="5260415" y="1276250"/>
            <a:ext cx="3116550" cy="3116550"/>
          </a:xfrm>
          <a:prstGeom prst="rect">
            <a:avLst/>
          </a:prstGeom>
          <a:noFill/>
          <a:ln>
            <a:noFill/>
          </a:ln>
        </p:spPr>
      </p:pic>
      <p:sp>
        <p:nvSpPr>
          <p:cNvPr id="2" name="テキスト ボックス 1">
            <a:extLst>
              <a:ext uri="{FF2B5EF4-FFF2-40B4-BE49-F238E27FC236}">
                <a16:creationId xmlns:a16="http://schemas.microsoft.com/office/drawing/2014/main" id="{D5BB991F-AD74-1CF5-4D00-A113003BAC77}"/>
              </a:ext>
            </a:extLst>
          </p:cNvPr>
          <p:cNvSpPr txBox="1"/>
          <p:nvPr/>
        </p:nvSpPr>
        <p:spPr>
          <a:xfrm>
            <a:off x="865006" y="2084476"/>
            <a:ext cx="3979885" cy="2308324"/>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ja" altLang="ja-JP" sz="2400" dirty="0">
                <a:solidFill>
                  <a:schemeClr val="dk1"/>
                </a:solidFill>
                <a:latin typeface="BIZ UDPGothic" panose="020B0400000000000000" pitchFamily="34" charset="-128"/>
                <a:ea typeface="BIZ UDPGothic" panose="020B0400000000000000" pitchFamily="34" charset="-128"/>
              </a:rPr>
              <a:t>文学作品や歴史文書、書簡など</a:t>
            </a:r>
            <a:r>
              <a:rPr lang="ja" altLang="ja-JP" sz="2400" dirty="0">
                <a:latin typeface="BIZ UDPGothic" panose="020B0400000000000000" pitchFamily="34" charset="-128"/>
                <a:ea typeface="BIZ UDPGothic" panose="020B0400000000000000" pitchFamily="34" charset="-128"/>
              </a:rPr>
              <a:t>の</a:t>
            </a:r>
            <a:r>
              <a:rPr lang="ja" altLang="ja-JP" sz="2400" dirty="0">
                <a:solidFill>
                  <a:srgbClr val="FF0000"/>
                </a:solidFill>
                <a:latin typeface="BIZ UDPGothic" panose="020B0400000000000000" pitchFamily="34" charset="-128"/>
                <a:ea typeface="BIZ UDPGothic" panose="020B0400000000000000" pitchFamily="34" charset="-128"/>
              </a:rPr>
              <a:t>テキストに込められた意味や構造</a:t>
            </a:r>
            <a:r>
              <a:rPr lang="ja" altLang="ja-JP" sz="2400" dirty="0">
                <a:latin typeface="BIZ UDPGothic" panose="020B0400000000000000" pitchFamily="34" charset="-128"/>
                <a:ea typeface="BIZ UDPGothic" panose="020B0400000000000000" pitchFamily="34" charset="-128"/>
              </a:rPr>
              <a:t>をデジタル形式で保存し、表現するための国際的な</a:t>
            </a:r>
            <a:r>
              <a:rPr lang="ja-JP" altLang="en-US" sz="2400">
                <a:latin typeface="BIZ UDPGothic" panose="020B0400000000000000" pitchFamily="34" charset="-128"/>
                <a:ea typeface="BIZ UDPGothic" panose="020B0400000000000000" pitchFamily="34" charset="-128"/>
              </a:rPr>
              <a:t>指針をまとめる国際団体</a:t>
            </a:r>
            <a:endParaRPr kumimoji="1" lang="ja-JP" altLang="en-US" sz="2400">
              <a:latin typeface="BIZ UDPGothic" panose="020B0400000000000000" pitchFamily="34" charset="-128"/>
              <a:ea typeface="BIZ UDPGothic" panose="020B0400000000000000" pitchFamily="34" charset="-128"/>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457200" y="175009"/>
            <a:ext cx="8229600" cy="883853"/>
          </a:xfrm>
        </p:spPr>
        <p:txBody>
          <a:bodyPr spcFirstLastPara="1" wrap="square" lIns="91425" tIns="91425" rIns="91425" bIns="91425" anchor="t" anchorCtr="0">
            <a:normAutofit/>
          </a:bodyPr>
          <a:lstStyle/>
          <a:p>
            <a:pPr lvl="0"/>
            <a:r>
              <a:rPr lang="en-US" altLang="ja" dirty="0"/>
              <a:t>TEI</a:t>
            </a:r>
            <a:r>
              <a:rPr lang="ja-JP" altLang="en-US"/>
              <a:t>の目的と利点（</a:t>
            </a:r>
            <a:r>
              <a:rPr lang="en-US" altLang="ja-JP" dirty="0"/>
              <a:t>1</a:t>
            </a:r>
            <a:r>
              <a:rPr lang="ja-JP" altLang="en-US"/>
              <a:t>）</a:t>
            </a:r>
          </a:p>
        </p:txBody>
      </p:sp>
      <p:pic>
        <p:nvPicPr>
          <p:cNvPr id="3" name="図 2" descr="落書きされた壁&#10;&#10;自動的に生成された説明">
            <a:extLst>
              <a:ext uri="{FF2B5EF4-FFF2-40B4-BE49-F238E27FC236}">
                <a16:creationId xmlns:a16="http://schemas.microsoft.com/office/drawing/2014/main" id="{4DE6BE37-8D51-68A6-5BA4-34FDEE627B3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Lst>
          </a:blip>
          <a:stretch>
            <a:fillRect/>
          </a:stretch>
        </p:blipFill>
        <p:spPr>
          <a:xfrm>
            <a:off x="212271" y="1200156"/>
            <a:ext cx="4869428" cy="3768335"/>
          </a:xfrm>
          <a:prstGeom prst="rect">
            <a:avLst/>
          </a:prstGeom>
        </p:spPr>
      </p:pic>
      <p:sp>
        <p:nvSpPr>
          <p:cNvPr id="10" name="テキスト ボックス 9">
            <a:extLst>
              <a:ext uri="{FF2B5EF4-FFF2-40B4-BE49-F238E27FC236}">
                <a16:creationId xmlns:a16="http://schemas.microsoft.com/office/drawing/2014/main" id="{A8EA43E6-2A6E-B17E-9627-CB4B8FADA9E9}"/>
              </a:ext>
            </a:extLst>
          </p:cNvPr>
          <p:cNvSpPr txBox="1"/>
          <p:nvPr/>
        </p:nvSpPr>
        <p:spPr>
          <a:xfrm>
            <a:off x="5283469" y="4673033"/>
            <a:ext cx="3648260" cy="276999"/>
          </a:xfrm>
          <a:prstGeom prst="rect">
            <a:avLst/>
          </a:prstGeom>
          <a:noFill/>
        </p:spPr>
        <p:txBody>
          <a:bodyPr wrap="square" rtlCol="0">
            <a:spAutoFit/>
          </a:bodyPr>
          <a:lstStyle/>
          <a:p>
            <a:r>
              <a:rPr kumimoji="1" lang="ja-JP" altLang="en-US" sz="1200">
                <a:latin typeface="BIZ UDPGothic" panose="020B0400000000000000" pitchFamily="34" charset="-128"/>
                <a:ea typeface="BIZ UDPGothic" panose="020B0400000000000000" pitchFamily="34" charset="-128"/>
              </a:rPr>
              <a:t>佐賀大学地域学歴史文化研究センター蔵「解体新書」</a:t>
            </a:r>
          </a:p>
        </p:txBody>
      </p:sp>
      <p:pic>
        <p:nvPicPr>
          <p:cNvPr id="12" name="図 11" descr="手紙&#10;&#10;低い精度で自動的に生成された説明">
            <a:extLst>
              <a:ext uri="{FF2B5EF4-FFF2-40B4-BE49-F238E27FC236}">
                <a16:creationId xmlns:a16="http://schemas.microsoft.com/office/drawing/2014/main" id="{8F5CB663-ED40-C7D6-D713-E0D276D736A9}"/>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tretch>
            <a:fillRect/>
          </a:stretch>
        </p:blipFill>
        <p:spPr>
          <a:xfrm>
            <a:off x="5655919" y="1200156"/>
            <a:ext cx="2903359" cy="3331583"/>
          </a:xfrm>
          <a:prstGeom prst="rect">
            <a:avLst/>
          </a:prstGeom>
        </p:spPr>
      </p:pic>
      <p:sp>
        <p:nvSpPr>
          <p:cNvPr id="9" name="テキスト ボックス 8">
            <a:extLst>
              <a:ext uri="{FF2B5EF4-FFF2-40B4-BE49-F238E27FC236}">
                <a16:creationId xmlns:a16="http://schemas.microsoft.com/office/drawing/2014/main" id="{8EAF676F-61A5-8D3E-06E1-AE9FFE618A7A}"/>
              </a:ext>
            </a:extLst>
          </p:cNvPr>
          <p:cNvSpPr txBox="1"/>
          <p:nvPr/>
        </p:nvSpPr>
        <p:spPr>
          <a:xfrm>
            <a:off x="1413122" y="861602"/>
            <a:ext cx="6317755" cy="338554"/>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kumimoji="1" lang="ja-JP" altLang="en-US" sz="1600">
                <a:solidFill>
                  <a:srgbClr val="002060"/>
                </a:solidFill>
                <a:latin typeface="BIZ UDPGothic" panose="020B0400000000000000" pitchFamily="34" charset="-128"/>
                <a:ea typeface="BIZ UDPGothic" panose="020B0400000000000000" pitchFamily="34" charset="-128"/>
              </a:rPr>
              <a:t>本文以外の周辺情報（書誌情報、書き込み、レイアウト、印など）も知見</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7"/>
          <p:cNvSpPr txBox="1">
            <a:spLocks noGrp="1"/>
          </p:cNvSpPr>
          <p:nvPr>
            <p:ph type="title"/>
          </p:nvPr>
        </p:nvSpPr>
        <p:spPr>
          <a:xfrm>
            <a:off x="457200" y="210034"/>
            <a:ext cx="8229600" cy="849548"/>
          </a:xfrm>
          <a:prstGeom prst="rect">
            <a:avLst/>
          </a:prstGeom>
        </p:spPr>
        <p:txBody>
          <a:bodyPr spcFirstLastPara="1" wrap="square" lIns="91425" tIns="91425" rIns="91425" bIns="91425" anchor="t" anchorCtr="0">
            <a:normAutofit/>
          </a:bodyPr>
          <a:lstStyle/>
          <a:p>
            <a:pPr marL="0" lvl="0" indent="0" rtl="0">
              <a:spcBef>
                <a:spcPts val="0"/>
              </a:spcBef>
              <a:spcAft>
                <a:spcPts val="0"/>
              </a:spcAft>
              <a:buNone/>
            </a:pPr>
            <a:r>
              <a:rPr lang="ja"/>
              <a:t>TEIの目的と利点（2）</a:t>
            </a:r>
            <a:endParaRPr/>
          </a:p>
        </p:txBody>
      </p:sp>
      <p:sp>
        <p:nvSpPr>
          <p:cNvPr id="83" name="Google Shape;83;p17"/>
          <p:cNvSpPr txBox="1">
            <a:spLocks noGrp="1"/>
          </p:cNvSpPr>
          <p:nvPr>
            <p:ph idx="1"/>
          </p:nvPr>
        </p:nvSpPr>
        <p:spPr>
          <a:xfrm>
            <a:off x="533400" y="1200155"/>
            <a:ext cx="3526971" cy="1771645"/>
          </a:xfrm>
          <a:prstGeom prst="rect">
            <a:avLst/>
          </a:prstGeom>
        </p:spPr>
        <p:txBody>
          <a:bodyPr spcFirstLastPara="1" wrap="square" lIns="91425" tIns="91425" rIns="91425" bIns="91425" anchor="t" anchorCtr="0">
            <a:normAutofit/>
          </a:bodyPr>
          <a:lstStyle/>
          <a:p>
            <a:pPr marL="114300" lvl="0" algn="l" rtl="0">
              <a:lnSpc>
                <a:spcPct val="120000"/>
              </a:lnSpc>
              <a:spcBef>
                <a:spcPts val="0"/>
              </a:spcBef>
              <a:spcAft>
                <a:spcPts val="0"/>
              </a:spcAft>
              <a:buSzPts val="1800"/>
            </a:pPr>
            <a:r>
              <a:rPr lang="ja" altLang="ja-JP" sz="2000" b="1">
                <a:solidFill>
                  <a:srgbClr val="FF0000"/>
                </a:solidFill>
              </a:rPr>
              <a:t>XML</a:t>
            </a:r>
            <a:r>
              <a:rPr lang="ja" altLang="ja-JP" sz="2000" b="1"/>
              <a:t>（Extensible Markup Language）</a:t>
            </a:r>
            <a:endParaRPr lang="en-US" altLang="ja" sz="2000" b="1"/>
          </a:p>
          <a:p>
            <a:pPr marL="457200" lvl="0" indent="-342900" algn="l" rtl="0">
              <a:lnSpc>
                <a:spcPct val="120000"/>
              </a:lnSpc>
              <a:spcBef>
                <a:spcPts val="0"/>
              </a:spcBef>
              <a:spcAft>
                <a:spcPts val="0"/>
              </a:spcAft>
              <a:buSzPts val="1800"/>
              <a:buFont typeface="Arial" panose="020B0604020202020204" pitchFamily="34" charset="0"/>
              <a:buChar char="•"/>
            </a:pPr>
            <a:r>
              <a:rPr lang="ja-JP" altLang="en-US" sz="2000"/>
              <a:t>テキストの内容を整理し、構造化する記法のひとつ</a:t>
            </a:r>
            <a:endParaRPr sz="2000"/>
          </a:p>
        </p:txBody>
      </p:sp>
      <p:pic>
        <p:nvPicPr>
          <p:cNvPr id="3" name="図 2" descr="本を読んでいる人の絵&#10;&#10;中程度の精度で自動的に生成された説明">
            <a:extLst>
              <a:ext uri="{FF2B5EF4-FFF2-40B4-BE49-F238E27FC236}">
                <a16:creationId xmlns:a16="http://schemas.microsoft.com/office/drawing/2014/main" id="{EB52C604-74EE-D81D-5DB5-8186C03A18A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Lst>
          </a:blip>
          <a:stretch>
            <a:fillRect/>
          </a:stretch>
        </p:blipFill>
        <p:spPr>
          <a:xfrm>
            <a:off x="4165770" y="1059582"/>
            <a:ext cx="4978230" cy="3873884"/>
          </a:xfrm>
          <a:prstGeom prst="rect">
            <a:avLst/>
          </a:prstGeom>
        </p:spPr>
      </p:pic>
      <p:sp>
        <p:nvSpPr>
          <p:cNvPr id="4" name="テキスト ボックス 3">
            <a:extLst>
              <a:ext uri="{FF2B5EF4-FFF2-40B4-BE49-F238E27FC236}">
                <a16:creationId xmlns:a16="http://schemas.microsoft.com/office/drawing/2014/main" id="{E7FED971-58E2-BEEF-7321-A1C415050EDE}"/>
              </a:ext>
            </a:extLst>
          </p:cNvPr>
          <p:cNvSpPr txBox="1"/>
          <p:nvPr/>
        </p:nvSpPr>
        <p:spPr>
          <a:xfrm>
            <a:off x="4463139" y="4871004"/>
            <a:ext cx="4285514" cy="261610"/>
          </a:xfrm>
          <a:prstGeom prst="rect">
            <a:avLst/>
          </a:prstGeom>
          <a:noFill/>
        </p:spPr>
        <p:txBody>
          <a:bodyPr wrap="square" rtlCol="0">
            <a:spAutoFit/>
          </a:bodyPr>
          <a:lstStyle/>
          <a:p>
            <a:r>
              <a:rPr kumimoji="1" lang="en-US" altLang="ja-JP" sz="1050">
                <a:latin typeface="BIZ UDPGothic" panose="020B0400000000000000" pitchFamily="34" charset="-128"/>
                <a:ea typeface="BIZ UDPGothic" panose="020B0400000000000000" pitchFamily="34" charset="-128"/>
              </a:rPr>
              <a:t>“</a:t>
            </a:r>
            <a:r>
              <a:rPr kumimoji="1" lang="en-US" altLang="ja-JP" sz="1050">
                <a:latin typeface="BIZ UDPGothic" panose="020B0400000000000000" pitchFamily="34" charset="-128"/>
                <a:ea typeface="BIZ UDPGothic" panose="020B0400000000000000" pitchFamily="34" charset="-128"/>
                <a:hlinkClick r:id="rId5"/>
              </a:rPr>
              <a:t>The green fairy book</a:t>
            </a:r>
            <a:r>
              <a:rPr kumimoji="1" lang="en-US" altLang="ja-JP" sz="1050">
                <a:latin typeface="BIZ UDPGothic" panose="020B0400000000000000" pitchFamily="34" charset="-128"/>
                <a:ea typeface="BIZ UDPGothic" panose="020B0400000000000000" pitchFamily="34" charset="-128"/>
              </a:rPr>
              <a:t>” by Lang, Andrew, 1844-1912</a:t>
            </a:r>
            <a:endParaRPr kumimoji="1" lang="ja-JP" altLang="en-US" sz="1050">
              <a:latin typeface="BIZ UDPGothic" panose="020B0400000000000000" pitchFamily="34" charset="-128"/>
              <a:ea typeface="BIZ UDPGothic" panose="020B0400000000000000" pitchFamily="34" charset="-128"/>
            </a:endParaRPr>
          </a:p>
        </p:txBody>
      </p:sp>
      <p:sp>
        <p:nvSpPr>
          <p:cNvPr id="5" name="テキスト ボックス 4">
            <a:extLst>
              <a:ext uri="{FF2B5EF4-FFF2-40B4-BE49-F238E27FC236}">
                <a16:creationId xmlns:a16="http://schemas.microsoft.com/office/drawing/2014/main" id="{1020A9D3-C7B7-0EE2-1138-D5E05603BFDF}"/>
              </a:ext>
            </a:extLst>
          </p:cNvPr>
          <p:cNvSpPr txBox="1"/>
          <p:nvPr/>
        </p:nvSpPr>
        <p:spPr>
          <a:xfrm>
            <a:off x="165235" y="3143148"/>
            <a:ext cx="3775393" cy="369332"/>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n-US" altLang="ja" sz="1800">
                <a:solidFill>
                  <a:srgbClr val="FF0000"/>
                </a:solidFill>
              </a:rPr>
              <a:t>&lt;title&gt;</a:t>
            </a:r>
            <a:r>
              <a:rPr lang="en-US" altLang="ja" sz="1800">
                <a:sym typeface="HiraMinProN-W3"/>
              </a:rPr>
              <a:t>The Green Fairy Book</a:t>
            </a:r>
            <a:r>
              <a:rPr lang="en-US" altLang="ja" sz="1800">
                <a:solidFill>
                  <a:srgbClr val="FF0000"/>
                </a:solidFill>
              </a:rPr>
              <a:t>&lt;/title&gt;</a:t>
            </a:r>
            <a:endParaRPr lang="en-US" altLang="ja-JP" sz="1800">
              <a:solidFill>
                <a:srgbClr val="FF0000"/>
              </a:solidFill>
            </a:endParaRPr>
          </a:p>
        </p:txBody>
      </p:sp>
      <p:cxnSp>
        <p:nvCxnSpPr>
          <p:cNvPr id="15" name="直線矢印コネクタ 14">
            <a:extLst>
              <a:ext uri="{FF2B5EF4-FFF2-40B4-BE49-F238E27FC236}">
                <a16:creationId xmlns:a16="http://schemas.microsoft.com/office/drawing/2014/main" id="{075F97BD-77EA-C140-84D2-E206D565E989}"/>
              </a:ext>
            </a:extLst>
          </p:cNvPr>
          <p:cNvCxnSpPr>
            <a:cxnSpLocks/>
            <a:stCxn id="29" idx="1"/>
          </p:cNvCxnSpPr>
          <p:nvPr/>
        </p:nvCxnSpPr>
        <p:spPr>
          <a:xfrm flipH="1" flipV="1">
            <a:off x="577496" y="3407229"/>
            <a:ext cx="284728" cy="373955"/>
          </a:xfrm>
          <a:prstGeom prst="straightConnector1">
            <a:avLst/>
          </a:prstGeom>
          <a:ln w="3810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D3922315-2B96-E61C-F4DA-BBBBD26DF206}"/>
              </a:ext>
            </a:extLst>
          </p:cNvPr>
          <p:cNvSpPr txBox="1"/>
          <p:nvPr/>
        </p:nvSpPr>
        <p:spPr>
          <a:xfrm>
            <a:off x="985534" y="2678321"/>
            <a:ext cx="1223412" cy="369332"/>
          </a:xfrm>
          <a:prstGeom prst="rect">
            <a:avLst/>
          </a:prstGeom>
          <a:noFill/>
        </p:spPr>
        <p:txBody>
          <a:bodyPr wrap="none" rtlCol="0">
            <a:spAutoFit/>
          </a:bodyPr>
          <a:lstStyle/>
          <a:p>
            <a:r>
              <a:rPr kumimoji="1" lang="ja-JP" altLang="en-US" sz="1800">
                <a:latin typeface="BIZ UDGothic" panose="020B0400000000000000" pitchFamily="49" charset="-128"/>
                <a:ea typeface="BIZ UDGothic" panose="020B0400000000000000" pitchFamily="49" charset="-128"/>
              </a:rPr>
              <a:t>タグ</a:t>
            </a:r>
            <a:r>
              <a:rPr kumimoji="1" lang="en-US" altLang="ja-JP" sz="1800">
                <a:latin typeface="BIZ UDGothic" panose="020B0400000000000000" pitchFamily="49" charset="-128"/>
                <a:ea typeface="BIZ UDGothic" panose="020B0400000000000000" pitchFamily="49" charset="-128"/>
              </a:rPr>
              <a:t>(tag)</a:t>
            </a:r>
            <a:endParaRPr kumimoji="1" lang="ja-JP" altLang="en-US" sz="1800">
              <a:latin typeface="BIZ UDGothic" panose="020B0400000000000000" pitchFamily="49" charset="-128"/>
              <a:ea typeface="BIZ UDGothic" panose="020B0400000000000000" pitchFamily="49" charset="-128"/>
            </a:endParaRPr>
          </a:p>
        </p:txBody>
      </p:sp>
      <p:cxnSp>
        <p:nvCxnSpPr>
          <p:cNvPr id="20" name="直線矢印コネクタ 19">
            <a:extLst>
              <a:ext uri="{FF2B5EF4-FFF2-40B4-BE49-F238E27FC236}">
                <a16:creationId xmlns:a16="http://schemas.microsoft.com/office/drawing/2014/main" id="{92F9B83D-B625-7359-B7E2-42C860121B2D}"/>
              </a:ext>
            </a:extLst>
          </p:cNvPr>
          <p:cNvCxnSpPr>
            <a:cxnSpLocks/>
            <a:stCxn id="29" idx="7"/>
          </p:cNvCxnSpPr>
          <p:nvPr/>
        </p:nvCxnSpPr>
        <p:spPr>
          <a:xfrm flipV="1">
            <a:off x="1823341" y="3407229"/>
            <a:ext cx="1576216" cy="373955"/>
          </a:xfrm>
          <a:prstGeom prst="straightConnector1">
            <a:avLst/>
          </a:prstGeom>
          <a:ln w="3810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26" name="グラフィックス 25" descr="インターネット 単色塗りつぶし">
            <a:extLst>
              <a:ext uri="{FF2B5EF4-FFF2-40B4-BE49-F238E27FC236}">
                <a16:creationId xmlns:a16="http://schemas.microsoft.com/office/drawing/2014/main" id="{78142901-689A-32EE-6BBD-B81FC9A0312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85158" y="4266809"/>
            <a:ext cx="914400" cy="914400"/>
          </a:xfrm>
          <a:prstGeom prst="rect">
            <a:avLst/>
          </a:prstGeom>
        </p:spPr>
      </p:pic>
      <p:sp>
        <p:nvSpPr>
          <p:cNvPr id="27" name="円形吹き出し 26">
            <a:extLst>
              <a:ext uri="{FF2B5EF4-FFF2-40B4-BE49-F238E27FC236}">
                <a16:creationId xmlns:a16="http://schemas.microsoft.com/office/drawing/2014/main" id="{F7A838C9-A42D-A894-CB6C-42974BDEAF36}"/>
              </a:ext>
            </a:extLst>
          </p:cNvPr>
          <p:cNvSpPr/>
          <p:nvPr/>
        </p:nvSpPr>
        <p:spPr>
          <a:xfrm>
            <a:off x="2918857" y="3896502"/>
            <a:ext cx="961401" cy="421469"/>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a:t>I got it.</a:t>
            </a:r>
            <a:endParaRPr kumimoji="1" lang="ja-JP" altLang="en-US"/>
          </a:p>
        </p:txBody>
      </p:sp>
      <p:sp>
        <p:nvSpPr>
          <p:cNvPr id="29" name="円形吹き出し 28">
            <a:extLst>
              <a:ext uri="{FF2B5EF4-FFF2-40B4-BE49-F238E27FC236}">
                <a16:creationId xmlns:a16="http://schemas.microsoft.com/office/drawing/2014/main" id="{9FA4F76D-CAE1-B345-9DB5-4239C1B7B659}"/>
              </a:ext>
            </a:extLst>
          </p:cNvPr>
          <p:cNvSpPr/>
          <p:nvPr/>
        </p:nvSpPr>
        <p:spPr>
          <a:xfrm>
            <a:off x="663170" y="3696479"/>
            <a:ext cx="1359225" cy="578399"/>
          </a:xfrm>
          <a:prstGeom prst="wedgeEllipseCallout">
            <a:avLst>
              <a:gd name="adj1" fmla="val 1591"/>
              <a:gd name="adj2" fmla="val 7567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a:t>This part is a title.</a:t>
            </a:r>
            <a:endParaRPr kumimoji="1" lang="ja-JP" altLang="en-US"/>
          </a:p>
        </p:txBody>
      </p:sp>
      <p:pic>
        <p:nvPicPr>
          <p:cNvPr id="31" name="グラフィックス 30" descr="男性 枠線">
            <a:extLst>
              <a:ext uri="{FF2B5EF4-FFF2-40B4-BE49-F238E27FC236}">
                <a16:creationId xmlns:a16="http://schemas.microsoft.com/office/drawing/2014/main" id="{5D481518-B9AB-9D3A-307B-60940E77DC7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14800" y="2114550"/>
            <a:ext cx="914400" cy="914400"/>
          </a:xfrm>
          <a:prstGeom prst="rect">
            <a:avLst/>
          </a:prstGeom>
        </p:spPr>
      </p:pic>
      <p:pic>
        <p:nvPicPr>
          <p:cNvPr id="33" name="グラフィックス 32" descr="アイデアが浮かんだ人 枠線">
            <a:extLst>
              <a:ext uri="{FF2B5EF4-FFF2-40B4-BE49-F238E27FC236}">
                <a16:creationId xmlns:a16="http://schemas.microsoft.com/office/drawing/2014/main" id="{B324FDEC-7694-2FBF-0A7A-C1F89024209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64800" y="2264550"/>
            <a:ext cx="914400" cy="914400"/>
          </a:xfrm>
          <a:prstGeom prst="rect">
            <a:avLst/>
          </a:prstGeom>
        </p:spPr>
      </p:pic>
      <p:sp>
        <p:nvSpPr>
          <p:cNvPr id="34" name="スマイル 33">
            <a:extLst>
              <a:ext uri="{FF2B5EF4-FFF2-40B4-BE49-F238E27FC236}">
                <a16:creationId xmlns:a16="http://schemas.microsoft.com/office/drawing/2014/main" id="{BC1DF562-5973-23B0-102D-D63C79F3E834}"/>
              </a:ext>
            </a:extLst>
          </p:cNvPr>
          <p:cNvSpPr/>
          <p:nvPr/>
        </p:nvSpPr>
        <p:spPr>
          <a:xfrm>
            <a:off x="1272392" y="4481186"/>
            <a:ext cx="485645" cy="485645"/>
          </a:xfrm>
          <a:prstGeom prst="smileyFace">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5" name="直線矢印コネクタ 34">
            <a:extLst>
              <a:ext uri="{FF2B5EF4-FFF2-40B4-BE49-F238E27FC236}">
                <a16:creationId xmlns:a16="http://schemas.microsoft.com/office/drawing/2014/main" id="{1B55AB5F-86F8-8EC8-5EC6-704F31BDF6BB}"/>
              </a:ext>
            </a:extLst>
          </p:cNvPr>
          <p:cNvCxnSpPr>
            <a:cxnSpLocks/>
            <a:stCxn id="34" idx="6"/>
            <a:endCxn id="26" idx="1"/>
          </p:cNvCxnSpPr>
          <p:nvPr/>
        </p:nvCxnSpPr>
        <p:spPr>
          <a:xfrm>
            <a:off x="1758037" y="4724009"/>
            <a:ext cx="727121" cy="0"/>
          </a:xfrm>
          <a:prstGeom prst="straightConnector1">
            <a:avLst/>
          </a:prstGeom>
          <a:ln w="3810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3" name="正方形/長方形 42">
            <a:extLst>
              <a:ext uri="{FF2B5EF4-FFF2-40B4-BE49-F238E27FC236}">
                <a16:creationId xmlns:a16="http://schemas.microsoft.com/office/drawing/2014/main" id="{3BABB3F0-902F-FB9D-F8F5-ECBB7DC47068}"/>
              </a:ext>
            </a:extLst>
          </p:cNvPr>
          <p:cNvSpPr/>
          <p:nvPr/>
        </p:nvSpPr>
        <p:spPr>
          <a:xfrm>
            <a:off x="6836229" y="1200155"/>
            <a:ext cx="2024743" cy="552445"/>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5" name="曲線コネクタ 44">
            <a:extLst>
              <a:ext uri="{FF2B5EF4-FFF2-40B4-BE49-F238E27FC236}">
                <a16:creationId xmlns:a16="http://schemas.microsoft.com/office/drawing/2014/main" id="{52027B9E-EF56-FCA4-625C-7201E5CD62B6}"/>
              </a:ext>
            </a:extLst>
          </p:cNvPr>
          <p:cNvCxnSpPr>
            <a:cxnSpLocks/>
            <a:stCxn id="43" idx="1"/>
            <a:endCxn id="5" idx="3"/>
          </p:cNvCxnSpPr>
          <p:nvPr/>
        </p:nvCxnSpPr>
        <p:spPr>
          <a:xfrm rot="10800000" flipV="1">
            <a:off x="3940629" y="1476378"/>
            <a:ext cx="2895601" cy="1851436"/>
          </a:xfrm>
          <a:prstGeom prst="curvedConnector3">
            <a:avLst/>
          </a:prstGeom>
          <a:ln w="57150">
            <a:tailEnd type="triangle"/>
          </a:ln>
        </p:spPr>
        <p:style>
          <a:lnRef idx="3">
            <a:schemeClr val="accent3"/>
          </a:lnRef>
          <a:fillRef idx="0">
            <a:schemeClr val="accent3"/>
          </a:fillRef>
          <a:effectRef idx="2">
            <a:schemeClr val="accent3"/>
          </a:effectRef>
          <a:fontRef idx="minor">
            <a:schemeClr val="tx1"/>
          </a:fontRef>
        </p:style>
      </p:cxnSp>
    </p:spTree>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8"/>
          <p:cNvSpPr txBox="1">
            <a:spLocks noGrp="1"/>
          </p:cNvSpPr>
          <p:nvPr>
            <p:ph type="title"/>
          </p:nvPr>
        </p:nvSpPr>
        <p:spPr>
          <a:xfrm>
            <a:off x="2416628" y="163286"/>
            <a:ext cx="6270171" cy="896296"/>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ja"/>
              <a:t>TEIの目的と利点（3）</a:t>
            </a:r>
            <a:endParaRPr/>
          </a:p>
        </p:txBody>
      </p:sp>
      <p:sp>
        <p:nvSpPr>
          <p:cNvPr id="90" name="Google Shape;90;p18"/>
          <p:cNvSpPr txBox="1">
            <a:spLocks noGrp="1"/>
          </p:cNvSpPr>
          <p:nvPr>
            <p:ph idx="1"/>
          </p:nvPr>
        </p:nvSpPr>
        <p:spPr>
          <a:xfrm>
            <a:off x="782851" y="1200155"/>
            <a:ext cx="5672377" cy="3780059"/>
          </a:xfrm>
          <a:prstGeom prst="rect">
            <a:avLst/>
          </a:prstGeom>
        </p:spPr>
        <p:txBody>
          <a:bodyPr spcFirstLastPara="1" wrap="square" lIns="91425" tIns="91425" rIns="91425" bIns="91425" anchor="t" anchorCtr="0">
            <a:normAutofit fontScale="92500"/>
          </a:bodyPr>
          <a:lstStyle/>
          <a:p>
            <a:pPr marL="0" lvl="0" indent="0" algn="l" rtl="0">
              <a:lnSpc>
                <a:spcPct val="170000"/>
              </a:lnSpc>
              <a:spcBef>
                <a:spcPts val="0"/>
              </a:spcBef>
              <a:spcAft>
                <a:spcPts val="0"/>
              </a:spcAft>
              <a:buClr>
                <a:schemeClr val="dk1"/>
              </a:buClr>
              <a:buSzPts val="1100"/>
              <a:buFont typeface="Arial"/>
              <a:buNone/>
            </a:pPr>
            <a:r>
              <a:rPr lang="ja-JP" altLang="en-US" sz="2800"/>
              <a:t>利点</a:t>
            </a:r>
            <a:endParaRPr lang="en-US" altLang="ja-JP" sz="2800"/>
          </a:p>
          <a:p>
            <a:pPr marL="514350" lvl="0" indent="-514350" algn="l" rtl="0">
              <a:lnSpc>
                <a:spcPct val="170000"/>
              </a:lnSpc>
              <a:spcBef>
                <a:spcPts val="0"/>
              </a:spcBef>
              <a:spcAft>
                <a:spcPts val="0"/>
              </a:spcAft>
              <a:buClr>
                <a:schemeClr val="dk1"/>
              </a:buClr>
              <a:buSzPct val="100000"/>
              <a:buFont typeface="+mj-lt"/>
              <a:buAutoNum type="arabicPeriod"/>
            </a:pPr>
            <a:r>
              <a:rPr lang="ja-JP" altLang="en-US" sz="2000" b="1">
                <a:solidFill>
                  <a:srgbClr val="FF0000"/>
                </a:solidFill>
              </a:rPr>
              <a:t>互換性の確保</a:t>
            </a:r>
            <a:r>
              <a:rPr lang="ja-JP" altLang="en-US" sz="2000" b="1"/>
              <a:t>　</a:t>
            </a:r>
            <a:r>
              <a:rPr lang="ja-JP" altLang="en-US" sz="2000"/>
              <a:t>研究者同士で簡単にデータ共有</a:t>
            </a:r>
            <a:endParaRPr lang="en-US" altLang="ja-JP" sz="2000"/>
          </a:p>
          <a:p>
            <a:pPr marL="514350" lvl="0" indent="-514350" algn="l" rtl="0">
              <a:lnSpc>
                <a:spcPct val="170000"/>
              </a:lnSpc>
              <a:spcBef>
                <a:spcPts val="0"/>
              </a:spcBef>
              <a:spcAft>
                <a:spcPts val="0"/>
              </a:spcAft>
              <a:buClr>
                <a:schemeClr val="dk1"/>
              </a:buClr>
              <a:buSzPct val="100000"/>
              <a:buFont typeface="+mj-lt"/>
              <a:buAutoNum type="arabicPeriod"/>
            </a:pPr>
            <a:r>
              <a:rPr lang="ja-JP" altLang="en-US" sz="2000" b="1">
                <a:solidFill>
                  <a:srgbClr val="FF0000"/>
                </a:solidFill>
              </a:rPr>
              <a:t>長期保存　</a:t>
            </a:r>
            <a:r>
              <a:rPr lang="ja-JP" altLang="en-US" sz="2000"/>
              <a:t>将来の技術変化にも対応しやすい</a:t>
            </a:r>
            <a:endParaRPr lang="en-US" altLang="ja-JP" sz="2000"/>
          </a:p>
          <a:p>
            <a:pPr marL="514350" lvl="0" indent="-514350" algn="l" rtl="0">
              <a:lnSpc>
                <a:spcPct val="170000"/>
              </a:lnSpc>
              <a:spcBef>
                <a:spcPts val="0"/>
              </a:spcBef>
              <a:spcAft>
                <a:spcPts val="0"/>
              </a:spcAft>
              <a:buClr>
                <a:schemeClr val="dk1"/>
              </a:buClr>
              <a:buSzPct val="100000"/>
              <a:buFont typeface="+mj-lt"/>
              <a:buAutoNum type="arabicPeriod"/>
            </a:pPr>
            <a:r>
              <a:rPr lang="ja-JP" altLang="en-US" sz="2000" b="1">
                <a:solidFill>
                  <a:srgbClr val="FF0000"/>
                </a:solidFill>
              </a:rPr>
              <a:t>検索と分析の効率化　</a:t>
            </a:r>
            <a:r>
              <a:rPr lang="ja-JP" altLang="en-US" sz="2000"/>
              <a:t>後から特定の情報を探したり、特定の項目に基づいてデータを分析するのが簡単に</a:t>
            </a:r>
          </a:p>
        </p:txBody>
      </p:sp>
      <p:pic>
        <p:nvPicPr>
          <p:cNvPr id="91" name="Google Shape;91;p18"/>
          <p:cNvPicPr preferRelativeResize="0"/>
          <p:nvPr/>
        </p:nvPicPr>
        <p:blipFill>
          <a:blip r:embed="rId3">
            <a:alphaModFix/>
          </a:blip>
          <a:stretch>
            <a:fillRect/>
          </a:stretch>
        </p:blipFill>
        <p:spPr>
          <a:xfrm>
            <a:off x="7114448" y="2363505"/>
            <a:ext cx="1878780" cy="1066198"/>
          </a:xfrm>
          <a:prstGeom prst="rect">
            <a:avLst/>
          </a:prstGeom>
          <a:noFill/>
          <a:ln>
            <a:noFill/>
          </a:ln>
        </p:spPr>
      </p:pic>
      <p:pic>
        <p:nvPicPr>
          <p:cNvPr id="92" name="Google Shape;92;p18"/>
          <p:cNvPicPr preferRelativeResize="0"/>
          <p:nvPr/>
        </p:nvPicPr>
        <p:blipFill>
          <a:blip r:embed="rId4">
            <a:alphaModFix/>
          </a:blip>
          <a:stretch>
            <a:fillRect/>
          </a:stretch>
        </p:blipFill>
        <p:spPr>
          <a:xfrm>
            <a:off x="6560800" y="1200155"/>
            <a:ext cx="1163350" cy="1163350"/>
          </a:xfrm>
          <a:prstGeom prst="rect">
            <a:avLst/>
          </a:prstGeom>
          <a:noFill/>
          <a:ln>
            <a:noFill/>
          </a:ln>
        </p:spPr>
      </p:pic>
      <p:pic>
        <p:nvPicPr>
          <p:cNvPr id="93" name="Google Shape;93;p18"/>
          <p:cNvPicPr preferRelativeResize="0"/>
          <p:nvPr/>
        </p:nvPicPr>
        <p:blipFill>
          <a:blip r:embed="rId5">
            <a:alphaModFix/>
          </a:blip>
          <a:stretch>
            <a:fillRect/>
          </a:stretch>
        </p:blipFill>
        <p:spPr>
          <a:xfrm>
            <a:off x="6807138" y="3600418"/>
            <a:ext cx="1246700" cy="1246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9"/>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rtl="0">
              <a:lnSpc>
                <a:spcPct val="120000"/>
              </a:lnSpc>
              <a:spcBef>
                <a:spcPts val="500"/>
              </a:spcBef>
              <a:spcAft>
                <a:spcPts val="0"/>
              </a:spcAft>
              <a:buClr>
                <a:schemeClr val="dk1"/>
              </a:buClr>
              <a:buSzPct val="39285"/>
              <a:buFont typeface="Arial"/>
              <a:buNone/>
            </a:pPr>
            <a:r>
              <a:rPr lang="ja"/>
              <a:t>TEIの歴史と背景（1）</a:t>
            </a:r>
            <a:endParaRPr/>
          </a:p>
          <a:p>
            <a:pPr marL="0" lvl="0" indent="0" algn="l" rtl="0">
              <a:spcBef>
                <a:spcPts val="0"/>
              </a:spcBef>
              <a:spcAft>
                <a:spcPts val="0"/>
              </a:spcAft>
              <a:buNone/>
            </a:pPr>
            <a:endParaRPr/>
          </a:p>
        </p:txBody>
      </p:sp>
      <p:pic>
        <p:nvPicPr>
          <p:cNvPr id="5" name="コンテンツ プレースホルダー 4" descr="ホワイトボードに書かれた文字&#10;&#10;自動的に生成された説明">
            <a:extLst>
              <a:ext uri="{FF2B5EF4-FFF2-40B4-BE49-F238E27FC236}">
                <a16:creationId xmlns:a16="http://schemas.microsoft.com/office/drawing/2014/main" id="{3881486D-CB7F-DD4C-FE94-12A3D4E3460B}"/>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Lst>
          </a:blip>
          <a:stretch>
            <a:fillRect/>
          </a:stretch>
        </p:blipFill>
        <p:spPr>
          <a:xfrm>
            <a:off x="4379140" y="1171140"/>
            <a:ext cx="3603985" cy="3884886"/>
          </a:xfrm>
          <a:prstGeom prst="rect">
            <a:avLst/>
          </a:prstGeom>
        </p:spPr>
      </p:pic>
      <p:grpSp>
        <p:nvGrpSpPr>
          <p:cNvPr id="9" name="グループ化 8">
            <a:extLst>
              <a:ext uri="{FF2B5EF4-FFF2-40B4-BE49-F238E27FC236}">
                <a16:creationId xmlns:a16="http://schemas.microsoft.com/office/drawing/2014/main" id="{D4DCD5FF-3E79-12DA-BF13-D9B3A392DA67}"/>
              </a:ext>
            </a:extLst>
          </p:cNvPr>
          <p:cNvGrpSpPr/>
          <p:nvPr/>
        </p:nvGrpSpPr>
        <p:grpSpPr>
          <a:xfrm>
            <a:off x="643074" y="1531276"/>
            <a:ext cx="2988853" cy="2378140"/>
            <a:chOff x="0" y="1763486"/>
            <a:chExt cx="2988853" cy="2378140"/>
          </a:xfrm>
        </p:grpSpPr>
        <p:pic>
          <p:nvPicPr>
            <p:cNvPr id="3" name="図 2" descr="ホワイトボードに書かれた文字&#10;&#10;自動的に生成された説明">
              <a:extLst>
                <a:ext uri="{FF2B5EF4-FFF2-40B4-BE49-F238E27FC236}">
                  <a16:creationId xmlns:a16="http://schemas.microsoft.com/office/drawing/2014/main" id="{685F8425-3BDE-68C2-1DDD-3BA817119459}"/>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tretch>
              <a:fillRect/>
            </a:stretch>
          </p:blipFill>
          <p:spPr>
            <a:xfrm>
              <a:off x="0" y="1763486"/>
              <a:ext cx="2988853" cy="2378140"/>
            </a:xfrm>
            <a:prstGeom prst="rect">
              <a:avLst/>
            </a:prstGeom>
          </p:spPr>
        </p:pic>
        <p:sp>
          <p:nvSpPr>
            <p:cNvPr id="6" name="正方形/長方形 5">
              <a:extLst>
                <a:ext uri="{FF2B5EF4-FFF2-40B4-BE49-F238E27FC236}">
                  <a16:creationId xmlns:a16="http://schemas.microsoft.com/office/drawing/2014/main" id="{BD5367D6-8493-8207-E2F7-2D59BB805B52}"/>
                </a:ext>
              </a:extLst>
            </p:cNvPr>
            <p:cNvSpPr/>
            <p:nvPr/>
          </p:nvSpPr>
          <p:spPr>
            <a:xfrm>
              <a:off x="1494426" y="1763486"/>
              <a:ext cx="1390288" cy="1491343"/>
            </a:xfrm>
            <a:prstGeom prst="rect">
              <a:avLst/>
            </a:prstGeom>
            <a:noFill/>
            <a:ln w="3810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kumimoji="1" lang="ja-JP" altLang="en-US"/>
            </a:p>
          </p:txBody>
        </p:sp>
      </p:grpSp>
      <p:sp>
        <p:nvSpPr>
          <p:cNvPr id="7" name="テキスト ボックス 6">
            <a:extLst>
              <a:ext uri="{FF2B5EF4-FFF2-40B4-BE49-F238E27FC236}">
                <a16:creationId xmlns:a16="http://schemas.microsoft.com/office/drawing/2014/main" id="{2A3124DB-759C-9DA7-CB2E-E633CB0141AF}"/>
              </a:ext>
            </a:extLst>
          </p:cNvPr>
          <p:cNvSpPr txBox="1"/>
          <p:nvPr/>
        </p:nvSpPr>
        <p:spPr>
          <a:xfrm>
            <a:off x="643074" y="3928502"/>
            <a:ext cx="3374570" cy="461665"/>
          </a:xfrm>
          <a:prstGeom prst="rect">
            <a:avLst/>
          </a:prstGeom>
          <a:noFill/>
        </p:spPr>
        <p:txBody>
          <a:bodyPr wrap="square" rtlCol="0">
            <a:spAutoFit/>
          </a:bodyPr>
          <a:lstStyle/>
          <a:p>
            <a:r>
              <a:rPr lang="ja-JP" altLang="en-US" sz="1200" b="0" i="0">
                <a:solidFill>
                  <a:srgbClr val="000000"/>
                </a:solidFill>
                <a:effectLst/>
                <a:latin typeface="BIZ UDGothic" panose="020B0400000000000000" pitchFamily="49" charset="-128"/>
                <a:ea typeface="BIZ UDGothic" panose="020B0400000000000000" pitchFamily="49" charset="-128"/>
                <a:hlinkClick r:id="rId7"/>
              </a:rPr>
              <a:t>「萬葉集 </a:t>
            </a:r>
            <a:r>
              <a:rPr lang="en-US" altLang="ja-JP" sz="1200" b="0" i="0" dirty="0">
                <a:solidFill>
                  <a:srgbClr val="000000"/>
                </a:solidFill>
                <a:effectLst/>
                <a:latin typeface="BIZ UDGothic" panose="020B0400000000000000" pitchFamily="49" charset="-128"/>
                <a:ea typeface="BIZ UDGothic" panose="020B0400000000000000" pitchFamily="49" charset="-128"/>
                <a:hlinkClick r:id="rId7"/>
              </a:rPr>
              <a:t>20</a:t>
            </a:r>
            <a:r>
              <a:rPr lang="ja-JP" altLang="en-US" sz="1200" b="0" i="0">
                <a:solidFill>
                  <a:srgbClr val="000000"/>
                </a:solidFill>
                <a:effectLst/>
                <a:latin typeface="BIZ UDGothic" panose="020B0400000000000000" pitchFamily="49" charset="-128"/>
                <a:ea typeface="BIZ UDGothic" panose="020B0400000000000000" pitchFamily="49" charset="-128"/>
                <a:hlinkClick r:id="rId7"/>
              </a:rPr>
              <a:t>巻」</a:t>
            </a:r>
            <a:r>
              <a:rPr lang="ja-JP" altLang="en-US" sz="1200" b="0" i="0">
                <a:solidFill>
                  <a:srgbClr val="000000"/>
                </a:solidFill>
                <a:effectLst/>
                <a:latin typeface="BIZ UDGothic" panose="020B0400000000000000" pitchFamily="49" charset="-128"/>
                <a:ea typeface="BIZ UDGothic" panose="020B0400000000000000" pitchFamily="49" charset="-128"/>
              </a:rPr>
              <a:t>関西大学アジア・オープン・リサーチセンター</a:t>
            </a:r>
            <a:r>
              <a:rPr lang="en-US" altLang="ja-JP" sz="1200" b="0" i="0" dirty="0">
                <a:solidFill>
                  <a:srgbClr val="000000"/>
                </a:solidFill>
                <a:effectLst/>
                <a:latin typeface="BIZ UDGothic" panose="020B0400000000000000" pitchFamily="49" charset="-128"/>
                <a:ea typeface="BIZ UDGothic" panose="020B0400000000000000" pitchFamily="49" charset="-128"/>
              </a:rPr>
              <a:t>[KU-ORCAS]</a:t>
            </a:r>
            <a:endParaRPr kumimoji="1" lang="ja-JP" altLang="en-US" sz="1200">
              <a:latin typeface="BIZ UDGothic" panose="020B0400000000000000" pitchFamily="49" charset="-128"/>
              <a:ea typeface="BIZ UDGothic" panose="020B0400000000000000" pitchFamily="49" charset="-128"/>
            </a:endParaRPr>
          </a:p>
        </p:txBody>
      </p:sp>
      <p:sp>
        <p:nvSpPr>
          <p:cNvPr id="8" name="テキスト ボックス 7">
            <a:extLst>
              <a:ext uri="{FF2B5EF4-FFF2-40B4-BE49-F238E27FC236}">
                <a16:creationId xmlns:a16="http://schemas.microsoft.com/office/drawing/2014/main" id="{D97EDA8F-CA01-E7C0-7CE6-AFBE98376302}"/>
              </a:ext>
            </a:extLst>
          </p:cNvPr>
          <p:cNvSpPr txBox="1"/>
          <p:nvPr/>
        </p:nvSpPr>
        <p:spPr>
          <a:xfrm>
            <a:off x="5851651" y="1171140"/>
            <a:ext cx="3057247" cy="523220"/>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kumimoji="1" lang="ja-JP" altLang="en-US">
                <a:solidFill>
                  <a:schemeClr val="accent3"/>
                </a:solidFill>
                <a:latin typeface="BIZ UDGothic" panose="020B0400000000000000" pitchFamily="49" charset="-128"/>
                <a:ea typeface="BIZ UDGothic" panose="020B0400000000000000" pitchFamily="49" charset="-128"/>
              </a:rPr>
              <a:t>赤字</a:t>
            </a:r>
            <a:r>
              <a:rPr kumimoji="1" lang="ja-JP" altLang="en-US">
                <a:solidFill>
                  <a:schemeClr val="tx1">
                    <a:lumMod val="50000"/>
                  </a:schemeClr>
                </a:solidFill>
                <a:latin typeface="BIZ UDGothic" panose="020B0400000000000000" pitchFamily="49" charset="-128"/>
                <a:ea typeface="BIZ UDGothic" panose="020B0400000000000000" pitchFamily="49" charset="-128"/>
              </a:rPr>
              <a:t>の書き込みが重要な情報</a:t>
            </a:r>
            <a:endParaRPr kumimoji="1" lang="en-US" altLang="ja-JP">
              <a:solidFill>
                <a:schemeClr val="tx1">
                  <a:lumMod val="50000"/>
                </a:schemeClr>
              </a:solidFill>
              <a:latin typeface="BIZ UDGothic" panose="020B0400000000000000" pitchFamily="49" charset="-128"/>
              <a:ea typeface="BIZ UDGothic" panose="020B0400000000000000" pitchFamily="49" charset="-128"/>
            </a:endParaRPr>
          </a:p>
          <a:p>
            <a:r>
              <a:rPr kumimoji="1" lang="ja-JP" altLang="en-US">
                <a:solidFill>
                  <a:schemeClr val="tx1">
                    <a:lumMod val="50000"/>
                  </a:schemeClr>
                </a:solidFill>
                <a:latin typeface="BIZ UDGothic" panose="020B0400000000000000" pitchFamily="49" charset="-128"/>
                <a:ea typeface="BIZ UDGothic" panose="020B0400000000000000" pitchFamily="49" charset="-128"/>
              </a:rPr>
              <a:t>書き込みの意味もデジタル化したい</a:t>
            </a:r>
          </a:p>
        </p:txBody>
      </p:sp>
      <p:cxnSp>
        <p:nvCxnSpPr>
          <p:cNvPr id="11" name="直線矢印コネクタ 10">
            <a:extLst>
              <a:ext uri="{FF2B5EF4-FFF2-40B4-BE49-F238E27FC236}">
                <a16:creationId xmlns:a16="http://schemas.microsoft.com/office/drawing/2014/main" id="{7707358E-7C0E-E3A6-5DB0-CC8D721AE967}"/>
              </a:ext>
            </a:extLst>
          </p:cNvPr>
          <p:cNvCxnSpPr>
            <a:cxnSpLocks/>
          </p:cNvCxnSpPr>
          <p:nvPr/>
        </p:nvCxnSpPr>
        <p:spPr>
          <a:xfrm>
            <a:off x="3527788" y="2720346"/>
            <a:ext cx="851352"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08657126-6065-9EC6-2755-52EEFE6692F8}"/>
              </a:ext>
            </a:extLst>
          </p:cNvPr>
          <p:cNvSpPr txBox="1"/>
          <p:nvPr/>
        </p:nvSpPr>
        <p:spPr>
          <a:xfrm>
            <a:off x="1055914" y="4501725"/>
            <a:ext cx="7455887" cy="307777"/>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kumimoji="1" lang="en-US" altLang="ja-JP">
                <a:solidFill>
                  <a:schemeClr val="tx1">
                    <a:lumMod val="50000"/>
                  </a:schemeClr>
                </a:solidFill>
                <a:latin typeface="BIZ UDPGothic" panose="020B0400000000000000" pitchFamily="34" charset="-128"/>
                <a:ea typeface="BIZ UDPGothic" panose="020B0400000000000000" pitchFamily="34" charset="-128"/>
              </a:rPr>
              <a:t>1987</a:t>
            </a:r>
            <a:r>
              <a:rPr kumimoji="1" lang="ja-JP" altLang="en-US">
                <a:solidFill>
                  <a:schemeClr val="tx1">
                    <a:lumMod val="50000"/>
                  </a:schemeClr>
                </a:solidFill>
                <a:latin typeface="BIZ UDPGothic" panose="020B0400000000000000" pitchFamily="34" charset="-128"/>
                <a:ea typeface="BIZ UDPGothic" panose="020B0400000000000000" pitchFamily="34" charset="-128"/>
              </a:rPr>
              <a:t>年に人文学のための統一的なデジタルデータ形式を作るプロジェクトが始まる→</a:t>
            </a:r>
            <a:r>
              <a:rPr kumimoji="1" lang="en-US" altLang="ja-JP" b="1">
                <a:solidFill>
                  <a:schemeClr val="tx1">
                    <a:lumMod val="50000"/>
                  </a:schemeClr>
                </a:solidFill>
                <a:latin typeface="BIZ UDPGothic" panose="020B0400000000000000" pitchFamily="34" charset="-128"/>
                <a:ea typeface="BIZ UDPGothic" panose="020B0400000000000000" pitchFamily="34" charset="-128"/>
              </a:rPr>
              <a:t>TEI</a:t>
            </a:r>
            <a:r>
              <a:rPr kumimoji="1" lang="ja-JP" altLang="en-US">
                <a:solidFill>
                  <a:schemeClr val="tx1">
                    <a:lumMod val="50000"/>
                  </a:schemeClr>
                </a:solidFill>
                <a:latin typeface="BIZ UDPGothic" panose="020B0400000000000000" pitchFamily="34" charset="-128"/>
                <a:ea typeface="BIZ UDPGothic" panose="020B0400000000000000" pitchFamily="34" charset="-128"/>
              </a:rPr>
              <a:t>へ</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20"/>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rtl="0">
              <a:lnSpc>
                <a:spcPct val="120000"/>
              </a:lnSpc>
              <a:spcBef>
                <a:spcPts val="500"/>
              </a:spcBef>
              <a:spcAft>
                <a:spcPts val="0"/>
              </a:spcAft>
              <a:buClr>
                <a:schemeClr val="dk1"/>
              </a:buClr>
              <a:buSzPct val="39285"/>
              <a:buFont typeface="Arial"/>
              <a:buNone/>
            </a:pPr>
            <a:r>
              <a:rPr lang="ja"/>
              <a:t>TEIの歴史と背景（2）</a:t>
            </a:r>
            <a:endParaRPr/>
          </a:p>
          <a:p>
            <a:pPr marL="0" lvl="0" indent="0" rtl="0">
              <a:spcBef>
                <a:spcPts val="0"/>
              </a:spcBef>
              <a:spcAft>
                <a:spcPts val="0"/>
              </a:spcAft>
              <a:buNone/>
            </a:pPr>
            <a:endParaRPr/>
          </a:p>
        </p:txBody>
      </p:sp>
      <p:sp>
        <p:nvSpPr>
          <p:cNvPr id="107" name="Google Shape;107;p20"/>
          <p:cNvSpPr txBox="1">
            <a:spLocks noGrp="1"/>
          </p:cNvSpPr>
          <p:nvPr>
            <p:ph idx="1"/>
          </p:nvPr>
        </p:nvSpPr>
        <p:spPr>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n-US" altLang="ja" sz="2400" b="1">
                <a:solidFill>
                  <a:schemeClr val="bg2"/>
                </a:solidFill>
              </a:rPr>
              <a:t>SGML</a:t>
            </a:r>
            <a:r>
              <a:rPr lang="ja" altLang="en-US" sz="2400"/>
              <a:t>（</a:t>
            </a:r>
            <a:r>
              <a:rPr lang="en-US" altLang="ja" sz="2400"/>
              <a:t>Standard Generalized Markup Language</a:t>
            </a:r>
          </a:p>
          <a:p>
            <a:pPr marL="342900" indent="-342900">
              <a:lnSpc>
                <a:spcPct val="100000"/>
              </a:lnSpc>
              <a:buFont typeface="Arial" panose="020B0604020202020204" pitchFamily="34" charset="0"/>
              <a:buChar char="•"/>
            </a:pPr>
            <a:r>
              <a:rPr lang="ja" altLang="ja-JP" sz="2000"/>
              <a:t>主に出版業界などで</a:t>
            </a:r>
            <a:r>
              <a:rPr lang="ja-JP" altLang="en-US" sz="2000"/>
              <a:t>使用されていた、</a:t>
            </a:r>
            <a:r>
              <a:rPr lang="ja" altLang="ja-JP" sz="2000"/>
              <a:t>複雑な文書を構造化するための技術</a:t>
            </a:r>
            <a:endParaRPr lang="en-US" altLang="ja" sz="2000"/>
          </a:p>
          <a:p>
            <a:pPr marL="342900" indent="-342900">
              <a:lnSpc>
                <a:spcPct val="100000"/>
              </a:lnSpc>
              <a:buFont typeface="Arial" panose="020B0604020202020204" pitchFamily="34" charset="0"/>
              <a:buChar char="•"/>
            </a:pPr>
            <a:r>
              <a:rPr lang="ja-JP" altLang="en-US" sz="2000"/>
              <a:t>広く一般に普及できなかった</a:t>
            </a:r>
            <a:br>
              <a:rPr lang="en-US" altLang="ja-JP" sz="1800"/>
            </a:br>
            <a:endParaRPr lang="en-US" altLang="ja-JP" sz="1800"/>
          </a:p>
          <a:p>
            <a:pPr lvl="0" algn="l" rtl="0">
              <a:lnSpc>
                <a:spcPct val="100000"/>
              </a:lnSpc>
              <a:spcBef>
                <a:spcPts val="0"/>
              </a:spcBef>
              <a:spcAft>
                <a:spcPts val="0"/>
              </a:spcAft>
            </a:pPr>
            <a:r>
              <a:rPr lang="en-US" altLang="ja-JP" sz="2400" b="1">
                <a:solidFill>
                  <a:schemeClr val="bg2"/>
                </a:solidFill>
              </a:rPr>
              <a:t>XML</a:t>
            </a:r>
            <a:r>
              <a:rPr lang="ja-JP" altLang="en-US" sz="2400"/>
              <a:t>の登場</a:t>
            </a:r>
            <a:endParaRPr lang="en-US" altLang="ja-JP" sz="2400"/>
          </a:p>
          <a:p>
            <a:pPr marL="342900" lvl="0" indent="-342900" algn="l" rtl="0">
              <a:lnSpc>
                <a:spcPct val="100000"/>
              </a:lnSpc>
              <a:spcBef>
                <a:spcPts val="0"/>
              </a:spcBef>
              <a:spcAft>
                <a:spcPts val="0"/>
              </a:spcAft>
              <a:buFont typeface="Arial" panose="020B0604020202020204" pitchFamily="34" charset="0"/>
              <a:buChar char="•"/>
            </a:pPr>
            <a:r>
              <a:rPr lang="en-US" altLang="ja-JP" sz="2000"/>
              <a:t>2000</a:t>
            </a:r>
            <a:r>
              <a:rPr lang="ja-JP" altLang="en-US" sz="2000"/>
              <a:t>年代により多くの人にとって使いやすい</a:t>
            </a:r>
            <a:r>
              <a:rPr lang="en-US" altLang="ja-JP" sz="2000"/>
              <a:t>XML (Extensible Markup Language) </a:t>
            </a:r>
            <a:r>
              <a:rPr lang="ja-JP" altLang="en-US" sz="2000"/>
              <a:t>が登場</a:t>
            </a:r>
            <a:endParaRPr lang="en-US" altLang="ja-JP" sz="2000"/>
          </a:p>
          <a:p>
            <a:pPr marL="342900" lvl="0" indent="-342900" algn="l" rtl="0">
              <a:lnSpc>
                <a:spcPct val="100000"/>
              </a:lnSpc>
              <a:spcBef>
                <a:spcPts val="0"/>
              </a:spcBef>
              <a:spcAft>
                <a:spcPts val="0"/>
              </a:spcAft>
              <a:buFont typeface="Arial" panose="020B0604020202020204" pitchFamily="34" charset="0"/>
              <a:buChar char="•"/>
            </a:pPr>
            <a:r>
              <a:rPr lang="en-US" altLang="ja-JP" sz="2000"/>
              <a:t>XML</a:t>
            </a:r>
            <a:r>
              <a:rPr lang="ja-JP" altLang="en-US" sz="2000"/>
              <a:t>に基づく</a:t>
            </a:r>
            <a:r>
              <a:rPr lang="en-US" altLang="ja-JP" sz="2000">
                <a:solidFill>
                  <a:schemeClr val="bg2"/>
                </a:solidFill>
              </a:rPr>
              <a:t>TEI</a:t>
            </a:r>
            <a:r>
              <a:rPr lang="ja-JP" altLang="en-US" sz="2000">
                <a:solidFill>
                  <a:schemeClr val="bg2"/>
                </a:solidFill>
              </a:rPr>
              <a:t>ガイドライン（利用案内）</a:t>
            </a:r>
            <a:r>
              <a:rPr lang="ja-JP" altLang="en-US" sz="2000"/>
              <a:t>に再構築</a:t>
            </a:r>
            <a:endParaRPr lang="en-US" altLang="ja-JP" sz="2000"/>
          </a:p>
          <a:p>
            <a:pPr marL="342900" lvl="0" indent="-342900" algn="l" rtl="0">
              <a:lnSpc>
                <a:spcPct val="100000"/>
              </a:lnSpc>
              <a:spcBef>
                <a:spcPts val="0"/>
              </a:spcBef>
              <a:spcAft>
                <a:spcPts val="0"/>
              </a:spcAft>
              <a:buFont typeface="Arial" panose="020B0604020202020204" pitchFamily="34" charset="0"/>
              <a:buChar char="•"/>
            </a:pPr>
            <a:endParaRPr lang="en-US" altLang="ja-JP" sz="20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1"/>
          <p:cNvSpPr txBox="1">
            <a:spLocks noGrp="1"/>
          </p:cNvSpPr>
          <p:nvPr>
            <p:ph type="title"/>
          </p:nvPr>
        </p:nvSpPr>
        <p:spPr>
          <a:xfrm>
            <a:off x="457200" y="163286"/>
            <a:ext cx="8229600" cy="895577"/>
          </a:xfrm>
        </p:spPr>
        <p:txBody>
          <a:bodyPr spcFirstLastPara="1" wrap="square" lIns="91425" tIns="91425" rIns="91425" bIns="91425" anchor="t" anchorCtr="0">
            <a:normAutofit/>
          </a:bodyPr>
          <a:lstStyle/>
          <a:p>
            <a:pPr lvl="0"/>
            <a:r>
              <a:rPr lang="en-US" altLang="ja"/>
              <a:t>TEI</a:t>
            </a:r>
            <a:r>
              <a:rPr lang="ja-JP" altLang="en-US"/>
              <a:t>の歴史と背景（</a:t>
            </a:r>
            <a:r>
              <a:rPr lang="en-US" altLang="ja-JP"/>
              <a:t>3</a:t>
            </a:r>
            <a:r>
              <a:rPr lang="ja-JP" altLang="en-US"/>
              <a:t>）</a:t>
            </a:r>
          </a:p>
          <a:p>
            <a:pPr lvl="0"/>
            <a:endParaRPr lang="ja-JP" altLang="en-US"/>
          </a:p>
        </p:txBody>
      </p:sp>
      <p:sp>
        <p:nvSpPr>
          <p:cNvPr id="115" name="Google Shape;115;p21"/>
          <p:cNvSpPr txBox="1">
            <a:spLocks noGrp="1"/>
          </p:cNvSpPr>
          <p:nvPr>
            <p:ph idx="1"/>
          </p:nvPr>
        </p:nvSpPr>
        <p:spPr>
          <a:xfrm>
            <a:off x="782639" y="1200150"/>
            <a:ext cx="5355128" cy="3394075"/>
          </a:xfrm>
        </p:spPr>
        <p:txBody>
          <a:bodyPr spcFirstLastPara="1" wrap="square" lIns="91425" tIns="91425" rIns="91425" bIns="91425" anchor="t" anchorCtr="0">
            <a:normAutofit fontScale="55000" lnSpcReduction="20000"/>
          </a:bodyPr>
          <a:lstStyle/>
          <a:p>
            <a:pPr lvl="0">
              <a:lnSpc>
                <a:spcPct val="120000"/>
              </a:lnSpc>
            </a:pPr>
            <a:r>
              <a:rPr lang="en-US" altLang="ja" sz="4500" b="1"/>
              <a:t>XML</a:t>
            </a:r>
            <a:r>
              <a:rPr lang="ja" altLang="en-US" sz="4500" b="1"/>
              <a:t>の</a:t>
            </a:r>
            <a:r>
              <a:rPr lang="ja-JP" altLang="en-US" sz="4500" b="1"/>
              <a:t>特徴</a:t>
            </a:r>
          </a:p>
          <a:p>
            <a:pPr marL="514350" lvl="0" indent="-514350">
              <a:lnSpc>
                <a:spcPct val="120000"/>
              </a:lnSpc>
              <a:buFont typeface="+mj-lt"/>
              <a:buAutoNum type="arabicPeriod"/>
            </a:pPr>
            <a:r>
              <a:rPr lang="ja-JP" altLang="en-US" b="1">
                <a:solidFill>
                  <a:schemeClr val="bg2"/>
                </a:solidFill>
              </a:rPr>
              <a:t>タグを自由に決められる</a:t>
            </a:r>
            <a:br>
              <a:rPr lang="en-US" altLang="ja-JP"/>
            </a:br>
            <a:r>
              <a:rPr lang="ja-JP" altLang="en-US"/>
              <a:t>使うタグ（ラベル）を自分で自由に決めることができる</a:t>
            </a:r>
            <a:endParaRPr lang="en-US" altLang="ja-JP"/>
          </a:p>
          <a:p>
            <a:pPr marL="514350" lvl="0" indent="-514350">
              <a:lnSpc>
                <a:spcPct val="120000"/>
              </a:lnSpc>
              <a:buFont typeface="+mj-lt"/>
              <a:buAutoNum type="arabicPeriod"/>
            </a:pPr>
            <a:r>
              <a:rPr lang="ja-JP" altLang="en-US" b="1">
                <a:solidFill>
                  <a:schemeClr val="bg2"/>
                </a:solidFill>
              </a:rPr>
              <a:t>拡張性が高い</a:t>
            </a:r>
            <a:br>
              <a:rPr lang="en-US" altLang="ja-JP"/>
            </a:br>
            <a:r>
              <a:rPr lang="ja-JP" altLang="en-US"/>
              <a:t>データの構成や内容に合わせて自由にタグを定義できるため、様々な種類のデータや用途に対応できる</a:t>
            </a:r>
            <a:endParaRPr lang="en-US" altLang="ja-JP"/>
          </a:p>
          <a:p>
            <a:pPr marL="514350" lvl="0" indent="-514350">
              <a:lnSpc>
                <a:spcPct val="120000"/>
              </a:lnSpc>
              <a:buFont typeface="+mj-lt"/>
              <a:buAutoNum type="arabicPeriod"/>
            </a:pPr>
            <a:r>
              <a:rPr lang="ja-JP" altLang="en-US" b="1">
                <a:solidFill>
                  <a:schemeClr val="bg2"/>
                </a:solidFill>
              </a:rPr>
              <a:t>構造の変換できる</a:t>
            </a:r>
            <a:br>
              <a:rPr lang="en-US" altLang="ja-JP"/>
            </a:br>
            <a:r>
              <a:rPr lang="en-US" altLang="ja"/>
              <a:t>XML</a:t>
            </a:r>
            <a:r>
              <a:rPr lang="ja-JP" altLang="en-US"/>
              <a:t>はデータの構造を別の形式に変換できる</a:t>
            </a:r>
            <a:br>
              <a:rPr lang="en-US" altLang="ja-JP"/>
            </a:br>
            <a:r>
              <a:rPr lang="ja-JP" altLang="en-US"/>
              <a:t>＝</a:t>
            </a:r>
            <a:r>
              <a:rPr lang="ja-JP" altLang="en-US">
                <a:solidFill>
                  <a:srgbClr val="FF0000"/>
                </a:solidFill>
              </a:rPr>
              <a:t>同じデータをさまざまな目的で活用できる</a:t>
            </a:r>
          </a:p>
        </p:txBody>
      </p:sp>
      <p:grpSp>
        <p:nvGrpSpPr>
          <p:cNvPr id="7" name="グループ化 6">
            <a:extLst>
              <a:ext uri="{FF2B5EF4-FFF2-40B4-BE49-F238E27FC236}">
                <a16:creationId xmlns:a16="http://schemas.microsoft.com/office/drawing/2014/main" id="{CEC01814-3422-8925-0F78-EFBC13D8B633}"/>
              </a:ext>
            </a:extLst>
          </p:cNvPr>
          <p:cNvGrpSpPr/>
          <p:nvPr/>
        </p:nvGrpSpPr>
        <p:grpSpPr>
          <a:xfrm>
            <a:off x="6226623" y="2571750"/>
            <a:ext cx="1039586" cy="1039586"/>
            <a:chOff x="6359978" y="2509157"/>
            <a:chExt cx="1039586" cy="1039586"/>
          </a:xfrm>
        </p:grpSpPr>
        <p:pic>
          <p:nvPicPr>
            <p:cNvPr id="5" name="グラフィックス 4" descr="紙 単色塗りつぶし">
              <a:extLst>
                <a:ext uri="{FF2B5EF4-FFF2-40B4-BE49-F238E27FC236}">
                  <a16:creationId xmlns:a16="http://schemas.microsoft.com/office/drawing/2014/main" id="{94F24FA7-A788-C295-8C79-622E8EF9F8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59978" y="2509157"/>
              <a:ext cx="1039586" cy="1039586"/>
            </a:xfrm>
            <a:prstGeom prst="rect">
              <a:avLst/>
            </a:prstGeom>
          </p:spPr>
        </p:pic>
        <p:sp>
          <p:nvSpPr>
            <p:cNvPr id="6" name="テキスト ボックス 5">
              <a:extLst>
                <a:ext uri="{FF2B5EF4-FFF2-40B4-BE49-F238E27FC236}">
                  <a16:creationId xmlns:a16="http://schemas.microsoft.com/office/drawing/2014/main" id="{A5189FAD-F049-8648-7FEB-277878612F14}"/>
                </a:ext>
              </a:extLst>
            </p:cNvPr>
            <p:cNvSpPr txBox="1"/>
            <p:nvPr/>
          </p:nvSpPr>
          <p:spPr>
            <a:xfrm>
              <a:off x="6651171" y="3004457"/>
              <a:ext cx="510076" cy="307777"/>
            </a:xfrm>
            <a:prstGeom prst="rect">
              <a:avLst/>
            </a:prstGeom>
            <a:noFill/>
          </p:spPr>
          <p:txBody>
            <a:bodyPr wrap="none" rtlCol="0">
              <a:spAutoFit/>
            </a:bodyPr>
            <a:lstStyle/>
            <a:p>
              <a:r>
                <a:rPr kumimoji="1" lang="en-US" altLang="ja-JP">
                  <a:solidFill>
                    <a:srgbClr val="FF0000"/>
                  </a:solidFill>
                  <a:latin typeface="BIZ UDPGothic" panose="020B0400000000000000" pitchFamily="34" charset="-128"/>
                  <a:ea typeface="BIZ UDPGothic" panose="020B0400000000000000" pitchFamily="34" charset="-128"/>
                </a:rPr>
                <a:t>TEI</a:t>
              </a:r>
              <a:endParaRPr kumimoji="1" lang="ja-JP" altLang="en-US">
                <a:solidFill>
                  <a:srgbClr val="FF0000"/>
                </a:solidFill>
                <a:latin typeface="BIZ UDPGothic" panose="020B0400000000000000" pitchFamily="34" charset="-128"/>
                <a:ea typeface="BIZ UDPGothic" panose="020B0400000000000000" pitchFamily="34" charset="-128"/>
              </a:endParaRPr>
            </a:p>
          </p:txBody>
        </p:sp>
      </p:grpSp>
      <p:pic>
        <p:nvPicPr>
          <p:cNvPr id="13" name="グラフィックス 12" descr="データベース 単色塗りつぶし">
            <a:extLst>
              <a:ext uri="{FF2B5EF4-FFF2-40B4-BE49-F238E27FC236}">
                <a16:creationId xmlns:a16="http://schemas.microsoft.com/office/drawing/2014/main" id="{48349550-C8DB-2A15-EEDA-F88069CF24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91395" y="3769179"/>
            <a:ext cx="914400" cy="914400"/>
          </a:xfrm>
          <a:prstGeom prst="rect">
            <a:avLst/>
          </a:prstGeom>
        </p:spPr>
      </p:pic>
      <p:pic>
        <p:nvPicPr>
          <p:cNvPr id="15" name="グラフィックス 14" descr="閉じた本 単色塗りつぶし">
            <a:extLst>
              <a:ext uri="{FF2B5EF4-FFF2-40B4-BE49-F238E27FC236}">
                <a16:creationId xmlns:a16="http://schemas.microsoft.com/office/drawing/2014/main" id="{C5BE2938-B035-6F8E-B969-F94F6F98683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91395" y="1450521"/>
            <a:ext cx="914400" cy="914400"/>
          </a:xfrm>
          <a:prstGeom prst="rect">
            <a:avLst/>
          </a:prstGeom>
        </p:spPr>
      </p:pic>
      <p:pic>
        <p:nvPicPr>
          <p:cNvPr id="17" name="グラフィックス 16" descr="ブラウザー ウィンドウ 単色塗りつぶし">
            <a:extLst>
              <a:ext uri="{FF2B5EF4-FFF2-40B4-BE49-F238E27FC236}">
                <a16:creationId xmlns:a16="http://schemas.microsoft.com/office/drawing/2014/main" id="{32835ABD-B903-EF0A-7A0F-9D7384D0493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838843" y="2634343"/>
            <a:ext cx="914400" cy="914400"/>
          </a:xfrm>
          <a:prstGeom prst="rect">
            <a:avLst/>
          </a:prstGeom>
        </p:spPr>
      </p:pic>
      <p:cxnSp>
        <p:nvCxnSpPr>
          <p:cNvPr id="19" name="直線矢印コネクタ 18">
            <a:extLst>
              <a:ext uri="{FF2B5EF4-FFF2-40B4-BE49-F238E27FC236}">
                <a16:creationId xmlns:a16="http://schemas.microsoft.com/office/drawing/2014/main" id="{E529492E-D101-DCA8-EC69-DCFA4A5181FD}"/>
              </a:ext>
            </a:extLst>
          </p:cNvPr>
          <p:cNvCxnSpPr>
            <a:cxnSpLocks/>
            <a:stCxn id="5" idx="0"/>
          </p:cNvCxnSpPr>
          <p:nvPr/>
        </p:nvCxnSpPr>
        <p:spPr>
          <a:xfrm flipV="1">
            <a:off x="6746416" y="1948543"/>
            <a:ext cx="721179" cy="623207"/>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682F226F-54D9-6C99-13F9-C00C57501BF3}"/>
              </a:ext>
            </a:extLst>
          </p:cNvPr>
          <p:cNvCxnSpPr>
            <a:cxnSpLocks/>
            <a:endCxn id="17" idx="1"/>
          </p:cNvCxnSpPr>
          <p:nvPr/>
        </p:nvCxnSpPr>
        <p:spPr>
          <a:xfrm>
            <a:off x="7272597" y="3091543"/>
            <a:ext cx="566246" cy="0"/>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C863526D-C2DD-B030-BF01-58F1B96AA3F4}"/>
              </a:ext>
            </a:extLst>
          </p:cNvPr>
          <p:cNvCxnSpPr>
            <a:cxnSpLocks/>
          </p:cNvCxnSpPr>
          <p:nvPr/>
        </p:nvCxnSpPr>
        <p:spPr>
          <a:xfrm>
            <a:off x="6746416" y="3611336"/>
            <a:ext cx="644979" cy="623207"/>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DCED0B6F-D653-86A4-D6B4-C9DC26E9AED1}"/>
              </a:ext>
            </a:extLst>
          </p:cNvPr>
          <p:cNvSpPr txBox="1"/>
          <p:nvPr/>
        </p:nvSpPr>
        <p:spPr>
          <a:xfrm>
            <a:off x="7411446" y="2251855"/>
            <a:ext cx="909223" cy="307777"/>
          </a:xfrm>
          <a:prstGeom prst="rect">
            <a:avLst/>
          </a:prstGeom>
          <a:noFill/>
        </p:spPr>
        <p:txBody>
          <a:bodyPr wrap="none" rtlCol="0">
            <a:spAutoFit/>
          </a:bodyPr>
          <a:lstStyle/>
          <a:p>
            <a:r>
              <a:rPr kumimoji="1" lang="en-US" altLang="ja-JP">
                <a:solidFill>
                  <a:schemeClr val="bg2"/>
                </a:solidFill>
                <a:latin typeface="BIZ UDPGothic" panose="020B0400000000000000" pitchFamily="34" charset="-128"/>
                <a:ea typeface="BIZ UDPGothic" panose="020B0400000000000000" pitchFamily="34" charset="-128"/>
              </a:rPr>
              <a:t>eBooks</a:t>
            </a:r>
            <a:endParaRPr kumimoji="1" lang="ja-JP" altLang="en-US">
              <a:solidFill>
                <a:schemeClr val="bg2"/>
              </a:solidFill>
              <a:latin typeface="BIZ UDPGothic" panose="020B0400000000000000" pitchFamily="34" charset="-128"/>
              <a:ea typeface="BIZ UDPGothic" panose="020B0400000000000000" pitchFamily="34" charset="-128"/>
            </a:endParaRPr>
          </a:p>
        </p:txBody>
      </p:sp>
      <p:sp>
        <p:nvSpPr>
          <p:cNvPr id="30" name="テキスト ボックス 29">
            <a:extLst>
              <a:ext uri="{FF2B5EF4-FFF2-40B4-BE49-F238E27FC236}">
                <a16:creationId xmlns:a16="http://schemas.microsoft.com/office/drawing/2014/main" id="{F041CA41-4734-42C7-BE68-B12A7E16C632}"/>
              </a:ext>
            </a:extLst>
          </p:cNvPr>
          <p:cNvSpPr txBox="1"/>
          <p:nvPr/>
        </p:nvSpPr>
        <p:spPr>
          <a:xfrm>
            <a:off x="7555720" y="3371977"/>
            <a:ext cx="1394934" cy="307777"/>
          </a:xfrm>
          <a:prstGeom prst="rect">
            <a:avLst/>
          </a:prstGeom>
          <a:noFill/>
        </p:spPr>
        <p:txBody>
          <a:bodyPr wrap="none" rtlCol="0">
            <a:spAutoFit/>
          </a:bodyPr>
          <a:lstStyle/>
          <a:p>
            <a:r>
              <a:rPr kumimoji="1" lang="en-US" altLang="ja-JP">
                <a:solidFill>
                  <a:schemeClr val="bg2"/>
                </a:solidFill>
                <a:latin typeface="BIZ UDPGothic" panose="020B0400000000000000" pitchFamily="34" charset="-128"/>
                <a:ea typeface="BIZ UDPGothic" panose="020B0400000000000000" pitchFamily="34" charset="-128"/>
              </a:rPr>
              <a:t>on browsers</a:t>
            </a:r>
            <a:endParaRPr kumimoji="1" lang="ja-JP" altLang="en-US">
              <a:solidFill>
                <a:schemeClr val="bg2"/>
              </a:solidFill>
              <a:latin typeface="BIZ UDPGothic" panose="020B0400000000000000" pitchFamily="34" charset="-128"/>
              <a:ea typeface="BIZ UDPGothic" panose="020B0400000000000000" pitchFamily="34" charset="-128"/>
            </a:endParaRPr>
          </a:p>
        </p:txBody>
      </p:sp>
      <p:sp>
        <p:nvSpPr>
          <p:cNvPr id="31" name="テキスト ボックス 30">
            <a:extLst>
              <a:ext uri="{FF2B5EF4-FFF2-40B4-BE49-F238E27FC236}">
                <a16:creationId xmlns:a16="http://schemas.microsoft.com/office/drawing/2014/main" id="{959A3F9D-EB60-9C41-DB61-3FC70BCD16BE}"/>
              </a:ext>
            </a:extLst>
          </p:cNvPr>
          <p:cNvSpPr txBox="1"/>
          <p:nvPr/>
        </p:nvSpPr>
        <p:spPr>
          <a:xfrm>
            <a:off x="7312860" y="4604401"/>
            <a:ext cx="1106393" cy="307777"/>
          </a:xfrm>
          <a:prstGeom prst="rect">
            <a:avLst/>
          </a:prstGeom>
          <a:noFill/>
        </p:spPr>
        <p:txBody>
          <a:bodyPr wrap="none" rtlCol="0">
            <a:spAutoFit/>
          </a:bodyPr>
          <a:lstStyle/>
          <a:p>
            <a:r>
              <a:rPr kumimoji="1" lang="en-US" altLang="ja-JP">
                <a:solidFill>
                  <a:schemeClr val="bg2"/>
                </a:solidFill>
                <a:latin typeface="BIZ UDPGothic" panose="020B0400000000000000" pitchFamily="34" charset="-128"/>
                <a:ea typeface="BIZ UDPGothic" panose="020B0400000000000000" pitchFamily="34" charset="-128"/>
              </a:rPr>
              <a:t>database</a:t>
            </a:r>
            <a:endParaRPr kumimoji="1" lang="ja-JP" altLang="en-US">
              <a:solidFill>
                <a:schemeClr val="bg2"/>
              </a:solidFill>
              <a:latin typeface="BIZ UDPGothic" panose="020B0400000000000000" pitchFamily="34" charset="-128"/>
              <a:ea typeface="BIZ UDPGothic" panose="020B0400000000000000" pitchFamily="34" charset="-128"/>
            </a:endParaRPr>
          </a:p>
        </p:txBody>
      </p:sp>
    </p:spTree>
  </p:cSld>
  <p:clrMapOvr>
    <a:masterClrMapping/>
  </p:clrMapOvr>
</p:sld>
</file>

<file path=ppt/theme/theme1.xml><?xml version="1.0" encoding="utf-8"?>
<a:theme xmlns:a="http://schemas.openxmlformats.org/drawingml/2006/main" name="Antonio template">
  <a:themeElements>
    <a:clrScheme name="Custom 347">
      <a:dk1>
        <a:srgbClr val="677480"/>
      </a:dk1>
      <a:lt1>
        <a:srgbClr val="FFFFFF"/>
      </a:lt1>
      <a:dk2>
        <a:srgbClr val="2185C5"/>
      </a:dk2>
      <a:lt2>
        <a:srgbClr val="DEE2E6"/>
      </a:lt2>
      <a:accent1>
        <a:srgbClr val="2185C5"/>
      </a:accent1>
      <a:accent2>
        <a:srgbClr val="7ECEFD"/>
      </a:accent2>
      <a:accent3>
        <a:srgbClr val="F20253"/>
      </a:accent3>
      <a:accent4>
        <a:srgbClr val="FF9715"/>
      </a:accent4>
      <a:accent5>
        <a:srgbClr val="1C3AA9"/>
      </a:accent5>
      <a:accent6>
        <a:srgbClr val="97ABBC"/>
      </a:accent6>
      <a:hlink>
        <a:srgbClr val="2185C5"/>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JStemplate" id="{EDF0A8F0-306A-9C44-B75D-60BFC41D9ECB}" vid="{F58A5809-F495-9149-BFC8-DD68E2FEF279}"/>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 dockstate="right" visibility="0" width="350" row="0">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72D071A5-0FCE-F641-AB95-C378124973F1}">
  <we:reference id="bd5fb07b-f3e7-4d3f-af08-fcc3868e6623" version="1.0.0.0" store="developer" storeType="Registry"/>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64DE3E4F-BFF1-5D4B-8977-715DB2EF389F}">
  <we:reference id="a1005b6c-1a90-4275-9d35-1886f4b663bc" version="1.0.0.0" store="developer" storeType="Registry"/>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GJStemplate</Template>
  <TotalTime>2202</TotalTime>
  <Words>7256</Words>
  <Application>Microsoft Macintosh PowerPoint</Application>
  <PresentationFormat>画面に合わせる (16:9)</PresentationFormat>
  <Paragraphs>352</Paragraphs>
  <Slides>17</Slides>
  <Notes>17</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17</vt:i4>
      </vt:variant>
    </vt:vector>
  </HeadingPairs>
  <TitlesOfParts>
    <vt:vector size="29" baseType="lpstr">
      <vt:lpstr>.AppleSystemUIFontMonospaced</vt:lpstr>
      <vt:lpstr>BIZ UDPGothic</vt:lpstr>
      <vt:lpstr>BIZ UDPGothic</vt:lpstr>
      <vt:lpstr>BIZ UDGothic</vt:lpstr>
      <vt:lpstr>Hiragino Sans</vt:lpstr>
      <vt:lpstr>HiraMinProN-W3</vt:lpstr>
      <vt:lpstr>游ゴシック</vt:lpstr>
      <vt:lpstr>Arial</vt:lpstr>
      <vt:lpstr>Helvetica Neue</vt:lpstr>
      <vt:lpstr>Verdana</vt:lpstr>
      <vt:lpstr>Wingdings</vt:lpstr>
      <vt:lpstr>Antonio template</vt:lpstr>
      <vt:lpstr>人文学研究者必見!  テキストデータとTEIで描く新たな研究ビジョン</vt:lpstr>
      <vt:lpstr>TEIとは何か？</vt:lpstr>
      <vt:lpstr>TEI（Text Encoding Initiative）</vt:lpstr>
      <vt:lpstr>TEIの目的と利点（1）</vt:lpstr>
      <vt:lpstr>TEIの目的と利点（2）</vt:lpstr>
      <vt:lpstr>TEIの目的と利点（3）</vt:lpstr>
      <vt:lpstr>TEIの歴史と背景（1） </vt:lpstr>
      <vt:lpstr>TEIの歴史と背景（2） </vt:lpstr>
      <vt:lpstr>TEIの歴史と背景（3） </vt:lpstr>
      <vt:lpstr>TEIの歴史と背景（4） </vt:lpstr>
      <vt:lpstr>TEIの構成（1）</vt:lpstr>
      <vt:lpstr>TEIの構成（2）</vt:lpstr>
      <vt:lpstr>TEIの構成（3）</vt:lpstr>
      <vt:lpstr>TEIガイドライン（1）</vt:lpstr>
      <vt:lpstr>TEIガイドライン（2）</vt:lpstr>
      <vt:lpstr>TEIガイドライン（3）</vt:lpstr>
      <vt:lpstr>TEIガイドライン (4)</vt:lpstr>
    </vt:vector>
  </TitlesOfParts>
  <Manager/>
  <Company>大阪大学大学院人文学研究科</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TEIとは何か？</dc:title>
  <dc:subject>人文学研究者必見！テキストデータとTEIで描く新たな研究ビジョン</dc:subject>
  <dc:creator>吉賀夏子</dc:creator>
  <cp:keywords/>
  <dc:description/>
  <cp:lastModifiedBy>Natsuko Yoshiga</cp:lastModifiedBy>
  <cp:revision>191</cp:revision>
  <dcterms:modified xsi:type="dcterms:W3CDTF">2025-03-23T15:22:40Z</dcterms:modified>
  <cp:category/>
</cp:coreProperties>
</file>