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Lst>
  <p:notesMasterIdLst>
    <p:notesMasterId r:id="rId23"/>
  </p:notesMasterIdLst>
  <p:sldIdLst>
    <p:sldId id="257" r:id="rId2"/>
    <p:sldId id="260" r:id="rId3"/>
    <p:sldId id="261" r:id="rId4"/>
    <p:sldId id="259" r:id="rId5"/>
    <p:sldId id="262" r:id="rId6"/>
    <p:sldId id="263" r:id="rId7"/>
    <p:sldId id="264" r:id="rId8"/>
    <p:sldId id="271" r:id="rId9"/>
    <p:sldId id="265" r:id="rId10"/>
    <p:sldId id="266" r:id="rId11"/>
    <p:sldId id="281" r:id="rId12"/>
    <p:sldId id="273" r:id="rId13"/>
    <p:sldId id="275" r:id="rId14"/>
    <p:sldId id="276" r:id="rId15"/>
    <p:sldId id="277" r:id="rId16"/>
    <p:sldId id="267" r:id="rId17"/>
    <p:sldId id="268" r:id="rId18"/>
    <p:sldId id="282" r:id="rId19"/>
    <p:sldId id="279" r:id="rId20"/>
    <p:sldId id="280" r:id="rId21"/>
    <p:sldId id="269"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ええで" initials="" lastIdx="18" clrIdx="0"/>
  <p:cmAuthor id="1" name="Natsuko Yoshiga"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FFF8B6"/>
    <a:srgbClr val="FFF3DE"/>
    <a:srgbClr val="FFB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406"/>
    <p:restoredTop sz="46534"/>
  </p:normalViewPr>
  <p:slideViewPr>
    <p:cSldViewPr snapToGrid="0">
      <p:cViewPr>
        <p:scale>
          <a:sx n="50" d="100"/>
          <a:sy n="50" d="100"/>
        </p:scale>
        <p:origin x="24" y="6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Voulgaris" userId="552682f2348a3cfc" providerId="LiveId" clId="{52594985-DEE3-CE4D-8DED-7330EBAFCCA4}"/>
    <pc:docChg chg="undo custSel modSld">
      <pc:chgData name="Nikolaos Voulgaris" userId="552682f2348a3cfc" providerId="LiveId" clId="{52594985-DEE3-CE4D-8DED-7330EBAFCCA4}" dt="2025-07-30T08:16:36.443" v="4" actId="1036"/>
      <pc:docMkLst>
        <pc:docMk/>
      </pc:docMkLst>
      <pc:sldChg chg="modSp mod">
        <pc:chgData name="Nikolaos Voulgaris" userId="552682f2348a3cfc" providerId="LiveId" clId="{52594985-DEE3-CE4D-8DED-7330EBAFCCA4}" dt="2025-07-30T08:16:36.443" v="4" actId="1036"/>
        <pc:sldMkLst>
          <pc:docMk/>
          <pc:sldMk cId="0" sldId="260"/>
        </pc:sldMkLst>
        <pc:spChg chg="mod">
          <ac:chgData name="Nikolaos Voulgaris" userId="552682f2348a3cfc" providerId="LiveId" clId="{52594985-DEE3-CE4D-8DED-7330EBAFCCA4}" dt="2025-07-30T08:16:36.443" v="4" actId="1036"/>
          <ac:spMkLst>
            <pc:docMk/>
            <pc:sldMk cId="0" sldId="260"/>
            <ac:spMk id="71" creationId="{00000000-0000-0000-0000-000000000000}"/>
          </ac:spMkLst>
        </pc:spChg>
      </pc:sldChg>
      <pc:sldChg chg="modSp mod">
        <pc:chgData name="Nikolaos Voulgaris" userId="552682f2348a3cfc" providerId="LiveId" clId="{52594985-DEE3-CE4D-8DED-7330EBAFCCA4}" dt="2025-07-17T05:56:54.632" v="0" actId="1036"/>
        <pc:sldMkLst>
          <pc:docMk/>
          <pc:sldMk cId="0" sldId="266"/>
        </pc:sldMkLst>
        <pc:spChg chg="mod">
          <ac:chgData name="Nikolaos Voulgaris" userId="552682f2348a3cfc" providerId="LiveId" clId="{52594985-DEE3-CE4D-8DED-7330EBAFCCA4}" dt="2025-07-17T05:56:54.632" v="0" actId="1036"/>
          <ac:spMkLst>
            <pc:docMk/>
            <pc:sldMk cId="0" sldId="266"/>
            <ac:spMk id="2" creationId="{4B1A2D2E-26D9-4465-8601-1953061859B4}"/>
          </ac:spMkLst>
        </pc:spChg>
        <pc:cxnChg chg="mod">
          <ac:chgData name="Nikolaos Voulgaris" userId="552682f2348a3cfc" providerId="LiveId" clId="{52594985-DEE3-CE4D-8DED-7330EBAFCCA4}" dt="2025-07-17T05:56:54.632" v="0" actId="1036"/>
          <ac:cxnSpMkLst>
            <pc:docMk/>
            <pc:sldMk cId="0" sldId="266"/>
            <ac:cxnSpMk id="3" creationId="{E3C3CC73-C720-B867-E26A-56E1BD905139}"/>
          </ac:cxnSpMkLst>
        </pc:cxnChg>
      </pc:sldChg>
    </pc:docChg>
  </pc:docChgLst>
  <pc:docChgLst>
    <pc:chgData name="吉賀　夏子" userId="e68ad402-847c-468b-b372-d3f759afe0e9" providerId="ADAL" clId="{0A5D48A2-7062-8D4F-AD7A-C76155EDCF89}"/>
    <pc:docChg chg="undo redo custSel addSld delSld modSld sldOrd">
      <pc:chgData name="吉賀　夏子" userId="e68ad402-847c-468b-b372-d3f759afe0e9" providerId="ADAL" clId="{0A5D48A2-7062-8D4F-AD7A-C76155EDCF89}" dt="2024-10-27T16:05:38.026" v="10308" actId="20577"/>
      <pc:docMkLst>
        <pc:docMk/>
      </pc:docMkLst>
      <pc:sldChg chg="del">
        <pc:chgData name="吉賀　夏子" userId="e68ad402-847c-468b-b372-d3f759afe0e9" providerId="ADAL" clId="{0A5D48A2-7062-8D4F-AD7A-C76155EDCF89}" dt="2024-10-27T08:36:10.701" v="0" actId="2696"/>
        <pc:sldMkLst>
          <pc:docMk/>
          <pc:sldMk cId="0" sldId="256"/>
        </pc:sldMkLst>
      </pc:sldChg>
      <pc:sldChg chg="modSp mod modNotesTx">
        <pc:chgData name="吉賀　夏子" userId="e68ad402-847c-468b-b372-d3f759afe0e9" providerId="ADAL" clId="{0A5D48A2-7062-8D4F-AD7A-C76155EDCF89}" dt="2024-10-27T08:53:10.470" v="247"/>
        <pc:sldMkLst>
          <pc:docMk/>
          <pc:sldMk cId="0" sldId="257"/>
        </pc:sldMkLst>
      </pc:sldChg>
      <pc:sldChg chg="modSp add del">
        <pc:chgData name="吉賀　夏子" userId="e68ad402-847c-468b-b372-d3f759afe0e9" providerId="ADAL" clId="{0A5D48A2-7062-8D4F-AD7A-C76155EDCF89}" dt="2024-10-27T08:45:34.330" v="42" actId="2696"/>
        <pc:sldMkLst>
          <pc:docMk/>
          <pc:sldMk cId="0" sldId="258"/>
        </pc:sldMkLst>
      </pc:sldChg>
      <pc:sldChg chg="addSp delSp modSp add del mod ord modClrScheme modCm chgLayout modNotesTx">
        <pc:chgData name="吉賀　夏子" userId="e68ad402-847c-468b-b372-d3f759afe0e9" providerId="ADAL" clId="{0A5D48A2-7062-8D4F-AD7A-C76155EDCF89}" dt="2024-10-27T09:33:54.185" v="1174" actId="20577"/>
        <pc:sldMkLst>
          <pc:docMk/>
          <pc:sldMk cId="0" sldId="259"/>
        </pc:sldMkLst>
      </pc:sldChg>
      <pc:sldChg chg="modSp add del mod modClrScheme chgLayout modNotesTx">
        <pc:chgData name="吉賀　夏子" userId="e68ad402-847c-468b-b372-d3f759afe0e9" providerId="ADAL" clId="{0A5D48A2-7062-8D4F-AD7A-C76155EDCF89}" dt="2024-10-27T09:06:02.312" v="423" actId="115"/>
        <pc:sldMkLst>
          <pc:docMk/>
          <pc:sldMk cId="0" sldId="260"/>
        </pc:sldMkLst>
      </pc:sldChg>
      <pc:sldChg chg="modSp add del mod modClrScheme chgLayout modNotesTx">
        <pc:chgData name="吉賀　夏子" userId="e68ad402-847c-468b-b372-d3f759afe0e9" providerId="ADAL" clId="{0A5D48A2-7062-8D4F-AD7A-C76155EDCF89}" dt="2024-10-27T09:10:17.885" v="465" actId="20577"/>
        <pc:sldMkLst>
          <pc:docMk/>
          <pc:sldMk cId="0" sldId="261"/>
        </pc:sldMkLst>
      </pc:sldChg>
      <pc:sldChg chg="modSp add del mod modClrScheme chgLayout modNotesTx">
        <pc:chgData name="吉賀　夏子" userId="e68ad402-847c-468b-b372-d3f759afe0e9" providerId="ADAL" clId="{0A5D48A2-7062-8D4F-AD7A-C76155EDCF89}" dt="2024-10-27T11:22:30.063" v="1478" actId="14100"/>
        <pc:sldMkLst>
          <pc:docMk/>
          <pc:sldMk cId="0" sldId="262"/>
        </pc:sldMkLst>
      </pc:sldChg>
      <pc:sldChg chg="modSp add del mod modClrScheme chgLayout modNotesTx">
        <pc:chgData name="吉賀　夏子" userId="e68ad402-847c-468b-b372-d3f759afe0e9" providerId="ADAL" clId="{0A5D48A2-7062-8D4F-AD7A-C76155EDCF89}" dt="2024-10-27T11:22:13.234" v="1476" actId="403"/>
        <pc:sldMkLst>
          <pc:docMk/>
          <pc:sldMk cId="0" sldId="263"/>
        </pc:sldMkLst>
      </pc:sldChg>
      <pc:sldChg chg="modSp add del mod modClrScheme chgLayout modNotesTx">
        <pc:chgData name="吉賀　夏子" userId="e68ad402-847c-468b-b372-d3f759afe0e9" providerId="ADAL" clId="{0A5D48A2-7062-8D4F-AD7A-C76155EDCF89}" dt="2024-10-27T11:21:56.842" v="1475" actId="403"/>
        <pc:sldMkLst>
          <pc:docMk/>
          <pc:sldMk cId="0" sldId="264"/>
        </pc:sldMkLst>
      </pc:sldChg>
      <pc:sldChg chg="modSp add del mod modClrScheme chgLayout modNotesTx">
        <pc:chgData name="吉賀　夏子" userId="e68ad402-847c-468b-b372-d3f759afe0e9" providerId="ADAL" clId="{0A5D48A2-7062-8D4F-AD7A-C76155EDCF89}" dt="2024-10-27T11:41:07.759" v="2020" actId="20577"/>
        <pc:sldMkLst>
          <pc:docMk/>
          <pc:sldMk cId="0" sldId="265"/>
        </pc:sldMkLst>
      </pc:sldChg>
      <pc:sldChg chg="addSp modSp add del mod modClrScheme chgLayout modNotesTx">
        <pc:chgData name="吉賀　夏子" userId="e68ad402-847c-468b-b372-d3f759afe0e9" providerId="ADAL" clId="{0A5D48A2-7062-8D4F-AD7A-C76155EDCF89}" dt="2024-10-27T12:55:39.668" v="5350" actId="20577"/>
        <pc:sldMkLst>
          <pc:docMk/>
          <pc:sldMk cId="0" sldId="266"/>
        </pc:sldMkLst>
      </pc:sldChg>
      <pc:sldChg chg="addSp delSp modSp add del mod modClrScheme chgLayout modNotesTx">
        <pc:chgData name="吉賀　夏子" userId="e68ad402-847c-468b-b372-d3f759afe0e9" providerId="ADAL" clId="{0A5D48A2-7062-8D4F-AD7A-C76155EDCF89}" dt="2024-10-27T13:18:27.598" v="6425" actId="1076"/>
        <pc:sldMkLst>
          <pc:docMk/>
          <pc:sldMk cId="0" sldId="267"/>
        </pc:sldMkLst>
      </pc:sldChg>
      <pc:sldChg chg="addSp delSp modSp add del mod modClrScheme chgLayout modNotesTx">
        <pc:chgData name="吉賀　夏子" userId="e68ad402-847c-468b-b372-d3f759afe0e9" providerId="ADAL" clId="{0A5D48A2-7062-8D4F-AD7A-C76155EDCF89}" dt="2024-10-27T13:16:00.854" v="6390" actId="20577"/>
        <pc:sldMkLst>
          <pc:docMk/>
          <pc:sldMk cId="0" sldId="268"/>
        </pc:sldMkLst>
      </pc:sldChg>
      <pc:sldChg chg="modSp add del mod modClrScheme chgLayout modNotesTx">
        <pc:chgData name="吉賀　夏子" userId="e68ad402-847c-468b-b372-d3f759afe0e9" providerId="ADAL" clId="{0A5D48A2-7062-8D4F-AD7A-C76155EDCF89}" dt="2024-10-27T16:05:38.026" v="10308" actId="20577"/>
        <pc:sldMkLst>
          <pc:docMk/>
          <pc:sldMk cId="0" sldId="269"/>
        </pc:sldMkLst>
      </pc:sldChg>
      <pc:sldChg chg="modSp add del mod">
        <pc:chgData name="吉賀　夏子" userId="e68ad402-847c-468b-b372-d3f759afe0e9" providerId="ADAL" clId="{0A5D48A2-7062-8D4F-AD7A-C76155EDCF89}" dt="2024-10-27T13:22:06.252" v="6747" actId="2696"/>
        <pc:sldMkLst>
          <pc:docMk/>
          <pc:sldMk cId="0" sldId="270"/>
        </pc:sldMkLst>
      </pc:sldChg>
      <pc:sldChg chg="add del">
        <pc:chgData name="吉賀　夏子" userId="e68ad402-847c-468b-b372-d3f759afe0e9" providerId="ADAL" clId="{0A5D48A2-7062-8D4F-AD7A-C76155EDCF89}" dt="2024-10-27T08:42:22.412" v="34" actId="2696"/>
        <pc:sldMkLst>
          <pc:docMk/>
          <pc:sldMk cId="0" sldId="271"/>
        </pc:sldMkLst>
      </pc:sldChg>
      <pc:sldChg chg="add modNotesTx">
        <pc:chgData name="吉賀　夏子" userId="e68ad402-847c-468b-b372-d3f759afe0e9" providerId="ADAL" clId="{0A5D48A2-7062-8D4F-AD7A-C76155EDCF89}" dt="2024-10-27T11:28:06.733" v="1698" actId="20577"/>
        <pc:sldMkLst>
          <pc:docMk/>
          <pc:sldMk cId="4194091785" sldId="271"/>
        </pc:sldMkLst>
      </pc:sldChg>
      <pc:sldChg chg="add del">
        <pc:chgData name="吉賀　夏子" userId="e68ad402-847c-468b-b372-d3f759afe0e9" providerId="ADAL" clId="{0A5D48A2-7062-8D4F-AD7A-C76155EDCF89}" dt="2024-10-27T08:42:22.412" v="34" actId="2696"/>
        <pc:sldMkLst>
          <pc:docMk/>
          <pc:sldMk cId="0" sldId="272"/>
        </pc:sldMkLst>
      </pc:sldChg>
      <pc:sldChg chg="addSp delSp modSp add del mod modClrScheme chgLayout modNotesTx">
        <pc:chgData name="吉賀　夏子" userId="e68ad402-847c-468b-b372-d3f759afe0e9" providerId="ADAL" clId="{0A5D48A2-7062-8D4F-AD7A-C76155EDCF89}" dt="2024-10-27T12:58:45.228" v="5531" actId="20577"/>
        <pc:sldMkLst>
          <pc:docMk/>
          <pc:sldMk cId="0" sldId="273"/>
        </pc:sldMkLst>
      </pc:sldChg>
      <pc:sldChg chg="add del">
        <pc:chgData name="吉賀　夏子" userId="e68ad402-847c-468b-b372-d3f759afe0e9" providerId="ADAL" clId="{0A5D48A2-7062-8D4F-AD7A-C76155EDCF89}" dt="2024-10-27T12:50:54.282" v="5189" actId="2696"/>
        <pc:sldMkLst>
          <pc:docMk/>
          <pc:sldMk cId="0" sldId="274"/>
        </pc:sldMkLst>
      </pc:sldChg>
      <pc:sldChg chg="addSp delSp modSp new mod modNotesTx">
        <pc:chgData name="吉賀　夏子" userId="e68ad402-847c-468b-b372-d3f759afe0e9" providerId="ADAL" clId="{0A5D48A2-7062-8D4F-AD7A-C76155EDCF89}" dt="2024-10-27T12:35:13.150" v="4364" actId="20577"/>
        <pc:sldMkLst>
          <pc:docMk/>
          <pc:sldMk cId="2548630272" sldId="275"/>
        </pc:sldMkLst>
      </pc:sldChg>
      <pc:sldChg chg="addSp delSp modSp new mod modNotesTx">
        <pc:chgData name="吉賀　夏子" userId="e68ad402-847c-468b-b372-d3f759afe0e9" providerId="ADAL" clId="{0A5D48A2-7062-8D4F-AD7A-C76155EDCF89}" dt="2024-10-27T12:37:39.819" v="4476" actId="14100"/>
        <pc:sldMkLst>
          <pc:docMk/>
          <pc:sldMk cId="440934030" sldId="276"/>
        </pc:sldMkLst>
      </pc:sldChg>
      <pc:sldChg chg="addSp delSp modSp new mod modNotesTx">
        <pc:chgData name="吉賀　夏子" userId="e68ad402-847c-468b-b372-d3f759afe0e9" providerId="ADAL" clId="{0A5D48A2-7062-8D4F-AD7A-C76155EDCF89}" dt="2024-10-27T12:50:27.453" v="5188" actId="20577"/>
        <pc:sldMkLst>
          <pc:docMk/>
          <pc:sldMk cId="4246777851" sldId="277"/>
        </pc:sldMkLst>
      </pc:sldChg>
      <pc:sldChg chg="addSp delSp modSp new mod modClrScheme chgLayout modNotesTx">
        <pc:chgData name="吉賀　夏子" userId="e68ad402-847c-468b-b372-d3f759afe0e9" providerId="ADAL" clId="{0A5D48A2-7062-8D4F-AD7A-C76155EDCF89}" dt="2024-10-27T15:37:45.643" v="8873" actId="20577"/>
        <pc:sldMkLst>
          <pc:docMk/>
          <pc:sldMk cId="3434167812" sldId="278"/>
        </pc:sldMkLst>
      </pc:sldChg>
      <pc:sldChg chg="addSp delSp modSp new mod modClrScheme chgLayout modNotesTx">
        <pc:chgData name="吉賀　夏子" userId="e68ad402-847c-468b-b372-d3f759afe0e9" providerId="ADAL" clId="{0A5D48A2-7062-8D4F-AD7A-C76155EDCF89}" dt="2024-10-27T15:31:25.345" v="8498" actId="20577"/>
        <pc:sldMkLst>
          <pc:docMk/>
          <pc:sldMk cId="2780898606" sldId="279"/>
        </pc:sldMkLst>
      </pc:sldChg>
      <pc:sldChg chg="modSp new mod modNotesTx">
        <pc:chgData name="吉賀　夏子" userId="e68ad402-847c-468b-b372-d3f759afe0e9" providerId="ADAL" clId="{0A5D48A2-7062-8D4F-AD7A-C76155EDCF89}" dt="2024-10-27T16:04:20.652" v="10177" actId="20577"/>
        <pc:sldMkLst>
          <pc:docMk/>
          <pc:sldMk cId="2400045763" sldId="280"/>
        </pc:sldMkLst>
      </pc:sldChg>
      <pc:sldMasterChg chg="addSldLayout delSldLayout">
        <pc:chgData name="吉賀　夏子" userId="e68ad402-847c-468b-b372-d3f759afe0e9" providerId="ADAL" clId="{0A5D48A2-7062-8D4F-AD7A-C76155EDCF89}" dt="2024-10-27T08:40:51.088" v="26" actId="2696"/>
        <pc:sldMasterMkLst>
          <pc:docMk/>
          <pc:sldMasterMk cId="2090321695" sldId="2147483660"/>
        </pc:sldMasterMkLst>
        <pc:sldLayoutChg chg="del">
          <pc:chgData name="吉賀　夏子" userId="e68ad402-847c-468b-b372-d3f759afe0e9" providerId="ADAL" clId="{0A5D48A2-7062-8D4F-AD7A-C76155EDCF89}" dt="2024-10-27T08:36:10.701" v="0" actId="2696"/>
          <pc:sldLayoutMkLst>
            <pc:docMk/>
            <pc:sldMasterMk cId="2090321695" sldId="2147483660"/>
            <pc:sldLayoutMk cId="2831578316" sldId="2147483661"/>
          </pc:sldLayoutMkLst>
        </pc:sldLayoutChg>
        <pc:sldLayoutChg chg="add del">
          <pc:chgData name="吉賀　夏子" userId="e68ad402-847c-468b-b372-d3f759afe0e9" providerId="ADAL" clId="{0A5D48A2-7062-8D4F-AD7A-C76155EDCF89}" dt="2024-10-27T08:40:51.088" v="26" actId="2696"/>
          <pc:sldLayoutMkLst>
            <pc:docMk/>
            <pc:sldMasterMk cId="2090321695" sldId="2147483660"/>
            <pc:sldLayoutMk cId="2879133305" sldId="2147483663"/>
          </pc:sldLayoutMkLst>
        </pc:sldLayoutChg>
      </pc:sldMasterChg>
      <pc:sldMasterChg chg="delSldLayout">
        <pc:chgData name="吉賀　夏子" userId="e68ad402-847c-468b-b372-d3f759afe0e9" providerId="ADAL" clId="{0A5D48A2-7062-8D4F-AD7A-C76155EDCF89}" dt="2024-10-27T08:45:34.330" v="42" actId="2696"/>
        <pc:sldMasterMkLst>
          <pc:docMk/>
          <pc:sldMasterMk cId="2986467766" sldId="2147483680"/>
        </pc:sldMasterMkLst>
        <pc:sldLayoutChg chg="del">
          <pc:chgData name="吉賀　夏子" userId="e68ad402-847c-468b-b372-d3f759afe0e9" providerId="ADAL" clId="{0A5D48A2-7062-8D4F-AD7A-C76155EDCF89}" dt="2024-10-27T08:45:34.330" v="42" actId="2696"/>
          <pc:sldLayoutMkLst>
            <pc:docMk/>
            <pc:sldMasterMk cId="2986467766" sldId="2147483680"/>
            <pc:sldLayoutMk cId="1521535927" sldId="2147483683"/>
          </pc:sldLayoutMkLst>
        </pc:sldLayoutChg>
      </pc:sldMasterChg>
      <pc:sldMasterChg chg="delSldLayout">
        <pc:chgData name="吉賀　夏子" userId="e68ad402-847c-468b-b372-d3f759afe0e9" providerId="ADAL" clId="{0A5D48A2-7062-8D4F-AD7A-C76155EDCF89}" dt="2024-10-27T13:22:06.252" v="6747" actId="2696"/>
        <pc:sldMasterMkLst>
          <pc:docMk/>
          <pc:sldMasterMk cId="2476877024" sldId="2147483699"/>
        </pc:sldMasterMkLst>
        <pc:sldLayoutChg chg="del">
          <pc:chgData name="吉賀　夏子" userId="e68ad402-847c-468b-b372-d3f759afe0e9" providerId="ADAL" clId="{0A5D48A2-7062-8D4F-AD7A-C76155EDCF89}" dt="2024-10-27T13:22:06.252" v="6747" actId="2696"/>
          <pc:sldLayoutMkLst>
            <pc:docMk/>
            <pc:sldMasterMk cId="2476877024" sldId="2147483699"/>
            <pc:sldLayoutMk cId="3929386021" sldId="2147483703"/>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8-22T08:27:35.400" idx="6">
    <p:pos x="6038" y="371"/>
    <p:text>https://docs.google.com/document/d/1XFfZ1AXXOt-9oIuuAfyw5pH0nov5HzyM/edit#heading=h.35nkun2</p:text>
  </p:cm>
  <p:cm authorId="0" dt="2024-10-11T02:27:33.035" idx="14">
    <p:pos x="6000" y="0"/>
    <p:text>https://www.microsoft.com/ja-jp/office/pipc
「テンプレート」</p:text>
  </p:cm>
  <p:cm authorId="0" dt="2024-10-11T02:27:33.035" idx="15">
    <p:pos x="6000" y="0"/>
    <p:text>front (front matter) 本文より前、文書の始めにある序文としてあるもの(標題、タイトル、序文、 献辞など)。
body (テキスト本文) 前付、後付を除いた、単一の作品の本文全体を示す。
group (group) ある単位として独立している個別テキストをまとめた複合テキストを示す。 例えば、ある著者の作品集やエッセイ集など。
back (後付) 後付。本文の後に続く付録などを示す。</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4-08-22T08:49:25.307" idx="16">
    <p:pos x="6000" y="100"/>
    <p:text>注意すべきなのは, TEIではヘッダ（&lt;teiHeader&gt;）が必須である。全ての妥当なTEIファイルは&lt;TEI&gt;エレメントの内側に, &lt;titleStmt&gt;と&lt;publicationStmt&gt;&lt;sourceDesc&gt;を含む&lt;fileDesc&gt;を伴う&lt;teiHeader&gt;エレメントを追加しなければならない。石田他（2022: 49）によれば, &lt;teiHeader&gt;エレメントに沿って, データがいつ誰によってどのような資料に基づいて作られ, どのようなルールでデジタル化されているか, といったことを記述しておくことは, データの信頼性を担保する上できわめて重要である。</p:text>
  </p:cm>
  <p:cm authorId="1" dt="2024-08-22T09:00:59.906" idx="7">
    <p:pos x="6000" y="0"/>
    <p:text>人文学のためのテキストデータ構築入門... pp. 49-50 column 1, pp. 166
pp. 154に基本構造の図がある</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4-08-22T08:27:35.400" idx="8">
    <p:pos x="6038" y="371"/>
    <p:text>https://docs.google.com/document/d/1XFfZ1AXXOt-9oIuuAfyw5pH0nov5HzyM/edit#heading=h.35nkun2</p:text>
  </p:cm>
  <p:cm authorId="0" dt="2024-10-11T02:27:33.035" idx="17">
    <p:pos x="6000" y="0"/>
    <p:text>https://www.microsoft.com/ja-jp/office/pipc
「テンプレート」</p:text>
  </p:cm>
  <p:cm authorId="0" dt="2024-10-11T02:27:33.035" idx="18">
    <p:pos x="6000" y="0"/>
    <p:text>front (front matter) 本文より前、文書の始めにある序文としてあるもの(標題、タイトル、序文、 献辞など)。
body (テキスト本文) 前付、後付を除いた、単一の作品の本文全体を示す。
group (group) ある単位として独立している個別テキストをまとめた複合テキストを示す。 例えば、ある著者の作品集やエッセイ集など。
back (後付) 後付。本文の後に続く付録などを示す。</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ei.dhii.jp/hom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github.com/TEI-EAJ/auto_aozora_tei"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36cdd5f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36cdd5f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effectLst/>
                <a:latin typeface=".AppleSystemUIFontMonospaced"/>
                <a:ea typeface="Hiragino Sans" panose="020B0400000000000000" pitchFamily="34" charset="-128"/>
              </a:rPr>
              <a:t>タグの使い方</a:t>
            </a:r>
            <a:endParaRPr lang="en-US" altLang="ja-JP" dirty="0">
              <a:effectLst/>
              <a:latin typeface=".AppleSystemUIFontMonospaced"/>
              <a:ea typeface="Hiragino Sans" panose="020B0400000000000000"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 dirty="0"/>
              <a:t>TEI</a:t>
            </a:r>
            <a:r>
              <a:rPr lang="ja" altLang="ja-JP" dirty="0"/>
              <a:t>タグ</a:t>
            </a:r>
            <a:r>
              <a:rPr lang="ja" altLang="en-US" dirty="0"/>
              <a:t>の</a:t>
            </a:r>
            <a:r>
              <a:rPr lang="ja-JP" altLang="en-US"/>
              <a:t>使い方</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68cfec92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68cfec92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 dirty="0"/>
              <a:t>Header</a:t>
            </a:r>
            <a:r>
              <a:rPr lang="ja-JP" altLang="en-US"/>
              <a:t>の</a:t>
            </a:r>
            <a:r>
              <a:rPr lang="zh-TW" altLang="en-US" dirty="0"/>
              <a:t>中</a:t>
            </a:r>
            <a:r>
              <a:rPr lang="ja-JP" altLang="en-US"/>
              <a:t>をよくみてください。</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altLang="ja-JP" dirty="0"/>
              <a:t>(</a:t>
            </a:r>
            <a:r>
              <a:rPr lang="ja-JP" altLang="en-US"/>
              <a:t>このファイル</a:t>
            </a:r>
            <a:r>
              <a:rPr lang="en-AU" altLang="ja-JP" dirty="0"/>
              <a:t>)[kana:"</a:t>
            </a:r>
            <a:r>
              <a:rPr lang="ja-JP" altLang="en-US"/>
              <a:t>コノ</a:t>
            </a:r>
            <a:r>
              <a:rPr lang="en-AU" altLang="ja-JP" dirty="0"/>
              <a:t>'</a:t>
            </a:r>
            <a:r>
              <a:rPr lang="ja-JP" altLang="en-US"/>
              <a:t>ファイル</a:t>
            </a:r>
            <a:r>
              <a:rPr lang="en-AU" altLang="ja-JP" dirty="0"/>
              <a:t>"]</a:t>
            </a:r>
            <a:r>
              <a:rPr lang="ja-JP" altLang="en-US"/>
              <a:t>の</a:t>
            </a:r>
            <a:r>
              <a:rPr lang="zh-TW" altLang="en-US" dirty="0"/>
              <a:t>書誌情報</a:t>
            </a:r>
            <a:r>
              <a:rPr lang="ja-JP" altLang="en-US"/>
              <a:t>をより</a:t>
            </a:r>
            <a:r>
              <a:rPr lang="zh-TW" altLang="en-US" dirty="0"/>
              <a:t>詳</a:t>
            </a:r>
            <a:r>
              <a:rPr lang="ja-JP" altLang="en-US"/>
              <a:t>しく</a:t>
            </a:r>
            <a:r>
              <a:rPr lang="zh-TW" altLang="en-US" dirty="0"/>
              <a:t>入力</a:t>
            </a:r>
            <a:r>
              <a:rPr lang="ja-JP" altLang="en-US"/>
              <a:t>するため、</a:t>
            </a:r>
            <a:r>
              <a:rPr lang="en-US" altLang="ja" dirty="0" err="1"/>
              <a:t>fileDesc</a:t>
            </a:r>
            <a:r>
              <a:rPr lang="ja-JP" altLang="en-US"/>
              <a:t>と</a:t>
            </a:r>
            <a:r>
              <a:rPr lang="en-US" altLang="ja" dirty="0" err="1"/>
              <a:t>(titleStml)[kana:"</a:t>
            </a:r>
            <a:r>
              <a:rPr lang="ja-JP" altLang="en-US" dirty="0" err="1"/>
              <a:t>タイトルエスティーエ</a:t>
            </a:r>
            <a:r>
              <a:rPr lang="en-US" altLang="ja-JP" dirty="0" err="1"/>
              <a:t>'</a:t>
            </a:r>
            <a:r>
              <a:rPr lang="ja-JP" altLang="en-US" dirty="0" err="1"/>
              <a:t>ム</a:t>
            </a:r>
            <a:r>
              <a:rPr lang="en-US" altLang="ja-JP" dirty="0" err="1"/>
              <a:t>'</a:t>
            </a:r>
            <a:r>
              <a:rPr lang="ja-JP" altLang="en-US" dirty="0" err="1"/>
              <a:t>エ</a:t>
            </a:r>
            <a:r>
              <a:rPr lang="en-US" altLang="ja-JP" dirty="0" err="1"/>
              <a:t>'</a:t>
            </a:r>
            <a:r>
              <a:rPr lang="ja-JP" altLang="en-US" dirty="0" err="1"/>
              <a:t>ル</a:t>
            </a:r>
            <a:r>
              <a:rPr lang="en-US" altLang="ja" dirty="0" err="1"/>
              <a:t>"]</a:t>
            </a:r>
            <a:r>
              <a:rPr lang="ja" altLang="en-US" dirty="0"/>
              <a:t>、</a:t>
            </a:r>
            <a:r>
              <a:rPr lang="en-AU" altLang="ja" dirty="0"/>
              <a:t>(</a:t>
            </a:r>
            <a:r>
              <a:rPr lang="en-US" altLang="ja" dirty="0" err="1"/>
              <a:t>publicationStml</a:t>
            </a:r>
            <a:r>
              <a:rPr lang="en-US" altLang="ja" dirty="0"/>
              <a:t>)[kana:"</a:t>
            </a:r>
            <a:r>
              <a:rPr lang="ja" altLang="en-US" dirty="0"/>
              <a:t>パブリケーション</a:t>
            </a:r>
            <a:r>
              <a:rPr lang="ja-JP" altLang="en-US" dirty="0" err="1"/>
              <a:t>エスティーエ</a:t>
            </a:r>
            <a:r>
              <a:rPr lang="en-US" altLang="ja-JP" dirty="0" err="1"/>
              <a:t>'</a:t>
            </a:r>
            <a:r>
              <a:rPr lang="ja-JP" altLang="en-US" dirty="0" err="1"/>
              <a:t>ム</a:t>
            </a:r>
            <a:r>
              <a:rPr lang="en-US" altLang="ja-JP" dirty="0" err="1"/>
              <a:t>'</a:t>
            </a:r>
            <a:r>
              <a:rPr lang="ja-JP" altLang="en-US" dirty="0" err="1"/>
              <a:t>エ</a:t>
            </a:r>
            <a:r>
              <a:rPr lang="en-US" altLang="ja-JP" dirty="0" err="1"/>
              <a:t>'</a:t>
            </a:r>
            <a:r>
              <a:rPr lang="ja-JP" altLang="en-US" dirty="0" err="1"/>
              <a:t>ル</a:t>
            </a:r>
            <a:r>
              <a:rPr lang="en-US" altLang="ja" dirty="0"/>
              <a:t>"]</a:t>
            </a:r>
            <a:r>
              <a:rPr lang="ja-JP" altLang="en-US"/>
              <a:t>というタグを</a:t>
            </a:r>
            <a:r>
              <a:rPr lang="zh-TW" altLang="en-US" dirty="0"/>
              <a:t>追加</a:t>
            </a:r>
            <a:r>
              <a:rPr lang="ja-JP" altLang="en-US"/>
              <a:t>しました。</a:t>
            </a:r>
            <a:r>
              <a:rPr lang="en-AU" altLang="ja-JP" dirty="0"/>
              <a:t>[break:"0.3s"]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これらは</a:t>
            </a:r>
            <a:r>
              <a:rPr lang="en-US" dirty="0">
                <a:effectLst/>
              </a:rPr>
              <a:t> </a:t>
            </a:r>
            <a:r>
              <a:rPr lang="en-AU" altLang="ja-JP" dirty="0"/>
              <a:t>(</a:t>
            </a:r>
            <a:r>
              <a:rPr lang="ja-JP" altLang="en-US"/>
              <a:t>このファイル</a:t>
            </a:r>
            <a:r>
              <a:rPr lang="en-AU" altLang="ja-JP" dirty="0"/>
              <a:t>)[kana:"</a:t>
            </a:r>
            <a:r>
              <a:rPr lang="ja-JP" altLang="en-US"/>
              <a:t>コノ</a:t>
            </a:r>
            <a:r>
              <a:rPr lang="en-AU" altLang="ja-JP" dirty="0"/>
              <a:t>'</a:t>
            </a:r>
            <a:r>
              <a:rPr lang="ja-JP" altLang="en-US"/>
              <a:t>ファイル</a:t>
            </a:r>
            <a:r>
              <a:rPr lang="en-AU" altLang="ja-JP" dirty="0"/>
              <a:t>"]</a:t>
            </a:r>
            <a:r>
              <a:rPr lang="ja-JP" altLang="en-US"/>
              <a:t>の</a:t>
            </a:r>
            <a:r>
              <a:rPr lang="zh-TW" altLang="en-US" dirty="0"/>
              <a:t>概要</a:t>
            </a:r>
            <a:r>
              <a:rPr lang="ja-JP" altLang="en-US"/>
              <a:t>を</a:t>
            </a:r>
            <a:r>
              <a:rPr lang="zh-TW" altLang="en-US" dirty="0"/>
              <a:t>記載</a:t>
            </a:r>
            <a:r>
              <a:rPr lang="ja-JP" altLang="en-US"/>
              <a:t>するのに</a:t>
            </a:r>
            <a:r>
              <a:rPr lang="zh-TW" altLang="en-US" dirty="0"/>
              <a:t>必要</a:t>
            </a:r>
            <a:r>
              <a:rPr lang="ja-JP" altLang="en-US"/>
              <a:t>なタグです。</a:t>
            </a:r>
            <a:r>
              <a:rPr lang="en-AU" altLang="ja-JP" dirty="0"/>
              <a:t>[break:"0.5s"]</a:t>
            </a:r>
            <a:endParaRPr lang="ja-JP" altLang="en-US"/>
          </a:p>
          <a:p>
            <a:pPr marL="0" lvl="0" indent="0" algn="l" rtl="0">
              <a:spcBef>
                <a:spcPts val="0"/>
              </a:spcBef>
              <a:spcAft>
                <a:spcPts val="0"/>
              </a:spcAft>
              <a:buNone/>
            </a:pPr>
            <a:r>
              <a:rPr lang="en-AU"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データを</a:t>
            </a:r>
            <a:r>
              <a:rPr lang="zh-TW" altLang="en-US" dirty="0"/>
              <a:t>作</a:t>
            </a:r>
            <a:r>
              <a:rPr lang="ja-JP" altLang="en-US"/>
              <a:t>る</a:t>
            </a:r>
            <a:r>
              <a:rPr lang="zh-TW" altLang="en-US" dirty="0"/>
              <a:t>時</a:t>
            </a:r>
            <a:r>
              <a:rPr lang="ja-JP" altLang="en-US"/>
              <a:t>には、このようなタグを</a:t>
            </a:r>
            <a:r>
              <a:rPr lang="en-AU" altLang="ja-JP" dirty="0"/>
              <a:t>(</a:t>
            </a:r>
            <a:r>
              <a:rPr lang="ja-JP" altLang="en-US"/>
              <a:t>どこに</a:t>
            </a:r>
            <a:r>
              <a:rPr lang="en-AU" altLang="ja-JP" dirty="0"/>
              <a:t>)[kana:"</a:t>
            </a:r>
            <a:r>
              <a:rPr lang="ja-JP" altLang="en-US"/>
              <a:t>ド</a:t>
            </a:r>
            <a:r>
              <a:rPr lang="en-AU" altLang="ja-JP" dirty="0"/>
              <a:t>'</a:t>
            </a:r>
            <a:r>
              <a:rPr lang="ja-JP" altLang="en-US"/>
              <a:t>コニ</a:t>
            </a:r>
            <a:r>
              <a:rPr lang="en-AU" altLang="ja-JP" dirty="0"/>
              <a:t>"]</a:t>
            </a:r>
            <a:r>
              <a:rPr lang="ja-JP" altLang="en-US"/>
              <a:t>どのように</a:t>
            </a:r>
            <a:r>
              <a:rPr lang="zh-TW" altLang="en-US" dirty="0"/>
              <a:t>使</a:t>
            </a:r>
            <a:r>
              <a:rPr lang="ja-JP" altLang="en-US"/>
              <a:t>えばいいのかを</a:t>
            </a:r>
            <a:r>
              <a:rPr lang="en-AU" altLang="ja-JP" dirty="0"/>
              <a:t>(</a:t>
            </a:r>
            <a:r>
              <a:rPr lang="zh-TW" altLang="en-US" dirty="0"/>
              <a:t>探</a:t>
            </a:r>
            <a:r>
              <a:rPr lang="ja-JP" altLang="en-US"/>
              <a:t>す</a:t>
            </a:r>
            <a:r>
              <a:rPr lang="zh-TW" altLang="en-US" dirty="0"/>
              <a:t>必要</a:t>
            </a:r>
            <a:r>
              <a:rPr lang="ja-JP" altLang="en-US"/>
              <a:t>がありますが</a:t>
            </a:r>
            <a:r>
              <a:rPr lang="en-AU" altLang="ja-JP" dirty="0"/>
              <a:t>)</a:t>
            </a:r>
            <a:r>
              <a:rPr lang="ja-JP" altLang="en-US"/>
              <a:t>、</a:t>
            </a:r>
            <a:r>
              <a:rPr lang="en-US" dirty="0">
                <a:effectLst/>
              </a:rPr>
              <a:t> [break:"0.01s"]</a:t>
            </a:r>
            <a:r>
              <a:rPr lang="ja-JP" altLang="en-US"/>
              <a:t>これには</a:t>
            </a:r>
            <a:r>
              <a:rPr lang="zh-TW" altLang="en-US" dirty="0"/>
              <a:t>多少</a:t>
            </a:r>
            <a:r>
              <a:rPr lang="ja-JP" altLang="en-US"/>
              <a:t>のコツがあります。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en-US" altLang="ja" dirty="0"/>
              <a:t>teiHeader</a:t>
            </a:r>
            <a:r>
              <a:rPr lang="ja-JP" altLang="en-US" dirty="0"/>
              <a:t>の中をよくみてください。</a:t>
            </a:r>
            <a:r>
              <a:rPr lang="ja-JP" altLang="en-US"/>
              <a:t>このファイルの書誌情報をより詳しく入力するため</a:t>
            </a:r>
            <a:r>
              <a:rPr lang="en-US" altLang="ja" dirty="0"/>
              <a:t>fileDesc</a:t>
            </a:r>
            <a:r>
              <a:rPr lang="ja-JP" altLang="en-US" dirty="0"/>
              <a:t>と</a:t>
            </a:r>
            <a:r>
              <a:rPr lang="en-US" altLang="ja" dirty="0"/>
              <a:t>titleStml</a:t>
            </a:r>
            <a:r>
              <a:rPr lang="ja" altLang="en-US" dirty="0"/>
              <a:t>、</a:t>
            </a:r>
            <a:r>
              <a:rPr lang="en-US" altLang="ja" dirty="0"/>
              <a:t>publicationStml</a:t>
            </a:r>
            <a:r>
              <a:rPr lang="ja" altLang="en-US" dirty="0"/>
              <a:t>、</a:t>
            </a:r>
            <a:r>
              <a:rPr lang="en-US" altLang="ja" dirty="0" err="1"/>
              <a:t>sourceDesc</a:t>
            </a:r>
            <a:r>
              <a:rPr lang="ja-JP" altLang="en-US" dirty="0"/>
              <a:t>というタグを</a:t>
            </a:r>
            <a:r>
              <a:rPr lang="ja-JP" altLang="en-US"/>
              <a:t>追加しました</a:t>
            </a:r>
            <a:r>
              <a:rPr lang="ja-JP" altLang="en-US" dirty="0"/>
              <a:t>。</a:t>
            </a:r>
          </a:p>
          <a:p>
            <a:pPr marL="0" lvl="0" indent="0" algn="l" rtl="0">
              <a:spcBef>
                <a:spcPts val="0"/>
              </a:spcBef>
              <a:spcAft>
                <a:spcPts val="0"/>
              </a:spcAft>
              <a:buNone/>
            </a:pPr>
            <a:r>
              <a:rPr lang="ja-JP" altLang="en-US" dirty="0"/>
              <a:t>これらはこのファイルの概要を記載するのに必要なタグです。</a:t>
            </a:r>
          </a:p>
          <a:p>
            <a:pPr marL="0" lvl="0" indent="0" algn="l" rtl="0">
              <a:spcBef>
                <a:spcPts val="0"/>
              </a:spcBef>
              <a:spcAft>
                <a:spcPts val="0"/>
              </a:spcAft>
              <a:buNone/>
            </a:pPr>
            <a:r>
              <a:rPr lang="en-US" altLang="ja" dirty="0"/>
              <a:t>TEI</a:t>
            </a:r>
            <a:r>
              <a:rPr lang="ja-JP" altLang="en-US" dirty="0"/>
              <a:t>データを作る時には、このようなタグをどこにどのように使えばいいのかを探す必要がありますが、これには多少のコツがあります。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Topic:</a:t>
            </a:r>
            <a:r>
              <a:rPr lang="ja" altLang="ja-JP" dirty="0"/>
              <a:t>ガイドラインの使用方法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```text</a:t>
            </a:r>
            <a:endParaRPr lang="en-AU"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rPr>
              <a:t>[break:"0.1s"]</a:t>
            </a:r>
            <a:r>
              <a:rPr lang="ja-JP" altLang="en-US"/>
              <a:t>はじめに、</a:t>
            </a:r>
            <a:r>
              <a:rPr lang="en-US" altLang="ja-JP" dirty="0"/>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ガイド</a:t>
            </a:r>
            <a:r>
              <a:rPr lang="ja" altLang="ja-JP" dirty="0"/>
              <a:t>ライン</a:t>
            </a:r>
            <a:r>
              <a:rPr lang="ja-JP" altLang="en-US"/>
              <a:t>をブラウザで検索して、開いてください。</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なるべくここで動画を止めて、画面のようなウェブページを開いてから、次の動画に進んでください。</a:t>
            </a:r>
            <a:r>
              <a:rPr lang="en-AU" altLang="ja-JP" dirty="0"/>
              <a:t>[break:"0.1s"]</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a:t>動画と一緒に手を動かすと、ガイドラインを使ったタグの探し方が、</a:t>
            </a:r>
            <a:r>
              <a:rPr lang="en-US" altLang="ja-JP" dirty="0"/>
              <a:t>(</a:t>
            </a:r>
            <a:r>
              <a:rPr lang="ja-JP" altLang="en-US"/>
              <a:t>理解</a:t>
            </a:r>
            <a:r>
              <a:rPr lang="en-US" altLang="ja-JP" dirty="0"/>
              <a:t>)[kana:"</a:t>
            </a:r>
            <a:r>
              <a:rPr lang="ja-JP" altLang="en-US"/>
              <a:t>リ</a:t>
            </a:r>
            <a:r>
              <a:rPr lang="en-US" altLang="ja-JP" dirty="0"/>
              <a:t>'</a:t>
            </a:r>
            <a:r>
              <a:rPr lang="ja-JP" altLang="en-US"/>
              <a:t>カイ</a:t>
            </a:r>
            <a:r>
              <a:rPr lang="en-US" altLang="ja-JP" dirty="0"/>
              <a:t>"]</a:t>
            </a:r>
            <a:r>
              <a:rPr lang="ja-JP" altLang="en-US"/>
              <a:t>できると思います。</a:t>
            </a:r>
            <a:endParaRPr lang="en-US" altLang="ja-JP" dirty="0"/>
          </a:p>
          <a:p>
            <a:pPr marL="0" lvl="0" indent="0" algn="l" rtl="0">
              <a:spcBef>
                <a:spcPts val="0"/>
              </a:spcBef>
              <a:spcAft>
                <a:spcPts val="0"/>
              </a:spcAft>
              <a:buNone/>
            </a:pPr>
            <a:r>
              <a:rPr lang="en-US" altLang="ja-JP" dirty="0">
                <a:effectLst/>
              </a:rPr>
              <a:t>[break:"5s"]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```description</a:t>
            </a:r>
          </a:p>
          <a:p>
            <a:pPr marL="0" lvl="0" indent="0" algn="l" rtl="0">
              <a:spcBef>
                <a:spcPts val="0"/>
              </a:spcBef>
              <a:spcAft>
                <a:spcPts val="0"/>
              </a:spcAft>
              <a:buNone/>
            </a:pPr>
            <a:r>
              <a:rPr lang="ja-JP" altLang="en-US"/>
              <a:t>はじめに、ガイド</a:t>
            </a:r>
            <a:r>
              <a:rPr lang="ja" altLang="ja-JP" dirty="0"/>
              <a:t>ライン</a:t>
            </a:r>
            <a:r>
              <a:rPr lang="ja-JP" altLang="en-US"/>
              <a:t>をブラウザで検索して、開いてください。</a:t>
            </a:r>
            <a:endParaRPr lang="en-US" altLang="ja-JP" dirty="0"/>
          </a:p>
          <a:p>
            <a:pPr marL="0" lvl="0" indent="0" algn="l" rtl="0">
              <a:spcBef>
                <a:spcPts val="0"/>
              </a:spcBef>
              <a:spcAft>
                <a:spcPts val="0"/>
              </a:spcAft>
              <a:buNone/>
            </a:pPr>
            <a:r>
              <a:rPr lang="ja-JP" altLang="en-US"/>
              <a:t>なるべくここで動画を止めて、画面のようなウェブページを開いてから、次の動画に進んでください。</a:t>
            </a:r>
            <a:endParaRPr lang="en-US" altLang="ja-JP" dirty="0"/>
          </a:p>
          <a:p>
            <a:pPr marL="0" lvl="0" indent="0" algn="l" rtl="0">
              <a:spcBef>
                <a:spcPts val="0"/>
              </a:spcBef>
              <a:spcAft>
                <a:spcPts val="0"/>
              </a:spcAft>
              <a:buNone/>
            </a:pPr>
            <a:r>
              <a:rPr lang="ja-JP" altLang="en-US"/>
              <a:t>動画と一緒に手を動かすと、ガイドラインを使ったタグの探し方が理解できると思います。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6770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36cdd5ff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36cdd5ff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ガイドラインの使用方法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en-AU"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トップページのメニューにある検索フォームに、例えば</a:t>
            </a:r>
            <a:r>
              <a:rPr lang="en-US" dirty="0">
                <a:effectLst/>
              </a:rPr>
              <a:t>[break:"0.01s"]</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dirty="0"/>
              <a:t>header</a:t>
            </a:r>
            <a:r>
              <a:rPr lang="ja-JP" altLang="en-US"/>
              <a:t>と入力します。</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t>Search</a:t>
            </a:r>
            <a:r>
              <a:rPr lang="ja-JP" altLang="en-US"/>
              <a:t>ボタンを押すと、</a:t>
            </a:r>
            <a:r>
              <a:rPr lang="en-US" altLang="ja-JP" dirty="0"/>
              <a:t>Google</a:t>
            </a:r>
            <a:r>
              <a:rPr lang="ja-JP" altLang="en-US"/>
              <a:t>での検索画面に移ります。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さらに、</a:t>
            </a:r>
            <a:r>
              <a:rPr lang="en-US" altLang="ja-JP" dirty="0"/>
              <a:t>Text Encoding Initiative</a:t>
            </a:r>
            <a:r>
              <a:rPr lang="ja-JP" altLang="en-US"/>
              <a:t>サイトで、</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dirty="0"/>
              <a:t>header</a:t>
            </a:r>
            <a:r>
              <a:rPr lang="ja-JP" altLang="en-US"/>
              <a:t>についてのリンクをクリックします。</a:t>
            </a:r>
            <a:r>
              <a:rPr lang="en-AU" altLang="ja-JP" dirty="0"/>
              <a:t>[break:"0.1s"]</a:t>
            </a:r>
            <a:endParaRPr lang="en-US" altLang="ja-JP" dirty="0"/>
          </a:p>
          <a:p>
            <a:pPr marL="0" lvl="0" indent="0" algn="l" rtl="0">
              <a:spcBef>
                <a:spcPts val="0"/>
              </a:spcBef>
              <a:spcAft>
                <a:spcPts val="0"/>
              </a:spcAft>
              <a:buNone/>
            </a:pPr>
            <a:r>
              <a:rPr lang="ja-JP" altLang="en-US"/>
              <a:t>ちなみに、リンクの下にある概要テキストを、日本語でできるだけ読みたい場合は、日本語の結果が出ているリンクをクリックすると、次の画面も日本語版の画面になります。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トップページのメニューにある検索フォームに、例えば</a:t>
            </a:r>
            <a:r>
              <a:rPr lang="en-US" altLang="ja-JP" dirty="0" err="1"/>
              <a:t>teiheader</a:t>
            </a:r>
            <a:r>
              <a:rPr lang="ja-JP" altLang="en-US"/>
              <a:t>と入力します。</a:t>
            </a:r>
            <a:endParaRPr lang="en-US" altLang="ja-JP" dirty="0"/>
          </a:p>
          <a:p>
            <a:pPr marL="0" lvl="0" indent="0" algn="l" rtl="0">
              <a:spcBef>
                <a:spcPts val="0"/>
              </a:spcBef>
              <a:spcAft>
                <a:spcPts val="0"/>
              </a:spcAft>
              <a:buNone/>
            </a:pPr>
            <a:r>
              <a:rPr lang="en-US" altLang="ja-JP" dirty="0"/>
              <a:t>Search</a:t>
            </a:r>
            <a:r>
              <a:rPr lang="ja-JP" altLang="en-US"/>
              <a:t>ボタンを押すと、</a:t>
            </a:r>
            <a:r>
              <a:rPr lang="en-US" altLang="ja-JP" dirty="0"/>
              <a:t>Google</a:t>
            </a:r>
            <a:r>
              <a:rPr lang="ja-JP" altLang="en-US"/>
              <a:t>での検索画面に移ります。</a:t>
            </a:r>
          </a:p>
          <a:p>
            <a:pPr marL="0" lvl="0" indent="0" algn="l" rtl="0">
              <a:spcBef>
                <a:spcPts val="0"/>
              </a:spcBef>
              <a:spcAft>
                <a:spcPts val="0"/>
              </a:spcAft>
              <a:buNone/>
            </a:pPr>
            <a:r>
              <a:rPr lang="ja-JP" altLang="en-US"/>
              <a:t>さらに、</a:t>
            </a:r>
            <a:r>
              <a:rPr lang="en-US" altLang="ja-JP" dirty="0"/>
              <a:t>Text Encoding Initiative</a:t>
            </a:r>
            <a:r>
              <a:rPr lang="ja-JP" altLang="en-US"/>
              <a:t>サイトで</a:t>
            </a:r>
            <a:r>
              <a:rPr lang="en-US" altLang="ja-JP" dirty="0" err="1"/>
              <a:t>teiheader</a:t>
            </a:r>
            <a:r>
              <a:rPr lang="ja-JP" altLang="en-US"/>
              <a:t>についてのリンクをクリックします。</a:t>
            </a:r>
            <a:endParaRPr lang="en-US" altLang="ja-JP" dirty="0"/>
          </a:p>
          <a:p>
            <a:pPr marL="0" lvl="0" indent="0" algn="l" rtl="0">
              <a:spcBef>
                <a:spcPts val="0"/>
              </a:spcBef>
              <a:spcAft>
                <a:spcPts val="0"/>
              </a:spcAft>
              <a:buNone/>
            </a:pPr>
            <a:r>
              <a:rPr lang="ja-JP" altLang="en-US"/>
              <a:t>ちなみに、リンクの下にある概要テキストを日本語でできるだけ読みたい場合は、日本語の結果が出ているリンクをクリックすると、次の画面も日本語版の画面になります。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lang="ja-JP" altLang="en-US"/>
          </a:p>
          <a:p>
            <a:pPr marL="0" lvl="0" indent="0" algn="l" rtl="0">
              <a:spcBef>
                <a:spcPts val="0"/>
              </a:spcBef>
              <a:spcAft>
                <a:spcPts val="0"/>
              </a:spcAft>
              <a:buNone/>
            </a:pPr>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ガイドラインの使用方法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サイト</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サ</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イト</a:t>
            </a:r>
            <a:r>
              <a:rPr lang="en-US" altLang="ja-JP" dirty="0">
                <a:effectLst/>
                <a:latin typeface="Helvetica Neue" panose="02000503000000020004" pitchFamily="2" charset="0"/>
              </a:rPr>
              <a:t>"]</a:t>
            </a:r>
            <a:r>
              <a:rPr lang="ja-JP" altLang="en-US" dirty="0">
                <a:effectLst/>
                <a:latin typeface="Helvetica Neue" panose="02000503000000020004" pitchFamily="2" charset="0"/>
              </a:rPr>
              <a:t>の、</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en-US" dirty="0">
                <a:effectLst/>
                <a:latin typeface="Helvetica Neue" panose="02000503000000020004" pitchFamily="2" charset="0"/>
              </a:rPr>
              <a:t>header</a:t>
            </a:r>
            <a:r>
              <a:rPr lang="ja-JP" altLang="en-US" dirty="0">
                <a:effectLst/>
                <a:latin typeface="Helvetica Neue" panose="02000503000000020004" pitchFamily="2" charset="0"/>
              </a:rPr>
              <a:t>の定義が書かれた画面に</a:t>
            </a:r>
            <a:r>
              <a:rPr lang="en-US" altLang="ja-JP" dirty="0">
                <a:effectLst/>
                <a:latin typeface="Helvetica Neue" panose="02000503000000020004" pitchFamily="2" charset="0"/>
              </a:rPr>
              <a:t>(</a:t>
            </a:r>
            <a:r>
              <a:rPr lang="ja-JP" altLang="en-US" dirty="0">
                <a:effectLst/>
                <a:latin typeface="Helvetica Neue" panose="02000503000000020004" pitchFamily="2" charset="0"/>
              </a:rPr>
              <a:t>辿り着いたら</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タ</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ド</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リ</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ツ</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タラ</a:t>
            </a:r>
            <a:r>
              <a:rPr lang="en-US" altLang="ja-JP" dirty="0">
                <a:effectLst/>
                <a:latin typeface="Helvetica Neue" panose="02000503000000020004" pitchFamily="2" charset="0"/>
              </a:rPr>
              <a:t>"] </a:t>
            </a:r>
            <a:r>
              <a:rPr lang="ja-JP" altLang="en-US">
                <a:effectLst/>
                <a:latin typeface="Helvetica Neue" panose="02000503000000020004" pitchFamily="2" charset="0"/>
              </a:rPr>
              <a:t>、</a:t>
            </a:r>
            <a:r>
              <a:rPr lang="en-AU" altLang="ja-JP" dirty="0"/>
              <a:t>[break:"0.1s"]</a:t>
            </a:r>
            <a:r>
              <a:rPr lang="ja-JP" altLang="en-US">
                <a:effectLst/>
                <a:latin typeface="Helvetica Neue" panose="02000503000000020004" pitchFamily="2" charset="0"/>
              </a:rPr>
              <a:t>「</a:t>
            </a:r>
            <a:r>
              <a:rPr lang="ja-JP" altLang="en-US" dirty="0">
                <a:effectLst/>
                <a:latin typeface="Helvetica Neue" panose="02000503000000020004" pitchFamily="2" charset="0"/>
              </a:rPr>
              <a:t>下位」の項目に注目して</a:t>
            </a:r>
            <a:r>
              <a:rPr lang="ja-JP" altLang="en-US">
                <a:effectLst/>
                <a:latin typeface="Helvetica Neue" panose="02000503000000020004" pitchFamily="2" charset="0"/>
              </a:rPr>
              <a:t>ください。</a:t>
            </a:r>
            <a:r>
              <a:rPr lang="en-AU" altLang="ja-JP" dirty="0"/>
              <a:t>[break:"0.5s"]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形式のデータは</a:t>
            </a:r>
            <a:r>
              <a:rPr lang="en-US" dirty="0">
                <a:effectLst/>
                <a:latin typeface="Helvetica Neue" panose="02000503000000020004" pitchFamily="2" charset="0"/>
              </a:rPr>
              <a:t>XML</a:t>
            </a:r>
            <a:r>
              <a:rPr lang="ja-JP" altLang="en-US" dirty="0">
                <a:effectLst/>
                <a:latin typeface="Helvetica Neue" panose="02000503000000020004" pitchFamily="2" charset="0"/>
              </a:rPr>
              <a:t>形式である</a:t>
            </a:r>
            <a:r>
              <a:rPr lang="ja-JP" altLang="en-US">
                <a:effectLst/>
                <a:latin typeface="Helvetica Neue" panose="02000503000000020004" pitchFamily="2" charset="0"/>
              </a:rPr>
              <a:t>ため、</a:t>
            </a:r>
            <a:r>
              <a:rPr lang="en-AU" altLang="ja-JP" dirty="0"/>
              <a:t>[break:"0.1s"]</a:t>
            </a:r>
            <a:r>
              <a:rPr lang="ja-JP" altLang="en-US">
                <a:effectLst/>
                <a:latin typeface="Helvetica Neue" panose="02000503000000020004" pitchFamily="2" charset="0"/>
              </a:rPr>
              <a:t>タグ</a:t>
            </a:r>
            <a:r>
              <a:rPr lang="ja-JP" altLang="en-US" dirty="0">
                <a:effectLst/>
                <a:latin typeface="Helvetica Neue" panose="02000503000000020004" pitchFamily="2" charset="0"/>
              </a:rPr>
              <a:t>はきれいな入れ子になって</a:t>
            </a:r>
            <a:r>
              <a:rPr lang="ja-JP" altLang="en-US">
                <a:effectLst/>
                <a:latin typeface="Helvetica Neue" panose="02000503000000020004" pitchFamily="2" charset="0"/>
              </a:rPr>
              <a:t>います。</a:t>
            </a:r>
            <a:r>
              <a:rPr lang="en-AU" altLang="ja-JP" dirty="0"/>
              <a:t>[break:"0.5s"]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そのため、あるタグの</a:t>
            </a:r>
            <a:r>
              <a:rPr lang="en-AU" altLang="ja-JP" dirty="0">
                <a:effectLst/>
                <a:latin typeface="Helvetica Neue" panose="02000503000000020004" pitchFamily="2" charset="0"/>
              </a:rPr>
              <a:t>(</a:t>
            </a:r>
            <a:r>
              <a:rPr lang="ja-JP" altLang="en-US">
                <a:effectLst/>
                <a:latin typeface="Helvetica Neue" panose="02000503000000020004" pitchFamily="2" charset="0"/>
              </a:rPr>
              <a:t>外側にあるべきタグ</a:t>
            </a:r>
            <a:r>
              <a:rPr lang="en-AU" altLang="ja-JP" dirty="0">
                <a:effectLst/>
                <a:latin typeface="Helvetica Neue" panose="02000503000000020004" pitchFamily="2" charset="0"/>
              </a:rPr>
              <a:t>)</a:t>
            </a:r>
            <a:r>
              <a:rPr lang="ja-JP" altLang="en-US">
                <a:effectLst/>
                <a:latin typeface="Helvetica Neue" panose="02000503000000020004" pitchFamily="2" charset="0"/>
              </a:rPr>
              <a:t> </a:t>
            </a:r>
            <a:r>
              <a:rPr lang="en-AU" altLang="ja-JP" dirty="0">
                <a:effectLst/>
                <a:latin typeface="Helvetica Neue" panose="02000503000000020004" pitchFamily="2" charset="0"/>
              </a:rPr>
              <a:t>. </a:t>
            </a:r>
            <a:r>
              <a:rPr lang="ja-JP" altLang="en-US">
                <a:effectLst/>
                <a:latin typeface="Helvetica Neue" panose="02000503000000020004" pitchFamily="2" charset="0"/>
              </a:rPr>
              <a:t>言い換えると上位のタグと、内側にあるべき下位のタグをガイドラインで参照できます。</a:t>
            </a:r>
            <a:r>
              <a:rPr lang="en-AU" altLang="ja-JP" dirty="0"/>
              <a:t>[break:"0.5s"]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この</a:t>
            </a:r>
            <a:r>
              <a:rPr lang="en-AU" altLang="ja-JP" dirty="0">
                <a:effectLst/>
                <a:latin typeface="Helvetica Neue" panose="02000503000000020004" pitchFamily="2" charset="0"/>
              </a:rPr>
              <a:t>(</a:t>
            </a:r>
            <a:r>
              <a:rPr lang="ja-JP" altLang="en-US">
                <a:effectLst/>
                <a:latin typeface="Helvetica Neue" panose="02000503000000020004" pitchFamily="2" charset="0"/>
              </a:rPr>
              <a:t>画面</a:t>
            </a:r>
            <a:r>
              <a:rPr lang="en-AU" altLang="ja-JP" dirty="0">
                <a:effectLst/>
                <a:latin typeface="Helvetica Neue" panose="02000503000000020004" pitchFamily="2" charset="0"/>
              </a:rPr>
              <a:t>)[kana:"</a:t>
            </a:r>
            <a:r>
              <a:rPr lang="ja-JP" altLang="en-US">
                <a:effectLst/>
                <a:latin typeface="Helvetica Neue" panose="02000503000000020004" pitchFamily="2" charset="0"/>
              </a:rPr>
              <a:t>ガ</a:t>
            </a:r>
            <a:r>
              <a:rPr lang="en-AU" altLang="ja-JP" dirty="0">
                <a:effectLst/>
                <a:latin typeface="Helvetica Neue" panose="02000503000000020004" pitchFamily="2" charset="0"/>
              </a:rPr>
              <a:t>'</a:t>
            </a:r>
            <a:r>
              <a:rPr lang="ja-JP" altLang="en-US">
                <a:effectLst/>
                <a:latin typeface="Helvetica Neue" panose="02000503000000020004" pitchFamily="2" charset="0"/>
              </a:rPr>
              <a:t>メン</a:t>
            </a:r>
            <a:r>
              <a:rPr lang="en-AU" altLang="ja-JP" dirty="0">
                <a:effectLst/>
                <a:latin typeface="Helvetica Neue" panose="02000503000000020004" pitchFamily="2" charset="0"/>
              </a:rPr>
              <a:t>"]</a:t>
            </a:r>
            <a:r>
              <a:rPr lang="ja-JP" altLang="en-US">
                <a:effectLst/>
                <a:latin typeface="Helvetica Neue" panose="02000503000000020004" pitchFamily="2" charset="0"/>
              </a:rPr>
              <a:t>で</a:t>
            </a:r>
            <a:r>
              <a:rPr lang="ja-JP" altLang="en-US" dirty="0">
                <a:effectLst/>
                <a:latin typeface="Helvetica Neue" panose="02000503000000020004" pitchFamily="2" charset="0"/>
              </a:rPr>
              <a:t>は、</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en-US" dirty="0">
                <a:effectLst/>
                <a:latin typeface="Helvetica Neue" panose="02000503000000020004" pitchFamily="2" charset="0"/>
              </a:rPr>
              <a:t>header</a:t>
            </a:r>
            <a:r>
              <a:rPr lang="ja-JP" altLang="en-US" dirty="0">
                <a:effectLst/>
                <a:latin typeface="Helvetica Neue" panose="02000503000000020004" pitchFamily="2" charset="0"/>
              </a:rPr>
              <a:t>の</a:t>
            </a:r>
            <a:r>
              <a:rPr lang="ja-JP" altLang="en-US">
                <a:effectLst/>
                <a:latin typeface="Helvetica Neue" panose="02000503000000020004" pitchFamily="2" charset="0"/>
              </a:rPr>
              <a:t>タグの</a:t>
            </a:r>
            <a:r>
              <a:rPr lang="en-AU" altLang="ja-JP" dirty="0">
                <a:effectLst/>
                <a:latin typeface="Helvetica Neue" panose="02000503000000020004" pitchFamily="2" charset="0"/>
              </a:rPr>
              <a:t>(</a:t>
            </a:r>
            <a:r>
              <a:rPr lang="ja-JP" altLang="en-US">
                <a:effectLst/>
                <a:latin typeface="Helvetica Neue" panose="02000503000000020004" pitchFamily="2" charset="0"/>
              </a:rPr>
              <a:t>なかに入るべきタグ</a:t>
            </a:r>
            <a:r>
              <a:rPr lang="en-AU" altLang="ja-JP" dirty="0">
                <a:effectLst/>
                <a:latin typeface="Helvetica Neue" panose="02000503000000020004" pitchFamily="2" charset="0"/>
              </a:rPr>
              <a:t>)</a:t>
            </a:r>
            <a:r>
              <a:rPr lang="ja-JP" altLang="en-US">
                <a:effectLst/>
                <a:latin typeface="Helvetica Neue" panose="02000503000000020004" pitchFamily="2" charset="0"/>
              </a:rPr>
              <a:t>は、５つあります。</a:t>
            </a:r>
            <a:r>
              <a:rPr lang="en-AU" altLang="ja-JP" dirty="0"/>
              <a:t>[break:"0.5s"]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つまり、</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en-US" dirty="0">
                <a:effectLst/>
                <a:latin typeface="Helvetica Neue" panose="02000503000000020004" pitchFamily="2" charset="0"/>
              </a:rPr>
              <a:t>header</a:t>
            </a:r>
            <a:r>
              <a:rPr lang="ja-JP" altLang="en-US" dirty="0">
                <a:effectLst/>
                <a:latin typeface="Helvetica Neue" panose="02000503000000020004" pitchFamily="2" charset="0"/>
              </a:rPr>
              <a:t>の中には、５つのタグから</a:t>
            </a:r>
            <a:r>
              <a:rPr lang="en-US" altLang="ja-JP" dirty="0">
                <a:effectLst/>
                <a:latin typeface="Helvetica Neue" panose="02000503000000020004" pitchFamily="2" charset="0"/>
              </a:rPr>
              <a:t>(</a:t>
            </a:r>
            <a:r>
              <a:rPr lang="ja-JP" altLang="en-US" dirty="0">
                <a:effectLst/>
                <a:latin typeface="Helvetica Neue" panose="02000503000000020004" pitchFamily="2" charset="0"/>
              </a:rPr>
              <a:t>選んだもの</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エラ</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ンダモノ</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を入力すればよいということに</a:t>
            </a:r>
            <a:r>
              <a:rPr lang="ja-JP" altLang="en-US">
                <a:effectLst/>
                <a:latin typeface="Helvetica Neue" panose="02000503000000020004" pitchFamily="2" charset="0"/>
              </a:rPr>
              <a:t>なります。</a:t>
            </a:r>
            <a:r>
              <a:rPr lang="en-AU" altLang="ja-JP" dirty="0"/>
              <a:t>[break:"0.1s"]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では、どのタグをどんな風に使えばよいのでしょう</a:t>
            </a:r>
            <a:r>
              <a:rPr lang="ja-JP" altLang="en-US">
                <a:effectLst/>
                <a:latin typeface="Helvetica Neue" panose="02000503000000020004" pitchFamily="2" charset="0"/>
              </a:rPr>
              <a:t>か？</a:t>
            </a:r>
            <a:r>
              <a:rPr lang="en-AU" altLang="ja-JP" dirty="0"/>
              <a:t>[break:"0.1s"]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それには、</a:t>
            </a:r>
            <a:r>
              <a:rPr lang="en-US" altLang="ja-JP" dirty="0">
                <a:effectLst/>
                <a:latin typeface="Helvetica Neue" panose="02000503000000020004" pitchFamily="2" charset="0"/>
              </a:rPr>
              <a:t>(</a:t>
            </a:r>
            <a:r>
              <a:rPr lang="ja-JP" altLang="en-US" dirty="0">
                <a:effectLst/>
                <a:latin typeface="Helvetica Neue" panose="02000503000000020004" pitchFamily="2" charset="0"/>
              </a:rPr>
              <a:t>具体例</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グタ</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イレイ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を調べるのが</a:t>
            </a:r>
            <a:r>
              <a:rPr lang="en-US" altLang="ja-JP" dirty="0">
                <a:effectLst/>
                <a:latin typeface="Helvetica Neue" panose="02000503000000020004" pitchFamily="2" charset="0"/>
              </a:rPr>
              <a:t>(</a:t>
            </a:r>
            <a:r>
              <a:rPr lang="ja-JP" altLang="en-US" dirty="0">
                <a:effectLst/>
                <a:latin typeface="Helvetica Neue" panose="02000503000000020004" pitchFamily="2" charset="0"/>
              </a:rPr>
              <a:t>手っ取り早い</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テットリバ</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a:effectLst/>
                <a:latin typeface="Helvetica Neue" panose="02000503000000020004" pitchFamily="2" charset="0"/>
              </a:rPr>
              <a:t>です。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TEI</a:t>
            </a:r>
            <a:r>
              <a:rPr lang="ja-JP" altLang="en-US">
                <a:effectLst/>
                <a:latin typeface="Helvetica Neue" panose="02000503000000020004" pitchFamily="2" charset="0"/>
              </a:rPr>
              <a:t>サイトの</a:t>
            </a:r>
            <a:r>
              <a:rPr lang="en-US" dirty="0" err="1">
                <a:effectLst/>
                <a:latin typeface="Helvetica Neue" panose="02000503000000020004" pitchFamily="2" charset="0"/>
              </a:rPr>
              <a:t>teiHeader</a:t>
            </a:r>
            <a:r>
              <a:rPr lang="ja-JP" altLang="en-US" dirty="0">
                <a:effectLst/>
                <a:latin typeface="Helvetica Neue" panose="02000503000000020004" pitchFamily="2" charset="0"/>
              </a:rPr>
              <a:t>の定義が書かれた画面に辿り着いたら、「下位」の項目に注目してください。</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TEI</a:t>
            </a:r>
            <a:r>
              <a:rPr lang="ja-JP" altLang="en-US" dirty="0">
                <a:effectLst/>
                <a:latin typeface="Helvetica Neue" panose="02000503000000020004" pitchFamily="2" charset="0"/>
              </a:rPr>
              <a:t>形式のデータは</a:t>
            </a:r>
            <a:r>
              <a:rPr lang="en-US" dirty="0">
                <a:effectLst/>
                <a:latin typeface="Helvetica Neue" panose="02000503000000020004" pitchFamily="2" charset="0"/>
              </a:rPr>
              <a:t>XML</a:t>
            </a:r>
            <a:r>
              <a:rPr lang="ja-JP" altLang="en-US" dirty="0">
                <a:effectLst/>
                <a:latin typeface="Helvetica Neue" panose="02000503000000020004" pitchFamily="2" charset="0"/>
              </a:rPr>
              <a:t>形式であるため、タグはきれいな入れ子になっています。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そのため、あるタグの外側にあるべきタグ、言い換えると上位のタグと、内側にあるべき下位のタグをガイドラインで参照できます。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この画面では</a:t>
            </a:r>
            <a:r>
              <a:rPr lang="ja-JP" altLang="en-US">
                <a:effectLst/>
                <a:latin typeface="Helvetica Neue" panose="02000503000000020004" pitchFamily="2" charset="0"/>
              </a:rPr>
              <a:t>、</a:t>
            </a:r>
            <a:r>
              <a:rPr lang="en-US" dirty="0" err="1">
                <a:effectLst/>
                <a:latin typeface="Helvetica Neue" panose="02000503000000020004" pitchFamily="2" charset="0"/>
              </a:rPr>
              <a:t>teiHeader</a:t>
            </a:r>
            <a:r>
              <a:rPr lang="ja-JP" altLang="en-US" dirty="0">
                <a:effectLst/>
                <a:latin typeface="Helvetica Neue" panose="02000503000000020004" pitchFamily="2" charset="0"/>
              </a:rPr>
              <a:t>のタグのなかに入るべきタグは５つあります。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つまり</a:t>
            </a:r>
            <a:r>
              <a:rPr lang="ja-JP" altLang="en-US">
                <a:effectLst/>
                <a:latin typeface="Helvetica Neue" panose="02000503000000020004" pitchFamily="2" charset="0"/>
              </a:rPr>
              <a:t>、</a:t>
            </a:r>
            <a:r>
              <a:rPr lang="en-US" dirty="0" err="1">
                <a:effectLst/>
                <a:latin typeface="Helvetica Neue" panose="02000503000000020004" pitchFamily="2" charset="0"/>
              </a:rPr>
              <a:t>teiHeader</a:t>
            </a:r>
            <a:r>
              <a:rPr lang="ja-JP" altLang="en-US" dirty="0">
                <a:effectLst/>
                <a:latin typeface="Helvetica Neue" panose="02000503000000020004" pitchFamily="2" charset="0"/>
              </a:rPr>
              <a:t>の中には、５つのタグから選んだものを入力すればよいということになります。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では、どのタグをどんな風に使えばよいのでしょうか？</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それには、具体例を調べるのが手っ取り早いです。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US" altLang="ja-JP" dirty="0"/>
          </a:p>
        </p:txBody>
      </p:sp>
    </p:spTree>
    <p:extLst>
      <p:ext uri="{BB962C8B-B14F-4D97-AF65-F5344CB8AC3E}">
        <p14:creationId xmlns:p14="http://schemas.microsoft.com/office/powerpoint/2010/main" val="138913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ガイドラインの使用方法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例という項目をみてください。</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さらにスクロールすると、</a:t>
            </a:r>
            <a:r>
              <a:rPr kumimoji="1" lang="en-AU" altLang="ja-JP" dirty="0"/>
              <a:t>(</a:t>
            </a:r>
            <a:r>
              <a:rPr kumimoji="1" lang="ja-JP" altLang="en-US"/>
              <a:t>一括表示</a:t>
            </a:r>
            <a:r>
              <a:rPr kumimoji="1" lang="en-AU" altLang="ja-JP" dirty="0"/>
              <a:t>)[kana:"</a:t>
            </a:r>
            <a:r>
              <a:rPr kumimoji="1" lang="ja-JP" altLang="en-US"/>
              <a:t>イッカツヒョウジ</a:t>
            </a:r>
            <a:r>
              <a:rPr kumimoji="1" lang="en-AU" altLang="ja-JP" dirty="0"/>
              <a:t>"]</a:t>
            </a:r>
            <a:r>
              <a:rPr lang="en-US" b="0" i="0" u="none" strike="noStrike" dirty="0">
                <a:solidFill>
                  <a:srgbClr val="333333"/>
                </a:solidFill>
                <a:effectLst/>
                <a:latin typeface="Meiryo UI" panose="020B0604030504040204" pitchFamily="34" charset="-128"/>
                <a:ea typeface="Meiryo UI" panose="020B0604030504040204" pitchFamily="34" charset="-128"/>
              </a:rPr>
              <a:t>[break:"0.01s"]</a:t>
            </a:r>
            <a:r>
              <a:rPr kumimoji="1" lang="ja-JP" altLang="en-US"/>
              <a:t>あるいは</a:t>
            </a:r>
            <a:r>
              <a:rPr kumimoji="1" lang="en-US" altLang="ja-JP" dirty="0"/>
              <a:t>Show all</a:t>
            </a:r>
            <a:r>
              <a:rPr kumimoji="1" lang="ja-JP" altLang="en-US"/>
              <a:t>というリンクがありますので、クリックしてください。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ja-JP" altLang="en-US"/>
              <a:t>「例」という項目をみてください。さらにスクロールすると、一括表示あるいは</a:t>
            </a:r>
            <a:r>
              <a:rPr kumimoji="1" lang="en-US" altLang="ja-JP" dirty="0"/>
              <a:t>Show all</a:t>
            </a:r>
            <a:r>
              <a:rPr kumimoji="1" lang="ja-JP" altLang="en-US"/>
              <a:t>というリンクがありますのでクリックしてください。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1" lang="en-AU" altLang="ja-JP" dirty="0"/>
          </a:p>
          <a:p>
            <a:pPr marL="158750" indent="0">
              <a:buNone/>
            </a:pPr>
            <a:endParaRPr kumimoji="1" lang="ja-JP" altLang="en-US"/>
          </a:p>
        </p:txBody>
      </p:sp>
    </p:spTree>
    <p:extLst>
      <p:ext uri="{BB962C8B-B14F-4D97-AF65-F5344CB8AC3E}">
        <p14:creationId xmlns:p14="http://schemas.microsoft.com/office/powerpoint/2010/main" val="291044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ガイドラインの使用方法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次の画面では、</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en-US" dirty="0">
                <a:effectLst/>
                <a:latin typeface="Helvetica Neue" panose="02000503000000020004" pitchFamily="2" charset="0"/>
              </a:rPr>
              <a:t>header</a:t>
            </a:r>
            <a:r>
              <a:rPr lang="ja-JP" altLang="en-US" dirty="0">
                <a:effectLst/>
                <a:latin typeface="Helvetica Neue" panose="02000503000000020004" pitchFamily="2" charset="0"/>
              </a:rPr>
              <a:t>のタグを利用した例が、</a:t>
            </a:r>
            <a:r>
              <a:rPr lang="en-US" altLang="ja-JP" dirty="0">
                <a:effectLst/>
                <a:latin typeface="Helvetica Neue" panose="02000503000000020004" pitchFamily="2" charset="0"/>
              </a:rPr>
              <a:t>(</a:t>
            </a:r>
            <a:r>
              <a:rPr lang="ja-JP" altLang="en-US" dirty="0">
                <a:effectLst/>
                <a:latin typeface="Helvetica Neue" panose="02000503000000020004" pitchFamily="2" charset="0"/>
              </a:rPr>
              <a:t>数多く</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a:effectLst/>
                <a:latin typeface="Helvetica Neue" panose="02000503000000020004" pitchFamily="2" charset="0"/>
              </a:rPr>
              <a:t>カ</a:t>
            </a:r>
            <a:r>
              <a:rPr lang="en-AU" altLang="ja-JP" dirty="0">
                <a:effectLst/>
                <a:latin typeface="Helvetica Neue" panose="02000503000000020004" pitchFamily="2" charset="0"/>
              </a:rPr>
              <a:t>'</a:t>
            </a:r>
            <a:r>
              <a:rPr lang="ja-JP" altLang="en-US">
                <a:effectLst/>
                <a:latin typeface="Helvetica Neue" panose="02000503000000020004" pitchFamily="2" charset="0"/>
              </a:rPr>
              <a:t>ズオオク</a:t>
            </a:r>
            <a:r>
              <a:rPr lang="en-US" altLang="ja-JP" dirty="0">
                <a:effectLst/>
                <a:latin typeface="Helvetica Neue" panose="02000503000000020004" pitchFamily="2" charset="0"/>
              </a:rPr>
              <a:t>"]</a:t>
            </a:r>
            <a:r>
              <a:rPr lang="ja-JP" altLang="en-US" dirty="0">
                <a:effectLst/>
                <a:latin typeface="Helvetica Neue" panose="02000503000000020004" pitchFamily="2" charset="0"/>
              </a:rPr>
              <a:t>出て</a:t>
            </a:r>
            <a:r>
              <a:rPr lang="ja-JP" altLang="en-US">
                <a:effectLst/>
                <a:latin typeface="Helvetica Neue" panose="02000503000000020004" pitchFamily="2" charset="0"/>
              </a:rPr>
              <a:t>きます。</a:t>
            </a:r>
            <a:r>
              <a:rPr lang="en-AU" altLang="ja-JP" dirty="0"/>
              <a:t>[break:"0.1s"]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例えば、画面左の例では、説明付きで下位のタグの使用法が載って</a:t>
            </a:r>
            <a:r>
              <a:rPr lang="ja-JP" altLang="en-US">
                <a:effectLst/>
                <a:latin typeface="Helvetica Neue" panose="02000503000000020004" pitchFamily="2" charset="0"/>
              </a:rPr>
              <a:t>います。</a:t>
            </a:r>
            <a:r>
              <a:rPr lang="en-AU" altLang="ja-JP" dirty="0"/>
              <a:t>[break:"0.2s"]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また、右側の例のように、違う言語での記述例も参照できることが</a:t>
            </a:r>
            <a:r>
              <a:rPr lang="ja-JP" altLang="en-US">
                <a:effectLst/>
                <a:latin typeface="Helvetica Neue" panose="02000503000000020004" pitchFamily="2" charset="0"/>
              </a:rPr>
              <a:t>あります。</a:t>
            </a:r>
            <a:r>
              <a:rPr lang="en-AU" altLang="ja-JP" dirty="0"/>
              <a:t>[break:"0.2s"]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こうして、</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ガイドラインに載っているお手本を参照して、真似するというのが、もっとも間違った記述をしにくいと</a:t>
            </a:r>
            <a:r>
              <a:rPr lang="ja-JP" altLang="en-US">
                <a:effectLst/>
                <a:latin typeface="Helvetica Neue" panose="02000503000000020004" pitchFamily="2" charset="0"/>
              </a:rPr>
              <a:t>思われます。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次の画面では</a:t>
            </a:r>
            <a:r>
              <a:rPr lang="ja-JP" altLang="en-US">
                <a:effectLst/>
                <a:latin typeface="Helvetica Neue" panose="02000503000000020004" pitchFamily="2" charset="0"/>
              </a:rPr>
              <a:t>、</a:t>
            </a:r>
            <a:r>
              <a:rPr lang="en-US" dirty="0" err="1">
                <a:effectLst/>
                <a:latin typeface="Helvetica Neue" panose="02000503000000020004" pitchFamily="2" charset="0"/>
              </a:rPr>
              <a:t>teiHeader</a:t>
            </a:r>
            <a:r>
              <a:rPr lang="ja-JP" altLang="en-US" dirty="0">
                <a:effectLst/>
                <a:latin typeface="Helvetica Neue" panose="02000503000000020004" pitchFamily="2" charset="0"/>
              </a:rPr>
              <a:t>のタグを利用した例が数多く出てきます。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例えば、画面左の例では、説明付きで下位のタグの使用法が載っています。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また、右側の例のように、違う言語での記述例も参照できることがあります。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こうして、</a:t>
            </a:r>
            <a:r>
              <a:rPr lang="en-US" dirty="0">
                <a:effectLst/>
                <a:latin typeface="Helvetica Neue" panose="02000503000000020004" pitchFamily="2" charset="0"/>
              </a:rPr>
              <a:t>TEI</a:t>
            </a:r>
            <a:r>
              <a:rPr lang="ja-JP" altLang="en-US" dirty="0">
                <a:effectLst/>
                <a:latin typeface="Helvetica Neue" panose="02000503000000020004" pitchFamily="2" charset="0"/>
              </a:rPr>
              <a:t>ガイドラインに載っているお手本を参照して、真似するというのがもっとも間違った記述をしにくいと思われます。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206525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a35aa0c5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fa35aa0c5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TEI</a:t>
            </a:r>
            <a:r>
              <a:rPr lang="ja" altLang="en-US" dirty="0"/>
              <a:t>タグを使う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zh-TW" alt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適切</a:t>
            </a:r>
            <a:r>
              <a:rPr lang="ja-JP" altLang="en-US"/>
              <a:t>なタグを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ガイドラインから</a:t>
            </a:r>
            <a:r>
              <a:rPr lang="en-AU" altLang="ja-JP" dirty="0"/>
              <a:t>(</a:t>
            </a:r>
            <a:r>
              <a:rPr lang="zh-TW" altLang="en-US" dirty="0"/>
              <a:t>探</a:t>
            </a:r>
            <a:r>
              <a:rPr lang="ja-JP" altLang="en-US"/>
              <a:t>す</a:t>
            </a:r>
            <a:r>
              <a:rPr lang="zh-TW" altLang="en-US" dirty="0"/>
              <a:t>要領</a:t>
            </a:r>
            <a:r>
              <a:rPr lang="ja-JP" altLang="en-US"/>
              <a:t>が</a:t>
            </a:r>
            <a:r>
              <a:rPr lang="en-AU" altLang="ja-JP" dirty="0"/>
              <a:t>)</a:t>
            </a:r>
            <a:r>
              <a:rPr lang="zh-TW" altLang="en-US" dirty="0"/>
              <a:t>理解</a:t>
            </a:r>
            <a:r>
              <a:rPr lang="ja-JP" altLang="en-US"/>
              <a:t>できたでしょうか？</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t>(</a:t>
            </a:r>
            <a:r>
              <a:rPr lang="ja-JP" altLang="en-US"/>
              <a:t>１</a:t>
            </a:r>
            <a:r>
              <a:rPr lang="zh-TW" altLang="en-US" dirty="0"/>
              <a:t>章</a:t>
            </a:r>
            <a:r>
              <a:rPr lang="en-US" altLang="zh-TW" dirty="0"/>
              <a:t>)[kana:"</a:t>
            </a:r>
            <a:r>
              <a:rPr lang="ja-JP" altLang="en-US" dirty="0"/>
              <a:t>イ</a:t>
            </a:r>
            <a:r>
              <a:rPr lang="en-US" altLang="ja-JP" dirty="0"/>
              <a:t>'</a:t>
            </a:r>
            <a:r>
              <a:rPr lang="ja-JP" altLang="en-US" dirty="0"/>
              <a:t>ッショウ</a:t>
            </a:r>
            <a:r>
              <a:rPr lang="en-US" altLang="zh-TW" dirty="0"/>
              <a:t>"]</a:t>
            </a:r>
            <a:r>
              <a:rPr lang="ja-JP" altLang="en-US"/>
              <a:t>で</a:t>
            </a:r>
            <a:r>
              <a:rPr lang="zh-TW" altLang="en-US" dirty="0"/>
              <a:t>紹介</a:t>
            </a:r>
            <a:r>
              <a:rPr lang="ja-JP" altLang="en-US"/>
              <a:t>した</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ガイドラインは</a:t>
            </a:r>
            <a:r>
              <a:rPr lang="zh-TW" altLang="en-US" dirty="0"/>
              <a:t>非常</a:t>
            </a:r>
            <a:r>
              <a:rPr lang="ja-JP" altLang="en-US"/>
              <a:t>に</a:t>
            </a:r>
            <a:r>
              <a:rPr lang="zh-TW" altLang="en-US" dirty="0"/>
              <a:t>詳細</a:t>
            </a:r>
            <a:r>
              <a:rPr lang="ja-JP" altLang="en-US"/>
              <a:t>ですが、</a:t>
            </a:r>
            <a:r>
              <a:rPr lang="en-AU" altLang="ja-JP" dirty="0"/>
              <a:t>[break:"0.1s"]</a:t>
            </a:r>
            <a:endParaRPr lang="ja-JP" altLang="en-US"/>
          </a:p>
          <a:p>
            <a:pPr marL="0" lvl="0" indent="0" algn="l" rtl="0">
              <a:spcBef>
                <a:spcPts val="0"/>
              </a:spcBef>
              <a:spcAft>
                <a:spcPts val="0"/>
              </a:spcAft>
              <a:buNone/>
            </a:pPr>
            <a:r>
              <a:rPr lang="zh-TW" altLang="en-US" dirty="0"/>
              <a:t>基本的</a:t>
            </a:r>
            <a:r>
              <a:rPr lang="ja-JP" altLang="en-US"/>
              <a:t>には、「どのようなテキストを、どのように</a:t>
            </a:r>
            <a:r>
              <a:rPr lang="zh-TW" altLang="en-US" dirty="0"/>
              <a:t>構造化</a:t>
            </a:r>
            <a:r>
              <a:rPr lang="ja-JP" altLang="en-US"/>
              <a:t>するか」を、</a:t>
            </a:r>
            <a:r>
              <a:rPr lang="ja-JP" altLang="en-US" dirty="0"/>
              <a:t>説明</a:t>
            </a:r>
            <a:r>
              <a:rPr lang="ja-JP" altLang="en-US"/>
              <a:t>しています。</a:t>
            </a:r>
            <a:r>
              <a:rPr lang="en-US" dirty="0">
                <a:effectLst/>
              </a:rPr>
              <a:t>[break:"0.5s"]</a:t>
            </a:r>
          </a:p>
          <a:p>
            <a:pPr marL="0" lvl="0" indent="0" algn="l" rtl="0">
              <a:spcBef>
                <a:spcPts val="0"/>
              </a:spcBef>
              <a:spcAft>
                <a:spcPts val="0"/>
              </a:spcAft>
              <a:buNone/>
            </a:pPr>
            <a:r>
              <a:rPr lang="ja-JP" altLang="en-US"/>
              <a:t>これから、いよいよタグを</a:t>
            </a:r>
            <a:r>
              <a:rPr lang="zh-TW" altLang="en-US" dirty="0"/>
              <a:t>組</a:t>
            </a:r>
            <a:r>
              <a:rPr lang="ja-JP" altLang="en-US"/>
              <a:t>み</a:t>
            </a:r>
            <a:r>
              <a:rPr lang="zh-TW" altLang="en-US" dirty="0"/>
              <a:t>立</a:t>
            </a:r>
            <a:r>
              <a:rPr lang="ja-JP" altLang="en-US"/>
              <a:t>てていきます。</a:t>
            </a:r>
            <a:r>
              <a:rPr lang="en-AU" altLang="ja-JP" dirty="0"/>
              <a:t>[break:"0.5s"]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まずは、</a:t>
            </a:r>
            <a:r>
              <a:rPr lang="zh-TW" altLang="en-US" dirty="0"/>
              <a:t>対象</a:t>
            </a:r>
            <a:r>
              <a:rPr lang="ja-JP" altLang="en-US"/>
              <a:t>とするテキストの、</a:t>
            </a:r>
            <a:r>
              <a:rPr lang="zh-TW" altLang="en-US" dirty="0"/>
              <a:t>大</a:t>
            </a:r>
            <a:r>
              <a:rPr lang="ja-JP" altLang="en-US"/>
              <a:t>まかな</a:t>
            </a:r>
            <a:r>
              <a:rPr lang="zh-TW" altLang="en-US" dirty="0"/>
              <a:t>構造</a:t>
            </a:r>
            <a:r>
              <a:rPr lang="en-AU" altLang="ja-JP" dirty="0"/>
              <a:t>[break:"0.2s"]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（例：目録情報、本</a:t>
            </a:r>
            <a:r>
              <a:rPr lang="ja-JP" altLang="en-US"/>
              <a:t>の</a:t>
            </a:r>
            <a:r>
              <a:rPr lang="zh-TW" altLang="en-US" dirty="0"/>
              <a:t>章、段落、注釈、引用</a:t>
            </a:r>
            <a:r>
              <a:rPr lang="ja-JP" altLang="en-US"/>
              <a:t>など）を</a:t>
            </a:r>
            <a:r>
              <a:rPr lang="zh-TW" altLang="en-US" dirty="0"/>
              <a:t>把握</a:t>
            </a:r>
            <a:r>
              <a:rPr lang="ja-JP" altLang="en-US"/>
              <a:t>しましょう。</a:t>
            </a:r>
            <a:r>
              <a:rPr lang="en-AU" altLang="ja-JP" dirty="0"/>
              <a:t>[break:"0.2s"]</a:t>
            </a:r>
            <a:endParaRPr lang="ja-JP" altLang="en-US"/>
          </a:p>
          <a:p>
            <a:pPr marL="0" lvl="0" indent="0" algn="l" rtl="0">
              <a:spcBef>
                <a:spcPts val="0"/>
              </a:spcBef>
              <a:spcAft>
                <a:spcPts val="0"/>
              </a:spcAft>
              <a:buNone/>
            </a:pPr>
            <a:r>
              <a:rPr lang="ja-JP" altLang="en-US"/>
              <a:t>テキストの</a:t>
            </a:r>
            <a:r>
              <a:rPr lang="zh-TW" altLang="en-US" dirty="0"/>
              <a:t>構造</a:t>
            </a:r>
            <a:r>
              <a:rPr lang="ja-JP" altLang="en-US"/>
              <a:t>を</a:t>
            </a:r>
            <a:r>
              <a:rPr lang="zh-TW" altLang="en-US" dirty="0"/>
              <a:t>考</a:t>
            </a:r>
            <a:r>
              <a:rPr lang="ja-JP" altLang="en-US"/>
              <a:t>えたら、</a:t>
            </a:r>
            <a:r>
              <a:rPr lang="zh-TW" altLang="en-US" dirty="0"/>
              <a:t>次</a:t>
            </a:r>
            <a:r>
              <a:rPr lang="ja-JP" altLang="en-US"/>
              <a:t>は、</a:t>
            </a:r>
            <a:r>
              <a:rPr lang="zh-TW" altLang="en-US" dirty="0"/>
              <a:t>章</a:t>
            </a:r>
            <a:r>
              <a:rPr lang="ja-JP" altLang="en-US"/>
              <a:t>や</a:t>
            </a:r>
            <a:r>
              <a:rPr lang="zh-TW" altLang="en-US" dirty="0"/>
              <a:t>段落</a:t>
            </a:r>
            <a:r>
              <a:rPr lang="ja-JP" altLang="en-US"/>
              <a:t>などの</a:t>
            </a:r>
            <a:r>
              <a:rPr lang="zh-TW" altLang="en-US" dirty="0"/>
              <a:t>各部品</a:t>
            </a:r>
            <a:r>
              <a:rPr lang="ja-JP" altLang="en-US"/>
              <a:t>を、どんなタグで</a:t>
            </a:r>
            <a:r>
              <a:rPr lang="zh-TW" altLang="en-US" dirty="0"/>
              <a:t>囲</a:t>
            </a:r>
            <a:r>
              <a:rPr lang="ja-JP" altLang="en-US"/>
              <a:t>むかを</a:t>
            </a:r>
            <a:r>
              <a:rPr lang="zh-TW" altLang="en-US" dirty="0"/>
              <a:t>調</a:t>
            </a:r>
            <a:r>
              <a:rPr lang="ja-JP" altLang="en-US"/>
              <a:t>べます。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適切なタグを</a:t>
            </a:r>
            <a:r>
              <a:rPr lang="en-US" dirty="0">
                <a:effectLst/>
                <a:latin typeface="Helvetica Neue" panose="02000503000000020004" pitchFamily="2" charset="0"/>
              </a:rPr>
              <a:t>TEI</a:t>
            </a:r>
            <a:r>
              <a:rPr lang="ja-JP" altLang="en-US" dirty="0">
                <a:effectLst/>
                <a:latin typeface="Helvetica Neue" panose="02000503000000020004" pitchFamily="2" charset="0"/>
              </a:rPr>
              <a:t>ガイドラインから探す要領が理解できたでしょうか？</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１章で紹介した</a:t>
            </a:r>
            <a:r>
              <a:rPr lang="en-US" dirty="0">
                <a:effectLst/>
                <a:latin typeface="Helvetica Neue" panose="02000503000000020004" pitchFamily="2" charset="0"/>
              </a:rPr>
              <a:t>TEI</a:t>
            </a:r>
            <a:r>
              <a:rPr lang="ja-JP" altLang="en-US" dirty="0">
                <a:effectLst/>
                <a:latin typeface="Helvetica Neue" panose="02000503000000020004" pitchFamily="2" charset="0"/>
              </a:rPr>
              <a:t>ガイドラインは非常に詳細ですが、基本的には「どのようなテキストを、どのように構造化するか」を説明しています。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これからいよいよタグを組み立てていきます。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まずは、対象とするテキストの大まかな構造（例：目録情報、本の章、段落、注釈、引用など）を把握しましょう。</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テキストの構造を考えたら、次は章や段落などの各部品をどんなタグで囲むかを調べます。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a35aa0c5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fa35aa0c5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TEI</a:t>
            </a:r>
            <a:r>
              <a:rPr lang="ja" altLang="en-US" dirty="0"/>
              <a:t>タグを使う</a:t>
            </a:r>
            <a:endParaRPr lang="en-US" altLang="j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solidFill>
                  <a:schemeClr val="dk1"/>
                </a:solidFill>
              </a:rPr>
              <a:t>前</a:t>
            </a:r>
            <a:r>
              <a:rPr lang="ja-JP" altLang="en-US">
                <a:solidFill>
                  <a:schemeClr val="dk1"/>
                </a:solidFill>
              </a:rPr>
              <a:t>のスライドで</a:t>
            </a:r>
            <a:r>
              <a:rPr lang="zh-TW" altLang="en-US" dirty="0">
                <a:solidFill>
                  <a:schemeClr val="dk1"/>
                </a:solidFill>
              </a:rPr>
              <a:t>考</a:t>
            </a:r>
            <a:r>
              <a:rPr lang="ja-JP" altLang="en-US">
                <a:solidFill>
                  <a:schemeClr val="dk1"/>
                </a:solidFill>
              </a:rPr>
              <a:t>えた</a:t>
            </a:r>
            <a:r>
              <a:rPr lang="zh-TW" altLang="en-US" dirty="0">
                <a:solidFill>
                  <a:schemeClr val="dk1"/>
                </a:solidFill>
              </a:rPr>
              <a:t>文章</a:t>
            </a:r>
            <a:r>
              <a:rPr lang="ja-JP" altLang="en-US">
                <a:solidFill>
                  <a:schemeClr val="dk1"/>
                </a:solidFill>
              </a:rPr>
              <a:t>の</a:t>
            </a:r>
            <a:r>
              <a:rPr lang="zh-TW" altLang="en-US" dirty="0">
                <a:solidFill>
                  <a:schemeClr val="dk1"/>
                </a:solidFill>
              </a:rPr>
              <a:t>構造</a:t>
            </a:r>
            <a:r>
              <a:rPr lang="ja-JP" altLang="en-US">
                <a:solidFill>
                  <a:schemeClr val="dk1"/>
                </a:solidFill>
              </a:rPr>
              <a:t>を</a:t>
            </a:r>
            <a:r>
              <a:rPr lang="zh-TW" altLang="en-US" dirty="0">
                <a:solidFill>
                  <a:schemeClr val="dk1"/>
                </a:solidFill>
              </a:rPr>
              <a:t>使</a:t>
            </a:r>
            <a:r>
              <a:rPr lang="ja-JP" altLang="en-US">
                <a:solidFill>
                  <a:schemeClr val="dk1"/>
                </a:solidFill>
              </a:rPr>
              <a:t>って、タグを</a:t>
            </a:r>
            <a:r>
              <a:rPr lang="zh-TW" altLang="en-US" dirty="0">
                <a:solidFill>
                  <a:schemeClr val="dk1"/>
                </a:solidFill>
              </a:rPr>
              <a:t>付</a:t>
            </a:r>
            <a:r>
              <a:rPr lang="ja-JP" altLang="en-US">
                <a:solidFill>
                  <a:schemeClr val="dk1"/>
                </a:solidFill>
              </a:rPr>
              <a:t>けていきます。</a:t>
            </a:r>
            <a:r>
              <a:rPr lang="en-AU" altLang="ja-JP" dirty="0"/>
              <a:t>[break:"1s"]</a:t>
            </a:r>
            <a:endParaRPr lang="ja-JP" alt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 dirty="0">
                <a:solidFill>
                  <a:schemeClr val="dk1"/>
                </a:solidFill>
              </a:rPr>
              <a:t>Header</a:t>
            </a:r>
            <a:r>
              <a:rPr lang="ja-JP" altLang="en-US">
                <a:solidFill>
                  <a:schemeClr val="dk1"/>
                </a:solidFill>
              </a:rPr>
              <a:t>と、</a:t>
            </a:r>
            <a:r>
              <a:rPr lang="en-US" altLang="ja" dirty="0">
                <a:solidFill>
                  <a:schemeClr val="dk1"/>
                </a:solidFill>
              </a:rPr>
              <a:t>text</a:t>
            </a:r>
            <a:r>
              <a:rPr lang="ja-JP" altLang="en-US">
                <a:solidFill>
                  <a:schemeClr val="dk1"/>
                </a:solidFill>
              </a:rPr>
              <a:t>の</a:t>
            </a:r>
            <a:r>
              <a:rPr lang="zh-TW" altLang="en-US" dirty="0">
                <a:solidFill>
                  <a:schemeClr val="dk1"/>
                </a:solidFill>
              </a:rPr>
              <a:t>下</a:t>
            </a:r>
            <a:r>
              <a:rPr lang="ja-JP" altLang="en-US">
                <a:solidFill>
                  <a:schemeClr val="dk1"/>
                </a:solidFill>
              </a:rPr>
              <a:t>に</a:t>
            </a:r>
            <a:r>
              <a:rPr lang="zh-TW" altLang="en-US" dirty="0">
                <a:solidFill>
                  <a:schemeClr val="dk1"/>
                </a:solidFill>
              </a:rPr>
              <a:t>入</a:t>
            </a:r>
            <a:r>
              <a:rPr lang="ja-JP" altLang="en-US">
                <a:solidFill>
                  <a:schemeClr val="dk1"/>
                </a:solidFill>
              </a:rPr>
              <a:t>るタグを</a:t>
            </a:r>
            <a:r>
              <a:rPr lang="en-AU" altLang="ja-JP" dirty="0">
                <a:solidFill>
                  <a:schemeClr val="dk1"/>
                </a:solidFill>
              </a:rPr>
              <a:t>(</a:t>
            </a:r>
            <a:r>
              <a:rPr lang="zh-TW" altLang="en-US" dirty="0">
                <a:solidFill>
                  <a:schemeClr val="dk1"/>
                </a:solidFill>
              </a:rPr>
              <a:t>付</a:t>
            </a:r>
            <a:r>
              <a:rPr lang="ja-JP" altLang="en-US">
                <a:solidFill>
                  <a:schemeClr val="dk1"/>
                </a:solidFill>
              </a:rPr>
              <a:t>けるときに</a:t>
            </a:r>
            <a:r>
              <a:rPr lang="en-AU" altLang="ja-JP" dirty="0">
                <a:solidFill>
                  <a:schemeClr val="dk1"/>
                </a:solidFill>
              </a:rPr>
              <a:t>)</a:t>
            </a:r>
            <a:r>
              <a:rPr lang="ja-JP" altLang="en-US">
                <a:solidFill>
                  <a:schemeClr val="dk1"/>
                </a:solidFill>
              </a:rPr>
              <a:t>は、</a:t>
            </a:r>
            <a:r>
              <a:rPr lang="en-AU" altLang="ja-JP" dirty="0"/>
              <a:t>[break:"0.1s"]</a:t>
            </a:r>
            <a:r>
              <a:rPr lang="ja-JP" altLang="en-US">
                <a:solidFill>
                  <a:schemeClr val="dk1"/>
                </a:solidFill>
              </a:rPr>
              <a:t>上から順番に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solidFill>
                  <a:schemeClr val="dk1"/>
                </a:solidFill>
              </a:rPr>
              <a:t>のタグを</a:t>
            </a:r>
            <a:r>
              <a:rPr lang="zh-TW" altLang="en-US" dirty="0">
                <a:solidFill>
                  <a:schemeClr val="dk1"/>
                </a:solidFill>
              </a:rPr>
              <a:t>探</a:t>
            </a:r>
            <a:r>
              <a:rPr lang="ja-JP" altLang="en-US">
                <a:solidFill>
                  <a:schemeClr val="dk1"/>
                </a:solidFill>
              </a:rPr>
              <a:t>していくよりも、</a:t>
            </a:r>
            <a:r>
              <a:rPr lang="en-AU" altLang="ja-JP" dirty="0"/>
              <a:t>[break:"0.1s"]</a:t>
            </a:r>
            <a:r>
              <a:rPr lang="ja-JP" altLang="en-US">
                <a:solidFill>
                  <a:schemeClr val="dk1"/>
                </a:solidFill>
              </a:rPr>
              <a:t>あらかじめ、</a:t>
            </a:r>
            <a:r>
              <a:rPr lang="en-US" altLang="ja-JP" dirty="0">
                <a:solidFill>
                  <a:schemeClr val="dk1"/>
                </a:solidFill>
              </a:rPr>
              <a:t>(</a:t>
            </a:r>
            <a:r>
              <a:rPr lang="ja-JP" altLang="en-US" dirty="0">
                <a:solidFill>
                  <a:schemeClr val="dk1"/>
                </a:solidFill>
              </a:rPr>
              <a:t>おおまかな</a:t>
            </a:r>
            <a:r>
              <a:rPr lang="en-US" altLang="ja-JP" dirty="0">
                <a:solidFill>
                  <a:schemeClr val="dk1"/>
                </a:solidFill>
              </a:rPr>
              <a:t>)[kana:"</a:t>
            </a:r>
            <a:r>
              <a:rPr lang="ja-JP" altLang="en-US" dirty="0">
                <a:solidFill>
                  <a:schemeClr val="dk1"/>
                </a:solidFill>
              </a:rPr>
              <a:t>オ</a:t>
            </a:r>
            <a:r>
              <a:rPr lang="en-US" altLang="ja-JP" dirty="0">
                <a:solidFill>
                  <a:schemeClr val="dk1"/>
                </a:solidFill>
              </a:rPr>
              <a:t>'</a:t>
            </a:r>
            <a:r>
              <a:rPr lang="ja-JP" altLang="en-US" dirty="0">
                <a:solidFill>
                  <a:schemeClr val="dk1"/>
                </a:solidFill>
              </a:rPr>
              <a:t>オ</a:t>
            </a:r>
            <a:r>
              <a:rPr lang="en-US" altLang="ja-JP" dirty="0">
                <a:solidFill>
                  <a:schemeClr val="dk1"/>
                </a:solidFill>
              </a:rPr>
              <a:t>'</a:t>
            </a:r>
            <a:r>
              <a:rPr lang="ja-JP" altLang="en-US" dirty="0">
                <a:solidFill>
                  <a:schemeClr val="dk1"/>
                </a:solidFill>
              </a:rPr>
              <a:t>マカナ</a:t>
            </a:r>
            <a:r>
              <a:rPr lang="en-US" altLang="ja-JP" dirty="0">
                <a:solidFill>
                  <a:schemeClr val="dk1"/>
                </a:solidFill>
              </a:rPr>
              <a:t>"]</a:t>
            </a:r>
            <a:r>
              <a:rPr lang="ja-JP" altLang="en-US" dirty="0">
                <a:solidFill>
                  <a:schemeClr val="dk1"/>
                </a:solidFill>
              </a:rPr>
              <a:t>文章構造を調べておいて</a:t>
            </a:r>
            <a:r>
              <a:rPr lang="ja-JP" altLang="en-US">
                <a:solidFill>
                  <a:schemeClr val="dk1"/>
                </a:solidFill>
              </a:rPr>
              <a:t>、基本構造を決める、主要なタグをざっくりと</a:t>
            </a:r>
            <a:r>
              <a:rPr lang="zh-TW" altLang="en-US" dirty="0">
                <a:solidFill>
                  <a:schemeClr val="dk1"/>
                </a:solidFill>
              </a:rPr>
              <a:t>挟</a:t>
            </a:r>
            <a:r>
              <a:rPr lang="ja-JP" altLang="en-US">
                <a:solidFill>
                  <a:schemeClr val="dk1"/>
                </a:solidFill>
              </a:rPr>
              <a:t>んでいくほうが、</a:t>
            </a:r>
            <a:r>
              <a:rPr lang="en-AU" altLang="ja-JP" dirty="0"/>
              <a:t>[break:"0.1s"]</a:t>
            </a:r>
            <a:r>
              <a:rPr lang="ja-JP" altLang="en-US">
                <a:solidFill>
                  <a:schemeClr val="dk1"/>
                </a:solidFill>
              </a:rPr>
              <a:t>はじめはわかりやすいのではないかと</a:t>
            </a:r>
            <a:r>
              <a:rPr lang="zh-TW" altLang="en-US" dirty="0">
                <a:solidFill>
                  <a:schemeClr val="dk1"/>
                </a:solidFill>
              </a:rPr>
              <a:t>思</a:t>
            </a:r>
            <a:r>
              <a:rPr lang="ja-JP" altLang="en-US">
                <a:solidFill>
                  <a:schemeClr val="dk1"/>
                </a:solidFill>
              </a:rPr>
              <a:t>います。</a:t>
            </a:r>
            <a:r>
              <a:rPr lang="en-AU" altLang="ja-JP" dirty="0"/>
              <a:t>[break:"0.5s"]</a:t>
            </a:r>
            <a:endParaRPr lang="ja-JP" alt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solidFill>
                  <a:schemeClr val="dk1"/>
                </a:solidFill>
              </a:rPr>
              <a:t>たとえば、</a:t>
            </a:r>
            <a:r>
              <a:rPr lang="zh-TW" altLang="en-US" dirty="0">
                <a:solidFill>
                  <a:schemeClr val="dk1"/>
                </a:solidFill>
              </a:rPr>
              <a:t>右</a:t>
            </a:r>
            <a:r>
              <a:rPr lang="ja-JP" altLang="en-US">
                <a:solidFill>
                  <a:schemeClr val="dk1"/>
                </a:solidFill>
              </a:rPr>
              <a:t>のマークアップ</a:t>
            </a:r>
            <a:r>
              <a:rPr lang="zh-TW" altLang="en-US" dirty="0">
                <a:solidFill>
                  <a:schemeClr val="dk1"/>
                </a:solidFill>
              </a:rPr>
              <a:t>例</a:t>
            </a:r>
            <a:r>
              <a:rPr lang="ja-JP" altLang="en-US">
                <a:solidFill>
                  <a:schemeClr val="dk1"/>
                </a:solidFill>
              </a:rPr>
              <a:t>のように</a:t>
            </a:r>
            <a:r>
              <a:rPr lang="zh-TW" altLang="en-US" dirty="0">
                <a:solidFill>
                  <a:schemeClr val="dk1"/>
                </a:solidFill>
              </a:rPr>
              <a:t>表現</a:t>
            </a:r>
            <a:r>
              <a:rPr lang="ja-JP" altLang="en-US">
                <a:solidFill>
                  <a:schemeClr val="dk1"/>
                </a:solidFill>
              </a:rPr>
              <a:t>してみてはどうでしょうか。</a:t>
            </a:r>
            <a:r>
              <a:rPr lang="en-AU" altLang="ja-JP" dirty="0"/>
              <a:t>[break:"0.5s"]</a:t>
            </a:r>
            <a:endParaRPr lang="ja-JP" alt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solidFill>
                  <a:schemeClr val="dk1"/>
                </a:solidFill>
              </a:rPr>
              <a:t>また、</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dirty="0">
                <a:solidFill>
                  <a:schemeClr val="dk1"/>
                </a:solidFill>
              </a:rPr>
              <a:t>Header(</a:t>
            </a:r>
            <a:r>
              <a:rPr lang="zh-TW" altLang="en-US" dirty="0">
                <a:solidFill>
                  <a:schemeClr val="dk1"/>
                </a:solidFill>
              </a:rPr>
              <a:t>同様</a:t>
            </a:r>
            <a:r>
              <a:rPr lang="en-AU" altLang="zh-TW" dirty="0">
                <a:solidFill>
                  <a:schemeClr val="dk1"/>
                </a:solidFill>
              </a:rPr>
              <a:t>)[kana:"</a:t>
            </a:r>
            <a:r>
              <a:rPr lang="zh-TW" altLang="en-US" dirty="0">
                <a:solidFill>
                  <a:schemeClr val="dk1"/>
                </a:solidFill>
              </a:rPr>
              <a:t>ドウヨウ</a:t>
            </a:r>
            <a:r>
              <a:rPr lang="en-AU" altLang="zh-TW" dirty="0">
                <a:solidFill>
                  <a:schemeClr val="dk1"/>
                </a:solidFill>
              </a:rPr>
              <a:t>"]</a:t>
            </a:r>
            <a:r>
              <a:rPr lang="ja-JP" altLang="en-US">
                <a:solidFill>
                  <a:schemeClr val="dk1"/>
                </a:solidFill>
              </a:rPr>
              <a:t>に、</a:t>
            </a:r>
            <a:r>
              <a:rPr lang="en-US" altLang="ja-JP" dirty="0">
                <a:solidFill>
                  <a:schemeClr val="dk1"/>
                </a:solidFill>
              </a:rPr>
              <a:t>text</a:t>
            </a:r>
            <a:r>
              <a:rPr lang="ja-JP" altLang="en-US">
                <a:solidFill>
                  <a:schemeClr val="dk1"/>
                </a:solidFill>
              </a:rPr>
              <a:t>のタグをガイドラインで</a:t>
            </a:r>
            <a:r>
              <a:rPr lang="zh-TW" altLang="en-US" dirty="0">
                <a:solidFill>
                  <a:schemeClr val="dk1"/>
                </a:solidFill>
              </a:rPr>
              <a:t>調</a:t>
            </a:r>
            <a:r>
              <a:rPr lang="ja-JP" altLang="en-US">
                <a:solidFill>
                  <a:schemeClr val="dk1"/>
                </a:solidFill>
              </a:rPr>
              <a:t>べると、</a:t>
            </a:r>
            <a:r>
              <a:rPr lang="en-US" altLang="ja-JP" dirty="0">
                <a:solidFill>
                  <a:schemeClr val="dk1"/>
                </a:solidFill>
              </a:rPr>
              <a:t>body</a:t>
            </a:r>
            <a:r>
              <a:rPr lang="ja-JP" altLang="en-US">
                <a:solidFill>
                  <a:schemeClr val="dk1"/>
                </a:solidFill>
              </a:rPr>
              <a:t>というタグがでてきます。</a:t>
            </a:r>
            <a:r>
              <a:rPr lang="en-AU" altLang="ja-JP" dirty="0"/>
              <a:t>[break:"0.1s"]</a:t>
            </a:r>
            <a:endParaRPr lang="ja-JP" altLang="en-US">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solidFill>
                  <a:schemeClr val="dk1"/>
                </a:solidFill>
              </a:rPr>
              <a:t>これは</a:t>
            </a:r>
            <a:r>
              <a:rPr lang="zh-TW" altLang="en-US" dirty="0">
                <a:solidFill>
                  <a:schemeClr val="dk1"/>
                </a:solidFill>
              </a:rPr>
              <a:t>本文</a:t>
            </a:r>
            <a:r>
              <a:rPr lang="ja-JP" altLang="en-US">
                <a:solidFill>
                  <a:schemeClr val="dk1"/>
                </a:solidFill>
              </a:rPr>
              <a:t>テキストを</a:t>
            </a:r>
            <a:r>
              <a:rPr lang="zh-TW" altLang="en-US" dirty="0">
                <a:solidFill>
                  <a:schemeClr val="dk1"/>
                </a:solidFill>
              </a:rPr>
              <a:t>囲</a:t>
            </a:r>
            <a:r>
              <a:rPr lang="ja-JP" altLang="en-US">
                <a:solidFill>
                  <a:schemeClr val="dk1"/>
                </a:solidFill>
              </a:rPr>
              <a:t>むためのタグです。</a:t>
            </a:r>
            <a:r>
              <a:rPr lang="en-AU" altLang="ja-JP" dirty="0"/>
              <a:t>[break:"0.5s"]</a:t>
            </a:r>
            <a:endParaRPr lang="ja-JP" altLang="en-US">
              <a:solidFill>
                <a:schemeClr val="dk1"/>
              </a:solidFill>
            </a:endParaRPr>
          </a:p>
          <a:p>
            <a:pPr marL="0" lvl="0" indent="0" algn="l" rtl="0">
              <a:spcBef>
                <a:spcPts val="0"/>
              </a:spcBef>
              <a:spcAft>
                <a:spcPts val="0"/>
              </a:spcAft>
              <a:buNone/>
            </a:pPr>
            <a:r>
              <a:rPr lang="ja-JP" altLang="en-US">
                <a:solidFill>
                  <a:schemeClr val="dk1"/>
                </a:solidFill>
              </a:rPr>
              <a:t>ガイドラインの</a:t>
            </a:r>
            <a:r>
              <a:rPr lang="zh-TW" altLang="en-US" dirty="0">
                <a:solidFill>
                  <a:schemeClr val="dk1"/>
                </a:solidFill>
              </a:rPr>
              <a:t>検索機能</a:t>
            </a:r>
            <a:r>
              <a:rPr lang="ja-JP" altLang="en-US">
                <a:solidFill>
                  <a:schemeClr val="dk1"/>
                </a:solidFill>
              </a:rPr>
              <a:t>を</a:t>
            </a:r>
            <a:r>
              <a:rPr lang="zh-TW" altLang="en-US" dirty="0">
                <a:solidFill>
                  <a:schemeClr val="dk1"/>
                </a:solidFill>
              </a:rPr>
              <a:t>使</a:t>
            </a:r>
            <a:r>
              <a:rPr lang="ja-JP" altLang="en-US">
                <a:solidFill>
                  <a:schemeClr val="dk1"/>
                </a:solidFill>
              </a:rPr>
              <a:t>って、どんどん</a:t>
            </a:r>
            <a:r>
              <a:rPr lang="zh-TW" altLang="en-US" dirty="0">
                <a:solidFill>
                  <a:schemeClr val="dk1"/>
                </a:solidFill>
              </a:rPr>
              <a:t>調</a:t>
            </a:r>
            <a:r>
              <a:rPr lang="ja-JP" altLang="en-US">
                <a:solidFill>
                  <a:schemeClr val="dk1"/>
                </a:solidFill>
              </a:rPr>
              <a:t>べてみましょう。</a:t>
            </a:r>
            <a:endParaRPr lang="en-US" altLang="ja-JP"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前のスライドで考えた文章の構造を使ってタグを付けていきます。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teiHeader</a:t>
            </a:r>
            <a:r>
              <a:rPr lang="ja-JP" altLang="en-US" dirty="0">
                <a:effectLst/>
                <a:latin typeface="Helvetica Neue" panose="02000503000000020004" pitchFamily="2" charset="0"/>
              </a:rPr>
              <a:t>と</a:t>
            </a:r>
            <a:r>
              <a:rPr lang="en-US" dirty="0">
                <a:effectLst/>
                <a:latin typeface="Helvetica Neue" panose="02000503000000020004" pitchFamily="2" charset="0"/>
              </a:rPr>
              <a:t>text</a:t>
            </a:r>
            <a:r>
              <a:rPr lang="ja-JP" altLang="en-US" dirty="0">
                <a:effectLst/>
                <a:latin typeface="Helvetica Neue" panose="02000503000000020004" pitchFamily="2" charset="0"/>
              </a:rPr>
              <a:t>の下に入るタグを付けるときには、上から順番に</a:t>
            </a:r>
            <a:r>
              <a:rPr lang="en-US" dirty="0">
                <a:effectLst/>
                <a:latin typeface="Helvetica Neue" panose="02000503000000020004" pitchFamily="2" charset="0"/>
              </a:rPr>
              <a:t>TEI</a:t>
            </a:r>
            <a:r>
              <a:rPr lang="ja-JP" altLang="en-US" dirty="0">
                <a:effectLst/>
                <a:latin typeface="Helvetica Neue" panose="02000503000000020004" pitchFamily="2" charset="0"/>
              </a:rPr>
              <a:t>のタグを探していくよりも、</a:t>
            </a:r>
            <a:r>
              <a:rPr lang="ja-JP" altLang="en-US">
                <a:solidFill>
                  <a:schemeClr val="dk1"/>
                </a:solidFill>
              </a:rPr>
              <a:t>あらかじめ、</a:t>
            </a:r>
            <a:r>
              <a:rPr lang="ja-JP" altLang="en-US" dirty="0">
                <a:solidFill>
                  <a:schemeClr val="dk1"/>
                </a:solidFill>
              </a:rPr>
              <a:t>おおまかな文章構造を調べておいて</a:t>
            </a:r>
            <a:r>
              <a:rPr lang="ja-JP" altLang="en-US">
                <a:solidFill>
                  <a:schemeClr val="dk1"/>
                </a:solidFill>
              </a:rPr>
              <a:t>、基本構造を決める主要なタグをざっくりと</a:t>
            </a:r>
            <a:r>
              <a:rPr lang="zh-TW" altLang="en-US" dirty="0">
                <a:solidFill>
                  <a:schemeClr val="dk1"/>
                </a:solidFill>
              </a:rPr>
              <a:t>挟</a:t>
            </a:r>
            <a:r>
              <a:rPr lang="ja-JP" altLang="en-US">
                <a:solidFill>
                  <a:schemeClr val="dk1"/>
                </a:solidFill>
              </a:rPr>
              <a:t>んでいくほうが、はじめはわかりやすいのではないかと</a:t>
            </a:r>
            <a:r>
              <a:rPr lang="zh-TW" altLang="en-US" dirty="0">
                <a:solidFill>
                  <a:schemeClr val="dk1"/>
                </a:solidFill>
              </a:rPr>
              <a:t>思</a:t>
            </a:r>
            <a:r>
              <a:rPr lang="ja-JP" altLang="en-US">
                <a:solidFill>
                  <a:schemeClr val="dk1"/>
                </a:solidFill>
              </a:rPr>
              <a:t>います。</a:t>
            </a:r>
            <a:endParaRPr lang="en-US" altLang="ja-JP"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たとえば、右のマークアップ例のように表現してみてはどうでしょうか。</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また、</a:t>
            </a:r>
            <a:r>
              <a:rPr lang="en-US" dirty="0">
                <a:effectLst/>
                <a:latin typeface="Helvetica Neue" panose="02000503000000020004" pitchFamily="2" charset="0"/>
              </a:rPr>
              <a:t>teiHeader</a:t>
            </a:r>
            <a:r>
              <a:rPr lang="ja-JP" altLang="en-US" dirty="0">
                <a:effectLst/>
                <a:latin typeface="Helvetica Neue" panose="02000503000000020004" pitchFamily="2" charset="0"/>
              </a:rPr>
              <a:t>同様に、</a:t>
            </a:r>
            <a:r>
              <a:rPr lang="en-US" dirty="0">
                <a:effectLst/>
                <a:latin typeface="Helvetica Neue" panose="02000503000000020004" pitchFamily="2" charset="0"/>
              </a:rPr>
              <a:t>text</a:t>
            </a:r>
            <a:r>
              <a:rPr lang="ja-JP" altLang="en-US" dirty="0">
                <a:effectLst/>
                <a:latin typeface="Helvetica Neue" panose="02000503000000020004" pitchFamily="2" charset="0"/>
              </a:rPr>
              <a:t>のタグをガイドラインで調べると、</a:t>
            </a:r>
            <a:r>
              <a:rPr lang="en-US" dirty="0">
                <a:effectLst/>
                <a:latin typeface="Helvetica Neue" panose="02000503000000020004" pitchFamily="2" charset="0"/>
              </a:rPr>
              <a:t>body</a:t>
            </a:r>
            <a:r>
              <a:rPr lang="ja-JP" altLang="en-US" dirty="0">
                <a:effectLst/>
                <a:latin typeface="Helvetica Neue" panose="02000503000000020004" pitchFamily="2" charset="0"/>
              </a:rPr>
              <a:t>というタグがでてきます。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これは本文テキストを囲むためのタグです。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ガイドラインの検索機能を使って、どんどん調べてみましょう。</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lang="en-AU" altLang="ja"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Topic:</a:t>
            </a:r>
            <a:r>
              <a:rPr lang="ja" altLang="ja-JP" dirty="0"/>
              <a:t>TEI</a:t>
            </a:r>
            <a:r>
              <a:rPr lang="ja" altLang="en-US" dirty="0"/>
              <a:t>タグを使う</a:t>
            </a:r>
            <a:endParaRPr lang="en-US" altLang="j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dirty="0">
                <a:effectLst/>
                <a:latin typeface="Helvetica Neue" panose="02000503000000020004" pitchFamily="2" charset="0"/>
              </a:rPr>
              <a:t>ガイドラインを調べながら正確なタグを入力する</a:t>
            </a:r>
            <a:r>
              <a:rPr lang="ja-JP" altLang="en-US">
                <a:effectLst/>
                <a:latin typeface="Helvetica Neue" panose="02000503000000020004" pitchFamily="2" charset="0"/>
              </a:rPr>
              <a:t>と、</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おおよそ</a:t>
            </a:r>
            <a:r>
              <a:rPr lang="ja-JP" altLang="en-US" dirty="0">
                <a:effectLst/>
                <a:latin typeface="Helvetica Neue" panose="02000503000000020004" pitchFamily="2" charset="0"/>
              </a:rPr>
              <a:t>画面のような形になると</a:t>
            </a:r>
            <a:r>
              <a:rPr lang="ja-JP" altLang="en-US">
                <a:effectLst/>
                <a:latin typeface="Helvetica Neue" panose="02000503000000020004" pitchFamily="2" charset="0"/>
              </a:rPr>
              <a:t>思います。</a:t>
            </a:r>
            <a:r>
              <a:rPr lang="en-AU" altLang="ja-JP" dirty="0"/>
              <a:t>[break:"0.1s"]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今回は、テキストの情報と構造を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dirty="0">
                <a:effectLst/>
                <a:latin typeface="Helvetica Neue" panose="02000503000000020004" pitchFamily="2" charset="0"/>
              </a:rPr>
              <a:t>データ化する手法を紹介</a:t>
            </a:r>
            <a:r>
              <a:rPr lang="ja-JP" altLang="en-US">
                <a:effectLst/>
                <a:latin typeface="Helvetica Neue" panose="02000503000000020004" pitchFamily="2" charset="0"/>
              </a:rPr>
              <a:t>しました。</a:t>
            </a:r>
            <a:r>
              <a:rPr lang="en-AU" altLang="ja-JP" dirty="0"/>
              <a:t>[break:"0.3s"]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この後のセクションでは、本文の内容を研究用途に使えるように、タグ付けする手法もご紹介</a:t>
            </a:r>
            <a:r>
              <a:rPr lang="ja-JP" altLang="en-US">
                <a:effectLst/>
                <a:latin typeface="Helvetica Neue" panose="02000503000000020004" pitchFamily="2" charset="0"/>
              </a:rPr>
              <a:t>します。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TEI</a:t>
            </a:r>
            <a:r>
              <a:rPr lang="ja-JP" altLang="en-US" dirty="0">
                <a:effectLst/>
                <a:latin typeface="Helvetica Neue" panose="02000503000000020004" pitchFamily="2" charset="0"/>
              </a:rPr>
              <a:t>ガイドラインを調べながら正確なタグを入力すると、おおよそ画面のような形になると思います。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今回は、テキストの情報と構造を</a:t>
            </a:r>
            <a:r>
              <a:rPr lang="en-US" altLang="ja-JP" dirty="0">
                <a:effectLst/>
                <a:latin typeface="Helvetica Neue" panose="02000503000000020004" pitchFamily="2" charset="0"/>
              </a:rPr>
              <a:t>TEI</a:t>
            </a:r>
            <a:r>
              <a:rPr lang="ja-JP" altLang="en-US" dirty="0">
                <a:effectLst/>
                <a:latin typeface="Helvetica Neue" panose="02000503000000020004" pitchFamily="2" charset="0"/>
              </a:rPr>
              <a:t>データ化する手法を紹介しました。</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後のセクションでは、本文の内容を研究用途に使えるようにタグ付けする手法もご紹介します。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268823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TEI</a:t>
            </a:r>
            <a:r>
              <a:rPr lang="ja" altLang="en-US" dirty="0"/>
              <a:t>タグを使う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とはいうものの、最初のうちはどのタグを選んでいいのかわからないことも正直多い</a:t>
            </a:r>
            <a:r>
              <a:rPr lang="ja-JP" altLang="en-US">
                <a:effectLst/>
                <a:latin typeface="Helvetica Neue" panose="02000503000000020004" pitchFamily="2" charset="0"/>
              </a:rPr>
              <a:t>です。</a:t>
            </a:r>
            <a:r>
              <a:rPr lang="en-AU" altLang="ja-JP" dirty="0"/>
              <a:t>[break:"0.1s"]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先ほど紹介したタグの定義表のなか</a:t>
            </a:r>
            <a:r>
              <a:rPr lang="ja-JP" altLang="en-US">
                <a:effectLst/>
                <a:latin typeface="Helvetica Neue" panose="02000503000000020004" pitchFamily="2" charset="0"/>
              </a:rPr>
              <a:t>に、</a:t>
            </a:r>
            <a:r>
              <a:rPr lang="en-AU" altLang="ja-JP" dirty="0"/>
              <a:t>[break:"0.1s"]</a:t>
            </a:r>
            <a:r>
              <a:rPr lang="en-US" dirty="0" err="1">
                <a:effectLst/>
                <a:latin typeface="Helvetica Neue" panose="02000503000000020004" pitchFamily="2" charset="0"/>
              </a:rPr>
              <a:t>core、textstructure</a:t>
            </a:r>
            <a:r>
              <a:rPr lang="ja-JP" altLang="en-US" dirty="0">
                <a:effectLst/>
                <a:latin typeface="Helvetica Neue" panose="02000503000000020004" pitchFamily="2" charset="0"/>
              </a:rPr>
              <a:t>といった、モジュールと呼ばれる用語も多数あり、わかりづらいと</a:t>
            </a:r>
            <a:r>
              <a:rPr lang="ja-JP" altLang="en-US">
                <a:effectLst/>
                <a:latin typeface="Helvetica Neue" panose="02000503000000020004" pitchFamily="2" charset="0"/>
              </a:rPr>
              <a:t>思います。</a:t>
            </a:r>
            <a:r>
              <a:rPr lang="en-AU" altLang="ja-JP" dirty="0"/>
              <a:t>[break:"0.2s"]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そこで、少しこの表の読み方を解説</a:t>
            </a:r>
            <a:r>
              <a:rPr lang="ja-JP" altLang="en-US">
                <a:effectLst/>
                <a:latin typeface="Helvetica Neue" panose="02000503000000020004" pitchFamily="2" charset="0"/>
              </a:rPr>
              <a:t>します。</a:t>
            </a:r>
            <a:r>
              <a:rPr lang="en-AU" altLang="ja-JP" dirty="0"/>
              <a:t>[break:"0.4s"]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モジュールと</a:t>
            </a:r>
            <a:r>
              <a:rPr lang="ja-JP" altLang="en-US">
                <a:effectLst/>
                <a:latin typeface="Helvetica Neue" panose="02000503000000020004" pitchFamily="2" charset="0"/>
              </a:rPr>
              <a:t>は、</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特定</a:t>
            </a:r>
            <a:r>
              <a:rPr lang="ja-JP" altLang="en-US" dirty="0">
                <a:effectLst/>
                <a:latin typeface="Helvetica Neue" panose="02000503000000020004" pitchFamily="2" charset="0"/>
              </a:rPr>
              <a:t>の目的に合わせた、タグや構造をまとめた部品を表します</a:t>
            </a:r>
            <a:r>
              <a:rPr lang="ja-JP" altLang="en-US">
                <a:effectLst/>
                <a:latin typeface="Helvetica Neue" panose="02000503000000020004" pitchFamily="2" charset="0"/>
              </a:rPr>
              <a:t>が、</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実は</a:t>
            </a:r>
            <a:r>
              <a:rPr lang="ja-JP" altLang="en-US" dirty="0">
                <a:effectLst/>
                <a:latin typeface="Helvetica Neue" panose="02000503000000020004" pitchFamily="2" charset="0"/>
              </a:rPr>
              <a:t>、この、モジュールの意味を理解する</a:t>
            </a:r>
            <a:r>
              <a:rPr lang="ja-JP" altLang="en-US">
                <a:effectLst/>
                <a:latin typeface="Helvetica Neue" panose="02000503000000020004" pitchFamily="2" charset="0"/>
              </a:rPr>
              <a:t>と、</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状況</a:t>
            </a:r>
            <a:r>
              <a:rPr lang="ja-JP" altLang="en-US" dirty="0">
                <a:effectLst/>
                <a:latin typeface="Helvetica Neue" panose="02000503000000020004" pitchFamily="2" charset="0"/>
              </a:rPr>
              <a:t>に合わせたタグ選びがスムーズに</a:t>
            </a:r>
            <a:r>
              <a:rPr lang="ja-JP" altLang="en-US">
                <a:effectLst/>
                <a:latin typeface="Helvetica Neue" panose="02000503000000020004" pitchFamily="2" charset="0"/>
              </a:rPr>
              <a:t>行えます。</a:t>
            </a:r>
            <a:r>
              <a:rPr lang="en-AU" altLang="ja-JP" dirty="0"/>
              <a:t>[break:"0.4s"]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基本的に、</a:t>
            </a:r>
            <a:r>
              <a:rPr lang="en-US" dirty="0">
                <a:effectLst/>
                <a:latin typeface="Helvetica Neue" panose="02000503000000020004" pitchFamily="2" charset="0"/>
              </a:rPr>
              <a:t>core</a:t>
            </a:r>
            <a:r>
              <a:rPr lang="ja-JP" altLang="en-US" dirty="0">
                <a:effectLst/>
                <a:latin typeface="Helvetica Neue" panose="02000503000000020004" pitchFamily="2" charset="0"/>
              </a:rPr>
              <a:t>モジュール、</a:t>
            </a:r>
            <a:r>
              <a:rPr lang="en-US" altLang="ja-JP" dirty="0">
                <a:effectLst/>
                <a:latin typeface="Helvetica Neue" panose="02000503000000020004" pitchFamily="2" charset="0"/>
              </a:rPr>
              <a:t>(</a:t>
            </a:r>
            <a:r>
              <a:rPr lang="en-US" dirty="0">
                <a:effectLst/>
                <a:latin typeface="Helvetica Neue" panose="02000503000000020004" pitchFamily="2" charset="0"/>
              </a:rPr>
              <a:t>textstructure</a:t>
            </a:r>
            <a:r>
              <a:rPr lang="ja-JP" altLang="en-US" dirty="0">
                <a:effectLst/>
                <a:latin typeface="Helvetica Neue" panose="02000503000000020004" pitchFamily="2" charset="0"/>
              </a:rPr>
              <a:t>モジュールといった</a:t>
            </a:r>
            <a:r>
              <a:rPr lang="en-US" altLang="ja-JP" dirty="0">
                <a:effectLst/>
                <a:latin typeface="Helvetica Neue" panose="02000503000000020004" pitchFamily="2" charset="0"/>
              </a:rPr>
              <a:t>)[kana:"</a:t>
            </a:r>
            <a:r>
              <a:rPr lang="ja-JP" altLang="en-US" dirty="0">
                <a:effectLst/>
                <a:latin typeface="Helvetica Neue" panose="02000503000000020004" pitchFamily="2" charset="0"/>
              </a:rPr>
              <a:t>テキストストラクチャーモ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ジュ</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ールトイッタ</a:t>
            </a:r>
            <a:r>
              <a:rPr lang="en-US" altLang="ja-JP" dirty="0">
                <a:effectLst/>
                <a:latin typeface="Helvetica Neue" panose="02000503000000020004" pitchFamily="2" charset="0"/>
              </a:rPr>
              <a:t>"]</a:t>
            </a:r>
            <a:r>
              <a:rPr lang="ja-JP" altLang="en-US" dirty="0">
                <a:effectLst/>
                <a:latin typeface="Helvetica Neue" panose="02000503000000020004" pitchFamily="2" charset="0"/>
              </a:rPr>
              <a:t> 、さまざまなテキストで使用できるタグを使います</a:t>
            </a:r>
            <a:r>
              <a:rPr lang="ja-JP" altLang="en-US">
                <a:effectLst/>
                <a:latin typeface="Helvetica Neue" panose="02000503000000020004" pitchFamily="2" charset="0"/>
              </a:rPr>
              <a:t>が、</a:t>
            </a:r>
            <a:r>
              <a:rPr lang="en-AU" altLang="ja-JP" dirty="0"/>
              <a:t>[break:"0.2s"]</a:t>
            </a:r>
            <a:r>
              <a:rPr lang="ja-JP" altLang="en-US">
                <a:effectLst/>
                <a:latin typeface="Helvetica Neue" panose="02000503000000020004" pitchFamily="2" charset="0"/>
              </a:rPr>
              <a:t>テキスト</a:t>
            </a:r>
            <a:r>
              <a:rPr lang="ja-JP" altLang="en-US" dirty="0">
                <a:effectLst/>
                <a:latin typeface="Helvetica Neue" panose="02000503000000020004" pitchFamily="2" charset="0"/>
              </a:rPr>
              <a:t>が韻文だったり辞書だったりと、特定の文体である場合</a:t>
            </a:r>
            <a:r>
              <a:rPr lang="ja-JP" altLang="en-US">
                <a:effectLst/>
                <a:latin typeface="Helvetica Neue" panose="02000503000000020004" pitchFamily="2" charset="0"/>
              </a:rPr>
              <a:t>は、</a:t>
            </a:r>
            <a:r>
              <a:rPr lang="en-AU" altLang="ja-JP" dirty="0"/>
              <a:t>[break:"0.1s"]</a:t>
            </a:r>
            <a:r>
              <a:rPr lang="ja-JP" altLang="en-US">
                <a:effectLst/>
                <a:latin typeface="Helvetica Neue" panose="02000503000000020004" pitchFamily="2" charset="0"/>
              </a:rPr>
              <a:t>専用</a:t>
            </a:r>
            <a:r>
              <a:rPr lang="ja-JP" altLang="en-US" dirty="0">
                <a:effectLst/>
                <a:latin typeface="Helvetica Neue" panose="02000503000000020004" pitchFamily="2" charset="0"/>
              </a:rPr>
              <a:t>のモジュールを使うと、より、使い勝手のよい、</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データに仕上げることが</a:t>
            </a:r>
            <a:r>
              <a:rPr lang="ja-JP" altLang="en-US">
                <a:effectLst/>
                <a:latin typeface="Helvetica Neue" panose="02000503000000020004" pitchFamily="2" charset="0"/>
              </a:rPr>
              <a:t>できます。</a:t>
            </a:r>
            <a:r>
              <a:rPr lang="en-AU" altLang="ja-JP" dirty="0"/>
              <a:t>[break:"0.4s"]</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この</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モジュール</a:t>
            </a:r>
            <a:r>
              <a:rPr lang="en-US" altLang="ja-JP" dirty="0">
                <a:effectLst/>
                <a:latin typeface="Helvetica Neue" panose="02000503000000020004" pitchFamily="2" charset="0"/>
              </a:rPr>
              <a:t>)[kana:"</a:t>
            </a:r>
            <a:r>
              <a:rPr lang="ja-JP" altLang="en-US" dirty="0">
                <a:effectLst/>
                <a:latin typeface="Helvetica Neue" panose="02000503000000020004" pitchFamily="2" charset="0"/>
              </a:rPr>
              <a:t>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ジュ</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ール</a:t>
            </a:r>
            <a:r>
              <a:rPr lang="en-US" altLang="ja-JP" dirty="0">
                <a:effectLst/>
                <a:latin typeface="Helvetica Neue" panose="02000503000000020004" pitchFamily="2" charset="0"/>
              </a:rPr>
              <a:t>"]</a:t>
            </a:r>
            <a:r>
              <a:rPr lang="ja-JP" altLang="en-US" dirty="0">
                <a:effectLst/>
                <a:latin typeface="Helvetica Neue" panose="02000503000000020004" pitchFamily="2" charset="0"/>
              </a:rPr>
              <a:t>については、日本語のクイックリファレンスが</a:t>
            </a:r>
            <a:r>
              <a:rPr lang="ja-JP" altLang="en-US">
                <a:effectLst/>
                <a:latin typeface="Helvetica Neue" panose="02000503000000020004" pitchFamily="2" charset="0"/>
              </a:rPr>
              <a:t>あり、</a:t>
            </a:r>
            <a:r>
              <a:rPr lang="en-AU" altLang="ja-JP" dirty="0"/>
              <a:t>[break:"0.1s"]</a:t>
            </a:r>
            <a:r>
              <a:rPr lang="ja-JP" altLang="en-US">
                <a:effectLst/>
                <a:latin typeface="Helvetica Neue" panose="02000503000000020004" pitchFamily="2" charset="0"/>
              </a:rPr>
              <a:t>「</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ガイドライン定義モジュール・要素・属性一覧」というページで詳しく説明されて</a:t>
            </a:r>
            <a:r>
              <a:rPr lang="ja-JP" altLang="en-US">
                <a:effectLst/>
                <a:latin typeface="Helvetica Neue" panose="02000503000000020004" pitchFamily="2" charset="0"/>
              </a:rPr>
              <a:t>います。</a:t>
            </a:r>
            <a:r>
              <a:rPr lang="en-AU" altLang="ja-JP" dirty="0"/>
              <a:t>[break:"0.5s"]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膨大な、ガイドライン、全体を読むことは大変</a:t>
            </a:r>
            <a:r>
              <a:rPr lang="ja-JP" altLang="en-US">
                <a:effectLst/>
                <a:latin typeface="Helvetica Neue" panose="02000503000000020004" pitchFamily="2" charset="0"/>
              </a:rPr>
              <a:t>なので、</a:t>
            </a:r>
            <a:r>
              <a:rPr lang="en-AU" altLang="ja-JP" dirty="0"/>
              <a:t>[break:"0.1s"]</a:t>
            </a:r>
            <a:r>
              <a:rPr lang="ja-JP" altLang="en-US">
                <a:effectLst/>
                <a:latin typeface="Helvetica Neue" panose="02000503000000020004" pitchFamily="2" charset="0"/>
              </a:rPr>
              <a:t>必要</a:t>
            </a:r>
            <a:r>
              <a:rPr lang="ja-JP" altLang="en-US" dirty="0">
                <a:effectLst/>
                <a:latin typeface="Helvetica Neue" panose="02000503000000020004" pitchFamily="2" charset="0"/>
              </a:rPr>
              <a:t>なモジュールや例文をクイックリファレンスも</a:t>
            </a:r>
            <a:r>
              <a:rPr lang="ja-JP" altLang="en-US">
                <a:effectLst/>
                <a:latin typeface="Helvetica Neue" panose="02000503000000020004" pitchFamily="2" charset="0"/>
              </a:rPr>
              <a:t>使い、</a:t>
            </a:r>
            <a:r>
              <a:rPr lang="en-AU" altLang="ja-JP" dirty="0"/>
              <a:t>[break:"0.1s"]</a:t>
            </a:r>
            <a:r>
              <a:rPr lang="ja-JP" altLang="en-US">
                <a:effectLst/>
                <a:latin typeface="Helvetica Neue" panose="02000503000000020004" pitchFamily="2" charset="0"/>
              </a:rPr>
              <a:t>優先的</a:t>
            </a:r>
            <a:r>
              <a:rPr lang="ja-JP" altLang="en-US" dirty="0">
                <a:effectLst/>
                <a:latin typeface="Helvetica Neue" panose="02000503000000020004" pitchFamily="2" charset="0"/>
              </a:rPr>
              <a:t>に探しながらマークアップして</a:t>
            </a:r>
            <a:r>
              <a:rPr lang="ja-JP" altLang="en-US">
                <a:effectLst/>
                <a:latin typeface="Helvetica Neue" panose="02000503000000020004" pitchFamily="2" charset="0"/>
              </a:rPr>
              <a:t>みましょう。</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とはいうものの、最初のうちはどのタグを選んでいいのかわからないことも正直多いです。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先ほど紹介したタグの定義表のなかに</a:t>
            </a:r>
            <a:r>
              <a:rPr lang="en-US" dirty="0">
                <a:effectLst/>
                <a:latin typeface="Helvetica Neue" panose="02000503000000020004" pitchFamily="2" charset="0"/>
              </a:rPr>
              <a:t>core、textstructure</a:t>
            </a:r>
            <a:r>
              <a:rPr lang="ja-JP" altLang="en-US" dirty="0">
                <a:effectLst/>
                <a:latin typeface="Helvetica Neue" panose="02000503000000020004" pitchFamily="2" charset="0"/>
              </a:rPr>
              <a:t>といったモジュールと呼ばれる用語も多数あり、わかりづらいと思います。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そこで、少しこの表の読み方を解説します。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モジュールとは、特定の目的に合わせたタグや構造をまとめた部品を表しますが、実はこのモジュールの意味を理解すると、状況に合わせたタグ選びがスムーズに行えます。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基本的に、</a:t>
            </a:r>
            <a:r>
              <a:rPr lang="en-US" dirty="0">
                <a:effectLst/>
                <a:latin typeface="Helvetica Neue" panose="02000503000000020004" pitchFamily="2" charset="0"/>
              </a:rPr>
              <a:t>core</a:t>
            </a:r>
            <a:r>
              <a:rPr lang="ja-JP" altLang="en-US" dirty="0">
                <a:effectLst/>
                <a:latin typeface="Helvetica Neue" panose="02000503000000020004" pitchFamily="2" charset="0"/>
              </a:rPr>
              <a:t>モジュール、</a:t>
            </a:r>
            <a:r>
              <a:rPr lang="en-US" dirty="0">
                <a:effectLst/>
                <a:latin typeface="Helvetica Neue" panose="02000503000000020004" pitchFamily="2" charset="0"/>
              </a:rPr>
              <a:t>textstructure</a:t>
            </a:r>
            <a:r>
              <a:rPr lang="ja-JP" altLang="en-US" dirty="0">
                <a:effectLst/>
                <a:latin typeface="Helvetica Neue" panose="02000503000000020004" pitchFamily="2" charset="0"/>
              </a:rPr>
              <a:t>モジュールといった、さまざまなテキストで使用できるタグを使いますが、テキストが韻文だったり辞書だったりと特定の文体である場合は、専用のモジュールを使うとより使い勝手のよい</a:t>
            </a:r>
            <a:r>
              <a:rPr lang="en-US" dirty="0">
                <a:effectLst/>
                <a:latin typeface="Helvetica Neue" panose="02000503000000020004" pitchFamily="2" charset="0"/>
              </a:rPr>
              <a:t>TEI</a:t>
            </a:r>
            <a:r>
              <a:rPr lang="ja-JP" altLang="en-US" dirty="0">
                <a:effectLst/>
                <a:latin typeface="Helvetica Neue" panose="02000503000000020004" pitchFamily="2" charset="0"/>
              </a:rPr>
              <a:t>データに仕上げることができます。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このモジュールについては、日本語のクイックリファレンスが</a:t>
            </a:r>
            <a:r>
              <a:rPr lang="ja-JP" altLang="en-US">
                <a:effectLst/>
                <a:latin typeface="Helvetica Neue" panose="02000503000000020004" pitchFamily="2" charset="0"/>
              </a:rPr>
              <a:t>あり、</a:t>
            </a:r>
            <a:r>
              <a:rPr lang="en-US" altLang="ja-JP" dirty="0">
                <a:effectLst/>
                <a:latin typeface="Helvetica Neue" panose="02000503000000020004" pitchFamily="2" charset="0"/>
              </a:rPr>
              <a:t>[</a:t>
            </a:r>
            <a:r>
              <a:rPr lang="ja-JP" altLang="en-US">
                <a:effectLst/>
                <a:latin typeface="Helvetica Neue" panose="02000503000000020004" pitchFamily="2" charset="0"/>
              </a:rPr>
              <a:t>「</a:t>
            </a:r>
            <a:r>
              <a:rPr lang="en-US" altLang="ja-JP" dirty="0">
                <a:effectLst/>
                <a:latin typeface="Helvetica Neue" panose="02000503000000020004" pitchFamily="2" charset="0"/>
              </a:rPr>
              <a:t>TEI</a:t>
            </a:r>
            <a:r>
              <a:rPr lang="ja-JP" altLang="en-US" dirty="0">
                <a:effectLst/>
                <a:latin typeface="Helvetica Neue" panose="02000503000000020004" pitchFamily="2" charset="0"/>
              </a:rPr>
              <a:t>ガイドライン定義モジュール・要素・属性</a:t>
            </a:r>
            <a:r>
              <a:rPr lang="ja-JP" altLang="en-US">
                <a:effectLst/>
                <a:latin typeface="Helvetica Neue" panose="02000503000000020004" pitchFamily="2" charset="0"/>
              </a:rPr>
              <a:t>一覧」</a:t>
            </a:r>
            <a:r>
              <a:rPr lang="en-US" altLang="ja-JP" dirty="0">
                <a:effectLst/>
                <a:latin typeface="Helvetica Neue" panose="02000503000000020004" pitchFamily="2" charset="0"/>
              </a:rPr>
              <a:t>](</a:t>
            </a:r>
            <a:r>
              <a:rPr lang="ja-JP" altLang="en-US">
                <a:solidFill>
                  <a:schemeClr val="accent3"/>
                </a:solidFill>
                <a:latin typeface="BIZ UDPGothic" panose="020B0400000000000000" pitchFamily="34" charset="-128"/>
                <a:ea typeface="BIZ UDPGothic" panose="020B0400000000000000" pitchFamily="34" charset="-128"/>
              </a:rPr>
              <a:t>https://tei-lab.github.io/element_list/</a:t>
            </a:r>
            <a:r>
              <a:rPr lang="en-US" altLang="ja-JP" dirty="0">
                <a:solidFill>
                  <a:schemeClr val="accent3"/>
                </a:solidFill>
                <a:effectLst/>
                <a:latin typeface="Helvetica Neue" panose="02000503000000020004" pitchFamily="2" charset="0"/>
                <a:ea typeface="BIZ UDPGothic" panose="020B0400000000000000" pitchFamily="34" charset="-128"/>
              </a:rPr>
              <a:t>)</a:t>
            </a:r>
            <a:r>
              <a:rPr lang="ja-JP" altLang="en-US">
                <a:effectLst/>
                <a:latin typeface="Helvetica Neue" panose="02000503000000020004" pitchFamily="2" charset="0"/>
              </a:rPr>
              <a:t>と</a:t>
            </a:r>
            <a:r>
              <a:rPr lang="ja-JP" altLang="en-US" dirty="0">
                <a:effectLst/>
                <a:latin typeface="Helvetica Neue" panose="02000503000000020004" pitchFamily="2" charset="0"/>
              </a:rPr>
              <a:t>いうページで詳しく説明されています。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膨大な、ガイドライン、全体を読むことは大変なので、必要なモジュールや例文をクイックリファレンスも使い、優先的に探しながらマークアップしてみましょう。</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p:txBody>
      </p:sp>
    </p:spTree>
    <p:extLst>
      <p:ext uri="{BB962C8B-B14F-4D97-AF65-F5344CB8AC3E}">
        <p14:creationId xmlns:p14="http://schemas.microsoft.com/office/powerpoint/2010/main" val="87398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fbe91b53e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be91b53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前回の</a:t>
            </a:r>
            <a:r>
              <a:rPr lang="en-AU" altLang="ja-JP" dirty="0"/>
              <a:t>(</a:t>
            </a:r>
            <a:r>
              <a:rPr lang="ja-JP" altLang="en-US"/>
              <a:t>おさらい</a:t>
            </a:r>
            <a:r>
              <a:rPr lang="en-AU" altLang="ja-JP" dirty="0"/>
              <a:t>)[kana:"</a:t>
            </a:r>
            <a:r>
              <a:rPr lang="ja-JP" altLang="en-US"/>
              <a:t>オサライ</a:t>
            </a:r>
            <a:r>
              <a:rPr lang="en-AU" altLang="ja-JP" dirty="0"/>
              <a:t>"]</a:t>
            </a:r>
            <a:r>
              <a:rPr lang="ja-JP" altLang="en-US"/>
              <a:t>です。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altLang="ja-JP" dirty="0"/>
              <a:t>[break:"0.2s"]</a:t>
            </a:r>
            <a:r>
              <a:rPr lang="ja-JP" altLang="en-US"/>
              <a:t>タグとは、半角の山括弧のなかに</a:t>
            </a:r>
            <a:r>
              <a:rPr lang="en-AU" altLang="ja-JP" dirty="0"/>
              <a:t>[break:"0.01s"]</a:t>
            </a:r>
            <a:r>
              <a:rPr lang="ja-JP" altLang="en-US"/>
              <a:t>名前を付けた識別用のラベルです。</a:t>
            </a:r>
            <a:r>
              <a:rPr lang="en-AU" altLang="ja-JP" dirty="0"/>
              <a:t>[break:"0.5s"]</a:t>
            </a:r>
            <a:endParaRPr lang="ja-JP" altLang="en-US"/>
          </a:p>
          <a:p>
            <a:pPr marL="0" lvl="0" indent="0" algn="l" rtl="0">
              <a:spcBef>
                <a:spcPts val="0"/>
              </a:spcBef>
              <a:spcAft>
                <a:spcPts val="0"/>
              </a:spcAft>
              <a:buNone/>
            </a:pPr>
            <a:r>
              <a:rPr lang="ja-JP" altLang="en-US"/>
              <a:t>タグで、特定の文章や、文字の塊の始まりと終わりに、印を付けます。</a:t>
            </a:r>
            <a:r>
              <a:rPr lang="en-AU" altLang="ja-JP" dirty="0"/>
              <a:t>[break:"0.1s"]</a:t>
            </a:r>
            <a:r>
              <a:rPr lang="ja-JP" altLang="en-US"/>
              <a:t>こうすると、文字の塊にタグで意味を持たせることができます。</a:t>
            </a:r>
            <a:r>
              <a:rPr lang="en-AU" altLang="ja-JP" dirty="0"/>
              <a:t>[break:"0.5s"]</a:t>
            </a:r>
            <a:r>
              <a:rPr lang="ja-JP" altLang="en-US"/>
              <a:t>終わりには、スラッシュ記号をいれたタグを使って閉じます。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この開始タグと終了タグで囲まれた文字の断片をエレメントあるいは要素と呼びます。</a:t>
            </a:r>
            <a:r>
              <a:rPr lang="en-AU" altLang="ja-JP" dirty="0"/>
              <a:t>[break:"0.5s"]</a:t>
            </a:r>
            <a:endParaRPr lang="ja-JP" altLang="en-US"/>
          </a:p>
          <a:p>
            <a:pPr marL="0" lvl="0" indent="0" algn="l" rtl="0">
              <a:spcBef>
                <a:spcPts val="0"/>
              </a:spcBef>
              <a:spcAft>
                <a:spcPts val="0"/>
              </a:spcAft>
              <a:buNone/>
            </a:pPr>
            <a:r>
              <a:rPr lang="ja-JP" altLang="en-US"/>
              <a:t>もう一つ、</a:t>
            </a:r>
            <a:r>
              <a:rPr lang="en-AU" altLang="ja-JP" dirty="0"/>
              <a:t>[break:"0.01s"]</a:t>
            </a:r>
            <a:r>
              <a:rPr lang="ja-JP" altLang="en-US"/>
              <a:t>タグには文字の塊を挟まないタイプがあり、空白タグあるいは</a:t>
            </a:r>
            <a:r>
              <a:rPr lang="en-US" altLang="ja-JP"/>
              <a:t>(</a:t>
            </a:r>
            <a:r>
              <a:rPr lang="ja-JP" altLang="en-US"/>
              <a:t>空要素</a:t>
            </a:r>
            <a:r>
              <a:rPr lang="en-US" altLang="ja-JP"/>
              <a:t>)[kana:"</a:t>
            </a:r>
            <a:r>
              <a:rPr lang="ja-JP" altLang="en-US"/>
              <a:t>カラヨ</a:t>
            </a:r>
            <a:r>
              <a:rPr lang="en-US" altLang="ja-JP"/>
              <a:t>'</a:t>
            </a:r>
            <a:r>
              <a:rPr lang="ja-JP" altLang="en-US"/>
              <a:t>ウソ</a:t>
            </a:r>
            <a:r>
              <a:rPr lang="en-US" altLang="ja-JP"/>
              <a:t>"]</a:t>
            </a:r>
            <a:r>
              <a:rPr lang="ja-JP" altLang="en-US"/>
              <a:t> と呼ぶことがあります。これは、囲む文字がなくても、</a:t>
            </a:r>
            <a:r>
              <a:rPr lang="en-AU" altLang="ja-JP" dirty="0"/>
              <a:t>(</a:t>
            </a:r>
            <a:r>
              <a:rPr lang="ja-JP" altLang="en-US"/>
              <a:t>任意</a:t>
            </a:r>
            <a:r>
              <a:rPr lang="en-AU" altLang="ja-JP" dirty="0"/>
              <a:t>)[kana:"</a:t>
            </a:r>
            <a:r>
              <a:rPr lang="ja-JP" altLang="en-US"/>
              <a:t>ニ</a:t>
            </a:r>
            <a:r>
              <a:rPr lang="en-AU" altLang="ja-JP" dirty="0"/>
              <a:t>'</a:t>
            </a:r>
            <a:r>
              <a:rPr lang="ja-JP" altLang="en-US"/>
              <a:t>ンイ</a:t>
            </a:r>
            <a:r>
              <a:rPr lang="en-AU" altLang="ja-JP" dirty="0"/>
              <a:t>"]</a:t>
            </a:r>
            <a:r>
              <a:rPr lang="ja-JP" altLang="en-US"/>
              <a:t>の場所に特別な意味をタグで付けたい時に使います。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前回のおさらいです。</a:t>
            </a:r>
          </a:p>
          <a:p>
            <a:pPr marL="0" lvl="0" indent="0" algn="l" rtl="0">
              <a:spcBef>
                <a:spcPts val="0"/>
              </a:spcBef>
              <a:spcAft>
                <a:spcPts val="0"/>
              </a:spcAft>
              <a:buNone/>
            </a:pPr>
            <a:r>
              <a:rPr lang="ja-JP" altLang="en-US"/>
              <a:t>タグとは、半角の山括弧のなかに名前を付けた識別用のラベルです。タグで特定の文章や文字の塊の始まりと終わりに印を付けます。こうすると、文字の塊にタグで意味を持たせることができます。終わりにはスラッシュ記号をいれたタグを使って閉じます。</a:t>
            </a:r>
          </a:p>
          <a:p>
            <a:pPr marL="0" lvl="0" indent="0" algn="l" rtl="0">
              <a:spcBef>
                <a:spcPts val="0"/>
              </a:spcBef>
              <a:spcAft>
                <a:spcPts val="0"/>
              </a:spcAft>
              <a:buNone/>
            </a:pPr>
            <a:r>
              <a:rPr lang="ja-JP" altLang="en-US"/>
              <a:t>この開始タグと終了タグで囲まれた文字の断片をエレメントあるいは要素と呼びます。</a:t>
            </a:r>
          </a:p>
          <a:p>
            <a:pPr marL="0" lvl="0" indent="0" algn="l" rtl="0">
              <a:spcBef>
                <a:spcPts val="0"/>
              </a:spcBef>
              <a:spcAft>
                <a:spcPts val="0"/>
              </a:spcAft>
              <a:buNone/>
            </a:pPr>
            <a:r>
              <a:rPr lang="ja-JP" altLang="en-US"/>
              <a:t>もう一つ、タグには文字の塊を挟まないタイプがあり、空白タグあるいは空要素と呼ぶことがあります。これは、囲む文字がなくても、任意の場所に特別な意味をタグで付けたい時に使います。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0" lvl="0" indent="0" algn="l" rtl="0">
              <a:spcBef>
                <a:spcPts val="0"/>
              </a:spcBef>
              <a:spcAft>
                <a:spcPts val="0"/>
              </a:spcAft>
              <a:buNone/>
            </a:pPr>
            <a:endParaRPr lang="en-AU"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TEI</a:t>
            </a:r>
            <a:r>
              <a:rPr lang="ja" altLang="en-US" dirty="0"/>
              <a:t>タグを使う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さらに詳しく概要を学びたい場合は、日本語で</a:t>
            </a:r>
            <a:r>
              <a:rPr lang="ja-JP" altLang="en-US">
                <a:effectLst/>
                <a:latin typeface="Helvetica Neue" panose="02000503000000020004" pitchFamily="2" charset="0"/>
              </a:rPr>
              <a:t>参照できる</a:t>
            </a:r>
            <a:r>
              <a:rPr lang="en-AU" altLang="ja-JP" dirty="0"/>
              <a:t> </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関連</a:t>
            </a:r>
            <a:r>
              <a:rPr lang="ja-JP" altLang="en-US">
                <a:effectLst/>
                <a:latin typeface="Helvetica Neue" panose="02000503000000020004" pitchFamily="2" charset="0"/>
              </a:rPr>
              <a:t>情報、</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r>
              <a:rPr lang="ja-JP" altLang="en-US" dirty="0">
                <a:effectLst/>
                <a:latin typeface="Helvetica Neue" panose="02000503000000020004" pitchFamily="2" charset="0"/>
              </a:rPr>
              <a:t>および</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オ</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ヨビ</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、コミュニティーも</a:t>
            </a:r>
            <a:r>
              <a:rPr lang="ja-JP" altLang="en-US">
                <a:effectLst/>
                <a:latin typeface="Helvetica Neue" panose="02000503000000020004" pitchFamily="2" charset="0"/>
              </a:rPr>
              <a:t>あります。</a:t>
            </a:r>
            <a:r>
              <a:rPr lang="en-AU" altLang="ja-JP" dirty="0"/>
              <a:t>[break:"0.1s"]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例えば、「人文学のためのテキストデータ構築入門」、という本で</a:t>
            </a:r>
            <a:r>
              <a:rPr lang="ja-JP" altLang="en-US">
                <a:effectLst/>
                <a:latin typeface="Helvetica Neue" panose="02000503000000020004" pitchFamily="2" charset="0"/>
              </a:rPr>
              <a:t>は、</a:t>
            </a:r>
            <a:r>
              <a:rPr lang="en-AU" altLang="ja-JP" dirty="0"/>
              <a:t>[break:"0.1s"]</a:t>
            </a:r>
            <a:r>
              <a:rPr lang="ja-JP" altLang="en-US">
                <a:effectLst/>
                <a:latin typeface="Helvetica Neue" panose="02000503000000020004" pitchFamily="2" charset="0"/>
              </a:rPr>
              <a:t>基本</a:t>
            </a:r>
            <a:r>
              <a:rPr lang="ja-JP" altLang="en-US" dirty="0">
                <a:effectLst/>
                <a:latin typeface="Helvetica Neue" panose="02000503000000020004" pitchFamily="2" charset="0"/>
              </a:rPr>
              <a:t>概念の解説に</a:t>
            </a:r>
            <a:r>
              <a:rPr lang="ja-JP" altLang="en-US">
                <a:effectLst/>
                <a:latin typeface="Helvetica Neue" panose="02000503000000020004" pitchFamily="2" charset="0"/>
              </a:rPr>
              <a:t>加えて、</a:t>
            </a:r>
            <a:r>
              <a:rPr lang="en-AU" altLang="ja-JP" dirty="0"/>
              <a:t>[break:"0.1s"]</a:t>
            </a:r>
            <a:r>
              <a:rPr lang="ja-JP" altLang="en-US">
                <a:effectLst/>
                <a:latin typeface="Helvetica Neue" panose="02000503000000020004" pitchFamily="2" charset="0"/>
              </a:rPr>
              <a:t>人</a:t>
            </a:r>
            <a:r>
              <a:rPr lang="ja-JP" altLang="en-US" dirty="0">
                <a:effectLst/>
                <a:latin typeface="Helvetica Neue" panose="02000503000000020004" pitchFamily="2" charset="0"/>
              </a:rPr>
              <a:t>文学研究で実際に対象とされる資料を</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ティーイーアイデータ</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ja-JP" altLang="en-US"/>
              <a:t>デ</a:t>
            </a:r>
            <a:r>
              <a:rPr lang="en-US" altLang="ja-JP" dirty="0"/>
              <a:t>'</a:t>
            </a:r>
            <a:r>
              <a:rPr lang="ja-JP" altLang="en-US"/>
              <a:t>ータ</a:t>
            </a:r>
            <a:r>
              <a:rPr lang="en-US" altLang="ja-JP" dirty="0">
                <a:effectLst/>
                <a:latin typeface="Helvetica Neue" panose="02000503000000020004" pitchFamily="2" charset="0"/>
              </a:rPr>
              <a:t>"]</a:t>
            </a:r>
            <a:r>
              <a:rPr lang="ja-JP" altLang="en-US" dirty="0">
                <a:effectLst/>
                <a:latin typeface="Helvetica Neue" panose="02000503000000020004" pitchFamily="2" charset="0"/>
              </a:rPr>
              <a:t> にする、具体的な取り組み事例を多数紹介して</a:t>
            </a:r>
            <a:r>
              <a:rPr lang="ja-JP" altLang="en-US">
                <a:effectLst/>
                <a:latin typeface="Helvetica Neue" panose="02000503000000020004" pitchFamily="2" charset="0"/>
              </a:rPr>
              <a:t>います。</a:t>
            </a:r>
            <a:r>
              <a:rPr lang="en-AU" altLang="ja-JP" dirty="0"/>
              <a:t>[break:"0.5s"]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また、</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研究会では、オンラインで勉強会やプロジェクトを進めて</a:t>
            </a:r>
            <a:r>
              <a:rPr lang="ja-JP" altLang="en-US">
                <a:effectLst/>
                <a:latin typeface="Helvetica Neue" panose="02000503000000020004" pitchFamily="2" charset="0"/>
              </a:rPr>
              <a:t>おり、</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を使った取り組みに関心のある方はどなたでも参加</a:t>
            </a:r>
            <a:r>
              <a:rPr lang="ja-JP" altLang="en-US">
                <a:effectLst/>
                <a:latin typeface="Helvetica Neue" panose="02000503000000020004" pitchFamily="2" charset="0"/>
              </a:rPr>
              <a:t>できます。</a:t>
            </a:r>
            <a:r>
              <a:rPr lang="en-AU" altLang="ja-JP" dirty="0"/>
              <a:t>[break:"0.3s"]</a:t>
            </a:r>
            <a:endParaRPr lang="ja-JP" alt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日本の文学作品を中心</a:t>
            </a:r>
            <a:r>
              <a:rPr lang="ja-JP" altLang="en-US">
                <a:effectLst/>
                <a:latin typeface="Helvetica Neue" panose="02000503000000020004" pitchFamily="2" charset="0"/>
              </a:rPr>
              <a:t>に、</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テキスト化</a:t>
            </a:r>
            <a:r>
              <a:rPr lang="ja-JP" altLang="en-US" dirty="0">
                <a:effectLst/>
                <a:latin typeface="Helvetica Neue" panose="02000503000000020004" pitchFamily="2" charset="0"/>
              </a:rPr>
              <a:t>を長年進めてきた、青空文庫のデータに対して</a:t>
            </a:r>
            <a:r>
              <a:rPr lang="ja-JP" altLang="en-US">
                <a:effectLst/>
                <a:latin typeface="Helvetica Neue" panose="02000503000000020004" pitchFamily="2" charset="0"/>
              </a:rPr>
              <a:t>も、</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Helvetica Neue" panose="02000503000000020004" pitchFamily="2" charset="0"/>
              </a:rPr>
              <a:t>(</a:t>
            </a:r>
            <a:r>
              <a:rPr lang="ja-JP" altLang="en-US" dirty="0">
                <a:effectLst/>
                <a:latin typeface="Helvetica Neue" panose="02000503000000020004" pitchFamily="2" charset="0"/>
              </a:rPr>
              <a:t>ティーイーアイ</a:t>
            </a:r>
            <a:r>
              <a:rPr lang="en-US" altLang="ja-JP" dirty="0">
                <a:effectLst/>
                <a:latin typeface="Helvetica Neue" panose="02000503000000020004" pitchFamily="2" charset="0"/>
              </a:rPr>
              <a:t>)[</a:t>
            </a:r>
            <a:r>
              <a:rPr lang="en-US" dirty="0">
                <a:effectLst/>
                <a:latin typeface="Helvetica Neue" panose="02000503000000020004" pitchFamily="2" charset="0"/>
              </a:rPr>
              <a:t>kana:"</a:t>
            </a:r>
            <a:r>
              <a:rPr lang="ja-JP" altLang="en-US" dirty="0">
                <a:effectLst/>
                <a:latin typeface="Helvetica Neue" panose="02000503000000020004" pitchFamily="2" charset="0"/>
              </a:rPr>
              <a:t>ティ</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ーイーア</a:t>
            </a:r>
            <a:r>
              <a:rPr lang="en-US" altLang="ja-JP" dirty="0">
                <a:effectLst/>
                <a:latin typeface="Helvetica Neue" panose="02000503000000020004" pitchFamily="2" charset="0"/>
              </a:rPr>
              <a:t>'</a:t>
            </a:r>
            <a:r>
              <a:rPr lang="ja-JP" altLang="en-US" dirty="0">
                <a:effectLst/>
                <a:latin typeface="Helvetica Neue" panose="02000503000000020004" pitchFamily="2" charset="0"/>
              </a:rPr>
              <a:t>イ</a:t>
            </a:r>
            <a:r>
              <a:rPr lang="en-US" altLang="ja-JP" dirty="0">
                <a:effectLst/>
                <a:latin typeface="Helvetica Neue" panose="02000503000000020004" pitchFamily="2" charset="0"/>
              </a:rPr>
              <a:t>"]</a:t>
            </a:r>
            <a:r>
              <a:rPr lang="ja-JP" altLang="en-US" dirty="0">
                <a:effectLst/>
                <a:latin typeface="Helvetica Neue" panose="02000503000000020004" pitchFamily="2" charset="0"/>
              </a:rPr>
              <a:t>マークアップを行って</a:t>
            </a:r>
            <a:r>
              <a:rPr lang="ja-JP" altLang="en-US">
                <a:effectLst/>
                <a:latin typeface="Helvetica Neue" panose="02000503000000020004" pitchFamily="2" charset="0"/>
              </a:rPr>
              <a:t>いて、</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その</a:t>
            </a:r>
            <a:r>
              <a:rPr lang="ja-JP" altLang="en-US" dirty="0">
                <a:effectLst/>
                <a:latin typeface="Helvetica Neue" panose="02000503000000020004" pitchFamily="2" charset="0"/>
              </a:rPr>
              <a:t>データを格納しているサイトも</a:t>
            </a:r>
            <a:r>
              <a:rPr lang="ja-JP" altLang="en-US">
                <a:effectLst/>
                <a:latin typeface="Helvetica Neue" panose="02000503000000020004" pitchFamily="2" charset="0"/>
              </a:rPr>
              <a:t>あります。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さらに詳しく概要を学びたい場合は、日本語で参照できる</a:t>
            </a:r>
            <a:r>
              <a:rPr lang="en-US" dirty="0">
                <a:effectLst/>
                <a:latin typeface="Helvetica Neue" panose="02000503000000020004" pitchFamily="2" charset="0"/>
              </a:rPr>
              <a:t>TEI</a:t>
            </a:r>
            <a:r>
              <a:rPr lang="ja-JP" altLang="en-US" dirty="0">
                <a:effectLst/>
                <a:latin typeface="Helvetica Neue" panose="02000503000000020004" pitchFamily="2" charset="0"/>
              </a:rPr>
              <a:t>関連情報およびコミュニティもあります。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例えば、「人文学のためのテキストデータ構築入門」という本では、基本概念の解説に加えて、人文学研究で実際に対象とされる資料を</a:t>
            </a:r>
            <a:r>
              <a:rPr lang="en-US" dirty="0">
                <a:effectLst/>
                <a:latin typeface="Helvetica Neue" panose="02000503000000020004" pitchFamily="2" charset="0"/>
              </a:rPr>
              <a:t>TEI</a:t>
            </a:r>
            <a:r>
              <a:rPr lang="ja-JP" altLang="en-US" dirty="0">
                <a:effectLst/>
                <a:latin typeface="Helvetica Neue" panose="02000503000000020004" pitchFamily="2" charset="0"/>
              </a:rPr>
              <a:t>データにする具体的な取り組み事例を多数紹介しています。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また、</a:t>
            </a:r>
            <a:r>
              <a:rPr lang="en-US" altLang="ja-JP" dirty="0">
                <a:effectLst/>
                <a:latin typeface="Helvetica Neue" panose="02000503000000020004" pitchFamily="2" charset="0"/>
              </a:rPr>
              <a:t>[TEI</a:t>
            </a:r>
            <a:r>
              <a:rPr lang="ja-JP" altLang="en-US">
                <a:effectLst/>
                <a:latin typeface="Helvetica Neue" panose="02000503000000020004" pitchFamily="2" charset="0"/>
              </a:rPr>
              <a:t>研究会</a:t>
            </a:r>
            <a:r>
              <a:rPr lang="en-US" altLang="ja-JP" dirty="0">
                <a:effectLst/>
                <a:latin typeface="Helvetica Neue" panose="02000503000000020004" pitchFamily="2" charset="0"/>
              </a:rPr>
              <a:t>](</a:t>
            </a:r>
            <a:r>
              <a:rPr lang="en-US" altLang="ja-JP" sz="1100" dirty="0">
                <a:solidFill>
                  <a:schemeClr val="bg2"/>
                </a:solidFill>
                <a:hlinkClick r:id="rId3">
                  <a:extLst>
                    <a:ext uri="{A12FA001-AC4F-418D-AE19-62706E023703}">
                      <ahyp:hlinkClr xmlns:ahyp="http://schemas.microsoft.com/office/drawing/2018/hyperlinkcolor" val="tx"/>
                    </a:ext>
                  </a:extLst>
                </a:hlinkClick>
              </a:rPr>
              <a:t>https://tei.dhii.jp/home</a:t>
            </a:r>
            <a:r>
              <a:rPr lang="en-US" altLang="ja-JP" sz="1100" dirty="0">
                <a:solidFill>
                  <a:schemeClr val="bg2"/>
                </a:solidFill>
                <a:effectLst/>
                <a:latin typeface="Helvetica Neue" panose="02000503000000020004" pitchFamily="2" charset="0"/>
              </a:rPr>
              <a:t>)</a:t>
            </a:r>
            <a:r>
              <a:rPr lang="ja-JP" altLang="en-US">
                <a:effectLst/>
                <a:latin typeface="Helvetica Neue" panose="02000503000000020004" pitchFamily="2" charset="0"/>
              </a:rPr>
              <a:t>では</a:t>
            </a:r>
            <a:r>
              <a:rPr lang="ja-JP" altLang="en-US" dirty="0">
                <a:effectLst/>
                <a:latin typeface="Helvetica Neue" panose="02000503000000020004" pitchFamily="2" charset="0"/>
              </a:rPr>
              <a:t>オンラインで勉強会やプロジェクトを進めており、</a:t>
            </a:r>
            <a:r>
              <a:rPr lang="en-US" dirty="0">
                <a:effectLst/>
                <a:latin typeface="Helvetica Neue" panose="02000503000000020004" pitchFamily="2" charset="0"/>
              </a:rPr>
              <a:t>TEI</a:t>
            </a:r>
            <a:r>
              <a:rPr lang="ja-JP" altLang="en-US" dirty="0">
                <a:effectLst/>
                <a:latin typeface="Helvetica Neue" panose="02000503000000020004" pitchFamily="2" charset="0"/>
              </a:rPr>
              <a:t>を使った取り組みに関心のある方はどなたでも参加できます。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日本の文学作品を中心にテキスト化を長年進めてきた青空文庫のデータに対して</a:t>
            </a:r>
            <a:r>
              <a:rPr lang="ja-JP" altLang="en-US">
                <a:effectLst/>
                <a:latin typeface="Helvetica Neue" panose="02000503000000020004" pitchFamily="2" charset="0"/>
              </a:rPr>
              <a:t>も、</a:t>
            </a:r>
            <a:r>
              <a:rPr lang="en-US" altLang="ja-JP" dirty="0">
                <a:effectLst/>
                <a:latin typeface="Helvetica Neue" panose="02000503000000020004" pitchFamily="2" charset="0"/>
              </a:rPr>
              <a:t>[TEI</a:t>
            </a:r>
            <a:r>
              <a:rPr lang="ja-JP" altLang="en-US" dirty="0">
                <a:effectLst/>
                <a:latin typeface="Helvetica Neue" panose="02000503000000020004" pitchFamily="2" charset="0"/>
              </a:rPr>
              <a:t>マークアップを行っていて、そのデータを格納して</a:t>
            </a:r>
            <a:r>
              <a:rPr lang="ja-JP" altLang="en-US">
                <a:effectLst/>
                <a:latin typeface="Helvetica Neue" panose="02000503000000020004" pitchFamily="2" charset="0"/>
              </a:rPr>
              <a:t>いるサイト</a:t>
            </a:r>
            <a:r>
              <a:rPr lang="en-US" altLang="ja-JP" dirty="0">
                <a:effectLst/>
                <a:latin typeface="Helvetica Neue" panose="02000503000000020004" pitchFamily="2" charset="0"/>
              </a:rPr>
              <a:t>](</a:t>
            </a:r>
            <a:r>
              <a:rPr lang="en-US" altLang="ja-JP" sz="1100" dirty="0">
                <a:solidFill>
                  <a:schemeClr val="bg2"/>
                </a:solidFill>
                <a:hlinkClick r:id="rId4">
                  <a:extLst>
                    <a:ext uri="{A12FA001-AC4F-418D-AE19-62706E023703}">
                      <ahyp:hlinkClr xmlns:ahyp="http://schemas.microsoft.com/office/drawing/2018/hyperlinkcolor" val="tx"/>
                    </a:ext>
                  </a:extLst>
                </a:hlinkClick>
              </a:rPr>
              <a:t>https://github.com/TEI-EAJ/auto_aozora_tei</a:t>
            </a:r>
            <a:r>
              <a:rPr lang="en-US" altLang="ja-JP" sz="1100" dirty="0">
                <a:solidFill>
                  <a:schemeClr val="bg2"/>
                </a:solidFill>
                <a:effectLst/>
                <a:latin typeface="Helvetica Neue" panose="02000503000000020004" pitchFamily="2" charset="0"/>
              </a:rPr>
              <a:t>)</a:t>
            </a:r>
            <a:r>
              <a:rPr lang="ja-JP" altLang="en-US">
                <a:effectLst/>
                <a:latin typeface="Helvetica Neue" panose="02000503000000020004" pitchFamily="2" charset="0"/>
              </a:rPr>
              <a:t>も</a:t>
            </a:r>
            <a:r>
              <a:rPr lang="ja-JP" altLang="en-US" dirty="0">
                <a:effectLst/>
                <a:latin typeface="Helvetica Neue" panose="02000503000000020004" pitchFamily="2" charset="0"/>
              </a:rPr>
              <a:t>あります。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a:p>
            <a:pPr marL="158750" indent="0">
              <a:buNone/>
            </a:pPr>
            <a:endParaRPr kumimoji="1" lang="en-AU" altLang="ja-JP" dirty="0"/>
          </a:p>
          <a:p>
            <a:pPr marL="158750" indent="0">
              <a:buNone/>
            </a:pPr>
            <a:endParaRPr kumimoji="1" lang="en-US" altLang="ja-JP" sz="1100" dirty="0"/>
          </a:p>
        </p:txBody>
      </p:sp>
    </p:spTree>
    <p:extLst>
      <p:ext uri="{BB962C8B-B14F-4D97-AF65-F5344CB8AC3E}">
        <p14:creationId xmlns:p14="http://schemas.microsoft.com/office/powerpoint/2010/main" val="427400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a35aa0c5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fa35aa0c5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TEI</a:t>
            </a:r>
            <a:r>
              <a:rPr lang="ja" altLang="en-US" dirty="0"/>
              <a:t>タグを使う</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ja-JP" altLang="en-US">
              <a:effectLst/>
              <a:latin typeface=".AppleSystemUIFontMonospaced"/>
              <a:ea typeface="Hiragino Sans" panose="020B0400000000000000"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ガイドラインは、</a:t>
            </a:r>
            <a:r>
              <a:rPr lang="zh-TW" altLang="en-US" dirty="0"/>
              <a:t>人文学系</a:t>
            </a:r>
            <a:r>
              <a:rPr lang="ja-JP" altLang="en-US"/>
              <a:t>の</a:t>
            </a:r>
            <a:r>
              <a:rPr lang="zh-TW" altLang="en-US" dirty="0"/>
              <a:t>資料</a:t>
            </a:r>
            <a:r>
              <a:rPr lang="ja-JP" altLang="en-US"/>
              <a:t>が、</a:t>
            </a:r>
            <a:r>
              <a:rPr lang="zh-TW" altLang="en-US" dirty="0"/>
              <a:t>多種多様</a:t>
            </a:r>
            <a:r>
              <a:rPr lang="ja-JP" altLang="en-US"/>
              <a:t>であるために、</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その</a:t>
            </a:r>
            <a:r>
              <a:rPr lang="zh-TW" altLang="en-US" dirty="0"/>
              <a:t>資料</a:t>
            </a:r>
            <a:r>
              <a:rPr lang="ja-JP" altLang="en-US"/>
              <a:t>を</a:t>
            </a:r>
            <a:r>
              <a:rPr lang="zh-TW" altLang="en-US" dirty="0"/>
              <a:t>使</a:t>
            </a:r>
            <a:r>
              <a:rPr lang="ja-JP" altLang="en-US"/>
              <a:t>う</a:t>
            </a:r>
            <a:r>
              <a:rPr lang="zh-TW" altLang="en-US" dirty="0"/>
              <a:t>人</a:t>
            </a:r>
            <a:r>
              <a:rPr lang="ja-JP" altLang="en-US"/>
              <a:t>やコミュニティーがタグ</a:t>
            </a:r>
            <a:r>
              <a:rPr lang="zh-TW" altLang="en-US" dirty="0"/>
              <a:t>付</a:t>
            </a:r>
            <a:r>
              <a:rPr lang="ja-JP" altLang="en-US"/>
              <a:t>けを</a:t>
            </a:r>
            <a:r>
              <a:rPr lang="zh-TW" altLang="en-US" dirty="0"/>
              <a:t>考</a:t>
            </a:r>
            <a:r>
              <a:rPr lang="ja-JP" altLang="en-US"/>
              <a:t>えるべきという</a:t>
            </a:r>
            <a:r>
              <a:rPr lang="zh-TW" altLang="en-US" dirty="0"/>
              <a:t>考</a:t>
            </a:r>
            <a:r>
              <a:rPr lang="ja-JP" altLang="en-US"/>
              <a:t>え</a:t>
            </a:r>
            <a:r>
              <a:rPr lang="zh-TW" altLang="en-US" dirty="0"/>
              <a:t>方</a:t>
            </a:r>
            <a:r>
              <a:rPr lang="ja-JP" altLang="en-US"/>
              <a:t>で</a:t>
            </a:r>
            <a:r>
              <a:rPr lang="zh-TW" altLang="en-US" dirty="0"/>
              <a:t>運用</a:t>
            </a:r>
            <a:r>
              <a:rPr lang="ja-JP" altLang="en-US"/>
              <a:t>されています。</a:t>
            </a:r>
            <a:r>
              <a:rPr lang="en-AU" altLang="ja-JP" dirty="0"/>
              <a:t>[break:"0.3s"]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そのため、</a:t>
            </a:r>
            <a:r>
              <a:rPr lang="zh-TW" altLang="en-US" dirty="0"/>
              <a:t>取</a:t>
            </a:r>
            <a:r>
              <a:rPr lang="ja-JP" altLang="en-US"/>
              <a:t>り</a:t>
            </a:r>
            <a:r>
              <a:rPr lang="zh-TW" altLang="en-US" dirty="0"/>
              <a:t>扱</a:t>
            </a:r>
            <a:r>
              <a:rPr lang="ja-JP" altLang="en-US"/>
              <a:t>うテキストの</a:t>
            </a:r>
            <a:r>
              <a:rPr lang="zh-TW" altLang="en-US" dirty="0"/>
              <a:t>種類</a:t>
            </a:r>
            <a:r>
              <a:rPr lang="ja-JP" altLang="en-US"/>
              <a:t>に</a:t>
            </a:r>
            <a:r>
              <a:rPr lang="zh-TW" altLang="en-US" dirty="0"/>
              <a:t>近</a:t>
            </a:r>
            <a:r>
              <a:rPr lang="ja-JP" altLang="en-US"/>
              <a:t>い</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ja-JP" altLang="en-US"/>
              <a:t>サンプル</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ja-JP" altLang="en-US"/>
              <a:t>サ</a:t>
            </a:r>
            <a:r>
              <a:rPr lang="en-AU" altLang="ja-JP" dirty="0"/>
              <a:t>'</a:t>
            </a:r>
            <a:r>
              <a:rPr lang="ja-JP" altLang="en-US"/>
              <a:t>ンプル</a:t>
            </a:r>
            <a:r>
              <a:rPr lang="en-US" altLang="ja-JP" dirty="0">
                <a:effectLst/>
                <a:latin typeface=".AppleSystemUIFontMonospaced"/>
                <a:ea typeface="Hiragino Sans" panose="020B0400000000000000" pitchFamily="34" charset="-128"/>
              </a:rPr>
              <a:t>"]</a:t>
            </a:r>
            <a:r>
              <a:rPr lang="ja-JP" altLang="en-US"/>
              <a:t> を</a:t>
            </a:r>
            <a:r>
              <a:rPr lang="zh-TW" altLang="en-US" dirty="0"/>
              <a:t>探</a:t>
            </a:r>
            <a:r>
              <a:rPr lang="ja-JP" altLang="en-US"/>
              <a:t>すのがおすすめです。</a:t>
            </a:r>
            <a:r>
              <a:rPr lang="en-AU" altLang="ja-JP" dirty="0"/>
              <a:t>[break:"0.5s"]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このセクションで、タグの使い方がいまいちわからなくても大丈夫</a:t>
            </a:r>
            <a:r>
              <a:rPr lang="ja-JP" altLang="en-US">
                <a:effectLst/>
                <a:latin typeface="Helvetica Neue" panose="02000503000000020004" pitchFamily="2" charset="0"/>
              </a:rPr>
              <a:t>です。</a:t>
            </a:r>
            <a:r>
              <a:rPr lang="en-AU" altLang="ja-JP" dirty="0"/>
              <a:t>[break:"0.1s"]</a:t>
            </a:r>
            <a:endParaRPr lang="ja-JP" altLang="en-US">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effectLst/>
                <a:latin typeface="Helvetica Neue" panose="02000503000000020004" pitchFamily="2" charset="0"/>
              </a:rPr>
              <a:t>次</a:t>
            </a:r>
            <a:r>
              <a:rPr lang="ja-JP" altLang="en-US" dirty="0">
                <a:effectLst/>
                <a:latin typeface="Helvetica Neue" panose="02000503000000020004" pitchFamily="2" charset="0"/>
              </a:rPr>
              <a:t>のセクションで</a:t>
            </a:r>
            <a:r>
              <a:rPr lang="ja-JP" altLang="en-US"/>
              <a:t>、</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ja-JP" altLang="en-US"/>
              <a:t>データ</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ja-JP" altLang="en-US"/>
              <a:t>デ</a:t>
            </a:r>
            <a:r>
              <a:rPr lang="en-US" altLang="ja-JP" dirty="0"/>
              <a:t>'</a:t>
            </a:r>
            <a:r>
              <a:rPr lang="ja-JP" altLang="en-US"/>
              <a:t>ータ</a:t>
            </a:r>
            <a:r>
              <a:rPr lang="en-US" altLang="ja-JP" dirty="0">
                <a:effectLst/>
                <a:latin typeface=".AppleSystemUIFontMonospaced"/>
                <a:ea typeface="Hiragino Sans" panose="020B0400000000000000" pitchFamily="34" charset="-128"/>
              </a:rPr>
              <a:t>"]</a:t>
            </a:r>
            <a:r>
              <a:rPr lang="ja-JP" altLang="en-US"/>
              <a:t> を</a:t>
            </a:r>
            <a:r>
              <a:rPr lang="zh-TW" altLang="en-US" dirty="0"/>
              <a:t>作成</a:t>
            </a:r>
            <a:r>
              <a:rPr lang="ja-JP" altLang="en-US"/>
              <a:t>し、アプリでデータを</a:t>
            </a:r>
            <a:r>
              <a:rPr lang="zh-TW" altLang="en-US" dirty="0"/>
              <a:t>分析</a:t>
            </a:r>
            <a:r>
              <a:rPr lang="ja-JP" altLang="en-US"/>
              <a:t>するハンズオンを</a:t>
            </a:r>
            <a:r>
              <a:rPr lang="zh-TW" altLang="en-US" dirty="0"/>
              <a:t>行</a:t>
            </a:r>
            <a:r>
              <a:rPr lang="ja-JP" altLang="en-US"/>
              <a:t>います。</a:t>
            </a:r>
            <a:r>
              <a:rPr lang="en-AU" altLang="ja-JP" dirty="0"/>
              <a:t>[break:"0.1s"]</a:t>
            </a:r>
            <a:endParaRPr lang="ja-JP" altLang="en-US">
              <a:effectLst/>
              <a:latin typeface="Helvetica Neue" panose="02000503000000020004" pitchFamily="2" charset="0"/>
            </a:endParaRPr>
          </a:p>
          <a:p>
            <a:pPr marL="0" lvl="0" indent="0" algn="l" rtl="0">
              <a:spcBef>
                <a:spcPts val="0"/>
              </a:spcBef>
              <a:spcAft>
                <a:spcPts val="0"/>
              </a:spcAft>
              <a:buNone/>
            </a:pPr>
            <a:r>
              <a:rPr lang="ja-JP" altLang="en-US">
                <a:effectLst/>
                <a:latin typeface="Helvetica Neue" panose="02000503000000020004" pitchFamily="2" charset="0"/>
              </a:rPr>
              <a:t>「</a:t>
            </a:r>
            <a:r>
              <a:rPr lang="ja-JP" altLang="en-US" dirty="0">
                <a:effectLst/>
                <a:latin typeface="Helvetica Neue" panose="02000503000000020004" pitchFamily="2" charset="0"/>
              </a:rPr>
              <a:t>習うより慣れろ」です。ぜひご覧</a:t>
            </a:r>
            <a:r>
              <a:rPr lang="ja-JP" altLang="en-US">
                <a:effectLst/>
                <a:latin typeface="Helvetica Neue" panose="02000503000000020004" pitchFamily="2" charset="0"/>
              </a:rPr>
              <a:t>ください！</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altLang="ja-JP" dirty="0">
              <a:effectLst/>
              <a:latin typeface="Helvetica Neue" panose="02000503000000020004" pitchFamily="2" charset="0"/>
            </a:endParaRPr>
          </a:p>
          <a:p>
            <a:pPr marL="0" lvl="0" indent="0" algn="l" rtl="0">
              <a:spcBef>
                <a:spcPts val="0"/>
              </a:spcBef>
              <a:spcAft>
                <a:spcPts val="0"/>
              </a:spcAft>
              <a:buNone/>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TEI</a:t>
            </a:r>
            <a:r>
              <a:rPr lang="ja-JP" altLang="en-US" dirty="0">
                <a:effectLst/>
                <a:latin typeface="Helvetica Neue" panose="02000503000000020004" pitchFamily="2" charset="0"/>
              </a:rPr>
              <a:t>ガイドラインは、人文学系の資料が多種多様であるために、その資料を使う人やコミュニティがタグ付けを考えるべきという考え方で運用されています。</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そのため、取り扱うテキストの種類に近い</a:t>
            </a:r>
            <a:r>
              <a:rPr lang="en-US" dirty="0">
                <a:effectLst/>
                <a:latin typeface="Helvetica Neue" panose="02000503000000020004" pitchFamily="2" charset="0"/>
              </a:rPr>
              <a:t>TEI</a:t>
            </a:r>
            <a:r>
              <a:rPr lang="ja-JP" altLang="en-US" dirty="0">
                <a:effectLst/>
                <a:latin typeface="Helvetica Neue" panose="02000503000000020004" pitchFamily="2" charset="0"/>
              </a:rPr>
              <a:t>サンプルを探すのがおすすめです。</a:t>
            </a:r>
            <a:endParaRPr lang="en-US" altLang="ja-JP"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effectLst/>
                <a:latin typeface="Helvetica Neue" panose="02000503000000020004" pitchFamily="2" charset="0"/>
              </a:rPr>
              <a:t>このセクションで、タグの使い方がいまいちわからなくても大丈夫です。次のセクションで、</a:t>
            </a:r>
            <a:r>
              <a:rPr lang="en-US" dirty="0">
                <a:effectLst/>
                <a:latin typeface="Helvetica Neue" panose="02000503000000020004" pitchFamily="2" charset="0"/>
              </a:rPr>
              <a:t>TEI</a:t>
            </a:r>
            <a:r>
              <a:rPr lang="ja-JP" altLang="en-US" dirty="0">
                <a:effectLst/>
                <a:latin typeface="Helvetica Neue" panose="02000503000000020004" pitchFamily="2" charset="0"/>
              </a:rPr>
              <a:t>データを作成し、アプリでデータを分析するハンズオンを行います。「習うより慣れろ」です。ぜひご覧ください！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fc5d5cec9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fc5d5cec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ja-JP" altLang="en-US"/>
              <a:t>タグを</a:t>
            </a:r>
            <a:r>
              <a:rPr lang="zh-TW" altLang="en-US" dirty="0"/>
              <a:t>付</a:t>
            </a:r>
            <a:r>
              <a:rPr lang="ja-JP" altLang="en-US"/>
              <a:t>ける</a:t>
            </a:r>
            <a:r>
              <a:rPr lang="zh-TW" altLang="en-US" dirty="0"/>
              <a:t>時</a:t>
            </a:r>
            <a:r>
              <a:rPr lang="ja-JP" altLang="en-US"/>
              <a:t>のルールは</a:t>
            </a:r>
            <a:r>
              <a:rPr lang="en-AU" altLang="ja-JP" dirty="0"/>
              <a:t>(</a:t>
            </a:r>
            <a:r>
              <a:rPr lang="en-US" altLang="ja-JP" dirty="0"/>
              <a:t>2</a:t>
            </a:r>
            <a:r>
              <a:rPr lang="ja-JP" altLang="en-US"/>
              <a:t>つ</a:t>
            </a:r>
            <a:r>
              <a:rPr lang="en-AU" altLang="ja-JP" dirty="0"/>
              <a:t>)[kana:"</a:t>
            </a:r>
            <a:r>
              <a:rPr lang="ja-JP" altLang="en-US"/>
              <a:t>フ</a:t>
            </a:r>
            <a:r>
              <a:rPr lang="en-AU" altLang="ja-JP" dirty="0"/>
              <a:t>'</a:t>
            </a:r>
            <a:r>
              <a:rPr lang="ja-JP" altLang="en-US"/>
              <a:t>タ</a:t>
            </a:r>
            <a:r>
              <a:rPr lang="en-US" altLang="ja-JP" dirty="0"/>
              <a:t>'</a:t>
            </a:r>
            <a:r>
              <a:rPr lang="ja-JP" altLang="en-US"/>
              <a:t>ツ</a:t>
            </a:r>
            <a:r>
              <a:rPr lang="en-AU" altLang="ja-JP" dirty="0"/>
              <a:t>"]</a:t>
            </a:r>
            <a:r>
              <a:rPr lang="ja-JP" altLang="en-US"/>
              <a:t>あります。</a:t>
            </a:r>
          </a:p>
          <a:p>
            <a:pPr marL="0" lvl="0" indent="0" algn="l" rtl="0">
              <a:spcBef>
                <a:spcPts val="0"/>
              </a:spcBef>
              <a:spcAft>
                <a:spcPts val="0"/>
              </a:spcAft>
              <a:buClr>
                <a:schemeClr val="dk1"/>
              </a:buClr>
              <a:buSzPts val="1100"/>
              <a:buFont typeface="Arial"/>
              <a:buNone/>
            </a:pPr>
            <a:r>
              <a:rPr lang="en-AU" altLang="ja-JP" dirty="0"/>
              <a:t>[break:"0.1s"]</a:t>
            </a:r>
            <a:r>
              <a:rPr lang="zh-TW" altLang="en-US" dirty="0"/>
              <a:t>開始</a:t>
            </a:r>
            <a:r>
              <a:rPr lang="ja-JP" altLang="en-US"/>
              <a:t>タグと</a:t>
            </a:r>
            <a:r>
              <a:rPr lang="zh-TW" altLang="en-US" dirty="0"/>
              <a:t>終了</a:t>
            </a:r>
            <a:r>
              <a:rPr lang="ja-JP" altLang="en-US"/>
              <a:t>タグで</a:t>
            </a:r>
            <a:r>
              <a:rPr lang="zh-TW" altLang="en-US" dirty="0"/>
              <a:t>文字</a:t>
            </a:r>
            <a:r>
              <a:rPr lang="ja-JP" altLang="en-US"/>
              <a:t>の</a:t>
            </a:r>
            <a:r>
              <a:rPr lang="zh-TW" altLang="en-US" dirty="0"/>
              <a:t>塊</a:t>
            </a:r>
            <a:r>
              <a:rPr lang="ja-JP" altLang="en-US"/>
              <a:t>を</a:t>
            </a:r>
            <a:r>
              <a:rPr lang="zh-TW" altLang="en-US" dirty="0"/>
              <a:t>囲</a:t>
            </a:r>
            <a:r>
              <a:rPr lang="ja-JP" altLang="en-US"/>
              <a:t>むときは、</a:t>
            </a:r>
            <a:r>
              <a:rPr lang="zh-TW" altLang="en-US" dirty="0"/>
              <a:t>必</a:t>
            </a:r>
            <a:r>
              <a:rPr lang="ja-JP" altLang="en-US"/>
              <a:t>ずセットで</a:t>
            </a:r>
            <a:r>
              <a:rPr lang="zh-TW" altLang="en-US" dirty="0"/>
              <a:t>使用</a:t>
            </a:r>
            <a:r>
              <a:rPr lang="ja-JP" altLang="en-US"/>
              <a:t>します。</a:t>
            </a:r>
          </a:p>
          <a:p>
            <a:pPr marL="0" lvl="0" indent="0" algn="l" rtl="0">
              <a:spcBef>
                <a:spcPts val="0"/>
              </a:spcBef>
              <a:spcAft>
                <a:spcPts val="0"/>
              </a:spcAft>
              <a:buNone/>
            </a:pPr>
            <a:r>
              <a:rPr lang="ja-JP" altLang="en-US"/>
              <a:t>また、</a:t>
            </a:r>
            <a:r>
              <a:rPr lang="en-AU" altLang="ja-JP" dirty="0"/>
              <a:t>[break:"0.01s"]</a:t>
            </a:r>
            <a:r>
              <a:rPr lang="zh-TW" altLang="en-US" dirty="0"/>
              <a:t>開始</a:t>
            </a:r>
            <a:r>
              <a:rPr lang="ja-JP" altLang="en-US"/>
              <a:t>タグと</a:t>
            </a:r>
            <a:r>
              <a:rPr lang="zh-TW" altLang="en-US" dirty="0"/>
              <a:t>終了</a:t>
            </a:r>
            <a:r>
              <a:rPr lang="ja-JP" altLang="en-US"/>
              <a:t>タグのセットは</a:t>
            </a:r>
            <a:r>
              <a:rPr lang="zh-TW" altLang="en-US" dirty="0"/>
              <a:t>入</a:t>
            </a:r>
            <a:r>
              <a:rPr lang="ja-JP" altLang="en-US"/>
              <a:t>れ</a:t>
            </a:r>
            <a:r>
              <a:rPr lang="zh-TW" altLang="en-US" dirty="0"/>
              <a:t>子</a:t>
            </a:r>
            <a:r>
              <a:rPr lang="ja-JP" altLang="en-US"/>
              <a:t>にすることができます。</a:t>
            </a:r>
          </a:p>
          <a:p>
            <a:pPr marL="0" lvl="0" indent="0" algn="l" rtl="0">
              <a:spcBef>
                <a:spcPts val="0"/>
              </a:spcBef>
              <a:spcAft>
                <a:spcPts val="0"/>
              </a:spcAft>
              <a:buNone/>
            </a:pPr>
            <a:r>
              <a:rPr lang="en-AU" altLang="ja-JP" dirty="0"/>
              <a:t>[break:"0.1s"]</a:t>
            </a:r>
            <a:r>
              <a:rPr lang="ja-JP" altLang="en-US"/>
              <a:t>ただし、</a:t>
            </a:r>
            <a:r>
              <a:rPr lang="en-AU" altLang="ja-JP" dirty="0"/>
              <a:t>[break:"0.01s"]</a:t>
            </a:r>
            <a:r>
              <a:rPr lang="zh-TW" altLang="en-US" dirty="0"/>
              <a:t>入</a:t>
            </a:r>
            <a:r>
              <a:rPr lang="ja-JP" altLang="en-US"/>
              <a:t>れ</a:t>
            </a:r>
            <a:r>
              <a:rPr lang="zh-TW" altLang="en-US" dirty="0"/>
              <a:t>子同士</a:t>
            </a:r>
            <a:r>
              <a:rPr lang="ja-JP" altLang="en-US"/>
              <a:t>はオーバーラップすることはできません。</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タグを付ける時のルールは</a:t>
            </a:r>
            <a:r>
              <a:rPr lang="en-US" altLang="ja-JP" dirty="0"/>
              <a:t>2</a:t>
            </a:r>
            <a:r>
              <a:rPr lang="ja-JP" altLang="en-US"/>
              <a:t>つあります。</a:t>
            </a:r>
          </a:p>
          <a:p>
            <a:pPr marL="0" lvl="0" indent="0" algn="l" rtl="0">
              <a:spcBef>
                <a:spcPts val="0"/>
              </a:spcBef>
              <a:spcAft>
                <a:spcPts val="0"/>
              </a:spcAft>
              <a:buClr>
                <a:schemeClr val="dk1"/>
              </a:buClr>
              <a:buSzPts val="1100"/>
              <a:buFont typeface="Arial"/>
              <a:buNone/>
            </a:pPr>
            <a:r>
              <a:rPr lang="ja-JP" altLang="en-US"/>
              <a:t>開始タグと終了タグで文字の塊を囲むときは、必ずセットで使用します。</a:t>
            </a:r>
          </a:p>
          <a:p>
            <a:pPr marL="0" lvl="0" indent="0" algn="l" rtl="0">
              <a:spcBef>
                <a:spcPts val="0"/>
              </a:spcBef>
              <a:spcAft>
                <a:spcPts val="0"/>
              </a:spcAft>
              <a:buNone/>
            </a:pPr>
            <a:r>
              <a:rPr lang="ja-JP" altLang="en-US"/>
              <a:t>また、開始タグと終了タグのセットは入れ子にすることができます。</a:t>
            </a:r>
          </a:p>
          <a:p>
            <a:pPr marL="0" lvl="0" indent="0" algn="l" rtl="0">
              <a:spcBef>
                <a:spcPts val="0"/>
              </a:spcBef>
              <a:spcAft>
                <a:spcPts val="0"/>
              </a:spcAft>
              <a:buNone/>
            </a:pPr>
            <a:r>
              <a:rPr lang="ja-JP" altLang="en-US"/>
              <a:t>ただし、入れ子同士はオーバーラップすることはできません。</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51582b80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51582b80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lvl="0" indent="0" algn="l" rtl="0">
              <a:spcBef>
                <a:spcPts val="0"/>
              </a:spcBef>
              <a:spcAft>
                <a:spcPts val="0"/>
              </a:spcAft>
              <a:buNone/>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ja-JP" altLang="en-US"/>
              <a:t>形式</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イケ</a:t>
            </a:r>
            <a:r>
              <a:rPr lang="en-US" altLang="ja-JP" dirty="0">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イシキ</a:t>
            </a:r>
            <a:r>
              <a:rPr lang="en-US" altLang="ja-JP" dirty="0">
                <a:effectLst/>
                <a:latin typeface=".AppleSystemUIFontMonospaced"/>
                <a:ea typeface="Hiragino Sans" panose="020B0400000000000000" pitchFamily="34" charset="-128"/>
              </a:rPr>
              <a:t>"]</a:t>
            </a:r>
            <a:r>
              <a:rPr lang="ja-JP" altLang="en-US"/>
              <a:t> のデータを作るときは、まずテンプレートとなる書式を用意します。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altLang="ja-JP" dirty="0"/>
              <a:t>[break:"0.1s"]</a:t>
            </a:r>
            <a:r>
              <a:rPr lang="ja-JP" altLang="en-US"/>
              <a:t>この書式は</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フォーマットと呼ばれています。</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テンプレート例を画面に示します。</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外観はこのようなものです。テキストを入力できるソフトウェアがあればすぐに作ることができます。</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ただし、</a:t>
            </a:r>
            <a:r>
              <a:rPr lang="en-AU" altLang="ja-JP" dirty="0"/>
              <a:t>[break:"0.01s"]</a:t>
            </a:r>
            <a:r>
              <a:rPr lang="ja-JP" altLang="en-US"/>
              <a:t>コンピュータは人間ならすぐわかるちょっとした間違いにとても鈍感ですので、綴りやタグの決まりに注意して入力してください。</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en-US" altLang="ja" dirty="0"/>
              <a:t>TEI</a:t>
            </a:r>
            <a:r>
              <a:rPr lang="ja-JP" altLang="en-US"/>
              <a:t>形式のデータを作るときは、まずテンプレートとなる書式を用意します。</a:t>
            </a:r>
            <a:endParaRPr lang="en-US" altLang="ja-JP" dirty="0"/>
          </a:p>
          <a:p>
            <a:pPr marL="0" lvl="0" indent="0" algn="l" rtl="0">
              <a:spcBef>
                <a:spcPts val="0"/>
              </a:spcBef>
              <a:spcAft>
                <a:spcPts val="0"/>
              </a:spcAft>
              <a:buNone/>
            </a:pPr>
            <a:r>
              <a:rPr lang="ja-JP" altLang="en-US"/>
              <a:t>この書式は</a:t>
            </a:r>
            <a:r>
              <a:rPr lang="en-US" altLang="ja-JP" dirty="0"/>
              <a:t>TEI</a:t>
            </a:r>
            <a:r>
              <a:rPr lang="ja-JP" altLang="en-US"/>
              <a:t>フォーマットと呼ばれています。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テンプレート例を画面に示します。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外観はこのようなものです。テキストを入力できるソフトウェアがあればすぐに作ることができます。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ただし、コンピュータは人間ならすぐわかるちょっとした間違いにとても鈍感ですので、綴りやタグの決まりに注意して入力してください。</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f68cfec9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f68cfec92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ja-JP" altLang="en-US">
              <a:effectLst/>
              <a:latin typeface=".AppleSystemUIFontMonospaced"/>
              <a:ea typeface="Hiragino Sans" panose="020B0400000000000000"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フォーマットの</a:t>
            </a:r>
            <a:r>
              <a:rPr lang="zh-TW" altLang="en-US" dirty="0"/>
              <a:t>基本的</a:t>
            </a:r>
            <a:r>
              <a:rPr lang="ja-JP" altLang="en-US"/>
              <a:t>な</a:t>
            </a:r>
            <a:r>
              <a:rPr lang="zh-TW" altLang="en-US" dirty="0"/>
              <a:t>構造</a:t>
            </a:r>
            <a:r>
              <a:rPr lang="ja-JP" altLang="en-US"/>
              <a:t>は、いくつかの、</a:t>
            </a:r>
            <a:r>
              <a:rPr lang="zh-TW" altLang="en-US" dirty="0"/>
              <a:t>主要</a:t>
            </a:r>
            <a:r>
              <a:rPr lang="ja-JP" altLang="en-US"/>
              <a:t>な</a:t>
            </a:r>
            <a:r>
              <a:rPr lang="zh-TW" altLang="en-US" dirty="0"/>
              <a:t>部分</a:t>
            </a:r>
            <a:r>
              <a:rPr lang="ja-JP" altLang="en-US"/>
              <a:t>に</a:t>
            </a:r>
            <a:r>
              <a:rPr lang="zh-TW" altLang="en-US" dirty="0"/>
              <a:t>分</a:t>
            </a:r>
            <a:r>
              <a:rPr lang="ja-JP" altLang="en-US"/>
              <a:t>かれています。</a:t>
            </a:r>
            <a:r>
              <a:rPr lang="en-AU" altLang="ja-JP" dirty="0"/>
              <a:t>[break:"0.5s"]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まず、すべての</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ドキュメントは、</a:t>
            </a:r>
            <a:r>
              <a:rPr lang="en-US" altLang="ja-JP" dirty="0"/>
              <a:t>『</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JP" dirty="0"/>
              <a:t>』</a:t>
            </a:r>
            <a:r>
              <a:rPr lang="ja-JP" altLang="en-US"/>
              <a:t>というタグで</a:t>
            </a:r>
            <a:r>
              <a:rPr lang="zh-TW" altLang="en-US" dirty="0"/>
              <a:t>始</a:t>
            </a:r>
            <a:r>
              <a:rPr lang="ja-JP" altLang="en-US"/>
              <a:t>まり、その</a:t>
            </a:r>
            <a:r>
              <a:rPr lang="zh-TW" altLang="en-US" dirty="0"/>
              <a:t>中</a:t>
            </a:r>
            <a:r>
              <a:rPr lang="ja-JP" altLang="en-US"/>
              <a:t>に、さまざまな</a:t>
            </a:r>
            <a:r>
              <a:rPr lang="en-AU" altLang="ja-JP" dirty="0"/>
              <a:t>(</a:t>
            </a:r>
            <a:r>
              <a:rPr lang="zh-TW" altLang="en-US" dirty="0"/>
              <a:t>情報</a:t>
            </a:r>
            <a:r>
              <a:rPr lang="en-AU" altLang="zh-TW" dirty="0"/>
              <a:t>)[kana:"</a:t>
            </a:r>
            <a:r>
              <a:rPr lang="zh-TW" altLang="en-US" dirty="0"/>
              <a:t>ジョウホウ</a:t>
            </a:r>
            <a:r>
              <a:rPr lang="en-AU" altLang="zh-TW" dirty="0"/>
              <a:t>"]</a:t>
            </a:r>
            <a:r>
              <a:rPr lang="ja-JP" altLang="en-US"/>
              <a:t>が</a:t>
            </a:r>
            <a:r>
              <a:rPr lang="zh-TW" altLang="en-US" dirty="0"/>
              <a:t>含</a:t>
            </a:r>
            <a:r>
              <a:rPr lang="ja-JP" altLang="en-US"/>
              <a:t>まれます。</a:t>
            </a:r>
            <a:r>
              <a:rPr lang="en-AU" altLang="ja-JP" dirty="0"/>
              <a:t>[break:"0.5s"]</a:t>
            </a:r>
            <a:r>
              <a:rPr lang="ja-JP" altLang="en-US"/>
              <a:t>この</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タグ</a:t>
            </a:r>
            <a:r>
              <a:rPr lang="en-US" altLang="ja-JP" dirty="0"/>
              <a:t>)[kana:"</a:t>
            </a:r>
            <a:r>
              <a:rPr lang="ja-JP" altLang="en-US"/>
              <a:t>タ</a:t>
            </a:r>
            <a:r>
              <a:rPr lang="en-US" altLang="ja-JP" dirty="0"/>
              <a:t>'</a:t>
            </a:r>
            <a:r>
              <a:rPr lang="ja-JP" altLang="en-US"/>
              <a:t>グ</a:t>
            </a:r>
            <a:r>
              <a:rPr lang="en-US" altLang="ja-JP" dirty="0"/>
              <a:t>"]</a:t>
            </a:r>
            <a:r>
              <a:rPr lang="ja-JP" altLang="en-US"/>
              <a:t>は、</a:t>
            </a:r>
            <a:r>
              <a:rPr lang="zh-TW" altLang="en-US" dirty="0"/>
              <a:t>家</a:t>
            </a:r>
            <a:r>
              <a:rPr lang="ja-JP" altLang="en-US"/>
              <a:t>の</a:t>
            </a:r>
            <a:r>
              <a:rPr lang="zh-TW" altLang="en-US" dirty="0"/>
              <a:t>外壁</a:t>
            </a:r>
            <a:r>
              <a:rPr lang="ja-JP" altLang="en-US"/>
              <a:t>のように、すべてを</a:t>
            </a:r>
            <a:r>
              <a:rPr lang="zh-TW" altLang="en-US" dirty="0"/>
              <a:t>囲</a:t>
            </a:r>
            <a:r>
              <a:rPr lang="ja-JP" altLang="en-US"/>
              <a:t>む</a:t>
            </a:r>
            <a:r>
              <a:rPr lang="zh-TW" altLang="en-US" dirty="0"/>
              <a:t>役割</a:t>
            </a:r>
            <a:r>
              <a:rPr lang="ja-JP" altLang="en-US"/>
              <a:t>を</a:t>
            </a:r>
            <a:r>
              <a:rPr lang="zh-TW" altLang="en-US" dirty="0"/>
              <a:t>果</a:t>
            </a:r>
            <a:r>
              <a:rPr lang="ja-JP" altLang="en-US"/>
              <a:t>たします。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 dirty="0"/>
              <a:t>TEI</a:t>
            </a:r>
            <a:r>
              <a:rPr lang="ja-JP" altLang="en-US"/>
              <a:t>フォーマットの基本的な構造は、いくつかの主要な部分に分かれています。まず、すべての</a:t>
            </a:r>
            <a:r>
              <a:rPr lang="en-US" altLang="ja" dirty="0"/>
              <a:t>TEI</a:t>
            </a:r>
            <a:r>
              <a:rPr lang="ja-JP" altLang="en-US"/>
              <a:t>ドキュメントは</a:t>
            </a:r>
            <a:r>
              <a:rPr lang="en-US" altLang="ja-JP" dirty="0"/>
              <a:t>『&lt;</a:t>
            </a:r>
            <a:r>
              <a:rPr lang="en-US" altLang="ja" dirty="0"/>
              <a:t>TEI&gt;』</a:t>
            </a:r>
            <a:r>
              <a:rPr lang="ja-JP" altLang="en-US"/>
              <a:t>というタグで始まり、その中にさまざまな情報が含まれます。この</a:t>
            </a:r>
            <a:r>
              <a:rPr lang="en-US" altLang="ja-JP" dirty="0"/>
              <a:t>&lt;</a:t>
            </a:r>
            <a:r>
              <a:rPr lang="en-US" altLang="ja" dirty="0"/>
              <a:t>TEI&gt;</a:t>
            </a:r>
            <a:r>
              <a:rPr lang="ja-JP" altLang="en-US"/>
              <a:t>タグは、家の外壁のように、すべてを囲む役割を果たします。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f51582b80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f51582b80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endParaRPr lang="zh-TW" alt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次</a:t>
            </a:r>
            <a:r>
              <a:rPr lang="ja-JP" altLang="en-US"/>
              <a:t>に、</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ja-JP" altLang="en-US"/>
              <a:t>タグの</a:t>
            </a:r>
            <a:r>
              <a:rPr lang="zh-TW" altLang="en-US" dirty="0"/>
              <a:t>中</a:t>
            </a:r>
            <a:r>
              <a:rPr lang="ja-JP" altLang="en-US"/>
              <a:t>には、</a:t>
            </a:r>
            <a:r>
              <a:rPr lang="en-US" altLang="ja-JP" dirty="0"/>
              <a:t>『</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AU" altLang="ja" dirty="0"/>
              <a:t>Header』</a:t>
            </a:r>
            <a:r>
              <a:rPr lang="ja-JP" altLang="en-US"/>
              <a:t>というタグがあります。</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これは、テキストの</a:t>
            </a:r>
            <a:r>
              <a:rPr lang="zh-TW" altLang="en-US" dirty="0"/>
              <a:t>周辺情報</a:t>
            </a:r>
            <a:r>
              <a:rPr lang="ja-JP" altLang="en-US"/>
              <a:t>を</a:t>
            </a:r>
            <a:r>
              <a:rPr lang="zh-TW" altLang="en-US" dirty="0"/>
              <a:t>管理</a:t>
            </a:r>
            <a:r>
              <a:rPr lang="ja-JP" altLang="en-US"/>
              <a:t>する</a:t>
            </a:r>
            <a:r>
              <a:rPr lang="zh-TW" altLang="en-US" dirty="0"/>
              <a:t>部分</a:t>
            </a:r>
            <a:r>
              <a:rPr lang="ja-JP" altLang="en-US"/>
              <a:t>です。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たとえば、</a:t>
            </a:r>
            <a:r>
              <a:rPr lang="zh-TW" altLang="en-US" dirty="0"/>
              <a:t>文書</a:t>
            </a:r>
            <a:r>
              <a:rPr lang="ja-JP" altLang="en-US"/>
              <a:t>のタイトル、</a:t>
            </a:r>
            <a:r>
              <a:rPr lang="zh-TW" altLang="en-US" dirty="0"/>
              <a:t>著者名、発行日</a:t>
            </a:r>
            <a:r>
              <a:rPr lang="ja-JP" altLang="en-US"/>
              <a:t>などがここに</a:t>
            </a:r>
            <a:r>
              <a:rPr lang="zh-TW" altLang="en-US" dirty="0"/>
              <a:t>記載</a:t>
            </a:r>
            <a:r>
              <a:rPr lang="ja-JP" altLang="en-US"/>
              <a:t>されます。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この</a:t>
            </a:r>
            <a:r>
              <a:rPr lang="zh-TW" altLang="en-US" dirty="0"/>
              <a:t>部分</a:t>
            </a:r>
            <a:r>
              <a:rPr lang="ja-JP" altLang="en-US"/>
              <a:t>は、</a:t>
            </a:r>
            <a:r>
              <a:rPr lang="zh-TW" altLang="en-US" dirty="0"/>
              <a:t>図書館</a:t>
            </a:r>
            <a:r>
              <a:rPr lang="ja-JP" altLang="en-US"/>
              <a:t>で</a:t>
            </a:r>
            <a:r>
              <a:rPr lang="zh-TW" altLang="en-US" dirty="0"/>
              <a:t>言</a:t>
            </a:r>
            <a:r>
              <a:rPr lang="ja-JP" altLang="en-US"/>
              <a:t>うと</a:t>
            </a:r>
            <a:r>
              <a:rPr lang="zh-TW" altLang="en-US" dirty="0"/>
              <a:t>本</a:t>
            </a:r>
            <a:r>
              <a:rPr lang="ja-JP" altLang="en-US"/>
              <a:t>の</a:t>
            </a:r>
            <a:r>
              <a:rPr lang="zh-TW" altLang="en-US" dirty="0"/>
              <a:t>目録</a:t>
            </a:r>
            <a:r>
              <a:rPr lang="ja-JP" altLang="en-US"/>
              <a:t>やカタログに</a:t>
            </a:r>
            <a:r>
              <a:rPr lang="zh-TW" altLang="en-US" dirty="0"/>
              <a:t>相当</a:t>
            </a:r>
            <a:r>
              <a:rPr lang="ja-JP" altLang="en-US"/>
              <a:t>します。</a:t>
            </a:r>
            <a:r>
              <a:rPr lang="en-AU" altLang="ja-JP" dirty="0"/>
              <a:t>[break:"0.1s"]</a:t>
            </a:r>
            <a:endParaRPr lang="ja-JP" altLang="en-US"/>
          </a:p>
          <a:p>
            <a:pPr marL="0" lvl="0" indent="0" algn="l" rtl="0">
              <a:spcBef>
                <a:spcPts val="0"/>
              </a:spcBef>
              <a:spcAft>
                <a:spcPts val="0"/>
              </a:spcAft>
              <a:buNone/>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AU" altLang="ja" dirty="0"/>
              <a:t>Header</a:t>
            </a:r>
            <a:r>
              <a:rPr lang="ja-JP" altLang="en-US"/>
              <a:t>タグは、テキストの</a:t>
            </a:r>
            <a:r>
              <a:rPr lang="zh-TW" altLang="en-US" dirty="0"/>
              <a:t>背景情報</a:t>
            </a:r>
            <a:r>
              <a:rPr lang="ja-JP" altLang="en-US"/>
              <a:t>を</a:t>
            </a:r>
            <a:r>
              <a:rPr lang="zh-TW" altLang="en-US" dirty="0"/>
              <a:t>整理</a:t>
            </a:r>
            <a:r>
              <a:rPr lang="ja-JP" altLang="en-US"/>
              <a:t>するために</a:t>
            </a:r>
            <a:r>
              <a:rPr lang="zh-TW" altLang="en-US" dirty="0"/>
              <a:t>必要</a:t>
            </a:r>
            <a:r>
              <a:rPr lang="ja-JP" altLang="en-US"/>
              <a:t>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次に、</a:t>
            </a:r>
            <a:r>
              <a:rPr lang="en-US" altLang="ja-JP" dirty="0"/>
              <a:t>&lt;</a:t>
            </a:r>
            <a:r>
              <a:rPr lang="en-US" altLang="ja" dirty="0"/>
              <a:t>TEI&gt;</a:t>
            </a:r>
            <a:r>
              <a:rPr lang="ja-JP" altLang="en-US"/>
              <a:t>タグの中には、</a:t>
            </a:r>
            <a:r>
              <a:rPr lang="en-US" altLang="ja-JP" dirty="0"/>
              <a:t>『&lt;</a:t>
            </a:r>
            <a:r>
              <a:rPr lang="en-US" altLang="ja" dirty="0" err="1"/>
              <a:t>teiHeader</a:t>
            </a:r>
            <a:r>
              <a:rPr lang="en-US" altLang="ja" dirty="0"/>
              <a:t>&gt;』</a:t>
            </a:r>
            <a:r>
              <a:rPr lang="ja-JP" altLang="en-US"/>
              <a:t>というタグがあります。これは、テキストの周辺情報を管理する部分です。</a:t>
            </a:r>
          </a:p>
          <a:p>
            <a:pPr marL="0" lvl="0" indent="0" algn="l" rtl="0">
              <a:spcBef>
                <a:spcPts val="0"/>
              </a:spcBef>
              <a:spcAft>
                <a:spcPts val="0"/>
              </a:spcAft>
              <a:buNone/>
            </a:pPr>
            <a:r>
              <a:rPr lang="ja-JP" altLang="en-US"/>
              <a:t>たとえば、文書のタイトル、著者名、発行日などがここに記載されます。</a:t>
            </a:r>
          </a:p>
          <a:p>
            <a:pPr marL="0" lvl="0" indent="0" algn="l" rtl="0">
              <a:spcBef>
                <a:spcPts val="0"/>
              </a:spcBef>
              <a:spcAft>
                <a:spcPts val="0"/>
              </a:spcAft>
              <a:buNone/>
            </a:pPr>
            <a:r>
              <a:rPr lang="ja-JP" altLang="en-US"/>
              <a:t>この部分は、図書館で言うと本の目録やカタログに相当します。</a:t>
            </a:r>
          </a:p>
          <a:p>
            <a:pPr marL="0" lvl="0" indent="0" algn="l" rtl="0">
              <a:spcBef>
                <a:spcPts val="0"/>
              </a:spcBef>
              <a:spcAft>
                <a:spcPts val="0"/>
              </a:spcAft>
              <a:buNone/>
            </a:pPr>
            <a:r>
              <a:rPr lang="en-US" altLang="ja-JP" dirty="0"/>
              <a:t>&lt;</a:t>
            </a:r>
            <a:r>
              <a:rPr lang="en-US" altLang="ja" dirty="0" err="1"/>
              <a:t>teiHeader</a:t>
            </a:r>
            <a:r>
              <a:rPr lang="en-US" altLang="ja" dirty="0"/>
              <a:t>&gt;</a:t>
            </a:r>
            <a:r>
              <a:rPr lang="ja-JP" altLang="en-US"/>
              <a:t>タグは、テキストの背景情報を整理するために必要です。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f68cfec92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f68cfec92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 dirty="0"/>
              <a:t>Header</a:t>
            </a:r>
            <a:r>
              <a:rPr lang="ja-JP" altLang="en-US"/>
              <a:t>の</a:t>
            </a:r>
            <a:r>
              <a:rPr lang="zh-TW" altLang="en-US" dirty="0"/>
              <a:t>後</a:t>
            </a:r>
            <a:r>
              <a:rPr lang="ja-JP" altLang="en-US"/>
              <a:t>に</a:t>
            </a:r>
            <a:r>
              <a:rPr lang="zh-TW" altLang="en-US" dirty="0"/>
              <a:t>続</a:t>
            </a:r>
            <a:r>
              <a:rPr lang="ja-JP" altLang="en-US"/>
              <a:t>くのが、</a:t>
            </a:r>
            <a:r>
              <a:rPr lang="en-US" altLang="ja" dirty="0"/>
              <a:t>text</a:t>
            </a:r>
            <a:r>
              <a:rPr lang="ja-JP" altLang="en-US"/>
              <a:t>タグです。</a:t>
            </a:r>
            <a:r>
              <a:rPr lang="en-AU" altLang="ja-JP" dirty="0"/>
              <a:t>[break:"0.1s"]</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ここに、</a:t>
            </a:r>
            <a:r>
              <a:rPr lang="zh-TW" altLang="en-US" dirty="0"/>
              <a:t>実際</a:t>
            </a:r>
            <a:r>
              <a:rPr lang="ja-JP" altLang="en-US"/>
              <a:t>のテキストの</a:t>
            </a:r>
            <a:r>
              <a:rPr lang="zh-TW" altLang="en-US" dirty="0"/>
              <a:t>内容</a:t>
            </a:r>
            <a:r>
              <a:rPr lang="ja-JP" altLang="en-US"/>
              <a:t>が</a:t>
            </a:r>
            <a:r>
              <a:rPr lang="zh-TW" altLang="en-US" dirty="0"/>
              <a:t>記述</a:t>
            </a:r>
            <a:r>
              <a:rPr lang="ja-JP" altLang="en-US"/>
              <a:t>されます。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ja" dirty="0"/>
              <a:t>(text</a:t>
            </a:r>
            <a:r>
              <a:rPr lang="ja-JP" altLang="en-US"/>
              <a:t>タグ</a:t>
            </a:r>
            <a:r>
              <a:rPr lang="en-US" altLang="ja-JP"/>
              <a:t>)[kana:"</a:t>
            </a:r>
            <a:r>
              <a:rPr lang="ja-JP" altLang="en-US"/>
              <a:t>テキストタ</a:t>
            </a:r>
            <a:r>
              <a:rPr lang="en-US" altLang="ja-JP"/>
              <a:t>'</a:t>
            </a:r>
            <a:r>
              <a:rPr lang="ja-JP" altLang="en-US"/>
              <a:t>グ</a:t>
            </a:r>
            <a:r>
              <a:rPr lang="en-US" altLang="ja-JP"/>
              <a:t>"]</a:t>
            </a:r>
            <a:r>
              <a:rPr lang="ja-JP" altLang="en-US"/>
              <a:t>の</a:t>
            </a:r>
            <a:r>
              <a:rPr lang="zh-TW" altLang="en-US" dirty="0"/>
              <a:t>中</a:t>
            </a:r>
            <a:r>
              <a:rPr lang="ja-JP" altLang="en-US"/>
              <a:t>には、</a:t>
            </a:r>
            <a:r>
              <a:rPr lang="zh-TW" altLang="en-US" dirty="0"/>
              <a:t>章、段落、見出</a:t>
            </a:r>
            <a:r>
              <a:rPr lang="ja-JP" altLang="en-US"/>
              <a:t>しなどを</a:t>
            </a:r>
            <a:r>
              <a:rPr lang="zh-TW" altLang="en-US" dirty="0"/>
              <a:t>整理</a:t>
            </a:r>
            <a:r>
              <a:rPr lang="ja-JP" altLang="en-US"/>
              <a:t>するためのタグが</a:t>
            </a:r>
            <a:r>
              <a:rPr lang="zh-TW" altLang="en-US" dirty="0"/>
              <a:t>続</a:t>
            </a:r>
            <a:r>
              <a:rPr lang="ja-JP" altLang="en-US"/>
              <a:t>きます。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en-US" altLang="ja" dirty="0"/>
              <a:t>&lt;</a:t>
            </a:r>
            <a:r>
              <a:rPr lang="en-US" altLang="ja" dirty="0" err="1"/>
              <a:t>teiHeader</a:t>
            </a:r>
            <a:r>
              <a:rPr lang="en-US" altLang="ja" dirty="0"/>
              <a:t>&gt;</a:t>
            </a:r>
            <a:r>
              <a:rPr lang="ja-JP" altLang="en-US"/>
              <a:t>の後に続くのが、</a:t>
            </a:r>
            <a:r>
              <a:rPr lang="en-US" altLang="ja-JP" dirty="0"/>
              <a:t>&lt;</a:t>
            </a:r>
            <a:r>
              <a:rPr lang="en-US" altLang="ja" dirty="0"/>
              <a:t>text&gt;</a:t>
            </a:r>
            <a:r>
              <a:rPr lang="ja-JP" altLang="en-US"/>
              <a:t>タグです。ここに、実際のテキストの内容が記述されます。</a:t>
            </a:r>
          </a:p>
          <a:p>
            <a:pPr marL="0" lvl="0" indent="0" algn="l" rtl="0">
              <a:spcBef>
                <a:spcPts val="0"/>
              </a:spcBef>
              <a:spcAft>
                <a:spcPts val="0"/>
              </a:spcAft>
              <a:buNone/>
            </a:pPr>
            <a:r>
              <a:rPr lang="en-US" altLang="ja-JP" dirty="0"/>
              <a:t>&lt;</a:t>
            </a:r>
            <a:r>
              <a:rPr lang="en-US" altLang="ja" dirty="0"/>
              <a:t>text&gt;</a:t>
            </a:r>
            <a:r>
              <a:rPr lang="ja-JP" altLang="en-US"/>
              <a:t>タグの中には、章、段落、見出しなどを整理するためのタグが続きます。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9AD5B4FE-52AA-81C6-ED0E-A903D20E1A20}"/>
            </a:ext>
          </a:extLst>
        </p:cNvPr>
        <p:cNvGrpSpPr/>
        <p:nvPr/>
      </p:nvGrpSpPr>
      <p:grpSpPr>
        <a:xfrm>
          <a:off x="0" y="0"/>
          <a:ext cx="0" cy="0"/>
          <a:chOff x="0" y="0"/>
          <a:chExt cx="0" cy="0"/>
        </a:xfrm>
      </p:grpSpPr>
      <p:sp>
        <p:nvSpPr>
          <p:cNvPr id="57" name="Google Shape;57;g2f51582b809_0_2:notes">
            <a:extLst>
              <a:ext uri="{FF2B5EF4-FFF2-40B4-BE49-F238E27FC236}">
                <a16:creationId xmlns:a16="http://schemas.microsoft.com/office/drawing/2014/main" id="{5EBECF6E-73AF-9A10-C485-5D1F4B1D72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51582b809_0_2:notes">
            <a:extLst>
              <a:ext uri="{FF2B5EF4-FFF2-40B4-BE49-F238E27FC236}">
                <a16:creationId xmlns:a16="http://schemas.microsoft.com/office/drawing/2014/main" id="{001D85C5-1CA8-2834-5CDF-E6F4E99590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あらためて</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ja-JP" altLang="en-US"/>
              <a:t>形式</a:t>
            </a:r>
            <a:r>
              <a:rPr lang="en-US" altLang="ja-JP" dirty="0">
                <a:effectLst/>
                <a:latin typeface=".AppleSystemUIFontMonospaced"/>
                <a:ea typeface="Hiragino Sans" panose="020B0400000000000000" pitchFamily="34" charset="-128"/>
              </a:rPr>
              <a:t>)[</a:t>
            </a:r>
            <a:r>
              <a:rPr lang="en-US"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AU"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イケ</a:t>
            </a:r>
            <a:r>
              <a:rPr lang="en-US" altLang="ja-JP">
                <a:effectLst/>
                <a:latin typeface="Hiragino Sans" panose="020B0400000000000000" pitchFamily="34" charset="-128"/>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イシキ</a:t>
            </a:r>
            <a:r>
              <a:rPr lang="en-US" altLang="ja-JP" dirty="0">
                <a:effectLst/>
                <a:latin typeface=".AppleSystemUIFontMonospaced"/>
                <a:ea typeface="Hiragino Sans" panose="020B0400000000000000" pitchFamily="34" charset="-128"/>
              </a:rPr>
              <a:t>"]</a:t>
            </a:r>
            <a:r>
              <a:rPr lang="ja-JP" altLang="en-US"/>
              <a:t> のデータを</a:t>
            </a:r>
            <a:r>
              <a:rPr lang="en-US" altLang="ja-JP"/>
              <a:t>(</a:t>
            </a:r>
            <a:r>
              <a:rPr lang="ja-JP" altLang="en-US"/>
              <a:t>見直してみましょう</a:t>
            </a:r>
            <a:r>
              <a:rPr lang="en-US" altLang="ja-JP"/>
              <a:t>)</a:t>
            </a:r>
            <a:r>
              <a:rPr lang="ja-JP" altLang="en-US"/>
              <a:t>。</a:t>
            </a:r>
            <a:r>
              <a:rPr lang="en-AU" altLang="ja-JP" dirty="0"/>
              <a:t>[break:"0.1s"]</a:t>
            </a:r>
            <a:endParaRPr lang="en-US" altLang="ja-JP" dirty="0"/>
          </a:p>
          <a:p>
            <a:pPr marL="0" lvl="0" indent="0" algn="l" rtl="0">
              <a:spcBef>
                <a:spcPts val="0"/>
              </a:spcBef>
              <a:spcAft>
                <a:spcPts val="0"/>
              </a:spcAft>
              <a:buNone/>
            </a:pPr>
            <a:r>
              <a:rPr lang="ja-JP" altLang="en-US"/>
              <a:t>だんだん目が慣れてきたのではないでしょうか。</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あらためて</a:t>
            </a:r>
            <a:r>
              <a:rPr lang="en-US" altLang="ja" dirty="0"/>
              <a:t>TEI</a:t>
            </a:r>
            <a:r>
              <a:rPr lang="ja-JP" altLang="en-US"/>
              <a:t>形式のデータを見直してみましょう。</a:t>
            </a:r>
            <a:endParaRPr lang="en-US" altLang="ja-JP" dirty="0"/>
          </a:p>
          <a:p>
            <a:pPr marL="0" lvl="0" indent="0" algn="l" rtl="0">
              <a:spcBef>
                <a:spcPts val="0"/>
              </a:spcBef>
              <a:spcAft>
                <a:spcPts val="0"/>
              </a:spcAft>
              <a:buNone/>
            </a:pPr>
            <a:r>
              <a:rPr lang="ja-JP" altLang="en-US"/>
              <a:t>だんだん目が慣れてきたのではないでしょうか。</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extLst>
      <p:ext uri="{BB962C8B-B14F-4D97-AF65-F5344CB8AC3E}">
        <p14:creationId xmlns:p14="http://schemas.microsoft.com/office/powerpoint/2010/main" val="393601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68cfec9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f68cfec92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Topic:</a:t>
            </a:r>
            <a:r>
              <a:rPr lang="ja" dirty="0"/>
              <a:t>タグとは何？</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もっと具体的な例を見てみましょう。たとえば、画面</a:t>
            </a:r>
            <a:r>
              <a:rPr lang="en-AU" altLang="ja-JP" dirty="0"/>
              <a:t>(</a:t>
            </a:r>
            <a:r>
              <a:rPr lang="ja-JP" altLang="en-US"/>
              <a:t>左</a:t>
            </a:r>
            <a:r>
              <a:rPr lang="en-AU" altLang="ja-JP" dirty="0"/>
              <a:t>)[kana:"</a:t>
            </a:r>
            <a:r>
              <a:rPr lang="ja-JP" altLang="en-US"/>
              <a:t>ヒダリ</a:t>
            </a:r>
            <a:r>
              <a:rPr lang="en-AU" altLang="ja-JP" dirty="0"/>
              <a:t>"]</a:t>
            </a:r>
            <a:r>
              <a:rPr lang="ja-JP" altLang="en-US"/>
              <a:t>のような「私の論文」という題名のファイルがあるとします。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まず、このようなファイルの</a:t>
            </a:r>
            <a:r>
              <a:rPr lang="en-AU" altLang="ja-JP" dirty="0"/>
              <a:t>(</a:t>
            </a:r>
            <a:r>
              <a:rPr lang="ja-JP" altLang="en-US"/>
              <a:t>出所</a:t>
            </a:r>
            <a:r>
              <a:rPr lang="en-AU" altLang="ja-JP" dirty="0"/>
              <a:t>)[kana:"</a:t>
            </a:r>
            <a:r>
              <a:rPr lang="ja-JP" altLang="en-US"/>
              <a:t>デドコロ</a:t>
            </a:r>
            <a:r>
              <a:rPr lang="en-AU" altLang="ja-JP" dirty="0"/>
              <a:t>"]</a:t>
            </a:r>
            <a:r>
              <a:rPr lang="ja-JP" altLang="en-US"/>
              <a:t>を説明する必要があります。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一般に</a:t>
            </a:r>
            <a:r>
              <a:rPr lang="en-US" dirty="0">
                <a:effectLst/>
              </a:rPr>
              <a:t>、</a:t>
            </a:r>
            <a:r>
              <a:rPr lang="en-AU" altLang="ja-JP" dirty="0"/>
              <a:t>(</a:t>
            </a:r>
            <a:r>
              <a:rPr lang="ja-JP" altLang="en-US"/>
              <a:t>出所</a:t>
            </a:r>
            <a:r>
              <a:rPr lang="en-AU" altLang="ja-JP" dirty="0"/>
              <a:t>)[kana:"</a:t>
            </a:r>
            <a:r>
              <a:rPr lang="ja-JP" altLang="en-US"/>
              <a:t>デドコロ</a:t>
            </a:r>
            <a:r>
              <a:rPr lang="en-AU" altLang="ja-JP" dirty="0"/>
              <a:t>"]</a:t>
            </a:r>
            <a:r>
              <a:rPr lang="ja-JP" altLang="en-US"/>
              <a:t>は、書誌情報、目録、メタデータと呼ばれます。</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それを</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ティーイーアイ</a:t>
            </a:r>
            <a:r>
              <a:rPr lang="en-US" altLang="ja-JP" dirty="0">
                <a:effectLst/>
                <a:latin typeface=".AppleSystemUIFontMonospaced"/>
                <a:ea typeface="Hiragino Sans" panose="020B0400000000000000" pitchFamily="34" charset="-128"/>
              </a:rPr>
              <a:t>)[</a:t>
            </a:r>
            <a:r>
              <a:rPr lang="en-AU" dirty="0">
                <a:effectLst/>
                <a:latin typeface=".AppleSystemUIFontMonospaced"/>
                <a:ea typeface="Hiragino Sans" panose="020B0400000000000000" pitchFamily="34" charset="-128"/>
              </a:rPr>
              <a:t>kana:"</a:t>
            </a:r>
            <a:r>
              <a:rPr lang="ja-JP" altLang="en-US">
                <a:effectLst/>
                <a:latin typeface="Hiragino Sans" panose="020B0400000000000000" pitchFamily="34" charset="-128"/>
                <a:ea typeface="Hiragino Sans" panose="020B0400000000000000" pitchFamily="34" charset="-128"/>
              </a:rPr>
              <a:t>ティ</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ーイーア</a:t>
            </a:r>
            <a:r>
              <a:rPr lang="en-US" altLang="ja-JP" dirty="0">
                <a:effectLst/>
                <a:latin typeface=".AppleSystemUIFontMonospaced"/>
                <a:ea typeface="Hiragino Sans" panose="020B0400000000000000" pitchFamily="34" charset="-128"/>
              </a:rPr>
              <a:t>'</a:t>
            </a:r>
            <a:r>
              <a:rPr lang="ja-JP" altLang="en-US">
                <a:effectLst/>
                <a:latin typeface="Hiragino Sans" panose="020B0400000000000000" pitchFamily="34" charset="-128"/>
                <a:ea typeface="Hiragino Sans" panose="020B0400000000000000" pitchFamily="34" charset="-128"/>
              </a:rPr>
              <a:t>イ</a:t>
            </a:r>
            <a:r>
              <a:rPr lang="en-US" altLang="ja-JP" dirty="0">
                <a:effectLst/>
                <a:latin typeface=".AppleSystemUIFontMonospaced"/>
                <a:ea typeface="Hiragino Sans" panose="020B0400000000000000" pitchFamily="34" charset="-128"/>
              </a:rPr>
              <a:t>"]</a:t>
            </a:r>
            <a:r>
              <a:rPr lang="en-US" altLang="ja" dirty="0"/>
              <a:t>Header</a:t>
            </a:r>
            <a:r>
              <a:rPr lang="ja-JP" altLang="en-US"/>
              <a:t>タグの中に入力しておけば、このファイル自体の</a:t>
            </a:r>
            <a:r>
              <a:rPr lang="en-AU" altLang="ja-JP" dirty="0"/>
              <a:t>(</a:t>
            </a:r>
            <a:r>
              <a:rPr lang="ja-JP" altLang="en-US"/>
              <a:t>出所</a:t>
            </a:r>
            <a:r>
              <a:rPr lang="en-AU" altLang="ja-JP" dirty="0"/>
              <a:t>)[kana:"</a:t>
            </a:r>
            <a:r>
              <a:rPr lang="ja-JP" altLang="en-US"/>
              <a:t>デドコロ</a:t>
            </a:r>
            <a:r>
              <a:rPr lang="en-AU" altLang="ja-JP" dirty="0"/>
              <a:t>"]</a:t>
            </a:r>
            <a:r>
              <a:rPr lang="ja-JP" altLang="en-US"/>
              <a:t>がわかり、他の人が</a:t>
            </a:r>
            <a:r>
              <a:rPr lang="en-AU" altLang="ja-JP" dirty="0"/>
              <a:t>(</a:t>
            </a:r>
            <a:r>
              <a:rPr lang="ja-JP" altLang="en-US"/>
              <a:t>利用しやすくなります</a:t>
            </a:r>
            <a:r>
              <a:rPr lang="en-AU" altLang="ja-JP" dirty="0"/>
              <a:t>)[kana:"</a:t>
            </a:r>
            <a:r>
              <a:rPr lang="ja-JP" altLang="en-US"/>
              <a:t>リヨウシヤスクナリマス</a:t>
            </a:r>
            <a:r>
              <a:rPr lang="en-AU" altLang="ja-JP" dirty="0"/>
              <a:t>"]</a:t>
            </a:r>
            <a:r>
              <a:rPr lang="ja-JP" altLang="en-US"/>
              <a:t>。</a:t>
            </a:r>
            <a:r>
              <a:rPr lang="en-AU" altLang="ja-JP" dirty="0"/>
              <a:t>[break:"0.1s"]</a:t>
            </a:r>
            <a:endParaRPr lang="ja-JP" alt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a:t>また、このファイルの本文にはこの論文の実際のテキストが記されています。</a:t>
            </a:r>
            <a:r>
              <a:rPr lang="en-AU" altLang="ja-JP" dirty="0"/>
              <a:t>[break:"0.1s"]</a:t>
            </a:r>
            <a:endParaRPr lang="ja-JP" altLang="en-US"/>
          </a:p>
          <a:p>
            <a:pPr marL="0" lvl="0" indent="0" algn="l" rtl="0">
              <a:spcBef>
                <a:spcPts val="0"/>
              </a:spcBef>
              <a:spcAft>
                <a:spcPts val="0"/>
              </a:spcAft>
              <a:buNone/>
            </a:pPr>
            <a:r>
              <a:rPr lang="ja-JP" altLang="en-US"/>
              <a:t>その本文を</a:t>
            </a:r>
            <a:r>
              <a:rPr lang="en-US" altLang="ja" dirty="0"/>
              <a:t>text</a:t>
            </a:r>
            <a:r>
              <a:rPr lang="ja-JP" altLang="en-US"/>
              <a:t>タグの中に挿入します。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[break:"1s"] </a:t>
            </a:r>
            <a:endParaRPr lang="en-US" dirty="0">
              <a:effectLst/>
              <a:latin typeface="Helvetica Neue" panose="02000503000000020004" pitchFamily="2" charset="0"/>
            </a:endParaRPr>
          </a:p>
          <a:p>
            <a:pPr marL="0" lvl="0" indent="0" algn="l" rtl="0">
              <a:spcBef>
                <a:spcPts val="0"/>
              </a:spcBef>
              <a:spcAft>
                <a:spcPts val="0"/>
              </a:spcAft>
              <a:buNone/>
            </a:pP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```description</a:t>
            </a:r>
          </a:p>
          <a:p>
            <a:pPr marL="0" lvl="0" indent="0" algn="l" rtl="0">
              <a:spcBef>
                <a:spcPts val="0"/>
              </a:spcBef>
              <a:spcAft>
                <a:spcPts val="0"/>
              </a:spcAft>
              <a:buNone/>
            </a:pPr>
            <a:r>
              <a:rPr lang="ja-JP" altLang="en-US"/>
              <a:t>もっと具体的な例を見てみましょう。たとえば、画面左のような「私の論文」という題名のファイルがあるとします。</a:t>
            </a:r>
          </a:p>
          <a:p>
            <a:pPr marL="0" lvl="0" indent="0" algn="l" rtl="0">
              <a:spcBef>
                <a:spcPts val="0"/>
              </a:spcBef>
              <a:spcAft>
                <a:spcPts val="0"/>
              </a:spcAft>
              <a:buNone/>
            </a:pPr>
            <a:r>
              <a:rPr lang="ja-JP" altLang="en-US"/>
              <a:t>まず、このようなファイルの出所を説明する必要があります。</a:t>
            </a:r>
          </a:p>
          <a:p>
            <a:pPr marL="0" lvl="0" indent="0" algn="l" rtl="0">
              <a:spcBef>
                <a:spcPts val="0"/>
              </a:spcBef>
              <a:spcAft>
                <a:spcPts val="0"/>
              </a:spcAft>
              <a:buNone/>
            </a:pPr>
            <a:r>
              <a:rPr lang="ja-JP" altLang="en-US"/>
              <a:t>一般に出所は、書誌情報、目録、メタデータと呼ばれます。</a:t>
            </a:r>
          </a:p>
          <a:p>
            <a:pPr marL="0" lvl="0" indent="0" algn="l" rtl="0">
              <a:spcBef>
                <a:spcPts val="0"/>
              </a:spcBef>
              <a:spcAft>
                <a:spcPts val="0"/>
              </a:spcAft>
              <a:buNone/>
            </a:pPr>
            <a:r>
              <a:rPr lang="ja-JP" altLang="en-US"/>
              <a:t>それを</a:t>
            </a:r>
            <a:r>
              <a:rPr lang="en-US" altLang="ja" dirty="0" err="1"/>
              <a:t>teiHeader</a:t>
            </a:r>
            <a:r>
              <a:rPr lang="ja-JP" altLang="en-US"/>
              <a:t>タグの中に入力しておけば、このファイル自体の出所がわかり他の人が利用しやすくなります。</a:t>
            </a:r>
          </a:p>
          <a:p>
            <a:pPr marL="0" lvl="0" indent="0" algn="l" rtl="0">
              <a:spcBef>
                <a:spcPts val="0"/>
              </a:spcBef>
              <a:spcAft>
                <a:spcPts val="0"/>
              </a:spcAft>
              <a:buNone/>
            </a:pPr>
            <a:r>
              <a:rPr lang="ja-JP" altLang="en-US"/>
              <a:t>また、このファイルの本文にはこの論文の実際のテキストが記されています。</a:t>
            </a:r>
          </a:p>
          <a:p>
            <a:pPr marL="0" lvl="0" indent="0" algn="l" rtl="0">
              <a:spcBef>
                <a:spcPts val="0"/>
              </a:spcBef>
              <a:spcAft>
                <a:spcPts val="0"/>
              </a:spcAft>
              <a:buNone/>
            </a:pPr>
            <a:r>
              <a:rPr lang="ja-JP" altLang="en-US"/>
              <a:t>その本文を</a:t>
            </a:r>
            <a:r>
              <a:rPr lang="en-US" altLang="ja" dirty="0"/>
              <a:t>text</a:t>
            </a:r>
            <a:r>
              <a:rPr lang="ja-JP" altLang="en-US"/>
              <a:t>タグの中に挿入します。</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latin typeface="Helvetica Neue" panose="02000503000000020004" pitchFamily="2" charset="0"/>
              </a:rPr>
              <a:t>```</a:t>
            </a:r>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3200" b="1" i="0">
                <a:solidFill>
                  <a:schemeClr val="dk2"/>
                </a:solidFill>
                <a:latin typeface="BIZ UDPGothic" panose="020B0400000000000000" pitchFamily="34" charset="-128"/>
                <a:ea typeface="BIZ UDPGothic" panose="020B0400000000000000" pitchFamily="34" charset="-128"/>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ja-JP" altLang="en-US"/>
              <a:t>マスター タイトルの書式設定</a:t>
            </a:r>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6659861" y="2533163"/>
            <a:ext cx="7218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1" y="2533163"/>
            <a:ext cx="7218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232145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76198" lvl="0" indent="0" algn="ctr" rtl="0">
              <a:spcBef>
                <a:spcPts val="600"/>
              </a:spcBef>
              <a:spcAft>
                <a:spcPts val="0"/>
              </a:spcAft>
              <a:buSzPts val="2400"/>
              <a:buNone/>
              <a:defRPr sz="3200" b="0" i="0">
                <a:latin typeface="BIZ UDPGothic" panose="020B0400000000000000" pitchFamily="34" charset="-128"/>
                <a:ea typeface="BIZ UDPGothic" panose="020B0400000000000000" pitchFamily="34" charset="-128"/>
              </a:defRPr>
            </a:lvl1pPr>
            <a:lvl2pPr marL="914378" lvl="1" indent="-380990" algn="ctr" rtl="0">
              <a:spcBef>
                <a:spcPts val="0"/>
              </a:spcBef>
              <a:spcAft>
                <a:spcPts val="0"/>
              </a:spcAft>
              <a:buSzPts val="2400"/>
              <a:buChar char="○"/>
              <a:defRPr i="1"/>
            </a:lvl2pPr>
            <a:lvl3pPr marL="1371566" lvl="2" indent="-380990" algn="ctr" rtl="0">
              <a:spcBef>
                <a:spcPts val="0"/>
              </a:spcBef>
              <a:spcAft>
                <a:spcPts val="0"/>
              </a:spcAft>
              <a:buSzPts val="2400"/>
              <a:buChar char="■"/>
              <a:defRPr i="1"/>
            </a:lvl3pPr>
            <a:lvl4pPr marL="1828754" lvl="3" indent="-380990" algn="ctr" rtl="0">
              <a:spcBef>
                <a:spcPts val="0"/>
              </a:spcBef>
              <a:spcAft>
                <a:spcPts val="0"/>
              </a:spcAft>
              <a:buSzPts val="2400"/>
              <a:buChar char="●"/>
              <a:defRPr i="1"/>
            </a:lvl4pPr>
            <a:lvl5pPr marL="2285943" lvl="4" indent="-380990" algn="ctr" rtl="0">
              <a:spcBef>
                <a:spcPts val="0"/>
              </a:spcBef>
              <a:spcAft>
                <a:spcPts val="0"/>
              </a:spcAft>
              <a:buSzPts val="2400"/>
              <a:buChar char="○"/>
              <a:defRPr i="1"/>
            </a:lvl5pPr>
            <a:lvl6pPr marL="2743132" lvl="5" indent="-380990" algn="ctr" rtl="0">
              <a:spcBef>
                <a:spcPts val="0"/>
              </a:spcBef>
              <a:spcAft>
                <a:spcPts val="0"/>
              </a:spcAft>
              <a:buSzPts val="2400"/>
              <a:buChar char="■"/>
              <a:defRPr i="1"/>
            </a:lvl6pPr>
            <a:lvl7pPr marL="3200320" lvl="6" indent="-380990" algn="ctr" rtl="0">
              <a:spcBef>
                <a:spcPts val="0"/>
              </a:spcBef>
              <a:spcAft>
                <a:spcPts val="0"/>
              </a:spcAft>
              <a:buSzPts val="2400"/>
              <a:buChar char="●"/>
              <a:defRPr i="1"/>
            </a:lvl7pPr>
            <a:lvl8pPr marL="3657509" lvl="7" indent="-380990" algn="ctr" rtl="0">
              <a:spcBef>
                <a:spcPts val="0"/>
              </a:spcBef>
              <a:spcAft>
                <a:spcPts val="0"/>
              </a:spcAft>
              <a:buSzPts val="2400"/>
              <a:buChar char="○"/>
              <a:defRPr i="1"/>
            </a:lvl8pPr>
            <a:lvl9pPr marL="4114697" lvl="8" indent="-380990" algn="ctr">
              <a:spcBef>
                <a:spcPts val="0"/>
              </a:spcBef>
              <a:spcAft>
                <a:spcPts val="0"/>
              </a:spcAft>
              <a:buSzPts val="2400"/>
              <a:buChar char="■"/>
              <a:defRPr i="1"/>
            </a:lvl9pPr>
          </a:lstStyle>
          <a:p>
            <a:pPr lvl="0"/>
            <a:r>
              <a:rPr lang="ja-JP" altLang="en-US"/>
              <a:t>マスター テキストの書式設定</a:t>
            </a:r>
          </a:p>
        </p:txBody>
      </p:sp>
      <p:sp>
        <p:nvSpPr>
          <p:cNvPr id="25" name="Google Shape;25;p4"/>
          <p:cNvSpPr txBox="1"/>
          <p:nvPr/>
        </p:nvSpPr>
        <p:spPr>
          <a:xfrm>
            <a:off x="3593404" y="1109485"/>
            <a:ext cx="1957200" cy="9803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tx1"/>
                </a:solidFill>
              </a:rPr>
              <a:t>“</a:t>
            </a:r>
            <a:endParaRPr sz="9600" b="1">
              <a:solidFill>
                <a:schemeClr val="tx1"/>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4"/>
          <p:cNvSpPr/>
          <p:nvPr/>
        </p:nvSpPr>
        <p:spPr>
          <a:xfrm>
            <a:off x="7434177" y="1599675"/>
            <a:ext cx="17103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4"/>
          <p:cNvSpPr/>
          <p:nvPr/>
        </p:nvSpPr>
        <p:spPr>
          <a:xfrm>
            <a:off x="0" y="1599675"/>
            <a:ext cx="17103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4"/>
          <p:cNvSpPr txBox="1">
            <a:spLocks noGrp="1"/>
          </p:cNvSpPr>
          <p:nvPr>
            <p:ph type="sldNum" idx="12"/>
          </p:nvPr>
        </p:nvSpPr>
        <p:spPr>
          <a:xfrm>
            <a:off x="0" y="4751622"/>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42941435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13888"/>
            <a:ext cx="6400800" cy="469218"/>
          </a:xfrm>
          <a:prstGeom prst="rect">
            <a:avLst/>
          </a:prstGeo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ja-JP" altLang="en-US"/>
              <a:t>マスター サブタイトルの書式設定</a:t>
            </a:r>
          </a:p>
        </p:txBody>
      </p:sp>
      <p:sp>
        <p:nvSpPr>
          <p:cNvPr id="2" name="Google Shape;59;p8">
            <a:extLst>
              <a:ext uri="{FF2B5EF4-FFF2-40B4-BE49-F238E27FC236}">
                <a16:creationId xmlns:a16="http://schemas.microsoft.com/office/drawing/2014/main" id="{808EB531-2B45-6747-7C32-52EA2ABF44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B59A09FF-07E9-D401-ABB4-9579E0DDFAE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C9946FFC-12F2-5FC7-DBA6-3221B8850C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23C6DA69-4B8C-4BE9-CBD8-4F18655E5F87}"/>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66165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85696"/>
            <a:ext cx="8229600" cy="972108"/>
          </a:xfrm>
          <a:prstGeom prst="rect">
            <a:avLst/>
          </a:prstGeom>
        </p:spPr>
        <p:txBody>
          <a:bodyPr>
            <a:normAutofit/>
          </a:bodyPr>
          <a:lstStyle>
            <a:lvl1pPr>
              <a:defRPr sz="3600">
                <a:solidFill>
                  <a:schemeClr val="tx1">
                    <a:lumMod val="50000"/>
                  </a:schemeClr>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Google Shape;59;p8">
            <a:extLst>
              <a:ext uri="{FF2B5EF4-FFF2-40B4-BE49-F238E27FC236}">
                <a16:creationId xmlns:a16="http://schemas.microsoft.com/office/drawing/2014/main" id="{10377CCF-68FD-C625-B1C7-5424852C069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0;p8">
            <a:extLst>
              <a:ext uri="{FF2B5EF4-FFF2-40B4-BE49-F238E27FC236}">
                <a16:creationId xmlns:a16="http://schemas.microsoft.com/office/drawing/2014/main" id="{3C68FE37-03FC-FD04-419A-3A72E9A27811}"/>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1;p8">
            <a:extLst>
              <a:ext uri="{FF2B5EF4-FFF2-40B4-BE49-F238E27FC236}">
                <a16:creationId xmlns:a16="http://schemas.microsoft.com/office/drawing/2014/main" id="{09F07A00-DB08-833B-DD3B-76A46EE23F1D}"/>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2;p8">
            <a:extLst>
              <a:ext uri="{FF2B5EF4-FFF2-40B4-BE49-F238E27FC236}">
                <a16:creationId xmlns:a16="http://schemas.microsoft.com/office/drawing/2014/main" id="{7D765330-434D-04F3-31F0-98E8851DFC49}"/>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126703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7612"/>
            <a:ext cx="8229600" cy="972108"/>
          </a:xfrm>
          <a:prstGeom prst="rect">
            <a:avLst/>
          </a:prstGeom>
        </p:spPr>
        <p:txBody>
          <a:bodyPr/>
          <a:lstStyle>
            <a:lvl1pPr>
              <a:defRPr sz="30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893700" y="1373588"/>
            <a:ext cx="7283860" cy="3552300"/>
          </a:xfrm>
          <a:prstGeom prst="rect">
            <a:avLst/>
          </a:prstGeom>
        </p:spPr>
        <p:txBody>
          <a:bodyPr/>
          <a:lstStyle>
            <a:lvl1pPr marL="198815" indent="-198815">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0" indent="-130957">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490" indent="-13810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686" indent="0">
              <a:buNone/>
              <a:defRPr sz="1200">
                <a:latin typeface="游ゴシック" panose="020B0400000000000000" pitchFamily="50" charset="-128"/>
                <a:ea typeface="游ゴシック" panose="020B0400000000000000" pitchFamily="50" charset="-128"/>
              </a:defRPr>
            </a:lvl4pPr>
            <a:lvl5pPr marL="672638" indent="-132148">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4" name="Google Shape;59;p8">
            <a:extLst>
              <a:ext uri="{FF2B5EF4-FFF2-40B4-BE49-F238E27FC236}">
                <a16:creationId xmlns:a16="http://schemas.microsoft.com/office/drawing/2014/main" id="{3665CAC3-D270-64A0-BA83-9AE5B0237E0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3BEEC9AD-0BA0-45B7-3BEF-48EFE2276CD3}"/>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FF1D8436-F37E-1B1F-7E9C-2E611051A552}"/>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1F4B23DB-C6A9-7891-A2CD-3F5EEB3C4DFB}"/>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200418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ー 3"/>
          <p:cNvSpPr>
            <a:spLocks noGrp="1"/>
          </p:cNvSpPr>
          <p:nvPr>
            <p:ph type="dt" sz="half" idx="10"/>
          </p:nvPr>
        </p:nvSpPr>
        <p:spPr>
          <a:xfrm>
            <a:off x="457200" y="4767273"/>
            <a:ext cx="2135188" cy="273844"/>
          </a:xfrm>
        </p:spPr>
        <p:txBody>
          <a:bodyPr/>
          <a:lstStyle>
            <a:lvl1pPr>
              <a:defRPr/>
            </a:lvl1pPr>
          </a:lstStyle>
          <a:p>
            <a:fld id="{C764DE79-268F-4C1A-8933-263129D2AF90}" type="datetimeFigureOut">
              <a:rPr lang="en-US" dirty="0"/>
              <a:t>7/29/25</a:t>
            </a:fld>
            <a:endParaRPr lang="en-US"/>
          </a:p>
        </p:txBody>
      </p:sp>
      <p:sp>
        <p:nvSpPr>
          <p:cNvPr id="6" name="フッター プレースホルダー 4"/>
          <p:cNvSpPr>
            <a:spLocks noGrp="1"/>
          </p:cNvSpPr>
          <p:nvPr>
            <p:ph type="ftr" sz="quarter" idx="11"/>
          </p:nvPr>
        </p:nvSpPr>
        <p:spPr/>
        <p:txBody>
          <a:bodyPr/>
          <a:lstStyle>
            <a:lvl1pPr>
              <a:defRPr/>
            </a:lvl1pPr>
          </a:lstStyle>
          <a:p>
            <a:endParaRPr lang="en-US"/>
          </a:p>
        </p:txBody>
      </p:sp>
      <p:sp>
        <p:nvSpPr>
          <p:cNvPr id="7" name="スライド番号プレースホルダー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34857251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8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4" name="日付プレースホルダー 3"/>
          <p:cNvSpPr>
            <a:spLocks noGrp="1"/>
          </p:cNvSpPr>
          <p:nvPr>
            <p:ph type="dt" sz="half" idx="10"/>
          </p:nvPr>
        </p:nvSpPr>
        <p:spPr>
          <a:xfrm>
            <a:off x="1547813" y="4767273"/>
            <a:ext cx="1485900" cy="273844"/>
          </a:xfrm>
          <a:prstGeom prst="rect">
            <a:avLst/>
          </a:prstGeom>
        </p:spPr>
        <p:txBody>
          <a:bodyPr/>
          <a:lstStyle>
            <a:lvl1pPr>
              <a:defRPr/>
            </a:lvl1pPr>
          </a:lstStyle>
          <a:p>
            <a:fld id="{C764DE79-268F-4C1A-8933-263129D2AF90}" type="datetimeFigureOut">
              <a:rPr lang="en-US" dirty="0"/>
              <a:t>7/29/25</a:t>
            </a:fld>
            <a:endParaRPr lang="en-US"/>
          </a:p>
        </p:txBody>
      </p:sp>
      <p:sp>
        <p:nvSpPr>
          <p:cNvPr id="5" name="フッター プレースホルダー 4"/>
          <p:cNvSpPr>
            <a:spLocks noGrp="1"/>
          </p:cNvSpPr>
          <p:nvPr>
            <p:ph type="ftr" sz="quarter" idx="11"/>
          </p:nvPr>
        </p:nvSpPr>
        <p:spPr>
          <a:xfrm>
            <a:off x="3124200" y="4767273"/>
            <a:ext cx="2895600" cy="273844"/>
          </a:xfrm>
          <a:prstGeom prst="rect">
            <a:avLst/>
          </a:prstGeom>
        </p:spPr>
        <p:txBody>
          <a:bodyPr/>
          <a:lstStyle>
            <a:lvl1pPr>
              <a:defRPr/>
            </a:lvl1pPr>
          </a:lstStyle>
          <a:p>
            <a:endParaRPr lang="en-US"/>
          </a:p>
        </p:txBody>
      </p:sp>
      <p:sp>
        <p:nvSpPr>
          <p:cNvPr id="6" name="スライド番号プレースホルダー 5"/>
          <p:cNvSpPr>
            <a:spLocks noGrp="1"/>
          </p:cNvSpPr>
          <p:nvPr>
            <p:ph type="sldNum" sz="quarter" idx="12"/>
          </p:nvPr>
        </p:nvSpPr>
        <p:spPr>
          <a:xfrm>
            <a:off x="6553200" y="4767273"/>
            <a:ext cx="2133600" cy="273844"/>
          </a:xfrm>
          <a:prstGeom prst="rect">
            <a:avLst/>
          </a:prstGeom>
        </p:spPr>
        <p:txBody>
          <a:bodyPr/>
          <a:lstStyle>
            <a:lvl1pPr>
              <a:defRPr>
                <a:latin typeface="游ゴシック" panose="020B0400000000000000" pitchFamily="50" charset="-128"/>
                <a:ea typeface="游ゴシック" panose="020B0400000000000000" pitchFamily="50" charset="-128"/>
              </a:defRPr>
            </a:lvl1pPr>
          </a:lstStyle>
          <a:p>
            <a:pPr marL="0" lvl="0" indent="0" algn="r" rtl="0">
              <a:spcBef>
                <a:spcPts val="0"/>
              </a:spcBef>
              <a:spcAft>
                <a:spcPts val="0"/>
              </a:spcAft>
              <a:buNone/>
            </a:pPr>
            <a:fld id="{00000000-1234-1234-1234-123412341234}" type="slidenum">
              <a:rPr lang="en-US" altLang="ja"/>
              <a:t>‹#›</a:t>
            </a:fld>
            <a:endParaRPr lang="ja" altLang="en-US"/>
          </a:p>
        </p:txBody>
      </p:sp>
      <p:sp>
        <p:nvSpPr>
          <p:cNvPr id="8" name="コンテンツ プレースホルダー 2"/>
          <p:cNvSpPr>
            <a:spLocks noGrp="1"/>
          </p:cNvSpPr>
          <p:nvPr>
            <p:ph idx="1"/>
          </p:nvPr>
        </p:nvSpPr>
        <p:spPr>
          <a:xfrm>
            <a:off x="457200" y="1200155"/>
            <a:ext cx="8229600" cy="3394472"/>
          </a:xfrm>
        </p:spPr>
        <p:txBody>
          <a:bodyPr/>
          <a:lstStyle>
            <a:lvl1pPr marL="198815" indent="-198815"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0" indent="-130957"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490" indent="-138101"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686" indent="0">
              <a:buNone/>
              <a:defRPr sz="1200">
                <a:latin typeface="游ゴシック" panose="020B0400000000000000" pitchFamily="50" charset="-128"/>
                <a:ea typeface="游ゴシック" panose="020B0400000000000000" pitchFamily="50"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213096775"/>
      </p:ext>
    </p:extLst>
  </p:cSld>
  <p:clrMapOvr>
    <a:masterClrMapping/>
  </p:clrMapOvr>
  <p:transition>
    <p:fade thruBlk="1"/>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9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1547813" y="4767273"/>
            <a:ext cx="1485900" cy="273844"/>
          </a:xfrm>
          <a:prstGeom prst="rect">
            <a:avLst/>
          </a:prstGeom>
        </p:spPr>
        <p:txBody>
          <a:bodyPr/>
          <a:lstStyle>
            <a:lvl1pPr>
              <a:defRPr/>
            </a:lvl1pPr>
          </a:lstStyle>
          <a:p>
            <a:fld id="{C764DE79-268F-4C1A-8933-263129D2AF90}" type="datetimeFigureOut">
              <a:rPr lang="en-US" dirty="0"/>
              <a:t>7/29/25</a:t>
            </a:fld>
            <a:endParaRPr lang="en-US"/>
          </a:p>
        </p:txBody>
      </p:sp>
      <p:sp>
        <p:nvSpPr>
          <p:cNvPr id="6" name="スライド番号プレースホルダー 5"/>
          <p:cNvSpPr>
            <a:spLocks noGrp="1"/>
          </p:cNvSpPr>
          <p:nvPr>
            <p:ph type="sldNum" sz="quarter" idx="12"/>
          </p:nvPr>
        </p:nvSpPr>
        <p:spPr>
          <a:xfrm>
            <a:off x="6553200" y="4767273"/>
            <a:ext cx="2133600" cy="273844"/>
          </a:xfrm>
          <a:prstGeom prst="rect">
            <a:avLst/>
          </a:prstGeom>
        </p:spPr>
        <p:txBody>
          <a:bodyPr/>
          <a:lstStyle>
            <a:lvl1pPr>
              <a:defRPr/>
            </a:lvl1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3493682109"/>
      </p:ext>
    </p:extLst>
  </p:cSld>
  <p:clrMapOvr>
    <a:masterClrMapping/>
  </p:clrMapOvr>
  <p:transition>
    <p:fade thruBlk="1"/>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000" b="1"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ja-JP" altLang="en-US"/>
              <a:t>マスター タイトルの書式設定</a:t>
            </a:r>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ja-JP" altLang="en-US"/>
              <a:t>マスター サブタイトルの書式設定</a:t>
            </a:r>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a:off x="6096271" y="3992850"/>
            <a:ext cx="3047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a:off x="1" y="3992850"/>
            <a:ext cx="3047700" cy="77100"/>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txBox="1">
            <a:spLocks noGrp="1"/>
          </p:cNvSpPr>
          <p:nvPr>
            <p:ph type="sldNum" idx="12"/>
          </p:nvPr>
        </p:nvSpPr>
        <p:spPr>
          <a:xfrm>
            <a:off x="0" y="4717811"/>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13985049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63696FB-5032-2C33-044E-CF9EE241F81D}"/>
              </a:ext>
            </a:extLst>
          </p:cNvPr>
          <p:cNvSpPr/>
          <p:nvPr/>
        </p:nvSpPr>
        <p:spPr>
          <a:xfrm>
            <a:off x="0" y="-3644"/>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bg1"/>
              </a:solidFill>
              <a:latin typeface="BIZ UDPGothic" panose="020B0400000000000000" pitchFamily="34" charset="-128"/>
              <a:ea typeface="BIZ UDPGothic" panose="020B0400000000000000" pitchFamily="34" charset="-128"/>
            </a:endParaRPr>
          </a:p>
        </p:txBody>
      </p:sp>
      <p:sp>
        <p:nvSpPr>
          <p:cNvPr id="2" name="タイトル 1"/>
          <p:cNvSpPr>
            <a:spLocks noGrp="1"/>
          </p:cNvSpPr>
          <p:nvPr>
            <p:ph type="title"/>
          </p:nvPr>
        </p:nvSpPr>
        <p:spPr>
          <a:xfrm>
            <a:off x="457200" y="87474"/>
            <a:ext cx="8229600" cy="972108"/>
          </a:xfrm>
          <a:prstGeom prst="rect">
            <a:avLst/>
          </a:prstGeom>
        </p:spPr>
        <p:txBody>
          <a:bodyPr>
            <a:normAutofit/>
          </a:bodyPr>
          <a:lstStyle>
            <a:lvl1pPr>
              <a:defRPr sz="32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8" name="コンテンツ プレースホルダー 2"/>
          <p:cNvSpPr>
            <a:spLocks noGrp="1"/>
          </p:cNvSpPr>
          <p:nvPr>
            <p:ph idx="1"/>
          </p:nvPr>
        </p:nvSpPr>
        <p:spPr>
          <a:xfrm>
            <a:off x="782852" y="1200155"/>
            <a:ext cx="7903948" cy="3394472"/>
          </a:xfrm>
          <a:prstGeom prst="rect">
            <a:avLst/>
          </a:prstGeom>
        </p:spPr>
        <p:txBody>
          <a:bodyPr>
            <a:normAutofit/>
          </a:bodyPr>
          <a:lstStyle>
            <a:lvl1pPr marL="0" indent="0" eaLnBrk="1">
              <a:lnSpc>
                <a:spcPct val="110000"/>
              </a:lnSpc>
              <a:buFont typeface="Wingdings" panose="05000000000000000000" pitchFamily="2" charset="2"/>
              <a:buNone/>
              <a:defRPr sz="3200">
                <a:latin typeface="BIZ UDPGothic" panose="020B0400000000000000" pitchFamily="34" charset="-128"/>
                <a:ea typeface="BIZ UDPGothic" panose="020B0400000000000000" pitchFamily="34" charset="-128"/>
              </a:defRPr>
            </a:lvl1pPr>
            <a:lvl2pPr marL="335720" indent="-130957" eaLnBrk="1">
              <a:buFont typeface="Wingdings" panose="05000000000000000000" pitchFamily="2" charset="2"/>
              <a:buChar char=""/>
              <a:tabLst/>
              <a:defRPr sz="2400">
                <a:latin typeface="BIZ UDPGothic" panose="020B0400000000000000" pitchFamily="34" charset="-128"/>
                <a:ea typeface="BIZ UDPGothic" panose="020B0400000000000000" pitchFamily="34" charset="-128"/>
              </a:defRPr>
            </a:lvl2pPr>
            <a:lvl3pPr marL="540490" indent="-138101" eaLnBrk="1">
              <a:buFont typeface="游ゴシック" panose="020B0400000000000000" pitchFamily="50" charset="-128"/>
              <a:buChar char="-"/>
              <a:defRPr sz="2000">
                <a:latin typeface="BIZ UDPGothic" panose="020B0400000000000000" pitchFamily="34" charset="-128"/>
                <a:ea typeface="BIZ UDPGothic" panose="020B0400000000000000" pitchFamily="34" charset="-128"/>
              </a:defRPr>
            </a:lvl3pPr>
            <a:lvl4pPr marL="741686" indent="0">
              <a:buNone/>
              <a:defRPr sz="2000">
                <a:latin typeface="BIZ UDPGothic" panose="020B0400000000000000" pitchFamily="34" charset="-128"/>
                <a:ea typeface="BIZ UDPGothic" panose="020B0400000000000000" pitchFamily="34" charset="-128"/>
              </a:defRPr>
            </a:lvl4pPr>
            <a:lvl5pPr marL="672638" indent="-132148"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p:txBody>
      </p:sp>
      <p:sp>
        <p:nvSpPr>
          <p:cNvPr id="4" name="Google Shape;59;p8">
            <a:extLst>
              <a:ext uri="{FF2B5EF4-FFF2-40B4-BE49-F238E27FC236}">
                <a16:creationId xmlns:a16="http://schemas.microsoft.com/office/drawing/2014/main" id="{00D67FBA-F066-9867-8056-EF48ECD19E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0;p8">
            <a:extLst>
              <a:ext uri="{FF2B5EF4-FFF2-40B4-BE49-F238E27FC236}">
                <a16:creationId xmlns:a16="http://schemas.microsoft.com/office/drawing/2014/main" id="{52E464C6-1E3C-EE9F-E330-5BA9F99E67CB}"/>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Google Shape;61;p8">
            <a:extLst>
              <a:ext uri="{FF2B5EF4-FFF2-40B4-BE49-F238E27FC236}">
                <a16:creationId xmlns:a16="http://schemas.microsoft.com/office/drawing/2014/main" id="{B2342AFD-156D-8E8E-C1CD-8479FF433697}"/>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62;p8">
            <a:extLst>
              <a:ext uri="{FF2B5EF4-FFF2-40B4-BE49-F238E27FC236}">
                <a16:creationId xmlns:a16="http://schemas.microsoft.com/office/drawing/2014/main" id="{AFE9CB05-7C3A-B19A-D12F-532957D1BA4F}"/>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38;p5">
            <a:extLst>
              <a:ext uri="{FF2B5EF4-FFF2-40B4-BE49-F238E27FC236}">
                <a16:creationId xmlns:a16="http://schemas.microsoft.com/office/drawing/2014/main" id="{485A3DD4-FE69-D0A9-3DE5-BC9625908E7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48F63A3B-78C7-47BE-AE5E-E10140E04643}" type="slidenum">
              <a:rPr lang="en-US" dirty="0"/>
              <a:t>‹#›</a:t>
            </a:fld>
            <a:endParaRPr lang="en-US"/>
          </a:p>
        </p:txBody>
      </p:sp>
    </p:spTree>
    <p:extLst>
      <p:ext uri="{BB962C8B-B14F-4D97-AF65-F5344CB8AC3E}">
        <p14:creationId xmlns:p14="http://schemas.microsoft.com/office/powerpoint/2010/main" val="42198003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45" name="Google Shape;45;p6"/>
          <p:cNvSpPr txBox="1">
            <a:spLocks noGrp="1"/>
          </p:cNvSpPr>
          <p:nvPr>
            <p:ph type="body" idx="1"/>
          </p:nvPr>
        </p:nvSpPr>
        <p:spPr>
          <a:xfrm>
            <a:off x="893624"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6" name="Google Shape;46;p6"/>
          <p:cNvSpPr txBox="1">
            <a:spLocks noGrp="1"/>
          </p:cNvSpPr>
          <p:nvPr>
            <p:ph type="body" idx="2"/>
          </p:nvPr>
        </p:nvSpPr>
        <p:spPr>
          <a:xfrm>
            <a:off x="4668386" y="1200150"/>
            <a:ext cx="3581679" cy="3725700"/>
          </a:xfrm>
          <a:prstGeom prst="rect">
            <a:avLst/>
          </a:prstGeom>
        </p:spPr>
        <p:txBody>
          <a:bodyPr spcFirstLastPara="1" wrap="square" lIns="91425" tIns="91425" rIns="91425" bIns="91425" anchor="t" anchorCtr="0">
            <a:noAutofit/>
          </a:bodyPr>
          <a:lstStyle>
            <a:lvl1pPr marL="101597"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378"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2"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pPr lvl="0"/>
            <a:r>
              <a:rPr lang="ja-JP" altLang="en-US"/>
              <a:t>マスター テキストの書式設定</a:t>
            </a: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F5C612B5-165F-0946-763C-7B2A766A784E}"/>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8318362-D37E-A169-17C9-539F726226A5}"/>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23E59B6-177D-2B95-1688-83F5D691710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07D8D7BD-9A3A-EB01-4F43-A9F54F332FC4}"/>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903859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9"/>
            <a:ext cx="7356366" cy="70128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139697"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378" lvl="1" indent="-317492" rtl="0">
              <a:spcBef>
                <a:spcPts val="0"/>
              </a:spcBef>
              <a:spcAft>
                <a:spcPts val="0"/>
              </a:spcAft>
              <a:buSzPts val="1400"/>
              <a:buChar char="○"/>
              <a:defRPr sz="1400"/>
            </a:lvl2pPr>
            <a:lvl3pPr marL="1371566" lvl="2" indent="-317492" rtl="0">
              <a:spcBef>
                <a:spcPts val="0"/>
              </a:spcBef>
              <a:spcAft>
                <a:spcPts val="0"/>
              </a:spcAft>
              <a:buSzPts val="1400"/>
              <a:buChar char="■"/>
              <a:defRPr sz="1400"/>
            </a:lvl3pPr>
            <a:lvl4pPr marL="1828754" lvl="3" indent="-317492" rtl="0">
              <a:spcBef>
                <a:spcPts val="0"/>
              </a:spcBef>
              <a:spcAft>
                <a:spcPts val="0"/>
              </a:spcAft>
              <a:buSzPts val="1400"/>
              <a:buChar char="●"/>
              <a:defRPr sz="1400"/>
            </a:lvl4pPr>
            <a:lvl5pPr marL="2285943" lvl="4" indent="-317492" rtl="0">
              <a:spcBef>
                <a:spcPts val="0"/>
              </a:spcBef>
              <a:spcAft>
                <a:spcPts val="0"/>
              </a:spcAft>
              <a:buSzPts val="1400"/>
              <a:buChar char="○"/>
              <a:defRPr sz="1400"/>
            </a:lvl5pPr>
            <a:lvl6pPr marL="2743132" lvl="5" indent="-317492" rtl="0">
              <a:spcBef>
                <a:spcPts val="0"/>
              </a:spcBef>
              <a:spcAft>
                <a:spcPts val="0"/>
              </a:spcAft>
              <a:buSzPts val="1400"/>
              <a:buChar char="■"/>
              <a:defRPr sz="1400"/>
            </a:lvl6pPr>
            <a:lvl7pPr marL="3200320" lvl="6" indent="-317492" rtl="0">
              <a:spcBef>
                <a:spcPts val="0"/>
              </a:spcBef>
              <a:spcAft>
                <a:spcPts val="0"/>
              </a:spcAft>
              <a:buSzPts val="1400"/>
              <a:buChar char="●"/>
              <a:defRPr sz="1400"/>
            </a:lvl7pPr>
            <a:lvl8pPr marL="3657509" lvl="7" indent="-317492" rtl="0">
              <a:spcBef>
                <a:spcPts val="0"/>
              </a:spcBef>
              <a:spcAft>
                <a:spcPts val="0"/>
              </a:spcAft>
              <a:buSzPts val="1400"/>
              <a:buChar char="○"/>
              <a:defRPr sz="1400"/>
            </a:lvl8pPr>
            <a:lvl9pPr marL="4114697" lvl="8" indent="-317492" rtl="0">
              <a:spcBef>
                <a:spcPts val="0"/>
              </a:spcBef>
              <a:spcAft>
                <a:spcPts val="0"/>
              </a:spcAft>
              <a:buSzPts val="1400"/>
              <a:buChar char="■"/>
              <a:defRPr sz="1400"/>
            </a:lvl9pPr>
          </a:lstStyle>
          <a:p>
            <a:pPr lvl="0"/>
            <a:r>
              <a:rPr lang="ja-JP" altLang="en-US"/>
              <a:t>マスター テキストの書式設定</a:t>
            </a: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21867EA7-B7CA-C4D9-2BA5-2BA12487004A}"/>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5F3B028C-A69F-BC78-4393-B573D6A7CBFD}"/>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20E21139-BAAB-41D7-E5BF-D2BB8E4F2980}"/>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905F6B7A-8EB8-F06B-8698-11977124957A}"/>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5062162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63" name="Google Shape;63;p8"/>
          <p:cNvSpPr txBox="1">
            <a:spLocks noGrp="1"/>
          </p:cNvSpPr>
          <p:nvPr>
            <p:ph type="title"/>
          </p:nvPr>
        </p:nvSpPr>
        <p:spPr>
          <a:xfrm>
            <a:off x="893700" y="358388"/>
            <a:ext cx="7356366" cy="8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5ACE663B-6E2F-1A23-1DBF-7E7A0843862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127E4178-F712-EA72-E3D7-9CEA19AF21F6}"/>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5F4126CD-97E7-17A4-2B64-E8F13728C705}"/>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6635149E-8C08-E873-0255-A32563927C01}"/>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408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189" lvl="0" indent="-228594">
              <a:spcBef>
                <a:spcPts val="360"/>
              </a:spcBef>
              <a:spcAft>
                <a:spcPts val="0"/>
              </a:spcAft>
              <a:buClr>
                <a:schemeClr val="dk2"/>
              </a:buClr>
              <a:buSzPts val="1400"/>
              <a:buNone/>
              <a:defRPr sz="1400" b="0" i="0">
                <a:solidFill>
                  <a:schemeClr val="dk2"/>
                </a:solidFill>
                <a:latin typeface="BIZ UDPGothic" panose="020B0400000000000000" pitchFamily="34" charset="-128"/>
                <a:ea typeface="BIZ UDPGothic" panose="020B0400000000000000" pitchFamily="34" charset="-128"/>
              </a:defRPr>
            </a:lvl1pPr>
          </a:lstStyle>
          <a:p>
            <a:pPr lvl="0"/>
            <a:r>
              <a:rPr lang="ja-JP" altLang="en-US"/>
              <a:t>マスター テキストの書式設定</a:t>
            </a: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39DCCACA-68FD-45A4-614A-564C6399E8C7}"/>
              </a:ext>
            </a:extLst>
          </p:cNvPr>
          <p:cNvSpPr/>
          <p:nvPr/>
        </p:nvSpPr>
        <p:spPr>
          <a:xfrm>
            <a:off x="7356366" y="-3267"/>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B7ADFE7D-45B3-6777-54D4-2CAB039C30AC}"/>
              </a:ext>
            </a:extLst>
          </p:cNvPr>
          <p:cNvSpPr/>
          <p:nvPr/>
        </p:nvSpPr>
        <p:spPr>
          <a:xfrm>
            <a:off x="8250312" y="-3267"/>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7C54AC58-1D04-3643-E8D5-4D2D6D6FF02C}"/>
              </a:ext>
            </a:extLst>
          </p:cNvPr>
          <p:cNvSpPr/>
          <p:nvPr/>
        </p:nvSpPr>
        <p:spPr>
          <a:xfrm>
            <a:off x="0" y="-3267"/>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E2D58F6A-26FB-0653-5E59-12AB88032BCD}"/>
              </a:ext>
            </a:extLst>
          </p:cNvPr>
          <p:cNvSpPr/>
          <p:nvPr/>
        </p:nvSpPr>
        <p:spPr>
          <a:xfrm>
            <a:off x="893710" y="-3267"/>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1515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ltLang="ja"/>
              <a:t>‹#›</a:t>
            </a:fld>
            <a:endParaRPr lang="ja" altLang="en-US"/>
          </a:p>
        </p:txBody>
      </p:sp>
      <p:sp>
        <p:nvSpPr>
          <p:cNvPr id="2" name="Google Shape;59;p8">
            <a:extLst>
              <a:ext uri="{FF2B5EF4-FFF2-40B4-BE49-F238E27FC236}">
                <a16:creationId xmlns:a16="http://schemas.microsoft.com/office/drawing/2014/main" id="{C404BD68-A798-1F03-4645-955FF82EE1F6}"/>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 name="Google Shape;60;p8">
            <a:extLst>
              <a:ext uri="{FF2B5EF4-FFF2-40B4-BE49-F238E27FC236}">
                <a16:creationId xmlns:a16="http://schemas.microsoft.com/office/drawing/2014/main" id="{1956D683-4FDE-D3A8-A9A8-0D9FB0D0721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1;p8">
            <a:extLst>
              <a:ext uri="{FF2B5EF4-FFF2-40B4-BE49-F238E27FC236}">
                <a16:creationId xmlns:a16="http://schemas.microsoft.com/office/drawing/2014/main" id="{8B212D52-D3AC-F38C-B88C-A1780D8324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Google Shape;62;p8">
            <a:extLst>
              <a:ext uri="{FF2B5EF4-FFF2-40B4-BE49-F238E27FC236}">
                <a16:creationId xmlns:a16="http://schemas.microsoft.com/office/drawing/2014/main" id="{CB2E6FA9-847E-D7F7-7A68-B2D36518B292}"/>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7421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ltLang="ja"/>
              <a:t>‹#›</a:t>
            </a:fld>
            <a:endParaRPr lang="ja" altLang="en-US"/>
          </a:p>
        </p:txBody>
      </p:sp>
    </p:spTree>
    <p:extLst>
      <p:ext uri="{BB962C8B-B14F-4D97-AF65-F5344CB8AC3E}">
        <p14:creationId xmlns:p14="http://schemas.microsoft.com/office/powerpoint/2010/main" val="34486008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タイトル プレースホルダー 2">
            <a:extLst>
              <a:ext uri="{FF2B5EF4-FFF2-40B4-BE49-F238E27FC236}">
                <a16:creationId xmlns:a16="http://schemas.microsoft.com/office/drawing/2014/main" id="{BF15FF19-EF74-5F7E-1E90-E7B6015F2276}"/>
              </a:ext>
            </a:extLst>
          </p:cNvPr>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0815042E-04C2-3A48-C0EF-588B7E8D64F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endParaRPr kumimoji="1" lang="ja-JP" altLang="en-US"/>
          </a:p>
        </p:txBody>
      </p:sp>
    </p:spTree>
    <p:extLst>
      <p:ext uri="{BB962C8B-B14F-4D97-AF65-F5344CB8AC3E}">
        <p14:creationId xmlns:p14="http://schemas.microsoft.com/office/powerpoint/2010/main" val="2476877024"/>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ransition>
    <p:fade thruBlk="1"/>
  </p:transition>
  <p:hf sldNum="0" hdr="0" ftr="0" dt="0"/>
  <p:txStyles>
    <p:title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Font typeface="Arial"/>
        <a:defRPr kumimoji="1" sz="3200" b="1"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19090" marR="0" lvl="0" indent="-342892" algn="l" rtl="0" eaLnBrk="1" hangingPunct="1">
        <a:lnSpc>
          <a:spcPct val="110000"/>
        </a:lnSpc>
        <a:spcBef>
          <a:spcPts val="0"/>
        </a:spcBef>
        <a:spcAft>
          <a:spcPts val="0"/>
        </a:spcAft>
        <a:buClr>
          <a:srgbClr val="000000"/>
        </a:buClr>
        <a:buFont typeface="Arial" panose="020B0604020202020204" pitchFamily="34" charset="0"/>
        <a:buChar char="•"/>
        <a:defRPr kumimoji="1" sz="28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0" marR="0" lvl="1"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Arial"/>
          <a:ea typeface="Arial"/>
          <a:cs typeface="Arial"/>
          <a:sym typeface="Arial"/>
        </a:defRPr>
      </a:lvl2pPr>
      <a:lvl3pPr marL="457189" marR="0" lvl="2"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3pPr>
      <a:lvl4pPr marL="457189" marR="0" lvl="3"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4pPr>
      <a:lvl5pPr marL="457189" marR="0" lvl="4" indent="-457189"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tei-lab.github.io/" TargetMode="External"/><Relationship Id="rId5" Type="http://schemas.openxmlformats.org/officeDocument/2006/relationships/image" Target="../media/image1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ei.dhii.jp/hom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github.com/TEI-EAJ/auto_aozora_tei"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dirty="0"/>
              <a:t>TEI</a:t>
            </a:r>
            <a:r>
              <a:rPr lang="ja-JP" altLang="en-US"/>
              <a:t>タグの使い方</a:t>
            </a:r>
            <a:endParaRPr dirty="0"/>
          </a:p>
        </p:txBody>
      </p:sp>
      <p:sp>
        <p:nvSpPr>
          <p:cNvPr id="2" name="字幕 1">
            <a:extLst>
              <a:ext uri="{FF2B5EF4-FFF2-40B4-BE49-F238E27FC236}">
                <a16:creationId xmlns:a16="http://schemas.microsoft.com/office/drawing/2014/main" id="{6DAF6973-CD1B-F974-788F-3FF2F84F73B8}"/>
              </a:ext>
            </a:extLst>
          </p:cNvPr>
          <p:cNvSpPr>
            <a:spLocks noGrp="1"/>
          </p:cNvSpPr>
          <p:nvPr>
            <p:ph type="subTitle" idx="1"/>
          </p:nvPr>
        </p:nvSpPr>
        <p:spPr/>
        <p:txBody>
          <a:bodyPr/>
          <a:lstStyle/>
          <a:p>
            <a:endParaRPr lang="ja-JP" alt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57200" y="192504"/>
            <a:ext cx="8229600" cy="867077"/>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タグの構造</a:t>
            </a:r>
            <a:endParaRPr/>
          </a:p>
        </p:txBody>
      </p:sp>
      <p:sp>
        <p:nvSpPr>
          <p:cNvPr id="127" name="Google Shape;127;p21"/>
          <p:cNvSpPr txBox="1">
            <a:spLocks noGrp="1"/>
          </p:cNvSpPr>
          <p:nvPr>
            <p:ph idx="1"/>
          </p:nvPr>
        </p:nvSpPr>
        <p:spPr>
          <a:xfrm>
            <a:off x="4705147" y="1059581"/>
            <a:ext cx="3981653" cy="3992878"/>
          </a:xfrm>
          <a:prstGeom prst="rect">
            <a:avLst/>
          </a:prstGeom>
          <a:solidFill>
            <a:schemeClr val="bg1"/>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ja" sz="1200">
                <a:solidFill>
                  <a:schemeClr val="tx1">
                    <a:lumMod val="50000"/>
                  </a:schemeClr>
                </a:solidFill>
              </a:rPr>
              <a:t>&lt;TEI&gt;</a:t>
            </a:r>
            <a:endParaRPr sz="1200">
              <a:solidFill>
                <a:schemeClr val="tx1">
                  <a:lumMod val="50000"/>
                </a:schemeClr>
              </a:solidFill>
            </a:endParaRPr>
          </a:p>
          <a:p>
            <a:pPr marL="0" lvl="0" indent="0" algn="l" rtl="0">
              <a:lnSpc>
                <a:spcPct val="95000"/>
              </a:lnSpc>
              <a:spcBef>
                <a:spcPts val="0"/>
              </a:spcBef>
              <a:spcAft>
                <a:spcPts val="0"/>
              </a:spcAft>
              <a:buSzPts val="275"/>
              <a:buNone/>
            </a:pPr>
            <a:r>
              <a:rPr lang="ja" sz="1200">
                <a:solidFill>
                  <a:schemeClr val="tx1">
                    <a:lumMod val="50000"/>
                  </a:schemeClr>
                </a:solidFill>
              </a:rPr>
              <a:t>  &lt;teiHeader&gt;</a:t>
            </a:r>
            <a:endParaRPr sz="1200">
              <a:solidFill>
                <a:schemeClr val="tx1">
                  <a:lumMod val="50000"/>
                </a:schemeClr>
              </a:solidFill>
            </a:endParaRPr>
          </a:p>
          <a:p>
            <a:pPr marL="0" lvl="0" indent="0" algn="l" rtl="0">
              <a:lnSpc>
                <a:spcPct val="95000"/>
              </a:lnSpc>
              <a:spcBef>
                <a:spcPts val="0"/>
              </a:spcBef>
              <a:spcAft>
                <a:spcPts val="0"/>
              </a:spcAft>
              <a:buSzPts val="275"/>
              <a:buNone/>
            </a:pPr>
            <a:r>
              <a:rPr lang="ja" sz="1200">
                <a:solidFill>
                  <a:schemeClr val="tx1">
                    <a:lumMod val="50000"/>
                  </a:schemeClr>
                </a:solidFill>
              </a:rPr>
              <a:t>    </a:t>
            </a:r>
            <a:r>
              <a:rPr lang="ja" sz="1200">
                <a:solidFill>
                  <a:schemeClr val="accent3"/>
                </a:solidFill>
              </a:rPr>
              <a:t>&lt;fileDesc&gt;</a:t>
            </a:r>
            <a:endParaRPr sz="1200">
              <a:solidFill>
                <a:schemeClr val="accent3"/>
              </a:solidFill>
            </a:endParaRPr>
          </a:p>
          <a:p>
            <a:pPr marL="0" lvl="0" indent="0" algn="l" rtl="0">
              <a:lnSpc>
                <a:spcPct val="100000"/>
              </a:lnSpc>
              <a:spcBef>
                <a:spcPts val="0"/>
              </a:spcBef>
              <a:spcAft>
                <a:spcPts val="0"/>
              </a:spcAft>
              <a:buSzPts val="275"/>
              <a:buNone/>
            </a:pPr>
            <a:r>
              <a:rPr lang="ja" sz="1200">
                <a:solidFill>
                  <a:schemeClr val="accent3"/>
                </a:solidFill>
              </a:rPr>
              <a:t>      &lt;titleStmt&gt;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&lt;title&gt;私の研究論文&lt;/title&gt;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&lt;author&gt;山田太郎&lt;/author&gt;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&lt;/titleStmt&gt;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&lt;publicationStmt&gt;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&lt;publisher&gt;阪大出版&lt;/publisher&gt;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&lt;date&gt;2024&lt;/date&gt;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&lt;/publicationStmt&gt;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accent3"/>
                </a:solidFill>
              </a:rPr>
              <a:t>    &lt;/fileDesc&gt;</a:t>
            </a:r>
            <a:endParaRPr sz="1200">
              <a:solidFill>
                <a:schemeClr val="accent3"/>
              </a:solidFill>
            </a:endParaRPr>
          </a:p>
          <a:p>
            <a:pPr marL="0" lvl="0" indent="0" algn="l" rtl="0">
              <a:lnSpc>
                <a:spcPct val="95000"/>
              </a:lnSpc>
              <a:spcBef>
                <a:spcPts val="0"/>
              </a:spcBef>
              <a:spcAft>
                <a:spcPts val="0"/>
              </a:spcAft>
              <a:buSzPts val="275"/>
              <a:buNone/>
            </a:pPr>
            <a:r>
              <a:rPr lang="ja" sz="1200">
                <a:solidFill>
                  <a:schemeClr val="tx1">
                    <a:lumMod val="50000"/>
                  </a:schemeClr>
                </a:solidFill>
              </a:rPr>
              <a:t>  &lt;/teiHeader&gt;</a:t>
            </a:r>
            <a:endParaRPr sz="1200">
              <a:solidFill>
                <a:schemeClr val="tx1">
                  <a:lumMod val="50000"/>
                </a:schemeClr>
              </a:solidFill>
            </a:endParaRPr>
          </a:p>
          <a:p>
            <a:pPr marL="0" lvl="0" indent="0" algn="l" rtl="0">
              <a:lnSpc>
                <a:spcPct val="95000"/>
              </a:lnSpc>
              <a:spcBef>
                <a:spcPts val="0"/>
              </a:spcBef>
              <a:spcAft>
                <a:spcPts val="0"/>
              </a:spcAft>
              <a:buSzPts val="275"/>
              <a:buNone/>
            </a:pPr>
            <a:r>
              <a:rPr lang="ja" sz="1200">
                <a:solidFill>
                  <a:schemeClr val="tx1">
                    <a:lumMod val="50000"/>
                  </a:schemeClr>
                </a:solidFill>
              </a:rPr>
              <a:t>  &lt;text&gt;</a:t>
            </a:r>
            <a:endParaRPr sz="1200">
              <a:solidFill>
                <a:schemeClr val="tx1">
                  <a:lumMod val="50000"/>
                </a:schemeClr>
              </a:solidFill>
            </a:endParaRPr>
          </a:p>
          <a:p>
            <a:pPr marL="0" lvl="0" indent="0" algn="l" rtl="0">
              <a:lnSpc>
                <a:spcPct val="95000"/>
              </a:lnSpc>
              <a:spcBef>
                <a:spcPts val="0"/>
              </a:spcBef>
              <a:spcAft>
                <a:spcPts val="0"/>
              </a:spcAft>
              <a:buSzPts val="275"/>
              <a:buNone/>
            </a:pPr>
            <a:r>
              <a:rPr lang="ja" sz="1200">
                <a:solidFill>
                  <a:schemeClr val="tx1">
                    <a:lumMod val="50000"/>
                  </a:schemeClr>
                </a:solidFill>
              </a:rPr>
              <a:t>    </a:t>
            </a:r>
            <a:r>
              <a:rPr lang="ja-JP" altLang="en-US" sz="1200">
                <a:solidFill>
                  <a:schemeClr val="tx1">
                    <a:lumMod val="50000"/>
                  </a:schemeClr>
                </a:solidFill>
              </a:rPr>
              <a:t>（本文テキスト）</a:t>
            </a:r>
            <a:endParaRPr sz="1200">
              <a:solidFill>
                <a:schemeClr val="tx1">
                  <a:lumMod val="50000"/>
                </a:schemeClr>
              </a:solidFill>
            </a:endParaRPr>
          </a:p>
          <a:p>
            <a:pPr marL="0" lvl="0" indent="0" algn="l" rtl="0">
              <a:lnSpc>
                <a:spcPct val="95000"/>
              </a:lnSpc>
              <a:spcBef>
                <a:spcPts val="0"/>
              </a:spcBef>
              <a:spcAft>
                <a:spcPts val="0"/>
              </a:spcAft>
              <a:buSzPts val="275"/>
              <a:buNone/>
            </a:pPr>
            <a:r>
              <a:rPr lang="ja" sz="1200">
                <a:solidFill>
                  <a:schemeClr val="tx1">
                    <a:lumMod val="50000"/>
                  </a:schemeClr>
                </a:solidFill>
              </a:rPr>
              <a:t>  &lt;/text&gt;</a:t>
            </a:r>
            <a:endParaRPr sz="1200">
              <a:solidFill>
                <a:schemeClr val="tx1">
                  <a:lumMod val="50000"/>
                </a:schemeClr>
              </a:solidFill>
            </a:endParaRPr>
          </a:p>
          <a:p>
            <a:pPr marL="0" lvl="0" indent="0" algn="l" rtl="0">
              <a:lnSpc>
                <a:spcPct val="95000"/>
              </a:lnSpc>
              <a:spcBef>
                <a:spcPts val="0"/>
              </a:spcBef>
              <a:spcAft>
                <a:spcPts val="0"/>
              </a:spcAft>
              <a:buSzPts val="275"/>
              <a:buNone/>
            </a:pPr>
            <a:r>
              <a:rPr lang="ja" sz="1200">
                <a:solidFill>
                  <a:schemeClr val="tx1">
                    <a:lumMod val="50000"/>
                  </a:schemeClr>
                </a:solidFill>
              </a:rPr>
              <a:t>&lt;/TEI&gt;</a:t>
            </a:r>
            <a:endParaRPr sz="1200">
              <a:solidFill>
                <a:schemeClr val="tx1">
                  <a:lumMod val="50000"/>
                </a:schemeClr>
              </a:solidFill>
            </a:endParaRPr>
          </a:p>
        </p:txBody>
      </p:sp>
      <p:sp>
        <p:nvSpPr>
          <p:cNvPr id="2" name="Google Shape;119;p20">
            <a:extLst>
              <a:ext uri="{FF2B5EF4-FFF2-40B4-BE49-F238E27FC236}">
                <a16:creationId xmlns:a16="http://schemas.microsoft.com/office/drawing/2014/main" id="{4B1A2D2E-26D9-4465-8601-1953061859B4}"/>
              </a:ext>
            </a:extLst>
          </p:cNvPr>
          <p:cNvSpPr txBox="1">
            <a:spLocks/>
          </p:cNvSpPr>
          <p:nvPr/>
        </p:nvSpPr>
        <p:spPr>
          <a:xfrm>
            <a:off x="972606" y="1212485"/>
            <a:ext cx="3044915" cy="3767086"/>
          </a:xfrm>
          <a:prstGeom prst="rect">
            <a:avLst/>
          </a:prstGeom>
          <a:solidFill>
            <a:srgbClr val="434343"/>
          </a:solidFill>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0" marR="0" lvl="0" indent="0" algn="l" rtl="0" eaLnBrk="1" hangingPunct="1">
              <a:lnSpc>
                <a:spcPct val="110000"/>
              </a:lnSpc>
              <a:spcBef>
                <a:spcPts val="0"/>
              </a:spcBef>
              <a:spcAft>
                <a:spcPts val="0"/>
              </a:spcAft>
              <a:buClr>
                <a:srgbClr val="000000"/>
              </a:buClr>
              <a:buFont typeface="Wingdings" panose="05000000000000000000" pitchFamily="2" charset="2"/>
              <a:buNone/>
              <a:defRPr kumimoji="1" sz="32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335720" marR="0" lvl="1" indent="-130957" algn="l" rtl="0" eaLnBrk="1" hangingPunct="1">
              <a:lnSpc>
                <a:spcPct val="100000"/>
              </a:lnSpc>
              <a:spcBef>
                <a:spcPts val="0"/>
              </a:spcBef>
              <a:spcAft>
                <a:spcPts val="0"/>
              </a:spcAft>
              <a:buClr>
                <a:srgbClr val="000000"/>
              </a:buClr>
              <a:buFont typeface="Wingdings" panose="05000000000000000000" pitchFamily="2" charset="2"/>
              <a:buChar char=""/>
              <a:tabLst/>
              <a:defRPr kumimoji="1" sz="24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2pPr>
            <a:lvl3pPr marL="540490" marR="0" lvl="2" indent="-138101" algn="l" rtl="0" eaLnBrk="1" hangingPunct="1">
              <a:lnSpc>
                <a:spcPct val="100000"/>
              </a:lnSpc>
              <a:spcBef>
                <a:spcPts val="0"/>
              </a:spcBef>
              <a:spcAft>
                <a:spcPts val="0"/>
              </a:spcAft>
              <a:buClr>
                <a:srgbClr val="000000"/>
              </a:buClr>
              <a:buFont typeface="游ゴシック" panose="020B0400000000000000" pitchFamily="50" charset="-128"/>
              <a:buChar char="-"/>
              <a:defRPr kumimoji="1" sz="20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3pPr>
            <a:lvl4pPr marL="741686" marR="0" lvl="3"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4pPr>
            <a:lvl5pPr marL="672638" marR="0" lvl="4" indent="-132148" algn="l" rtl="0" eaLnBrk="1" hangingPunct="1">
              <a:lnSpc>
                <a:spcPct val="100000"/>
              </a:lnSpc>
              <a:spcBef>
                <a:spcPts val="0"/>
              </a:spcBef>
              <a:spcAft>
                <a:spcPts val="0"/>
              </a:spcAft>
              <a:buClr>
                <a:srgbClr val="000000"/>
              </a:buClr>
              <a:buFont typeface="Arial" panose="020B0604020202020204" pitchFamily="34" charset="0"/>
              <a:buChar char="•"/>
              <a:defRPr kumimoji="1" sz="12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a:lnSpc>
                <a:spcPct val="95000"/>
              </a:lnSpc>
              <a:buClr>
                <a:schemeClr val="dk1"/>
              </a:buClr>
              <a:buSzPts val="275"/>
              <a:buFont typeface="Arial"/>
              <a:buNone/>
            </a:pPr>
            <a:r>
              <a:rPr lang="ja-JP" altLang="en-US" sz="1800">
                <a:solidFill>
                  <a:schemeClr val="lt1"/>
                </a:solidFill>
              </a:rPr>
              <a:t>（書誌情報）</a:t>
            </a:r>
          </a:p>
          <a:p>
            <a:pPr>
              <a:lnSpc>
                <a:spcPct val="95000"/>
              </a:lnSpc>
              <a:buClr>
                <a:schemeClr val="dk1"/>
              </a:buClr>
              <a:buSzPts val="275"/>
              <a:buFont typeface="Arial"/>
              <a:buNone/>
            </a:pPr>
            <a:r>
              <a:rPr lang="ja-JP" altLang="en-US" sz="1800">
                <a:solidFill>
                  <a:schemeClr val="lt1"/>
                </a:solidFill>
              </a:rPr>
              <a:t>題名　　私の論文</a:t>
            </a:r>
          </a:p>
          <a:p>
            <a:pPr>
              <a:lnSpc>
                <a:spcPct val="95000"/>
              </a:lnSpc>
              <a:buClr>
                <a:schemeClr val="dk1"/>
              </a:buClr>
              <a:buSzPts val="275"/>
              <a:buFont typeface="Arial"/>
              <a:buNone/>
            </a:pPr>
            <a:r>
              <a:rPr lang="ja-JP" altLang="en-US" sz="1800">
                <a:solidFill>
                  <a:schemeClr val="lt1"/>
                </a:solidFill>
              </a:rPr>
              <a:t>著者　　山田太郎</a:t>
            </a:r>
          </a:p>
          <a:p>
            <a:pPr>
              <a:lnSpc>
                <a:spcPct val="95000"/>
              </a:lnSpc>
              <a:buClr>
                <a:schemeClr val="dk1"/>
              </a:buClr>
              <a:buSzPts val="275"/>
              <a:buFont typeface="Arial"/>
              <a:buNone/>
            </a:pPr>
            <a:r>
              <a:rPr lang="ja-JP" altLang="en-US" sz="1800">
                <a:solidFill>
                  <a:schemeClr val="lt1"/>
                </a:solidFill>
              </a:rPr>
              <a:t>出版者　阪大出版</a:t>
            </a:r>
          </a:p>
          <a:p>
            <a:pPr>
              <a:lnSpc>
                <a:spcPct val="95000"/>
              </a:lnSpc>
              <a:buClr>
                <a:schemeClr val="dk1"/>
              </a:buClr>
              <a:buSzPts val="275"/>
              <a:buFont typeface="Arial"/>
              <a:buNone/>
            </a:pPr>
            <a:r>
              <a:rPr lang="ja-JP" altLang="en-US" sz="1800">
                <a:solidFill>
                  <a:schemeClr val="lt1"/>
                </a:solidFill>
              </a:rPr>
              <a:t>出版年　</a:t>
            </a:r>
            <a:r>
              <a:rPr lang="en-US" altLang="ja-JP" sz="1800">
                <a:solidFill>
                  <a:schemeClr val="lt1"/>
                </a:solidFill>
              </a:rPr>
              <a:t>2024</a:t>
            </a:r>
            <a:endParaRPr lang="ja-JP" altLang="en-US" sz="1800">
              <a:solidFill>
                <a:schemeClr val="lt1"/>
              </a:solidFill>
            </a:endParaRPr>
          </a:p>
          <a:p>
            <a:pPr>
              <a:lnSpc>
                <a:spcPct val="95000"/>
              </a:lnSpc>
              <a:buClr>
                <a:schemeClr val="dk1"/>
              </a:buClr>
              <a:buSzPts val="275"/>
              <a:buFont typeface="Arial"/>
              <a:buNone/>
            </a:pPr>
            <a:endParaRPr lang="ja-JP" altLang="en-US" sz="1800">
              <a:solidFill>
                <a:schemeClr val="lt1"/>
              </a:solidFill>
            </a:endParaRPr>
          </a:p>
          <a:p>
            <a:pPr>
              <a:lnSpc>
                <a:spcPct val="95000"/>
              </a:lnSpc>
              <a:buClr>
                <a:schemeClr val="dk1"/>
              </a:buClr>
              <a:buSzPts val="275"/>
              <a:buFont typeface="Arial"/>
              <a:buNone/>
            </a:pPr>
            <a:r>
              <a:rPr lang="ja-JP" altLang="en-US" sz="1800">
                <a:solidFill>
                  <a:schemeClr val="lt1"/>
                </a:solidFill>
              </a:rPr>
              <a:t>（本文テキスト）</a:t>
            </a:r>
          </a:p>
          <a:p>
            <a:pPr>
              <a:lnSpc>
                <a:spcPct val="95000"/>
              </a:lnSpc>
              <a:buClr>
                <a:schemeClr val="dk1"/>
              </a:buClr>
              <a:buSzPts val="275"/>
              <a:buFont typeface="Arial"/>
              <a:buNone/>
            </a:pPr>
            <a:r>
              <a:rPr lang="ja-JP" altLang="en-US" sz="1800">
                <a:solidFill>
                  <a:schemeClr val="lt1"/>
                </a:solidFill>
              </a:rPr>
              <a:t>私の論文</a:t>
            </a:r>
          </a:p>
          <a:p>
            <a:pPr>
              <a:lnSpc>
                <a:spcPct val="95000"/>
              </a:lnSpc>
              <a:buClr>
                <a:schemeClr val="dk1"/>
              </a:buClr>
              <a:buSzPts val="275"/>
              <a:buFont typeface="Arial"/>
              <a:buNone/>
            </a:pPr>
            <a:r>
              <a:rPr lang="ja-JP" altLang="en-US" sz="1800">
                <a:solidFill>
                  <a:schemeClr val="lt1"/>
                </a:solidFill>
              </a:rPr>
              <a:t>山田太郎</a:t>
            </a:r>
          </a:p>
          <a:p>
            <a:pPr>
              <a:lnSpc>
                <a:spcPct val="95000"/>
              </a:lnSpc>
              <a:buClr>
                <a:schemeClr val="dk1"/>
              </a:buClr>
              <a:buSzPts val="275"/>
              <a:buFont typeface="Arial"/>
              <a:buNone/>
            </a:pPr>
            <a:endParaRPr lang="ja-JP" altLang="en-US" sz="1800">
              <a:solidFill>
                <a:schemeClr val="lt1"/>
              </a:solidFill>
            </a:endParaRPr>
          </a:p>
          <a:p>
            <a:pPr>
              <a:lnSpc>
                <a:spcPct val="95000"/>
              </a:lnSpc>
              <a:buClr>
                <a:schemeClr val="dk1"/>
              </a:buClr>
              <a:buSzPts val="275"/>
              <a:buFont typeface="Arial"/>
              <a:buNone/>
            </a:pPr>
            <a:r>
              <a:rPr lang="ja-JP" altLang="en-US" sz="1800">
                <a:solidFill>
                  <a:schemeClr val="lt1"/>
                </a:solidFill>
              </a:rPr>
              <a:t>序論 </a:t>
            </a:r>
          </a:p>
          <a:p>
            <a:pPr>
              <a:lnSpc>
                <a:spcPct val="95000"/>
              </a:lnSpc>
              <a:buClr>
                <a:schemeClr val="dk1"/>
              </a:buClr>
              <a:buSzPts val="275"/>
              <a:buFont typeface="Arial"/>
              <a:buNone/>
            </a:pPr>
            <a:r>
              <a:rPr lang="ja-JP" altLang="en-US" sz="1800">
                <a:solidFill>
                  <a:schemeClr val="lt1"/>
                </a:solidFill>
              </a:rPr>
              <a:t>これは私の論文の序論です。</a:t>
            </a:r>
          </a:p>
          <a:p>
            <a:pPr>
              <a:lnSpc>
                <a:spcPct val="95000"/>
              </a:lnSpc>
              <a:buClr>
                <a:schemeClr val="dk1"/>
              </a:buClr>
              <a:buSzPts val="275"/>
              <a:buFont typeface="Arial"/>
              <a:buNone/>
            </a:pPr>
            <a:r>
              <a:rPr lang="en-US" altLang="ja-JP" sz="1800">
                <a:solidFill>
                  <a:schemeClr val="lt1"/>
                </a:solidFill>
              </a:rPr>
              <a:t>…</a:t>
            </a:r>
            <a:endParaRPr lang="ja-JP" altLang="en-US" sz="1800">
              <a:solidFill>
                <a:schemeClr val="lt1"/>
              </a:solidFill>
            </a:endParaRPr>
          </a:p>
        </p:txBody>
      </p:sp>
      <p:cxnSp>
        <p:nvCxnSpPr>
          <p:cNvPr id="3" name="Google Shape;120;p20">
            <a:extLst>
              <a:ext uri="{FF2B5EF4-FFF2-40B4-BE49-F238E27FC236}">
                <a16:creationId xmlns:a16="http://schemas.microsoft.com/office/drawing/2014/main" id="{E3C3CC73-C720-B867-E26A-56E1BD905139}"/>
              </a:ext>
            </a:extLst>
          </p:cNvPr>
          <p:cNvCxnSpPr>
            <a:cxnSpLocks/>
            <a:stCxn id="2" idx="3"/>
            <a:endCxn id="127" idx="1"/>
          </p:cNvCxnSpPr>
          <p:nvPr/>
        </p:nvCxnSpPr>
        <p:spPr>
          <a:xfrm flipV="1">
            <a:off x="4017521" y="3056020"/>
            <a:ext cx="687626" cy="40008"/>
          </a:xfrm>
          <a:prstGeom prst="straightConnector1">
            <a:avLst/>
          </a:prstGeom>
          <a:noFill/>
          <a:ln w="38100" cap="flat" cmpd="sng">
            <a:solidFill>
              <a:schemeClr val="tx1">
                <a:lumMod val="50000"/>
              </a:schemeClr>
            </a:solidFill>
            <a:prstDash val="sysDot"/>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B02B5-471D-DD93-13BB-313EBC2950C5}"/>
              </a:ext>
            </a:extLst>
          </p:cNvPr>
          <p:cNvSpPr>
            <a:spLocks noGrp="1"/>
          </p:cNvSpPr>
          <p:nvPr>
            <p:ph type="title"/>
          </p:nvPr>
        </p:nvSpPr>
        <p:spPr/>
        <p:txBody>
          <a:bodyPr/>
          <a:lstStyle/>
          <a:p>
            <a:r>
              <a:rPr kumimoji="1" lang="ja-JP" altLang="en-US"/>
              <a:t>ガイドラインの使用方法</a:t>
            </a:r>
            <a:r>
              <a:rPr kumimoji="1" lang="en-US" altLang="ja-JP"/>
              <a:t>(1)</a:t>
            </a:r>
            <a:endParaRPr kumimoji="1" lang="ja-JP" altLang="en-US"/>
          </a:p>
        </p:txBody>
      </p:sp>
      <p:pic>
        <p:nvPicPr>
          <p:cNvPr id="5" name="コンテンツ プレースホルダー 4" descr="グラフィカル ユーザー インターフェイス, テキスト, アプリケーション, メール, Web サイト&#10;&#10;自動的に生成された説明">
            <a:extLst>
              <a:ext uri="{FF2B5EF4-FFF2-40B4-BE49-F238E27FC236}">
                <a16:creationId xmlns:a16="http://schemas.microsoft.com/office/drawing/2014/main" id="{D69AC2F9-1424-E79B-9B59-B9C4E1E425DC}"/>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645140" y="1416769"/>
            <a:ext cx="5498860" cy="3077394"/>
          </a:xfrm>
        </p:spPr>
      </p:pic>
      <p:sp>
        <p:nvSpPr>
          <p:cNvPr id="6" name="テキスト ボックス 5">
            <a:extLst>
              <a:ext uri="{FF2B5EF4-FFF2-40B4-BE49-F238E27FC236}">
                <a16:creationId xmlns:a16="http://schemas.microsoft.com/office/drawing/2014/main" id="{90E9461A-CAA8-4220-FD99-82A616BDBE5D}"/>
              </a:ext>
            </a:extLst>
          </p:cNvPr>
          <p:cNvSpPr txBox="1"/>
          <p:nvPr/>
        </p:nvSpPr>
        <p:spPr>
          <a:xfrm>
            <a:off x="228113" y="1538377"/>
            <a:ext cx="3272326"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ja-JP" altLang="en-US" sz="2400">
                <a:latin typeface="BIZ UDPGothic" panose="020B0400000000000000" pitchFamily="34" charset="-128"/>
                <a:ea typeface="BIZ UDPGothic" panose="020B0400000000000000" pitchFamily="34" charset="-128"/>
              </a:rPr>
              <a:t>「TEIガイドライン」とブラウザで検索すると、右の画面のような「</a:t>
            </a:r>
            <a:r>
              <a:rPr lang="en-US" altLang="ja-JP" sz="2400">
                <a:latin typeface="BIZ UDPGothic" panose="020B0400000000000000" pitchFamily="34" charset="-128"/>
                <a:ea typeface="BIZ UDPGothic" panose="020B0400000000000000" pitchFamily="34" charset="-128"/>
              </a:rPr>
              <a:t>The TEI Guidelines</a:t>
            </a:r>
            <a:r>
              <a:rPr lang="ja-JP" altLang="en-US" sz="2400">
                <a:latin typeface="BIZ UDPGothic" panose="020B0400000000000000" pitchFamily="34" charset="-128"/>
                <a:ea typeface="BIZ UDPGothic" panose="020B0400000000000000" pitchFamily="34" charset="-128"/>
              </a:rPr>
              <a:t>」</a:t>
            </a:r>
            <a:r>
              <a:rPr lang="en-US" altLang="ja-JP" sz="2400">
                <a:latin typeface="BIZ UDPGothic" panose="020B0400000000000000" pitchFamily="34" charset="-128"/>
                <a:ea typeface="BIZ UDPGothic" panose="020B0400000000000000" pitchFamily="34" charset="-128"/>
              </a:rPr>
              <a:t>(Current Guidelines)</a:t>
            </a:r>
            <a:r>
              <a:rPr lang="ja-JP" altLang="en-US" sz="2400">
                <a:latin typeface="BIZ UDPGothic" panose="020B0400000000000000" pitchFamily="34" charset="-128"/>
                <a:ea typeface="BIZ UDPGothic" panose="020B0400000000000000" pitchFamily="34" charset="-128"/>
              </a:rPr>
              <a:t>というページが見つかります</a:t>
            </a:r>
          </a:p>
        </p:txBody>
      </p:sp>
    </p:spTree>
    <p:extLst>
      <p:ext uri="{BB962C8B-B14F-4D97-AF65-F5344CB8AC3E}">
        <p14:creationId xmlns:p14="http://schemas.microsoft.com/office/powerpoint/2010/main" val="422082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2DA538B8-1155-77BE-F48A-73C5EEEF62AF}"/>
              </a:ext>
            </a:extLst>
          </p:cNvPr>
          <p:cNvPicPr>
            <a:picLocks noChangeAspect="1"/>
          </p:cNvPicPr>
          <p:nvPr/>
        </p:nvPicPr>
        <p:blipFill>
          <a:blip r:embed="rId3"/>
          <a:stretch>
            <a:fillRect/>
          </a:stretch>
        </p:blipFill>
        <p:spPr>
          <a:xfrm>
            <a:off x="1275682" y="2125355"/>
            <a:ext cx="7031685" cy="2959125"/>
          </a:xfrm>
          <a:prstGeom prst="rect">
            <a:avLst/>
          </a:prstGeom>
          <a:solidFill>
            <a:schemeClr val="tx1"/>
          </a:solidFill>
          <a:ln>
            <a:solidFill>
              <a:schemeClr val="tx1"/>
            </a:solidFill>
          </a:ln>
        </p:spPr>
      </p:pic>
      <p:sp>
        <p:nvSpPr>
          <p:cNvPr id="178" name="Google Shape;178;p30"/>
          <p:cNvSpPr txBox="1">
            <a:spLocks noGrp="1"/>
          </p:cNvSpPr>
          <p:nvPr>
            <p:ph type="title"/>
          </p:nvPr>
        </p:nvSpPr>
        <p:spPr>
          <a:xfrm>
            <a:off x="457200" y="179080"/>
            <a:ext cx="8229600" cy="880502"/>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dirty="0"/>
              <a:t>ガイドラインの使用方法</a:t>
            </a:r>
            <a:r>
              <a:rPr lang="en-US" altLang="ja" dirty="0"/>
              <a:t>(2)</a:t>
            </a:r>
            <a:endParaRPr dirty="0"/>
          </a:p>
        </p:txBody>
      </p:sp>
      <p:pic>
        <p:nvPicPr>
          <p:cNvPr id="5" name="図 4">
            <a:extLst>
              <a:ext uri="{FF2B5EF4-FFF2-40B4-BE49-F238E27FC236}">
                <a16:creationId xmlns:a16="http://schemas.microsoft.com/office/drawing/2014/main" id="{C9207EB6-56DF-FA91-A543-A8E1D77937B9}"/>
              </a:ext>
            </a:extLst>
          </p:cNvPr>
          <p:cNvPicPr>
            <a:picLocks noChangeAspect="1"/>
          </p:cNvPicPr>
          <p:nvPr/>
        </p:nvPicPr>
        <p:blipFill>
          <a:blip r:embed="rId4"/>
          <a:stretch>
            <a:fillRect/>
          </a:stretch>
        </p:blipFill>
        <p:spPr>
          <a:xfrm>
            <a:off x="626894" y="1047925"/>
            <a:ext cx="7772400" cy="817320"/>
          </a:xfrm>
          <a:prstGeom prst="rect">
            <a:avLst/>
          </a:prstGeom>
          <a:ln>
            <a:solidFill>
              <a:schemeClr val="tx1"/>
            </a:solidFill>
          </a:ln>
        </p:spPr>
      </p:pic>
      <p:sp>
        <p:nvSpPr>
          <p:cNvPr id="183" name="Google Shape;183;p30"/>
          <p:cNvSpPr/>
          <p:nvPr/>
        </p:nvSpPr>
        <p:spPr>
          <a:xfrm>
            <a:off x="5870122" y="1129264"/>
            <a:ext cx="925314" cy="343752"/>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83;p30">
            <a:extLst>
              <a:ext uri="{FF2B5EF4-FFF2-40B4-BE49-F238E27FC236}">
                <a16:creationId xmlns:a16="http://schemas.microsoft.com/office/drawing/2014/main" id="{0C5A93F5-756A-A724-23B6-B5F43E67ACFF}"/>
              </a:ext>
            </a:extLst>
          </p:cNvPr>
          <p:cNvSpPr/>
          <p:nvPr/>
        </p:nvSpPr>
        <p:spPr>
          <a:xfrm>
            <a:off x="2971313" y="2390338"/>
            <a:ext cx="1918320" cy="343752"/>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183;p30">
            <a:extLst>
              <a:ext uri="{FF2B5EF4-FFF2-40B4-BE49-F238E27FC236}">
                <a16:creationId xmlns:a16="http://schemas.microsoft.com/office/drawing/2014/main" id="{A737C11F-01B2-4889-6014-2666F9517E46}"/>
              </a:ext>
            </a:extLst>
          </p:cNvPr>
          <p:cNvSpPr/>
          <p:nvPr/>
        </p:nvSpPr>
        <p:spPr>
          <a:xfrm>
            <a:off x="1275681" y="4095575"/>
            <a:ext cx="3941211" cy="343752"/>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テキスト ボックス 11">
            <a:extLst>
              <a:ext uri="{FF2B5EF4-FFF2-40B4-BE49-F238E27FC236}">
                <a16:creationId xmlns:a16="http://schemas.microsoft.com/office/drawing/2014/main" id="{F462E0D1-02C7-2902-9BDF-FC16E97E3E36}"/>
              </a:ext>
            </a:extLst>
          </p:cNvPr>
          <p:cNvSpPr txBox="1"/>
          <p:nvPr/>
        </p:nvSpPr>
        <p:spPr>
          <a:xfrm>
            <a:off x="5332395" y="4014236"/>
            <a:ext cx="2339102" cy="307777"/>
          </a:xfrm>
          <a:prstGeom prst="rect">
            <a:avLst/>
          </a:prstGeom>
          <a:noFill/>
        </p:spPr>
        <p:txBody>
          <a:bodyPr wrap="none" rtlCol="0">
            <a:spAutoFit/>
          </a:bodyPr>
          <a:lstStyle/>
          <a:p>
            <a:r>
              <a:rPr kumimoji="1" lang="ja-JP" altLang="en-US">
                <a:solidFill>
                  <a:schemeClr val="accent3"/>
                </a:solidFill>
                <a:latin typeface="BIZ UDPGothic" panose="020B0400000000000000" pitchFamily="34" charset="-128"/>
                <a:ea typeface="BIZ UDPGothic" panose="020B0400000000000000" pitchFamily="34" charset="-128"/>
              </a:rPr>
              <a:t>日本語版の画面に移動する</a:t>
            </a:r>
          </a:p>
        </p:txBody>
      </p:sp>
      <p:sp>
        <p:nvSpPr>
          <p:cNvPr id="4" name="下矢印 3">
            <a:extLst>
              <a:ext uri="{FF2B5EF4-FFF2-40B4-BE49-F238E27FC236}">
                <a16:creationId xmlns:a16="http://schemas.microsoft.com/office/drawing/2014/main" id="{E9665E5E-78DA-C816-2D88-07A1890DE01C}"/>
              </a:ext>
            </a:extLst>
          </p:cNvPr>
          <p:cNvSpPr/>
          <p:nvPr/>
        </p:nvSpPr>
        <p:spPr>
          <a:xfrm>
            <a:off x="4240846" y="1745184"/>
            <a:ext cx="648787" cy="6187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5BC87-809B-5D94-EA02-E7E2AB0B49BF}"/>
              </a:ext>
            </a:extLst>
          </p:cNvPr>
          <p:cNvSpPr>
            <a:spLocks noGrp="1"/>
          </p:cNvSpPr>
          <p:nvPr>
            <p:ph type="title"/>
          </p:nvPr>
        </p:nvSpPr>
        <p:spPr/>
        <p:txBody>
          <a:bodyPr/>
          <a:lstStyle/>
          <a:p>
            <a:r>
              <a:rPr lang="ja" altLang="ja-JP"/>
              <a:t>ガイドラインの使用方法</a:t>
            </a:r>
            <a:r>
              <a:rPr lang="en-US" altLang="ja"/>
              <a:t>(3)</a:t>
            </a:r>
            <a:endParaRPr kumimoji="1" lang="ja-JP" altLang="en-US"/>
          </a:p>
        </p:txBody>
      </p:sp>
      <p:pic>
        <p:nvPicPr>
          <p:cNvPr id="4" name="コンテンツ プレースホルダー 3" descr="グラフィカル ユーザー インターフェイス, テキスト, アプリケーション, メール&#10;&#10;自動的に生成された説明">
            <a:extLst>
              <a:ext uri="{FF2B5EF4-FFF2-40B4-BE49-F238E27FC236}">
                <a16:creationId xmlns:a16="http://schemas.microsoft.com/office/drawing/2014/main" id="{DD54D2C3-3574-5FF1-11EA-2C97A89353B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40042" y="1059582"/>
            <a:ext cx="6429676" cy="4003875"/>
          </a:xfrm>
          <a:prstGeom prst="rect">
            <a:avLst/>
          </a:prstGeom>
        </p:spPr>
      </p:pic>
      <p:sp>
        <p:nvSpPr>
          <p:cNvPr id="5" name="正方形/長方形 4">
            <a:extLst>
              <a:ext uri="{FF2B5EF4-FFF2-40B4-BE49-F238E27FC236}">
                <a16:creationId xmlns:a16="http://schemas.microsoft.com/office/drawing/2014/main" id="{553D1DCA-329D-2565-EE1C-147306558770}"/>
              </a:ext>
            </a:extLst>
          </p:cNvPr>
          <p:cNvSpPr/>
          <p:nvPr/>
        </p:nvSpPr>
        <p:spPr>
          <a:xfrm>
            <a:off x="1617044" y="3917482"/>
            <a:ext cx="6246796" cy="2791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863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DECDA-C80D-C947-C5BB-FCAFCB35CFD9}"/>
              </a:ext>
            </a:extLst>
          </p:cNvPr>
          <p:cNvSpPr>
            <a:spLocks noGrp="1"/>
          </p:cNvSpPr>
          <p:nvPr>
            <p:ph type="title"/>
          </p:nvPr>
        </p:nvSpPr>
        <p:spPr>
          <a:xfrm>
            <a:off x="457200" y="87474"/>
            <a:ext cx="8229600" cy="846177"/>
          </a:xfrm>
        </p:spPr>
        <p:txBody>
          <a:bodyPr/>
          <a:lstStyle/>
          <a:p>
            <a:r>
              <a:rPr lang="ja" altLang="ja-JP"/>
              <a:t>ガイドラインの使用方法</a:t>
            </a:r>
            <a:r>
              <a:rPr lang="en-US" altLang="ja"/>
              <a:t>(4)</a:t>
            </a:r>
            <a:endParaRPr kumimoji="1" lang="ja-JP" altLang="en-US"/>
          </a:p>
        </p:txBody>
      </p:sp>
      <p:pic>
        <p:nvPicPr>
          <p:cNvPr id="5" name="コンテンツ プレースホルダー 4" descr="グラフィカル ユーザー インターフェイス, テキスト, アプリケーション, メール&#10;&#10;自動的に生成された説明">
            <a:extLst>
              <a:ext uri="{FF2B5EF4-FFF2-40B4-BE49-F238E27FC236}">
                <a16:creationId xmlns:a16="http://schemas.microsoft.com/office/drawing/2014/main" id="{99687C8B-531A-4ED1-44B5-7D676A3C2A17}"/>
              </a:ext>
            </a:extLst>
          </p:cNvPr>
          <p:cNvPicPr>
            <a:picLocks noGrp="1" noChangeAspect="1"/>
          </p:cNvPicPr>
          <p:nvPr>
            <p:ph idx="1"/>
          </p:nvPr>
        </p:nvPicPr>
        <p:blipFill>
          <a:blip r:embed="rId3"/>
          <a:stretch>
            <a:fillRect/>
          </a:stretch>
        </p:blipFill>
        <p:spPr>
          <a:xfrm>
            <a:off x="1256097" y="1068000"/>
            <a:ext cx="6631806" cy="4007276"/>
          </a:xfrm>
        </p:spPr>
      </p:pic>
      <p:sp>
        <p:nvSpPr>
          <p:cNvPr id="6" name="Google Shape;196;p31">
            <a:extLst>
              <a:ext uri="{FF2B5EF4-FFF2-40B4-BE49-F238E27FC236}">
                <a16:creationId xmlns:a16="http://schemas.microsoft.com/office/drawing/2014/main" id="{3E577249-01F8-32AB-CC7E-3519B5D9DD24}"/>
              </a:ext>
            </a:extLst>
          </p:cNvPr>
          <p:cNvSpPr/>
          <p:nvPr/>
        </p:nvSpPr>
        <p:spPr>
          <a:xfrm flipH="1">
            <a:off x="6869218" y="2677288"/>
            <a:ext cx="426225" cy="1836960"/>
          </a:xfrm>
          <a:prstGeom prst="downArrow">
            <a:avLst>
              <a:gd name="adj1" fmla="val 50000"/>
              <a:gd name="adj2" fmla="val 50000"/>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テキスト ボックス 7">
            <a:extLst>
              <a:ext uri="{FF2B5EF4-FFF2-40B4-BE49-F238E27FC236}">
                <a16:creationId xmlns:a16="http://schemas.microsoft.com/office/drawing/2014/main" id="{50C36EA6-5C17-CA54-40DC-AE63CC7C1BDF}"/>
              </a:ext>
            </a:extLst>
          </p:cNvPr>
          <p:cNvSpPr txBox="1"/>
          <p:nvPr/>
        </p:nvSpPr>
        <p:spPr>
          <a:xfrm>
            <a:off x="5654629" y="2116260"/>
            <a:ext cx="2855401" cy="523220"/>
          </a:xfrm>
          <a:prstGeom prst="rect">
            <a:avLst/>
          </a:prstGeom>
          <a:solidFill>
            <a:schemeClr val="bg1"/>
          </a:solidFill>
        </p:spPr>
        <p:txBody>
          <a:bodyPr wrap="square" rtlCol="0">
            <a:spAutoFit/>
          </a:bodyPr>
          <a:lstStyle/>
          <a:p>
            <a:r>
              <a:rPr kumimoji="1" lang="ja-JP" altLang="en-US">
                <a:solidFill>
                  <a:schemeClr val="accent3"/>
                </a:solidFill>
                <a:latin typeface="BIZ UDPGothic" panose="020B0400000000000000" pitchFamily="34" charset="-128"/>
                <a:ea typeface="BIZ UDPGothic" panose="020B0400000000000000" pitchFamily="34" charset="-128"/>
              </a:rPr>
              <a:t>スクロールして「一括表示</a:t>
            </a:r>
            <a:r>
              <a:rPr kumimoji="1" lang="en-US" altLang="ja-JP">
                <a:solidFill>
                  <a:schemeClr val="accent3"/>
                </a:solidFill>
                <a:latin typeface="BIZ UDPGothic" panose="020B0400000000000000" pitchFamily="34" charset="-128"/>
                <a:ea typeface="BIZ UDPGothic" panose="020B0400000000000000" pitchFamily="34" charset="-128"/>
              </a:rPr>
              <a:t>(Show all)</a:t>
            </a:r>
            <a:r>
              <a:rPr kumimoji="1" lang="ja-JP" altLang="en-US">
                <a:solidFill>
                  <a:schemeClr val="accent3"/>
                </a:solidFill>
                <a:latin typeface="BIZ UDPGothic" panose="020B0400000000000000" pitchFamily="34" charset="-128"/>
                <a:ea typeface="BIZ UDPGothic" panose="020B0400000000000000" pitchFamily="34" charset="-128"/>
              </a:rPr>
              <a:t>のリンクをクリックする</a:t>
            </a:r>
          </a:p>
        </p:txBody>
      </p:sp>
    </p:spTree>
    <p:extLst>
      <p:ext uri="{BB962C8B-B14F-4D97-AF65-F5344CB8AC3E}">
        <p14:creationId xmlns:p14="http://schemas.microsoft.com/office/powerpoint/2010/main" val="44093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A63FC4-E742-38A5-8471-2A1ECFD452DA}"/>
              </a:ext>
            </a:extLst>
          </p:cNvPr>
          <p:cNvSpPr>
            <a:spLocks noGrp="1"/>
          </p:cNvSpPr>
          <p:nvPr>
            <p:ph type="title"/>
          </p:nvPr>
        </p:nvSpPr>
        <p:spPr>
          <a:xfrm>
            <a:off x="457200" y="87474"/>
            <a:ext cx="4352007" cy="913553"/>
          </a:xfrm>
        </p:spPr>
        <p:txBody>
          <a:bodyPr>
            <a:normAutofit fontScale="90000"/>
          </a:bodyPr>
          <a:lstStyle/>
          <a:p>
            <a:r>
              <a:rPr lang="ja" altLang="ja-JP"/>
              <a:t>ガイドラインの使用方法</a:t>
            </a:r>
            <a:r>
              <a:rPr lang="en-US" altLang="ja"/>
              <a:t>(5)</a:t>
            </a:r>
            <a:endParaRPr kumimoji="1" lang="ja-JP" altLang="en-US"/>
          </a:p>
        </p:txBody>
      </p:sp>
      <p:pic>
        <p:nvPicPr>
          <p:cNvPr id="5" name="コンテンツ プレースホルダー 4" descr="グラフィカル ユーザー インターフェイス, テキスト, アプリケーション&#10;&#10;自動的に生成された説明">
            <a:extLst>
              <a:ext uri="{FF2B5EF4-FFF2-40B4-BE49-F238E27FC236}">
                <a16:creationId xmlns:a16="http://schemas.microsoft.com/office/drawing/2014/main" id="{ED4651AF-7CE1-83A6-1F34-F2E1C8C73005}"/>
              </a:ext>
            </a:extLst>
          </p:cNvPr>
          <p:cNvPicPr>
            <a:picLocks noGrp="1" noChangeAspect="1"/>
          </p:cNvPicPr>
          <p:nvPr>
            <p:ph idx="1"/>
          </p:nvPr>
        </p:nvPicPr>
        <p:blipFill>
          <a:blip r:embed="rId3"/>
          <a:stretch>
            <a:fillRect/>
          </a:stretch>
        </p:blipFill>
        <p:spPr>
          <a:xfrm>
            <a:off x="78606" y="1556284"/>
            <a:ext cx="4730601" cy="3394075"/>
          </a:xfrm>
        </p:spPr>
      </p:pic>
      <p:sp>
        <p:nvSpPr>
          <p:cNvPr id="6" name="テキスト ボックス 5">
            <a:extLst>
              <a:ext uri="{FF2B5EF4-FFF2-40B4-BE49-F238E27FC236}">
                <a16:creationId xmlns:a16="http://schemas.microsoft.com/office/drawing/2014/main" id="{4B07EE1C-8D57-DEAD-E5B2-B5F7DBF32C67}"/>
              </a:ext>
            </a:extLst>
          </p:cNvPr>
          <p:cNvSpPr txBox="1"/>
          <p:nvPr/>
        </p:nvSpPr>
        <p:spPr>
          <a:xfrm>
            <a:off x="78606" y="1093989"/>
            <a:ext cx="4684296" cy="369332"/>
          </a:xfrm>
          <a:prstGeom prst="rect">
            <a:avLst/>
          </a:prstGeom>
          <a:noFill/>
        </p:spPr>
        <p:txBody>
          <a:bodyPr wrap="none" rtlCol="0">
            <a:spAutoFit/>
          </a:bodyPr>
          <a:lstStyle/>
          <a:p>
            <a:r>
              <a:rPr kumimoji="1" lang="ja-JP" altLang="en-US" sz="1800" b="1">
                <a:latin typeface="BIZ UDPGothic" panose="020B0400000000000000" pitchFamily="34" charset="-128"/>
                <a:ea typeface="BIZ UDPGothic" panose="020B0400000000000000" pitchFamily="34" charset="-128"/>
              </a:rPr>
              <a:t>「</a:t>
            </a:r>
            <a:r>
              <a:rPr kumimoji="1" lang="en-US" altLang="ja-JP" sz="1800" b="1">
                <a:latin typeface="BIZ UDPGothic" panose="020B0400000000000000" pitchFamily="34" charset="-128"/>
                <a:ea typeface="BIZ UDPGothic" panose="020B0400000000000000" pitchFamily="34" charset="-128"/>
              </a:rPr>
              <a:t>teiHeader</a:t>
            </a:r>
            <a:r>
              <a:rPr kumimoji="1" lang="ja-JP" altLang="en-US" sz="1800" b="1">
                <a:latin typeface="BIZ UDPGothic" panose="020B0400000000000000" pitchFamily="34" charset="-128"/>
                <a:ea typeface="BIZ UDPGothic" panose="020B0400000000000000" pitchFamily="34" charset="-128"/>
              </a:rPr>
              <a:t>」を一括表示させた画面の一部</a:t>
            </a:r>
          </a:p>
        </p:txBody>
      </p:sp>
      <p:pic>
        <p:nvPicPr>
          <p:cNvPr id="8" name="図 7" descr="テーブル&#10;&#10;中程度の精度で自動的に生成された説明">
            <a:extLst>
              <a:ext uri="{FF2B5EF4-FFF2-40B4-BE49-F238E27FC236}">
                <a16:creationId xmlns:a16="http://schemas.microsoft.com/office/drawing/2014/main" id="{78CE09CD-41FD-D99B-D7E2-EC043CBCD066}"/>
              </a:ext>
            </a:extLst>
          </p:cNvPr>
          <p:cNvPicPr>
            <a:picLocks noChangeAspect="1"/>
          </p:cNvPicPr>
          <p:nvPr/>
        </p:nvPicPr>
        <p:blipFill>
          <a:blip r:embed="rId4"/>
          <a:stretch>
            <a:fillRect/>
          </a:stretch>
        </p:blipFill>
        <p:spPr>
          <a:xfrm>
            <a:off x="4968971" y="0"/>
            <a:ext cx="3787682" cy="5143500"/>
          </a:xfrm>
          <a:prstGeom prst="rect">
            <a:avLst/>
          </a:prstGeom>
        </p:spPr>
      </p:pic>
    </p:spTree>
    <p:extLst>
      <p:ext uri="{BB962C8B-B14F-4D97-AF65-F5344CB8AC3E}">
        <p14:creationId xmlns:p14="http://schemas.microsoft.com/office/powerpoint/2010/main" val="424677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p22"/>
          <p:cNvSpPr txBox="1">
            <a:spLocks noGrp="1"/>
          </p:cNvSpPr>
          <p:nvPr>
            <p:ph type="title"/>
          </p:nvPr>
        </p:nvSpPr>
        <p:spPr>
          <a:xfrm>
            <a:off x="457200" y="163628"/>
            <a:ext cx="8229600" cy="808523"/>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JP" altLang="en-US"/>
              <a:t>テキストの構造を考える</a:t>
            </a:r>
            <a:endParaRPr/>
          </a:p>
        </p:txBody>
      </p:sp>
      <p:sp>
        <p:nvSpPr>
          <p:cNvPr id="136" name="Google Shape;136;p22"/>
          <p:cNvSpPr txBox="1">
            <a:spLocks noGrp="1"/>
          </p:cNvSpPr>
          <p:nvPr>
            <p:ph idx="1"/>
          </p:nvPr>
        </p:nvSpPr>
        <p:spPr>
          <a:xfrm>
            <a:off x="994607" y="1206775"/>
            <a:ext cx="3125005" cy="3689479"/>
          </a:xfrm>
          <a:prstGeom prst="rect">
            <a:avLst/>
          </a:prstGeom>
          <a:solidFill>
            <a:srgbClr val="434343"/>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（目録）</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題名　　私の論文</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著者　　山田太郎</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出版者　阪大出版</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出版年　2024</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（本文テキスト）</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私の論文</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山田太郎</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序論 </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これは私の論文の序論です。</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a:t>
            </a:r>
            <a:endParaRPr sz="1800">
              <a:solidFill>
                <a:schemeClr val="lt1"/>
              </a:solidFill>
            </a:endParaRPr>
          </a:p>
        </p:txBody>
      </p:sp>
      <p:sp>
        <p:nvSpPr>
          <p:cNvPr id="132" name="Google Shape;132;p22"/>
          <p:cNvSpPr txBox="1">
            <a:spLocks noGrp="1"/>
          </p:cNvSpPr>
          <p:nvPr>
            <p:ph type="body" idx="4294967295"/>
          </p:nvPr>
        </p:nvSpPr>
        <p:spPr>
          <a:xfrm>
            <a:off x="4572000" y="1206775"/>
            <a:ext cx="3789148" cy="34163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AutoNum type="arabicPeriod"/>
            </a:pPr>
            <a:r>
              <a:rPr lang="ja" sz="2000" b="1" dirty="0"/>
              <a:t>テキストの大まかな構造を把握する</a:t>
            </a:r>
            <a:endParaRPr sz="2000" b="1" dirty="0"/>
          </a:p>
          <a:p>
            <a:pPr marL="457200" lvl="0" indent="-342900" algn="l" rtl="0">
              <a:spcBef>
                <a:spcPts val="0"/>
              </a:spcBef>
              <a:spcAft>
                <a:spcPts val="0"/>
              </a:spcAft>
              <a:buSzPts val="1800"/>
              <a:buChar char="●"/>
            </a:pPr>
            <a:r>
              <a:rPr lang="ja-JP" altLang="en-US" sz="1800"/>
              <a:t>書誌</a:t>
            </a:r>
            <a:r>
              <a:rPr lang="ja" sz="1800" dirty="0"/>
              <a:t>情報</a:t>
            </a:r>
            <a:r>
              <a:rPr lang="en-US" altLang="ja" sz="1800" dirty="0"/>
              <a:t> --- </a:t>
            </a:r>
            <a:r>
              <a:rPr lang="en-US" altLang="ja" sz="1800" dirty="0" err="1"/>
              <a:t>teiHeader</a:t>
            </a:r>
            <a:r>
              <a:rPr lang="ja-JP" altLang="en-US" sz="1800"/>
              <a:t>タグ</a:t>
            </a:r>
            <a:endParaRPr sz="1800" dirty="0"/>
          </a:p>
          <a:p>
            <a:pPr marL="457200" lvl="0" indent="-342900" algn="l" rtl="0">
              <a:spcBef>
                <a:spcPts val="0"/>
              </a:spcBef>
              <a:spcAft>
                <a:spcPts val="0"/>
              </a:spcAft>
              <a:buSzPts val="1800"/>
              <a:buChar char="●"/>
            </a:pPr>
            <a:r>
              <a:rPr lang="ja" sz="1800" dirty="0"/>
              <a:t>本文テキスト</a:t>
            </a:r>
            <a:r>
              <a:rPr lang="en-US" altLang="ja" sz="1800" dirty="0"/>
              <a:t> --- text</a:t>
            </a:r>
            <a:r>
              <a:rPr lang="ja-JP" altLang="en-US" sz="1800"/>
              <a:t>タグ</a:t>
            </a:r>
            <a:endParaRPr sz="1800" dirty="0"/>
          </a:p>
          <a:p>
            <a:pPr marL="914400" lvl="1" indent="-342900" algn="l" rtl="0">
              <a:spcBef>
                <a:spcPts val="0"/>
              </a:spcBef>
              <a:spcAft>
                <a:spcPts val="0"/>
              </a:spcAft>
              <a:buSzPts val="1800"/>
              <a:buChar char="○"/>
            </a:pPr>
            <a:r>
              <a:rPr lang="ja" sz="1800" dirty="0">
                <a:latin typeface="BIZ UDPGothic" panose="020B0400000000000000" pitchFamily="34" charset="-128"/>
                <a:ea typeface="BIZ UDPGothic" panose="020B0400000000000000" pitchFamily="34" charset="-128"/>
              </a:rPr>
              <a:t>章</a:t>
            </a:r>
            <a:endParaRPr sz="1800" dirty="0">
              <a:latin typeface="BIZ UDPGothic" panose="020B0400000000000000" pitchFamily="34" charset="-128"/>
              <a:ea typeface="BIZ UDPGothic" panose="020B0400000000000000" pitchFamily="34" charset="-128"/>
            </a:endParaRPr>
          </a:p>
          <a:p>
            <a:pPr marL="914400" lvl="1" indent="-342900" algn="l" rtl="0">
              <a:spcBef>
                <a:spcPts val="0"/>
              </a:spcBef>
              <a:spcAft>
                <a:spcPts val="0"/>
              </a:spcAft>
              <a:buSzPts val="1800"/>
              <a:buChar char="○"/>
            </a:pPr>
            <a:r>
              <a:rPr lang="ja" sz="1800" dirty="0">
                <a:latin typeface="BIZ UDPGothic" panose="020B0400000000000000" pitchFamily="34" charset="-128"/>
                <a:ea typeface="BIZ UDPGothic" panose="020B0400000000000000" pitchFamily="34" charset="-128"/>
              </a:rPr>
              <a:t>段落</a:t>
            </a:r>
            <a:endParaRPr sz="1800" dirty="0">
              <a:latin typeface="BIZ UDPGothic" panose="020B0400000000000000" pitchFamily="34" charset="-128"/>
              <a:ea typeface="BIZ UDPGothic" panose="020B0400000000000000" pitchFamily="34" charset="-128"/>
            </a:endParaRPr>
          </a:p>
          <a:p>
            <a:pPr marL="914400" lvl="1" indent="-342900" algn="l" rtl="0">
              <a:spcBef>
                <a:spcPts val="0"/>
              </a:spcBef>
              <a:spcAft>
                <a:spcPts val="0"/>
              </a:spcAft>
              <a:buSzPts val="1800"/>
              <a:buChar char="○"/>
            </a:pPr>
            <a:r>
              <a:rPr lang="ja" sz="1800" dirty="0">
                <a:latin typeface="BIZ UDPGothic" panose="020B0400000000000000" pitchFamily="34" charset="-128"/>
                <a:ea typeface="BIZ UDPGothic" panose="020B0400000000000000" pitchFamily="34" charset="-128"/>
              </a:rPr>
              <a:t>文の区切り</a:t>
            </a:r>
            <a:endParaRPr sz="1800" dirty="0">
              <a:latin typeface="BIZ UDPGothic" panose="020B0400000000000000" pitchFamily="34" charset="-128"/>
              <a:ea typeface="BIZ UDPGothic" panose="020B0400000000000000" pitchFamily="34" charset="-128"/>
            </a:endParaRPr>
          </a:p>
          <a:p>
            <a:pPr marL="914400" lvl="1" indent="-342900" algn="l" rtl="0">
              <a:spcBef>
                <a:spcPts val="0"/>
              </a:spcBef>
              <a:spcAft>
                <a:spcPts val="0"/>
              </a:spcAft>
              <a:buSzPts val="1800"/>
              <a:buChar char="○"/>
            </a:pPr>
            <a:r>
              <a:rPr lang="ja" sz="1800" dirty="0">
                <a:latin typeface="BIZ UDPGothic" panose="020B0400000000000000" pitchFamily="34" charset="-128"/>
                <a:ea typeface="BIZ UDPGothic" panose="020B0400000000000000" pitchFamily="34" charset="-128"/>
              </a:rPr>
              <a:t>注釈</a:t>
            </a:r>
            <a:endParaRPr sz="1800" dirty="0">
              <a:latin typeface="BIZ UDPGothic" panose="020B0400000000000000" pitchFamily="34" charset="-128"/>
              <a:ea typeface="BIZ UDPGothic" panose="020B0400000000000000" pitchFamily="34" charset="-128"/>
            </a:endParaRPr>
          </a:p>
          <a:p>
            <a:pPr marL="914400" lvl="1" indent="-342900" algn="l" rtl="0">
              <a:spcBef>
                <a:spcPts val="0"/>
              </a:spcBef>
              <a:spcAft>
                <a:spcPts val="0"/>
              </a:spcAft>
              <a:buSzPts val="1800"/>
              <a:buChar char="○"/>
            </a:pPr>
            <a:r>
              <a:rPr lang="ja" sz="1800" dirty="0">
                <a:latin typeface="BIZ UDPGothic" panose="020B0400000000000000" pitchFamily="34" charset="-128"/>
                <a:ea typeface="BIZ UDPGothic" panose="020B0400000000000000" pitchFamily="34" charset="-128"/>
              </a:rPr>
              <a:t>引用 など</a:t>
            </a:r>
            <a:endParaRPr sz="1800" dirty="0">
              <a:latin typeface="BIZ UDPGothic" panose="020B0400000000000000" pitchFamily="34" charset="-128"/>
              <a:ea typeface="BIZ UDPGothic" panose="020B0400000000000000"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57200" y="221380"/>
            <a:ext cx="8229600" cy="838201"/>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必要最低限のタグから始め</a:t>
            </a:r>
            <a:r>
              <a:rPr lang="ja-JP" altLang="en-US"/>
              <a:t>てみ</a:t>
            </a:r>
            <a:r>
              <a:rPr lang="ja"/>
              <a:t>る</a:t>
            </a:r>
            <a:endParaRPr/>
          </a:p>
        </p:txBody>
      </p:sp>
      <p:sp>
        <p:nvSpPr>
          <p:cNvPr id="142" name="Google Shape;142;p23"/>
          <p:cNvSpPr txBox="1">
            <a:spLocks noGrp="1"/>
          </p:cNvSpPr>
          <p:nvPr>
            <p:ph idx="1"/>
          </p:nvPr>
        </p:nvSpPr>
        <p:spPr>
          <a:xfrm>
            <a:off x="551849" y="1206775"/>
            <a:ext cx="3702517" cy="6124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ja"/>
              <a:t>基本的なタグを使って、テキストの構造を大まかに表現してみよう</a:t>
            </a:r>
            <a:endParaRPr/>
          </a:p>
        </p:txBody>
      </p:sp>
      <p:sp>
        <p:nvSpPr>
          <p:cNvPr id="144" name="Google Shape;144;p23"/>
          <p:cNvSpPr txBox="1">
            <a:spLocks noGrp="1"/>
          </p:cNvSpPr>
          <p:nvPr>
            <p:ph type="body" idx="4294967295"/>
          </p:nvPr>
        </p:nvSpPr>
        <p:spPr>
          <a:xfrm>
            <a:off x="4572000" y="1813160"/>
            <a:ext cx="4312119" cy="3186129"/>
          </a:xfrm>
          <a:prstGeom prst="rect">
            <a:avLst/>
          </a:prstGeom>
          <a:no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ja" sz="1350">
                <a:solidFill>
                  <a:schemeClr val="tx1">
                    <a:lumMod val="50000"/>
                  </a:schemeClr>
                </a:solidFill>
              </a:rPr>
              <a:t>&lt;TEI&gt;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&lt;teiHeader&gt;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&lt;title&gt;私の研究論文&lt;/title&gt;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&lt;author&gt;山田太郎&lt;/author&gt;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&lt;publisher&gt;阪大出版&lt;/publisher&gt;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&lt;date&gt;2024&lt;/date&gt;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&lt;/teiHeader&gt;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&lt;text&gt;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&lt;body&gt;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JP" altLang="en-US" sz="1350">
                <a:solidFill>
                  <a:schemeClr val="tx1">
                    <a:lumMod val="50000"/>
                  </a:schemeClr>
                </a:solidFill>
              </a:rPr>
              <a:t>　　　　</a:t>
            </a:r>
            <a:r>
              <a:rPr lang="ja" sz="1350">
                <a:solidFill>
                  <a:schemeClr val="tx1">
                    <a:lumMod val="50000"/>
                  </a:schemeClr>
                </a:solidFill>
              </a:rPr>
              <a:t>序論</a:t>
            </a:r>
            <a:endParaRPr lang="en-US" altLang="ja" sz="1350">
              <a:solidFill>
                <a:schemeClr val="tx1">
                  <a:lumMod val="50000"/>
                </a:schemeClr>
              </a:solidFill>
            </a:endParaRPr>
          </a:p>
          <a:p>
            <a:pPr marL="0" lvl="0" indent="0" algn="l" rtl="0">
              <a:lnSpc>
                <a:spcPct val="95000"/>
              </a:lnSpc>
              <a:spcBef>
                <a:spcPts val="0"/>
              </a:spcBef>
              <a:spcAft>
                <a:spcPts val="0"/>
              </a:spcAft>
              <a:buSzPts val="275"/>
              <a:buNone/>
            </a:pPr>
            <a:r>
              <a:rPr lang="ja" altLang="en-US" sz="1350">
                <a:solidFill>
                  <a:schemeClr val="tx1">
                    <a:lumMod val="50000"/>
                  </a:schemeClr>
                </a:solidFill>
              </a:rPr>
              <a:t>　　　　</a:t>
            </a:r>
            <a:r>
              <a:rPr lang="ja" sz="1350">
                <a:solidFill>
                  <a:schemeClr val="tx1">
                    <a:lumMod val="50000"/>
                  </a:schemeClr>
                </a:solidFill>
              </a:rPr>
              <a:t>これは私の研究論文の序論です。</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&lt;/body&gt;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  &lt;/text&gt;</a:t>
            </a:r>
            <a:endParaRPr sz="1350">
              <a:solidFill>
                <a:schemeClr val="tx1">
                  <a:lumMod val="50000"/>
                </a:schemeClr>
              </a:solidFill>
            </a:endParaRPr>
          </a:p>
          <a:p>
            <a:pPr marL="0" lvl="0" indent="0" algn="l" rtl="0">
              <a:lnSpc>
                <a:spcPct val="95000"/>
              </a:lnSpc>
              <a:spcBef>
                <a:spcPts val="0"/>
              </a:spcBef>
              <a:spcAft>
                <a:spcPts val="0"/>
              </a:spcAft>
              <a:buSzPts val="275"/>
              <a:buNone/>
            </a:pPr>
            <a:r>
              <a:rPr lang="ja" sz="1350">
                <a:solidFill>
                  <a:schemeClr val="tx1">
                    <a:lumMod val="50000"/>
                  </a:schemeClr>
                </a:solidFill>
              </a:rPr>
              <a:t>&lt;/TEI&gt;</a:t>
            </a:r>
            <a:endParaRPr sz="1350">
              <a:solidFill>
                <a:schemeClr val="tx1">
                  <a:lumMod val="50000"/>
                </a:schemeClr>
              </a:solidFill>
            </a:endParaRPr>
          </a:p>
        </p:txBody>
      </p:sp>
      <p:sp>
        <p:nvSpPr>
          <p:cNvPr id="2" name="Google Shape;136;p22">
            <a:extLst>
              <a:ext uri="{FF2B5EF4-FFF2-40B4-BE49-F238E27FC236}">
                <a16:creationId xmlns:a16="http://schemas.microsoft.com/office/drawing/2014/main" id="{144FACF3-B6DA-F0E7-BE84-2FA5A94C1BAD}"/>
              </a:ext>
            </a:extLst>
          </p:cNvPr>
          <p:cNvSpPr txBox="1">
            <a:spLocks/>
          </p:cNvSpPr>
          <p:nvPr/>
        </p:nvSpPr>
        <p:spPr>
          <a:xfrm>
            <a:off x="941671" y="1813160"/>
            <a:ext cx="3125005" cy="3186129"/>
          </a:xfrm>
          <a:prstGeom prst="rect">
            <a:avLst/>
          </a:prstGeom>
          <a:solidFill>
            <a:srgbClr val="434343"/>
          </a:solidFill>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L="0" marR="0" lvl="0" indent="0" algn="l" rtl="0" eaLnBrk="1" hangingPunct="1">
              <a:lnSpc>
                <a:spcPct val="110000"/>
              </a:lnSpc>
              <a:spcBef>
                <a:spcPts val="0"/>
              </a:spcBef>
              <a:spcAft>
                <a:spcPts val="0"/>
              </a:spcAft>
              <a:buClr>
                <a:srgbClr val="000000"/>
              </a:buClr>
              <a:buFont typeface="Wingdings" panose="05000000000000000000" pitchFamily="2" charset="2"/>
              <a:buNone/>
              <a:defRPr kumimoji="1" sz="32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335720" marR="0" lvl="1" indent="-130957" algn="l" rtl="0" eaLnBrk="1" hangingPunct="1">
              <a:lnSpc>
                <a:spcPct val="100000"/>
              </a:lnSpc>
              <a:spcBef>
                <a:spcPts val="0"/>
              </a:spcBef>
              <a:spcAft>
                <a:spcPts val="0"/>
              </a:spcAft>
              <a:buClr>
                <a:srgbClr val="000000"/>
              </a:buClr>
              <a:buFont typeface="Wingdings" panose="05000000000000000000" pitchFamily="2" charset="2"/>
              <a:buChar char=""/>
              <a:tabLst/>
              <a:defRPr kumimoji="1" sz="24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2pPr>
            <a:lvl3pPr marL="540490" marR="0" lvl="2" indent="-138101" algn="l" rtl="0" eaLnBrk="1" hangingPunct="1">
              <a:lnSpc>
                <a:spcPct val="100000"/>
              </a:lnSpc>
              <a:spcBef>
                <a:spcPts val="0"/>
              </a:spcBef>
              <a:spcAft>
                <a:spcPts val="0"/>
              </a:spcAft>
              <a:buClr>
                <a:srgbClr val="000000"/>
              </a:buClr>
              <a:buFont typeface="游ゴシック" panose="020B0400000000000000" pitchFamily="50" charset="-128"/>
              <a:buChar char="-"/>
              <a:defRPr kumimoji="1" sz="20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3pPr>
            <a:lvl4pPr marL="741686" marR="0" lvl="3"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4pPr>
            <a:lvl5pPr marL="672638" marR="0" lvl="4" indent="-132148" algn="l" rtl="0" eaLnBrk="1" hangingPunct="1">
              <a:lnSpc>
                <a:spcPct val="100000"/>
              </a:lnSpc>
              <a:spcBef>
                <a:spcPts val="0"/>
              </a:spcBef>
              <a:spcAft>
                <a:spcPts val="0"/>
              </a:spcAft>
              <a:buClr>
                <a:srgbClr val="000000"/>
              </a:buClr>
              <a:buFont typeface="Arial" panose="020B0604020202020204" pitchFamily="34" charset="0"/>
              <a:buChar char="•"/>
              <a:defRPr kumimoji="1" sz="12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a:lnSpc>
                <a:spcPct val="95000"/>
              </a:lnSpc>
              <a:buClr>
                <a:schemeClr val="dk1"/>
              </a:buClr>
              <a:buSzPts val="275"/>
              <a:buFont typeface="Arial"/>
              <a:buNone/>
            </a:pPr>
            <a:r>
              <a:rPr lang="ja-JP" altLang="en-US" sz="1600">
                <a:solidFill>
                  <a:schemeClr val="lt1"/>
                </a:solidFill>
              </a:rPr>
              <a:t>（目録）</a:t>
            </a:r>
          </a:p>
          <a:p>
            <a:pPr>
              <a:lnSpc>
                <a:spcPct val="95000"/>
              </a:lnSpc>
              <a:buClr>
                <a:schemeClr val="dk1"/>
              </a:buClr>
              <a:buSzPts val="275"/>
              <a:buFont typeface="Arial"/>
              <a:buNone/>
            </a:pPr>
            <a:r>
              <a:rPr lang="ja-JP" altLang="en-US" sz="1600">
                <a:solidFill>
                  <a:schemeClr val="lt1"/>
                </a:solidFill>
              </a:rPr>
              <a:t>題名　　私の論文</a:t>
            </a:r>
          </a:p>
          <a:p>
            <a:pPr>
              <a:lnSpc>
                <a:spcPct val="95000"/>
              </a:lnSpc>
              <a:buClr>
                <a:schemeClr val="dk1"/>
              </a:buClr>
              <a:buSzPts val="275"/>
              <a:buFont typeface="Arial"/>
              <a:buNone/>
            </a:pPr>
            <a:r>
              <a:rPr lang="ja-JP" altLang="en-US" sz="1600">
                <a:solidFill>
                  <a:schemeClr val="lt1"/>
                </a:solidFill>
              </a:rPr>
              <a:t>著者　　山田太郎</a:t>
            </a:r>
          </a:p>
          <a:p>
            <a:pPr>
              <a:lnSpc>
                <a:spcPct val="95000"/>
              </a:lnSpc>
              <a:buClr>
                <a:schemeClr val="dk1"/>
              </a:buClr>
              <a:buSzPts val="275"/>
              <a:buFont typeface="Arial"/>
              <a:buNone/>
            </a:pPr>
            <a:r>
              <a:rPr lang="ja-JP" altLang="en-US" sz="1600">
                <a:solidFill>
                  <a:schemeClr val="lt1"/>
                </a:solidFill>
              </a:rPr>
              <a:t>出版者　阪大出版</a:t>
            </a:r>
          </a:p>
          <a:p>
            <a:pPr>
              <a:lnSpc>
                <a:spcPct val="95000"/>
              </a:lnSpc>
              <a:buClr>
                <a:schemeClr val="dk1"/>
              </a:buClr>
              <a:buSzPts val="275"/>
              <a:buFont typeface="Arial"/>
              <a:buNone/>
            </a:pPr>
            <a:r>
              <a:rPr lang="ja-JP" altLang="en-US" sz="1600">
                <a:solidFill>
                  <a:schemeClr val="lt1"/>
                </a:solidFill>
              </a:rPr>
              <a:t>出版年　</a:t>
            </a:r>
            <a:r>
              <a:rPr lang="en-US" altLang="ja-JP" sz="1600">
                <a:solidFill>
                  <a:schemeClr val="lt1"/>
                </a:solidFill>
              </a:rPr>
              <a:t>2024</a:t>
            </a:r>
            <a:endParaRPr lang="ja-JP" altLang="en-US" sz="1600">
              <a:solidFill>
                <a:schemeClr val="lt1"/>
              </a:solidFill>
            </a:endParaRPr>
          </a:p>
          <a:p>
            <a:pPr>
              <a:lnSpc>
                <a:spcPct val="95000"/>
              </a:lnSpc>
              <a:buClr>
                <a:schemeClr val="dk1"/>
              </a:buClr>
              <a:buSzPts val="275"/>
              <a:buFont typeface="Arial"/>
              <a:buNone/>
            </a:pPr>
            <a:endParaRPr lang="ja-JP" altLang="en-US" sz="1600">
              <a:solidFill>
                <a:schemeClr val="lt1"/>
              </a:solidFill>
            </a:endParaRPr>
          </a:p>
          <a:p>
            <a:pPr>
              <a:lnSpc>
                <a:spcPct val="95000"/>
              </a:lnSpc>
              <a:buClr>
                <a:schemeClr val="dk1"/>
              </a:buClr>
              <a:buSzPts val="275"/>
              <a:buFont typeface="Arial"/>
              <a:buNone/>
            </a:pPr>
            <a:r>
              <a:rPr lang="ja-JP" altLang="en-US" sz="1600">
                <a:solidFill>
                  <a:schemeClr val="lt1"/>
                </a:solidFill>
              </a:rPr>
              <a:t>（本文テキスト）</a:t>
            </a:r>
          </a:p>
          <a:p>
            <a:pPr>
              <a:lnSpc>
                <a:spcPct val="95000"/>
              </a:lnSpc>
              <a:buClr>
                <a:schemeClr val="dk1"/>
              </a:buClr>
              <a:buSzPts val="275"/>
              <a:buFont typeface="Arial"/>
              <a:buNone/>
            </a:pPr>
            <a:r>
              <a:rPr lang="ja-JP" altLang="en-US" sz="1600">
                <a:solidFill>
                  <a:schemeClr val="lt1"/>
                </a:solidFill>
              </a:rPr>
              <a:t>私の論文</a:t>
            </a:r>
          </a:p>
          <a:p>
            <a:pPr>
              <a:lnSpc>
                <a:spcPct val="95000"/>
              </a:lnSpc>
              <a:buClr>
                <a:schemeClr val="dk1"/>
              </a:buClr>
              <a:buSzPts val="275"/>
              <a:buFont typeface="Arial"/>
              <a:buNone/>
            </a:pPr>
            <a:r>
              <a:rPr lang="ja-JP" altLang="en-US" sz="1600">
                <a:solidFill>
                  <a:schemeClr val="lt1"/>
                </a:solidFill>
              </a:rPr>
              <a:t>山田太郎</a:t>
            </a:r>
          </a:p>
          <a:p>
            <a:pPr>
              <a:lnSpc>
                <a:spcPct val="95000"/>
              </a:lnSpc>
              <a:buClr>
                <a:schemeClr val="dk1"/>
              </a:buClr>
              <a:buSzPts val="275"/>
              <a:buFont typeface="Arial"/>
              <a:buNone/>
            </a:pPr>
            <a:endParaRPr lang="ja-JP" altLang="en-US" sz="1600">
              <a:solidFill>
                <a:schemeClr val="lt1"/>
              </a:solidFill>
            </a:endParaRPr>
          </a:p>
          <a:p>
            <a:pPr>
              <a:lnSpc>
                <a:spcPct val="95000"/>
              </a:lnSpc>
              <a:buClr>
                <a:schemeClr val="dk1"/>
              </a:buClr>
              <a:buSzPts val="275"/>
              <a:buFont typeface="Arial"/>
              <a:buNone/>
            </a:pPr>
            <a:r>
              <a:rPr lang="ja-JP" altLang="en-US" sz="1600">
                <a:solidFill>
                  <a:schemeClr val="lt1"/>
                </a:solidFill>
              </a:rPr>
              <a:t>序論 </a:t>
            </a:r>
          </a:p>
          <a:p>
            <a:pPr>
              <a:lnSpc>
                <a:spcPct val="95000"/>
              </a:lnSpc>
              <a:buClr>
                <a:schemeClr val="dk1"/>
              </a:buClr>
              <a:buSzPts val="275"/>
              <a:buFont typeface="Arial"/>
              <a:buNone/>
            </a:pPr>
            <a:r>
              <a:rPr lang="ja-JP" altLang="en-US" sz="1600">
                <a:solidFill>
                  <a:schemeClr val="lt1"/>
                </a:solidFill>
              </a:rPr>
              <a:t>これは私の論文の序論です。</a:t>
            </a:r>
          </a:p>
          <a:p>
            <a:pPr>
              <a:lnSpc>
                <a:spcPct val="95000"/>
              </a:lnSpc>
              <a:buClr>
                <a:schemeClr val="dk1"/>
              </a:buClr>
              <a:buSzPts val="275"/>
              <a:buFont typeface="Arial"/>
              <a:buNone/>
            </a:pPr>
            <a:r>
              <a:rPr lang="en-US" altLang="ja-JP" sz="1600">
                <a:solidFill>
                  <a:schemeClr val="lt1"/>
                </a:solidFill>
              </a:rPr>
              <a:t>…</a:t>
            </a:r>
            <a:endParaRPr lang="ja-JP" altLang="en-US" sz="1600">
              <a:solidFill>
                <a:schemeClr val="lt1"/>
              </a:solidFill>
            </a:endParaRPr>
          </a:p>
        </p:txBody>
      </p:sp>
      <p:sp>
        <p:nvSpPr>
          <p:cNvPr id="3" name="テキスト ボックス 2">
            <a:extLst>
              <a:ext uri="{FF2B5EF4-FFF2-40B4-BE49-F238E27FC236}">
                <a16:creationId xmlns:a16="http://schemas.microsoft.com/office/drawing/2014/main" id="{C37D89B5-1CD5-26FF-BCDE-F9F176AC11DF}"/>
              </a:ext>
            </a:extLst>
          </p:cNvPr>
          <p:cNvSpPr txBox="1"/>
          <p:nvPr/>
        </p:nvSpPr>
        <p:spPr>
          <a:xfrm>
            <a:off x="5140868" y="1328309"/>
            <a:ext cx="302037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sz="1800">
                <a:latin typeface="BIZ UDPGothic" panose="020B0400000000000000" pitchFamily="34" charset="-128"/>
                <a:ea typeface="BIZ UDPGothic" panose="020B0400000000000000" pitchFamily="34" charset="-128"/>
              </a:rPr>
              <a:t>簡単化したマークアップの例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7D0082-19F9-AB59-4B76-A9B338099DF9}"/>
              </a:ext>
            </a:extLst>
          </p:cNvPr>
          <p:cNvSpPr>
            <a:spLocks noGrp="1"/>
          </p:cNvSpPr>
          <p:nvPr>
            <p:ph type="title" idx="4294967295"/>
          </p:nvPr>
        </p:nvSpPr>
        <p:spPr>
          <a:xfrm>
            <a:off x="0" y="87313"/>
            <a:ext cx="4398745" cy="586455"/>
          </a:xfrm>
        </p:spPr>
        <p:txBody>
          <a:bodyPr/>
          <a:lstStyle/>
          <a:p>
            <a:r>
              <a:rPr kumimoji="1" lang="ja-JP" altLang="en-US"/>
              <a:t>マークアップの結果例</a:t>
            </a:r>
          </a:p>
        </p:txBody>
      </p:sp>
      <p:sp>
        <p:nvSpPr>
          <p:cNvPr id="5" name="テキスト ボックス 4">
            <a:extLst>
              <a:ext uri="{FF2B5EF4-FFF2-40B4-BE49-F238E27FC236}">
                <a16:creationId xmlns:a16="http://schemas.microsoft.com/office/drawing/2014/main" id="{B2F64D36-AE0F-8782-BAB6-424388B8500F}"/>
              </a:ext>
            </a:extLst>
          </p:cNvPr>
          <p:cNvSpPr txBox="1"/>
          <p:nvPr/>
        </p:nvSpPr>
        <p:spPr>
          <a:xfrm>
            <a:off x="718458" y="1245565"/>
            <a:ext cx="3853542" cy="3539430"/>
          </a:xfrm>
          <a:prstGeom prst="rect">
            <a:avLst/>
          </a:prstGeom>
          <a:noFill/>
        </p:spPr>
        <p:txBody>
          <a:bodyPr wrap="square">
            <a:spAutoFit/>
          </a:bodyPr>
          <a:lstStyle/>
          <a:p>
            <a:pPr rtl="0"/>
            <a:r>
              <a:rPr lang="en-US" altLang="ja-JP" sz="1400" b="0" i="0" u="none" strike="noStrike" dirty="0">
                <a:solidFill>
                  <a:schemeClr val="tx1">
                    <a:lumMod val="50000"/>
                  </a:schemeClr>
                </a:solidFill>
                <a:effectLst/>
                <a:ea typeface="BIZ UDPGothic"/>
              </a:rPr>
              <a:t>&lt;TEI&gt;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teiHeader</a:t>
            </a:r>
            <a:r>
              <a:rPr lang="en-US" altLang="ja-JP" sz="1400" b="0" i="0" u="none" strike="noStrike" dirty="0">
                <a:solidFill>
                  <a:schemeClr val="tx1">
                    <a:lumMod val="50000"/>
                  </a:schemeClr>
                </a:solidFill>
                <a:effectLst/>
                <a:ea typeface="BIZ UDPGothic"/>
              </a:rPr>
              <a: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fileDesc</a:t>
            </a:r>
            <a:r>
              <a:rPr lang="en-US" altLang="ja-JP" sz="1400" b="0" i="0" u="none" strike="noStrike" dirty="0">
                <a:solidFill>
                  <a:schemeClr val="tx1">
                    <a:lumMod val="50000"/>
                  </a:schemeClr>
                </a:solidFill>
                <a:effectLst/>
                <a:ea typeface="BIZ UDPGothic"/>
              </a:rPr>
              <a: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titleStmt</a:t>
            </a:r>
            <a:r>
              <a:rPr lang="en-US" altLang="ja-JP" sz="1400" b="0" i="0" u="none" strike="noStrike" dirty="0">
                <a:solidFill>
                  <a:schemeClr val="tx1">
                    <a:lumMod val="50000"/>
                  </a:schemeClr>
                </a:solidFill>
                <a:effectLst/>
                <a:ea typeface="BIZ UDPGothic"/>
              </a:rPr>
              <a: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&lt;title&gt;</a:t>
            </a:r>
            <a:r>
              <a:rPr lang="ja-JP" altLang="en-US" sz="1400" b="0" i="0" u="none" strike="noStrike">
                <a:solidFill>
                  <a:schemeClr val="tx1">
                    <a:lumMod val="50000"/>
                  </a:schemeClr>
                </a:solidFill>
                <a:effectLst/>
                <a:ea typeface="BIZ UDPGothic"/>
              </a:rPr>
              <a:t>私の研究論文</a:t>
            </a:r>
            <a:r>
              <a:rPr lang="en-US" altLang="ja-JP" sz="1400" b="0" i="0" u="none" strike="noStrike" dirty="0">
                <a:solidFill>
                  <a:schemeClr val="tx1">
                    <a:lumMod val="50000"/>
                  </a:schemeClr>
                </a:solidFill>
                <a:effectLst/>
                <a:ea typeface="BIZ UDPGothic"/>
              </a:rPr>
              <a:t>&lt;/title&gt;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&lt;author&gt;</a:t>
            </a:r>
            <a:r>
              <a:rPr lang="ja-JP" altLang="en-US" sz="1400" b="0" i="0" u="none" strike="noStrike">
                <a:solidFill>
                  <a:schemeClr val="tx1">
                    <a:lumMod val="50000"/>
                  </a:schemeClr>
                </a:solidFill>
                <a:effectLst/>
                <a:ea typeface="BIZ UDPGothic"/>
              </a:rPr>
              <a:t>山田太郎</a:t>
            </a:r>
            <a:r>
              <a:rPr lang="en-US" altLang="ja-JP" sz="1400" b="0" i="0" u="none" strike="noStrike" dirty="0">
                <a:solidFill>
                  <a:schemeClr val="tx1">
                    <a:lumMod val="50000"/>
                  </a:schemeClr>
                </a:solidFill>
                <a:effectLst/>
                <a:ea typeface="BIZ UDPGothic"/>
              </a:rPr>
              <a:t>&lt;/author&gt;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titleStmt</a:t>
            </a:r>
            <a:r>
              <a:rPr lang="en-US" altLang="ja-JP" sz="1400" b="0" i="0" u="none" strike="noStrike" dirty="0">
                <a:solidFill>
                  <a:schemeClr val="tx1">
                    <a:lumMod val="50000"/>
                  </a:schemeClr>
                </a:solidFill>
                <a:effectLst/>
                <a:ea typeface="BIZ UDPGothic"/>
              </a:rPr>
              <a: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publicationStmt</a:t>
            </a:r>
            <a:r>
              <a:rPr lang="en-US" altLang="ja-JP" sz="1400" b="0" i="0" u="none" strike="noStrike" dirty="0">
                <a:solidFill>
                  <a:schemeClr val="tx1">
                    <a:lumMod val="50000"/>
                  </a:schemeClr>
                </a:solidFill>
                <a:effectLst/>
                <a:ea typeface="BIZ UDPGothic"/>
              </a:rPr>
              <a: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&lt;distributor&gt;</a:t>
            </a:r>
            <a:r>
              <a:rPr lang="ja-JP" altLang="en-US" sz="1400" b="0" i="0" u="none" strike="noStrike">
                <a:solidFill>
                  <a:schemeClr val="tx1">
                    <a:lumMod val="50000"/>
                  </a:schemeClr>
                </a:solidFill>
                <a:effectLst/>
                <a:ea typeface="BIZ UDPGothic"/>
              </a:rPr>
              <a:t>阪大出版</a:t>
            </a:r>
            <a:r>
              <a:rPr lang="en-US" altLang="ja-JP" sz="1400" b="0" i="0" u="none" strike="noStrike" dirty="0">
                <a:solidFill>
                  <a:schemeClr val="tx1">
                    <a:lumMod val="50000"/>
                  </a:schemeClr>
                </a:solidFill>
                <a:effectLst/>
                <a:ea typeface="BIZ UDPGothic"/>
              </a:rPr>
              <a:t>&lt;/distributor&gt;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&lt;date&gt;2024&lt;/date&gt;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publicationStmt</a:t>
            </a:r>
            <a:r>
              <a:rPr lang="en-US" altLang="ja-JP" sz="1400" b="0" i="0" u="none" strike="noStrike" dirty="0">
                <a:solidFill>
                  <a:schemeClr val="tx1">
                    <a:lumMod val="50000"/>
                  </a:schemeClr>
                </a:solidFill>
                <a:effectLst/>
                <a:ea typeface="BIZ UDPGothic"/>
              </a:rPr>
              <a:t>&gt;</a:t>
            </a:r>
          </a:p>
          <a:p>
            <a:pPr rtl="0"/>
            <a:r>
              <a:rPr lang="en-US" altLang="ja-JP" dirty="0">
                <a:solidFill>
                  <a:schemeClr val="tx1">
                    <a:lumMod val="50000"/>
                  </a:schemeClr>
                </a:solidFill>
                <a:ea typeface="BIZ UDPGothic"/>
              </a:rPr>
              <a:t>      &lt;</a:t>
            </a:r>
            <a:r>
              <a:rPr lang="en-US" altLang="ja-JP" dirty="0" err="1">
                <a:solidFill>
                  <a:schemeClr val="tx1">
                    <a:lumMod val="50000"/>
                  </a:schemeClr>
                </a:solidFill>
                <a:ea typeface="BIZ UDPGothic"/>
              </a:rPr>
              <a:t>sourceDesc</a:t>
            </a:r>
            <a:r>
              <a:rPr lang="en-US" altLang="ja-JP" dirty="0">
                <a:solidFill>
                  <a:schemeClr val="tx1">
                    <a:lumMod val="50000"/>
                  </a:schemeClr>
                </a:solidFill>
                <a:ea typeface="BIZ UDPGothic"/>
              </a:rPr>
              <a:t>&gt;</a:t>
            </a:r>
          </a:p>
          <a:p>
            <a:pPr rtl="0"/>
            <a:r>
              <a:rPr lang="en-US" altLang="ja-JP" dirty="0">
                <a:solidFill>
                  <a:schemeClr val="tx1">
                    <a:lumMod val="50000"/>
                  </a:schemeClr>
                </a:solidFill>
                <a:ea typeface="BIZ UDPGothic"/>
              </a:rPr>
              <a:t>        &lt;p&gt;</a:t>
            </a:r>
            <a:r>
              <a:rPr lang="ja-JP" altLang="en-US">
                <a:solidFill>
                  <a:schemeClr val="tx1">
                    <a:lumMod val="50000"/>
                  </a:schemeClr>
                </a:solidFill>
                <a:ea typeface="BIZ UDPGothic"/>
              </a:rPr>
              <a:t>この動画のために作成した例</a:t>
            </a:r>
            <a:r>
              <a:rPr lang="en-US" altLang="ja-JP" dirty="0">
                <a:solidFill>
                  <a:schemeClr val="tx1">
                    <a:lumMod val="50000"/>
                  </a:schemeClr>
                </a:solidFill>
                <a:ea typeface="BIZ UDPGothic"/>
              </a:rPr>
              <a:t>&lt;/p&gt;</a:t>
            </a:r>
          </a:p>
          <a:p>
            <a:pPr rtl="0"/>
            <a:r>
              <a:rPr lang="en-US" altLang="ja-JP" sz="1400" b="0" dirty="0">
                <a:solidFill>
                  <a:schemeClr val="tx1">
                    <a:lumMod val="50000"/>
                  </a:schemeClr>
                </a:solidFill>
                <a:effectLst/>
                <a:ea typeface="BIZ UDPGothic"/>
              </a:rPr>
              <a:t>      &lt;/</a:t>
            </a:r>
            <a:r>
              <a:rPr lang="en-US" altLang="ja-JP" dirty="0" err="1">
                <a:solidFill>
                  <a:schemeClr val="tx1">
                    <a:lumMod val="50000"/>
                  </a:schemeClr>
                </a:solidFill>
                <a:ea typeface="BIZ UDPGothic"/>
              </a:rPr>
              <a:t>sourceDesc</a:t>
            </a:r>
            <a:r>
              <a:rPr lang="en-US" altLang="ja-JP" dirty="0">
                <a:solidFill>
                  <a:schemeClr val="tx1">
                    <a:lumMod val="50000"/>
                  </a:schemeClr>
                </a:solidFill>
                <a:ea typeface="BIZ UDPGothic"/>
              </a:rPr>
              <a: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fileDesc</a:t>
            </a:r>
            <a:r>
              <a:rPr lang="en-US" altLang="ja-JP" sz="1400" b="0" i="0" u="none" strike="noStrike" dirty="0">
                <a:solidFill>
                  <a:schemeClr val="tx1">
                    <a:lumMod val="50000"/>
                  </a:schemeClr>
                </a:solidFill>
                <a:effectLst/>
                <a:ea typeface="BIZ UDPGothic"/>
              </a:rPr>
              <a: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a:t>
            </a:r>
            <a:r>
              <a:rPr lang="en-US" altLang="ja-JP" sz="1400" b="0" i="0" u="none" strike="noStrike" dirty="0" err="1">
                <a:solidFill>
                  <a:schemeClr val="tx1">
                    <a:lumMod val="50000"/>
                  </a:schemeClr>
                </a:solidFill>
                <a:effectLst/>
                <a:ea typeface="BIZ UDPGothic"/>
              </a:rPr>
              <a:t>teiHeader</a:t>
            </a:r>
            <a:r>
              <a:rPr lang="en-US" altLang="ja-JP" sz="1400" b="0" i="0" u="none" strike="noStrike" dirty="0">
                <a:solidFill>
                  <a:schemeClr val="tx1">
                    <a:lumMod val="50000"/>
                  </a:schemeClr>
                </a:solidFill>
                <a:effectLst/>
                <a:ea typeface="BIZ UDPGothic"/>
              </a:rPr>
              <a:t>&gt;</a:t>
            </a:r>
            <a:endParaRPr lang="ja-JP" altLang="en-US">
              <a:ea typeface="BIZ UDPGothic"/>
            </a:endParaRPr>
          </a:p>
        </p:txBody>
      </p:sp>
      <p:sp>
        <p:nvSpPr>
          <p:cNvPr id="7" name="テキスト ボックス 6">
            <a:extLst>
              <a:ext uri="{FF2B5EF4-FFF2-40B4-BE49-F238E27FC236}">
                <a16:creationId xmlns:a16="http://schemas.microsoft.com/office/drawing/2014/main" id="{45CCF8B4-9980-B7AB-9A26-56BA97F3D059}"/>
              </a:ext>
            </a:extLst>
          </p:cNvPr>
          <p:cNvSpPr txBox="1"/>
          <p:nvPr/>
        </p:nvSpPr>
        <p:spPr>
          <a:xfrm>
            <a:off x="4740388" y="2571750"/>
            <a:ext cx="4026797" cy="2031325"/>
          </a:xfrm>
          <a:prstGeom prst="rect">
            <a:avLst/>
          </a:prstGeom>
          <a:noFill/>
        </p:spPr>
        <p:txBody>
          <a:bodyPr wrap="square">
            <a:spAutoFit/>
          </a:bodyPr>
          <a:lstStyle/>
          <a:p>
            <a:pPr rtl="0"/>
            <a:r>
              <a:rPr lang="en-US" altLang="ja-JP" sz="1400" b="0" i="0" u="none" strike="noStrike" dirty="0">
                <a:solidFill>
                  <a:schemeClr val="tx1">
                    <a:lumMod val="50000"/>
                  </a:schemeClr>
                </a:solidFill>
                <a:effectLst/>
                <a:ea typeface="BIZ UDPGothic"/>
              </a:rPr>
              <a:t>  &lt;text&gt;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&lt;body&gt;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&lt;div&gt;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&lt;head&gt;</a:t>
            </a:r>
            <a:r>
              <a:rPr lang="ja-JP" altLang="en-US" sz="1400" b="0" i="0" u="none" strike="noStrike">
                <a:solidFill>
                  <a:schemeClr val="tx1">
                    <a:lumMod val="50000"/>
                  </a:schemeClr>
                </a:solidFill>
                <a:effectLst/>
                <a:ea typeface="BIZ UDPGothic"/>
              </a:rPr>
              <a:t>序論</a:t>
            </a:r>
            <a:r>
              <a:rPr lang="en-US" altLang="ja-JP" sz="1400" b="0" i="0" u="none" strike="noStrike" dirty="0">
                <a:solidFill>
                  <a:schemeClr val="tx1">
                    <a:lumMod val="50000"/>
                  </a:schemeClr>
                </a:solidFill>
                <a:effectLst/>
                <a:ea typeface="BIZ UDPGothic"/>
              </a:rPr>
              <a:t>&lt;/head&gt;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&lt;p&gt;</a:t>
            </a:r>
            <a:r>
              <a:rPr lang="ja-JP" altLang="en-US" sz="1400" b="0" i="0" u="none" strike="noStrike">
                <a:solidFill>
                  <a:schemeClr val="tx1">
                    <a:lumMod val="50000"/>
                  </a:schemeClr>
                </a:solidFill>
                <a:effectLst/>
                <a:ea typeface="BIZ UDPGothic"/>
              </a:rPr>
              <a:t>これは私の研究論文の序論です。</a:t>
            </a:r>
            <a:r>
              <a:rPr lang="en-US" altLang="ja-JP" sz="1400" b="0" i="0" u="none" strike="noStrike" dirty="0">
                <a:solidFill>
                  <a:schemeClr val="tx1">
                    <a:lumMod val="50000"/>
                  </a:schemeClr>
                </a:solidFill>
                <a:effectLst/>
                <a:ea typeface="BIZ UDPGothic"/>
              </a:rPr>
              <a:t>&lt;/p&gt;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&lt;/div&gt;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&lt;/body&gt;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  &lt;/text&gt;</a:t>
            </a:r>
            <a:endParaRPr lang="en-US" altLang="ja-JP" sz="1400" b="0" dirty="0">
              <a:solidFill>
                <a:schemeClr val="tx1">
                  <a:lumMod val="50000"/>
                </a:schemeClr>
              </a:solidFill>
              <a:effectLst/>
              <a:ea typeface="BIZ UDPGothic"/>
            </a:endParaRPr>
          </a:p>
          <a:p>
            <a:pPr rtl="0"/>
            <a:r>
              <a:rPr lang="en-US" altLang="ja-JP" sz="1400" b="0" i="0" u="none" strike="noStrike" dirty="0">
                <a:solidFill>
                  <a:schemeClr val="tx1">
                    <a:lumMod val="50000"/>
                  </a:schemeClr>
                </a:solidFill>
                <a:effectLst/>
                <a:ea typeface="BIZ UDPGothic"/>
              </a:rPr>
              <a:t>&lt;/TEI&gt;</a:t>
            </a:r>
            <a:endParaRPr lang="en-US" altLang="ja-JP" sz="1400" b="0" dirty="0">
              <a:solidFill>
                <a:schemeClr val="tx1">
                  <a:lumMod val="50000"/>
                </a:schemeClr>
              </a:solidFill>
              <a:effectLst/>
              <a:ea typeface="BIZ UDPGothic"/>
            </a:endParaRPr>
          </a:p>
        </p:txBody>
      </p:sp>
      <p:cxnSp>
        <p:nvCxnSpPr>
          <p:cNvPr id="9" name="カギ線コネクタ 8">
            <a:extLst>
              <a:ext uri="{FF2B5EF4-FFF2-40B4-BE49-F238E27FC236}">
                <a16:creationId xmlns:a16="http://schemas.microsoft.com/office/drawing/2014/main" id="{5D298A76-7243-448D-568A-6AF9A236B6AA}"/>
              </a:ext>
            </a:extLst>
          </p:cNvPr>
          <p:cNvCxnSpPr>
            <a:cxnSpLocks/>
          </p:cNvCxnSpPr>
          <p:nvPr/>
        </p:nvCxnSpPr>
        <p:spPr>
          <a:xfrm flipV="1">
            <a:off x="1979525" y="2713055"/>
            <a:ext cx="2843684" cy="1890020"/>
          </a:xfrm>
          <a:prstGeom prst="bentConnector3">
            <a:avLst>
              <a:gd name="adj1" fmla="val 86042"/>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FC243A2-D420-7C42-5AE0-DAC15E4D269C}"/>
              </a:ext>
            </a:extLst>
          </p:cNvPr>
          <p:cNvSpPr txBox="1"/>
          <p:nvPr/>
        </p:nvSpPr>
        <p:spPr>
          <a:xfrm>
            <a:off x="1977940" y="4578240"/>
            <a:ext cx="1375698" cy="276999"/>
          </a:xfrm>
          <a:prstGeom prst="rect">
            <a:avLst/>
          </a:prstGeom>
          <a:noFill/>
        </p:spPr>
        <p:txBody>
          <a:bodyPr wrap="none" rtlCol="0">
            <a:spAutoFit/>
          </a:bodyPr>
          <a:lstStyle/>
          <a:p>
            <a:r>
              <a:rPr kumimoji="1" lang="ja-JP" altLang="en-US" sz="1200">
                <a:solidFill>
                  <a:schemeClr val="bg2"/>
                </a:solidFill>
                <a:latin typeface="BIZ UDPGothic" panose="020B0400000000000000" pitchFamily="34" charset="-128"/>
                <a:ea typeface="BIZ UDPGothic" panose="020B0400000000000000" pitchFamily="34" charset="-128"/>
              </a:rPr>
              <a:t>（</a:t>
            </a:r>
            <a:r>
              <a:rPr kumimoji="1" lang="en-US" altLang="ja-JP" sz="1200" dirty="0">
                <a:solidFill>
                  <a:schemeClr val="bg2"/>
                </a:solidFill>
                <a:latin typeface="BIZ UDPGothic" panose="020B0400000000000000" pitchFamily="34" charset="-128"/>
                <a:ea typeface="BIZ UDPGothic" panose="020B0400000000000000" pitchFamily="34" charset="-128"/>
              </a:rPr>
              <a:t>&lt;text&gt;</a:t>
            </a:r>
            <a:r>
              <a:rPr kumimoji="1" lang="ja-JP" altLang="en-US" sz="1200">
                <a:solidFill>
                  <a:schemeClr val="bg2"/>
                </a:solidFill>
                <a:latin typeface="BIZ UDPGothic" panose="020B0400000000000000" pitchFamily="34" charset="-128"/>
                <a:ea typeface="BIZ UDPGothic" panose="020B0400000000000000" pitchFamily="34" charset="-128"/>
              </a:rPr>
              <a:t>に続く）</a:t>
            </a:r>
          </a:p>
        </p:txBody>
      </p:sp>
    </p:spTree>
    <p:extLst>
      <p:ext uri="{BB962C8B-B14F-4D97-AF65-F5344CB8AC3E}">
        <p14:creationId xmlns:p14="http://schemas.microsoft.com/office/powerpoint/2010/main" val="87818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01FD44-290D-A1E4-84DA-265E74F0BED7}"/>
              </a:ext>
            </a:extLst>
          </p:cNvPr>
          <p:cNvSpPr>
            <a:spLocks noGrp="1"/>
          </p:cNvSpPr>
          <p:nvPr>
            <p:ph type="title"/>
          </p:nvPr>
        </p:nvSpPr>
        <p:spPr/>
        <p:txBody>
          <a:bodyPr>
            <a:normAutofit/>
          </a:bodyPr>
          <a:lstStyle/>
          <a:p>
            <a:r>
              <a:rPr lang="ja-JP" altLang="en-US"/>
              <a:t>クイックリファレンス</a:t>
            </a:r>
          </a:p>
        </p:txBody>
      </p:sp>
      <p:pic>
        <p:nvPicPr>
          <p:cNvPr id="6" name="コンテンツ プレースホルダー 5" descr="テーブル&#10;&#10;自動的に生成された説明">
            <a:extLst>
              <a:ext uri="{FF2B5EF4-FFF2-40B4-BE49-F238E27FC236}">
                <a16:creationId xmlns:a16="http://schemas.microsoft.com/office/drawing/2014/main" id="{92E6EBB5-47FA-F925-858A-160E172E2ACD}"/>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089709" y="1305093"/>
            <a:ext cx="5927073" cy="3394075"/>
          </a:xfrm>
        </p:spPr>
      </p:pic>
      <p:sp>
        <p:nvSpPr>
          <p:cNvPr id="8" name="テキスト ボックス 7">
            <a:extLst>
              <a:ext uri="{FF2B5EF4-FFF2-40B4-BE49-F238E27FC236}">
                <a16:creationId xmlns:a16="http://schemas.microsoft.com/office/drawing/2014/main" id="{BCBF2BAB-D677-B33C-5D79-B3ADFA64905D}"/>
              </a:ext>
            </a:extLst>
          </p:cNvPr>
          <p:cNvSpPr txBox="1"/>
          <p:nvPr/>
        </p:nvSpPr>
        <p:spPr>
          <a:xfrm>
            <a:off x="4572000" y="1196664"/>
            <a:ext cx="4311984" cy="523220"/>
          </a:xfrm>
          <a:prstGeom prst="rect">
            <a:avLst/>
          </a:prstGeom>
          <a:noFill/>
        </p:spPr>
        <p:txBody>
          <a:bodyPr wrap="square">
            <a:spAutoFit/>
          </a:bodyPr>
          <a:lstStyle/>
          <a:p>
            <a:r>
              <a:rPr lang="ja-JP" altLang="en-US" b="1">
                <a:solidFill>
                  <a:schemeClr val="accent3"/>
                </a:solidFill>
                <a:latin typeface="BIZ UDPGothic" panose="020B0400000000000000" pitchFamily="34" charset="-128"/>
                <a:ea typeface="BIZ UDPGothic" panose="020B0400000000000000" pitchFamily="34" charset="-128"/>
              </a:rPr>
              <a:t>「</a:t>
            </a:r>
            <a:r>
              <a:rPr lang="en-US" altLang="ja-JP" b="1">
                <a:solidFill>
                  <a:schemeClr val="accent3"/>
                </a:solidFill>
                <a:latin typeface="BIZ UDPGothic" panose="020B0400000000000000" pitchFamily="34" charset="-128"/>
                <a:ea typeface="BIZ UDPGothic" panose="020B0400000000000000" pitchFamily="34" charset="-128"/>
              </a:rPr>
              <a:t>TEI</a:t>
            </a:r>
            <a:r>
              <a:rPr lang="ja-JP" altLang="en-US" b="1">
                <a:solidFill>
                  <a:schemeClr val="accent3"/>
                </a:solidFill>
                <a:latin typeface="BIZ UDPGothic" panose="020B0400000000000000" pitchFamily="34" charset="-128"/>
                <a:ea typeface="BIZ UDPGothic" panose="020B0400000000000000" pitchFamily="34" charset="-128"/>
              </a:rPr>
              <a:t>ガイドライン定義モジュール・要素・属性一覧」</a:t>
            </a:r>
            <a:endParaRPr lang="en-US" altLang="ja-JP" b="1">
              <a:solidFill>
                <a:schemeClr val="accent3"/>
              </a:solidFill>
              <a:latin typeface="BIZ UDPGothic" panose="020B0400000000000000" pitchFamily="34" charset="-128"/>
              <a:ea typeface="BIZ UDPGothic" panose="020B0400000000000000" pitchFamily="34" charset="-128"/>
            </a:endParaRPr>
          </a:p>
          <a:p>
            <a:r>
              <a:rPr lang="ja-JP" altLang="en-US">
                <a:solidFill>
                  <a:schemeClr val="accent3"/>
                </a:solidFill>
                <a:latin typeface="BIZ UDPGothic" panose="020B0400000000000000" pitchFamily="34" charset="-128"/>
                <a:ea typeface="BIZ UDPGothic" panose="020B0400000000000000" pitchFamily="34" charset="-128"/>
              </a:rPr>
              <a:t>https://tei-lab.github.io/element_list/</a:t>
            </a:r>
          </a:p>
        </p:txBody>
      </p:sp>
      <p:sp>
        <p:nvSpPr>
          <p:cNvPr id="9" name="テキスト ボックス 8">
            <a:extLst>
              <a:ext uri="{FF2B5EF4-FFF2-40B4-BE49-F238E27FC236}">
                <a16:creationId xmlns:a16="http://schemas.microsoft.com/office/drawing/2014/main" id="{0FB5D21F-1247-5ECB-D7BE-EEADA466F84E}"/>
              </a:ext>
            </a:extLst>
          </p:cNvPr>
          <p:cNvSpPr txBox="1"/>
          <p:nvPr/>
        </p:nvSpPr>
        <p:spPr>
          <a:xfrm>
            <a:off x="127218" y="1196664"/>
            <a:ext cx="284712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a:latin typeface="BIZ UDPGothic" panose="020B0400000000000000" pitchFamily="34" charset="-128"/>
                <a:ea typeface="BIZ UDPGothic" panose="020B0400000000000000" pitchFamily="34" charset="-128"/>
              </a:rPr>
              <a:t>日本語のクイックリファレンスにはこちらのサイトをおすすめします</a:t>
            </a:r>
          </a:p>
        </p:txBody>
      </p:sp>
      <p:pic>
        <p:nvPicPr>
          <p:cNvPr id="11" name="図 10" descr="テーブル&#10;&#10;自動的に生成された説明">
            <a:extLst>
              <a:ext uri="{FF2B5EF4-FFF2-40B4-BE49-F238E27FC236}">
                <a16:creationId xmlns:a16="http://schemas.microsoft.com/office/drawing/2014/main" id="{D25E5288-8F2F-0751-7496-0E0F46C23829}"/>
              </a:ext>
            </a:extLst>
          </p:cNvPr>
          <p:cNvPicPr>
            <a:picLocks noChangeAspect="1"/>
          </p:cNvPicPr>
          <p:nvPr/>
        </p:nvPicPr>
        <p:blipFill>
          <a:blip r:embed="rId5"/>
          <a:stretch>
            <a:fillRect/>
          </a:stretch>
        </p:blipFill>
        <p:spPr>
          <a:xfrm>
            <a:off x="127218" y="1963554"/>
            <a:ext cx="2793130" cy="1823102"/>
          </a:xfrm>
          <a:prstGeom prst="rect">
            <a:avLst/>
          </a:prstGeom>
        </p:spPr>
      </p:pic>
      <p:sp>
        <p:nvSpPr>
          <p:cNvPr id="12" name="角丸四角形 11">
            <a:extLst>
              <a:ext uri="{FF2B5EF4-FFF2-40B4-BE49-F238E27FC236}">
                <a16:creationId xmlns:a16="http://schemas.microsoft.com/office/drawing/2014/main" id="{E78C6AEF-19F3-716B-B027-FE476B7ED324}"/>
              </a:ext>
            </a:extLst>
          </p:cNvPr>
          <p:cNvSpPr/>
          <p:nvPr/>
        </p:nvSpPr>
        <p:spPr>
          <a:xfrm>
            <a:off x="856648" y="1867301"/>
            <a:ext cx="856649" cy="205980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曲線コネクタ 13">
            <a:extLst>
              <a:ext uri="{FF2B5EF4-FFF2-40B4-BE49-F238E27FC236}">
                <a16:creationId xmlns:a16="http://schemas.microsoft.com/office/drawing/2014/main" id="{C02492B1-3BDC-33F9-31AA-8F4C35DACEE1}"/>
              </a:ext>
            </a:extLst>
          </p:cNvPr>
          <p:cNvCxnSpPr>
            <a:stCxn id="12" idx="2"/>
          </p:cNvCxnSpPr>
          <p:nvPr/>
        </p:nvCxnSpPr>
        <p:spPr>
          <a:xfrm rot="16200000" flipH="1">
            <a:off x="1965960" y="3246120"/>
            <a:ext cx="442762" cy="1804736"/>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50957D0-A0AD-F3E5-C7C3-55BFA7413786}"/>
              </a:ext>
            </a:extLst>
          </p:cNvPr>
          <p:cNvSpPr txBox="1"/>
          <p:nvPr/>
        </p:nvSpPr>
        <p:spPr>
          <a:xfrm>
            <a:off x="814774" y="4391391"/>
            <a:ext cx="2351937" cy="646331"/>
          </a:xfrm>
          <a:prstGeom prst="rect">
            <a:avLst/>
          </a:prstGeom>
          <a:noFill/>
        </p:spPr>
        <p:txBody>
          <a:bodyPr wrap="square" rtlCol="0">
            <a:spAutoFit/>
          </a:bodyPr>
          <a:lstStyle/>
          <a:p>
            <a:r>
              <a:rPr kumimoji="1" lang="ja-JP" altLang="en-US" sz="1200">
                <a:solidFill>
                  <a:schemeClr val="accent3"/>
                </a:solidFill>
                <a:latin typeface="BIZ UDPGothic" panose="020B0400000000000000" pitchFamily="34" charset="-128"/>
                <a:ea typeface="BIZ UDPGothic" panose="020B0400000000000000" pitchFamily="34" charset="-128"/>
              </a:rPr>
              <a:t>太字は</a:t>
            </a:r>
            <a:r>
              <a:rPr kumimoji="1" lang="ja-JP" altLang="en-US" sz="1200" b="1">
                <a:solidFill>
                  <a:schemeClr val="accent3"/>
                </a:solidFill>
                <a:latin typeface="BIZ UDPGothic" panose="020B0400000000000000" pitchFamily="34" charset="-128"/>
                <a:ea typeface="BIZ UDPGothic" panose="020B0400000000000000" pitchFamily="34" charset="-128"/>
              </a:rPr>
              <a:t>モジュール</a:t>
            </a:r>
            <a:r>
              <a:rPr kumimoji="1" lang="ja-JP" altLang="en-US" sz="1200">
                <a:solidFill>
                  <a:schemeClr val="accent3"/>
                </a:solidFill>
                <a:latin typeface="BIZ UDPGothic" panose="020B0400000000000000" pitchFamily="34" charset="-128"/>
                <a:ea typeface="BIZ UDPGothic" panose="020B0400000000000000" pitchFamily="34" charset="-128"/>
              </a:rPr>
              <a:t>という、特定の目的に合わせたタグや構造をまとめたパーツのこと</a:t>
            </a:r>
          </a:p>
        </p:txBody>
      </p:sp>
      <p:sp>
        <p:nvSpPr>
          <p:cNvPr id="17" name="テキスト ボックス 16">
            <a:extLst>
              <a:ext uri="{FF2B5EF4-FFF2-40B4-BE49-F238E27FC236}">
                <a16:creationId xmlns:a16="http://schemas.microsoft.com/office/drawing/2014/main" id="{4DC92256-ED4F-3800-0B2E-2185D0EDC77E}"/>
              </a:ext>
            </a:extLst>
          </p:cNvPr>
          <p:cNvSpPr txBox="1"/>
          <p:nvPr/>
        </p:nvSpPr>
        <p:spPr>
          <a:xfrm>
            <a:off x="5864508" y="4734905"/>
            <a:ext cx="3152274" cy="261610"/>
          </a:xfrm>
          <a:prstGeom prst="rect">
            <a:avLst/>
          </a:prstGeom>
          <a:noFill/>
        </p:spPr>
        <p:txBody>
          <a:bodyPr wrap="square">
            <a:spAutoFit/>
          </a:bodyPr>
          <a:lstStyle/>
          <a:p>
            <a:r>
              <a:rPr lang="ja-JP" altLang="en-US" sz="1100">
                <a:hlinkClick r:id="rId6"/>
              </a:rPr>
              <a:t>村並秀昭「</a:t>
            </a:r>
            <a:r>
              <a:rPr lang="en-US" altLang="ja-JP" sz="1100">
                <a:hlinkClick r:id="rId6"/>
              </a:rPr>
              <a:t>TEI </a:t>
            </a:r>
            <a:r>
              <a:rPr lang="ja-JP" altLang="en-US" sz="1100">
                <a:hlinkClick r:id="rId6"/>
              </a:rPr>
              <a:t>ガイドライン実験室」より抜粋</a:t>
            </a:r>
            <a:endParaRPr lang="ja-JP" altLang="en-US" sz="1100"/>
          </a:p>
        </p:txBody>
      </p:sp>
    </p:spTree>
    <p:extLst>
      <p:ext uri="{BB962C8B-B14F-4D97-AF65-F5344CB8AC3E}">
        <p14:creationId xmlns:p14="http://schemas.microsoft.com/office/powerpoint/2010/main" val="278089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653143" y="1235100"/>
            <a:ext cx="8138160" cy="1856100"/>
          </a:xfrm>
          <a:prstGeom prst="rect">
            <a:avLst/>
          </a:prstGeom>
          <a:solidFill>
            <a:srgbClr val="FFF2CC"/>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b="1" u="sng" dirty="0">
                <a:solidFill>
                  <a:schemeClr val="accent3"/>
                </a:solidFill>
                <a:latin typeface="BIZ UDPGothic" panose="020B0400000000000000" pitchFamily="34" charset="-128"/>
                <a:ea typeface="BIZ UDPGothic" panose="020B0400000000000000" pitchFamily="34" charset="-128"/>
              </a:rPr>
              <a:t>エレメント</a:t>
            </a:r>
            <a:r>
              <a:rPr lang="ja-JP" altLang="en-US" sz="1800" b="1" u="sng">
                <a:solidFill>
                  <a:schemeClr val="accent3"/>
                </a:solidFill>
                <a:latin typeface="BIZ UDPGothic" panose="020B0400000000000000" pitchFamily="34" charset="-128"/>
                <a:ea typeface="BIZ UDPGothic" panose="020B0400000000000000" pitchFamily="34" charset="-128"/>
              </a:rPr>
              <a:t>（要素）</a:t>
            </a:r>
            <a:r>
              <a:rPr lang="ja" sz="1800" b="1" dirty="0">
                <a:latin typeface="BIZ UDPGothic" panose="020B0400000000000000" pitchFamily="34" charset="-128"/>
                <a:ea typeface="BIZ UDPGothic" panose="020B0400000000000000" pitchFamily="34" charset="-128"/>
              </a:rPr>
              <a:t>＝タグに囲まれた文字の断片</a:t>
            </a:r>
            <a:endParaRPr sz="1800" b="1" dirty="0">
              <a:latin typeface="BIZ UDPGothic" panose="020B0400000000000000" pitchFamily="34" charset="-128"/>
              <a:ea typeface="BIZ UDPGothic" panose="020B0400000000000000" pitchFamily="34" charset="-128"/>
            </a:endParaRPr>
          </a:p>
        </p:txBody>
      </p:sp>
      <p:sp>
        <p:nvSpPr>
          <p:cNvPr id="70" name="Google Shape;70;p15"/>
          <p:cNvSpPr txBox="1">
            <a:spLocks noGrp="1"/>
          </p:cNvSpPr>
          <p:nvPr>
            <p:ph type="title"/>
          </p:nvPr>
        </p:nvSpPr>
        <p:spPr>
          <a:xfrm>
            <a:off x="457200" y="182880"/>
            <a:ext cx="8229600" cy="876701"/>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dirty="0"/>
              <a:t>タグとは何？</a:t>
            </a:r>
            <a:endParaRPr dirty="0"/>
          </a:p>
        </p:txBody>
      </p:sp>
      <p:sp>
        <p:nvSpPr>
          <p:cNvPr id="71" name="Google Shape;71;p15"/>
          <p:cNvSpPr txBox="1">
            <a:spLocks noGrp="1"/>
          </p:cNvSpPr>
          <p:nvPr>
            <p:ph idx="1"/>
          </p:nvPr>
        </p:nvSpPr>
        <p:spPr>
          <a:xfrm>
            <a:off x="782852" y="1250955"/>
            <a:ext cx="7903948" cy="3394472"/>
          </a:xfrm>
          <a:prstGeom prst="rect">
            <a:avLst/>
          </a:prstGeom>
        </p:spPr>
        <p:txBody>
          <a:bodyPr spcFirstLastPara="1" wrap="square" lIns="91425" tIns="91425" rIns="91425" bIns="91425" anchor="t" anchorCtr="0">
            <a:normAutofit/>
          </a:bodyPr>
          <a:lstStyle/>
          <a:p>
            <a:pPr marL="457200" lvl="0" indent="-457200" algn="ctr" rtl="0">
              <a:lnSpc>
                <a:spcPct val="100000"/>
              </a:lnSpc>
              <a:spcBef>
                <a:spcPts val="0"/>
              </a:spcBef>
              <a:spcAft>
                <a:spcPts val="0"/>
              </a:spcAft>
              <a:buSzPts val="3600"/>
              <a:buAutoNum type="arabicPeriod"/>
            </a:pPr>
            <a:r>
              <a:rPr lang="ja" b="1" dirty="0">
                <a:solidFill>
                  <a:srgbClr val="FF0000"/>
                </a:solidFill>
              </a:rPr>
              <a:t>&lt;xxxxx&gt;</a:t>
            </a:r>
            <a:r>
              <a:rPr lang="ja" dirty="0"/>
              <a:t>文章や文字の塊</a:t>
            </a:r>
            <a:r>
              <a:rPr lang="ja" b="1" dirty="0">
                <a:solidFill>
                  <a:srgbClr val="FF0000"/>
                </a:solidFill>
              </a:rPr>
              <a:t>&lt;/xxxxx&gt;</a:t>
            </a:r>
            <a:endParaRPr dirty="0"/>
          </a:p>
        </p:txBody>
      </p:sp>
      <p:sp>
        <p:nvSpPr>
          <p:cNvPr id="72" name="Google Shape;72;p15"/>
          <p:cNvSpPr txBox="1"/>
          <p:nvPr/>
        </p:nvSpPr>
        <p:spPr>
          <a:xfrm>
            <a:off x="1524290" y="2490374"/>
            <a:ext cx="1138800" cy="4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開始タグ</a:t>
            </a:r>
            <a:endParaRPr sz="1800">
              <a:solidFill>
                <a:schemeClr val="dk2"/>
              </a:solidFill>
              <a:latin typeface="BIZ UDPGothic" panose="020B0400000000000000" pitchFamily="34" charset="-128"/>
              <a:ea typeface="BIZ UDPGothic" panose="020B0400000000000000" pitchFamily="34" charset="-128"/>
            </a:endParaRPr>
          </a:p>
        </p:txBody>
      </p:sp>
      <p:cxnSp>
        <p:nvCxnSpPr>
          <p:cNvPr id="73" name="Google Shape;73;p15"/>
          <p:cNvCxnSpPr>
            <a:stCxn id="72" idx="0"/>
          </p:cNvCxnSpPr>
          <p:nvPr/>
        </p:nvCxnSpPr>
        <p:spPr>
          <a:xfrm rot="10800000">
            <a:off x="2093690" y="1829174"/>
            <a:ext cx="0" cy="661200"/>
          </a:xfrm>
          <a:prstGeom prst="straightConnector1">
            <a:avLst/>
          </a:prstGeom>
          <a:noFill/>
          <a:ln w="9525" cap="flat" cmpd="sng">
            <a:solidFill>
              <a:schemeClr val="dk2"/>
            </a:solidFill>
            <a:prstDash val="solid"/>
            <a:round/>
            <a:headEnd type="none" w="med" len="med"/>
            <a:tailEnd type="triangle" w="med" len="med"/>
          </a:ln>
        </p:spPr>
      </p:cxnSp>
      <p:sp>
        <p:nvSpPr>
          <p:cNvPr id="74" name="Google Shape;74;p15"/>
          <p:cNvSpPr txBox="1"/>
          <p:nvPr/>
        </p:nvSpPr>
        <p:spPr>
          <a:xfrm>
            <a:off x="6845496" y="2477311"/>
            <a:ext cx="1138800" cy="4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終了タグ</a:t>
            </a:r>
            <a:endParaRPr sz="1800">
              <a:solidFill>
                <a:schemeClr val="dk2"/>
              </a:solidFill>
              <a:latin typeface="BIZ UDPGothic" panose="020B0400000000000000" pitchFamily="34" charset="-128"/>
              <a:ea typeface="BIZ UDPGothic" panose="020B0400000000000000" pitchFamily="34" charset="-128"/>
            </a:endParaRPr>
          </a:p>
        </p:txBody>
      </p:sp>
      <p:cxnSp>
        <p:nvCxnSpPr>
          <p:cNvPr id="75" name="Google Shape;75;p15"/>
          <p:cNvCxnSpPr>
            <a:stCxn id="74" idx="0"/>
          </p:cNvCxnSpPr>
          <p:nvPr/>
        </p:nvCxnSpPr>
        <p:spPr>
          <a:xfrm rot="10800000">
            <a:off x="7414896" y="1816111"/>
            <a:ext cx="0" cy="661200"/>
          </a:xfrm>
          <a:prstGeom prst="straightConnector1">
            <a:avLst/>
          </a:prstGeom>
          <a:noFill/>
          <a:ln w="9525" cap="flat" cmpd="sng">
            <a:solidFill>
              <a:schemeClr val="dk2"/>
            </a:solidFill>
            <a:prstDash val="solid"/>
            <a:round/>
            <a:headEnd type="none" w="med" len="med"/>
            <a:tailEnd type="triangle" w="med" len="med"/>
          </a:ln>
        </p:spPr>
      </p:cxnSp>
      <p:sp>
        <p:nvSpPr>
          <p:cNvPr id="76" name="Google Shape;76;p15"/>
          <p:cNvSpPr txBox="1"/>
          <p:nvPr/>
        </p:nvSpPr>
        <p:spPr>
          <a:xfrm>
            <a:off x="672067" y="3312654"/>
            <a:ext cx="3952184" cy="1600408"/>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600" b="1">
                <a:solidFill>
                  <a:schemeClr val="tx1">
                    <a:lumMod val="50000"/>
                  </a:schemeClr>
                </a:solidFill>
                <a:latin typeface="BIZ UDPGothic" panose="020B0400000000000000" pitchFamily="34" charset="-128"/>
                <a:ea typeface="BIZ UDPGothic" panose="020B0400000000000000" pitchFamily="34" charset="-128"/>
              </a:rPr>
              <a:t>2. </a:t>
            </a:r>
            <a:r>
              <a:rPr lang="ja" sz="3600" b="1">
                <a:solidFill>
                  <a:srgbClr val="FF0000"/>
                </a:solidFill>
                <a:latin typeface="BIZ UDPGothic" panose="020B0400000000000000" pitchFamily="34" charset="-128"/>
                <a:ea typeface="BIZ UDPGothic" panose="020B0400000000000000" pitchFamily="34" charset="-128"/>
              </a:rPr>
              <a:t>&lt;xxxxx /&gt;</a:t>
            </a:r>
            <a:endParaRPr lang="en-US" altLang="ja" sz="3600" b="1">
              <a:solidFill>
                <a:srgbClr val="FF0000"/>
              </a:solidFill>
              <a:latin typeface="BIZ UDPGothic" panose="020B0400000000000000" pitchFamily="34" charset="-128"/>
              <a:ea typeface="BIZ UDPGothic" panose="020B0400000000000000" pitchFamily="34" charset="-128"/>
            </a:endParaRPr>
          </a:p>
          <a:p>
            <a:pPr marL="0" lvl="0" indent="0" algn="ctr" rtl="0">
              <a:spcBef>
                <a:spcPts val="0"/>
              </a:spcBef>
              <a:spcAft>
                <a:spcPts val="0"/>
              </a:spcAft>
              <a:buNone/>
            </a:pPr>
            <a:endParaRPr lang="en-US" sz="3600" b="1">
              <a:solidFill>
                <a:srgbClr val="FF0000"/>
              </a:solidFill>
              <a:latin typeface="BIZ UDPGothic" panose="020B0400000000000000" pitchFamily="34" charset="-128"/>
              <a:ea typeface="BIZ UDPGothic" panose="020B0400000000000000" pitchFamily="34" charset="-128"/>
            </a:endParaRPr>
          </a:p>
          <a:p>
            <a:pPr marL="0" lvl="0" indent="0" algn="ctr" rtl="0">
              <a:spcBef>
                <a:spcPts val="0"/>
              </a:spcBef>
              <a:spcAft>
                <a:spcPts val="0"/>
              </a:spcAft>
              <a:buNone/>
            </a:pPr>
            <a:endParaRPr lang="en-US" sz="2000" b="1">
              <a:solidFill>
                <a:srgbClr val="FF0000"/>
              </a:solidFill>
              <a:latin typeface="BIZ UDPGothic" panose="020B0400000000000000" pitchFamily="34" charset="-128"/>
              <a:ea typeface="BIZ UDPGothic" panose="020B0400000000000000" pitchFamily="34" charset="-128"/>
            </a:endParaRPr>
          </a:p>
        </p:txBody>
      </p:sp>
      <p:sp>
        <p:nvSpPr>
          <p:cNvPr id="77" name="Google Shape;77;p15"/>
          <p:cNvSpPr txBox="1"/>
          <p:nvPr/>
        </p:nvSpPr>
        <p:spPr>
          <a:xfrm>
            <a:off x="4638718" y="3926608"/>
            <a:ext cx="4296300" cy="8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このタグは</a:t>
            </a:r>
            <a:r>
              <a:rPr lang="ja" altLang="en-US" sz="1800">
                <a:solidFill>
                  <a:schemeClr val="dk2"/>
                </a:solidFill>
                <a:latin typeface="BIZ UDPGothic" panose="020B0400000000000000" pitchFamily="34" charset="-128"/>
                <a:ea typeface="BIZ UDPGothic" panose="020B0400000000000000" pitchFamily="34" charset="-128"/>
              </a:rPr>
              <a:t>、</a:t>
            </a:r>
            <a:r>
              <a:rPr lang="ja-JP" altLang="en-US" sz="1800">
                <a:solidFill>
                  <a:schemeClr val="dk2"/>
                </a:solidFill>
                <a:latin typeface="BIZ UDPGothic" panose="020B0400000000000000" pitchFamily="34" charset="-128"/>
                <a:ea typeface="BIZ UDPGothic" panose="020B0400000000000000" pitchFamily="34" charset="-128"/>
              </a:rPr>
              <a:t>テキストがなくても</a:t>
            </a:r>
            <a:r>
              <a:rPr lang="ja" sz="1800">
                <a:solidFill>
                  <a:schemeClr val="dk2"/>
                </a:solidFill>
                <a:latin typeface="BIZ UDPGothic" panose="020B0400000000000000" pitchFamily="34" charset="-128"/>
                <a:ea typeface="BIZ UDPGothic" panose="020B0400000000000000" pitchFamily="34" charset="-128"/>
              </a:rPr>
              <a:t>入力した位置に</a:t>
            </a:r>
            <a:r>
              <a:rPr lang="ja" sz="1800" u="sng">
                <a:solidFill>
                  <a:schemeClr val="dk2"/>
                </a:solidFill>
                <a:latin typeface="BIZ UDPGothic" panose="020B0400000000000000" pitchFamily="34" charset="-128"/>
                <a:ea typeface="BIZ UDPGothic" panose="020B0400000000000000" pitchFamily="34" charset="-128"/>
              </a:rPr>
              <a:t>何らかの意味を持たせることができる</a:t>
            </a:r>
            <a:endParaRPr sz="1800" u="sng">
              <a:solidFill>
                <a:schemeClr val="dk2"/>
              </a:solidFill>
              <a:latin typeface="BIZ UDPGothic" panose="020B0400000000000000" pitchFamily="34" charset="-128"/>
              <a:ea typeface="BIZ UDPGothic" panose="020B0400000000000000" pitchFamily="34" charset="-128"/>
            </a:endParaRPr>
          </a:p>
        </p:txBody>
      </p:sp>
      <p:sp>
        <p:nvSpPr>
          <p:cNvPr id="78" name="Google Shape;78;p15"/>
          <p:cNvSpPr txBox="1"/>
          <p:nvPr/>
        </p:nvSpPr>
        <p:spPr>
          <a:xfrm>
            <a:off x="1739815" y="4285201"/>
            <a:ext cx="2005697" cy="4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空白タグ</a:t>
            </a:r>
            <a:r>
              <a:rPr lang="ja" altLang="en-US" sz="1800">
                <a:solidFill>
                  <a:schemeClr val="dk2"/>
                </a:solidFill>
                <a:latin typeface="BIZ UDPGothic" panose="020B0400000000000000" pitchFamily="34" charset="-128"/>
                <a:ea typeface="BIZ UDPGothic" panose="020B0400000000000000" pitchFamily="34" charset="-128"/>
              </a:rPr>
              <a:t>（</a:t>
            </a:r>
            <a:r>
              <a:rPr lang="ja-JP" altLang="en-US" sz="1800">
                <a:solidFill>
                  <a:schemeClr val="dk2"/>
                </a:solidFill>
                <a:latin typeface="BIZ UDPGothic" panose="020B0400000000000000" pitchFamily="34" charset="-128"/>
                <a:ea typeface="BIZ UDPGothic" panose="020B0400000000000000" pitchFamily="34" charset="-128"/>
              </a:rPr>
              <a:t>空要素）</a:t>
            </a:r>
            <a:endParaRPr sz="1800">
              <a:solidFill>
                <a:schemeClr val="dk2"/>
              </a:solidFill>
              <a:latin typeface="BIZ UDPGothic" panose="020B0400000000000000" pitchFamily="34" charset="-128"/>
              <a:ea typeface="BIZ UDPGothic" panose="020B0400000000000000" pitchFamily="34" charset="-128"/>
            </a:endParaRPr>
          </a:p>
        </p:txBody>
      </p:sp>
      <p:cxnSp>
        <p:nvCxnSpPr>
          <p:cNvPr id="79" name="Google Shape;79;p15"/>
          <p:cNvCxnSpPr>
            <a:cxnSpLocks/>
            <a:stCxn id="78" idx="0"/>
          </p:cNvCxnSpPr>
          <p:nvPr/>
        </p:nvCxnSpPr>
        <p:spPr>
          <a:xfrm flipV="1">
            <a:off x="2742664" y="3943345"/>
            <a:ext cx="0" cy="341856"/>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FAD45-3BD5-6AC7-EE10-35C08F2516C6}"/>
              </a:ext>
            </a:extLst>
          </p:cNvPr>
          <p:cNvSpPr>
            <a:spLocks noGrp="1"/>
          </p:cNvSpPr>
          <p:nvPr>
            <p:ph type="title"/>
          </p:nvPr>
        </p:nvSpPr>
        <p:spPr>
          <a:xfrm>
            <a:off x="457200" y="87474"/>
            <a:ext cx="8229600" cy="846177"/>
          </a:xfrm>
        </p:spPr>
        <p:txBody>
          <a:bodyPr/>
          <a:lstStyle/>
          <a:p>
            <a:r>
              <a:rPr kumimoji="1" lang="ja-JP" altLang="en-US"/>
              <a:t>日本語</a:t>
            </a:r>
            <a:r>
              <a:rPr kumimoji="1" lang="en-US" altLang="ja-JP"/>
              <a:t>TEI</a:t>
            </a:r>
            <a:r>
              <a:rPr kumimoji="1" lang="ja-JP" altLang="en-US"/>
              <a:t>関連書籍・コミュニティ</a:t>
            </a:r>
          </a:p>
        </p:txBody>
      </p:sp>
      <p:sp>
        <p:nvSpPr>
          <p:cNvPr id="3" name="コンテンツ プレースホルダー 2">
            <a:extLst>
              <a:ext uri="{FF2B5EF4-FFF2-40B4-BE49-F238E27FC236}">
                <a16:creationId xmlns:a16="http://schemas.microsoft.com/office/drawing/2014/main" id="{A0B85B20-41BC-26DB-BF4F-21E79426DE14}"/>
              </a:ext>
            </a:extLst>
          </p:cNvPr>
          <p:cNvSpPr>
            <a:spLocks noGrp="1"/>
          </p:cNvSpPr>
          <p:nvPr>
            <p:ph idx="1"/>
          </p:nvPr>
        </p:nvSpPr>
        <p:spPr/>
        <p:txBody>
          <a:bodyPr>
            <a:normAutofit/>
          </a:bodyPr>
          <a:lstStyle/>
          <a:p>
            <a:pPr marL="457200" indent="-457200">
              <a:lnSpc>
                <a:spcPct val="100000"/>
              </a:lnSpc>
              <a:spcBef>
                <a:spcPts val="1000"/>
              </a:spcBef>
              <a:spcAft>
                <a:spcPts val="1000"/>
              </a:spcAft>
              <a:buFont typeface="+mj-lt"/>
              <a:buAutoNum type="arabicPeriod"/>
            </a:pPr>
            <a:r>
              <a:rPr lang="ja-JP" altLang="en-US" sz="2000"/>
              <a:t>一般財団法人人文情報学研究所ほか</a:t>
            </a:r>
            <a:r>
              <a:rPr lang="en-US" altLang="ja-JP" sz="2000"/>
              <a:t>. </a:t>
            </a:r>
            <a:r>
              <a:rPr lang="ja-JP" altLang="en-US" sz="2000"/>
              <a:t>人文学のためのテキストデータ構築入門</a:t>
            </a:r>
            <a:r>
              <a:rPr lang="en-US" altLang="ja-JP" sz="2000"/>
              <a:t>: TEI</a:t>
            </a:r>
            <a:r>
              <a:rPr lang="ja-JP" altLang="en-US" sz="2000"/>
              <a:t>ガイドラインに準拠した取り組みにむけて</a:t>
            </a:r>
            <a:r>
              <a:rPr lang="en-US" altLang="ja-JP" sz="2000"/>
              <a:t>. </a:t>
            </a:r>
            <a:r>
              <a:rPr lang="ja-JP" altLang="en-US" sz="2000"/>
              <a:t>東京</a:t>
            </a:r>
            <a:r>
              <a:rPr lang="en-US" altLang="ja-JP" sz="2000"/>
              <a:t>, </a:t>
            </a:r>
            <a:r>
              <a:rPr lang="ja-JP" altLang="en-US" sz="2000"/>
              <a:t>文学通信</a:t>
            </a:r>
            <a:r>
              <a:rPr lang="en-US" altLang="ja-JP" sz="2000"/>
              <a:t>, 2022, ISBN978-4-909658-84-5.</a:t>
            </a:r>
            <a:r>
              <a:rPr lang="ja-JP" altLang="en-US" sz="2000"/>
              <a:t>　</a:t>
            </a:r>
            <a:endParaRPr lang="en-US" altLang="ja-JP" sz="2000"/>
          </a:p>
          <a:p>
            <a:pPr marL="457200" indent="-457200">
              <a:lnSpc>
                <a:spcPct val="100000"/>
              </a:lnSpc>
              <a:spcBef>
                <a:spcPts val="1000"/>
              </a:spcBef>
              <a:spcAft>
                <a:spcPts val="1000"/>
              </a:spcAft>
              <a:buFont typeface="+mj-lt"/>
              <a:buAutoNum type="arabicPeriod"/>
            </a:pPr>
            <a:r>
              <a:rPr lang="en-US" altLang="ja-JP" sz="2000"/>
              <a:t>TEI</a:t>
            </a:r>
            <a:r>
              <a:rPr lang="ja-JP" altLang="en-US" sz="2000"/>
              <a:t>研究会　</a:t>
            </a:r>
            <a:r>
              <a:rPr lang="en-US" altLang="ja-JP" sz="2000"/>
              <a:t> </a:t>
            </a:r>
            <a:r>
              <a:rPr lang="en-US" altLang="ja-JP" sz="2000">
                <a:solidFill>
                  <a:schemeClr val="bg2"/>
                </a:solidFill>
                <a:hlinkClick r:id="rId3">
                  <a:extLst>
                    <a:ext uri="{A12FA001-AC4F-418D-AE19-62706E023703}">
                      <ahyp:hlinkClr xmlns:ahyp="http://schemas.microsoft.com/office/drawing/2018/hyperlinkcolor" val="tx"/>
                    </a:ext>
                  </a:extLst>
                </a:hlinkClick>
              </a:rPr>
              <a:t>https://tei.dhii.jp/home</a:t>
            </a:r>
            <a:endParaRPr lang="en-US" altLang="ja-JP" sz="2000">
              <a:solidFill>
                <a:schemeClr val="bg2"/>
              </a:solidFill>
            </a:endParaRPr>
          </a:p>
          <a:p>
            <a:pPr marL="457200" indent="-457200">
              <a:lnSpc>
                <a:spcPct val="100000"/>
              </a:lnSpc>
              <a:spcBef>
                <a:spcPts val="1000"/>
              </a:spcBef>
              <a:spcAft>
                <a:spcPts val="1000"/>
              </a:spcAft>
              <a:buFont typeface="+mj-lt"/>
              <a:buAutoNum type="arabicPeriod"/>
            </a:pPr>
            <a:r>
              <a:rPr lang="ja-JP" altLang="en-US" sz="2000"/>
              <a:t>青空文庫テキストの</a:t>
            </a:r>
            <a:r>
              <a:rPr lang="en-US" altLang="ja-JP" sz="2000"/>
              <a:t>TEI</a:t>
            </a:r>
            <a:r>
              <a:rPr lang="ja-JP" altLang="en-US" sz="2000"/>
              <a:t>自動化プロジェクト</a:t>
            </a:r>
            <a:r>
              <a:rPr lang="en-US" altLang="ja-JP" sz="2000"/>
              <a:t> </a:t>
            </a:r>
            <a:r>
              <a:rPr lang="en-US" altLang="ja-JP" sz="2000">
                <a:solidFill>
                  <a:schemeClr val="bg2"/>
                </a:solidFill>
                <a:hlinkClick r:id="rId4">
                  <a:extLst>
                    <a:ext uri="{A12FA001-AC4F-418D-AE19-62706E023703}">
                      <ahyp:hlinkClr xmlns:ahyp="http://schemas.microsoft.com/office/drawing/2018/hyperlinkcolor" val="tx"/>
                    </a:ext>
                  </a:extLst>
                </a:hlinkClick>
              </a:rPr>
              <a:t>https://github.com/TEI-EAJ/auto_aozora_tei</a:t>
            </a:r>
            <a:endParaRPr lang="en-US" altLang="ja-JP" sz="2000">
              <a:solidFill>
                <a:schemeClr val="bg2"/>
              </a:solidFill>
            </a:endParaRPr>
          </a:p>
        </p:txBody>
      </p:sp>
    </p:spTree>
    <p:extLst>
      <p:ext uri="{BB962C8B-B14F-4D97-AF65-F5344CB8AC3E}">
        <p14:creationId xmlns:p14="http://schemas.microsoft.com/office/powerpoint/2010/main" val="240004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57200" y="211756"/>
            <a:ext cx="8229600" cy="847826"/>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JP" altLang="en-US"/>
              <a:t>おわりに</a:t>
            </a:r>
            <a:endParaRPr/>
          </a:p>
        </p:txBody>
      </p:sp>
      <p:sp>
        <p:nvSpPr>
          <p:cNvPr id="150" name="Google Shape;150;p24"/>
          <p:cNvSpPr txBox="1">
            <a:spLocks noGrp="1"/>
          </p:cNvSpPr>
          <p:nvPr>
            <p:ph idx="1"/>
          </p:nvPr>
        </p:nvSpPr>
        <p:spPr>
          <a:prstGeom prst="rect">
            <a:avLst/>
          </a:prstGeom>
        </p:spPr>
        <p:txBody>
          <a:bodyPr spcFirstLastPara="1" wrap="square" lIns="91425" tIns="91425" rIns="91425" bIns="91425" anchor="t" anchorCtr="0">
            <a:normAutofit fontScale="85000" lnSpcReduction="10000"/>
          </a:bodyPr>
          <a:lstStyle/>
          <a:p>
            <a:pPr marL="0" lvl="0" indent="0" algn="l" rtl="0">
              <a:lnSpc>
                <a:spcPct val="120000"/>
              </a:lnSpc>
              <a:spcBef>
                <a:spcPts val="1200"/>
              </a:spcBef>
              <a:spcAft>
                <a:spcPts val="0"/>
              </a:spcAft>
              <a:buNone/>
            </a:pPr>
            <a:r>
              <a:rPr lang="ja"/>
              <a:t>TEIタグは、人文学系の資料</a:t>
            </a:r>
            <a:r>
              <a:rPr lang="ja" altLang="en-US"/>
              <a:t>が</a:t>
            </a:r>
            <a:r>
              <a:rPr lang="ja"/>
              <a:t>多種多様であ</a:t>
            </a:r>
            <a:r>
              <a:rPr lang="ja-JP" altLang="en-US"/>
              <a:t>るため</a:t>
            </a:r>
            <a:r>
              <a:rPr lang="ja"/>
              <a:t>、</a:t>
            </a:r>
            <a:r>
              <a:rPr lang="ja" b="1">
                <a:solidFill>
                  <a:srgbClr val="FF0000"/>
                </a:solidFill>
              </a:rPr>
              <a:t>その資料を使う人やコミュニティがタグ付けを考えるべき</a:t>
            </a:r>
            <a:r>
              <a:rPr lang="ja"/>
              <a:t>という考え方で運用されている。</a:t>
            </a:r>
            <a:endParaRPr/>
          </a:p>
          <a:p>
            <a:pPr marL="0" lvl="0" indent="0" algn="l" rtl="0">
              <a:lnSpc>
                <a:spcPct val="120000"/>
              </a:lnSpc>
              <a:spcBef>
                <a:spcPts val="1200"/>
              </a:spcBef>
              <a:spcAft>
                <a:spcPts val="0"/>
              </a:spcAft>
              <a:buNone/>
            </a:pPr>
            <a:r>
              <a:rPr lang="ja-JP" altLang="en-US"/>
              <a:t>そのため</a:t>
            </a:r>
            <a:r>
              <a:rPr lang="ja"/>
              <a:t>取り扱うテキストの種類に近いTEIサンプルを探</a:t>
            </a:r>
            <a:r>
              <a:rPr lang="ja-JP" altLang="en-US"/>
              <a:t>したりハンズオンでワークする</a:t>
            </a:r>
            <a:r>
              <a:rPr lang="ja"/>
              <a:t>のが</a:t>
            </a:r>
            <a:r>
              <a:rPr lang="ja-JP" altLang="en-US">
                <a:solidFill>
                  <a:schemeClr val="accent3"/>
                </a:solidFill>
              </a:rPr>
              <a:t>手っ取り早くて</a:t>
            </a:r>
            <a:r>
              <a:rPr lang="ja">
                <a:solidFill>
                  <a:schemeClr val="accent3"/>
                </a:solidFill>
              </a:rPr>
              <a:t>おすすめ</a:t>
            </a:r>
            <a:r>
              <a:rPr lang="ja-JP" altLang="en-US"/>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57200" y="195942"/>
            <a:ext cx="8229600" cy="863639"/>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dirty="0"/>
              <a:t>タグ付けのルール</a:t>
            </a:r>
            <a:endParaRPr dirty="0"/>
          </a:p>
        </p:txBody>
      </p:sp>
      <p:sp>
        <p:nvSpPr>
          <p:cNvPr id="85" name="Google Shape;85;p16"/>
          <p:cNvSpPr txBox="1">
            <a:spLocks noGrp="1"/>
          </p:cNvSpPr>
          <p:nvPr>
            <p:ph idx="1"/>
          </p:nvPr>
        </p:nvSpPr>
        <p:spPr>
          <a:prstGeom prst="rect">
            <a:avLst/>
          </a:prstGeom>
        </p:spPr>
        <p:txBody>
          <a:bodyPr spcFirstLastPara="1" wrap="square" lIns="91425" tIns="91425" rIns="91425" bIns="91425" anchor="t" anchorCtr="0">
            <a:normAutofit/>
          </a:bodyPr>
          <a:lstStyle/>
          <a:p>
            <a:pPr marL="628650" lvl="0" indent="-514350" algn="l" rtl="0">
              <a:spcBef>
                <a:spcPts val="0"/>
              </a:spcBef>
              <a:spcAft>
                <a:spcPts val="0"/>
              </a:spcAft>
              <a:buSzPct val="100000"/>
              <a:buFont typeface="+mj-lt"/>
              <a:buAutoNum type="arabicPeriod"/>
            </a:pPr>
            <a:r>
              <a:rPr lang="ja" altLang="en-US"/>
              <a:t>開始タグと終了タグで文字の塊を囲むときは、</a:t>
            </a:r>
            <a:r>
              <a:rPr lang="ja" altLang="en-US">
                <a:solidFill>
                  <a:schemeClr val="accent3"/>
                </a:solidFill>
              </a:rPr>
              <a:t>必ずセットで使用する</a:t>
            </a:r>
            <a:endParaRPr>
              <a:solidFill>
                <a:schemeClr val="accent3"/>
              </a:solidFill>
            </a:endParaRPr>
          </a:p>
          <a:p>
            <a:pPr marL="628650" lvl="0" indent="-514350" algn="l" rtl="0">
              <a:spcBef>
                <a:spcPts val="0"/>
              </a:spcBef>
              <a:spcAft>
                <a:spcPts val="0"/>
              </a:spcAft>
              <a:buSzPct val="100000"/>
              <a:buFont typeface="+mj-lt"/>
              <a:buAutoNum type="arabicPeriod"/>
            </a:pPr>
            <a:r>
              <a:rPr lang="ja" altLang="en-US"/>
              <a:t>開始タグと終了タグのセットは</a:t>
            </a:r>
            <a:r>
              <a:rPr lang="ja" altLang="en-US">
                <a:solidFill>
                  <a:schemeClr val="accent3"/>
                </a:solidFill>
              </a:rPr>
              <a:t>入れ子</a:t>
            </a:r>
            <a:r>
              <a:rPr lang="ja" altLang="en-US"/>
              <a:t>にしても良い</a:t>
            </a:r>
            <a:endParaRPr lang="en-US" altLang="ja"/>
          </a:p>
          <a:p>
            <a:pPr marL="628650" lvl="0" indent="-514350" algn="l" rtl="0">
              <a:spcBef>
                <a:spcPts val="0"/>
              </a:spcBef>
              <a:spcAft>
                <a:spcPts val="0"/>
              </a:spcAft>
              <a:buSzPct val="100000"/>
              <a:buFont typeface="+mj-lt"/>
              <a:buAutoNum type="arabicPeriod"/>
            </a:pPr>
            <a:r>
              <a:rPr lang="ja" altLang="en-US"/>
              <a:t>入れ子</a:t>
            </a:r>
            <a:r>
              <a:rPr lang="ja-JP" altLang="en-US"/>
              <a:t>同士は</a:t>
            </a:r>
            <a:r>
              <a:rPr lang="ja" altLang="en-US" u="sng">
                <a:solidFill>
                  <a:schemeClr val="accent3"/>
                </a:solidFill>
              </a:rPr>
              <a:t>オーバーラップできない</a:t>
            </a:r>
            <a:endParaRPr u="sng">
              <a:solidFill>
                <a:schemeClr val="accent3"/>
              </a:solidFill>
            </a:endParaRPr>
          </a:p>
        </p:txBody>
      </p:sp>
      <p:sp>
        <p:nvSpPr>
          <p:cNvPr id="2" name="正方形/長方形 1">
            <a:extLst>
              <a:ext uri="{FF2B5EF4-FFF2-40B4-BE49-F238E27FC236}">
                <a16:creationId xmlns:a16="http://schemas.microsoft.com/office/drawing/2014/main" id="{32081DEC-2794-7E4A-C116-8C2B82DB34C7}"/>
              </a:ext>
            </a:extLst>
          </p:cNvPr>
          <p:cNvSpPr/>
          <p:nvPr/>
        </p:nvSpPr>
        <p:spPr>
          <a:xfrm>
            <a:off x="2178424" y="4195482"/>
            <a:ext cx="1183341" cy="672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C402529-E543-670C-F5E0-454583523B6F}"/>
              </a:ext>
            </a:extLst>
          </p:cNvPr>
          <p:cNvSpPr/>
          <p:nvPr/>
        </p:nvSpPr>
        <p:spPr>
          <a:xfrm>
            <a:off x="2429253" y="4337998"/>
            <a:ext cx="681681" cy="38731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33D9863-6AA8-727C-0421-AE0FFB732B6D}"/>
              </a:ext>
            </a:extLst>
          </p:cNvPr>
          <p:cNvSpPr/>
          <p:nvPr/>
        </p:nvSpPr>
        <p:spPr>
          <a:xfrm>
            <a:off x="5190567" y="4195482"/>
            <a:ext cx="1183341" cy="672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0425A1D-0B58-391B-6FA0-6F1C5CC5937B}"/>
              </a:ext>
            </a:extLst>
          </p:cNvPr>
          <p:cNvSpPr/>
          <p:nvPr/>
        </p:nvSpPr>
        <p:spPr>
          <a:xfrm>
            <a:off x="6033067" y="4337998"/>
            <a:ext cx="681681" cy="38731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C4D35F8-91F1-1C46-DA06-6C67138030A9}"/>
              </a:ext>
            </a:extLst>
          </p:cNvPr>
          <p:cNvSpPr txBox="1"/>
          <p:nvPr/>
        </p:nvSpPr>
        <p:spPr>
          <a:xfrm>
            <a:off x="3381641" y="4377768"/>
            <a:ext cx="1162498" cy="307777"/>
          </a:xfrm>
          <a:prstGeom prst="rect">
            <a:avLst/>
          </a:prstGeom>
          <a:noFill/>
        </p:spPr>
        <p:txBody>
          <a:bodyPr wrap="none" rtlCol="0">
            <a:spAutoFit/>
          </a:bodyPr>
          <a:lstStyle/>
          <a:p>
            <a:r>
              <a:rPr kumimoji="1" lang="ja-JP" altLang="en-US">
                <a:latin typeface="BIZ UDPGothic" panose="020B0400000000000000" pitchFamily="34" charset="-128"/>
                <a:ea typeface="BIZ UDPGothic" panose="020B0400000000000000" pitchFamily="34" charset="-128"/>
              </a:rPr>
              <a:t>←これは</a:t>
            </a:r>
            <a:r>
              <a:rPr kumimoji="1" lang="en-US" altLang="ja-JP">
                <a:latin typeface="BIZ UDPGothic" panose="020B0400000000000000" pitchFamily="34" charset="-128"/>
                <a:ea typeface="BIZ UDPGothic" panose="020B0400000000000000" pitchFamily="34" charset="-128"/>
              </a:rPr>
              <a:t>OK</a:t>
            </a:r>
          </a:p>
        </p:txBody>
      </p:sp>
      <p:sp>
        <p:nvSpPr>
          <p:cNvPr id="7" name="テキスト ボックス 6">
            <a:extLst>
              <a:ext uri="{FF2B5EF4-FFF2-40B4-BE49-F238E27FC236}">
                <a16:creationId xmlns:a16="http://schemas.microsoft.com/office/drawing/2014/main" id="{BD3A6373-5B56-8352-6C9D-D45B49020476}"/>
              </a:ext>
            </a:extLst>
          </p:cNvPr>
          <p:cNvSpPr txBox="1"/>
          <p:nvPr/>
        </p:nvSpPr>
        <p:spPr>
          <a:xfrm>
            <a:off x="6778685" y="4377767"/>
            <a:ext cx="1172116" cy="307777"/>
          </a:xfrm>
          <a:prstGeom prst="rect">
            <a:avLst/>
          </a:prstGeom>
          <a:noFill/>
        </p:spPr>
        <p:txBody>
          <a:bodyPr wrap="none" rtlCol="0">
            <a:spAutoFit/>
          </a:bodyPr>
          <a:lstStyle/>
          <a:p>
            <a:r>
              <a:rPr kumimoji="1" lang="ja-JP" altLang="en-US">
                <a:solidFill>
                  <a:schemeClr val="accent3"/>
                </a:solidFill>
                <a:latin typeface="BIZ UDPGothic" panose="020B0400000000000000" pitchFamily="34" charset="-128"/>
                <a:ea typeface="BIZ UDPGothic" panose="020B0400000000000000" pitchFamily="34" charset="-128"/>
              </a:rPr>
              <a:t>←これは</a:t>
            </a:r>
            <a:r>
              <a:rPr kumimoji="1" lang="en-US" altLang="ja-JP">
                <a:solidFill>
                  <a:schemeClr val="accent3"/>
                </a:solidFill>
                <a:latin typeface="BIZ UDPGothic" panose="020B0400000000000000" pitchFamily="34" charset="-128"/>
                <a:ea typeface="BIZ UDPGothic" panose="020B0400000000000000" pitchFamily="34" charset="-128"/>
              </a:rPr>
              <a:t>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200" y="182879"/>
            <a:ext cx="8229600" cy="876701"/>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TEI</a:t>
            </a:r>
            <a:r>
              <a:rPr lang="ja-JP" altLang="en-US"/>
              <a:t>形式のデータの外観</a:t>
            </a:r>
            <a:endParaRPr/>
          </a:p>
        </p:txBody>
      </p:sp>
      <p:sp>
        <p:nvSpPr>
          <p:cNvPr id="9" name="テキスト ボックス 8">
            <a:extLst>
              <a:ext uri="{FF2B5EF4-FFF2-40B4-BE49-F238E27FC236}">
                <a16:creationId xmlns:a16="http://schemas.microsoft.com/office/drawing/2014/main" id="{138EA34D-0E33-B778-E216-D849F0B9FEAA}"/>
              </a:ext>
            </a:extLst>
          </p:cNvPr>
          <p:cNvSpPr txBox="1"/>
          <p:nvPr/>
        </p:nvSpPr>
        <p:spPr>
          <a:xfrm>
            <a:off x="1358537" y="1059580"/>
            <a:ext cx="7021286" cy="4031873"/>
          </a:xfrm>
          <a:prstGeom prst="rect">
            <a:avLst/>
          </a:prstGeom>
          <a:noFill/>
        </p:spPr>
        <p:txBody>
          <a:bodyPr wrap="square" rtlCol="0">
            <a:spAutoFit/>
          </a:bodyPr>
          <a:lstStyle/>
          <a:p>
            <a:r>
              <a:rPr lang="en-US" altLang="ja-JP" sz="1600" b="1" i="0">
                <a:solidFill>
                  <a:srgbClr val="000000"/>
                </a:solidFill>
                <a:effectLst/>
                <a:latin typeface="Courier New" panose="02070309020205020404" pitchFamily="49" charset="0"/>
                <a:cs typeface="Courier New" panose="02070309020205020404" pitchFamily="49" charset="0"/>
              </a:rPr>
              <a:t>&lt;TEI xmlns="http://www.tei-c.org/ns/1.0"&gt;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&lt;teiHeader&gt;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&lt;/teiHeader&gt;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&lt;text&gt;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&lt;front&gt;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front matter of copy text, if any, goes here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&lt;/front&gt;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&lt;body&gt;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body of copy text goes here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&lt;/body&gt;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&lt;back&gt;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back matter of copy text, if any, goes here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&lt;/back&gt;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&lt;/text&gt;</a:t>
            </a:r>
            <a:br>
              <a:rPr lang="en-US" altLang="ja-JP" sz="1600">
                <a:latin typeface="Courier New" panose="02070309020205020404" pitchFamily="49" charset="0"/>
                <a:cs typeface="Courier New" panose="02070309020205020404" pitchFamily="49" charset="0"/>
              </a:rPr>
            </a:br>
            <a:r>
              <a:rPr lang="en-US" altLang="ja-JP" sz="1600" b="1" i="0">
                <a:solidFill>
                  <a:srgbClr val="000000"/>
                </a:solidFill>
                <a:effectLst/>
                <a:latin typeface="Courier New" panose="02070309020205020404" pitchFamily="49" charset="0"/>
                <a:cs typeface="Courier New" panose="02070309020205020404" pitchFamily="49" charset="0"/>
              </a:rPr>
              <a:t>&lt;/TEI&gt;</a:t>
            </a:r>
            <a:endParaRPr kumimoji="1" lang="ja-JP" altLang="en-US" sz="1600">
              <a:latin typeface="Courier New" panose="02070309020205020404" pitchFamily="49" charset="0"/>
              <a:cs typeface="Courier New" panose="02070309020205020404" pitchFamily="49"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57200" y="182880"/>
            <a:ext cx="8229600" cy="876702"/>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en-US" altLang="ja"/>
              <a:t>&lt;TEI&gt;</a:t>
            </a:r>
            <a:r>
              <a:rPr lang="ja-JP" altLang="en-US"/>
              <a:t>タグ</a:t>
            </a:r>
            <a:r>
              <a:rPr lang="ja"/>
              <a:t>（ルート要素）</a:t>
            </a:r>
            <a:endParaRPr/>
          </a:p>
        </p:txBody>
      </p:sp>
      <p:sp>
        <p:nvSpPr>
          <p:cNvPr id="91" name="Google Shape;91;p17"/>
          <p:cNvSpPr txBox="1">
            <a:spLocks noGrp="1"/>
          </p:cNvSpPr>
          <p:nvPr>
            <p:ph idx="1"/>
          </p:nvPr>
        </p:nvSpPr>
        <p:spPr>
          <a:xfrm>
            <a:off x="782852" y="1200155"/>
            <a:ext cx="2495925" cy="339447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ja" b="1">
                <a:solidFill>
                  <a:schemeClr val="accent3"/>
                </a:solidFill>
              </a:rPr>
              <a:t>&lt;TEI&gt;</a:t>
            </a:r>
            <a:br>
              <a:rPr lang="en-US" altLang="ja" sz="2400">
                <a:solidFill>
                  <a:schemeClr val="accent3"/>
                </a:solidFill>
              </a:rPr>
            </a:br>
            <a:r>
              <a:rPr lang="ja-JP" altLang="en-US" sz="2400">
                <a:solidFill>
                  <a:schemeClr val="accent3"/>
                </a:solidFill>
              </a:rPr>
              <a:t>ルート要素</a:t>
            </a:r>
            <a:endParaRPr lang="en-US" altLang="ja-JP" sz="2400">
              <a:solidFill>
                <a:schemeClr val="accent3"/>
              </a:solidFill>
            </a:endParaRPr>
          </a:p>
          <a:p>
            <a:pPr marL="0" lvl="0" indent="0" algn="l" rtl="0">
              <a:spcBef>
                <a:spcPts val="0"/>
              </a:spcBef>
              <a:spcAft>
                <a:spcPts val="0"/>
              </a:spcAft>
              <a:buClr>
                <a:schemeClr val="dk1"/>
              </a:buClr>
              <a:buSzPts val="1100"/>
              <a:buFont typeface="Arial"/>
              <a:buNone/>
            </a:pPr>
            <a:r>
              <a:rPr lang="ja-JP" altLang="en-US" sz="2400">
                <a:solidFill>
                  <a:schemeClr val="tx1">
                    <a:lumMod val="50000"/>
                  </a:schemeClr>
                </a:solidFill>
              </a:rPr>
              <a:t>（一番最初に</a:t>
            </a:r>
            <a:r>
              <a:rPr lang="ja-JP" altLang="en-US" sz="2400" u="sng">
                <a:solidFill>
                  <a:schemeClr val="tx1">
                    <a:lumMod val="50000"/>
                  </a:schemeClr>
                </a:solidFill>
              </a:rPr>
              <a:t>必ず使うタグ</a:t>
            </a:r>
            <a:r>
              <a:rPr lang="ja-JP" altLang="en-US" sz="2400">
                <a:solidFill>
                  <a:schemeClr val="tx1">
                    <a:lumMod val="50000"/>
                  </a:schemeClr>
                </a:solidFill>
              </a:rPr>
              <a:t>）</a:t>
            </a:r>
            <a:endParaRPr sz="2400">
              <a:solidFill>
                <a:schemeClr val="tx1">
                  <a:lumMod val="50000"/>
                </a:schemeClr>
              </a:solidFill>
            </a:endParaRPr>
          </a:p>
        </p:txBody>
      </p:sp>
      <p:pic>
        <p:nvPicPr>
          <p:cNvPr id="92" name="Google Shape;92;p17"/>
          <p:cNvPicPr preferRelativeResize="0"/>
          <p:nvPr/>
        </p:nvPicPr>
        <p:blipFill>
          <a:blip r:embed="rId3">
            <a:alphaModFix/>
          </a:blip>
          <a:stretch>
            <a:fillRect/>
          </a:stretch>
        </p:blipFill>
        <p:spPr>
          <a:xfrm>
            <a:off x="3551170" y="1500131"/>
            <a:ext cx="4675174" cy="3008475"/>
          </a:xfrm>
          <a:prstGeom prst="rect">
            <a:avLst/>
          </a:prstGeom>
          <a:noFill/>
          <a:ln>
            <a:noFill/>
          </a:ln>
        </p:spPr>
      </p:pic>
      <p:sp>
        <p:nvSpPr>
          <p:cNvPr id="93" name="Google Shape;93;p17"/>
          <p:cNvSpPr txBox="1"/>
          <p:nvPr/>
        </p:nvSpPr>
        <p:spPr>
          <a:xfrm>
            <a:off x="3168645" y="1056392"/>
            <a:ext cx="3000000" cy="6924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ja" sz="2000" b="1">
                <a:solidFill>
                  <a:schemeClr val="accent3"/>
                </a:solidFill>
              </a:rPr>
              <a:t>&lt;TEI&gt;</a:t>
            </a:r>
            <a:endParaRPr sz="1600" b="1">
              <a:solidFill>
                <a:schemeClr val="accent3"/>
              </a:solidFill>
            </a:endParaRPr>
          </a:p>
        </p:txBody>
      </p:sp>
      <p:sp>
        <p:nvSpPr>
          <p:cNvPr id="94" name="Google Shape;94;p17"/>
          <p:cNvSpPr txBox="1"/>
          <p:nvPr/>
        </p:nvSpPr>
        <p:spPr>
          <a:xfrm>
            <a:off x="6345725" y="760175"/>
            <a:ext cx="282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
        <p:nvSpPr>
          <p:cNvPr id="95" name="Google Shape;95;p17"/>
          <p:cNvSpPr txBox="1"/>
          <p:nvPr/>
        </p:nvSpPr>
        <p:spPr>
          <a:xfrm>
            <a:off x="3168645" y="4438417"/>
            <a:ext cx="3000000" cy="6924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ja" sz="2000" b="1">
                <a:solidFill>
                  <a:schemeClr val="accent3"/>
                </a:solidFill>
              </a:rPr>
              <a:t>&lt;/TEI&gt;</a:t>
            </a:r>
            <a:endParaRPr sz="1600" b="1">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457200" y="168772"/>
            <a:ext cx="8229600" cy="890809"/>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&lt;teiHeader&gt;タグ</a:t>
            </a:r>
            <a:endParaRPr/>
          </a:p>
          <a:p>
            <a:pPr marL="0" lvl="0" indent="0" rtl="0">
              <a:spcBef>
                <a:spcPts val="0"/>
              </a:spcBef>
              <a:spcAft>
                <a:spcPts val="0"/>
              </a:spcAft>
              <a:buNone/>
            </a:pPr>
            <a:endParaRPr/>
          </a:p>
        </p:txBody>
      </p:sp>
      <p:sp>
        <p:nvSpPr>
          <p:cNvPr id="101" name="Google Shape;101;p18"/>
          <p:cNvSpPr txBox="1">
            <a:spLocks noGrp="1"/>
          </p:cNvSpPr>
          <p:nvPr>
            <p:ph idx="1"/>
          </p:nvPr>
        </p:nvSpPr>
        <p:spPr>
          <a:xfrm>
            <a:off x="782852" y="1200155"/>
            <a:ext cx="3618999" cy="339447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ja" b="1">
                <a:solidFill>
                  <a:schemeClr val="accent3"/>
                </a:solidFill>
              </a:rPr>
              <a:t>&lt;teiHeader&gt;</a:t>
            </a:r>
            <a:endParaRPr lang="en-US" altLang="ja" b="1">
              <a:solidFill>
                <a:schemeClr val="accent3"/>
              </a:solidFill>
            </a:endParaRPr>
          </a:p>
          <a:p>
            <a:pPr marL="0" lvl="0" indent="0" algn="l" rtl="0">
              <a:spcBef>
                <a:spcPts val="0"/>
              </a:spcBef>
              <a:spcAft>
                <a:spcPts val="0"/>
              </a:spcAft>
              <a:buClr>
                <a:schemeClr val="dk1"/>
              </a:buClr>
              <a:buSzPts val="1100"/>
              <a:buFont typeface="Arial"/>
              <a:buNone/>
            </a:pPr>
            <a:r>
              <a:rPr lang="en-US" sz="2000"/>
              <a:t>&lt;TEI&gt;の中に置かれる必須の要素</a:t>
            </a:r>
            <a:endParaRPr sz="2000"/>
          </a:p>
          <a:p>
            <a:pPr marL="0" lvl="0" indent="0" algn="l" rtl="0">
              <a:spcBef>
                <a:spcPts val="1200"/>
              </a:spcBef>
              <a:spcAft>
                <a:spcPts val="0"/>
              </a:spcAft>
              <a:buClr>
                <a:schemeClr val="dk1"/>
              </a:buClr>
              <a:buSzPts val="1100"/>
              <a:buFont typeface="Arial"/>
              <a:buNone/>
            </a:pPr>
            <a:r>
              <a:rPr lang="ja-JP" altLang="en-US" sz="2000"/>
              <a:t>テキストの</a:t>
            </a:r>
            <a:r>
              <a:rPr lang="ja-JP" altLang="en-US" sz="2000" u="sng"/>
              <a:t>周辺情報</a:t>
            </a:r>
            <a:r>
              <a:rPr lang="ja-JP" altLang="en-US" sz="2000"/>
              <a:t>（タイトル、著者名、発行日など）を管理する部分</a:t>
            </a:r>
            <a:endParaRPr lang="ja-JP" altLang="en-US"/>
          </a:p>
        </p:txBody>
      </p:sp>
      <p:sp>
        <p:nvSpPr>
          <p:cNvPr id="102" name="Google Shape;102;p18"/>
          <p:cNvSpPr/>
          <p:nvPr/>
        </p:nvSpPr>
        <p:spPr>
          <a:xfrm>
            <a:off x="5713825" y="1736257"/>
            <a:ext cx="2735400" cy="10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a:latin typeface="BIZ UDPGothic" panose="020B0400000000000000" pitchFamily="34" charset="-128"/>
                <a:ea typeface="BIZ UDPGothic" panose="020B0400000000000000" pitchFamily="34" charset="-128"/>
              </a:rPr>
              <a:t>本文の概要や補足</a:t>
            </a:r>
            <a:endParaRPr>
              <a:latin typeface="BIZ UDPGothic" panose="020B0400000000000000" pitchFamily="34" charset="-128"/>
              <a:ea typeface="BIZ UDPGothic" panose="020B0400000000000000" pitchFamily="34" charset="-128"/>
            </a:endParaRPr>
          </a:p>
        </p:txBody>
      </p:sp>
      <p:sp>
        <p:nvSpPr>
          <p:cNvPr id="103" name="Google Shape;103;p18"/>
          <p:cNvSpPr txBox="1"/>
          <p:nvPr/>
        </p:nvSpPr>
        <p:spPr>
          <a:xfrm>
            <a:off x="4742150" y="1039207"/>
            <a:ext cx="31050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&lt;TEI&gt;</a:t>
            </a: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	</a:t>
            </a:r>
            <a:r>
              <a:rPr lang="ja" sz="1800" b="1">
                <a:solidFill>
                  <a:schemeClr val="accent3"/>
                </a:solidFill>
                <a:latin typeface="BIZ UDPGothic" panose="020B0400000000000000" pitchFamily="34" charset="-128"/>
                <a:ea typeface="BIZ UDPGothic" panose="020B0400000000000000" pitchFamily="34" charset="-128"/>
              </a:rPr>
              <a:t>&lt;teiHeader&gt;</a:t>
            </a: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b="1">
                <a:solidFill>
                  <a:schemeClr val="accent3"/>
                </a:solidFill>
                <a:latin typeface="BIZ UDPGothic" panose="020B0400000000000000" pitchFamily="34" charset="-128"/>
                <a:ea typeface="BIZ UDPGothic" panose="020B0400000000000000" pitchFamily="34" charset="-128"/>
              </a:rPr>
              <a:t>	&lt;/teiHeader&gt;</a:t>
            </a:r>
            <a:endParaRPr lang="en-US" altLang="ja"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en-US" sz="1800" b="1">
                <a:solidFill>
                  <a:schemeClr val="accent3"/>
                </a:solidFill>
                <a:latin typeface="BIZ UDPGothic" panose="020B0400000000000000" pitchFamily="34" charset="-128"/>
                <a:ea typeface="BIZ UDPGothic" panose="020B0400000000000000" pitchFamily="34" charset="-128"/>
              </a:rPr>
              <a:t>	</a:t>
            </a:r>
            <a:r>
              <a:rPr lang="en-US" sz="1800">
                <a:solidFill>
                  <a:schemeClr val="bg2"/>
                </a:solidFill>
                <a:latin typeface="BIZ UDPGothic" panose="020B0400000000000000" pitchFamily="34" charset="-128"/>
                <a:ea typeface="BIZ UDPGothic" panose="020B0400000000000000" pitchFamily="34" charset="-128"/>
              </a:rPr>
              <a:t>&lt;text&gt;</a:t>
            </a:r>
          </a:p>
          <a:p>
            <a:pPr marL="0" lvl="0" indent="0" algn="l" rtl="0">
              <a:spcBef>
                <a:spcPts val="0"/>
              </a:spcBef>
              <a:spcAft>
                <a:spcPts val="0"/>
              </a:spcAft>
              <a:buNone/>
            </a:pPr>
            <a:endParaRPr lang="en-US"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lang="en-US"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lang="en-US"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lang="en-US"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en-US" sz="1800" b="1">
                <a:solidFill>
                  <a:schemeClr val="accent3"/>
                </a:solidFill>
                <a:latin typeface="BIZ UDPGothic" panose="020B0400000000000000" pitchFamily="34" charset="-128"/>
                <a:ea typeface="BIZ UDPGothic" panose="020B0400000000000000" pitchFamily="34" charset="-128"/>
              </a:rPr>
              <a:t>	</a:t>
            </a:r>
            <a:r>
              <a:rPr lang="en-US" sz="1800">
                <a:solidFill>
                  <a:schemeClr val="bg2"/>
                </a:solidFill>
                <a:latin typeface="BIZ UDPGothic" panose="020B0400000000000000" pitchFamily="34" charset="-128"/>
                <a:ea typeface="BIZ UDPGothic" panose="020B0400000000000000" pitchFamily="34" charset="-128"/>
              </a:rPr>
              <a:t>&lt;/text&gt;</a:t>
            </a:r>
          </a:p>
          <a:p>
            <a:pPr marL="0" lvl="0" indent="0" algn="l" rtl="0">
              <a:spcBef>
                <a:spcPts val="0"/>
              </a:spcBef>
              <a:spcAft>
                <a:spcPts val="0"/>
              </a:spcAft>
              <a:buNone/>
            </a:pPr>
            <a:r>
              <a:rPr lang="en-US" sz="1800">
                <a:solidFill>
                  <a:schemeClr val="bg2"/>
                </a:solidFill>
                <a:latin typeface="BIZ UDPGothic" panose="020B0400000000000000" pitchFamily="34" charset="-128"/>
                <a:ea typeface="BIZ UDPGothic" panose="020B0400000000000000" pitchFamily="34" charset="-128"/>
              </a:rPr>
              <a:t>&lt;/TEI&gt;</a:t>
            </a:r>
            <a:endParaRPr sz="1800">
              <a:solidFill>
                <a:schemeClr val="bg2"/>
              </a:solidFill>
              <a:latin typeface="BIZ UDPGothic" panose="020B0400000000000000" pitchFamily="34" charset="-128"/>
              <a:ea typeface="BIZ UDPGothic" panose="020B0400000000000000" pitchFamily="34" charset="-128"/>
            </a:endParaRPr>
          </a:p>
        </p:txBody>
      </p:sp>
      <p:sp>
        <p:nvSpPr>
          <p:cNvPr id="104" name="Google Shape;104;p18"/>
          <p:cNvSpPr/>
          <p:nvPr/>
        </p:nvSpPr>
        <p:spPr>
          <a:xfrm>
            <a:off x="5713823" y="3352061"/>
            <a:ext cx="2735401" cy="10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a:latin typeface="BIZ UDPGothic" panose="020B0400000000000000" pitchFamily="34" charset="-128"/>
                <a:ea typeface="BIZ UDPGothic" panose="020B0400000000000000" pitchFamily="34" charset="-128"/>
              </a:rPr>
              <a:t>本文</a:t>
            </a:r>
            <a:endParaRPr>
              <a:latin typeface="BIZ UDPGothic" panose="020B0400000000000000" pitchFamily="34" charset="-128"/>
              <a:ea typeface="BIZ UDPGothic" panose="020B0400000000000000"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57200" y="196174"/>
            <a:ext cx="8229600" cy="863407"/>
          </a:xfrm>
          <a:prstGeom prst="rect">
            <a:avLst/>
          </a:prstGeom>
        </p:spPr>
        <p:txBody>
          <a:bodyPr spcFirstLastPara="1" wrap="square" lIns="91425" tIns="91425" rIns="91425" bIns="91425" anchor="t" anchorCtr="0">
            <a:normAutofit/>
          </a:bodyPr>
          <a:lstStyle/>
          <a:p>
            <a:pPr lvl="0"/>
            <a:r>
              <a:rPr lang="ja" altLang="ja-JP"/>
              <a:t>&lt;text&gt;タグ</a:t>
            </a:r>
            <a:r>
              <a:rPr lang="ja"/>
              <a:t>（</a:t>
            </a:r>
            <a:r>
              <a:rPr lang="ja" altLang="ja-JP"/>
              <a:t>本文部分</a:t>
            </a:r>
            <a:r>
              <a:rPr lang="ja"/>
              <a:t>）</a:t>
            </a:r>
            <a:endParaRPr/>
          </a:p>
        </p:txBody>
      </p:sp>
      <p:sp>
        <p:nvSpPr>
          <p:cNvPr id="110" name="Google Shape;110;p19"/>
          <p:cNvSpPr txBox="1">
            <a:spLocks noGrp="1"/>
          </p:cNvSpPr>
          <p:nvPr>
            <p:ph idx="1"/>
          </p:nvPr>
        </p:nvSpPr>
        <p:spPr>
          <a:xfrm>
            <a:off x="457200" y="1249284"/>
            <a:ext cx="4091323" cy="223849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ja" b="1">
                <a:solidFill>
                  <a:schemeClr val="accent3"/>
                </a:solidFill>
              </a:rPr>
              <a:t>&lt;text&gt;タグ</a:t>
            </a:r>
            <a:endParaRPr lang="en-US" altLang="ja" b="1"/>
          </a:p>
          <a:p>
            <a:pPr marL="0" lvl="0" indent="0" algn="l" rtl="0">
              <a:spcBef>
                <a:spcPts val="0"/>
              </a:spcBef>
              <a:spcAft>
                <a:spcPts val="0"/>
              </a:spcAft>
              <a:buClr>
                <a:schemeClr val="dk1"/>
              </a:buClr>
              <a:buSzPts val="1100"/>
              <a:buFont typeface="Arial"/>
              <a:buNone/>
            </a:pPr>
            <a:r>
              <a:rPr lang="ja-JP" altLang="en-US" sz="2400"/>
              <a:t>実際のテキストの内容</a:t>
            </a:r>
            <a:endParaRPr lang="en-US" altLang="ja-JP" sz="2400"/>
          </a:p>
          <a:p>
            <a:pPr marL="0" lvl="0" indent="0" algn="l" rtl="0">
              <a:spcBef>
                <a:spcPts val="0"/>
              </a:spcBef>
              <a:spcAft>
                <a:spcPts val="0"/>
              </a:spcAft>
              <a:buClr>
                <a:schemeClr val="dk1"/>
              </a:buClr>
              <a:buSzPts val="1100"/>
              <a:buFont typeface="Arial"/>
              <a:buNone/>
            </a:pPr>
            <a:r>
              <a:rPr lang="ja-JP" altLang="en-US" sz="2400"/>
              <a:t>章、段落、見出しなどを整理する</a:t>
            </a:r>
          </a:p>
        </p:txBody>
      </p:sp>
      <p:sp>
        <p:nvSpPr>
          <p:cNvPr id="111" name="Google Shape;111;p19"/>
          <p:cNvSpPr/>
          <p:nvPr/>
        </p:nvSpPr>
        <p:spPr>
          <a:xfrm>
            <a:off x="5713825" y="1734084"/>
            <a:ext cx="2735400" cy="10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a:latin typeface="BIZ UDPGothic" panose="020B0400000000000000" pitchFamily="34" charset="-128"/>
                <a:ea typeface="BIZ UDPGothic" panose="020B0400000000000000" pitchFamily="34" charset="-128"/>
              </a:rPr>
              <a:t>本文の概要や補足</a:t>
            </a:r>
            <a:endParaRPr>
              <a:latin typeface="BIZ UDPGothic" panose="020B0400000000000000" pitchFamily="34" charset="-128"/>
              <a:ea typeface="BIZ UDPGothic" panose="020B0400000000000000" pitchFamily="34" charset="-128"/>
            </a:endParaRPr>
          </a:p>
        </p:txBody>
      </p:sp>
      <p:sp>
        <p:nvSpPr>
          <p:cNvPr id="112" name="Google Shape;112;p19"/>
          <p:cNvSpPr txBox="1"/>
          <p:nvPr/>
        </p:nvSpPr>
        <p:spPr>
          <a:xfrm>
            <a:off x="4742150" y="1037034"/>
            <a:ext cx="31050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&lt;TEI&gt;</a:t>
            </a: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	&lt;teiHeader&gt;</a:t>
            </a: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	&lt;/teiHeader&gt;</a:t>
            </a:r>
            <a:endParaRPr sz="1800">
              <a:solidFill>
                <a:schemeClr val="dk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	</a:t>
            </a:r>
            <a:r>
              <a:rPr lang="ja" sz="1800" b="1">
                <a:solidFill>
                  <a:schemeClr val="accent3"/>
                </a:solidFill>
                <a:latin typeface="BIZ UDPGothic" panose="020B0400000000000000" pitchFamily="34" charset="-128"/>
                <a:ea typeface="BIZ UDPGothic" panose="020B0400000000000000" pitchFamily="34" charset="-128"/>
              </a:rPr>
              <a:t>&lt;text&gt;</a:t>
            </a: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b="1">
                <a:solidFill>
                  <a:schemeClr val="accent3"/>
                </a:solidFill>
                <a:latin typeface="BIZ UDPGothic" panose="020B0400000000000000" pitchFamily="34" charset="-128"/>
                <a:ea typeface="BIZ UDPGothic" panose="020B0400000000000000" pitchFamily="34" charset="-128"/>
              </a:rPr>
              <a:t>	</a:t>
            </a: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b="1">
                <a:solidFill>
                  <a:schemeClr val="accent3"/>
                </a:solidFill>
                <a:latin typeface="BIZ UDPGothic" panose="020B0400000000000000" pitchFamily="34" charset="-128"/>
                <a:ea typeface="BIZ UDPGothic" panose="020B0400000000000000" pitchFamily="34" charset="-128"/>
              </a:rPr>
              <a:t>	&lt;/text&gt;</a:t>
            </a:r>
            <a:endParaRPr sz="18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1800">
                <a:solidFill>
                  <a:schemeClr val="dk2"/>
                </a:solidFill>
                <a:latin typeface="BIZ UDPGothic" panose="020B0400000000000000" pitchFamily="34" charset="-128"/>
                <a:ea typeface="BIZ UDPGothic" panose="020B0400000000000000" pitchFamily="34" charset="-128"/>
              </a:rPr>
              <a:t>&lt;/TEI&gt;</a:t>
            </a:r>
            <a:endParaRPr sz="1800">
              <a:solidFill>
                <a:schemeClr val="dk2"/>
              </a:solidFill>
              <a:latin typeface="BIZ UDPGothic" panose="020B0400000000000000" pitchFamily="34" charset="-128"/>
              <a:ea typeface="BIZ UDPGothic" panose="020B0400000000000000" pitchFamily="34" charset="-128"/>
            </a:endParaRPr>
          </a:p>
        </p:txBody>
      </p:sp>
      <p:sp>
        <p:nvSpPr>
          <p:cNvPr id="113" name="Google Shape;113;p19"/>
          <p:cNvSpPr/>
          <p:nvPr/>
        </p:nvSpPr>
        <p:spPr>
          <a:xfrm>
            <a:off x="5713825" y="3343309"/>
            <a:ext cx="3153300" cy="100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a:latin typeface="BIZ UDPGothic" panose="020B0400000000000000" pitchFamily="34" charset="-128"/>
                <a:ea typeface="BIZ UDPGothic" panose="020B0400000000000000" pitchFamily="34" charset="-128"/>
              </a:rPr>
              <a:t>本文</a:t>
            </a:r>
            <a:endParaRPr>
              <a:latin typeface="BIZ UDPGothic" panose="020B0400000000000000" pitchFamily="34" charset="-128"/>
              <a:ea typeface="BIZ UDPGothic" panose="020B0400000000000000"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426DBCC-F54C-E02C-FF3F-2CCEC0FCF014}"/>
            </a:ext>
          </a:extLst>
        </p:cNvPr>
        <p:cNvGrpSpPr/>
        <p:nvPr/>
      </p:nvGrpSpPr>
      <p:grpSpPr>
        <a:xfrm>
          <a:off x="0" y="0"/>
          <a:ext cx="0" cy="0"/>
          <a:chOff x="0" y="0"/>
          <a:chExt cx="0" cy="0"/>
        </a:xfrm>
      </p:grpSpPr>
      <p:sp>
        <p:nvSpPr>
          <p:cNvPr id="60" name="Google Shape;60;p14">
            <a:extLst>
              <a:ext uri="{FF2B5EF4-FFF2-40B4-BE49-F238E27FC236}">
                <a16:creationId xmlns:a16="http://schemas.microsoft.com/office/drawing/2014/main" id="{3EB9CE33-EA6C-EE08-14F9-853381598417}"/>
              </a:ext>
            </a:extLst>
          </p:cNvPr>
          <p:cNvSpPr txBox="1">
            <a:spLocks noGrp="1"/>
          </p:cNvSpPr>
          <p:nvPr>
            <p:ph type="title"/>
          </p:nvPr>
        </p:nvSpPr>
        <p:spPr>
          <a:xfrm>
            <a:off x="457200" y="182879"/>
            <a:ext cx="8229600" cy="876701"/>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TEI</a:t>
            </a:r>
            <a:r>
              <a:rPr lang="ja-JP" altLang="en-US"/>
              <a:t>形式のデータの外観</a:t>
            </a:r>
            <a:endParaRPr/>
          </a:p>
        </p:txBody>
      </p:sp>
      <p:sp>
        <p:nvSpPr>
          <p:cNvPr id="9" name="テキスト ボックス 8">
            <a:extLst>
              <a:ext uri="{FF2B5EF4-FFF2-40B4-BE49-F238E27FC236}">
                <a16:creationId xmlns:a16="http://schemas.microsoft.com/office/drawing/2014/main" id="{1155390D-6CA4-4C14-B727-E886D77ACC54}"/>
              </a:ext>
            </a:extLst>
          </p:cNvPr>
          <p:cNvSpPr txBox="1"/>
          <p:nvPr/>
        </p:nvSpPr>
        <p:spPr>
          <a:xfrm>
            <a:off x="1358537" y="1059580"/>
            <a:ext cx="7021286" cy="4031873"/>
          </a:xfrm>
          <a:prstGeom prst="rect">
            <a:avLst/>
          </a:prstGeom>
          <a:noFill/>
        </p:spPr>
        <p:txBody>
          <a:bodyPr wrap="square" rtlCol="0">
            <a:spAutoFit/>
          </a:bodyPr>
          <a:lstStyle/>
          <a:p>
            <a:r>
              <a:rPr lang="en-US" altLang="ja-JP" sz="1600" b="1" i="0">
                <a:solidFill>
                  <a:srgbClr val="000000"/>
                </a:solidFill>
                <a:effectLst/>
                <a:latin typeface="Courier New" panose="02070309020205020404" pitchFamily="49" charset="0"/>
                <a:cs typeface="Courier New" panose="02070309020205020404" pitchFamily="49" charset="0"/>
              </a:rPr>
              <a:t>&lt;TEI xmlns="http://www.tei-c.org/ns/1.0"&gt;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&lt;teiHeader&gt;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&lt;/teiHeader&gt;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&lt;text&gt;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&lt;front&gt;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front matter of copy text, if any, goes here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&lt;/front&gt;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&lt;body&gt;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body of copy text goes here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&lt;/body&gt;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&lt;back&gt;</a:t>
            </a:r>
            <a:br>
              <a:rPr lang="en-US" altLang="ja-JP" sz="1600">
                <a:latin typeface="Courier New" panose="02070309020205020404" pitchFamily="49" charset="0"/>
                <a:cs typeface="Courier New" panose="02070309020205020404" pitchFamily="49" charset="0"/>
              </a:rPr>
            </a:br>
            <a:r>
              <a:rPr lang="en-US" altLang="ja-JP" sz="1600" b="0" i="1">
                <a:solidFill>
                  <a:srgbClr val="000000"/>
                </a:solidFill>
                <a:effectLst/>
                <a:latin typeface="Courier New" panose="02070309020205020404" pitchFamily="49" charset="0"/>
                <a:cs typeface="Courier New" panose="02070309020205020404" pitchFamily="49" charset="0"/>
              </a:rPr>
              <a:t>&lt;!-- back matter of copy text, if any, goes here --&gt;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&lt;/back&gt;</a:t>
            </a:r>
            <a:br>
              <a:rPr lang="en-US" altLang="ja-JP" sz="1600">
                <a:latin typeface="Courier New" panose="02070309020205020404" pitchFamily="49" charset="0"/>
                <a:cs typeface="Courier New" panose="02070309020205020404" pitchFamily="49" charset="0"/>
              </a:rPr>
            </a:br>
            <a:r>
              <a:rPr lang="en-US" altLang="ja-JP" sz="1600" b="0" i="0">
                <a:solidFill>
                  <a:srgbClr val="000000"/>
                </a:solidFill>
                <a:effectLst/>
                <a:latin typeface="Courier New" panose="02070309020205020404" pitchFamily="49" charset="0"/>
                <a:cs typeface="Courier New" panose="02070309020205020404" pitchFamily="49" charset="0"/>
              </a:rPr>
              <a:t> </a:t>
            </a:r>
            <a:r>
              <a:rPr lang="en-US" altLang="ja-JP" sz="1600" b="1" i="0">
                <a:solidFill>
                  <a:srgbClr val="000000"/>
                </a:solidFill>
                <a:effectLst/>
                <a:latin typeface="Courier New" panose="02070309020205020404" pitchFamily="49" charset="0"/>
                <a:cs typeface="Courier New" panose="02070309020205020404" pitchFamily="49" charset="0"/>
              </a:rPr>
              <a:t>&lt;/text&gt;</a:t>
            </a:r>
            <a:br>
              <a:rPr lang="en-US" altLang="ja-JP" sz="1600">
                <a:latin typeface="Courier New" panose="02070309020205020404" pitchFamily="49" charset="0"/>
                <a:cs typeface="Courier New" panose="02070309020205020404" pitchFamily="49" charset="0"/>
              </a:rPr>
            </a:br>
            <a:r>
              <a:rPr lang="en-US" altLang="ja-JP" sz="1600" b="1" i="0">
                <a:solidFill>
                  <a:srgbClr val="000000"/>
                </a:solidFill>
                <a:effectLst/>
                <a:latin typeface="Courier New" panose="02070309020205020404" pitchFamily="49" charset="0"/>
                <a:cs typeface="Courier New" panose="02070309020205020404" pitchFamily="49" charset="0"/>
              </a:rPr>
              <a:t>&lt;/TEI&gt;</a:t>
            </a:r>
            <a:endParaRPr kumimoji="1" lang="ja-JP" altLang="en-US" sz="16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9409178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57200" y="156754"/>
            <a:ext cx="8229600" cy="902827"/>
          </a:xfrm>
          <a:prstGeom prst="rect">
            <a:avLst/>
          </a:prstGeom>
        </p:spPr>
        <p:txBody>
          <a:bodyPr spcFirstLastPara="1" wrap="square" lIns="91425" tIns="91425" rIns="91425" bIns="91425" anchor="t" anchorCtr="0">
            <a:normAutofit/>
          </a:bodyPr>
          <a:lstStyle/>
          <a:p>
            <a:pPr marL="0" lvl="0" indent="0" rtl="0">
              <a:spcBef>
                <a:spcPts val="0"/>
              </a:spcBef>
              <a:spcAft>
                <a:spcPts val="0"/>
              </a:spcAft>
              <a:buNone/>
            </a:pPr>
            <a:r>
              <a:rPr lang="ja"/>
              <a:t>論文ファイルを使った簡単な例</a:t>
            </a:r>
            <a:endParaRPr/>
          </a:p>
        </p:txBody>
      </p:sp>
      <p:sp>
        <p:nvSpPr>
          <p:cNvPr id="119" name="Google Shape;119;p20"/>
          <p:cNvSpPr txBox="1">
            <a:spLocks noGrp="1"/>
          </p:cNvSpPr>
          <p:nvPr>
            <p:ph idx="1"/>
          </p:nvPr>
        </p:nvSpPr>
        <p:spPr>
          <a:xfrm>
            <a:off x="1017983" y="1200155"/>
            <a:ext cx="3279697" cy="3685354"/>
          </a:xfrm>
          <a:prstGeom prst="rect">
            <a:avLst/>
          </a:prstGeom>
          <a:solidFill>
            <a:srgbClr val="434343"/>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a:t>
            </a:r>
            <a:r>
              <a:rPr lang="ja-JP" altLang="en-US" sz="1800">
                <a:solidFill>
                  <a:schemeClr val="lt1"/>
                </a:solidFill>
              </a:rPr>
              <a:t>書誌情報</a:t>
            </a:r>
            <a:r>
              <a:rPr lang="ja" sz="1800">
                <a:solidFill>
                  <a:schemeClr val="lt1"/>
                </a:solidFill>
              </a:rPr>
              <a:t>）</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題名　　私の論文</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著者　　山田太郎</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出版者　阪大出版</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出版年　2024</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（本文テキスト）</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私の論文</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山田太郎</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序論 </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これは私の論文の序論です。</a:t>
            </a:r>
            <a:endParaRPr sz="1800">
              <a:solidFill>
                <a:schemeClr val="lt1"/>
              </a:solidFill>
            </a:endParaRPr>
          </a:p>
          <a:p>
            <a:pPr marL="0" lvl="0" indent="0" algn="l" rtl="0">
              <a:lnSpc>
                <a:spcPct val="95000"/>
              </a:lnSpc>
              <a:spcBef>
                <a:spcPts val="0"/>
              </a:spcBef>
              <a:spcAft>
                <a:spcPts val="0"/>
              </a:spcAft>
              <a:buClr>
                <a:schemeClr val="dk1"/>
              </a:buClr>
              <a:buSzPts val="275"/>
              <a:buFont typeface="Arial"/>
              <a:buNone/>
            </a:pPr>
            <a:r>
              <a:rPr lang="ja" sz="1800">
                <a:solidFill>
                  <a:schemeClr val="lt1"/>
                </a:solidFill>
              </a:rPr>
              <a:t>…</a:t>
            </a:r>
            <a:endParaRPr sz="1800">
              <a:solidFill>
                <a:schemeClr val="lt1"/>
              </a:solidFill>
            </a:endParaRPr>
          </a:p>
        </p:txBody>
      </p:sp>
      <p:cxnSp>
        <p:nvCxnSpPr>
          <p:cNvPr id="120" name="Google Shape;120;p20"/>
          <p:cNvCxnSpPr>
            <a:cxnSpLocks/>
            <a:stCxn id="119" idx="3"/>
            <a:endCxn id="121" idx="1"/>
          </p:cNvCxnSpPr>
          <p:nvPr/>
        </p:nvCxnSpPr>
        <p:spPr>
          <a:xfrm>
            <a:off x="4297680" y="3042832"/>
            <a:ext cx="1293720" cy="0"/>
          </a:xfrm>
          <a:prstGeom prst="straightConnector1">
            <a:avLst/>
          </a:prstGeom>
          <a:noFill/>
          <a:ln w="38100" cap="flat" cmpd="sng">
            <a:solidFill>
              <a:schemeClr val="tx1">
                <a:lumMod val="50000"/>
              </a:schemeClr>
            </a:solidFill>
            <a:prstDash val="sysDot"/>
            <a:round/>
            <a:headEnd type="none" w="med" len="med"/>
            <a:tailEnd type="triangle" w="med" len="med"/>
          </a:ln>
        </p:spPr>
      </p:cxnSp>
      <p:sp>
        <p:nvSpPr>
          <p:cNvPr id="121" name="Google Shape;121;p20"/>
          <p:cNvSpPr txBox="1"/>
          <p:nvPr/>
        </p:nvSpPr>
        <p:spPr>
          <a:xfrm>
            <a:off x="5591400" y="1596297"/>
            <a:ext cx="3279696" cy="28930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2000">
                <a:latin typeface="BIZ UDPGothic" panose="020B0400000000000000" pitchFamily="34" charset="-128"/>
                <a:ea typeface="BIZ UDPGothic" panose="020B0400000000000000" pitchFamily="34" charset="-128"/>
              </a:rPr>
              <a:t>&lt;TEI&gt;</a:t>
            </a:r>
            <a:endParaRPr sz="2000">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2000">
                <a:latin typeface="BIZ UDPGothic" panose="020B0400000000000000" pitchFamily="34" charset="-128"/>
                <a:ea typeface="BIZ UDPGothic" panose="020B0400000000000000" pitchFamily="34" charset="-128"/>
              </a:rPr>
              <a:t>  </a:t>
            </a:r>
            <a:r>
              <a:rPr lang="ja" sz="2000" b="1">
                <a:solidFill>
                  <a:schemeClr val="accent3"/>
                </a:solidFill>
                <a:latin typeface="BIZ UDPGothic" panose="020B0400000000000000" pitchFamily="34" charset="-128"/>
                <a:ea typeface="BIZ UDPGothic" panose="020B0400000000000000" pitchFamily="34" charset="-128"/>
              </a:rPr>
              <a:t>&lt;teiHeader&gt;</a:t>
            </a:r>
            <a:endParaRPr sz="2000" b="1">
              <a:solidFill>
                <a:schemeClr val="accent3"/>
              </a:solidFill>
              <a:latin typeface="BIZ UDPGothic" panose="020B0400000000000000" pitchFamily="34" charset="-128"/>
              <a:ea typeface="BIZ UDPGothic" panose="020B0400000000000000" pitchFamily="34" charset="-128"/>
            </a:endParaRPr>
          </a:p>
          <a:p>
            <a:pPr marL="0" lvl="0" indent="457200" algn="l" rtl="0">
              <a:spcBef>
                <a:spcPts val="0"/>
              </a:spcBef>
              <a:spcAft>
                <a:spcPts val="0"/>
              </a:spcAft>
              <a:buNone/>
            </a:pPr>
            <a:r>
              <a:rPr lang="ja" sz="1800">
                <a:solidFill>
                  <a:schemeClr val="accent3"/>
                </a:solidFill>
                <a:latin typeface="BIZ UDPGothic" panose="020B0400000000000000" pitchFamily="34" charset="-128"/>
                <a:ea typeface="BIZ UDPGothic" panose="020B0400000000000000" pitchFamily="34" charset="-128"/>
              </a:rPr>
              <a:t>（</a:t>
            </a:r>
            <a:r>
              <a:rPr lang="ja-JP" altLang="en-US" sz="1800">
                <a:solidFill>
                  <a:schemeClr val="accent3"/>
                </a:solidFill>
                <a:latin typeface="BIZ UDPGothic" panose="020B0400000000000000" pitchFamily="34" charset="-128"/>
                <a:ea typeface="BIZ UDPGothic" panose="020B0400000000000000" pitchFamily="34" charset="-128"/>
              </a:rPr>
              <a:t>出所＝書誌情報、</a:t>
            </a:r>
            <a:endParaRPr lang="en-US" altLang="ja-JP" sz="1800">
              <a:solidFill>
                <a:schemeClr val="accent3"/>
              </a:solidFill>
              <a:latin typeface="BIZ UDPGothic" panose="020B0400000000000000" pitchFamily="34" charset="-128"/>
              <a:ea typeface="BIZ UDPGothic" panose="020B0400000000000000" pitchFamily="34" charset="-128"/>
            </a:endParaRPr>
          </a:p>
          <a:p>
            <a:pPr marL="0" lvl="0" indent="457200" algn="l" rtl="0">
              <a:spcBef>
                <a:spcPts val="0"/>
              </a:spcBef>
              <a:spcAft>
                <a:spcPts val="0"/>
              </a:spcAft>
              <a:buNone/>
            </a:pPr>
            <a:r>
              <a:rPr lang="ja" sz="1800">
                <a:solidFill>
                  <a:schemeClr val="accent3"/>
                </a:solidFill>
                <a:latin typeface="BIZ UDPGothic" panose="020B0400000000000000" pitchFamily="34" charset="-128"/>
                <a:ea typeface="BIZ UDPGothic" panose="020B0400000000000000" pitchFamily="34" charset="-128"/>
              </a:rPr>
              <a:t>目録</a:t>
            </a:r>
            <a:r>
              <a:rPr lang="ja" altLang="en-US" sz="1800">
                <a:solidFill>
                  <a:schemeClr val="accent3"/>
                </a:solidFill>
                <a:latin typeface="BIZ UDPGothic" panose="020B0400000000000000" pitchFamily="34" charset="-128"/>
                <a:ea typeface="BIZ UDPGothic" panose="020B0400000000000000" pitchFamily="34" charset="-128"/>
              </a:rPr>
              <a:t>、</a:t>
            </a:r>
            <a:r>
              <a:rPr lang="ja-JP" altLang="en-US" sz="1800">
                <a:solidFill>
                  <a:schemeClr val="accent3"/>
                </a:solidFill>
                <a:latin typeface="BIZ UDPGothic" panose="020B0400000000000000" pitchFamily="34" charset="-128"/>
                <a:ea typeface="BIZ UDPGothic" panose="020B0400000000000000" pitchFamily="34" charset="-128"/>
              </a:rPr>
              <a:t>メタデータ</a:t>
            </a:r>
            <a:r>
              <a:rPr lang="ja" sz="1800">
                <a:solidFill>
                  <a:schemeClr val="accent3"/>
                </a:solidFill>
                <a:latin typeface="BIZ UDPGothic" panose="020B0400000000000000" pitchFamily="34" charset="-128"/>
                <a:ea typeface="BIZ UDPGothic" panose="020B0400000000000000" pitchFamily="34" charset="-128"/>
              </a:rPr>
              <a:t>）</a:t>
            </a:r>
            <a:endParaRPr sz="1800">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2000">
                <a:solidFill>
                  <a:schemeClr val="accent3"/>
                </a:solidFill>
                <a:latin typeface="BIZ UDPGothic" panose="020B0400000000000000" pitchFamily="34" charset="-128"/>
                <a:ea typeface="BIZ UDPGothic" panose="020B0400000000000000" pitchFamily="34" charset="-128"/>
              </a:rPr>
              <a:t>  </a:t>
            </a:r>
            <a:r>
              <a:rPr lang="ja" sz="2000" b="1">
                <a:solidFill>
                  <a:schemeClr val="accent3"/>
                </a:solidFill>
                <a:latin typeface="BIZ UDPGothic" panose="020B0400000000000000" pitchFamily="34" charset="-128"/>
                <a:ea typeface="BIZ UDPGothic" panose="020B0400000000000000" pitchFamily="34" charset="-128"/>
              </a:rPr>
              <a:t>&lt;/teiHeader&gt;</a:t>
            </a:r>
            <a:endParaRPr sz="2000" b="1">
              <a:solidFill>
                <a:schemeClr val="accent3"/>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2000">
                <a:latin typeface="BIZ UDPGothic" panose="020B0400000000000000" pitchFamily="34" charset="-128"/>
                <a:ea typeface="BIZ UDPGothic" panose="020B0400000000000000" pitchFamily="34" charset="-128"/>
              </a:rPr>
              <a:t>  </a:t>
            </a:r>
            <a:r>
              <a:rPr lang="ja" sz="2000" b="1">
                <a:solidFill>
                  <a:schemeClr val="bg2"/>
                </a:solidFill>
                <a:latin typeface="BIZ UDPGothic" panose="020B0400000000000000" pitchFamily="34" charset="-128"/>
                <a:ea typeface="BIZ UDPGothic" panose="020B0400000000000000" pitchFamily="34" charset="-128"/>
              </a:rPr>
              <a:t>&lt;</a:t>
            </a:r>
            <a:r>
              <a:rPr lang="en-US" altLang="ja" sz="2000" b="1">
                <a:solidFill>
                  <a:schemeClr val="bg2"/>
                </a:solidFill>
                <a:latin typeface="BIZ UDPGothic" panose="020B0400000000000000" pitchFamily="34" charset="-128"/>
                <a:ea typeface="BIZ UDPGothic" panose="020B0400000000000000" pitchFamily="34" charset="-128"/>
              </a:rPr>
              <a:t>text</a:t>
            </a:r>
            <a:r>
              <a:rPr lang="ja" sz="2000" b="1">
                <a:solidFill>
                  <a:schemeClr val="bg2"/>
                </a:solidFill>
                <a:latin typeface="BIZ UDPGothic" panose="020B0400000000000000" pitchFamily="34" charset="-128"/>
                <a:ea typeface="BIZ UDPGothic" panose="020B0400000000000000" pitchFamily="34" charset="-128"/>
              </a:rPr>
              <a:t>&gt;</a:t>
            </a:r>
            <a:endParaRPr sz="2000" b="1">
              <a:solidFill>
                <a:schemeClr val="bg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2000">
                <a:solidFill>
                  <a:schemeClr val="bg2"/>
                </a:solidFill>
                <a:latin typeface="BIZ UDPGothic" panose="020B0400000000000000" pitchFamily="34" charset="-128"/>
                <a:ea typeface="BIZ UDPGothic" panose="020B0400000000000000" pitchFamily="34" charset="-128"/>
              </a:rPr>
              <a:t>	（本文テキスト）</a:t>
            </a:r>
            <a:endParaRPr sz="2000">
              <a:solidFill>
                <a:schemeClr val="bg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2000">
                <a:solidFill>
                  <a:schemeClr val="bg2"/>
                </a:solidFill>
                <a:latin typeface="BIZ UDPGothic" panose="020B0400000000000000" pitchFamily="34" charset="-128"/>
                <a:ea typeface="BIZ UDPGothic" panose="020B0400000000000000" pitchFamily="34" charset="-128"/>
              </a:rPr>
              <a:t>  </a:t>
            </a:r>
            <a:r>
              <a:rPr lang="ja" sz="2000" b="1">
                <a:solidFill>
                  <a:schemeClr val="bg2"/>
                </a:solidFill>
                <a:latin typeface="BIZ UDPGothic" panose="020B0400000000000000" pitchFamily="34" charset="-128"/>
                <a:ea typeface="BIZ UDPGothic" panose="020B0400000000000000" pitchFamily="34" charset="-128"/>
              </a:rPr>
              <a:t>&lt;/</a:t>
            </a:r>
            <a:r>
              <a:rPr lang="en-US" altLang="ja" sz="2000" b="1">
                <a:solidFill>
                  <a:schemeClr val="bg2"/>
                </a:solidFill>
                <a:latin typeface="BIZ UDPGothic" panose="020B0400000000000000" pitchFamily="34" charset="-128"/>
                <a:ea typeface="BIZ UDPGothic" panose="020B0400000000000000" pitchFamily="34" charset="-128"/>
              </a:rPr>
              <a:t>text</a:t>
            </a:r>
            <a:r>
              <a:rPr lang="ja" sz="2000" b="1">
                <a:solidFill>
                  <a:schemeClr val="bg2"/>
                </a:solidFill>
                <a:latin typeface="BIZ UDPGothic" panose="020B0400000000000000" pitchFamily="34" charset="-128"/>
                <a:ea typeface="BIZ UDPGothic" panose="020B0400000000000000" pitchFamily="34" charset="-128"/>
              </a:rPr>
              <a:t>&gt;</a:t>
            </a:r>
            <a:endParaRPr sz="2000" b="1">
              <a:solidFill>
                <a:schemeClr val="bg2"/>
              </a:solidFill>
              <a:latin typeface="BIZ UDPGothic" panose="020B0400000000000000" pitchFamily="34" charset="-128"/>
              <a:ea typeface="BIZ UDPGothic" panose="020B0400000000000000" pitchFamily="34" charset="-128"/>
            </a:endParaRPr>
          </a:p>
          <a:p>
            <a:pPr marL="0" lvl="0" indent="0" algn="l" rtl="0">
              <a:spcBef>
                <a:spcPts val="0"/>
              </a:spcBef>
              <a:spcAft>
                <a:spcPts val="0"/>
              </a:spcAft>
              <a:buNone/>
            </a:pPr>
            <a:r>
              <a:rPr lang="ja" sz="2000">
                <a:latin typeface="BIZ UDPGothic" panose="020B0400000000000000" pitchFamily="34" charset="-128"/>
                <a:ea typeface="BIZ UDPGothic" panose="020B0400000000000000" pitchFamily="34" charset="-128"/>
              </a:rPr>
              <a:t>&lt;/TEI&gt;</a:t>
            </a:r>
            <a:endParaRPr sz="2000">
              <a:latin typeface="BIZ UDPGothic" panose="020B0400000000000000" pitchFamily="34" charset="-128"/>
              <a:ea typeface="BIZ UDPGothic" panose="020B0400000000000000" pitchFamily="34" charset="-128"/>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JStemplate" id="{EDF0A8F0-306A-9C44-B75D-60BFC41D9ECB}" vid="{F58A5809-F495-9149-BFC8-DD68E2FEF27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57FC0D-2D41-B94D-8F74-DA36DD82111D}">
  <we:reference id="bd5fb07b-f3e7-4d3f-af08-fcc3868e6623"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GJStemplate</Template>
  <TotalTime>5741</TotalTime>
  <Words>6867</Words>
  <Application>Microsoft Macintosh PowerPoint</Application>
  <PresentationFormat>On-screen Show (16:9)</PresentationFormat>
  <Paragraphs>542</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.AppleSystemUIFontMonospaced</vt:lpstr>
      <vt:lpstr>BIZ UDPGothic</vt:lpstr>
      <vt:lpstr>Hiragino Sans</vt:lpstr>
      <vt:lpstr>Meiryo UI</vt:lpstr>
      <vt:lpstr>游ゴシック</vt:lpstr>
      <vt:lpstr>Arial</vt:lpstr>
      <vt:lpstr>Courier New</vt:lpstr>
      <vt:lpstr>Helvetica Neue</vt:lpstr>
      <vt:lpstr>Wingdings</vt:lpstr>
      <vt:lpstr>Antonio template</vt:lpstr>
      <vt:lpstr>TEIタグの使い方</vt:lpstr>
      <vt:lpstr>タグとは何？</vt:lpstr>
      <vt:lpstr>タグ付けのルール</vt:lpstr>
      <vt:lpstr>TEI形式のデータの外観</vt:lpstr>
      <vt:lpstr>&lt;TEI&gt;タグ（ルート要素）</vt:lpstr>
      <vt:lpstr>&lt;teiHeader&gt;タグ </vt:lpstr>
      <vt:lpstr>&lt;text&gt;タグ（本文部分）</vt:lpstr>
      <vt:lpstr>TEI形式のデータの外観</vt:lpstr>
      <vt:lpstr>論文ファイルを使った簡単な例</vt:lpstr>
      <vt:lpstr>タグの構造</vt:lpstr>
      <vt:lpstr>ガイドラインの使用方法(1)</vt:lpstr>
      <vt:lpstr>ガイドラインの使用方法(2)</vt:lpstr>
      <vt:lpstr>ガイドラインの使用方法(3)</vt:lpstr>
      <vt:lpstr>ガイドラインの使用方法(4)</vt:lpstr>
      <vt:lpstr>ガイドラインの使用方法(5)</vt:lpstr>
      <vt:lpstr>テキストの構造を考える</vt:lpstr>
      <vt:lpstr>必要最低限のタグから始めてみる</vt:lpstr>
      <vt:lpstr>マークアップの結果例</vt:lpstr>
      <vt:lpstr>クイックリファレンス</vt:lpstr>
      <vt:lpstr>日本語TEI関連書籍・コミュニティ</vt:lpstr>
      <vt:lpstr>おわりに</vt:lpstr>
    </vt:vector>
  </TitlesOfParts>
  <Manager/>
  <Company>大阪大学大学院人文学研究科</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TEIタグの使い方</dc:title>
  <dc:subject>人文学研究者必見！テキストデータとTEIで描く新たな研究ビジョン</dc:subject>
  <dc:creator>吉賀夏子</dc:creator>
  <cp:keywords/>
  <dc:description/>
  <cp:lastModifiedBy>VOULGARIS NIKOLAOS</cp:lastModifiedBy>
  <cp:revision>137</cp:revision>
  <dcterms:modified xsi:type="dcterms:W3CDTF">2025-07-30T08:16:46Z</dcterms:modified>
  <cp:category/>
</cp:coreProperties>
</file>