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1"/>
  </p:sldMasterIdLst>
  <p:notesMasterIdLst>
    <p:notesMasterId r:id="rId35"/>
  </p:notesMasterIdLst>
  <p:sldIdLst>
    <p:sldId id="256" r:id="rId2"/>
    <p:sldId id="257" r:id="rId3"/>
    <p:sldId id="262" r:id="rId4"/>
    <p:sldId id="286" r:id="rId5"/>
    <p:sldId id="283" r:id="rId6"/>
    <p:sldId id="284" r:id="rId7"/>
    <p:sldId id="282" r:id="rId8"/>
    <p:sldId id="263" r:id="rId9"/>
    <p:sldId id="269" r:id="rId10"/>
    <p:sldId id="258" r:id="rId11"/>
    <p:sldId id="261" r:id="rId12"/>
    <p:sldId id="264" r:id="rId13"/>
    <p:sldId id="265" r:id="rId14"/>
    <p:sldId id="266" r:id="rId15"/>
    <p:sldId id="267" r:id="rId16"/>
    <p:sldId id="268" r:id="rId17"/>
    <p:sldId id="271" r:id="rId18"/>
    <p:sldId id="270" r:id="rId19"/>
    <p:sldId id="272" r:id="rId20"/>
    <p:sldId id="273" r:id="rId21"/>
    <p:sldId id="274" r:id="rId22"/>
    <p:sldId id="275" r:id="rId23"/>
    <p:sldId id="276" r:id="rId24"/>
    <p:sldId id="277" r:id="rId25"/>
    <p:sldId id="278" r:id="rId26"/>
    <p:sldId id="279" r:id="rId27"/>
    <p:sldId id="280" r:id="rId28"/>
    <p:sldId id="281" r:id="rId29"/>
    <p:sldId id="287" r:id="rId30"/>
    <p:sldId id="288" r:id="rId31"/>
    <p:sldId id="289" r:id="rId32"/>
    <p:sldId id="290" r:id="rId33"/>
    <p:sldId id="260" r:id="rId34"/>
  </p:sldIdLst>
  <p:sldSz cx="9144000" cy="5143500" type="screen16x9"/>
  <p:notesSz cx="6858000" cy="9144000"/>
  <p:defaultTextStyle>
    <a:defPPr>
      <a:defRPr lang="ja-JP"/>
    </a:defPPr>
    <a:lvl1pPr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355600" indent="101600"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2pPr>
    <a:lvl3pPr marL="712788" indent="201613"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3pPr>
    <a:lvl4pPr marL="1068388" indent="303213"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4pPr>
    <a:lvl5pPr marL="1425575" indent="403225"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5pPr>
    <a:lvl6pPr marL="22860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6pPr>
    <a:lvl7pPr marL="27432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7pPr>
    <a:lvl8pPr marL="32004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8pPr>
    <a:lvl9pPr marL="36576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ええで" initials="" lastIdx="3" clrIdx="0"/>
  <p:cmAuthor id="1" name="Natsuko Yoshig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62"/>
    <p:restoredTop sz="88707"/>
  </p:normalViewPr>
  <p:slideViewPr>
    <p:cSldViewPr snapToGrid="0">
      <p:cViewPr varScale="1">
        <p:scale>
          <a:sx n="141" d="100"/>
          <a:sy n="141" d="100"/>
        </p:scale>
        <p:origin x="200" y="3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292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Voulgaris" userId="552682f2348a3cfc" providerId="LiveId" clId="{25451AFB-442B-5044-AD22-07F1E9DF463C}"/>
    <pc:docChg chg="modSld">
      <pc:chgData name="Nikolaos Voulgaris" userId="552682f2348a3cfc" providerId="LiveId" clId="{25451AFB-442B-5044-AD22-07F1E9DF463C}" dt="2026-04-06T05:15:45.955" v="1" actId="14100"/>
      <pc:docMkLst>
        <pc:docMk/>
      </pc:docMkLst>
      <pc:sldChg chg="modSp mod">
        <pc:chgData name="Nikolaos Voulgaris" userId="552682f2348a3cfc" providerId="LiveId" clId="{25451AFB-442B-5044-AD22-07F1E9DF463C}" dt="2026-04-06T05:15:36.782" v="0" actId="14100"/>
        <pc:sldMkLst>
          <pc:docMk/>
          <pc:sldMk cId="3578745260" sldId="272"/>
        </pc:sldMkLst>
        <pc:spChg chg="mod">
          <ac:chgData name="Nikolaos Voulgaris" userId="552682f2348a3cfc" providerId="LiveId" clId="{25451AFB-442B-5044-AD22-07F1E9DF463C}" dt="2026-04-06T05:15:36.782" v="0" actId="14100"/>
          <ac:spMkLst>
            <pc:docMk/>
            <pc:sldMk cId="3578745260" sldId="272"/>
            <ac:spMk id="2" creationId="{C84BB1DE-D492-8668-E754-0E4BCD1B77BB}"/>
          </ac:spMkLst>
        </pc:spChg>
      </pc:sldChg>
      <pc:sldChg chg="modSp mod">
        <pc:chgData name="Nikolaos Voulgaris" userId="552682f2348a3cfc" providerId="LiveId" clId="{25451AFB-442B-5044-AD22-07F1E9DF463C}" dt="2026-04-06T05:15:45.955" v="1" actId="14100"/>
        <pc:sldMkLst>
          <pc:docMk/>
          <pc:sldMk cId="3488503413" sldId="278"/>
        </pc:sldMkLst>
        <pc:spChg chg="mod">
          <ac:chgData name="Nikolaos Voulgaris" userId="552682f2348a3cfc" providerId="LiveId" clId="{25451AFB-442B-5044-AD22-07F1E9DF463C}" dt="2026-04-06T05:15:45.955" v="1" actId="14100"/>
          <ac:spMkLst>
            <pc:docMk/>
            <pc:sldMk cId="3488503413" sldId="278"/>
            <ac:spMk id="2" creationId="{4CD4C31F-549E-BBFA-177A-0B7670A75F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58750" marR="0" lvl="0" indent="0" algn="l" rtl="0">
      <a:lnSpc>
        <a:spcPct val="100000"/>
      </a:lnSpc>
      <a:spcBef>
        <a:spcPts val="0"/>
      </a:spcBef>
      <a:spcAft>
        <a:spcPts val="0"/>
      </a:spcAft>
      <a:buClr>
        <a:srgbClr val="000000"/>
      </a:buClr>
      <a:buFont typeface="+mj-l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lab.research.google.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intl/ja/account/abou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lab.research.google.com/drive/1t0-N22TQzqjZ-cAVtFNKbb6hcZdQ7gbX?usp=shar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dirty="0" err="1">
                <a:effectLst/>
                <a:latin typeface="Helvetica Neue" panose="02000503000000020004" pitchFamily="2" charset="0"/>
              </a:rPr>
              <a:t>ハンズオン</a:t>
            </a:r>
            <a:r>
              <a:rPr lang="en-US" altLang="ja-JP" sz="1100" dirty="0"/>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応用編</a:t>
            </a:r>
            <a:r>
              <a:rPr lang="ja-JP" altLang="en-US">
                <a:effectLst/>
                <a:latin typeface="Helvetica Neue" panose="02000503000000020004" pitchFamily="2" charset="0"/>
              </a:rPr>
              <a:t>　「走れ、メロス」でテキスト分析</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TEIハンズオン</a:t>
            </a:r>
            <a:endParaRPr lang="en-US" altLang="ja-JP"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err="1">
                <a:effectLst/>
                <a:latin typeface="Helvetica Neue" panose="02000503000000020004" pitchFamily="2" charset="0"/>
              </a:rPr>
              <a:t>応用編</a:t>
            </a:r>
            <a:r>
              <a:rPr lang="ja-JP" altLang="en-US">
                <a:effectLst/>
                <a:latin typeface="Helvetica Neue" panose="02000503000000020004" pitchFamily="2" charset="0"/>
              </a:rPr>
              <a:t>　「走れメロス」でテキスト分析</a:t>
            </a:r>
            <a:endParaRPr lang="en-US" altLang="ja-JP"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TEI版</a:t>
            </a:r>
            <a:r>
              <a:rPr kumimoji="1" lang="ja-JP" altLang="en-US" dirty="0" err="1"/>
              <a:t>走れメロス</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今回使用するサンプルコードは、</a:t>
            </a:r>
            <a:r>
              <a:rPr kumimoji="1" lang="en-AU" altLang="ja-JP" dirty="0"/>
              <a:t>(</a:t>
            </a:r>
            <a:r>
              <a:rPr kumimoji="1" lang="ja-JP" altLang="en-US"/>
              <a:t>太宰治作</a:t>
            </a:r>
            <a:r>
              <a:rPr kumimoji="1" lang="en-AU" altLang="ja-JP" dirty="0"/>
              <a:t>)[kana:"</a:t>
            </a:r>
            <a:r>
              <a:rPr lang="ja-JP" altLang="en-US"/>
              <a:t>ダ</a:t>
            </a:r>
            <a:r>
              <a:rPr lang="en-AU" altLang="ja-JP" dirty="0"/>
              <a:t>'</a:t>
            </a:r>
            <a:r>
              <a:rPr lang="ja-JP" altLang="en-US"/>
              <a:t>ザイ</a:t>
            </a:r>
            <a:r>
              <a:rPr lang="en-US" altLang="ja-JP" dirty="0"/>
              <a:t> </a:t>
            </a:r>
            <a:r>
              <a:rPr lang="ja-JP" altLang="en-US"/>
              <a:t>オサム</a:t>
            </a:r>
            <a:r>
              <a:rPr lang="en-AU" altLang="ja-JP" dirty="0"/>
              <a:t> '</a:t>
            </a:r>
            <a:r>
              <a:rPr lang="ja-JP" altLang="en-US"/>
              <a:t>サク</a:t>
            </a:r>
            <a:r>
              <a:rPr kumimoji="1" lang="en-AU" altLang="ja-JP" dirty="0"/>
              <a:t>"]</a:t>
            </a:r>
            <a:r>
              <a:rPr kumimoji="1" lang="ja-JP" altLang="en-US"/>
              <a:t>「</a:t>
            </a:r>
            <a:r>
              <a:rPr kumimoji="1" lang="en-AU" altLang="ja-JP" dirty="0"/>
              <a:t>(</a:t>
            </a:r>
            <a:r>
              <a:rPr kumimoji="1" lang="ja-JP" altLang="en-US"/>
              <a:t>走れメロス</a:t>
            </a:r>
            <a:r>
              <a:rPr kumimoji="1" lang="en-AU" altLang="ja-JP" dirty="0"/>
              <a:t>)[kana:"</a:t>
            </a:r>
            <a:r>
              <a:rPr kumimoji="1" lang="ja-JP" altLang="en-US"/>
              <a:t>ハシ</a:t>
            </a:r>
            <a:r>
              <a:rPr kumimoji="1" lang="en-AU" altLang="ja-JP" dirty="0"/>
              <a:t>'</a:t>
            </a:r>
            <a:r>
              <a:rPr kumimoji="1" lang="ja-JP" altLang="en-US"/>
              <a:t>レ</a:t>
            </a:r>
            <a:r>
              <a:rPr kumimoji="1" lang="en-AU" altLang="ja-JP" dirty="0"/>
              <a:t> </a:t>
            </a:r>
            <a:r>
              <a:rPr kumimoji="1" lang="ja-JP" altLang="en-US"/>
              <a:t>メ</a:t>
            </a:r>
            <a:r>
              <a:rPr kumimoji="1" lang="en-AU" altLang="ja-JP" dirty="0"/>
              <a:t>'</a:t>
            </a:r>
            <a:r>
              <a:rPr kumimoji="1" lang="ja-JP" altLang="en-US"/>
              <a:t>ロス</a:t>
            </a:r>
            <a:r>
              <a:rPr kumimoji="1" lang="en-AU" altLang="ja-JP" dirty="0"/>
              <a:t>"]</a:t>
            </a:r>
            <a:r>
              <a:rPr kumimoji="1" lang="ja-JP" altLang="en-US"/>
              <a:t>」のテキストから、</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AppleSystemUIFontMonospaced"/>
                <a:ea typeface="Hiragino Sans" panose="020B0400000000000000" pitchFamily="34" charset="-128"/>
              </a:rPr>
              <a:t>"]</a:t>
            </a:r>
            <a:r>
              <a:rPr kumimoji="1" lang="ja-JP" altLang="en-US"/>
              <a:t> に変換したファイルを少し修正したデータです。</a:t>
            </a:r>
            <a:endParaRPr kumimoji="1" lang="en-US" altLang="ja-JP" dirty="0"/>
          </a:p>
          <a:p>
            <a:pPr marL="158750" indent="0">
              <a:buNone/>
            </a:pPr>
            <a:r>
              <a:rPr kumimoji="1" lang="ja-JP" altLang="en-US"/>
              <a:t>こうしたテキストの作成は多くの人のボランティアで長年支えられています。</a:t>
            </a:r>
            <a:endParaRPr kumimoji="1" lang="en-US" altLang="ja-JP" dirty="0"/>
          </a:p>
          <a:p>
            <a:pPr marL="158750" indent="0">
              <a:buNone/>
            </a:pPr>
            <a:r>
              <a:rPr kumimoji="1" lang="ja-JP" altLang="en-US"/>
              <a:t>また、近年は、利用許諾が明確にされているものが増えており、研究や教育に問題なく使えるテキストが、インターネットからダウンロードできるようになっています。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今回使用するサンプルコードは、太宰治作「走れメロス」のテキストから</a:t>
            </a:r>
            <a:r>
              <a:rPr kumimoji="1" lang="en-US" altLang="ja-JP" dirty="0"/>
              <a:t>TEI</a:t>
            </a:r>
            <a:r>
              <a:rPr kumimoji="1" lang="ja-JP" altLang="en-US"/>
              <a:t>形式に変換したファイルを少し修正したデータです。</a:t>
            </a:r>
            <a:endParaRPr kumimoji="1" lang="en-US" altLang="ja-JP" dirty="0"/>
          </a:p>
          <a:p>
            <a:pPr marL="158750" indent="0">
              <a:buNone/>
            </a:pPr>
            <a:r>
              <a:rPr kumimoji="1" lang="ja-JP" altLang="en-US"/>
              <a:t>こうしたテキストの作成は多くの人のボランティアで長年支えられています。</a:t>
            </a:r>
            <a:endParaRPr kumimoji="1" lang="en-US" altLang="ja-JP" dirty="0"/>
          </a:p>
          <a:p>
            <a:pPr marL="158750" indent="0">
              <a:buNone/>
            </a:pPr>
            <a:r>
              <a:rPr kumimoji="1" lang="ja-JP" altLang="en-US"/>
              <a:t>また、近年は利用許諾が明確にされているものが増えており、研究や教育に問題なく使えるテキストがインターネットからダウンロードできるようになっています。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314938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en-US" altLang="ja-JP" dirty="0">
                <a:effectLst/>
                <a:latin typeface="Helvetica Neue" panose="02000503000000020004" pitchFamily="2" charset="0"/>
              </a:rPr>
              <a:t>TEI版</a:t>
            </a:r>
            <a:r>
              <a:rPr kumimoji="1" lang="ja-JP" altLang="en-US" dirty="0" err="1"/>
              <a:t>走れメロス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lgn="l">
              <a:spcAft>
                <a:spcPts val="450"/>
              </a:spcAft>
              <a:buNone/>
            </a:pPr>
            <a:r>
              <a:rPr lang="ja-JP" altLang="en-US" b="0" i="0">
                <a:solidFill>
                  <a:srgbClr val="1F1F1F"/>
                </a:solidFill>
                <a:effectLst/>
                <a:latin typeface="Roboto" panose="020F0502020204030204" pitchFamily="34" charset="0"/>
              </a:rPr>
              <a:t>それではここから、</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sz="1100" dirty="0"/>
              <a:t> hands on</a:t>
            </a:r>
            <a:r>
              <a:rPr lang="ja-JP" altLang="en-US" sz="1100"/>
              <a:t>ドット</a:t>
            </a:r>
            <a:r>
              <a:rPr lang="en-AU" altLang="ja-JP" sz="1100" dirty="0"/>
              <a:t>(</a:t>
            </a:r>
            <a:r>
              <a:rPr lang="en-US" altLang="ja-JP" sz="1100" dirty="0" err="1"/>
              <a:t>ipynb</a:t>
            </a:r>
            <a:r>
              <a:rPr lang="en-US" altLang="ja-JP" sz="1100" dirty="0"/>
              <a:t>)[kana:"'</a:t>
            </a:r>
            <a:r>
              <a:rPr lang="ja-JP" altLang="en-US"/>
              <a:t>アイ</a:t>
            </a:r>
            <a:r>
              <a:rPr lang="en-AU" altLang="ja-JP" dirty="0"/>
              <a:t>'</a:t>
            </a:r>
            <a:r>
              <a:rPr lang="ja-JP" altLang="en-US"/>
              <a:t>ピー</a:t>
            </a:r>
            <a:r>
              <a:rPr lang="en-AU" altLang="ja-JP" dirty="0"/>
              <a:t>'</a:t>
            </a:r>
            <a:r>
              <a:rPr lang="ja-JP" altLang="en-US"/>
              <a:t>ワイ</a:t>
            </a:r>
            <a:r>
              <a:rPr lang="en-AU" altLang="ja-JP" dirty="0"/>
              <a:t>'</a:t>
            </a:r>
            <a:r>
              <a:rPr lang="ja-JP" altLang="en-US"/>
              <a:t>エヌ</a:t>
            </a:r>
            <a:r>
              <a:rPr lang="en-AU" altLang="ja-JP" dirty="0"/>
              <a:t>'</a:t>
            </a:r>
            <a:r>
              <a:rPr lang="ja-JP" altLang="en-US"/>
              <a:t>ビー</a:t>
            </a:r>
            <a:r>
              <a:rPr lang="en-US" altLang="ja-JP" sz="1100" dirty="0"/>
              <a:t>"]</a:t>
            </a:r>
            <a:r>
              <a:rPr lang="ja-JP" altLang="en-US" b="0" i="0">
                <a:solidFill>
                  <a:srgbClr val="1F1F1F"/>
                </a:solidFill>
                <a:effectLst/>
                <a:latin typeface="Roboto" panose="020F0502020204030204" pitchFamily="34" charset="0"/>
              </a:rPr>
              <a:t>に収録されたプログラムについて解説を行います。</a:t>
            </a:r>
            <a:endParaRPr lang="en-US" altLang="ja-JP" b="0" i="0" dirty="0">
              <a:solidFill>
                <a:srgbClr val="1F1F1F"/>
              </a:solidFill>
              <a:effectLst/>
              <a:latin typeface="Roboto" panose="020F0502020204030204" pitchFamily="34" charset="0"/>
            </a:endParaRPr>
          </a:p>
          <a:p>
            <a:pPr marL="158750" indent="0" algn="l">
              <a:spcAft>
                <a:spcPts val="450"/>
              </a:spcAft>
              <a:buNone/>
            </a:pPr>
            <a:r>
              <a:rPr lang="ja-JP" altLang="en-US" b="0" i="0">
                <a:solidFill>
                  <a:srgbClr val="1F1F1F"/>
                </a:solidFill>
                <a:effectLst/>
                <a:latin typeface="Roboto" panose="020F0502020204030204" pitchFamily="34" charset="0"/>
              </a:rPr>
              <a:t>まず、画面の</a:t>
            </a:r>
            <a:r>
              <a:rPr lang="en-AU" altLang="ja-JP" b="0" i="0" dirty="0">
                <a:solidFill>
                  <a:srgbClr val="1F1F1F"/>
                </a:solidFill>
                <a:effectLst/>
                <a:latin typeface="Roboto" panose="020F0502020204030204" pitchFamily="34" charset="0"/>
              </a:rPr>
              <a:t>(</a:t>
            </a:r>
            <a:r>
              <a:rPr lang="ja-JP" altLang="en-US" b="0" i="0">
                <a:solidFill>
                  <a:srgbClr val="1F1F1F"/>
                </a:solidFill>
                <a:effectLst/>
                <a:latin typeface="Roboto" panose="020F0502020204030204" pitchFamily="34" charset="0"/>
              </a:rPr>
              <a:t>とおり</a:t>
            </a:r>
            <a:r>
              <a:rPr lang="en-AU" altLang="ja-JP" b="0" i="0" dirty="0">
                <a:solidFill>
                  <a:srgbClr val="1F1F1F"/>
                </a:solidFill>
                <a:effectLst/>
                <a:latin typeface="Roboto" panose="020F0502020204030204" pitchFamily="34" charset="0"/>
              </a:rPr>
              <a:t>)[kana:"</a:t>
            </a:r>
            <a:r>
              <a:rPr lang="ja-JP" altLang="en-US" b="0" i="0">
                <a:solidFill>
                  <a:srgbClr val="1F1F1F"/>
                </a:solidFill>
                <a:effectLst/>
                <a:latin typeface="Roboto" panose="020F0502020204030204" pitchFamily="34" charset="0"/>
              </a:rPr>
              <a:t>ト</a:t>
            </a:r>
            <a:r>
              <a:rPr lang="en-AU" altLang="ja-JP" b="0" i="0" dirty="0">
                <a:solidFill>
                  <a:srgbClr val="1F1F1F"/>
                </a:solidFill>
                <a:effectLst/>
                <a:latin typeface="Roboto" panose="020F0502020204030204" pitchFamily="34" charset="0"/>
              </a:rPr>
              <a:t>'</a:t>
            </a:r>
            <a:r>
              <a:rPr lang="ja-JP" altLang="en-US" b="0" i="0">
                <a:solidFill>
                  <a:srgbClr val="1F1F1F"/>
                </a:solidFill>
                <a:effectLst/>
                <a:latin typeface="Roboto" panose="020F0502020204030204" pitchFamily="34" charset="0"/>
              </a:rPr>
              <a:t>オリ</a:t>
            </a:r>
            <a:r>
              <a:rPr lang="en-AU" altLang="ja-JP" b="0" i="0" dirty="0">
                <a:solidFill>
                  <a:srgbClr val="1F1F1F"/>
                </a:solidFill>
                <a:effectLst/>
                <a:latin typeface="Roboto" panose="020F0502020204030204" pitchFamily="34" charset="0"/>
              </a:rPr>
              <a:t>"]</a:t>
            </a:r>
            <a:r>
              <a:rPr lang="ja-JP" altLang="en-US" b="0" i="0">
                <a:solidFill>
                  <a:srgbClr val="1F1F1F"/>
                </a:solidFill>
                <a:effectLst/>
                <a:latin typeface="Roboto" panose="020F0502020204030204" pitchFamily="34" charset="0"/>
              </a:rPr>
              <a:t>、動作に必要なプログラムをインストールしましょう。 そして、</a:t>
            </a:r>
            <a:r>
              <a:rPr lang="ja-JP" altLang="en-US"/>
              <a:t>コード</a:t>
            </a:r>
            <a:r>
              <a:rPr lang="en-AU" altLang="ja-JP" dirty="0"/>
              <a:t>(</a:t>
            </a:r>
            <a:r>
              <a:rPr lang="zh-TW" altLang="en-US" dirty="0"/>
              <a:t>左端</a:t>
            </a:r>
            <a:r>
              <a:rPr lang="ja-JP" altLang="en-US" b="0" i="0">
                <a:solidFill>
                  <a:srgbClr val="1F1F1F"/>
                </a:solidFill>
                <a:effectLst/>
                <a:latin typeface="Roboto" panose="020F0502020204030204" pitchFamily="34" charset="0"/>
              </a:rPr>
              <a:t>に</a:t>
            </a:r>
            <a:r>
              <a:rPr lang="en-AU" altLang="zh-TW" dirty="0"/>
              <a:t>)[kana:"</a:t>
            </a:r>
            <a:r>
              <a:rPr lang="zh-TW" altLang="en-US" dirty="0"/>
              <a:t>ヒダリハシニ</a:t>
            </a:r>
            <a:r>
              <a:rPr lang="en-AU" altLang="zh-TW" dirty="0"/>
              <a:t>"]</a:t>
            </a:r>
            <a:r>
              <a:rPr lang="ja-JP" altLang="en-US" b="0" i="0">
                <a:solidFill>
                  <a:srgbClr val="1F1F1F"/>
                </a:solidFill>
                <a:effectLst/>
                <a:latin typeface="Roboto" panose="020F0502020204030204" pitchFamily="34" charset="0"/>
              </a:rPr>
              <a:t> ある実行ボタンをクリックしてください。</a:t>
            </a:r>
            <a:endParaRPr lang="en-US" altLang="ja-JP" b="0" i="0" dirty="0">
              <a:solidFill>
                <a:srgbClr val="1F1F1F"/>
              </a:solidFill>
              <a:effectLst/>
              <a:latin typeface="Roboto" panose="020F0502020204030204" pitchFamily="34" charset="0"/>
            </a:endParaRPr>
          </a:p>
          <a:p>
            <a:pPr marL="158750" indent="0" algn="l">
              <a:spcAft>
                <a:spcPts val="450"/>
              </a:spcAft>
              <a:buNone/>
            </a:pPr>
            <a:r>
              <a:rPr lang="ja-JP" altLang="en-US" b="0" i="0">
                <a:solidFill>
                  <a:srgbClr val="1F1F1F"/>
                </a:solidFill>
                <a:effectLst/>
                <a:latin typeface="Roboto" panose="020F0502020204030204" pitchFamily="34" charset="0"/>
              </a:rPr>
              <a:t>そうすると、ノートブックがコンピュータに接続して、プログラムを動かします。</a:t>
            </a:r>
          </a:p>
          <a:p>
            <a:pPr marL="158750" indent="0" algn="l">
              <a:spcAft>
                <a:spcPts val="450"/>
              </a:spcAft>
              <a:buNone/>
            </a:pPr>
            <a:r>
              <a:rPr lang="en-US" altLang="ja-JP" b="0" i="0" dirty="0" err="1">
                <a:solidFill>
                  <a:srgbClr val="1F1F1F"/>
                </a:solidFill>
                <a:effectLst/>
                <a:latin typeface="Roboto" panose="02000000000000000000" pitchFamily="2" charset="0"/>
              </a:rPr>
              <a:t>(BeautifulSoup)[kana:"</a:t>
            </a:r>
            <a:r>
              <a:rPr lang="ja-JP" altLang="en-US" b="0" i="0" dirty="0" err="1">
                <a:solidFill>
                  <a:srgbClr val="1F1F1F"/>
                </a:solidFill>
                <a:effectLst/>
                <a:latin typeface="Roboto" panose="02000000000000000000" pitchFamily="2" charset="0"/>
              </a:rPr>
              <a:t>ビューティフルス</a:t>
            </a:r>
            <a:r>
              <a:rPr lang="en-US" altLang="ja-JP" b="0" i="0" dirty="0" err="1">
                <a:solidFill>
                  <a:srgbClr val="1F1F1F"/>
                </a:solidFill>
                <a:effectLst/>
                <a:latin typeface="Roboto" panose="02000000000000000000" pitchFamily="2" charset="0"/>
              </a:rPr>
              <a:t>'</a:t>
            </a:r>
            <a:r>
              <a:rPr lang="ja-JP" altLang="en-US" b="0" i="0" dirty="0" err="1">
                <a:solidFill>
                  <a:srgbClr val="1F1F1F"/>
                </a:solidFill>
                <a:effectLst/>
                <a:latin typeface="Roboto" panose="02000000000000000000" pitchFamily="2" charset="0"/>
              </a:rPr>
              <a:t>ープ</a:t>
            </a:r>
            <a:r>
              <a:rPr lang="en-US" altLang="ja-JP" b="0" i="0" dirty="0" err="1">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は、</a:t>
            </a:r>
            <a:r>
              <a:rPr lang="en-US" altLang="ja-JP" b="0" i="0" dirty="0">
                <a:solidFill>
                  <a:srgbClr val="1F1F1F"/>
                </a:solidFill>
                <a:effectLst/>
                <a:latin typeface="Roboto" panose="02000000000000000000" pitchFamily="2" charset="0"/>
              </a:rPr>
              <a:t>Python</a:t>
            </a:r>
            <a:r>
              <a:rPr lang="ja-JP" altLang="en-US" b="0" i="0">
                <a:solidFill>
                  <a:srgbClr val="1F1F1F"/>
                </a:solidFill>
                <a:effectLst/>
                <a:latin typeface="Roboto" panose="02000000000000000000" pitchFamily="2" charset="0"/>
              </a:rPr>
              <a:t>で</a:t>
            </a:r>
            <a:r>
              <a:rPr lang="en-US" altLang="ja-JP" b="0" i="0" dirty="0">
                <a:solidFill>
                  <a:srgbClr val="1F1F1F"/>
                </a:solidFill>
                <a:effectLst/>
                <a:latin typeface="Roboto" panose="02000000000000000000" pitchFamily="2" charset="0"/>
              </a:rPr>
              <a:t>HTML</a:t>
            </a:r>
            <a:r>
              <a:rPr lang="ja-JP" altLang="en-US" b="0" i="0">
                <a:solidFill>
                  <a:srgbClr val="1F1F1F"/>
                </a:solidFill>
                <a:effectLst/>
                <a:latin typeface="Roboto" panose="02000000000000000000" pitchFamily="2" charset="0"/>
              </a:rPr>
              <a:t>や</a:t>
            </a:r>
            <a:r>
              <a:rPr lang="en-US" altLang="ja-JP" b="0" i="0" dirty="0">
                <a:solidFill>
                  <a:srgbClr val="1F1F1F"/>
                </a:solidFill>
                <a:effectLst/>
                <a:latin typeface="Roboto" panose="02000000000000000000" pitchFamily="2" charset="0"/>
              </a:rPr>
              <a:t>XML</a:t>
            </a:r>
            <a:r>
              <a:rPr lang="ja-JP" altLang="en-US" b="0" i="0">
                <a:solidFill>
                  <a:srgbClr val="1F1F1F"/>
                </a:solidFill>
                <a:effectLst/>
                <a:latin typeface="Roboto" panose="02000000000000000000" pitchFamily="2" charset="0"/>
              </a:rPr>
              <a:t>ファイルを簡単に解析するためのライブラリ、つまり、まとまったプログラムのセットです。</a:t>
            </a:r>
            <a:endParaRPr lang="en-US" altLang="ja-JP" b="0" i="0" dirty="0">
              <a:solidFill>
                <a:srgbClr val="1F1F1F"/>
              </a:solidFill>
              <a:effectLst/>
              <a:latin typeface="Roboto" panose="02000000000000000000" pitchFamily="2" charset="0"/>
            </a:endParaRPr>
          </a:p>
          <a:p>
            <a:pPr marL="158750" indent="0" algn="l">
              <a:spcAft>
                <a:spcPts val="450"/>
              </a:spcAft>
              <a:buNone/>
            </a:pPr>
            <a:r>
              <a:rPr lang="ja-JP" altLang="en-US" b="0" i="0">
                <a:solidFill>
                  <a:srgbClr val="1F1F1F"/>
                </a:solidFill>
                <a:effectLst/>
                <a:latin typeface="Roboto" panose="02000000000000000000" pitchFamily="2" charset="0"/>
              </a:rPr>
              <a:t>タグで作られている</a:t>
            </a:r>
            <a:r>
              <a:rPr lang="en-US" altLang="ja-JP" b="0" i="0" dirty="0">
                <a:solidFill>
                  <a:srgbClr val="1F1F1F"/>
                </a:solidFill>
                <a:effectLst/>
                <a:latin typeface="Roboto" panose="02000000000000000000" pitchFamily="2" charset="0"/>
              </a:rPr>
              <a:t>Web</a:t>
            </a:r>
            <a:r>
              <a:rPr lang="ja-JP" altLang="en-US" b="0" i="0">
                <a:solidFill>
                  <a:srgbClr val="1F1F1F"/>
                </a:solidFill>
                <a:effectLst/>
                <a:latin typeface="Roboto" panose="02000000000000000000" pitchFamily="2" charset="0"/>
              </a:rPr>
              <a:t>ページや</a:t>
            </a:r>
            <a:r>
              <a:rPr lang="en-US" altLang="ja-JP" b="0" i="0" dirty="0">
                <a:solidFill>
                  <a:srgbClr val="1F1F1F"/>
                </a:solidFill>
                <a:effectLst/>
                <a:latin typeface="Roboto" panose="02000000000000000000" pitchFamily="2" charset="0"/>
              </a:rPr>
              <a:t>XML</a:t>
            </a:r>
            <a:r>
              <a:rPr lang="ja-JP" altLang="en-US" b="0" i="0">
                <a:solidFill>
                  <a:srgbClr val="1F1F1F"/>
                </a:solidFill>
                <a:effectLst/>
                <a:latin typeface="Roboto" panose="02000000000000000000" pitchFamily="2" charset="0"/>
              </a:rPr>
              <a:t>ファイルからの情報抽出や構造解析に便利です。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lgn="l">
              <a:spcAft>
                <a:spcPts val="450"/>
              </a:spcAft>
              <a:buNone/>
            </a:pPr>
            <a:r>
              <a:rPr lang="ja-JP" altLang="en-US" b="0" i="0">
                <a:solidFill>
                  <a:srgbClr val="1F1F1F"/>
                </a:solidFill>
                <a:effectLst/>
                <a:latin typeface="Roboto" panose="020F0502020204030204" pitchFamily="34" charset="0"/>
              </a:rPr>
              <a:t>それではここから</a:t>
            </a:r>
            <a:r>
              <a:rPr lang="en-US" altLang="ja-JP" b="0" i="0">
                <a:solidFill>
                  <a:srgbClr val="1F1F1F"/>
                </a:solidFill>
                <a:effectLst/>
                <a:latin typeface="Roboto" panose="020F0502020204030204" pitchFamily="34" charset="0"/>
              </a:rPr>
              <a:t>TEI_hands-on.ipynb</a:t>
            </a:r>
            <a:r>
              <a:rPr lang="ja-JP" altLang="en-US" b="0" i="0">
                <a:solidFill>
                  <a:srgbClr val="1F1F1F"/>
                </a:solidFill>
                <a:effectLst/>
                <a:latin typeface="Roboto" panose="020F0502020204030204" pitchFamily="34" charset="0"/>
              </a:rPr>
              <a:t>に収録されたプログラムについて解説を行います。</a:t>
            </a:r>
            <a:endParaRPr lang="en-US" altLang="ja-JP" b="0" i="0" dirty="0">
              <a:solidFill>
                <a:srgbClr val="1F1F1F"/>
              </a:solidFill>
              <a:effectLst/>
              <a:latin typeface="Roboto" panose="020F0502020204030204" pitchFamily="34" charset="0"/>
            </a:endParaRPr>
          </a:p>
          <a:p>
            <a:pPr marL="158750" indent="0" algn="l">
              <a:spcAft>
                <a:spcPts val="450"/>
              </a:spcAft>
              <a:buNone/>
            </a:pPr>
            <a:r>
              <a:rPr lang="ja-JP" altLang="en-US" b="0" i="0">
                <a:solidFill>
                  <a:srgbClr val="1F1F1F"/>
                </a:solidFill>
                <a:effectLst/>
                <a:latin typeface="Roboto" panose="020F0502020204030204" pitchFamily="34" charset="0"/>
              </a:rPr>
              <a:t>まず、画面のとおり、動作に必要なプログラムをインストールしましょう。 そして、コード左端にある実行ボタンをクリックしてください。</a:t>
            </a:r>
            <a:endParaRPr lang="en-US" altLang="ja-JP" b="0" i="0" dirty="0">
              <a:solidFill>
                <a:srgbClr val="1F1F1F"/>
              </a:solidFill>
              <a:effectLst/>
              <a:latin typeface="Roboto" panose="020F0502020204030204" pitchFamily="34" charset="0"/>
            </a:endParaRPr>
          </a:p>
          <a:p>
            <a:pPr marL="158750" indent="0" algn="l">
              <a:spcAft>
                <a:spcPts val="450"/>
              </a:spcAft>
              <a:buNone/>
            </a:pPr>
            <a:r>
              <a:rPr lang="ja-JP" altLang="en-US" b="0" i="0">
                <a:solidFill>
                  <a:srgbClr val="1F1F1F"/>
                </a:solidFill>
                <a:effectLst/>
                <a:latin typeface="Roboto" panose="020F0502020204030204" pitchFamily="34" charset="0"/>
              </a:rPr>
              <a:t>そうすると、ノートブックがコンピュータに接続して、プログラムを動かします。</a:t>
            </a:r>
          </a:p>
          <a:p>
            <a:pPr marL="158750" indent="0" algn="l">
              <a:spcAft>
                <a:spcPts val="450"/>
              </a:spcAft>
              <a:buNone/>
            </a:pPr>
            <a:r>
              <a:rPr lang="en-US" altLang="ja-JP" b="0" i="0" dirty="0" err="1">
                <a:solidFill>
                  <a:srgbClr val="1F1F1F"/>
                </a:solidFill>
                <a:effectLst/>
                <a:latin typeface="Roboto" panose="02000000000000000000" pitchFamily="2" charset="0"/>
              </a:rPr>
              <a:t>BeautifulSoup</a:t>
            </a:r>
            <a:r>
              <a:rPr lang="ja-JP" altLang="en-US" b="0" i="0">
                <a:solidFill>
                  <a:srgbClr val="1F1F1F"/>
                </a:solidFill>
                <a:effectLst/>
                <a:latin typeface="Roboto" panose="02000000000000000000" pitchFamily="2" charset="0"/>
              </a:rPr>
              <a:t>は、</a:t>
            </a:r>
            <a:r>
              <a:rPr lang="en-US" altLang="ja-JP" b="0" i="0" dirty="0">
                <a:solidFill>
                  <a:srgbClr val="1F1F1F"/>
                </a:solidFill>
                <a:effectLst/>
                <a:latin typeface="Roboto" panose="02000000000000000000" pitchFamily="2" charset="0"/>
              </a:rPr>
              <a:t>Python</a:t>
            </a:r>
            <a:r>
              <a:rPr lang="ja-JP" altLang="en-US" b="0" i="0">
                <a:solidFill>
                  <a:srgbClr val="1F1F1F"/>
                </a:solidFill>
                <a:effectLst/>
                <a:latin typeface="Roboto" panose="02000000000000000000" pitchFamily="2" charset="0"/>
              </a:rPr>
              <a:t>で</a:t>
            </a:r>
            <a:r>
              <a:rPr lang="en-US" altLang="ja-JP" b="0" i="0" dirty="0">
                <a:solidFill>
                  <a:srgbClr val="1F1F1F"/>
                </a:solidFill>
                <a:effectLst/>
                <a:latin typeface="Roboto" panose="02000000000000000000" pitchFamily="2" charset="0"/>
              </a:rPr>
              <a:t>HTML</a:t>
            </a:r>
            <a:r>
              <a:rPr lang="ja-JP" altLang="en-US" b="0" i="0">
                <a:solidFill>
                  <a:srgbClr val="1F1F1F"/>
                </a:solidFill>
                <a:effectLst/>
                <a:latin typeface="Roboto" panose="02000000000000000000" pitchFamily="2" charset="0"/>
              </a:rPr>
              <a:t>や</a:t>
            </a:r>
            <a:r>
              <a:rPr lang="en-US" altLang="ja-JP" b="0" i="0" dirty="0">
                <a:solidFill>
                  <a:srgbClr val="1F1F1F"/>
                </a:solidFill>
                <a:effectLst/>
                <a:latin typeface="Roboto" panose="02000000000000000000" pitchFamily="2" charset="0"/>
              </a:rPr>
              <a:t>XML</a:t>
            </a:r>
            <a:r>
              <a:rPr lang="ja-JP" altLang="en-US" b="0" i="0">
                <a:solidFill>
                  <a:srgbClr val="1F1F1F"/>
                </a:solidFill>
                <a:effectLst/>
                <a:latin typeface="Roboto" panose="02000000000000000000" pitchFamily="2" charset="0"/>
              </a:rPr>
              <a:t>ファイルを簡単に解析するためのライブラリ、つまり、まとまったプログラムのセットです。</a:t>
            </a:r>
            <a:endParaRPr lang="en-US" altLang="ja-JP" b="0" i="0" dirty="0">
              <a:solidFill>
                <a:srgbClr val="1F1F1F"/>
              </a:solidFill>
              <a:effectLst/>
              <a:latin typeface="Roboto" panose="02000000000000000000" pitchFamily="2" charset="0"/>
            </a:endParaRPr>
          </a:p>
          <a:p>
            <a:pPr marL="158750" indent="0" algn="l">
              <a:spcAft>
                <a:spcPts val="450"/>
              </a:spcAft>
              <a:buNone/>
            </a:pPr>
            <a:r>
              <a:rPr lang="ja-JP" altLang="en-US" b="0" i="0">
                <a:solidFill>
                  <a:srgbClr val="1F1F1F"/>
                </a:solidFill>
                <a:effectLst/>
                <a:latin typeface="Roboto" panose="02000000000000000000" pitchFamily="2" charset="0"/>
              </a:rPr>
              <a:t>タグで作られている</a:t>
            </a:r>
            <a:r>
              <a:rPr lang="en-US" altLang="ja-JP" b="0" i="0" dirty="0">
                <a:solidFill>
                  <a:srgbClr val="1F1F1F"/>
                </a:solidFill>
                <a:effectLst/>
                <a:latin typeface="Roboto" panose="02000000000000000000" pitchFamily="2" charset="0"/>
              </a:rPr>
              <a:t>Web</a:t>
            </a:r>
            <a:r>
              <a:rPr lang="ja-JP" altLang="en-US" b="0" i="0">
                <a:solidFill>
                  <a:srgbClr val="1F1F1F"/>
                </a:solidFill>
                <a:effectLst/>
                <a:latin typeface="Roboto" panose="02000000000000000000" pitchFamily="2" charset="0"/>
              </a:rPr>
              <a:t>ページや</a:t>
            </a:r>
            <a:r>
              <a:rPr lang="en-US" altLang="ja-JP" b="0" i="0" dirty="0">
                <a:solidFill>
                  <a:srgbClr val="1F1F1F"/>
                </a:solidFill>
                <a:effectLst/>
                <a:latin typeface="Roboto" panose="02000000000000000000" pitchFamily="2" charset="0"/>
              </a:rPr>
              <a:t>XML</a:t>
            </a:r>
            <a:r>
              <a:rPr lang="ja-JP" altLang="en-US" b="0" i="0">
                <a:solidFill>
                  <a:srgbClr val="1F1F1F"/>
                </a:solidFill>
                <a:effectLst/>
                <a:latin typeface="Roboto" panose="02000000000000000000" pitchFamily="2" charset="0"/>
              </a:rPr>
              <a:t>ファイルからの情報抽出や構造解析に便利です。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lgn="l">
              <a:spcAft>
                <a:spcPts val="450"/>
              </a:spcAft>
              <a:buNone/>
            </a:pPr>
            <a:endParaRPr lang="en-AU" altLang="ja-JP" b="0" i="0" dirty="0">
              <a:solidFill>
                <a:srgbClr val="1F1F1F"/>
              </a:solidFill>
              <a:effectLst/>
              <a:latin typeface="Roboto" panose="020F0502020204030204" pitchFamily="34" charset="0"/>
            </a:endParaRPr>
          </a:p>
        </p:txBody>
      </p:sp>
    </p:spTree>
    <p:extLst>
      <p:ext uri="{BB962C8B-B14F-4D97-AF65-F5344CB8AC3E}">
        <p14:creationId xmlns:p14="http://schemas.microsoft.com/office/powerpoint/2010/main" val="416231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7480-51A5-0E7F-A6EB-71510664AE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82EA43-6E3C-438F-6E25-D25752DEEF80}"/>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B1BB85DD-5BD2-B6EF-6FDC-4F1819AFCB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en-US" altLang="ja-JP" dirty="0">
                <a:effectLst/>
                <a:latin typeface="Helvetica Neue" panose="02000503000000020004" pitchFamily="2" charset="0"/>
              </a:rPr>
              <a:t>TEI版</a:t>
            </a:r>
            <a:r>
              <a:rPr kumimoji="1" lang="ja-JP" altLang="en-US" dirty="0" err="1"/>
              <a:t>走れメロス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F0502020204030204" pitchFamily="34" charset="0"/>
              </a:rPr>
              <a:t>次に、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ja-JP" altLang="en-US"/>
              <a:t>データ</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ja-JP" altLang="en-US"/>
              <a:t>デ</a:t>
            </a:r>
            <a:r>
              <a:rPr lang="en-US" altLang="ja-JP" dirty="0"/>
              <a:t>'</a:t>
            </a:r>
            <a:r>
              <a:rPr lang="ja-JP" altLang="en-US"/>
              <a:t>ータ</a:t>
            </a:r>
            <a:r>
              <a:rPr lang="en-US" altLang="ja-JP" dirty="0">
                <a:effectLst/>
                <a:latin typeface=".AppleSystemUIFontMonospaced"/>
                <a:ea typeface="Hiragino Sans" panose="020B0400000000000000" pitchFamily="34" charset="-128"/>
              </a:rPr>
              <a:t>"]</a:t>
            </a:r>
            <a:r>
              <a:rPr lang="ja-JP" altLang="en-US"/>
              <a:t> を</a:t>
            </a:r>
            <a:r>
              <a:rPr lang="en-US" altLang="ja-JP" dirty="0" err="1"/>
              <a:t>Github</a:t>
            </a:r>
            <a:r>
              <a:rPr lang="ja-JP" altLang="en-US"/>
              <a:t>というリポジトリ（基本的に</a:t>
            </a:r>
            <a:r>
              <a:rPr lang="en-AU" altLang="ja-JP" dirty="0"/>
              <a:t>(</a:t>
            </a:r>
            <a:r>
              <a:rPr lang="ja-JP" altLang="en-US"/>
              <a:t>無料</a:t>
            </a:r>
            <a:r>
              <a:rPr lang="en-AU" altLang="ja-JP" dirty="0"/>
              <a:t>)[kana:"</a:t>
            </a:r>
            <a:r>
              <a:rPr lang="ja-JP" altLang="en-US"/>
              <a:t>ムリョウ</a:t>
            </a:r>
            <a:r>
              <a:rPr lang="en-AU" altLang="ja-JP" dirty="0"/>
              <a:t>"]</a:t>
            </a:r>
            <a:r>
              <a:rPr lang="ja-JP" altLang="en-US"/>
              <a:t>のデータ格納庫）からダウンロードします。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F0502020204030204" pitchFamily="34" charset="0"/>
              </a:rPr>
              <a:t>次に、</a:t>
            </a:r>
            <a:r>
              <a:rPr lang="en-US" altLang="ja-JP" dirty="0"/>
              <a:t>TEI</a:t>
            </a:r>
            <a:r>
              <a:rPr lang="ja-JP" altLang="en-US"/>
              <a:t>データを</a:t>
            </a:r>
            <a:r>
              <a:rPr lang="en-US" altLang="ja-JP" dirty="0" err="1"/>
              <a:t>Github</a:t>
            </a:r>
            <a:r>
              <a:rPr lang="ja-JP" altLang="en-US"/>
              <a:t>というリポジトリ（基本無料のデータ格納庫）からダウンロードします。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marR="0" lvl="0" indent="0" algn="l" defTabSz="914400" rtl="0" eaLnBrk="1" fontAlgn="auto" latinLnBrk="0" hangingPunct="1">
              <a:lnSpc>
                <a:spcPct val="100000"/>
              </a:lnSpc>
              <a:spcBef>
                <a:spcPts val="0"/>
              </a:spcBef>
              <a:spcAft>
                <a:spcPts val="450"/>
              </a:spcAft>
              <a:buClr>
                <a:srgbClr val="000000"/>
              </a:buClr>
              <a:buSzPts val="1100"/>
              <a:buFont typeface="+mj-lt"/>
              <a:buNone/>
              <a:tabLst/>
              <a:defRPr/>
            </a:pPr>
            <a:endParaRPr lang="en-AU" altLang="ja-JP" b="0" i="0" dirty="0">
              <a:solidFill>
                <a:srgbClr val="1F1F1F"/>
              </a:solidFill>
              <a:effectLst/>
              <a:latin typeface="Roboto" panose="020F0502020204030204" pitchFamily="34" charset="0"/>
            </a:endParaRPr>
          </a:p>
        </p:txBody>
      </p:sp>
    </p:spTree>
    <p:extLst>
      <p:ext uri="{BB962C8B-B14F-4D97-AF65-F5344CB8AC3E}">
        <p14:creationId xmlns:p14="http://schemas.microsoft.com/office/powerpoint/2010/main" val="57921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en-US" altLang="ja-JP" dirty="0">
                <a:effectLst/>
                <a:latin typeface="Helvetica Neue" panose="02000503000000020004" pitchFamily="2" charset="0"/>
              </a:rPr>
              <a:t>TEI版</a:t>
            </a:r>
            <a:r>
              <a:rPr kumimoji="1" lang="ja-JP" altLang="en-US" dirty="0" err="1"/>
              <a:t>走れメロス</a:t>
            </a:r>
            <a:endParaRPr kumimoji="1" lang="en-US" altLang="ja-JP" dirty="0" err="1"/>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ダウンロードしたデータは、</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が一時的に用意した、自分のファイルを置く場所に保存されています。</a:t>
            </a:r>
            <a:r>
              <a:rPr kumimoji="1" lang="en-US" altLang="ja-JP"/>
              <a:t>[break:"2s"]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ダウンロードしたデータは</a:t>
            </a:r>
            <a:r>
              <a:rPr kumimoji="1" lang="en-US" altLang="ja-JP" dirty="0"/>
              <a:t>Google </a:t>
            </a:r>
            <a:r>
              <a:rPr kumimoji="1" lang="en-US" altLang="ja-JP" dirty="0" err="1"/>
              <a:t>Colab</a:t>
            </a:r>
            <a:r>
              <a:rPr kumimoji="1" lang="ja-JP" altLang="en-US"/>
              <a:t>が一時的に用意した自分のファイルを置く場所に保存されています。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334293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2BD0-C8EE-6541-C2BA-AEB26723CA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AC5534-682E-D6C0-BEAD-766B9ABD4179}"/>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0BEC396D-F3CE-3B54-BC85-14CDEC8F61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en-US" altLang="ja-JP" dirty="0">
                <a:effectLst/>
                <a:latin typeface="Helvetica Neue" panose="02000503000000020004" pitchFamily="2" charset="0"/>
              </a:rPr>
              <a:t>TEI版</a:t>
            </a:r>
            <a:r>
              <a:rPr kumimoji="1" lang="ja-JP" altLang="en-US" dirty="0" err="1"/>
              <a:t>走れメロス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en-US" altLang="ja-JP" dirty="0" err="1"/>
              <a:t>meros</a:t>
            </a:r>
            <a:r>
              <a:rPr kumimoji="1" lang="en-US" altLang="ja-JP" dirty="0"/>
              <a:t>(</a:t>
            </a:r>
            <a:r>
              <a:rPr kumimoji="1" lang="en-AU" altLang="ja-JP" dirty="0"/>
              <a:t>.)</a:t>
            </a:r>
            <a:r>
              <a:rPr kumimoji="1" lang="en-US" altLang="ja-JP" dirty="0"/>
              <a:t>[kana:"</a:t>
            </a:r>
            <a:r>
              <a:rPr kumimoji="1" lang="ja-JP" altLang="en-US"/>
              <a:t>ドット</a:t>
            </a:r>
            <a:r>
              <a:rPr kumimoji="1" lang="en-AU" altLang="ja-JP" dirty="0"/>
              <a:t>"]</a:t>
            </a:r>
            <a:r>
              <a:rPr kumimoji="1" lang="en-US" altLang="ja-JP" dirty="0"/>
              <a:t>xml</a:t>
            </a:r>
            <a:r>
              <a:rPr kumimoji="1" lang="ja-JP" altLang="en-US"/>
              <a:t>の中身をプログラムで簡単に表示してみましょう。</a:t>
            </a:r>
            <a:endParaRPr kumimoji="1" lang="en-US" altLang="ja-JP" dirty="0"/>
          </a:p>
          <a:p>
            <a:pPr marL="158750" indent="0">
              <a:buNone/>
            </a:pPr>
            <a:r>
              <a:rPr kumimoji="1" lang="en-US" altLang="ja-JP" dirty="0"/>
              <a:t>Python</a:t>
            </a:r>
            <a:r>
              <a:rPr kumimoji="1" lang="ja-JP" altLang="en-US"/>
              <a:t>のプログラミングでは、あるファイルを読み込んで、画面や別のファイルに出力することが頻繁にあります。</a:t>
            </a:r>
            <a:endParaRPr kumimoji="1" lang="en-US" altLang="ja-JP" dirty="0"/>
          </a:p>
          <a:p>
            <a:pPr marL="158750" indent="0">
              <a:buNone/>
            </a:pPr>
            <a:r>
              <a:rPr kumimoji="1" lang="ja-JP" altLang="en-US"/>
              <a:t>画面のプログラムは、指定のファイルを安全にオープンして、画面にプリントします。</a:t>
            </a:r>
            <a:endParaRPr kumimoji="1" lang="en-US" altLang="ja-JP" dirty="0"/>
          </a:p>
          <a:p>
            <a:pPr marL="158750" indent="0">
              <a:buNone/>
            </a:pPr>
            <a:r>
              <a:rPr kumimoji="1" lang="ja-JP" altLang="en-US"/>
              <a:t>エンコーディングは</a:t>
            </a:r>
            <a:r>
              <a:rPr kumimoji="1" lang="en-US" altLang="ja-JP" dirty="0"/>
              <a:t>UTF-8</a:t>
            </a:r>
            <a:r>
              <a:rPr kumimoji="1" lang="ja-JP" altLang="en-US"/>
              <a:t>という方式で、</a:t>
            </a:r>
            <a:r>
              <a:rPr kumimoji="1" lang="en-AU" altLang="ja-JP" dirty="0"/>
              <a:t>(</a:t>
            </a:r>
            <a:r>
              <a:rPr kumimoji="1" lang="en-US" altLang="ja-JP" dirty="0"/>
              <a:t>0)[kana:"</a:t>
            </a:r>
            <a:r>
              <a:rPr kumimoji="1" lang="ja-JP" altLang="en-US"/>
              <a:t>ゼ</a:t>
            </a:r>
            <a:r>
              <a:rPr kumimoji="1" lang="en-AU" altLang="ja-JP" dirty="0"/>
              <a:t>'</a:t>
            </a:r>
            <a:r>
              <a:rPr kumimoji="1" lang="ja-JP" altLang="en-US"/>
              <a:t>ロ</a:t>
            </a:r>
            <a:r>
              <a:rPr kumimoji="1" lang="en-US" altLang="ja-JP" dirty="0"/>
              <a:t>"]</a:t>
            </a:r>
            <a:r>
              <a:rPr kumimoji="1" lang="ja-JP" altLang="en-US"/>
              <a:t>と、</a:t>
            </a:r>
            <a:r>
              <a:rPr kumimoji="1" lang="en-AU" altLang="ja-JP" dirty="0"/>
              <a:t>(</a:t>
            </a:r>
            <a:r>
              <a:rPr kumimoji="1" lang="en-US" altLang="ja-JP" dirty="0"/>
              <a:t>1)[kana:"</a:t>
            </a:r>
            <a:r>
              <a:rPr kumimoji="1" lang="ja-JP" altLang="en-US"/>
              <a:t>イチ</a:t>
            </a:r>
            <a:r>
              <a:rPr kumimoji="1" lang="en-AU" altLang="ja-JP" dirty="0"/>
              <a:t>'</a:t>
            </a:r>
            <a:r>
              <a:rPr kumimoji="1" lang="en-US" altLang="ja-JP" dirty="0"/>
              <a:t>"]</a:t>
            </a:r>
            <a:r>
              <a:rPr kumimoji="1" lang="ja-JP" altLang="en-US"/>
              <a:t>の符号に変換されている日本語の文字を、適切に読み出すために使用しています。</a:t>
            </a:r>
            <a:endParaRPr kumimoji="1" lang="en-US" altLang="ja-JP" dirty="0"/>
          </a:p>
          <a:p>
            <a:pPr marL="158750" indent="0">
              <a:buNone/>
            </a:pPr>
            <a:r>
              <a:rPr kumimoji="1" lang="en-US" altLang="ja-JP" dirty="0" err="1"/>
              <a:t>meros</a:t>
            </a:r>
            <a:r>
              <a:rPr kumimoji="1" lang="en-US" altLang="ja-JP" dirty="0"/>
              <a:t>(.)[kana:"</a:t>
            </a:r>
            <a:r>
              <a:rPr kumimoji="1" lang="ja-JP" altLang="en-US"/>
              <a:t>ドット</a:t>
            </a:r>
            <a:r>
              <a:rPr kumimoji="1" lang="en-AU" altLang="ja-JP" dirty="0"/>
              <a:t>"]</a:t>
            </a:r>
            <a:r>
              <a:rPr kumimoji="1" lang="en-US" altLang="ja-JP" dirty="0"/>
              <a:t>xml</a:t>
            </a:r>
            <a:r>
              <a:rPr kumimoji="1" lang="ja-JP" altLang="en-US"/>
              <a:t>では、走れメロスの書誌データと本文テキストなどが</a:t>
            </a:r>
            <a:r>
              <a:rPr kumimoji="1" lang="en-US" altLang="ja-JP" dirty="0"/>
              <a:t>XML</a:t>
            </a:r>
            <a:r>
              <a:rPr kumimoji="1" lang="ja-JP" altLang="en-US"/>
              <a:t>形式のデータで表現されています。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en-US" altLang="ja-JP" dirty="0" err="1"/>
              <a:t>meros.xml</a:t>
            </a:r>
            <a:r>
              <a:rPr kumimoji="1" lang="ja-JP" altLang="en-US"/>
              <a:t>の中身をプログラムで簡単に表示してみましょう。</a:t>
            </a:r>
            <a:endParaRPr kumimoji="1" lang="en-US" altLang="ja-JP" dirty="0"/>
          </a:p>
          <a:p>
            <a:pPr marL="158750" indent="0">
              <a:buNone/>
            </a:pPr>
            <a:r>
              <a:rPr kumimoji="1" lang="en-US" altLang="ja-JP" dirty="0"/>
              <a:t>Python</a:t>
            </a:r>
            <a:r>
              <a:rPr kumimoji="1" lang="ja-JP" altLang="en-US"/>
              <a:t>のプログラミングでは、あるファイルを読み込んで画面や別のファイルに出力することが頻繁にあります。</a:t>
            </a:r>
            <a:endParaRPr kumimoji="1" lang="en-US" altLang="ja-JP" dirty="0"/>
          </a:p>
          <a:p>
            <a:pPr marL="158750" indent="0">
              <a:buNone/>
            </a:pPr>
            <a:r>
              <a:rPr kumimoji="1" lang="ja-JP" altLang="en-US"/>
              <a:t>画面のプログラムは指定のファイルを安全にオープンして画面にプリントします。</a:t>
            </a:r>
            <a:endParaRPr kumimoji="1" lang="en-US" altLang="ja-JP" dirty="0"/>
          </a:p>
          <a:p>
            <a:pPr marL="158750" indent="0">
              <a:buNone/>
            </a:pPr>
            <a:r>
              <a:rPr kumimoji="1" lang="ja-JP" altLang="en-US"/>
              <a:t>エンコーディングは</a:t>
            </a:r>
            <a:r>
              <a:rPr kumimoji="1" lang="en-US" altLang="ja-JP" dirty="0"/>
              <a:t>UTF-8</a:t>
            </a:r>
            <a:r>
              <a:rPr kumimoji="1" lang="ja-JP" altLang="en-US"/>
              <a:t>という方式で</a:t>
            </a:r>
            <a:r>
              <a:rPr kumimoji="1" lang="en-US" altLang="ja-JP" dirty="0"/>
              <a:t>0</a:t>
            </a:r>
            <a:r>
              <a:rPr kumimoji="1" lang="ja-JP" altLang="en-US"/>
              <a:t>と</a:t>
            </a:r>
            <a:r>
              <a:rPr kumimoji="1" lang="en-US" altLang="ja-JP" dirty="0"/>
              <a:t>1</a:t>
            </a:r>
            <a:r>
              <a:rPr kumimoji="1" lang="ja-JP" altLang="en-US"/>
              <a:t>の符号に変換されている日本語の文字を適切に読み出すために使用しています。</a:t>
            </a:r>
            <a:endParaRPr kumimoji="1" lang="en-US" altLang="ja-JP" dirty="0"/>
          </a:p>
          <a:p>
            <a:pPr marL="158750" indent="0">
              <a:buNone/>
            </a:pPr>
            <a:r>
              <a:rPr kumimoji="1" lang="en-US" altLang="ja-JP" dirty="0" err="1"/>
              <a:t>meros.xml</a:t>
            </a:r>
            <a:r>
              <a:rPr kumimoji="1" lang="ja-JP" altLang="en-US"/>
              <a:t>では、走れメロスの書誌データと本文テキストなどが</a:t>
            </a:r>
            <a:r>
              <a:rPr kumimoji="1" lang="en-US" altLang="ja-JP" dirty="0"/>
              <a:t>XML</a:t>
            </a:r>
            <a:r>
              <a:rPr kumimoji="1" lang="ja-JP" altLang="en-US"/>
              <a:t>形式のデータで表現されています。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US" altLang="ja-JP" dirty="0"/>
          </a:p>
        </p:txBody>
      </p:sp>
    </p:spTree>
    <p:extLst>
      <p:ext uri="{BB962C8B-B14F-4D97-AF65-F5344CB8AC3E}">
        <p14:creationId xmlns:p14="http://schemas.microsoft.com/office/powerpoint/2010/main" val="242954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lang="en-US" altLang="ja-JP" dirty="0">
                <a:effectLst/>
                <a:latin typeface="Helvetica Neue" panose="02000503000000020004" pitchFamily="2" charset="0"/>
              </a:rPr>
              <a:t>TEI版</a:t>
            </a:r>
            <a:r>
              <a:rPr kumimoji="1" lang="ja-JP" altLang="en-US" dirty="0" err="1"/>
              <a:t>走れメロス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a:t>(</a:t>
            </a:r>
            <a:r>
              <a:rPr kumimoji="1" lang="ja-JP" altLang="en-US"/>
              <a:t>出力結果</a:t>
            </a:r>
            <a:r>
              <a:rPr kumimoji="1" lang="en-US" altLang="ja-JP"/>
              <a:t>)[kana:"</a:t>
            </a:r>
            <a:r>
              <a:rPr kumimoji="1" lang="ja-JP" altLang="en-US"/>
              <a:t>シュツリョ</a:t>
            </a:r>
            <a:r>
              <a:rPr kumimoji="1" lang="en-US" altLang="ja-JP"/>
              <a:t>'</a:t>
            </a:r>
            <a:r>
              <a:rPr kumimoji="1" lang="ja-JP" altLang="en-US"/>
              <a:t>クケッ</a:t>
            </a:r>
            <a:r>
              <a:rPr kumimoji="1" lang="en-US" altLang="ja-JP"/>
              <a:t>'</a:t>
            </a:r>
            <a:r>
              <a:rPr kumimoji="1" lang="ja-JP" altLang="en-US"/>
              <a:t>カ</a:t>
            </a:r>
            <a:r>
              <a:rPr kumimoji="1" lang="en-US" altLang="ja-JP"/>
              <a:t>"]</a:t>
            </a:r>
            <a:r>
              <a:rPr kumimoji="1" lang="ja-JP" altLang="en-US"/>
              <a:t>の表示</a:t>
            </a:r>
            <a:r>
              <a:rPr kumimoji="1" lang="en-US" altLang="ja-JP" dirty="0"/>
              <a:t>/</a:t>
            </a:r>
            <a:r>
              <a:rPr kumimoji="1" lang="ja-JP" altLang="en-US"/>
              <a:t>非表示の切り替えは、画面のマークをクリックすると選択できます。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出力結果の表示</a:t>
            </a:r>
            <a:r>
              <a:rPr kumimoji="1" lang="en-US" altLang="ja-JP" dirty="0"/>
              <a:t>/</a:t>
            </a:r>
            <a:r>
              <a:rPr kumimoji="1" lang="ja-JP" altLang="en-US"/>
              <a:t>非表示の切り替えは、画面のマークをクリックすると選択できます。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1456803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141C-0506-86D3-923F-A70C3FC7B3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B507FD-B59C-C891-AF58-7B14BC7B64FD}"/>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647ABBCE-61A0-2B86-8A72-5B452101F0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kumimoji="1" lang="en-US" dirty="0" err="1">
                <a:effectLst/>
                <a:latin typeface="Helvetica Neue" panose="02000503000000020004" pitchFamily="2" charset="0"/>
              </a:rPr>
              <a:t>テキストの整形</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は、通常</a:t>
            </a:r>
            <a:r>
              <a:rPr lang="en-US" altLang="ja-JP" dirty="0">
                <a:effectLst/>
                <a:latin typeface=".AppleSystemUIFontMonospaced"/>
                <a:ea typeface="Hiragino Sans" panose="020B0400000000000000" pitchFamily="34" charset="-128"/>
              </a:rPr>
              <a:t>XML</a:t>
            </a:r>
            <a:r>
              <a:rPr lang="ja-JP" altLang="en-US">
                <a:effectLst/>
                <a:latin typeface=".AppleSystemUIFontMonospaced"/>
                <a:ea typeface="Hiragino Sans" panose="020B0400000000000000" pitchFamily="34" charset="-128"/>
              </a:rPr>
              <a:t>ファイルとして保存され、テキストはタグによって構造化されています。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en-US" altLang="ja-JP" dirty="0" err="1">
                <a:effectLst/>
                <a:latin typeface=".AppleSystemUIFontMonospaced"/>
                <a:ea typeface="Hiragino Sans" panose="020B0400000000000000" pitchFamily="34" charset="-128"/>
              </a:rPr>
              <a:t>BeautifulSoup</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ビューティフルス</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ープ</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は、</a:t>
            </a:r>
            <a:r>
              <a:rPr lang="en-US" altLang="ja-JP" dirty="0">
                <a:effectLst/>
                <a:latin typeface=".AppleSystemUIFontMonospaced"/>
                <a:ea typeface="Hiragino Sans" panose="020B0400000000000000" pitchFamily="34" charset="-128"/>
              </a:rPr>
              <a:t>XML</a:t>
            </a:r>
            <a:r>
              <a:rPr lang="ja-JP" altLang="en-US">
                <a:effectLst/>
                <a:latin typeface=".AppleSystemUIFontMonospaced"/>
                <a:ea typeface="Hiragino Sans" panose="020B0400000000000000" pitchFamily="34" charset="-128"/>
              </a:rPr>
              <a:t>や</a:t>
            </a:r>
            <a:r>
              <a:rPr lang="en-US" altLang="ja-JP" dirty="0">
                <a:effectLst/>
                <a:latin typeface=".AppleSystemUIFontMonospaced"/>
                <a:ea typeface="Hiragino Sans" panose="020B0400000000000000" pitchFamily="34" charset="-128"/>
              </a:rPr>
              <a:t>HTML</a:t>
            </a:r>
            <a:r>
              <a:rPr lang="ja-JP" altLang="en-US">
                <a:effectLst/>
                <a:latin typeface=".AppleSystemUIFontMonospaced"/>
                <a:ea typeface="Hiragino Sans" panose="020B0400000000000000" pitchFamily="34" charset="-128"/>
              </a:rPr>
              <a:t>のタグを検索したり、構造を編集したりすることを、比較的簡単に行えるライブラリです。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このことを前提に、ノートブックの、「</a:t>
            </a:r>
            <a:r>
              <a:rPr lang="en-US" altLang="ja-JP" dirty="0">
                <a:effectLst/>
                <a:latin typeface=".AppleSystemUIFontMonospaced"/>
                <a:ea typeface="Hiragino Sans" panose="020B0400000000000000" pitchFamily="34" charset="-128"/>
              </a:rPr>
              <a:t>(TEI</a:t>
            </a:r>
            <a:r>
              <a:rPr lang="ja-JP" altLang="en-US">
                <a:effectLst/>
                <a:latin typeface=".AppleSystemUIFontMonospaced"/>
                <a:ea typeface="Hiragino Sans" panose="020B0400000000000000" pitchFamily="34" charset="-128"/>
              </a:rPr>
              <a:t>ファイル</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ーイ</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ーア</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イファ</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イル</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からタグを除去したテキストを表示しよう」の項目をみてください。</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まず、このプログラムの実行ボタンを押すと、</a:t>
            </a:r>
            <a:r>
              <a:rPr lang="en-US" altLang="ja-JP" dirty="0">
                <a:effectLst/>
                <a:latin typeface=".AppleSystemUIFontMonospaced"/>
                <a:ea typeface="Hiragino Sans" panose="020B0400000000000000" pitchFamily="34" charset="-128"/>
              </a:rPr>
              <a:t>2</a:t>
            </a:r>
            <a:r>
              <a:rPr lang="ja-JP" altLang="en-US">
                <a:effectLst/>
                <a:latin typeface=".AppleSystemUIFontMonospaced"/>
                <a:ea typeface="Hiragino Sans" panose="020B0400000000000000" pitchFamily="34" charset="-128"/>
              </a:rPr>
              <a:t>行目で</a:t>
            </a:r>
            <a:r>
              <a:rPr lang="en-US" altLang="ja-JP" dirty="0">
                <a:effectLst/>
                <a:latin typeface=".AppleSystemUIFontMonospaced"/>
                <a:ea typeface="Hiragino Sans" panose="020B0400000000000000" pitchFamily="34" charset="-128"/>
              </a:rPr>
              <a:t>(</a:t>
            </a:r>
            <a:r>
              <a:rPr lang="en-US" altLang="ja-JP" dirty="0" err="1">
                <a:effectLst/>
                <a:latin typeface=".AppleSystemUIFontMonospaced"/>
                <a:ea typeface="Hiragino Sans" panose="020B0400000000000000" pitchFamily="34" charset="-128"/>
              </a:rPr>
              <a:t>BeautifulSoup</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ビューティフルス</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ープ</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がインポートされます。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次に、</a:t>
            </a:r>
            <a:r>
              <a:rPr lang="en-US" altLang="ja-JP" dirty="0">
                <a:effectLst/>
                <a:latin typeface=".AppleSystemUIFontMonospaced"/>
                <a:ea typeface="Hiragino Sans" panose="020B0400000000000000" pitchFamily="34" charset="-128"/>
              </a:rPr>
              <a:t>5</a:t>
            </a:r>
            <a:r>
              <a:rPr lang="ja-JP" altLang="en-US">
                <a:effectLst/>
                <a:latin typeface=".AppleSystemUIFontMonospaced"/>
                <a:ea typeface="Hiragino Sans" panose="020B0400000000000000" pitchFamily="34" charset="-128"/>
              </a:rPr>
              <a:t>行目から</a:t>
            </a:r>
            <a:r>
              <a:rPr lang="en-US" altLang="ja-JP" dirty="0">
                <a:effectLst/>
                <a:latin typeface=".AppleSystemUIFontMonospaced"/>
                <a:ea typeface="Hiragino Sans" panose="020B0400000000000000" pitchFamily="34" charset="-128"/>
              </a:rPr>
              <a:t>8</a:t>
            </a:r>
            <a:r>
              <a:rPr lang="ja-JP" altLang="en-US">
                <a:effectLst/>
                <a:latin typeface=".AppleSystemUIFontMonospaced"/>
                <a:ea typeface="Hiragino Sans" panose="020B0400000000000000" pitchFamily="34" charset="-128"/>
              </a:rPr>
              <a:t>行目の間で、</a:t>
            </a:r>
            <a:r>
              <a:rPr lang="en-US" altLang="ja-JP" dirty="0" err="1">
                <a:effectLst/>
                <a:latin typeface=".AppleSystemUIFontMonospaced"/>
                <a:ea typeface="Hiragino Sans" panose="020B0400000000000000" pitchFamily="34" charset="-128"/>
              </a:rPr>
              <a:t>meros</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ドット</a:t>
            </a:r>
            <a:r>
              <a:rPr lang="en-US" altLang="ja-JP" dirty="0">
                <a:effectLst/>
                <a:latin typeface=".AppleSystemUIFontMonospaced"/>
                <a:ea typeface="Hiragino Sans" panose="020B0400000000000000" pitchFamily="34" charset="-128"/>
              </a:rPr>
              <a:t>"]xml</a:t>
            </a:r>
            <a:r>
              <a:rPr lang="ja-JP" altLang="en-US">
                <a:effectLst/>
                <a:latin typeface=".AppleSystemUIFontMonospaced"/>
                <a:ea typeface="Hiragino Sans" panose="020B0400000000000000" pitchFamily="34" charset="-128"/>
              </a:rPr>
              <a:t>ファイルを開き、</a:t>
            </a:r>
            <a:r>
              <a:rPr lang="en-US" altLang="ja-JP" dirty="0">
                <a:effectLst/>
                <a:latin typeface=".AppleSystemUIFontMonospaced"/>
                <a:ea typeface="Hiragino Sans" panose="020B0400000000000000" pitchFamily="34" charset="-128"/>
              </a:rPr>
              <a:t>XML</a:t>
            </a:r>
            <a:r>
              <a:rPr lang="ja-JP" altLang="en-US">
                <a:effectLst/>
                <a:latin typeface=".AppleSystemUIFontMonospaced"/>
                <a:ea typeface="Hiragino Sans" panose="020B0400000000000000" pitchFamily="34" charset="-128"/>
              </a:rPr>
              <a:t>として解析し、</a:t>
            </a:r>
            <a:r>
              <a:rPr lang="en-US" altLang="ja-JP" dirty="0">
                <a:effectLst/>
                <a:latin typeface=".AppleSystemUIFontMonospaced"/>
                <a:ea typeface="Hiragino Sans" panose="020B0400000000000000" pitchFamily="34" charset="-128"/>
              </a:rPr>
              <a:t>soup</a:t>
            </a:r>
            <a:r>
              <a:rPr lang="ja-JP" altLang="en-US">
                <a:effectLst/>
                <a:latin typeface=".AppleSystemUIFontMonospaced"/>
                <a:ea typeface="Hiragino Sans" panose="020B0400000000000000" pitchFamily="34" charset="-128"/>
              </a:rPr>
              <a:t>というオブジェクトを作ります。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ちなみに、</a:t>
            </a:r>
            <a:r>
              <a:rPr lang="en-US" altLang="ja-JP" dirty="0">
                <a:effectLst/>
                <a:latin typeface=".AppleSystemUIFontMonospaced"/>
                <a:ea typeface="Hiragino Sans" panose="020B0400000000000000" pitchFamily="34" charset="-128"/>
              </a:rPr>
              <a:t>5</a:t>
            </a:r>
            <a:r>
              <a:rPr lang="ja-JP" altLang="en-US">
                <a:effectLst/>
                <a:latin typeface=".AppleSystemUIFontMonospaced"/>
                <a:ea typeface="Hiragino Sans" panose="020B0400000000000000" pitchFamily="34" charset="-128"/>
              </a:rPr>
              <a:t>行目の</a:t>
            </a:r>
            <a:r>
              <a:rPr lang="en-US" altLang="ja-JP" dirty="0">
                <a:effectLst/>
                <a:latin typeface=".AppleSystemUIFontMonospaced"/>
                <a:ea typeface="Hiragino Sans" panose="020B0400000000000000" pitchFamily="34" charset="-128"/>
              </a:rPr>
              <a:t>(</a:t>
            </a:r>
            <a:r>
              <a:rPr lang="en-US" altLang="ja-JP" dirty="0" err="1">
                <a:effectLst/>
                <a:latin typeface=".AppleSystemUIFontMonospaced"/>
                <a:ea typeface="Hiragino Sans" panose="020B0400000000000000" pitchFamily="34" charset="-128"/>
              </a:rPr>
              <a:t>file_path</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ファ</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イルパ</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ス</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や、</a:t>
            </a:r>
            <a:r>
              <a:rPr lang="en-US" altLang="ja-JP" dirty="0">
                <a:effectLst/>
                <a:latin typeface=".AppleSystemUIFontMonospaced"/>
                <a:ea typeface="Hiragino Sans" panose="020B0400000000000000" pitchFamily="34" charset="-128"/>
              </a:rPr>
              <a:t>8</a:t>
            </a:r>
            <a:r>
              <a:rPr lang="ja-JP" altLang="en-US">
                <a:effectLst/>
                <a:latin typeface=".AppleSystemUIFontMonospaced"/>
                <a:ea typeface="Hiragino Sans" panose="020B0400000000000000" pitchFamily="34" charset="-128"/>
              </a:rPr>
              <a:t>行目の</a:t>
            </a:r>
            <a:r>
              <a:rPr lang="en-US" altLang="ja-JP" dirty="0">
                <a:effectLst/>
                <a:latin typeface=".AppleSystemUIFontMonospaced"/>
                <a:ea typeface="Hiragino Sans" panose="020B0400000000000000" pitchFamily="34" charset="-128"/>
              </a:rPr>
              <a:t>soup</a:t>
            </a:r>
            <a:r>
              <a:rPr lang="ja-JP" altLang="en-US">
                <a:effectLst/>
                <a:latin typeface=".AppleSystemUIFontMonospaced"/>
                <a:ea typeface="Hiragino Sans" panose="020B0400000000000000" pitchFamily="34" charset="-128"/>
              </a:rPr>
              <a:t>のような名前は、変数と呼ばれます。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Python</a:t>
            </a:r>
            <a:r>
              <a:rPr lang="ja-JP" altLang="en-US">
                <a:effectLst/>
                <a:latin typeface=".AppleSystemUIFontMonospaced"/>
                <a:ea typeface="Hiragino Sans" panose="020B0400000000000000" pitchFamily="34" charset="-128"/>
              </a:rPr>
              <a:t>では、変数は値やオブジェクトを参照するための名前です。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ここでは、</a:t>
            </a:r>
            <a:r>
              <a:rPr lang="en-US" altLang="ja-JP" dirty="0">
                <a:effectLst/>
                <a:latin typeface=".AppleSystemUIFontMonospaced"/>
                <a:ea typeface="Hiragino Sans" panose="020B0400000000000000" pitchFamily="34" charset="-128"/>
              </a:rPr>
              <a:t>file</a:t>
            </a:r>
            <a:r>
              <a:rPr lang="ja-JP" altLang="en-US">
                <a:effectLst/>
                <a:latin typeface=".AppleSystemUIFontMonospaced"/>
                <a:ea typeface="Hiragino Sans" panose="020B0400000000000000" pitchFamily="34" charset="-128"/>
              </a:rPr>
              <a:t>はファイルオブジェクトで、</a:t>
            </a:r>
            <a:r>
              <a:rPr lang="en-US" altLang="ja-JP" dirty="0">
                <a:effectLst/>
                <a:latin typeface=".AppleSystemUIFontMonospaced"/>
                <a:ea typeface="Hiragino Sans" panose="020B0400000000000000" pitchFamily="34" charset="-128"/>
              </a:rPr>
              <a:t>(</a:t>
            </a:r>
            <a:r>
              <a:rPr lang="en-US" altLang="ja-JP" dirty="0" err="1">
                <a:effectLst/>
                <a:latin typeface=".AppleSystemUIFontMonospaced"/>
                <a:ea typeface="Hiragino Sans" panose="020B0400000000000000" pitchFamily="34" charset="-128"/>
              </a:rPr>
              <a:t>BeautifulSoup</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ビューティフルス</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ープ</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はそこから内容を読み取り、</a:t>
            </a:r>
            <a:r>
              <a:rPr lang="en-US" altLang="ja-JP" dirty="0">
                <a:effectLst/>
                <a:latin typeface=".AppleSystemUIFontMonospaced"/>
                <a:ea typeface="Hiragino Sans" panose="020B0400000000000000" pitchFamily="34" charset="-128"/>
              </a:rPr>
              <a:t>XML</a:t>
            </a:r>
            <a:r>
              <a:rPr lang="ja-JP" altLang="en-US">
                <a:effectLst/>
                <a:latin typeface=".AppleSystemUIFontMonospaced"/>
                <a:ea typeface="Hiragino Sans" panose="020B0400000000000000" pitchFamily="34" charset="-128"/>
              </a:rPr>
              <a:t>の構造を解析します。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関数は、カッコの中に値を渡すことで、何らかの処理を行う仕組みです。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つまり、</a:t>
            </a:r>
            <a:r>
              <a:rPr lang="en-US" altLang="ja-JP" dirty="0">
                <a:effectLst/>
                <a:latin typeface=".AppleSystemUIFontMonospaced"/>
                <a:ea typeface="Hiragino Sans" panose="020B0400000000000000" pitchFamily="34" charset="-128"/>
              </a:rPr>
              <a:t>(</a:t>
            </a:r>
            <a:r>
              <a:rPr lang="en-US" altLang="ja-JP" dirty="0" err="1">
                <a:effectLst/>
                <a:latin typeface=".AppleSystemUIFontMonospaced"/>
                <a:ea typeface="Hiragino Sans" panose="020B0400000000000000" pitchFamily="34" charset="-128"/>
              </a:rPr>
              <a:t>BeautifulSoup</a:t>
            </a:r>
            <a:r>
              <a:rPr lang="en-US" altLang="ja-JP" dirty="0">
                <a:effectLst/>
                <a:latin typeface=".AppleSystemUIFontMonospaced"/>
                <a:ea typeface="Hiragino Sans" panose="020B0400000000000000" pitchFamily="34" charset="-128"/>
              </a:rPr>
              <a:t>)[kana:"</a:t>
            </a:r>
            <a:r>
              <a:rPr lang="ja-JP" altLang="en-US">
                <a:effectLst/>
                <a:latin typeface=".AppleSystemUIFontMonospaced"/>
                <a:ea typeface="Hiragino Sans" panose="020B0400000000000000" pitchFamily="34" charset="-128"/>
              </a:rPr>
              <a:t>ビューティフルス</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ープ</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を使って、ファイルの内容を解析し、その結果として</a:t>
            </a:r>
            <a:r>
              <a:rPr lang="en-US" altLang="ja-JP" dirty="0">
                <a:effectLst/>
                <a:latin typeface=".AppleSystemUIFontMonospaced"/>
                <a:ea typeface="Hiragino Sans" panose="020B0400000000000000" pitchFamily="34" charset="-128"/>
              </a:rPr>
              <a:t>soup</a:t>
            </a:r>
            <a:r>
              <a:rPr lang="ja-JP" altLang="en-US">
                <a:effectLst/>
                <a:latin typeface=".AppleSystemUIFontMonospaced"/>
                <a:ea typeface="Hiragino Sans" panose="020B0400000000000000" pitchFamily="34" charset="-128"/>
              </a:rPr>
              <a:t>を作っています。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あとは、できあがった</a:t>
            </a:r>
            <a:r>
              <a:rPr lang="en-US" altLang="ja-JP" dirty="0">
                <a:effectLst/>
                <a:latin typeface=".AppleSystemUIFontMonospaced"/>
                <a:ea typeface="Hiragino Sans" panose="020B0400000000000000" pitchFamily="34" charset="-128"/>
              </a:rPr>
              <a:t>soup</a:t>
            </a:r>
            <a:r>
              <a:rPr lang="ja-JP" altLang="en-US">
                <a:effectLst/>
                <a:latin typeface=".AppleSystemUIFontMonospaced"/>
                <a:ea typeface="Hiragino Sans" panose="020B0400000000000000" pitchFamily="34" charset="-128"/>
              </a:rPr>
              <a:t>の中から、必要な情報を取り出すだけです。</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15</a:t>
            </a:r>
            <a:r>
              <a:rPr lang="ja-JP" altLang="en-US">
                <a:effectLst/>
                <a:latin typeface=".AppleSystemUIFontMonospaced"/>
                <a:ea typeface="Hiragino Sans" panose="020B0400000000000000" pitchFamily="34" charset="-128"/>
              </a:rPr>
              <a:t>行目をよくみてください。</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text</a:t>
            </a:r>
            <a:r>
              <a:rPr lang="ja-JP" altLang="en-US">
                <a:effectLst/>
                <a:latin typeface=".AppleSystemUIFontMonospaced"/>
                <a:ea typeface="Hiragino Sans" panose="020B0400000000000000" pitchFamily="34" charset="-128"/>
              </a:rPr>
              <a:t>タグを探し、その中に含まれる文字列だけを取り出しているように見えませんか。</a:t>
            </a:r>
            <a:r>
              <a:rPr lang="en-US" altLang="ja-JP" dirty="0">
                <a:effectLst/>
                <a:latin typeface=".AppleSystemUIFontMonospaced"/>
                <a:ea typeface="Hiragino Sans" panose="020B0400000000000000" pitchFamily="34" charset="-128"/>
              </a:rPr>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AppleSystemUIFontMonospaced"/>
                <a:ea typeface="Hiragino Sans" panose="020B0400000000000000" pitchFamily="34" charset="-128"/>
              </a:rPr>
              <a:t>このプログラムを動かすと、タグそのものは表示されず、テキスト内容だけが結果として出力されます。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これまでのおさらいです。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TEI</a:t>
            </a:r>
            <a:r>
              <a:rPr lang="ja-JP" altLang="en-US">
                <a:effectLst/>
                <a:latin typeface="Helvetica Neue" panose="02000503000000020004" pitchFamily="2" charset="0"/>
              </a:rPr>
              <a:t>は、通常</a:t>
            </a:r>
            <a:r>
              <a:rPr lang="en-US" altLang="ja-JP" dirty="0">
                <a:effectLst/>
                <a:latin typeface="Helvetica Neue" panose="02000503000000020004" pitchFamily="2" charset="0"/>
              </a:rPr>
              <a:t>XML</a:t>
            </a:r>
            <a:r>
              <a:rPr lang="ja-JP" altLang="en-US">
                <a:effectLst/>
                <a:latin typeface="Helvetica Neue" panose="02000503000000020004" pitchFamily="2" charset="0"/>
              </a:rPr>
              <a:t>ファイルとして保存され、テキストはタグによって構造化されています。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err="1">
                <a:effectLst/>
                <a:latin typeface="Helvetica Neue" panose="02000503000000020004" pitchFamily="2" charset="0"/>
              </a:rPr>
              <a:t>BeautifulSoup</a:t>
            </a:r>
            <a:r>
              <a:rPr lang="ja-JP" altLang="en-US">
                <a:effectLst/>
                <a:latin typeface="Helvetica Neue" panose="02000503000000020004" pitchFamily="2" charset="0"/>
              </a:rPr>
              <a:t>は、</a:t>
            </a:r>
            <a:r>
              <a:rPr lang="en-US" altLang="ja-JP" dirty="0">
                <a:effectLst/>
                <a:latin typeface="Helvetica Neue" panose="02000503000000020004" pitchFamily="2" charset="0"/>
              </a:rPr>
              <a:t>XML</a:t>
            </a:r>
            <a:r>
              <a:rPr lang="ja-JP" altLang="en-US">
                <a:effectLst/>
                <a:latin typeface="Helvetica Neue" panose="02000503000000020004" pitchFamily="2" charset="0"/>
              </a:rPr>
              <a:t>や</a:t>
            </a:r>
            <a:r>
              <a:rPr lang="en-US" altLang="ja-JP" dirty="0">
                <a:effectLst/>
                <a:latin typeface="Helvetica Neue" panose="02000503000000020004" pitchFamily="2" charset="0"/>
              </a:rPr>
              <a:t>HTML</a:t>
            </a:r>
            <a:r>
              <a:rPr lang="ja-JP" altLang="en-US">
                <a:effectLst/>
                <a:latin typeface="Helvetica Neue" panose="02000503000000020004" pitchFamily="2" charset="0"/>
              </a:rPr>
              <a:t>のタグを検索したり、構造を編集したりすることを、比較的簡単に行えるライブラリです。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このことを前提に、ノートブックの、「</a:t>
            </a:r>
            <a:r>
              <a:rPr lang="en-US" altLang="ja-JP" dirty="0">
                <a:effectLst/>
                <a:latin typeface="Helvetica Neue" panose="02000503000000020004" pitchFamily="2" charset="0"/>
              </a:rPr>
              <a:t>TEI</a:t>
            </a:r>
            <a:r>
              <a:rPr lang="ja-JP" altLang="en-US">
                <a:effectLst/>
                <a:latin typeface="Helvetica Neue" panose="02000503000000020004" pitchFamily="2" charset="0"/>
              </a:rPr>
              <a:t>ファイルからタグを除去したテキストを表示しよう」の項目をみてください。</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まず、このプログラムを実行すると、</a:t>
            </a:r>
            <a:r>
              <a:rPr lang="en-US" altLang="ja-JP" dirty="0">
                <a:effectLst/>
                <a:latin typeface="Helvetica Neue" panose="02000503000000020004" pitchFamily="2" charset="0"/>
              </a:rPr>
              <a:t>2</a:t>
            </a:r>
            <a:r>
              <a:rPr lang="ja-JP" altLang="en-US">
                <a:effectLst/>
                <a:latin typeface="Helvetica Neue" panose="02000503000000020004" pitchFamily="2" charset="0"/>
              </a:rPr>
              <a:t>行目で</a:t>
            </a:r>
            <a:r>
              <a:rPr lang="en-US" altLang="ja-JP" dirty="0" err="1">
                <a:effectLst/>
                <a:latin typeface="Helvetica Neue" panose="02000503000000020004" pitchFamily="2" charset="0"/>
              </a:rPr>
              <a:t>BeautifulSoup</a:t>
            </a:r>
            <a:r>
              <a:rPr lang="ja-JP" altLang="en-US">
                <a:effectLst/>
                <a:latin typeface="Helvetica Neue" panose="02000503000000020004" pitchFamily="2" charset="0"/>
              </a:rPr>
              <a:t>がインポートされます。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次に、</a:t>
            </a:r>
            <a:r>
              <a:rPr lang="en-US" altLang="ja-JP" dirty="0">
                <a:effectLst/>
                <a:latin typeface="Helvetica Neue" panose="02000503000000020004" pitchFamily="2" charset="0"/>
              </a:rPr>
              <a:t>5</a:t>
            </a:r>
            <a:r>
              <a:rPr lang="ja-JP" altLang="en-US">
                <a:effectLst/>
                <a:latin typeface="Helvetica Neue" panose="02000503000000020004" pitchFamily="2" charset="0"/>
              </a:rPr>
              <a:t>行目から</a:t>
            </a:r>
            <a:r>
              <a:rPr lang="en-US" altLang="ja-JP" dirty="0">
                <a:effectLst/>
                <a:latin typeface="Helvetica Neue" panose="02000503000000020004" pitchFamily="2" charset="0"/>
              </a:rPr>
              <a:t>8</a:t>
            </a:r>
            <a:r>
              <a:rPr lang="ja-JP" altLang="en-US">
                <a:effectLst/>
                <a:latin typeface="Helvetica Neue" panose="02000503000000020004" pitchFamily="2" charset="0"/>
              </a:rPr>
              <a:t>行目の間で、</a:t>
            </a:r>
            <a:r>
              <a:rPr lang="en-US" altLang="ja-JP" dirty="0" err="1">
                <a:effectLst/>
                <a:latin typeface="Helvetica Neue" panose="02000503000000020004" pitchFamily="2" charset="0"/>
              </a:rPr>
              <a:t>meros.xml</a:t>
            </a:r>
            <a:r>
              <a:rPr lang="ja-JP" altLang="en-US">
                <a:effectLst/>
                <a:latin typeface="Helvetica Neue" panose="02000503000000020004" pitchFamily="2" charset="0"/>
              </a:rPr>
              <a:t>ファイルを開き、</a:t>
            </a:r>
            <a:r>
              <a:rPr lang="en-US" altLang="ja-JP" dirty="0">
                <a:effectLst/>
                <a:latin typeface="Helvetica Neue" panose="02000503000000020004" pitchFamily="2" charset="0"/>
              </a:rPr>
              <a:t>XML</a:t>
            </a:r>
            <a:r>
              <a:rPr lang="ja-JP" altLang="en-US">
                <a:effectLst/>
                <a:latin typeface="Helvetica Neue" panose="02000503000000020004" pitchFamily="2" charset="0"/>
              </a:rPr>
              <a:t>として解析し、解析結果を</a:t>
            </a:r>
            <a:r>
              <a:rPr lang="en-US" altLang="ja-JP" dirty="0">
                <a:effectLst/>
                <a:latin typeface="Helvetica Neue" panose="02000503000000020004" pitchFamily="2" charset="0"/>
              </a:rPr>
              <a:t>soup</a:t>
            </a:r>
            <a:r>
              <a:rPr lang="ja-JP" altLang="en-US">
                <a:effectLst/>
                <a:latin typeface="Helvetica Neue" panose="02000503000000020004" pitchFamily="2" charset="0"/>
              </a:rPr>
              <a:t>というオブジェクトとして保持します。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ちなみに、</a:t>
            </a:r>
            <a:r>
              <a:rPr lang="en-US" altLang="ja-JP" dirty="0" err="1">
                <a:effectLst/>
                <a:latin typeface="Helvetica Neue" panose="02000503000000020004" pitchFamily="2" charset="0"/>
              </a:rPr>
              <a:t>file_path</a:t>
            </a:r>
            <a:r>
              <a:rPr lang="ja-JP" altLang="en-US">
                <a:effectLst/>
                <a:latin typeface="Helvetica Neue" panose="02000503000000020004" pitchFamily="2" charset="0"/>
              </a:rPr>
              <a:t>や</a:t>
            </a:r>
            <a:r>
              <a:rPr lang="en-US" altLang="ja-JP" dirty="0">
                <a:effectLst/>
                <a:latin typeface="Helvetica Neue" panose="02000503000000020004" pitchFamily="2" charset="0"/>
              </a:rPr>
              <a:t>soup</a:t>
            </a:r>
            <a:r>
              <a:rPr lang="ja-JP" altLang="en-US">
                <a:effectLst/>
                <a:latin typeface="Helvetica Neue" panose="02000503000000020004" pitchFamily="2" charset="0"/>
              </a:rPr>
              <a:t>のような名前は変数と呼ばれます。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Python</a:t>
            </a:r>
            <a:r>
              <a:rPr lang="ja-JP" altLang="en-US">
                <a:effectLst/>
                <a:latin typeface="Helvetica Neue" panose="02000503000000020004" pitchFamily="2" charset="0"/>
              </a:rPr>
              <a:t>では、変数は値やオブジェクトを参照するための名前です。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ここでの</a:t>
            </a:r>
            <a:r>
              <a:rPr lang="en-US" altLang="ja-JP" dirty="0">
                <a:effectLst/>
                <a:latin typeface="Helvetica Neue" panose="02000503000000020004" pitchFamily="2" charset="0"/>
              </a:rPr>
              <a:t>file</a:t>
            </a:r>
            <a:r>
              <a:rPr lang="ja-JP" altLang="en-US">
                <a:effectLst/>
                <a:latin typeface="Helvetica Neue" panose="02000503000000020004" pitchFamily="2" charset="0"/>
              </a:rPr>
              <a:t>はファイルオブジェクトであり、</a:t>
            </a:r>
            <a:r>
              <a:rPr lang="en-US" altLang="ja-JP" dirty="0" err="1">
                <a:effectLst/>
                <a:latin typeface="Helvetica Neue" panose="02000503000000020004" pitchFamily="2" charset="0"/>
              </a:rPr>
              <a:t>BeautifulSoup</a:t>
            </a:r>
            <a:r>
              <a:rPr lang="ja-JP" altLang="en-US">
                <a:effectLst/>
                <a:latin typeface="Helvetica Neue" panose="02000503000000020004" pitchFamily="2" charset="0"/>
              </a:rPr>
              <a:t>はそこから内容を読み取って</a:t>
            </a:r>
            <a:r>
              <a:rPr lang="en-US" altLang="ja-JP" dirty="0">
                <a:effectLst/>
                <a:latin typeface="Helvetica Neue" panose="02000503000000020004" pitchFamily="2" charset="0"/>
              </a:rPr>
              <a:t>XML</a:t>
            </a:r>
            <a:r>
              <a:rPr lang="ja-JP" altLang="en-US">
                <a:effectLst/>
                <a:latin typeface="Helvetica Neue" panose="02000503000000020004" pitchFamily="2" charset="0"/>
              </a:rPr>
              <a:t>構造を解析します。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関数は、カッコ内に値を渡すことで処理を行い、結果を返すことがあります。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つまり、</a:t>
            </a:r>
            <a:r>
              <a:rPr lang="en-US" altLang="ja-JP" dirty="0" err="1">
                <a:effectLst/>
                <a:latin typeface="Helvetica Neue" panose="02000503000000020004" pitchFamily="2" charset="0"/>
              </a:rPr>
              <a:t>BeautifulSoup</a:t>
            </a:r>
            <a:r>
              <a:rPr lang="ja-JP" altLang="en-US">
                <a:effectLst/>
                <a:latin typeface="Helvetica Neue" panose="02000503000000020004" pitchFamily="2" charset="0"/>
              </a:rPr>
              <a:t>を使ってファイルの内容を解析し、その結果として</a:t>
            </a:r>
            <a:r>
              <a:rPr lang="en-US" altLang="ja-JP" dirty="0">
                <a:effectLst/>
                <a:latin typeface="Helvetica Neue" panose="02000503000000020004" pitchFamily="2" charset="0"/>
              </a:rPr>
              <a:t>soup</a:t>
            </a:r>
            <a:r>
              <a:rPr lang="ja-JP" altLang="en-US">
                <a:effectLst/>
                <a:latin typeface="Helvetica Neue" panose="02000503000000020004" pitchFamily="2" charset="0"/>
              </a:rPr>
              <a:t>を作っています。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あとは、できあがった</a:t>
            </a:r>
            <a:r>
              <a:rPr lang="en-US" altLang="ja-JP" dirty="0">
                <a:effectLst/>
                <a:latin typeface="Helvetica Neue" panose="02000503000000020004" pitchFamily="2" charset="0"/>
              </a:rPr>
              <a:t>soup</a:t>
            </a:r>
            <a:r>
              <a:rPr lang="ja-JP" altLang="en-US">
                <a:effectLst/>
                <a:latin typeface="Helvetica Neue" panose="02000503000000020004" pitchFamily="2" charset="0"/>
              </a:rPr>
              <a:t>の中から、必要な情報を取り出すだけです。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15</a:t>
            </a:r>
            <a:r>
              <a:rPr lang="ja-JP" altLang="en-US">
                <a:effectLst/>
                <a:latin typeface="Helvetica Neue" panose="02000503000000020004" pitchFamily="2" charset="0"/>
              </a:rPr>
              <a:t>行目では、</a:t>
            </a:r>
            <a:r>
              <a:rPr lang="en-US" altLang="ja-JP" dirty="0">
                <a:effectLst/>
                <a:latin typeface="Helvetica Neue" panose="02000503000000020004" pitchFamily="2" charset="0"/>
              </a:rPr>
              <a:t>text</a:t>
            </a:r>
            <a:r>
              <a:rPr lang="ja-JP" altLang="en-US">
                <a:effectLst/>
                <a:latin typeface="Helvetica Neue" panose="02000503000000020004" pitchFamily="2" charset="0"/>
              </a:rPr>
              <a:t>タグを探し、その中に含まれる文字列だけを取り出しています。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このプログラムを動かすと、タグは表示されず、テキスト内容だけが結果として出力されます。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US" altLang="ja-JP" dirty="0"/>
          </a:p>
          <a:p>
            <a:pPr marL="158750" indent="0">
              <a:buNone/>
            </a:pP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74342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3CED-611B-CB0E-A98F-660DED0832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54C3B1-DF36-1140-8366-DEFECF7C1B29}"/>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04F9217C-008E-F5AA-2DEB-62D0DF250F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kumimoji="1" lang="en-US" altLang="ja-JP" dirty="0" err="1">
                <a:effectLst/>
                <a:latin typeface="Helvetica Neue" panose="02000503000000020004" pitchFamily="2" charset="0"/>
              </a:rPr>
              <a:t>テキストの整形</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にすべての</a:t>
            </a:r>
            <a:r>
              <a:rPr kumimoji="1" lang="en-US" altLang="ja-JP" dirty="0">
                <a:latin typeface="Meiryo" panose="020B0604030504040204" pitchFamily="34" charset="-128"/>
                <a:ea typeface="Meiryo" panose="020B0604030504040204" pitchFamily="34" charset="-128"/>
              </a:rPr>
              <a:t>XML</a:t>
            </a:r>
            <a:r>
              <a:rPr kumimoji="1" lang="ja-JP" altLang="en-US">
                <a:latin typeface="Meiryo" panose="020B0604030504040204" pitchFamily="34" charset="-128"/>
                <a:ea typeface="Meiryo" panose="020B0604030504040204" pitchFamily="34" charset="-128"/>
              </a:rPr>
              <a:t>要素を入力したら、次は</a:t>
            </a:r>
            <a:r>
              <a:rPr lang="en-US" altLang="ja-JP" b="0" i="0" dirty="0" err="1">
                <a:solidFill>
                  <a:srgbClr val="1F1F1F"/>
                </a:solidFill>
                <a:effectLst/>
                <a:latin typeface="Roboto" panose="02000000000000000000" pitchFamily="2" charset="0"/>
              </a:rPr>
              <a:t>(BeautifulSoup)[kana:"</a:t>
            </a:r>
            <a:r>
              <a:rPr lang="ja-JP" altLang="en-US" b="0" i="0" dirty="0" err="1">
                <a:solidFill>
                  <a:srgbClr val="1F1F1F"/>
                </a:solidFill>
                <a:effectLst/>
                <a:latin typeface="Roboto" panose="02000000000000000000" pitchFamily="2" charset="0"/>
              </a:rPr>
              <a:t>ビューティフルス</a:t>
            </a:r>
            <a:r>
              <a:rPr lang="en-US" altLang="ja-JP" b="0" i="0" dirty="0" err="1">
                <a:solidFill>
                  <a:srgbClr val="1F1F1F"/>
                </a:solidFill>
                <a:effectLst/>
                <a:latin typeface="Roboto" panose="02000000000000000000" pitchFamily="2" charset="0"/>
              </a:rPr>
              <a:t>'</a:t>
            </a:r>
            <a:r>
              <a:rPr lang="ja-JP" altLang="en-US" b="0" i="0" dirty="0" err="1">
                <a:solidFill>
                  <a:srgbClr val="1F1F1F"/>
                </a:solidFill>
                <a:effectLst/>
                <a:latin typeface="Roboto" panose="02000000000000000000" pitchFamily="2" charset="0"/>
              </a:rPr>
              <a:t>ープ</a:t>
            </a:r>
            <a:r>
              <a:rPr lang="en-US" altLang="ja-JP" b="0" i="0" dirty="0" err="1">
                <a:solidFill>
                  <a:srgbClr val="1F1F1F"/>
                </a:solidFill>
                <a:effectLst/>
                <a:latin typeface="Roboto" panose="02000000000000000000" pitchFamily="2" charset="0"/>
              </a:rPr>
              <a:t>"]</a:t>
            </a:r>
            <a:r>
              <a:rPr kumimoji="1" lang="ja-JP" altLang="en-US">
                <a:latin typeface="Meiryo" panose="020B0604030504040204" pitchFamily="34" charset="-128"/>
                <a:ea typeface="Meiryo" panose="020B0604030504040204" pitchFamily="34" charset="-128"/>
              </a:rPr>
              <a:t>に含まれる要素抽出用の関数を使います。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このテキストには、読むのが難しい漢字や外国語などに「ルビ」とよばれる読み仮名が含まれています。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そのため、</a:t>
            </a:r>
            <a:r>
              <a:rPr kumimoji="1" lang="en-US" altLang="ja-JP" dirty="0">
                <a:latin typeface="Meiryo" panose="020B0604030504040204" pitchFamily="34" charset="-128"/>
                <a:ea typeface="Meiryo" panose="020B0604030504040204" pitchFamily="34" charset="-128"/>
              </a:rPr>
              <a:t>15</a:t>
            </a:r>
            <a:r>
              <a:rPr kumimoji="1" lang="ja-JP" altLang="en-US">
                <a:latin typeface="Meiryo" panose="020B0604030504040204" pitchFamily="34" charset="-128"/>
                <a:ea typeface="Meiryo" panose="020B0604030504040204" pitchFamily="34" charset="-128"/>
              </a:rPr>
              <a:t>行目の関数を使って、</a:t>
            </a:r>
            <a:r>
              <a:rPr kumimoji="1" lang="en-US" altLang="ja-JP" dirty="0" err="1">
                <a:latin typeface="Meiryo" panose="020B0604030504040204" pitchFamily="34" charset="-128"/>
                <a:ea typeface="Meiryo" panose="020B0604030504040204" pitchFamily="34" charset="-128"/>
              </a:rPr>
              <a:t>meros</a:t>
            </a:r>
            <a:r>
              <a:rPr kumimoji="1" lang="ja-JP" altLang="en-US">
                <a:latin typeface="Meiryo" panose="020B0604030504040204" pitchFamily="34" charset="-128"/>
                <a:ea typeface="Meiryo" panose="020B0604030504040204" pitchFamily="34" charset="-128"/>
              </a:rPr>
              <a:t>の</a:t>
            </a:r>
            <a:r>
              <a:rPr kumimoji="1" lang="en-US" altLang="ja-JP" dirty="0">
                <a:latin typeface="Meiryo" panose="020B0604030504040204" pitchFamily="34" charset="-128"/>
                <a:ea typeface="Meiryo" panose="020B0604030504040204" pitchFamily="34" charset="-128"/>
              </a:rPr>
              <a:t>(TEI</a:t>
            </a:r>
            <a:r>
              <a:rPr kumimoji="1" lang="ja-JP" altLang="en-US">
                <a:latin typeface="Meiryo" panose="020B0604030504040204" pitchFamily="34" charset="-128"/>
                <a:ea typeface="Meiryo" panose="020B0604030504040204" pitchFamily="34" charset="-128"/>
              </a:rPr>
              <a:t>ファイル</a:t>
            </a:r>
            <a:r>
              <a:rPr kumimoji="1" lang="en-US"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ティ</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ーイーア</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イファ</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イル</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から全てのタグを除去しても、ルビの部分が残ります。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そこで、ルビも除去する方法を</a:t>
            </a:r>
            <a:r>
              <a:rPr kumimoji="1" lang="en-US" altLang="ja-JP" dirty="0">
                <a:latin typeface="Meiryo" panose="020B0604030504040204" pitchFamily="34" charset="-128"/>
                <a:ea typeface="Meiryo" panose="020B0604030504040204" pitchFamily="34" charset="-128"/>
              </a:rPr>
              <a:t>10</a:t>
            </a:r>
            <a:r>
              <a:rPr kumimoji="1" lang="ja-JP" altLang="en-US">
                <a:latin typeface="Meiryo" panose="020B0604030504040204" pitchFamily="34" charset="-128"/>
                <a:ea typeface="Meiryo" panose="020B0604030504040204" pitchFamily="34" charset="-128"/>
              </a:rPr>
              <a:t>行目から追加しています。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en-US" altLang="ja-JP" dirty="0">
                <a:latin typeface="Meiryo" panose="020B0604030504040204" pitchFamily="34" charset="-128"/>
                <a:ea typeface="Meiryo" panose="020B0604030504040204" pitchFamily="34" charset="-128"/>
              </a:rPr>
              <a:t>11</a:t>
            </a:r>
            <a:r>
              <a:rPr kumimoji="1" lang="ja-JP" altLang="en-US">
                <a:latin typeface="Meiryo" panose="020B0604030504040204" pitchFamily="34" charset="-128"/>
                <a:ea typeface="Meiryo" panose="020B0604030504040204" pitchFamily="34" charset="-128"/>
              </a:rPr>
              <a:t>行目では、変数の</a:t>
            </a: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に</a:t>
            </a:r>
            <a:r>
              <a:rPr kumimoji="1" lang="en-US" altLang="ja-JP" dirty="0">
                <a:latin typeface="Meiryo" panose="020B0604030504040204" pitchFamily="34" charset="-128"/>
                <a:ea typeface="Meiryo" panose="020B0604030504040204" pitchFamily="34" charset="-128"/>
              </a:rPr>
              <a:t>(</a:t>
            </a:r>
            <a:r>
              <a:rPr kumimoji="1" lang="en-US" altLang="ja-JP" dirty="0" err="1">
                <a:latin typeface="Meiryo" panose="020B0604030504040204" pitchFamily="34" charset="-128"/>
                <a:ea typeface="Meiryo" panose="020B0604030504040204" pitchFamily="34" charset="-128"/>
              </a:rPr>
              <a:t>find_all</a:t>
            </a:r>
            <a:r>
              <a:rPr kumimoji="1" lang="en-US" altLang="ja-JP" dirty="0">
                <a:latin typeface="Meiryo" panose="020B0604030504040204" pitchFamily="34" charset="-128"/>
                <a:ea typeface="Meiryo" panose="020B0604030504040204" pitchFamily="34" charset="-128"/>
              </a:rPr>
              <a:t>)[kana:"</a:t>
            </a:r>
            <a:r>
              <a:rPr kumimoji="1" lang="ja-JP" altLang="en-US" dirty="0" err="1">
                <a:latin typeface="Meiryo" panose="020B0604030504040204" pitchFamily="34" charset="-128"/>
                <a:ea typeface="Meiryo" panose="020B0604030504040204" pitchFamily="34" charset="-128"/>
              </a:rPr>
              <a:t>ファ</a:t>
            </a:r>
            <a:r>
              <a:rPr kumimoji="1" lang="en-US" altLang="ja-JP" dirty="0" err="1">
                <a:latin typeface="Meiryo" panose="020B0604030504040204" pitchFamily="34" charset="-128"/>
                <a:ea typeface="Meiryo" panose="020B0604030504040204" pitchFamily="34" charset="-128"/>
              </a:rPr>
              <a:t>'</a:t>
            </a:r>
            <a:r>
              <a:rPr kumimoji="1" lang="ja-JP" altLang="en-US" dirty="0" err="1">
                <a:latin typeface="Meiryo" panose="020B0604030504040204" pitchFamily="34" charset="-128"/>
                <a:ea typeface="Meiryo" panose="020B0604030504040204" pitchFamily="34" charset="-128"/>
              </a:rPr>
              <a:t>インドオ</a:t>
            </a:r>
            <a:r>
              <a:rPr kumimoji="1" lang="en-US" altLang="ja-JP" dirty="0" err="1">
                <a:latin typeface="Meiryo" panose="020B0604030504040204" pitchFamily="34" charset="-128"/>
                <a:ea typeface="Meiryo" panose="020B0604030504040204" pitchFamily="34" charset="-128"/>
              </a:rPr>
              <a:t>'</a:t>
            </a:r>
            <a:r>
              <a:rPr kumimoji="1" lang="ja-JP" altLang="en-US" dirty="0" err="1">
                <a:latin typeface="Meiryo" panose="020B0604030504040204" pitchFamily="34" charset="-128"/>
                <a:ea typeface="Meiryo" panose="020B0604030504040204" pitchFamily="34" charset="-128"/>
              </a:rPr>
              <a:t>ール</a:t>
            </a:r>
            <a:r>
              <a:rPr kumimoji="1" lang="en-US" altLang="ja-JP" dirty="0" err="1">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関数をドットで繋げて、ルビである</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タグを全て探しています。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そして、抽出した</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要素の一つ一つを、</a:t>
            </a:r>
            <a:r>
              <a:rPr kumimoji="1" lang="en-US" altLang="ja-JP" dirty="0">
                <a:latin typeface="Meiryo" panose="020B0604030504040204" pitchFamily="34" charset="-128"/>
                <a:ea typeface="Meiryo" panose="020B0604030504040204" pitchFamily="34" charset="-128"/>
              </a:rPr>
              <a:t>ruby</a:t>
            </a:r>
            <a:r>
              <a:rPr kumimoji="1" lang="ja-JP" altLang="en-US">
                <a:latin typeface="Meiryo" panose="020B0604030504040204" pitchFamily="34" charset="-128"/>
                <a:ea typeface="Meiryo" panose="020B0604030504040204" pitchFamily="34" charset="-128"/>
              </a:rPr>
              <a:t>という変数に入れていき、</a:t>
            </a:r>
            <a:r>
              <a:rPr kumimoji="1" lang="en-US" altLang="ja-JP" dirty="0">
                <a:latin typeface="Meiryo" panose="020B0604030504040204" pitchFamily="34" charset="-128"/>
                <a:ea typeface="Meiryo" panose="020B0604030504040204" pitchFamily="34" charset="-128"/>
              </a:rPr>
              <a:t>ruby</a:t>
            </a:r>
            <a:r>
              <a:rPr kumimoji="1" lang="ja-JP" altLang="en-US">
                <a:latin typeface="Meiryo" panose="020B0604030504040204" pitchFamily="34" charset="-128"/>
                <a:ea typeface="Meiryo" panose="020B0604030504040204" pitchFamily="34" charset="-128"/>
              </a:rPr>
              <a:t>要素を全て</a:t>
            </a:r>
            <a:r>
              <a:rPr kumimoji="1" lang="en-US" altLang="ja-JP" dirty="0">
                <a:latin typeface="Meiryo" panose="020B0604030504040204" pitchFamily="34" charset="-128"/>
                <a:ea typeface="Meiryo" panose="020B0604030504040204" pitchFamily="34" charset="-128"/>
              </a:rPr>
              <a:t>decompose</a:t>
            </a:r>
            <a:r>
              <a:rPr kumimoji="1" lang="ja-JP" altLang="en-US">
                <a:latin typeface="Meiryo" panose="020B0604030504040204" pitchFamily="34" charset="-128"/>
                <a:ea typeface="Meiryo" panose="020B0604030504040204" pitchFamily="34" charset="-128"/>
              </a:rPr>
              <a:t>関数で繰り返し削除しています。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en-US" altLang="ja-JP" dirty="0">
                <a:latin typeface="Meiryo" panose="020B0604030504040204" pitchFamily="34" charset="-128"/>
                <a:ea typeface="Meiryo" panose="020B0604030504040204" pitchFamily="34" charset="-128"/>
              </a:rPr>
              <a:t>for</a:t>
            </a:r>
            <a:r>
              <a:rPr kumimoji="1" lang="ja-JP" altLang="en-US">
                <a:latin typeface="Meiryo" panose="020B0604030504040204" pitchFamily="34" charset="-128"/>
                <a:ea typeface="Meiryo" panose="020B0604030504040204" pitchFamily="34" charset="-128"/>
              </a:rPr>
              <a:t>というのは、プログラミングでよく出てくる構文で、</a:t>
            </a:r>
            <a:r>
              <a:rPr kumimoji="1" lang="en-US" altLang="ja-JP" dirty="0">
                <a:latin typeface="Meiryo" panose="020B0604030504040204" pitchFamily="34" charset="-128"/>
                <a:ea typeface="Meiryo" panose="020B0604030504040204" pitchFamily="34" charset="-128"/>
              </a:rPr>
              <a:t>for</a:t>
            </a:r>
            <a:r>
              <a:rPr kumimoji="1" lang="ja-JP" altLang="en-US">
                <a:latin typeface="Meiryo" panose="020B0604030504040204" pitchFamily="34" charset="-128"/>
                <a:ea typeface="Meiryo" panose="020B0604030504040204" pitchFamily="34" charset="-128"/>
              </a:rPr>
              <a:t>の中に書かれた構文を</a:t>
            </a:r>
            <a:r>
              <a:rPr kumimoji="1" lang="en-US" altLang="ja-JP" dirty="0">
                <a:latin typeface="Meiryo" panose="020B0604030504040204" pitchFamily="34" charset="-128"/>
                <a:ea typeface="Meiryo" panose="020B0604030504040204" pitchFamily="34" charset="-128"/>
              </a:rPr>
              <a:t>for</a:t>
            </a:r>
            <a:r>
              <a:rPr kumimoji="1" lang="ja-JP" altLang="en-US">
                <a:latin typeface="Meiryo" panose="020B0604030504040204" pitchFamily="34" charset="-128"/>
                <a:ea typeface="Meiryo" panose="020B0604030504040204" pitchFamily="34" charset="-128"/>
              </a:rPr>
              <a:t>の右に書かれた条件の間、ずっと繰り返すように指示します。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こうすると、</a:t>
            </a: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のデータに入っていた</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要素は全て消えます。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en-US" altLang="ja-JP" dirty="0">
                <a:latin typeface="Meiryo" panose="020B0604030504040204" pitchFamily="34" charset="-128"/>
                <a:ea typeface="Meiryo" panose="020B0604030504040204" pitchFamily="34" charset="-128"/>
              </a:rPr>
              <a:t>15</a:t>
            </a:r>
            <a:r>
              <a:rPr kumimoji="1" lang="ja-JP" altLang="en-US">
                <a:latin typeface="Meiryo" panose="020B0604030504040204" pitchFamily="34" charset="-128"/>
                <a:ea typeface="Meiryo" panose="020B0604030504040204" pitchFamily="34" charset="-128"/>
              </a:rPr>
              <a:t>行目では、</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要素のない</a:t>
            </a: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のデータから</a:t>
            </a:r>
            <a:r>
              <a:rPr kumimoji="1" lang="en-US" altLang="ja-JP" dirty="0">
                <a:latin typeface="Meiryo" panose="020B0604030504040204" pitchFamily="34" charset="-128"/>
                <a:ea typeface="Meiryo" panose="020B0604030504040204" pitchFamily="34" charset="-128"/>
              </a:rPr>
              <a:t>text</a:t>
            </a:r>
            <a:r>
              <a:rPr kumimoji="1" lang="ja-JP" altLang="en-US">
                <a:latin typeface="Meiryo" panose="020B0604030504040204" pitchFamily="34" charset="-128"/>
                <a:ea typeface="Meiryo" panose="020B0604030504040204" pitchFamily="34" charset="-128"/>
              </a:rPr>
              <a:t>要素を抜き出し、その要素から</a:t>
            </a:r>
            <a:r>
              <a:rPr kumimoji="1" lang="en-US" altLang="ja-JP" dirty="0" err="1">
                <a:latin typeface="Meiryo" panose="020B0604030504040204" pitchFamily="34" charset="-128"/>
                <a:ea typeface="Meiryo" panose="020B0604030504040204" pitchFamily="34" charset="-128"/>
              </a:rPr>
              <a:t>get_text</a:t>
            </a:r>
            <a:r>
              <a:rPr kumimoji="1" lang="ja-JP" altLang="en-US">
                <a:latin typeface="Meiryo" panose="020B0604030504040204" pitchFamily="34" charset="-128"/>
                <a:ea typeface="Meiryo" panose="020B0604030504040204" pitchFamily="34" charset="-128"/>
              </a:rPr>
              <a:t>関数を使ってテキストだけを取り出します。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en-US" altLang="ja-JP" dirty="0">
                <a:latin typeface="Meiryo" panose="020B0604030504040204" pitchFamily="34" charset="-128"/>
                <a:ea typeface="Meiryo" panose="020B0604030504040204" pitchFamily="34" charset="-128"/>
              </a:rPr>
              <a:t>strip=True</a:t>
            </a:r>
            <a:r>
              <a:rPr kumimoji="1" lang="ja-JP" altLang="en-US">
                <a:latin typeface="Meiryo" panose="020B0604030504040204" pitchFamily="34" charset="-128"/>
                <a:ea typeface="Meiryo" panose="020B0604030504040204" pitchFamily="34" charset="-128"/>
              </a:rPr>
              <a:t>というのは、改行やタブ、空白などをついでに除去するオプションです。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こうして</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変数には、ルビが取り除かれたタグのないテキストデータが格納されます。</a:t>
            </a:r>
            <a:r>
              <a:rPr kumimoji="1" lang="en-US" altLang="ja-JP" dirty="0">
                <a:latin typeface="Meiryo" panose="020B0604030504040204" pitchFamily="34" charset="-128"/>
                <a:ea typeface="Meiryo" panose="020B0604030504040204" pitchFamily="34" charset="-128"/>
              </a:rPr>
              <a:t>[break:"1s"]</a:t>
            </a:r>
          </a:p>
          <a:p>
            <a:pPr marL="158750" indent="0">
              <a:buNone/>
            </a:pPr>
            <a:r>
              <a:rPr kumimoji="1" lang="ja-JP" altLang="en-US">
                <a:latin typeface="Meiryo" panose="020B0604030504040204" pitchFamily="34" charset="-128"/>
                <a:ea typeface="Meiryo" panose="020B0604030504040204" pitchFamily="34" charset="-128"/>
              </a:rPr>
              <a:t>仕上げは、</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のデータを</a:t>
            </a:r>
            <a:r>
              <a:rPr kumimoji="1" lang="en-US" altLang="ja-JP" dirty="0">
                <a:latin typeface="Meiryo" panose="020B0604030504040204" pitchFamily="34" charset="-128"/>
                <a:ea typeface="Meiryo" panose="020B0604030504040204" pitchFamily="34" charset="-128"/>
              </a:rPr>
              <a:t>print</a:t>
            </a:r>
            <a:r>
              <a:rPr kumimoji="1" lang="ja-JP" altLang="en-US">
                <a:latin typeface="Meiryo" panose="020B0604030504040204" pitchFamily="34" charset="-128"/>
                <a:ea typeface="Meiryo" panose="020B0604030504040204" pitchFamily="34" charset="-128"/>
              </a:rPr>
              <a:t>関数に入れて画面に出力することにします。</a:t>
            </a:r>
            <a:r>
              <a:rPr kumimoji="1" lang="en-US" altLang="ja-JP" dirty="0">
                <a:latin typeface="Meiryo" panose="020B0604030504040204" pitchFamily="34" charset="-128"/>
                <a:ea typeface="Meiryo" panose="020B0604030504040204" pitchFamily="34" charset="-128"/>
              </a:rPr>
              <a:t>[break:"1s"]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latin typeface="Meiryo" panose="020B0604030504040204" pitchFamily="34" charset="-128"/>
                <a:ea typeface="Meiryo" panose="020B0604030504040204" pitchFamily="34" charset="-128"/>
              </a:rPr>
              <a:t>このとき、</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には</a:t>
            </a:r>
            <a:r>
              <a:rPr kumimoji="1" lang="en-AU" altLang="ja-JP" dirty="0">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0)[kana:"</a:t>
            </a:r>
            <a:r>
              <a:rPr kumimoji="1" lang="ja-JP" altLang="en-US">
                <a:latin typeface="Meiryo" panose="020B0604030504040204" pitchFamily="34" charset="-128"/>
                <a:ea typeface="Meiryo" panose="020B0604030504040204" pitchFamily="34" charset="-128"/>
              </a:rPr>
              <a:t>ゼロ</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番目から、文字が順番に格納されています。</a:t>
            </a:r>
            <a:r>
              <a:rPr kumimoji="1" lang="en-US" altLang="ja-JP" dirty="0">
                <a:latin typeface="Meiryo" panose="020B0604030504040204" pitchFamily="34" charset="-128"/>
                <a:ea typeface="Meiryo" panose="020B0604030504040204" pitchFamily="34" charset="-128"/>
              </a:rPr>
              <a:t>[break:"1s"]</a:t>
            </a:r>
            <a:r>
              <a:rPr kumimoji="1" lang="ja-JP" altLang="en-US">
                <a:latin typeface="Meiryo" panose="020B0604030504040204" pitchFamily="34" charset="-128"/>
                <a:ea typeface="Meiryo" panose="020B0604030504040204" pitchFamily="34" charset="-128"/>
              </a:rPr>
              <a:t>つまり、メロスは激怒した、という文は、</a:t>
            </a:r>
            <a:r>
              <a:rPr kumimoji="1" lang="en-AU" altLang="ja-JP" dirty="0">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0</a:t>
            </a:r>
            <a:r>
              <a:rPr kumimoji="1" lang="ja-JP" altLang="en-US">
                <a:latin typeface="Meiryo" panose="020B0604030504040204" pitchFamily="34" charset="-128"/>
                <a:ea typeface="Meiryo" panose="020B0604030504040204" pitchFamily="34" charset="-128"/>
              </a:rPr>
              <a:t>番目</a:t>
            </a:r>
            <a:r>
              <a:rPr kumimoji="1" lang="en-US"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ゼロバンメ</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がメ、</a:t>
            </a:r>
            <a:r>
              <a:rPr kumimoji="1" lang="en-US" altLang="ja-JP" dirty="0">
                <a:latin typeface="Meiryo" panose="020B0604030504040204" pitchFamily="34" charset="-128"/>
                <a:ea typeface="Meiryo" panose="020B0604030504040204" pitchFamily="34" charset="-128"/>
              </a:rPr>
              <a:t>1</a:t>
            </a:r>
            <a:r>
              <a:rPr kumimoji="1" lang="ja-JP" altLang="en-US">
                <a:latin typeface="Meiryo" panose="020B0604030504040204" pitchFamily="34" charset="-128"/>
                <a:ea typeface="Meiryo" panose="020B0604030504040204" pitchFamily="34" charset="-128"/>
              </a:rPr>
              <a:t>番目がロ、</a:t>
            </a:r>
            <a:r>
              <a:rPr kumimoji="1" lang="en-US" altLang="ja-JP" dirty="0">
                <a:latin typeface="Meiryo" panose="020B0604030504040204" pitchFamily="34" charset="-128"/>
                <a:ea typeface="Meiryo" panose="020B0604030504040204" pitchFamily="34" charset="-128"/>
              </a:rPr>
              <a:t>2</a:t>
            </a:r>
            <a:r>
              <a:rPr kumimoji="1" lang="ja-JP" altLang="en-US">
                <a:latin typeface="Meiryo" panose="020B0604030504040204" pitchFamily="34" charset="-128"/>
                <a:ea typeface="Meiryo" panose="020B0604030504040204" pitchFamily="34" charset="-128"/>
              </a:rPr>
              <a:t>番目がス、</a:t>
            </a:r>
            <a:r>
              <a:rPr kumimoji="1" lang="en-US" altLang="ja-JP" dirty="0">
                <a:latin typeface="Meiryo" panose="020B0604030504040204" pitchFamily="34" charset="-128"/>
                <a:ea typeface="Meiryo" panose="020B0604030504040204" pitchFamily="34" charset="-128"/>
              </a:rPr>
              <a:t>3</a:t>
            </a:r>
            <a:r>
              <a:rPr kumimoji="1" lang="ja-JP" altLang="en-US">
                <a:latin typeface="Meiryo" panose="020B0604030504040204" pitchFamily="34" charset="-128"/>
                <a:ea typeface="Meiryo" panose="020B0604030504040204" pitchFamily="34" charset="-128"/>
              </a:rPr>
              <a:t>番目が「</a:t>
            </a:r>
            <a:r>
              <a:rPr kumimoji="1" lang="en-AU"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は</a:t>
            </a:r>
            <a:r>
              <a:rPr kumimoji="1" lang="en-AU"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ワ</a:t>
            </a:r>
            <a:r>
              <a:rPr kumimoji="1" lang="en-AU"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a:t>
            </a:r>
            <a:r>
              <a:rPr kumimoji="1" lang="zh-CN" altLang="en-US"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になります。</a:t>
            </a:r>
            <a:r>
              <a:rPr kumimoji="1" lang="en-US" altLang="ja-JP" dirty="0">
                <a:latin typeface="Meiryo" panose="020B0604030504040204" pitchFamily="34" charset="-128"/>
                <a:ea typeface="Meiryo" panose="020B0604030504040204" pitchFamily="34" charset="-128"/>
              </a:rPr>
              <a:t>[break:"1s"]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latin typeface="Meiryo" panose="020B0604030504040204" pitchFamily="34" charset="-128"/>
                <a:ea typeface="Meiryo" panose="020B0604030504040204" pitchFamily="34" charset="-128"/>
              </a:rPr>
              <a:t>ちなみに、この</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の</a:t>
            </a:r>
            <a:r>
              <a:rPr kumimoji="1" lang="en-US" altLang="ja-JP" dirty="0">
                <a:latin typeface="Meiryo" panose="020B0604030504040204" pitchFamily="34" charset="-128"/>
                <a:ea typeface="Meiryo" panose="020B0604030504040204" pitchFamily="34" charset="-128"/>
              </a:rPr>
              <a:t>10</a:t>
            </a:r>
            <a:r>
              <a:rPr kumimoji="1" lang="ja-JP" altLang="en-US">
                <a:latin typeface="Meiryo" panose="020B0604030504040204" pitchFamily="34" charset="-128"/>
                <a:ea typeface="Meiryo" panose="020B0604030504040204" pitchFamily="34" charset="-128"/>
              </a:rPr>
              <a:t>番目の文字は「ず」になります。</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出力結果</a:t>
            </a:r>
            <a:r>
              <a:rPr kumimoji="1" lang="en-US"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シュツリョクケッ</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カ</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で確認してください。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にすべての</a:t>
            </a:r>
            <a:r>
              <a:rPr kumimoji="1" lang="en-US" altLang="ja-JP" dirty="0">
                <a:latin typeface="Meiryo" panose="020B0604030504040204" pitchFamily="34" charset="-128"/>
                <a:ea typeface="Meiryo" panose="020B0604030504040204" pitchFamily="34" charset="-128"/>
              </a:rPr>
              <a:t>XML</a:t>
            </a:r>
            <a:r>
              <a:rPr kumimoji="1" lang="ja-JP" altLang="en-US">
                <a:latin typeface="Meiryo" panose="020B0604030504040204" pitchFamily="34" charset="-128"/>
                <a:ea typeface="Meiryo" panose="020B0604030504040204" pitchFamily="34" charset="-128"/>
              </a:rPr>
              <a:t>要素を入力したら、次は</a:t>
            </a:r>
            <a:r>
              <a:rPr lang="en-US" altLang="ja-JP" b="0" i="0" dirty="0" err="1">
                <a:solidFill>
                  <a:srgbClr val="1F1F1F"/>
                </a:solidFill>
                <a:effectLst/>
                <a:latin typeface="Roboto" panose="02000000000000000000" pitchFamily="2" charset="0"/>
              </a:rPr>
              <a:t>BeautifulSoup</a:t>
            </a:r>
            <a:r>
              <a:rPr kumimoji="1" lang="ja-JP" altLang="en-US">
                <a:latin typeface="Meiryo" panose="020B0604030504040204" pitchFamily="34" charset="-128"/>
                <a:ea typeface="Meiryo" panose="020B0604030504040204" pitchFamily="34" charset="-128"/>
              </a:rPr>
              <a:t>に含まれる要素抽出用の関数を使います。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このテキストには、読むのが難しい漢字や外国語などに「ルビ」とよばれる読み仮名が含まれています。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そのため、</a:t>
            </a:r>
            <a:r>
              <a:rPr kumimoji="1" lang="en-US" altLang="ja-JP" dirty="0">
                <a:latin typeface="Meiryo" panose="020B0604030504040204" pitchFamily="34" charset="-128"/>
                <a:ea typeface="Meiryo" panose="020B0604030504040204" pitchFamily="34" charset="-128"/>
              </a:rPr>
              <a:t>15</a:t>
            </a:r>
            <a:r>
              <a:rPr kumimoji="1" lang="ja-JP" altLang="en-US">
                <a:latin typeface="Meiryo" panose="020B0604030504040204" pitchFamily="34" charset="-128"/>
                <a:ea typeface="Meiryo" panose="020B0604030504040204" pitchFamily="34" charset="-128"/>
              </a:rPr>
              <a:t>行目の関数を使って、</a:t>
            </a:r>
            <a:r>
              <a:rPr kumimoji="1" lang="en-US" altLang="ja-JP" dirty="0" err="1">
                <a:latin typeface="Meiryo" panose="020B0604030504040204" pitchFamily="34" charset="-128"/>
                <a:ea typeface="Meiryo" panose="020B0604030504040204" pitchFamily="34" charset="-128"/>
              </a:rPr>
              <a:t>meros</a:t>
            </a:r>
            <a:r>
              <a:rPr kumimoji="1" lang="ja-JP" altLang="en-US">
                <a:latin typeface="Meiryo" panose="020B0604030504040204" pitchFamily="34" charset="-128"/>
                <a:ea typeface="Meiryo" panose="020B0604030504040204" pitchFamily="34" charset="-128"/>
              </a:rPr>
              <a:t>の</a:t>
            </a:r>
            <a:r>
              <a:rPr kumimoji="1" lang="en-US" altLang="ja-JP" dirty="0">
                <a:latin typeface="Meiryo" panose="020B0604030504040204" pitchFamily="34" charset="-128"/>
                <a:ea typeface="Meiryo" panose="020B0604030504040204" pitchFamily="34" charset="-128"/>
              </a:rPr>
              <a:t>TEI</a:t>
            </a:r>
            <a:r>
              <a:rPr kumimoji="1" lang="ja-JP" altLang="en-US">
                <a:latin typeface="Meiryo" panose="020B0604030504040204" pitchFamily="34" charset="-128"/>
                <a:ea typeface="Meiryo" panose="020B0604030504040204" pitchFamily="34" charset="-128"/>
              </a:rPr>
              <a:t>ファイルから全てのタグを除去しても、ルビの部分が残ります。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そこで、ルビも除去する方法を</a:t>
            </a:r>
            <a:r>
              <a:rPr kumimoji="1" lang="en-US" altLang="ja-JP" dirty="0">
                <a:latin typeface="Meiryo" panose="020B0604030504040204" pitchFamily="34" charset="-128"/>
                <a:ea typeface="Meiryo" panose="020B0604030504040204" pitchFamily="34" charset="-128"/>
              </a:rPr>
              <a:t>10</a:t>
            </a:r>
            <a:r>
              <a:rPr kumimoji="1" lang="ja-JP" altLang="en-US">
                <a:latin typeface="Meiryo" panose="020B0604030504040204" pitchFamily="34" charset="-128"/>
                <a:ea typeface="Meiryo" panose="020B0604030504040204" pitchFamily="34" charset="-128"/>
              </a:rPr>
              <a:t>行目から追加しています。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en-US" altLang="ja-JP" dirty="0">
                <a:latin typeface="Meiryo" panose="020B0604030504040204" pitchFamily="34" charset="-128"/>
                <a:ea typeface="Meiryo" panose="020B0604030504040204" pitchFamily="34" charset="-128"/>
              </a:rPr>
              <a:t>11</a:t>
            </a:r>
            <a:r>
              <a:rPr kumimoji="1" lang="ja-JP" altLang="en-US">
                <a:latin typeface="Meiryo" panose="020B0604030504040204" pitchFamily="34" charset="-128"/>
                <a:ea typeface="Meiryo" panose="020B0604030504040204" pitchFamily="34" charset="-128"/>
              </a:rPr>
              <a:t>行目では、変数の</a:t>
            </a: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に</a:t>
            </a:r>
            <a:r>
              <a:rPr kumimoji="1" lang="en-US" altLang="ja-JP" dirty="0" err="1">
                <a:latin typeface="Meiryo" panose="020B0604030504040204" pitchFamily="34" charset="-128"/>
                <a:ea typeface="Meiryo" panose="020B0604030504040204" pitchFamily="34" charset="-128"/>
              </a:rPr>
              <a:t>find_all</a:t>
            </a:r>
            <a:r>
              <a:rPr kumimoji="1" lang="ja-JP" altLang="en-US">
                <a:latin typeface="Meiryo" panose="020B0604030504040204" pitchFamily="34" charset="-128"/>
                <a:ea typeface="Meiryo" panose="020B0604030504040204" pitchFamily="34" charset="-128"/>
              </a:rPr>
              <a:t>関数をドットで繋げて、ルビである</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タグを全て探しています。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そして、抽出した</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要素の一つ一つを、</a:t>
            </a:r>
            <a:r>
              <a:rPr kumimoji="1" lang="en-US" altLang="ja-JP" dirty="0">
                <a:latin typeface="Meiryo" panose="020B0604030504040204" pitchFamily="34" charset="-128"/>
                <a:ea typeface="Meiryo" panose="020B0604030504040204" pitchFamily="34" charset="-128"/>
              </a:rPr>
              <a:t>ruby</a:t>
            </a:r>
            <a:r>
              <a:rPr kumimoji="1" lang="ja-JP" altLang="en-US">
                <a:latin typeface="Meiryo" panose="020B0604030504040204" pitchFamily="34" charset="-128"/>
                <a:ea typeface="Meiryo" panose="020B0604030504040204" pitchFamily="34" charset="-128"/>
              </a:rPr>
              <a:t>という変数に入れていき、</a:t>
            </a:r>
            <a:r>
              <a:rPr kumimoji="1" lang="en-US" altLang="ja-JP" dirty="0">
                <a:latin typeface="Meiryo" panose="020B0604030504040204" pitchFamily="34" charset="-128"/>
                <a:ea typeface="Meiryo" panose="020B0604030504040204" pitchFamily="34" charset="-128"/>
              </a:rPr>
              <a:t>ruby</a:t>
            </a:r>
            <a:r>
              <a:rPr kumimoji="1" lang="ja-JP" altLang="en-US">
                <a:latin typeface="Meiryo" panose="020B0604030504040204" pitchFamily="34" charset="-128"/>
                <a:ea typeface="Meiryo" panose="020B0604030504040204" pitchFamily="34" charset="-128"/>
              </a:rPr>
              <a:t>要素を全て</a:t>
            </a:r>
            <a:r>
              <a:rPr kumimoji="1" lang="en-US" altLang="ja-JP" dirty="0">
                <a:latin typeface="Meiryo" panose="020B0604030504040204" pitchFamily="34" charset="-128"/>
                <a:ea typeface="Meiryo" panose="020B0604030504040204" pitchFamily="34" charset="-128"/>
              </a:rPr>
              <a:t>decompose</a:t>
            </a:r>
            <a:r>
              <a:rPr kumimoji="1" lang="ja-JP" altLang="en-US">
                <a:latin typeface="Meiryo" panose="020B0604030504040204" pitchFamily="34" charset="-128"/>
                <a:ea typeface="Meiryo" panose="020B0604030504040204" pitchFamily="34" charset="-128"/>
              </a:rPr>
              <a:t>関数で繰り返し削除しています。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en-US" altLang="ja-JP" dirty="0">
                <a:latin typeface="Meiryo" panose="020B0604030504040204" pitchFamily="34" charset="-128"/>
                <a:ea typeface="Meiryo" panose="020B0604030504040204" pitchFamily="34" charset="-128"/>
              </a:rPr>
              <a:t>for</a:t>
            </a:r>
            <a:r>
              <a:rPr kumimoji="1" lang="ja-JP" altLang="en-US">
                <a:latin typeface="Meiryo" panose="020B0604030504040204" pitchFamily="34" charset="-128"/>
                <a:ea typeface="Meiryo" panose="020B0604030504040204" pitchFamily="34" charset="-128"/>
              </a:rPr>
              <a:t>というのは、プログラミングでよく出てくる構文で、</a:t>
            </a:r>
            <a:r>
              <a:rPr kumimoji="1" lang="en-US" altLang="ja-JP" dirty="0">
                <a:latin typeface="Meiryo" panose="020B0604030504040204" pitchFamily="34" charset="-128"/>
                <a:ea typeface="Meiryo" panose="020B0604030504040204" pitchFamily="34" charset="-128"/>
              </a:rPr>
              <a:t>for</a:t>
            </a:r>
            <a:r>
              <a:rPr kumimoji="1" lang="ja-JP" altLang="en-US">
                <a:latin typeface="Meiryo" panose="020B0604030504040204" pitchFamily="34" charset="-128"/>
                <a:ea typeface="Meiryo" panose="020B0604030504040204" pitchFamily="34" charset="-128"/>
              </a:rPr>
              <a:t>の中に書かれた構文を</a:t>
            </a:r>
            <a:r>
              <a:rPr kumimoji="1" lang="en-US" altLang="ja-JP" dirty="0">
                <a:latin typeface="Meiryo" panose="020B0604030504040204" pitchFamily="34" charset="-128"/>
                <a:ea typeface="Meiryo" panose="020B0604030504040204" pitchFamily="34" charset="-128"/>
              </a:rPr>
              <a:t>for</a:t>
            </a:r>
            <a:r>
              <a:rPr kumimoji="1" lang="ja-JP" altLang="en-US">
                <a:latin typeface="Meiryo" panose="020B0604030504040204" pitchFamily="34" charset="-128"/>
                <a:ea typeface="Meiryo" panose="020B0604030504040204" pitchFamily="34" charset="-128"/>
              </a:rPr>
              <a:t>の右に書かれた条件の間、ずっと繰り返すように指示します。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こうすると、</a:t>
            </a: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のデータに入っていた</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要素は全て消えます。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en-US" altLang="ja-JP" dirty="0">
                <a:latin typeface="Meiryo" panose="020B0604030504040204" pitchFamily="34" charset="-128"/>
                <a:ea typeface="Meiryo" panose="020B0604030504040204" pitchFamily="34" charset="-128"/>
              </a:rPr>
              <a:t>15</a:t>
            </a:r>
            <a:r>
              <a:rPr kumimoji="1" lang="ja-JP" altLang="en-US">
                <a:latin typeface="Meiryo" panose="020B0604030504040204" pitchFamily="34" charset="-128"/>
                <a:ea typeface="Meiryo" panose="020B0604030504040204" pitchFamily="34" charset="-128"/>
              </a:rPr>
              <a:t>行目では、</a:t>
            </a:r>
            <a:r>
              <a:rPr kumimoji="1" lang="en-US" altLang="ja-JP" dirty="0">
                <a:latin typeface="Meiryo" panose="020B0604030504040204" pitchFamily="34" charset="-128"/>
                <a:ea typeface="Meiryo" panose="020B0604030504040204" pitchFamily="34" charset="-128"/>
              </a:rPr>
              <a:t>rt</a:t>
            </a:r>
            <a:r>
              <a:rPr kumimoji="1" lang="ja-JP" altLang="en-US">
                <a:latin typeface="Meiryo" panose="020B0604030504040204" pitchFamily="34" charset="-128"/>
                <a:ea typeface="Meiryo" panose="020B0604030504040204" pitchFamily="34" charset="-128"/>
              </a:rPr>
              <a:t>要素のない</a:t>
            </a:r>
            <a:r>
              <a:rPr kumimoji="1" lang="en-US" altLang="ja-JP" dirty="0">
                <a:latin typeface="Meiryo" panose="020B0604030504040204" pitchFamily="34" charset="-128"/>
                <a:ea typeface="Meiryo" panose="020B0604030504040204" pitchFamily="34" charset="-128"/>
              </a:rPr>
              <a:t>soup</a:t>
            </a:r>
            <a:r>
              <a:rPr kumimoji="1" lang="ja-JP" altLang="en-US">
                <a:latin typeface="Meiryo" panose="020B0604030504040204" pitchFamily="34" charset="-128"/>
                <a:ea typeface="Meiryo" panose="020B0604030504040204" pitchFamily="34" charset="-128"/>
              </a:rPr>
              <a:t>のデータから</a:t>
            </a:r>
            <a:r>
              <a:rPr kumimoji="1" lang="en-US" altLang="ja-JP" dirty="0">
                <a:latin typeface="Meiryo" panose="020B0604030504040204" pitchFamily="34" charset="-128"/>
                <a:ea typeface="Meiryo" panose="020B0604030504040204" pitchFamily="34" charset="-128"/>
              </a:rPr>
              <a:t>text</a:t>
            </a:r>
            <a:r>
              <a:rPr kumimoji="1" lang="ja-JP" altLang="en-US">
                <a:latin typeface="Meiryo" panose="020B0604030504040204" pitchFamily="34" charset="-128"/>
                <a:ea typeface="Meiryo" panose="020B0604030504040204" pitchFamily="34" charset="-128"/>
              </a:rPr>
              <a:t>要素を抜き出し、その要素から</a:t>
            </a:r>
            <a:r>
              <a:rPr kumimoji="1" lang="en-US" altLang="ja-JP" dirty="0" err="1">
                <a:latin typeface="Meiryo" panose="020B0604030504040204" pitchFamily="34" charset="-128"/>
                <a:ea typeface="Meiryo" panose="020B0604030504040204" pitchFamily="34" charset="-128"/>
              </a:rPr>
              <a:t>get_text</a:t>
            </a:r>
            <a:r>
              <a:rPr kumimoji="1" lang="ja-JP" altLang="en-US">
                <a:latin typeface="Meiryo" panose="020B0604030504040204" pitchFamily="34" charset="-128"/>
                <a:ea typeface="Meiryo" panose="020B0604030504040204" pitchFamily="34" charset="-128"/>
              </a:rPr>
              <a:t>関数を使ってテキストだけを取り出します。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en-US" altLang="ja-JP" dirty="0">
                <a:latin typeface="Meiryo" panose="020B0604030504040204" pitchFamily="34" charset="-128"/>
                <a:ea typeface="Meiryo" panose="020B0604030504040204" pitchFamily="34" charset="-128"/>
              </a:rPr>
              <a:t>strip=True</a:t>
            </a:r>
            <a:r>
              <a:rPr kumimoji="1" lang="ja-JP" altLang="en-US">
                <a:latin typeface="Meiryo" panose="020B0604030504040204" pitchFamily="34" charset="-128"/>
                <a:ea typeface="Meiryo" panose="020B0604030504040204" pitchFamily="34" charset="-128"/>
              </a:rPr>
              <a:t>というのは、改行やタブ、空白などをついでに除去するオプションです。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こうして</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変数には、ルビが取り除かれたタグのないテキストデータが格納されます。</a:t>
            </a:r>
            <a:endParaRPr kumimoji="1" lang="en-US" altLang="ja-JP" dirty="0">
              <a:latin typeface="Meiryo" panose="020B0604030504040204" pitchFamily="34" charset="-128"/>
              <a:ea typeface="Meiryo" panose="020B0604030504040204" pitchFamily="34" charset="-128"/>
            </a:endParaRPr>
          </a:p>
          <a:p>
            <a:pPr marL="158750" indent="0">
              <a:buNone/>
            </a:pPr>
            <a:r>
              <a:rPr kumimoji="1" lang="ja-JP" altLang="en-US">
                <a:latin typeface="Meiryo" panose="020B0604030504040204" pitchFamily="34" charset="-128"/>
                <a:ea typeface="Meiryo" panose="020B0604030504040204" pitchFamily="34" charset="-128"/>
              </a:rPr>
              <a:t>仕上げは、</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のデータを</a:t>
            </a:r>
            <a:r>
              <a:rPr kumimoji="1" lang="en-US" altLang="ja-JP" dirty="0">
                <a:latin typeface="Meiryo" panose="020B0604030504040204" pitchFamily="34" charset="-128"/>
                <a:ea typeface="Meiryo" panose="020B0604030504040204" pitchFamily="34" charset="-128"/>
              </a:rPr>
              <a:t>print</a:t>
            </a:r>
            <a:r>
              <a:rPr kumimoji="1" lang="ja-JP" altLang="en-US">
                <a:latin typeface="Meiryo" panose="020B0604030504040204" pitchFamily="34" charset="-128"/>
                <a:ea typeface="Meiryo" panose="020B0604030504040204" pitchFamily="34" charset="-128"/>
              </a:rPr>
              <a:t>関数に入れて画面に出力することにします。</a:t>
            </a:r>
            <a:endParaRPr kumimoji="1" lang="en-US" altLang="ja-JP" dirty="0">
              <a:latin typeface="Meiryo" panose="020B0604030504040204" pitchFamily="34" charset="-128"/>
              <a:ea typeface="Meiryo" panose="020B0604030504040204" pitchFamily="34" charset="-128"/>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latin typeface="Meiryo" panose="020B0604030504040204" pitchFamily="34" charset="-128"/>
                <a:ea typeface="Meiryo" panose="020B0604030504040204" pitchFamily="34" charset="-128"/>
              </a:rPr>
              <a:t>このとき、</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には</a:t>
            </a:r>
            <a:r>
              <a:rPr kumimoji="1" lang="en-AU" altLang="ja-JP" dirty="0">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0)[kana:"</a:t>
            </a:r>
            <a:r>
              <a:rPr kumimoji="1" lang="ja-JP" altLang="en-US">
                <a:latin typeface="Meiryo" panose="020B0604030504040204" pitchFamily="34" charset="-128"/>
                <a:ea typeface="Meiryo" panose="020B0604030504040204" pitchFamily="34" charset="-128"/>
              </a:rPr>
              <a:t>ゼロ</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番目から、文字が順番に格納されています。つまり、メロスは激怒した、という文は、</a:t>
            </a:r>
            <a:r>
              <a:rPr kumimoji="1" lang="en-AU" altLang="ja-JP" dirty="0">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0</a:t>
            </a:r>
            <a:r>
              <a:rPr kumimoji="1" lang="ja-JP" altLang="en-US">
                <a:latin typeface="Meiryo" panose="020B0604030504040204" pitchFamily="34" charset="-128"/>
                <a:ea typeface="Meiryo" panose="020B0604030504040204" pitchFamily="34" charset="-128"/>
              </a:rPr>
              <a:t>番目</a:t>
            </a:r>
            <a:r>
              <a:rPr kumimoji="1" lang="en-US"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ゼロバンメ</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がメ、</a:t>
            </a:r>
            <a:r>
              <a:rPr kumimoji="1" lang="en-US" altLang="ja-JP" dirty="0">
                <a:latin typeface="Meiryo" panose="020B0604030504040204" pitchFamily="34" charset="-128"/>
                <a:ea typeface="Meiryo" panose="020B0604030504040204" pitchFamily="34" charset="-128"/>
              </a:rPr>
              <a:t>1</a:t>
            </a:r>
            <a:r>
              <a:rPr kumimoji="1" lang="ja-JP" altLang="en-US">
                <a:latin typeface="Meiryo" panose="020B0604030504040204" pitchFamily="34" charset="-128"/>
                <a:ea typeface="Meiryo" panose="020B0604030504040204" pitchFamily="34" charset="-128"/>
              </a:rPr>
              <a:t>番目がロ、</a:t>
            </a:r>
            <a:r>
              <a:rPr kumimoji="1" lang="en-US" altLang="ja-JP" dirty="0">
                <a:latin typeface="Meiryo" panose="020B0604030504040204" pitchFamily="34" charset="-128"/>
                <a:ea typeface="Meiryo" panose="020B0604030504040204" pitchFamily="34" charset="-128"/>
              </a:rPr>
              <a:t>2</a:t>
            </a:r>
            <a:r>
              <a:rPr kumimoji="1" lang="ja-JP" altLang="en-US">
                <a:latin typeface="Meiryo" panose="020B0604030504040204" pitchFamily="34" charset="-128"/>
                <a:ea typeface="Meiryo" panose="020B0604030504040204" pitchFamily="34" charset="-128"/>
              </a:rPr>
              <a:t>番目がス、</a:t>
            </a:r>
            <a:r>
              <a:rPr kumimoji="1" lang="en-US" altLang="ja-JP" dirty="0">
                <a:latin typeface="Meiryo" panose="020B0604030504040204" pitchFamily="34" charset="-128"/>
                <a:ea typeface="Meiryo" panose="020B0604030504040204" pitchFamily="34" charset="-128"/>
              </a:rPr>
              <a:t>3</a:t>
            </a:r>
            <a:r>
              <a:rPr kumimoji="1" lang="ja-JP" altLang="en-US">
                <a:latin typeface="Meiryo" panose="020B0604030504040204" pitchFamily="34" charset="-128"/>
                <a:ea typeface="Meiryo" panose="020B0604030504040204" pitchFamily="34" charset="-128"/>
              </a:rPr>
              <a:t>番目が「</a:t>
            </a:r>
            <a:r>
              <a:rPr kumimoji="1" lang="en-AU"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は</a:t>
            </a:r>
            <a:r>
              <a:rPr kumimoji="1" lang="en-AU"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ワ</a:t>
            </a:r>
            <a:r>
              <a:rPr kumimoji="1" lang="en-AU"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a:t>
            </a:r>
            <a:r>
              <a:rPr kumimoji="1" lang="zh-CN" altLang="en-US"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になります。</a:t>
            </a:r>
            <a:endParaRPr kumimoji="1" lang="en-US" altLang="ja-JP" dirty="0">
              <a:latin typeface="Meiryo" panose="020B0604030504040204" pitchFamily="34" charset="-128"/>
              <a:ea typeface="Meiryo" panose="020B0604030504040204" pitchFamily="34" charset="-128"/>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latin typeface="Meiryo" panose="020B0604030504040204" pitchFamily="34" charset="-128"/>
                <a:ea typeface="Meiryo" panose="020B0604030504040204" pitchFamily="34" charset="-128"/>
              </a:rPr>
              <a:t>ちなみに、この</a:t>
            </a:r>
            <a:r>
              <a:rPr kumimoji="1" lang="en-US" altLang="ja-JP" dirty="0" err="1">
                <a:latin typeface="Meiryo" panose="020B0604030504040204" pitchFamily="34" charset="-128"/>
                <a:ea typeface="Meiryo" panose="020B0604030504040204" pitchFamily="34" charset="-128"/>
              </a:rPr>
              <a:t>text_content</a:t>
            </a:r>
            <a:r>
              <a:rPr kumimoji="1" lang="ja-JP" altLang="en-US">
                <a:latin typeface="Meiryo" panose="020B0604030504040204" pitchFamily="34" charset="-128"/>
                <a:ea typeface="Meiryo" panose="020B0604030504040204" pitchFamily="34" charset="-128"/>
              </a:rPr>
              <a:t>の</a:t>
            </a:r>
            <a:r>
              <a:rPr kumimoji="1" lang="en-US" altLang="ja-JP" dirty="0">
                <a:latin typeface="Meiryo" panose="020B0604030504040204" pitchFamily="34" charset="-128"/>
                <a:ea typeface="Meiryo" panose="020B0604030504040204" pitchFamily="34" charset="-128"/>
              </a:rPr>
              <a:t>10</a:t>
            </a:r>
            <a:r>
              <a:rPr kumimoji="1" lang="ja-JP" altLang="en-US">
                <a:latin typeface="Meiryo" panose="020B0604030504040204" pitchFamily="34" charset="-128"/>
                <a:ea typeface="Meiryo" panose="020B0604030504040204" pitchFamily="34" charset="-128"/>
              </a:rPr>
              <a:t>番目の文字は「ず」になります。出力結果で確認してください。</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US" altLang="ja-JP" dirty="0">
              <a:latin typeface="Meiryo" panose="020B0604030504040204" pitchFamily="34" charset="-128"/>
              <a:ea typeface="Meiryo" panose="020B0604030504040204" pitchFamily="34" charset="-128"/>
            </a:endParaRPr>
          </a:p>
          <a:p>
            <a:pPr marL="158750" indent="0">
              <a:buNone/>
            </a:pPr>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3589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kumimoji="1" lang="en-US" altLang="ja-JP" dirty="0" err="1">
                <a:effectLst/>
                <a:latin typeface="Helvetica Neue" panose="02000503000000020004" pitchFamily="2" charset="0"/>
              </a:rPr>
              <a:t>テキストの整形</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実は、前のスライドの</a:t>
            </a:r>
            <a:r>
              <a:rPr kumimoji="1" lang="en-US" altLang="ja-JP" dirty="0" err="1"/>
              <a:t>text_content</a:t>
            </a:r>
            <a:r>
              <a:rPr kumimoji="1" lang="ja-JP" altLang="en-US"/>
              <a:t>変数を出力すると、折り返しがないので、テキストが読みづらいです。</a:t>
            </a:r>
          </a:p>
          <a:p>
            <a:pPr marL="158750" indent="0">
              <a:buNone/>
            </a:pPr>
            <a:r>
              <a:rPr kumimoji="1" lang="ja-JP" altLang="en-US"/>
              <a:t>そこで、</a:t>
            </a:r>
            <a:r>
              <a:rPr kumimoji="1" lang="en-US" altLang="ja-JP"/>
              <a:t>(</a:t>
            </a:r>
            <a:r>
              <a:rPr kumimoji="1" lang="en-US" altLang="ja-JP" dirty="0" err="1"/>
              <a:t>textwrap</a:t>
            </a:r>
            <a:r>
              <a:rPr kumimoji="1" lang="ja-JP" altLang="en-US"/>
              <a:t>ライブラリ</a:t>
            </a:r>
            <a:r>
              <a:rPr kumimoji="1" lang="en-US" altLang="ja-JP"/>
              <a:t>)[kana:"</a:t>
            </a:r>
            <a:r>
              <a:rPr kumimoji="1" lang="ja-JP" altLang="en-US"/>
              <a:t>テキストラップラ</a:t>
            </a:r>
            <a:r>
              <a:rPr kumimoji="1" lang="en-US" altLang="ja-JP"/>
              <a:t>'</a:t>
            </a:r>
            <a:r>
              <a:rPr kumimoji="1" lang="ja-JP" altLang="en-US"/>
              <a:t>イブラリ</a:t>
            </a:r>
            <a:r>
              <a:rPr kumimoji="1" lang="en-US" altLang="ja-JP"/>
              <a:t>"]</a:t>
            </a:r>
            <a:r>
              <a:rPr kumimoji="1" lang="ja-JP" altLang="en-US"/>
              <a:t>を使って、読みやすく形を整えてみます。</a:t>
            </a:r>
            <a:endParaRPr kumimoji="1" lang="en-US" altLang="ja-JP" dirty="0"/>
          </a:p>
          <a:p>
            <a:pPr marL="158750" indent="0">
              <a:buNone/>
            </a:pPr>
            <a:r>
              <a:rPr kumimoji="1" lang="en-US" altLang="ja-JP" dirty="0" err="1"/>
              <a:t>textwrap</a:t>
            </a:r>
            <a:r>
              <a:rPr kumimoji="1" lang="ja-JP" altLang="en-US"/>
              <a:t>のライブラリに含まれる</a:t>
            </a:r>
            <a:r>
              <a:rPr kumimoji="1" lang="en-US" altLang="ja-JP"/>
              <a:t>(</a:t>
            </a:r>
            <a:r>
              <a:rPr kumimoji="1" lang="en-US" altLang="ja-JP" dirty="0"/>
              <a:t>fill</a:t>
            </a:r>
            <a:r>
              <a:rPr kumimoji="1" lang="ja-JP" altLang="en-US"/>
              <a:t>関数を使うと</a:t>
            </a:r>
            <a:r>
              <a:rPr kumimoji="1" lang="en-US" altLang="ja-JP"/>
              <a:t>)[kana:"</a:t>
            </a:r>
            <a:r>
              <a:rPr kumimoji="1" lang="ja-JP" altLang="en-US"/>
              <a:t>フィルカ</a:t>
            </a:r>
            <a:r>
              <a:rPr kumimoji="1" lang="en-US" altLang="ja-JP"/>
              <a:t>'</a:t>
            </a:r>
            <a:r>
              <a:rPr kumimoji="1" lang="ja-JP" altLang="en-US"/>
              <a:t>ンス</a:t>
            </a:r>
            <a:r>
              <a:rPr kumimoji="1" lang="en-US" altLang="ja-JP"/>
              <a:t>'</a:t>
            </a:r>
            <a:r>
              <a:rPr kumimoji="1" lang="ja-JP" altLang="en-US"/>
              <a:t>ウヲツカウト</a:t>
            </a:r>
            <a:r>
              <a:rPr kumimoji="1" lang="en-US" altLang="ja-JP"/>
              <a:t>"]</a:t>
            </a:r>
            <a:r>
              <a:rPr kumimoji="1" lang="ja-JP" altLang="en-US"/>
              <a:t> 、</a:t>
            </a:r>
            <a:r>
              <a:rPr kumimoji="1" lang="en-US" altLang="ja-JP" dirty="0" err="1"/>
              <a:t>text_content</a:t>
            </a:r>
            <a:r>
              <a:rPr kumimoji="1" lang="ja-JP" altLang="en-US" dirty="0" err="1"/>
              <a:t>、つまりタグが除去されたテキスト</a:t>
            </a:r>
            <a:r>
              <a:rPr kumimoji="1" lang="ja-JP" altLang="en-US"/>
              <a:t>を幅</a:t>
            </a:r>
            <a:r>
              <a:rPr kumimoji="1" lang="en-US" altLang="ja-JP" dirty="0"/>
              <a:t>20</a:t>
            </a:r>
            <a:r>
              <a:rPr kumimoji="1" lang="ja-JP" altLang="en-US"/>
              <a:t>文字で折り返すことができます。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また、</a:t>
            </a:r>
            <a:r>
              <a:rPr kumimoji="1" lang="en-US" altLang="ja-JP" dirty="0" err="1"/>
              <a:t>wrapped_text</a:t>
            </a:r>
            <a:r>
              <a:rPr kumimoji="1" lang="ja-JP" altLang="en-US"/>
              <a:t>の横に鉤括弧があり、その中に</a:t>
            </a:r>
            <a:r>
              <a:rPr kumimoji="1" lang="en-AU" altLang="ja-JP" dirty="0"/>
              <a:t>(</a:t>
            </a:r>
            <a:r>
              <a:rPr kumimoji="1" lang="ja-JP" altLang="en-US"/>
              <a:t>コロン</a:t>
            </a:r>
            <a:r>
              <a:rPr kumimoji="1" lang="en-AU" altLang="ja-JP" dirty="0"/>
              <a:t>)</a:t>
            </a:r>
            <a:r>
              <a:rPr kumimoji="1" lang="ja-JP" altLang="en-US"/>
              <a:t>と</a:t>
            </a:r>
            <a:r>
              <a:rPr kumimoji="1" lang="en-US" altLang="ja-JP" dirty="0"/>
              <a:t>300</a:t>
            </a:r>
            <a:r>
              <a:rPr kumimoji="1" lang="ja-JP" altLang="en-US"/>
              <a:t>が書かれていますが、これは</a:t>
            </a:r>
            <a:r>
              <a:rPr kumimoji="1" lang="en-AU" altLang="ja-JP" dirty="0">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0</a:t>
            </a:r>
            <a:r>
              <a:rPr kumimoji="1" lang="ja-JP" altLang="en-US">
                <a:latin typeface="Meiryo" panose="020B0604030504040204" pitchFamily="34" charset="-128"/>
                <a:ea typeface="Meiryo" panose="020B0604030504040204" pitchFamily="34" charset="-128"/>
              </a:rPr>
              <a:t>番目</a:t>
            </a:r>
            <a:r>
              <a:rPr kumimoji="1" lang="en-US" altLang="ja-JP" dirty="0">
                <a:latin typeface="Meiryo" panose="020B0604030504040204" pitchFamily="34" charset="-128"/>
                <a:ea typeface="Meiryo" panose="020B0604030504040204" pitchFamily="34" charset="-128"/>
              </a:rPr>
              <a:t>)[kana:"</a:t>
            </a:r>
            <a:r>
              <a:rPr kumimoji="1" lang="ja-JP" altLang="en-US">
                <a:latin typeface="Meiryo" panose="020B0604030504040204" pitchFamily="34" charset="-128"/>
                <a:ea typeface="Meiryo" panose="020B0604030504040204" pitchFamily="34" charset="-128"/>
              </a:rPr>
              <a:t>ゼロバンメ</a:t>
            </a:r>
            <a:r>
              <a:rPr kumimoji="1" lang="en-US" altLang="ja-JP" dirty="0">
                <a:latin typeface="Meiryo" panose="020B0604030504040204" pitchFamily="34" charset="-128"/>
                <a:ea typeface="Meiryo" panose="020B0604030504040204" pitchFamily="34" charset="-128"/>
              </a:rPr>
              <a:t>"]</a:t>
            </a:r>
            <a:r>
              <a:rPr kumimoji="1" lang="ja-JP" altLang="en-US"/>
              <a:t>から</a:t>
            </a:r>
            <a:r>
              <a:rPr kumimoji="1" lang="en-US" altLang="ja-JP" dirty="0"/>
              <a:t>299</a:t>
            </a:r>
            <a:r>
              <a:rPr kumimoji="1" lang="ja-JP" altLang="en-US"/>
              <a:t>番目までの</a:t>
            </a:r>
            <a:r>
              <a:rPr kumimoji="1" lang="en-US" altLang="ja-JP"/>
              <a:t>(</a:t>
            </a:r>
            <a:r>
              <a:rPr kumimoji="1" lang="ja-JP" altLang="en-US"/>
              <a:t>文字列</a:t>
            </a:r>
            <a:r>
              <a:rPr kumimoji="1" lang="en-US" altLang="ja-JP"/>
              <a:t>)[kana:"</a:t>
            </a:r>
            <a:r>
              <a:rPr kumimoji="1" lang="ja-JP" altLang="en-US"/>
              <a:t>モジ</a:t>
            </a:r>
            <a:r>
              <a:rPr kumimoji="1" lang="en-US" altLang="ja-JP"/>
              <a:t>'</a:t>
            </a:r>
            <a:r>
              <a:rPr kumimoji="1" lang="ja-JP" altLang="en-US"/>
              <a:t>レ</a:t>
            </a:r>
            <a:r>
              <a:rPr kumimoji="1" lang="en-US" altLang="ja-JP"/>
              <a:t>'</a:t>
            </a:r>
            <a:r>
              <a:rPr kumimoji="1" lang="ja-JP" altLang="en-US"/>
              <a:t>ツ</a:t>
            </a:r>
            <a:r>
              <a:rPr kumimoji="1" lang="en-US" altLang="ja-JP"/>
              <a:t>"]</a:t>
            </a:r>
            <a:r>
              <a:rPr kumimoji="1" lang="ja-JP" altLang="en-US"/>
              <a:t>（</a:t>
            </a:r>
            <a:r>
              <a:rPr kumimoji="1" lang="en-US" altLang="ja-JP" dirty="0"/>
              <a:t>=300</a:t>
            </a:r>
            <a:r>
              <a:rPr kumimoji="1" lang="ja-JP" altLang="en-US"/>
              <a:t>文字分）の</a:t>
            </a:r>
            <a:r>
              <a:rPr kumimoji="1" lang="en-US" altLang="ja-JP" dirty="0" err="1"/>
              <a:t>wrapped_text</a:t>
            </a:r>
            <a:r>
              <a:rPr kumimoji="1" lang="ja-JP" altLang="en-US"/>
              <a:t>を表します。このような書き方は</a:t>
            </a:r>
            <a:r>
              <a:rPr kumimoji="1" lang="en-US" altLang="ja-JP" dirty="0"/>
              <a:t>Python(</a:t>
            </a:r>
            <a:r>
              <a:rPr kumimoji="1" lang="ja-JP" altLang="en-US"/>
              <a:t>独自</a:t>
            </a:r>
            <a:r>
              <a:rPr kumimoji="1" lang="en-US" altLang="ja-JP"/>
              <a:t>)[kana:"</a:t>
            </a:r>
            <a:r>
              <a:rPr kumimoji="1" lang="ja-JP" altLang="en-US"/>
              <a:t>ド</a:t>
            </a:r>
            <a:r>
              <a:rPr kumimoji="1" lang="en-US" altLang="ja-JP"/>
              <a:t>'</a:t>
            </a:r>
            <a:r>
              <a:rPr kumimoji="1" lang="ja-JP" altLang="en-US"/>
              <a:t>クジ</a:t>
            </a:r>
            <a:r>
              <a:rPr kumimoji="1" lang="en-US" altLang="ja-JP"/>
              <a:t>"]</a:t>
            </a:r>
            <a:r>
              <a:rPr kumimoji="1" lang="ja-JP" altLang="en-US"/>
              <a:t>のもので、スライス記法と呼ばれます。</a:t>
            </a:r>
            <a:endParaRPr kumimoji="1" lang="en-US" altLang="ja-JP" dirty="0"/>
          </a:p>
          <a:p>
            <a:pPr marL="158750" indent="0">
              <a:buNone/>
            </a:pPr>
            <a:r>
              <a:rPr kumimoji="1" lang="ja-JP" altLang="en-US"/>
              <a:t>右側の出力テキストはその結果です。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実は、前のスライドの</a:t>
            </a:r>
            <a:r>
              <a:rPr kumimoji="1" lang="en-US" altLang="ja-JP" dirty="0" err="1"/>
              <a:t>text_content</a:t>
            </a:r>
            <a:r>
              <a:rPr kumimoji="1" lang="ja-JP" altLang="en-US"/>
              <a:t>変数を出力すると、折り返しがないので、テキストが読みづらいです。</a:t>
            </a:r>
          </a:p>
          <a:p>
            <a:pPr marL="158750" indent="0">
              <a:buNone/>
            </a:pPr>
            <a:r>
              <a:rPr kumimoji="1" lang="ja-JP" altLang="en-US"/>
              <a:t>そこで</a:t>
            </a:r>
            <a:r>
              <a:rPr kumimoji="1" lang="en-US" altLang="ja-JP" dirty="0" err="1"/>
              <a:t>textwrap</a:t>
            </a:r>
            <a:r>
              <a:rPr kumimoji="1" lang="ja-JP" altLang="en-US"/>
              <a:t>ライブラリを使って読みやすく形を整えてみます。</a:t>
            </a:r>
            <a:endParaRPr kumimoji="1" lang="en-US" altLang="ja-JP" dirty="0"/>
          </a:p>
          <a:p>
            <a:pPr marL="158750" indent="0">
              <a:buNone/>
            </a:pPr>
            <a:r>
              <a:rPr kumimoji="1" lang="en-US" altLang="ja-JP" dirty="0" err="1"/>
              <a:t>textwrap</a:t>
            </a:r>
            <a:r>
              <a:rPr kumimoji="1" lang="ja-JP" altLang="en-US"/>
              <a:t>のライブラリに含まれる</a:t>
            </a:r>
            <a:r>
              <a:rPr kumimoji="1" lang="en-US" altLang="ja-JP" dirty="0"/>
              <a:t>fill</a:t>
            </a:r>
            <a:r>
              <a:rPr kumimoji="1" lang="ja-JP" altLang="en-US"/>
              <a:t>関数を使うと、</a:t>
            </a:r>
            <a:r>
              <a:rPr kumimoji="1" lang="en-US" altLang="ja-JP" dirty="0" err="1"/>
              <a:t>text_content</a:t>
            </a:r>
            <a:r>
              <a:rPr kumimoji="1" lang="ja-JP" altLang="en-US"/>
              <a:t>を幅</a:t>
            </a:r>
            <a:r>
              <a:rPr kumimoji="1" lang="en-US" altLang="ja-JP" dirty="0"/>
              <a:t>20</a:t>
            </a:r>
            <a:r>
              <a:rPr kumimoji="1" lang="ja-JP" altLang="en-US"/>
              <a:t>文字で折り返すことができます。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また、</a:t>
            </a:r>
            <a:r>
              <a:rPr kumimoji="1" lang="en-US" altLang="ja-JP" dirty="0" err="1"/>
              <a:t>wrapped_text</a:t>
            </a:r>
            <a:r>
              <a:rPr kumimoji="1" lang="ja-JP" altLang="en-US"/>
              <a:t>の横に鉤括弧があり、その中にコロンと</a:t>
            </a:r>
            <a:r>
              <a:rPr kumimoji="1" lang="en-US" altLang="ja-JP" dirty="0"/>
              <a:t>300</a:t>
            </a:r>
            <a:r>
              <a:rPr kumimoji="1" lang="ja-JP" altLang="en-US"/>
              <a:t>が書かれていますが、これは</a:t>
            </a:r>
            <a:r>
              <a:rPr kumimoji="1" lang="en-US" altLang="ja-JP" dirty="0"/>
              <a:t>0</a:t>
            </a:r>
            <a:r>
              <a:rPr kumimoji="1" lang="ja-JP" altLang="en-US"/>
              <a:t>番目から</a:t>
            </a:r>
            <a:r>
              <a:rPr kumimoji="1" lang="en-US" altLang="ja-JP" dirty="0"/>
              <a:t>299</a:t>
            </a:r>
            <a:r>
              <a:rPr kumimoji="1" lang="ja-JP" altLang="en-US"/>
              <a:t>番目までの文字列（</a:t>
            </a:r>
            <a:r>
              <a:rPr kumimoji="1" lang="en-US" altLang="ja-JP" dirty="0"/>
              <a:t>=300</a:t>
            </a:r>
            <a:r>
              <a:rPr kumimoji="1" lang="ja-JP" altLang="en-US"/>
              <a:t>文字分）の</a:t>
            </a:r>
            <a:r>
              <a:rPr kumimoji="1" lang="en-US" altLang="ja-JP" dirty="0" err="1"/>
              <a:t>wrapped_text</a:t>
            </a:r>
            <a:r>
              <a:rPr kumimoji="1" lang="ja-JP" altLang="en-US"/>
              <a:t>を表します。このような書き方は</a:t>
            </a:r>
            <a:r>
              <a:rPr kumimoji="1" lang="en-US" altLang="ja-JP" dirty="0"/>
              <a:t>Python</a:t>
            </a:r>
            <a:r>
              <a:rPr kumimoji="1" lang="ja-JP" altLang="en-US"/>
              <a:t>独自のもので、スライス記法と呼ばれます。</a:t>
            </a:r>
            <a:endParaRPr kumimoji="1" lang="en-US" altLang="ja-JP" dirty="0"/>
          </a:p>
          <a:p>
            <a:pPr marL="158750" indent="0">
              <a:buNone/>
            </a:pPr>
            <a:r>
              <a:rPr kumimoji="1" lang="ja-JP" altLang="en-US"/>
              <a:t>右側の出力テキストはその結果です。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a:p>
            <a:pPr marL="158750" indent="0">
              <a:buNone/>
            </a:pPr>
            <a:endParaRPr kumimoji="1" lang="ja-JP" altLang="en-US"/>
          </a:p>
          <a:p>
            <a:pPr marL="158750" indent="0">
              <a:buNone/>
            </a:pPr>
            <a:endParaRPr kumimoji="1" lang="ja-JP" altLang="en-US"/>
          </a:p>
        </p:txBody>
      </p:sp>
    </p:spTree>
    <p:extLst>
      <p:ext uri="{BB962C8B-B14F-4D97-AF65-F5344CB8AC3E}">
        <p14:creationId xmlns:p14="http://schemas.microsoft.com/office/powerpoint/2010/main" val="4170226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kumimoji="1" lang="en-US" altLang="ja-JP" dirty="0" err="1"/>
              <a:t>meros.xml</a:t>
            </a:r>
            <a:r>
              <a:rPr kumimoji="1" lang="ja-JP" altLang="en-US"/>
              <a:t>のタグ階層構造</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ここから先は、</a:t>
            </a:r>
            <a:r>
              <a:rPr lang="en-US" altLang="ja-JP" b="0" i="0" dirty="0">
                <a:solidFill>
                  <a:srgbClr val="1F1F1F"/>
                </a:solidFill>
                <a:effectLst/>
                <a:latin typeface="Roboto" panose="02000000000000000000" pitchFamily="2" charset="0"/>
              </a:rPr>
              <a:t>XML</a:t>
            </a:r>
            <a:r>
              <a:rPr lang="ja-JP" altLang="en-US" b="0" i="0">
                <a:solidFill>
                  <a:srgbClr val="1F1F1F"/>
                </a:solidFill>
                <a:effectLst/>
                <a:latin typeface="Roboto" panose="02000000000000000000" pitchFamily="2" charset="0"/>
              </a:rPr>
              <a:t>ファイルのなかで</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ご自身が必要とする情報</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のみを取り出す方法を</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見ていきます</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そのためには、マークアップルールを確認することが極めて重要な作業ステップになります。</a:t>
            </a:r>
            <a:endParaRPr kumimoji="0"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つまり、</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ファイルの中から必要な情報を出力する際には、どんなタグが使われているかと、その階層構造を調べる必要があります。</a:t>
            </a:r>
            <a:r>
              <a:rPr kumimoji="1" lang="en-US" altLang="ja-JP"/>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そこで、タグの階層構造を簡単に把握できる、便利なプログラムを紹介します。</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a:t>
            </a:r>
            <a:r>
              <a:rPr kumimoji="1" lang="en-US" altLang="ja-JP"/>
              <a:t>(</a:t>
            </a:r>
            <a:r>
              <a:rPr kumimoji="1" lang="ja-JP" altLang="en-US"/>
              <a:t>このファイルの</a:t>
            </a:r>
            <a:r>
              <a:rPr kumimoji="1" lang="en-US" altLang="ja-JP"/>
              <a:t>)[kana:"</a:t>
            </a:r>
            <a:r>
              <a:rPr kumimoji="1" lang="ja-JP" altLang="en-US"/>
              <a:t>コノファ</a:t>
            </a:r>
            <a:r>
              <a:rPr kumimoji="1" lang="en-US" altLang="ja-JP"/>
              <a:t>'</a:t>
            </a:r>
            <a:r>
              <a:rPr kumimoji="1" lang="ja-JP" altLang="en-US"/>
              <a:t>イルノ</a:t>
            </a:r>
            <a:r>
              <a:rPr kumimoji="1" lang="en-US" altLang="ja-JP"/>
              <a:t>"]</a:t>
            </a:r>
            <a:r>
              <a:rPr kumimoji="1" lang="ja-JP" altLang="en-US"/>
              <a:t>マークアップルールを確認するには」に進んで、画面右のプログラムを実行してください。</a:t>
            </a:r>
            <a:endParaRPr kumimoji="1" lang="en-US" altLang="ja-JP">
              <a:effectLst/>
              <a:latin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ここから先は、</a:t>
            </a:r>
            <a:r>
              <a:rPr lang="en-US" altLang="ja-JP" b="0" i="0" dirty="0">
                <a:solidFill>
                  <a:srgbClr val="1F1F1F"/>
                </a:solidFill>
                <a:effectLst/>
                <a:latin typeface="Roboto" panose="02000000000000000000" pitchFamily="2" charset="0"/>
              </a:rPr>
              <a:t>XML</a:t>
            </a:r>
            <a:r>
              <a:rPr lang="ja-JP" altLang="en-US" b="0" i="0">
                <a:solidFill>
                  <a:srgbClr val="1F1F1F"/>
                </a:solidFill>
                <a:effectLst/>
                <a:latin typeface="Roboto" panose="02000000000000000000" pitchFamily="2" charset="0"/>
              </a:rPr>
              <a:t>ファイルのなかでご自身が必要とする情報のみを取り出す方法を見ていきます。</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そのためには、マークアップルールを確認することが極めて重要な作業ステップになります。</a:t>
            </a:r>
            <a:endParaRPr kumimoji="0"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つまり、</a:t>
            </a:r>
            <a:r>
              <a:rPr kumimoji="1" lang="en-US" altLang="ja-JP" dirty="0"/>
              <a:t>TEI</a:t>
            </a:r>
            <a:r>
              <a:rPr kumimoji="1" lang="ja-JP" altLang="en-US"/>
              <a:t>ファイルの中から必要な情報を出力する際には、どんなタグが使われているかと、その階層構造を調べる必要があります。</a:t>
            </a:r>
            <a:endParaRPr kumimoji="1" lang="en-US" altLang="ja-JP"/>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そこで、タグの階層構造を簡単に把握できる便利なプログラムを紹介します。</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「このファイルのマークアップルールを確認するには」に進んで、画面右のプログラムを実行してください。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lang="en-AU" altLang="ja-JP" b="0" i="0" dirty="0">
              <a:solidFill>
                <a:srgbClr val="1F1F1F"/>
              </a:solidFill>
              <a:effectLst/>
              <a:latin typeface="Roboto" panose="02000000000000000000" pitchFamily="2" charset="0"/>
            </a:endParaRPr>
          </a:p>
        </p:txBody>
      </p:sp>
    </p:spTree>
    <p:extLst>
      <p:ext uri="{BB962C8B-B14F-4D97-AF65-F5344CB8AC3E}">
        <p14:creationId xmlns:p14="http://schemas.microsoft.com/office/powerpoint/2010/main" val="101776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5158a503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5158a503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en-AU" altLang="ja-JP" dirty="0"/>
          </a:p>
          <a:p>
            <a:pPr marL="0" lvl="0" indent="0" algn="l" rtl="0">
              <a:spcBef>
                <a:spcPts val="0"/>
              </a:spcBef>
              <a:spcAft>
                <a:spcPts val="0"/>
              </a:spcAft>
              <a:buClr>
                <a:schemeClr val="dk1"/>
              </a:buClr>
              <a:buSzPts val="1100"/>
              <a:buFont typeface="Arial"/>
              <a:buNone/>
            </a:pPr>
            <a:r>
              <a:rPr lang="en-US" altLang="ja-JP" dirty="0"/>
              <a:t>(</a:t>
            </a:r>
            <a:r>
              <a:rPr lang="ja-JP" altLang="en-US"/>
              <a:t>本</a:t>
            </a:r>
            <a:r>
              <a:rPr lang="en-US" altLang="ja-JP" dirty="0"/>
              <a:t>)[kana:"</a:t>
            </a:r>
            <a:r>
              <a:rPr lang="ja-JP" altLang="en-US"/>
              <a:t>ホ</a:t>
            </a:r>
            <a:r>
              <a:rPr lang="en-US" altLang="ja-JP" dirty="0"/>
              <a:t>'</a:t>
            </a:r>
            <a:r>
              <a:rPr lang="ja-JP" altLang="en-US"/>
              <a:t>ン</a:t>
            </a:r>
            <a:r>
              <a:rPr lang="en-US" altLang="ja-JP" dirty="0"/>
              <a:t>"]</a:t>
            </a:r>
            <a:r>
              <a:rPr lang="ja-JP" altLang="en-US"/>
              <a:t>セクションでは、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sz="1100"/>
              <a:t>ハンズオン基礎編までの知識を前提に、</a:t>
            </a:r>
            <a:r>
              <a:rPr lang="en-US" altLang="ja-JP" sz="1100" dirty="0"/>
              <a:t> </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ja-JP" altLang="en-US" sz="1100"/>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AppleSystemUIFontMonospaced"/>
                <a:ea typeface="Hiragino Sans" panose="020B0400000000000000" pitchFamily="34" charset="-128"/>
              </a:rPr>
              <a:t>"]</a:t>
            </a:r>
            <a:r>
              <a:rPr lang="ja-JP" altLang="en-US" sz="1100"/>
              <a:t> に変換された研究対象のテキストを使った分析例をいくつか紹介します。</a:t>
            </a:r>
            <a:r>
              <a:rPr lang="en-US" altLang="ja-JP" sz="1100" dirty="0"/>
              <a:t>[break:"1s"]</a:t>
            </a:r>
          </a:p>
          <a:p>
            <a:pPr marL="0" lvl="0" indent="0" algn="l" rtl="0">
              <a:spcBef>
                <a:spcPts val="0"/>
              </a:spcBef>
              <a:spcAft>
                <a:spcPts val="0"/>
              </a:spcAft>
              <a:buClr>
                <a:schemeClr val="dk1"/>
              </a:buClr>
              <a:buSzPts val="1100"/>
              <a:buFont typeface="Arial"/>
              <a:buNone/>
            </a:pPr>
            <a:r>
              <a:rPr lang="ja-JP" altLang="en-US" sz="1100"/>
              <a:t>まずは、</a:t>
            </a:r>
            <a:r>
              <a:rPr lang="en-US" altLang="ja-JP" sz="1100" dirty="0"/>
              <a:t>demo</a:t>
            </a:r>
            <a:r>
              <a:rPr lang="ja-JP" altLang="en-US" sz="1100"/>
              <a:t>フォルダ、もしくは、</a:t>
            </a:r>
            <a:r>
              <a:rPr lang="en-US" altLang="ja-JP" sz="1100" dirty="0"/>
              <a:t>(</a:t>
            </a:r>
            <a:r>
              <a:rPr lang="en-US" altLang="ja-JP" sz="1100" dirty="0" err="1"/>
              <a:t>Github</a:t>
            </a:r>
            <a:r>
              <a:rPr lang="en-US" altLang="ja-JP" sz="1100" dirty="0"/>
              <a:t>)[kana:"</a:t>
            </a:r>
            <a:r>
              <a:rPr lang="ja-JP" altLang="en-US" sz="1100"/>
              <a:t>ギットハ</a:t>
            </a:r>
            <a:r>
              <a:rPr lang="en-US" altLang="ja-JP" sz="1100" dirty="0"/>
              <a:t>'</a:t>
            </a:r>
            <a:r>
              <a:rPr lang="ja-JP" altLang="en-US" sz="1100"/>
              <a:t>ブ</a:t>
            </a:r>
            <a:r>
              <a:rPr lang="en-US" altLang="ja-JP" sz="1100" dirty="0"/>
              <a:t>"]</a:t>
            </a:r>
            <a:r>
              <a:rPr lang="ja-JP" altLang="en-US" sz="1100"/>
              <a:t>の</a:t>
            </a:r>
            <a:r>
              <a:rPr lang="en-US" altLang="ja-JP" dirty="0">
                <a:effectLst/>
                <a:latin typeface=".AppleSystemUIFontMonospaced"/>
                <a:ea typeface="Hiragino Sans" panose="020B0400000000000000" pitchFamily="34" charset="-128"/>
              </a:rPr>
              <a:t>(</a:t>
            </a:r>
            <a:r>
              <a:rPr lang="en-US" altLang="ja-JP" dirty="0">
                <a:effectLst/>
                <a:latin typeface="Hiragino Sans" panose="020B0400000000000000" pitchFamily="34" charset="-128"/>
                <a:ea typeface="Hiragino Sans" panose="020B0400000000000000" pitchFamily="34" charset="-128"/>
              </a:rPr>
              <a:t>TEI-tools</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イツ</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ールズ</a:t>
            </a:r>
            <a:r>
              <a:rPr lang="en-US" altLang="ja-JP" dirty="0">
                <a:effectLst/>
                <a:latin typeface=".AppleSystemUIFontMonospaced"/>
                <a:ea typeface="Hiragino Sans" panose="020B0400000000000000" pitchFamily="34" charset="-128"/>
              </a:rPr>
              <a:t>"]</a:t>
            </a:r>
            <a:r>
              <a:rPr lang="ja-JP" altLang="en-US" sz="1100"/>
              <a:t>を</a:t>
            </a:r>
            <a:r>
              <a:rPr lang="ja-JP" altLang="en-US" sz="1100" dirty="0"/>
              <a:t>動画の案内</a:t>
            </a:r>
            <a:r>
              <a:rPr lang="ja-JP" altLang="en-US" sz="1100"/>
              <a:t>画面から見つけて、その中にある</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sz="1100" dirty="0"/>
              <a:t> hands on</a:t>
            </a:r>
            <a:r>
              <a:rPr lang="ja-JP" altLang="en-US" sz="1100"/>
              <a:t>ドット</a:t>
            </a:r>
            <a:r>
              <a:rPr lang="en-AU" altLang="ja-JP" sz="1100" dirty="0"/>
              <a:t>(</a:t>
            </a:r>
            <a:r>
              <a:rPr lang="en-US" altLang="ja-JP" sz="1100" dirty="0" err="1"/>
              <a:t>ipynb</a:t>
            </a:r>
            <a:r>
              <a:rPr lang="en-US" altLang="ja-JP" sz="1100" dirty="0"/>
              <a:t>)[kana:"'</a:t>
            </a:r>
            <a:r>
              <a:rPr lang="ja-JP" altLang="en-US"/>
              <a:t>アイ</a:t>
            </a:r>
            <a:r>
              <a:rPr lang="en-AU" altLang="ja-JP" dirty="0"/>
              <a:t>'</a:t>
            </a:r>
            <a:r>
              <a:rPr lang="ja-JP" altLang="en-US"/>
              <a:t>ピー</a:t>
            </a:r>
            <a:r>
              <a:rPr lang="en-AU" altLang="ja-JP" dirty="0"/>
              <a:t>'</a:t>
            </a:r>
            <a:r>
              <a:rPr lang="ja-JP" altLang="en-US"/>
              <a:t>ワイ</a:t>
            </a:r>
            <a:r>
              <a:rPr lang="en-AU" altLang="ja-JP" dirty="0"/>
              <a:t>'</a:t>
            </a:r>
            <a:r>
              <a:rPr lang="ja-JP" altLang="en-US"/>
              <a:t>エヌ</a:t>
            </a:r>
            <a:r>
              <a:rPr lang="en-AU" altLang="ja-JP" dirty="0"/>
              <a:t>'</a:t>
            </a:r>
            <a:r>
              <a:rPr lang="ja-JP" altLang="en-US"/>
              <a:t>ビー</a:t>
            </a:r>
            <a:r>
              <a:rPr lang="en-US" altLang="ja-JP" sz="1100" dirty="0"/>
              <a:t>"]</a:t>
            </a:r>
            <a:r>
              <a:rPr lang="ja-JP" altLang="en-US" sz="1100"/>
              <a:t>というファイルを</a:t>
            </a:r>
            <a:r>
              <a:rPr lang="en-AU" altLang="ja-JP" sz="1100" dirty="0"/>
              <a:t>(</a:t>
            </a:r>
            <a:r>
              <a:rPr lang="ja-JP" altLang="en-US" sz="1100"/>
              <a:t>ダウンロードしてください</a:t>
            </a:r>
            <a:r>
              <a:rPr lang="en-AU" altLang="ja-JP" sz="1100" dirty="0"/>
              <a:t>)</a:t>
            </a:r>
            <a:r>
              <a:rPr lang="ja-JP" altLang="en-US" sz="1100"/>
              <a:t>。</a:t>
            </a:r>
            <a:r>
              <a:rPr lang="en-US" altLang="ja-JP" sz="1100" dirty="0"/>
              <a:t>[break:"1s"]</a:t>
            </a:r>
          </a:p>
          <a:p>
            <a:pPr marL="0" lvl="0" indent="0" algn="l" rtl="0">
              <a:spcBef>
                <a:spcPts val="0"/>
              </a:spcBef>
              <a:spcAft>
                <a:spcPts val="0"/>
              </a:spcAft>
              <a:buClr>
                <a:schemeClr val="dk1"/>
              </a:buClr>
              <a:buSzPts val="1100"/>
              <a:buFont typeface="Arial"/>
              <a:buNone/>
            </a:pPr>
            <a:r>
              <a:rPr lang="ja-JP" altLang="en-US" sz="1100"/>
              <a:t>このファイルは、</a:t>
            </a:r>
            <a:r>
              <a:rPr lang="en-US" altLang="ja-JP" sz="1100" dirty="0"/>
              <a:t>Web</a:t>
            </a:r>
            <a:r>
              <a:rPr lang="ja-JP" altLang="en-US" sz="1100"/>
              <a:t>ブラウザ上で動くプログラムが入ったファイルです。</a:t>
            </a:r>
            <a:r>
              <a:rPr lang="en-US" altLang="ja-JP" sz="1100" dirty="0"/>
              <a:t>[break:"1s"]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ja-JP" altLang="en-US" sz="1100"/>
              <a:t>基礎編を進めているひとは、プロジェクトフォルダのなかにすでに入っていると思います。</a:t>
            </a:r>
            <a:r>
              <a:rPr lang="en-US" altLang="ja-JP" sz="1100" dirty="0"/>
              <a:t>[break:"1s"]</a:t>
            </a:r>
          </a:p>
          <a:p>
            <a:pPr marL="0" lvl="0" indent="0" algn="l" rtl="0">
              <a:spcBef>
                <a:spcPts val="0"/>
              </a:spcBef>
              <a:spcAft>
                <a:spcPts val="0"/>
              </a:spcAft>
              <a:buClr>
                <a:schemeClr val="dk1"/>
              </a:buClr>
              <a:buSzPts val="1100"/>
              <a:buFont typeface="Arial"/>
              <a:buNone/>
            </a:pPr>
            <a:r>
              <a:rPr lang="ja-JP" altLang="en-US" sz="1100"/>
              <a:t>次に、</a:t>
            </a:r>
            <a:r>
              <a:rPr lang="en-AU" altLang="ja-JP" sz="1100" dirty="0"/>
              <a:t>(</a:t>
            </a:r>
            <a:r>
              <a:rPr lang="en-US" altLang="ja-JP" sz="1100" dirty="0"/>
              <a:t>Google </a:t>
            </a:r>
            <a:r>
              <a:rPr lang="en-US" altLang="ja-JP" sz="1100"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 </a:t>
            </a:r>
            <a:r>
              <a:rPr lang="ja-JP" altLang="en-US" sz="1100"/>
              <a:t>をウェブブラウザで検索して見つけてください。</a:t>
            </a:r>
            <a:r>
              <a:rPr lang="en-US" altLang="ja-JP" sz="1100" dirty="0"/>
              <a:t>[break:"1s"]</a:t>
            </a:r>
          </a:p>
          <a:p>
            <a:pPr marL="0" lvl="0" indent="0" algn="l" rtl="0">
              <a:spcBef>
                <a:spcPts val="0"/>
              </a:spcBef>
              <a:spcAft>
                <a:spcPts val="0"/>
              </a:spcAft>
              <a:buClr>
                <a:schemeClr val="dk1"/>
              </a:buClr>
              <a:buSzPts val="1100"/>
              <a:buFont typeface="Arial"/>
              <a:buNone/>
            </a:pPr>
            <a:r>
              <a:rPr lang="ja-JP" altLang="en-US" sz="1100"/>
              <a:t>使用する</a:t>
            </a:r>
            <a:r>
              <a:rPr lang="en-US" altLang="ja-JP" sz="1100" dirty="0"/>
              <a:t>Web</a:t>
            </a:r>
            <a:r>
              <a:rPr lang="ja-JP" altLang="en-US" sz="1100"/>
              <a:t>ブラウザは</a:t>
            </a:r>
            <a:r>
              <a:rPr lang="en-US" altLang="ja-JP" sz="1100" dirty="0"/>
              <a:t>Chrome</a:t>
            </a:r>
            <a:r>
              <a:rPr lang="ja-JP" altLang="en-US" sz="1100"/>
              <a:t>を推奨します。</a:t>
            </a:r>
            <a:r>
              <a:rPr lang="en-US" altLang="ja-JP" sz="1100"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Clr>
                <a:schemeClr val="dk1"/>
              </a:buClr>
              <a:buSzPts val="1100"/>
              <a:buFont typeface="Arial"/>
              <a:buNone/>
            </a:pPr>
            <a:r>
              <a:rPr lang="ja-JP" altLang="en-US"/>
              <a:t>本セクションでは、</a:t>
            </a:r>
            <a:r>
              <a:rPr lang="en-US" altLang="ja-JP" sz="1100" dirty="0"/>
              <a:t>TEI</a:t>
            </a:r>
            <a:r>
              <a:rPr lang="ja-JP" altLang="en-US" sz="1100"/>
              <a:t>ハンズオン基礎編までの知識を前提に、</a:t>
            </a:r>
            <a:r>
              <a:rPr lang="en-US" altLang="ja-JP" sz="1100" dirty="0"/>
              <a:t> TEI</a:t>
            </a:r>
            <a:r>
              <a:rPr lang="ja-JP" altLang="en-US" sz="1100"/>
              <a:t>形式に変換された研究対象のテキストを使った分析例をいくつか紹介します。</a:t>
            </a:r>
            <a:endParaRPr lang="en-US" altLang="ja-JP" sz="1100" dirty="0"/>
          </a:p>
          <a:p>
            <a:pPr marL="0" lvl="0" indent="0" algn="l" rtl="0">
              <a:spcBef>
                <a:spcPts val="0"/>
              </a:spcBef>
              <a:spcAft>
                <a:spcPts val="0"/>
              </a:spcAft>
              <a:buClr>
                <a:schemeClr val="dk1"/>
              </a:buClr>
              <a:buSzPts val="1100"/>
              <a:buFont typeface="Arial"/>
              <a:buNone/>
            </a:pPr>
            <a:r>
              <a:rPr lang="ja-JP" altLang="en-US" sz="1100"/>
              <a:t>まずは</a:t>
            </a:r>
            <a:r>
              <a:rPr lang="en-US" altLang="ja-JP" sz="1100" dirty="0"/>
              <a:t>demo</a:t>
            </a:r>
            <a:r>
              <a:rPr lang="ja-JP" altLang="en-US" sz="1100"/>
              <a:t>フォルダもしくは</a:t>
            </a:r>
            <a:r>
              <a:rPr lang="en-US" altLang="ja-JP" sz="1100" dirty="0"/>
              <a:t>[</a:t>
            </a:r>
            <a:r>
              <a:rPr lang="en-US" altLang="ja-JP" sz="1100" dirty="0" err="1"/>
              <a:t>Github</a:t>
            </a:r>
            <a:r>
              <a:rPr lang="ja-JP" altLang="en-US" sz="1100"/>
              <a:t>の</a:t>
            </a:r>
            <a:r>
              <a:rPr lang="en-US" altLang="ja-JP" sz="1100" dirty="0"/>
              <a:t>TEI-tools](https://</a:t>
            </a:r>
            <a:r>
              <a:rPr lang="en-US" altLang="ja-JP" sz="1100" dirty="0" err="1"/>
              <a:t>github.com</a:t>
            </a:r>
            <a:r>
              <a:rPr lang="en-US" altLang="ja-JP" sz="1100" dirty="0"/>
              <a:t>/</a:t>
            </a:r>
            <a:r>
              <a:rPr lang="en-US" altLang="ja-JP" sz="1100" dirty="0" err="1"/>
              <a:t>nikolito</a:t>
            </a:r>
            <a:r>
              <a:rPr lang="en-US" altLang="ja-JP" sz="1100" dirty="0"/>
              <a:t>/TEI-tools/)</a:t>
            </a:r>
            <a:r>
              <a:rPr lang="ja-JP" altLang="en-US" sz="1100"/>
              <a:t>を動画の案内画面から見つけて、その中にある</a:t>
            </a:r>
            <a:r>
              <a:rPr lang="en-US" altLang="ja-JP" sz="1100" dirty="0"/>
              <a:t>TEI hands </a:t>
            </a:r>
            <a:r>
              <a:rPr lang="en-US" altLang="ja-JP" sz="1100" dirty="0" err="1"/>
              <a:t>on.ipynb</a:t>
            </a:r>
            <a:r>
              <a:rPr lang="ja-JP" altLang="en-US" sz="1100"/>
              <a:t>というファイルをダウンロードしてください。</a:t>
            </a:r>
            <a:endParaRPr lang="en-US" altLang="ja-JP" sz="1100" dirty="0"/>
          </a:p>
          <a:p>
            <a:pPr marL="0" lvl="0" indent="0" algn="l" rtl="0">
              <a:spcBef>
                <a:spcPts val="0"/>
              </a:spcBef>
              <a:spcAft>
                <a:spcPts val="0"/>
              </a:spcAft>
              <a:buClr>
                <a:schemeClr val="dk1"/>
              </a:buClr>
              <a:buSzPts val="1100"/>
              <a:buFont typeface="Arial"/>
              <a:buNone/>
            </a:pPr>
            <a:r>
              <a:rPr lang="ja-JP" altLang="en-US" sz="1100"/>
              <a:t>このファイルは、</a:t>
            </a:r>
            <a:r>
              <a:rPr lang="en-US" altLang="ja-JP" sz="1100" dirty="0"/>
              <a:t>Web</a:t>
            </a:r>
            <a:r>
              <a:rPr lang="ja-JP" altLang="en-US" sz="1100"/>
              <a:t>ブラウザ上で動くプログラムが入ったファイルです。</a:t>
            </a:r>
            <a:endParaRPr lang="en-US" altLang="ja-JP" sz="1100" dirty="0"/>
          </a:p>
          <a:p>
            <a:pPr marL="0" lvl="0" indent="0" algn="l" rtl="0">
              <a:spcBef>
                <a:spcPts val="0"/>
              </a:spcBef>
              <a:spcAft>
                <a:spcPts val="0"/>
              </a:spcAft>
              <a:buClr>
                <a:schemeClr val="dk1"/>
              </a:buClr>
              <a:buSzPts val="1100"/>
              <a:buFont typeface="Arial"/>
              <a:buNone/>
            </a:pPr>
            <a:r>
              <a:rPr lang="ja-JP" altLang="en-US" sz="1100"/>
              <a:t>基礎編を進めているひとは、プロジェクトフォルダのなかにすでに入っていると思います。</a:t>
            </a:r>
            <a:endParaRPr lang="en-US" altLang="ja-JP" sz="110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ja-JP" altLang="en-US" sz="1100"/>
              <a:t>次に、</a:t>
            </a:r>
            <a:r>
              <a:rPr lang="en-US" altLang="ja-JP" sz="1100" dirty="0"/>
              <a:t>[Google </a:t>
            </a:r>
            <a:r>
              <a:rPr lang="en-US" altLang="ja-JP" sz="1100" dirty="0" err="1"/>
              <a:t>Colab</a:t>
            </a:r>
            <a:r>
              <a:rPr lang="en-US" altLang="ja-JP" sz="1100" dirty="0"/>
              <a:t>](</a:t>
            </a:r>
            <a:r>
              <a:rPr lang="en-US" altLang="ja-JP" dirty="0">
                <a:hlinkClick r:id="rId3">
                  <a:extLst>
                    <a:ext uri="{A12FA001-AC4F-418D-AE19-62706E023703}">
                      <ahyp:hlinkClr xmlns:ahyp="http://schemas.microsoft.com/office/drawing/2018/hyperlinkcolor" val="tx"/>
                    </a:ext>
                  </a:extLst>
                </a:hlinkClick>
              </a:rPr>
              <a:t>https://colab.research.google.com</a:t>
            </a:r>
            <a:r>
              <a:rPr lang="en-US" altLang="ja-JP" dirty="0"/>
              <a:t>/)</a:t>
            </a:r>
            <a:r>
              <a:rPr lang="ja-JP" altLang="en-US" sz="1100"/>
              <a:t>をウェブブラウザで検索して見つけてください。</a:t>
            </a:r>
            <a:endParaRPr lang="en-US" altLang="ja-JP" sz="1100" dirty="0"/>
          </a:p>
          <a:p>
            <a:pPr marL="0" lvl="0" indent="0" algn="l" rtl="0">
              <a:spcBef>
                <a:spcPts val="0"/>
              </a:spcBef>
              <a:spcAft>
                <a:spcPts val="0"/>
              </a:spcAft>
              <a:buClr>
                <a:schemeClr val="dk1"/>
              </a:buClr>
              <a:buSzPts val="1100"/>
              <a:buFont typeface="Arial"/>
              <a:buNone/>
            </a:pPr>
            <a:r>
              <a:rPr lang="ja-JP" altLang="en-US" sz="1100"/>
              <a:t>使用する</a:t>
            </a:r>
            <a:r>
              <a:rPr lang="en-US" altLang="ja-JP" sz="1100" dirty="0"/>
              <a:t>Web</a:t>
            </a:r>
            <a:r>
              <a:rPr lang="ja-JP" altLang="en-US" sz="1100"/>
              <a:t>ブラウザは</a:t>
            </a:r>
            <a:r>
              <a:rPr lang="en-US" altLang="ja-JP" sz="1100" dirty="0"/>
              <a:t>Chrome</a:t>
            </a:r>
            <a:r>
              <a:rPr lang="ja-JP" altLang="en-US" sz="1100"/>
              <a:t>を推奨します。</a:t>
            </a:r>
            <a:endParaRPr lang="en-AU" altLang="ja-JP"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kumimoji="1" lang="en-US" altLang="ja-JP" dirty="0" err="1"/>
              <a:t>meros.xml</a:t>
            </a:r>
            <a:r>
              <a:rPr kumimoji="1" lang="ja-JP" altLang="en-US"/>
              <a:t>のタグ階層構造</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セルを</a:t>
            </a:r>
            <a:r>
              <a:rPr lang="zh-TW" altLang="en-US" b="0" i="0" dirty="0">
                <a:solidFill>
                  <a:srgbClr val="1F1F1F"/>
                </a:solidFill>
                <a:effectLst/>
                <a:latin typeface="Roboto" panose="02000000000000000000" pitchFamily="2" charset="0"/>
              </a:rPr>
              <a:t>実行</a:t>
            </a:r>
            <a:r>
              <a:rPr lang="ja-JP" altLang="en-US" b="0" i="0">
                <a:solidFill>
                  <a:srgbClr val="1F1F1F"/>
                </a:solidFill>
                <a:effectLst/>
                <a:latin typeface="Roboto" panose="02000000000000000000" pitchFamily="2" charset="0"/>
              </a:rPr>
              <a:t>すると、</a:t>
            </a:r>
            <a:r>
              <a:rPr lang="zh-TW" altLang="en-US" b="0" i="0" dirty="0">
                <a:solidFill>
                  <a:srgbClr val="1F1F1F"/>
                </a:solidFill>
                <a:effectLst/>
                <a:latin typeface="Roboto" panose="02000000000000000000" pitchFamily="2" charset="0"/>
              </a:rPr>
              <a:t>出力表示</a:t>
            </a:r>
            <a:r>
              <a:rPr lang="ja-JP" altLang="en-US" b="0" i="0">
                <a:solidFill>
                  <a:srgbClr val="1F1F1F"/>
                </a:solidFill>
                <a:effectLst/>
                <a:latin typeface="Roboto" panose="02000000000000000000" pitchFamily="2" charset="0"/>
              </a:rPr>
              <a:t>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b="0" i="0">
                <a:solidFill>
                  <a:srgbClr val="1F1F1F"/>
                </a:solidFill>
                <a:effectLst/>
                <a:latin typeface="Roboto" panose="02000000000000000000" pitchFamily="2" charset="0"/>
              </a:rPr>
              <a:t>タグの</a:t>
            </a:r>
            <a:r>
              <a:rPr lang="zh-TW" altLang="en-US" b="0" i="0" dirty="0">
                <a:solidFill>
                  <a:srgbClr val="1F1F1F"/>
                </a:solidFill>
                <a:effectLst/>
                <a:latin typeface="Roboto" panose="02000000000000000000" pitchFamily="2" charset="0"/>
              </a:rPr>
              <a:t>階層構造</a:t>
            </a:r>
            <a:r>
              <a:rPr lang="ja-JP" altLang="en-US" b="0" i="0">
                <a:solidFill>
                  <a:srgbClr val="1F1F1F"/>
                </a:solidFill>
                <a:effectLst/>
                <a:latin typeface="Roboto" panose="02000000000000000000" pitchFamily="2" charset="0"/>
              </a:rPr>
              <a:t>が</a:t>
            </a:r>
            <a:r>
              <a:rPr lang="zh-TW" altLang="en-US" b="0" i="0" dirty="0">
                <a:solidFill>
                  <a:srgbClr val="1F1F1F"/>
                </a:solidFill>
                <a:effectLst/>
                <a:latin typeface="Roboto" panose="02000000000000000000" pitchFamily="2" charset="0"/>
              </a:rPr>
              <a:t>表示</a:t>
            </a:r>
            <a:r>
              <a:rPr lang="ja-JP" altLang="en-US" b="0" i="0">
                <a:solidFill>
                  <a:srgbClr val="1F1F1F"/>
                </a:solidFill>
                <a:effectLst/>
                <a:latin typeface="Roboto" panose="02000000000000000000" pitchFamily="2" charset="0"/>
              </a:rPr>
              <a:t>されます。</a:t>
            </a:r>
            <a:endParaRPr lang="en-AU"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en-US" altLang="ja-JP" dirty="0"/>
              <a:t> [break:"0.5s"]</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b="0" i="0" dirty="0">
                <a:solidFill>
                  <a:srgbClr val="1F1F1F"/>
                </a:solidFill>
                <a:effectLst/>
                <a:latin typeface="Roboto" panose="02000000000000000000" pitchFamily="2" charset="0"/>
              </a:rPr>
              <a:t>Header </a:t>
            </a:r>
            <a:r>
              <a:rPr kumimoji="1" lang="en-US" altLang="ja-JP" dirty="0"/>
              <a:t>[break:"0.5s"]</a:t>
            </a:r>
            <a:r>
              <a:rPr lang="en-US" b="0" i="0" dirty="0">
                <a:solidFill>
                  <a:srgbClr val="1F1F1F"/>
                </a:solidFill>
                <a:effectLst/>
                <a:latin typeface="Roboto" panose="02000000000000000000" pitchFamily="2" charset="0"/>
              </a:rPr>
              <a:t> </a:t>
            </a:r>
            <a:r>
              <a:rPr lang="en-US" b="0" i="0" dirty="0" err="1">
                <a:solidFill>
                  <a:srgbClr val="1F1F1F"/>
                </a:solidFill>
                <a:effectLst/>
                <a:latin typeface="Roboto" panose="02000000000000000000" pitchFamily="2" charset="0"/>
              </a:rPr>
              <a:t>encodingDesc</a:t>
            </a:r>
            <a:r>
              <a:rPr lang="en-US" b="0" i="0" dirty="0">
                <a:solidFill>
                  <a:srgbClr val="1F1F1F"/>
                </a:solidFill>
                <a:effectLst/>
                <a:latin typeface="Roboto" panose="02000000000000000000" pitchFamily="2" charset="0"/>
              </a:rPr>
              <a:t> </a:t>
            </a:r>
            <a:r>
              <a:rPr lang="ja-JP" altLang="en-US" b="0" i="0">
                <a:solidFill>
                  <a:srgbClr val="1F1F1F"/>
                </a:solidFill>
                <a:effectLst/>
                <a:latin typeface="Roboto" panose="02000000000000000000" pitchFamily="2" charset="0"/>
              </a:rPr>
              <a:t>と、</a:t>
            </a:r>
            <a:r>
              <a:rPr lang="zh-TW" altLang="en-US" b="0" i="0" dirty="0">
                <a:solidFill>
                  <a:srgbClr val="1F1F1F"/>
                </a:solidFill>
                <a:effectLst/>
                <a:latin typeface="Roboto" panose="02000000000000000000" pitchFamily="2" charset="0"/>
              </a:rPr>
              <a:t>順番</a:t>
            </a:r>
            <a:r>
              <a:rPr lang="ja-JP" altLang="en-US" b="0" i="0">
                <a:solidFill>
                  <a:srgbClr val="1F1F1F"/>
                </a:solidFill>
                <a:effectLst/>
                <a:latin typeface="Roboto" panose="02000000000000000000" pitchFamily="2" charset="0"/>
              </a:rPr>
              <a:t>に三角マークをクリックしていきましょう。</a:t>
            </a:r>
            <a:endParaRPr lang="en-AU"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 </a:t>
            </a:r>
            <a:r>
              <a:rPr lang="en-US" b="0" i="0" dirty="0" err="1">
                <a:solidFill>
                  <a:srgbClr val="1F1F1F"/>
                </a:solidFill>
                <a:effectLst/>
                <a:latin typeface="Roboto" panose="02000000000000000000" pitchFamily="2" charset="0"/>
              </a:rPr>
              <a:t>encodingDescタグ、editorialDeclタグ、pタグ</a:t>
            </a:r>
            <a:r>
              <a:rPr lang="en-US" b="0" i="0" dirty="0">
                <a:solidFill>
                  <a:srgbClr val="1F1F1F"/>
                </a:solidFill>
                <a:effectLst/>
                <a:latin typeface="Roboto" panose="02000000000000000000" pitchFamily="2" charset="0"/>
              </a:rPr>
              <a:t> 、(</a:t>
            </a:r>
            <a:r>
              <a:rPr lang="en-US" b="0" i="0" dirty="0" err="1">
                <a:solidFill>
                  <a:srgbClr val="1F1F1F"/>
                </a:solidFill>
                <a:effectLst/>
                <a:latin typeface="Roboto" panose="02000000000000000000" pitchFamily="2" charset="0"/>
              </a:rPr>
              <a:t>gi)[kana:"ジーア'イ"]</a:t>
            </a:r>
            <a:r>
              <a:rPr lang="en-US" b="0" i="0" dirty="0">
                <a:solidFill>
                  <a:srgbClr val="1F1F1F"/>
                </a:solidFill>
                <a:effectLst/>
                <a:latin typeface="Roboto" panose="02000000000000000000" pitchFamily="2" charset="0"/>
              </a:rPr>
              <a:t> </a:t>
            </a:r>
            <a:r>
              <a:rPr lang="en-US" b="0" i="0" dirty="0" err="1">
                <a:solidFill>
                  <a:srgbClr val="1F1F1F"/>
                </a:solidFill>
                <a:effectLst/>
                <a:latin typeface="Roboto" panose="02000000000000000000" pitchFamily="2" charset="0"/>
              </a:rPr>
              <a:t>タグ</a:t>
            </a:r>
            <a:r>
              <a:rPr lang="ja-JP" altLang="en-US" b="0" i="0">
                <a:solidFill>
                  <a:srgbClr val="1F1F1F"/>
                </a:solidFill>
                <a:effectLst/>
                <a:latin typeface="Roboto" panose="02000000000000000000" pitchFamily="2" charset="0"/>
              </a:rPr>
              <a:t>という</a:t>
            </a:r>
            <a:r>
              <a:rPr lang="zh-TW" altLang="en-US" b="0" i="0" dirty="0">
                <a:solidFill>
                  <a:srgbClr val="1F1F1F"/>
                </a:solidFill>
                <a:effectLst/>
                <a:latin typeface="Roboto" panose="02000000000000000000" pitchFamily="2" charset="0"/>
              </a:rPr>
              <a:t>階層</a:t>
            </a:r>
            <a:r>
              <a:rPr lang="ja-JP" altLang="en-US" b="0" i="0">
                <a:solidFill>
                  <a:srgbClr val="1F1F1F"/>
                </a:solidFill>
                <a:effectLst/>
                <a:latin typeface="Roboto" panose="02000000000000000000" pitchFamily="2" charset="0"/>
              </a:rPr>
              <a:t>になっていますね。</a:t>
            </a:r>
            <a:r>
              <a:rPr kumimoji="1" lang="en-US" altLang="ja-JP" dirty="0"/>
              <a:t>[break:"1s"]</a:t>
            </a:r>
            <a:endParaRPr kumimoji="1"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a:t>XML</a:t>
            </a:r>
            <a:r>
              <a:rPr kumimoji="1" lang="ja-JP" altLang="en-US"/>
              <a:t>形式のデータは、必ず</a:t>
            </a:r>
            <a:r>
              <a:rPr kumimoji="1" lang="en-AU" altLang="ja-JP" dirty="0"/>
              <a:t>(</a:t>
            </a:r>
            <a:r>
              <a:rPr kumimoji="1" lang="ja-JP" altLang="en-US"/>
              <a:t>入れ子になっています</a:t>
            </a:r>
            <a:r>
              <a:rPr kumimoji="1" lang="en-AU" altLang="ja-JP" dirty="0"/>
              <a:t>)</a:t>
            </a:r>
            <a:r>
              <a:rPr kumimoji="1" lang="ja-JP" altLang="en-US"/>
              <a:t>。</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そのため、</a:t>
            </a:r>
            <a:r>
              <a:rPr kumimoji="1" lang="en-AU" altLang="ja-JP" dirty="0"/>
              <a:t>(</a:t>
            </a:r>
            <a:r>
              <a:rPr kumimoji="1" lang="ja-JP" altLang="en-US"/>
              <a:t>この</a:t>
            </a:r>
            <a:r>
              <a:rPr kumimoji="1" lang="en-AU" altLang="ja-JP" dirty="0"/>
              <a:t>)[kana:"</a:t>
            </a:r>
            <a:r>
              <a:rPr kumimoji="1" lang="ja-JP" altLang="en-US"/>
              <a:t>コノ</a:t>
            </a:r>
            <a:r>
              <a:rPr kumimoji="1" lang="en-AU" altLang="ja-JP" dirty="0"/>
              <a:t>"]</a:t>
            </a:r>
            <a:r>
              <a:rPr kumimoji="1" lang="ja-JP" altLang="en-US"/>
              <a:t>プログラムのようにタグの階層表示が行えます。</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この</a:t>
            </a:r>
            <a:r>
              <a:rPr kumimoji="1" lang="en-US" altLang="ja-JP" dirty="0"/>
              <a:t>XML</a:t>
            </a:r>
            <a:r>
              <a:rPr kumimoji="1" lang="ja-JP" altLang="en-US"/>
              <a:t>の階層を観察して言えることは以下のとおりです。</a:t>
            </a:r>
            <a:r>
              <a:rPr kumimoji="1"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AU" altLang="ja-JP" dirty="0"/>
              <a:t>(</a:t>
            </a:r>
            <a:r>
              <a:rPr kumimoji="1" lang="ja-JP" altLang="en-US"/>
              <a:t>第１に</a:t>
            </a:r>
            <a:r>
              <a:rPr kumimoji="1" lang="en-AU" altLang="ja-JP" dirty="0"/>
              <a:t>)[kana:"</a:t>
            </a:r>
            <a:r>
              <a:rPr kumimoji="1" lang="ja-JP" altLang="en-US"/>
              <a:t>ダ</a:t>
            </a:r>
            <a:r>
              <a:rPr kumimoji="1" lang="en-AU" altLang="ja-JP" dirty="0"/>
              <a:t>'</a:t>
            </a:r>
            <a:r>
              <a:rPr kumimoji="1" lang="ja-JP" altLang="en-US"/>
              <a:t>イイチニ</a:t>
            </a:r>
            <a:r>
              <a:rPr kumimoji="1" lang="en-AU" altLang="ja-JP" dirty="0"/>
              <a:t>"]</a:t>
            </a:r>
            <a:r>
              <a:rPr kumimoji="1" lang="ja-JP" altLang="en-US"/>
              <a:t> 、これまでの説明の</a:t>
            </a:r>
            <a:r>
              <a:rPr kumimoji="1" lang="en-AU" altLang="ja-JP" dirty="0"/>
              <a:t>(</a:t>
            </a:r>
            <a:r>
              <a:rPr kumimoji="1" lang="ja-JP" altLang="en-US"/>
              <a:t>通り</a:t>
            </a:r>
            <a:r>
              <a:rPr kumimoji="1" lang="en-AU" altLang="ja-JP" dirty="0"/>
              <a:t>)[kana:"</a:t>
            </a:r>
            <a:r>
              <a:rPr kumimoji="1" lang="ja-JP" altLang="en-US"/>
              <a:t>ト</a:t>
            </a:r>
            <a:r>
              <a:rPr kumimoji="1" lang="en-AU" altLang="ja-JP" dirty="0"/>
              <a:t>'</a:t>
            </a:r>
            <a:r>
              <a:rPr kumimoji="1" lang="ja-JP" altLang="en-US"/>
              <a:t>オリ</a:t>
            </a:r>
            <a:r>
              <a:rPr kumimoji="1" lang="en-AU" altLang="ja-JP" dirty="0"/>
              <a:t>"]</a:t>
            </a:r>
            <a:r>
              <a:rPr kumimoji="1" lang="ja-JP" altLang="en-US"/>
              <a:t>、</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タグの中には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en-US" altLang="ja-JP" dirty="0"/>
              <a:t>Header</a:t>
            </a:r>
            <a:r>
              <a:rPr kumimoji="1" lang="ja-JP" altLang="en-US"/>
              <a:t>、</a:t>
            </a:r>
            <a:r>
              <a:rPr kumimoji="1" lang="en-US" altLang="ja-JP" dirty="0"/>
              <a:t>text</a:t>
            </a:r>
            <a:r>
              <a:rPr kumimoji="1" lang="ja-JP" altLang="en-US"/>
              <a:t>タグがありました。</a:t>
            </a:r>
            <a:r>
              <a:rPr kumimoji="1"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AU" altLang="ja-JP" dirty="0"/>
              <a:t>(</a:t>
            </a:r>
            <a:r>
              <a:rPr kumimoji="1" lang="ja-JP" altLang="en-US"/>
              <a:t>第２に</a:t>
            </a:r>
            <a:r>
              <a:rPr kumimoji="1" lang="en-AU" altLang="ja-JP" dirty="0"/>
              <a:t>)[kana:"</a:t>
            </a:r>
            <a:r>
              <a:rPr kumimoji="1" lang="ja-JP" altLang="en-US"/>
              <a:t>ダ</a:t>
            </a:r>
            <a:r>
              <a:rPr kumimoji="1" lang="en-AU" altLang="ja-JP" dirty="0"/>
              <a:t>'</a:t>
            </a:r>
            <a:r>
              <a:rPr kumimoji="1" lang="ja-JP" altLang="en-US"/>
              <a:t>イニニ</a:t>
            </a:r>
            <a:r>
              <a:rPr kumimoji="1" lang="en-AU" altLang="ja-JP" dirty="0"/>
              <a:t>"]</a:t>
            </a:r>
            <a:r>
              <a:rPr kumimoji="1" lang="ja-JP" altLang="en-US"/>
              <a:t> 、</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en-US" altLang="ja-JP" dirty="0"/>
              <a:t>Header</a:t>
            </a:r>
            <a:r>
              <a:rPr kumimoji="1" lang="ja-JP" altLang="en-US"/>
              <a:t>には</a:t>
            </a:r>
            <a:r>
              <a:rPr kumimoji="1" lang="en-US" altLang="ja-JP" dirty="0" err="1"/>
              <a:t>fileDesc</a:t>
            </a:r>
            <a:r>
              <a:rPr kumimoji="1" lang="ja-JP" altLang="en-US"/>
              <a:t>、</a:t>
            </a:r>
            <a:r>
              <a:rPr kumimoji="1" lang="en-US" altLang="ja-JP" dirty="0" err="1"/>
              <a:t>encodingDesc</a:t>
            </a:r>
            <a:r>
              <a:rPr kumimoji="1" lang="ja-JP" altLang="en-US"/>
              <a:t>、</a:t>
            </a:r>
            <a:r>
              <a:rPr kumimoji="1" lang="en-US" altLang="ja-JP" dirty="0" err="1"/>
              <a:t>revisionDesc</a:t>
            </a:r>
            <a:r>
              <a:rPr kumimoji="1" lang="ja-JP" altLang="en-US"/>
              <a:t>タグがありました。</a:t>
            </a:r>
            <a:r>
              <a:rPr kumimoji="1" lang="en-US" altLang="ja-JP" dirty="0"/>
              <a:t>[break:"0.5s"]</a:t>
            </a:r>
            <a:r>
              <a:rPr lang="en-US" altLang="ja-JP" dirty="0">
                <a:effectLst/>
                <a:latin typeface=".AppleSystemUIFontMonospaced"/>
                <a:ea typeface="Hiragino Sans" panose="020B0400000000000000" pitchFamily="34" charset="-128"/>
              </a:rPr>
              <a:t>(</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AU" altLang="ja-JP" dirty="0"/>
              <a:t>(</a:t>
            </a:r>
            <a:r>
              <a:rPr kumimoji="1" lang="ja-JP" altLang="en-US"/>
              <a:t>第３に</a:t>
            </a:r>
            <a:r>
              <a:rPr kumimoji="1" lang="en-AU" altLang="ja-JP" dirty="0"/>
              <a:t>)[kana:"</a:t>
            </a:r>
            <a:r>
              <a:rPr kumimoji="1" lang="ja-JP" altLang="en-US"/>
              <a:t>ダ</a:t>
            </a:r>
            <a:r>
              <a:rPr kumimoji="1" lang="en-AU" altLang="ja-JP" dirty="0"/>
              <a:t>'</a:t>
            </a:r>
            <a:r>
              <a:rPr kumimoji="1" lang="ja-JP" altLang="en-US"/>
              <a:t>イサンニ</a:t>
            </a:r>
            <a:r>
              <a:rPr kumimoji="1" lang="en-AU" altLang="ja-JP" dirty="0"/>
              <a:t>"]</a:t>
            </a:r>
            <a:r>
              <a:rPr kumimoji="1" lang="ja-JP" altLang="en-US"/>
              <a:t> 、</a:t>
            </a:r>
            <a:r>
              <a:rPr kumimoji="1" lang="en-US" altLang="ja-JP" dirty="0"/>
              <a:t>text</a:t>
            </a:r>
            <a:r>
              <a:rPr kumimoji="1" lang="ja-JP" altLang="en-US"/>
              <a:t>タグには本文にあたる</a:t>
            </a:r>
            <a:r>
              <a:rPr kumimoji="1" lang="en-US" altLang="ja-JP" dirty="0"/>
              <a:t>body</a:t>
            </a:r>
            <a:r>
              <a:rPr kumimoji="1" lang="ja-JP" altLang="en-US"/>
              <a:t>、および、後付けや補遺など、本文以外の要素である</a:t>
            </a:r>
            <a:r>
              <a:rPr kumimoji="1" lang="en-US" altLang="ja-JP" dirty="0"/>
              <a:t>back</a:t>
            </a:r>
            <a:r>
              <a:rPr kumimoji="1" lang="ja-JP" altLang="en-US" dirty="0"/>
              <a:t>タグ</a:t>
            </a:r>
            <a:r>
              <a:rPr kumimoji="1" lang="ja-JP" altLang="en-US"/>
              <a:t>がありました。</a:t>
            </a:r>
            <a:r>
              <a:rPr kumimoji="1" lang="en-US" altLang="ja-JP" dirty="0"/>
              <a:t>[break:"0.5s"]</a:t>
            </a:r>
            <a:r>
              <a:rPr lang="en-US" altLang="ja-JP" dirty="0">
                <a:effectLst/>
                <a:latin typeface=".AppleSystemUIFontMonospaced"/>
                <a:ea typeface="Hiragino Sans" panose="020B0400000000000000" pitchFamily="34" charset="-128"/>
              </a:rPr>
              <a:t>(</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そして、</a:t>
            </a:r>
            <a:r>
              <a:rPr kumimoji="1" lang="en-US" altLang="ja-JP" dirty="0"/>
              <a:t>body</a:t>
            </a:r>
            <a:r>
              <a:rPr kumimoji="1" lang="ja-JP" altLang="en-US"/>
              <a:t>には</a:t>
            </a:r>
            <a:r>
              <a:rPr kumimoji="1" lang="en-US" altLang="ja-JP" dirty="0"/>
              <a:t>p</a:t>
            </a:r>
            <a:r>
              <a:rPr kumimoji="1" lang="ja-JP" altLang="en-US"/>
              <a:t>タグが</a:t>
            </a:r>
            <a:r>
              <a:rPr kumimoji="1" lang="en-US" altLang="ja-JP" dirty="0"/>
              <a:t>17</a:t>
            </a:r>
            <a:r>
              <a:rPr kumimoji="1" lang="ja-JP" altLang="en-US"/>
              <a:t>個ありました。</a:t>
            </a:r>
            <a:r>
              <a:rPr kumimoji="1"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a:t>back</a:t>
            </a:r>
            <a:r>
              <a:rPr kumimoji="1" lang="ja-JP" altLang="en-US" dirty="0"/>
              <a:t>タグ</a:t>
            </a:r>
            <a:r>
              <a:rPr kumimoji="1" lang="ja-JP" altLang="en-US"/>
              <a:t>には</a:t>
            </a:r>
            <a:r>
              <a:rPr kumimoji="1" lang="en-US" altLang="ja-JP" dirty="0" err="1"/>
              <a:t>listPerson</a:t>
            </a:r>
            <a:r>
              <a:rPr kumimoji="1" lang="ja-JP" altLang="en-US"/>
              <a:t>および</a:t>
            </a:r>
            <a:r>
              <a:rPr kumimoji="1" lang="en-US" altLang="ja-JP" dirty="0" err="1"/>
              <a:t>listPlace</a:t>
            </a:r>
            <a:r>
              <a:rPr kumimoji="1" lang="ja-JP" altLang="en-US"/>
              <a:t>タグがあり、それぞれ物語に登場する人物や地名の名称が入っていました。</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セルを</a:t>
            </a:r>
            <a:r>
              <a:rPr lang="zh-TW" altLang="en-US" b="0" i="0" dirty="0">
                <a:solidFill>
                  <a:srgbClr val="1F1F1F"/>
                </a:solidFill>
                <a:effectLst/>
                <a:latin typeface="Roboto" panose="02000000000000000000" pitchFamily="2" charset="0"/>
              </a:rPr>
              <a:t>実行</a:t>
            </a:r>
            <a:r>
              <a:rPr lang="ja-JP" altLang="en-US" b="0" i="0">
                <a:solidFill>
                  <a:srgbClr val="1F1F1F"/>
                </a:solidFill>
                <a:effectLst/>
                <a:latin typeface="Roboto" panose="02000000000000000000" pitchFamily="2" charset="0"/>
              </a:rPr>
              <a:t>すると</a:t>
            </a:r>
            <a:r>
              <a:rPr lang="zh-TW" altLang="en-US" b="0" i="0" dirty="0">
                <a:solidFill>
                  <a:srgbClr val="1F1F1F"/>
                </a:solidFill>
                <a:effectLst/>
                <a:latin typeface="Roboto" panose="02000000000000000000" pitchFamily="2" charset="0"/>
              </a:rPr>
              <a:t>出力表示</a:t>
            </a:r>
            <a:r>
              <a:rPr lang="ja-JP" altLang="en-US" b="0" i="0">
                <a:solidFill>
                  <a:srgbClr val="1F1F1F"/>
                </a:solidFill>
                <a:effectLst/>
                <a:latin typeface="Roboto" panose="02000000000000000000" pitchFamily="2" charset="0"/>
              </a:rPr>
              <a:t>に</a:t>
            </a:r>
            <a:r>
              <a:rPr lang="en-US" b="0" i="0" dirty="0">
                <a:solidFill>
                  <a:srgbClr val="1F1F1F"/>
                </a:solidFill>
                <a:effectLst/>
                <a:latin typeface="Roboto" panose="02000000000000000000" pitchFamily="2" charset="0"/>
              </a:rPr>
              <a:t>TEI</a:t>
            </a:r>
            <a:r>
              <a:rPr lang="ja-JP" altLang="en-US" b="0" i="0">
                <a:solidFill>
                  <a:srgbClr val="1F1F1F"/>
                </a:solidFill>
                <a:effectLst/>
                <a:latin typeface="Roboto" panose="02000000000000000000" pitchFamily="2" charset="0"/>
              </a:rPr>
              <a:t>タグの</a:t>
            </a:r>
            <a:r>
              <a:rPr lang="zh-TW" altLang="en-US" b="0" i="0" dirty="0">
                <a:solidFill>
                  <a:srgbClr val="1F1F1F"/>
                </a:solidFill>
                <a:effectLst/>
                <a:latin typeface="Roboto" panose="02000000000000000000" pitchFamily="2" charset="0"/>
              </a:rPr>
              <a:t>階層構造</a:t>
            </a:r>
            <a:r>
              <a:rPr lang="ja-JP" altLang="en-US" b="0" i="0">
                <a:solidFill>
                  <a:srgbClr val="1F1F1F"/>
                </a:solidFill>
                <a:effectLst/>
                <a:latin typeface="Roboto" panose="02000000000000000000" pitchFamily="2" charset="0"/>
              </a:rPr>
              <a:t>が</a:t>
            </a:r>
            <a:r>
              <a:rPr lang="zh-TW" altLang="en-US" b="0" i="0" dirty="0">
                <a:solidFill>
                  <a:srgbClr val="1F1F1F"/>
                </a:solidFill>
                <a:effectLst/>
                <a:latin typeface="Roboto" panose="02000000000000000000" pitchFamily="2" charset="0"/>
              </a:rPr>
              <a:t>表示</a:t>
            </a:r>
            <a:r>
              <a:rPr lang="ja-JP" altLang="en-US" b="0" i="0">
                <a:solidFill>
                  <a:srgbClr val="1F1F1F"/>
                </a:solidFill>
                <a:effectLst/>
                <a:latin typeface="Roboto" panose="02000000000000000000" pitchFamily="2" charset="0"/>
              </a:rPr>
              <a:t>されます。</a:t>
            </a:r>
            <a:endParaRPr lang="en-AU"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 </a:t>
            </a:r>
            <a:r>
              <a:rPr lang="en-US" b="0" i="0" dirty="0">
                <a:solidFill>
                  <a:srgbClr val="1F1F1F"/>
                </a:solidFill>
                <a:effectLst/>
                <a:latin typeface="Roboto" panose="02000000000000000000" pitchFamily="2" charset="0"/>
              </a:rPr>
              <a:t>TEI --&gt; </a:t>
            </a:r>
            <a:r>
              <a:rPr lang="en-US" b="0" i="0" dirty="0" err="1">
                <a:solidFill>
                  <a:srgbClr val="1F1F1F"/>
                </a:solidFill>
                <a:effectLst/>
                <a:latin typeface="Roboto" panose="02000000000000000000" pitchFamily="2" charset="0"/>
              </a:rPr>
              <a:t>teiHeader</a:t>
            </a:r>
            <a:r>
              <a:rPr lang="en-US" b="0" i="0" dirty="0">
                <a:solidFill>
                  <a:srgbClr val="1F1F1F"/>
                </a:solidFill>
                <a:effectLst/>
                <a:latin typeface="Roboto" panose="02000000000000000000" pitchFamily="2" charset="0"/>
              </a:rPr>
              <a:t> --&gt; </a:t>
            </a:r>
            <a:r>
              <a:rPr lang="en-US" b="0" i="0" dirty="0" err="1">
                <a:solidFill>
                  <a:srgbClr val="1F1F1F"/>
                </a:solidFill>
                <a:effectLst/>
                <a:latin typeface="Roboto" panose="02000000000000000000" pitchFamily="2" charset="0"/>
              </a:rPr>
              <a:t>encodingDesc</a:t>
            </a:r>
            <a:r>
              <a:rPr lang="en-US" b="0" i="0" dirty="0">
                <a:solidFill>
                  <a:srgbClr val="1F1F1F"/>
                </a:solidFill>
                <a:effectLst/>
                <a:latin typeface="Roboto" panose="02000000000000000000" pitchFamily="2" charset="0"/>
              </a:rPr>
              <a:t> </a:t>
            </a:r>
            <a:r>
              <a:rPr lang="ja-JP" altLang="en-US" b="0" i="0">
                <a:solidFill>
                  <a:srgbClr val="1F1F1F"/>
                </a:solidFill>
                <a:effectLst/>
                <a:latin typeface="Roboto" panose="02000000000000000000" pitchFamily="2" charset="0"/>
              </a:rPr>
              <a:t>と</a:t>
            </a:r>
            <a:r>
              <a:rPr lang="zh-TW" altLang="en-US" b="0" i="0" dirty="0">
                <a:solidFill>
                  <a:srgbClr val="1F1F1F"/>
                </a:solidFill>
                <a:effectLst/>
                <a:latin typeface="Roboto" panose="02000000000000000000" pitchFamily="2" charset="0"/>
              </a:rPr>
              <a:t>順番</a:t>
            </a:r>
            <a:r>
              <a:rPr lang="ja-JP" altLang="en-US" b="0" i="0">
                <a:solidFill>
                  <a:srgbClr val="1F1F1F"/>
                </a:solidFill>
                <a:effectLst/>
                <a:latin typeface="Roboto" panose="02000000000000000000" pitchFamily="2" charset="0"/>
              </a:rPr>
              <a:t>に▶︎マークをクリックしていきましょう。</a:t>
            </a:r>
            <a:endParaRPr lang="en-AU"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 </a:t>
            </a:r>
            <a:r>
              <a:rPr lang="en-US" b="0" i="0" dirty="0" err="1">
                <a:solidFill>
                  <a:srgbClr val="1F1F1F"/>
                </a:solidFill>
                <a:effectLst/>
                <a:latin typeface="Roboto" panose="02000000000000000000" pitchFamily="2" charset="0"/>
              </a:rPr>
              <a:t>encodingDesc</a:t>
            </a:r>
            <a:r>
              <a:rPr lang="en-US" b="0" i="0" dirty="0">
                <a:solidFill>
                  <a:srgbClr val="1F1F1F"/>
                </a:solidFill>
                <a:effectLst/>
                <a:latin typeface="Roboto" panose="02000000000000000000" pitchFamily="2" charset="0"/>
              </a:rPr>
              <a:t> --&gt; </a:t>
            </a:r>
            <a:r>
              <a:rPr lang="en-US" b="0" i="0" dirty="0" err="1">
                <a:solidFill>
                  <a:srgbClr val="1F1F1F"/>
                </a:solidFill>
                <a:effectLst/>
                <a:latin typeface="Roboto" panose="02000000000000000000" pitchFamily="2" charset="0"/>
              </a:rPr>
              <a:t>editorialDecl</a:t>
            </a:r>
            <a:r>
              <a:rPr lang="en-US" b="0" i="0" dirty="0">
                <a:solidFill>
                  <a:srgbClr val="1F1F1F"/>
                </a:solidFill>
                <a:effectLst/>
                <a:latin typeface="Roboto" panose="02000000000000000000" pitchFamily="2" charset="0"/>
              </a:rPr>
              <a:t> --&gt; p --&gt; </a:t>
            </a:r>
            <a:r>
              <a:rPr lang="en-US" b="0" i="0" dirty="0" err="1">
                <a:solidFill>
                  <a:srgbClr val="1F1F1F"/>
                </a:solidFill>
                <a:effectLst/>
                <a:latin typeface="Roboto" panose="02000000000000000000" pitchFamily="2" charset="0"/>
              </a:rPr>
              <a:t>gi</a:t>
            </a:r>
            <a:r>
              <a:rPr lang="en-US" b="0" i="0" dirty="0">
                <a:solidFill>
                  <a:srgbClr val="1F1F1F"/>
                </a:solidFill>
                <a:effectLst/>
                <a:latin typeface="Roboto" panose="02000000000000000000" pitchFamily="2" charset="0"/>
              </a:rPr>
              <a:t> </a:t>
            </a:r>
            <a:r>
              <a:rPr lang="ja-JP" altLang="en-US" b="0" i="0">
                <a:solidFill>
                  <a:srgbClr val="1F1F1F"/>
                </a:solidFill>
                <a:effectLst/>
                <a:latin typeface="Roboto" panose="02000000000000000000" pitchFamily="2" charset="0"/>
              </a:rPr>
              <a:t>という</a:t>
            </a:r>
            <a:r>
              <a:rPr lang="zh-TW" altLang="en-US" b="0" i="0" dirty="0">
                <a:solidFill>
                  <a:srgbClr val="1F1F1F"/>
                </a:solidFill>
                <a:effectLst/>
                <a:latin typeface="Roboto" panose="02000000000000000000" pitchFamily="2" charset="0"/>
              </a:rPr>
              <a:t>階層</a:t>
            </a:r>
            <a:r>
              <a:rPr lang="ja-JP" altLang="en-US" b="0" i="0">
                <a:solidFill>
                  <a:srgbClr val="1F1F1F"/>
                </a:solidFill>
                <a:effectLst/>
                <a:latin typeface="Roboto" panose="02000000000000000000" pitchFamily="2" charset="0"/>
              </a:rPr>
              <a:t>になっていますね。</a:t>
            </a:r>
            <a:endParaRPr kumimoji="0" lang="en-AU"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a:t>XML</a:t>
            </a:r>
            <a:r>
              <a:rPr kumimoji="1" lang="ja-JP" altLang="en-US"/>
              <a:t>形式のデータは必ず入れ子になっています。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そのため、このプログラムのようにタグの階層表示が行えます。</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この</a:t>
            </a:r>
            <a:r>
              <a:rPr kumimoji="1" lang="en-US" altLang="ja-JP" dirty="0"/>
              <a:t>XML</a:t>
            </a:r>
            <a:r>
              <a:rPr kumimoji="1" lang="ja-JP" altLang="en-US"/>
              <a:t>の階層を観察して言えることは以下のとおりです。</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第１に、これまでの説明の通り、</a:t>
            </a:r>
            <a:r>
              <a:rPr kumimoji="1" lang="en-US" altLang="ja-JP" dirty="0"/>
              <a:t>TEI</a:t>
            </a:r>
            <a:r>
              <a:rPr kumimoji="1" lang="ja-JP" altLang="en-US"/>
              <a:t>タグの中には</a:t>
            </a:r>
            <a:r>
              <a:rPr kumimoji="1" lang="en-US" altLang="ja-JP" dirty="0" err="1"/>
              <a:t>teiHeader</a:t>
            </a:r>
            <a:r>
              <a:rPr kumimoji="1" lang="ja-JP" altLang="en-US"/>
              <a:t>、</a:t>
            </a:r>
            <a:r>
              <a:rPr kumimoji="1" lang="en-US" altLang="ja-JP" dirty="0"/>
              <a:t>text</a:t>
            </a:r>
            <a:r>
              <a:rPr kumimoji="1" lang="ja-JP" altLang="en-US"/>
              <a:t>タグがありました。</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第２に、</a:t>
            </a:r>
            <a:r>
              <a:rPr kumimoji="1" lang="en-US" altLang="ja-JP" dirty="0" err="1"/>
              <a:t>teiHeader</a:t>
            </a:r>
            <a:r>
              <a:rPr kumimoji="1" lang="ja-JP" altLang="en-US"/>
              <a:t>には</a:t>
            </a:r>
            <a:r>
              <a:rPr kumimoji="1" lang="en-US" altLang="ja-JP" dirty="0" err="1"/>
              <a:t>fileDesc</a:t>
            </a:r>
            <a:r>
              <a:rPr kumimoji="1" lang="ja-JP" altLang="en-US"/>
              <a:t>、</a:t>
            </a:r>
            <a:r>
              <a:rPr kumimoji="1" lang="en-US" altLang="ja-JP" dirty="0" err="1"/>
              <a:t>encodingDesc</a:t>
            </a:r>
            <a:r>
              <a:rPr kumimoji="1" lang="ja-JP" altLang="en-US"/>
              <a:t>、</a:t>
            </a:r>
            <a:r>
              <a:rPr kumimoji="1" lang="en-US" altLang="ja-JP" dirty="0" err="1"/>
              <a:t>revisionDesc</a:t>
            </a:r>
            <a:r>
              <a:rPr kumimoji="1" lang="ja-JP" altLang="en-US"/>
              <a:t>タグがありました。</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第３に、</a:t>
            </a:r>
            <a:r>
              <a:rPr kumimoji="1" lang="en-US" altLang="ja-JP" dirty="0"/>
              <a:t>text</a:t>
            </a:r>
            <a:r>
              <a:rPr kumimoji="1" lang="ja-JP" altLang="en-US"/>
              <a:t>タグには本文にあたる</a:t>
            </a:r>
            <a:r>
              <a:rPr kumimoji="1" lang="en-US" altLang="ja-JP" dirty="0"/>
              <a:t>body</a:t>
            </a:r>
            <a:r>
              <a:rPr kumimoji="1" lang="ja-JP" altLang="en-US"/>
              <a:t>および後付けや補遺など本文以外の要素である</a:t>
            </a:r>
            <a:r>
              <a:rPr kumimoji="1" lang="en-US" altLang="ja-JP" dirty="0"/>
              <a:t>back</a:t>
            </a:r>
            <a:r>
              <a:rPr kumimoji="1" lang="ja-JP" altLang="en-US"/>
              <a:t>がありました。</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そして、</a:t>
            </a:r>
            <a:r>
              <a:rPr kumimoji="1" lang="en-US" altLang="ja-JP" dirty="0"/>
              <a:t>body</a:t>
            </a:r>
            <a:r>
              <a:rPr kumimoji="1" lang="ja-JP" altLang="en-US"/>
              <a:t>には</a:t>
            </a:r>
            <a:r>
              <a:rPr kumimoji="1" lang="en-US" altLang="ja-JP" dirty="0"/>
              <a:t>p</a:t>
            </a:r>
            <a:r>
              <a:rPr kumimoji="1" lang="ja-JP" altLang="en-US"/>
              <a:t>タグが</a:t>
            </a:r>
            <a:r>
              <a:rPr kumimoji="1" lang="en-US" altLang="ja-JP" dirty="0"/>
              <a:t>17</a:t>
            </a:r>
            <a:r>
              <a:rPr kumimoji="1" lang="ja-JP" altLang="en-US"/>
              <a:t>個ありました。</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a:t>back</a:t>
            </a:r>
            <a:r>
              <a:rPr kumimoji="1" lang="ja-JP" altLang="en-US"/>
              <a:t>には</a:t>
            </a:r>
            <a:r>
              <a:rPr kumimoji="1" lang="en-US" altLang="ja-JP" dirty="0" err="1"/>
              <a:t>listPerson</a:t>
            </a:r>
            <a:r>
              <a:rPr kumimoji="1" lang="ja-JP" altLang="en-US"/>
              <a:t>および</a:t>
            </a:r>
            <a:r>
              <a:rPr kumimoji="1" lang="en-US" altLang="ja-JP" dirty="0" err="1"/>
              <a:t>listPlace</a:t>
            </a:r>
            <a:r>
              <a:rPr kumimoji="1" lang="ja-JP" altLang="en-US"/>
              <a:t>タグがあり、それぞれ物語に登場する人物や地名の名称が入っていました。</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ja-JP" altLang="en-US"/>
          </a:p>
          <a:p>
            <a:pPr marL="158750" indent="0">
              <a:buNone/>
            </a:pPr>
            <a:endParaRPr kumimoji="1" lang="ja-JP" altLang="en-US"/>
          </a:p>
        </p:txBody>
      </p:sp>
    </p:spTree>
    <p:extLst>
      <p:ext uri="{BB962C8B-B14F-4D97-AF65-F5344CB8AC3E}">
        <p14:creationId xmlns:p14="http://schemas.microsoft.com/office/powerpoint/2010/main" val="271130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 </a:t>
            </a:r>
            <a:r>
              <a:rPr kumimoji="1" lang="en-US" altLang="ja-JP" dirty="0" err="1"/>
              <a:t>meros.xml</a:t>
            </a:r>
            <a:r>
              <a:rPr kumimoji="1" lang="ja-JP" altLang="en-US"/>
              <a:t>のタグ階層構造</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「editorialDeclタグの調査」のセクションに移りましょう。</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特定の人名や地名を適切にマークアップすれば、表記が異なっていても機械的に抽出できます。</a:t>
            </a:r>
            <a:endParaRPr kumimoji="0"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err="1"/>
              <a:t>meros</a:t>
            </a:r>
            <a:r>
              <a:rPr kumimoji="1" lang="en-US" altLang="ja-JP" dirty="0"/>
              <a:t>(</a:t>
            </a:r>
            <a:r>
              <a:rPr kumimoji="1" lang="en-AU" altLang="ja-JP" dirty="0"/>
              <a:t>.)</a:t>
            </a:r>
            <a:r>
              <a:rPr kumimoji="1" lang="en-US" altLang="ja-JP" dirty="0"/>
              <a:t>[kana:"</a:t>
            </a:r>
            <a:r>
              <a:rPr kumimoji="1" lang="ja-JP" altLang="en-US"/>
              <a:t>ドット</a:t>
            </a:r>
            <a:r>
              <a:rPr kumimoji="1" lang="en-AU" altLang="ja-JP" dirty="0"/>
              <a:t>"]</a:t>
            </a:r>
            <a:r>
              <a:rPr kumimoji="1" lang="en-US" altLang="ja-JP" dirty="0"/>
              <a:t>xml</a:t>
            </a:r>
            <a:r>
              <a:rPr lang="ja-JP" altLang="en-US" b="0" i="0">
                <a:solidFill>
                  <a:srgbClr val="1F1F1F"/>
                </a:solidFill>
                <a:effectLst/>
                <a:latin typeface="Roboto" panose="02000000000000000000" pitchFamily="2" charset="0"/>
              </a:rPr>
              <a:t>の</a:t>
            </a:r>
            <a:r>
              <a:rPr lang="en-US" altLang="ja-JP" b="0" i="0" dirty="0" err="1">
                <a:solidFill>
                  <a:srgbClr val="1F1F1F"/>
                </a:solidFill>
                <a:effectLst/>
                <a:latin typeface="Roboto" panose="02000000000000000000" pitchFamily="2" charset="0"/>
              </a:rPr>
              <a:t>editorialDecl</a:t>
            </a:r>
            <a:r>
              <a:rPr lang="ja-JP" altLang="en-US" b="0" i="0">
                <a:solidFill>
                  <a:srgbClr val="1F1F1F"/>
                </a:solidFill>
                <a:effectLst/>
                <a:latin typeface="Roboto" panose="02000000000000000000" pitchFamily="2" charset="0"/>
              </a:rPr>
              <a:t>タグには、マークアップルールが</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記されているので</a:t>
            </a:r>
            <a:r>
              <a:rPr lang="en-US" altLang="ja-JP" b="0" i="0">
                <a:solidFill>
                  <a:srgbClr val="1F1F1F"/>
                </a:solidFill>
                <a:effectLst/>
                <a:latin typeface="Roboto" panose="02000000000000000000" pitchFamily="2" charset="0"/>
              </a:rPr>
              <a:t>)[kana:"</a:t>
            </a:r>
            <a:r>
              <a:rPr lang="ja-JP" altLang="en-US" b="0" i="0">
                <a:solidFill>
                  <a:srgbClr val="1F1F1F"/>
                </a:solidFill>
                <a:effectLst/>
                <a:latin typeface="Roboto" panose="02000000000000000000" pitchFamily="2" charset="0"/>
              </a:rPr>
              <a:t>シ</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ルサ</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レテイルノデ</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、抽出してみましょう。</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画面右のプログラムを実行すると、画面</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左</a:t>
            </a:r>
            <a:r>
              <a:rPr lang="en-AU" altLang="ja-JP" b="0" i="0" dirty="0">
                <a:solidFill>
                  <a:srgbClr val="1F1F1F"/>
                </a:solidFill>
                <a:effectLst/>
                <a:latin typeface="Roboto" panose="02000000000000000000" pitchFamily="2" charset="0"/>
              </a:rPr>
              <a:t>)[kana:"</a:t>
            </a:r>
            <a:r>
              <a:rPr lang="ja-JP" altLang="en-US" b="0" i="0">
                <a:solidFill>
                  <a:srgbClr val="1F1F1F"/>
                </a:solidFill>
                <a:effectLst/>
                <a:latin typeface="Roboto" panose="02000000000000000000" pitchFamily="2" charset="0"/>
              </a:rPr>
              <a:t>ヒダリ</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の</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通り</a:t>
            </a:r>
            <a:r>
              <a:rPr lang="en-AU" altLang="ja-JP" b="0" i="0" dirty="0">
                <a:solidFill>
                  <a:srgbClr val="1F1F1F"/>
                </a:solidFill>
                <a:effectLst/>
                <a:latin typeface="Roboto" panose="02000000000000000000" pitchFamily="2" charset="0"/>
              </a:rPr>
              <a:t>)[kana:"</a:t>
            </a:r>
            <a:r>
              <a:rPr lang="ja-JP" altLang="en-US" b="0" i="0">
                <a:solidFill>
                  <a:srgbClr val="1F1F1F"/>
                </a:solidFill>
                <a:effectLst/>
                <a:latin typeface="Roboto" panose="02000000000000000000" pitchFamily="2" charset="0"/>
              </a:rPr>
              <a:t>ト</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オリ</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、結果が出力されます。</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この結果のポイントは、</a:t>
            </a:r>
            <a:r>
              <a:rPr lang="en-US" altLang="ja-JP" b="0" i="0" dirty="0" err="1">
                <a:solidFill>
                  <a:srgbClr val="1F1F1F"/>
                </a:solidFill>
                <a:effectLst/>
                <a:latin typeface="Roboto" panose="02000000000000000000" pitchFamily="2" charset="0"/>
              </a:rPr>
              <a:t>placeName</a:t>
            </a:r>
            <a:r>
              <a:rPr lang="ja-JP" altLang="en-US" b="0" i="0">
                <a:solidFill>
                  <a:srgbClr val="1F1F1F"/>
                </a:solidFill>
                <a:effectLst/>
                <a:latin typeface="Roboto" panose="02000000000000000000" pitchFamily="2" charset="0"/>
              </a:rPr>
              <a:t>と</a:t>
            </a:r>
            <a:r>
              <a:rPr lang="en-US" altLang="ja-JP" b="0" i="0" dirty="0" err="1">
                <a:solidFill>
                  <a:srgbClr val="1F1F1F"/>
                </a:solidFill>
                <a:effectLst/>
                <a:latin typeface="Roboto" panose="02000000000000000000" pitchFamily="2" charset="0"/>
              </a:rPr>
              <a:t>persName</a:t>
            </a:r>
            <a:r>
              <a:rPr lang="ja-JP" altLang="en-US" b="0" i="0">
                <a:solidFill>
                  <a:srgbClr val="1F1F1F"/>
                </a:solidFill>
                <a:effectLst/>
                <a:latin typeface="Roboto" panose="02000000000000000000" pitchFamily="2" charset="0"/>
              </a:rPr>
              <a:t>で、場所や人の名詞をタグ付けしていること、</a:t>
            </a:r>
            <a:r>
              <a:rPr lang="en-US" altLang="ja-JP" b="0" i="0">
                <a:solidFill>
                  <a:srgbClr val="1F1F1F"/>
                </a:solidFill>
                <a:effectLst/>
                <a:latin typeface="Roboto" panose="02000000000000000000" pitchFamily="2" charset="0"/>
              </a:rPr>
              <a:t>[break:"0.5s"]</a:t>
            </a:r>
            <a:r>
              <a:rPr lang="ja-JP" altLang="en-US" b="0" i="0">
                <a:solidFill>
                  <a:srgbClr val="1F1F1F"/>
                </a:solidFill>
                <a:effectLst/>
                <a:latin typeface="Roboto" panose="02000000000000000000" pitchFamily="2" charset="0"/>
              </a:rPr>
              <a:t>人称代名詞にも</a:t>
            </a:r>
            <a:r>
              <a:rPr lang="en-US" altLang="ja-JP" b="0" i="0" dirty="0" err="1">
                <a:solidFill>
                  <a:srgbClr val="1F1F1F"/>
                </a:solidFill>
                <a:effectLst/>
                <a:latin typeface="Roboto" panose="02000000000000000000" pitchFamily="2" charset="0"/>
              </a:rPr>
              <a:t>rs</a:t>
            </a:r>
            <a:r>
              <a:rPr lang="ja-JP" altLang="en-US" b="0" i="0" dirty="0" err="1">
                <a:solidFill>
                  <a:srgbClr val="1F1F1F"/>
                </a:solidFill>
                <a:effectLst/>
                <a:latin typeface="Roboto" panose="02000000000000000000" pitchFamily="2" charset="0"/>
              </a:rPr>
              <a:t>というタグ</a:t>
            </a:r>
            <a:r>
              <a:rPr lang="ja-JP" altLang="en-US" b="0" i="0">
                <a:solidFill>
                  <a:srgbClr val="1F1F1F"/>
                </a:solidFill>
                <a:effectLst/>
                <a:latin typeface="Roboto" panose="02000000000000000000" pitchFamily="2" charset="0"/>
              </a:rPr>
              <a:t>を付与していること、</a:t>
            </a:r>
            <a:r>
              <a:rPr lang="en-US" altLang="ja-JP" b="0" i="0">
                <a:solidFill>
                  <a:srgbClr val="1F1F1F"/>
                </a:solidFill>
                <a:effectLst/>
                <a:latin typeface="Roboto" panose="02000000000000000000" pitchFamily="2" charset="0"/>
              </a:rPr>
              <a:t>[break:"0.5s"]</a:t>
            </a:r>
            <a:r>
              <a:rPr lang="ja-JP" altLang="en-US" b="0" i="0">
                <a:solidFill>
                  <a:srgbClr val="1F1F1F"/>
                </a:solidFill>
                <a:effectLst/>
                <a:latin typeface="Roboto" panose="02000000000000000000" pitchFamily="2" charset="0"/>
              </a:rPr>
              <a:t>そして、それら</a:t>
            </a:r>
            <a:r>
              <a:rPr lang="en-US" altLang="ja-JP" b="0" i="0" dirty="0">
                <a:solidFill>
                  <a:srgbClr val="1F1F1F"/>
                </a:solidFill>
                <a:effectLst/>
                <a:latin typeface="Roboto" panose="02000000000000000000" pitchFamily="2" charset="0"/>
              </a:rPr>
              <a:t>3</a:t>
            </a:r>
            <a:r>
              <a:rPr lang="ja-JP" altLang="en-US" b="0" i="0">
                <a:solidFill>
                  <a:srgbClr val="1F1F1F"/>
                </a:solidFill>
                <a:effectLst/>
                <a:latin typeface="Roboto" panose="02000000000000000000" pitchFamily="2" charset="0"/>
              </a:rPr>
              <a:t>つのタグには</a:t>
            </a:r>
            <a:r>
              <a:rPr lang="en-US" altLang="ja-JP" b="0" i="0" dirty="0" err="1">
                <a:solidFill>
                  <a:srgbClr val="1F1F1F"/>
                </a:solidFill>
                <a:effectLst/>
                <a:latin typeface="Roboto" panose="02000000000000000000" pitchFamily="2" charset="0"/>
              </a:rPr>
              <a:t>corresp</a:t>
            </a:r>
            <a:r>
              <a:rPr lang="ja-JP" altLang="en-US" b="0" i="0">
                <a:solidFill>
                  <a:srgbClr val="1F1F1F"/>
                </a:solidFill>
                <a:effectLst/>
                <a:latin typeface="Roboto" panose="02000000000000000000" pitchFamily="2" charset="0"/>
              </a:rPr>
              <a:t>属性があり、その</a:t>
            </a:r>
            <a:r>
              <a:rPr lang="en-US" altLang="ja-JP" b="0" i="0" dirty="0">
                <a:solidFill>
                  <a:srgbClr val="1F1F1F"/>
                </a:solidFill>
                <a:effectLst/>
                <a:latin typeface="Roboto" panose="02000000000000000000" pitchFamily="2" charset="0"/>
              </a:rPr>
              <a:t>ID</a:t>
            </a:r>
            <a:r>
              <a:rPr lang="ja-JP" altLang="en-US" b="0" i="0">
                <a:solidFill>
                  <a:srgbClr val="1F1F1F"/>
                </a:solidFill>
                <a:effectLst/>
                <a:latin typeface="Roboto" panose="02000000000000000000" pitchFamily="2" charset="0"/>
              </a:rPr>
              <a:t>で、名寄せができることです。</a:t>
            </a:r>
            <a:endParaRPr lang="en-US" altLang="ja-JP" sz="1100"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lang="ja-JP" altLang="en-US" b="0" i="0">
                <a:solidFill>
                  <a:srgbClr val="1F1F1F"/>
                </a:solidFill>
                <a:effectLst/>
                <a:latin typeface="Roboto" panose="02000000000000000000" pitchFamily="2" charset="0"/>
              </a:rPr>
              <a:t>にも、より詳細な解説を載せていますので、参考にしてください。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「editorialDeclタグの調査」のセクションに移りましょう。</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特定の人名や地名を適切にマークアップすれば、表記が異なっていても機械的に抽出できます。</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b="0" i="0" dirty="0" err="1">
                <a:solidFill>
                  <a:srgbClr val="1F1F1F"/>
                </a:solidFill>
                <a:effectLst/>
                <a:latin typeface="Roboto" panose="02000000000000000000" pitchFamily="2" charset="0"/>
              </a:rPr>
              <a:t>meros.xml</a:t>
            </a:r>
            <a:r>
              <a:rPr lang="ja-JP" altLang="en-US" b="0" i="0">
                <a:solidFill>
                  <a:srgbClr val="1F1F1F"/>
                </a:solidFill>
                <a:effectLst/>
                <a:latin typeface="Roboto" panose="02000000000000000000" pitchFamily="2" charset="0"/>
              </a:rPr>
              <a:t>の</a:t>
            </a:r>
            <a:r>
              <a:rPr lang="en-US" altLang="ja-JP" b="0" i="0" dirty="0" err="1">
                <a:solidFill>
                  <a:srgbClr val="1F1F1F"/>
                </a:solidFill>
                <a:effectLst/>
                <a:latin typeface="Roboto" panose="02000000000000000000" pitchFamily="2" charset="0"/>
              </a:rPr>
              <a:t>editorialDecl</a:t>
            </a:r>
            <a:r>
              <a:rPr lang="ja-JP" altLang="en-US" b="0" i="0">
                <a:solidFill>
                  <a:srgbClr val="1F1F1F"/>
                </a:solidFill>
                <a:effectLst/>
                <a:latin typeface="Roboto" panose="02000000000000000000" pitchFamily="2" charset="0"/>
              </a:rPr>
              <a:t>タグには、マークアップルールが記されているので抽出してみましょう。</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画面右のプログラムを実行すると、画面左の通り結果が出力されます。</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b="0" i="0">
                <a:solidFill>
                  <a:srgbClr val="1F1F1F"/>
                </a:solidFill>
                <a:effectLst/>
                <a:latin typeface="Roboto" panose="02000000000000000000" pitchFamily="2" charset="0"/>
              </a:rPr>
              <a:t>この結果のポイントは、</a:t>
            </a:r>
            <a:r>
              <a:rPr lang="en-US" altLang="ja-JP" b="0" i="0" dirty="0" err="1">
                <a:solidFill>
                  <a:srgbClr val="1F1F1F"/>
                </a:solidFill>
                <a:effectLst/>
                <a:latin typeface="Roboto" panose="02000000000000000000" pitchFamily="2" charset="0"/>
              </a:rPr>
              <a:t>placeName</a:t>
            </a:r>
            <a:r>
              <a:rPr lang="ja-JP" altLang="en-US" b="0" i="0">
                <a:solidFill>
                  <a:srgbClr val="1F1F1F"/>
                </a:solidFill>
                <a:effectLst/>
                <a:latin typeface="Roboto" panose="02000000000000000000" pitchFamily="2" charset="0"/>
              </a:rPr>
              <a:t>と</a:t>
            </a:r>
            <a:r>
              <a:rPr lang="en-US" altLang="ja-JP" b="0" i="0" dirty="0" err="1">
                <a:solidFill>
                  <a:srgbClr val="1F1F1F"/>
                </a:solidFill>
                <a:effectLst/>
                <a:latin typeface="Roboto" panose="02000000000000000000" pitchFamily="2" charset="0"/>
              </a:rPr>
              <a:t>persName</a:t>
            </a:r>
            <a:r>
              <a:rPr lang="ja-JP" altLang="en-US" b="0" i="0">
                <a:solidFill>
                  <a:srgbClr val="1F1F1F"/>
                </a:solidFill>
                <a:effectLst/>
                <a:latin typeface="Roboto" panose="02000000000000000000" pitchFamily="2" charset="0"/>
              </a:rPr>
              <a:t>で場所や人の名詞をタグ付けしていること、人称代名詞にも</a:t>
            </a:r>
            <a:r>
              <a:rPr lang="en-US" altLang="ja-JP" b="0" i="0" dirty="0" err="1">
                <a:solidFill>
                  <a:srgbClr val="1F1F1F"/>
                </a:solidFill>
                <a:effectLst/>
                <a:latin typeface="Roboto" panose="02000000000000000000" pitchFamily="2" charset="0"/>
              </a:rPr>
              <a:t>rs</a:t>
            </a:r>
            <a:r>
              <a:rPr lang="ja-JP" altLang="en-US" b="0" i="0" dirty="0" err="1">
                <a:solidFill>
                  <a:srgbClr val="1F1F1F"/>
                </a:solidFill>
                <a:effectLst/>
                <a:latin typeface="Roboto" panose="02000000000000000000" pitchFamily="2" charset="0"/>
              </a:rPr>
              <a:t>というタグ</a:t>
            </a:r>
            <a:r>
              <a:rPr lang="ja-JP" altLang="en-US" b="0" i="0">
                <a:solidFill>
                  <a:srgbClr val="1F1F1F"/>
                </a:solidFill>
                <a:effectLst/>
                <a:latin typeface="Roboto" panose="02000000000000000000" pitchFamily="2" charset="0"/>
              </a:rPr>
              <a:t>を付与していること、そして、それら</a:t>
            </a:r>
            <a:r>
              <a:rPr lang="en-US" altLang="ja-JP" b="0" i="0" dirty="0">
                <a:solidFill>
                  <a:srgbClr val="1F1F1F"/>
                </a:solidFill>
                <a:effectLst/>
                <a:latin typeface="Roboto" panose="02000000000000000000" pitchFamily="2" charset="0"/>
              </a:rPr>
              <a:t>3</a:t>
            </a:r>
            <a:r>
              <a:rPr lang="ja-JP" altLang="en-US" b="0" i="0">
                <a:solidFill>
                  <a:srgbClr val="1F1F1F"/>
                </a:solidFill>
                <a:effectLst/>
                <a:latin typeface="Roboto" panose="02000000000000000000" pitchFamily="2" charset="0"/>
              </a:rPr>
              <a:t>つのタグには</a:t>
            </a:r>
            <a:r>
              <a:rPr lang="en-US" altLang="ja-JP" b="0" i="0" dirty="0" err="1">
                <a:solidFill>
                  <a:srgbClr val="1F1F1F"/>
                </a:solidFill>
                <a:effectLst/>
                <a:latin typeface="Roboto" panose="02000000000000000000" pitchFamily="2" charset="0"/>
              </a:rPr>
              <a:t>corresp</a:t>
            </a:r>
            <a:r>
              <a:rPr lang="ja-JP" altLang="en-US" b="0" i="0">
                <a:solidFill>
                  <a:srgbClr val="1F1F1F"/>
                </a:solidFill>
                <a:effectLst/>
                <a:latin typeface="Roboto" panose="02000000000000000000" pitchFamily="2" charset="0"/>
              </a:rPr>
              <a:t>属性があり、その</a:t>
            </a:r>
            <a:r>
              <a:rPr lang="en-US" altLang="ja-JP" b="0" i="0" dirty="0">
                <a:solidFill>
                  <a:srgbClr val="1F1F1F"/>
                </a:solidFill>
                <a:effectLst/>
                <a:latin typeface="Roboto" panose="02000000000000000000" pitchFamily="2" charset="0"/>
              </a:rPr>
              <a:t>ID</a:t>
            </a:r>
            <a:r>
              <a:rPr lang="ja-JP" altLang="en-US" b="0" i="0">
                <a:solidFill>
                  <a:srgbClr val="1F1F1F"/>
                </a:solidFill>
                <a:effectLst/>
                <a:latin typeface="Roboto" panose="02000000000000000000" pitchFamily="2" charset="0"/>
              </a:rPr>
              <a:t>で名寄せができることです。</a:t>
            </a:r>
            <a:endParaRPr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b="0" i="0" dirty="0">
                <a:solidFill>
                  <a:srgbClr val="1F1F1F"/>
                </a:solidFill>
                <a:effectLst/>
                <a:latin typeface="Roboto" panose="02000000000000000000" pitchFamily="2" charset="0"/>
              </a:rPr>
              <a:t>Google </a:t>
            </a:r>
            <a:r>
              <a:rPr lang="en-US" altLang="ja-JP" b="0" i="0" dirty="0" err="1">
                <a:solidFill>
                  <a:srgbClr val="1F1F1F"/>
                </a:solidFill>
                <a:effectLst/>
                <a:latin typeface="Roboto" panose="02000000000000000000" pitchFamily="2" charset="0"/>
              </a:rPr>
              <a:t>Colab</a:t>
            </a:r>
            <a:r>
              <a:rPr lang="ja-JP" altLang="en-US" b="0" i="0">
                <a:solidFill>
                  <a:srgbClr val="1F1F1F"/>
                </a:solidFill>
                <a:effectLst/>
                <a:latin typeface="Roboto" panose="02000000000000000000" pitchFamily="2" charset="0"/>
              </a:rPr>
              <a:t>にもより詳細な解説を載せていますので、参考にしてください。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30711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ja-JP" altLang="en-US" b="0" i="0">
                <a:solidFill>
                  <a:srgbClr val="1F1F1F"/>
                </a:solidFill>
                <a:effectLst/>
                <a:latin typeface="Roboto" panose="02000000000000000000" pitchFamily="2" charset="0"/>
              </a:rPr>
              <a:t>人名と地名の名寄せ</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lang="ja-JP" altLang="en-US" b="0" i="0">
                <a:solidFill>
                  <a:srgbClr val="1F1F1F"/>
                </a:solidFill>
                <a:effectLst/>
                <a:latin typeface="Roboto" panose="02000000000000000000" pitchFamily="2" charset="0"/>
              </a:rPr>
              <a:t>この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b="0" i="0">
                <a:solidFill>
                  <a:srgbClr val="1F1F1F"/>
                </a:solidFill>
                <a:effectLst/>
                <a:latin typeface="Roboto" panose="02000000000000000000" pitchFamily="2" charset="0"/>
              </a:rPr>
              <a:t>ファイルでは、人名と地名の名寄せがすでに行われています。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早速主人公のメロスが、作中で、どのような呼ばれ方をしているのかをリストにしてみましょう。</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そして、各呼び名の回数も表示してみましょう。</a:t>
            </a:r>
            <a:r>
              <a:rPr lang="en-US" altLang="ja-JP" b="0" i="0">
                <a:solidFill>
                  <a:srgbClr val="1F1F1F"/>
                </a:solidFill>
                <a:effectLst/>
                <a:latin typeface="Roboto" panose="02000000000000000000" pitchFamily="2" charset="0"/>
              </a:rPr>
              <a:t>[break:"1s"]</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画面右は左のプログラムの出力結果です。</a:t>
            </a:r>
            <a:endParaRPr kumimoji="1" lang="en-US" altLang="ja-JP" b="0" i="0" dirty="0">
              <a:solidFill>
                <a:srgbClr val="1F1F1F"/>
              </a:solidFill>
              <a:effectLst/>
              <a:latin typeface="Roboto" panose="02000000000000000000" pitchFamily="2" charset="0"/>
            </a:endParaRPr>
          </a:p>
          <a:p>
            <a:pPr marL="158750" indent="0">
              <a:buNone/>
            </a:pPr>
            <a:r>
              <a:rPr kumimoji="1" lang="ja-JP" altLang="en-US"/>
              <a:t>ちょっと、表示とカウントがおかしいですね。生のテキストにタグを付けていくので、表示がおかしくなることはよくあります。</a:t>
            </a:r>
          </a:p>
          <a:p>
            <a:pPr marL="158750" indent="0">
              <a:buNone/>
            </a:pPr>
            <a:r>
              <a:rPr kumimoji="1" lang="ja-JP" altLang="en-US"/>
              <a:t>余計なスペースと改行を名前から除去してカウントし直しましょう。</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lang="ja-JP" altLang="en-US" b="0" i="0">
                <a:solidFill>
                  <a:srgbClr val="1F1F1F"/>
                </a:solidFill>
                <a:effectLst/>
                <a:latin typeface="Roboto" panose="02000000000000000000" pitchFamily="2" charset="0"/>
              </a:rPr>
              <a:t>この</a:t>
            </a:r>
            <a:r>
              <a:rPr lang="en-US" altLang="ja-JP" b="0" i="0" dirty="0">
                <a:solidFill>
                  <a:srgbClr val="1F1F1F"/>
                </a:solidFill>
                <a:effectLst/>
                <a:latin typeface="Roboto" panose="02000000000000000000" pitchFamily="2" charset="0"/>
              </a:rPr>
              <a:t>TEI</a:t>
            </a:r>
            <a:r>
              <a:rPr lang="ja-JP" altLang="en-US" b="0" i="0">
                <a:solidFill>
                  <a:srgbClr val="1F1F1F"/>
                </a:solidFill>
                <a:effectLst/>
                <a:latin typeface="Roboto" panose="02000000000000000000" pitchFamily="2" charset="0"/>
              </a:rPr>
              <a:t>ファイルでは、人名と地名の名寄せがすでに行われています。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早速主人公のメロスが作中でどのような呼ばれ方をしているのかをリストにしてみましょう。</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そして、各呼び名の回数も表示してみましょう。</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画面右は左のプログラムの出力結果です。</a:t>
            </a:r>
            <a:endParaRPr kumimoji="1" lang="en-US" altLang="ja-JP" b="0" i="0" dirty="0">
              <a:solidFill>
                <a:srgbClr val="1F1F1F"/>
              </a:solidFill>
              <a:effectLst/>
              <a:latin typeface="Roboto" panose="02000000000000000000" pitchFamily="2" charset="0"/>
            </a:endParaRPr>
          </a:p>
          <a:p>
            <a:pPr marL="158750" indent="0">
              <a:buNone/>
            </a:pPr>
            <a:r>
              <a:rPr kumimoji="1" lang="ja-JP" altLang="en-US"/>
              <a:t>ちょっと、表示とカウントがおかしいですね。生のテキストにタグを付けていくので、表示がおかしくなることはよくあります。</a:t>
            </a:r>
          </a:p>
          <a:p>
            <a:pPr marL="158750" indent="0">
              <a:buNone/>
            </a:pPr>
            <a:r>
              <a:rPr kumimoji="1" lang="ja-JP" altLang="en-US"/>
              <a:t>余計なスペースと改行を名前から除去してカウントし直しましょう。</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lang="en-AU" altLang="ja-JP" b="0" i="0" dirty="0">
              <a:solidFill>
                <a:srgbClr val="1F1F1F"/>
              </a:solidFill>
              <a:effectLst/>
              <a:latin typeface="Roboto" panose="02000000000000000000" pitchFamily="2" charset="0"/>
            </a:endParaRPr>
          </a:p>
        </p:txBody>
      </p:sp>
    </p:spTree>
    <p:extLst>
      <p:ext uri="{BB962C8B-B14F-4D97-AF65-F5344CB8AC3E}">
        <p14:creationId xmlns:p14="http://schemas.microsoft.com/office/powerpoint/2010/main" val="113852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ja-JP" altLang="en-US" b="0" i="0">
                <a:solidFill>
                  <a:srgbClr val="1F1F1F"/>
                </a:solidFill>
                <a:effectLst/>
                <a:latin typeface="Roboto" panose="02000000000000000000" pitchFamily="2" charset="0"/>
              </a:rPr>
              <a:t>人名と地名の名寄せ</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en-US" altLang="ja-JP" dirty="0"/>
              <a:t>12</a:t>
            </a:r>
            <a:r>
              <a:rPr kumimoji="1" lang="ja-JP" altLang="en-US"/>
              <a:t>行目からの処理を改良しました。</a:t>
            </a:r>
            <a:endParaRPr kumimoji="1" lang="en-US" altLang="ja-JP" dirty="0"/>
          </a:p>
          <a:p>
            <a:pPr marL="158750" indent="0">
              <a:buNone/>
            </a:pPr>
            <a:r>
              <a:rPr kumimoji="1" lang="en-US" altLang="ja-JP" dirty="0" err="1"/>
              <a:t>corresp</a:t>
            </a:r>
            <a:r>
              <a:rPr kumimoji="1" lang="ja-JP" altLang="en-US" dirty="0" err="1"/>
              <a:t>属性がメロスである、</a:t>
            </a:r>
            <a:r>
              <a:rPr kumimoji="1" lang="en-US" altLang="ja-JP" dirty="0" err="1"/>
              <a:t>persName</a:t>
            </a:r>
            <a:r>
              <a:rPr kumimoji="1" lang="ja-JP" altLang="en-US" dirty="0" err="1"/>
              <a:t>タグの中に、さらに</a:t>
            </a:r>
            <a:r>
              <a:rPr kumimoji="1" lang="en-US" altLang="ja-JP" dirty="0" err="1"/>
              <a:t>rb</a:t>
            </a:r>
            <a:r>
              <a:rPr kumimoji="1" lang="ja-JP" altLang="en-US"/>
              <a:t>というタグがあった場合は、</a:t>
            </a:r>
            <a:r>
              <a:rPr kumimoji="1" lang="en-US" altLang="ja-JP"/>
              <a:t>rb</a:t>
            </a:r>
            <a:r>
              <a:rPr kumimoji="1" lang="ja-JP" altLang="en-US"/>
              <a:t>タグの中のテキストを抜き出して、</a:t>
            </a:r>
            <a:r>
              <a:rPr kumimoji="1" lang="en-US" altLang="ja-JP" dirty="0" err="1"/>
              <a:t>melos_names</a:t>
            </a:r>
            <a:r>
              <a:rPr kumimoji="1" lang="ja-JP" altLang="en-US"/>
              <a:t>変数に人名として追加します。</a:t>
            </a:r>
            <a:endParaRPr kumimoji="1" lang="en-US" altLang="ja-JP" dirty="0"/>
          </a:p>
          <a:p>
            <a:pPr marL="158750" indent="0">
              <a:buNone/>
            </a:pPr>
            <a:r>
              <a:rPr kumimoji="1" lang="ja-JP" altLang="en-US"/>
              <a:t>上記の改良したコードで、各呼び名の使用回数を正しくカウントしました。メロスに対して、</a:t>
            </a:r>
            <a:r>
              <a:rPr kumimoji="1" lang="en-US" altLang="ja-JP" dirty="0"/>
              <a:t>17</a:t>
            </a:r>
            <a:r>
              <a:rPr kumimoji="1" lang="ja-JP" altLang="en-US"/>
              <a:t>種類の呼び名がありますが、すべてメロスのことを指しています。</a:t>
            </a:r>
          </a:p>
          <a:p>
            <a:pPr marL="158750" indent="0">
              <a:buNone/>
            </a:pPr>
            <a:r>
              <a:rPr kumimoji="1" lang="ja-JP" altLang="en-US"/>
              <a:t>名寄せすると、登場人物が周囲からどんな風に思われていたのかや、作中での変化を読み取れそうです。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endParaRPr kumimoji="1" lang="en-US" altLang="ja-JP" dirty="0"/>
          </a:p>
          <a:p>
            <a:pPr marL="158750" indent="0">
              <a:buNone/>
            </a:pPr>
            <a:r>
              <a:rPr kumimoji="1" lang="en-US" altLang="ja-JP" dirty="0"/>
              <a:t>12</a:t>
            </a:r>
            <a:r>
              <a:rPr kumimoji="1" lang="ja-JP" altLang="en-US"/>
              <a:t>行目からの処理を改良しました。</a:t>
            </a:r>
            <a:endParaRPr kumimoji="1" lang="en-US" altLang="ja-JP" dirty="0"/>
          </a:p>
          <a:p>
            <a:pPr marL="158750" indent="0">
              <a:buNone/>
            </a:pPr>
            <a:r>
              <a:rPr kumimoji="1" lang="en-US" altLang="ja-JP" dirty="0" err="1"/>
              <a:t>corresp</a:t>
            </a:r>
            <a:r>
              <a:rPr kumimoji="1" lang="ja-JP" altLang="en-US" dirty="0" err="1"/>
              <a:t>属性がメロスである、</a:t>
            </a:r>
            <a:r>
              <a:rPr kumimoji="1" lang="en-US" altLang="ja-JP" dirty="0" err="1"/>
              <a:t>persName</a:t>
            </a:r>
            <a:r>
              <a:rPr kumimoji="1" lang="ja-JP" altLang="en-US" dirty="0" err="1"/>
              <a:t>タグの中に、さらに</a:t>
            </a:r>
            <a:r>
              <a:rPr kumimoji="1" lang="en-US" altLang="ja-JP" dirty="0" err="1"/>
              <a:t>rb</a:t>
            </a:r>
            <a:r>
              <a:rPr kumimoji="1" lang="ja-JP" altLang="en-US"/>
              <a:t>というタグがあった場合は、</a:t>
            </a:r>
            <a:r>
              <a:rPr kumimoji="1" lang="en-US" altLang="ja-JP"/>
              <a:t>rb</a:t>
            </a:r>
            <a:r>
              <a:rPr kumimoji="1" lang="ja-JP" altLang="en-US"/>
              <a:t>タグの中のテキストを抜き出して、</a:t>
            </a:r>
            <a:r>
              <a:rPr kumimoji="1" lang="en-US" altLang="ja-JP" dirty="0" err="1"/>
              <a:t>melos_names</a:t>
            </a:r>
            <a:r>
              <a:rPr kumimoji="1" lang="ja-JP" altLang="en-US"/>
              <a:t>変数に人名として追加します。</a:t>
            </a:r>
            <a:endParaRPr kumimoji="1" lang="en-US" altLang="ja-JP" dirty="0"/>
          </a:p>
          <a:p>
            <a:pPr marL="158750" indent="0">
              <a:buNone/>
            </a:pPr>
            <a:r>
              <a:rPr kumimoji="1" lang="ja-JP" altLang="en-US"/>
              <a:t>上記の改良したコードで各呼び名の使用回数を正しくカウントしました。メロスに対して</a:t>
            </a:r>
            <a:r>
              <a:rPr kumimoji="1" lang="en-US" altLang="ja-JP" dirty="0"/>
              <a:t>17</a:t>
            </a:r>
            <a:r>
              <a:rPr kumimoji="1" lang="ja-JP" altLang="en-US"/>
              <a:t>種類の呼び名がありますが、すべてメロスのことを指しています。</a:t>
            </a:r>
          </a:p>
          <a:p>
            <a:pPr marL="158750" indent="0">
              <a:buNone/>
            </a:pPr>
            <a:r>
              <a:rPr kumimoji="1" lang="ja-JP" altLang="en-US"/>
              <a:t>名寄せすると、登場人物が周囲からどんな風に思われていたのかや、作中での変化を読み取れそうです。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251023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ja-JP" altLang="en-US" b="0" i="0">
                <a:solidFill>
                  <a:srgbClr val="1F1F1F"/>
                </a:solidFill>
                <a:effectLst/>
                <a:latin typeface="Roboto" panose="02000000000000000000" pitchFamily="2" charset="0"/>
              </a:rPr>
              <a:t>人名と地名の名寄せ</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今度はパラグラフごとにメロスの呼ばれ方を見てみましょう。</a:t>
            </a:r>
            <a:endParaRPr kumimoji="1" lang="en-US" altLang="ja-JP" dirty="0"/>
          </a:p>
          <a:p>
            <a:pPr marL="158750" indent="0">
              <a:buNone/>
            </a:pPr>
            <a:r>
              <a:rPr kumimoji="1" lang="ja-JP" altLang="en-US"/>
              <a:t>動画上では文字が見にくい可能性が高いので、</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ja-JP" altLang="en-US" sz="1100" dirty="0"/>
              <a:t>コ</a:t>
            </a:r>
            <a:r>
              <a:rPr lang="en-US" altLang="ja-JP" sz="1100" dirty="0"/>
              <a:t>'</a:t>
            </a:r>
            <a:r>
              <a:rPr lang="ja-JP" altLang="en-US" sz="1100" dirty="0"/>
              <a:t>ラブ</a:t>
            </a:r>
            <a:r>
              <a:rPr lang="en-US" altLang="ja-JP" sz="1100" dirty="0"/>
              <a:t>"]</a:t>
            </a:r>
            <a:r>
              <a:rPr kumimoji="1" lang="ja-JP" altLang="en-US"/>
              <a:t>の出力結果をなるべく参照してください。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今度はパラグラフごとにメロスの呼ばれ方を見てみましょう。</a:t>
            </a:r>
            <a:endParaRPr kumimoji="1" lang="en-US" altLang="ja-JP" dirty="0"/>
          </a:p>
          <a:p>
            <a:pPr marL="158750" indent="0">
              <a:buNone/>
            </a:pPr>
            <a:r>
              <a:rPr kumimoji="1" lang="ja-JP" altLang="en-US"/>
              <a:t>動画上では文字が見にくい可能性が高いので、</a:t>
            </a:r>
            <a:r>
              <a:rPr kumimoji="1" lang="en-US" altLang="ja-JP" dirty="0"/>
              <a:t>Google </a:t>
            </a:r>
            <a:r>
              <a:rPr kumimoji="1" lang="en-US" altLang="ja-JP" dirty="0" err="1"/>
              <a:t>Colab</a:t>
            </a:r>
            <a:r>
              <a:rPr kumimoji="1" lang="ja-JP" altLang="en-US"/>
              <a:t>の出力結果をなるべく参照してください。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a:p>
            <a:pPr marL="158750" indent="0">
              <a:buNone/>
            </a:pPr>
            <a:endParaRPr kumimoji="1" lang="ja-JP" altLang="en-US"/>
          </a:p>
        </p:txBody>
      </p:sp>
    </p:spTree>
    <p:extLst>
      <p:ext uri="{BB962C8B-B14F-4D97-AF65-F5344CB8AC3E}">
        <p14:creationId xmlns:p14="http://schemas.microsoft.com/office/powerpoint/2010/main" val="212176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lang="ja-JP" altLang="en-US" b="0" i="0">
                <a:solidFill>
                  <a:srgbClr val="1F1F1F"/>
                </a:solidFill>
                <a:effectLst/>
                <a:latin typeface="Roboto" panose="02000000000000000000" pitchFamily="2" charset="0"/>
              </a:rPr>
              <a:t>人名と地名の名寄せ</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kumimoji="1" lang="en-AU" altLang="ja-JP" dirty="0"/>
          </a:p>
          <a:p>
            <a:pPr marL="158750" indent="0">
              <a:buNone/>
            </a:pPr>
            <a:r>
              <a:rPr kumimoji="1" lang="ja-JP" altLang="en-US"/>
              <a:t>この物語の主要人物はメロス、ディオニス王、メロスの親友セリヌンティウスです。</a:t>
            </a:r>
          </a:p>
          <a:p>
            <a:pPr marL="158750" indent="0">
              <a:buNone/>
            </a:pPr>
            <a:r>
              <a:rPr kumimoji="1" lang="ja-JP" altLang="en-US"/>
              <a:t>今度は、メロス、ディオニス、セリヌンティウスの呼称をパラグラフごとに抽出して一覧表を作ってみましょう。</a:t>
            </a:r>
            <a:endParaRPr kumimoji="1" lang="en-US" altLang="ja-JP" dirty="0"/>
          </a:p>
          <a:p>
            <a:pPr marL="158750" indent="0">
              <a:buNone/>
            </a:pPr>
            <a:r>
              <a:rPr kumimoji="1" lang="ja-JP" altLang="en-US"/>
              <a:t>今回はプログラムの掲載を割愛します。</a:t>
            </a:r>
            <a:endParaRPr kumimoji="1" lang="en-US" altLang="ja-JP" dirty="0"/>
          </a:p>
          <a:p>
            <a:pPr marL="158750" indent="0">
              <a:buNone/>
            </a:pPr>
            <a:r>
              <a:rPr kumimoji="1" lang="ja-JP" altLang="en-US"/>
              <a:t>結果は画面の通りになりました。</a:t>
            </a:r>
            <a:endParaRPr kumimoji="1" lang="en-US" altLang="ja-JP" dirty="0"/>
          </a:p>
          <a:p>
            <a:pPr marL="158750" indent="0">
              <a:buNone/>
            </a:pPr>
            <a:r>
              <a:rPr kumimoji="1" lang="en-US" altLang="ja-JP" dirty="0"/>
              <a:t>(17</a:t>
            </a:r>
            <a:r>
              <a:rPr kumimoji="1" lang="ja-JP" altLang="en-US"/>
              <a:t>パラグラフ目までの</a:t>
            </a:r>
            <a:r>
              <a:rPr kumimoji="1" lang="en-US" altLang="ja-JP"/>
              <a:t>)</a:t>
            </a:r>
            <a:r>
              <a:rPr kumimoji="1" lang="ja-JP" altLang="en-US"/>
              <a:t>詳細な結果は、</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ja-JP" altLang="en-US" sz="1100" dirty="0"/>
              <a:t>コ</a:t>
            </a:r>
            <a:r>
              <a:rPr lang="en-US" altLang="ja-JP" sz="1100" dirty="0"/>
              <a:t>'</a:t>
            </a:r>
            <a:r>
              <a:rPr lang="ja-JP" altLang="en-US" sz="1100" dirty="0"/>
              <a:t>ラブ</a:t>
            </a:r>
            <a:r>
              <a:rPr lang="en-US" altLang="ja-JP" sz="1100" dirty="0"/>
              <a:t>"]</a:t>
            </a:r>
            <a:r>
              <a:rPr kumimoji="1" lang="ja-JP" altLang="en-US"/>
              <a:t>で参照してください。</a:t>
            </a:r>
            <a:br>
              <a:rPr kumimoji="1" lang="en-US" altLang="ja-JP" dirty="0"/>
            </a:br>
            <a:r>
              <a:rPr kumimoji="1" lang="ja-JP" altLang="en-US"/>
              <a:t>どの場面でどのような呼ばれ方をしているのか、変化がよりはっきりわかるのは、メロスのようですね。</a:t>
            </a:r>
          </a:p>
          <a:p>
            <a:pPr marL="158750" indent="0">
              <a:buNone/>
            </a:pPr>
            <a:r>
              <a:rPr kumimoji="1" lang="ja-JP" altLang="en-US"/>
              <a:t>次に、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ならではの別のコードヒントを紹介します。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endParaRPr kumimoji="1" lang="en-AU" altLang="ja-JP" dirty="0"/>
          </a:p>
          <a:p>
            <a:pPr marL="158750" indent="0">
              <a:buNone/>
            </a:pPr>
            <a:r>
              <a:rPr kumimoji="1" lang="ja-JP" altLang="en-US"/>
              <a:t>この物語の主要人物はメロス、ディオニス王、メロスの親友セリヌンティウスです。</a:t>
            </a:r>
          </a:p>
          <a:p>
            <a:pPr marL="158750" indent="0">
              <a:buNone/>
            </a:pPr>
            <a:r>
              <a:rPr kumimoji="1" lang="ja-JP" altLang="en-US"/>
              <a:t>今度は、メロス、ディオニス、セリヌンティウスの呼称をパラグラフごとに抽出して一覧表を作ってみましょう。</a:t>
            </a:r>
            <a:endParaRPr kumimoji="1" lang="en-US" altLang="ja-JP" dirty="0"/>
          </a:p>
          <a:p>
            <a:pPr marL="158750" indent="0">
              <a:buNone/>
            </a:pPr>
            <a:r>
              <a:rPr kumimoji="1" lang="ja-JP" altLang="en-US"/>
              <a:t>今回はプログラムの掲載を割愛します。</a:t>
            </a:r>
            <a:endParaRPr kumimoji="1" lang="en-US" altLang="ja-JP" dirty="0"/>
          </a:p>
          <a:p>
            <a:pPr marL="158750" indent="0">
              <a:buNone/>
            </a:pPr>
            <a:r>
              <a:rPr kumimoji="1" lang="ja-JP" altLang="en-US"/>
              <a:t>結果は画面の通りになりました。</a:t>
            </a:r>
            <a:endParaRPr kumimoji="1" lang="en-US" altLang="ja-JP" dirty="0"/>
          </a:p>
          <a:p>
            <a:pPr marL="158750" indent="0">
              <a:buNone/>
            </a:pPr>
            <a:r>
              <a:rPr kumimoji="1" lang="en-US" altLang="ja-JP" dirty="0"/>
              <a:t>17</a:t>
            </a:r>
            <a:r>
              <a:rPr kumimoji="1" lang="ja-JP" altLang="en-US"/>
              <a:t>パラグラフ目までの詳細な結果は</a:t>
            </a:r>
            <a:r>
              <a:rPr kumimoji="1" lang="en-US" altLang="ja-JP" dirty="0"/>
              <a:t>Google </a:t>
            </a:r>
            <a:r>
              <a:rPr kumimoji="1" lang="en-US" altLang="ja-JP" dirty="0" err="1"/>
              <a:t>Colab</a:t>
            </a:r>
            <a:r>
              <a:rPr kumimoji="1" lang="ja-JP" altLang="en-US"/>
              <a:t>で参照してください。</a:t>
            </a:r>
            <a:br>
              <a:rPr kumimoji="1" lang="en-US" altLang="ja-JP" dirty="0"/>
            </a:br>
            <a:r>
              <a:rPr kumimoji="1" lang="ja-JP" altLang="en-US"/>
              <a:t>どの場面でどのような呼ばれ方をしているのか、変化がよりはっきりわかるのはメロスのようですね。</a:t>
            </a:r>
          </a:p>
          <a:p>
            <a:pPr marL="158750" indent="0">
              <a:buNone/>
            </a:pPr>
            <a:r>
              <a:rPr kumimoji="1" lang="ja-JP" altLang="en-US"/>
              <a:t>次に、</a:t>
            </a:r>
            <a:r>
              <a:rPr kumimoji="1" lang="en-US" altLang="ja-JP" dirty="0"/>
              <a:t>TEI</a:t>
            </a:r>
            <a:r>
              <a:rPr kumimoji="1" lang="ja-JP" altLang="en-US"/>
              <a:t>ならではの別のコードヒントを紹介します。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681032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このセクションでは、</a:t>
            </a:r>
            <a:r>
              <a:rPr lang="ja-JP" altLang="en-US" b="0" i="0">
                <a:solidFill>
                  <a:srgbClr val="1F1F1F"/>
                </a:solidFill>
                <a:effectLst/>
                <a:latin typeface="Roboto" panose="02000000000000000000" pitchFamily="2" charset="0"/>
              </a:rPr>
              <a:t>作品中の登場人物がどの程度、一緒に登場するかをパラグラフごとに分析してみましょう。</a:t>
            </a:r>
            <a:r>
              <a:rPr lang="en-US" altLang="ja-JP" b="0" i="0">
                <a:solidFill>
                  <a:srgbClr val="1F1F1F"/>
                </a:solidFill>
                <a:effectLst/>
                <a:latin typeface="Roboto" panose="02000000000000000000" pitchFamily="2" charset="0"/>
              </a:rPr>
              <a:t>[break:"1s"]</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一緒に登場することを、専門用語で「共起」といいます。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また、右のメロスたちの図のように、点を線で繋ぎ、関係図にしたものをネットワークグラフと言います。</a:t>
            </a:r>
            <a:endParaRPr lang="en-US" altLang="ja-JP" b="0" i="0" dirty="0">
              <a:solidFill>
                <a:srgbClr val="1F1F1F"/>
              </a:solidFill>
              <a:effectLst/>
              <a:latin typeface="Roboto" panose="02000000000000000000" pitchFamily="2" charset="0"/>
            </a:endParaRPr>
          </a:p>
          <a:p>
            <a:pPr marL="158750" indent="0" algn="l">
              <a:spcAft>
                <a:spcPts val="450"/>
              </a:spcAft>
              <a:buNone/>
            </a:pPr>
            <a:r>
              <a:rPr lang="ja-JP" altLang="en-US" b="0" i="0">
                <a:solidFill>
                  <a:srgbClr val="1F1F1F"/>
                </a:solidFill>
                <a:effectLst/>
                <a:latin typeface="Roboto" panose="02000000000000000000" pitchFamily="2" charset="0"/>
              </a:rPr>
              <a:t>手順は以下の通りです。</a:t>
            </a:r>
          </a:p>
          <a:p>
            <a:pPr marL="158750" indent="0" algn="l">
              <a:buNone/>
            </a:pPr>
            <a:r>
              <a:rPr lang="ja-JP" altLang="en-US" b="0" i="0">
                <a:solidFill>
                  <a:srgbClr val="1F1F1F"/>
                </a:solidFill>
                <a:effectLst/>
                <a:latin typeface="Roboto" panose="02000000000000000000" pitchFamily="2" charset="0"/>
              </a:rPr>
              <a:t>まず、各パラグラフで登場するキャラクター（</a:t>
            </a:r>
            <a:r>
              <a:rPr lang="en-US" altLang="ja-JP" b="0" i="0" dirty="0" err="1">
                <a:solidFill>
                  <a:srgbClr val="1F1F1F"/>
                </a:solidFill>
                <a:effectLst/>
                <a:latin typeface="Roboto" panose="02000000000000000000" pitchFamily="2" charset="0"/>
              </a:rPr>
              <a:t>persName</a:t>
            </a:r>
            <a:r>
              <a:rPr lang="ja-JP" altLang="en-US" b="0" i="0" dirty="0" err="1">
                <a:solidFill>
                  <a:srgbClr val="1F1F1F"/>
                </a:solidFill>
                <a:effectLst/>
                <a:latin typeface="Roboto" panose="02000000000000000000" pitchFamily="2" charset="0"/>
              </a:rPr>
              <a:t>タグ</a:t>
            </a:r>
            <a:r>
              <a:rPr lang="ja-JP" altLang="en-US" b="0" i="0">
                <a:solidFill>
                  <a:srgbClr val="1F1F1F"/>
                </a:solidFill>
                <a:effectLst/>
                <a:latin typeface="Roboto" panose="02000000000000000000" pitchFamily="2" charset="0"/>
              </a:rPr>
              <a:t>）を抽出します。</a:t>
            </a:r>
          </a:p>
          <a:p>
            <a:pPr marL="158750" indent="0" algn="l">
              <a:buNone/>
            </a:pPr>
            <a:r>
              <a:rPr lang="ja-JP" altLang="en-US" b="0" i="0">
                <a:solidFill>
                  <a:srgbClr val="1F1F1F"/>
                </a:solidFill>
                <a:effectLst/>
                <a:latin typeface="Roboto" panose="02000000000000000000" pitchFamily="2" charset="0"/>
              </a:rPr>
              <a:t>次に、パラグラフ単位で、共に登場するキャラクター</a:t>
            </a:r>
            <a:r>
              <a:rPr lang="en-US" altLang="ja-JP" b="0" i="0" dirty="0">
                <a:solidFill>
                  <a:srgbClr val="1F1F1F"/>
                </a:solidFill>
                <a:effectLst/>
                <a:latin typeface="Roboto" panose="02000000000000000000" pitchFamily="2" charset="0"/>
              </a:rPr>
              <a:t>id</a:t>
            </a:r>
            <a:r>
              <a:rPr lang="ja-JP" altLang="en-US" b="0" i="0">
                <a:solidFill>
                  <a:srgbClr val="1F1F1F"/>
                </a:solidFill>
                <a:effectLst/>
                <a:latin typeface="Roboto" panose="02000000000000000000" pitchFamily="2" charset="0"/>
              </a:rPr>
              <a:t>のペアを集計します。</a:t>
            </a:r>
          </a:p>
          <a:p>
            <a:pPr marL="158750" indent="0" algn="l">
              <a:buNone/>
            </a:pPr>
            <a:r>
              <a:rPr lang="ja-JP" altLang="en-US" b="0" i="0">
                <a:solidFill>
                  <a:srgbClr val="1F1F1F"/>
                </a:solidFill>
                <a:effectLst/>
                <a:latin typeface="Roboto" panose="02000000000000000000" pitchFamily="2" charset="0"/>
              </a:rPr>
              <a:t>最後に、ネットワークグラフを作成し、共起頻度をエッジの太さで表現します。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このセクションでは、</a:t>
            </a:r>
            <a:r>
              <a:rPr lang="ja-JP" altLang="en-US" b="0" i="0">
                <a:solidFill>
                  <a:srgbClr val="1F1F1F"/>
                </a:solidFill>
                <a:effectLst/>
                <a:latin typeface="Roboto" panose="02000000000000000000" pitchFamily="2" charset="0"/>
              </a:rPr>
              <a:t>作品中の登場人物がどの程度一緒に登場するかをパラグラフごとに分析してみましょう。</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一緒に登場することを専門用語で共起といいます。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また、右のメロスたちの図のように、点を線で繋ぎ、関係図にしたものをネットワークと言います。</a:t>
            </a:r>
            <a:endParaRPr lang="en-US" altLang="ja-JP" b="0" i="0" dirty="0">
              <a:solidFill>
                <a:srgbClr val="1F1F1F"/>
              </a:solidFill>
              <a:effectLst/>
              <a:latin typeface="Roboto" panose="02000000000000000000" pitchFamily="2" charset="0"/>
            </a:endParaRPr>
          </a:p>
          <a:p>
            <a:pPr marL="158750" indent="0" algn="l">
              <a:spcAft>
                <a:spcPts val="450"/>
              </a:spcAft>
              <a:buNone/>
            </a:pPr>
            <a:r>
              <a:rPr lang="ja-JP" altLang="en-US" b="0" i="0">
                <a:solidFill>
                  <a:srgbClr val="1F1F1F"/>
                </a:solidFill>
                <a:effectLst/>
                <a:latin typeface="Roboto" panose="02000000000000000000" pitchFamily="2" charset="0"/>
              </a:rPr>
              <a:t>手順は以下の通りです。</a:t>
            </a:r>
          </a:p>
          <a:p>
            <a:pPr marL="158750" indent="0" algn="l">
              <a:buNone/>
            </a:pPr>
            <a:r>
              <a:rPr lang="ja-JP" altLang="en-US" b="0" i="0">
                <a:solidFill>
                  <a:srgbClr val="1F1F1F"/>
                </a:solidFill>
                <a:effectLst/>
                <a:latin typeface="Roboto" panose="02000000000000000000" pitchFamily="2" charset="0"/>
              </a:rPr>
              <a:t>まず、各パラグラフで登場するキャラクター（</a:t>
            </a:r>
            <a:r>
              <a:rPr lang="en-US" altLang="ja-JP" b="0" i="0" dirty="0">
                <a:solidFill>
                  <a:srgbClr val="1F1F1F"/>
                </a:solidFill>
                <a:effectLst/>
                <a:latin typeface="Roboto" panose="02000000000000000000" pitchFamily="2" charset="0"/>
              </a:rPr>
              <a:t>&lt;</a:t>
            </a:r>
            <a:r>
              <a:rPr lang="en-US" altLang="ja-JP" b="0" i="0" dirty="0" err="1">
                <a:solidFill>
                  <a:srgbClr val="1F1F1F"/>
                </a:solidFill>
                <a:effectLst/>
                <a:latin typeface="Roboto" panose="02000000000000000000" pitchFamily="2" charset="0"/>
              </a:rPr>
              <a:t>persName</a:t>
            </a:r>
            <a:r>
              <a:rPr lang="en-US" altLang="ja-JP" b="0" i="0" dirty="0">
                <a:solidFill>
                  <a:srgbClr val="1F1F1F"/>
                </a:solidFill>
                <a:effectLst/>
                <a:latin typeface="Roboto" panose="02000000000000000000" pitchFamily="2" charset="0"/>
              </a:rPr>
              <a:t>&gt;</a:t>
            </a:r>
            <a:r>
              <a:rPr lang="ja-JP" altLang="en-US" b="0" i="0">
                <a:solidFill>
                  <a:srgbClr val="1F1F1F"/>
                </a:solidFill>
                <a:effectLst/>
                <a:latin typeface="Roboto" panose="02000000000000000000" pitchFamily="2" charset="0"/>
              </a:rPr>
              <a:t>）を抽出します。</a:t>
            </a:r>
          </a:p>
          <a:p>
            <a:pPr marL="158750" indent="0" algn="l">
              <a:buNone/>
            </a:pPr>
            <a:r>
              <a:rPr lang="ja-JP" altLang="en-US" b="0" i="0">
                <a:solidFill>
                  <a:srgbClr val="1F1F1F"/>
                </a:solidFill>
                <a:effectLst/>
                <a:latin typeface="Roboto" panose="02000000000000000000" pitchFamily="2" charset="0"/>
              </a:rPr>
              <a:t>次に、パラグラフ単位で共に登場するキャラクター</a:t>
            </a:r>
            <a:r>
              <a:rPr lang="en-US" altLang="ja-JP" b="0" i="0" dirty="0">
                <a:solidFill>
                  <a:srgbClr val="1F1F1F"/>
                </a:solidFill>
                <a:effectLst/>
                <a:latin typeface="Roboto" panose="02000000000000000000" pitchFamily="2" charset="0"/>
              </a:rPr>
              <a:t>id</a:t>
            </a:r>
            <a:r>
              <a:rPr lang="ja-JP" altLang="en-US" b="0" i="0">
                <a:solidFill>
                  <a:srgbClr val="1F1F1F"/>
                </a:solidFill>
                <a:effectLst/>
                <a:latin typeface="Roboto" panose="02000000000000000000" pitchFamily="2" charset="0"/>
              </a:rPr>
              <a:t>のペアを集計します。</a:t>
            </a:r>
          </a:p>
          <a:p>
            <a:pPr marL="158750" indent="0" algn="l">
              <a:buNone/>
            </a:pPr>
            <a:r>
              <a:rPr lang="ja-JP" altLang="en-US" b="0" i="0">
                <a:solidFill>
                  <a:srgbClr val="1F1F1F"/>
                </a:solidFill>
                <a:effectLst/>
                <a:latin typeface="Roboto" panose="02000000000000000000" pitchFamily="2" charset="0"/>
              </a:rPr>
              <a:t>最後に、ネットワークグラフを作成し、共起頻度をエッジの太さで表現します。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a:p>
            <a:pPr marL="158750" indent="0">
              <a:buNone/>
            </a:pPr>
            <a:endParaRPr kumimoji="1" lang="ja-JP" altLang="en-US"/>
          </a:p>
        </p:txBody>
      </p:sp>
    </p:spTree>
    <p:extLst>
      <p:ext uri="{BB962C8B-B14F-4D97-AF65-F5344CB8AC3E}">
        <p14:creationId xmlns:p14="http://schemas.microsoft.com/office/powerpoint/2010/main" val="15065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まず、準備のために必要なライブラリと日本語フォントを読み込みます。</a:t>
            </a:r>
          </a:p>
          <a:p>
            <a:pPr marL="158750" indent="0">
              <a:buNone/>
            </a:pPr>
            <a:r>
              <a:rPr kumimoji="1" lang="ja-JP" altLang="en-US"/>
              <a:t>ここでは</a:t>
            </a:r>
            <a:r>
              <a:rPr kumimoji="1" lang="en-US" altLang="ja-JP" dirty="0" err="1"/>
              <a:t>NetworkX</a:t>
            </a:r>
            <a:r>
              <a:rPr kumimoji="1" lang="ja-JP" altLang="en-US"/>
              <a:t>と</a:t>
            </a:r>
            <a:r>
              <a:rPr kumimoji="1" lang="en-US" altLang="ja-JP" dirty="0"/>
              <a:t>Matplotlib</a:t>
            </a:r>
            <a:r>
              <a:rPr kumimoji="1" lang="ja-JP" altLang="en-US"/>
              <a:t>を使います。</a:t>
            </a:r>
            <a:endParaRPr kumimoji="1" lang="en-US" altLang="ja-JP" dirty="0"/>
          </a:p>
          <a:p>
            <a:pPr marL="158750" indent="0">
              <a:buNone/>
            </a:pPr>
            <a:r>
              <a:rPr kumimoji="1" lang="en-US" altLang="ja-JP" dirty="0" err="1"/>
              <a:t>NetworkX</a:t>
            </a:r>
            <a:r>
              <a:rPr kumimoji="1" lang="ja-JP" altLang="en-US"/>
              <a:t>は、</a:t>
            </a:r>
            <a:r>
              <a:rPr kumimoji="1" lang="en-US" altLang="ja-JP" dirty="0"/>
              <a:t>Python</a:t>
            </a:r>
            <a:r>
              <a:rPr kumimoji="1" lang="ja-JP" altLang="en-US"/>
              <a:t>でネットワークグラフ構造を扱うための</a:t>
            </a:r>
            <a:r>
              <a:rPr kumimoji="1" lang="en-US" altLang="ja-JP"/>
              <a:t>(</a:t>
            </a:r>
            <a:r>
              <a:rPr kumimoji="1" lang="ja-JP" altLang="en-US"/>
              <a:t>強力なライブラリです</a:t>
            </a:r>
            <a:r>
              <a:rPr kumimoji="1" lang="en-US" altLang="ja-JP"/>
              <a:t>)</a:t>
            </a:r>
            <a:r>
              <a:rPr kumimoji="1" lang="ja-JP" altLang="en-US"/>
              <a:t>。</a:t>
            </a:r>
            <a:endParaRPr kumimoji="1" lang="en-US" altLang="ja-JP"/>
          </a:p>
          <a:p>
            <a:pPr marL="158750" indent="0">
              <a:buNone/>
            </a:pPr>
            <a:r>
              <a:rPr kumimoji="1" lang="ja-JP" altLang="en-US"/>
              <a:t>ノード（点）とエッジ（線）で構成されるネットワークグラフを作成、操作、分析、そして可視化するために設計されています。</a:t>
            </a:r>
          </a:p>
          <a:p>
            <a:pPr marL="158750" indent="0">
              <a:buNone/>
            </a:pPr>
            <a:r>
              <a:rPr kumimoji="1" lang="en-US" altLang="ja-JP" dirty="0"/>
              <a:t>Matplotlib</a:t>
            </a:r>
            <a:r>
              <a:rPr kumimoji="1" lang="ja-JP" altLang="en-US"/>
              <a:t>は、</a:t>
            </a:r>
            <a:r>
              <a:rPr kumimoji="1" lang="en-US" altLang="ja-JP" dirty="0"/>
              <a:t>Python</a:t>
            </a:r>
            <a:r>
              <a:rPr kumimoji="1" lang="ja-JP" altLang="en-US"/>
              <a:t>でデータの</a:t>
            </a:r>
            <a:r>
              <a:rPr kumimoji="1" lang="en-AU" altLang="ja-JP" dirty="0"/>
              <a:t>(</a:t>
            </a:r>
            <a:r>
              <a:rPr kumimoji="1" lang="ja-JP" altLang="en-US"/>
              <a:t>可視化</a:t>
            </a:r>
            <a:r>
              <a:rPr kumimoji="1" lang="en-AU" altLang="ja-JP" dirty="0"/>
              <a:t>)[kana:"</a:t>
            </a:r>
            <a:r>
              <a:rPr kumimoji="1" lang="ja-JP" altLang="en-US"/>
              <a:t>カシカ</a:t>
            </a:r>
            <a:r>
              <a:rPr kumimoji="1" lang="en-AU" altLang="ja-JP" dirty="0"/>
              <a:t>"]</a:t>
            </a:r>
            <a:r>
              <a:rPr kumimoji="1" lang="ja-JP" altLang="en-US"/>
              <a:t>を行うための代表的なライブラリです。</a:t>
            </a:r>
            <a:endParaRPr kumimoji="1" lang="en-US" altLang="ja-JP"/>
          </a:p>
          <a:p>
            <a:pPr marL="158750" indent="0">
              <a:buNone/>
            </a:pPr>
            <a:r>
              <a:rPr kumimoji="1" lang="ja-JP" altLang="en-US"/>
              <a:t>特に、二次元グラフの作成に優れており、シンプルな線グラフから複雑なヒートマップや</a:t>
            </a:r>
            <a:r>
              <a:rPr kumimoji="1" lang="en-US" altLang="ja-JP" dirty="0"/>
              <a:t>3D</a:t>
            </a:r>
            <a:r>
              <a:rPr kumimoji="1" lang="ja-JP" altLang="en-US"/>
              <a:t>プロットまで、多様なグラフ図を描画できます。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まず、準備のために必要なライブラリと日本語フォントを読み込みます。</a:t>
            </a:r>
          </a:p>
          <a:p>
            <a:pPr marL="158750" indent="0">
              <a:buNone/>
            </a:pPr>
            <a:r>
              <a:rPr kumimoji="1" lang="ja-JP" altLang="en-US"/>
              <a:t>ここでは</a:t>
            </a:r>
            <a:r>
              <a:rPr kumimoji="1" lang="en-US" altLang="ja-JP" dirty="0" err="1"/>
              <a:t>NetworkX</a:t>
            </a:r>
            <a:r>
              <a:rPr kumimoji="1" lang="ja-JP" altLang="en-US"/>
              <a:t>と</a:t>
            </a:r>
            <a:r>
              <a:rPr kumimoji="1" lang="en-US" altLang="ja-JP" dirty="0"/>
              <a:t>Matplotlib</a:t>
            </a:r>
            <a:r>
              <a:rPr kumimoji="1" lang="ja-JP" altLang="en-US"/>
              <a:t>を使います。</a:t>
            </a:r>
            <a:endParaRPr kumimoji="1" lang="en-US" altLang="ja-JP" dirty="0"/>
          </a:p>
          <a:p>
            <a:pPr marL="158750" indent="0">
              <a:buNone/>
            </a:pPr>
            <a:r>
              <a:rPr kumimoji="1" lang="en-US" altLang="ja-JP" dirty="0" err="1"/>
              <a:t>NetworkX</a:t>
            </a:r>
            <a:r>
              <a:rPr kumimoji="1" lang="ja-JP" altLang="en-US"/>
              <a:t>は、</a:t>
            </a:r>
            <a:r>
              <a:rPr kumimoji="1" lang="en-US" altLang="ja-JP" dirty="0"/>
              <a:t>Python</a:t>
            </a:r>
            <a:r>
              <a:rPr kumimoji="1" lang="ja-JP" altLang="en-US"/>
              <a:t>でネットワークグラフ構造を扱うための強力なライブラリです。</a:t>
            </a:r>
            <a:endParaRPr kumimoji="1" lang="en-US" altLang="ja-JP"/>
          </a:p>
          <a:p>
            <a:pPr marL="158750" indent="0">
              <a:buNone/>
            </a:pPr>
            <a:r>
              <a:rPr kumimoji="1" lang="ja-JP" altLang="en-US"/>
              <a:t>ノード（点）とエッジ（線）で構成されるネットワークグラフを作成、操作、分析、そして可視化するために設計されています。</a:t>
            </a:r>
          </a:p>
          <a:p>
            <a:pPr marL="158750" indent="0">
              <a:buNone/>
            </a:pPr>
            <a:r>
              <a:rPr kumimoji="1" lang="en-US" altLang="ja-JP" dirty="0"/>
              <a:t>Matplotlib</a:t>
            </a:r>
            <a:r>
              <a:rPr kumimoji="1" lang="ja-JP" altLang="en-US"/>
              <a:t>は、</a:t>
            </a:r>
            <a:r>
              <a:rPr kumimoji="1" lang="en-US" altLang="ja-JP" dirty="0"/>
              <a:t>Python</a:t>
            </a:r>
            <a:r>
              <a:rPr kumimoji="1" lang="ja-JP" altLang="en-US"/>
              <a:t>でデータの可視化を行うための代表的なライブラリです。</a:t>
            </a:r>
            <a:endParaRPr kumimoji="1" lang="en-US" altLang="ja-JP"/>
          </a:p>
          <a:p>
            <a:pPr marL="158750" indent="0">
              <a:buNone/>
            </a:pPr>
            <a:r>
              <a:rPr kumimoji="1" lang="ja-JP" altLang="en-US"/>
              <a:t>特に、二次元グラフの作成に優れており、シンプルな線グラフから複雑なヒートマップや</a:t>
            </a:r>
            <a:r>
              <a:rPr kumimoji="1" lang="en-US" altLang="ja-JP" dirty="0"/>
              <a:t>3D</a:t>
            </a:r>
            <a:r>
              <a:rPr kumimoji="1" lang="ja-JP" altLang="en-US"/>
              <a:t>プロットまで、多様なグラフ図を描画できます。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4268277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次に、物語中の登場人物を抽出します。</a:t>
            </a:r>
            <a:endParaRPr kumimoji="1" lang="en-US" altLang="ja-JP" dirty="0"/>
          </a:p>
          <a:p>
            <a:pPr marL="158750" indent="0">
              <a:buNone/>
            </a:pPr>
            <a:r>
              <a:rPr kumimoji="1" lang="ja-JP" altLang="en-US"/>
              <a:t>ここでは、登場人物に割り振られた</a:t>
            </a:r>
            <a:r>
              <a:rPr kumimoji="1" lang="en-US" altLang="ja-JP" dirty="0"/>
              <a:t>id</a:t>
            </a:r>
            <a:r>
              <a:rPr kumimoji="1" lang="ja-JP" altLang="en-US"/>
              <a:t>と</a:t>
            </a:r>
            <a:r>
              <a:rPr kumimoji="1" lang="en-AU" altLang="ja-JP" dirty="0"/>
              <a:t>(</a:t>
            </a:r>
            <a:r>
              <a:rPr kumimoji="1" lang="ja-JP" altLang="en-US"/>
              <a:t>実際の呼ばれ方は</a:t>
            </a:r>
            <a:r>
              <a:rPr kumimoji="1" lang="en-AU" altLang="ja-JP" dirty="0"/>
              <a:t>)</a:t>
            </a:r>
            <a:r>
              <a:rPr kumimoji="1" lang="ja-JP" altLang="en-US"/>
              <a:t>、</a:t>
            </a:r>
            <a:r>
              <a:rPr kumimoji="1" lang="en-US" altLang="ja-JP" dirty="0" err="1"/>
              <a:t>meros</a:t>
            </a:r>
            <a:r>
              <a:rPr kumimoji="1" lang="en-US" altLang="ja-JP" dirty="0"/>
              <a:t>(</a:t>
            </a:r>
            <a:r>
              <a:rPr kumimoji="1" lang="en-AU" altLang="ja-JP" dirty="0"/>
              <a:t>.)</a:t>
            </a:r>
            <a:r>
              <a:rPr kumimoji="1" lang="en-US" altLang="ja-JP" dirty="0"/>
              <a:t>[kana:"</a:t>
            </a:r>
            <a:r>
              <a:rPr kumimoji="1" lang="ja-JP" altLang="en-US"/>
              <a:t>ドット</a:t>
            </a:r>
            <a:r>
              <a:rPr kumimoji="1" lang="en-AU" altLang="ja-JP" dirty="0"/>
              <a:t>"]</a:t>
            </a:r>
            <a:r>
              <a:rPr kumimoji="1" lang="en-US" altLang="ja-JP" dirty="0"/>
              <a:t>xml</a:t>
            </a:r>
            <a:r>
              <a:rPr kumimoji="1" lang="ja-JP" altLang="en-US"/>
              <a:t>の最後の方にある</a:t>
            </a:r>
            <a:r>
              <a:rPr kumimoji="1" lang="en-US" altLang="ja-JP" dirty="0" err="1"/>
              <a:t>listPerson</a:t>
            </a:r>
            <a:r>
              <a:rPr kumimoji="1" lang="ja-JP" altLang="en-US"/>
              <a:t>タグに入っているので、変数の</a:t>
            </a:r>
            <a:r>
              <a:rPr kumimoji="1" lang="en-US" altLang="ja-JP"/>
              <a:t>(</a:t>
            </a:r>
            <a:r>
              <a:rPr kumimoji="1" lang="en-US" altLang="ja-JP" dirty="0" err="1"/>
              <a:t>all_character)[kana:"</a:t>
            </a:r>
            <a:r>
              <a:rPr kumimoji="1" lang="ja-JP" altLang="en-US" dirty="0" err="1"/>
              <a:t>オ</a:t>
            </a:r>
            <a:r>
              <a:rPr kumimoji="1" lang="en-US" altLang="ja-JP" dirty="0" err="1"/>
              <a:t>'</a:t>
            </a:r>
            <a:r>
              <a:rPr kumimoji="1" lang="ja-JP" altLang="en-US" dirty="0" err="1"/>
              <a:t>ールキャ</a:t>
            </a:r>
            <a:r>
              <a:rPr kumimoji="1" lang="en-US" altLang="ja-JP" dirty="0" err="1"/>
              <a:t>'</a:t>
            </a:r>
            <a:r>
              <a:rPr kumimoji="1" lang="ja-JP" altLang="en-US" dirty="0" err="1"/>
              <a:t>ラクター</a:t>
            </a:r>
            <a:r>
              <a:rPr kumimoji="1" lang="en-US" altLang="ja-JP" dirty="0" err="1"/>
              <a:t>"]</a:t>
            </a:r>
            <a:r>
              <a:rPr kumimoji="1" lang="ja-JP" altLang="en-US"/>
              <a:t>に整理し、右の</a:t>
            </a:r>
            <a:r>
              <a:rPr kumimoji="1" lang="en-AU" altLang="ja-JP" dirty="0"/>
              <a:t>(</a:t>
            </a:r>
            <a:r>
              <a:rPr kumimoji="1" lang="ja-JP" altLang="en-US"/>
              <a:t>とおり</a:t>
            </a:r>
            <a:r>
              <a:rPr kumimoji="1" lang="en-AU" altLang="ja-JP" dirty="0"/>
              <a:t>)[kana:"</a:t>
            </a:r>
            <a:r>
              <a:rPr kumimoji="1" lang="ja-JP" altLang="en-US"/>
              <a:t>ト</a:t>
            </a:r>
            <a:r>
              <a:rPr kumimoji="1" lang="en-AU" altLang="ja-JP" dirty="0"/>
              <a:t>'</a:t>
            </a:r>
            <a:r>
              <a:rPr kumimoji="1" lang="ja-JP" altLang="en-US"/>
              <a:t>オリ</a:t>
            </a:r>
            <a:r>
              <a:rPr kumimoji="1" lang="en-AU" altLang="ja-JP" dirty="0"/>
              <a:t>"]</a:t>
            </a:r>
            <a:r>
              <a:rPr kumimoji="1" lang="ja-JP" altLang="en-US"/>
              <a:t>、リストにしました。</a:t>
            </a:r>
            <a:endParaRPr kumimoji="1" lang="en-US" altLang="ja-JP" dirty="0"/>
          </a:p>
          <a:p>
            <a:pPr marL="158750" indent="0">
              <a:buNone/>
            </a:pPr>
            <a:r>
              <a:rPr kumimoji="1" lang="en-US" altLang="ja-JP" dirty="0"/>
              <a:t>8</a:t>
            </a:r>
            <a:r>
              <a:rPr kumimoji="1" lang="ja-JP" altLang="en-US"/>
              <a:t>行目で</a:t>
            </a:r>
            <a:r>
              <a:rPr kumimoji="1" lang="en-US" altLang="ja-JP" dirty="0"/>
              <a:t>person</a:t>
            </a:r>
            <a:r>
              <a:rPr kumimoji="1" lang="ja-JP" altLang="en-US"/>
              <a:t>タグをデータから全て抽出しますが、その時に</a:t>
            </a:r>
            <a:r>
              <a:rPr kumimoji="1" lang="en-US" altLang="ja-JP" dirty="0"/>
              <a:t>9</a:t>
            </a:r>
            <a:r>
              <a:rPr kumimoji="1" lang="ja-JP" altLang="en-US"/>
              <a:t>行目と</a:t>
            </a:r>
            <a:r>
              <a:rPr kumimoji="1" lang="en-US" altLang="ja-JP" dirty="0"/>
              <a:t>10</a:t>
            </a:r>
            <a:r>
              <a:rPr kumimoji="1" lang="ja-JP" altLang="en-US"/>
              <a:t>行目で</a:t>
            </a:r>
            <a:r>
              <a:rPr kumimoji="1" lang="en-US" altLang="ja-JP" dirty="0" err="1"/>
              <a:t>xml:id</a:t>
            </a:r>
            <a:r>
              <a:rPr kumimoji="1" lang="ja-JP" altLang="en-US"/>
              <a:t>に入力されている</a:t>
            </a:r>
            <a:r>
              <a:rPr kumimoji="1" lang="en-AU" altLang="ja-JP" dirty="0"/>
              <a:t>(</a:t>
            </a:r>
            <a:r>
              <a:rPr kumimoji="1" lang="en-US" altLang="ja-JP" dirty="0"/>
              <a:t>id</a:t>
            </a:r>
            <a:r>
              <a:rPr kumimoji="1" lang="ja-JP" altLang="en-US"/>
              <a:t>としての名称</a:t>
            </a:r>
            <a:r>
              <a:rPr kumimoji="1" lang="en-AU" altLang="ja-JP" dirty="0"/>
              <a:t>)</a:t>
            </a:r>
            <a:r>
              <a:rPr kumimoji="1" lang="ja-JP" altLang="en-US"/>
              <a:t>と</a:t>
            </a:r>
            <a:r>
              <a:rPr kumimoji="1" lang="en-US" altLang="ja-JP" dirty="0" err="1"/>
              <a:t>persName</a:t>
            </a:r>
            <a:r>
              <a:rPr kumimoji="1" lang="ja-JP" altLang="en-US"/>
              <a:t>に入力されている実際の名称を</a:t>
            </a:r>
            <a:r>
              <a:rPr kumimoji="1" lang="en-US" altLang="ja-JP" dirty="0"/>
              <a:t>1</a:t>
            </a:r>
            <a:r>
              <a:rPr kumimoji="1" lang="ja-JP" altLang="en-US"/>
              <a:t>つの名前のセットにして、</a:t>
            </a:r>
            <a:r>
              <a:rPr kumimoji="1" lang="en-US" altLang="ja-JP"/>
              <a:t>(</a:t>
            </a:r>
            <a:r>
              <a:rPr kumimoji="1" lang="en-US" altLang="ja-JP" dirty="0" err="1"/>
              <a:t>all_character)[kana:"</a:t>
            </a:r>
            <a:r>
              <a:rPr kumimoji="1" lang="ja-JP" altLang="en-US" dirty="0" err="1"/>
              <a:t>オ</a:t>
            </a:r>
            <a:r>
              <a:rPr kumimoji="1" lang="en-US" altLang="ja-JP" dirty="0" err="1"/>
              <a:t>'</a:t>
            </a:r>
            <a:r>
              <a:rPr kumimoji="1" lang="ja-JP" altLang="en-US" dirty="0" err="1"/>
              <a:t>ールキャ</a:t>
            </a:r>
            <a:r>
              <a:rPr kumimoji="1" lang="en-US" altLang="ja-JP" dirty="0" err="1"/>
              <a:t>'</a:t>
            </a:r>
            <a:r>
              <a:rPr kumimoji="1" lang="ja-JP" altLang="en-US" dirty="0" err="1"/>
              <a:t>ラクター</a:t>
            </a:r>
            <a:r>
              <a:rPr kumimoji="1" lang="en-US" altLang="ja-JP" dirty="0" err="1"/>
              <a:t>"]</a:t>
            </a:r>
            <a:r>
              <a:rPr kumimoji="1" lang="ja-JP" altLang="en-US"/>
              <a:t>に繰り返し登録しています。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次に、物語中の登場人物を抽出します。</a:t>
            </a:r>
            <a:endParaRPr kumimoji="1" lang="en-US" altLang="ja-JP" dirty="0"/>
          </a:p>
          <a:p>
            <a:pPr marL="158750" indent="0">
              <a:buNone/>
            </a:pPr>
            <a:r>
              <a:rPr kumimoji="1" lang="ja-JP" altLang="en-US"/>
              <a:t>ここでは、登場人物に割り振られた</a:t>
            </a:r>
            <a:r>
              <a:rPr kumimoji="1" lang="en-US" altLang="ja-JP" dirty="0"/>
              <a:t>id</a:t>
            </a:r>
            <a:r>
              <a:rPr kumimoji="1" lang="ja-JP" altLang="en-US"/>
              <a:t>と実際の呼ばれ方は、</a:t>
            </a:r>
            <a:r>
              <a:rPr kumimoji="1" lang="en-US" altLang="ja-JP" dirty="0" err="1"/>
              <a:t>meros.xml</a:t>
            </a:r>
            <a:r>
              <a:rPr kumimoji="1" lang="ja-JP" altLang="en-US"/>
              <a:t>の最後の方にある</a:t>
            </a:r>
            <a:r>
              <a:rPr kumimoji="1" lang="en-US" altLang="ja-JP" dirty="0" err="1"/>
              <a:t>listPerson</a:t>
            </a:r>
            <a:r>
              <a:rPr kumimoji="1" lang="ja-JP" altLang="en-US"/>
              <a:t>タグに入っているので、変数の</a:t>
            </a:r>
            <a:r>
              <a:rPr kumimoji="1" lang="en-US" altLang="ja-JP" dirty="0" err="1"/>
              <a:t>all_character</a:t>
            </a:r>
            <a:r>
              <a:rPr kumimoji="1" lang="ja-JP" altLang="en-US"/>
              <a:t>に整理し、右のとおり、リストにしました。</a:t>
            </a:r>
            <a:endParaRPr kumimoji="1" lang="en-US" altLang="ja-JP" dirty="0"/>
          </a:p>
          <a:p>
            <a:pPr marL="158750" indent="0">
              <a:buNone/>
            </a:pPr>
            <a:r>
              <a:rPr kumimoji="1" lang="en-US" altLang="ja-JP" dirty="0"/>
              <a:t>8</a:t>
            </a:r>
            <a:r>
              <a:rPr kumimoji="1" lang="ja-JP" altLang="en-US"/>
              <a:t>行目で</a:t>
            </a:r>
            <a:r>
              <a:rPr kumimoji="1" lang="en-US" altLang="ja-JP" dirty="0"/>
              <a:t>person</a:t>
            </a:r>
            <a:r>
              <a:rPr kumimoji="1" lang="ja-JP" altLang="en-US"/>
              <a:t>タグをデータから全て抽出しますが、その時に</a:t>
            </a:r>
            <a:r>
              <a:rPr kumimoji="1" lang="en-US" altLang="ja-JP" dirty="0"/>
              <a:t>9</a:t>
            </a:r>
            <a:r>
              <a:rPr kumimoji="1" lang="ja-JP" altLang="en-US"/>
              <a:t>行目と</a:t>
            </a:r>
            <a:r>
              <a:rPr kumimoji="1" lang="en-US" altLang="ja-JP" dirty="0"/>
              <a:t>10</a:t>
            </a:r>
            <a:r>
              <a:rPr kumimoji="1" lang="ja-JP" altLang="en-US"/>
              <a:t>行目で</a:t>
            </a:r>
            <a:r>
              <a:rPr kumimoji="1" lang="en-US" altLang="ja-JP" dirty="0" err="1"/>
              <a:t>xml:id</a:t>
            </a:r>
            <a:r>
              <a:rPr kumimoji="1" lang="ja-JP" altLang="en-US"/>
              <a:t>に入力されている</a:t>
            </a:r>
            <a:r>
              <a:rPr kumimoji="1" lang="en-US" altLang="ja-JP" dirty="0"/>
              <a:t>id</a:t>
            </a:r>
            <a:r>
              <a:rPr kumimoji="1" lang="ja-JP" altLang="en-US"/>
              <a:t>としての名称と</a:t>
            </a:r>
            <a:r>
              <a:rPr kumimoji="1" lang="en-US" altLang="ja-JP" dirty="0" err="1"/>
              <a:t>persName</a:t>
            </a:r>
            <a:r>
              <a:rPr kumimoji="1" lang="ja-JP" altLang="en-US"/>
              <a:t>に入力されている実際の名称を</a:t>
            </a:r>
            <a:r>
              <a:rPr kumimoji="1" lang="en-US" altLang="ja-JP" dirty="0"/>
              <a:t>1</a:t>
            </a:r>
            <a:r>
              <a:rPr kumimoji="1" lang="ja-JP" altLang="en-US"/>
              <a:t>つの名前のセットにして、</a:t>
            </a:r>
            <a:r>
              <a:rPr kumimoji="1" lang="en-US" altLang="ja-JP" dirty="0" err="1"/>
              <a:t>all_character</a:t>
            </a:r>
            <a:r>
              <a:rPr kumimoji="1" lang="ja-JP" altLang="en-US"/>
              <a:t>に繰り返し登録しています。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2656541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en-AU"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さらに、</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上記</a:t>
            </a:r>
            <a:r>
              <a:rPr lang="en-US" altLang="ja-JP" b="0" i="0">
                <a:solidFill>
                  <a:srgbClr val="1F1F1F"/>
                </a:solidFill>
                <a:effectLst/>
                <a:latin typeface="Roboto" panose="02000000000000000000" pitchFamily="2" charset="0"/>
              </a:rPr>
              <a:t>)[kana:"</a:t>
            </a:r>
            <a:r>
              <a:rPr lang="ja-JP" altLang="en-US" b="0" i="0">
                <a:solidFill>
                  <a:srgbClr val="1F1F1F"/>
                </a:solidFill>
                <a:effectLst/>
                <a:latin typeface="Roboto" panose="02000000000000000000" pitchFamily="2" charset="0"/>
              </a:rPr>
              <a:t>ジョ</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ウキ</a:t>
            </a:r>
            <a:r>
              <a:rPr lang="en-US" altLang="ja-JP" b="0" i="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リストの人物の組み合わせがどのパラグラフに入っているかを調べます。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そのため、</a:t>
            </a:r>
            <a:r>
              <a:rPr lang="en-US" altLang="ja-JP" b="0" i="0" dirty="0">
                <a:solidFill>
                  <a:srgbClr val="1F1F1F"/>
                </a:solidFill>
                <a:effectLst/>
                <a:latin typeface="Roboto" panose="02000000000000000000" pitchFamily="2" charset="0"/>
              </a:rPr>
              <a:t>8</a:t>
            </a:r>
            <a:r>
              <a:rPr lang="ja-JP" altLang="en-US" b="0" i="0">
                <a:solidFill>
                  <a:srgbClr val="1F1F1F"/>
                </a:solidFill>
                <a:effectLst/>
                <a:latin typeface="Roboto" panose="02000000000000000000" pitchFamily="2" charset="0"/>
              </a:rPr>
              <a:t>行目で本文中の各パラグラフで使用されている</a:t>
            </a:r>
            <a:r>
              <a:rPr lang="en-AU" altLang="ja-JP" b="0" i="0" dirty="0">
                <a:solidFill>
                  <a:srgbClr val="1F1F1F"/>
                </a:solidFill>
                <a:effectLst/>
                <a:latin typeface="Roboto" panose="02000000000000000000" pitchFamily="2" charset="0"/>
              </a:rPr>
              <a:t>(</a:t>
            </a:r>
            <a:r>
              <a:rPr lang="en-US" altLang="ja-JP" b="0" i="0" dirty="0" err="1">
                <a:solidFill>
                  <a:srgbClr val="1F1F1F"/>
                </a:solidFill>
                <a:effectLst/>
                <a:latin typeface="Roboto" panose="02000000000000000000" pitchFamily="2" charset="0"/>
              </a:rPr>
              <a:t>persName</a:t>
            </a:r>
            <a:r>
              <a:rPr lang="ja-JP" altLang="en-US" b="0" i="0">
                <a:solidFill>
                  <a:srgbClr val="1F1F1F"/>
                </a:solidFill>
                <a:effectLst/>
                <a:latin typeface="Roboto" panose="02000000000000000000" pitchFamily="2" charset="0"/>
              </a:rPr>
              <a:t>タグで挟まれた人物名</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を抽出します。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人物名は、あらかじめこのデータを作ってくれた人が調べて、タグを入力しています。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また、</a:t>
            </a:r>
            <a:r>
              <a:rPr lang="en-AU" altLang="ja-JP" b="0" i="0" dirty="0">
                <a:solidFill>
                  <a:srgbClr val="1F1F1F"/>
                </a:solidFill>
                <a:effectLst/>
                <a:latin typeface="Roboto" panose="02000000000000000000" pitchFamily="2" charset="0"/>
              </a:rPr>
              <a:t>(</a:t>
            </a:r>
            <a:r>
              <a:rPr lang="en-US" altLang="ja-JP" b="0" i="0" dirty="0">
                <a:solidFill>
                  <a:srgbClr val="1F1F1F"/>
                </a:solidFill>
                <a:effectLst/>
                <a:latin typeface="Roboto" panose="02000000000000000000" pitchFamily="2" charset="0"/>
              </a:rPr>
              <a:t>9</a:t>
            </a:r>
            <a:r>
              <a:rPr lang="ja-JP" altLang="en-US" b="0" i="0">
                <a:solidFill>
                  <a:srgbClr val="1F1F1F"/>
                </a:solidFill>
                <a:effectLst/>
                <a:latin typeface="Roboto" panose="02000000000000000000" pitchFamily="2" charset="0"/>
              </a:rPr>
              <a:t>行目</a:t>
            </a:r>
            <a:r>
              <a:rPr lang="en-AU" altLang="ja-JP" b="0" i="0" dirty="0">
                <a:solidFill>
                  <a:srgbClr val="1F1F1F"/>
                </a:solidFill>
                <a:effectLst/>
                <a:latin typeface="Roboto" panose="02000000000000000000" pitchFamily="2" charset="0"/>
              </a:rPr>
              <a:t>)[kana:"</a:t>
            </a:r>
            <a:r>
              <a:rPr lang="ja-JP" altLang="en-US" b="0" i="0">
                <a:solidFill>
                  <a:srgbClr val="1F1F1F"/>
                </a:solidFill>
                <a:effectLst/>
                <a:latin typeface="Roboto" panose="02000000000000000000" pitchFamily="2" charset="0"/>
              </a:rPr>
              <a:t>キュウギョウメ</a:t>
            </a:r>
            <a:r>
              <a:rPr lang="en-AU" altLang="ja-JP" b="0" i="0" dirty="0">
                <a:solidFill>
                  <a:srgbClr val="1F1F1F"/>
                </a:solidFill>
                <a:effectLst/>
                <a:latin typeface="Roboto" panose="02000000000000000000" pitchFamily="2" charset="0"/>
              </a:rPr>
              <a:t>"]</a:t>
            </a:r>
            <a:r>
              <a:rPr lang="ja-JP" altLang="en-US" b="0" i="0">
                <a:solidFill>
                  <a:srgbClr val="1F1F1F"/>
                </a:solidFill>
                <a:effectLst/>
                <a:latin typeface="Roboto" panose="02000000000000000000" pitchFamily="2" charset="0"/>
              </a:rPr>
              <a:t>で</a:t>
            </a:r>
            <a:r>
              <a:rPr lang="en-US" altLang="ja-JP" b="0" i="0" dirty="0" err="1">
                <a:solidFill>
                  <a:srgbClr val="1F1F1F"/>
                </a:solidFill>
                <a:effectLst/>
                <a:latin typeface="Roboto" panose="02000000000000000000" pitchFamily="2" charset="0"/>
              </a:rPr>
              <a:t>corresp</a:t>
            </a:r>
            <a:r>
              <a:rPr lang="ja-JP" altLang="en-US" b="0" i="0">
                <a:solidFill>
                  <a:srgbClr val="1F1F1F"/>
                </a:solidFill>
                <a:effectLst/>
                <a:latin typeface="Roboto" panose="02000000000000000000" pitchFamily="2" charset="0"/>
              </a:rPr>
              <a:t>という属性のなかの値は、先のスライドの</a:t>
            </a:r>
            <a:r>
              <a:rPr lang="en-US" altLang="ja-JP" b="0" i="0">
                <a:solidFill>
                  <a:srgbClr val="1F1F1F"/>
                </a:solidFill>
                <a:effectLst/>
                <a:latin typeface="Roboto" panose="02000000000000000000" pitchFamily="2" charset="0"/>
              </a:rPr>
              <a:t>(</a:t>
            </a:r>
            <a:r>
              <a:rPr lang="en-US" altLang="ja-JP" b="0" i="0" dirty="0" err="1">
                <a:solidFill>
                  <a:srgbClr val="1F1F1F"/>
                </a:solidFill>
                <a:effectLst/>
                <a:latin typeface="Roboto" panose="02000000000000000000" pitchFamily="2" charset="0"/>
              </a:rPr>
              <a:t>xml:id)</a:t>
            </a:r>
            <a:r>
              <a:rPr lang="ja-JP" altLang="en-US" b="0" i="0">
                <a:solidFill>
                  <a:srgbClr val="1F1F1F"/>
                </a:solidFill>
                <a:effectLst/>
                <a:latin typeface="Roboto" panose="02000000000000000000" pitchFamily="2" charset="0"/>
              </a:rPr>
              <a:t>に対応する値が入っています。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つまり、どのような呼び方になっていても、</a:t>
            </a:r>
            <a:r>
              <a:rPr lang="en-US" altLang="ja-JP" b="0" i="0" dirty="0" err="1">
                <a:solidFill>
                  <a:srgbClr val="1F1F1F"/>
                </a:solidFill>
                <a:effectLst/>
                <a:latin typeface="Roboto" panose="02000000000000000000" pitchFamily="2" charset="0"/>
              </a:rPr>
              <a:t>corresp</a:t>
            </a:r>
            <a:r>
              <a:rPr lang="ja-JP" altLang="en-US" b="0" i="0">
                <a:solidFill>
                  <a:srgbClr val="1F1F1F"/>
                </a:solidFill>
                <a:effectLst/>
                <a:latin typeface="Roboto" panose="02000000000000000000" pitchFamily="2" charset="0"/>
              </a:rPr>
              <a:t>属性を確かめれば、誰の名前なのか</a:t>
            </a:r>
            <a:r>
              <a:rPr lang="en-US" altLang="ja-JP" b="0" i="0" dirty="0">
                <a:solidFill>
                  <a:srgbClr val="1F1F1F"/>
                </a:solidFill>
                <a:effectLst/>
                <a:latin typeface="Roboto" panose="02000000000000000000" pitchFamily="2" charset="0"/>
              </a:rPr>
              <a:t>id</a:t>
            </a:r>
            <a:r>
              <a:rPr lang="ja-JP" altLang="en-US" b="0" i="0">
                <a:solidFill>
                  <a:srgbClr val="1F1F1F"/>
                </a:solidFill>
                <a:effectLst/>
                <a:latin typeface="Roboto" panose="02000000000000000000" pitchFamily="2" charset="0"/>
              </a:rPr>
              <a:t>でわかります。</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このプログラムを動かすと、右のような結果になり、人物の各ペアが共起したパラグラフの番号が表示されます。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endParaRPr lang="en-AU"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さらに、上記リストの人物の組み合わせがどのパラグラフに入っているかを調べます。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そのため、</a:t>
            </a:r>
            <a:r>
              <a:rPr lang="en-US" altLang="ja-JP" b="0" i="0" dirty="0">
                <a:solidFill>
                  <a:srgbClr val="1F1F1F"/>
                </a:solidFill>
                <a:effectLst/>
                <a:latin typeface="Roboto" panose="02000000000000000000" pitchFamily="2" charset="0"/>
              </a:rPr>
              <a:t>8</a:t>
            </a:r>
            <a:r>
              <a:rPr lang="ja-JP" altLang="en-US" b="0" i="0">
                <a:solidFill>
                  <a:srgbClr val="1F1F1F"/>
                </a:solidFill>
                <a:effectLst/>
                <a:latin typeface="Roboto" panose="02000000000000000000" pitchFamily="2" charset="0"/>
              </a:rPr>
              <a:t>行目で本文中の各パラグラフで使用されている</a:t>
            </a:r>
            <a:r>
              <a:rPr lang="en-US" altLang="ja-JP" b="0" i="0" dirty="0" err="1">
                <a:solidFill>
                  <a:srgbClr val="1F1F1F"/>
                </a:solidFill>
                <a:effectLst/>
                <a:latin typeface="Roboto" panose="02000000000000000000" pitchFamily="2" charset="0"/>
              </a:rPr>
              <a:t>persName</a:t>
            </a:r>
            <a:r>
              <a:rPr lang="ja-JP" altLang="en-US" b="0" i="0">
                <a:solidFill>
                  <a:srgbClr val="1F1F1F"/>
                </a:solidFill>
                <a:effectLst/>
                <a:latin typeface="Roboto" panose="02000000000000000000" pitchFamily="2" charset="0"/>
              </a:rPr>
              <a:t>タグで挟まれた人物名を抽出します。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人物名はあらかじめこのデータを作ってくれた人が調べてタグを入力しています。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また、</a:t>
            </a:r>
            <a:r>
              <a:rPr lang="en-US" altLang="ja-JP" b="0" i="0" dirty="0">
                <a:solidFill>
                  <a:srgbClr val="1F1F1F"/>
                </a:solidFill>
                <a:effectLst/>
                <a:latin typeface="Roboto" panose="02000000000000000000" pitchFamily="2" charset="0"/>
              </a:rPr>
              <a:t>9</a:t>
            </a:r>
            <a:r>
              <a:rPr lang="ja-JP" altLang="en-US" b="0" i="0">
                <a:solidFill>
                  <a:srgbClr val="1F1F1F"/>
                </a:solidFill>
                <a:effectLst/>
                <a:latin typeface="Roboto" panose="02000000000000000000" pitchFamily="2" charset="0"/>
              </a:rPr>
              <a:t>行目で</a:t>
            </a:r>
            <a:r>
              <a:rPr lang="en-US" altLang="ja-JP" b="0" i="0" dirty="0" err="1">
                <a:solidFill>
                  <a:srgbClr val="1F1F1F"/>
                </a:solidFill>
                <a:effectLst/>
                <a:latin typeface="Roboto" panose="02000000000000000000" pitchFamily="2" charset="0"/>
              </a:rPr>
              <a:t>corresp</a:t>
            </a:r>
            <a:r>
              <a:rPr lang="ja-JP" altLang="en-US" b="0" i="0">
                <a:solidFill>
                  <a:srgbClr val="1F1F1F"/>
                </a:solidFill>
                <a:effectLst/>
                <a:latin typeface="Roboto" panose="02000000000000000000" pitchFamily="2" charset="0"/>
              </a:rPr>
              <a:t>という属性のなかの値は、先のスライドの</a:t>
            </a:r>
            <a:r>
              <a:rPr lang="en-US" altLang="ja-JP" b="0" i="0" dirty="0" err="1">
                <a:solidFill>
                  <a:srgbClr val="1F1F1F"/>
                </a:solidFill>
                <a:effectLst/>
                <a:latin typeface="Roboto" panose="02000000000000000000" pitchFamily="2" charset="0"/>
              </a:rPr>
              <a:t>xml:id</a:t>
            </a:r>
            <a:r>
              <a:rPr lang="ja-JP" altLang="en-US" b="0" i="0">
                <a:solidFill>
                  <a:srgbClr val="1F1F1F"/>
                </a:solidFill>
                <a:effectLst/>
                <a:latin typeface="Roboto" panose="02000000000000000000" pitchFamily="2" charset="0"/>
              </a:rPr>
              <a:t>に対応する値が入っています。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つまり、どのような呼び方になっていても</a:t>
            </a:r>
            <a:r>
              <a:rPr lang="en-US" altLang="ja-JP" b="0" i="0" dirty="0" err="1">
                <a:solidFill>
                  <a:srgbClr val="1F1F1F"/>
                </a:solidFill>
                <a:effectLst/>
                <a:latin typeface="Roboto" panose="02000000000000000000" pitchFamily="2" charset="0"/>
              </a:rPr>
              <a:t>corresp</a:t>
            </a:r>
            <a:r>
              <a:rPr lang="ja-JP" altLang="en-US" b="0" i="0">
                <a:solidFill>
                  <a:srgbClr val="1F1F1F"/>
                </a:solidFill>
                <a:effectLst/>
                <a:latin typeface="Roboto" panose="02000000000000000000" pitchFamily="2" charset="0"/>
              </a:rPr>
              <a:t>属性を確かめれば、誰の名前なのか</a:t>
            </a:r>
            <a:r>
              <a:rPr lang="en-US" altLang="ja-JP" b="0" i="0" dirty="0">
                <a:solidFill>
                  <a:srgbClr val="1F1F1F"/>
                </a:solidFill>
                <a:effectLst/>
                <a:latin typeface="Roboto" panose="02000000000000000000" pitchFamily="2" charset="0"/>
              </a:rPr>
              <a:t>id</a:t>
            </a:r>
            <a:r>
              <a:rPr lang="ja-JP" altLang="en-US" b="0" i="0">
                <a:solidFill>
                  <a:srgbClr val="1F1F1F"/>
                </a:solidFill>
                <a:effectLst/>
                <a:latin typeface="Roboto" panose="02000000000000000000" pitchFamily="2" charset="0"/>
              </a:rPr>
              <a:t>でわかります。</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このプログラムを動かすと、右のような結果になり、人物の各ペアと共起したパラグラフの番号が表示されます。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62509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en-AU" altLang="ja-JP" dirty="0"/>
              <a:t>(</a:t>
            </a:r>
            <a:r>
              <a:rPr kumimoji="1" lang="ja-JP" altLang="en-US"/>
              <a:t>本動画</a:t>
            </a:r>
            <a:r>
              <a:rPr kumimoji="1" lang="en-AU" altLang="ja-JP" dirty="0"/>
              <a:t>)[kana:"</a:t>
            </a:r>
            <a:r>
              <a:rPr kumimoji="1" lang="ja-JP" altLang="en-US"/>
              <a:t>ホ</a:t>
            </a:r>
            <a:r>
              <a:rPr kumimoji="1" lang="en-AU" altLang="ja-JP" dirty="0"/>
              <a:t>'</a:t>
            </a:r>
            <a:r>
              <a:rPr kumimoji="1" lang="ja-JP" altLang="en-US"/>
              <a:t>ン</a:t>
            </a:r>
            <a:r>
              <a:rPr kumimoji="1" lang="en-AU" altLang="ja-JP" dirty="0"/>
              <a:t> </a:t>
            </a:r>
            <a:r>
              <a:rPr kumimoji="1" lang="ja-JP" altLang="en-US"/>
              <a:t>ドウガ</a:t>
            </a:r>
            <a:r>
              <a:rPr kumimoji="1" lang="en-AU" altLang="ja-JP" dirty="0"/>
              <a:t>'"]</a:t>
            </a:r>
            <a:r>
              <a:rPr kumimoji="1" lang="ja-JP" altLang="en-US"/>
              <a:t>では、ダウンロードしたプログラムと、</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a:t>データ</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kumimoji="1" lang="ja-JP" altLang="en-US"/>
              <a:t>デ</a:t>
            </a:r>
            <a:r>
              <a:rPr kumimoji="1" lang="en-US" altLang="ja-JP" dirty="0"/>
              <a:t>'</a:t>
            </a:r>
            <a:r>
              <a:rPr kumimoji="1" lang="ja-JP" altLang="en-US"/>
              <a:t>ータ</a:t>
            </a:r>
            <a:r>
              <a:rPr lang="en-US" altLang="ja-JP" dirty="0">
                <a:effectLst/>
                <a:latin typeface=".AppleSystemUIFontMonospaced"/>
                <a:ea typeface="Hiragino Sans" panose="020B0400000000000000" pitchFamily="34" charset="-128"/>
              </a:rPr>
              <a:t>"]</a:t>
            </a:r>
            <a:r>
              <a:rPr kumimoji="1" lang="ja-JP" altLang="en-US"/>
              <a:t> を使って説明が進みます。</a:t>
            </a:r>
            <a:r>
              <a:rPr kumimoji="1" lang="en-US" altLang="ja-JP" dirty="0"/>
              <a:t>[break:"1s"]</a:t>
            </a:r>
          </a:p>
          <a:p>
            <a:pPr marL="158750" indent="0">
              <a:buNone/>
            </a:pPr>
            <a:r>
              <a:rPr kumimoji="1" lang="ja-JP" altLang="en-US"/>
              <a:t>とくにプログラムは</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 </a:t>
            </a:r>
            <a:r>
              <a:rPr kumimoji="1" lang="ja-JP" altLang="en-US"/>
              <a:t>というプログラミング支援サービスを使います。</a:t>
            </a:r>
            <a:r>
              <a:rPr kumimoji="1" lang="en-US" altLang="ja-JP" dirty="0"/>
              <a:t>[break:"1s"]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 </a:t>
            </a:r>
            <a:r>
              <a:rPr kumimoji="1" lang="ja-JP" altLang="en-US"/>
              <a:t>と</a:t>
            </a:r>
            <a:r>
              <a:rPr kumimoji="1" lang="en-US" altLang="ja-JP" dirty="0"/>
              <a:t>Chrome</a:t>
            </a:r>
            <a:r>
              <a:rPr kumimoji="1" lang="ja-JP" altLang="en-US"/>
              <a:t>ブラウザで検索し、</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のウェブサイトを開いてください。</a:t>
            </a:r>
            <a:r>
              <a:rPr kumimoji="1" lang="en-US" altLang="ja-JP"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本動画では、ダウンロードしたプログラムと</a:t>
            </a:r>
            <a:r>
              <a:rPr kumimoji="1" lang="en-US" altLang="ja-JP" dirty="0"/>
              <a:t>TEI</a:t>
            </a:r>
            <a:r>
              <a:rPr kumimoji="1" lang="ja-JP" altLang="en-US"/>
              <a:t>データを使って説明が進みます。</a:t>
            </a:r>
            <a:endParaRPr kumimoji="1" lang="en-US" altLang="ja-JP" dirty="0"/>
          </a:p>
          <a:p>
            <a:pPr marL="158750" indent="0">
              <a:buNone/>
            </a:pPr>
            <a:r>
              <a:rPr kumimoji="1" lang="ja-JP" altLang="en-US"/>
              <a:t>とくにプログラムは</a:t>
            </a:r>
            <a:r>
              <a:rPr kumimoji="1" lang="en-US" altLang="ja-JP" dirty="0"/>
              <a:t>Google </a:t>
            </a:r>
            <a:r>
              <a:rPr kumimoji="1" lang="en-US" altLang="ja-JP" dirty="0" err="1"/>
              <a:t>Colab</a:t>
            </a:r>
            <a:r>
              <a:rPr kumimoji="1" lang="ja-JP" altLang="en-US"/>
              <a:t>というプログラミング支援サービスを使います。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dirty="0"/>
              <a:t>Google </a:t>
            </a:r>
            <a:r>
              <a:rPr kumimoji="1" lang="en-US" altLang="ja-JP" dirty="0" err="1"/>
              <a:t>Colab</a:t>
            </a:r>
            <a:r>
              <a:rPr kumimoji="1" lang="ja-JP" altLang="en-US"/>
              <a:t>と</a:t>
            </a:r>
            <a:r>
              <a:rPr kumimoji="1" lang="en-US" altLang="ja-JP" dirty="0"/>
              <a:t>Chrome</a:t>
            </a:r>
            <a:r>
              <a:rPr kumimoji="1" lang="ja-JP" altLang="en-US"/>
              <a:t>ブラウザで検索し、</a:t>
            </a:r>
            <a:r>
              <a:rPr kumimoji="1" lang="en-AU" altLang="ja-JP" dirty="0"/>
              <a:t>[</a:t>
            </a:r>
            <a:r>
              <a:rPr kumimoji="1" lang="en-US" altLang="ja-JP" dirty="0"/>
              <a:t>Google </a:t>
            </a:r>
            <a:r>
              <a:rPr kumimoji="1" lang="en-US" altLang="ja-JP" dirty="0" err="1"/>
              <a:t>Colab</a:t>
            </a:r>
            <a:r>
              <a:rPr kumimoji="1" lang="ja-JP" altLang="en-US"/>
              <a:t>のウェブサイト</a:t>
            </a:r>
            <a:r>
              <a:rPr kumimoji="1" lang="en-AU" altLang="ja-JP" dirty="0"/>
              <a:t>](</a:t>
            </a:r>
            <a:r>
              <a:rPr kumimoji="1" lang="en-US" altLang="ja-JP" dirty="0">
                <a:solidFill>
                  <a:schemeClr val="bg1"/>
                </a:solidFill>
                <a:latin typeface="BIZ UDPGothic" panose="020B0400000000000000" pitchFamily="34" charset="-128"/>
                <a:ea typeface="BIZ UDPGothic" panose="020B0400000000000000" pitchFamily="34" charset="-128"/>
                <a:hlinkClick r:id="rId3">
                  <a:extLst>
                    <a:ext uri="{A12FA001-AC4F-418D-AE19-62706E023703}">
                      <ahyp:hlinkClr xmlns:ahyp="http://schemas.microsoft.com/office/drawing/2018/hyperlinkcolor" val="tx"/>
                    </a:ext>
                  </a:extLst>
                </a:hlinkClick>
              </a:rPr>
              <a:t>https://colab.research.google.com/?hl=ja</a:t>
            </a:r>
            <a:r>
              <a:rPr kumimoji="1" lang="en-AU" altLang="ja-JP" dirty="0">
                <a:solidFill>
                  <a:schemeClr val="bg1"/>
                </a:solidFill>
                <a:latin typeface="BIZ UDPGothic" panose="020B0400000000000000" pitchFamily="34" charset="-128"/>
                <a:ea typeface="BIZ UDPGothic" panose="020B0400000000000000" pitchFamily="34" charset="-128"/>
              </a:rPr>
              <a:t>)</a:t>
            </a:r>
            <a:r>
              <a:rPr kumimoji="1" lang="ja-JP" altLang="en-US"/>
              <a:t>を開いてください。</a:t>
            </a:r>
            <a:endParaRPr kumimoji="1" lang="en-AU"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1698452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共起したペアとそのパラグラフ番号がわかりましたので、今度は</a:t>
            </a:r>
            <a:r>
              <a:rPr kumimoji="1" lang="en-US" altLang="ja-JP" dirty="0" err="1"/>
              <a:t>NetworkX</a:t>
            </a:r>
            <a:r>
              <a:rPr kumimoji="1" lang="ja-JP" altLang="en-US"/>
              <a:t>というライブラリを使って、画面に描画してみましょう。</a:t>
            </a:r>
            <a:endParaRPr kumimoji="1" lang="en-US" altLang="ja-JP" dirty="0"/>
          </a:p>
          <a:p>
            <a:pPr marL="158750" indent="0">
              <a:buNone/>
            </a:pPr>
            <a:r>
              <a:rPr kumimoji="1" lang="en-US" altLang="ja-JP" dirty="0" err="1"/>
              <a:t>NetworkX</a:t>
            </a:r>
            <a:r>
              <a:rPr kumimoji="1" lang="en-US" altLang="ja-JP" dirty="0"/>
              <a:t>(</a:t>
            </a:r>
            <a:r>
              <a:rPr kumimoji="1" lang="ja-JP" altLang="en-US"/>
              <a:t>自体</a:t>
            </a:r>
            <a:r>
              <a:rPr kumimoji="1" lang="en-AU" altLang="ja-JP" dirty="0"/>
              <a:t>)[kana:"</a:t>
            </a:r>
            <a:r>
              <a:rPr kumimoji="1" lang="ja-JP" altLang="en-US"/>
              <a:t>ジ</a:t>
            </a:r>
            <a:r>
              <a:rPr kumimoji="1" lang="en-AU" altLang="ja-JP" dirty="0"/>
              <a:t>'</a:t>
            </a:r>
            <a:r>
              <a:rPr kumimoji="1" lang="ja-JP" altLang="en-US"/>
              <a:t>タイ</a:t>
            </a:r>
            <a:r>
              <a:rPr kumimoji="1" lang="en-AU" altLang="ja-JP" dirty="0"/>
              <a:t>"]</a:t>
            </a:r>
            <a:r>
              <a:rPr kumimoji="1" lang="ja-JP" altLang="en-US"/>
              <a:t>の説明については、</a:t>
            </a:r>
            <a:r>
              <a:rPr lang="en-AU" altLang="ja-JP" sz="1100" dirty="0"/>
              <a:t>(</a:t>
            </a:r>
            <a:r>
              <a:rPr lang="en-US" altLang="ja-JP" sz="1100" dirty="0"/>
              <a:t>Google Colab)[kana:"</a:t>
            </a:r>
            <a:r>
              <a:rPr lang="ja-JP" altLang="en-US" sz="1100"/>
              <a:t>グーグル</a:t>
            </a:r>
            <a:r>
              <a:rPr lang="ja-JP" altLang="en-US" sz="1100" dirty="0"/>
              <a:t>コ</a:t>
            </a:r>
            <a:r>
              <a:rPr lang="en-US" altLang="ja-JP" sz="1100" dirty="0"/>
              <a:t>'</a:t>
            </a:r>
            <a:r>
              <a:rPr lang="ja-JP" altLang="en-US" sz="1100" dirty="0"/>
              <a:t>ラブ</a:t>
            </a:r>
            <a:r>
              <a:rPr lang="en-US" altLang="ja-JP" sz="1100" dirty="0"/>
              <a:t>"] </a:t>
            </a:r>
            <a:r>
              <a:rPr kumimoji="1" lang="ja-JP" altLang="en-US" sz="1100" dirty="0"/>
              <a:t>のノートブック</a:t>
            </a:r>
            <a:r>
              <a:rPr kumimoji="1" lang="ja-JP" altLang="en-US"/>
              <a:t>「</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en-US" altLang="ja-JP" dirty="0"/>
              <a:t>_hands on</a:t>
            </a:r>
            <a:r>
              <a:rPr lang="ja-JP" altLang="en-US" sz="1100"/>
              <a:t>ドット</a:t>
            </a:r>
            <a:r>
              <a:rPr lang="en-AU" altLang="ja-JP" sz="1100" dirty="0"/>
              <a:t>(</a:t>
            </a:r>
            <a:r>
              <a:rPr lang="en-US" altLang="ja-JP" sz="1100" dirty="0" err="1"/>
              <a:t>ipynb</a:t>
            </a:r>
            <a:r>
              <a:rPr lang="en-US" altLang="ja-JP" sz="1100" dirty="0"/>
              <a:t>)[kana:"'</a:t>
            </a:r>
            <a:r>
              <a:rPr lang="ja-JP" altLang="en-US"/>
              <a:t>アイ</a:t>
            </a:r>
            <a:r>
              <a:rPr lang="en-AU" altLang="ja-JP" dirty="0"/>
              <a:t>'</a:t>
            </a:r>
            <a:r>
              <a:rPr lang="ja-JP" altLang="en-US"/>
              <a:t>ピー</a:t>
            </a:r>
            <a:r>
              <a:rPr lang="en-AU" altLang="ja-JP" dirty="0"/>
              <a:t>'</a:t>
            </a:r>
            <a:r>
              <a:rPr lang="ja-JP" altLang="en-US"/>
              <a:t>ワイ</a:t>
            </a:r>
            <a:r>
              <a:rPr lang="en-AU" altLang="ja-JP" dirty="0"/>
              <a:t>'</a:t>
            </a:r>
            <a:r>
              <a:rPr lang="ja-JP" altLang="en-US"/>
              <a:t>エヌ</a:t>
            </a:r>
            <a:r>
              <a:rPr lang="en-AU" altLang="ja-JP" dirty="0"/>
              <a:t>'</a:t>
            </a:r>
            <a:r>
              <a:rPr lang="ja-JP" altLang="en-US"/>
              <a:t>ビー</a:t>
            </a:r>
            <a:r>
              <a:rPr lang="en-US" altLang="ja-JP" sz="1100" dirty="0"/>
              <a:t>"]</a:t>
            </a:r>
            <a:r>
              <a:rPr kumimoji="1" lang="ja-JP" altLang="en-US"/>
              <a:t>」の、「</a:t>
            </a:r>
            <a:r>
              <a:rPr kumimoji="1" lang="en-US" altLang="ja-JP" dirty="0" err="1"/>
              <a:t>NetworkX</a:t>
            </a:r>
            <a:r>
              <a:rPr kumimoji="1" lang="ja-JP" altLang="en-US"/>
              <a:t>とは？」から「コードの説明」までの項目を直接参照してください。</a:t>
            </a:r>
          </a:p>
          <a:p>
            <a:pPr marL="158750" indent="0">
              <a:buNone/>
            </a:pPr>
            <a:r>
              <a:rPr kumimoji="1" lang="ja-JP" altLang="en-US"/>
              <a:t>ノード間にエッジを描く基本を説明しています。</a:t>
            </a:r>
            <a:endParaRPr kumimoji="1" lang="en-US" altLang="ja-JP" dirty="0"/>
          </a:p>
          <a:p>
            <a:pPr marL="158750" indent="0">
              <a:buNone/>
            </a:pPr>
            <a:r>
              <a:rPr kumimoji="1" lang="ja-JP" altLang="en-US"/>
              <a:t>一旦次の動画に進んでも問題ありません。</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共起したペアとそのパラグラフ番号がわかりましたので、今度は</a:t>
            </a:r>
            <a:r>
              <a:rPr kumimoji="1" lang="en-US" altLang="ja-JP" dirty="0" err="1"/>
              <a:t>NetworkX</a:t>
            </a:r>
            <a:r>
              <a:rPr kumimoji="1" lang="ja-JP" altLang="en-US"/>
              <a:t>というライブラリを使って画面に描画してみましょう。</a:t>
            </a:r>
            <a:endParaRPr kumimoji="1" lang="en-US" altLang="ja-JP" dirty="0"/>
          </a:p>
          <a:p>
            <a:pPr marL="158750" indent="0">
              <a:buNone/>
            </a:pPr>
            <a:r>
              <a:rPr kumimoji="1" lang="en-US" altLang="ja-JP" dirty="0" err="1"/>
              <a:t>NetworkX</a:t>
            </a:r>
            <a:r>
              <a:rPr kumimoji="1" lang="ja-JP" altLang="en-US"/>
              <a:t>自体の説明については、</a:t>
            </a:r>
            <a:r>
              <a:rPr kumimoji="1" lang="en-US" altLang="ja-JP" dirty="0"/>
              <a:t>Google </a:t>
            </a:r>
            <a:r>
              <a:rPr kumimoji="1" lang="en-US" altLang="ja-JP" dirty="0" err="1"/>
              <a:t>Colab</a:t>
            </a:r>
            <a:r>
              <a:rPr kumimoji="1" lang="ja-JP" altLang="en-US" dirty="0" err="1"/>
              <a:t>ノートブックの</a:t>
            </a:r>
            <a:r>
              <a:rPr kumimoji="1" lang="ja-JP" altLang="en-US"/>
              <a:t>「</a:t>
            </a:r>
            <a:r>
              <a:rPr kumimoji="1" lang="en-US" altLang="ja-JP" dirty="0" err="1"/>
              <a:t>TEI_hands-on.ipynb</a:t>
            </a:r>
            <a:r>
              <a:rPr kumimoji="1" lang="ja-JP" altLang="en-US"/>
              <a:t>」の「</a:t>
            </a:r>
            <a:r>
              <a:rPr kumimoji="1" lang="en-US" altLang="ja-JP" dirty="0" err="1"/>
              <a:t>NetworkX</a:t>
            </a:r>
            <a:r>
              <a:rPr kumimoji="1" lang="ja-JP" altLang="en-US"/>
              <a:t>とは？」から「コードの説明」までの項目を直接参照してください。</a:t>
            </a:r>
          </a:p>
          <a:p>
            <a:pPr marL="158750" indent="0">
              <a:buNone/>
            </a:pPr>
            <a:r>
              <a:rPr kumimoji="1" lang="ja-JP" altLang="en-US"/>
              <a:t>ノード間にエッジを描く基本を説明しています。</a:t>
            </a:r>
            <a:endParaRPr kumimoji="1" lang="en-US" altLang="ja-JP" dirty="0"/>
          </a:p>
          <a:p>
            <a:pPr marL="158750" indent="0">
              <a:buNone/>
            </a:pPr>
            <a:r>
              <a:rPr kumimoji="1" lang="ja-JP" altLang="en-US"/>
              <a:t>一旦次の動画に進んでも問題ありません。</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975591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kumimoji="1" lang="en-AU" altLang="ja-JP" dirty="0"/>
          </a:p>
          <a:p>
            <a:pPr marL="158750" indent="0">
              <a:buNone/>
            </a:pPr>
            <a:r>
              <a:rPr kumimoji="1" lang="ja-JP" altLang="en-US"/>
              <a:t>では、いよいよ</a:t>
            </a:r>
            <a:r>
              <a:rPr kumimoji="1" lang="en-US" altLang="ja-JP" dirty="0" err="1"/>
              <a:t>networkx</a:t>
            </a:r>
            <a:r>
              <a:rPr kumimoji="1" lang="ja-JP" altLang="en-US"/>
              <a:t>を使って「走れメロス」の共起ペアとその共起頻度を</a:t>
            </a:r>
            <a:r>
              <a:rPr kumimoji="1" lang="en-US" altLang="ja-JP" dirty="0"/>
              <a:t>(</a:t>
            </a:r>
            <a:r>
              <a:rPr kumimoji="1" lang="ja-JP" altLang="en-US"/>
              <a:t>パラグラフ別に</a:t>
            </a:r>
            <a:r>
              <a:rPr kumimoji="1" lang="en-US" altLang="ja-JP" dirty="0"/>
              <a:t>)</a:t>
            </a:r>
            <a:r>
              <a:rPr kumimoji="1" lang="ja-JP" altLang="en-US"/>
              <a:t>色分けして表示します。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ノートブック上では、一つのプログラムをふたつに分けています。</a:t>
            </a:r>
            <a:endParaRPr kumimoji="1" lang="en-US" altLang="ja-JP" dirty="0"/>
          </a:p>
          <a:p>
            <a:pPr marL="158750" indent="0">
              <a:buNone/>
            </a:pPr>
            <a:r>
              <a:rPr kumimoji="1" lang="ja-JP" altLang="en-US"/>
              <a:t>まずは、日本語で表示するには、日本語のフォントを</a:t>
            </a:r>
            <a:r>
              <a:rPr kumimoji="1" lang="en-AU" altLang="ja-JP" dirty="0"/>
              <a:t>(</a:t>
            </a:r>
            <a:r>
              <a:rPr kumimoji="1" lang="ja-JP" altLang="en-US"/>
              <a:t>ダウンロードする必要</a:t>
            </a:r>
            <a:r>
              <a:rPr kumimoji="1" lang="en-AU" altLang="ja-JP" dirty="0"/>
              <a:t>)</a:t>
            </a:r>
            <a:r>
              <a:rPr kumimoji="1" lang="ja-JP" altLang="en-US"/>
              <a:t>があります。</a:t>
            </a:r>
            <a:endParaRPr kumimoji="1" lang="en-US" altLang="ja-JP" dirty="0"/>
          </a:p>
          <a:p>
            <a:pPr marL="158750" indent="0">
              <a:buNone/>
            </a:pPr>
            <a:r>
              <a:rPr kumimoji="1" lang="ja-JP" altLang="en-US"/>
              <a:t>はじめのプログラムを</a:t>
            </a:r>
            <a:r>
              <a:rPr kumimoji="1" lang="en-US" altLang="ja-JP" dirty="0"/>
              <a:t>(</a:t>
            </a:r>
            <a:r>
              <a:rPr kumimoji="1" lang="en-US" altLang="ja-JP" dirty="0" err="1"/>
              <a:t>Colab</a:t>
            </a:r>
            <a:r>
              <a:rPr kumimoji="1" lang="en-US" altLang="ja-JP" dirty="0"/>
              <a:t>)[kana:"</a:t>
            </a:r>
            <a:r>
              <a:rPr kumimoji="1" lang="ja-JP" altLang="en-US" dirty="0" err="1"/>
              <a:t>コ</a:t>
            </a:r>
            <a:r>
              <a:rPr kumimoji="1" lang="en-US" altLang="ja-JP" dirty="0" err="1"/>
              <a:t>'</a:t>
            </a:r>
            <a:r>
              <a:rPr kumimoji="1" lang="ja-JP" altLang="en-US" dirty="0" err="1"/>
              <a:t>ラブ</a:t>
            </a:r>
            <a:r>
              <a:rPr kumimoji="1" lang="en-US" altLang="ja-JP" dirty="0" err="1"/>
              <a:t>"]</a:t>
            </a:r>
            <a:r>
              <a:rPr kumimoji="1" lang="ja-JP" altLang="en-US"/>
              <a:t>であらかじめ実行してください。</a:t>
            </a:r>
            <a:endParaRPr kumimoji="1" lang="en-US" altLang="ja-JP" dirty="0"/>
          </a:p>
          <a:p>
            <a:pPr marL="158750" indent="0">
              <a:buNone/>
            </a:pPr>
            <a:r>
              <a:rPr kumimoji="1" lang="ja-JP" altLang="en-US"/>
              <a:t>フォントは他のデータ同様、</a:t>
            </a:r>
            <a:r>
              <a:rPr kumimoji="1" lang="en-US" altLang="ja-JP" dirty="0"/>
              <a:t>(</a:t>
            </a:r>
            <a:r>
              <a:rPr kumimoji="1" lang="en-US" altLang="ja-JP" dirty="0" err="1"/>
              <a:t>Colab</a:t>
            </a:r>
            <a:r>
              <a:rPr kumimoji="1" lang="en-US" altLang="ja-JP" dirty="0"/>
              <a:t>)[kana:"</a:t>
            </a:r>
            <a:r>
              <a:rPr kumimoji="1" lang="ja-JP" altLang="en-US" dirty="0" err="1"/>
              <a:t>コ</a:t>
            </a:r>
            <a:r>
              <a:rPr kumimoji="1" lang="en-US" altLang="ja-JP" dirty="0" err="1"/>
              <a:t>'</a:t>
            </a:r>
            <a:r>
              <a:rPr kumimoji="1" lang="ja-JP" altLang="en-US" dirty="0" err="1"/>
              <a:t>ラブ</a:t>
            </a:r>
            <a:r>
              <a:rPr kumimoji="1" lang="en-US" altLang="ja-JP" dirty="0" err="1"/>
              <a:t>"]</a:t>
            </a:r>
            <a:r>
              <a:rPr kumimoji="1" lang="ja-JP" altLang="en-US"/>
              <a:t>の一時ファイル置き場にダウンロードされます。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endParaRPr kumimoji="1" lang="en-AU" altLang="ja-JP" dirty="0"/>
          </a:p>
          <a:p>
            <a:pPr marL="158750" indent="0">
              <a:buNone/>
            </a:pPr>
            <a:r>
              <a:rPr kumimoji="1" lang="ja-JP" altLang="en-US"/>
              <a:t>では、いよいよ</a:t>
            </a:r>
            <a:r>
              <a:rPr kumimoji="1" lang="en-US" altLang="ja-JP" dirty="0" err="1"/>
              <a:t>NetworkX</a:t>
            </a:r>
            <a:r>
              <a:rPr kumimoji="1" lang="ja-JP" altLang="en-US"/>
              <a:t>を使って「走れメロス」の共起ペアとその共起頻度をパラグラフ別に色分けして表示します。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ノートブック上では、一つのプログラムをふたつに分けています。</a:t>
            </a:r>
            <a:endParaRPr kumimoji="1" lang="en-US" altLang="ja-JP" dirty="0"/>
          </a:p>
          <a:p>
            <a:pPr marL="158750" indent="0">
              <a:buNone/>
            </a:pPr>
            <a:r>
              <a:rPr kumimoji="1" lang="ja-JP" altLang="en-US"/>
              <a:t>まずは、日本語で表示するには日本語のフォントをダウンロードする必要があります。</a:t>
            </a:r>
            <a:endParaRPr kumimoji="1" lang="en-US" altLang="ja-JP" dirty="0"/>
          </a:p>
          <a:p>
            <a:pPr marL="158750" indent="0">
              <a:buNone/>
            </a:pPr>
            <a:r>
              <a:rPr kumimoji="1" lang="ja-JP" altLang="en-US"/>
              <a:t>はじめのプログラムを</a:t>
            </a:r>
            <a:r>
              <a:rPr kumimoji="1" lang="en-US" altLang="ja-JP" dirty="0" err="1"/>
              <a:t>Colab</a:t>
            </a:r>
            <a:r>
              <a:rPr kumimoji="1" lang="ja-JP" altLang="en-US"/>
              <a:t>であらかじめ実行してください。</a:t>
            </a:r>
            <a:endParaRPr kumimoji="1" lang="en-US" altLang="ja-JP" dirty="0"/>
          </a:p>
          <a:p>
            <a:pPr marL="158750" indent="0">
              <a:buNone/>
            </a:pPr>
            <a:r>
              <a:rPr kumimoji="1" lang="ja-JP" altLang="en-US"/>
              <a:t>フォントは他のデータ同様、</a:t>
            </a:r>
            <a:r>
              <a:rPr kumimoji="1" lang="en-US" altLang="ja-JP" dirty="0" err="1"/>
              <a:t>Colab</a:t>
            </a:r>
            <a:r>
              <a:rPr kumimoji="1" lang="ja-JP" altLang="en-US"/>
              <a:t>の一時ファイル置き場にダウンロードされます。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33698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1B46-657F-5C7C-4A44-C89C7E333D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202FF1-9499-3811-A571-A2B177AEBFE0}"/>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EA47DDE3-0979-5E5A-AC12-51849F658F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日本語フォントをダウンロードしたら、</a:t>
            </a:r>
            <a:r>
              <a:rPr lang="ja-JP" altLang="en-US" b="0" i="0">
                <a:solidFill>
                  <a:srgbClr val="1F1F1F"/>
                </a:solidFill>
                <a:effectLst/>
                <a:latin typeface="Roboto" panose="02000000000000000000" pitchFamily="2" charset="0"/>
              </a:rPr>
              <a:t>最後の実行ボタンを押して、共起ネットワークを可視化してください。</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画面のようなグラフができたでしょうか？</a:t>
            </a:r>
            <a:endParaRPr kumimoji="1"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水色のノードは登場人物を表します。</a:t>
            </a:r>
            <a:endParaRPr kumimoji="1"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各エッジは</a:t>
            </a:r>
            <a:r>
              <a:rPr lang="ja-JP" altLang="en-US" b="0" i="0">
                <a:solidFill>
                  <a:srgbClr val="1F1F1F"/>
                </a:solidFill>
                <a:effectLst/>
                <a:latin typeface="Roboto" panose="02000000000000000000" pitchFamily="2" charset="0"/>
              </a:rPr>
              <a:t>登場人物同士が同じパラグラフで共に登場したこと、つまり「共起」を表します。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さらに、エッジの太さは共起の頻度を示し、太いほど同じパラグラフで一緒に登場していることを意味します。</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エッジの色はどのパラグラフで共起が発生したかを示しています。凡例にその対応が表示されています。</a:t>
            </a:r>
            <a:endParaRPr kumimoji="1" lang="en-US" altLang="ja-JP" b="0" i="0" dirty="0">
              <a:solidFill>
                <a:srgbClr val="1F1F1F"/>
              </a:solidFill>
              <a:effectLst/>
              <a:latin typeface="Roboto" panose="02000000000000000000"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i="0">
                <a:solidFill>
                  <a:srgbClr val="1F1F1F"/>
                </a:solidFill>
                <a:effectLst/>
                <a:latin typeface="Roboto" panose="02000000000000000000" pitchFamily="2" charset="0"/>
              </a:rPr>
              <a:t>より詳しい説明はノートブックを読んでください。</a:t>
            </a:r>
            <a:br>
              <a:rPr kumimoji="1" lang="en-US" altLang="ja-JP" b="0" i="0" dirty="0">
                <a:solidFill>
                  <a:srgbClr val="1F1F1F"/>
                </a:solidFill>
                <a:effectLst/>
                <a:latin typeface="Roboto" panose="02000000000000000000" pitchFamily="2" charset="0"/>
              </a:rPr>
            </a:br>
            <a:r>
              <a:rPr kumimoji="1" lang="ja-JP" altLang="en-US" b="0" i="0">
                <a:solidFill>
                  <a:srgbClr val="1F1F1F"/>
                </a:solidFill>
                <a:effectLst/>
                <a:latin typeface="Roboto" panose="02000000000000000000" pitchFamily="2" charset="0"/>
              </a:rPr>
              <a:t>例えば、登場人物間を繋ぐエッジの太さ</a:t>
            </a:r>
            <a:r>
              <a:rPr kumimoji="1" lang="en-US" altLang="ja-JP" b="0" i="0">
                <a:solidFill>
                  <a:srgbClr val="1F1F1F"/>
                </a:solidFill>
                <a:effectLst/>
                <a:latin typeface="Roboto" panose="02000000000000000000" pitchFamily="2" charset="0"/>
              </a:rPr>
              <a:t>[break:"0.5s"]</a:t>
            </a:r>
            <a:r>
              <a:rPr kumimoji="1" lang="ja-JP" altLang="en-US" b="0" i="0">
                <a:solidFill>
                  <a:srgbClr val="1F1F1F"/>
                </a:solidFill>
                <a:effectLst/>
                <a:latin typeface="Roboto" panose="02000000000000000000" pitchFamily="2" charset="0"/>
              </a:rPr>
              <a:t>、本数</a:t>
            </a:r>
            <a:r>
              <a:rPr kumimoji="1" lang="en-US" altLang="ja-JP" b="0" i="0">
                <a:solidFill>
                  <a:srgbClr val="1F1F1F"/>
                </a:solidFill>
                <a:effectLst/>
                <a:latin typeface="Roboto" panose="02000000000000000000" pitchFamily="2" charset="0"/>
              </a:rPr>
              <a:t>[break:"0.5s"]</a:t>
            </a:r>
            <a:r>
              <a:rPr kumimoji="1" lang="ja-JP" altLang="en-US" b="0" i="0">
                <a:solidFill>
                  <a:srgbClr val="1F1F1F"/>
                </a:solidFill>
                <a:effectLst/>
                <a:latin typeface="Roboto" panose="02000000000000000000" pitchFamily="2" charset="0"/>
              </a:rPr>
              <a:t>、</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色</a:t>
            </a:r>
            <a:r>
              <a:rPr kumimoji="1" lang="en-US" altLang="ja-JP" b="0" i="0">
                <a:solidFill>
                  <a:srgbClr val="1F1F1F"/>
                </a:solidFill>
                <a:effectLst/>
                <a:latin typeface="Roboto" panose="02000000000000000000" pitchFamily="2" charset="0"/>
              </a:rPr>
              <a:t>)[kana:"</a:t>
            </a:r>
            <a:r>
              <a:rPr kumimoji="1" lang="ja-JP" altLang="en-US" b="0" i="0">
                <a:solidFill>
                  <a:srgbClr val="1F1F1F"/>
                </a:solidFill>
                <a:effectLst/>
                <a:latin typeface="Roboto" panose="02000000000000000000" pitchFamily="2" charset="0"/>
              </a:rPr>
              <a:t>イロ</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の多さが明確になることで、特定の登場人物同士の関係性の</a:t>
            </a:r>
            <a:r>
              <a:rPr kumimoji="1" lang="en-AU" altLang="ja-JP" b="0" i="0" dirty="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重要度</a:t>
            </a:r>
            <a:r>
              <a:rPr kumimoji="1" lang="en-AU" altLang="ja-JP" b="0" i="0" dirty="0">
                <a:solidFill>
                  <a:srgbClr val="1F1F1F"/>
                </a:solidFill>
                <a:effectLst/>
                <a:latin typeface="Roboto" panose="02000000000000000000" pitchFamily="2" charset="0"/>
              </a:rPr>
              <a:t>)[kana:"</a:t>
            </a:r>
            <a:r>
              <a:rPr kumimoji="1" lang="ja-JP" altLang="en-US" b="0" i="0">
                <a:solidFill>
                  <a:srgbClr val="1F1F1F"/>
                </a:solidFill>
                <a:effectLst/>
                <a:latin typeface="Roboto" panose="02000000000000000000" pitchFamily="2" charset="0"/>
              </a:rPr>
              <a:t>ジュウヨ</a:t>
            </a:r>
            <a:r>
              <a:rPr kumimoji="1" lang="en-AU" altLang="ja-JP" b="0" i="0" dirty="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ウド</a:t>
            </a:r>
            <a:r>
              <a:rPr kumimoji="1" lang="en-AU" altLang="ja-JP" b="0" i="0" dirty="0">
                <a:solidFill>
                  <a:srgbClr val="1F1F1F"/>
                </a:solidFill>
                <a:effectLst/>
                <a:latin typeface="Roboto" panose="02000000000000000000" pitchFamily="2" charset="0"/>
              </a:rPr>
              <a:t>"]</a:t>
            </a:r>
            <a:r>
              <a:rPr kumimoji="1" lang="en-US" altLang="ja-JP" b="0" i="0">
                <a:solidFill>
                  <a:srgbClr val="1F1F1F"/>
                </a:solidFill>
                <a:effectLst/>
                <a:latin typeface="Roboto" panose="02000000000000000000" pitchFamily="2" charset="0"/>
              </a:rPr>
              <a:t> [break:"0.5s"]</a:t>
            </a:r>
            <a:r>
              <a:rPr kumimoji="1" lang="ja-JP" altLang="en-US" b="0" i="0">
                <a:solidFill>
                  <a:srgbClr val="1F1F1F"/>
                </a:solidFill>
                <a:effectLst/>
                <a:latin typeface="Roboto" panose="02000000000000000000" pitchFamily="2" charset="0"/>
              </a:rPr>
              <a:t>、物語上での人物の</a:t>
            </a:r>
            <a:r>
              <a:rPr kumimoji="1" lang="en-AU" altLang="ja-JP" b="0" i="0" dirty="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重要度</a:t>
            </a:r>
            <a:r>
              <a:rPr kumimoji="1" lang="en-AU" altLang="ja-JP" b="0" i="0" dirty="0">
                <a:solidFill>
                  <a:srgbClr val="1F1F1F"/>
                </a:solidFill>
                <a:effectLst/>
                <a:latin typeface="Roboto" panose="02000000000000000000" pitchFamily="2" charset="0"/>
              </a:rPr>
              <a:t>)[kana:"</a:t>
            </a:r>
            <a:r>
              <a:rPr kumimoji="1" lang="ja-JP" altLang="en-US" b="0" i="0">
                <a:solidFill>
                  <a:srgbClr val="1F1F1F"/>
                </a:solidFill>
                <a:effectLst/>
                <a:latin typeface="Roboto" panose="02000000000000000000" pitchFamily="2" charset="0"/>
              </a:rPr>
              <a:t>ジュウヨ</a:t>
            </a:r>
            <a:r>
              <a:rPr kumimoji="1" lang="en-AU" altLang="ja-JP" b="0" i="0" dirty="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ウド</a:t>
            </a:r>
            <a:r>
              <a:rPr kumimoji="1" lang="en-AU" altLang="ja-JP" b="0" i="0" dirty="0">
                <a:solidFill>
                  <a:srgbClr val="1F1F1F"/>
                </a:solidFill>
                <a:effectLst/>
                <a:latin typeface="Roboto" panose="02000000000000000000" pitchFamily="2" charset="0"/>
              </a:rPr>
              <a:t>"]</a:t>
            </a:r>
            <a:r>
              <a:rPr kumimoji="1" lang="en-US" altLang="ja-JP" b="0" i="0">
                <a:solidFill>
                  <a:srgbClr val="1F1F1F"/>
                </a:solidFill>
                <a:effectLst/>
                <a:latin typeface="Roboto" panose="02000000000000000000" pitchFamily="2" charset="0"/>
              </a:rPr>
              <a:t> [break:"0.5s"]</a:t>
            </a:r>
            <a:r>
              <a:rPr kumimoji="1" lang="ja-JP" altLang="en-US" b="0" i="0">
                <a:solidFill>
                  <a:srgbClr val="1F1F1F"/>
                </a:solidFill>
                <a:effectLst/>
                <a:latin typeface="Roboto" panose="02000000000000000000" pitchFamily="2" charset="0"/>
              </a:rPr>
              <a:t>、そして、物語の展開に伴う</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人間関係の</a:t>
            </a:r>
            <a:r>
              <a:rPr kumimoji="1" lang="en-US" altLang="ja-JP" b="0" i="0">
                <a:solidFill>
                  <a:srgbClr val="1F1F1F"/>
                </a:solidFill>
                <a:effectLst/>
                <a:latin typeface="Roboto" panose="02000000000000000000" pitchFamily="2" charset="0"/>
              </a:rPr>
              <a:t>)[kana:"</a:t>
            </a:r>
            <a:r>
              <a:rPr kumimoji="1" lang="ja-JP" altLang="en-US" b="0" i="0">
                <a:solidFill>
                  <a:srgbClr val="1F1F1F"/>
                </a:solidFill>
                <a:effectLst/>
                <a:latin typeface="Roboto" panose="02000000000000000000" pitchFamily="2" charset="0"/>
              </a:rPr>
              <a:t>ニ</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ンゲンカ</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ンケイノ</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変化</a:t>
            </a:r>
            <a:r>
              <a:rPr kumimoji="1" lang="en-US" altLang="ja-JP" b="0" i="0">
                <a:solidFill>
                  <a:srgbClr val="1F1F1F"/>
                </a:solidFill>
                <a:effectLst/>
                <a:latin typeface="Roboto" panose="02000000000000000000" pitchFamily="2" charset="0"/>
              </a:rPr>
              <a:t>)[kana:"</a:t>
            </a:r>
            <a:r>
              <a:rPr kumimoji="1" lang="ja-JP" altLang="en-US" b="0" i="0">
                <a:solidFill>
                  <a:srgbClr val="1F1F1F"/>
                </a:solidFill>
                <a:effectLst/>
                <a:latin typeface="Roboto" panose="02000000000000000000" pitchFamily="2" charset="0"/>
              </a:rPr>
              <a:t>ヘ</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ンカ</a:t>
            </a:r>
            <a:r>
              <a:rPr kumimoji="1" lang="en-US" altLang="ja-JP" b="0" i="0">
                <a:solidFill>
                  <a:srgbClr val="1F1F1F"/>
                </a:solidFill>
                <a:effectLst/>
                <a:latin typeface="Roboto" panose="02000000000000000000" pitchFamily="2" charset="0"/>
              </a:rPr>
              <a:t>"]</a:t>
            </a:r>
            <a:r>
              <a:rPr kumimoji="1" lang="ja-JP" altLang="en-US" b="0" i="0">
                <a:solidFill>
                  <a:srgbClr val="1F1F1F"/>
                </a:solidFill>
                <a:effectLst/>
                <a:latin typeface="Roboto" panose="02000000000000000000" pitchFamily="2" charset="0"/>
              </a:rPr>
              <a:t>がわかります。</a:t>
            </a:r>
            <a:r>
              <a:rPr kumimoji="1" lang="en-US" altLang="ja-JP" b="0" i="0">
                <a:solidFill>
                  <a:srgbClr val="1F1F1F"/>
                </a:solidFill>
                <a:effectLst/>
                <a:latin typeface="Roboto" panose="02000000000000000000" pitchFamily="2" charset="0"/>
              </a:rPr>
              <a:t>[break:"1s"]</a:t>
            </a:r>
            <a:endParaRPr kumimoji="1" lang="en-US" altLang="ja-JP" b="0" i="0" dirty="0">
              <a:solidFill>
                <a:srgbClr val="1F1F1F"/>
              </a:solidFill>
              <a:effectLst/>
              <a:latin typeface="Roboto" panose="02000000000000000000"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b="0">
                <a:solidFill>
                  <a:srgbClr val="000000"/>
                </a:solidFill>
                <a:effectLst/>
                <a:latin typeface="Courier New" panose="02070309020205020404" pitchFamily="49" charset="0"/>
              </a:rPr>
              <a:t>より詳細な分析が必要な場合、各パラグラフの具体的な内容と照らし合わせて関係性を深掘りすることができます。</a:t>
            </a:r>
            <a:endParaRPr kumimoji="1" lang="en-US" altLang="ja-JP" b="0" i="0" dirty="0">
              <a:solidFill>
                <a:srgbClr val="1F1F1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日本語フォントをダウンロードしたら、</a:t>
            </a:r>
            <a:r>
              <a:rPr lang="ja-JP" altLang="en-US" b="0" i="0">
                <a:solidFill>
                  <a:srgbClr val="1F1F1F"/>
                </a:solidFill>
                <a:effectLst/>
                <a:latin typeface="Roboto" panose="02000000000000000000" pitchFamily="2" charset="0"/>
              </a:rPr>
              <a:t>最後の実行ボタンを押して共起ネットワークを可視化してください。</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画面のようなグラフができたでしょうか？</a:t>
            </a:r>
            <a:endParaRPr kumimoji="1"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水色のノードは登場人物を表します。</a:t>
            </a:r>
            <a:endParaRPr kumimoji="1"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各エッジは</a:t>
            </a:r>
            <a:r>
              <a:rPr lang="ja-JP" altLang="en-US" b="0" i="0">
                <a:solidFill>
                  <a:srgbClr val="1F1F1F"/>
                </a:solidFill>
                <a:effectLst/>
                <a:latin typeface="Roboto" panose="02000000000000000000" pitchFamily="2" charset="0"/>
              </a:rPr>
              <a:t>登場人物同士が同じパラグラフで共に登場したこと、つまり「共起」を表します。</a:t>
            </a:r>
            <a:endParaRPr lang="en-US" altLang="ja-JP" b="0" i="0" dirty="0">
              <a:solidFill>
                <a:srgbClr val="1F1F1F"/>
              </a:solidFill>
              <a:effectLst/>
              <a:latin typeface="Roboto" panose="02000000000000000000" pitchFamily="2" charset="0"/>
            </a:endParaRPr>
          </a:p>
          <a:p>
            <a:pPr marL="158750" indent="0">
              <a:buNone/>
            </a:pPr>
            <a:r>
              <a:rPr lang="ja-JP" altLang="en-US" b="0" i="0">
                <a:solidFill>
                  <a:srgbClr val="1F1F1F"/>
                </a:solidFill>
                <a:effectLst/>
                <a:latin typeface="Roboto" panose="02000000000000000000" pitchFamily="2" charset="0"/>
              </a:rPr>
              <a:t>さらに、エッジの太さは共起の頻度を示し、太いほど同じパラグラフで一緒に登場していることを意味します。</a:t>
            </a:r>
            <a:endParaRPr lang="en-US" altLang="ja-JP" b="0" i="0" dirty="0">
              <a:solidFill>
                <a:srgbClr val="1F1F1F"/>
              </a:solidFill>
              <a:effectLst/>
              <a:latin typeface="Roboto" panose="02000000000000000000" pitchFamily="2" charset="0"/>
            </a:endParaRPr>
          </a:p>
          <a:p>
            <a:pPr marL="158750" indent="0">
              <a:buNone/>
            </a:pPr>
            <a:r>
              <a:rPr kumimoji="1" lang="ja-JP" altLang="en-US" b="0" i="0">
                <a:solidFill>
                  <a:srgbClr val="1F1F1F"/>
                </a:solidFill>
                <a:effectLst/>
                <a:latin typeface="Roboto" panose="02000000000000000000" pitchFamily="2" charset="0"/>
              </a:rPr>
              <a:t>エッジの色はどのパラグラフで共起が発生したかを示しています。凡例にその対応が表示されています。</a:t>
            </a:r>
            <a:endParaRPr kumimoji="1" lang="en-US" altLang="ja-JP" b="0" i="0" dirty="0">
              <a:solidFill>
                <a:srgbClr val="1F1F1F"/>
              </a:solidFill>
              <a:effectLst/>
              <a:latin typeface="Roboto" panose="02000000000000000000"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i="0">
                <a:solidFill>
                  <a:srgbClr val="1F1F1F"/>
                </a:solidFill>
                <a:effectLst/>
                <a:latin typeface="Roboto" panose="02000000000000000000" pitchFamily="2" charset="0"/>
              </a:rPr>
              <a:t>より詳しい説明はノートブックを読んでください。</a:t>
            </a:r>
            <a:br>
              <a:rPr kumimoji="1" lang="en-US" altLang="ja-JP" b="0" i="0" dirty="0">
                <a:solidFill>
                  <a:srgbClr val="1F1F1F"/>
                </a:solidFill>
                <a:effectLst/>
                <a:latin typeface="Roboto" panose="02000000000000000000" pitchFamily="2" charset="0"/>
              </a:rPr>
            </a:br>
            <a:r>
              <a:rPr kumimoji="1" lang="ja-JP" altLang="en-US" b="0" i="0">
                <a:solidFill>
                  <a:srgbClr val="1F1F1F"/>
                </a:solidFill>
                <a:effectLst/>
                <a:latin typeface="Roboto" panose="02000000000000000000" pitchFamily="2" charset="0"/>
              </a:rPr>
              <a:t>例えば、登場人物間を繋ぐエッジの太さ、本数、色の多さが明確になることで、特定の登場人物同士の関係性の重要度、物語上での人物の重要度、物語の展開に伴う人間関係の変化がわかります。</a:t>
            </a:r>
            <a:endParaRPr kumimoji="1" lang="en-US" altLang="ja-JP" b="0" i="0" dirty="0">
              <a:solidFill>
                <a:srgbClr val="1F1F1F"/>
              </a:solidFill>
              <a:effectLst/>
              <a:latin typeface="Roboto" panose="02000000000000000000"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b="0">
                <a:solidFill>
                  <a:srgbClr val="000000"/>
                </a:solidFill>
                <a:effectLst/>
                <a:latin typeface="Courier New" panose="02070309020205020404" pitchFamily="49" charset="0"/>
              </a:rPr>
              <a:t>より詳細な分析が必要な場合、各パラグラフの具体的な内容と照らし合わせて関係性を深掘りすることができます。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032310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 </a:t>
            </a:r>
            <a:r>
              <a:rPr kumimoji="1" lang="ja-JP" altLang="en-US"/>
              <a:t>登場人物の共起ネットワーク分析</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en-AU" altLang="ja-JP" dirty="0"/>
              <a:t>(</a:t>
            </a:r>
            <a:r>
              <a:rPr kumimoji="1" lang="ja-JP" altLang="en-US"/>
              <a:t>本動画</a:t>
            </a:r>
            <a:r>
              <a:rPr kumimoji="1" lang="en-AU" altLang="ja-JP" dirty="0"/>
              <a:t>)[kana:"</a:t>
            </a:r>
            <a:r>
              <a:rPr kumimoji="1" lang="ja-JP" altLang="en-US"/>
              <a:t>ホ</a:t>
            </a:r>
            <a:r>
              <a:rPr kumimoji="1" lang="en-AU" altLang="ja-JP" dirty="0"/>
              <a:t>'</a:t>
            </a:r>
            <a:r>
              <a:rPr kumimoji="1" lang="ja-JP" altLang="en-US"/>
              <a:t>ン</a:t>
            </a:r>
            <a:r>
              <a:rPr kumimoji="1" lang="en-US" altLang="ja-JP" dirty="0"/>
              <a:t> </a:t>
            </a:r>
            <a:r>
              <a:rPr kumimoji="1" lang="ja-JP" altLang="en-US"/>
              <a:t>ドウガ</a:t>
            </a:r>
            <a:r>
              <a:rPr kumimoji="1" lang="en-AU" altLang="ja-JP" dirty="0"/>
              <a:t>'"]</a:t>
            </a:r>
            <a:r>
              <a:rPr kumimoji="1" lang="ja-JP" altLang="en-US"/>
              <a:t>では、「</a:t>
            </a:r>
            <a:r>
              <a:rPr kumimoji="1" lang="en-US" altLang="ja-JP" dirty="0"/>
              <a:t>(</a:t>
            </a:r>
            <a:r>
              <a:rPr kumimoji="1" lang="ja-JP" altLang="en-US"/>
              <a:t>走れメロス</a:t>
            </a:r>
            <a:r>
              <a:rPr kumimoji="1" lang="en-US" altLang="ja-JP" dirty="0"/>
              <a:t>)[kana:"</a:t>
            </a:r>
            <a:r>
              <a:rPr kumimoji="1" lang="ja-JP" altLang="en-US"/>
              <a:t>ハシ</a:t>
            </a:r>
            <a:r>
              <a:rPr kumimoji="1" lang="en-US" altLang="ja-JP" dirty="0"/>
              <a:t>'</a:t>
            </a:r>
            <a:r>
              <a:rPr kumimoji="1" lang="ja-JP" altLang="en-US"/>
              <a:t>レメ</a:t>
            </a:r>
            <a:r>
              <a:rPr kumimoji="1" lang="en-US" altLang="ja-JP" dirty="0"/>
              <a:t>'</a:t>
            </a:r>
            <a:r>
              <a:rPr kumimoji="1" lang="ja-JP" altLang="en-US"/>
              <a:t>ロス</a:t>
            </a:r>
            <a:r>
              <a:rPr kumimoji="1" lang="en-US" altLang="ja-JP" dirty="0"/>
              <a:t>"]</a:t>
            </a:r>
            <a:r>
              <a:rPr kumimoji="1" lang="ja-JP" altLang="en-US"/>
              <a:t>」の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a:t>バージョン</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kumimoji="1" lang="ja-JP" altLang="en-US"/>
              <a:t>バ</a:t>
            </a:r>
            <a:r>
              <a:rPr kumimoji="1" lang="en-US" altLang="ja-JP" dirty="0"/>
              <a:t>'</a:t>
            </a:r>
            <a:r>
              <a:rPr kumimoji="1" lang="ja-JP" altLang="en-US"/>
              <a:t>ージョン</a:t>
            </a:r>
            <a:r>
              <a:rPr lang="en-US" altLang="ja-JP" dirty="0">
                <a:effectLst/>
                <a:latin typeface=".AppleSystemUIFontMonospaced"/>
                <a:ea typeface="Hiragino Sans" panose="020B0400000000000000" pitchFamily="34" charset="-128"/>
              </a:rPr>
              <a:t>"]</a:t>
            </a:r>
            <a:r>
              <a:rPr kumimoji="1" lang="ja-JP" altLang="en-US"/>
              <a:t> を使ったテキスト分析についてご紹介しました。</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ノートブックはコピーして別の作品の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 作成に応用できます。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本動画では、「走れメロス」の</a:t>
            </a:r>
            <a:r>
              <a:rPr kumimoji="1" lang="en-US" altLang="ja-JP" dirty="0"/>
              <a:t>TEI</a:t>
            </a:r>
            <a:r>
              <a:rPr kumimoji="1" lang="ja-JP" altLang="en-US"/>
              <a:t>バージョンを使ったテキスト分析についてご紹介しました。</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ノートブックはコピーして別の作品の</a:t>
            </a:r>
            <a:r>
              <a:rPr lang="en-US" altLang="ja-JP" dirty="0"/>
              <a:t>TEI</a:t>
            </a:r>
            <a:r>
              <a:rPr lang="ja-JP" altLang="en-US"/>
              <a:t>作成に応用できます。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250341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B7FAC-01F1-3A4D-46DF-19E259CD98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77B63E-EC05-152E-C394-D8383FF314BA}"/>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7D2420DC-AE47-6F65-CADC-FBADA6D26A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あらためて</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lang="en-US" dirty="0">
                <a:effectLst/>
                <a:latin typeface="Helvetica Neue" panose="02000503000000020004" pitchFamily="2" charset="0"/>
              </a:rPr>
              <a:t>について説明します。</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lang="en-US" dirty="0">
                <a:effectLst/>
                <a:latin typeface="Helvetica Neue" panose="02000503000000020004" pitchFamily="2" charset="0"/>
              </a:rPr>
              <a:t>とは、</a:t>
            </a:r>
            <a:r>
              <a:rPr lang="ja-JP" altLang="en-US" dirty="0">
                <a:effectLst/>
                <a:latin typeface="Helvetica Neue" panose="02000503000000020004" pitchFamily="2" charset="0"/>
              </a:rPr>
              <a:t>ウェブブラウザ上で使えるお手軽なプログラミングツールです。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Google</a:t>
            </a:r>
            <a:r>
              <a:rPr lang="ja-JP" altLang="en-US" dirty="0">
                <a:effectLst/>
                <a:latin typeface="Helvetica Neue" panose="02000503000000020004" pitchFamily="2" charset="0"/>
              </a:rPr>
              <a:t>のコンピュータの力を借りて、プログラムを実際に動かすことができます。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まず、ウェブブラウザで動くので、パソコンの</a:t>
            </a:r>
            <a:r>
              <a:rPr lang="en-US" altLang="ja-JP" dirty="0">
                <a:effectLst/>
                <a:latin typeface="Helvetica Neue" panose="02000503000000020004" pitchFamily="2" charset="0"/>
              </a:rPr>
              <a:t>OS</a:t>
            </a:r>
            <a:r>
              <a:rPr lang="ja-JP" altLang="en-US" dirty="0">
                <a:effectLst/>
                <a:latin typeface="Helvetica Neue" panose="02000503000000020004" pitchFamily="2" charset="0"/>
              </a:rPr>
              <a:t>（オペレーティングシステム）の違いや性能を気にする必要がなくなります。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そして、プログラムの内容を他の人に公開する機能があり、説明文をコードの前後に入力したり、トピックのアウトラインを作ることができます。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初心者にとっては、色々なソフトウェアをインストールする手間がなく、実行ボタンを押すだけでプログラムを動かせるのが魅力です。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ただし、インターネットに常時接続し、Googleアカウントを作る必要があります。また、(長時間)[kana:"チョ'ウジ'カン"]、接続して動かすことができません。</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そして、一旦接続が切断されると、プログラム自体は残りますが、実行させたときに一時的に生成されるファイルなど、(一時的なものは)[kana:"イチジテキナモ'ノ'ワ"]、自分のコンピュータなどに保存しなければ、消えてしま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err="1">
                <a:effectLst/>
                <a:latin typeface="Helvetica Neue" panose="02000503000000020004" pitchFamily="2" charset="0"/>
              </a:rPr>
              <a:t>あらためて</a:t>
            </a:r>
            <a:r>
              <a:rPr lang="en-US" altLang="ja-JP" dirty="0">
                <a:effectLst/>
                <a:latin typeface="Helvetica Neue" panose="02000503000000020004" pitchFamily="2" charset="0"/>
              </a:rPr>
              <a:t>[</a:t>
            </a:r>
            <a:r>
              <a:rPr lang="en-US" altLang="ja-JP" sz="1100" dirty="0"/>
              <a:t>Google </a:t>
            </a:r>
            <a:r>
              <a:rPr kumimoji="1" lang="en-US" altLang="ja-JP" dirty="0" err="1"/>
              <a:t>Colab</a:t>
            </a:r>
            <a:r>
              <a:rPr kumimoji="1" lang="en-US" altLang="ja-JP" dirty="0"/>
              <a:t>](</a:t>
            </a:r>
            <a:r>
              <a:rPr lang="en-US" altLang="ja-JP" u="none" dirty="0">
                <a:solidFill>
                  <a:schemeClr val="tx1"/>
                </a:solidFill>
                <a:hlinkClick r:id="rId3">
                  <a:extLst>
                    <a:ext uri="{A12FA001-AC4F-418D-AE19-62706E023703}">
                      <ahyp:hlinkClr xmlns:ahyp="http://schemas.microsoft.com/office/drawing/2018/hyperlinkcolor" val="tx"/>
                    </a:ext>
                  </a:extLst>
                </a:hlinkClick>
              </a:rPr>
              <a:t>https://colab.research.google.com/?hl=ja</a:t>
            </a:r>
            <a:r>
              <a:rPr kumimoji="1" lang="en-US" altLang="ja-JP" u="none" dirty="0">
                <a:solidFill>
                  <a:schemeClr val="tx1"/>
                </a:solidFill>
              </a:rPr>
              <a:t>)</a:t>
            </a:r>
            <a:r>
              <a:rPr lang="en-US" altLang="ja-JP" dirty="0" err="1">
                <a:effectLst/>
                <a:latin typeface="Helvetica Neue" panose="02000503000000020004" pitchFamily="2" charset="0"/>
              </a:rPr>
              <a:t>について説明します。</a:t>
            </a:r>
            <a:r>
              <a:rPr lang="en-US" altLang="ja-JP" sz="1100" dirty="0" err="1"/>
              <a:t>Google</a:t>
            </a:r>
            <a:r>
              <a:rPr lang="en-US" altLang="ja-JP" sz="1100" dirty="0"/>
              <a:t> </a:t>
            </a:r>
            <a:r>
              <a:rPr kumimoji="1" lang="en-US" altLang="ja-JP" dirty="0" err="1"/>
              <a:t>Colab</a:t>
            </a:r>
            <a:r>
              <a:rPr lang="en-US" altLang="ja-JP" dirty="0" err="1">
                <a:effectLst/>
                <a:latin typeface="Helvetica Neue" panose="02000503000000020004" pitchFamily="2" charset="0"/>
              </a:rPr>
              <a:t>とは</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ウェブブラウザ上で使えるお手軽なプログラミングツールです。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Google</a:t>
            </a:r>
            <a:r>
              <a:rPr lang="ja-JP" altLang="en-US" dirty="0">
                <a:effectLst/>
                <a:latin typeface="Helvetica Neue" panose="02000503000000020004" pitchFamily="2" charset="0"/>
              </a:rPr>
              <a:t>のコンピュータの力を借りて、プログラムを実際に動かすことができます。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まず、ウェブブラウザで動くので、パソコンの</a:t>
            </a:r>
            <a:r>
              <a:rPr lang="en-US" altLang="ja-JP" dirty="0">
                <a:effectLst/>
                <a:latin typeface="Helvetica Neue" panose="02000503000000020004" pitchFamily="2" charset="0"/>
              </a:rPr>
              <a:t>OS</a:t>
            </a:r>
            <a:r>
              <a:rPr lang="ja-JP" altLang="en-US" dirty="0">
                <a:effectLst/>
                <a:latin typeface="Helvetica Neue" panose="02000503000000020004" pitchFamily="2" charset="0"/>
              </a:rPr>
              <a:t>（オペレーティングシステム）の違いや性能を気にする必要がなくなります。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そして、プログラムの内容を他の人に公開する機能があり、説明文をコードの前後に入力したり、トピックのアウトラインを作ることができます。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初心者にとっては、色々なソフトウェアをインストールする手間がなく、実行ボタンを押すだけでプログラムを動かせるのが魅力です。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ただし、インターネットに常時接続し、Googleアカウントを作る必要があります。また、長時間接続して動かすことができません。</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そして、一旦接続が</a:t>
            </a:r>
            <a:r>
              <a:rPr lang="ja-JP" altLang="en-US" dirty="0">
                <a:effectLst/>
                <a:latin typeface="Helvetica Neue" panose="02000503000000020004" pitchFamily="2" charset="0"/>
              </a:rPr>
              <a:t>切断</a:t>
            </a:r>
            <a:r>
              <a:rPr lang="en-US" altLang="ja-JP" dirty="0">
                <a:effectLst/>
                <a:latin typeface="Helvetica Neue" panose="02000503000000020004" pitchFamily="2" charset="0"/>
              </a:rPr>
              <a:t>されると、プログラム自体は残りますが、実行させたときに一時的に生成されるファイルなど一時的なものは、自分のコンピュータなどに保存しなければ消えてしまいます。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376333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のサービスを使うには</a:t>
            </a:r>
            <a:r>
              <a:rPr lang="en-AU" altLang="ja-JP" sz="1100" dirty="0"/>
              <a:t>(</a:t>
            </a:r>
            <a:r>
              <a:rPr lang="en-US" altLang="ja-JP" sz="1100" dirty="0"/>
              <a:t>Google)[kana:"</a:t>
            </a:r>
            <a:r>
              <a:rPr lang="ja-JP" altLang="en-US" sz="1100"/>
              <a:t>グ</a:t>
            </a:r>
            <a:r>
              <a:rPr lang="en-US" altLang="ja-JP" sz="1100" dirty="0"/>
              <a:t>'</a:t>
            </a:r>
            <a:r>
              <a:rPr lang="ja-JP" altLang="en-US" sz="1100"/>
              <a:t>ーグル</a:t>
            </a:r>
            <a:r>
              <a:rPr lang="en-US" altLang="ja-JP" sz="1100" dirty="0"/>
              <a:t>"]</a:t>
            </a:r>
            <a:r>
              <a:rPr kumimoji="1" lang="ja-JP" altLang="en-US"/>
              <a:t>の共通アカウント（ユーザ名とパスワードのセット）を作る必要があります。</a:t>
            </a:r>
          </a:p>
          <a:p>
            <a:pPr marL="158750" indent="0">
              <a:buNone/>
            </a:pPr>
            <a:r>
              <a:rPr kumimoji="1" lang="ja-JP" altLang="en-US"/>
              <a:t>アカウントを作って</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のプログラムを動かすだけであれば無料で使えます。</a:t>
            </a:r>
            <a:r>
              <a:rPr kumimoji="1" lang="en-US" altLang="ja-JP" dirty="0"/>
              <a:t>[break:"1s"]</a:t>
            </a:r>
            <a:endParaRPr kumimoji="1" lang="ja-JP" alt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アカウントがない場合は、次の動画に進む前に以下のページでご自分のアカウントを作ってください。</a:t>
            </a:r>
            <a:r>
              <a:rPr kumimoji="1" lang="en-US" altLang="ja-JP" dirty="0"/>
              <a:t>[break:"1s"]</a:t>
            </a:r>
            <a:endParaRPr kumimoji="1" lang="ja-JP" altLang="en-US"/>
          </a:p>
          <a:p>
            <a:pPr marL="158750" indent="0">
              <a:buNone/>
            </a:pPr>
            <a:r>
              <a:rPr kumimoji="1" lang="ja-JP" altLang="en-US"/>
              <a:t>あるいは「</a:t>
            </a:r>
            <a:r>
              <a:rPr lang="en-AU" altLang="ja-JP" sz="1100" dirty="0"/>
              <a:t>(</a:t>
            </a:r>
            <a:r>
              <a:rPr lang="en-US" altLang="ja-JP" sz="1100" dirty="0"/>
              <a:t>Google)[kana:"</a:t>
            </a:r>
            <a:r>
              <a:rPr lang="ja-JP" altLang="en-US" sz="1100"/>
              <a:t>グ</a:t>
            </a:r>
            <a:r>
              <a:rPr lang="en-US" altLang="ja-JP" sz="1100" dirty="0"/>
              <a:t>'</a:t>
            </a:r>
            <a:r>
              <a:rPr lang="ja-JP" altLang="en-US" sz="1100"/>
              <a:t>ーグル</a:t>
            </a:r>
            <a:r>
              <a:rPr lang="en-US" altLang="ja-JP" sz="1100" dirty="0"/>
              <a:t>"](</a:t>
            </a:r>
            <a:r>
              <a:rPr kumimoji="1" lang="ja-JP" altLang="en-US"/>
              <a:t>アカウント</a:t>
            </a:r>
            <a:r>
              <a:rPr kumimoji="1" lang="en-AU" altLang="ja-JP" dirty="0"/>
              <a:t>)[kana:"</a:t>
            </a:r>
            <a:r>
              <a:rPr kumimoji="1" lang="ja-JP" altLang="en-US"/>
              <a:t>アカ</a:t>
            </a:r>
            <a:r>
              <a:rPr kumimoji="1" lang="en-AU" altLang="ja-JP" dirty="0"/>
              <a:t>'</a:t>
            </a:r>
            <a:r>
              <a:rPr kumimoji="1" lang="ja-JP" altLang="en-US"/>
              <a:t>ウント</a:t>
            </a:r>
            <a:r>
              <a:rPr kumimoji="1" lang="en-AU" altLang="ja-JP" dirty="0"/>
              <a:t>"](</a:t>
            </a:r>
            <a:r>
              <a:rPr kumimoji="1" lang="ja-JP" altLang="en-US"/>
              <a:t>作成</a:t>
            </a:r>
            <a:r>
              <a:rPr kumimoji="1" lang="en-AU" altLang="ja-JP" dirty="0"/>
              <a:t>)[kana:"</a:t>
            </a:r>
            <a:r>
              <a:rPr kumimoji="1" lang="ja-JP" altLang="en-US"/>
              <a:t>サクセイ</a:t>
            </a:r>
            <a:r>
              <a:rPr kumimoji="1" lang="en-AU" altLang="ja-JP" dirty="0"/>
              <a:t>"]</a:t>
            </a:r>
            <a:r>
              <a:rPr kumimoji="1" lang="ja-JP" altLang="en-US"/>
              <a:t>」といったキーワードでインターネットを検索してください。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en-US" altLang="ja-JP" dirty="0"/>
              <a:t>Google </a:t>
            </a:r>
            <a:r>
              <a:rPr kumimoji="1" lang="en-US" altLang="ja-JP" dirty="0" err="1"/>
              <a:t>Colab</a:t>
            </a:r>
            <a:r>
              <a:rPr kumimoji="1" lang="ja-JP" altLang="en-US"/>
              <a:t>のサービスを使うには</a:t>
            </a:r>
            <a:r>
              <a:rPr kumimoji="1" lang="en-US" altLang="ja-JP" dirty="0"/>
              <a:t>Google</a:t>
            </a:r>
            <a:r>
              <a:rPr kumimoji="1" lang="ja-JP" altLang="en-US"/>
              <a:t>の共通アカウント（ユーザ名とパスワードのセット）を作る必要があります。</a:t>
            </a:r>
          </a:p>
          <a:p>
            <a:pPr marL="158750" indent="0">
              <a:buNone/>
            </a:pPr>
            <a:r>
              <a:rPr kumimoji="1" lang="ja-JP" altLang="en-US"/>
              <a:t>アカウントを作って</a:t>
            </a:r>
            <a:r>
              <a:rPr kumimoji="1" lang="en-US" altLang="ja-JP" dirty="0" err="1"/>
              <a:t>Colab</a:t>
            </a:r>
            <a:r>
              <a:rPr kumimoji="1" lang="ja-JP" altLang="en-US"/>
              <a:t>のプログラムを動かすだけであれば無料で使えます。</a:t>
            </a:r>
          </a:p>
          <a:p>
            <a:pPr marL="158750" indent="0">
              <a:buNone/>
            </a:pPr>
            <a:r>
              <a:rPr kumimoji="1" lang="ja-JP" altLang="en-US"/>
              <a:t>アカウントがない場合は、次の動画に進む前に以下のページでご自分のアカウントを作ってください。</a:t>
            </a:r>
          </a:p>
          <a:p>
            <a:pPr marL="158750" indent="0">
              <a:buNone/>
            </a:pPr>
            <a:r>
              <a:rPr kumimoji="1" lang="ja-JP" altLang="en-US"/>
              <a:t>あるいは「</a:t>
            </a:r>
            <a:r>
              <a:rPr kumimoji="1" lang="en-US" altLang="ja-JP" dirty="0"/>
              <a:t>Google</a:t>
            </a:r>
            <a:r>
              <a:rPr kumimoji="1" lang="ja-JP" altLang="en-US"/>
              <a:t>アカウント作成」といったキーワードでインターネットを検索してください。</a:t>
            </a:r>
            <a:endParaRPr kumimoji="1" lang="en-AU"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altLang="ja-JP" dirty="0">
                <a:solidFill>
                  <a:schemeClr val="tx1"/>
                </a:solidFill>
                <a:hlinkClick r:id="rId3">
                  <a:extLst>
                    <a:ext uri="{A12FA001-AC4F-418D-AE19-62706E023703}">
                      <ahyp:hlinkClr xmlns:ahyp="http://schemas.microsoft.com/office/drawing/2018/hyperlinkcolor" val="tx"/>
                    </a:ext>
                  </a:extLst>
                </a:hlinkClick>
              </a:rPr>
              <a:t>https://www.google.com/intl/ja/account/about/</a:t>
            </a:r>
            <a:r>
              <a:rPr lang="en-US" altLang="ja-JP" dirty="0">
                <a:solidFill>
                  <a:schemeClr val="tx1"/>
                </a:solidFill>
              </a:rPr>
              <a:t> </a:t>
            </a:r>
            <a:endParaRPr kumimoji="1" lang="en-AU" dirty="0">
              <a:solidFill>
                <a:schemeClr val="tx1"/>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US" altLang="ja-JP" dirty="0"/>
          </a:p>
          <a:p>
            <a:pPr marL="158750" indent="0">
              <a:buNone/>
            </a:pPr>
            <a:endParaRPr kumimoji="1" lang="ja-JP" altLang="en-US"/>
          </a:p>
          <a:p>
            <a:pPr marL="158750" indent="0">
              <a:buNone/>
            </a:pPr>
            <a:endParaRPr kumimoji="1" lang="ja-JP" altLang="en-US"/>
          </a:p>
        </p:txBody>
      </p:sp>
    </p:spTree>
    <p:extLst>
      <p:ext uri="{BB962C8B-B14F-4D97-AF65-F5344CB8AC3E}">
        <p14:creationId xmlns:p14="http://schemas.microsoft.com/office/powerpoint/2010/main" val="330044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lang="en-AU" altLang="ja-JP" sz="1100" dirty="0"/>
              <a:t>(</a:t>
            </a:r>
            <a:r>
              <a:rPr lang="en-US" altLang="ja-JP" sz="1100" dirty="0"/>
              <a:t>Google)[kana:"</a:t>
            </a:r>
            <a:r>
              <a:rPr lang="ja-JP" altLang="en-US" sz="1100"/>
              <a:t>グ</a:t>
            </a:r>
            <a:r>
              <a:rPr lang="en-US" altLang="ja-JP" sz="1100" dirty="0"/>
              <a:t>'</a:t>
            </a:r>
            <a:r>
              <a:rPr lang="ja-JP" altLang="en-US" sz="1100"/>
              <a:t>ーグル</a:t>
            </a:r>
            <a:r>
              <a:rPr lang="en-US" altLang="ja-JP" sz="1100" dirty="0"/>
              <a:t>"]</a:t>
            </a:r>
            <a:r>
              <a:rPr kumimoji="1" lang="ja-JP" altLang="en-US"/>
              <a:t>のアカウントができたら、</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のサイトに移動しましょう。</a:t>
            </a:r>
            <a:endParaRPr kumimoji="1" lang="en-US" altLang="ja-JP" dirty="0"/>
          </a:p>
          <a:p>
            <a:pPr marL="158750" indent="0">
              <a:buNone/>
            </a:pPr>
            <a:r>
              <a:rPr kumimoji="1" lang="ja-JP" altLang="en-US"/>
              <a:t>そして、画面</a:t>
            </a:r>
            <a:r>
              <a:rPr kumimoji="1" lang="en-US" altLang="ja-JP" dirty="0"/>
              <a:t>(</a:t>
            </a:r>
            <a:r>
              <a:rPr kumimoji="1" lang="ja-JP" altLang="en-US"/>
              <a:t>右端</a:t>
            </a:r>
            <a:r>
              <a:rPr kumimoji="1" lang="en-AU" altLang="ja-JP" dirty="0"/>
              <a:t>)[kana:"</a:t>
            </a:r>
            <a:r>
              <a:rPr kumimoji="1" lang="ja-JP" altLang="en-US"/>
              <a:t>ミギハシ</a:t>
            </a:r>
            <a:r>
              <a:rPr kumimoji="1" lang="en-AU" altLang="ja-JP" dirty="0"/>
              <a:t>"]</a:t>
            </a:r>
            <a:r>
              <a:rPr kumimoji="1" lang="ja-JP" altLang="en-US"/>
              <a:t>のようなログインボタンからログインしてください。</a:t>
            </a:r>
            <a:endParaRPr kumimoji="1" lang="en-US" altLang="ja-JP" dirty="0"/>
          </a:p>
          <a:p>
            <a:pPr marL="158750" indent="0">
              <a:buNone/>
            </a:pPr>
            <a:r>
              <a:rPr kumimoji="1" lang="ja-JP" altLang="en-US">
                <a:effectLst/>
                <a:latin typeface="Helvetica Neue" panose="02000503000000020004" pitchFamily="2" charset="0"/>
              </a:rPr>
              <a:t>ちなみに、ノートブックとは、</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effectLst/>
                <a:latin typeface="Helvetica Neue" panose="02000503000000020004" pitchFamily="2" charset="0"/>
              </a:rPr>
              <a:t>で動く形式の、プログラミング用ファイルです。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en-US" altLang="ja-JP" dirty="0"/>
              <a:t>Google</a:t>
            </a:r>
            <a:r>
              <a:rPr kumimoji="1" lang="ja-JP" altLang="en-US"/>
              <a:t>のアカウントができたら、</a:t>
            </a:r>
            <a:r>
              <a:rPr kumimoji="1" lang="en-US" altLang="ja-JP" dirty="0"/>
              <a:t>Google </a:t>
            </a:r>
            <a:r>
              <a:rPr kumimoji="1" lang="en-US" altLang="ja-JP" dirty="0" err="1"/>
              <a:t>Colab</a:t>
            </a:r>
            <a:r>
              <a:rPr kumimoji="1" lang="ja-JP" altLang="en-US"/>
              <a:t>のサイトに移動しましょう。</a:t>
            </a:r>
            <a:endParaRPr kumimoji="1" lang="en-US" altLang="ja-JP" dirty="0"/>
          </a:p>
          <a:p>
            <a:pPr marL="158750" indent="0">
              <a:buNone/>
            </a:pPr>
            <a:r>
              <a:rPr kumimoji="1" lang="ja-JP" altLang="en-US"/>
              <a:t>そして、画面右端のようなログインボタンからログインしてください。</a:t>
            </a:r>
            <a:endParaRPr kumimoji="1" lang="en-AU" dirty="0">
              <a:effectLst/>
              <a:latin typeface="Helvetica Neue" panose="02000503000000020004"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sz="1100" b="0" dirty="0">
                <a:solidFill>
                  <a:schemeClr val="tx1"/>
                </a:solidFill>
                <a:latin typeface="BIZ UDPGothic" panose="020B0400000000000000" pitchFamily="34" charset="-128"/>
                <a:ea typeface="BIZ UDPGothic" panose="020B0400000000000000" pitchFamily="34" charset="-128"/>
              </a:rPr>
              <a:t>[Google </a:t>
            </a:r>
            <a:r>
              <a:rPr kumimoji="1" lang="en-US" altLang="ja-JP" sz="1100" b="0" dirty="0" err="1">
                <a:solidFill>
                  <a:schemeClr val="tx1"/>
                </a:solidFill>
                <a:latin typeface="BIZ UDPGothic" panose="020B0400000000000000" pitchFamily="34" charset="-128"/>
                <a:ea typeface="BIZ UDPGothic" panose="020B0400000000000000" pitchFamily="34" charset="-128"/>
              </a:rPr>
              <a:t>Colab</a:t>
            </a:r>
            <a:r>
              <a:rPr kumimoji="1" lang="ja-JP" altLang="en-US" sz="1100" b="0">
                <a:solidFill>
                  <a:schemeClr val="tx1"/>
                </a:solidFill>
                <a:latin typeface="BIZ UDPGothic" panose="020B0400000000000000" pitchFamily="34" charset="-128"/>
                <a:ea typeface="BIZ UDPGothic" panose="020B0400000000000000" pitchFamily="34" charset="-128"/>
              </a:rPr>
              <a:t>のサイト</a:t>
            </a:r>
            <a:r>
              <a:rPr kumimoji="1" lang="en-US" altLang="ja-JP" sz="1100" b="0" dirty="0">
                <a:solidFill>
                  <a:schemeClr val="tx1"/>
                </a:solidFill>
                <a:latin typeface="BIZ UDPGothic" panose="020B0400000000000000" pitchFamily="34" charset="-128"/>
                <a:ea typeface="BIZ UDPGothic" panose="020B0400000000000000" pitchFamily="34" charset="-128"/>
              </a:rPr>
              <a:t>](https://</a:t>
            </a:r>
            <a:r>
              <a:rPr kumimoji="1" lang="en-US" altLang="ja-JP" sz="1100" b="0" dirty="0" err="1">
                <a:solidFill>
                  <a:schemeClr val="tx1"/>
                </a:solidFill>
                <a:latin typeface="BIZ UDPGothic" panose="020B0400000000000000" pitchFamily="34" charset="-128"/>
                <a:ea typeface="BIZ UDPGothic" panose="020B0400000000000000" pitchFamily="34" charset="-128"/>
              </a:rPr>
              <a:t>colab.research.google.com</a:t>
            </a:r>
            <a:r>
              <a:rPr kumimoji="1" lang="en-US" altLang="ja-JP" sz="1100" b="0" dirty="0">
                <a:solidFill>
                  <a:schemeClr val="tx1"/>
                </a:solidFill>
                <a:latin typeface="BIZ UDPGothic" panose="020B0400000000000000" pitchFamily="34" charset="-128"/>
                <a:ea typeface="BIZ UDPGothic" panose="020B0400000000000000" pitchFamily="34" charset="-128"/>
              </a:rPr>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effectLst/>
                <a:latin typeface="Helvetica Neue" panose="02000503000000020004" pitchFamily="2" charset="0"/>
              </a:rPr>
              <a:t>ちなみに、ノートブックとは、</a:t>
            </a:r>
            <a:r>
              <a:rPr kumimoji="1" lang="en-US" altLang="ja-JP" dirty="0">
                <a:effectLst/>
                <a:latin typeface="Helvetica Neue" panose="02000503000000020004" pitchFamily="2" charset="0"/>
              </a:rPr>
              <a:t>Google </a:t>
            </a:r>
            <a:r>
              <a:rPr kumimoji="1" lang="en-US" altLang="ja-JP" dirty="0" err="1">
                <a:effectLst/>
                <a:latin typeface="Helvetica Neue" panose="02000503000000020004" pitchFamily="2" charset="0"/>
              </a:rPr>
              <a:t>Colab</a:t>
            </a:r>
            <a:r>
              <a:rPr kumimoji="1" lang="ja-JP" altLang="en-US">
                <a:effectLst/>
                <a:latin typeface="Helvetica Neue" panose="02000503000000020004" pitchFamily="2" charset="0"/>
              </a:rPr>
              <a:t>で動く形式のプログラミング用ファイルです。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US" altLang="ja-JP" dirty="0"/>
          </a:p>
        </p:txBody>
      </p:sp>
    </p:spTree>
    <p:extLst>
      <p:ext uri="{BB962C8B-B14F-4D97-AF65-F5344CB8AC3E}">
        <p14:creationId xmlns:p14="http://schemas.microsoft.com/office/powerpoint/2010/main" val="225641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5A42-3AD5-8704-6E19-15720CB655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E3A015-B0DC-E8DE-1973-E00E33AEB7B7}"/>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3F9AA295-2755-0FA5-A96A-C8600B464F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そして、</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のメニューからファイルを選ぶと、右の画面の状態になると思います。</a:t>
            </a:r>
            <a:endParaRPr kumimoji="1" lang="en-US" altLang="ja-JP" dirty="0"/>
          </a:p>
          <a:p>
            <a:pPr marL="158750" indent="0">
              <a:buNone/>
            </a:pPr>
            <a:r>
              <a:rPr kumimoji="1" lang="ja-JP" altLang="en-US"/>
              <a:t>ファイルの中にある、「ノートブックを開く」を選択してください。</a:t>
            </a:r>
            <a:endParaRPr kumimoji="1" lang="en-US" altLang="ja-JP" dirty="0"/>
          </a:p>
          <a:p>
            <a:pPr marL="158750" indent="0">
              <a:buNone/>
            </a:pPr>
            <a:r>
              <a:rPr kumimoji="1" lang="ja-JP" altLang="en-US"/>
              <a:t>そして、次のダイアログで、</a:t>
            </a:r>
            <a:r>
              <a:rPr lang="en-AU" altLang="ja-JP" sz="1100" dirty="0"/>
              <a:t>(</a:t>
            </a:r>
            <a:r>
              <a:rPr lang="en-US" altLang="ja-JP" sz="1100" dirty="0"/>
              <a:t>Google </a:t>
            </a:r>
            <a:r>
              <a:rPr kumimoji="1" lang="en-US" altLang="ja-JP" dirty="0" err="1"/>
              <a:t>Colab</a:t>
            </a:r>
            <a:r>
              <a:rPr lang="en-US" altLang="ja-JP" sz="1100" dirty="0"/>
              <a:t>)[kana:"</a:t>
            </a:r>
            <a:r>
              <a:rPr lang="ja-JP" altLang="en-US" sz="1100"/>
              <a:t>グーグル</a:t>
            </a:r>
            <a:r>
              <a:rPr lang="en-AU" altLang="ja-JP" sz="1100" dirty="0"/>
              <a:t>'</a:t>
            </a:r>
            <a:r>
              <a:rPr lang="ja-JP" altLang="en-US" sz="1100" dirty="0"/>
              <a:t>コ</a:t>
            </a:r>
            <a:r>
              <a:rPr lang="en-US" altLang="ja-JP" sz="1100" dirty="0"/>
              <a:t>'</a:t>
            </a:r>
            <a:r>
              <a:rPr lang="ja-JP" altLang="en-US" sz="1100" dirty="0"/>
              <a:t>ラブ</a:t>
            </a:r>
            <a:r>
              <a:rPr lang="en-US" altLang="ja-JP" sz="1100" dirty="0"/>
              <a:t>"]</a:t>
            </a:r>
            <a:r>
              <a:rPr kumimoji="1" lang="ja-JP" altLang="en-US"/>
              <a:t>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a:effectLst/>
                <a:latin typeface=".AppleSystemUIFontMonospaced"/>
                <a:ea typeface="Hiragino Sans" panose="020B0400000000000000" pitchFamily="34" charset="-128"/>
              </a:rPr>
              <a:t>"]</a:t>
            </a:r>
            <a:r>
              <a:rPr kumimoji="1" lang="en-US" altLang="ja-JP"/>
              <a:t> </a:t>
            </a:r>
            <a:r>
              <a:rPr kumimoji="1" lang="ja-JP" altLang="en-US"/>
              <a:t>ハンズオン</a:t>
            </a:r>
            <a:r>
              <a:rPr lang="ja-JP" altLang="en-US" sz="1100"/>
              <a:t>ドット</a:t>
            </a:r>
            <a:r>
              <a:rPr lang="en-AU" altLang="ja-JP" sz="1100" dirty="0"/>
              <a:t>(</a:t>
            </a:r>
            <a:r>
              <a:rPr lang="en-US" altLang="ja-JP" sz="1100" dirty="0" err="1"/>
              <a:t>ipynb</a:t>
            </a:r>
            <a:r>
              <a:rPr lang="en-US" altLang="ja-JP" sz="1100" dirty="0"/>
              <a:t>)[kana:"'</a:t>
            </a:r>
            <a:r>
              <a:rPr lang="ja-JP" altLang="en-US"/>
              <a:t>アイ</a:t>
            </a:r>
            <a:r>
              <a:rPr lang="en-AU" altLang="ja-JP" dirty="0"/>
              <a:t>'</a:t>
            </a:r>
            <a:r>
              <a:rPr lang="ja-JP" altLang="en-US"/>
              <a:t>ピー</a:t>
            </a:r>
            <a:r>
              <a:rPr lang="en-AU" altLang="ja-JP" dirty="0"/>
              <a:t>'</a:t>
            </a:r>
            <a:r>
              <a:rPr lang="ja-JP" altLang="en-US"/>
              <a:t>ワイ</a:t>
            </a:r>
            <a:r>
              <a:rPr lang="en-AU" altLang="ja-JP" dirty="0"/>
              <a:t>'</a:t>
            </a:r>
            <a:r>
              <a:rPr lang="ja-JP" altLang="en-US"/>
              <a:t>エヌ</a:t>
            </a:r>
            <a:r>
              <a:rPr lang="en-AU" altLang="ja-JP" dirty="0"/>
              <a:t>'</a:t>
            </a:r>
            <a:r>
              <a:rPr lang="ja-JP" altLang="en-US"/>
              <a:t>ビー</a:t>
            </a:r>
            <a:r>
              <a:rPr lang="en-US" altLang="ja-JP" sz="1100" dirty="0"/>
              <a:t>"]</a:t>
            </a:r>
            <a:r>
              <a:rPr kumimoji="1" lang="ja-JP" altLang="en-US"/>
              <a:t>をアップロードしてください。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そして、</a:t>
            </a:r>
            <a:r>
              <a:rPr kumimoji="1" lang="en-US" altLang="ja-JP" dirty="0"/>
              <a:t>Google </a:t>
            </a:r>
            <a:r>
              <a:rPr kumimoji="1" lang="en-US" altLang="ja-JP" dirty="0" err="1"/>
              <a:t>Colab</a:t>
            </a:r>
            <a:r>
              <a:rPr kumimoji="1" lang="ja-JP" altLang="en-US"/>
              <a:t>のメニューからファイルを選ぶと、右の画面の状態になると思います。</a:t>
            </a:r>
            <a:endParaRPr kumimoji="1" lang="en-US" altLang="ja-JP" dirty="0"/>
          </a:p>
          <a:p>
            <a:pPr marL="158750" indent="0">
              <a:buNone/>
            </a:pPr>
            <a:r>
              <a:rPr kumimoji="1" lang="ja-JP" altLang="en-US"/>
              <a:t>ファイルの中にある、「ノートブックを開く」を選択してください。</a:t>
            </a:r>
            <a:endParaRPr kumimoji="1" lang="en-US" altLang="ja-JP" dirty="0"/>
          </a:p>
          <a:p>
            <a:pPr marL="158750" indent="0">
              <a:buNone/>
            </a:pPr>
            <a:r>
              <a:rPr kumimoji="1" lang="ja-JP" altLang="en-US"/>
              <a:t>そして、次のダイアログで</a:t>
            </a:r>
            <a:r>
              <a:rPr kumimoji="1" lang="en-US" altLang="ja-JP" dirty="0"/>
              <a:t>Google </a:t>
            </a:r>
            <a:r>
              <a:rPr kumimoji="1" lang="en-US" altLang="ja-JP" dirty="0" err="1"/>
              <a:t>Colab</a:t>
            </a:r>
            <a:r>
              <a:rPr kumimoji="1" lang="ja-JP" altLang="en-US"/>
              <a:t>の</a:t>
            </a:r>
            <a:r>
              <a:rPr kumimoji="1" lang="en-US" altLang="ja-JP" dirty="0"/>
              <a:t>TEI hands-</a:t>
            </a:r>
            <a:r>
              <a:rPr kumimoji="1" lang="en-US" altLang="ja-JP" dirty="0" err="1"/>
              <a:t>on.ipynb</a:t>
            </a:r>
            <a:r>
              <a:rPr kumimoji="1" lang="ja-JP" altLang="en-US"/>
              <a:t>をアップロードしてください。</a:t>
            </a:r>
            <a:endParaRPr kumimoji="1" lang="en-US" altLang="ja-JP"/>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418129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このノートブックは、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a:t>ファイル</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kumimoji="1" lang="ja-JP" altLang="en-US"/>
              <a:t>ファ</a:t>
            </a:r>
            <a:r>
              <a:rPr kumimoji="1" lang="en-US" altLang="ja-JP" dirty="0"/>
              <a:t>'</a:t>
            </a:r>
            <a:r>
              <a:rPr kumimoji="1" lang="ja-JP" altLang="en-US"/>
              <a:t>イル</a:t>
            </a:r>
            <a:r>
              <a:rPr lang="en-US" altLang="ja-JP" dirty="0">
                <a:effectLst/>
                <a:latin typeface=".AppleSystemUIFontMonospaced"/>
                <a:ea typeface="Hiragino Sans" panose="020B0400000000000000" pitchFamily="34" charset="-128"/>
              </a:rPr>
              <a:t>"]</a:t>
            </a:r>
            <a:r>
              <a:rPr kumimoji="1" lang="ja-JP" altLang="en-US"/>
              <a:t> を使った、テキスト分析のサンプルコードを、解説付きで紹介しています。</a:t>
            </a:r>
            <a:endParaRPr kumimoji="1" lang="en-US" altLang="ja-JP" dirty="0"/>
          </a:p>
          <a:p>
            <a:pPr marL="158750" indent="0">
              <a:buNone/>
            </a:pPr>
            <a:r>
              <a:rPr kumimoji="1" lang="ja-JP" altLang="en-US"/>
              <a:t>実際に動作しますので、ぜひこのノートブックを動かしながら動画をみてください。</a:t>
            </a:r>
            <a:endParaRPr kumimoji="1" lang="en-US" altLang="ja-JP" dirty="0"/>
          </a:p>
          <a:p>
            <a:pPr marL="158750" indent="0">
              <a:buNone/>
            </a:pPr>
            <a:r>
              <a:rPr kumimoji="1" lang="ja-JP" altLang="en-US"/>
              <a:t>また、プログラミング言語は、インターネットでわからないことを検索しやすい、</a:t>
            </a:r>
            <a:r>
              <a:rPr kumimoji="1" lang="en-US" altLang="ja-JP" dirty="0"/>
              <a:t>Python</a:t>
            </a:r>
            <a:r>
              <a:rPr kumimoji="1" lang="ja-JP" altLang="en-US"/>
              <a:t>で書かれています。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en-US" altLang="ja-JP" dirty="0"/>
              <a:t>[</a:t>
            </a:r>
            <a:r>
              <a:rPr kumimoji="1" lang="ja-JP" altLang="en-US"/>
              <a:t>このノートブック</a:t>
            </a:r>
            <a:r>
              <a:rPr kumimoji="1" lang="en-US" altLang="ja-JP" dirty="0"/>
              <a:t>](</a:t>
            </a:r>
            <a:r>
              <a:rPr kumimoji="1" lang="en-US" altLang="ja-JP" sz="1100" dirty="0">
                <a:solidFill>
                  <a:schemeClr val="tx1"/>
                </a:solidFill>
                <a:hlinkClick r:id="rId3">
                  <a:extLst>
                    <a:ext uri="{A12FA001-AC4F-418D-AE19-62706E023703}">
                      <ahyp:hlinkClr xmlns:ahyp="http://schemas.microsoft.com/office/drawing/2018/hyperlinkcolor" val="tx"/>
                    </a:ext>
                  </a:extLst>
                </a:hlinkClick>
              </a:rPr>
              <a:t>https://colab.research.google.com/drive/1t0-N22TQzqjZ-cAVtFNKbb6hcZdQ7gbX?usp=sharing</a:t>
            </a:r>
            <a:r>
              <a:rPr kumimoji="1" lang="en-US" altLang="ja-JP" sz="1100" dirty="0">
                <a:solidFill>
                  <a:schemeClr val="tx1"/>
                </a:solidFill>
              </a:rPr>
              <a:t>)</a:t>
            </a:r>
            <a:r>
              <a:rPr kumimoji="1" lang="ja-JP" altLang="en-US"/>
              <a:t>は、</a:t>
            </a:r>
            <a:r>
              <a:rPr kumimoji="1" lang="en-US" altLang="ja-JP" dirty="0"/>
              <a:t>TEI</a:t>
            </a:r>
            <a:r>
              <a:rPr kumimoji="1" lang="ja-JP" altLang="en-US"/>
              <a:t>ファイルを使ったテキスト分析のサンプルコードを解説付きで紹介しています。</a:t>
            </a:r>
            <a:endParaRPr kumimoji="1" lang="en-US" altLang="ja-JP" dirty="0"/>
          </a:p>
          <a:p>
            <a:pPr marL="158750" indent="0">
              <a:buNone/>
            </a:pPr>
            <a:r>
              <a:rPr kumimoji="1" lang="ja-JP" altLang="en-US"/>
              <a:t>実際に動作しますので、ぜひこのノートブックを動かしながら動画をみてください。</a:t>
            </a:r>
            <a:endParaRPr kumimoji="1" lang="en-US" altLang="ja-JP" dirty="0"/>
          </a:p>
          <a:p>
            <a:pPr marL="158750" indent="0">
              <a:buNone/>
            </a:pPr>
            <a:r>
              <a:rPr kumimoji="1" lang="ja-JP" altLang="en-US"/>
              <a:t>またプログラミング言語は、インターネットでわからないことを検索しやすい</a:t>
            </a:r>
            <a:r>
              <a:rPr kumimoji="1" lang="en-US" altLang="ja-JP" dirty="0"/>
              <a:t>Python</a:t>
            </a:r>
            <a:r>
              <a:rPr kumimoji="1" lang="ja-JP" altLang="en-US"/>
              <a:t>で書かれています。</a:t>
            </a:r>
            <a:endParaRPr kumimoji="1" lang="en-AU"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310537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4048-34B3-2680-E86C-2411331EE7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A18C23-F103-224E-B60A-66557DEF46B8}"/>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2FDD83A4-2151-AC3B-CDDD-72C6CF55B7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Google</a:t>
            </a:r>
            <a:r>
              <a:rPr kumimoji="1" lang="en-US" altLang="ja-JP" dirty="0"/>
              <a:t> </a:t>
            </a:r>
            <a:r>
              <a:rPr kumimoji="1" lang="en-US" altLang="ja-JP" dirty="0" err="1"/>
              <a:t>Colab</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en-AU" altLang="ja-JP" dirty="0"/>
              <a:t>(</a:t>
            </a:r>
            <a:r>
              <a:rPr kumimoji="1" lang="ja-JP" altLang="en-US"/>
              <a:t>本動画</a:t>
            </a:r>
            <a:r>
              <a:rPr kumimoji="1" lang="en-AU" altLang="ja-JP" dirty="0"/>
              <a:t>)[kana:"</a:t>
            </a:r>
            <a:r>
              <a:rPr kumimoji="1" lang="ja-JP" altLang="en-US"/>
              <a:t>ホ</a:t>
            </a:r>
            <a:r>
              <a:rPr kumimoji="1" lang="en-AU" altLang="ja-JP" dirty="0"/>
              <a:t>'</a:t>
            </a:r>
            <a:r>
              <a:rPr kumimoji="1" lang="ja-JP" altLang="en-US"/>
              <a:t>ン</a:t>
            </a:r>
            <a:r>
              <a:rPr kumimoji="1" lang="en-AU" altLang="ja-JP" dirty="0"/>
              <a:t> </a:t>
            </a:r>
            <a:r>
              <a:rPr kumimoji="1" lang="ja-JP" altLang="en-US"/>
              <a:t>ドウガ</a:t>
            </a:r>
            <a:r>
              <a:rPr kumimoji="1" lang="en-AU" altLang="ja-JP" dirty="0"/>
              <a:t>'"](</a:t>
            </a:r>
            <a:r>
              <a:rPr kumimoji="1" lang="ja-JP" altLang="en-US"/>
              <a:t>では</a:t>
            </a:r>
            <a:r>
              <a:rPr kumimoji="1" lang="en-AU" altLang="ja-JP" dirty="0"/>
              <a:t>)[kana:"</a:t>
            </a:r>
            <a:r>
              <a:rPr kumimoji="1" lang="ja-JP" altLang="en-US"/>
              <a:t>デ</a:t>
            </a:r>
            <a:r>
              <a:rPr kumimoji="1" lang="en-AU" altLang="ja-JP" dirty="0"/>
              <a:t>'</a:t>
            </a:r>
            <a:r>
              <a:rPr kumimoji="1" lang="ja-JP" altLang="en-US"/>
              <a:t>ワ</a:t>
            </a:r>
            <a:r>
              <a:rPr kumimoji="1" lang="en-AU" altLang="ja-JP" dirty="0"/>
              <a:t>"]</a:t>
            </a:r>
            <a:r>
              <a:rPr kumimoji="1" lang="ja-JP" altLang="en-US"/>
              <a:t>、プログラムの説明をするときに、行番号で説明することがあります。</a:t>
            </a:r>
            <a:endParaRPr kumimoji="1" lang="en-US" altLang="ja-JP" dirty="0"/>
          </a:p>
          <a:p>
            <a:pPr marL="158750" indent="0">
              <a:buNone/>
            </a:pPr>
            <a:r>
              <a:rPr kumimoji="1" lang="ja-JP" altLang="en-US"/>
              <a:t>そのため、画面のように、歯車マークの設定から、エディタをクリックして、行番号を表示にチェックを入れてください。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本動画では、プログラムの説明をするときに、行番号で説明することがあります。</a:t>
            </a:r>
            <a:endParaRPr kumimoji="1" lang="en-US" altLang="ja-JP" dirty="0"/>
          </a:p>
          <a:p>
            <a:pPr marL="158750" indent="0">
              <a:buNone/>
            </a:pPr>
            <a:r>
              <a:rPr kumimoji="1" lang="ja-JP" altLang="en-US"/>
              <a:t>そのため、画面のように、歯車マークの設定から、エディタをクリックして、行番号を表示にチェックを入れてください。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154085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3200" b="1" i="0">
                <a:solidFill>
                  <a:schemeClr val="dk2"/>
                </a:solidFill>
                <a:latin typeface="BIZ UDPGothic" panose="020B0400000000000000" pitchFamily="34" charset="-128"/>
                <a:ea typeface="BIZ UDPGothic" panose="020B0400000000000000" pitchFamily="34" charset="-128"/>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ja-JP" altLang="en-US"/>
              <a:t>マスター タイトルの書式設定</a:t>
            </a:r>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6659861" y="2533163"/>
            <a:ext cx="7218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1" y="2533163"/>
            <a:ext cx="7218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520881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19616986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76198" lvl="0" indent="0" algn="ctr" rtl="0">
              <a:spcBef>
                <a:spcPts val="600"/>
              </a:spcBef>
              <a:spcAft>
                <a:spcPts val="0"/>
              </a:spcAft>
              <a:buSzPts val="2400"/>
              <a:buNone/>
              <a:defRPr sz="3200" b="0" i="0">
                <a:latin typeface="BIZ UDPGothic" panose="020B0400000000000000" pitchFamily="34" charset="-128"/>
                <a:ea typeface="BIZ UDPGothic" panose="020B0400000000000000" pitchFamily="34" charset="-128"/>
              </a:defRPr>
            </a:lvl1pPr>
            <a:lvl2pPr marL="914378" lvl="1" indent="-380990" algn="ctr" rtl="0">
              <a:spcBef>
                <a:spcPts val="0"/>
              </a:spcBef>
              <a:spcAft>
                <a:spcPts val="0"/>
              </a:spcAft>
              <a:buSzPts val="2400"/>
              <a:buChar char="○"/>
              <a:defRPr i="1"/>
            </a:lvl2pPr>
            <a:lvl3pPr marL="1371566" lvl="2" indent="-380990" algn="ctr" rtl="0">
              <a:spcBef>
                <a:spcPts val="0"/>
              </a:spcBef>
              <a:spcAft>
                <a:spcPts val="0"/>
              </a:spcAft>
              <a:buSzPts val="2400"/>
              <a:buChar char="■"/>
              <a:defRPr i="1"/>
            </a:lvl3pPr>
            <a:lvl4pPr marL="1828754" lvl="3" indent="-380990" algn="ctr" rtl="0">
              <a:spcBef>
                <a:spcPts val="0"/>
              </a:spcBef>
              <a:spcAft>
                <a:spcPts val="0"/>
              </a:spcAft>
              <a:buSzPts val="2400"/>
              <a:buChar char="●"/>
              <a:defRPr i="1"/>
            </a:lvl4pPr>
            <a:lvl5pPr marL="2285943" lvl="4" indent="-380990" algn="ctr" rtl="0">
              <a:spcBef>
                <a:spcPts val="0"/>
              </a:spcBef>
              <a:spcAft>
                <a:spcPts val="0"/>
              </a:spcAft>
              <a:buSzPts val="2400"/>
              <a:buChar char="○"/>
              <a:defRPr i="1"/>
            </a:lvl5pPr>
            <a:lvl6pPr marL="2743132" lvl="5" indent="-380990" algn="ctr" rtl="0">
              <a:spcBef>
                <a:spcPts val="0"/>
              </a:spcBef>
              <a:spcAft>
                <a:spcPts val="0"/>
              </a:spcAft>
              <a:buSzPts val="2400"/>
              <a:buChar char="■"/>
              <a:defRPr i="1"/>
            </a:lvl6pPr>
            <a:lvl7pPr marL="3200320" lvl="6" indent="-380990" algn="ctr" rtl="0">
              <a:spcBef>
                <a:spcPts val="0"/>
              </a:spcBef>
              <a:spcAft>
                <a:spcPts val="0"/>
              </a:spcAft>
              <a:buSzPts val="2400"/>
              <a:buChar char="●"/>
              <a:defRPr i="1"/>
            </a:lvl7pPr>
            <a:lvl8pPr marL="3657509" lvl="7" indent="-380990" algn="ctr" rtl="0">
              <a:spcBef>
                <a:spcPts val="0"/>
              </a:spcBef>
              <a:spcAft>
                <a:spcPts val="0"/>
              </a:spcAft>
              <a:buSzPts val="2400"/>
              <a:buChar char="○"/>
              <a:defRPr i="1"/>
            </a:lvl8pPr>
            <a:lvl9pPr marL="4114697" lvl="8" indent="-380990" algn="ctr">
              <a:spcBef>
                <a:spcPts val="0"/>
              </a:spcBef>
              <a:spcAft>
                <a:spcPts val="0"/>
              </a:spcAft>
              <a:buSzPts val="2400"/>
              <a:buChar char="■"/>
              <a:defRPr i="1"/>
            </a:lvl9pPr>
          </a:lstStyle>
          <a:p>
            <a:pPr lvl="0"/>
            <a:r>
              <a:rPr lang="ja-JP" altLang="en-US"/>
              <a:t>マスター テキストの書式設定</a:t>
            </a:r>
          </a:p>
        </p:txBody>
      </p:sp>
      <p:sp>
        <p:nvSpPr>
          <p:cNvPr id="25" name="Google Shape;25;p4"/>
          <p:cNvSpPr txBox="1"/>
          <p:nvPr/>
        </p:nvSpPr>
        <p:spPr>
          <a:xfrm>
            <a:off x="3593404" y="1109485"/>
            <a:ext cx="1957200" cy="980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tx1"/>
                </a:solidFill>
              </a:rPr>
              <a:t>“</a:t>
            </a:r>
            <a:endParaRPr sz="9600" b="1">
              <a:solidFill>
                <a:schemeClr val="tx1"/>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p:nvPr/>
        </p:nvSpPr>
        <p:spPr>
          <a:xfrm>
            <a:off x="7434177" y="1599675"/>
            <a:ext cx="17103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4"/>
          <p:cNvSpPr/>
          <p:nvPr/>
        </p:nvSpPr>
        <p:spPr>
          <a:xfrm>
            <a:off x="0" y="1599675"/>
            <a:ext cx="17103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4"/>
          <p:cNvSpPr txBox="1">
            <a:spLocks noGrp="1"/>
          </p:cNvSpPr>
          <p:nvPr>
            <p:ph type="sldNum" idx="12"/>
          </p:nvPr>
        </p:nvSpPr>
        <p:spPr>
          <a:xfrm>
            <a:off x="0" y="4751622"/>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740921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13888"/>
            <a:ext cx="6400800" cy="469218"/>
          </a:xfrm>
          <a:prstGeom prst="rect">
            <a:avLst/>
          </a:prstGeo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2" name="Google Shape;59;p8">
            <a:extLst>
              <a:ext uri="{FF2B5EF4-FFF2-40B4-BE49-F238E27FC236}">
                <a16:creationId xmlns:a16="http://schemas.microsoft.com/office/drawing/2014/main" id="{808EB531-2B45-6747-7C32-52EA2ABF44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B59A09FF-07E9-D401-ABB4-9579E0DDFAE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C9946FFC-12F2-5FC7-DBA6-3221B8850C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23C6DA69-4B8C-4BE9-CBD8-4F18655E5F87}"/>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079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85696"/>
            <a:ext cx="8229600" cy="972108"/>
          </a:xfrm>
          <a:prstGeom prst="rect">
            <a:avLst/>
          </a:prstGeom>
        </p:spPr>
        <p:txBody>
          <a:bodyPr>
            <a:normAutofit/>
          </a:bodyPr>
          <a:lstStyle>
            <a:lvl1pPr>
              <a:defRPr sz="3600">
                <a:solidFill>
                  <a:schemeClr val="tx1">
                    <a:lumMod val="50000"/>
                  </a:schemeClr>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Google Shape;59;p8">
            <a:extLst>
              <a:ext uri="{FF2B5EF4-FFF2-40B4-BE49-F238E27FC236}">
                <a16:creationId xmlns:a16="http://schemas.microsoft.com/office/drawing/2014/main" id="{10377CCF-68FD-C625-B1C7-5424852C069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3C68FE37-03FC-FD04-419A-3A72E9A27811}"/>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09F07A00-DB08-833B-DD3B-76A46EE23F1D}"/>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7D765330-434D-04F3-31F0-98E8851DFC49}"/>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709831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ja-JP" altLang="en-US"/>
              <a:t>マスター タイトルの書式設定</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extLst>
      <p:ext uri="{BB962C8B-B14F-4D97-AF65-F5344CB8AC3E}">
        <p14:creationId xmlns:p14="http://schemas.microsoft.com/office/powerpoint/2010/main" val="31344748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000" b="1"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ja-JP" altLang="en-US"/>
              <a:t>マスター タイトルの書式設定</a:t>
            </a:r>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ja-JP" altLang="en-US"/>
              <a:t>マスター サブタイトルの書式設定</a:t>
            </a:r>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6096271" y="3992850"/>
            <a:ext cx="3047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1" y="3992850"/>
            <a:ext cx="3047700" cy="77100"/>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txBox="1">
            <a:spLocks noGrp="1"/>
          </p:cNvSpPr>
          <p:nvPr>
            <p:ph type="sldNum" idx="12"/>
          </p:nvPr>
        </p:nvSpPr>
        <p:spPr>
          <a:xfrm>
            <a:off x="0" y="4717811"/>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23168565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63696FB-5032-2C33-044E-CF9EE241F81D}"/>
              </a:ext>
            </a:extLst>
          </p:cNvPr>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bg1"/>
              </a:solidFill>
              <a:latin typeface="BIZ UDPGothic" panose="020B0400000000000000" pitchFamily="34" charset="-128"/>
              <a:ea typeface="BIZ UDPGothic" panose="020B0400000000000000" pitchFamily="34" charset="-128"/>
            </a:endParaRPr>
          </a:p>
        </p:txBody>
      </p:sp>
      <p:sp>
        <p:nvSpPr>
          <p:cNvPr id="2" name="タイトル 1"/>
          <p:cNvSpPr>
            <a:spLocks noGrp="1"/>
          </p:cNvSpPr>
          <p:nvPr>
            <p:ph type="title"/>
          </p:nvPr>
        </p:nvSpPr>
        <p:spPr>
          <a:xfrm>
            <a:off x="457200" y="87474"/>
            <a:ext cx="8229600" cy="972108"/>
          </a:xfrm>
          <a:prstGeom prst="rect">
            <a:avLst/>
          </a:prstGeom>
        </p:spPr>
        <p:txBody>
          <a:bodyPr>
            <a:normAutofit/>
          </a:bodyPr>
          <a:lstStyle>
            <a:lvl1pPr>
              <a:defRPr sz="32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8" name="コンテンツ プレースホルダー 2"/>
          <p:cNvSpPr>
            <a:spLocks noGrp="1"/>
          </p:cNvSpPr>
          <p:nvPr>
            <p:ph idx="1"/>
          </p:nvPr>
        </p:nvSpPr>
        <p:spPr>
          <a:xfrm>
            <a:off x="782852" y="1200155"/>
            <a:ext cx="7903948" cy="3394472"/>
          </a:xfrm>
          <a:prstGeom prst="rect">
            <a:avLst/>
          </a:prstGeom>
        </p:spPr>
        <p:txBody>
          <a:bodyPr>
            <a:normAutofit/>
          </a:bodyPr>
          <a:lstStyle>
            <a:lvl1pPr marL="0" indent="0" eaLnBrk="1">
              <a:lnSpc>
                <a:spcPct val="110000"/>
              </a:lnSpc>
              <a:buFont typeface="Wingdings" panose="05000000000000000000" pitchFamily="2" charset="2"/>
              <a:buNone/>
              <a:defRPr sz="2400">
                <a:latin typeface="BIZ UDPGothic" panose="020B0400000000000000" pitchFamily="34" charset="-128"/>
                <a:ea typeface="BIZ UDPGothic" panose="020B0400000000000000" pitchFamily="34" charset="-128"/>
              </a:defRPr>
            </a:lvl1pPr>
            <a:lvl2pPr marL="335720" indent="-130957"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490" indent="-138101"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686" indent="0">
              <a:buNone/>
              <a:defRPr sz="2000">
                <a:latin typeface="BIZ UDPGothic" panose="020B0400000000000000" pitchFamily="34" charset="-128"/>
                <a:ea typeface="BIZ UDPGothic" panose="020B0400000000000000" pitchFamily="34"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
        <p:nvSpPr>
          <p:cNvPr id="4" name="Google Shape;59;p8">
            <a:extLst>
              <a:ext uri="{FF2B5EF4-FFF2-40B4-BE49-F238E27FC236}">
                <a16:creationId xmlns:a16="http://schemas.microsoft.com/office/drawing/2014/main" id="{00D67FBA-F066-9867-8056-EF48ECD19E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52E464C6-1E3C-EE9F-E330-5BA9F99E67CB}"/>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B2342AFD-156D-8E8E-C1CD-8479FF433697}"/>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AFE9CB05-7C3A-B19A-D12F-532957D1BA4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38;p5">
            <a:extLst>
              <a:ext uri="{FF2B5EF4-FFF2-40B4-BE49-F238E27FC236}">
                <a16:creationId xmlns:a16="http://schemas.microsoft.com/office/drawing/2014/main" id="{485A3DD4-FE69-D0A9-3DE5-BC9625908E7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2802798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タイトルとコンテンツ">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63696FB-5032-2C33-044E-CF9EE241F81D}"/>
              </a:ext>
            </a:extLst>
          </p:cNvPr>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bg1"/>
              </a:solidFill>
              <a:latin typeface="BIZ UDPGothic" panose="020B0400000000000000" pitchFamily="34" charset="-128"/>
              <a:ea typeface="BIZ UDPGothic" panose="020B0400000000000000" pitchFamily="34" charset="-128"/>
            </a:endParaRPr>
          </a:p>
        </p:txBody>
      </p:sp>
      <p:sp>
        <p:nvSpPr>
          <p:cNvPr id="2" name="タイトル 1"/>
          <p:cNvSpPr>
            <a:spLocks noGrp="1"/>
          </p:cNvSpPr>
          <p:nvPr>
            <p:ph type="title"/>
          </p:nvPr>
        </p:nvSpPr>
        <p:spPr>
          <a:xfrm>
            <a:off x="457200" y="87474"/>
            <a:ext cx="8229600" cy="972108"/>
          </a:xfrm>
          <a:prstGeom prst="rect">
            <a:avLst/>
          </a:prstGeom>
        </p:spPr>
        <p:txBody>
          <a:bodyPr>
            <a:normAutofit/>
          </a:bodyPr>
          <a:lstStyle>
            <a:lvl1pPr>
              <a:defRPr sz="32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8" name="コンテンツ プレースホルダー 2"/>
          <p:cNvSpPr>
            <a:spLocks noGrp="1"/>
          </p:cNvSpPr>
          <p:nvPr>
            <p:ph idx="1"/>
          </p:nvPr>
        </p:nvSpPr>
        <p:spPr>
          <a:xfrm>
            <a:off x="457201" y="1197643"/>
            <a:ext cx="4010890" cy="3394472"/>
          </a:xfrm>
          <a:prstGeom prst="rect">
            <a:avLst/>
          </a:prstGeom>
        </p:spPr>
        <p:txBody>
          <a:bodyPr>
            <a:normAutofit/>
          </a:bodyPr>
          <a:lstStyle>
            <a:lvl1pPr marL="0" indent="0" eaLnBrk="1">
              <a:lnSpc>
                <a:spcPct val="110000"/>
              </a:lnSpc>
              <a:buFont typeface="Wingdings" panose="05000000000000000000" pitchFamily="2" charset="2"/>
              <a:buNone/>
              <a:defRPr sz="2000">
                <a:latin typeface="BIZ UDPGothic" panose="020B0400000000000000" pitchFamily="34" charset="-128"/>
                <a:ea typeface="BIZ UDPGothic" panose="020B0400000000000000" pitchFamily="34" charset="-128"/>
              </a:defRPr>
            </a:lvl1pPr>
            <a:lvl2pPr marL="335720" indent="-130957"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490" indent="-138101"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686" indent="0">
              <a:buNone/>
              <a:defRPr sz="2000">
                <a:latin typeface="BIZ UDPGothic" panose="020B0400000000000000" pitchFamily="34" charset="-128"/>
                <a:ea typeface="BIZ UDPGothic" panose="020B0400000000000000" pitchFamily="34"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
        <p:nvSpPr>
          <p:cNvPr id="4" name="Google Shape;59;p8">
            <a:extLst>
              <a:ext uri="{FF2B5EF4-FFF2-40B4-BE49-F238E27FC236}">
                <a16:creationId xmlns:a16="http://schemas.microsoft.com/office/drawing/2014/main" id="{00D67FBA-F066-9867-8056-EF48ECD19E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52E464C6-1E3C-EE9F-E330-5BA9F99E67CB}"/>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B2342AFD-156D-8E8E-C1CD-8479FF433697}"/>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AFE9CB05-7C3A-B19A-D12F-532957D1BA4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38;p5">
            <a:extLst>
              <a:ext uri="{FF2B5EF4-FFF2-40B4-BE49-F238E27FC236}">
                <a16:creationId xmlns:a16="http://schemas.microsoft.com/office/drawing/2014/main" id="{485A3DD4-FE69-D0A9-3DE5-BC9625908E7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9" name="コンテンツ プレースホルダー 2">
            <a:extLst>
              <a:ext uri="{FF2B5EF4-FFF2-40B4-BE49-F238E27FC236}">
                <a16:creationId xmlns:a16="http://schemas.microsoft.com/office/drawing/2014/main" id="{E9C9EEC0-DE6E-462E-976A-AEF0569D8112}"/>
              </a:ext>
            </a:extLst>
          </p:cNvPr>
          <p:cNvSpPr>
            <a:spLocks noGrp="1"/>
          </p:cNvSpPr>
          <p:nvPr>
            <p:ph idx="13"/>
          </p:nvPr>
        </p:nvSpPr>
        <p:spPr>
          <a:xfrm>
            <a:off x="4675910" y="1200155"/>
            <a:ext cx="4010890" cy="3394472"/>
          </a:xfrm>
          <a:prstGeom prst="rect">
            <a:avLst/>
          </a:prstGeom>
        </p:spPr>
        <p:txBody>
          <a:bodyPr>
            <a:normAutofit/>
          </a:bodyPr>
          <a:lstStyle>
            <a:lvl1pPr marL="0" indent="0" eaLnBrk="1">
              <a:lnSpc>
                <a:spcPct val="110000"/>
              </a:lnSpc>
              <a:buFont typeface="Wingdings" panose="05000000000000000000" pitchFamily="2" charset="2"/>
              <a:buNone/>
              <a:defRPr sz="2000">
                <a:latin typeface="BIZ UDPGothic" panose="020B0400000000000000" pitchFamily="34" charset="-128"/>
                <a:ea typeface="BIZ UDPGothic" panose="020B0400000000000000" pitchFamily="34" charset="-128"/>
              </a:defRPr>
            </a:lvl1pPr>
            <a:lvl2pPr marL="335720" indent="-130957"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490" indent="-138101"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686" indent="0">
              <a:buNone/>
              <a:defRPr sz="2000">
                <a:latin typeface="BIZ UDPGothic" panose="020B0400000000000000" pitchFamily="34" charset="-128"/>
                <a:ea typeface="BIZ UDPGothic" panose="020B0400000000000000" pitchFamily="34"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Tree>
    <p:extLst>
      <p:ext uri="{BB962C8B-B14F-4D97-AF65-F5344CB8AC3E}">
        <p14:creationId xmlns:p14="http://schemas.microsoft.com/office/powerpoint/2010/main" val="41615174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45" name="Google Shape;45;p6"/>
          <p:cNvSpPr txBox="1">
            <a:spLocks noGrp="1"/>
          </p:cNvSpPr>
          <p:nvPr>
            <p:ph type="body" idx="1"/>
          </p:nvPr>
        </p:nvSpPr>
        <p:spPr>
          <a:xfrm>
            <a:off x="893624"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6" name="Google Shape;46;p6"/>
          <p:cNvSpPr txBox="1">
            <a:spLocks noGrp="1"/>
          </p:cNvSpPr>
          <p:nvPr>
            <p:ph type="body" idx="2"/>
          </p:nvPr>
        </p:nvSpPr>
        <p:spPr>
          <a:xfrm>
            <a:off x="4668386"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F5C612B5-165F-0946-763C-7B2A766A784E}"/>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8318362-D37E-A169-17C9-539F726226A5}"/>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23E59B6-177D-2B95-1688-83F5D691710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07D8D7BD-9A3A-EB01-4F43-A9F54F332FC4}"/>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222351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21867EA7-B7CA-C4D9-2BA5-2BA12487004A}"/>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5F3B028C-A69F-BC78-4393-B573D6A7CBFD}"/>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20E21139-BAAB-41D7-E5BF-D2BB8E4F2980}"/>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905F6B7A-8EB8-F06B-8698-11977124957A}"/>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1650974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63" name="Google Shape;63;p8"/>
          <p:cNvSpPr txBox="1">
            <a:spLocks noGrp="1"/>
          </p:cNvSpPr>
          <p:nvPr>
            <p:ph type="title"/>
          </p:nvPr>
        </p:nvSpPr>
        <p:spPr>
          <a:xfrm>
            <a:off x="893700" y="358388"/>
            <a:ext cx="7356366" cy="8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5ACE663B-6E2F-1A23-1DBF-7E7A0843862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27E4178-F712-EA72-E3D7-9CEA19AF21F6}"/>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5F4126CD-97E7-17A4-2B64-E8F13728C705}"/>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6635149E-8C08-E873-0255-A32563927C01}"/>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1804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189" lvl="0" indent="-228594">
              <a:spcBef>
                <a:spcPts val="360"/>
              </a:spcBef>
              <a:spcAft>
                <a:spcPts val="0"/>
              </a:spcAft>
              <a:buClr>
                <a:schemeClr val="dk2"/>
              </a:buClr>
              <a:buSzPts val="1400"/>
              <a:buNone/>
              <a:defRPr sz="1400" b="0" i="0">
                <a:solidFill>
                  <a:schemeClr val="dk2"/>
                </a:solidFill>
                <a:latin typeface="BIZ UDPGothic" panose="020B0400000000000000" pitchFamily="34" charset="-128"/>
                <a:ea typeface="BIZ UDPGothic" panose="020B0400000000000000" pitchFamily="34" charset="-128"/>
              </a:defRPr>
            </a:lvl1pPr>
          </a:lstStyle>
          <a:p>
            <a:pPr lvl="0"/>
            <a:r>
              <a:rPr lang="ja-JP" altLang="en-US"/>
              <a:t>マスター テキストの書式設定</a:t>
            </a: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39DCCACA-68FD-45A4-614A-564C6399E8C7}"/>
              </a:ext>
            </a:extLst>
          </p:cNvPr>
          <p:cNvSpPr/>
          <p:nvPr/>
        </p:nvSpPr>
        <p:spPr>
          <a:xfrm>
            <a:off x="7356366" y="-3267"/>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7ADFE7D-45B3-6777-54D4-2CAB039C30AC}"/>
              </a:ext>
            </a:extLst>
          </p:cNvPr>
          <p:cNvSpPr/>
          <p:nvPr/>
        </p:nvSpPr>
        <p:spPr>
          <a:xfrm>
            <a:off x="8250312" y="-3267"/>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C54AC58-1D04-3643-E8D5-4D2D6D6FF02C}"/>
              </a:ext>
            </a:extLst>
          </p:cNvPr>
          <p:cNvSpPr/>
          <p:nvPr/>
        </p:nvSpPr>
        <p:spPr>
          <a:xfrm>
            <a:off x="0" y="-3267"/>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E2D58F6A-26FB-0653-5E59-12AB88032BCD}"/>
              </a:ext>
            </a:extLst>
          </p:cNvPr>
          <p:cNvSpPr/>
          <p:nvPr/>
        </p:nvSpPr>
        <p:spPr>
          <a:xfrm>
            <a:off x="893710" y="-3267"/>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02162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C404BD68-A798-1F03-4645-955FF82EE1F6}"/>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956D683-4FDE-D3A8-A9A8-0D9FB0D0721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8B212D52-D3AC-F38C-B88C-A1780D8324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CB2E6FA9-847E-D7F7-7A68-B2D36518B292}"/>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370352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タイトル プレースホルダー 2">
            <a:extLst>
              <a:ext uri="{FF2B5EF4-FFF2-40B4-BE49-F238E27FC236}">
                <a16:creationId xmlns:a16="http://schemas.microsoft.com/office/drawing/2014/main" id="{BF15FF19-EF74-5F7E-1E90-E7B6015F2276}"/>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0815042E-04C2-3A48-C0EF-588B7E8D64F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endParaRPr kumimoji="1" lang="ja-JP" altLang="en-US"/>
          </a:p>
        </p:txBody>
      </p:sp>
    </p:spTree>
    <p:extLst>
      <p:ext uri="{BB962C8B-B14F-4D97-AF65-F5344CB8AC3E}">
        <p14:creationId xmlns:p14="http://schemas.microsoft.com/office/powerpoint/2010/main" val="4205512169"/>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31"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30" r:id="rId14"/>
  </p:sldLayoutIdLst>
  <p:transition>
    <p:fade thruBlk="1"/>
  </p:transition>
  <p:hf sldNum="0" hdr="0" ftr="0" dt="0"/>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kumimoji="1" sz="3200" b="1"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19090" marR="0" lvl="0" indent="-342892" algn="l" rtl="0" eaLnBrk="1" hangingPunct="1">
        <a:lnSpc>
          <a:spcPct val="110000"/>
        </a:lnSpc>
        <a:spcBef>
          <a:spcPts val="0"/>
        </a:spcBef>
        <a:spcAft>
          <a:spcPts val="0"/>
        </a:spcAft>
        <a:buClr>
          <a:srgbClr val="000000"/>
        </a:buClr>
        <a:buFont typeface="Arial" panose="020B0604020202020204" pitchFamily="34" charset="0"/>
        <a:buChar char="•"/>
        <a:defRPr kumimoji="1" sz="24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0" marR="0" lvl="1"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Arial"/>
          <a:ea typeface="Arial"/>
          <a:cs typeface="Arial"/>
          <a:sym typeface="Arial"/>
        </a:defRPr>
      </a:lvl2pPr>
      <a:lvl3pPr marL="457189" marR="0" lvl="2"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3pPr>
      <a:lvl4pPr marL="457189" marR="0" lvl="3"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4pPr>
      <a:lvl5pPr marL="457189" marR="0" lvl="4"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hyperlink" Target="https://colab.research.googl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11.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microsoft.com/office/2007/relationships/hdphoto" Target="../media/hdphoto12.wdp"/><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3.png"/><Relationship Id="rId4" Type="http://schemas.microsoft.com/office/2007/relationships/hdphoto" Target="../media/hdphoto13.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14.wdp"/></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15.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microsoft.com/office/2007/relationships/hdphoto" Target="../media/hdphoto17.wdp"/><Relationship Id="rId5" Type="http://schemas.openxmlformats.org/officeDocument/2006/relationships/image" Target="../media/image27.png"/><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9.png"/><Relationship Id="rId4" Type="http://schemas.microsoft.com/office/2007/relationships/hdphoto" Target="../media/hdphoto18.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olab.research.google.com/?hl=j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19.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microsoft.com/office/2007/relationships/hdphoto" Target="../media/hdphoto21.wdp"/><Relationship Id="rId5" Type="http://schemas.openxmlformats.org/officeDocument/2006/relationships/image" Target="../media/image32.png"/><Relationship Id="rId4" Type="http://schemas.microsoft.com/office/2007/relationships/hdphoto" Target="../media/hdphoto20.wdp"/></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intl/ja/account/abou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s://colab.research.google.com/drive/1t0-N22TQzqjZ-cAVtFNKbb6hcZdQ7gbX?usp=shar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ja" dirty="0"/>
              <a:t>TE</a:t>
            </a:r>
            <a:r>
              <a:rPr lang="en-US" altLang="ja" dirty="0"/>
              <a:t>I</a:t>
            </a:r>
            <a:r>
              <a:rPr lang="ja" dirty="0"/>
              <a:t>ハンズオン</a:t>
            </a:r>
            <a:endParaRPr dirty="0"/>
          </a:p>
        </p:txBody>
      </p:sp>
      <p:sp>
        <p:nvSpPr>
          <p:cNvPr id="2" name="字幕 1">
            <a:extLst>
              <a:ext uri="{FF2B5EF4-FFF2-40B4-BE49-F238E27FC236}">
                <a16:creationId xmlns:a16="http://schemas.microsoft.com/office/drawing/2014/main" id="{7620D324-FA28-7CB2-E627-1674A4BC8898}"/>
              </a:ext>
            </a:extLst>
          </p:cNvPr>
          <p:cNvSpPr>
            <a:spLocks noGrp="1"/>
          </p:cNvSpPr>
          <p:nvPr>
            <p:ph type="subTitle" idx="1"/>
          </p:nvPr>
        </p:nvSpPr>
        <p:spPr/>
        <p:txBody>
          <a:bodyPr/>
          <a:lstStyle/>
          <a:p>
            <a:pPr marL="418465" indent="-342265"/>
            <a:r>
              <a:rPr lang="ja-JP" altLang="en-US">
                <a:ea typeface="BIZ UDPGothic"/>
              </a:rPr>
              <a:t>応用編　「走れメロス」でテキスト分析</a:t>
            </a:r>
            <a:endParaRPr lang="en-US" altLang="ja-JP" dirty="0">
              <a:ea typeface="BIZ UD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288B2-21B7-83B8-918A-D62EC221F57E}"/>
              </a:ext>
            </a:extLst>
          </p:cNvPr>
          <p:cNvSpPr>
            <a:spLocks noGrp="1"/>
          </p:cNvSpPr>
          <p:nvPr>
            <p:ph type="title"/>
          </p:nvPr>
        </p:nvSpPr>
        <p:spPr>
          <a:xfrm>
            <a:off x="457200" y="87474"/>
            <a:ext cx="8229600" cy="840316"/>
          </a:xfrm>
        </p:spPr>
        <p:txBody>
          <a:bodyPr/>
          <a:lstStyle/>
          <a:p>
            <a:r>
              <a:rPr kumimoji="1" lang="ja-JP" altLang="en-US"/>
              <a:t>太宰治「走れメロス」の</a:t>
            </a:r>
            <a:r>
              <a:rPr kumimoji="1" lang="en-US" altLang="ja-JP" dirty="0" err="1"/>
              <a:t>meros.xml</a:t>
            </a:r>
            <a:endParaRPr kumimoji="1" lang="ja-JP" altLang="en-US"/>
          </a:p>
        </p:txBody>
      </p:sp>
      <p:sp>
        <p:nvSpPr>
          <p:cNvPr id="3" name="コンテンツ プレースホルダー 2">
            <a:extLst>
              <a:ext uri="{FF2B5EF4-FFF2-40B4-BE49-F238E27FC236}">
                <a16:creationId xmlns:a16="http://schemas.microsoft.com/office/drawing/2014/main" id="{0462265E-DF28-F01E-03A7-B5BE1BFF5EBC}"/>
              </a:ext>
            </a:extLst>
          </p:cNvPr>
          <p:cNvSpPr>
            <a:spLocks noGrp="1"/>
          </p:cNvSpPr>
          <p:nvPr>
            <p:ph idx="1"/>
          </p:nvPr>
        </p:nvSpPr>
        <p:spPr>
          <a:xfrm>
            <a:off x="782852" y="1200155"/>
            <a:ext cx="7903948" cy="1316409"/>
          </a:xfrm>
        </p:spPr>
        <p:txBody>
          <a:bodyPr/>
          <a:lstStyle/>
          <a:p>
            <a:r>
              <a:rPr kumimoji="1" lang="ja-JP" altLang="en-US"/>
              <a:t>青空文庫のテキストを基に</a:t>
            </a:r>
            <a:r>
              <a:rPr kumimoji="1" lang="en-US" altLang="ja-JP"/>
              <a:t>TEI</a:t>
            </a:r>
            <a:r>
              <a:rPr kumimoji="1" lang="ja-JP" altLang="en-US"/>
              <a:t>化したサンプルに軽微な修正を行ったもの</a:t>
            </a:r>
          </a:p>
        </p:txBody>
      </p:sp>
      <p:pic>
        <p:nvPicPr>
          <p:cNvPr id="4" name="図 3">
            <a:extLst>
              <a:ext uri="{FF2B5EF4-FFF2-40B4-BE49-F238E27FC236}">
                <a16:creationId xmlns:a16="http://schemas.microsoft.com/office/drawing/2014/main" id="{E68091F6-E527-C7FD-15C2-8A3E8849EDE1}"/>
              </a:ext>
            </a:extLst>
          </p:cNvPr>
          <p:cNvPicPr>
            <a:picLocks noChangeAspect="1"/>
          </p:cNvPicPr>
          <p:nvPr/>
        </p:nvPicPr>
        <p:blipFill>
          <a:blip r:embed="rId3"/>
          <a:stretch>
            <a:fillRect/>
          </a:stretch>
        </p:blipFill>
        <p:spPr>
          <a:xfrm flipH="1">
            <a:off x="782852" y="2684406"/>
            <a:ext cx="1942822" cy="1718904"/>
          </a:xfrm>
          <a:prstGeom prst="rect">
            <a:avLst/>
          </a:prstGeom>
        </p:spPr>
      </p:pic>
      <p:pic>
        <p:nvPicPr>
          <p:cNvPr id="1026" name="Picture 2" descr="青空文庫">
            <a:extLst>
              <a:ext uri="{FF2B5EF4-FFF2-40B4-BE49-F238E27FC236}">
                <a16:creationId xmlns:a16="http://schemas.microsoft.com/office/drawing/2014/main" id="{A3E9F075-A5DE-088F-E1B2-5D429E333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42" y="2786001"/>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29BF04E0-9E28-7273-CEEC-8D9C5D40CF65}"/>
              </a:ext>
            </a:extLst>
          </p:cNvPr>
          <p:cNvSpPr txBox="1"/>
          <p:nvPr/>
        </p:nvSpPr>
        <p:spPr>
          <a:xfrm>
            <a:off x="5378409" y="2786001"/>
            <a:ext cx="1398140" cy="1015663"/>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en-US" altLang="ja-JP" sz="2000"/>
              <a:t>TEI-EAJ</a:t>
            </a:r>
          </a:p>
          <a:p>
            <a:r>
              <a:rPr lang="en-US" altLang="ja-JP" sz="2000"/>
              <a:t>aozora_tei</a:t>
            </a:r>
          </a:p>
          <a:p>
            <a:r>
              <a:rPr kumimoji="1" lang="en-US" altLang="ja-JP" sz="2000"/>
              <a:t>@Github</a:t>
            </a:r>
            <a:endParaRPr kumimoji="1" lang="ja-JP" altLang="en-US" sz="2000"/>
          </a:p>
        </p:txBody>
      </p:sp>
      <p:pic>
        <p:nvPicPr>
          <p:cNvPr id="9" name="グラフィックス 8" descr="紙 単色塗りつぶし">
            <a:extLst>
              <a:ext uri="{FF2B5EF4-FFF2-40B4-BE49-F238E27FC236}">
                <a16:creationId xmlns:a16="http://schemas.microsoft.com/office/drawing/2014/main" id="{3106366F-AD58-D160-8CA9-C22140A45B5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208945" y="2739592"/>
            <a:ext cx="1371112" cy="1371112"/>
          </a:xfrm>
          <a:prstGeom prst="rect">
            <a:avLst/>
          </a:prstGeom>
        </p:spPr>
      </p:pic>
      <p:sp>
        <p:nvSpPr>
          <p:cNvPr id="10" name="右矢印 9">
            <a:extLst>
              <a:ext uri="{FF2B5EF4-FFF2-40B4-BE49-F238E27FC236}">
                <a16:creationId xmlns:a16="http://schemas.microsoft.com/office/drawing/2014/main" id="{F3103062-55C7-78A9-12A3-65D26CE84BC0}"/>
              </a:ext>
            </a:extLst>
          </p:cNvPr>
          <p:cNvSpPr/>
          <p:nvPr/>
        </p:nvSpPr>
        <p:spPr>
          <a:xfrm>
            <a:off x="2902226" y="3392557"/>
            <a:ext cx="357809" cy="225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a:extLst>
              <a:ext uri="{FF2B5EF4-FFF2-40B4-BE49-F238E27FC236}">
                <a16:creationId xmlns:a16="http://schemas.microsoft.com/office/drawing/2014/main" id="{FF67DC7F-D620-5AE2-86D6-23040966D3CD}"/>
              </a:ext>
            </a:extLst>
          </p:cNvPr>
          <p:cNvSpPr/>
          <p:nvPr/>
        </p:nvSpPr>
        <p:spPr>
          <a:xfrm>
            <a:off x="4853821" y="3381243"/>
            <a:ext cx="357809" cy="225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a:extLst>
              <a:ext uri="{FF2B5EF4-FFF2-40B4-BE49-F238E27FC236}">
                <a16:creationId xmlns:a16="http://schemas.microsoft.com/office/drawing/2014/main" id="{E1CB5865-F71B-EF14-6901-2377AFA981AB}"/>
              </a:ext>
            </a:extLst>
          </p:cNvPr>
          <p:cNvSpPr/>
          <p:nvPr/>
        </p:nvSpPr>
        <p:spPr>
          <a:xfrm>
            <a:off x="6943330" y="3381243"/>
            <a:ext cx="357809" cy="225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18E38AA-06C7-3000-B2BF-A38C138F1EA7}"/>
              </a:ext>
            </a:extLst>
          </p:cNvPr>
          <p:cNvSpPr txBox="1"/>
          <p:nvPr/>
        </p:nvSpPr>
        <p:spPr>
          <a:xfrm>
            <a:off x="7520039" y="3462479"/>
            <a:ext cx="748923" cy="461665"/>
          </a:xfrm>
          <a:prstGeom prst="rect">
            <a:avLst/>
          </a:prstGeom>
          <a:noFill/>
        </p:spPr>
        <p:txBody>
          <a:bodyPr wrap="none" rtlCol="0">
            <a:spAutoFit/>
          </a:bodyPr>
          <a:lstStyle/>
          <a:p>
            <a:r>
              <a:rPr kumimoji="1" lang="en-US" altLang="ja-JP" sz="2400" b="1">
                <a:latin typeface="BIZ UDPGothic" panose="020B0400000000000000" pitchFamily="34" charset="-128"/>
                <a:ea typeface="BIZ UDPGothic" panose="020B0400000000000000" pitchFamily="34" charset="-128"/>
              </a:rPr>
              <a:t>TEI</a:t>
            </a:r>
            <a:endParaRPr kumimoji="1" lang="ja-JP" altLang="en-US" sz="2400" b="1">
              <a:latin typeface="BIZ UDPGothic" panose="020B0400000000000000" pitchFamily="34" charset="-128"/>
              <a:ea typeface="BIZ UDPGothic" panose="020B0400000000000000" pitchFamily="34" charset="-128"/>
            </a:endParaRPr>
          </a:p>
        </p:txBody>
      </p:sp>
      <p:sp>
        <p:nvSpPr>
          <p:cNvPr id="14" name="テキスト ボックス 13">
            <a:extLst>
              <a:ext uri="{FF2B5EF4-FFF2-40B4-BE49-F238E27FC236}">
                <a16:creationId xmlns:a16="http://schemas.microsoft.com/office/drawing/2014/main" id="{31040611-BB30-0650-B9B4-6F841D14D969}"/>
              </a:ext>
            </a:extLst>
          </p:cNvPr>
          <p:cNvSpPr txBox="1"/>
          <p:nvPr/>
        </p:nvSpPr>
        <p:spPr>
          <a:xfrm>
            <a:off x="7234704" y="4044515"/>
            <a:ext cx="1319592" cy="338554"/>
          </a:xfrm>
          <a:prstGeom prst="rect">
            <a:avLst/>
          </a:prstGeom>
          <a:noFill/>
        </p:spPr>
        <p:txBody>
          <a:bodyPr wrap="none" rtlCol="0">
            <a:spAutoFit/>
          </a:bodyPr>
          <a:lstStyle/>
          <a:p>
            <a:r>
              <a:rPr kumimoji="1" lang="en-US" altLang="ja-JP" sz="1600">
                <a:latin typeface="BIZ UDPGothic" panose="020B0400000000000000" pitchFamily="34" charset="-128"/>
                <a:ea typeface="BIZ UDPGothic" panose="020B0400000000000000" pitchFamily="34" charset="-128"/>
              </a:rPr>
              <a:t>meros.xml</a:t>
            </a:r>
            <a:endParaRPr kumimoji="1" lang="ja-JP" altLang="en-US" sz="1600">
              <a:latin typeface="BIZ UDPGothic" panose="020B0400000000000000" pitchFamily="34" charset="-128"/>
              <a:ea typeface="BIZ UDPGothic" panose="020B0400000000000000" pitchFamily="34" charset="-128"/>
            </a:endParaRPr>
          </a:p>
        </p:txBody>
      </p:sp>
      <p:sp>
        <p:nvSpPr>
          <p:cNvPr id="15" name="テキスト ボックス 14">
            <a:extLst>
              <a:ext uri="{FF2B5EF4-FFF2-40B4-BE49-F238E27FC236}">
                <a16:creationId xmlns:a16="http://schemas.microsoft.com/office/drawing/2014/main" id="{4B0DFEE1-4C64-B30A-BCFF-49BD182E153D}"/>
              </a:ext>
            </a:extLst>
          </p:cNvPr>
          <p:cNvSpPr txBox="1"/>
          <p:nvPr/>
        </p:nvSpPr>
        <p:spPr>
          <a:xfrm>
            <a:off x="837552" y="4295608"/>
            <a:ext cx="2111205" cy="584775"/>
          </a:xfrm>
          <a:prstGeom prst="rect">
            <a:avLst/>
          </a:prstGeom>
          <a:solidFill>
            <a:schemeClr val="bg1"/>
          </a:solidFill>
        </p:spPr>
        <p:txBody>
          <a:bodyPr wrap="square" rtlCol="0">
            <a:spAutoFit/>
          </a:bodyPr>
          <a:lstStyle/>
          <a:p>
            <a:r>
              <a:rPr lang="ja-JP" altLang="en-US" sz="1600">
                <a:latin typeface="BIZ UDPGothic" panose="020B0400000000000000" pitchFamily="34" charset="-128"/>
                <a:ea typeface="BIZ UDPGothic" panose="020B0400000000000000" pitchFamily="34" charset="-128"/>
              </a:rPr>
              <a:t>（底本は</a:t>
            </a:r>
            <a:r>
              <a:rPr lang="en-US" altLang="ja-JP" sz="1600">
                <a:latin typeface="BIZ UDPGothic" panose="020B0400000000000000" pitchFamily="34" charset="-128"/>
                <a:ea typeface="BIZ UDPGothic" panose="020B0400000000000000" pitchFamily="34" charset="-128"/>
              </a:rPr>
              <a:t>meros.xml</a:t>
            </a:r>
            <a:r>
              <a:rPr lang="ja-JP" altLang="en-US" sz="1600">
                <a:latin typeface="BIZ UDPGothic" panose="020B0400000000000000" pitchFamily="34" charset="-128"/>
                <a:ea typeface="BIZ UDPGothic" panose="020B0400000000000000" pitchFamily="34" charset="-128"/>
              </a:rPr>
              <a:t>に記載）</a:t>
            </a:r>
            <a:endParaRPr kumimoji="1" lang="ja-JP" altLang="en-US" sz="1600">
              <a:latin typeface="BIZ UDPGothic" panose="020B0400000000000000" pitchFamily="34" charset="-128"/>
              <a:ea typeface="BIZ UDPGothic" panose="020B0400000000000000" pitchFamily="34" charset="-128"/>
            </a:endParaRPr>
          </a:p>
        </p:txBody>
      </p:sp>
      <p:sp>
        <p:nvSpPr>
          <p:cNvPr id="16" name="テキスト ボックス 15">
            <a:extLst>
              <a:ext uri="{FF2B5EF4-FFF2-40B4-BE49-F238E27FC236}">
                <a16:creationId xmlns:a16="http://schemas.microsoft.com/office/drawing/2014/main" id="{BE6E17C2-D87A-C733-8A5F-4D5320872996}"/>
              </a:ext>
            </a:extLst>
          </p:cNvPr>
          <p:cNvSpPr txBox="1"/>
          <p:nvPr/>
        </p:nvSpPr>
        <p:spPr>
          <a:xfrm>
            <a:off x="3332837" y="4090681"/>
            <a:ext cx="1431029" cy="584775"/>
          </a:xfrm>
          <a:prstGeom prst="rect">
            <a:avLst/>
          </a:prstGeom>
          <a:noFill/>
        </p:spPr>
        <p:txBody>
          <a:bodyPr wrap="square" rtlCol="0">
            <a:spAutoFit/>
          </a:bodyPr>
          <a:lstStyle/>
          <a:p>
            <a:r>
              <a:rPr kumimoji="1" lang="ja-JP" altLang="en-US" sz="1600" b="1">
                <a:latin typeface="BIZ UDPGothic" panose="020B0400000000000000" pitchFamily="34" charset="-128"/>
                <a:ea typeface="BIZ UDPGothic" panose="020B0400000000000000" pitchFamily="34" charset="-128"/>
              </a:rPr>
              <a:t>青空文庫有志</a:t>
            </a:r>
            <a:r>
              <a:rPr kumimoji="1" lang="ja-JP" altLang="en-US" sz="1600">
                <a:latin typeface="BIZ UDPGothic" panose="020B0400000000000000" pitchFamily="34" charset="-128"/>
                <a:ea typeface="BIZ UDPGothic" panose="020B0400000000000000" pitchFamily="34" charset="-128"/>
              </a:rPr>
              <a:t>がテキスト化</a:t>
            </a:r>
          </a:p>
        </p:txBody>
      </p:sp>
      <p:sp>
        <p:nvSpPr>
          <p:cNvPr id="17" name="テキスト ボックス 16">
            <a:extLst>
              <a:ext uri="{FF2B5EF4-FFF2-40B4-BE49-F238E27FC236}">
                <a16:creationId xmlns:a16="http://schemas.microsoft.com/office/drawing/2014/main" id="{E51F140D-C80E-D881-00DD-112078943142}"/>
              </a:ext>
            </a:extLst>
          </p:cNvPr>
          <p:cNvSpPr txBox="1"/>
          <p:nvPr/>
        </p:nvSpPr>
        <p:spPr>
          <a:xfrm>
            <a:off x="5210032" y="3803165"/>
            <a:ext cx="1671749" cy="1077218"/>
          </a:xfrm>
          <a:prstGeom prst="rect">
            <a:avLst/>
          </a:prstGeom>
          <a:noFill/>
        </p:spPr>
        <p:txBody>
          <a:bodyPr wrap="square" rtlCol="0">
            <a:spAutoFit/>
          </a:bodyPr>
          <a:lstStyle/>
          <a:p>
            <a:r>
              <a:rPr lang="en-US" altLang="ja-JP" sz="1600" b="1">
                <a:latin typeface="BIZ UDPGothic" panose="020B0400000000000000" pitchFamily="34" charset="-128"/>
                <a:ea typeface="BIZ UDPGothic" panose="020B0400000000000000" pitchFamily="34" charset="-128"/>
              </a:rPr>
              <a:t>TEI-C</a:t>
            </a:r>
            <a:r>
              <a:rPr lang="ja-JP" altLang="en-US" sz="1600" b="1">
                <a:latin typeface="BIZ UDPGothic" panose="020B0400000000000000" pitchFamily="34" charset="-128"/>
                <a:ea typeface="BIZ UDPGothic" panose="020B0400000000000000" pitchFamily="34" charset="-128"/>
              </a:rPr>
              <a:t>東アジア</a:t>
            </a:r>
            <a:r>
              <a:rPr lang="en-US" altLang="ja-JP" sz="1600" b="1">
                <a:latin typeface="BIZ UDPGothic" panose="020B0400000000000000" pitchFamily="34" charset="-128"/>
                <a:ea typeface="BIZ UDPGothic" panose="020B0400000000000000" pitchFamily="34" charset="-128"/>
              </a:rPr>
              <a:t>/</a:t>
            </a:r>
            <a:r>
              <a:rPr lang="ja-JP" altLang="en-US" sz="1600" b="1">
                <a:latin typeface="BIZ UDPGothic" panose="020B0400000000000000" pitchFamily="34" charset="-128"/>
                <a:ea typeface="BIZ UDPGothic" panose="020B0400000000000000" pitchFamily="34" charset="-128"/>
              </a:rPr>
              <a:t>日本語分科会有志</a:t>
            </a:r>
            <a:r>
              <a:rPr lang="ja-JP" altLang="en-US" sz="1600">
                <a:latin typeface="BIZ UDPGothic" panose="020B0400000000000000" pitchFamily="34" charset="-128"/>
                <a:ea typeface="BIZ UDPGothic" panose="020B0400000000000000" pitchFamily="34" charset="-128"/>
              </a:rPr>
              <a:t>が</a:t>
            </a:r>
            <a:r>
              <a:rPr lang="en-US" altLang="ja-JP" sz="1600">
                <a:latin typeface="BIZ UDPGothic" panose="020B0400000000000000" pitchFamily="34" charset="-128"/>
                <a:ea typeface="BIZ UDPGothic" panose="020B0400000000000000" pitchFamily="34" charset="-128"/>
              </a:rPr>
              <a:t>TEI</a:t>
            </a:r>
            <a:r>
              <a:rPr lang="ja-JP" altLang="en-US" sz="1600">
                <a:latin typeface="BIZ UDPGothic" panose="020B0400000000000000" pitchFamily="34" charset="-128"/>
                <a:ea typeface="BIZ UDPGothic" panose="020B0400000000000000" pitchFamily="34" charset="-128"/>
              </a:rPr>
              <a:t>形式に変換</a:t>
            </a:r>
            <a:endParaRPr kumimoji="1" lang="ja-JP" altLang="en-US" sz="1600">
              <a:latin typeface="BIZ UDPGothic" panose="020B0400000000000000" pitchFamily="34" charset="-128"/>
              <a:ea typeface="BIZ UDPGothic" panose="020B0400000000000000" pitchFamily="34" charset="-128"/>
            </a:endParaRPr>
          </a:p>
        </p:txBody>
      </p:sp>
      <p:sp>
        <p:nvSpPr>
          <p:cNvPr id="18" name="テキスト ボックス 17">
            <a:extLst>
              <a:ext uri="{FF2B5EF4-FFF2-40B4-BE49-F238E27FC236}">
                <a16:creationId xmlns:a16="http://schemas.microsoft.com/office/drawing/2014/main" id="{332C0CDC-8CAF-02C2-8993-99733BA6D923}"/>
              </a:ext>
            </a:extLst>
          </p:cNvPr>
          <p:cNvSpPr txBox="1"/>
          <p:nvPr/>
        </p:nvSpPr>
        <p:spPr>
          <a:xfrm>
            <a:off x="7391798" y="4339254"/>
            <a:ext cx="1005403" cy="307777"/>
          </a:xfrm>
          <a:prstGeom prst="rect">
            <a:avLst/>
          </a:prstGeom>
          <a:noFill/>
        </p:spPr>
        <p:txBody>
          <a:bodyPr wrap="none" rtlCol="0">
            <a:spAutoFit/>
          </a:bodyPr>
          <a:lstStyle/>
          <a:p>
            <a:r>
              <a:rPr kumimoji="1" lang="ja-JP" altLang="en-US" b="1">
                <a:solidFill>
                  <a:schemeClr val="accent3"/>
                </a:solidFill>
                <a:latin typeface="BIZ UDPGothic" panose="020B0400000000000000" pitchFamily="34" charset="-128"/>
                <a:ea typeface="BIZ UDPGothic" panose="020B0400000000000000" pitchFamily="34" charset="-128"/>
              </a:rPr>
              <a:t>（イマココ）</a:t>
            </a:r>
          </a:p>
        </p:txBody>
      </p:sp>
      <p:sp>
        <p:nvSpPr>
          <p:cNvPr id="19" name="テキスト ボックス 18">
            <a:extLst>
              <a:ext uri="{FF2B5EF4-FFF2-40B4-BE49-F238E27FC236}">
                <a16:creationId xmlns:a16="http://schemas.microsoft.com/office/drawing/2014/main" id="{07D8DD6E-BE23-1AC9-E88C-FD7891A434E7}"/>
              </a:ext>
            </a:extLst>
          </p:cNvPr>
          <p:cNvSpPr txBox="1"/>
          <p:nvPr/>
        </p:nvSpPr>
        <p:spPr>
          <a:xfrm>
            <a:off x="797812" y="3351311"/>
            <a:ext cx="1912703"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a:latin typeface="BIZ UDPGothic" panose="020B0400000000000000" pitchFamily="34" charset="-128"/>
                <a:ea typeface="BIZ UDPGothic" panose="020B0400000000000000" pitchFamily="34" charset="-128"/>
              </a:rPr>
              <a:t>オリジナルの書籍（紙）</a:t>
            </a:r>
          </a:p>
        </p:txBody>
      </p:sp>
    </p:spTree>
    <p:extLst>
      <p:ext uri="{BB962C8B-B14F-4D97-AF65-F5344CB8AC3E}">
        <p14:creationId xmlns:p14="http://schemas.microsoft.com/office/powerpoint/2010/main" val="47369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EB19B-AFC3-0D70-F86D-CAB3B8CC3454}"/>
              </a:ext>
            </a:extLst>
          </p:cNvPr>
          <p:cNvSpPr>
            <a:spLocks noGrp="1"/>
          </p:cNvSpPr>
          <p:nvPr>
            <p:ph type="title"/>
          </p:nvPr>
        </p:nvSpPr>
        <p:spPr>
          <a:xfrm>
            <a:off x="457200" y="87474"/>
            <a:ext cx="8229600" cy="906439"/>
          </a:xfrm>
        </p:spPr>
        <p:txBody>
          <a:bodyPr/>
          <a:lstStyle/>
          <a:p>
            <a:r>
              <a:rPr kumimoji="1" lang="ja-JP" altLang="en-US"/>
              <a:t>環境設定とデータの読み込み</a:t>
            </a:r>
          </a:p>
        </p:txBody>
      </p:sp>
      <p:sp>
        <p:nvSpPr>
          <p:cNvPr id="9" name="コンテンツ プレースホルダー 8">
            <a:extLst>
              <a:ext uri="{FF2B5EF4-FFF2-40B4-BE49-F238E27FC236}">
                <a16:creationId xmlns:a16="http://schemas.microsoft.com/office/drawing/2014/main" id="{A24AC68D-DEE7-1D4E-4D39-C4B05EDEE5BA}"/>
              </a:ext>
            </a:extLst>
          </p:cNvPr>
          <p:cNvSpPr>
            <a:spLocks noGrp="1"/>
          </p:cNvSpPr>
          <p:nvPr>
            <p:ph idx="1"/>
          </p:nvPr>
        </p:nvSpPr>
        <p:spPr>
          <a:xfrm>
            <a:off x="782852" y="1200154"/>
            <a:ext cx="7903948" cy="1662316"/>
          </a:xfrm>
        </p:spPr>
        <p:txBody>
          <a:bodyPr>
            <a:normAutofit lnSpcReduction="10000"/>
          </a:bodyPr>
          <a:lstStyle/>
          <a:p>
            <a:r>
              <a:rPr lang="en-US" altLang="ja-JP" b="1"/>
              <a:t>BeautifulSoup</a:t>
            </a:r>
            <a:r>
              <a:rPr lang="en-US" altLang="ja-JP"/>
              <a:t>: Python</a:t>
            </a:r>
            <a:r>
              <a:rPr lang="ja-JP" altLang="en-US"/>
              <a:t>で</a:t>
            </a:r>
            <a:r>
              <a:rPr lang="en-US" altLang="ja-JP"/>
              <a:t>XML</a:t>
            </a:r>
            <a:r>
              <a:rPr lang="ja-JP" altLang="en-US"/>
              <a:t>ファイルを簡単に解析するためのライブラリ（まとまったプログラムのセット）のひとつ。任意のタグがついたデータを指定して抽出できる。</a:t>
            </a: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73E6040-CEBD-5023-4E0C-0748EB1533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82852" y="3005465"/>
            <a:ext cx="7772400" cy="1188582"/>
          </a:xfrm>
          <a:prstGeom prst="rect">
            <a:avLst/>
          </a:prstGeom>
        </p:spPr>
      </p:pic>
      <p:sp>
        <p:nvSpPr>
          <p:cNvPr id="10" name="正方形/長方形 9">
            <a:extLst>
              <a:ext uri="{FF2B5EF4-FFF2-40B4-BE49-F238E27FC236}">
                <a16:creationId xmlns:a16="http://schemas.microsoft.com/office/drawing/2014/main" id="{30C71451-BBDB-DFBD-0355-6C8A2659E1A3}"/>
              </a:ext>
            </a:extLst>
          </p:cNvPr>
          <p:cNvSpPr/>
          <p:nvPr/>
        </p:nvSpPr>
        <p:spPr>
          <a:xfrm>
            <a:off x="782852" y="3005465"/>
            <a:ext cx="3033774" cy="40034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C8CC3E3-9BFA-8676-5890-62016BC0AB85}"/>
              </a:ext>
            </a:extLst>
          </p:cNvPr>
          <p:cNvSpPr txBox="1"/>
          <p:nvPr/>
        </p:nvSpPr>
        <p:spPr>
          <a:xfrm>
            <a:off x="3922643" y="3026176"/>
            <a:ext cx="4254691" cy="338554"/>
          </a:xfrm>
          <a:prstGeom prst="rect">
            <a:avLst/>
          </a:prstGeom>
          <a:noFill/>
        </p:spPr>
        <p:txBody>
          <a:bodyPr wrap="none" rtlCol="0">
            <a:spAutoFit/>
          </a:bodyPr>
          <a:lstStyle/>
          <a:p>
            <a:r>
              <a:rPr kumimoji="1" lang="ja-JP" altLang="en-US" sz="1600">
                <a:solidFill>
                  <a:schemeClr val="accent3"/>
                </a:solidFill>
                <a:latin typeface="BIZ UDPGothic" panose="020B0400000000000000" pitchFamily="34" charset="-128"/>
                <a:ea typeface="BIZ UDPGothic" panose="020B0400000000000000" pitchFamily="34" charset="-128"/>
              </a:rPr>
              <a:t>実行ボタンを押すとこのコマンドを実行します</a:t>
            </a:r>
          </a:p>
        </p:txBody>
      </p:sp>
      <p:sp>
        <p:nvSpPr>
          <p:cNvPr id="3" name="TextBox 2">
            <a:extLst>
              <a:ext uri="{FF2B5EF4-FFF2-40B4-BE49-F238E27FC236}">
                <a16:creationId xmlns:a16="http://schemas.microsoft.com/office/drawing/2014/main" id="{7DAE9963-2E11-2A4D-4EDD-9A7524F77E6C}"/>
              </a:ext>
            </a:extLst>
          </p:cNvPr>
          <p:cNvSpPr txBox="1"/>
          <p:nvPr/>
        </p:nvSpPr>
        <p:spPr>
          <a:xfrm>
            <a:off x="2127183" y="4446872"/>
            <a:ext cx="4754880" cy="523220"/>
          </a:xfrm>
          <a:prstGeom prst="rect">
            <a:avLst/>
          </a:prstGeom>
          <a:noFill/>
        </p:spPr>
        <p:txBody>
          <a:bodyPr wrap="square" rtlCol="0">
            <a:spAutoFit/>
          </a:bodyPr>
          <a:lstStyle/>
          <a:p>
            <a:r>
              <a:rPr lang="ja-JP" altLang="en-US"/>
              <a:t>次のセルを実行するには、クリックして実行ボタンを押してください。</a:t>
            </a:r>
            <a:endParaRPr lang="en-GR" dirty="0"/>
          </a:p>
        </p:txBody>
      </p:sp>
    </p:spTree>
    <p:extLst>
      <p:ext uri="{BB962C8B-B14F-4D97-AF65-F5344CB8AC3E}">
        <p14:creationId xmlns:p14="http://schemas.microsoft.com/office/powerpoint/2010/main" val="181962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BC028-E0F1-713C-8B28-D1864C668C1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6B69C6-A5BD-0A6B-6FF4-361705E92215}"/>
              </a:ext>
            </a:extLst>
          </p:cNvPr>
          <p:cNvSpPr>
            <a:spLocks noGrp="1"/>
          </p:cNvSpPr>
          <p:nvPr>
            <p:ph type="title"/>
          </p:nvPr>
        </p:nvSpPr>
        <p:spPr>
          <a:xfrm>
            <a:off x="457200" y="87474"/>
            <a:ext cx="8229600" cy="906439"/>
          </a:xfrm>
        </p:spPr>
        <p:txBody>
          <a:bodyPr/>
          <a:lstStyle/>
          <a:p>
            <a:r>
              <a:rPr kumimoji="1" lang="en-US" altLang="ja-JP"/>
              <a:t>meros.xml</a:t>
            </a:r>
            <a:r>
              <a:rPr kumimoji="1" lang="ja-JP" altLang="en-US"/>
              <a:t>をダウンロード</a:t>
            </a:r>
          </a:p>
        </p:txBody>
      </p:sp>
      <p:sp>
        <p:nvSpPr>
          <p:cNvPr id="9" name="コンテンツ プレースホルダー 8">
            <a:extLst>
              <a:ext uri="{FF2B5EF4-FFF2-40B4-BE49-F238E27FC236}">
                <a16:creationId xmlns:a16="http://schemas.microsoft.com/office/drawing/2014/main" id="{A05840B8-DDAC-07EA-406D-9EC71ECCC5B6}"/>
              </a:ext>
            </a:extLst>
          </p:cNvPr>
          <p:cNvSpPr>
            <a:spLocks noGrp="1"/>
          </p:cNvSpPr>
          <p:nvPr>
            <p:ph idx="1"/>
          </p:nvPr>
        </p:nvSpPr>
        <p:spPr>
          <a:xfrm>
            <a:off x="782852" y="1200154"/>
            <a:ext cx="7903948" cy="1662316"/>
          </a:xfrm>
        </p:spPr>
        <p:txBody>
          <a:bodyPr>
            <a:normAutofit/>
          </a:bodyPr>
          <a:lstStyle/>
          <a:p>
            <a:r>
              <a:rPr lang="en-US" altLang="ja-JP"/>
              <a:t>TEI</a:t>
            </a:r>
            <a:r>
              <a:rPr lang="ja-JP" altLang="en-US"/>
              <a:t>データを</a:t>
            </a:r>
            <a:r>
              <a:rPr lang="en-US" altLang="ja-JP"/>
              <a:t>Github</a:t>
            </a:r>
            <a:r>
              <a:rPr lang="ja-JP" altLang="en-US"/>
              <a:t>というリポジトリ（基本無料のデータ格納庫）からダウンロードします。</a:t>
            </a:r>
          </a:p>
        </p:txBody>
      </p:sp>
      <p:pic>
        <p:nvPicPr>
          <p:cNvPr id="4" name="図 3" descr="テキスト&#10;&#10;中程度の精度で自動的に生成された説明">
            <a:extLst>
              <a:ext uri="{FF2B5EF4-FFF2-40B4-BE49-F238E27FC236}">
                <a16:creationId xmlns:a16="http://schemas.microsoft.com/office/drawing/2014/main" id="{7B0B9C1C-095D-3C77-618F-BEEC5BD866C3}"/>
              </a:ext>
            </a:extLst>
          </p:cNvPr>
          <p:cNvPicPr>
            <a:picLocks noChangeAspect="1"/>
          </p:cNvPicPr>
          <p:nvPr/>
        </p:nvPicPr>
        <p:blipFill>
          <a:blip r:embed="rId3"/>
          <a:stretch>
            <a:fillRect/>
          </a:stretch>
        </p:blipFill>
        <p:spPr>
          <a:xfrm>
            <a:off x="782852" y="3068711"/>
            <a:ext cx="7772400" cy="1347887"/>
          </a:xfrm>
          <a:prstGeom prst="rect">
            <a:avLst/>
          </a:prstGeom>
        </p:spPr>
      </p:pic>
      <p:sp>
        <p:nvSpPr>
          <p:cNvPr id="3" name="正方形/長方形 2">
            <a:extLst>
              <a:ext uri="{FF2B5EF4-FFF2-40B4-BE49-F238E27FC236}">
                <a16:creationId xmlns:a16="http://schemas.microsoft.com/office/drawing/2014/main" id="{6F60546F-D76B-721E-A376-999F5053F17F}"/>
              </a:ext>
            </a:extLst>
          </p:cNvPr>
          <p:cNvSpPr/>
          <p:nvPr/>
        </p:nvSpPr>
        <p:spPr>
          <a:xfrm>
            <a:off x="782852" y="3068711"/>
            <a:ext cx="525443" cy="462280"/>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6BFC1AD-917C-F1C6-77B3-68DB8618A03C}"/>
              </a:ext>
            </a:extLst>
          </p:cNvPr>
          <p:cNvSpPr txBox="1"/>
          <p:nvPr/>
        </p:nvSpPr>
        <p:spPr>
          <a:xfrm>
            <a:off x="95562" y="3145962"/>
            <a:ext cx="723275" cy="307777"/>
          </a:xfrm>
          <a:prstGeom prst="rect">
            <a:avLst/>
          </a:prstGeom>
          <a:noFill/>
        </p:spPr>
        <p:txBody>
          <a:bodyPr wrap="none" rtlCol="0">
            <a:spAutoFit/>
          </a:bodyPr>
          <a:lstStyle/>
          <a:p>
            <a:r>
              <a:rPr kumimoji="1" lang="ja-JP" altLang="en-US" b="1">
                <a:solidFill>
                  <a:schemeClr val="accent3"/>
                </a:solidFill>
                <a:latin typeface="BIZ UDPGothic" panose="020B0400000000000000" pitchFamily="34" charset="-128"/>
                <a:ea typeface="BIZ UDPGothic" panose="020B0400000000000000" pitchFamily="34" charset="-128"/>
              </a:rPr>
              <a:t>押す→</a:t>
            </a:r>
          </a:p>
        </p:txBody>
      </p:sp>
    </p:spTree>
    <p:extLst>
      <p:ext uri="{BB962C8B-B14F-4D97-AF65-F5344CB8AC3E}">
        <p14:creationId xmlns:p14="http://schemas.microsoft.com/office/powerpoint/2010/main" val="330974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35B71-A47A-C9ED-4E47-C3FD7ED9978B}"/>
              </a:ext>
            </a:extLst>
          </p:cNvPr>
          <p:cNvSpPr>
            <a:spLocks noGrp="1"/>
          </p:cNvSpPr>
          <p:nvPr>
            <p:ph type="title"/>
          </p:nvPr>
        </p:nvSpPr>
        <p:spPr/>
        <p:txBody>
          <a:bodyPr/>
          <a:lstStyle/>
          <a:p>
            <a:r>
              <a:rPr kumimoji="1" lang="ja-JP" altLang="en-US"/>
              <a:t>ダウンロードしたファイルはどこへ？</a:t>
            </a:r>
          </a:p>
        </p:txBody>
      </p:sp>
      <p:pic>
        <p:nvPicPr>
          <p:cNvPr id="5" name="コンテンツ プレースホルダー 4" descr="グラフィカル ユーザー インターフェイス, テキスト, アプリケーション, メール&#10;&#10;自動的に生成された説明">
            <a:extLst>
              <a:ext uri="{FF2B5EF4-FFF2-40B4-BE49-F238E27FC236}">
                <a16:creationId xmlns:a16="http://schemas.microsoft.com/office/drawing/2014/main" id="{30D64013-0442-489F-8A65-ECA6A97D926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456859" y="1279662"/>
            <a:ext cx="4720849" cy="3394075"/>
          </a:xfrm>
        </p:spPr>
      </p:pic>
      <p:sp>
        <p:nvSpPr>
          <p:cNvPr id="6" name="円/楕円 5">
            <a:extLst>
              <a:ext uri="{FF2B5EF4-FFF2-40B4-BE49-F238E27FC236}">
                <a16:creationId xmlns:a16="http://schemas.microsoft.com/office/drawing/2014/main" id="{ED2383F5-9F03-FE13-3A91-D326235D7D25}"/>
              </a:ext>
            </a:extLst>
          </p:cNvPr>
          <p:cNvSpPr/>
          <p:nvPr/>
        </p:nvSpPr>
        <p:spPr>
          <a:xfrm>
            <a:off x="3328451" y="3750366"/>
            <a:ext cx="609600" cy="6096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 name="円形吹き出し 6">
            <a:extLst>
              <a:ext uri="{FF2B5EF4-FFF2-40B4-BE49-F238E27FC236}">
                <a16:creationId xmlns:a16="http://schemas.microsoft.com/office/drawing/2014/main" id="{DDEC2C42-71F2-C817-9950-F702410071F4}"/>
              </a:ext>
            </a:extLst>
          </p:cNvPr>
          <p:cNvSpPr/>
          <p:nvPr/>
        </p:nvSpPr>
        <p:spPr>
          <a:xfrm>
            <a:off x="848139" y="2976700"/>
            <a:ext cx="2213113" cy="1250743"/>
          </a:xfrm>
          <a:prstGeom prst="wedgeEllipseCallout">
            <a:avLst>
              <a:gd name="adj1" fmla="val 54492"/>
              <a:gd name="adj2" fmla="val 2859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a:latin typeface="BIZ UDPGothic" panose="020B0400000000000000" pitchFamily="34" charset="-128"/>
                <a:ea typeface="BIZ UDPGothic" panose="020B0400000000000000" pitchFamily="34" charset="-128"/>
              </a:rPr>
              <a:t>このフォルダアイコンを</a:t>
            </a:r>
            <a:endParaRPr kumimoji="1" lang="en-US" altLang="ja-JP" sz="1800">
              <a:latin typeface="BIZ UDPGothic" panose="020B0400000000000000" pitchFamily="34" charset="-128"/>
              <a:ea typeface="BIZ UDPGothic" panose="020B0400000000000000" pitchFamily="34" charset="-128"/>
            </a:endParaRPr>
          </a:p>
          <a:p>
            <a:pPr algn="ctr"/>
            <a:r>
              <a:rPr kumimoji="1" lang="ja-JP" altLang="en-US" sz="1800">
                <a:latin typeface="BIZ UDPGothic" panose="020B0400000000000000" pitchFamily="34" charset="-128"/>
                <a:ea typeface="BIZ UDPGothic" panose="020B0400000000000000" pitchFamily="34" charset="-128"/>
              </a:rPr>
              <a:t>クリック</a:t>
            </a:r>
          </a:p>
        </p:txBody>
      </p:sp>
      <p:sp>
        <p:nvSpPr>
          <p:cNvPr id="8" name="爆発 1 7">
            <a:extLst>
              <a:ext uri="{FF2B5EF4-FFF2-40B4-BE49-F238E27FC236}">
                <a16:creationId xmlns:a16="http://schemas.microsoft.com/office/drawing/2014/main" id="{CE70A072-EAB1-6D78-0186-F574F1696792}"/>
              </a:ext>
            </a:extLst>
          </p:cNvPr>
          <p:cNvSpPr/>
          <p:nvPr/>
        </p:nvSpPr>
        <p:spPr>
          <a:xfrm>
            <a:off x="3805530" y="3293994"/>
            <a:ext cx="1773636" cy="742122"/>
          </a:xfrm>
          <a:prstGeom prst="irregularSeal1">
            <a:avLst/>
          </a:prstGeom>
          <a:no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6854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99E1D-70B9-7A81-EA23-7798234F55B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BE3C03-C0A5-C9D5-ED5F-D0D15A2B0C42}"/>
              </a:ext>
            </a:extLst>
          </p:cNvPr>
          <p:cNvSpPr>
            <a:spLocks noGrp="1"/>
          </p:cNvSpPr>
          <p:nvPr>
            <p:ph type="title"/>
          </p:nvPr>
        </p:nvSpPr>
        <p:spPr>
          <a:xfrm>
            <a:off x="337931" y="0"/>
            <a:ext cx="3558208" cy="972108"/>
          </a:xfrm>
        </p:spPr>
        <p:txBody>
          <a:bodyPr>
            <a:noAutofit/>
          </a:bodyPr>
          <a:lstStyle/>
          <a:p>
            <a:r>
              <a:rPr kumimoji="1" lang="en-US" altLang="ja-JP" sz="2800"/>
              <a:t>meros.xml</a:t>
            </a:r>
            <a:r>
              <a:rPr kumimoji="1" lang="ja-JP" altLang="en-US" sz="2800"/>
              <a:t>の中身</a:t>
            </a:r>
          </a:p>
        </p:txBody>
      </p:sp>
      <p:pic>
        <p:nvPicPr>
          <p:cNvPr id="14" name="コンテンツ プレースホルダー 13" descr="グラフィカル ユーザー インターフェイス&#10;&#10;中程度の精度で自動的に生成された説明">
            <a:extLst>
              <a:ext uri="{FF2B5EF4-FFF2-40B4-BE49-F238E27FC236}">
                <a16:creationId xmlns:a16="http://schemas.microsoft.com/office/drawing/2014/main" id="{14838FFE-CDAC-C321-D323-FCD5622FDD1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r="13605"/>
          <a:stretch/>
        </p:blipFill>
        <p:spPr>
          <a:xfrm>
            <a:off x="4263277" y="-13252"/>
            <a:ext cx="4880724" cy="5074113"/>
          </a:xfrm>
        </p:spPr>
      </p:pic>
      <p:sp>
        <p:nvSpPr>
          <p:cNvPr id="15" name="テキスト ボックス 14">
            <a:extLst>
              <a:ext uri="{FF2B5EF4-FFF2-40B4-BE49-F238E27FC236}">
                <a16:creationId xmlns:a16="http://schemas.microsoft.com/office/drawing/2014/main" id="{97BC9E7C-E6AB-3720-81CA-F1F41DF79B34}"/>
              </a:ext>
            </a:extLst>
          </p:cNvPr>
          <p:cNvSpPr txBox="1"/>
          <p:nvPr/>
        </p:nvSpPr>
        <p:spPr>
          <a:xfrm>
            <a:off x="380059" y="1403482"/>
            <a:ext cx="4772460" cy="70788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000"/>
              <a:t>Python</a:t>
            </a:r>
            <a:r>
              <a:rPr kumimoji="1" lang="ja-JP" altLang="en-US" sz="2000"/>
              <a:t>でよく使われるプログラムパターン：</a:t>
            </a:r>
            <a:endParaRPr kumimoji="1" lang="en-US" altLang="ja-JP" sz="2000"/>
          </a:p>
          <a:p>
            <a:r>
              <a:rPr lang="ja-JP" altLang="en-US" sz="2000"/>
              <a:t>ファイルの入出力</a:t>
            </a:r>
            <a:endParaRPr kumimoji="1" lang="ja-JP" altLang="en-US" sz="2000"/>
          </a:p>
        </p:txBody>
      </p:sp>
      <p:sp>
        <p:nvSpPr>
          <p:cNvPr id="17" name="テキスト ボックス 16">
            <a:extLst>
              <a:ext uri="{FF2B5EF4-FFF2-40B4-BE49-F238E27FC236}">
                <a16:creationId xmlns:a16="http://schemas.microsoft.com/office/drawing/2014/main" id="{C3DFB3FD-927F-6AC6-2E89-4DF2F09058AE}"/>
              </a:ext>
            </a:extLst>
          </p:cNvPr>
          <p:cNvSpPr txBox="1"/>
          <p:nvPr/>
        </p:nvSpPr>
        <p:spPr>
          <a:xfrm>
            <a:off x="569741" y="2327773"/>
            <a:ext cx="4393096" cy="1200329"/>
          </a:xfrm>
          <a:prstGeom prst="rect">
            <a:avLst/>
          </a:prstGeom>
          <a:noFill/>
        </p:spPr>
        <p:txBody>
          <a:bodyPr wrap="square">
            <a:spAutoFit/>
          </a:bodyPr>
          <a:lstStyle/>
          <a:p>
            <a:r>
              <a:rPr lang="en-US" altLang="ja-JP" sz="2400" b="0">
                <a:solidFill>
                  <a:srgbClr val="AF00DB"/>
                </a:solidFill>
                <a:effectLst/>
                <a:latin typeface="Courier New" panose="02070309020205020404" pitchFamily="49" charset="0"/>
              </a:rPr>
              <a:t>with</a:t>
            </a:r>
            <a:r>
              <a:rPr lang="en-US" altLang="ja-JP" sz="2400" b="0">
                <a:solidFill>
                  <a:srgbClr val="000000"/>
                </a:solidFill>
                <a:effectLst/>
                <a:latin typeface="Courier New" panose="02070309020205020404" pitchFamily="49" charset="0"/>
              </a:rPr>
              <a:t> </a:t>
            </a:r>
            <a:r>
              <a:rPr lang="en-US" altLang="ja-JP" sz="2400" b="0">
                <a:solidFill>
                  <a:srgbClr val="795E26"/>
                </a:solidFill>
                <a:effectLst/>
                <a:latin typeface="Courier New" panose="02070309020205020404" pitchFamily="49" charset="0"/>
              </a:rPr>
              <a:t>open</a:t>
            </a:r>
            <a:r>
              <a:rPr lang="en-US" altLang="ja-JP" sz="2400" b="0">
                <a:solidFill>
                  <a:srgbClr val="000000"/>
                </a:solidFill>
                <a:effectLst/>
                <a:latin typeface="Courier New" panose="02070309020205020404" pitchFamily="49" charset="0"/>
              </a:rPr>
              <a:t>(</a:t>
            </a:r>
            <a:r>
              <a:rPr lang="en-US" altLang="ja-JP" sz="2400" b="0">
                <a:solidFill>
                  <a:srgbClr val="A31515"/>
                </a:solidFill>
                <a:effectLst/>
                <a:latin typeface="Courier New" panose="02070309020205020404" pitchFamily="49" charset="0"/>
              </a:rPr>
              <a:t>"meros.xml"</a:t>
            </a:r>
            <a:r>
              <a:rPr lang="en-US" altLang="ja-JP" sz="2400" b="0">
                <a:solidFill>
                  <a:srgbClr val="000000"/>
                </a:solidFill>
                <a:effectLst/>
                <a:latin typeface="Courier New" panose="02070309020205020404" pitchFamily="49" charset="0"/>
              </a:rPr>
              <a:t>, encoding=</a:t>
            </a:r>
            <a:r>
              <a:rPr lang="en-US" altLang="ja-JP" sz="2400" b="0">
                <a:solidFill>
                  <a:srgbClr val="A31515"/>
                </a:solidFill>
                <a:effectLst/>
                <a:latin typeface="Courier New" panose="02070309020205020404" pitchFamily="49" charset="0"/>
              </a:rPr>
              <a:t>'utf8'</a:t>
            </a:r>
            <a:r>
              <a:rPr lang="en-US" altLang="ja-JP" sz="2400" b="0">
                <a:solidFill>
                  <a:srgbClr val="000000"/>
                </a:solidFill>
                <a:effectLst/>
                <a:latin typeface="Courier New" panose="02070309020205020404" pitchFamily="49" charset="0"/>
              </a:rPr>
              <a:t>) </a:t>
            </a:r>
            <a:r>
              <a:rPr lang="en-US" altLang="ja-JP" sz="2400" b="0">
                <a:solidFill>
                  <a:srgbClr val="AF00DB"/>
                </a:solidFill>
                <a:effectLst/>
                <a:latin typeface="Courier New" panose="02070309020205020404" pitchFamily="49" charset="0"/>
              </a:rPr>
              <a:t>as</a:t>
            </a:r>
            <a:r>
              <a:rPr lang="en-US" altLang="ja-JP" sz="2400" b="0">
                <a:solidFill>
                  <a:srgbClr val="000000"/>
                </a:solidFill>
                <a:effectLst/>
                <a:latin typeface="Courier New" panose="02070309020205020404" pitchFamily="49" charset="0"/>
              </a:rPr>
              <a:t> f:</a:t>
            </a:r>
          </a:p>
          <a:p>
            <a:r>
              <a:rPr lang="en-US" altLang="ja-JP" sz="2400" b="0">
                <a:solidFill>
                  <a:srgbClr val="795E26"/>
                </a:solidFill>
                <a:effectLst/>
                <a:latin typeface="Courier New" panose="02070309020205020404" pitchFamily="49" charset="0"/>
              </a:rPr>
              <a:t>print</a:t>
            </a:r>
            <a:r>
              <a:rPr lang="en-US" altLang="ja-JP" sz="2400" b="0">
                <a:solidFill>
                  <a:srgbClr val="000000"/>
                </a:solidFill>
                <a:effectLst/>
                <a:latin typeface="Courier New" panose="02070309020205020404" pitchFamily="49" charset="0"/>
              </a:rPr>
              <a:t>(f.read())</a:t>
            </a:r>
          </a:p>
        </p:txBody>
      </p:sp>
      <p:sp>
        <p:nvSpPr>
          <p:cNvPr id="18" name="正方形/長方形 17">
            <a:extLst>
              <a:ext uri="{FF2B5EF4-FFF2-40B4-BE49-F238E27FC236}">
                <a16:creationId xmlns:a16="http://schemas.microsoft.com/office/drawing/2014/main" id="{850DECF2-52DE-A86A-2D24-76849065CFF2}"/>
              </a:ext>
            </a:extLst>
          </p:cNvPr>
          <p:cNvSpPr/>
          <p:nvPr/>
        </p:nvSpPr>
        <p:spPr>
          <a:xfrm>
            <a:off x="4263277" y="0"/>
            <a:ext cx="3263958" cy="48605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693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222AD-CE2B-34B2-7A07-2C5754C3C751}"/>
              </a:ext>
            </a:extLst>
          </p:cNvPr>
          <p:cNvSpPr>
            <a:spLocks noGrp="1"/>
          </p:cNvSpPr>
          <p:nvPr>
            <p:ph type="title"/>
          </p:nvPr>
        </p:nvSpPr>
        <p:spPr>
          <a:xfrm>
            <a:off x="457200" y="87474"/>
            <a:ext cx="8229600" cy="906439"/>
          </a:xfrm>
        </p:spPr>
        <p:txBody>
          <a:bodyPr/>
          <a:lstStyle/>
          <a:p>
            <a:r>
              <a:rPr kumimoji="1" lang="ja-JP" altLang="en-US"/>
              <a:t>出力結果の表示</a:t>
            </a:r>
            <a:r>
              <a:rPr kumimoji="1" lang="en-US" altLang="ja-JP"/>
              <a:t>/</a:t>
            </a:r>
            <a:r>
              <a:rPr kumimoji="1" lang="ja-JP" altLang="en-US"/>
              <a:t>非表示の切り替え</a:t>
            </a:r>
          </a:p>
        </p:txBody>
      </p:sp>
      <p:sp>
        <p:nvSpPr>
          <p:cNvPr id="3" name="コンテンツ プレースホルダー 2">
            <a:extLst>
              <a:ext uri="{FF2B5EF4-FFF2-40B4-BE49-F238E27FC236}">
                <a16:creationId xmlns:a16="http://schemas.microsoft.com/office/drawing/2014/main" id="{5D3766A5-006F-E026-71BF-E4851BB44595}"/>
              </a:ext>
            </a:extLst>
          </p:cNvPr>
          <p:cNvSpPr>
            <a:spLocks noGrp="1"/>
          </p:cNvSpPr>
          <p:nvPr>
            <p:ph idx="1"/>
          </p:nvPr>
        </p:nvSpPr>
        <p:spPr>
          <a:xfrm>
            <a:off x="1113183" y="1884576"/>
            <a:ext cx="2379317" cy="2222488"/>
          </a:xfrm>
        </p:spPr>
        <p:txBody>
          <a:bodyPr>
            <a:normAutofit/>
          </a:bodyPr>
          <a:lstStyle/>
          <a:p>
            <a:r>
              <a:rPr kumimoji="1" lang="ja-JP" altLang="en-US" sz="2400"/>
              <a:t>このマークから選択できます→</a:t>
            </a: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622C0ACF-8FCF-B028-6659-DDAE5F15390A}"/>
              </a:ext>
            </a:extLst>
          </p:cNvPr>
          <p:cNvPicPr>
            <a:picLocks noChangeAspect="1"/>
          </p:cNvPicPr>
          <p:nvPr/>
        </p:nvPicPr>
        <p:blipFill>
          <a:blip r:embed="rId3"/>
          <a:stretch>
            <a:fillRect/>
          </a:stretch>
        </p:blipFill>
        <p:spPr>
          <a:xfrm>
            <a:off x="3492500" y="1573420"/>
            <a:ext cx="5194300" cy="2844800"/>
          </a:xfrm>
          <a:prstGeom prst="rect">
            <a:avLst/>
          </a:prstGeom>
        </p:spPr>
      </p:pic>
      <p:sp>
        <p:nvSpPr>
          <p:cNvPr id="5" name="円/楕円 4">
            <a:extLst>
              <a:ext uri="{FF2B5EF4-FFF2-40B4-BE49-F238E27FC236}">
                <a16:creationId xmlns:a16="http://schemas.microsoft.com/office/drawing/2014/main" id="{3FB55183-C5BF-192B-23D5-60C52FBEEE9B}"/>
              </a:ext>
            </a:extLst>
          </p:cNvPr>
          <p:cNvSpPr/>
          <p:nvPr/>
        </p:nvSpPr>
        <p:spPr>
          <a:xfrm>
            <a:off x="3492500" y="2319130"/>
            <a:ext cx="602422" cy="51683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5996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0FEE5-1707-488A-2A22-B3A228A98C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081C46-956F-20F9-5626-00E7A927E137}"/>
              </a:ext>
            </a:extLst>
          </p:cNvPr>
          <p:cNvSpPr>
            <a:spLocks noGrp="1"/>
          </p:cNvSpPr>
          <p:nvPr>
            <p:ph type="title"/>
          </p:nvPr>
        </p:nvSpPr>
        <p:spPr>
          <a:xfrm>
            <a:off x="405441" y="87475"/>
            <a:ext cx="8229600" cy="810160"/>
          </a:xfrm>
        </p:spPr>
        <p:txBody>
          <a:bodyPr>
            <a:normAutofit fontScale="90000"/>
          </a:bodyPr>
          <a:lstStyle/>
          <a:p>
            <a:r>
              <a:rPr kumimoji="1" lang="en-US" altLang="ja-JP"/>
              <a:t>TEI</a:t>
            </a:r>
            <a:r>
              <a:rPr kumimoji="1" lang="ja-JP" altLang="en-US"/>
              <a:t>ファイルからタグを除去したテキストを表示</a:t>
            </a:r>
            <a:r>
              <a:rPr kumimoji="1" lang="en-US" altLang="ja-JP"/>
              <a:t> 1</a:t>
            </a:r>
            <a:endParaRPr kumimoji="1" lang="ja-JP" altLang="en-US"/>
          </a:p>
        </p:txBody>
      </p:sp>
      <p:pic>
        <p:nvPicPr>
          <p:cNvPr id="17" name="コンテンツ プレースホルダー 16" descr="テキスト&#10;&#10;自動的に生成された説明">
            <a:extLst>
              <a:ext uri="{FF2B5EF4-FFF2-40B4-BE49-F238E27FC236}">
                <a16:creationId xmlns:a16="http://schemas.microsoft.com/office/drawing/2014/main" id="{EE1CCDE5-4C5F-4D96-564D-4F88CCB3787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05351" y="1317332"/>
            <a:ext cx="5817093" cy="3394075"/>
          </a:xfrm>
        </p:spPr>
      </p:pic>
      <p:sp>
        <p:nvSpPr>
          <p:cNvPr id="18" name="テキスト ボックス 17">
            <a:extLst>
              <a:ext uri="{FF2B5EF4-FFF2-40B4-BE49-F238E27FC236}">
                <a16:creationId xmlns:a16="http://schemas.microsoft.com/office/drawing/2014/main" id="{D0DAA850-B1EE-80D7-87A6-BDF1E3722F34}"/>
              </a:ext>
            </a:extLst>
          </p:cNvPr>
          <p:cNvSpPr txBox="1"/>
          <p:nvPr/>
        </p:nvSpPr>
        <p:spPr>
          <a:xfrm>
            <a:off x="198781" y="1167711"/>
            <a:ext cx="2706569" cy="3508653"/>
          </a:xfrm>
          <a:prstGeom prst="rect">
            <a:avLst/>
          </a:prstGeom>
          <a:solidFill>
            <a:schemeClr val="bg1"/>
          </a:solidFill>
        </p:spPr>
        <p:txBody>
          <a:bodyPr wrap="square" rtlCol="0">
            <a:spAutoFit/>
          </a:bodyPr>
          <a:lstStyle/>
          <a:p>
            <a:pPr marL="285750" indent="-285750">
              <a:buSzPct val="162000"/>
              <a:buFont typeface="Arial" panose="020B0604020202020204" pitchFamily="34" charset="0"/>
              <a:buChar char="•"/>
            </a:pPr>
            <a:r>
              <a:rPr lang="en-GB" sz="1800" dirty="0" err="1"/>
              <a:t>file_path</a:t>
            </a:r>
            <a:r>
              <a:rPr lang="en-GB" sz="1800" dirty="0"/>
              <a:t> </a:t>
            </a:r>
            <a:r>
              <a:rPr lang="ja-JP" altLang="en-US" sz="1800"/>
              <a:t>や </a:t>
            </a:r>
            <a:r>
              <a:rPr lang="en-GB" sz="1800" dirty="0"/>
              <a:t>soup </a:t>
            </a:r>
            <a:r>
              <a:rPr lang="ja-JP" altLang="en-US" sz="1800"/>
              <a:t>は</a:t>
            </a:r>
            <a:r>
              <a:rPr lang="ja-JP" altLang="en-US" sz="1800" b="1">
                <a:solidFill>
                  <a:srgbClr val="FF0000"/>
                </a:solidFill>
              </a:rPr>
              <a:t>変数</a:t>
            </a:r>
            <a:r>
              <a:rPr lang="ja-JP" altLang="en-US" sz="1800"/>
              <a:t>（値を参照するための名前）</a:t>
            </a:r>
          </a:p>
          <a:p>
            <a:pPr marL="641350" lvl="1" indent="-285750">
              <a:buSzPct val="162000"/>
              <a:buFont typeface="Arial" panose="020B0604020202020204" pitchFamily="34" charset="0"/>
              <a:buChar char="•"/>
            </a:pPr>
            <a:r>
              <a:rPr lang="ja-JP" altLang="en-US" b="1">
                <a:solidFill>
                  <a:srgbClr val="FF0000"/>
                </a:solidFill>
              </a:rPr>
              <a:t>変数</a:t>
            </a:r>
            <a:r>
              <a:rPr lang="ja-JP" altLang="en-US"/>
              <a:t>は、値やオブジェクトを参照する</a:t>
            </a:r>
            <a:r>
              <a:rPr lang="ja-JP" altLang="en-US">
                <a:solidFill>
                  <a:srgbClr val="FF0000"/>
                </a:solidFill>
              </a:rPr>
              <a:t>名前</a:t>
            </a:r>
            <a:endParaRPr lang="en-US" altLang="ja-JP" dirty="0">
              <a:solidFill>
                <a:srgbClr val="FF0000"/>
              </a:solidFill>
            </a:endParaRPr>
          </a:p>
          <a:p>
            <a:pPr marL="641350" lvl="1" indent="-285750">
              <a:buSzPct val="162000"/>
              <a:buFont typeface="Arial" panose="020B0604020202020204" pitchFamily="34" charset="0"/>
              <a:buChar char="•"/>
            </a:pPr>
            <a:endParaRPr lang="ja-JP" altLang="en-US">
              <a:solidFill>
                <a:srgbClr val="FF0000"/>
              </a:solidFill>
            </a:endParaRPr>
          </a:p>
          <a:p>
            <a:pPr marL="285750" indent="-285750">
              <a:buSzPct val="162000"/>
              <a:buFont typeface="Arial" panose="020B0604020202020204" pitchFamily="34" charset="0"/>
              <a:buChar char="•"/>
            </a:pPr>
            <a:r>
              <a:rPr lang="en-US" altLang="ja-JP" sz="1800" b="1" dirty="0">
                <a:solidFill>
                  <a:srgbClr val="FF0000"/>
                </a:solidFill>
              </a:rPr>
              <a:t>=</a:t>
            </a:r>
            <a:r>
              <a:rPr lang="en-US" altLang="ja-JP" sz="1800" dirty="0"/>
              <a:t> </a:t>
            </a:r>
            <a:r>
              <a:rPr lang="ja-JP" altLang="en-US" sz="1800"/>
              <a:t>の右側にある値が、変数に代入される</a:t>
            </a:r>
            <a:endParaRPr lang="en-US" altLang="ja-JP" sz="1800" dirty="0"/>
          </a:p>
          <a:p>
            <a:pPr marL="285750" indent="-285750">
              <a:buSzPct val="162000"/>
              <a:buFont typeface="Arial" panose="020B0604020202020204" pitchFamily="34" charset="0"/>
              <a:buChar char="•"/>
            </a:pPr>
            <a:endParaRPr lang="ja-JP" altLang="en-US" sz="1800"/>
          </a:p>
          <a:p>
            <a:pPr marL="285750" indent="-285750">
              <a:buSzPct val="162000"/>
              <a:buFont typeface="Arial" panose="020B0604020202020204" pitchFamily="34" charset="0"/>
              <a:buChar char="•"/>
            </a:pPr>
            <a:r>
              <a:rPr lang="ja-JP" altLang="en-US" sz="1800" b="1">
                <a:solidFill>
                  <a:srgbClr val="FF0000"/>
                </a:solidFill>
              </a:rPr>
              <a:t>関数</a:t>
            </a:r>
            <a:r>
              <a:rPr lang="ja-JP" altLang="en-US" sz="1800"/>
              <a:t>は、カッコ内に値を渡すことで処理を行い、結果を返すことがある</a:t>
            </a:r>
          </a:p>
        </p:txBody>
      </p:sp>
      <p:sp>
        <p:nvSpPr>
          <p:cNvPr id="19" name="正方形/長方形 18">
            <a:extLst>
              <a:ext uri="{FF2B5EF4-FFF2-40B4-BE49-F238E27FC236}">
                <a16:creationId xmlns:a16="http://schemas.microsoft.com/office/drawing/2014/main" id="{D7B1429B-7F65-2158-325F-88879B7706F2}"/>
              </a:ext>
            </a:extLst>
          </p:cNvPr>
          <p:cNvSpPr/>
          <p:nvPr/>
        </p:nvSpPr>
        <p:spPr>
          <a:xfrm>
            <a:off x="4346713" y="2663651"/>
            <a:ext cx="1749287" cy="142611"/>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6F7F127-7897-9D98-C233-B859649FE5F3}"/>
              </a:ext>
            </a:extLst>
          </p:cNvPr>
          <p:cNvSpPr txBox="1"/>
          <p:nvPr/>
        </p:nvSpPr>
        <p:spPr>
          <a:xfrm>
            <a:off x="6096000" y="2550290"/>
            <a:ext cx="646331" cy="369332"/>
          </a:xfrm>
          <a:prstGeom prst="rect">
            <a:avLst/>
          </a:prstGeom>
          <a:noFill/>
        </p:spPr>
        <p:txBody>
          <a:bodyPr wrap="none" rtlCol="0">
            <a:spAutoFit/>
          </a:bodyPr>
          <a:lstStyle/>
          <a:p>
            <a:r>
              <a:rPr kumimoji="1" lang="ja-JP" altLang="en-US" sz="1800">
                <a:solidFill>
                  <a:schemeClr val="accent3"/>
                </a:solidFill>
                <a:latin typeface="BIZ UDPGothic" panose="020B0400000000000000" pitchFamily="34" charset="-128"/>
                <a:ea typeface="BIZ UDPGothic" panose="020B0400000000000000" pitchFamily="34" charset="-128"/>
              </a:rPr>
              <a:t>関数</a:t>
            </a:r>
          </a:p>
        </p:txBody>
      </p:sp>
      <p:sp>
        <p:nvSpPr>
          <p:cNvPr id="3" name="正方形/長方形 2">
            <a:extLst>
              <a:ext uri="{FF2B5EF4-FFF2-40B4-BE49-F238E27FC236}">
                <a16:creationId xmlns:a16="http://schemas.microsoft.com/office/drawing/2014/main" id="{86215D19-EDCE-8AA5-03A1-CC355FE58613}"/>
              </a:ext>
            </a:extLst>
          </p:cNvPr>
          <p:cNvSpPr/>
          <p:nvPr/>
        </p:nvSpPr>
        <p:spPr>
          <a:xfrm>
            <a:off x="3639482" y="2133146"/>
            <a:ext cx="631578" cy="147067"/>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43395BE-C50C-68E3-6384-979076F0DD0C}"/>
              </a:ext>
            </a:extLst>
          </p:cNvPr>
          <p:cNvSpPr txBox="1"/>
          <p:nvPr/>
        </p:nvSpPr>
        <p:spPr>
          <a:xfrm>
            <a:off x="4226611" y="2180958"/>
            <a:ext cx="646331" cy="369332"/>
          </a:xfrm>
          <a:prstGeom prst="rect">
            <a:avLst/>
          </a:prstGeom>
          <a:noFill/>
        </p:spPr>
        <p:txBody>
          <a:bodyPr wrap="none" rtlCol="0">
            <a:spAutoFit/>
          </a:bodyPr>
          <a:lstStyle/>
          <a:p>
            <a:r>
              <a:rPr kumimoji="1" lang="ja-JP" altLang="en-US" sz="1800">
                <a:solidFill>
                  <a:schemeClr val="accent3"/>
                </a:solidFill>
                <a:latin typeface="BIZ UDPGothic" panose="020B0400000000000000" pitchFamily="34" charset="-128"/>
                <a:ea typeface="BIZ UDPGothic" panose="020B0400000000000000" pitchFamily="34" charset="-128"/>
              </a:rPr>
              <a:t>変数</a:t>
            </a:r>
          </a:p>
        </p:txBody>
      </p:sp>
      <p:sp>
        <p:nvSpPr>
          <p:cNvPr id="5" name="正方形/長方形 4">
            <a:extLst>
              <a:ext uri="{FF2B5EF4-FFF2-40B4-BE49-F238E27FC236}">
                <a16:creationId xmlns:a16="http://schemas.microsoft.com/office/drawing/2014/main" id="{EF4CAA03-328B-7C78-6247-9921FB30F857}"/>
              </a:ext>
            </a:extLst>
          </p:cNvPr>
          <p:cNvSpPr/>
          <p:nvPr/>
        </p:nvSpPr>
        <p:spPr>
          <a:xfrm>
            <a:off x="3639482" y="3883250"/>
            <a:ext cx="3554948" cy="142611"/>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38884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5893-5C24-5C40-ED85-1A651CD97A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0CF752-402D-244A-D491-BF425E024B42}"/>
              </a:ext>
            </a:extLst>
          </p:cNvPr>
          <p:cNvSpPr>
            <a:spLocks noGrp="1"/>
          </p:cNvSpPr>
          <p:nvPr>
            <p:ph type="title"/>
          </p:nvPr>
        </p:nvSpPr>
        <p:spPr>
          <a:xfrm>
            <a:off x="388188" y="87475"/>
            <a:ext cx="8393502" cy="803238"/>
          </a:xfrm>
        </p:spPr>
        <p:txBody>
          <a:bodyPr>
            <a:normAutofit fontScale="90000"/>
          </a:bodyPr>
          <a:lstStyle/>
          <a:p>
            <a:r>
              <a:rPr kumimoji="1" lang="en-US" altLang="ja-JP"/>
              <a:t>TEI</a:t>
            </a:r>
            <a:r>
              <a:rPr kumimoji="1" lang="ja-JP" altLang="en-US"/>
              <a:t>ファイルからタグを除去したテキストを表示</a:t>
            </a:r>
            <a:r>
              <a:rPr kumimoji="1" lang="en-US" altLang="ja-JP"/>
              <a:t> 2</a:t>
            </a:r>
            <a:endParaRPr kumimoji="1" lang="ja-JP" altLang="en-US"/>
          </a:p>
        </p:txBody>
      </p:sp>
      <p:pic>
        <p:nvPicPr>
          <p:cNvPr id="17" name="コンテンツ プレースホルダー 16" descr="テキスト&#10;&#10;自動的に生成された説明">
            <a:extLst>
              <a:ext uri="{FF2B5EF4-FFF2-40B4-BE49-F238E27FC236}">
                <a16:creationId xmlns:a16="http://schemas.microsoft.com/office/drawing/2014/main" id="{A9046E02-7FE6-41E0-976F-1D55978F0B3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235380" y="1444514"/>
            <a:ext cx="5817093" cy="3394075"/>
          </a:xfrm>
        </p:spPr>
      </p:pic>
      <p:sp>
        <p:nvSpPr>
          <p:cNvPr id="18" name="テキスト ボックス 17">
            <a:extLst>
              <a:ext uri="{FF2B5EF4-FFF2-40B4-BE49-F238E27FC236}">
                <a16:creationId xmlns:a16="http://schemas.microsoft.com/office/drawing/2014/main" id="{CF0DAC6E-7BC1-7382-9EC9-8CFDA227AC6C}"/>
              </a:ext>
            </a:extLst>
          </p:cNvPr>
          <p:cNvSpPr txBox="1"/>
          <p:nvPr/>
        </p:nvSpPr>
        <p:spPr>
          <a:xfrm>
            <a:off x="198782" y="1167711"/>
            <a:ext cx="2870306" cy="1200329"/>
          </a:xfrm>
          <a:prstGeom prst="rect">
            <a:avLst/>
          </a:prstGeom>
          <a:solidFill>
            <a:schemeClr val="bg1"/>
          </a:solidFill>
        </p:spPr>
        <p:txBody>
          <a:bodyPr wrap="square" rtlCol="0">
            <a:spAutoFit/>
          </a:bodyPr>
          <a:lstStyle/>
          <a:p>
            <a:pPr marL="285750" indent="-285750">
              <a:buFont typeface="Wingdings" pitchFamily="2" charset="2"/>
              <a:buChar char="l"/>
            </a:pPr>
            <a:r>
              <a:rPr kumimoji="1" lang="ja-JP" altLang="en-US" sz="1800" b="1">
                <a:latin typeface="BIZ UDPGothic" panose="020B0400000000000000" pitchFamily="34" charset="-128"/>
                <a:ea typeface="BIZ UDPGothic" panose="020B0400000000000000" pitchFamily="34" charset="-128"/>
              </a:rPr>
              <a:t>ルビ</a:t>
            </a:r>
            <a:r>
              <a:rPr kumimoji="1" lang="ja-JP" altLang="en-US" sz="1800">
                <a:latin typeface="BIZ UDPGothic" panose="020B0400000000000000" pitchFamily="34" charset="-128"/>
                <a:ea typeface="BIZ UDPGothic" panose="020B0400000000000000" pitchFamily="34" charset="-128"/>
              </a:rPr>
              <a:t>を表示するタグのうち、</a:t>
            </a:r>
            <a:r>
              <a:rPr kumimoji="1" lang="en-US" altLang="ja-JP" sz="1800">
                <a:latin typeface="BIZ UDPGothic" panose="020B0400000000000000" pitchFamily="34" charset="-128"/>
                <a:ea typeface="BIZ UDPGothic" panose="020B0400000000000000" pitchFamily="34" charset="-128"/>
              </a:rPr>
              <a:t>rt</a:t>
            </a:r>
            <a:r>
              <a:rPr kumimoji="1" lang="ja-JP" altLang="en-US" sz="1800">
                <a:latin typeface="BIZ UDPGothic" panose="020B0400000000000000" pitchFamily="34" charset="-128"/>
                <a:ea typeface="BIZ UDPGothic" panose="020B0400000000000000" pitchFamily="34" charset="-128"/>
              </a:rPr>
              <a:t>要素を</a:t>
            </a:r>
            <a:r>
              <a:rPr kumimoji="1" lang="ja-JP" altLang="en-US" sz="1800" b="1">
                <a:latin typeface="BIZ UDPGothic" panose="020B0400000000000000" pitchFamily="34" charset="-128"/>
                <a:ea typeface="BIZ UDPGothic" panose="020B0400000000000000" pitchFamily="34" charset="-128"/>
              </a:rPr>
              <a:t>全て抽出する関数：</a:t>
            </a:r>
            <a:r>
              <a:rPr kumimoji="1" lang="en-US" altLang="ja-JP" sz="1800" b="1">
                <a:latin typeface="BIZ UDPGothic" panose="020B0400000000000000" pitchFamily="34" charset="-128"/>
                <a:ea typeface="BIZ UDPGothic" panose="020B0400000000000000" pitchFamily="34" charset="-128"/>
              </a:rPr>
              <a:t>find_all(“rt”)</a:t>
            </a:r>
            <a:endParaRPr kumimoji="1" lang="ja-JP" altLang="en-US" sz="1800" b="1">
              <a:latin typeface="BIZ UDPGothic" panose="020B0400000000000000" pitchFamily="34" charset="-128"/>
              <a:ea typeface="BIZ UDPGothic" panose="020B0400000000000000" pitchFamily="34" charset="-128"/>
            </a:endParaRPr>
          </a:p>
        </p:txBody>
      </p:sp>
      <p:sp>
        <p:nvSpPr>
          <p:cNvPr id="3" name="テキスト ボックス 2">
            <a:extLst>
              <a:ext uri="{FF2B5EF4-FFF2-40B4-BE49-F238E27FC236}">
                <a16:creationId xmlns:a16="http://schemas.microsoft.com/office/drawing/2014/main" id="{E03D68D0-AE0D-2353-2CB2-F3016B00453A}"/>
              </a:ext>
            </a:extLst>
          </p:cNvPr>
          <p:cNvSpPr txBox="1"/>
          <p:nvPr/>
        </p:nvSpPr>
        <p:spPr>
          <a:xfrm>
            <a:off x="139787" y="2368040"/>
            <a:ext cx="2810385" cy="1169551"/>
          </a:xfrm>
          <a:prstGeom prst="rect">
            <a:avLst/>
          </a:prstGeom>
          <a:solidFill>
            <a:schemeClr val="accent4">
              <a:lumMod val="20000"/>
              <a:lumOff val="80000"/>
            </a:schemeClr>
          </a:solidFill>
        </p:spPr>
        <p:txBody>
          <a:bodyPr wrap="none" rtlCol="0">
            <a:spAutoFit/>
          </a:bodyPr>
          <a:lstStyle/>
          <a:p>
            <a:r>
              <a:rPr lang="ja-JP" altLang="en-US" b="0">
                <a:solidFill>
                  <a:schemeClr val="tx1">
                    <a:lumMod val="50000"/>
                  </a:schemeClr>
                </a:solidFill>
                <a:effectLst/>
                <a:latin typeface="BIZ UDPGothic" panose="020B0400000000000000" pitchFamily="34" charset="-128"/>
                <a:ea typeface="BIZ UDPGothic" panose="020B0400000000000000" pitchFamily="34" charset="-128"/>
              </a:rPr>
              <a:t>ルビの例）</a:t>
            </a:r>
            <a:endParaRPr lang="en-US" altLang="ja-JP" b="0">
              <a:solidFill>
                <a:schemeClr val="tx1">
                  <a:lumMod val="50000"/>
                </a:schemeClr>
              </a:solidFill>
              <a:effectLst/>
              <a:latin typeface="BIZ UDPGothic" panose="020B0400000000000000" pitchFamily="34" charset="-128"/>
              <a:ea typeface="BIZ UDPGothic" panose="020B0400000000000000" pitchFamily="34" charset="-128"/>
            </a:endParaRPr>
          </a:p>
          <a:p>
            <a:r>
              <a:rPr lang="en-US" altLang="ja-JP" b="0">
                <a:solidFill>
                  <a:srgbClr val="93A1A1"/>
                </a:solidFill>
                <a:effectLst/>
                <a:latin typeface="BIZ UDPGothic" panose="020B0400000000000000" pitchFamily="34" charset="-128"/>
                <a:ea typeface="BIZ UDPGothic" panose="020B0400000000000000" pitchFamily="34" charset="-128"/>
              </a:rPr>
              <a:t>&lt;</a:t>
            </a:r>
            <a:r>
              <a:rPr lang="en-US" altLang="ja-JP" b="0">
                <a:solidFill>
                  <a:srgbClr val="268BD2"/>
                </a:solidFill>
                <a:effectLst/>
                <a:latin typeface="BIZ UDPGothic" panose="020B0400000000000000" pitchFamily="34" charset="-128"/>
                <a:ea typeface="BIZ UDPGothic" panose="020B0400000000000000" pitchFamily="34" charset="-128"/>
              </a:rPr>
              <a:t>ruby</a:t>
            </a:r>
            <a:r>
              <a:rPr lang="en-US" altLang="ja-JP" b="0">
                <a:solidFill>
                  <a:srgbClr val="93A1A1"/>
                </a:solidFill>
                <a:effectLst/>
                <a:latin typeface="BIZ UDPGothic" panose="020B0400000000000000" pitchFamily="34" charset="-128"/>
                <a:ea typeface="BIZ UDPGothic" panose="020B0400000000000000" pitchFamily="34" charset="-128"/>
              </a:rPr>
              <a:t>&gt;</a:t>
            </a:r>
            <a:endParaRPr lang="en-US" altLang="ja-JP" b="0">
              <a:solidFill>
                <a:srgbClr val="657B83"/>
              </a:solidFill>
              <a:effectLst/>
              <a:latin typeface="BIZ UDPGothic" panose="020B0400000000000000" pitchFamily="34" charset="-128"/>
              <a:ea typeface="BIZ UDPGothic" panose="020B0400000000000000" pitchFamily="34" charset="-128"/>
            </a:endParaRPr>
          </a:p>
          <a:p>
            <a:r>
              <a:rPr lang="ja-JP" altLang="en-US" b="0">
                <a:solidFill>
                  <a:srgbClr val="93A1A1"/>
                </a:solidFill>
                <a:effectLst/>
                <a:latin typeface="BIZ UDPGothic" panose="020B0400000000000000" pitchFamily="34" charset="-128"/>
                <a:ea typeface="BIZ UDPGothic" panose="020B0400000000000000" pitchFamily="34" charset="-128"/>
              </a:rPr>
              <a:t>　　</a:t>
            </a:r>
            <a:r>
              <a:rPr lang="en-US" altLang="ja-JP" b="0">
                <a:solidFill>
                  <a:srgbClr val="93A1A1"/>
                </a:solidFill>
                <a:effectLst/>
                <a:latin typeface="BIZ UDPGothic" panose="020B0400000000000000" pitchFamily="34" charset="-128"/>
                <a:ea typeface="BIZ UDPGothic" panose="020B0400000000000000" pitchFamily="34" charset="-128"/>
              </a:rPr>
              <a:t>&lt;</a:t>
            </a:r>
            <a:r>
              <a:rPr lang="en-US" altLang="ja-JP" b="0">
                <a:solidFill>
                  <a:srgbClr val="268BD2"/>
                </a:solidFill>
                <a:effectLst/>
                <a:latin typeface="BIZ UDPGothic" panose="020B0400000000000000" pitchFamily="34" charset="-128"/>
                <a:ea typeface="BIZ UDPGothic" panose="020B0400000000000000" pitchFamily="34" charset="-128"/>
              </a:rPr>
              <a:t>rb</a:t>
            </a:r>
            <a:r>
              <a:rPr lang="en-US" altLang="ja-JP" b="0">
                <a:solidFill>
                  <a:srgbClr val="93A1A1"/>
                </a:solidFill>
                <a:effectLst/>
                <a:latin typeface="BIZ UDPGothic" panose="020B0400000000000000" pitchFamily="34" charset="-128"/>
                <a:ea typeface="BIZ UDPGothic" panose="020B0400000000000000" pitchFamily="34" charset="-128"/>
              </a:rPr>
              <a:t>&gt;</a:t>
            </a:r>
            <a:r>
              <a:rPr lang="ja-JP" altLang="en-US" b="0">
                <a:solidFill>
                  <a:srgbClr val="657B83"/>
                </a:solidFill>
                <a:effectLst/>
                <a:latin typeface="BIZ UDPGothic" panose="020B0400000000000000" pitchFamily="34" charset="-128"/>
                <a:ea typeface="BIZ UDPGothic" panose="020B0400000000000000" pitchFamily="34" charset="-128"/>
              </a:rPr>
              <a:t>邪智暴虐</a:t>
            </a:r>
            <a:r>
              <a:rPr lang="en-US" altLang="ja-JP" b="0">
                <a:solidFill>
                  <a:srgbClr val="93A1A1"/>
                </a:solidFill>
                <a:effectLst/>
                <a:latin typeface="BIZ UDPGothic" panose="020B0400000000000000" pitchFamily="34" charset="-128"/>
                <a:ea typeface="BIZ UDPGothic" panose="020B0400000000000000" pitchFamily="34" charset="-128"/>
              </a:rPr>
              <a:t>&lt;/</a:t>
            </a:r>
            <a:r>
              <a:rPr lang="en-US" altLang="ja-JP" b="0">
                <a:solidFill>
                  <a:srgbClr val="268BD2"/>
                </a:solidFill>
                <a:effectLst/>
                <a:latin typeface="BIZ UDPGothic" panose="020B0400000000000000" pitchFamily="34" charset="-128"/>
                <a:ea typeface="BIZ UDPGothic" panose="020B0400000000000000" pitchFamily="34" charset="-128"/>
              </a:rPr>
              <a:t>rb</a:t>
            </a:r>
            <a:r>
              <a:rPr lang="en-US" altLang="ja-JP" b="0">
                <a:solidFill>
                  <a:srgbClr val="93A1A1"/>
                </a:solidFill>
                <a:effectLst/>
                <a:latin typeface="BIZ UDPGothic" panose="020B0400000000000000" pitchFamily="34" charset="-128"/>
                <a:ea typeface="BIZ UDPGothic" panose="020B0400000000000000" pitchFamily="34" charset="-128"/>
              </a:rPr>
              <a:t>&gt;</a:t>
            </a:r>
            <a:endParaRPr lang="en-US" altLang="ja-JP" b="0">
              <a:solidFill>
                <a:srgbClr val="657B83"/>
              </a:solidFill>
              <a:effectLst/>
              <a:latin typeface="BIZ UDPGothic" panose="020B0400000000000000" pitchFamily="34" charset="-128"/>
              <a:ea typeface="BIZ UDPGothic" panose="020B0400000000000000" pitchFamily="34" charset="-128"/>
            </a:endParaRPr>
          </a:p>
          <a:p>
            <a:r>
              <a:rPr lang="ja-JP" altLang="en-US" b="1">
                <a:solidFill>
                  <a:schemeClr val="accent3"/>
                </a:solidFill>
                <a:effectLst/>
                <a:latin typeface="BIZ UDPGothic" panose="020B0400000000000000" pitchFamily="34" charset="-128"/>
                <a:ea typeface="BIZ UDPGothic" panose="020B0400000000000000" pitchFamily="34" charset="-128"/>
              </a:rPr>
              <a:t>　　</a:t>
            </a:r>
            <a:r>
              <a:rPr lang="en-US" altLang="ja-JP" b="1">
                <a:solidFill>
                  <a:schemeClr val="accent3"/>
                </a:solidFill>
                <a:effectLst/>
                <a:latin typeface="BIZ UDPGothic" panose="020B0400000000000000" pitchFamily="34" charset="-128"/>
                <a:ea typeface="BIZ UDPGothic" panose="020B0400000000000000" pitchFamily="34" charset="-128"/>
              </a:rPr>
              <a:t>&lt;rt&gt;</a:t>
            </a:r>
            <a:r>
              <a:rPr lang="ja-JP" altLang="en-US" b="1">
                <a:solidFill>
                  <a:schemeClr val="accent3"/>
                </a:solidFill>
                <a:effectLst/>
                <a:latin typeface="BIZ UDPGothic" panose="020B0400000000000000" pitchFamily="34" charset="-128"/>
                <a:ea typeface="BIZ UDPGothic" panose="020B0400000000000000" pitchFamily="34" charset="-128"/>
              </a:rPr>
              <a:t>じゃちぼうぎゃく</a:t>
            </a:r>
            <a:r>
              <a:rPr lang="en-US" altLang="ja-JP" b="1">
                <a:solidFill>
                  <a:schemeClr val="accent3"/>
                </a:solidFill>
                <a:effectLst/>
                <a:latin typeface="BIZ UDPGothic" panose="020B0400000000000000" pitchFamily="34" charset="-128"/>
                <a:ea typeface="BIZ UDPGothic" panose="020B0400000000000000" pitchFamily="34" charset="-128"/>
              </a:rPr>
              <a:t>&lt;/rt&gt;</a:t>
            </a:r>
          </a:p>
          <a:p>
            <a:r>
              <a:rPr lang="en-US" altLang="ja-JP" b="0">
                <a:solidFill>
                  <a:srgbClr val="93A1A1"/>
                </a:solidFill>
                <a:effectLst/>
                <a:latin typeface="BIZ UDPGothic" panose="020B0400000000000000" pitchFamily="34" charset="-128"/>
                <a:ea typeface="BIZ UDPGothic" panose="020B0400000000000000" pitchFamily="34" charset="-128"/>
              </a:rPr>
              <a:t>&lt;/</a:t>
            </a:r>
            <a:r>
              <a:rPr lang="en-US" altLang="ja-JP" b="0">
                <a:solidFill>
                  <a:srgbClr val="268BD2"/>
                </a:solidFill>
                <a:effectLst/>
                <a:latin typeface="BIZ UDPGothic" panose="020B0400000000000000" pitchFamily="34" charset="-128"/>
                <a:ea typeface="BIZ UDPGothic" panose="020B0400000000000000" pitchFamily="34" charset="-128"/>
              </a:rPr>
              <a:t>ruby</a:t>
            </a:r>
            <a:r>
              <a:rPr lang="en-US" altLang="ja-JP" b="0">
                <a:solidFill>
                  <a:srgbClr val="93A1A1"/>
                </a:solidFill>
                <a:effectLst/>
                <a:latin typeface="BIZ UDPGothic" panose="020B0400000000000000" pitchFamily="34" charset="-128"/>
                <a:ea typeface="BIZ UDPGothic" panose="020B0400000000000000" pitchFamily="34" charset="-128"/>
              </a:rPr>
              <a:t>&gt;</a:t>
            </a:r>
            <a:endParaRPr lang="ja-JP" altLang="en-US" b="0">
              <a:solidFill>
                <a:srgbClr val="657B83"/>
              </a:solidFill>
              <a:effectLst/>
              <a:latin typeface="BIZ UDPGothic" panose="020B0400000000000000" pitchFamily="34" charset="-128"/>
              <a:ea typeface="BIZ UDPGothic" panose="020B0400000000000000" pitchFamily="34" charset="-128"/>
            </a:endParaRPr>
          </a:p>
        </p:txBody>
      </p:sp>
      <p:sp>
        <p:nvSpPr>
          <p:cNvPr id="4" name="テキスト ボックス 3">
            <a:extLst>
              <a:ext uri="{FF2B5EF4-FFF2-40B4-BE49-F238E27FC236}">
                <a16:creationId xmlns:a16="http://schemas.microsoft.com/office/drawing/2014/main" id="{D0F4C591-EDAF-CB71-8667-88BCBBC93A60}"/>
              </a:ext>
            </a:extLst>
          </p:cNvPr>
          <p:cNvSpPr txBox="1"/>
          <p:nvPr/>
        </p:nvSpPr>
        <p:spPr>
          <a:xfrm>
            <a:off x="159317" y="3699815"/>
            <a:ext cx="2909771" cy="307777"/>
          </a:xfrm>
          <a:prstGeom prst="rect">
            <a:avLst/>
          </a:prstGeom>
          <a:solidFill>
            <a:schemeClr val="bg1"/>
          </a:solidFill>
        </p:spPr>
        <p:txBody>
          <a:bodyPr wrap="none" rtlCol="0">
            <a:spAutoFit/>
          </a:bodyPr>
          <a:lstStyle/>
          <a:p>
            <a:r>
              <a:rPr kumimoji="1" lang="ja-JP" altLang="en-US">
                <a:solidFill>
                  <a:schemeClr val="tx1">
                    <a:lumMod val="50000"/>
                  </a:schemeClr>
                </a:solidFill>
                <a:latin typeface="BIZ UDPGothic" panose="020B0400000000000000" pitchFamily="34" charset="-128"/>
                <a:ea typeface="BIZ UDPGothic" panose="020B0400000000000000" pitchFamily="34" charset="-128"/>
              </a:rPr>
              <a:t>冒頭文</a:t>
            </a:r>
            <a:r>
              <a:rPr kumimoji="1" lang="ja-JP" altLang="en-US">
                <a:solidFill>
                  <a:schemeClr val="bg2"/>
                </a:solidFill>
                <a:latin typeface="BIZ UDPGothic" panose="020B0400000000000000" pitchFamily="34" charset="-128"/>
                <a:ea typeface="BIZ UDPGothic" panose="020B0400000000000000" pitchFamily="34" charset="-128"/>
              </a:rPr>
              <a:t>「メ</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ロ</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ス</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は</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激</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怒</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し</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た</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a:t>
            </a:r>
            <a:r>
              <a:rPr kumimoji="1" lang="en-US" altLang="ja-JP">
                <a:solidFill>
                  <a:schemeClr val="bg2"/>
                </a:solidFill>
                <a:latin typeface="BIZ UDPGothic" panose="020B0400000000000000" pitchFamily="34" charset="-128"/>
                <a:ea typeface="BIZ UDPGothic" panose="020B0400000000000000" pitchFamily="34" charset="-128"/>
              </a:rPr>
              <a:t> </a:t>
            </a:r>
            <a:r>
              <a:rPr kumimoji="1" lang="ja-JP" altLang="en-US">
                <a:solidFill>
                  <a:schemeClr val="bg2"/>
                </a:solidFill>
                <a:latin typeface="BIZ UDPGothic" panose="020B0400000000000000" pitchFamily="34" charset="-128"/>
                <a:ea typeface="BIZ UDPGothic" panose="020B0400000000000000" pitchFamily="34" charset="-128"/>
              </a:rPr>
              <a:t>」</a:t>
            </a:r>
          </a:p>
        </p:txBody>
      </p:sp>
      <p:sp>
        <p:nvSpPr>
          <p:cNvPr id="5" name="テキスト ボックス 4">
            <a:extLst>
              <a:ext uri="{FF2B5EF4-FFF2-40B4-BE49-F238E27FC236}">
                <a16:creationId xmlns:a16="http://schemas.microsoft.com/office/drawing/2014/main" id="{E77CB2EF-483E-68E1-8233-E9BCFB2D2AD1}"/>
              </a:ext>
            </a:extLst>
          </p:cNvPr>
          <p:cNvSpPr txBox="1"/>
          <p:nvPr/>
        </p:nvSpPr>
        <p:spPr>
          <a:xfrm>
            <a:off x="808449" y="4007592"/>
            <a:ext cx="2191626" cy="276999"/>
          </a:xfrm>
          <a:prstGeom prst="rect">
            <a:avLst/>
          </a:prstGeom>
          <a:solidFill>
            <a:schemeClr val="bg1"/>
          </a:solidFill>
        </p:spPr>
        <p:txBody>
          <a:bodyPr wrap="none" rtlCol="0">
            <a:spAutoFit/>
          </a:bodyPr>
          <a:lstStyle/>
          <a:p>
            <a:r>
              <a:rPr kumimoji="1" lang="en-US" altLang="ja-JP" sz="1200" b="1">
                <a:solidFill>
                  <a:schemeClr val="bg2"/>
                </a:solidFill>
                <a:latin typeface="BIZ UDPGothic" panose="020B0400000000000000" pitchFamily="34" charset="-128"/>
                <a:ea typeface="BIZ UDPGothic" panose="020B0400000000000000" pitchFamily="34" charset="-128"/>
              </a:rPr>
              <a:t>0  1  </a:t>
            </a:r>
            <a:r>
              <a:rPr kumimoji="1" lang="en-US" altLang="ja-JP" sz="800" b="1">
                <a:solidFill>
                  <a:schemeClr val="bg2"/>
                </a:solidFill>
                <a:latin typeface="BIZ UDPGothic" panose="020B0400000000000000" pitchFamily="34" charset="-128"/>
                <a:ea typeface="BIZ UDPGothic" panose="020B0400000000000000" pitchFamily="34" charset="-128"/>
              </a:rPr>
              <a:t> </a:t>
            </a:r>
            <a:r>
              <a:rPr kumimoji="1" lang="en-US" altLang="ja-JP" sz="1200" b="1">
                <a:solidFill>
                  <a:schemeClr val="bg2"/>
                </a:solidFill>
                <a:latin typeface="BIZ UDPGothic" panose="020B0400000000000000" pitchFamily="34" charset="-128"/>
                <a:ea typeface="BIZ UDPGothic" panose="020B0400000000000000" pitchFamily="34" charset="-128"/>
              </a:rPr>
              <a:t>2  3  </a:t>
            </a:r>
            <a:r>
              <a:rPr kumimoji="1" lang="en-US" altLang="ja-JP" sz="700" b="1">
                <a:solidFill>
                  <a:schemeClr val="bg2"/>
                </a:solidFill>
                <a:latin typeface="BIZ UDPGothic" panose="020B0400000000000000" pitchFamily="34" charset="-128"/>
                <a:ea typeface="BIZ UDPGothic" panose="020B0400000000000000" pitchFamily="34" charset="-128"/>
              </a:rPr>
              <a:t> </a:t>
            </a:r>
            <a:r>
              <a:rPr kumimoji="1" lang="en-US" altLang="ja-JP" sz="1200" b="1">
                <a:solidFill>
                  <a:schemeClr val="bg2"/>
                </a:solidFill>
                <a:latin typeface="BIZ UDPGothic" panose="020B0400000000000000" pitchFamily="34" charset="-128"/>
                <a:ea typeface="BIZ UDPGothic" panose="020B0400000000000000" pitchFamily="34" charset="-128"/>
              </a:rPr>
              <a:t>4  </a:t>
            </a:r>
            <a:r>
              <a:rPr lang="en-US" altLang="ja-JP" sz="500" b="1">
                <a:solidFill>
                  <a:schemeClr val="bg2"/>
                </a:solidFill>
                <a:latin typeface="BIZ UDPGothic" panose="020B0400000000000000" pitchFamily="34" charset="-128"/>
                <a:ea typeface="BIZ UDPGothic" panose="020B0400000000000000" pitchFamily="34" charset="-128"/>
              </a:rPr>
              <a:t> </a:t>
            </a:r>
            <a:r>
              <a:rPr kumimoji="1" lang="en-US" altLang="ja-JP" sz="1200" b="1">
                <a:solidFill>
                  <a:schemeClr val="bg2"/>
                </a:solidFill>
                <a:latin typeface="BIZ UDPGothic" panose="020B0400000000000000" pitchFamily="34" charset="-128"/>
                <a:ea typeface="BIZ UDPGothic" panose="020B0400000000000000" pitchFamily="34" charset="-128"/>
              </a:rPr>
              <a:t>5  6  7  </a:t>
            </a:r>
            <a:r>
              <a:rPr kumimoji="1" lang="en-US" altLang="ja-JP" sz="700" b="1">
                <a:solidFill>
                  <a:schemeClr val="bg2"/>
                </a:solidFill>
                <a:latin typeface="BIZ UDPGothic" panose="020B0400000000000000" pitchFamily="34" charset="-128"/>
                <a:ea typeface="BIZ UDPGothic" panose="020B0400000000000000" pitchFamily="34" charset="-128"/>
              </a:rPr>
              <a:t> </a:t>
            </a:r>
            <a:r>
              <a:rPr kumimoji="1" lang="en-US" altLang="ja-JP" sz="1200" b="1">
                <a:solidFill>
                  <a:schemeClr val="bg2"/>
                </a:solidFill>
                <a:latin typeface="BIZ UDPGothic" panose="020B0400000000000000" pitchFamily="34" charset="-128"/>
                <a:ea typeface="BIZ UDPGothic" panose="020B0400000000000000" pitchFamily="34" charset="-128"/>
              </a:rPr>
              <a:t>8 </a:t>
            </a:r>
            <a:endParaRPr kumimoji="1" lang="ja-JP" altLang="en-US" sz="1200" b="1">
              <a:solidFill>
                <a:schemeClr val="bg2"/>
              </a:solidFill>
              <a:latin typeface="BIZ UDPGothic" panose="020B0400000000000000" pitchFamily="34" charset="-128"/>
              <a:ea typeface="BIZ UDPGothic" panose="020B0400000000000000" pitchFamily="34" charset="-128"/>
            </a:endParaRPr>
          </a:p>
        </p:txBody>
      </p:sp>
      <p:sp>
        <p:nvSpPr>
          <p:cNvPr id="6" name="テキスト ボックス 5">
            <a:extLst>
              <a:ext uri="{FF2B5EF4-FFF2-40B4-BE49-F238E27FC236}">
                <a16:creationId xmlns:a16="http://schemas.microsoft.com/office/drawing/2014/main" id="{3E7C4A8C-510C-CDD1-3C5C-6F7F49FBF2EC}"/>
              </a:ext>
            </a:extLst>
          </p:cNvPr>
          <p:cNvSpPr txBox="1"/>
          <p:nvPr/>
        </p:nvSpPr>
        <p:spPr>
          <a:xfrm>
            <a:off x="139786" y="4315369"/>
            <a:ext cx="2929302" cy="523220"/>
          </a:xfrm>
          <a:prstGeom prst="rect">
            <a:avLst/>
          </a:prstGeom>
          <a:solidFill>
            <a:schemeClr val="accent4">
              <a:lumMod val="20000"/>
              <a:lumOff val="80000"/>
            </a:schemeClr>
          </a:solidFill>
        </p:spPr>
        <p:txBody>
          <a:bodyPr wrap="square" rtlCol="0">
            <a:spAutoFit/>
          </a:bodyPr>
          <a:lstStyle/>
          <a:p>
            <a:r>
              <a:rPr lang="ja-JP" altLang="en-US">
                <a:latin typeface="BIZ UDPGothic" panose="020B0400000000000000" pitchFamily="34" charset="-128"/>
                <a:ea typeface="BIZ UDPGothic" panose="020B0400000000000000" pitchFamily="34" charset="-128"/>
              </a:rPr>
              <a:t>変数の中に入っているテキストデータには</a:t>
            </a:r>
            <a:r>
              <a:rPr lang="en-US" altLang="ja-JP">
                <a:latin typeface="BIZ UDPGothic" panose="020B0400000000000000" pitchFamily="34" charset="-128"/>
                <a:ea typeface="BIZ UDPGothic" panose="020B0400000000000000" pitchFamily="34" charset="-128"/>
              </a:rPr>
              <a:t>0</a:t>
            </a:r>
            <a:r>
              <a:rPr lang="ja-JP" altLang="en-US">
                <a:latin typeface="BIZ UDPGothic" panose="020B0400000000000000" pitchFamily="34" charset="-128"/>
                <a:ea typeface="BIZ UDPGothic" panose="020B0400000000000000" pitchFamily="34" charset="-128"/>
              </a:rPr>
              <a:t>から番号が振られている</a:t>
            </a:r>
            <a:endParaRPr kumimoji="1" lang="ja-JP" altLang="en-US">
              <a:latin typeface="BIZ UDPGothic" panose="020B0400000000000000" pitchFamily="34" charset="-128"/>
              <a:ea typeface="BIZ UDPGothic" panose="020B0400000000000000" pitchFamily="34" charset="-128"/>
            </a:endParaRPr>
          </a:p>
        </p:txBody>
      </p:sp>
      <p:sp>
        <p:nvSpPr>
          <p:cNvPr id="7" name="正方形/長方形 6">
            <a:extLst>
              <a:ext uri="{FF2B5EF4-FFF2-40B4-BE49-F238E27FC236}">
                <a16:creationId xmlns:a16="http://schemas.microsoft.com/office/drawing/2014/main" id="{718C0045-0992-D4EA-DBF8-F65931442227}"/>
              </a:ext>
            </a:extLst>
          </p:cNvPr>
          <p:cNvSpPr/>
          <p:nvPr/>
        </p:nvSpPr>
        <p:spPr>
          <a:xfrm>
            <a:off x="3857297" y="4284591"/>
            <a:ext cx="3268717" cy="466085"/>
          </a:xfrm>
          <a:prstGeom prst="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9" name="曲線コネクタ 8">
            <a:extLst>
              <a:ext uri="{FF2B5EF4-FFF2-40B4-BE49-F238E27FC236}">
                <a16:creationId xmlns:a16="http://schemas.microsoft.com/office/drawing/2014/main" id="{775B6239-2658-725C-9FA5-0A18831A3F90}"/>
              </a:ext>
            </a:extLst>
          </p:cNvPr>
          <p:cNvCxnSpPr>
            <a:endCxn id="5" idx="3"/>
          </p:cNvCxnSpPr>
          <p:nvPr/>
        </p:nvCxnSpPr>
        <p:spPr>
          <a:xfrm rot="10800000">
            <a:off x="3000075" y="4146093"/>
            <a:ext cx="867732" cy="383867"/>
          </a:xfrm>
          <a:prstGeom prst="curved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5521C10-C440-38FC-C96B-DE7C4B93A950}"/>
              </a:ext>
            </a:extLst>
          </p:cNvPr>
          <p:cNvSpPr/>
          <p:nvPr/>
        </p:nvSpPr>
        <p:spPr>
          <a:xfrm>
            <a:off x="3867807" y="3095229"/>
            <a:ext cx="3268717" cy="604586"/>
          </a:xfrm>
          <a:prstGeom prst="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11" name="曲線コネクタ 10">
            <a:extLst>
              <a:ext uri="{FF2B5EF4-FFF2-40B4-BE49-F238E27FC236}">
                <a16:creationId xmlns:a16="http://schemas.microsoft.com/office/drawing/2014/main" id="{99B08B65-011C-5304-7146-98787A3C082A}"/>
              </a:ext>
            </a:extLst>
          </p:cNvPr>
          <p:cNvCxnSpPr>
            <a:cxnSpLocks/>
          </p:cNvCxnSpPr>
          <p:nvPr/>
        </p:nvCxnSpPr>
        <p:spPr>
          <a:xfrm rot="10800000">
            <a:off x="2333297" y="2171049"/>
            <a:ext cx="1545020" cy="1169551"/>
          </a:xfrm>
          <a:prstGeom prst="curved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23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C839DC-DE8C-1A1C-57BF-1D82733C4447}"/>
              </a:ext>
            </a:extLst>
          </p:cNvPr>
          <p:cNvSpPr>
            <a:spLocks noGrp="1"/>
          </p:cNvSpPr>
          <p:nvPr>
            <p:ph type="title"/>
          </p:nvPr>
        </p:nvSpPr>
        <p:spPr/>
        <p:txBody>
          <a:bodyPr>
            <a:noAutofit/>
          </a:bodyPr>
          <a:lstStyle/>
          <a:p>
            <a:r>
              <a:rPr kumimoji="1" lang="en-US" altLang="ja-JP" sz="2400"/>
              <a:t>textwrap</a:t>
            </a:r>
            <a:r>
              <a:rPr kumimoji="1" lang="ja-JP" altLang="en-US" sz="2400"/>
              <a:t>ライブラリを使ってもう少し読みやすく整形</a:t>
            </a:r>
          </a:p>
        </p:txBody>
      </p:sp>
      <p:pic>
        <p:nvPicPr>
          <p:cNvPr id="5" name="コンテンツ プレースホルダー 4" descr="グラフィカル ユーザー インターフェイス, テキスト&#10;&#10;自動的に生成された説明">
            <a:extLst>
              <a:ext uri="{FF2B5EF4-FFF2-40B4-BE49-F238E27FC236}">
                <a16:creationId xmlns:a16="http://schemas.microsoft.com/office/drawing/2014/main" id="{CC0FFEE5-64B8-4A19-A59A-FEA1ACFA1176}"/>
              </a:ext>
            </a:extLst>
          </p:cNvPr>
          <p:cNvPicPr>
            <a:picLocks noGrp="1" noChangeAspect="1"/>
          </p:cNvPicPr>
          <p:nvPr>
            <p:ph idx="1"/>
          </p:nvPr>
        </p:nvPicPr>
        <p:blipFill>
          <a:blip r:embed="rId3"/>
          <a:stretch>
            <a:fillRect/>
          </a:stretch>
        </p:blipFill>
        <p:spPr>
          <a:xfrm>
            <a:off x="0" y="1059582"/>
            <a:ext cx="5943600" cy="1739900"/>
          </a:xfrm>
        </p:spPr>
      </p:pic>
      <p:pic>
        <p:nvPicPr>
          <p:cNvPr id="7" name="図 6" descr="文字の書かれた紙&#10;&#10;中程度の精度で自動的に生成された説明">
            <a:extLst>
              <a:ext uri="{FF2B5EF4-FFF2-40B4-BE49-F238E27FC236}">
                <a16:creationId xmlns:a16="http://schemas.microsoft.com/office/drawing/2014/main" id="{D479B487-4882-B86D-2241-2B1C7A9D57C3}"/>
              </a:ext>
            </a:extLst>
          </p:cNvPr>
          <p:cNvPicPr>
            <a:picLocks noChangeAspect="1"/>
          </p:cNvPicPr>
          <p:nvPr/>
        </p:nvPicPr>
        <p:blipFill>
          <a:blip r:embed="rId4"/>
          <a:stretch>
            <a:fillRect/>
          </a:stretch>
        </p:blipFill>
        <p:spPr>
          <a:xfrm>
            <a:off x="5943600" y="1059582"/>
            <a:ext cx="3200400" cy="2750044"/>
          </a:xfrm>
          <a:prstGeom prst="rect">
            <a:avLst/>
          </a:prstGeom>
        </p:spPr>
      </p:pic>
      <p:sp>
        <p:nvSpPr>
          <p:cNvPr id="3" name="テキスト ボックス 2">
            <a:extLst>
              <a:ext uri="{FF2B5EF4-FFF2-40B4-BE49-F238E27FC236}">
                <a16:creationId xmlns:a16="http://schemas.microsoft.com/office/drawing/2014/main" id="{6187EB90-B3A4-55AB-F03A-D2B200888F82}"/>
              </a:ext>
            </a:extLst>
          </p:cNvPr>
          <p:cNvSpPr txBox="1"/>
          <p:nvPr/>
        </p:nvSpPr>
        <p:spPr>
          <a:xfrm>
            <a:off x="2561000" y="3622253"/>
            <a:ext cx="3619083"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800"/>
              <a:t>textwrap</a:t>
            </a:r>
            <a:r>
              <a:rPr kumimoji="1" lang="ja-JP" altLang="en-US" sz="1800"/>
              <a:t>のライブラリに含まれる</a:t>
            </a:r>
            <a:r>
              <a:rPr kumimoji="1" lang="en-US" altLang="ja-JP" sz="1800" b="1">
                <a:solidFill>
                  <a:srgbClr val="FF0000"/>
                </a:solidFill>
              </a:rPr>
              <a:t>fill</a:t>
            </a:r>
            <a:r>
              <a:rPr lang="ja-JP" altLang="en-US" sz="1800" b="1">
                <a:solidFill>
                  <a:srgbClr val="FF0000"/>
                </a:solidFill>
              </a:rPr>
              <a:t>関数</a:t>
            </a:r>
            <a:r>
              <a:rPr lang="ja-JP" altLang="en-US" sz="1800"/>
              <a:t>を使って</a:t>
            </a:r>
            <a:r>
              <a:rPr kumimoji="1" lang="en-US" altLang="ja-JP" sz="1800"/>
              <a:t>text_content</a:t>
            </a:r>
            <a:r>
              <a:rPr kumimoji="1" lang="ja-JP" altLang="en-US" sz="1800"/>
              <a:t>を幅</a:t>
            </a:r>
            <a:r>
              <a:rPr kumimoji="1" lang="en-US" altLang="ja-JP" sz="1800"/>
              <a:t>20</a:t>
            </a:r>
            <a:r>
              <a:rPr kumimoji="1" lang="ja-JP" altLang="en-US" sz="1800"/>
              <a:t>文字かつ</a:t>
            </a:r>
            <a:r>
              <a:rPr kumimoji="1" lang="en-US" altLang="ja-JP" sz="1800"/>
              <a:t>300</a:t>
            </a:r>
            <a:r>
              <a:rPr kumimoji="1" lang="ja-JP" altLang="en-US" sz="1800"/>
              <a:t>文字まで折り返す</a:t>
            </a:r>
          </a:p>
        </p:txBody>
      </p:sp>
      <p:sp>
        <p:nvSpPr>
          <p:cNvPr id="4" name="正方形/長方形 3">
            <a:extLst>
              <a:ext uri="{FF2B5EF4-FFF2-40B4-BE49-F238E27FC236}">
                <a16:creationId xmlns:a16="http://schemas.microsoft.com/office/drawing/2014/main" id="{979F7D1E-7E2C-8133-CC40-F23728F82BFF}"/>
              </a:ext>
            </a:extLst>
          </p:cNvPr>
          <p:cNvSpPr/>
          <p:nvPr/>
        </p:nvSpPr>
        <p:spPr>
          <a:xfrm>
            <a:off x="2343807" y="2031690"/>
            <a:ext cx="3363310" cy="18599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8" name="曲線コネクタ 7">
            <a:extLst>
              <a:ext uri="{FF2B5EF4-FFF2-40B4-BE49-F238E27FC236}">
                <a16:creationId xmlns:a16="http://schemas.microsoft.com/office/drawing/2014/main" id="{2F124884-B1C8-FC49-343E-5EC24AB8E3F7}"/>
              </a:ext>
            </a:extLst>
          </p:cNvPr>
          <p:cNvCxnSpPr>
            <a:cxnSpLocks/>
            <a:stCxn id="3" idx="0"/>
          </p:cNvCxnSpPr>
          <p:nvPr/>
        </p:nvCxnSpPr>
        <p:spPr>
          <a:xfrm rot="5400000" flipH="1" flipV="1">
            <a:off x="3941067" y="2647158"/>
            <a:ext cx="1404570" cy="545621"/>
          </a:xfrm>
          <a:prstGeom prst="curved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9DD91BE-36A6-3405-E7E8-9E391F73FE37}"/>
              </a:ext>
            </a:extLst>
          </p:cNvPr>
          <p:cNvSpPr/>
          <p:nvPr/>
        </p:nvSpPr>
        <p:spPr>
          <a:xfrm>
            <a:off x="1539433" y="2267666"/>
            <a:ext cx="1655180" cy="18599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3846FBA-91F3-7DB2-7AF8-9469CF1EE97D}"/>
              </a:ext>
            </a:extLst>
          </p:cNvPr>
          <p:cNvSpPr txBox="1"/>
          <p:nvPr/>
        </p:nvSpPr>
        <p:spPr>
          <a:xfrm>
            <a:off x="926275" y="2828771"/>
            <a:ext cx="2835497"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a:t>0</a:t>
            </a:r>
            <a:r>
              <a:rPr kumimoji="1" lang="ja-JP" altLang="en-US"/>
              <a:t>番目から</a:t>
            </a:r>
            <a:r>
              <a:rPr kumimoji="1" lang="en-US" altLang="ja-JP"/>
              <a:t>299</a:t>
            </a:r>
            <a:r>
              <a:rPr kumimoji="1" lang="ja-JP" altLang="en-US"/>
              <a:t>番目までの文字列（</a:t>
            </a:r>
            <a:r>
              <a:rPr kumimoji="1" lang="en-US" altLang="ja-JP"/>
              <a:t>=300</a:t>
            </a:r>
            <a:r>
              <a:rPr kumimoji="1" lang="ja-JP" altLang="en-US"/>
              <a:t>文字分）の</a:t>
            </a:r>
            <a:r>
              <a:rPr kumimoji="1" lang="en-US" altLang="ja-JP"/>
              <a:t>wrapped_text</a:t>
            </a:r>
            <a:endParaRPr kumimoji="1" lang="ja-JP" altLang="en-US"/>
          </a:p>
        </p:txBody>
      </p:sp>
      <p:cxnSp>
        <p:nvCxnSpPr>
          <p:cNvPr id="12" name="曲線コネクタ 11">
            <a:extLst>
              <a:ext uri="{FF2B5EF4-FFF2-40B4-BE49-F238E27FC236}">
                <a16:creationId xmlns:a16="http://schemas.microsoft.com/office/drawing/2014/main" id="{E560D16B-9C61-EE2F-D854-06BD1D50D144}"/>
              </a:ext>
            </a:extLst>
          </p:cNvPr>
          <p:cNvCxnSpPr>
            <a:cxnSpLocks/>
            <a:stCxn id="10" idx="0"/>
            <a:endCxn id="9" idx="2"/>
          </p:cNvCxnSpPr>
          <p:nvPr/>
        </p:nvCxnSpPr>
        <p:spPr>
          <a:xfrm rot="5400000" flipH="1" flipV="1">
            <a:off x="2167967" y="2629716"/>
            <a:ext cx="375112" cy="22999"/>
          </a:xfrm>
          <a:prstGeom prst="curvedConnector3">
            <a:avLst>
              <a:gd name="adj1" fmla="val 50000"/>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7971638-3303-FC3B-2927-A2EC2C5D95D5}"/>
              </a:ext>
            </a:extLst>
          </p:cNvPr>
          <p:cNvSpPr txBox="1"/>
          <p:nvPr/>
        </p:nvSpPr>
        <p:spPr>
          <a:xfrm>
            <a:off x="963898" y="2571750"/>
            <a:ext cx="1261884" cy="307777"/>
          </a:xfrm>
          <a:prstGeom prst="rect">
            <a:avLst/>
          </a:prstGeom>
          <a:noFill/>
        </p:spPr>
        <p:txBody>
          <a:bodyPr wrap="none" rtlCol="0">
            <a:spAutoFit/>
          </a:bodyPr>
          <a:lstStyle/>
          <a:p>
            <a:r>
              <a:rPr kumimoji="1" lang="ja-JP" altLang="en-US">
                <a:solidFill>
                  <a:srgbClr val="FF0000"/>
                </a:solidFill>
                <a:latin typeface="Meiryo" panose="020B0604030504040204" pitchFamily="34" charset="-128"/>
                <a:ea typeface="Meiryo" panose="020B0604030504040204" pitchFamily="34" charset="-128"/>
              </a:rPr>
              <a:t>スライス記法</a:t>
            </a:r>
          </a:p>
        </p:txBody>
      </p:sp>
    </p:spTree>
    <p:extLst>
      <p:ext uri="{BB962C8B-B14F-4D97-AF65-F5344CB8AC3E}">
        <p14:creationId xmlns:p14="http://schemas.microsoft.com/office/powerpoint/2010/main" val="186530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4BB1DE-D492-8668-E754-0E4BCD1B77BB}"/>
              </a:ext>
            </a:extLst>
          </p:cNvPr>
          <p:cNvSpPr>
            <a:spLocks noGrp="1"/>
          </p:cNvSpPr>
          <p:nvPr>
            <p:ph type="title"/>
          </p:nvPr>
        </p:nvSpPr>
        <p:spPr>
          <a:xfrm>
            <a:off x="457200" y="87474"/>
            <a:ext cx="4522206" cy="900498"/>
          </a:xfrm>
        </p:spPr>
        <p:txBody>
          <a:bodyPr>
            <a:noAutofit/>
          </a:bodyPr>
          <a:lstStyle/>
          <a:p>
            <a:r>
              <a:rPr kumimoji="1" lang="ja-JP" altLang="en-US" sz="2800"/>
              <a:t>このファイルのマークアップルールを確認するには</a:t>
            </a:r>
          </a:p>
        </p:txBody>
      </p:sp>
      <p:sp>
        <p:nvSpPr>
          <p:cNvPr id="3" name="コンテンツ プレースホルダー 2">
            <a:extLst>
              <a:ext uri="{FF2B5EF4-FFF2-40B4-BE49-F238E27FC236}">
                <a16:creationId xmlns:a16="http://schemas.microsoft.com/office/drawing/2014/main" id="{9E537610-F43F-882B-BB88-7616A6B7A0F2}"/>
              </a:ext>
            </a:extLst>
          </p:cNvPr>
          <p:cNvSpPr>
            <a:spLocks noGrp="1"/>
          </p:cNvSpPr>
          <p:nvPr>
            <p:ph idx="1"/>
          </p:nvPr>
        </p:nvSpPr>
        <p:spPr>
          <a:xfrm>
            <a:off x="800016" y="1147056"/>
            <a:ext cx="4051907" cy="1133689"/>
          </a:xfrm>
        </p:spPr>
        <p:txBody>
          <a:bodyPr>
            <a:normAutofit fontScale="92500"/>
          </a:bodyPr>
          <a:lstStyle/>
          <a:p>
            <a:pPr marL="342900" indent="-342900">
              <a:buFont typeface="Arial" panose="020B0604020202020204" pitchFamily="34" charset="0"/>
              <a:buChar char="•"/>
            </a:pPr>
            <a:r>
              <a:rPr kumimoji="1" lang="ja-JP" altLang="en-US" sz="2000"/>
              <a:t>どんなタグが使われているか？</a:t>
            </a:r>
            <a:endParaRPr kumimoji="1" lang="en-US" altLang="ja-JP" sz="2000"/>
          </a:p>
          <a:p>
            <a:pPr marL="342900" indent="-342900">
              <a:buFont typeface="Arial" panose="020B0604020202020204" pitchFamily="34" charset="0"/>
              <a:buChar char="•"/>
            </a:pPr>
            <a:r>
              <a:rPr kumimoji="1" lang="ja-JP" altLang="en-US" sz="2000"/>
              <a:t>タグの</a:t>
            </a:r>
            <a:r>
              <a:rPr kumimoji="1" lang="ja-JP" altLang="en-US" sz="2000">
                <a:solidFill>
                  <a:srgbClr val="FF0000"/>
                </a:solidFill>
              </a:rPr>
              <a:t>階層構造</a:t>
            </a:r>
            <a:r>
              <a:rPr kumimoji="1" lang="ja-JP" altLang="en-US" sz="2000"/>
              <a:t>はどうなっているのか？</a:t>
            </a:r>
          </a:p>
        </p:txBody>
      </p:sp>
      <p:pic>
        <p:nvPicPr>
          <p:cNvPr id="5" name="図 4" descr="テキスト&#10;&#10;中程度の精度で自動的に生成された説明">
            <a:extLst>
              <a:ext uri="{FF2B5EF4-FFF2-40B4-BE49-F238E27FC236}">
                <a16:creationId xmlns:a16="http://schemas.microsoft.com/office/drawing/2014/main" id="{572E5C79-1192-E870-123E-FF296ABD565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257800" y="-10510"/>
            <a:ext cx="3886200" cy="5143500"/>
          </a:xfrm>
          <a:prstGeom prst="rect">
            <a:avLst/>
          </a:prstGeom>
        </p:spPr>
      </p:pic>
    </p:spTree>
    <p:extLst>
      <p:ext uri="{BB962C8B-B14F-4D97-AF65-F5344CB8AC3E}">
        <p14:creationId xmlns:p14="http://schemas.microsoft.com/office/powerpoint/2010/main" val="357874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238538"/>
            <a:ext cx="8229600" cy="821043"/>
          </a:xfrm>
        </p:spPr>
        <p:txBody>
          <a:bodyPr spcFirstLastPara="1" wrap="square" lIns="91425" tIns="91425" rIns="91425" bIns="91425" anchor="t" anchorCtr="0">
            <a:normAutofit/>
          </a:bodyPr>
          <a:lstStyle/>
          <a:p>
            <a:pPr lvl="0"/>
            <a:r>
              <a:rPr lang="ja-JP" altLang="en-US" dirty="0"/>
              <a:t>このセクションについて</a:t>
            </a:r>
            <a:endParaRPr lang="ja" altLang="en-US" dirty="0"/>
          </a:p>
        </p:txBody>
      </p:sp>
      <p:sp>
        <p:nvSpPr>
          <p:cNvPr id="61" name="Google Shape;61;p14"/>
          <p:cNvSpPr txBox="1">
            <a:spLocks noGrp="1"/>
          </p:cNvSpPr>
          <p:nvPr>
            <p:ph idx="1"/>
          </p:nvPr>
        </p:nvSpPr>
        <p:spPr>
          <a:xfrm>
            <a:off x="457201" y="1243692"/>
            <a:ext cx="6013938" cy="3394075"/>
          </a:xfrm>
        </p:spPr>
        <p:txBody>
          <a:bodyPr spcFirstLastPara="1" wrap="square" lIns="91425" tIns="91425" rIns="91425" bIns="91425" anchor="t" anchorCtr="0">
            <a:normAutofit/>
          </a:bodyPr>
          <a:lstStyle/>
          <a:p>
            <a:pPr lvl="0"/>
            <a:r>
              <a:rPr lang="en-US" altLang="ja-JP" dirty="0"/>
              <a:t>TEI</a:t>
            </a:r>
            <a:r>
              <a:rPr lang="ja-JP" altLang="en-US" dirty="0"/>
              <a:t>ハンズオン基礎編までの知識を前提に、</a:t>
            </a:r>
            <a:r>
              <a:rPr lang="en-US" altLang="ja-JP" dirty="0"/>
              <a:t> TEI</a:t>
            </a:r>
            <a:r>
              <a:rPr lang="ja-JP" altLang="en-US" dirty="0"/>
              <a:t>形式に変換された研究対象のテキストを使った分析例をいくつか紹介します。</a:t>
            </a:r>
            <a:endParaRPr lang="en-US" altLang="ja-JP" dirty="0"/>
          </a:p>
          <a:p>
            <a:pPr lvl="0"/>
            <a:endParaRPr lang="en-US" altLang="ja-JP" dirty="0"/>
          </a:p>
          <a:p>
            <a:pPr lvl="0"/>
            <a:r>
              <a:rPr lang="ja-JP" altLang="en-US" dirty="0"/>
              <a:t>準備するもの</a:t>
            </a:r>
            <a:endParaRPr lang="en-US" altLang="ja-JP" dirty="0"/>
          </a:p>
          <a:p>
            <a:pPr marL="342900" lvl="0" indent="-342900">
              <a:buFont typeface="Arial" panose="020B0604020202020204" pitchFamily="34" charset="0"/>
              <a:buChar char="•"/>
            </a:pPr>
            <a:r>
              <a:rPr lang="en-US" altLang="ja-JP" sz="2000" dirty="0"/>
              <a:t>demo(TEI-tools) &gt; </a:t>
            </a:r>
            <a:r>
              <a:rPr lang="en-US" altLang="ja-JP" sz="2000" b="1" dirty="0">
                <a:solidFill>
                  <a:srgbClr val="FF0000"/>
                </a:solidFill>
              </a:rPr>
              <a:t>TEI_hands-on.ipynb</a:t>
            </a:r>
            <a:endParaRPr lang="ja-JP" altLang="en-US" sz="2000" b="1" dirty="0">
              <a:solidFill>
                <a:srgbClr val="FF0000"/>
              </a:solidFill>
            </a:endParaRPr>
          </a:p>
          <a:p>
            <a:pPr marL="342900" lvl="0" indent="-342900">
              <a:buFont typeface="Arial" panose="020B0604020202020204" pitchFamily="34" charset="0"/>
              <a:buChar char="•"/>
            </a:pPr>
            <a:r>
              <a:rPr lang="en-US" altLang="ja-JP" sz="2000" dirty="0"/>
              <a:t>Google Chrome</a:t>
            </a:r>
            <a:r>
              <a:rPr lang="ja-JP" altLang="en-US" sz="2000" dirty="0"/>
              <a:t>ブラウザ（推奨）</a:t>
            </a:r>
            <a:endParaRPr lang="en-US" altLang="ja-JP" sz="2000" dirty="0"/>
          </a:p>
        </p:txBody>
      </p:sp>
      <p:sp>
        <p:nvSpPr>
          <p:cNvPr id="5" name="円形吹き出し 4">
            <a:extLst>
              <a:ext uri="{FF2B5EF4-FFF2-40B4-BE49-F238E27FC236}">
                <a16:creationId xmlns:a16="http://schemas.microsoft.com/office/drawing/2014/main" id="{279B8997-9532-AF3E-E268-8B0093092919}"/>
              </a:ext>
            </a:extLst>
          </p:cNvPr>
          <p:cNvSpPr/>
          <p:nvPr/>
        </p:nvSpPr>
        <p:spPr>
          <a:xfrm>
            <a:off x="6175383" y="1900127"/>
            <a:ext cx="2968617" cy="1697038"/>
          </a:xfrm>
          <a:prstGeom prst="wedgeEllipseCallout">
            <a:avLst>
              <a:gd name="adj1" fmla="val -51631"/>
              <a:gd name="adj2" fmla="val 309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a:latin typeface="BIZ UDPGothic" panose="020B0400000000000000" pitchFamily="34" charset="-128"/>
                <a:ea typeface="BIZ UDPGothic" panose="020B0400000000000000" pitchFamily="34" charset="-128"/>
              </a:rPr>
              <a:t>demo/TEI-tools(Github)</a:t>
            </a:r>
            <a:r>
              <a:rPr kumimoji="1" lang="ja-JP" altLang="en-US" sz="1600">
                <a:latin typeface="BIZ UDPGothic" panose="020B0400000000000000" pitchFamily="34" charset="-128"/>
                <a:ea typeface="BIZ UDPGothic" panose="020B0400000000000000" pitchFamily="34" charset="-128"/>
              </a:rPr>
              <a:t>は本動画の案内から入手できます。</a:t>
            </a:r>
          </a:p>
        </p:txBody>
      </p:sp>
      <p:sp>
        <p:nvSpPr>
          <p:cNvPr id="2" name="テキスト ボックス 1">
            <a:extLst>
              <a:ext uri="{FF2B5EF4-FFF2-40B4-BE49-F238E27FC236}">
                <a16:creationId xmlns:a16="http://schemas.microsoft.com/office/drawing/2014/main" id="{5BDB1A40-0422-C10A-BB1F-26A45298ADF4}"/>
              </a:ext>
            </a:extLst>
          </p:cNvPr>
          <p:cNvSpPr txBox="1"/>
          <p:nvPr/>
        </p:nvSpPr>
        <p:spPr>
          <a:xfrm>
            <a:off x="1574157" y="4097438"/>
            <a:ext cx="6229590" cy="400110"/>
          </a:xfrm>
          <a:prstGeom prst="rect">
            <a:avLst/>
          </a:prstGeom>
          <a:noFill/>
        </p:spPr>
        <p:txBody>
          <a:bodyPr wrap="none" rtlCol="0">
            <a:spAutoFit/>
          </a:bodyPr>
          <a:lstStyle/>
          <a:p>
            <a:r>
              <a:rPr kumimoji="1" lang="en-US" altLang="ja-JP" sz="2000" dirty="0">
                <a:latin typeface="BIZ UDPGothic" panose="020B0400000000000000" pitchFamily="34" charset="-128"/>
                <a:ea typeface="BIZ UDPGothic" panose="020B0400000000000000" pitchFamily="34" charset="-128"/>
              </a:rPr>
              <a:t>Google </a:t>
            </a:r>
            <a:r>
              <a:rPr kumimoji="1" lang="en-US" altLang="ja-JP" sz="2000" dirty="0" err="1">
                <a:latin typeface="BIZ UDPGothic" panose="020B0400000000000000" pitchFamily="34" charset="-128"/>
                <a:ea typeface="BIZ UDPGothic" panose="020B0400000000000000" pitchFamily="34" charset="-128"/>
              </a:rPr>
              <a:t>Colab</a:t>
            </a:r>
            <a:r>
              <a:rPr kumimoji="1" lang="ja-JP" altLang="en-US" sz="2000">
                <a:latin typeface="BIZ UDPGothic" panose="020B0400000000000000" pitchFamily="34" charset="-128"/>
                <a:ea typeface="BIZ UDPGothic" panose="020B0400000000000000" pitchFamily="34" charset="-128"/>
              </a:rPr>
              <a:t>（</a:t>
            </a:r>
            <a:r>
              <a:rPr kumimoji="1" lang="en-US" altLang="ja-JP" sz="2000">
                <a:latin typeface="BIZ UDPGothic" panose="020B0400000000000000" pitchFamily="34" charset="-128"/>
                <a:ea typeface="BIZ UDPGothic" panose="020B0400000000000000" pitchFamily="34" charset="-128"/>
              </a:rPr>
              <a:t>Colaboratory, </a:t>
            </a:r>
            <a:r>
              <a:rPr kumimoji="1" lang="ja-JP" altLang="en-US" sz="2000">
                <a:latin typeface="BIZ UDPGothic" panose="020B0400000000000000" pitchFamily="34" charset="-128"/>
                <a:ea typeface="BIZ UDPGothic" panose="020B0400000000000000" pitchFamily="34" charset="-128"/>
              </a:rPr>
              <a:t>グーグルコラブ）</a:t>
            </a:r>
          </a:p>
        </p:txBody>
      </p:sp>
      <p:sp>
        <p:nvSpPr>
          <p:cNvPr id="6" name="テキスト ボックス 5">
            <a:extLst>
              <a:ext uri="{FF2B5EF4-FFF2-40B4-BE49-F238E27FC236}">
                <a16:creationId xmlns:a16="http://schemas.microsoft.com/office/drawing/2014/main" id="{49668C68-EF0C-F565-97F3-01EACB7CEB93}"/>
              </a:ext>
            </a:extLst>
          </p:cNvPr>
          <p:cNvSpPr txBox="1"/>
          <p:nvPr/>
        </p:nvSpPr>
        <p:spPr>
          <a:xfrm>
            <a:off x="1574157" y="4437712"/>
            <a:ext cx="5192447" cy="400110"/>
          </a:xfrm>
          <a:prstGeom prst="rect">
            <a:avLst/>
          </a:prstGeom>
          <a:noFill/>
        </p:spPr>
        <p:txBody>
          <a:bodyPr wrap="none" rtlCol="0">
            <a:spAutoFit/>
          </a:bodyPr>
          <a:lstStyle/>
          <a:p>
            <a:r>
              <a:rPr kumimoji="1" lang="en-US" altLang="ja-JP" sz="2000" dirty="0">
                <a:latin typeface="BIZ UDPGothic" panose="020B0400000000000000" pitchFamily="34" charset="-128"/>
                <a:ea typeface="BIZ UDPGothic" panose="020B0400000000000000" pitchFamily="34" charset="-128"/>
                <a:hlinkClick r:id="rId3"/>
              </a:rPr>
              <a:t>https://colab.research.google.com</a:t>
            </a:r>
            <a:r>
              <a:rPr kumimoji="1" lang="en-US" altLang="ja-JP" sz="2000" dirty="0">
                <a:latin typeface="BIZ UDPGothic" panose="020B0400000000000000" pitchFamily="34" charset="-128"/>
                <a:ea typeface="BIZ UDPGothic" panose="020B0400000000000000" pitchFamily="34" charset="-128"/>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08518-6804-CA28-882E-108100013EC1}"/>
              </a:ext>
            </a:extLst>
          </p:cNvPr>
          <p:cNvSpPr>
            <a:spLocks noGrp="1"/>
          </p:cNvSpPr>
          <p:nvPr>
            <p:ph type="title"/>
          </p:nvPr>
        </p:nvSpPr>
        <p:spPr>
          <a:xfrm>
            <a:off x="457200" y="87474"/>
            <a:ext cx="5544207" cy="972108"/>
          </a:xfrm>
        </p:spPr>
        <p:txBody>
          <a:bodyPr>
            <a:normAutofit/>
          </a:bodyPr>
          <a:lstStyle/>
          <a:p>
            <a:r>
              <a:rPr kumimoji="1" lang="en-US" altLang="ja-JP" dirty="0" err="1"/>
              <a:t>meros.xml</a:t>
            </a:r>
            <a:r>
              <a:rPr kumimoji="1" lang="ja-JP" altLang="en-US"/>
              <a:t>のタグ階層構造</a:t>
            </a:r>
          </a:p>
        </p:txBody>
      </p:sp>
      <p:sp>
        <p:nvSpPr>
          <p:cNvPr id="3" name="コンテンツ プレースホルダー 2">
            <a:extLst>
              <a:ext uri="{FF2B5EF4-FFF2-40B4-BE49-F238E27FC236}">
                <a16:creationId xmlns:a16="http://schemas.microsoft.com/office/drawing/2014/main" id="{60AD466E-9787-4671-B076-2057D9C2102F}"/>
              </a:ext>
            </a:extLst>
          </p:cNvPr>
          <p:cNvSpPr>
            <a:spLocks noGrp="1"/>
          </p:cNvSpPr>
          <p:nvPr>
            <p:ph idx="1"/>
          </p:nvPr>
        </p:nvSpPr>
        <p:spPr>
          <a:xfrm>
            <a:off x="457200" y="1200154"/>
            <a:ext cx="5680841" cy="3750217"/>
          </a:xfrm>
        </p:spPr>
        <p:txBody>
          <a:bodyPr>
            <a:normAutofit fontScale="85000" lnSpcReduction="10000"/>
          </a:bodyPr>
          <a:lstStyle/>
          <a:p>
            <a:pPr>
              <a:lnSpc>
                <a:spcPct val="150000"/>
              </a:lnSpc>
            </a:pPr>
            <a:r>
              <a:rPr kumimoji="1" lang="en-US" altLang="ja-JP" sz="2000">
                <a:solidFill>
                  <a:srgbClr val="FF0000"/>
                </a:solidFill>
              </a:rPr>
              <a:t>XML</a:t>
            </a:r>
            <a:r>
              <a:rPr kumimoji="1" lang="ja-JP" altLang="en-US" sz="2000">
                <a:solidFill>
                  <a:srgbClr val="FF0000"/>
                </a:solidFill>
              </a:rPr>
              <a:t>形式のデータは必ず</a:t>
            </a:r>
            <a:r>
              <a:rPr kumimoji="1" lang="ja-JP" altLang="en-US" sz="2000" b="1">
                <a:solidFill>
                  <a:srgbClr val="FF0000"/>
                </a:solidFill>
              </a:rPr>
              <a:t>入れ子</a:t>
            </a:r>
            <a:r>
              <a:rPr kumimoji="1" lang="ja-JP" altLang="en-US" sz="2000">
                <a:solidFill>
                  <a:srgbClr val="FF0000"/>
                </a:solidFill>
              </a:rPr>
              <a:t>になっている</a:t>
            </a:r>
            <a:endParaRPr kumimoji="1" lang="en-US" altLang="ja-JP" sz="2000">
              <a:solidFill>
                <a:srgbClr val="FF0000"/>
              </a:solidFill>
            </a:endParaRPr>
          </a:p>
          <a:p>
            <a:pPr marL="342900" indent="-342900">
              <a:lnSpc>
                <a:spcPct val="150000"/>
              </a:lnSpc>
              <a:buFont typeface="+mj-lt"/>
              <a:buAutoNum type="arabicPeriod"/>
            </a:pPr>
            <a:r>
              <a:rPr lang="ja-JP" altLang="en-US" sz="1800"/>
              <a:t>これまでの説明の通り、</a:t>
            </a:r>
            <a:r>
              <a:rPr lang="en-US" altLang="ja-JP" sz="1800"/>
              <a:t>TEI</a:t>
            </a:r>
            <a:r>
              <a:rPr lang="ja-JP" altLang="en-US" sz="1800"/>
              <a:t>タグの中には</a:t>
            </a:r>
            <a:r>
              <a:rPr lang="en-US" altLang="ja-JP" sz="1800"/>
              <a:t>teiHeader</a:t>
            </a:r>
            <a:r>
              <a:rPr lang="ja-JP" altLang="en-US" sz="1800"/>
              <a:t>、</a:t>
            </a:r>
            <a:r>
              <a:rPr lang="en-US" altLang="ja-JP" sz="1800"/>
              <a:t>text</a:t>
            </a:r>
            <a:r>
              <a:rPr lang="ja-JP" altLang="en-US" sz="1800"/>
              <a:t>タグがある</a:t>
            </a:r>
            <a:endParaRPr lang="en-US" altLang="ja-JP" sz="1800"/>
          </a:p>
          <a:p>
            <a:pPr marL="342900" indent="-342900">
              <a:lnSpc>
                <a:spcPct val="150000"/>
              </a:lnSpc>
              <a:buFont typeface="+mj-lt"/>
              <a:buAutoNum type="arabicPeriod"/>
            </a:pPr>
            <a:r>
              <a:rPr lang="en-US" altLang="ja-JP" sz="1800"/>
              <a:t>teiHeader</a:t>
            </a:r>
            <a:r>
              <a:rPr lang="ja-JP" altLang="en-US" sz="1800"/>
              <a:t>には</a:t>
            </a:r>
            <a:r>
              <a:rPr lang="en-US" altLang="ja-JP" sz="1800"/>
              <a:t>fileDesc</a:t>
            </a:r>
            <a:r>
              <a:rPr lang="ja-JP" altLang="en-US" sz="1800"/>
              <a:t>、</a:t>
            </a:r>
            <a:r>
              <a:rPr lang="en-US" altLang="ja-JP" sz="1800"/>
              <a:t>encodingDesc</a:t>
            </a:r>
            <a:r>
              <a:rPr lang="ja-JP" altLang="en-US" sz="1800"/>
              <a:t>、</a:t>
            </a:r>
            <a:r>
              <a:rPr lang="en-US" altLang="ja-JP" sz="1800"/>
              <a:t>revisionDesc</a:t>
            </a:r>
            <a:r>
              <a:rPr lang="ja-JP" altLang="en-US" sz="1800"/>
              <a:t>タグがある</a:t>
            </a:r>
            <a:endParaRPr lang="en-US" altLang="ja-JP" sz="1800"/>
          </a:p>
          <a:p>
            <a:pPr marL="342900" indent="-342900">
              <a:lnSpc>
                <a:spcPct val="150000"/>
              </a:lnSpc>
              <a:buFont typeface="+mj-lt"/>
              <a:buAutoNum type="arabicPeriod"/>
            </a:pPr>
            <a:r>
              <a:rPr lang="en-US" altLang="ja-JP" sz="1800"/>
              <a:t>text</a:t>
            </a:r>
            <a:r>
              <a:rPr lang="ja-JP" altLang="en-US" sz="1800"/>
              <a:t>タグには</a:t>
            </a:r>
            <a:r>
              <a:rPr lang="en-US" altLang="ja-JP" sz="1800"/>
              <a:t>body</a:t>
            </a:r>
            <a:r>
              <a:rPr lang="ja-JP" altLang="en-US" sz="1800"/>
              <a:t>（本文）および</a:t>
            </a:r>
            <a:r>
              <a:rPr lang="en-US" altLang="ja-JP" sz="1800"/>
              <a:t>back</a:t>
            </a:r>
            <a:r>
              <a:rPr lang="ja-JP" altLang="en-US" sz="1800"/>
              <a:t>（後付けや補遺など本文以外の要素）がある</a:t>
            </a:r>
            <a:endParaRPr lang="en-US" altLang="ja-JP" sz="1800"/>
          </a:p>
          <a:p>
            <a:pPr marL="678620" lvl="1" indent="-342900">
              <a:lnSpc>
                <a:spcPct val="150000"/>
              </a:lnSpc>
              <a:buFont typeface="Arial" panose="020B0604020202020204" pitchFamily="34" charset="0"/>
              <a:buChar char="•"/>
            </a:pPr>
            <a:r>
              <a:rPr lang="en-US" altLang="ja-JP" sz="1800"/>
              <a:t>body</a:t>
            </a:r>
            <a:r>
              <a:rPr lang="ja-JP" altLang="en-US" sz="1800"/>
              <a:t>には</a:t>
            </a:r>
            <a:r>
              <a:rPr lang="en-US" altLang="ja-JP" sz="1800"/>
              <a:t>p</a:t>
            </a:r>
            <a:r>
              <a:rPr lang="ja-JP" altLang="en-US" sz="1800"/>
              <a:t>タグが</a:t>
            </a:r>
            <a:r>
              <a:rPr lang="en-US" altLang="ja-JP" sz="1800"/>
              <a:t>17</a:t>
            </a:r>
            <a:r>
              <a:rPr lang="ja-JP" altLang="en-US" sz="1800"/>
              <a:t>個ある</a:t>
            </a:r>
            <a:endParaRPr lang="en-US" altLang="ja-JP" sz="1800"/>
          </a:p>
          <a:p>
            <a:pPr marL="678620" lvl="1" indent="-342900">
              <a:lnSpc>
                <a:spcPct val="150000"/>
              </a:lnSpc>
              <a:buFont typeface="Arial" panose="020B0604020202020204" pitchFamily="34" charset="0"/>
              <a:buChar char="•"/>
            </a:pPr>
            <a:r>
              <a:rPr lang="en-US" altLang="ja-JP" sz="1800"/>
              <a:t>back</a:t>
            </a:r>
            <a:r>
              <a:rPr lang="ja-JP" altLang="en-US" sz="1800"/>
              <a:t>には</a:t>
            </a:r>
            <a:r>
              <a:rPr lang="en-US" altLang="ja-JP" sz="1800"/>
              <a:t>listPerson</a:t>
            </a:r>
            <a:r>
              <a:rPr lang="ja-JP" altLang="en-US" sz="1800"/>
              <a:t>および</a:t>
            </a:r>
            <a:r>
              <a:rPr lang="en-US" altLang="ja-JP" sz="1800"/>
              <a:t>listPlace</a:t>
            </a:r>
            <a:r>
              <a:rPr lang="ja-JP" altLang="en-US" sz="1800"/>
              <a:t>タグがあり、それぞれ物語に登場する人物や地名の名称が入っている</a:t>
            </a:r>
            <a:endParaRPr lang="en-US" altLang="ja-JP" sz="1800"/>
          </a:p>
          <a:p>
            <a:pPr marL="678620" lvl="1" indent="-342900">
              <a:lnSpc>
                <a:spcPct val="150000"/>
              </a:lnSpc>
              <a:buFont typeface="Arial" panose="020B0604020202020204" pitchFamily="34" charset="0"/>
              <a:buChar char="•"/>
            </a:pPr>
            <a:endParaRPr lang="en-US" altLang="ja-JP" sz="1800"/>
          </a:p>
          <a:p>
            <a:pPr marL="342900" indent="-342900">
              <a:lnSpc>
                <a:spcPct val="150000"/>
              </a:lnSpc>
              <a:buFont typeface="Arial" panose="020B0604020202020204" pitchFamily="34" charset="0"/>
              <a:buChar char="•"/>
            </a:pPr>
            <a:endParaRPr kumimoji="1" lang="ja-JP" altLang="en-US" sz="1800"/>
          </a:p>
        </p:txBody>
      </p:sp>
      <p:pic>
        <p:nvPicPr>
          <p:cNvPr id="6" name="コンテンツ プレースホルダー 4" descr="テーブル&#10;&#10;中程度の精度で自動的に生成された説明">
            <a:extLst>
              <a:ext uri="{FF2B5EF4-FFF2-40B4-BE49-F238E27FC236}">
                <a16:creationId xmlns:a16="http://schemas.microsoft.com/office/drawing/2014/main" id="{7BE68E19-B3B6-E2F0-E4A3-4087675030BF}"/>
              </a:ext>
            </a:extLst>
          </p:cNvPr>
          <p:cNvPicPr>
            <a:picLocks noChangeAspect="1"/>
          </p:cNvPicPr>
          <p:nvPr/>
        </p:nvPicPr>
        <p:blipFill>
          <a:blip r:embed="rId3"/>
          <a:stretch>
            <a:fillRect/>
          </a:stretch>
        </p:blipFill>
        <p:spPr>
          <a:xfrm>
            <a:off x="6425900" y="-11832"/>
            <a:ext cx="2718100" cy="5155332"/>
          </a:xfrm>
          <a:prstGeom prst="rect">
            <a:avLst/>
          </a:prstGeom>
        </p:spPr>
      </p:pic>
    </p:spTree>
    <p:extLst>
      <p:ext uri="{BB962C8B-B14F-4D97-AF65-F5344CB8AC3E}">
        <p14:creationId xmlns:p14="http://schemas.microsoft.com/office/powerpoint/2010/main" val="350414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C75AFD-CCC1-F257-1B90-A00B55474B55}"/>
              </a:ext>
            </a:extLst>
          </p:cNvPr>
          <p:cNvSpPr>
            <a:spLocks noGrp="1"/>
          </p:cNvSpPr>
          <p:nvPr>
            <p:ph type="title"/>
          </p:nvPr>
        </p:nvSpPr>
        <p:spPr/>
        <p:txBody>
          <a:bodyPr>
            <a:normAutofit/>
          </a:bodyPr>
          <a:lstStyle/>
          <a:p>
            <a:r>
              <a:rPr kumimoji="1" lang="en-US" altLang="ja-JP"/>
              <a:t>editorialDecl</a:t>
            </a:r>
            <a:r>
              <a:rPr kumimoji="1" lang="ja-JP" altLang="en-US"/>
              <a:t>タグの調査</a:t>
            </a:r>
          </a:p>
        </p:txBody>
      </p:sp>
      <p:sp>
        <p:nvSpPr>
          <p:cNvPr id="7" name="コンテンツ プレースホルダー 6">
            <a:extLst>
              <a:ext uri="{FF2B5EF4-FFF2-40B4-BE49-F238E27FC236}">
                <a16:creationId xmlns:a16="http://schemas.microsoft.com/office/drawing/2014/main" id="{0B609EEC-98FF-C101-6595-D1AB36CC224D}"/>
              </a:ext>
            </a:extLst>
          </p:cNvPr>
          <p:cNvSpPr>
            <a:spLocks noGrp="1"/>
          </p:cNvSpPr>
          <p:nvPr>
            <p:ph idx="1"/>
          </p:nvPr>
        </p:nvSpPr>
        <p:spPr>
          <a:xfrm>
            <a:off x="252248" y="1200154"/>
            <a:ext cx="4708704" cy="3666135"/>
          </a:xfrm>
          <a:solidFill>
            <a:schemeClr val="bg1"/>
          </a:solidFill>
        </p:spPr>
        <p:txBody>
          <a:bodyPr>
            <a:normAutofit fontScale="62500" lnSpcReduction="20000"/>
          </a:bodyPr>
          <a:lstStyle/>
          <a:p>
            <a:pPr>
              <a:lnSpc>
                <a:spcPct val="160000"/>
              </a:lnSpc>
            </a:pPr>
            <a:r>
              <a:rPr lang="en-US" altLang="ja-JP" b="1"/>
              <a:t>editorialDecl</a:t>
            </a:r>
            <a:r>
              <a:rPr lang="ja-JP" altLang="en-US"/>
              <a:t>とは：</a:t>
            </a:r>
            <a:endParaRPr lang="en-US" altLang="ja-JP"/>
          </a:p>
          <a:p>
            <a:pPr>
              <a:lnSpc>
                <a:spcPct val="160000"/>
              </a:lnSpc>
            </a:pPr>
            <a:r>
              <a:rPr lang="ja-JP" altLang="en-US" sz="2000"/>
              <a:t>マークアップルールを記すタグ</a:t>
            </a:r>
            <a:endParaRPr lang="en-US" altLang="ja-JP" sz="2000"/>
          </a:p>
          <a:p>
            <a:pPr>
              <a:lnSpc>
                <a:spcPct val="160000"/>
              </a:lnSpc>
            </a:pPr>
            <a:endParaRPr lang="en-US" altLang="ja-JP" sz="2000"/>
          </a:p>
          <a:p>
            <a:pPr>
              <a:lnSpc>
                <a:spcPct val="160000"/>
              </a:lnSpc>
            </a:pPr>
            <a:r>
              <a:rPr lang="ja-JP" altLang="en-US" sz="2600" u="sng"/>
              <a:t>出力結果</a:t>
            </a:r>
            <a:endParaRPr lang="en-US" altLang="ja-JP" sz="2600" u="sng"/>
          </a:p>
          <a:p>
            <a:pPr marL="457200" indent="-457200">
              <a:lnSpc>
                <a:spcPct val="160000"/>
              </a:lnSpc>
              <a:buFont typeface="+mj-lt"/>
              <a:buAutoNum type="arabicPeriod"/>
            </a:pPr>
            <a:r>
              <a:rPr lang="en-US" altLang="ja-JP" sz="2200">
                <a:solidFill>
                  <a:srgbClr val="FF0000"/>
                </a:solidFill>
              </a:rPr>
              <a:t>placeName</a:t>
            </a:r>
            <a:r>
              <a:rPr lang="ja-JP" altLang="en-US" sz="2200"/>
              <a:t>の</a:t>
            </a:r>
            <a:r>
              <a:rPr lang="en-US" altLang="ja-JP" sz="2200"/>
              <a:t>@type</a:t>
            </a:r>
            <a:r>
              <a:rPr lang="ja-JP" altLang="en-US" sz="2200"/>
              <a:t>では、実際にいた場所を</a:t>
            </a:r>
            <a:r>
              <a:rPr lang="en-US" altLang="ja-JP" sz="2200"/>
              <a:t>"real"</a:t>
            </a:r>
            <a:r>
              <a:rPr lang="ja-JP" altLang="en-US" sz="2200"/>
              <a:t>、そうでない場所を</a:t>
            </a:r>
            <a:r>
              <a:rPr lang="en-US" altLang="ja-JP" sz="2200"/>
              <a:t>"unreal"</a:t>
            </a:r>
            <a:r>
              <a:rPr lang="ja-JP" altLang="en-US" sz="2200"/>
              <a:t>として区別している</a:t>
            </a:r>
            <a:endParaRPr lang="en-US" altLang="ja-JP" sz="2200"/>
          </a:p>
          <a:p>
            <a:pPr marL="457200" indent="-457200">
              <a:lnSpc>
                <a:spcPct val="160000"/>
              </a:lnSpc>
              <a:buFont typeface="+mj-lt"/>
              <a:buAutoNum type="arabicPeriod"/>
            </a:pPr>
            <a:r>
              <a:rPr lang="en-US" altLang="ja-JP" sz="2200">
                <a:solidFill>
                  <a:srgbClr val="FF0000"/>
                </a:solidFill>
              </a:rPr>
              <a:t>persName</a:t>
            </a:r>
            <a:r>
              <a:rPr lang="ja-JP" altLang="en-US" sz="2200"/>
              <a:t>は、人称代名詞以外の人や人々を指す名詞に付与している</a:t>
            </a:r>
            <a:endParaRPr lang="en-US" altLang="ja-JP" sz="2200"/>
          </a:p>
          <a:p>
            <a:pPr marL="457200" indent="-457200">
              <a:lnSpc>
                <a:spcPct val="160000"/>
              </a:lnSpc>
              <a:buFont typeface="+mj-lt"/>
              <a:buAutoNum type="arabicPeriod"/>
            </a:pPr>
            <a:r>
              <a:rPr lang="ja-JP" altLang="en-US" sz="2200"/>
              <a:t>人称代名詞には</a:t>
            </a:r>
            <a:r>
              <a:rPr lang="en-US" altLang="ja-JP" sz="2200">
                <a:solidFill>
                  <a:srgbClr val="FF0000"/>
                </a:solidFill>
              </a:rPr>
              <a:t>rs</a:t>
            </a:r>
            <a:r>
              <a:rPr lang="ja-JP" altLang="en-US" sz="2200"/>
              <a:t>を付与している</a:t>
            </a:r>
            <a:endParaRPr lang="en-US" altLang="ja-JP" sz="2200"/>
          </a:p>
          <a:p>
            <a:pPr marL="457200" indent="-457200">
              <a:lnSpc>
                <a:spcPct val="160000"/>
              </a:lnSpc>
              <a:buFont typeface="+mj-lt"/>
              <a:buAutoNum type="arabicPeriod"/>
            </a:pPr>
            <a:r>
              <a:rPr lang="ja-JP" altLang="en-US" sz="2200" b="1"/>
              <a:t>（上記いずれのタグも）</a:t>
            </a:r>
            <a:r>
              <a:rPr lang="en-US" altLang="ja-JP" sz="2200" b="1">
                <a:solidFill>
                  <a:schemeClr val="bg2"/>
                </a:solidFill>
              </a:rPr>
              <a:t>@corresp</a:t>
            </a:r>
            <a:r>
              <a:rPr lang="ja-JP" altLang="en-US" sz="2200" b="1"/>
              <a:t>で</a:t>
            </a:r>
            <a:r>
              <a:rPr lang="en-US" altLang="ja-JP" sz="2200" b="1" u="sng"/>
              <a:t>ID</a:t>
            </a:r>
            <a:r>
              <a:rPr lang="ja-JP" altLang="en-US" sz="2200" b="1" u="sng"/>
              <a:t>参照している</a:t>
            </a:r>
          </a:p>
        </p:txBody>
      </p:sp>
      <p:pic>
        <p:nvPicPr>
          <p:cNvPr id="8" name="コンテンツ プレースホルダー 4" descr="テキスト&#10;&#10;自動的に生成された説明">
            <a:extLst>
              <a:ext uri="{FF2B5EF4-FFF2-40B4-BE49-F238E27FC236}">
                <a16:creationId xmlns:a16="http://schemas.microsoft.com/office/drawing/2014/main" id="{859D9B44-E941-90D3-3D24-968BF998399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65900" y="1059582"/>
            <a:ext cx="4178100" cy="3996444"/>
          </a:xfrm>
          <a:prstGeom prst="rect">
            <a:avLst/>
          </a:prstGeom>
        </p:spPr>
      </p:pic>
    </p:spTree>
    <p:extLst>
      <p:ext uri="{BB962C8B-B14F-4D97-AF65-F5344CB8AC3E}">
        <p14:creationId xmlns:p14="http://schemas.microsoft.com/office/powerpoint/2010/main" val="202228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84771573-D7C6-F808-7FA6-8BF314B1179F}"/>
              </a:ext>
            </a:extLst>
          </p:cNvPr>
          <p:cNvSpPr>
            <a:spLocks noGrp="1"/>
          </p:cNvSpPr>
          <p:nvPr>
            <p:ph type="title"/>
          </p:nvPr>
        </p:nvSpPr>
        <p:spPr/>
        <p:txBody>
          <a:bodyPr/>
          <a:lstStyle/>
          <a:p>
            <a:r>
              <a:rPr lang="ja-JP" altLang="en-US"/>
              <a:t>名寄せをしよう</a:t>
            </a:r>
          </a:p>
        </p:txBody>
      </p:sp>
      <p:pic>
        <p:nvPicPr>
          <p:cNvPr id="19" name="コンテンツ プレースホルダー 18" descr="文字の書かれた紙&#10;&#10;中程度の精度で自動的に生成された説明">
            <a:extLst>
              <a:ext uri="{FF2B5EF4-FFF2-40B4-BE49-F238E27FC236}">
                <a16:creationId xmlns:a16="http://schemas.microsoft.com/office/drawing/2014/main" id="{152B6AD2-8215-4A74-33B7-05D3B8E41250}"/>
              </a:ext>
            </a:extLst>
          </p:cNvPr>
          <p:cNvPicPr>
            <a:picLocks noGrp="1" noChangeAspect="1"/>
          </p:cNvPicPr>
          <p:nvPr>
            <p:ph idx="1"/>
          </p:nvPr>
        </p:nvPicPr>
        <p:blipFill>
          <a:blip r:embed="rId3"/>
          <a:stretch>
            <a:fillRect/>
          </a:stretch>
        </p:blipFill>
        <p:spPr>
          <a:xfrm>
            <a:off x="5452456" y="1158852"/>
            <a:ext cx="2904313" cy="3825875"/>
          </a:xfrm>
        </p:spPr>
      </p:pic>
      <p:pic>
        <p:nvPicPr>
          <p:cNvPr id="17" name="コンテンツ プレースホルダー 9" descr="テキスト&#10;&#10;自動的に生成された説明">
            <a:extLst>
              <a:ext uri="{FF2B5EF4-FFF2-40B4-BE49-F238E27FC236}">
                <a16:creationId xmlns:a16="http://schemas.microsoft.com/office/drawing/2014/main" id="{CB905468-39C1-B261-C2E6-B81AB832C187}"/>
              </a:ext>
            </a:extLst>
          </p:cNvPr>
          <p:cNvPicPr>
            <a:picLocks noGrp="1" noChangeAspect="1"/>
          </p:cNvPicPr>
          <p:nvPr>
            <p:ph idx="13"/>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 y="1059582"/>
            <a:ext cx="4225159" cy="4024416"/>
          </a:xfrm>
          <a:prstGeom prst="rect">
            <a:avLst/>
          </a:prstGeom>
        </p:spPr>
      </p:pic>
      <p:sp>
        <p:nvSpPr>
          <p:cNvPr id="20" name="テキスト ボックス 19">
            <a:extLst>
              <a:ext uri="{FF2B5EF4-FFF2-40B4-BE49-F238E27FC236}">
                <a16:creationId xmlns:a16="http://schemas.microsoft.com/office/drawing/2014/main" id="{FC0ED716-4B7E-14A6-EFA0-8538ADF7B338}"/>
              </a:ext>
            </a:extLst>
          </p:cNvPr>
          <p:cNvSpPr txBox="1"/>
          <p:nvPr/>
        </p:nvSpPr>
        <p:spPr>
          <a:xfrm>
            <a:off x="4614041" y="1282262"/>
            <a:ext cx="723275" cy="307777"/>
          </a:xfrm>
          <a:prstGeom prst="rect">
            <a:avLst/>
          </a:prstGeom>
          <a:noFill/>
        </p:spPr>
        <p:txBody>
          <a:bodyPr wrap="none" rtlCol="0">
            <a:spAutoFit/>
          </a:bodyPr>
          <a:lstStyle/>
          <a:p>
            <a:r>
              <a:rPr kumimoji="1" lang="ja-JP" altLang="en-US">
                <a:solidFill>
                  <a:schemeClr val="bg2"/>
                </a:solidFill>
                <a:latin typeface="BIZ UDPGothic" panose="020B0400000000000000" pitchFamily="34" charset="-128"/>
                <a:ea typeface="BIZ UDPGothic" panose="020B0400000000000000" pitchFamily="34" charset="-128"/>
              </a:rPr>
              <a:t>結果→</a:t>
            </a:r>
          </a:p>
        </p:txBody>
      </p:sp>
      <p:sp>
        <p:nvSpPr>
          <p:cNvPr id="21" name="テキスト ボックス 20">
            <a:extLst>
              <a:ext uri="{FF2B5EF4-FFF2-40B4-BE49-F238E27FC236}">
                <a16:creationId xmlns:a16="http://schemas.microsoft.com/office/drawing/2014/main" id="{31B6C427-EEE3-0BEE-BE1F-2CFD6267EB90}"/>
              </a:ext>
            </a:extLst>
          </p:cNvPr>
          <p:cNvSpPr txBox="1"/>
          <p:nvPr/>
        </p:nvSpPr>
        <p:spPr>
          <a:xfrm>
            <a:off x="4287902" y="2917901"/>
            <a:ext cx="126188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a:latin typeface="BIZ UDPGothic" panose="020B0400000000000000" pitchFamily="34" charset="-128"/>
                <a:ea typeface="BIZ UDPGothic" panose="020B0400000000000000" pitchFamily="34" charset="-128"/>
              </a:rPr>
              <a:t>おかしい箇所</a:t>
            </a:r>
          </a:p>
        </p:txBody>
      </p:sp>
      <p:cxnSp>
        <p:nvCxnSpPr>
          <p:cNvPr id="23" name="曲線コネクタ 22">
            <a:extLst>
              <a:ext uri="{FF2B5EF4-FFF2-40B4-BE49-F238E27FC236}">
                <a16:creationId xmlns:a16="http://schemas.microsoft.com/office/drawing/2014/main" id="{971541B6-3077-BEFC-3CC3-DAAB9A991FD9}"/>
              </a:ext>
            </a:extLst>
          </p:cNvPr>
          <p:cNvCxnSpPr>
            <a:stCxn id="21" idx="0"/>
          </p:cNvCxnSpPr>
          <p:nvPr/>
        </p:nvCxnSpPr>
        <p:spPr>
          <a:xfrm rot="5400000" flipH="1" flipV="1">
            <a:off x="5453091" y="1055792"/>
            <a:ext cx="1327862" cy="239635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曲線コネクタ 23">
            <a:extLst>
              <a:ext uri="{FF2B5EF4-FFF2-40B4-BE49-F238E27FC236}">
                <a16:creationId xmlns:a16="http://schemas.microsoft.com/office/drawing/2014/main" id="{1C3ACC12-352F-48E9-67C9-583992F3F148}"/>
              </a:ext>
            </a:extLst>
          </p:cNvPr>
          <p:cNvCxnSpPr>
            <a:cxnSpLocks/>
            <a:stCxn id="21" idx="0"/>
          </p:cNvCxnSpPr>
          <p:nvPr/>
        </p:nvCxnSpPr>
        <p:spPr>
          <a:xfrm rot="5400000" flipH="1" flipV="1">
            <a:off x="4998360" y="2146083"/>
            <a:ext cx="692302" cy="85133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曲線コネクタ 26">
            <a:extLst>
              <a:ext uri="{FF2B5EF4-FFF2-40B4-BE49-F238E27FC236}">
                <a16:creationId xmlns:a16="http://schemas.microsoft.com/office/drawing/2014/main" id="{B078E171-2313-C4F4-F5B8-77B7BB3C09A2}"/>
              </a:ext>
            </a:extLst>
          </p:cNvPr>
          <p:cNvCxnSpPr>
            <a:cxnSpLocks/>
            <a:stCxn id="21" idx="2"/>
          </p:cNvCxnSpPr>
          <p:nvPr/>
        </p:nvCxnSpPr>
        <p:spPr>
          <a:xfrm rot="16200000" flipH="1">
            <a:off x="5953131" y="2191391"/>
            <a:ext cx="327784" cy="239635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21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D0044-88A2-566A-803D-FF98C5374228}"/>
              </a:ext>
            </a:extLst>
          </p:cNvPr>
          <p:cNvSpPr>
            <a:spLocks noGrp="1"/>
          </p:cNvSpPr>
          <p:nvPr>
            <p:ph type="title"/>
          </p:nvPr>
        </p:nvSpPr>
        <p:spPr/>
        <p:txBody>
          <a:bodyPr/>
          <a:lstStyle/>
          <a:p>
            <a:r>
              <a:rPr kumimoji="1" lang="ja-JP" altLang="en-US"/>
              <a:t>名寄せをしよう（改良版）</a:t>
            </a:r>
          </a:p>
        </p:txBody>
      </p:sp>
      <p:pic>
        <p:nvPicPr>
          <p:cNvPr id="6" name="コンテンツ プレースホルダー 5" descr="テキスト&#10;&#10;自動的に生成された説明">
            <a:extLst>
              <a:ext uri="{FF2B5EF4-FFF2-40B4-BE49-F238E27FC236}">
                <a16:creationId xmlns:a16="http://schemas.microsoft.com/office/drawing/2014/main" id="{51CFB4CA-4DE4-EE15-0D8F-E1A8A3448E8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82868" y="1059582"/>
            <a:ext cx="3153103" cy="4011092"/>
          </a:xfrm>
        </p:spPr>
      </p:pic>
      <p:pic>
        <p:nvPicPr>
          <p:cNvPr id="8" name="コンテンツ プレースホルダー 7" descr="文字の書かれた紙&#10;&#10;中程度の精度で自動的に生成された説明">
            <a:extLst>
              <a:ext uri="{FF2B5EF4-FFF2-40B4-BE49-F238E27FC236}">
                <a16:creationId xmlns:a16="http://schemas.microsoft.com/office/drawing/2014/main" id="{927236A3-F4A1-3C90-90E5-5FFA5C7BE690}"/>
              </a:ext>
            </a:extLst>
          </p:cNvPr>
          <p:cNvPicPr>
            <a:picLocks noGrp="1" noChangeAspect="1"/>
          </p:cNvPicPr>
          <p:nvPr>
            <p:ph idx="13"/>
          </p:nvPr>
        </p:nvPicPr>
        <p:blipFill>
          <a:blip r:embed="rId5"/>
          <a:stretch>
            <a:fillRect/>
          </a:stretch>
        </p:blipFill>
        <p:spPr>
          <a:xfrm>
            <a:off x="6142809" y="1368090"/>
            <a:ext cx="3001191" cy="3394075"/>
          </a:xfrm>
        </p:spPr>
      </p:pic>
      <p:sp>
        <p:nvSpPr>
          <p:cNvPr id="3" name="テキスト ボックス 2">
            <a:extLst>
              <a:ext uri="{FF2B5EF4-FFF2-40B4-BE49-F238E27FC236}">
                <a16:creationId xmlns:a16="http://schemas.microsoft.com/office/drawing/2014/main" id="{DCC990B1-ED15-542E-3CDD-96F4E4BFAA41}"/>
              </a:ext>
            </a:extLst>
          </p:cNvPr>
          <p:cNvSpPr txBox="1"/>
          <p:nvPr/>
        </p:nvSpPr>
        <p:spPr>
          <a:xfrm>
            <a:off x="4035971" y="2914367"/>
            <a:ext cx="2433680" cy="1046440"/>
          </a:xfrm>
          <a:prstGeom prst="rect">
            <a:avLst/>
          </a:prstGeom>
          <a:solidFill>
            <a:schemeClr val="accent4">
              <a:lumMod val="20000"/>
              <a:lumOff val="80000"/>
            </a:schemeClr>
          </a:solidFill>
        </p:spPr>
        <p:txBody>
          <a:bodyPr wrap="none" rtlCol="0">
            <a:spAutoFit/>
          </a:bodyPr>
          <a:lstStyle/>
          <a:p>
            <a:r>
              <a:rPr lang="ja-JP" altLang="en-US" sz="1200" b="0">
                <a:solidFill>
                  <a:schemeClr val="tx1">
                    <a:lumMod val="50000"/>
                  </a:schemeClr>
                </a:solidFill>
                <a:effectLst/>
                <a:latin typeface="BIZ UDPGothic" panose="020B0400000000000000" pitchFamily="34" charset="-128"/>
                <a:ea typeface="BIZ UDPGothic" panose="020B0400000000000000" pitchFamily="34" charset="-128"/>
              </a:rPr>
              <a:t>ルビの例）</a:t>
            </a:r>
            <a:endParaRPr lang="en-US" altLang="ja-JP" sz="1200" b="0">
              <a:solidFill>
                <a:schemeClr val="tx1">
                  <a:lumMod val="50000"/>
                </a:schemeClr>
              </a:solidFill>
              <a:effectLst/>
              <a:latin typeface="BIZ UDPGothic" panose="020B0400000000000000" pitchFamily="34" charset="-128"/>
              <a:ea typeface="BIZ UDPGothic" panose="020B0400000000000000" pitchFamily="34" charset="-128"/>
            </a:endParaRPr>
          </a:p>
          <a:p>
            <a:r>
              <a:rPr lang="en-US" altLang="ja-JP" sz="1200" b="0">
                <a:solidFill>
                  <a:srgbClr val="93A1A1"/>
                </a:solidFill>
                <a:effectLst/>
                <a:latin typeface="BIZ UDPGothic" panose="020B0400000000000000" pitchFamily="34" charset="-128"/>
                <a:ea typeface="BIZ UDPGothic" panose="020B0400000000000000" pitchFamily="34" charset="-128"/>
              </a:rPr>
              <a:t>&lt;</a:t>
            </a:r>
            <a:r>
              <a:rPr lang="en-US" altLang="ja-JP" sz="1200" b="0">
                <a:solidFill>
                  <a:srgbClr val="268BD2"/>
                </a:solidFill>
                <a:effectLst/>
                <a:latin typeface="BIZ UDPGothic" panose="020B0400000000000000" pitchFamily="34" charset="-128"/>
                <a:ea typeface="BIZ UDPGothic" panose="020B0400000000000000" pitchFamily="34" charset="-128"/>
              </a:rPr>
              <a:t>ruby</a:t>
            </a:r>
            <a:r>
              <a:rPr lang="en-US" altLang="ja-JP" sz="1200" b="0">
                <a:solidFill>
                  <a:srgbClr val="93A1A1"/>
                </a:solidFill>
                <a:effectLst/>
                <a:latin typeface="BIZ UDPGothic" panose="020B0400000000000000" pitchFamily="34" charset="-128"/>
                <a:ea typeface="BIZ UDPGothic" panose="020B0400000000000000" pitchFamily="34" charset="-128"/>
              </a:rPr>
              <a:t>&gt;</a:t>
            </a:r>
            <a:endParaRPr lang="en-US" altLang="ja-JP" sz="1200" b="0">
              <a:solidFill>
                <a:srgbClr val="657B83"/>
              </a:solidFill>
              <a:effectLst/>
              <a:latin typeface="BIZ UDPGothic" panose="020B0400000000000000" pitchFamily="34" charset="-128"/>
              <a:ea typeface="BIZ UDPGothic" panose="020B0400000000000000" pitchFamily="34" charset="-128"/>
            </a:endParaRPr>
          </a:p>
          <a:p>
            <a:r>
              <a:rPr lang="ja-JP" altLang="en-US" sz="1200" b="0">
                <a:solidFill>
                  <a:srgbClr val="93A1A1"/>
                </a:solidFill>
                <a:effectLst/>
                <a:latin typeface="BIZ UDPGothic" panose="020B0400000000000000" pitchFamily="34" charset="-128"/>
                <a:ea typeface="BIZ UDPGothic" panose="020B0400000000000000" pitchFamily="34" charset="-128"/>
              </a:rPr>
              <a:t>　　</a:t>
            </a:r>
            <a:r>
              <a:rPr lang="en-US" altLang="ja-JP" sz="1200" b="0">
                <a:solidFill>
                  <a:srgbClr val="93A1A1"/>
                </a:solidFill>
                <a:effectLst/>
                <a:latin typeface="BIZ UDPGothic" panose="020B0400000000000000" pitchFamily="34" charset="-128"/>
                <a:ea typeface="BIZ UDPGothic" panose="020B0400000000000000" pitchFamily="34" charset="-128"/>
              </a:rPr>
              <a:t>&lt;</a:t>
            </a:r>
            <a:r>
              <a:rPr lang="en-US" altLang="ja-JP" sz="1200" b="0">
                <a:solidFill>
                  <a:srgbClr val="268BD2"/>
                </a:solidFill>
                <a:effectLst/>
                <a:latin typeface="BIZ UDPGothic" panose="020B0400000000000000" pitchFamily="34" charset="-128"/>
                <a:ea typeface="BIZ UDPGothic" panose="020B0400000000000000" pitchFamily="34" charset="-128"/>
              </a:rPr>
              <a:t>rb</a:t>
            </a:r>
            <a:r>
              <a:rPr lang="en-US" altLang="ja-JP" sz="1200" b="0">
                <a:solidFill>
                  <a:srgbClr val="93A1A1"/>
                </a:solidFill>
                <a:effectLst/>
                <a:latin typeface="BIZ UDPGothic" panose="020B0400000000000000" pitchFamily="34" charset="-128"/>
                <a:ea typeface="BIZ UDPGothic" panose="020B0400000000000000" pitchFamily="34" charset="-128"/>
              </a:rPr>
              <a:t>&gt;</a:t>
            </a:r>
            <a:r>
              <a:rPr lang="ja-JP" altLang="en-US" sz="1200" b="0">
                <a:solidFill>
                  <a:srgbClr val="657B83"/>
                </a:solidFill>
                <a:effectLst/>
                <a:latin typeface="BIZ UDPGothic" panose="020B0400000000000000" pitchFamily="34" charset="-128"/>
                <a:ea typeface="BIZ UDPGothic" panose="020B0400000000000000" pitchFamily="34" charset="-128"/>
              </a:rPr>
              <a:t>邪智暴虐</a:t>
            </a:r>
            <a:r>
              <a:rPr lang="en-US" altLang="ja-JP" sz="1200" b="0">
                <a:solidFill>
                  <a:srgbClr val="93A1A1"/>
                </a:solidFill>
                <a:effectLst/>
                <a:latin typeface="BIZ UDPGothic" panose="020B0400000000000000" pitchFamily="34" charset="-128"/>
                <a:ea typeface="BIZ UDPGothic" panose="020B0400000000000000" pitchFamily="34" charset="-128"/>
              </a:rPr>
              <a:t>&lt;/</a:t>
            </a:r>
            <a:r>
              <a:rPr lang="en-US" altLang="ja-JP" sz="1200" b="0">
                <a:solidFill>
                  <a:srgbClr val="268BD2"/>
                </a:solidFill>
                <a:effectLst/>
                <a:latin typeface="BIZ UDPGothic" panose="020B0400000000000000" pitchFamily="34" charset="-128"/>
                <a:ea typeface="BIZ UDPGothic" panose="020B0400000000000000" pitchFamily="34" charset="-128"/>
              </a:rPr>
              <a:t>rb</a:t>
            </a:r>
            <a:r>
              <a:rPr lang="en-US" altLang="ja-JP" sz="1200" b="0">
                <a:solidFill>
                  <a:srgbClr val="93A1A1"/>
                </a:solidFill>
                <a:effectLst/>
                <a:latin typeface="BIZ UDPGothic" panose="020B0400000000000000" pitchFamily="34" charset="-128"/>
                <a:ea typeface="BIZ UDPGothic" panose="020B0400000000000000" pitchFamily="34" charset="-128"/>
              </a:rPr>
              <a:t>&gt;</a:t>
            </a:r>
            <a:endParaRPr lang="en-US" altLang="ja-JP" sz="1200" b="0">
              <a:solidFill>
                <a:srgbClr val="657B83"/>
              </a:solidFill>
              <a:effectLst/>
              <a:latin typeface="BIZ UDPGothic" panose="020B0400000000000000" pitchFamily="34" charset="-128"/>
              <a:ea typeface="BIZ UDPGothic" panose="020B0400000000000000" pitchFamily="34" charset="-128"/>
            </a:endParaRPr>
          </a:p>
          <a:p>
            <a:r>
              <a:rPr lang="ja-JP" altLang="en-US" sz="1200" b="1">
                <a:solidFill>
                  <a:schemeClr val="accent3"/>
                </a:solidFill>
                <a:effectLst/>
                <a:latin typeface="BIZ UDPGothic" panose="020B0400000000000000" pitchFamily="34" charset="-128"/>
                <a:ea typeface="BIZ UDPGothic" panose="020B0400000000000000" pitchFamily="34" charset="-128"/>
              </a:rPr>
              <a:t>　　</a:t>
            </a:r>
            <a:r>
              <a:rPr lang="en-US" altLang="ja-JP" sz="1200" b="1">
                <a:solidFill>
                  <a:schemeClr val="accent3"/>
                </a:solidFill>
                <a:effectLst/>
                <a:latin typeface="BIZ UDPGothic" panose="020B0400000000000000" pitchFamily="34" charset="-128"/>
                <a:ea typeface="BIZ UDPGothic" panose="020B0400000000000000" pitchFamily="34" charset="-128"/>
              </a:rPr>
              <a:t>&lt;rt&gt;</a:t>
            </a:r>
            <a:r>
              <a:rPr lang="ja-JP" altLang="en-US" sz="1200" b="1">
                <a:solidFill>
                  <a:schemeClr val="accent3"/>
                </a:solidFill>
                <a:effectLst/>
                <a:latin typeface="BIZ UDPGothic" panose="020B0400000000000000" pitchFamily="34" charset="-128"/>
                <a:ea typeface="BIZ UDPGothic" panose="020B0400000000000000" pitchFamily="34" charset="-128"/>
              </a:rPr>
              <a:t>じゃちぼうぎゃく</a:t>
            </a:r>
            <a:r>
              <a:rPr lang="en-US" altLang="ja-JP" sz="1200" b="1">
                <a:solidFill>
                  <a:schemeClr val="accent3"/>
                </a:solidFill>
                <a:effectLst/>
                <a:latin typeface="BIZ UDPGothic" panose="020B0400000000000000" pitchFamily="34" charset="-128"/>
                <a:ea typeface="BIZ UDPGothic" panose="020B0400000000000000" pitchFamily="34" charset="-128"/>
              </a:rPr>
              <a:t>&lt;/rt&gt;</a:t>
            </a:r>
          </a:p>
          <a:p>
            <a:r>
              <a:rPr lang="en-US" altLang="ja-JP" sz="1200" b="0">
                <a:solidFill>
                  <a:srgbClr val="93A1A1"/>
                </a:solidFill>
                <a:effectLst/>
                <a:latin typeface="BIZ UDPGothic" panose="020B0400000000000000" pitchFamily="34" charset="-128"/>
                <a:ea typeface="BIZ UDPGothic" panose="020B0400000000000000" pitchFamily="34" charset="-128"/>
              </a:rPr>
              <a:t>&lt;/</a:t>
            </a:r>
            <a:r>
              <a:rPr lang="en-US" altLang="ja-JP" sz="1200" b="0">
                <a:solidFill>
                  <a:srgbClr val="268BD2"/>
                </a:solidFill>
                <a:effectLst/>
                <a:latin typeface="BIZ UDPGothic" panose="020B0400000000000000" pitchFamily="34" charset="-128"/>
                <a:ea typeface="BIZ UDPGothic" panose="020B0400000000000000" pitchFamily="34" charset="-128"/>
              </a:rPr>
              <a:t>ruby</a:t>
            </a:r>
            <a:r>
              <a:rPr lang="en-US" altLang="ja-JP" sz="1200" b="0">
                <a:solidFill>
                  <a:srgbClr val="93A1A1"/>
                </a:solidFill>
                <a:effectLst/>
                <a:latin typeface="BIZ UDPGothic" panose="020B0400000000000000" pitchFamily="34" charset="-128"/>
                <a:ea typeface="BIZ UDPGothic" panose="020B0400000000000000" pitchFamily="34" charset="-128"/>
              </a:rPr>
              <a:t>&gt;</a:t>
            </a:r>
            <a:endParaRPr lang="ja-JP" altLang="en-US" sz="1200" b="0">
              <a:solidFill>
                <a:srgbClr val="657B83"/>
              </a:solidFill>
              <a:effectLst/>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244589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6037C-36C9-9C78-140E-5416FCBA1463}"/>
              </a:ext>
            </a:extLst>
          </p:cNvPr>
          <p:cNvSpPr>
            <a:spLocks noGrp="1"/>
          </p:cNvSpPr>
          <p:nvPr>
            <p:ph type="title"/>
          </p:nvPr>
        </p:nvSpPr>
        <p:spPr>
          <a:xfrm>
            <a:off x="105104" y="87474"/>
            <a:ext cx="2926354" cy="972108"/>
          </a:xfrm>
        </p:spPr>
        <p:txBody>
          <a:bodyPr>
            <a:noAutofit/>
          </a:bodyPr>
          <a:lstStyle/>
          <a:p>
            <a:r>
              <a:rPr kumimoji="1" lang="ja-JP" altLang="en-US" sz="2000"/>
              <a:t>パラグラフごとにメロスの呼称を観察しよう</a:t>
            </a:r>
          </a:p>
        </p:txBody>
      </p:sp>
      <p:pic>
        <p:nvPicPr>
          <p:cNvPr id="6" name="コンテンツ プレースホルダー 5" descr="テキスト&#10;&#10;中程度の精度で自動的に生成された説明">
            <a:extLst>
              <a:ext uri="{FF2B5EF4-FFF2-40B4-BE49-F238E27FC236}">
                <a16:creationId xmlns:a16="http://schemas.microsoft.com/office/drawing/2014/main" id="{9630CF3C-B13F-24A2-3837-780A7B0DA84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5219" y="1059582"/>
            <a:ext cx="2926354" cy="4014027"/>
          </a:xfrm>
        </p:spPr>
      </p:pic>
      <p:sp>
        <p:nvSpPr>
          <p:cNvPr id="4" name="コンテンツ プレースホルダー 3">
            <a:extLst>
              <a:ext uri="{FF2B5EF4-FFF2-40B4-BE49-F238E27FC236}">
                <a16:creationId xmlns:a16="http://schemas.microsoft.com/office/drawing/2014/main" id="{731ECC4F-9E42-A149-7C65-8A27EB9773CD}"/>
              </a:ext>
            </a:extLst>
          </p:cNvPr>
          <p:cNvSpPr>
            <a:spLocks noGrp="1"/>
          </p:cNvSpPr>
          <p:nvPr>
            <p:ph idx="13"/>
          </p:nvPr>
        </p:nvSpPr>
        <p:spPr>
          <a:xfrm>
            <a:off x="3121572" y="0"/>
            <a:ext cx="6022427" cy="5056026"/>
          </a:xfrm>
          <a:solidFill>
            <a:schemeClr val="bg1"/>
          </a:solidFill>
        </p:spPr>
        <p:txBody>
          <a:bodyPr numCol="2" spcCol="180000">
            <a:noAutofit/>
          </a:bodyPr>
          <a:lstStyle/>
          <a:p>
            <a:pPr algn="l">
              <a:spcAft>
                <a:spcPts val="300"/>
              </a:spcAft>
            </a:pPr>
            <a:r>
              <a:rPr lang="en-US" altLang="ja-JP" sz="1000" b="1" i="0">
                <a:solidFill>
                  <a:srgbClr val="1F1F1F"/>
                </a:solidFill>
                <a:effectLst/>
                <a:latin typeface="var(--colab-chrome-font-family)"/>
              </a:rPr>
              <a:t>Paragraph 1</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r>
              <a:rPr lang="en-US" altLang="ja-JP" sz="1000" b="1" i="0">
                <a:solidFill>
                  <a:srgbClr val="1F1F1F"/>
                </a:solidFill>
                <a:effectLst/>
                <a:latin typeface="var(--colab-chrome-font-family)"/>
              </a:rPr>
              <a:t>Paragraph 2</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3</a:t>
            </a:r>
          </a:p>
          <a:p>
            <a:pPr algn="l">
              <a:spcBef>
                <a:spcPts val="450"/>
              </a:spcBef>
              <a:spcAft>
                <a:spcPts val="450"/>
              </a:spcAft>
            </a:pP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4</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5</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下賤</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嘘つき</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6</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7</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兄</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兄</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兄</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8</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 ほどの男</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おまえの兄</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兄</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たぶん偉い男</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9</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10</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11</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12</a:t>
            </a:r>
          </a:p>
          <a:p>
            <a:pPr algn="l">
              <a:spcBef>
                <a:spcPts val="450"/>
              </a:spcBef>
              <a:spcAft>
                <a:spcPts val="450"/>
              </a:spcAft>
            </a:pP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13</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真の勇者、メロス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自分</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よくよく不幸な男</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裏切者</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地上で最も、不名誉の人種</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悪徳者</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醜い裏切り者</a:t>
            </a:r>
          </a:p>
          <a:p>
            <a:pPr algn="l">
              <a:spcAft>
                <a:spcPts val="300"/>
              </a:spcAft>
            </a:pPr>
            <a:r>
              <a:rPr lang="en-US" altLang="ja-JP" sz="1000" b="1" i="0">
                <a:solidFill>
                  <a:srgbClr val="1F1F1F"/>
                </a:solidFill>
                <a:effectLst/>
                <a:latin typeface="var(--colab-chrome-font-family)"/>
              </a:rPr>
              <a:t>Paragraph 14</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正義の士</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正直な男</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正直な男</a:t>
            </a:r>
          </a:p>
          <a:p>
            <a:pPr algn="l">
              <a:spcAft>
                <a:spcPts val="300"/>
              </a:spcAft>
            </a:pPr>
            <a:r>
              <a:rPr lang="en-US" altLang="ja-JP" sz="1000" b="1" i="0">
                <a:solidFill>
                  <a:srgbClr val="1F1F1F"/>
                </a:solidFill>
                <a:effectLst/>
                <a:latin typeface="var(--colab-chrome-font-family)"/>
              </a:rPr>
              <a:t>Paragraph 15</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16</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p>
          <a:p>
            <a:pPr algn="l">
              <a:spcAft>
                <a:spcPts val="300"/>
              </a:spcAft>
            </a:pPr>
            <a:r>
              <a:rPr lang="en-US" altLang="ja-JP" sz="1000" b="1" i="0">
                <a:solidFill>
                  <a:srgbClr val="1F1F1F"/>
                </a:solidFill>
                <a:effectLst/>
                <a:latin typeface="var(--colab-chrome-font-family)"/>
              </a:rPr>
              <a:t>Paragraph 17</a:t>
            </a:r>
          </a:p>
          <a:p>
            <a:pPr algn="l">
              <a:spcBef>
                <a:spcPts val="450"/>
              </a:spcBef>
              <a:spcAft>
                <a:spcPts val="450"/>
              </a:spcAft>
            </a:pP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メロス</a:t>
            </a:r>
            <a:r>
              <a:rPr lang="en-US" altLang="ja-JP" sz="1000" b="0" i="0">
                <a:solidFill>
                  <a:srgbClr val="1F1F1F"/>
                </a:solidFill>
                <a:effectLst/>
                <a:latin typeface="Roboto" panose="02000000000000000000" pitchFamily="2" charset="0"/>
              </a:rPr>
              <a:t>, </a:t>
            </a:r>
            <a:r>
              <a:rPr lang="ja-JP" altLang="en-US" sz="1000" b="0" i="0">
                <a:solidFill>
                  <a:srgbClr val="1F1F1F"/>
                </a:solidFill>
                <a:effectLst/>
                <a:latin typeface="Roboto" panose="02000000000000000000" pitchFamily="2" charset="0"/>
              </a:rPr>
              <a:t>勇者</a:t>
            </a:r>
          </a:p>
        </p:txBody>
      </p:sp>
    </p:spTree>
    <p:extLst>
      <p:ext uri="{BB962C8B-B14F-4D97-AF65-F5344CB8AC3E}">
        <p14:creationId xmlns:p14="http://schemas.microsoft.com/office/powerpoint/2010/main" val="180588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4C31F-549E-BBFA-177A-0B7670A75F59}"/>
              </a:ext>
            </a:extLst>
          </p:cNvPr>
          <p:cNvSpPr>
            <a:spLocks noGrp="1"/>
          </p:cNvSpPr>
          <p:nvPr>
            <p:ph type="title"/>
          </p:nvPr>
        </p:nvSpPr>
        <p:spPr>
          <a:xfrm>
            <a:off x="0" y="87474"/>
            <a:ext cx="8686800" cy="972108"/>
          </a:xfrm>
        </p:spPr>
        <p:txBody>
          <a:bodyPr>
            <a:normAutofit fontScale="90000"/>
          </a:bodyPr>
          <a:lstStyle/>
          <a:p>
            <a:r>
              <a:rPr kumimoji="1" lang="ja-JP" altLang="en-US"/>
              <a:t>メロス、ディオニス、セリヌンティウスの呼称を</a:t>
            </a:r>
            <a:br>
              <a:rPr kumimoji="1" lang="en-US" altLang="ja-JP" dirty="0"/>
            </a:br>
            <a:r>
              <a:rPr kumimoji="1" lang="ja-JP" altLang="en-US"/>
              <a:t>パラグラフごとに抽出</a:t>
            </a:r>
          </a:p>
        </p:txBody>
      </p:sp>
      <p:pic>
        <p:nvPicPr>
          <p:cNvPr id="7" name="コンテンツ プレースホルダー 6" descr="文字の書かれた紙&#10;&#10;中程度の精度で自動的に生成された説明">
            <a:extLst>
              <a:ext uri="{FF2B5EF4-FFF2-40B4-BE49-F238E27FC236}">
                <a16:creationId xmlns:a16="http://schemas.microsoft.com/office/drawing/2014/main" id="{AC5FB2B6-D8FD-3951-1D3E-7A1399A5867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76533" y="1089829"/>
            <a:ext cx="6190933" cy="3966197"/>
          </a:xfrm>
        </p:spPr>
      </p:pic>
    </p:spTree>
    <p:extLst>
      <p:ext uri="{BB962C8B-B14F-4D97-AF65-F5344CB8AC3E}">
        <p14:creationId xmlns:p14="http://schemas.microsoft.com/office/powerpoint/2010/main" val="348850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CFFC6-8111-1C98-9939-52D90665446A}"/>
              </a:ext>
            </a:extLst>
          </p:cNvPr>
          <p:cNvSpPr>
            <a:spLocks noGrp="1"/>
          </p:cNvSpPr>
          <p:nvPr>
            <p:ph type="title"/>
          </p:nvPr>
        </p:nvSpPr>
        <p:spPr>
          <a:xfrm>
            <a:off x="457200" y="87474"/>
            <a:ext cx="8229600" cy="854186"/>
          </a:xfrm>
        </p:spPr>
        <p:txBody>
          <a:bodyPr/>
          <a:lstStyle/>
          <a:p>
            <a:r>
              <a:rPr kumimoji="1" lang="ja-JP" altLang="en-US"/>
              <a:t>登場人物の共起ネットワーク分析</a:t>
            </a:r>
          </a:p>
        </p:txBody>
      </p:sp>
      <p:sp>
        <p:nvSpPr>
          <p:cNvPr id="3" name="コンテンツ プレースホルダー 2">
            <a:extLst>
              <a:ext uri="{FF2B5EF4-FFF2-40B4-BE49-F238E27FC236}">
                <a16:creationId xmlns:a16="http://schemas.microsoft.com/office/drawing/2014/main" id="{0C1476FE-08B3-6BDA-14AA-F051383FEF81}"/>
              </a:ext>
            </a:extLst>
          </p:cNvPr>
          <p:cNvSpPr>
            <a:spLocks noGrp="1"/>
          </p:cNvSpPr>
          <p:nvPr>
            <p:ph idx="1"/>
          </p:nvPr>
        </p:nvSpPr>
        <p:spPr>
          <a:xfrm>
            <a:off x="782852" y="1200155"/>
            <a:ext cx="5536925" cy="3394472"/>
          </a:xfrm>
        </p:spPr>
        <p:txBody>
          <a:bodyPr>
            <a:normAutofit fontScale="92500" lnSpcReduction="20000"/>
          </a:bodyPr>
          <a:lstStyle/>
          <a:p>
            <a:r>
              <a:rPr kumimoji="1" lang="ja-JP" altLang="en-US"/>
              <a:t>作品中で特定の人物が</a:t>
            </a:r>
            <a:r>
              <a:rPr kumimoji="1" lang="ja-JP" altLang="en-US" u="sng">
                <a:solidFill>
                  <a:schemeClr val="accent3"/>
                </a:solidFill>
              </a:rPr>
              <a:t>どの程度一緒に登場するか（共起）</a:t>
            </a:r>
            <a:r>
              <a:rPr kumimoji="1" lang="ja-JP" altLang="en-US"/>
              <a:t>をパラグラフごとに分析する</a:t>
            </a:r>
            <a:br>
              <a:rPr kumimoji="1" lang="en-US" altLang="ja-JP"/>
            </a:br>
            <a:endParaRPr kumimoji="1" lang="en-US" altLang="ja-JP"/>
          </a:p>
          <a:p>
            <a:r>
              <a:rPr lang="ja-JP" altLang="en-US"/>
              <a:t>手順：</a:t>
            </a:r>
            <a:endParaRPr lang="en-US" altLang="ja-JP"/>
          </a:p>
          <a:p>
            <a:pPr algn="l">
              <a:buFont typeface="+mj-lt"/>
              <a:buAutoNum type="arabicPeriod"/>
            </a:pPr>
            <a:r>
              <a:rPr lang="ja-JP" altLang="en-US" sz="2000" b="0" i="0">
                <a:solidFill>
                  <a:srgbClr val="1F1F1F"/>
                </a:solidFill>
                <a:effectLst/>
                <a:latin typeface="Roboto" panose="02000000000000000000" pitchFamily="2" charset="0"/>
              </a:rPr>
              <a:t>各パラグラフで登場するキャラクター（</a:t>
            </a:r>
            <a:r>
              <a:rPr lang="en-US" altLang="ja-JP" sz="2000" b="0" i="0">
                <a:solidFill>
                  <a:srgbClr val="1F1F1F"/>
                </a:solidFill>
                <a:effectLst/>
                <a:latin typeface="Roboto" panose="02000000000000000000" pitchFamily="2" charset="0"/>
              </a:rPr>
              <a:t>&lt;persName&gt;</a:t>
            </a:r>
            <a:r>
              <a:rPr lang="ja-JP" altLang="en-US" sz="2000" b="0" i="0">
                <a:solidFill>
                  <a:srgbClr val="1F1F1F"/>
                </a:solidFill>
                <a:effectLst/>
                <a:latin typeface="Roboto" panose="02000000000000000000" pitchFamily="2" charset="0"/>
              </a:rPr>
              <a:t>）を抽出</a:t>
            </a:r>
          </a:p>
          <a:p>
            <a:pPr algn="l">
              <a:buFont typeface="+mj-lt"/>
              <a:buAutoNum type="arabicPeriod"/>
            </a:pPr>
            <a:r>
              <a:rPr lang="ja-JP" altLang="en-US" sz="2000" b="0" i="0">
                <a:solidFill>
                  <a:srgbClr val="1F1F1F"/>
                </a:solidFill>
                <a:effectLst/>
                <a:latin typeface="Roboto" panose="02000000000000000000" pitchFamily="2" charset="0"/>
              </a:rPr>
              <a:t>パラグラフ単位で共に登場するキャラクター</a:t>
            </a:r>
            <a:r>
              <a:rPr lang="en-US" altLang="ja-JP" sz="2000" b="1" i="0">
                <a:solidFill>
                  <a:srgbClr val="1F1F1F"/>
                </a:solidFill>
                <a:effectLst/>
                <a:latin typeface="Roboto" panose="02000000000000000000" pitchFamily="2" charset="0"/>
              </a:rPr>
              <a:t>id</a:t>
            </a:r>
            <a:r>
              <a:rPr lang="ja-JP" altLang="en-US" sz="2000" b="0" i="0">
                <a:solidFill>
                  <a:srgbClr val="1F1F1F"/>
                </a:solidFill>
                <a:effectLst/>
                <a:latin typeface="Roboto" panose="02000000000000000000" pitchFamily="2" charset="0"/>
              </a:rPr>
              <a:t>のペアを集計</a:t>
            </a:r>
          </a:p>
          <a:p>
            <a:pPr algn="l">
              <a:buFont typeface="+mj-lt"/>
              <a:buAutoNum type="arabicPeriod"/>
            </a:pPr>
            <a:r>
              <a:rPr lang="ja-JP" altLang="en-US" sz="2000" b="0" i="0">
                <a:solidFill>
                  <a:schemeClr val="accent3"/>
                </a:solidFill>
                <a:effectLst/>
                <a:latin typeface="Roboto" panose="02000000000000000000" pitchFamily="2" charset="0"/>
              </a:rPr>
              <a:t>ネットワークグラフ</a:t>
            </a:r>
            <a:r>
              <a:rPr lang="ja-JP" altLang="en-US" sz="2000" b="0" i="0">
                <a:solidFill>
                  <a:srgbClr val="1F1F1F"/>
                </a:solidFill>
                <a:effectLst/>
                <a:latin typeface="Roboto" panose="02000000000000000000" pitchFamily="2" charset="0"/>
              </a:rPr>
              <a:t>を作成し、共起頻度をエッジの太さで表現</a:t>
            </a:r>
          </a:p>
          <a:p>
            <a:pPr marL="457200" indent="-457200">
              <a:buFont typeface="+mj-lt"/>
              <a:buAutoNum type="arabicPeriod"/>
            </a:pPr>
            <a:endParaRPr kumimoji="1" lang="ja-JP" altLang="en-US"/>
          </a:p>
        </p:txBody>
      </p:sp>
      <p:sp>
        <p:nvSpPr>
          <p:cNvPr id="5" name="スマイル 4">
            <a:extLst>
              <a:ext uri="{FF2B5EF4-FFF2-40B4-BE49-F238E27FC236}">
                <a16:creationId xmlns:a16="http://schemas.microsoft.com/office/drawing/2014/main" id="{5E9AE951-6859-C6EA-1AE2-1B260F35CBD8}"/>
              </a:ext>
            </a:extLst>
          </p:cNvPr>
          <p:cNvSpPr/>
          <p:nvPr/>
        </p:nvSpPr>
        <p:spPr>
          <a:xfrm>
            <a:off x="6539696" y="2651567"/>
            <a:ext cx="439838" cy="439838"/>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 name="スマイル 5">
            <a:extLst>
              <a:ext uri="{FF2B5EF4-FFF2-40B4-BE49-F238E27FC236}">
                <a16:creationId xmlns:a16="http://schemas.microsoft.com/office/drawing/2014/main" id="{F52498B4-DDCB-6F71-66F9-1CE8B6928A96}"/>
              </a:ext>
            </a:extLst>
          </p:cNvPr>
          <p:cNvSpPr/>
          <p:nvPr/>
        </p:nvSpPr>
        <p:spPr>
          <a:xfrm>
            <a:off x="7768542" y="1610810"/>
            <a:ext cx="439838" cy="439838"/>
          </a:xfrm>
          <a:prstGeom prst="smileyFac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スマイル 6">
            <a:extLst>
              <a:ext uri="{FF2B5EF4-FFF2-40B4-BE49-F238E27FC236}">
                <a16:creationId xmlns:a16="http://schemas.microsoft.com/office/drawing/2014/main" id="{28101E7A-C9B1-A75D-F09D-C11139DFB9FF}"/>
              </a:ext>
            </a:extLst>
          </p:cNvPr>
          <p:cNvSpPr/>
          <p:nvPr/>
        </p:nvSpPr>
        <p:spPr>
          <a:xfrm>
            <a:off x="8246962" y="3252486"/>
            <a:ext cx="439838" cy="439838"/>
          </a:xfrm>
          <a:prstGeom prst="smileyFac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FAAB9FF-E789-5019-F904-05C1A1FBF358}"/>
              </a:ext>
            </a:extLst>
          </p:cNvPr>
          <p:cNvSpPr txBox="1"/>
          <p:nvPr/>
        </p:nvSpPr>
        <p:spPr>
          <a:xfrm>
            <a:off x="6417213" y="3094480"/>
            <a:ext cx="684803" cy="307777"/>
          </a:xfrm>
          <a:prstGeom prst="rect">
            <a:avLst/>
          </a:prstGeom>
          <a:noFill/>
        </p:spPr>
        <p:txBody>
          <a:bodyPr wrap="none" rtlCol="0">
            <a:spAutoFit/>
          </a:bodyPr>
          <a:lstStyle/>
          <a:p>
            <a:r>
              <a:rPr lang="ja-JP" altLang="en-US">
                <a:solidFill>
                  <a:schemeClr val="bg2"/>
                </a:solidFill>
                <a:latin typeface="BIZ UDPGothic" panose="020B0400000000000000" pitchFamily="34" charset="-128"/>
                <a:ea typeface="BIZ UDPGothic" panose="020B0400000000000000" pitchFamily="34" charset="-128"/>
              </a:rPr>
              <a:t>メロス</a:t>
            </a:r>
            <a:endParaRPr kumimoji="1" lang="ja-JP" altLang="en-US">
              <a:solidFill>
                <a:schemeClr val="bg2"/>
              </a:solidFill>
              <a:latin typeface="BIZ UDPGothic" panose="020B0400000000000000" pitchFamily="34" charset="-128"/>
              <a:ea typeface="BIZ UDPGothic" panose="020B0400000000000000" pitchFamily="34" charset="-128"/>
            </a:endParaRPr>
          </a:p>
        </p:txBody>
      </p:sp>
      <p:sp>
        <p:nvSpPr>
          <p:cNvPr id="9" name="テキスト ボックス 8">
            <a:extLst>
              <a:ext uri="{FF2B5EF4-FFF2-40B4-BE49-F238E27FC236}">
                <a16:creationId xmlns:a16="http://schemas.microsoft.com/office/drawing/2014/main" id="{CE2DED2F-06CC-7692-71A1-066453EA2CD7}"/>
              </a:ext>
            </a:extLst>
          </p:cNvPr>
          <p:cNvSpPr txBox="1"/>
          <p:nvPr/>
        </p:nvSpPr>
        <p:spPr>
          <a:xfrm>
            <a:off x="7253324" y="1271773"/>
            <a:ext cx="1470274" cy="307777"/>
          </a:xfrm>
          <a:prstGeom prst="rect">
            <a:avLst/>
          </a:prstGeom>
          <a:noFill/>
        </p:spPr>
        <p:txBody>
          <a:bodyPr wrap="none" rtlCol="0">
            <a:spAutoFit/>
          </a:bodyPr>
          <a:lstStyle/>
          <a:p>
            <a:r>
              <a:rPr kumimoji="1" lang="ja-JP" altLang="en-US">
                <a:solidFill>
                  <a:schemeClr val="bg2"/>
                </a:solidFill>
                <a:latin typeface="BIZ UDPGothic" panose="020B0400000000000000" pitchFamily="34" charset="-128"/>
                <a:ea typeface="BIZ UDPGothic" panose="020B0400000000000000" pitchFamily="34" charset="-128"/>
              </a:rPr>
              <a:t>セリヌンティウス</a:t>
            </a:r>
          </a:p>
        </p:txBody>
      </p:sp>
      <p:sp>
        <p:nvSpPr>
          <p:cNvPr id="10" name="テキスト ボックス 9">
            <a:extLst>
              <a:ext uri="{FF2B5EF4-FFF2-40B4-BE49-F238E27FC236}">
                <a16:creationId xmlns:a16="http://schemas.microsoft.com/office/drawing/2014/main" id="{4EEAB0A7-804D-24C8-17D5-B230DBC6FF4A}"/>
              </a:ext>
            </a:extLst>
          </p:cNvPr>
          <p:cNvSpPr txBox="1"/>
          <p:nvPr/>
        </p:nvSpPr>
        <p:spPr>
          <a:xfrm>
            <a:off x="7962576" y="3717838"/>
            <a:ext cx="1008609" cy="307777"/>
          </a:xfrm>
          <a:prstGeom prst="rect">
            <a:avLst/>
          </a:prstGeom>
          <a:noFill/>
        </p:spPr>
        <p:txBody>
          <a:bodyPr wrap="none" rtlCol="0">
            <a:spAutoFit/>
          </a:bodyPr>
          <a:lstStyle/>
          <a:p>
            <a:r>
              <a:rPr kumimoji="1" lang="ja-JP" altLang="en-US">
                <a:solidFill>
                  <a:schemeClr val="bg2"/>
                </a:solidFill>
                <a:latin typeface="BIZ UDPGothic" panose="020B0400000000000000" pitchFamily="34" charset="-128"/>
                <a:ea typeface="BIZ UDPGothic" panose="020B0400000000000000" pitchFamily="34" charset="-128"/>
              </a:rPr>
              <a:t>ディオニス</a:t>
            </a:r>
          </a:p>
        </p:txBody>
      </p:sp>
      <p:cxnSp>
        <p:nvCxnSpPr>
          <p:cNvPr id="12" name="直線コネクタ 11">
            <a:extLst>
              <a:ext uri="{FF2B5EF4-FFF2-40B4-BE49-F238E27FC236}">
                <a16:creationId xmlns:a16="http://schemas.microsoft.com/office/drawing/2014/main" id="{BFF941F2-E4BF-8F5E-7F72-266AB0EEA3C7}"/>
              </a:ext>
            </a:extLst>
          </p:cNvPr>
          <p:cNvCxnSpPr>
            <a:stCxn id="5" idx="7"/>
            <a:endCxn id="6" idx="3"/>
          </p:cNvCxnSpPr>
          <p:nvPr/>
        </p:nvCxnSpPr>
        <p:spPr>
          <a:xfrm flipV="1">
            <a:off x="6915121" y="1986235"/>
            <a:ext cx="917834" cy="7297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5AE52909-63AE-99B4-BA21-4C8151A7161F}"/>
              </a:ext>
            </a:extLst>
          </p:cNvPr>
          <p:cNvCxnSpPr>
            <a:cxnSpLocks/>
            <a:stCxn id="7" idx="0"/>
            <a:endCxn id="6" idx="4"/>
          </p:cNvCxnSpPr>
          <p:nvPr/>
        </p:nvCxnSpPr>
        <p:spPr>
          <a:xfrm flipH="1" flipV="1">
            <a:off x="7988461" y="2050648"/>
            <a:ext cx="478420" cy="1201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FB0E359E-D178-8DD7-D91D-F2B41330E88C}"/>
              </a:ext>
            </a:extLst>
          </p:cNvPr>
          <p:cNvCxnSpPr>
            <a:cxnSpLocks/>
            <a:stCxn id="5" idx="6"/>
            <a:endCxn id="7" idx="1"/>
          </p:cNvCxnSpPr>
          <p:nvPr/>
        </p:nvCxnSpPr>
        <p:spPr>
          <a:xfrm>
            <a:off x="6979534" y="2871486"/>
            <a:ext cx="1331841" cy="445413"/>
          </a:xfrm>
          <a:prstGeom prst="line">
            <a:avLst/>
          </a:prstGeom>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26C66AD3-4DB4-AAF9-B740-234F45823FA4}"/>
              </a:ext>
            </a:extLst>
          </p:cNvPr>
          <p:cNvSpPr txBox="1"/>
          <p:nvPr/>
        </p:nvSpPr>
        <p:spPr>
          <a:xfrm rot="703932">
            <a:off x="8272143" y="2938497"/>
            <a:ext cx="326571" cy="523220"/>
          </a:xfrm>
          <a:prstGeom prst="rect">
            <a:avLst/>
          </a:prstGeom>
          <a:noFill/>
        </p:spPr>
        <p:txBody>
          <a:bodyPr wrap="square">
            <a:spAutoFit/>
          </a:bodyPr>
          <a:lstStyle/>
          <a:p>
            <a:r>
              <a:rPr lang="ja-JP" altLang="en-US" sz="2800"/>
              <a:t>👑</a:t>
            </a:r>
          </a:p>
        </p:txBody>
      </p:sp>
      <p:sp>
        <p:nvSpPr>
          <p:cNvPr id="25" name="テキスト ボックス 24">
            <a:extLst>
              <a:ext uri="{FF2B5EF4-FFF2-40B4-BE49-F238E27FC236}">
                <a16:creationId xmlns:a16="http://schemas.microsoft.com/office/drawing/2014/main" id="{121D0A07-12C3-A953-822B-B3E8F8D79603}"/>
              </a:ext>
            </a:extLst>
          </p:cNvPr>
          <p:cNvSpPr txBox="1"/>
          <p:nvPr/>
        </p:nvSpPr>
        <p:spPr>
          <a:xfrm>
            <a:off x="6319777" y="4071407"/>
            <a:ext cx="2849750" cy="738664"/>
          </a:xfrm>
          <a:prstGeom prst="rect">
            <a:avLst/>
          </a:prstGeom>
          <a:noFill/>
        </p:spPr>
        <p:txBody>
          <a:bodyPr wrap="square" rtlCol="0">
            <a:spAutoFit/>
          </a:bodyPr>
          <a:lstStyle/>
          <a:p>
            <a:r>
              <a:rPr kumimoji="1" lang="ja-JP" altLang="en-US" b="1">
                <a:solidFill>
                  <a:schemeClr val="accent3"/>
                </a:solidFill>
                <a:latin typeface="BIZ UDPGothic" panose="020B0400000000000000" pitchFamily="34" charset="-128"/>
                <a:ea typeface="BIZ UDPGothic" panose="020B0400000000000000" pitchFamily="34" charset="-128"/>
              </a:rPr>
              <a:t>（ネットワーク）グラフ</a:t>
            </a:r>
            <a:r>
              <a:rPr kumimoji="1" lang="ja-JP" altLang="en-US" b="1">
                <a:latin typeface="BIZ UDPGothic" panose="020B0400000000000000" pitchFamily="34" charset="-128"/>
                <a:ea typeface="BIZ UDPGothic" panose="020B0400000000000000" pitchFamily="34" charset="-128"/>
              </a:rPr>
              <a:t>：点（ノード）と線（エッジ）で何らかの関係を表現するデータ</a:t>
            </a:r>
          </a:p>
        </p:txBody>
      </p:sp>
      <p:sp>
        <p:nvSpPr>
          <p:cNvPr id="27" name="テキスト ボックス 26">
            <a:extLst>
              <a:ext uri="{FF2B5EF4-FFF2-40B4-BE49-F238E27FC236}">
                <a16:creationId xmlns:a16="http://schemas.microsoft.com/office/drawing/2014/main" id="{0A8258E8-2C6E-9A57-3DD3-CADAE38878DC}"/>
              </a:ext>
            </a:extLst>
          </p:cNvPr>
          <p:cNvSpPr txBox="1"/>
          <p:nvPr/>
        </p:nvSpPr>
        <p:spPr>
          <a:xfrm>
            <a:off x="6817276" y="1900877"/>
            <a:ext cx="711843" cy="307777"/>
          </a:xfrm>
          <a:prstGeom prst="rect">
            <a:avLst/>
          </a:prstGeom>
          <a:noFill/>
        </p:spPr>
        <p:txBody>
          <a:bodyPr wrap="square">
            <a:spAutoFit/>
          </a:bodyPr>
          <a:lstStyle/>
          <a:p>
            <a:r>
              <a:rPr kumimoji="1" lang="ja-JP" altLang="en-US" b="1">
                <a:latin typeface="BIZ UDPGothic" panose="020B0400000000000000" pitchFamily="34" charset="-128"/>
                <a:ea typeface="BIZ UDPGothic" panose="020B0400000000000000" pitchFamily="34" charset="-128"/>
              </a:rPr>
              <a:t>エッジ</a:t>
            </a:r>
            <a:endParaRPr lang="ja-JP" altLang="en-US"/>
          </a:p>
        </p:txBody>
      </p:sp>
      <p:sp>
        <p:nvSpPr>
          <p:cNvPr id="29" name="テキスト ボックス 28">
            <a:extLst>
              <a:ext uri="{FF2B5EF4-FFF2-40B4-BE49-F238E27FC236}">
                <a16:creationId xmlns:a16="http://schemas.microsoft.com/office/drawing/2014/main" id="{14295B0C-6D6C-5CD4-58F4-A529D99DF23F}"/>
              </a:ext>
            </a:extLst>
          </p:cNvPr>
          <p:cNvSpPr txBox="1"/>
          <p:nvPr/>
        </p:nvSpPr>
        <p:spPr>
          <a:xfrm>
            <a:off x="6118219" y="2232293"/>
            <a:ext cx="700268" cy="307777"/>
          </a:xfrm>
          <a:prstGeom prst="rect">
            <a:avLst/>
          </a:prstGeom>
          <a:noFill/>
        </p:spPr>
        <p:txBody>
          <a:bodyPr wrap="square">
            <a:spAutoFit/>
          </a:bodyPr>
          <a:lstStyle/>
          <a:p>
            <a:r>
              <a:rPr kumimoji="1" lang="ja-JP" altLang="en-US" b="1">
                <a:latin typeface="BIZ UDPGothic" panose="020B0400000000000000" pitchFamily="34" charset="-128"/>
                <a:ea typeface="BIZ UDPGothic" panose="020B0400000000000000" pitchFamily="34" charset="-128"/>
              </a:rPr>
              <a:t>ノード</a:t>
            </a:r>
            <a:endParaRPr lang="ja-JP" altLang="en-US"/>
          </a:p>
        </p:txBody>
      </p:sp>
      <p:cxnSp>
        <p:nvCxnSpPr>
          <p:cNvPr id="31" name="直線矢印コネクタ 30">
            <a:extLst>
              <a:ext uri="{FF2B5EF4-FFF2-40B4-BE49-F238E27FC236}">
                <a16:creationId xmlns:a16="http://schemas.microsoft.com/office/drawing/2014/main" id="{4DE4CA5B-9F1B-53B0-8C6E-3A43EC6BE926}"/>
              </a:ext>
            </a:extLst>
          </p:cNvPr>
          <p:cNvCxnSpPr>
            <a:cxnSpLocks/>
            <a:stCxn id="27" idx="2"/>
          </p:cNvCxnSpPr>
          <p:nvPr/>
        </p:nvCxnSpPr>
        <p:spPr>
          <a:xfrm>
            <a:off x="7173198" y="2208654"/>
            <a:ext cx="200840" cy="112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8F903B62-D1C6-188E-1FA8-40D88FBB7B0E}"/>
              </a:ext>
            </a:extLst>
          </p:cNvPr>
          <p:cNvCxnSpPr>
            <a:cxnSpLocks/>
            <a:stCxn id="29" idx="2"/>
            <a:endCxn id="5" idx="1"/>
          </p:cNvCxnSpPr>
          <p:nvPr/>
        </p:nvCxnSpPr>
        <p:spPr>
          <a:xfrm>
            <a:off x="6468353" y="2540070"/>
            <a:ext cx="135756" cy="17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84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D354C-3382-C5AF-5A30-81CC9BA50AB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275BBC-6F4D-687C-752F-20C9AE0CE651}"/>
              </a:ext>
            </a:extLst>
          </p:cNvPr>
          <p:cNvSpPr>
            <a:spLocks noGrp="1"/>
          </p:cNvSpPr>
          <p:nvPr>
            <p:ph type="title"/>
          </p:nvPr>
        </p:nvSpPr>
        <p:spPr>
          <a:xfrm>
            <a:off x="457200" y="87474"/>
            <a:ext cx="8229600" cy="826926"/>
          </a:xfrm>
        </p:spPr>
        <p:txBody>
          <a:bodyPr/>
          <a:lstStyle/>
          <a:p>
            <a:r>
              <a:rPr kumimoji="1" lang="ja-JP" altLang="en-US"/>
              <a:t>登場人物の共起ネットワーク分析の準備</a:t>
            </a:r>
          </a:p>
        </p:txBody>
      </p:sp>
      <p:sp>
        <p:nvSpPr>
          <p:cNvPr id="3" name="コンテンツ プレースホルダー 2">
            <a:extLst>
              <a:ext uri="{FF2B5EF4-FFF2-40B4-BE49-F238E27FC236}">
                <a16:creationId xmlns:a16="http://schemas.microsoft.com/office/drawing/2014/main" id="{5E888B5A-E2DD-28D7-1E90-D2220871CA97}"/>
              </a:ext>
            </a:extLst>
          </p:cNvPr>
          <p:cNvSpPr>
            <a:spLocks noGrp="1"/>
          </p:cNvSpPr>
          <p:nvPr>
            <p:ph idx="1"/>
          </p:nvPr>
        </p:nvSpPr>
        <p:spPr>
          <a:xfrm>
            <a:off x="782852" y="1200154"/>
            <a:ext cx="7903948" cy="3666135"/>
          </a:xfrm>
        </p:spPr>
        <p:txBody>
          <a:bodyPr>
            <a:normAutofit fontScale="70000" lnSpcReduction="20000"/>
          </a:bodyPr>
          <a:lstStyle/>
          <a:p>
            <a:pPr>
              <a:lnSpc>
                <a:spcPct val="120000"/>
              </a:lnSpc>
            </a:pPr>
            <a:r>
              <a:rPr kumimoji="1" lang="ja-JP" altLang="en-US" sz="2800"/>
              <a:t>準備</a:t>
            </a:r>
          </a:p>
          <a:p>
            <a:pPr>
              <a:lnSpc>
                <a:spcPct val="170000"/>
              </a:lnSpc>
            </a:pPr>
            <a:r>
              <a:rPr kumimoji="1" lang="ja-JP" altLang="en-US"/>
              <a:t>必要なライブラリと日本語フォントを読み込む</a:t>
            </a:r>
          </a:p>
          <a:p>
            <a:pPr>
              <a:lnSpc>
                <a:spcPct val="120000"/>
              </a:lnSpc>
            </a:pPr>
            <a:endParaRPr kumimoji="1" lang="ja-JP" altLang="en-US" sz="2600"/>
          </a:p>
          <a:p>
            <a:pPr>
              <a:lnSpc>
                <a:spcPct val="120000"/>
              </a:lnSpc>
            </a:pPr>
            <a:r>
              <a:rPr kumimoji="1" lang="ja-JP" altLang="en-US" sz="2900"/>
              <a:t>主要ライブラリ</a:t>
            </a:r>
          </a:p>
          <a:p>
            <a:pPr marL="342900" indent="-342900">
              <a:lnSpc>
                <a:spcPct val="170000"/>
              </a:lnSpc>
              <a:buFont typeface="Arial" panose="020B0604020202020204" pitchFamily="34" charset="0"/>
              <a:buChar char="•"/>
            </a:pPr>
            <a:r>
              <a:rPr kumimoji="1" lang="en-US" altLang="ja-JP" sz="2300" b="1">
                <a:solidFill>
                  <a:schemeClr val="bg2"/>
                </a:solidFill>
              </a:rPr>
              <a:t>NetworkX</a:t>
            </a:r>
            <a:r>
              <a:rPr kumimoji="1" lang="en-US" altLang="ja-JP" sz="2300"/>
              <a:t>: Python</a:t>
            </a:r>
            <a:r>
              <a:rPr kumimoji="1" lang="ja-JP" altLang="en-US" sz="2300"/>
              <a:t>でグラフ（ネットワーク）構造を扱うための強力なライブラリ。ノード（点）とエッジ（線）で構成されるネットワークを作成、操作、分析、そして可視化するために設計される。</a:t>
            </a:r>
          </a:p>
          <a:p>
            <a:pPr marL="342900" indent="-342900">
              <a:lnSpc>
                <a:spcPct val="170000"/>
              </a:lnSpc>
              <a:buFont typeface="Arial" panose="020B0604020202020204" pitchFamily="34" charset="0"/>
              <a:buChar char="•"/>
            </a:pPr>
            <a:r>
              <a:rPr kumimoji="1" lang="en-US" altLang="ja-JP" sz="2300" b="1">
                <a:solidFill>
                  <a:schemeClr val="bg2"/>
                </a:solidFill>
              </a:rPr>
              <a:t>matplotlib</a:t>
            </a:r>
            <a:r>
              <a:rPr kumimoji="1" lang="en-US" altLang="ja-JP" sz="2300"/>
              <a:t>: Python</a:t>
            </a:r>
            <a:r>
              <a:rPr kumimoji="1" lang="ja-JP" altLang="en-US" sz="2300"/>
              <a:t>でデータの可視化を行うための代表的なライブラリ。特に、</a:t>
            </a:r>
            <a:r>
              <a:rPr kumimoji="1" lang="en-US" altLang="ja-JP" sz="2300"/>
              <a:t>2D</a:t>
            </a:r>
            <a:r>
              <a:rPr kumimoji="1" lang="ja-JP" altLang="en-US" sz="2300"/>
              <a:t>グラフの作成に優れており、シンプルな線グラフから複雑なヒートマップや</a:t>
            </a:r>
            <a:r>
              <a:rPr kumimoji="1" lang="en-US" altLang="ja-JP" sz="2300"/>
              <a:t>3D</a:t>
            </a:r>
            <a:r>
              <a:rPr kumimoji="1" lang="ja-JP" altLang="en-US" sz="2300"/>
              <a:t>プロットまで、多様なグラフ図を描画できる。</a:t>
            </a:r>
          </a:p>
        </p:txBody>
      </p:sp>
    </p:spTree>
    <p:extLst>
      <p:ext uri="{BB962C8B-B14F-4D97-AF65-F5344CB8AC3E}">
        <p14:creationId xmlns:p14="http://schemas.microsoft.com/office/powerpoint/2010/main" val="242476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8864A-F6CE-9B58-CB69-D3D392E499A1}"/>
              </a:ext>
            </a:extLst>
          </p:cNvPr>
          <p:cNvSpPr>
            <a:spLocks noGrp="1"/>
          </p:cNvSpPr>
          <p:nvPr>
            <p:ph type="title"/>
          </p:nvPr>
        </p:nvSpPr>
        <p:spPr>
          <a:xfrm>
            <a:off x="457200" y="87474"/>
            <a:ext cx="8229600" cy="873421"/>
          </a:xfrm>
        </p:spPr>
        <p:txBody>
          <a:bodyPr/>
          <a:lstStyle/>
          <a:p>
            <a:r>
              <a:rPr kumimoji="1" lang="ja-JP" altLang="en-US"/>
              <a:t>物語中の登場人物を抽出</a:t>
            </a:r>
          </a:p>
        </p:txBody>
      </p:sp>
      <p:pic>
        <p:nvPicPr>
          <p:cNvPr id="5" name="コンテンツ プレースホルダー 4" descr="テキスト&#10;&#10;自動的に生成された説明">
            <a:extLst>
              <a:ext uri="{FF2B5EF4-FFF2-40B4-BE49-F238E27FC236}">
                <a16:creationId xmlns:a16="http://schemas.microsoft.com/office/drawing/2014/main" id="{C3BADF4B-2FAC-C9D8-36EF-12E4F17E196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6679" y="1071157"/>
            <a:ext cx="4184000" cy="4021608"/>
          </a:xfrm>
        </p:spPr>
      </p:pic>
      <p:pic>
        <p:nvPicPr>
          <p:cNvPr id="7" name="図 6" descr="テキスト&#10;&#10;自動的に生成された説明">
            <a:extLst>
              <a:ext uri="{FF2B5EF4-FFF2-40B4-BE49-F238E27FC236}">
                <a16:creationId xmlns:a16="http://schemas.microsoft.com/office/drawing/2014/main" id="{6E253FDB-135E-B4F6-A317-DFFC3083226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217411" y="2466151"/>
            <a:ext cx="2959857" cy="2589875"/>
          </a:xfrm>
          <a:prstGeom prst="rect">
            <a:avLst/>
          </a:prstGeom>
          <a:ln>
            <a:solidFill>
              <a:schemeClr val="accent3"/>
            </a:solidFill>
          </a:ln>
        </p:spPr>
      </p:pic>
      <p:sp>
        <p:nvSpPr>
          <p:cNvPr id="9" name="テキスト ボックス 8">
            <a:extLst>
              <a:ext uri="{FF2B5EF4-FFF2-40B4-BE49-F238E27FC236}">
                <a16:creationId xmlns:a16="http://schemas.microsoft.com/office/drawing/2014/main" id="{AB87B78F-E3CD-923F-2BB9-34EA3F068FE4}"/>
              </a:ext>
            </a:extLst>
          </p:cNvPr>
          <p:cNvSpPr txBox="1"/>
          <p:nvPr/>
        </p:nvSpPr>
        <p:spPr>
          <a:xfrm>
            <a:off x="4250678" y="1086632"/>
            <a:ext cx="4893322" cy="1384995"/>
          </a:xfrm>
          <a:prstGeom prst="rect">
            <a:avLst/>
          </a:prstGeom>
          <a:noFill/>
        </p:spPr>
        <p:txBody>
          <a:bodyPr wrap="square">
            <a:spAutoFit/>
          </a:bodyPr>
          <a:lstStyle/>
          <a:p>
            <a:r>
              <a:rPr lang="en-US" altLang="ja-JP" spc="-150">
                <a:latin typeface="BIZ UDPGothic" panose="020B0400000000000000" pitchFamily="34" charset="-128"/>
                <a:ea typeface="BIZ UDPGothic" panose="020B0400000000000000" pitchFamily="34" charset="-128"/>
              </a:rPr>
              <a:t>(meros.xml</a:t>
            </a:r>
            <a:r>
              <a:rPr lang="ja-JP" altLang="en-US" spc="-150">
                <a:latin typeface="BIZ UDPGothic" panose="020B0400000000000000" pitchFamily="34" charset="-128"/>
                <a:ea typeface="BIZ UDPGothic" panose="020B0400000000000000" pitchFamily="34" charset="-128"/>
              </a:rPr>
              <a:t>より）</a:t>
            </a:r>
            <a:endParaRPr lang="en-US" altLang="ja-JP" spc="-150">
              <a:latin typeface="BIZ UDPGothic" panose="020B0400000000000000" pitchFamily="34" charset="-128"/>
              <a:ea typeface="BIZ UDPGothic" panose="020B0400000000000000" pitchFamily="34" charset="-128"/>
            </a:endParaRPr>
          </a:p>
          <a:p>
            <a:r>
              <a:rPr lang="ja-JP" altLang="en-US" spc="-150">
                <a:latin typeface="BIZ UDPGothic" panose="020B0400000000000000" pitchFamily="34" charset="-128"/>
                <a:ea typeface="BIZ UDPGothic" panose="020B0400000000000000" pitchFamily="34" charset="-128"/>
              </a:rPr>
              <a:t>&lt;listPerson&gt;</a:t>
            </a:r>
          </a:p>
          <a:p>
            <a:r>
              <a:rPr lang="ja-JP" altLang="en-US" spc="-150">
                <a:latin typeface="BIZ UDPGothic" panose="020B0400000000000000" pitchFamily="34" charset="-128"/>
                <a:ea typeface="BIZ UDPGothic" panose="020B0400000000000000" pitchFamily="34" charset="-128"/>
              </a:rPr>
              <a:t>                        &lt;</a:t>
            </a:r>
            <a:r>
              <a:rPr lang="ja-JP" altLang="en-US" spc="-150">
                <a:solidFill>
                  <a:schemeClr val="bg2"/>
                </a:solidFill>
                <a:latin typeface="BIZ UDPGothic" panose="020B0400000000000000" pitchFamily="34" charset="-128"/>
                <a:ea typeface="BIZ UDPGothic" panose="020B0400000000000000" pitchFamily="34" charset="-128"/>
              </a:rPr>
              <a:t>person</a:t>
            </a:r>
            <a:r>
              <a:rPr lang="ja-JP" altLang="en-US" spc="-150">
                <a:latin typeface="BIZ UDPGothic" panose="020B0400000000000000" pitchFamily="34" charset="-128"/>
                <a:ea typeface="BIZ UDPGothic" panose="020B0400000000000000" pitchFamily="34" charset="-128"/>
              </a:rPr>
              <a:t> </a:t>
            </a:r>
            <a:r>
              <a:rPr lang="ja-JP" altLang="en-US" spc="-150">
                <a:solidFill>
                  <a:schemeClr val="accent3"/>
                </a:solidFill>
                <a:latin typeface="BIZ UDPGothic" panose="020B0400000000000000" pitchFamily="34" charset="-128"/>
                <a:ea typeface="BIZ UDPGothic" panose="020B0400000000000000" pitchFamily="34" charset="-128"/>
              </a:rPr>
              <a:t>xml:id="メロス"</a:t>
            </a:r>
            <a:r>
              <a:rPr lang="ja-JP" altLang="en-US" spc="-150">
                <a:latin typeface="BIZ UDPGothic" panose="020B0400000000000000" pitchFamily="34" charset="-128"/>
                <a:ea typeface="BIZ UDPGothic" panose="020B0400000000000000" pitchFamily="34" charset="-128"/>
              </a:rPr>
              <a:t>&gt;</a:t>
            </a:r>
          </a:p>
          <a:p>
            <a:r>
              <a:rPr lang="ja-JP" altLang="en-US" spc="-150">
                <a:latin typeface="BIZ UDPGothic" panose="020B0400000000000000" pitchFamily="34" charset="-128"/>
                <a:ea typeface="BIZ UDPGothic" panose="020B0400000000000000" pitchFamily="34" charset="-128"/>
              </a:rPr>
              <a:t>                              &lt;</a:t>
            </a:r>
            <a:r>
              <a:rPr lang="ja-JP" altLang="en-US" spc="-150">
                <a:solidFill>
                  <a:schemeClr val="accent3"/>
                </a:solidFill>
                <a:latin typeface="BIZ UDPGothic" panose="020B0400000000000000" pitchFamily="34" charset="-128"/>
                <a:ea typeface="BIZ UDPGothic" panose="020B0400000000000000" pitchFamily="34" charset="-128"/>
              </a:rPr>
              <a:t>persName</a:t>
            </a:r>
            <a:r>
              <a:rPr lang="ja-JP" altLang="en-US" spc="-150">
                <a:latin typeface="BIZ UDPGothic" panose="020B0400000000000000" pitchFamily="34" charset="-128"/>
                <a:ea typeface="BIZ UDPGothic" panose="020B0400000000000000" pitchFamily="34" charset="-128"/>
              </a:rPr>
              <a:t>&gt;メロス&lt;/</a:t>
            </a:r>
            <a:r>
              <a:rPr lang="ja-JP" altLang="en-US" spc="-150">
                <a:solidFill>
                  <a:schemeClr val="accent3"/>
                </a:solidFill>
                <a:latin typeface="BIZ UDPGothic" panose="020B0400000000000000" pitchFamily="34" charset="-128"/>
                <a:ea typeface="BIZ UDPGothic" panose="020B0400000000000000" pitchFamily="34" charset="-128"/>
              </a:rPr>
              <a:t>persName</a:t>
            </a:r>
            <a:r>
              <a:rPr lang="ja-JP" altLang="en-US" spc="-150">
                <a:latin typeface="BIZ UDPGothic" panose="020B0400000000000000" pitchFamily="34" charset="-128"/>
                <a:ea typeface="BIZ UDPGothic" panose="020B0400000000000000" pitchFamily="34" charset="-128"/>
              </a:rPr>
              <a:t>&gt;</a:t>
            </a:r>
          </a:p>
          <a:p>
            <a:r>
              <a:rPr lang="ja-JP" altLang="en-US" spc="-150">
                <a:latin typeface="BIZ UDPGothic" panose="020B0400000000000000" pitchFamily="34" charset="-128"/>
                <a:ea typeface="BIZ UDPGothic" panose="020B0400000000000000" pitchFamily="34" charset="-128"/>
              </a:rPr>
              <a:t>                              &lt;occupation&gt;牧人&lt;/occupation&gt;</a:t>
            </a:r>
          </a:p>
          <a:p>
            <a:r>
              <a:rPr lang="ja-JP" altLang="en-US" spc="-150">
                <a:latin typeface="BIZ UDPGothic" panose="020B0400000000000000" pitchFamily="34" charset="-128"/>
                <a:ea typeface="BIZ UDPGothic" panose="020B0400000000000000" pitchFamily="34" charset="-128"/>
              </a:rPr>
              <a:t>                        &lt;/person&gt;</a:t>
            </a:r>
          </a:p>
        </p:txBody>
      </p:sp>
      <p:sp>
        <p:nvSpPr>
          <p:cNvPr id="10" name="正方形/長方形 9">
            <a:extLst>
              <a:ext uri="{FF2B5EF4-FFF2-40B4-BE49-F238E27FC236}">
                <a16:creationId xmlns:a16="http://schemas.microsoft.com/office/drawing/2014/main" id="{8170F2D8-B1AE-296E-C673-F8A25E073325}"/>
              </a:ext>
            </a:extLst>
          </p:cNvPr>
          <p:cNvSpPr/>
          <p:nvPr/>
        </p:nvSpPr>
        <p:spPr>
          <a:xfrm>
            <a:off x="457201" y="2571750"/>
            <a:ext cx="3281422" cy="634437"/>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曲線コネクタ 11">
            <a:extLst>
              <a:ext uri="{FF2B5EF4-FFF2-40B4-BE49-F238E27FC236}">
                <a16:creationId xmlns:a16="http://schemas.microsoft.com/office/drawing/2014/main" id="{CD10633B-601D-5C0E-4E82-81CD3A881415}"/>
              </a:ext>
            </a:extLst>
          </p:cNvPr>
          <p:cNvCxnSpPr>
            <a:stCxn id="10" idx="3"/>
          </p:cNvCxnSpPr>
          <p:nvPr/>
        </p:nvCxnSpPr>
        <p:spPr>
          <a:xfrm flipV="1">
            <a:off x="3738623" y="1794076"/>
            <a:ext cx="1154700" cy="1094893"/>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8846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72BA1-4AEA-C467-F76F-8B70FA881104}"/>
              </a:ext>
            </a:extLst>
          </p:cNvPr>
          <p:cNvSpPr>
            <a:spLocks noGrp="1"/>
          </p:cNvSpPr>
          <p:nvPr>
            <p:ph type="title"/>
          </p:nvPr>
        </p:nvSpPr>
        <p:spPr/>
        <p:txBody>
          <a:bodyPr/>
          <a:lstStyle/>
          <a:p>
            <a:r>
              <a:rPr kumimoji="1" lang="en-US" altLang="ja-JP"/>
              <a:t>corresp</a:t>
            </a:r>
            <a:r>
              <a:rPr kumimoji="1" lang="ja-JP" altLang="en-US"/>
              <a:t>属性にある</a:t>
            </a:r>
            <a:r>
              <a:rPr kumimoji="1" lang="en-US" altLang="ja-JP"/>
              <a:t>id</a:t>
            </a:r>
            <a:r>
              <a:rPr kumimoji="1" lang="ja-JP" altLang="en-US"/>
              <a:t>で名寄せ</a:t>
            </a:r>
          </a:p>
        </p:txBody>
      </p:sp>
      <p:pic>
        <p:nvPicPr>
          <p:cNvPr id="5" name="コンテンツ プレースホルダー 4" descr="テキスト&#10;&#10;低い精度で自動的に生成された説明">
            <a:extLst>
              <a:ext uri="{FF2B5EF4-FFF2-40B4-BE49-F238E27FC236}">
                <a16:creationId xmlns:a16="http://schemas.microsoft.com/office/drawing/2014/main" id="{16896525-0065-F998-4E42-4F72394EDB4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5707" y="1071157"/>
            <a:ext cx="3068745" cy="4010638"/>
          </a:xfrm>
        </p:spPr>
      </p:pic>
      <p:pic>
        <p:nvPicPr>
          <p:cNvPr id="7" name="図 6" descr="テキスト&#10;&#10;自動的に生成された説明">
            <a:extLst>
              <a:ext uri="{FF2B5EF4-FFF2-40B4-BE49-F238E27FC236}">
                <a16:creationId xmlns:a16="http://schemas.microsoft.com/office/drawing/2014/main" id="{01045879-EF41-C1EF-15A4-48D054EF710E}"/>
              </a:ext>
            </a:extLst>
          </p:cNvPr>
          <p:cNvPicPr>
            <a:picLocks noChangeAspect="1"/>
          </p:cNvPicPr>
          <p:nvPr/>
        </p:nvPicPr>
        <p:blipFill>
          <a:blip r:embed="rId5"/>
          <a:stretch>
            <a:fillRect/>
          </a:stretch>
        </p:blipFill>
        <p:spPr>
          <a:xfrm>
            <a:off x="3727812" y="1071157"/>
            <a:ext cx="5416188" cy="3386543"/>
          </a:xfrm>
          <a:prstGeom prst="rect">
            <a:avLst/>
          </a:prstGeom>
        </p:spPr>
      </p:pic>
      <p:sp>
        <p:nvSpPr>
          <p:cNvPr id="8" name="テキスト ボックス 7">
            <a:extLst>
              <a:ext uri="{FF2B5EF4-FFF2-40B4-BE49-F238E27FC236}">
                <a16:creationId xmlns:a16="http://schemas.microsoft.com/office/drawing/2014/main" id="{5C841059-B15C-E9F3-6150-FCF6B53B43E5}"/>
              </a:ext>
            </a:extLst>
          </p:cNvPr>
          <p:cNvSpPr txBox="1"/>
          <p:nvPr/>
        </p:nvSpPr>
        <p:spPr>
          <a:xfrm>
            <a:off x="3525945" y="4457700"/>
            <a:ext cx="5573962"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ja-JP" sz="1800" b="0" i="0">
                <a:solidFill>
                  <a:srgbClr val="1F1F1F"/>
                </a:solidFill>
                <a:effectLst/>
                <a:latin typeface="Roboto" panose="02000000000000000000" pitchFamily="2" charset="0"/>
              </a:rPr>
              <a:t>corresp</a:t>
            </a:r>
            <a:r>
              <a:rPr lang="ja-JP" altLang="en-US" sz="1800" b="0" i="0">
                <a:solidFill>
                  <a:srgbClr val="1F1F1F"/>
                </a:solidFill>
                <a:effectLst/>
                <a:latin typeface="Roboto" panose="02000000000000000000" pitchFamily="2" charset="0"/>
              </a:rPr>
              <a:t>属性を確かめれば、誰の名前なのか</a:t>
            </a:r>
            <a:r>
              <a:rPr lang="en-US" altLang="ja-JP" sz="1800" b="0" i="0">
                <a:solidFill>
                  <a:srgbClr val="1F1F1F"/>
                </a:solidFill>
                <a:effectLst/>
                <a:latin typeface="Roboto" panose="02000000000000000000" pitchFamily="2" charset="0"/>
              </a:rPr>
              <a:t>id</a:t>
            </a:r>
            <a:r>
              <a:rPr lang="ja-JP" altLang="en-US" sz="1800" b="0" i="0">
                <a:solidFill>
                  <a:srgbClr val="1F1F1F"/>
                </a:solidFill>
                <a:effectLst/>
                <a:latin typeface="Roboto" panose="02000000000000000000" pitchFamily="2" charset="0"/>
              </a:rPr>
              <a:t>でわかる</a:t>
            </a:r>
            <a:endParaRPr kumimoji="1" lang="ja-JP" altLang="en-US" sz="1800"/>
          </a:p>
        </p:txBody>
      </p:sp>
    </p:spTree>
    <p:extLst>
      <p:ext uri="{BB962C8B-B14F-4D97-AF65-F5344CB8AC3E}">
        <p14:creationId xmlns:p14="http://schemas.microsoft.com/office/powerpoint/2010/main" val="123811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F54BB-8C5B-F281-BC27-04340F10BEE8}"/>
              </a:ext>
            </a:extLst>
          </p:cNvPr>
          <p:cNvSpPr>
            <a:spLocks noGrp="1"/>
          </p:cNvSpPr>
          <p:nvPr>
            <p:ph type="title"/>
          </p:nvPr>
        </p:nvSpPr>
        <p:spPr>
          <a:xfrm>
            <a:off x="457200" y="87474"/>
            <a:ext cx="8229600" cy="624457"/>
          </a:xfrm>
        </p:spPr>
        <p:txBody>
          <a:bodyPr>
            <a:noAutofit/>
          </a:bodyPr>
          <a:lstStyle/>
          <a:p>
            <a:r>
              <a:rPr lang="en-US" altLang="ja-JP"/>
              <a:t>Google Colab (Colaboratory)</a:t>
            </a:r>
            <a:r>
              <a:rPr lang="ja-JP" altLang="en-US"/>
              <a:t>の外観</a:t>
            </a:r>
          </a:p>
        </p:txBody>
      </p:sp>
      <p:pic>
        <p:nvPicPr>
          <p:cNvPr id="13" name="コンテンツ プレースホルダー 12" descr="グラフィカル ユーザー インターフェイス, テキスト, アプリケーション&#10;&#10;自動的に生成された説明">
            <a:extLst>
              <a:ext uri="{FF2B5EF4-FFF2-40B4-BE49-F238E27FC236}">
                <a16:creationId xmlns:a16="http://schemas.microsoft.com/office/drawing/2014/main" id="{3268309E-73B0-720F-BB81-E7D080226665}"/>
              </a:ext>
            </a:extLst>
          </p:cNvPr>
          <p:cNvPicPr>
            <a:picLocks noGrp="1" noChangeAspect="1"/>
          </p:cNvPicPr>
          <p:nvPr>
            <p:ph idx="1"/>
          </p:nvPr>
        </p:nvPicPr>
        <p:blipFill>
          <a:blip r:embed="rId3"/>
          <a:stretch>
            <a:fillRect/>
          </a:stretch>
        </p:blipFill>
        <p:spPr>
          <a:xfrm>
            <a:off x="1713053" y="1070936"/>
            <a:ext cx="5717894" cy="4019815"/>
          </a:xfrm>
        </p:spPr>
      </p:pic>
      <p:sp>
        <p:nvSpPr>
          <p:cNvPr id="8" name="テキスト ボックス 7">
            <a:extLst>
              <a:ext uri="{FF2B5EF4-FFF2-40B4-BE49-F238E27FC236}">
                <a16:creationId xmlns:a16="http://schemas.microsoft.com/office/drawing/2014/main" id="{DBC9FE97-A7D9-B7E5-6CAE-5D7045CC21FC}"/>
              </a:ext>
            </a:extLst>
          </p:cNvPr>
          <p:cNvSpPr txBox="1"/>
          <p:nvPr/>
        </p:nvSpPr>
        <p:spPr>
          <a:xfrm>
            <a:off x="2196731" y="688781"/>
            <a:ext cx="4352474" cy="307777"/>
          </a:xfrm>
          <a:prstGeom prst="rect">
            <a:avLst/>
          </a:prstGeom>
          <a:noFill/>
        </p:spPr>
        <p:txBody>
          <a:bodyPr wrap="none" rtlCol="0">
            <a:spAutoFit/>
          </a:bodyPr>
          <a:lstStyle/>
          <a:p>
            <a:r>
              <a:rPr kumimoji="1" lang="en-US" altLang="ja-JP" dirty="0">
                <a:solidFill>
                  <a:schemeClr val="bg1"/>
                </a:solidFill>
                <a:latin typeface="BIZ UDPGothic" panose="020B0400000000000000" pitchFamily="34" charset="-128"/>
                <a:ea typeface="BIZ UDPGothic" panose="020B0400000000000000" pitchFamily="34" charset="-128"/>
                <a:hlinkClick r:id="rId4">
                  <a:extLst>
                    <a:ext uri="{A12FA001-AC4F-418D-AE19-62706E023703}">
                      <ahyp:hlinkClr xmlns:ahyp="http://schemas.microsoft.com/office/drawing/2018/hyperlinkcolor" val="tx"/>
                    </a:ext>
                  </a:extLst>
                </a:hlinkClick>
              </a:rPr>
              <a:t>https://colab.research.google.com/?hl=ja</a:t>
            </a:r>
            <a:endParaRPr kumimoji="1" lang="en-US" altLang="ja-JP" dirty="0">
              <a:solidFill>
                <a:schemeClr val="bg1"/>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990348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D3AE9A-BA8A-6702-46F5-62AEA64E7276}"/>
              </a:ext>
            </a:extLst>
          </p:cNvPr>
          <p:cNvSpPr>
            <a:spLocks noGrp="1"/>
          </p:cNvSpPr>
          <p:nvPr>
            <p:ph type="title"/>
          </p:nvPr>
        </p:nvSpPr>
        <p:spPr/>
        <p:txBody>
          <a:bodyPr/>
          <a:lstStyle/>
          <a:p>
            <a:r>
              <a:rPr kumimoji="1" lang="en-US" altLang="ja-JP"/>
              <a:t>NetworkX</a:t>
            </a:r>
            <a:r>
              <a:rPr kumimoji="1" lang="ja-JP" altLang="en-US"/>
              <a:t>の基本</a:t>
            </a:r>
          </a:p>
        </p:txBody>
      </p:sp>
      <p:sp>
        <p:nvSpPr>
          <p:cNvPr id="3" name="コンテンツ プレースホルダー 2">
            <a:extLst>
              <a:ext uri="{FF2B5EF4-FFF2-40B4-BE49-F238E27FC236}">
                <a16:creationId xmlns:a16="http://schemas.microsoft.com/office/drawing/2014/main" id="{E2F94A97-35B1-3F00-B09B-9D1B28863995}"/>
              </a:ext>
            </a:extLst>
          </p:cNvPr>
          <p:cNvSpPr>
            <a:spLocks noGrp="1"/>
          </p:cNvSpPr>
          <p:nvPr>
            <p:ph idx="1"/>
          </p:nvPr>
        </p:nvSpPr>
        <p:spPr>
          <a:xfrm>
            <a:off x="457200" y="1200155"/>
            <a:ext cx="3905716" cy="3394472"/>
          </a:xfrm>
        </p:spPr>
        <p:txBody>
          <a:bodyPr/>
          <a:lstStyle/>
          <a:p>
            <a:r>
              <a:rPr kumimoji="1" lang="en-US" altLang="ja-JP"/>
              <a:t>Google Colab</a:t>
            </a:r>
            <a:r>
              <a:rPr kumimoji="1" lang="ja-JP" altLang="en-US"/>
              <a:t>「</a:t>
            </a:r>
            <a:r>
              <a:rPr kumimoji="1" lang="en-US" altLang="ja-JP"/>
              <a:t>TEI_hands-on.ipynb</a:t>
            </a:r>
            <a:r>
              <a:rPr kumimoji="1" lang="ja-JP" altLang="en-US"/>
              <a:t>」の「</a:t>
            </a:r>
            <a:r>
              <a:rPr kumimoji="1" lang="en-US" altLang="ja-JP"/>
              <a:t>NetworkX</a:t>
            </a:r>
            <a:r>
              <a:rPr kumimoji="1" lang="ja-JP" altLang="en-US"/>
              <a:t>とは？」から「コードの説明」までの項目を直接参照してください。</a:t>
            </a:r>
            <a:endParaRPr kumimoji="1" lang="en-US" altLang="ja-JP"/>
          </a:p>
          <a:p>
            <a:r>
              <a:rPr lang="ja-JP" altLang="en-US"/>
              <a:t>ノード間にエッジを描く基本を説明しています。</a:t>
            </a:r>
            <a:endParaRPr kumimoji="1" lang="ja-JP" altLang="en-US"/>
          </a:p>
        </p:txBody>
      </p:sp>
      <p:pic>
        <p:nvPicPr>
          <p:cNvPr id="5" name="図 4" descr="グラフ, 折れ線グラフ, 散布図&#10;&#10;自動的に生成された説明">
            <a:extLst>
              <a:ext uri="{FF2B5EF4-FFF2-40B4-BE49-F238E27FC236}">
                <a16:creationId xmlns:a16="http://schemas.microsoft.com/office/drawing/2014/main" id="{58025BB9-D422-71A4-DA44-790538B48A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362916" y="1059582"/>
            <a:ext cx="4484922" cy="3778636"/>
          </a:xfrm>
          <a:prstGeom prst="rect">
            <a:avLst/>
          </a:prstGeom>
        </p:spPr>
      </p:pic>
      <p:sp>
        <p:nvSpPr>
          <p:cNvPr id="6" name="テキスト ボックス 5">
            <a:extLst>
              <a:ext uri="{FF2B5EF4-FFF2-40B4-BE49-F238E27FC236}">
                <a16:creationId xmlns:a16="http://schemas.microsoft.com/office/drawing/2014/main" id="{38ACF9AE-46E9-0C71-3497-5F0BDF70B214}"/>
              </a:ext>
            </a:extLst>
          </p:cNvPr>
          <p:cNvSpPr txBox="1"/>
          <p:nvPr/>
        </p:nvSpPr>
        <p:spPr>
          <a:xfrm>
            <a:off x="1974281" y="4267516"/>
            <a:ext cx="4777270"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sz="2400"/>
              <a:t>一旦次の動画に進んでも</a:t>
            </a:r>
            <a:r>
              <a:rPr kumimoji="1" lang="en-US" altLang="ja-JP" sz="2400"/>
              <a:t>OK</a:t>
            </a:r>
            <a:r>
              <a:rPr kumimoji="1" lang="ja-JP" altLang="en-US" sz="2400"/>
              <a:t>です！</a:t>
            </a:r>
          </a:p>
        </p:txBody>
      </p:sp>
    </p:spTree>
    <p:extLst>
      <p:ext uri="{BB962C8B-B14F-4D97-AF65-F5344CB8AC3E}">
        <p14:creationId xmlns:p14="http://schemas.microsoft.com/office/powerpoint/2010/main" val="381818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0F176-8368-A216-8C51-E3CC36E2D240}"/>
              </a:ext>
            </a:extLst>
          </p:cNvPr>
          <p:cNvSpPr>
            <a:spLocks noGrp="1"/>
          </p:cNvSpPr>
          <p:nvPr>
            <p:ph type="title"/>
          </p:nvPr>
        </p:nvSpPr>
        <p:spPr/>
        <p:txBody>
          <a:bodyPr>
            <a:normAutofit fontScale="90000"/>
          </a:bodyPr>
          <a:lstStyle/>
          <a:p>
            <a:r>
              <a:rPr kumimoji="1" lang="en-US" altLang="ja-JP"/>
              <a:t>NetworkX</a:t>
            </a:r>
            <a:r>
              <a:rPr kumimoji="1" lang="ja-JP" altLang="en-US"/>
              <a:t>を使ったパラグラフ別登場人物の</a:t>
            </a:r>
            <a:br>
              <a:rPr kumimoji="1" lang="en-US" altLang="ja-JP"/>
            </a:br>
            <a:r>
              <a:rPr kumimoji="1" lang="ja-JP" altLang="en-US"/>
              <a:t>共起の可視化</a:t>
            </a:r>
            <a:r>
              <a:rPr kumimoji="1" lang="en-US" altLang="ja-JP"/>
              <a:t> 1</a:t>
            </a:r>
            <a:endParaRPr kumimoji="1" lang="ja-JP" altLang="en-US"/>
          </a:p>
        </p:txBody>
      </p:sp>
      <p:pic>
        <p:nvPicPr>
          <p:cNvPr id="4" name="図 3" descr="テキスト&#10;&#10;自動的に生成された説明">
            <a:extLst>
              <a:ext uri="{FF2B5EF4-FFF2-40B4-BE49-F238E27FC236}">
                <a16:creationId xmlns:a16="http://schemas.microsoft.com/office/drawing/2014/main" id="{C5B16DE7-3ABB-F327-5FB9-6548571A102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7543" y="1059582"/>
            <a:ext cx="4397143" cy="3996444"/>
          </a:xfrm>
          <a:prstGeom prst="rect">
            <a:avLst/>
          </a:prstGeom>
        </p:spPr>
      </p:pic>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159946D1-9BEE-DA52-B2EE-25F19011650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075029" y="1059582"/>
            <a:ext cx="3864022" cy="2860972"/>
          </a:xfrm>
          <a:prstGeom prst="rect">
            <a:avLst/>
          </a:prstGeom>
        </p:spPr>
      </p:pic>
      <p:sp>
        <p:nvSpPr>
          <p:cNvPr id="6" name="正方形/長方形 5">
            <a:extLst>
              <a:ext uri="{FF2B5EF4-FFF2-40B4-BE49-F238E27FC236}">
                <a16:creationId xmlns:a16="http://schemas.microsoft.com/office/drawing/2014/main" id="{BC1DA1B5-AD94-E4BD-E5F4-57B5C17B010C}"/>
              </a:ext>
            </a:extLst>
          </p:cNvPr>
          <p:cNvSpPr/>
          <p:nvPr/>
        </p:nvSpPr>
        <p:spPr>
          <a:xfrm>
            <a:off x="940904" y="2490068"/>
            <a:ext cx="3882887" cy="1300054"/>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曲線コネクタ 6">
            <a:extLst>
              <a:ext uri="{FF2B5EF4-FFF2-40B4-BE49-F238E27FC236}">
                <a16:creationId xmlns:a16="http://schemas.microsoft.com/office/drawing/2014/main" id="{819E62E0-971E-A1C0-BB51-C8D67CF63A19}"/>
              </a:ext>
            </a:extLst>
          </p:cNvPr>
          <p:cNvCxnSpPr/>
          <p:nvPr/>
        </p:nvCxnSpPr>
        <p:spPr>
          <a:xfrm>
            <a:off x="4823791" y="2769704"/>
            <a:ext cx="1007166" cy="172279"/>
          </a:xfrm>
          <a:prstGeom prst="curvedConnector3">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52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F105-D1D8-5828-D501-AF9EBC88CAD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B088720-ECEF-6452-9F06-329E4B1B4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14" y="1061210"/>
            <a:ext cx="4604508" cy="401685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86930FC-6D62-D0D2-44E6-97BE7FF0D6A2}"/>
              </a:ext>
            </a:extLst>
          </p:cNvPr>
          <p:cNvSpPr>
            <a:spLocks noGrp="1"/>
          </p:cNvSpPr>
          <p:nvPr>
            <p:ph type="title"/>
          </p:nvPr>
        </p:nvSpPr>
        <p:spPr/>
        <p:txBody>
          <a:bodyPr>
            <a:normAutofit fontScale="90000"/>
          </a:bodyPr>
          <a:lstStyle/>
          <a:p>
            <a:r>
              <a:rPr kumimoji="1" lang="en-US" altLang="ja-JP"/>
              <a:t>NetworkX</a:t>
            </a:r>
            <a:r>
              <a:rPr kumimoji="1" lang="ja-JP" altLang="en-US"/>
              <a:t>を使ったパラグラフ別登場人物の</a:t>
            </a:r>
            <a:br>
              <a:rPr kumimoji="1" lang="en-US" altLang="ja-JP"/>
            </a:br>
            <a:r>
              <a:rPr kumimoji="1" lang="ja-JP" altLang="en-US"/>
              <a:t>共起の可視化</a:t>
            </a:r>
            <a:r>
              <a:rPr kumimoji="1" lang="en-US" altLang="ja-JP"/>
              <a:t> 2</a:t>
            </a:r>
            <a:endParaRPr kumimoji="1" lang="ja-JP" altLang="en-US"/>
          </a:p>
        </p:txBody>
      </p:sp>
      <p:sp>
        <p:nvSpPr>
          <p:cNvPr id="11" name="テキスト ボックス 10">
            <a:extLst>
              <a:ext uri="{FF2B5EF4-FFF2-40B4-BE49-F238E27FC236}">
                <a16:creationId xmlns:a16="http://schemas.microsoft.com/office/drawing/2014/main" id="{6ECE4D16-3465-726E-DDF4-E6D2947B2B80}"/>
              </a:ext>
            </a:extLst>
          </p:cNvPr>
          <p:cNvSpPr txBox="1"/>
          <p:nvPr/>
        </p:nvSpPr>
        <p:spPr>
          <a:xfrm>
            <a:off x="457200" y="4545496"/>
            <a:ext cx="1784463" cy="338554"/>
          </a:xfrm>
          <a:prstGeom prst="rect">
            <a:avLst/>
          </a:prstGeom>
          <a:noFill/>
        </p:spPr>
        <p:txBody>
          <a:bodyPr wrap="none" rtlCol="0">
            <a:spAutoFit/>
          </a:bodyPr>
          <a:lstStyle/>
          <a:p>
            <a:r>
              <a:rPr lang="ja-JP" altLang="en-US" sz="1600">
                <a:latin typeface="BIZ UDPGothic" panose="020B0400000000000000" pitchFamily="34" charset="-128"/>
                <a:ea typeface="BIZ UDPGothic" panose="020B0400000000000000" pitchFamily="34" charset="-128"/>
              </a:rPr>
              <a:t>共起グラフ全体図</a:t>
            </a:r>
            <a:endParaRPr kumimoji="1" lang="ja-JP" altLang="en-US" sz="1600">
              <a:latin typeface="BIZ UDPGothic" panose="020B0400000000000000" pitchFamily="34" charset="-128"/>
              <a:ea typeface="BIZ UDPGothic" panose="020B0400000000000000" pitchFamily="34" charset="-128"/>
            </a:endParaRPr>
          </a:p>
        </p:txBody>
      </p:sp>
      <p:sp>
        <p:nvSpPr>
          <p:cNvPr id="13" name="テキスト ボックス 12">
            <a:extLst>
              <a:ext uri="{FF2B5EF4-FFF2-40B4-BE49-F238E27FC236}">
                <a16:creationId xmlns:a16="http://schemas.microsoft.com/office/drawing/2014/main" id="{73DAA15A-28A6-DAE6-3320-84E0E20F2BC4}"/>
              </a:ext>
            </a:extLst>
          </p:cNvPr>
          <p:cNvSpPr txBox="1"/>
          <p:nvPr/>
        </p:nvSpPr>
        <p:spPr>
          <a:xfrm>
            <a:off x="4956313" y="1059582"/>
            <a:ext cx="3929269" cy="3970318"/>
          </a:xfrm>
          <a:prstGeom prst="rect">
            <a:avLst/>
          </a:prstGeom>
          <a:noFill/>
        </p:spPr>
        <p:txBody>
          <a:bodyPr wrap="square">
            <a:spAutoFit/>
          </a:bodyPr>
          <a:lstStyle/>
          <a:p>
            <a:r>
              <a:rPr lang="en-US" altLang="ja-JP" sz="1800" b="1">
                <a:solidFill>
                  <a:srgbClr val="0000FF"/>
                </a:solidFill>
                <a:effectLst/>
                <a:latin typeface="BIZ UDPGothic" panose="020B0400000000000000" pitchFamily="34" charset="-128"/>
                <a:ea typeface="BIZ UDPGothic" panose="020B0400000000000000" pitchFamily="34" charset="-128"/>
              </a:rPr>
              <a:t>【</a:t>
            </a:r>
            <a:r>
              <a:rPr lang="ja-JP" altLang="en-US" sz="1800" b="1">
                <a:solidFill>
                  <a:srgbClr val="0000FF"/>
                </a:solidFill>
                <a:effectLst/>
                <a:latin typeface="BIZ UDPGothic" panose="020B0400000000000000" pitchFamily="34" charset="-128"/>
                <a:ea typeface="BIZ UDPGothic" panose="020B0400000000000000" pitchFamily="34" charset="-128"/>
              </a:rPr>
              <a:t>この図の読み方</a:t>
            </a:r>
            <a:r>
              <a:rPr lang="en-US" altLang="ja-JP" sz="1800" b="1">
                <a:solidFill>
                  <a:srgbClr val="0000FF"/>
                </a:solidFill>
                <a:effectLst/>
                <a:latin typeface="BIZ UDPGothic" panose="020B0400000000000000" pitchFamily="34" charset="-128"/>
                <a:ea typeface="BIZ UDPGothic" panose="020B0400000000000000" pitchFamily="34" charset="-128"/>
              </a:rPr>
              <a:t>】</a:t>
            </a:r>
            <a:endParaRPr lang="ja-JP" altLang="en-US" sz="1800" b="1">
              <a:solidFill>
                <a:srgbClr val="000000"/>
              </a:solidFill>
              <a:effectLst/>
              <a:latin typeface="BIZ UDPGothic" panose="020B0400000000000000" pitchFamily="34" charset="-128"/>
              <a:ea typeface="BIZ UDPGothic" panose="020B0400000000000000" pitchFamily="34" charset="-128"/>
            </a:endParaRPr>
          </a:p>
          <a:p>
            <a:r>
              <a:rPr lang="ja-JP" altLang="en-US" sz="1800">
                <a:solidFill>
                  <a:srgbClr val="000000"/>
                </a:solidFill>
                <a:effectLst/>
                <a:latin typeface="BIZ UDPGothic" panose="020B0400000000000000" pitchFamily="34" charset="-128"/>
                <a:ea typeface="BIZ UDPGothic" panose="020B0400000000000000" pitchFamily="34" charset="-128"/>
              </a:rPr>
              <a:t>登場人物間を繋ぐエッジ</a:t>
            </a:r>
            <a:endParaRPr lang="en-US" altLang="ja-JP" sz="1800">
              <a:solidFill>
                <a:srgbClr val="000000"/>
              </a:solidFill>
              <a:effectLst/>
              <a:latin typeface="BIZ UDPGothic" panose="020B0400000000000000" pitchFamily="34" charset="-128"/>
              <a:ea typeface="BIZ UDPGothic" panose="020B0400000000000000" pitchFamily="34" charset="-128"/>
            </a:endParaRPr>
          </a:p>
          <a:p>
            <a:pPr marL="342900" indent="-342900">
              <a:buFont typeface="+mj-lt"/>
              <a:buAutoNum type="arabicPeriod"/>
            </a:pPr>
            <a:r>
              <a:rPr lang="ja-JP" altLang="en-US" sz="1800" b="1">
                <a:solidFill>
                  <a:schemeClr val="bg2"/>
                </a:solidFill>
                <a:effectLst/>
                <a:latin typeface="BIZ UDPGothic" panose="020B0400000000000000" pitchFamily="34" charset="-128"/>
                <a:ea typeface="BIZ UDPGothic" panose="020B0400000000000000" pitchFamily="34" charset="-128"/>
              </a:rPr>
              <a:t>太さ</a:t>
            </a:r>
            <a:endParaRPr lang="en-US" altLang="ja-JP" sz="1800" b="1">
              <a:solidFill>
                <a:schemeClr val="bg2"/>
              </a:solidFill>
              <a:effectLst/>
              <a:latin typeface="BIZ UDPGothic" panose="020B0400000000000000" pitchFamily="34" charset="-128"/>
              <a:ea typeface="BIZ UDPGothic" panose="020B0400000000000000" pitchFamily="34" charset="-128"/>
            </a:endParaRPr>
          </a:p>
          <a:p>
            <a:pPr marL="342900" indent="-342900">
              <a:buFont typeface="+mj-lt"/>
              <a:buAutoNum type="arabicPeriod"/>
            </a:pPr>
            <a:r>
              <a:rPr lang="ja-JP" altLang="en-US" sz="1800" b="1">
                <a:solidFill>
                  <a:schemeClr val="bg2"/>
                </a:solidFill>
                <a:effectLst/>
                <a:latin typeface="BIZ UDPGothic" panose="020B0400000000000000" pitchFamily="34" charset="-128"/>
                <a:ea typeface="BIZ UDPGothic" panose="020B0400000000000000" pitchFamily="34" charset="-128"/>
              </a:rPr>
              <a:t>本数</a:t>
            </a:r>
            <a:endParaRPr lang="en-US" altLang="ja-JP" sz="1800" b="1">
              <a:solidFill>
                <a:schemeClr val="bg2"/>
              </a:solidFill>
              <a:effectLst/>
              <a:latin typeface="BIZ UDPGothic" panose="020B0400000000000000" pitchFamily="34" charset="-128"/>
              <a:ea typeface="BIZ UDPGothic" panose="020B0400000000000000" pitchFamily="34" charset="-128"/>
            </a:endParaRPr>
          </a:p>
          <a:p>
            <a:pPr marL="342900" indent="-342900">
              <a:buFont typeface="+mj-lt"/>
              <a:buAutoNum type="arabicPeriod"/>
            </a:pPr>
            <a:r>
              <a:rPr lang="ja-JP" altLang="en-US" sz="1800" b="1">
                <a:solidFill>
                  <a:schemeClr val="bg2"/>
                </a:solidFill>
                <a:effectLst/>
                <a:latin typeface="BIZ UDPGothic" panose="020B0400000000000000" pitchFamily="34" charset="-128"/>
                <a:ea typeface="BIZ UDPGothic" panose="020B0400000000000000" pitchFamily="34" charset="-128"/>
              </a:rPr>
              <a:t>色の多さ</a:t>
            </a:r>
            <a:endParaRPr lang="en-US" altLang="ja-JP" sz="1800" b="1">
              <a:solidFill>
                <a:schemeClr val="bg2"/>
              </a:solidFill>
              <a:effectLst/>
              <a:latin typeface="BIZ UDPGothic" panose="020B0400000000000000" pitchFamily="34" charset="-128"/>
              <a:ea typeface="BIZ UDPGothic" panose="020B0400000000000000" pitchFamily="34" charset="-128"/>
            </a:endParaRPr>
          </a:p>
          <a:p>
            <a:r>
              <a:rPr lang="en-US" altLang="ja-JP" sz="1800">
                <a:solidFill>
                  <a:srgbClr val="000000"/>
                </a:solidFill>
                <a:effectLst/>
                <a:latin typeface="BIZ UDPGothic" panose="020B0400000000000000" pitchFamily="34" charset="-128"/>
                <a:ea typeface="BIZ UDPGothic" panose="020B0400000000000000" pitchFamily="34" charset="-128"/>
              </a:rPr>
              <a:t>1-3</a:t>
            </a:r>
            <a:r>
              <a:rPr lang="ja-JP" altLang="en-US" sz="1800">
                <a:solidFill>
                  <a:srgbClr val="000000"/>
                </a:solidFill>
                <a:effectLst/>
                <a:latin typeface="BIZ UDPGothic" panose="020B0400000000000000" pitchFamily="34" charset="-128"/>
                <a:ea typeface="BIZ UDPGothic" panose="020B0400000000000000" pitchFamily="34" charset="-128"/>
              </a:rPr>
              <a:t>が明確になることで、特定の登場人物同士の関係性の重要度、物語上での人物の重要度、物語の展開に伴う人間関係の変化がわかります。</a:t>
            </a:r>
          </a:p>
          <a:p>
            <a:endParaRPr lang="ja-JP" altLang="en-US" sz="1800">
              <a:solidFill>
                <a:srgbClr val="000000"/>
              </a:solidFill>
              <a:effectLst/>
              <a:latin typeface="BIZ UDPGothic" panose="020B0400000000000000" pitchFamily="34" charset="-128"/>
              <a:ea typeface="BIZ UDPGothic" panose="020B0400000000000000" pitchFamily="34" charset="-128"/>
            </a:endParaRPr>
          </a:p>
          <a:p>
            <a:r>
              <a:rPr lang="ja-JP" altLang="en-US" sz="1800">
                <a:solidFill>
                  <a:srgbClr val="000000"/>
                </a:solidFill>
                <a:effectLst/>
                <a:latin typeface="BIZ UDPGothic" panose="020B0400000000000000" pitchFamily="34" charset="-128"/>
                <a:ea typeface="BIZ UDPGothic" panose="020B0400000000000000" pitchFamily="34" charset="-128"/>
              </a:rPr>
              <a:t>より詳細な分析が必要な場合、各パラグラフの具体的な内容と照らし合わせて関係性を深掘りすることができます。</a:t>
            </a:r>
          </a:p>
        </p:txBody>
      </p:sp>
      <p:sp>
        <p:nvSpPr>
          <p:cNvPr id="16" name="テキスト ボックス 15">
            <a:extLst>
              <a:ext uri="{FF2B5EF4-FFF2-40B4-BE49-F238E27FC236}">
                <a16:creationId xmlns:a16="http://schemas.microsoft.com/office/drawing/2014/main" id="{03B01601-957E-ACEE-7DA7-DE1F4E8B2D3F}"/>
              </a:ext>
            </a:extLst>
          </p:cNvPr>
          <p:cNvSpPr txBox="1"/>
          <p:nvPr/>
        </p:nvSpPr>
        <p:spPr>
          <a:xfrm>
            <a:off x="292169" y="1937819"/>
            <a:ext cx="834265" cy="338554"/>
          </a:xfrm>
          <a:prstGeom prst="rect">
            <a:avLst/>
          </a:prstGeom>
          <a:noFill/>
        </p:spPr>
        <p:txBody>
          <a:bodyPr wrap="square">
            <a:spAutoFit/>
          </a:bodyPr>
          <a:lstStyle/>
          <a:p>
            <a:r>
              <a:rPr kumimoji="1" lang="ja-JP" altLang="en-US" sz="1600" b="1" i="0">
                <a:solidFill>
                  <a:schemeClr val="accent3"/>
                </a:solidFill>
                <a:effectLst/>
                <a:latin typeface="BIZ UDPGothic" panose="020B0400000000000000" pitchFamily="34" charset="-128"/>
                <a:ea typeface="BIZ UDPGothic" panose="020B0400000000000000" pitchFamily="34" charset="-128"/>
              </a:rPr>
              <a:t>↑凡例</a:t>
            </a:r>
            <a:endParaRPr lang="ja-JP" altLang="en-US" sz="1600" b="1">
              <a:solidFill>
                <a:schemeClr val="accent3"/>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75639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69986-B402-85C5-AF36-D93C0C1D709E}"/>
              </a:ext>
            </a:extLst>
          </p:cNvPr>
          <p:cNvSpPr>
            <a:spLocks noGrp="1"/>
          </p:cNvSpPr>
          <p:nvPr>
            <p:ph type="title"/>
          </p:nvPr>
        </p:nvSpPr>
        <p:spPr>
          <a:xfrm>
            <a:off x="457200" y="87474"/>
            <a:ext cx="8229600" cy="972108"/>
          </a:xfrm>
        </p:spPr>
        <p:txBody>
          <a:bodyPr/>
          <a:lstStyle/>
          <a:p>
            <a:r>
              <a:rPr lang="ja-JP" altLang="en-US" dirty="0"/>
              <a:t>まとめ</a:t>
            </a:r>
            <a:endParaRPr lang="ja-JP" altLang="en-US"/>
          </a:p>
        </p:txBody>
      </p:sp>
      <p:sp>
        <p:nvSpPr>
          <p:cNvPr id="3" name="コンテンツ プレースホルダー 2">
            <a:extLst>
              <a:ext uri="{FF2B5EF4-FFF2-40B4-BE49-F238E27FC236}">
                <a16:creationId xmlns:a16="http://schemas.microsoft.com/office/drawing/2014/main" id="{589819D4-F8DF-1894-DF58-88C60CD82F55}"/>
              </a:ext>
            </a:extLst>
          </p:cNvPr>
          <p:cNvSpPr>
            <a:spLocks noGrp="1"/>
          </p:cNvSpPr>
          <p:nvPr>
            <p:ph idx="1"/>
          </p:nvPr>
        </p:nvSpPr>
        <p:spPr>
          <a:xfrm>
            <a:off x="782852" y="1200155"/>
            <a:ext cx="7903948" cy="3394472"/>
          </a:xfrm>
        </p:spPr>
        <p:txBody>
          <a:bodyPr>
            <a:normAutofit/>
          </a:bodyPr>
          <a:lstStyle/>
          <a:p>
            <a:pPr marL="342900" indent="-342900">
              <a:buFont typeface="Arial" panose="020B0604020202020204" pitchFamily="34" charset="0"/>
              <a:buChar char="•"/>
            </a:pPr>
            <a:r>
              <a:rPr lang="ja-JP" altLang="en-US"/>
              <a:t>「走れメロス」を使ったテキスト分析を紹介</a:t>
            </a:r>
            <a:endParaRPr lang="en-US" altLang="ja-JP"/>
          </a:p>
          <a:p>
            <a:pPr marL="342900" indent="-342900">
              <a:buFont typeface="Arial" panose="020B0604020202020204" pitchFamily="34" charset="0"/>
              <a:buChar char="•"/>
            </a:pPr>
            <a:r>
              <a:rPr lang="ja-JP" altLang="en-US"/>
              <a:t>ノートブックはコピーして別の作品の</a:t>
            </a:r>
            <a:r>
              <a:rPr lang="en-US" altLang="ja-JP"/>
              <a:t>TEI</a:t>
            </a:r>
            <a:r>
              <a:rPr lang="ja-JP" altLang="en-US"/>
              <a:t>ファイルに応用できる</a:t>
            </a:r>
          </a:p>
        </p:txBody>
      </p:sp>
    </p:spTree>
    <p:extLst>
      <p:ext uri="{BB962C8B-B14F-4D97-AF65-F5344CB8AC3E}">
        <p14:creationId xmlns:p14="http://schemas.microsoft.com/office/powerpoint/2010/main" val="408555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9A982-A370-C213-4235-FE1EF20F48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F496EE-E07C-F81C-E2C4-AF9D2DA5A8D9}"/>
              </a:ext>
            </a:extLst>
          </p:cNvPr>
          <p:cNvSpPr>
            <a:spLocks noGrp="1"/>
          </p:cNvSpPr>
          <p:nvPr>
            <p:ph type="title"/>
          </p:nvPr>
        </p:nvSpPr>
        <p:spPr>
          <a:xfrm>
            <a:off x="457200" y="87474"/>
            <a:ext cx="8229600" cy="842424"/>
          </a:xfrm>
        </p:spPr>
        <p:txBody>
          <a:bodyPr>
            <a:noAutofit/>
          </a:bodyPr>
          <a:lstStyle/>
          <a:p>
            <a:r>
              <a:rPr lang="en-US" altLang="ja-JP" dirty="0"/>
              <a:t>Google </a:t>
            </a:r>
            <a:r>
              <a:rPr lang="en-US" altLang="ja-JP" dirty="0" err="1"/>
              <a:t>Colab</a:t>
            </a:r>
            <a:r>
              <a:rPr lang="en-US" altLang="ja-JP" dirty="0"/>
              <a:t> (</a:t>
            </a:r>
            <a:r>
              <a:rPr lang="en-US" altLang="ja-JP" dirty="0" err="1"/>
              <a:t>Colaboratory</a:t>
            </a:r>
            <a:r>
              <a:rPr lang="en-US" altLang="ja-JP" dirty="0"/>
              <a:t>)?</a:t>
            </a:r>
            <a:endParaRPr lang="ja-JP" altLang="en-US"/>
          </a:p>
        </p:txBody>
      </p:sp>
      <p:sp>
        <p:nvSpPr>
          <p:cNvPr id="3" name="コンテンツ プレースホルダー 2">
            <a:extLst>
              <a:ext uri="{FF2B5EF4-FFF2-40B4-BE49-F238E27FC236}">
                <a16:creationId xmlns:a16="http://schemas.microsoft.com/office/drawing/2014/main" id="{C5AB79AF-C9F7-AD2C-23B6-A0CD19105119}"/>
              </a:ext>
            </a:extLst>
          </p:cNvPr>
          <p:cNvSpPr>
            <a:spLocks noGrp="1"/>
          </p:cNvSpPr>
          <p:nvPr>
            <p:ph idx="1"/>
          </p:nvPr>
        </p:nvSpPr>
        <p:spPr>
          <a:xfrm>
            <a:off x="457201" y="1197642"/>
            <a:ext cx="4010890" cy="3686873"/>
          </a:xfrm>
        </p:spPr>
        <p:txBody>
          <a:bodyPr>
            <a:normAutofit fontScale="85000" lnSpcReduction="20000"/>
          </a:bodyPr>
          <a:lstStyle/>
          <a:p>
            <a:pPr>
              <a:lnSpc>
                <a:spcPct val="120000"/>
              </a:lnSpc>
            </a:pPr>
            <a:r>
              <a:rPr lang="ja-JP" altLang="en-US" sz="2400" b="1">
                <a:solidFill>
                  <a:srgbClr val="FF0000"/>
                </a:solidFill>
              </a:rPr>
              <a:t>ウェブブラウザ上で使えるお手軽プログラミングツール</a:t>
            </a:r>
            <a:endParaRPr lang="en-US" altLang="ja-JP" sz="2400" b="1">
              <a:solidFill>
                <a:srgbClr val="FF0000"/>
              </a:solidFill>
            </a:endParaRPr>
          </a:p>
          <a:p>
            <a:pPr marL="342900" indent="-342900">
              <a:lnSpc>
                <a:spcPct val="120000"/>
              </a:lnSpc>
              <a:spcBef>
                <a:spcPts val="600"/>
              </a:spcBef>
              <a:spcAft>
                <a:spcPts val="600"/>
              </a:spcAft>
              <a:buFont typeface="Arial" panose="020B0604020202020204" pitchFamily="34" charset="0"/>
              <a:buChar char="•"/>
            </a:pPr>
            <a:r>
              <a:rPr lang="ja-JP" altLang="en-US"/>
              <a:t>パソコンの</a:t>
            </a:r>
            <a:r>
              <a:rPr lang="en-US" altLang="ja-JP"/>
              <a:t>OS</a:t>
            </a:r>
            <a:r>
              <a:rPr lang="ja-JP" altLang="en-US"/>
              <a:t>（オペレーティングシステム、</a:t>
            </a:r>
            <a:r>
              <a:rPr lang="en-US" altLang="ja-JP"/>
              <a:t>MacOS</a:t>
            </a:r>
            <a:r>
              <a:rPr lang="ja-JP" altLang="en-US"/>
              <a:t>や</a:t>
            </a:r>
            <a:r>
              <a:rPr lang="en-US" altLang="ja-JP"/>
              <a:t>Windows</a:t>
            </a:r>
            <a:r>
              <a:rPr lang="ja-JP" altLang="en-US"/>
              <a:t>等）の違いや性能を気にする必要がなくなる</a:t>
            </a:r>
            <a:endParaRPr lang="en-US" altLang="ja-JP"/>
          </a:p>
          <a:p>
            <a:pPr marL="342900" indent="-342900">
              <a:lnSpc>
                <a:spcPct val="120000"/>
              </a:lnSpc>
              <a:spcBef>
                <a:spcPts val="600"/>
              </a:spcBef>
              <a:spcAft>
                <a:spcPts val="600"/>
              </a:spcAft>
              <a:buFont typeface="Arial" panose="020B0604020202020204" pitchFamily="34" charset="0"/>
              <a:buChar char="•"/>
            </a:pPr>
            <a:r>
              <a:rPr lang="ja-JP" altLang="en-US"/>
              <a:t>説明文をコードの前後に入力したり、トピックのアウトラインを作ることができる</a:t>
            </a:r>
            <a:endParaRPr lang="en-US" altLang="ja-JP"/>
          </a:p>
          <a:p>
            <a:pPr marL="342900" indent="-342900">
              <a:lnSpc>
                <a:spcPct val="120000"/>
              </a:lnSpc>
              <a:spcBef>
                <a:spcPts val="600"/>
              </a:spcBef>
              <a:spcAft>
                <a:spcPts val="600"/>
              </a:spcAft>
              <a:buFont typeface="Arial" panose="020B0604020202020204" pitchFamily="34" charset="0"/>
              <a:buChar char="•"/>
            </a:pPr>
            <a:r>
              <a:rPr lang="ja-JP" altLang="en-US"/>
              <a:t>プログラミングの作成と実行の仕方がわかりやすい</a:t>
            </a:r>
            <a:endParaRPr lang="en-US" altLang="ja-JP"/>
          </a:p>
          <a:p>
            <a:pPr marL="342900" indent="-342900">
              <a:lnSpc>
                <a:spcPct val="100000"/>
              </a:lnSpc>
              <a:buFont typeface="Arial" panose="020B0604020202020204" pitchFamily="34" charset="0"/>
              <a:buChar char="•"/>
            </a:pPr>
            <a:endParaRPr lang="en-US" altLang="ja-JP"/>
          </a:p>
        </p:txBody>
      </p:sp>
      <p:sp>
        <p:nvSpPr>
          <p:cNvPr id="7" name="コンテンツ プレースホルダー 6">
            <a:extLst>
              <a:ext uri="{FF2B5EF4-FFF2-40B4-BE49-F238E27FC236}">
                <a16:creationId xmlns:a16="http://schemas.microsoft.com/office/drawing/2014/main" id="{F3148649-32B5-557A-29FD-1CA1264B0000}"/>
              </a:ext>
            </a:extLst>
          </p:cNvPr>
          <p:cNvSpPr>
            <a:spLocks noGrp="1"/>
          </p:cNvSpPr>
          <p:nvPr>
            <p:ph idx="13"/>
          </p:nvPr>
        </p:nvSpPr>
        <p:spPr>
          <a:xfrm>
            <a:off x="4675910" y="1713053"/>
            <a:ext cx="4010890" cy="3171461"/>
          </a:xfrm>
        </p:spPr>
        <p:txBody>
          <a:bodyPr>
            <a:normAutofit lnSpcReduction="10000"/>
          </a:bodyPr>
          <a:lstStyle/>
          <a:p>
            <a:pPr marL="342900" indent="-342900">
              <a:lnSpc>
                <a:spcPct val="100000"/>
              </a:lnSpc>
              <a:spcBef>
                <a:spcPts val="600"/>
              </a:spcBef>
              <a:spcAft>
                <a:spcPts val="600"/>
              </a:spcAft>
              <a:buFont typeface="Arial" panose="020B0604020202020204" pitchFamily="34" charset="0"/>
              <a:buChar char="•"/>
            </a:pPr>
            <a:r>
              <a:rPr lang="ja-JP" altLang="en-US"/>
              <a:t>インターネットに接続し</a:t>
            </a:r>
            <a:r>
              <a:rPr lang="en-US" altLang="ja-JP">
                <a:solidFill>
                  <a:srgbClr val="FF0000"/>
                </a:solidFill>
              </a:rPr>
              <a:t>Google</a:t>
            </a:r>
            <a:r>
              <a:rPr lang="ja-JP" altLang="en-US">
                <a:solidFill>
                  <a:srgbClr val="FF0000"/>
                </a:solidFill>
              </a:rPr>
              <a:t>アカウント</a:t>
            </a:r>
            <a:r>
              <a:rPr lang="ja-JP" altLang="en-US"/>
              <a:t>を作る必要がある</a:t>
            </a:r>
            <a:endParaRPr lang="en-US" altLang="ja-JP"/>
          </a:p>
          <a:p>
            <a:pPr marL="342900" indent="-342900">
              <a:lnSpc>
                <a:spcPct val="100000"/>
              </a:lnSpc>
              <a:spcBef>
                <a:spcPts val="600"/>
              </a:spcBef>
              <a:spcAft>
                <a:spcPts val="600"/>
              </a:spcAft>
              <a:buFont typeface="Arial" panose="020B0604020202020204" pitchFamily="34" charset="0"/>
              <a:buChar char="•"/>
            </a:pPr>
            <a:r>
              <a:rPr lang="ja-JP" altLang="en-US"/>
              <a:t>プログラムを実行するには、</a:t>
            </a:r>
            <a:r>
              <a:rPr lang="en-US" altLang="ja-JP"/>
              <a:t>Google</a:t>
            </a:r>
            <a:r>
              <a:rPr lang="ja-JP" altLang="en-US"/>
              <a:t>のコンピュータに接続するが長時間接続することができない</a:t>
            </a:r>
            <a:endParaRPr lang="en-US" altLang="ja-JP"/>
          </a:p>
          <a:p>
            <a:pPr marL="342900" indent="-342900">
              <a:lnSpc>
                <a:spcPct val="100000"/>
              </a:lnSpc>
              <a:spcBef>
                <a:spcPts val="600"/>
              </a:spcBef>
              <a:spcAft>
                <a:spcPts val="600"/>
              </a:spcAft>
              <a:buFont typeface="Arial" panose="020B0604020202020204" pitchFamily="34" charset="0"/>
              <a:buChar char="•"/>
            </a:pPr>
            <a:r>
              <a:rPr lang="ja-JP" altLang="en-US"/>
              <a:t>接続が切断されると一時的にインストールしたライブラリやデータは消える</a:t>
            </a:r>
            <a:endParaRPr lang="en-US" altLang="ja-JP"/>
          </a:p>
        </p:txBody>
      </p:sp>
      <p:sp>
        <p:nvSpPr>
          <p:cNvPr id="8" name="テキスト ボックス 7">
            <a:extLst>
              <a:ext uri="{FF2B5EF4-FFF2-40B4-BE49-F238E27FC236}">
                <a16:creationId xmlns:a16="http://schemas.microsoft.com/office/drawing/2014/main" id="{D7577AB5-CA75-F32B-1D90-437D747FF8B0}"/>
              </a:ext>
            </a:extLst>
          </p:cNvPr>
          <p:cNvSpPr txBox="1"/>
          <p:nvPr/>
        </p:nvSpPr>
        <p:spPr>
          <a:xfrm>
            <a:off x="4572000" y="1249453"/>
            <a:ext cx="4352474" cy="307777"/>
          </a:xfrm>
          <a:prstGeom prst="rect">
            <a:avLst/>
          </a:prstGeom>
          <a:noFill/>
        </p:spPr>
        <p:txBody>
          <a:bodyPr wrap="none" rtlCol="0">
            <a:spAutoFit/>
          </a:bodyPr>
          <a:lstStyle/>
          <a:p>
            <a:r>
              <a:rPr kumimoji="1" lang="en-US" altLang="ja-JP">
                <a:latin typeface="BIZ UDPGothic" panose="020B0400000000000000" pitchFamily="34" charset="-128"/>
                <a:ea typeface="BIZ UDPGothic" panose="020B0400000000000000" pitchFamily="34" charset="-128"/>
                <a:hlinkClick r:id="rId3"/>
              </a:rPr>
              <a:t>https://colab.research.google.com/?hl=ja</a:t>
            </a:r>
            <a:endParaRPr kumimoji="1" lang="en-US" altLang="ja-JP">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57884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F014D52-1F3F-897D-EACB-DDC405BF36DB}"/>
              </a:ext>
            </a:extLst>
          </p:cNvPr>
          <p:cNvSpPr>
            <a:spLocks noGrp="1"/>
          </p:cNvSpPr>
          <p:nvPr>
            <p:ph type="title"/>
          </p:nvPr>
        </p:nvSpPr>
        <p:spPr>
          <a:xfrm>
            <a:off x="457200" y="87474"/>
            <a:ext cx="8229600" cy="873421"/>
          </a:xfrm>
        </p:spPr>
        <p:txBody>
          <a:bodyPr/>
          <a:lstStyle/>
          <a:p>
            <a:r>
              <a:rPr lang="en-US" altLang="ja-JP" dirty="0"/>
              <a:t>Google</a:t>
            </a:r>
            <a:r>
              <a:rPr lang="ja-JP" altLang="en-US"/>
              <a:t>アカウントを作る</a:t>
            </a:r>
          </a:p>
        </p:txBody>
      </p:sp>
      <p:sp>
        <p:nvSpPr>
          <p:cNvPr id="8" name="コンテンツ プレースホルダー 7">
            <a:extLst>
              <a:ext uri="{FF2B5EF4-FFF2-40B4-BE49-F238E27FC236}">
                <a16:creationId xmlns:a16="http://schemas.microsoft.com/office/drawing/2014/main" id="{080CC90C-B308-C91B-7763-47879FFDE507}"/>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altLang="ja-JP" dirty="0"/>
              <a:t>Google </a:t>
            </a:r>
            <a:r>
              <a:rPr lang="en-US" altLang="ja-JP" dirty="0" err="1"/>
              <a:t>Colab</a:t>
            </a:r>
            <a:r>
              <a:rPr lang="ja-JP" altLang="en-US"/>
              <a:t>のサービスを使うには</a:t>
            </a:r>
            <a:r>
              <a:rPr lang="en-US" altLang="ja-JP" dirty="0">
                <a:solidFill>
                  <a:srgbClr val="FF0000"/>
                </a:solidFill>
              </a:rPr>
              <a:t>Google</a:t>
            </a:r>
            <a:r>
              <a:rPr lang="ja-JP" altLang="en-US">
                <a:solidFill>
                  <a:srgbClr val="FF0000"/>
                </a:solidFill>
              </a:rPr>
              <a:t>の共通アカウント（ユーザ名とパスワードのセット）</a:t>
            </a:r>
            <a:r>
              <a:rPr lang="ja-JP" altLang="en-US"/>
              <a:t>を作る必要があります。</a:t>
            </a:r>
            <a:endParaRPr lang="en-US" altLang="ja-JP" dirty="0"/>
          </a:p>
          <a:p>
            <a:pPr marL="342900" indent="-342900">
              <a:buFont typeface="Arial" panose="020B0604020202020204" pitchFamily="34" charset="0"/>
              <a:buChar char="•"/>
            </a:pPr>
            <a:r>
              <a:rPr lang="ja-JP" altLang="en-US"/>
              <a:t>アカウントを作って</a:t>
            </a:r>
            <a:r>
              <a:rPr lang="en-US" altLang="ja-JP" dirty="0" err="1"/>
              <a:t>Colab</a:t>
            </a:r>
            <a:r>
              <a:rPr lang="ja-JP" altLang="en-US"/>
              <a:t>のプログラムを動かすだけであれば</a:t>
            </a:r>
            <a:r>
              <a:rPr lang="ja-JP" altLang="en-US" u="sng"/>
              <a:t>無料</a:t>
            </a:r>
            <a:r>
              <a:rPr lang="ja-JP" altLang="en-US"/>
              <a:t>で使えます。</a:t>
            </a:r>
            <a:endParaRPr lang="en-US" altLang="ja-JP" dirty="0"/>
          </a:p>
          <a:p>
            <a:pPr marL="342900" indent="-342900">
              <a:buFont typeface="Arial" panose="020B0604020202020204" pitchFamily="34" charset="0"/>
              <a:buChar char="•"/>
            </a:pPr>
            <a:r>
              <a:rPr lang="ja-JP" altLang="en-US"/>
              <a:t>アカウントがない場合は、次の動画に進む前に以下のページでご自分のアカウントを作ってください。</a:t>
            </a:r>
            <a:endParaRPr lang="en-US" altLang="ja-JP" dirty="0"/>
          </a:p>
          <a:p>
            <a:pPr marL="678620" lvl="1" indent="-342900">
              <a:buFont typeface="Arial" panose="020B0604020202020204" pitchFamily="34" charset="0"/>
              <a:buChar char="•"/>
            </a:pPr>
            <a:r>
              <a:rPr lang="en-US" altLang="ja-JP" dirty="0">
                <a:hlinkClick r:id="rId3"/>
              </a:rPr>
              <a:t>https://www.google.com/intl/ja/account/about/</a:t>
            </a:r>
            <a:r>
              <a:rPr lang="en-US" altLang="ja-JP" dirty="0"/>
              <a:t> (</a:t>
            </a:r>
            <a:r>
              <a:rPr lang="ja-JP" altLang="en-US"/>
              <a:t>または「</a:t>
            </a:r>
            <a:r>
              <a:rPr lang="en-US" altLang="ja-JP" dirty="0"/>
              <a:t>Google</a:t>
            </a:r>
            <a:r>
              <a:rPr lang="ja-JP" altLang="en-US"/>
              <a:t>アカウント作成」といったキーワードでインターネットを検索してください。）</a:t>
            </a:r>
          </a:p>
        </p:txBody>
      </p:sp>
    </p:spTree>
    <p:extLst>
      <p:ext uri="{BB962C8B-B14F-4D97-AF65-F5344CB8AC3E}">
        <p14:creationId xmlns:p14="http://schemas.microsoft.com/office/powerpoint/2010/main" val="88440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6E717-87B6-5D9B-698D-DE8B70F41868}"/>
              </a:ext>
            </a:extLst>
          </p:cNvPr>
          <p:cNvSpPr>
            <a:spLocks noGrp="1"/>
          </p:cNvSpPr>
          <p:nvPr>
            <p:ph type="title"/>
          </p:nvPr>
        </p:nvSpPr>
        <p:spPr>
          <a:xfrm>
            <a:off x="457200" y="87474"/>
            <a:ext cx="8229600" cy="866240"/>
          </a:xfrm>
        </p:spPr>
        <p:txBody>
          <a:bodyPr/>
          <a:lstStyle/>
          <a:p>
            <a:r>
              <a:rPr lang="en-US" altLang="ja-JP" dirty="0"/>
              <a:t>Google </a:t>
            </a:r>
            <a:r>
              <a:rPr lang="en-US" altLang="ja-JP" dirty="0" err="1"/>
              <a:t>Colab</a:t>
            </a:r>
            <a:r>
              <a:rPr lang="ja-JP" altLang="en-US"/>
              <a:t>にログインしよう</a:t>
            </a:r>
            <a:endParaRPr kumimoji="1" lang="ja-JP" altLang="en-US"/>
          </a:p>
        </p:txBody>
      </p:sp>
      <p:pic>
        <p:nvPicPr>
          <p:cNvPr id="5" name="コンテンツ プレースホルダー 4" descr="グラフィカル ユーザー インターフェイス, テキスト, アプリケーション&#10;&#10;自動的に生成された説明">
            <a:extLst>
              <a:ext uri="{FF2B5EF4-FFF2-40B4-BE49-F238E27FC236}">
                <a16:creationId xmlns:a16="http://schemas.microsoft.com/office/drawing/2014/main" id="{2B3F30EB-C27C-3773-A95C-2A3CEF64FDF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b="26252"/>
          <a:stretch/>
        </p:blipFill>
        <p:spPr>
          <a:xfrm>
            <a:off x="740550" y="1083048"/>
            <a:ext cx="7662899" cy="3972978"/>
          </a:xfrm>
        </p:spPr>
      </p:pic>
      <p:sp>
        <p:nvSpPr>
          <p:cNvPr id="6" name="正方形/長方形 5">
            <a:extLst>
              <a:ext uri="{FF2B5EF4-FFF2-40B4-BE49-F238E27FC236}">
                <a16:creationId xmlns:a16="http://schemas.microsoft.com/office/drawing/2014/main" id="{3D4DC6A4-D1B2-D2A4-C0BE-2DE61D32C60F}"/>
              </a:ext>
            </a:extLst>
          </p:cNvPr>
          <p:cNvSpPr/>
          <p:nvPr/>
        </p:nvSpPr>
        <p:spPr>
          <a:xfrm>
            <a:off x="5648445" y="1083048"/>
            <a:ext cx="2488558" cy="317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1800" b="1">
                <a:solidFill>
                  <a:srgbClr val="FF0000"/>
                </a:solidFill>
                <a:latin typeface="BIZ UDPGothic" panose="020B0400000000000000" pitchFamily="34" charset="-128"/>
                <a:ea typeface="BIZ UDPGothic" panose="020B0400000000000000" pitchFamily="34" charset="-128"/>
              </a:rPr>
              <a:t>ここからログイン</a:t>
            </a:r>
          </a:p>
        </p:txBody>
      </p:sp>
      <p:sp>
        <p:nvSpPr>
          <p:cNvPr id="7" name="円/楕円 6">
            <a:extLst>
              <a:ext uri="{FF2B5EF4-FFF2-40B4-BE49-F238E27FC236}">
                <a16:creationId xmlns:a16="http://schemas.microsoft.com/office/drawing/2014/main" id="{C39F2C67-9EDD-2771-4E93-3458FA98D5B5}"/>
              </a:ext>
            </a:extLst>
          </p:cNvPr>
          <p:cNvSpPr/>
          <p:nvPr/>
        </p:nvSpPr>
        <p:spPr>
          <a:xfrm>
            <a:off x="7199454" y="1400537"/>
            <a:ext cx="1203996" cy="590309"/>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2E6AAB9-866F-7E0A-9933-A1A40358C879}"/>
              </a:ext>
            </a:extLst>
          </p:cNvPr>
          <p:cNvSpPr/>
          <p:nvPr/>
        </p:nvSpPr>
        <p:spPr>
          <a:xfrm>
            <a:off x="740550" y="1400537"/>
            <a:ext cx="7662899" cy="3655489"/>
          </a:xfrm>
          <a:prstGeom prst="rect">
            <a:avLst/>
          </a:prstGeom>
          <a:noFill/>
          <a:ln w="7620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606ED21-1A5B-CA10-70D5-8C18F74B39A1}"/>
              </a:ext>
            </a:extLst>
          </p:cNvPr>
          <p:cNvSpPr/>
          <p:nvPr/>
        </p:nvSpPr>
        <p:spPr>
          <a:xfrm>
            <a:off x="1496026" y="2437669"/>
            <a:ext cx="6151946" cy="990915"/>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BIZ UDPGothic" panose="020B0400000000000000" pitchFamily="34" charset="-128"/>
                <a:ea typeface="BIZ UDPGothic" panose="020B0400000000000000" pitchFamily="34" charset="-128"/>
              </a:rPr>
              <a:t>https://</a:t>
            </a:r>
            <a:r>
              <a:rPr kumimoji="1" lang="en-US" altLang="ja-JP" sz="2400" b="1" dirty="0" err="1">
                <a:solidFill>
                  <a:schemeClr val="tx1"/>
                </a:solidFill>
                <a:latin typeface="BIZ UDPGothic" panose="020B0400000000000000" pitchFamily="34" charset="-128"/>
                <a:ea typeface="BIZ UDPGothic" panose="020B0400000000000000" pitchFamily="34" charset="-128"/>
              </a:rPr>
              <a:t>colab.research.google.com</a:t>
            </a:r>
            <a:endParaRPr kumimoji="1" lang="en-US" altLang="ja-JP" sz="2400" b="1" dirty="0">
              <a:solidFill>
                <a:schemeClr val="tx1"/>
              </a:solidFill>
              <a:latin typeface="BIZ UDPGothic" panose="020B0400000000000000" pitchFamily="34" charset="-128"/>
              <a:ea typeface="BIZ UDPGothic" panose="020B0400000000000000" pitchFamily="34" charset="-128"/>
            </a:endParaRPr>
          </a:p>
          <a:p>
            <a:pPr algn="ctr"/>
            <a:r>
              <a:rPr kumimoji="1" lang="ja-JP" altLang="en-US" sz="3200" b="1">
                <a:solidFill>
                  <a:srgbClr val="FF0000"/>
                </a:solidFill>
                <a:latin typeface="BIZ UDPGothic" panose="020B0400000000000000" pitchFamily="34" charset="-128"/>
                <a:ea typeface="BIZ UDPGothic" panose="020B0400000000000000" pitchFamily="34" charset="-128"/>
              </a:rPr>
              <a:t>ノートブックの画面</a:t>
            </a:r>
          </a:p>
        </p:txBody>
      </p:sp>
    </p:spTree>
    <p:extLst>
      <p:ext uri="{BB962C8B-B14F-4D97-AF65-F5344CB8AC3E}">
        <p14:creationId xmlns:p14="http://schemas.microsoft.com/office/powerpoint/2010/main" val="163629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1E521-C04F-E306-ACA5-1104D67C08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F86ADD-73CB-16C0-5C65-56E41279B167}"/>
              </a:ext>
            </a:extLst>
          </p:cNvPr>
          <p:cNvSpPr>
            <a:spLocks noGrp="1"/>
          </p:cNvSpPr>
          <p:nvPr>
            <p:ph type="title"/>
          </p:nvPr>
        </p:nvSpPr>
        <p:spPr>
          <a:xfrm>
            <a:off x="457200" y="87474"/>
            <a:ext cx="3537857" cy="881355"/>
          </a:xfrm>
        </p:spPr>
        <p:txBody>
          <a:bodyPr>
            <a:noAutofit/>
          </a:bodyPr>
          <a:lstStyle/>
          <a:p>
            <a:r>
              <a:rPr kumimoji="1" lang="ja-JP" altLang="en-US" sz="2400"/>
              <a:t>ノートブックを開こう</a:t>
            </a:r>
          </a:p>
        </p:txBody>
      </p:sp>
      <p:sp>
        <p:nvSpPr>
          <p:cNvPr id="3" name="コンテンツ プレースホルダー 2">
            <a:extLst>
              <a:ext uri="{FF2B5EF4-FFF2-40B4-BE49-F238E27FC236}">
                <a16:creationId xmlns:a16="http://schemas.microsoft.com/office/drawing/2014/main" id="{FC3BAE08-93E6-0DC9-2B13-76DB2FEB4C0B}"/>
              </a:ext>
            </a:extLst>
          </p:cNvPr>
          <p:cNvSpPr>
            <a:spLocks noGrp="1"/>
          </p:cNvSpPr>
          <p:nvPr>
            <p:ph idx="1"/>
          </p:nvPr>
        </p:nvSpPr>
        <p:spPr>
          <a:xfrm>
            <a:off x="43083" y="1153739"/>
            <a:ext cx="4303910" cy="1028700"/>
          </a:xfrm>
        </p:spPr>
        <p:txBody>
          <a:bodyPr>
            <a:normAutofit fontScale="92500" lnSpcReduction="20000"/>
          </a:bodyPr>
          <a:lstStyle/>
          <a:p>
            <a:r>
              <a:rPr kumimoji="1" lang="ja-JP" altLang="en-US" sz="1400" b="1"/>
              <a:t>ファイル</a:t>
            </a:r>
            <a:r>
              <a:rPr kumimoji="1" lang="en-US" altLang="ja-JP" sz="1400" b="1"/>
              <a:t> &gt; </a:t>
            </a:r>
            <a:r>
              <a:rPr kumimoji="1" lang="ja-JP" altLang="en-US" sz="1400" b="1"/>
              <a:t>ノートブックをアップロード</a:t>
            </a:r>
            <a:r>
              <a:rPr kumimoji="1" lang="en-US" altLang="ja-JP" sz="1400" b="1"/>
              <a:t> &gt; </a:t>
            </a:r>
            <a:r>
              <a:rPr kumimoji="1" lang="ja-JP" altLang="en-US" sz="1400" b="1"/>
              <a:t>アップロード</a:t>
            </a:r>
            <a:endParaRPr kumimoji="1" lang="en-US" altLang="ja-JP" sz="1400" b="1"/>
          </a:p>
          <a:p>
            <a:r>
              <a:rPr lang="ja-JP" altLang="en-US" sz="1400"/>
              <a:t>を選んでダウンロードした</a:t>
            </a:r>
            <a:r>
              <a:rPr lang="en-US" altLang="ja-JP" sz="1400">
                <a:solidFill>
                  <a:schemeClr val="accent3"/>
                </a:solidFill>
              </a:rPr>
              <a:t>” TEI_hands-on.ipynb”</a:t>
            </a:r>
            <a:r>
              <a:rPr lang="ja-JP" altLang="en-US" sz="1400"/>
              <a:t>を選択してください。このファイルは</a:t>
            </a:r>
            <a:r>
              <a:rPr lang="en-US" altLang="ja-JP" sz="1400"/>
              <a:t>CLE</a:t>
            </a:r>
            <a:r>
              <a:rPr lang="ja-JP" altLang="en-US" sz="1400"/>
              <a:t>から他のサンプルファイルとともにダウンロードできます。</a:t>
            </a:r>
            <a:endParaRPr kumimoji="1" lang="ja-JP" altLang="en-US" sz="140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1974D12A-21A8-AF8C-D4BE-E3260C7A6DA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346993" y="-87474"/>
            <a:ext cx="4797007" cy="5143500"/>
          </a:xfrm>
          <a:prstGeom prst="rect">
            <a:avLst/>
          </a:prstGeom>
        </p:spPr>
      </p:pic>
      <p:pic>
        <p:nvPicPr>
          <p:cNvPr id="9" name="図 8" descr="バブル チャート が含まれている画像&#10;&#10;自動的に生成された説明">
            <a:extLst>
              <a:ext uri="{FF2B5EF4-FFF2-40B4-BE49-F238E27FC236}">
                <a16:creationId xmlns:a16="http://schemas.microsoft.com/office/drawing/2014/main" id="{EBC57509-C6B3-6944-EE60-BFFA7B5DC1BC}"/>
              </a:ext>
            </a:extLst>
          </p:cNvPr>
          <p:cNvPicPr>
            <a:picLocks noChangeAspect="1"/>
          </p:cNvPicPr>
          <p:nvPr/>
        </p:nvPicPr>
        <p:blipFill>
          <a:blip r:embed="rId5"/>
          <a:stretch>
            <a:fillRect/>
          </a:stretch>
        </p:blipFill>
        <p:spPr>
          <a:xfrm>
            <a:off x="0" y="2182439"/>
            <a:ext cx="4572000" cy="2783870"/>
          </a:xfrm>
          <a:prstGeom prst="rect">
            <a:avLst/>
          </a:prstGeom>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EFE6E45B-CF2E-507D-D2E2-337AF738D3F4}"/>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346993" y="0"/>
            <a:ext cx="4797007" cy="5143500"/>
          </a:xfrm>
          <a:prstGeom prst="rect">
            <a:avLst/>
          </a:prstGeom>
        </p:spPr>
      </p:pic>
      <p:sp>
        <p:nvSpPr>
          <p:cNvPr id="12" name="正方形/長方形 11">
            <a:extLst>
              <a:ext uri="{FF2B5EF4-FFF2-40B4-BE49-F238E27FC236}">
                <a16:creationId xmlns:a16="http://schemas.microsoft.com/office/drawing/2014/main" id="{22FD66F6-347A-B129-279A-402F8A1E0310}"/>
              </a:ext>
            </a:extLst>
          </p:cNvPr>
          <p:cNvSpPr/>
          <p:nvPr/>
        </p:nvSpPr>
        <p:spPr>
          <a:xfrm>
            <a:off x="4811487" y="1353809"/>
            <a:ext cx="2569029" cy="29391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68D1459-0627-0C4A-CC80-48A992716CC4}"/>
              </a:ext>
            </a:extLst>
          </p:cNvPr>
          <p:cNvSpPr/>
          <p:nvPr/>
        </p:nvSpPr>
        <p:spPr>
          <a:xfrm>
            <a:off x="4811487" y="234237"/>
            <a:ext cx="536018" cy="29391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7" name="曲線コネクタ 6">
            <a:extLst>
              <a:ext uri="{FF2B5EF4-FFF2-40B4-BE49-F238E27FC236}">
                <a16:creationId xmlns:a16="http://schemas.microsoft.com/office/drawing/2014/main" id="{6A7909CC-5EB3-2496-7ABA-AD4CE38354E4}"/>
              </a:ext>
            </a:extLst>
          </p:cNvPr>
          <p:cNvCxnSpPr>
            <a:cxnSpLocks/>
            <a:endCxn id="12" idx="0"/>
          </p:cNvCxnSpPr>
          <p:nvPr/>
        </p:nvCxnSpPr>
        <p:spPr>
          <a:xfrm>
            <a:off x="5081285" y="528150"/>
            <a:ext cx="1014717" cy="825659"/>
          </a:xfrm>
          <a:prstGeom prst="curved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9247230F-A744-D572-7950-5223614C5C95}"/>
              </a:ext>
            </a:extLst>
          </p:cNvPr>
          <p:cNvSpPr/>
          <p:nvPr/>
        </p:nvSpPr>
        <p:spPr>
          <a:xfrm>
            <a:off x="43084" y="4434328"/>
            <a:ext cx="1218558" cy="29391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11" name="曲線コネクタ 10">
            <a:extLst>
              <a:ext uri="{FF2B5EF4-FFF2-40B4-BE49-F238E27FC236}">
                <a16:creationId xmlns:a16="http://schemas.microsoft.com/office/drawing/2014/main" id="{69A2B5F0-7489-D8AB-DC77-76CB6C57778F}"/>
              </a:ext>
            </a:extLst>
          </p:cNvPr>
          <p:cNvCxnSpPr>
            <a:cxnSpLocks/>
            <a:stCxn id="12" idx="2"/>
            <a:endCxn id="8" idx="3"/>
          </p:cNvCxnSpPr>
          <p:nvPr/>
        </p:nvCxnSpPr>
        <p:spPr>
          <a:xfrm rot="5400000">
            <a:off x="2212041" y="697324"/>
            <a:ext cx="2933562" cy="4834360"/>
          </a:xfrm>
          <a:prstGeom prst="curved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3845BEE-2A2D-9067-01B4-044038391325}"/>
              </a:ext>
            </a:extLst>
          </p:cNvPr>
          <p:cNvSpPr txBox="1"/>
          <p:nvPr/>
        </p:nvSpPr>
        <p:spPr>
          <a:xfrm>
            <a:off x="4680396" y="912269"/>
            <a:ext cx="308853" cy="400110"/>
          </a:xfrm>
          <a:prstGeom prst="rect">
            <a:avLst/>
          </a:prstGeom>
          <a:solidFill>
            <a:srgbClr val="FFFF00"/>
          </a:solidFill>
          <a:ln>
            <a:solidFill>
              <a:schemeClr val="accent3"/>
            </a:solidFill>
          </a:ln>
        </p:spPr>
        <p:txBody>
          <a:bodyPr wrap="square" rtlCol="0">
            <a:spAutoFit/>
          </a:bodyPr>
          <a:lstStyle/>
          <a:p>
            <a:pPr algn="ctr"/>
            <a:r>
              <a:rPr kumimoji="1" lang="en-US" altLang="ja-JP" sz="2000" b="1">
                <a:solidFill>
                  <a:schemeClr val="accent3"/>
                </a:solidFill>
              </a:rPr>
              <a:t>1</a:t>
            </a:r>
            <a:endParaRPr kumimoji="1" lang="ja-JP" altLang="en-US" sz="2000" b="1">
              <a:solidFill>
                <a:schemeClr val="accent3"/>
              </a:solidFill>
            </a:endParaRPr>
          </a:p>
        </p:txBody>
      </p:sp>
      <p:sp>
        <p:nvSpPr>
          <p:cNvPr id="16" name="テキスト ボックス 15">
            <a:extLst>
              <a:ext uri="{FF2B5EF4-FFF2-40B4-BE49-F238E27FC236}">
                <a16:creationId xmlns:a16="http://schemas.microsoft.com/office/drawing/2014/main" id="{75DF6A89-C59B-060A-E54B-782B6F6660C2}"/>
              </a:ext>
            </a:extLst>
          </p:cNvPr>
          <p:cNvSpPr txBox="1"/>
          <p:nvPr/>
        </p:nvSpPr>
        <p:spPr>
          <a:xfrm>
            <a:off x="1304725" y="4069716"/>
            <a:ext cx="308853" cy="400110"/>
          </a:xfrm>
          <a:prstGeom prst="rect">
            <a:avLst/>
          </a:prstGeom>
          <a:solidFill>
            <a:srgbClr val="FFFF00"/>
          </a:solidFill>
          <a:ln>
            <a:solidFill>
              <a:schemeClr val="accent3"/>
            </a:solidFill>
          </a:ln>
        </p:spPr>
        <p:txBody>
          <a:bodyPr wrap="square" rtlCol="0">
            <a:spAutoFit/>
          </a:bodyPr>
          <a:lstStyle/>
          <a:p>
            <a:pPr algn="ctr"/>
            <a:r>
              <a:rPr kumimoji="1" lang="en-US" altLang="ja-JP" sz="2000" b="1">
                <a:solidFill>
                  <a:schemeClr val="accent3"/>
                </a:solidFill>
              </a:rPr>
              <a:t>2</a:t>
            </a:r>
            <a:endParaRPr kumimoji="1" lang="ja-JP" altLang="en-US" sz="2000" b="1">
              <a:solidFill>
                <a:schemeClr val="accent3"/>
              </a:solidFill>
            </a:endParaRPr>
          </a:p>
        </p:txBody>
      </p:sp>
    </p:spTree>
    <p:extLst>
      <p:ext uri="{BB962C8B-B14F-4D97-AF65-F5344CB8AC3E}">
        <p14:creationId xmlns:p14="http://schemas.microsoft.com/office/powerpoint/2010/main" val="341162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3C460A-DD86-4DCA-8155-FF5C426CF78C}"/>
              </a:ext>
            </a:extLst>
          </p:cNvPr>
          <p:cNvSpPr>
            <a:spLocks noGrp="1"/>
          </p:cNvSpPr>
          <p:nvPr>
            <p:ph type="title"/>
          </p:nvPr>
        </p:nvSpPr>
        <p:spPr/>
        <p:txBody>
          <a:bodyPr/>
          <a:lstStyle/>
          <a:p>
            <a:r>
              <a:rPr kumimoji="1" lang="en-US" altLang="ja-JP"/>
              <a:t>TEI_hands-on.ipynb</a:t>
            </a:r>
            <a:r>
              <a:rPr kumimoji="1" lang="ja-JP" altLang="en-US"/>
              <a:t>について</a:t>
            </a:r>
          </a:p>
        </p:txBody>
      </p:sp>
      <p:sp>
        <p:nvSpPr>
          <p:cNvPr id="3" name="コンテンツ プレースホルダー 2">
            <a:extLst>
              <a:ext uri="{FF2B5EF4-FFF2-40B4-BE49-F238E27FC236}">
                <a16:creationId xmlns:a16="http://schemas.microsoft.com/office/drawing/2014/main" id="{4B1588E5-2AFB-EFF1-389A-FE42AC5FEE1B}"/>
              </a:ext>
            </a:extLst>
          </p:cNvPr>
          <p:cNvSpPr>
            <a:spLocks noGrp="1"/>
          </p:cNvSpPr>
          <p:nvPr>
            <p:ph idx="1"/>
          </p:nvPr>
        </p:nvSpPr>
        <p:spPr>
          <a:xfrm>
            <a:off x="782852" y="1200155"/>
            <a:ext cx="7672035" cy="2841758"/>
          </a:xfrm>
        </p:spPr>
        <p:txBody>
          <a:bodyPr/>
          <a:lstStyle/>
          <a:p>
            <a:r>
              <a:rPr kumimoji="1" lang="en-US" altLang="ja-JP" dirty="0"/>
              <a:t>Google </a:t>
            </a:r>
            <a:r>
              <a:rPr kumimoji="1" lang="en-US" altLang="ja-JP" dirty="0" err="1"/>
              <a:t>Colab</a:t>
            </a:r>
            <a:r>
              <a:rPr kumimoji="1" lang="ja-JP" altLang="en-US"/>
              <a:t>で実際に動かせる、解説付きサンプルコード</a:t>
            </a:r>
            <a:br>
              <a:rPr kumimoji="1" lang="en-US" altLang="ja-JP" dirty="0"/>
            </a:br>
            <a:r>
              <a:rPr kumimoji="1" lang="en-US" altLang="ja-JP" sz="2000" dirty="0">
                <a:hlinkClick r:id="rId3"/>
              </a:rPr>
              <a:t>https://colab.research.google.com/drive/1t0-N22TQzqjZ-cAVtFNKbb6hcZdQ7gbX?usp=sharing</a:t>
            </a:r>
            <a:endParaRPr kumimoji="1" lang="en-US" altLang="ja-JP" sz="2000" dirty="0"/>
          </a:p>
          <a:p>
            <a:endParaRPr lang="en-US" altLang="ja-JP" sz="2000" dirty="0"/>
          </a:p>
          <a:p>
            <a:r>
              <a:rPr kumimoji="1" lang="ja-JP" altLang="en-US" sz="2000"/>
              <a:t>自分でコードを書き換える場合は、一旦コピーを保存してください。</a:t>
            </a:r>
            <a:endParaRPr kumimoji="1" lang="en-US" altLang="ja-JP" sz="2000" dirty="0"/>
          </a:p>
          <a:p>
            <a:endParaRPr kumimoji="1" lang="ja-JP" altLang="en-US"/>
          </a:p>
        </p:txBody>
      </p:sp>
      <p:sp>
        <p:nvSpPr>
          <p:cNvPr id="4" name="テキスト ボックス 3">
            <a:extLst>
              <a:ext uri="{FF2B5EF4-FFF2-40B4-BE49-F238E27FC236}">
                <a16:creationId xmlns:a16="http://schemas.microsoft.com/office/drawing/2014/main" id="{6B8A0984-B552-2890-C142-DD4ACC1C1D45}"/>
              </a:ext>
            </a:extLst>
          </p:cNvPr>
          <p:cNvSpPr txBox="1"/>
          <p:nvPr/>
        </p:nvSpPr>
        <p:spPr>
          <a:xfrm>
            <a:off x="1264425" y="3774068"/>
            <a:ext cx="6708888" cy="338554"/>
          </a:xfrm>
          <a:prstGeom prst="rect">
            <a:avLst/>
          </a:prstGeom>
          <a:noFill/>
        </p:spPr>
        <p:txBody>
          <a:bodyPr wrap="none" rtlCol="0">
            <a:spAutoFit/>
          </a:bodyPr>
          <a:lstStyle/>
          <a:p>
            <a:r>
              <a:rPr kumimoji="1" lang="ja-JP" altLang="en-US" sz="1600">
                <a:solidFill>
                  <a:schemeClr val="accent3"/>
                </a:solidFill>
                <a:latin typeface="BIZ UDPGothic" panose="020B0400000000000000" pitchFamily="34" charset="-128"/>
                <a:ea typeface="BIZ UDPGothic" panose="020B0400000000000000" pitchFamily="34" charset="-128"/>
              </a:rPr>
              <a:t>サンプルコードはたくさんの事例がある</a:t>
            </a:r>
            <a:r>
              <a:rPr kumimoji="1" lang="en-US" altLang="ja-JP" sz="1600">
                <a:solidFill>
                  <a:schemeClr val="accent3"/>
                </a:solidFill>
                <a:latin typeface="BIZ UDPGothic" panose="020B0400000000000000" pitchFamily="34" charset="-128"/>
                <a:ea typeface="BIZ UDPGothic" panose="020B0400000000000000" pitchFamily="34" charset="-128"/>
              </a:rPr>
              <a:t>Python</a:t>
            </a:r>
            <a:r>
              <a:rPr kumimoji="1" lang="ja-JP" altLang="en-US" sz="1600">
                <a:solidFill>
                  <a:schemeClr val="accent3"/>
                </a:solidFill>
                <a:latin typeface="BIZ UDPGothic" panose="020B0400000000000000" pitchFamily="34" charset="-128"/>
                <a:ea typeface="BIZ UDPGothic" panose="020B0400000000000000" pitchFamily="34" charset="-128"/>
              </a:rPr>
              <a:t>言語で書かれています</a:t>
            </a:r>
          </a:p>
        </p:txBody>
      </p:sp>
    </p:spTree>
    <p:extLst>
      <p:ext uri="{BB962C8B-B14F-4D97-AF65-F5344CB8AC3E}">
        <p14:creationId xmlns:p14="http://schemas.microsoft.com/office/powerpoint/2010/main" val="317978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2725F-A7AB-DB7A-A6A1-70CB857AEB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AD49D7-3636-7C2D-B600-5C6D46C0A720}"/>
              </a:ext>
            </a:extLst>
          </p:cNvPr>
          <p:cNvSpPr>
            <a:spLocks noGrp="1"/>
          </p:cNvSpPr>
          <p:nvPr>
            <p:ph type="title"/>
          </p:nvPr>
        </p:nvSpPr>
        <p:spPr>
          <a:xfrm>
            <a:off x="457200" y="87474"/>
            <a:ext cx="8229600" cy="857331"/>
          </a:xfrm>
        </p:spPr>
        <p:txBody>
          <a:bodyPr/>
          <a:lstStyle/>
          <a:p>
            <a:r>
              <a:rPr lang="en-US" altLang="ja-JP" dirty="0"/>
              <a:t>Google </a:t>
            </a:r>
            <a:r>
              <a:rPr lang="en-US" altLang="ja-JP" dirty="0" err="1"/>
              <a:t>Colab</a:t>
            </a:r>
            <a:r>
              <a:rPr lang="ja-JP" altLang="en-US"/>
              <a:t>の設定</a:t>
            </a:r>
          </a:p>
        </p:txBody>
      </p:sp>
      <p:sp>
        <p:nvSpPr>
          <p:cNvPr id="3" name="コンテンツ プレースホルダー 2">
            <a:extLst>
              <a:ext uri="{FF2B5EF4-FFF2-40B4-BE49-F238E27FC236}">
                <a16:creationId xmlns:a16="http://schemas.microsoft.com/office/drawing/2014/main" id="{B681AEDC-F72D-543D-EB1D-8F1671DA1C99}"/>
              </a:ext>
            </a:extLst>
          </p:cNvPr>
          <p:cNvSpPr>
            <a:spLocks noGrp="1"/>
          </p:cNvSpPr>
          <p:nvPr>
            <p:ph idx="1"/>
          </p:nvPr>
        </p:nvSpPr>
        <p:spPr>
          <a:xfrm>
            <a:off x="782638" y="1200150"/>
            <a:ext cx="3391797" cy="3394075"/>
          </a:xfrm>
        </p:spPr>
        <p:txBody>
          <a:bodyPr>
            <a:normAutofit/>
          </a:bodyPr>
          <a:lstStyle/>
          <a:p>
            <a:r>
              <a:rPr lang="ja-JP" altLang="en-US" sz="2400"/>
              <a:t>行番号で説明できるように歯車マークの設定から、「エディタ」をクリックして、「行番号を表示」にチェックを入れてください。</a:t>
            </a: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52173536-ECDB-5467-E064-7B6FF934256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450884" y="1039813"/>
            <a:ext cx="3748019" cy="4084637"/>
          </a:xfrm>
          <a:prstGeom prst="rect">
            <a:avLst/>
          </a:prstGeom>
        </p:spPr>
      </p:pic>
      <p:sp>
        <p:nvSpPr>
          <p:cNvPr id="9" name="円/楕円 8">
            <a:extLst>
              <a:ext uri="{FF2B5EF4-FFF2-40B4-BE49-F238E27FC236}">
                <a16:creationId xmlns:a16="http://schemas.microsoft.com/office/drawing/2014/main" id="{561A3B1B-A29F-6203-0FBA-072AB6EE868C}"/>
              </a:ext>
            </a:extLst>
          </p:cNvPr>
          <p:cNvSpPr/>
          <p:nvPr/>
        </p:nvSpPr>
        <p:spPr>
          <a:xfrm>
            <a:off x="7800121" y="944805"/>
            <a:ext cx="410818" cy="41081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BFEFF5A7-6B9A-F0A5-5D94-B5AF6BC9845A}"/>
              </a:ext>
            </a:extLst>
          </p:cNvPr>
          <p:cNvSpPr/>
          <p:nvPr/>
        </p:nvSpPr>
        <p:spPr>
          <a:xfrm>
            <a:off x="5500868" y="4251223"/>
            <a:ext cx="899931" cy="41081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04684287"/>
      </p:ext>
    </p:extLst>
  </p:cSld>
  <p:clrMapOvr>
    <a:masterClrMapping/>
  </p:clrMapOvr>
</p:sld>
</file>

<file path=ppt/theme/theme1.xml><?xml version="1.0" encoding="utf-8"?>
<a:theme xmlns:a="http://schemas.openxmlformats.org/drawingml/2006/main" name="GJS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JStemplate" id="{347E38ED-8BF1-3942-A3CA-EDFD488CD4FD}" vid="{150BB123-BADE-D74E-8689-752CB64F4F7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7E5D47-799D-0343-AC04-3A58F6226DCA}">
  <we:reference id="bd5fb07b-f3e7-4d3f-af08-fcc3868e662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UOsaka_academic_theme</Template>
  <TotalTime>6638</TotalTime>
  <Words>10854</Words>
  <Application>Microsoft Macintosh PowerPoint</Application>
  <PresentationFormat>On-screen Show (16:9)</PresentationFormat>
  <Paragraphs>706</Paragraphs>
  <Slides>33</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.AppleSystemUIFontMonospaced</vt:lpstr>
      <vt:lpstr>BIZ UDPGothic</vt:lpstr>
      <vt:lpstr>Hiragino Sans</vt:lpstr>
      <vt:lpstr>Meiryo</vt:lpstr>
      <vt:lpstr>var(--colab-chrome-font-family)</vt:lpstr>
      <vt:lpstr>Yu Gothic</vt:lpstr>
      <vt:lpstr>Yu Gothic</vt:lpstr>
      <vt:lpstr>Arial</vt:lpstr>
      <vt:lpstr>Courier New</vt:lpstr>
      <vt:lpstr>Helvetica Neue</vt:lpstr>
      <vt:lpstr>Roboto</vt:lpstr>
      <vt:lpstr>Wingdings</vt:lpstr>
      <vt:lpstr>GJStemplate</vt:lpstr>
      <vt:lpstr>TEIハンズオン</vt:lpstr>
      <vt:lpstr>このセクションについて</vt:lpstr>
      <vt:lpstr>Google Colab (Colaboratory)の外観</vt:lpstr>
      <vt:lpstr>Google Colab (Colaboratory)?</vt:lpstr>
      <vt:lpstr>Googleアカウントを作る</vt:lpstr>
      <vt:lpstr>Google Colabにログインしよう</vt:lpstr>
      <vt:lpstr>ノートブックを開こう</vt:lpstr>
      <vt:lpstr>TEI_hands-on.ipynbについて</vt:lpstr>
      <vt:lpstr>Google Colabの設定</vt:lpstr>
      <vt:lpstr>太宰治「走れメロス」のmeros.xml</vt:lpstr>
      <vt:lpstr>環境設定とデータの読み込み</vt:lpstr>
      <vt:lpstr>meros.xmlをダウンロード</vt:lpstr>
      <vt:lpstr>ダウンロードしたファイルはどこへ？</vt:lpstr>
      <vt:lpstr>meros.xmlの中身</vt:lpstr>
      <vt:lpstr>出力結果の表示/非表示の切り替え</vt:lpstr>
      <vt:lpstr>TEIファイルからタグを除去したテキストを表示 1</vt:lpstr>
      <vt:lpstr>TEIファイルからタグを除去したテキストを表示 2</vt:lpstr>
      <vt:lpstr>textwrapライブラリを使ってもう少し読みやすく整形</vt:lpstr>
      <vt:lpstr>このファイルのマークアップルールを確認するには</vt:lpstr>
      <vt:lpstr>meros.xmlのタグ階層構造</vt:lpstr>
      <vt:lpstr>editorialDeclタグの調査</vt:lpstr>
      <vt:lpstr>名寄せをしよう</vt:lpstr>
      <vt:lpstr>名寄せをしよう（改良版）</vt:lpstr>
      <vt:lpstr>パラグラフごとにメロスの呼称を観察しよう</vt:lpstr>
      <vt:lpstr>メロス、ディオニス、セリヌンティウスの呼称を パラグラフごとに抽出</vt:lpstr>
      <vt:lpstr>登場人物の共起ネットワーク分析</vt:lpstr>
      <vt:lpstr>登場人物の共起ネットワーク分析の準備</vt:lpstr>
      <vt:lpstr>物語中の登場人物を抽出</vt:lpstr>
      <vt:lpstr>corresp属性にあるidで名寄せ</vt:lpstr>
      <vt:lpstr>NetworkXの基本</vt:lpstr>
      <vt:lpstr>NetworkXを使ったパラグラフ別登場人物の 共起の可視化 1</vt:lpstr>
      <vt:lpstr>NetworkXを使ったパラグラフ別登場人物の 共起の可視化 2</vt:lpstr>
      <vt:lpstr>まとめ</vt:lpstr>
    </vt:vector>
  </TitlesOfParts>
  <Manager/>
  <Company>大阪大学大学院人文学研究科</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TEIハンズオン 応用編「走れメロス」でテキスト分析</dc:title>
  <dc:subject>人文学研究者必見！テキストデータとTEIで描く新たな研究ビジョン</dc:subject>
  <dc:creator>吉賀夏子</dc:creator>
  <cp:keywords/>
  <dc:description/>
  <cp:lastModifiedBy>VOULGARIS NIKOLAOS</cp:lastModifiedBy>
  <cp:revision>142</cp:revision>
  <dcterms:modified xsi:type="dcterms:W3CDTF">2026-04-06T05:15:46Z</dcterms:modified>
  <cp:category/>
</cp:coreProperties>
</file>