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21"/>
  </p:notesMasterIdLst>
  <p:sldIdLst>
    <p:sldId id="256" r:id="rId2"/>
    <p:sldId id="272" r:id="rId3"/>
    <p:sldId id="274" r:id="rId4"/>
    <p:sldId id="275" r:id="rId5"/>
    <p:sldId id="273" r:id="rId6"/>
    <p:sldId id="276" r:id="rId7"/>
    <p:sldId id="269" r:id="rId8"/>
    <p:sldId id="270" r:id="rId9"/>
    <p:sldId id="271" r:id="rId10"/>
    <p:sldId id="277" r:id="rId11"/>
    <p:sldId id="278" r:id="rId12"/>
    <p:sldId id="279" r:id="rId13"/>
    <p:sldId id="258" r:id="rId14"/>
    <p:sldId id="268" r:id="rId15"/>
    <p:sldId id="259" r:id="rId16"/>
    <p:sldId id="265" r:id="rId17"/>
    <p:sldId id="266" r:id="rId18"/>
    <p:sldId id="262" r:id="rId19"/>
    <p:sldId id="264" r:id="rId20"/>
  </p:sldIdLst>
  <p:sldSz cx="9144000" cy="5143500" type="screen16x9"/>
  <p:notesSz cx="6858000" cy="9144000"/>
  <p:defaultTextStyle>
    <a:defPPr>
      <a:defRPr lang="ja-JP"/>
    </a:defPPr>
    <a:lvl1pPr algn="l" defTabSz="712788" rtl="0" eaLnBrk="0" fontAlgn="base" hangingPunct="0">
      <a:spcBef>
        <a:spcPct val="0"/>
      </a:spcBef>
      <a:spcAft>
        <a:spcPct val="0"/>
      </a:spcAft>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1pPr>
    <a:lvl2pPr marL="355600" indent="101600" algn="l" defTabSz="712788" rtl="0" eaLnBrk="0" fontAlgn="base" hangingPunct="0">
      <a:spcBef>
        <a:spcPct val="0"/>
      </a:spcBef>
      <a:spcAft>
        <a:spcPct val="0"/>
      </a:spcAft>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2pPr>
    <a:lvl3pPr marL="712788" indent="201613" algn="l" defTabSz="712788" rtl="0" eaLnBrk="0" fontAlgn="base" hangingPunct="0">
      <a:spcBef>
        <a:spcPct val="0"/>
      </a:spcBef>
      <a:spcAft>
        <a:spcPct val="0"/>
      </a:spcAft>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3pPr>
    <a:lvl4pPr marL="1068388" indent="303213" algn="l" defTabSz="712788" rtl="0" eaLnBrk="0" fontAlgn="base" hangingPunct="0">
      <a:spcBef>
        <a:spcPct val="0"/>
      </a:spcBef>
      <a:spcAft>
        <a:spcPct val="0"/>
      </a:spcAft>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4pPr>
    <a:lvl5pPr marL="1425575" indent="403225" algn="l" defTabSz="712788" rtl="0" eaLnBrk="0" fontAlgn="base" hangingPunct="0">
      <a:spcBef>
        <a:spcPct val="0"/>
      </a:spcBef>
      <a:spcAft>
        <a:spcPct val="0"/>
      </a:spcAft>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5pPr>
    <a:lvl6pPr marL="2286000" algn="l" defTabSz="914400" rtl="0" eaLnBrk="1" latinLnBrk="0" hangingPunct="1">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6pPr>
    <a:lvl7pPr marL="2743200" algn="l" defTabSz="914400" rtl="0" eaLnBrk="1" latinLnBrk="0" hangingPunct="1">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7pPr>
    <a:lvl8pPr marL="3200400" algn="l" defTabSz="914400" rtl="0" eaLnBrk="1" latinLnBrk="0" hangingPunct="1">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8pPr>
    <a:lvl9pPr marL="3657600" algn="l" defTabSz="914400" rtl="0" eaLnBrk="1" latinLnBrk="0" hangingPunct="1">
      <a:defRPr kumimoji="1" sz="1400" kern="1200">
        <a:solidFill>
          <a:schemeClr val="tx1"/>
        </a:solidFill>
        <a:latin typeface="Yu Gothic" panose="020B0400000000000000" pitchFamily="34" charset="-128"/>
        <a:ea typeface="Yu Gothic" panose="020B0400000000000000" pitchFamily="34" charset="-128"/>
        <a:cs typeface="Yu Gothic" panose="020B0400000000000000" pitchFamily="34" charset="-128"/>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ええで" initials="" lastIdx="3" clrIdx="0"/>
  <p:cmAuthor id="1" name="Natsuko Yoshig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43FC2-EAF6-9248-A0A8-195EBC712D1D}" v="1" dt="2025-07-18T00:40:23.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2400"/>
    <p:restoredTop sz="31105"/>
  </p:normalViewPr>
  <p:slideViewPr>
    <p:cSldViewPr snapToGrid="0">
      <p:cViewPr varScale="1">
        <p:scale>
          <a:sx n="46" d="100"/>
          <a:sy n="46" d="100"/>
        </p:scale>
        <p:origin x="176" y="22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292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os Voulgaris" userId="552682f2348a3cfc" providerId="LiveId" clId="{11E43FC2-EAF6-9248-A0A8-195EBC712D1D}"/>
    <pc:docChg chg="custSel modSld">
      <pc:chgData name="Nikolaos Voulgaris" userId="552682f2348a3cfc" providerId="LiveId" clId="{11E43FC2-EAF6-9248-A0A8-195EBC712D1D}" dt="2025-07-18T00:40:27.138" v="5"/>
      <pc:docMkLst>
        <pc:docMk/>
      </pc:docMkLst>
      <pc:sldChg chg="modSp mod">
        <pc:chgData name="Nikolaos Voulgaris" userId="552682f2348a3cfc" providerId="LiveId" clId="{11E43FC2-EAF6-9248-A0A8-195EBC712D1D}" dt="2025-07-18T00:40:23.995" v="3" actId="27636"/>
        <pc:sldMkLst>
          <pc:docMk/>
          <pc:sldMk cId="1435665813" sldId="265"/>
        </pc:sldMkLst>
        <pc:spChg chg="mod">
          <ac:chgData name="Nikolaos Voulgaris" userId="552682f2348a3cfc" providerId="LiveId" clId="{11E43FC2-EAF6-9248-A0A8-195EBC712D1D}" dt="2025-07-18T00:40:23.995" v="3" actId="27636"/>
          <ac:spMkLst>
            <pc:docMk/>
            <pc:sldMk cId="1435665813" sldId="265"/>
            <ac:spMk id="3" creationId="{EDDAEEA1-205A-2A31-73A0-5C2D80B7EE9C}"/>
          </ac:spMkLst>
        </pc:spChg>
      </pc:sldChg>
      <pc:sldChg chg="modSp mod">
        <pc:chgData name="Nikolaos Voulgaris" userId="552682f2348a3cfc" providerId="LiveId" clId="{11E43FC2-EAF6-9248-A0A8-195EBC712D1D}" dt="2025-07-18T00:40:23.985" v="2" actId="27636"/>
        <pc:sldMkLst>
          <pc:docMk/>
          <pc:sldMk cId="2808321734" sldId="269"/>
        </pc:sldMkLst>
        <pc:spChg chg="mod">
          <ac:chgData name="Nikolaos Voulgaris" userId="552682f2348a3cfc" providerId="LiveId" clId="{11E43FC2-EAF6-9248-A0A8-195EBC712D1D}" dt="2025-07-18T00:40:23.985" v="2" actId="27636"/>
          <ac:spMkLst>
            <pc:docMk/>
            <pc:sldMk cId="2808321734" sldId="269"/>
            <ac:spMk id="2" creationId="{0A02C9BB-16ED-A0FD-D209-7CFF7C5247E7}"/>
          </ac:spMkLst>
        </pc:spChg>
      </pc:sldChg>
      <pc:sldChg chg="addSp delSp modSp mod">
        <pc:chgData name="Nikolaos Voulgaris" userId="552682f2348a3cfc" providerId="LiveId" clId="{11E43FC2-EAF6-9248-A0A8-195EBC712D1D}" dt="2025-07-18T00:40:27.138" v="5"/>
        <pc:sldMkLst>
          <pc:docMk/>
          <pc:sldMk cId="2350910996" sldId="272"/>
        </pc:sldMkLst>
        <pc:spChg chg="add del mod">
          <ac:chgData name="Nikolaos Voulgaris" userId="552682f2348a3cfc" providerId="LiveId" clId="{11E43FC2-EAF6-9248-A0A8-195EBC712D1D}" dt="2025-07-18T00:40:27.138" v="5"/>
          <ac:spMkLst>
            <pc:docMk/>
            <pc:sldMk cId="2350910996" sldId="272"/>
            <ac:spMk id="2" creationId="{B8C11588-D5B9-B1F3-908C-6B7E378A44B3}"/>
          </ac:spMkLst>
        </pc:spChg>
      </pc:sldChg>
      <pc:sldChg chg="modSp mod">
        <pc:chgData name="Nikolaos Voulgaris" userId="552682f2348a3cfc" providerId="LiveId" clId="{11E43FC2-EAF6-9248-A0A8-195EBC712D1D}" dt="2025-07-18T00:40:23.974" v="1" actId="27636"/>
        <pc:sldMkLst>
          <pc:docMk/>
          <pc:sldMk cId="532424007" sldId="274"/>
        </pc:sldMkLst>
        <pc:spChg chg="mod">
          <ac:chgData name="Nikolaos Voulgaris" userId="552682f2348a3cfc" providerId="LiveId" clId="{11E43FC2-EAF6-9248-A0A8-195EBC712D1D}" dt="2025-07-18T00:40:23.974" v="1" actId="27636"/>
          <ac:spMkLst>
            <pc:docMk/>
            <pc:sldMk cId="532424007" sldId="274"/>
            <ac:spMk id="3" creationId="{C6BE1D52-8865-186D-2F0A-FF371BA330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58750" marR="0" lvl="0" indent="0" algn="l" rtl="0">
      <a:lnSpc>
        <a:spcPct val="100000"/>
      </a:lnSpc>
      <a:spcBef>
        <a:spcPts val="0"/>
      </a:spcBef>
      <a:spcAft>
        <a:spcPts val="0"/>
      </a:spcAft>
      <a:buClr>
        <a:srgbClr val="000000"/>
      </a:buClr>
      <a:buFont typeface="+mj-l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codices.unifr.ch/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juban-mushi-awase.dhii.jp/xml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 </a:t>
            </a:r>
            <a:r>
              <a:rPr lang="ja-JP" altLang="en-US" dirty="0" err="1">
                <a:effectLst/>
                <a:latin typeface="Helvetica Neue" panose="02000503000000020004" pitchFamily="2" charset="0"/>
              </a:rPr>
              <a:t>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が果たす役割は、</a:t>
            </a:r>
            <a:r>
              <a:rPr lang="en-US" dirty="0">
                <a:effectLst/>
              </a:rPr>
              <a:t>[break:"0.1s"](</a:t>
            </a:r>
            <a:r>
              <a:rPr lang="ja-JP" altLang="en-US">
                <a:effectLst/>
                <a:latin typeface="Helvetica Neue" panose="02000503000000020004" pitchFamily="2" charset="0"/>
              </a:rPr>
              <a:t>テキスト分析しやすくすること</a:t>
            </a:r>
            <a:r>
              <a:rPr lang="en-AU" altLang="ja-JP" dirty="0">
                <a:effectLst/>
                <a:latin typeface="Helvetica Neue" panose="02000503000000020004" pitchFamily="2" charset="0"/>
              </a:rPr>
              <a:t>)</a:t>
            </a:r>
            <a:r>
              <a:rPr lang="ja-JP" altLang="en-US">
                <a:effectLst/>
                <a:latin typeface="Helvetica Neue" panose="02000503000000020004" pitchFamily="2" charset="0"/>
              </a:rPr>
              <a:t>だけではありません。</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研究資料のなかで、</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「どこに注目すべきなのか」を、研究者が</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を使って</a:t>
            </a:r>
            <a:r>
              <a:rPr lang="en-US" dirty="0">
                <a:effectLst/>
              </a:rPr>
              <a:t>、</a:t>
            </a:r>
            <a:r>
              <a:rPr lang="ja-JP" altLang="en-US">
                <a:effectLst/>
                <a:latin typeface="Helvetica Neue" panose="02000503000000020004" pitchFamily="2" charset="0"/>
              </a:rPr>
              <a:t>他者に伝えられるようにするのがもっとも大事な役割といえます。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そこで、このセクションでは、人文学研究へ</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を応用した事例をご紹介します。</a:t>
            </a:r>
            <a:r>
              <a:rPr lang="en-US" dirty="0">
                <a:effectLst/>
              </a:rPr>
              <a:t>[break:"1s"]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TEI</a:t>
            </a:r>
            <a:r>
              <a:rPr lang="ja-JP" altLang="en-US" dirty="0">
                <a:effectLst/>
                <a:latin typeface="Helvetica Neue" panose="02000503000000020004" pitchFamily="2" charset="0"/>
              </a:rPr>
              <a:t>が果たす役割は、テキスト分析しやすくすることだけではありません。</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研究資料のなかで、「どこに注目すべきなのか」を、研究者が</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を使って他者に伝えられるようにするのがもっとも大事な役割といえます。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そこで、このセクションでは、人文学研究へ</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を応用した事例をご紹介します。</a:t>
            </a:r>
            <a:endParaRPr lang="en-US" altLang="ja-JP" dirty="0">
              <a:effectLst/>
              <a:latin typeface="Helvetica Neue" panose="02000503000000020004" pitchFamily="2" charset="0"/>
            </a:endParaRPr>
          </a:p>
          <a:p>
            <a:pPr marL="0" lvl="0" indent="0" algn="l" rtl="0">
              <a:spcBef>
                <a:spcPts val="0"/>
              </a:spcBef>
              <a:spcAft>
                <a:spcPts val="0"/>
              </a:spcAft>
              <a:buNone/>
            </a:pPr>
            <a:r>
              <a:rPr lang="en-US" altLang="ja-JP"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Topic:</a:t>
            </a:r>
            <a:r>
              <a:rPr lang="ja-JP" altLang="en-US">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次に、人物や場所、セリフなどに、タグがつけられている</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ファイルを可視化できるツールである</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ea typeface="Hiragino Sans" panose="020B0400000000000000" pitchFamily="34" charset="-128"/>
              </a:rPr>
              <a:t>マルチ</a:t>
            </a:r>
            <a:r>
              <a:rPr lang="en-AU" altLang="ja-JP" dirty="0">
                <a:effectLst/>
                <a:latin typeface="Helvetica Neue" panose="02000503000000020004" pitchFamily="2" charset="0"/>
                <a:ea typeface="Hiragino Sans" panose="020B0400000000000000" pitchFamily="34" charset="-128"/>
              </a:rPr>
              <a:t>)[kana:"</a:t>
            </a:r>
            <a:r>
              <a:rPr lang="ja-JP" altLang="en-US">
                <a:effectLst/>
                <a:latin typeface="Helvetica Neue" panose="02000503000000020004" pitchFamily="2" charset="0"/>
                <a:ea typeface="Hiragino Sans" panose="020B0400000000000000" pitchFamily="34" charset="-128"/>
              </a:rPr>
              <a:t>マルチ</a:t>
            </a:r>
            <a:r>
              <a:rPr lang="en-AU" altLang="ja-JP" dirty="0">
                <a:effectLst/>
                <a:latin typeface="Helvetica Neue" panose="02000503000000020004" pitchFamily="2" charset="0"/>
                <a:ea typeface="Hiragino Sans" panose="020B0400000000000000" pitchFamily="34" charset="-128"/>
              </a:rPr>
              <a:t>"](</a:t>
            </a:r>
            <a:r>
              <a:rPr lang="ja-JP" altLang="en-US">
                <a:effectLst/>
                <a:latin typeface="Helvetica Neue" panose="02000503000000020004" pitchFamily="2" charset="0"/>
              </a:rPr>
              <a:t>ビューワー</a:t>
            </a:r>
            <a:r>
              <a:rPr lang="en-AU" altLang="ja-JP" dirty="0">
                <a:effectLst/>
                <a:latin typeface="Helvetica Neue" panose="02000503000000020004" pitchFamily="2" charset="0"/>
              </a:rPr>
              <a:t>)[kana:"</a:t>
            </a:r>
            <a:r>
              <a:rPr lang="ja-JP" altLang="en-US">
                <a:effectLst/>
                <a:latin typeface="Helvetica Neue" panose="02000503000000020004" pitchFamily="2" charset="0"/>
              </a:rPr>
              <a:t>ビ</a:t>
            </a:r>
            <a:r>
              <a:rPr lang="en-AU" altLang="ja-JP" dirty="0">
                <a:effectLst/>
                <a:latin typeface="Helvetica Neue" panose="02000503000000020004" pitchFamily="2" charset="0"/>
              </a:rPr>
              <a:t>'</a:t>
            </a:r>
            <a:r>
              <a:rPr lang="ja-JP" altLang="en-US">
                <a:effectLst/>
                <a:latin typeface="Helvetica Neue" panose="02000503000000020004" pitchFamily="2" charset="0"/>
              </a:rPr>
              <a:t>ューワ</a:t>
            </a:r>
            <a:r>
              <a:rPr lang="en-AU" altLang="ja-JP" dirty="0">
                <a:effectLst/>
                <a:latin typeface="Helvetica Neue" panose="02000503000000020004" pitchFamily="2" charset="0"/>
              </a:rPr>
              <a:t>"]</a:t>
            </a:r>
            <a:r>
              <a:rPr lang="ja-JP" altLang="en-US">
                <a:effectLst/>
                <a:latin typeface="Helvetica Neue" panose="02000503000000020004" pitchFamily="2" charset="0"/>
              </a:rPr>
              <a:t>をご紹介します。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先ほども少しご紹介しましたが、本動画シリーズのハンズオンの題材にもなっている走れメロスの</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ファイルを使用してみましょう。</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ファイルのメロスドット</a:t>
            </a:r>
            <a:r>
              <a:rPr lang="en-US" altLang="ja-JP" dirty="0">
                <a:effectLst/>
                <a:latin typeface="Helvetica Neue" panose="02000503000000020004" pitchFamily="2" charset="0"/>
              </a:rPr>
              <a:t>xml</a:t>
            </a:r>
            <a:r>
              <a:rPr lang="ja-JP" altLang="en-US">
                <a:effectLst/>
                <a:latin typeface="Helvetica Neue" panose="02000503000000020004" pitchFamily="2" charset="0"/>
              </a:rPr>
              <a:t>を、</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ea typeface="Hiragino Sans" panose="020B0400000000000000" pitchFamily="34" charset="-128"/>
              </a:rPr>
              <a:t>マルチ</a:t>
            </a:r>
            <a:r>
              <a:rPr lang="en-AU" altLang="ja-JP" dirty="0">
                <a:effectLst/>
                <a:latin typeface="Helvetica Neue" panose="02000503000000020004" pitchFamily="2" charset="0"/>
                <a:ea typeface="Hiragino Sans" panose="020B0400000000000000" pitchFamily="34" charset="-128"/>
              </a:rPr>
              <a:t>)[kana:"</a:t>
            </a:r>
            <a:r>
              <a:rPr lang="ja-JP" altLang="en-US">
                <a:effectLst/>
                <a:latin typeface="Helvetica Neue" panose="02000503000000020004" pitchFamily="2" charset="0"/>
                <a:ea typeface="Hiragino Sans" panose="020B0400000000000000" pitchFamily="34" charset="-128"/>
              </a:rPr>
              <a:t>マルチ</a:t>
            </a:r>
            <a:r>
              <a:rPr lang="en-AU" altLang="ja-JP" dirty="0">
                <a:effectLst/>
                <a:latin typeface="Helvetica Neue" panose="02000503000000020004" pitchFamily="2" charset="0"/>
                <a:ea typeface="Hiragino Sans" panose="020B0400000000000000" pitchFamily="34" charset="-128"/>
              </a:rPr>
              <a:t>"](</a:t>
            </a:r>
            <a:r>
              <a:rPr lang="ja-JP" altLang="en-US">
                <a:effectLst/>
                <a:latin typeface="Helvetica Neue" panose="02000503000000020004" pitchFamily="2" charset="0"/>
              </a:rPr>
              <a:t>ビューワ</a:t>
            </a:r>
            <a:r>
              <a:rPr lang="en-AU" altLang="ja-JP" dirty="0">
                <a:effectLst/>
                <a:latin typeface="Helvetica Neue" panose="02000503000000020004" pitchFamily="2" charset="0"/>
              </a:rPr>
              <a:t>)[kana:"</a:t>
            </a:r>
            <a:r>
              <a:rPr lang="ja-JP" altLang="en-US">
                <a:effectLst/>
                <a:latin typeface="Helvetica Neue" panose="02000503000000020004" pitchFamily="2" charset="0"/>
              </a:rPr>
              <a:t>ビ</a:t>
            </a:r>
            <a:r>
              <a:rPr lang="en-AU" altLang="ja-JP" dirty="0">
                <a:effectLst/>
                <a:latin typeface="Helvetica Neue" panose="02000503000000020004" pitchFamily="2" charset="0"/>
              </a:rPr>
              <a:t>'</a:t>
            </a:r>
            <a:r>
              <a:rPr lang="ja-JP" altLang="en-US">
                <a:effectLst/>
                <a:latin typeface="Helvetica Neue" panose="02000503000000020004" pitchFamily="2" charset="0"/>
              </a:rPr>
              <a:t>ューワー</a:t>
            </a:r>
            <a:r>
              <a:rPr lang="en-AU" altLang="ja-JP" dirty="0">
                <a:effectLst/>
                <a:latin typeface="Helvetica Neue" panose="02000503000000020004" pitchFamily="2" charset="0"/>
              </a:rPr>
              <a:t>"]</a:t>
            </a:r>
            <a:r>
              <a:rPr lang="ja-JP" altLang="en-US">
                <a:effectLst/>
                <a:latin typeface="Helvetica Neue" panose="02000503000000020004" pitchFamily="2" charset="0"/>
              </a:rPr>
              <a:t>に</a:t>
            </a:r>
            <a:r>
              <a:rPr lang="en-AU" altLang="ja-JP" dirty="0">
                <a:effectLst/>
                <a:latin typeface="Helvetica Neue" panose="02000503000000020004" pitchFamily="2" charset="0"/>
              </a:rPr>
              <a:t>(</a:t>
            </a:r>
            <a:r>
              <a:rPr lang="ja-JP" altLang="en-US">
                <a:effectLst/>
                <a:latin typeface="Helvetica Neue" panose="02000503000000020004" pitchFamily="2" charset="0"/>
              </a:rPr>
              <a:t>アップロードしてみてください</a:t>
            </a:r>
            <a:r>
              <a:rPr lang="en-AU" altLang="ja-JP" dirty="0">
                <a:effectLst/>
                <a:latin typeface="Helvetica Neue" panose="02000503000000020004" pitchFamily="2" charset="0"/>
              </a:rPr>
              <a:t>)</a:t>
            </a:r>
            <a:r>
              <a:rPr lang="ja-JP" altLang="en-US">
                <a:effectLst/>
                <a:latin typeface="Helvetica Neue" panose="02000503000000020004" pitchFamily="2" charset="0"/>
              </a:rPr>
              <a:t>。</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次に、人物や場所、セリフなどにタグがつけられている</a:t>
            </a:r>
            <a:r>
              <a:rPr lang="en-US" altLang="ja-JP" dirty="0">
                <a:effectLst/>
                <a:latin typeface="Helvetica Neue" panose="02000503000000020004" pitchFamily="2" charset="0"/>
              </a:rPr>
              <a:t>TEI</a:t>
            </a:r>
            <a:r>
              <a:rPr lang="ja-JP" altLang="en-US">
                <a:effectLst/>
                <a:latin typeface="Helvetica Neue" panose="02000503000000020004" pitchFamily="2" charset="0"/>
              </a:rPr>
              <a:t>ファイルを可視化できるツールである</a:t>
            </a:r>
            <a:r>
              <a:rPr lang="en-US" altLang="ja-JP" dirty="0">
                <a:effectLst/>
                <a:latin typeface="Helvetica Neue" panose="02000503000000020004" pitchFamily="2" charset="0"/>
              </a:rPr>
              <a:t>TEI Multi Viewer</a:t>
            </a:r>
            <a:r>
              <a:rPr lang="ja-JP" altLang="en-US">
                <a:effectLst/>
                <a:latin typeface="Helvetica Neue" panose="02000503000000020004" pitchFamily="2" charset="0"/>
              </a:rPr>
              <a:t>をご紹介します。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先ほども少しご紹介しましたが、本動画シリーズのハンズオンの題材にもなっている走れメロスの</a:t>
            </a:r>
            <a:r>
              <a:rPr lang="en-US" altLang="ja-JP" dirty="0">
                <a:effectLst/>
                <a:latin typeface="Helvetica Neue" panose="02000503000000020004" pitchFamily="2" charset="0"/>
              </a:rPr>
              <a:t>TEI</a:t>
            </a:r>
            <a:r>
              <a:rPr lang="ja-JP" altLang="en-US">
                <a:effectLst/>
                <a:latin typeface="Helvetica Neue" panose="02000503000000020004" pitchFamily="2" charset="0"/>
              </a:rPr>
              <a:t>ファイルを使用してみましょう。</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TEI</a:t>
            </a:r>
            <a:r>
              <a:rPr lang="ja-JP" altLang="en-US">
                <a:effectLst/>
                <a:latin typeface="Helvetica Neue" panose="02000503000000020004" pitchFamily="2" charset="0"/>
              </a:rPr>
              <a:t>ファイルの</a:t>
            </a:r>
            <a:r>
              <a:rPr lang="en-US" altLang="ja-JP" dirty="0" err="1">
                <a:effectLst/>
                <a:latin typeface="Helvetica Neue" panose="02000503000000020004" pitchFamily="2" charset="0"/>
              </a:rPr>
              <a:t>meros.xml</a:t>
            </a:r>
            <a:r>
              <a:rPr lang="ja-JP" altLang="en-US">
                <a:effectLst/>
                <a:latin typeface="Helvetica Neue" panose="02000503000000020004" pitchFamily="2" charset="0"/>
              </a:rPr>
              <a:t>を</a:t>
            </a:r>
            <a:r>
              <a:rPr lang="en-US" altLang="ja-JP" dirty="0">
                <a:effectLst/>
                <a:latin typeface="Helvetica Neue" panose="02000503000000020004" pitchFamily="2" charset="0"/>
              </a:rPr>
              <a:t>TEI Multi Viewer</a:t>
            </a:r>
            <a:r>
              <a:rPr lang="ja-JP" altLang="en-US">
                <a:effectLst/>
                <a:latin typeface="Helvetica Neue" panose="02000503000000020004" pitchFamily="2" charset="0"/>
              </a:rPr>
              <a:t>にアップロードしてみてください。</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meros.xml</a:t>
            </a:r>
            <a:r>
              <a:rPr lang="ja-JP" altLang="en-US">
                <a:effectLst/>
                <a:latin typeface="Helvetica Neue" panose="02000503000000020004" pitchFamily="2" charset="0"/>
              </a:rPr>
              <a:t>は</a:t>
            </a:r>
            <a:r>
              <a:rPr lang="en-US" altLang="ja-JP" dirty="0">
                <a:effectLst/>
                <a:latin typeface="Helvetica Neue" panose="02000503000000020004" pitchFamily="2" charset="0"/>
              </a:rPr>
              <a:t>CLE</a:t>
            </a:r>
            <a:r>
              <a:rPr lang="ja-JP" altLang="en-US">
                <a:effectLst/>
                <a:latin typeface="Helvetica Neue" panose="02000503000000020004" pitchFamily="2" charset="0"/>
              </a:rPr>
              <a:t>や</a:t>
            </a:r>
            <a:r>
              <a:rPr lang="en-US" altLang="ja-JP" dirty="0" err="1">
                <a:effectLst/>
                <a:latin typeface="Helvetica Neue" panose="02000503000000020004" pitchFamily="2" charset="0"/>
              </a:rPr>
              <a:t>Github</a:t>
            </a:r>
            <a:r>
              <a:rPr lang="ja-JP" altLang="en-US">
                <a:effectLst/>
                <a:latin typeface="Helvetica Neue" panose="02000503000000020004" pitchFamily="2" charset="0"/>
              </a:rPr>
              <a:t>で入手できます。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[TEI Multi Viewer](https://</a:t>
            </a:r>
            <a:r>
              <a:rPr lang="en-US" altLang="ja-JP" dirty="0" err="1">
                <a:effectLst/>
                <a:latin typeface="Helvetica Neue" panose="02000503000000020004" pitchFamily="2" charset="0"/>
              </a:rPr>
              <a:t>tei-eaj.github.io</a:t>
            </a:r>
            <a:r>
              <a:rPr lang="en-US" altLang="ja-JP" dirty="0">
                <a:effectLst/>
                <a:latin typeface="Helvetica Neue" panose="02000503000000020004" pitchFamily="2" charset="0"/>
              </a:rPr>
              <a:t>/</a:t>
            </a:r>
            <a:r>
              <a:rPr lang="en-US" altLang="ja-JP" dirty="0" err="1">
                <a:effectLst/>
                <a:latin typeface="Helvetica Neue" panose="02000503000000020004" pitchFamily="2" charset="0"/>
              </a:rPr>
              <a:t>tei_viewer</a:t>
            </a: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r>
              <a:rPr lang="en-US" altLang="ja-JP" dirty="0" err="1">
                <a:effectLst/>
                <a:latin typeface="Helvetica Neue" panose="02000503000000020004" pitchFamily="2" charset="0"/>
              </a:rPr>
              <a:t>Github</a:t>
            </a:r>
            <a:r>
              <a:rPr lang="ja-JP" altLang="en-US">
                <a:effectLst/>
                <a:latin typeface="Helvetica Neue" panose="02000503000000020004" pitchFamily="2" charset="0"/>
              </a:rPr>
              <a:t>での</a:t>
            </a:r>
            <a:r>
              <a:rPr lang="en-US" altLang="ja-JP" dirty="0" err="1">
                <a:effectLst/>
                <a:latin typeface="Helvetica Neue" panose="02000503000000020004" pitchFamily="2" charset="0"/>
              </a:rPr>
              <a:t>meros.xml</a:t>
            </a:r>
            <a:r>
              <a:rPr lang="ja-JP" altLang="en-US">
                <a:effectLst/>
                <a:latin typeface="Helvetica Neue" panose="02000503000000020004" pitchFamily="2" charset="0"/>
              </a:rPr>
              <a:t>入手先</a:t>
            </a:r>
            <a:r>
              <a:rPr lang="en-US" altLang="ja-JP" dirty="0">
                <a:effectLst/>
                <a:latin typeface="Helvetica Neue" panose="02000503000000020004" pitchFamily="2" charset="0"/>
              </a:rPr>
              <a:t>](https://</a:t>
            </a:r>
            <a:r>
              <a:rPr lang="en-US" altLang="ja-JP" dirty="0" err="1">
                <a:effectLst/>
                <a:latin typeface="Helvetica Neue" panose="02000503000000020004" pitchFamily="2" charset="0"/>
              </a:rPr>
              <a:t>github.com</a:t>
            </a:r>
            <a:r>
              <a:rPr lang="en-US" altLang="ja-JP" dirty="0">
                <a:effectLst/>
                <a:latin typeface="Helvetica Neue" panose="02000503000000020004" pitchFamily="2" charset="0"/>
              </a:rPr>
              <a:t>/</a:t>
            </a:r>
            <a:r>
              <a:rPr lang="en-US" altLang="ja-JP" dirty="0" err="1">
                <a:effectLst/>
                <a:latin typeface="Helvetica Neue" panose="02000503000000020004" pitchFamily="2" charset="0"/>
              </a:rPr>
              <a:t>nikolito</a:t>
            </a:r>
            <a:r>
              <a:rPr lang="en-US" altLang="ja-JP" dirty="0">
                <a:effectLst/>
                <a:latin typeface="Helvetica Neue" panose="02000503000000020004" pitchFamily="2" charset="0"/>
              </a:rPr>
              <a:t>/TEI-tools)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p:txBody>
      </p:sp>
    </p:spTree>
    <p:extLst>
      <p:ext uri="{BB962C8B-B14F-4D97-AF65-F5344CB8AC3E}">
        <p14:creationId xmlns:p14="http://schemas.microsoft.com/office/powerpoint/2010/main" val="378732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Topic:</a:t>
            </a:r>
            <a:r>
              <a:rPr lang="ja-JP" altLang="en-US">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メロス</a:t>
            </a:r>
            <a:r>
              <a:rPr lang="en-AU" altLang="ja-JP" dirty="0">
                <a:effectLst/>
                <a:latin typeface="Helvetica Neue" panose="02000503000000020004" pitchFamily="2" charset="0"/>
              </a:rPr>
              <a:t>,</a:t>
            </a:r>
            <a:r>
              <a:rPr lang="ja-JP" altLang="en-US">
                <a:effectLst/>
                <a:latin typeface="Helvetica Neue" panose="02000503000000020004" pitchFamily="2" charset="0"/>
              </a:rPr>
              <a:t>ドット</a:t>
            </a:r>
            <a:r>
              <a:rPr lang="en-US" altLang="ja-JP" dirty="0">
                <a:effectLst/>
                <a:latin typeface="Helvetica Neue" panose="02000503000000020004" pitchFamily="2" charset="0"/>
              </a:rPr>
              <a:t>xml</a:t>
            </a:r>
            <a:r>
              <a:rPr lang="ja-JP" altLang="en-US">
                <a:effectLst/>
                <a:latin typeface="Helvetica Neue" panose="02000503000000020004" pitchFamily="2" charset="0"/>
              </a:rPr>
              <a:t>を開くと、この画面のようなビューワーが現れます。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中央に本文があり、登場人物や場所の名前がハイライトされています。</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ハイライトされた部分は、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の特別な機能がついたタグがある箇所です。</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一般に、同一の物事や人物などに対して、さまざまな呼び方が存在することがあります。</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例えば、ディオニスならば</a:t>
            </a:r>
            <a:r>
              <a:rPr lang="en-US" altLang="ja-JP" dirty="0">
                <a:effectLst/>
                <a:latin typeface="Helvetica Neue" panose="02000503000000020004" pitchFamily="2" charset="0"/>
              </a:rPr>
              <a:t>(</a:t>
            </a:r>
            <a:r>
              <a:rPr lang="ja-JP" altLang="en-US">
                <a:effectLst/>
                <a:latin typeface="Helvetica Neue" panose="02000503000000020004" pitchFamily="2" charset="0"/>
              </a:rPr>
              <a:t>邪智暴虐</a:t>
            </a:r>
            <a:r>
              <a:rPr lang="en-US" altLang="ja-JP" dirty="0">
                <a:effectLst/>
                <a:latin typeface="Helvetica Neue" panose="02000503000000020004" pitchFamily="2" charset="0"/>
              </a:rPr>
              <a:t>)[kana:"</a:t>
            </a:r>
            <a:r>
              <a:rPr lang="ja-JP" altLang="en-US">
                <a:effectLst/>
                <a:latin typeface="Helvetica Neue" panose="02000503000000020004" pitchFamily="2" charset="0"/>
              </a:rPr>
              <a:t>ギャチボウジャク</a:t>
            </a:r>
            <a:r>
              <a:rPr lang="en-US" altLang="ja-JP" dirty="0">
                <a:effectLst/>
                <a:latin typeface="Helvetica Neue" panose="02000503000000020004" pitchFamily="2" charset="0"/>
              </a:rPr>
              <a:t>"]</a:t>
            </a:r>
            <a:r>
              <a:rPr lang="ja-JP" altLang="en-US">
                <a:effectLst/>
                <a:latin typeface="Helvetica Neue" panose="02000503000000020004" pitchFamily="2" charset="0"/>
              </a:rPr>
              <a:t>の王とも呼ばれています。</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テキスト分析で、この文章中のディオニスが登場する箇所を</a:t>
            </a:r>
            <a:r>
              <a:rPr lang="en-AU" altLang="ja-JP" dirty="0">
                <a:effectLst/>
                <a:latin typeface="Helvetica Neue" panose="02000503000000020004" pitchFamily="2" charset="0"/>
              </a:rPr>
              <a:t>(</a:t>
            </a:r>
            <a:r>
              <a:rPr lang="ja-JP" altLang="en-US">
                <a:effectLst/>
                <a:latin typeface="Helvetica Neue" panose="02000503000000020004" pitchFamily="2" charset="0"/>
              </a:rPr>
              <a:t>全て探し出す</a:t>
            </a:r>
            <a:r>
              <a:rPr lang="en-AU" altLang="ja-JP" dirty="0">
                <a:effectLst/>
                <a:latin typeface="Helvetica Neue" panose="02000503000000020004" pitchFamily="2" charset="0"/>
              </a:rPr>
              <a:t>)</a:t>
            </a:r>
            <a:r>
              <a:rPr lang="ja-JP" altLang="en-US">
                <a:effectLst/>
                <a:latin typeface="Helvetica Neue" panose="02000503000000020004" pitchFamily="2" charset="0"/>
              </a:rPr>
              <a:t>ようなことを</a:t>
            </a:r>
            <a:r>
              <a:rPr lang="en-AU" altLang="ja-JP" dirty="0">
                <a:effectLst/>
                <a:latin typeface="Helvetica Neue" panose="02000503000000020004" pitchFamily="2" charset="0"/>
              </a:rPr>
              <a:t>(</a:t>
            </a:r>
            <a:r>
              <a:rPr lang="ja-JP" altLang="en-US">
                <a:effectLst/>
                <a:latin typeface="Helvetica Neue" panose="02000503000000020004" pitchFamily="2" charset="0"/>
              </a:rPr>
              <a:t>したいとき</a:t>
            </a:r>
            <a:r>
              <a:rPr lang="en-AU" altLang="ja-JP" dirty="0">
                <a:effectLst/>
                <a:latin typeface="Helvetica Neue" panose="02000503000000020004" pitchFamily="2" charset="0"/>
              </a:rPr>
              <a:t>)[kana:"</a:t>
            </a:r>
            <a:r>
              <a:rPr lang="ja-JP" altLang="en-US">
                <a:effectLst/>
                <a:latin typeface="Helvetica Neue" panose="02000503000000020004" pitchFamily="2" charset="0"/>
              </a:rPr>
              <a:t>シタイ</a:t>
            </a:r>
            <a:r>
              <a:rPr lang="en-AU" altLang="ja-JP" dirty="0">
                <a:effectLst/>
                <a:latin typeface="Helvetica Neue" panose="02000503000000020004" pitchFamily="2" charset="0"/>
              </a:rPr>
              <a:t>'</a:t>
            </a:r>
            <a:r>
              <a:rPr lang="ja-JP" altLang="en-US">
                <a:effectLst/>
                <a:latin typeface="Helvetica Neue" panose="02000503000000020004" pitchFamily="2" charset="0"/>
              </a:rPr>
              <a:t>トキ</a:t>
            </a:r>
            <a:r>
              <a:rPr lang="en-AU" altLang="ja-JP" dirty="0">
                <a:effectLst/>
                <a:latin typeface="Helvetica Neue" panose="02000503000000020004" pitchFamily="2" charset="0"/>
              </a:rPr>
              <a:t>"]</a:t>
            </a:r>
            <a:r>
              <a:rPr lang="ja-JP" altLang="en-US">
                <a:effectLst/>
                <a:latin typeface="Helvetica Neue" panose="02000503000000020004" pitchFamily="2" charset="0"/>
              </a:rPr>
              <a:t>、</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のタグを使えばできるようになります。</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メロスや邪智暴虐の王など、人名と思われる箇所をクリックしてみてください。</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meros.xml</a:t>
            </a:r>
            <a:r>
              <a:rPr lang="ja-JP" altLang="en-US">
                <a:effectLst/>
                <a:latin typeface="Helvetica Neue" panose="02000503000000020004" pitchFamily="2" charset="0"/>
              </a:rPr>
              <a:t>を開くと、この画面のようなビューワーが現れます。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中央に本文があり、登場人物や場所の名前がハイライトされています。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ハイライトされた部分は、</a:t>
            </a:r>
            <a:r>
              <a:rPr lang="en-US" altLang="ja-JP" dirty="0">
                <a:effectLst/>
                <a:latin typeface="Helvetica Neue" panose="02000503000000020004" pitchFamily="2" charset="0"/>
              </a:rPr>
              <a:t>TEI</a:t>
            </a:r>
            <a:r>
              <a:rPr lang="ja-JP" altLang="en-US">
                <a:effectLst/>
                <a:latin typeface="Helvetica Neue" panose="02000503000000020004" pitchFamily="2" charset="0"/>
              </a:rPr>
              <a:t>の特別な機能がついたタグがある箇所です。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一般に、同一の物事や人物などに対して、さまざまな呼び方が存在することがあります。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例えば、ディオニスならば邪智暴虐の王とも呼ばれています。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テキスト分析で、この文章中のディオニスが登場する箇所を全て探し出すようなことをしたいとき、</a:t>
            </a:r>
            <a:r>
              <a:rPr lang="en-US" altLang="ja-JP" dirty="0">
                <a:effectLst/>
                <a:latin typeface="Helvetica Neue" panose="02000503000000020004" pitchFamily="2" charset="0"/>
              </a:rPr>
              <a:t>TEI</a:t>
            </a:r>
            <a:r>
              <a:rPr lang="ja-JP" altLang="en-US">
                <a:effectLst/>
                <a:latin typeface="Helvetica Neue" panose="02000503000000020004" pitchFamily="2" charset="0"/>
              </a:rPr>
              <a:t>のタグを使えばできるようになります。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メロスや邪智暴虐の王など、人名と思われる箇所をクリックしてみてください。</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a:p>
            <a:pPr marL="158750" indent="0">
              <a:buNone/>
            </a:pPr>
            <a:endParaRPr kumimoji="1" lang="ja-JP" altLang="en-US"/>
          </a:p>
        </p:txBody>
      </p:sp>
    </p:spTree>
    <p:extLst>
      <p:ext uri="{BB962C8B-B14F-4D97-AF65-F5344CB8AC3E}">
        <p14:creationId xmlns:p14="http://schemas.microsoft.com/office/powerpoint/2010/main" val="3877515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A427F-A34E-BC05-240D-37D24B6E2E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049E55-DDE9-B2D9-810A-A2BD71072FCB}"/>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359F131A-4B23-13A0-64FA-EF8926A427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Topic:</a:t>
            </a:r>
            <a:r>
              <a:rPr lang="ja-JP" altLang="en-US">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例えば、邪智暴虐の王をクリックしてみましょう。</a:t>
            </a:r>
            <a:r>
              <a:rPr lang="en-US" dirty="0">
                <a:effectLst/>
              </a:rPr>
              <a:t>[break:"0.5s"]</a:t>
            </a:r>
            <a:r>
              <a:rPr lang="ja-JP" altLang="en-US">
                <a:effectLst/>
                <a:latin typeface="Helvetica Neue" panose="02000503000000020004" pitchFamily="2" charset="0"/>
              </a:rPr>
              <a:t>すると、この人物はディオニスであると画面左上に表示されます。</a:t>
            </a:r>
            <a:r>
              <a:rPr lang="en-US" dirty="0">
                <a:effectLst/>
              </a:rPr>
              <a:t>[break:"0.2s"]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また、右上にはディオニスに対するさまざまな名称が表示されています。</a:t>
            </a:r>
            <a:r>
              <a:rPr lang="en-US" dirty="0">
                <a:effectLst/>
              </a:rPr>
              <a:t>[break:"0.2s"]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さらに、右下にはディオニスの発話内容</a:t>
            </a:r>
            <a:r>
              <a:rPr lang="en-AU" altLang="ja-JP" dirty="0">
                <a:effectLst/>
                <a:latin typeface="Helvetica Neue" panose="02000503000000020004" pitchFamily="2" charset="0"/>
              </a:rPr>
              <a:t>,</a:t>
            </a:r>
            <a:r>
              <a:rPr lang="ja-JP" altLang="en-US">
                <a:effectLst/>
                <a:latin typeface="Helvetica Neue" panose="02000503000000020004" pitchFamily="2" charset="0"/>
              </a:rPr>
              <a:t>つまりセリフのリストが表示されています。</a:t>
            </a:r>
            <a:r>
              <a:rPr lang="en-US" dirty="0">
                <a:effectLst/>
              </a:rPr>
              <a:t>[break:"0.2s"]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もちろん、これらは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のタグであらかじめデータが作られているのでこのような表示ができます。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つまり、ディオニス以外でも、走れメロスの各登場人物がそれぞれ</a:t>
            </a:r>
            <a:r>
              <a:rPr lang="en-AU" altLang="ja-JP" dirty="0">
                <a:effectLst/>
                <a:latin typeface="Helvetica Neue" panose="02000503000000020004" pitchFamily="2" charset="0"/>
              </a:rPr>
              <a:t>,</a:t>
            </a:r>
            <a:r>
              <a:rPr lang="ja-JP" altLang="en-US">
                <a:effectLst/>
                <a:latin typeface="Helvetica Neue" panose="02000503000000020004" pitchFamily="2" charset="0"/>
              </a:rPr>
              <a:t>どのような発言や行動を行ったのかを</a:t>
            </a:r>
            <a:r>
              <a:rPr lang="en-AU" altLang="ja-JP" dirty="0">
                <a:effectLst/>
                <a:latin typeface="Helvetica Neue" panose="02000503000000020004" pitchFamily="2" charset="0"/>
              </a:rPr>
              <a:t>(</a:t>
            </a:r>
            <a:r>
              <a:rPr lang="ja-JP" altLang="en-US">
                <a:effectLst/>
                <a:latin typeface="Helvetica Neue" panose="02000503000000020004" pitchFamily="2" charset="0"/>
              </a:rPr>
              <a:t>分析したいとき</a:t>
            </a:r>
            <a:r>
              <a:rPr lang="en-AU" altLang="ja-JP" dirty="0">
                <a:effectLst/>
                <a:latin typeface="Helvetica Neue" panose="02000503000000020004" pitchFamily="2" charset="0"/>
              </a:rPr>
              <a:t>)</a:t>
            </a:r>
            <a:r>
              <a:rPr lang="ja-JP" altLang="en-US">
                <a:effectLst/>
                <a:latin typeface="Helvetica Neue" panose="02000503000000020004" pitchFamily="2" charset="0"/>
              </a:rPr>
              <a:t>、</a:t>
            </a:r>
            <a:r>
              <a:rPr lang="en-US" dirty="0">
                <a:effectLst/>
              </a:rPr>
              <a:t>[break:"0.2s"]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形式でデータを作ることで</a:t>
            </a:r>
            <a:r>
              <a:rPr lang="en-AU" altLang="ja-JP" dirty="0">
                <a:effectLst/>
                <a:latin typeface="Helvetica Neue" panose="02000503000000020004" pitchFamily="2" charset="0"/>
              </a:rPr>
              <a:t>,</a:t>
            </a:r>
            <a:r>
              <a:rPr lang="ja-JP" altLang="en-US">
                <a:effectLst/>
                <a:latin typeface="Helvetica Neue" panose="02000503000000020004" pitchFamily="2" charset="0"/>
              </a:rPr>
              <a:t>正確にカウントしたり、</a:t>
            </a:r>
            <a:r>
              <a:rPr lang="en-US" dirty="0">
                <a:effectLst/>
              </a:rPr>
              <a:t>[break:"0.2s"]</a:t>
            </a:r>
            <a:r>
              <a:rPr lang="ja-JP" altLang="en-US">
                <a:effectLst/>
                <a:latin typeface="Helvetica Neue" panose="02000503000000020004" pitchFamily="2" charset="0"/>
              </a:rPr>
              <a:t>リストやグラフで可視化することが</a:t>
            </a:r>
            <a:r>
              <a:rPr lang="en-AU" altLang="ja-JP" dirty="0">
                <a:effectLst/>
                <a:latin typeface="Helvetica Neue" panose="02000503000000020004" pitchFamily="2" charset="0"/>
              </a:rPr>
              <a:t>,</a:t>
            </a:r>
            <a:r>
              <a:rPr lang="ja-JP" altLang="en-US">
                <a:effectLst/>
                <a:latin typeface="Helvetica Neue" panose="02000503000000020004" pitchFamily="2" charset="0"/>
              </a:rPr>
              <a:t>簡単にできるようになります。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例えば、邪智暴虐の王をクリックしてみましょう。すると、この人物はディオニスであると画面左上に表示されます。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また、右上にはディオニスに対するさまざまな名称が表示されています。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さらに、右下にはディオニスの発話つまりセリフのリストが表示されています。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もちろん、これらは</a:t>
            </a:r>
            <a:r>
              <a:rPr lang="en-US" altLang="ja-JP" dirty="0">
                <a:effectLst/>
                <a:latin typeface="Helvetica Neue" panose="02000503000000020004" pitchFamily="2" charset="0"/>
              </a:rPr>
              <a:t>TEI</a:t>
            </a:r>
            <a:r>
              <a:rPr lang="ja-JP" altLang="en-US">
                <a:effectLst/>
                <a:latin typeface="Helvetica Neue" panose="02000503000000020004" pitchFamily="2" charset="0"/>
              </a:rPr>
              <a:t>のタグであらかじめデータが作られているのでこのような表示ができます。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つまり、走れメロスの登場人物がそれぞれどのような発言や行動を行ったのかを分析したいとき、</a:t>
            </a:r>
            <a:r>
              <a:rPr lang="en-US" altLang="ja-JP" dirty="0">
                <a:effectLst/>
                <a:latin typeface="Helvetica Neue" panose="02000503000000020004" pitchFamily="2" charset="0"/>
              </a:rPr>
              <a:t>TEI</a:t>
            </a:r>
            <a:r>
              <a:rPr lang="ja-JP" altLang="en-US">
                <a:effectLst/>
                <a:latin typeface="Helvetica Neue" panose="02000503000000020004" pitchFamily="2" charset="0"/>
              </a:rPr>
              <a:t>形式でデータを作ることで正確にカウントしたり、リストやグラフで可視化することが簡単にできるようになります。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a:p>
            <a:pPr marL="158750" indent="0">
              <a:buNone/>
            </a:pPr>
            <a:endParaRPr kumimoji="1" lang="ja-JP" altLang="en-US"/>
          </a:p>
        </p:txBody>
      </p:sp>
    </p:spTree>
    <p:extLst>
      <p:ext uri="{BB962C8B-B14F-4D97-AF65-F5344CB8AC3E}">
        <p14:creationId xmlns:p14="http://schemas.microsoft.com/office/powerpoint/2010/main" val="75098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海外の事例紹介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海外の事例で最初にご紹介するのは、中世の写本研究プロジェクト</a:t>
            </a:r>
            <a:r>
              <a:rPr lang="en-US" altLang="ja-JP" dirty="0"/>
              <a:t>(e-codices)[kana:"</a:t>
            </a:r>
            <a:r>
              <a:rPr lang="ja-JP" altLang="en-US"/>
              <a:t>イーコーディセス</a:t>
            </a:r>
            <a:r>
              <a:rPr lang="en-US" altLang="ja-JP" dirty="0"/>
              <a:t>"]</a:t>
            </a:r>
            <a:r>
              <a:rPr lang="ja-JP" altLang="en-US"/>
              <a:t>における</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の事例です。</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(e-codices)[kana:"</a:t>
            </a:r>
            <a:r>
              <a:rPr lang="ja-JP" altLang="en-US"/>
              <a:t>イーコーディセス</a:t>
            </a:r>
            <a:r>
              <a:rPr lang="en-US" altLang="ja-JP" dirty="0"/>
              <a:t>"]</a:t>
            </a:r>
            <a:r>
              <a:rPr lang="ja-JP" altLang="en-US"/>
              <a:t>では、</a:t>
            </a:r>
            <a:r>
              <a:rPr lang="en-US" dirty="0">
                <a:effectLst/>
              </a:rPr>
              <a:t>[break:"0.1s"]</a:t>
            </a:r>
            <a:r>
              <a:rPr lang="en-US" altLang="ja-JP" dirty="0"/>
              <a:t>2005</a:t>
            </a:r>
            <a:r>
              <a:rPr lang="ja-JP" altLang="en-US"/>
              <a:t>年からスイスに現存する、</a:t>
            </a:r>
            <a:r>
              <a:rPr lang="en-US" altLang="ja-JP" dirty="0"/>
              <a:t>100</a:t>
            </a:r>
            <a:r>
              <a:rPr lang="ja-JP" altLang="en-US"/>
              <a:t>デジタルコレクションから、</a:t>
            </a:r>
            <a:r>
              <a:rPr lang="en-AU" altLang="ja-JP" dirty="0"/>
              <a:t>(</a:t>
            </a:r>
            <a:r>
              <a:rPr lang="en-US" altLang="ja-JP" dirty="0"/>
              <a:t>2938</a:t>
            </a:r>
            <a:r>
              <a:rPr lang="ja-JP" altLang="en-US"/>
              <a:t>冊の写本</a:t>
            </a:r>
            <a:r>
              <a:rPr lang="en-AU" altLang="ja-JP" dirty="0"/>
              <a:t>)</a:t>
            </a:r>
            <a:r>
              <a:rPr lang="ja-JP" altLang="en-US"/>
              <a:t>を</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化しています。</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収録している内容について</a:t>
            </a:r>
            <a:r>
              <a:rPr lang="en-AU" altLang="ja-JP" dirty="0"/>
              <a:t>(</a:t>
            </a:r>
            <a:r>
              <a:rPr lang="ja-JP" altLang="en-US"/>
              <a:t>素早く概要を掴みたい場合は</a:t>
            </a:r>
            <a:r>
              <a:rPr lang="en-AU" altLang="ja-JP" dirty="0"/>
              <a:t>)</a:t>
            </a:r>
            <a:r>
              <a:rPr lang="ja-JP" altLang="en-US"/>
              <a:t>、</a:t>
            </a:r>
            <a:r>
              <a:rPr lang="en-US" dirty="0">
                <a:effectLst/>
              </a:rPr>
              <a:t>[break:"0.1s"]</a:t>
            </a:r>
            <a:r>
              <a:rPr lang="ja-JP" altLang="en-US"/>
              <a:t>ウェブブラウザに</a:t>
            </a:r>
            <a:r>
              <a:rPr lang="en-US" altLang="ja-JP" dirty="0"/>
              <a:t>Google</a:t>
            </a:r>
            <a:r>
              <a:rPr lang="ja-JP" altLang="en-US"/>
              <a:t>翻訳の機能拡張を入れて、</a:t>
            </a:r>
            <a:r>
              <a:rPr lang="en-US" dirty="0">
                <a:effectLst/>
              </a:rPr>
              <a:t>[break:"0.1s"]</a:t>
            </a:r>
            <a:r>
              <a:rPr lang="ja-JP" altLang="en-US"/>
              <a:t>例えば、</a:t>
            </a:r>
            <a:r>
              <a:rPr lang="en-US" dirty="0">
                <a:effectLst/>
              </a:rPr>
              <a:t>[break:"0.1s"]</a:t>
            </a:r>
            <a:r>
              <a:rPr lang="ja-JP" altLang="en-US"/>
              <a:t>完了したサブプロジェクトの説明を、日本語に変換することをお勧めします。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写本研究では、</a:t>
            </a:r>
            <a:r>
              <a:rPr lang="en-US" dirty="0">
                <a:effectLst/>
              </a:rPr>
              <a:t>[break:"0.1s"]</a:t>
            </a:r>
            <a:r>
              <a:rPr lang="ja-JP" altLang="en-US"/>
              <a:t>テキストの</a:t>
            </a:r>
            <a:r>
              <a:rPr lang="en-AU" altLang="ja-JP" dirty="0"/>
              <a:t>(</a:t>
            </a:r>
            <a:r>
              <a:rPr lang="ja-JP" altLang="en-US"/>
              <a:t>行</a:t>
            </a:r>
            <a:r>
              <a:rPr lang="en-AU" altLang="ja-JP" dirty="0"/>
              <a:t>)[kana:"</a:t>
            </a:r>
            <a:r>
              <a:rPr lang="ja-JP" altLang="en-US"/>
              <a:t>ギョウ</a:t>
            </a:r>
            <a:r>
              <a:rPr lang="en-AU" altLang="ja-JP" dirty="0"/>
              <a:t>"]</a:t>
            </a:r>
            <a:r>
              <a:rPr lang="ja-JP" altLang="en-US"/>
              <a:t>ごと、</a:t>
            </a:r>
            <a:r>
              <a:rPr lang="en-AU" altLang="ja-JP" dirty="0"/>
              <a:t>(</a:t>
            </a:r>
            <a:r>
              <a:rPr lang="ja-JP" altLang="en-US"/>
              <a:t>章</a:t>
            </a:r>
            <a:r>
              <a:rPr lang="en-AU" altLang="ja-JP" dirty="0"/>
              <a:t>)[kana:"</a:t>
            </a:r>
            <a:r>
              <a:rPr lang="ja-JP" altLang="en-US"/>
              <a:t>シ</a:t>
            </a:r>
            <a:r>
              <a:rPr lang="en-AU" altLang="ja-JP" dirty="0"/>
              <a:t>'</a:t>
            </a:r>
            <a:r>
              <a:rPr lang="ja-JP" altLang="en-US"/>
              <a:t>ョウ</a:t>
            </a:r>
            <a:r>
              <a:rPr lang="en-AU" altLang="ja-JP" dirty="0"/>
              <a:t>"]</a:t>
            </a:r>
            <a:r>
              <a:rPr lang="ja-JP" altLang="en-US"/>
              <a:t>ごと、注釈コメントなど、きめ細かくマークアップすることが重要です。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そのため、スイスの修道院、大学、図書館など、規模を問わず撮影された写本の高解像度画像を閲覧できるだけでなく</a:t>
            </a:r>
            <a:r>
              <a:rPr lang="en-US" dirty="0">
                <a:effectLst/>
              </a:rPr>
              <a:t>[break:"0.1s"]</a:t>
            </a:r>
            <a:r>
              <a:rPr lang="ja-JP" altLang="en-US"/>
              <a:t>、フォリオ区分やコラムなどのページ構造をはじめ、</a:t>
            </a:r>
            <a:r>
              <a:rPr lang="en-US" dirty="0">
                <a:effectLst/>
              </a:rPr>
              <a:t>[break:"0.1s"]</a:t>
            </a:r>
            <a:r>
              <a:rPr lang="ja-JP" altLang="en-US"/>
              <a:t>装飾や注記、余白コメントなどが</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en-US" altLang="ja-JP" dirty="0"/>
              <a:t>/XML</a:t>
            </a:r>
            <a:r>
              <a:rPr lang="ja-JP" altLang="en-US"/>
              <a:t>で丁寧に記述されています。</a:t>
            </a:r>
            <a:r>
              <a:rPr lang="en-US" dirty="0">
                <a:effectLst/>
              </a:rPr>
              <a:t>[break:"0.</a:t>
            </a:r>
            <a:r>
              <a:rPr lang="en-US" altLang="ja-JP" dirty="0">
                <a:effectLst/>
              </a:rPr>
              <a:t>3</a:t>
            </a:r>
            <a:r>
              <a:rPr lang="en-US" dirty="0">
                <a:effectLst/>
              </a:rPr>
              <a:t>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書誌情報、内容解説、来歴などのメタデータも豊富にタグ付けされています。</a:t>
            </a:r>
            <a:r>
              <a:rPr lang="en-US" dirty="0">
                <a:effectLst/>
              </a:rPr>
              <a:t>[break:"1s"]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最初にご紹介するのは、中世の写本研究プロジェクトにおける</a:t>
            </a:r>
            <a:r>
              <a:rPr lang="en-US" altLang="ja-JP" dirty="0"/>
              <a:t>TEI</a:t>
            </a:r>
            <a:r>
              <a:rPr lang="ja-JP" altLang="en-US"/>
              <a:t>の事例です。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[e-codices](https://</a:t>
            </a:r>
            <a:r>
              <a:rPr lang="en-US" altLang="ja-JP" dirty="0" err="1"/>
              <a:t>www.e-codices.unifr.ch</a:t>
            </a:r>
            <a:r>
              <a:rPr lang="en-US" altLang="ja-JP" dirty="0"/>
              <a:t>/</a:t>
            </a:r>
            <a:r>
              <a:rPr lang="en-US" altLang="ja-JP" dirty="0" err="1"/>
              <a:t>en</a:t>
            </a:r>
            <a:r>
              <a:rPr lang="en-US" altLang="ja-JP" dirty="0"/>
              <a:t>)</a:t>
            </a:r>
            <a:r>
              <a:rPr lang="ja-JP" altLang="en-US"/>
              <a:t>では、</a:t>
            </a:r>
            <a:r>
              <a:rPr lang="en-US" altLang="ja-JP" dirty="0"/>
              <a:t>2005</a:t>
            </a:r>
            <a:r>
              <a:rPr lang="ja-JP" altLang="en-US"/>
              <a:t>年からスイスに現存する</a:t>
            </a:r>
            <a:r>
              <a:rPr lang="en-US" altLang="ja-JP" dirty="0"/>
              <a:t>100</a:t>
            </a:r>
            <a:r>
              <a:rPr lang="ja-JP" altLang="en-US"/>
              <a:t>デジタルコレクションから</a:t>
            </a:r>
            <a:r>
              <a:rPr lang="en-US" altLang="ja-JP" dirty="0"/>
              <a:t>2938</a:t>
            </a:r>
            <a:r>
              <a:rPr lang="ja-JP" altLang="en-US"/>
              <a:t>冊の写本を</a:t>
            </a:r>
            <a:r>
              <a:rPr lang="en-US" altLang="ja-JP" dirty="0"/>
              <a:t>TEI</a:t>
            </a:r>
            <a:r>
              <a:rPr lang="ja-JP" altLang="en-US"/>
              <a:t>化しています。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収録している内容について素早く概要を掴みたい場合は、ウェブブラウザに</a:t>
            </a:r>
            <a:r>
              <a:rPr lang="en-US" altLang="ja-JP" dirty="0"/>
              <a:t>Google</a:t>
            </a:r>
            <a:r>
              <a:rPr lang="ja-JP" altLang="en-US"/>
              <a:t>翻訳の機能拡張を入れて、例えば、完了したサブプロジェクトの説明を日本語に変換することをお勧めします。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写本研究では、テキストの行ごと、章ごと、注釈コメントなど、きめ細かくマークアップすることが重要です。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そのため、スイスの修道院、大学、図書館など規模を問わず撮影された写本の高解像度画像を閲覧できるだけでなく、フォリオ区分やコラムなどのページ構造をはじめ、装飾や注記、余白コメントなどが</a:t>
            </a:r>
            <a:r>
              <a:rPr lang="en-US" altLang="ja-JP" dirty="0"/>
              <a:t>TEI/XML</a:t>
            </a:r>
            <a:r>
              <a:rPr lang="ja-JP" altLang="en-US"/>
              <a:t>で丁寧に記述されています。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書誌情報、内容解説、来歴などのメタデータも豊富にタグ付けされています。</a:t>
            </a:r>
            <a:endParaRPr lang="en-US" altLang="ja-JP" dirty="0">
              <a:effectLst/>
              <a:latin typeface="Helvetica Neue" panose="02000503000000020004" pitchFamily="2" charset="0"/>
            </a:endParaRPr>
          </a:p>
          <a:p>
            <a:pPr marL="0" lvl="0" indent="0" algn="l" rtl="0">
              <a:spcBef>
                <a:spcPts val="0"/>
              </a:spcBef>
              <a:spcAft>
                <a:spcPts val="0"/>
              </a:spcAft>
              <a:buNone/>
            </a:pPr>
            <a:r>
              <a:rPr lang="en-US" altLang="ja-JP" dirty="0"/>
              <a:t>```</a:t>
            </a:r>
          </a:p>
        </p:txBody>
      </p:sp>
    </p:spTree>
    <p:extLst>
      <p:ext uri="{BB962C8B-B14F-4D97-AF65-F5344CB8AC3E}">
        <p14:creationId xmlns:p14="http://schemas.microsoft.com/office/powerpoint/2010/main" val="334296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ED579-340E-2778-EB0B-954F458847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483ECC-4C1D-693D-7554-5B82C56E5759}"/>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8B1C2BC6-33F4-0D89-D89D-FECB685258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kumimoji="1" lang="en-US" altLang="ja-JP" dirty="0"/>
              <a:t>Topic:</a:t>
            </a:r>
            <a:r>
              <a:rPr lang="ja-JP" altLang="en-US" dirty="0" err="1">
                <a:effectLst/>
                <a:latin typeface="Helvetica Neue" panose="02000503000000020004" pitchFamily="2" charset="0"/>
              </a:rPr>
              <a:t>海外の事例紹介</a:t>
            </a:r>
            <a:endParaRPr lang="en-US" altLang="ja-JP" dirty="0">
              <a:effectLst/>
              <a:latin typeface="Helvetica Neue" panose="02000503000000020004" pitchFamily="2" charset="0"/>
            </a:endParaRPr>
          </a:p>
          <a:p>
            <a:pPr marL="0" indent="0">
              <a:buNone/>
            </a:pPr>
            <a:r>
              <a:rPr kumimoji="1" lang="en-US" altLang="ja-JP" dirty="0"/>
              <a:t>```text</a:t>
            </a:r>
          </a:p>
          <a:p>
            <a:pPr marL="0" indent="0">
              <a:buNone/>
            </a:pPr>
            <a:r>
              <a:rPr lang="ja-JP" altLang="en-US"/>
              <a:t>では、</a:t>
            </a:r>
            <a:r>
              <a:rPr lang="en-US" altLang="ja-JP" dirty="0"/>
              <a:t>(e-codices)[kana:"</a:t>
            </a:r>
            <a:r>
              <a:rPr lang="ja-JP" altLang="en-US"/>
              <a:t>イーコーディセス</a:t>
            </a:r>
            <a:r>
              <a:rPr lang="en-US" altLang="ja-JP" dirty="0"/>
              <a:t>"]</a:t>
            </a:r>
            <a:r>
              <a:rPr lang="ja-JP" altLang="en-US"/>
              <a:t>を使って研究を始めるには、具体的にどうしたらいいのでしょうか。</a:t>
            </a:r>
            <a:r>
              <a:rPr lang="en-US" dirty="0">
                <a:effectLst/>
              </a:rPr>
              <a:t>[break:"0.1s"]</a:t>
            </a:r>
            <a:br>
              <a:rPr lang="ja-JP" altLang="en-US"/>
            </a:br>
            <a:r>
              <a:rPr lang="ja-JP" altLang="en-US"/>
              <a:t>まずは、</a:t>
            </a:r>
            <a:r>
              <a:rPr lang="en-US" altLang="ja-JP" dirty="0"/>
              <a:t>(e-codices)[kana:"</a:t>
            </a:r>
            <a:r>
              <a:rPr lang="ja-JP" altLang="en-US"/>
              <a:t>イーコーディセス</a:t>
            </a:r>
            <a:r>
              <a:rPr lang="en-US" altLang="ja-JP" dirty="0"/>
              <a:t>"]</a:t>
            </a:r>
            <a:r>
              <a:rPr lang="ja-JP" altLang="en-US" b="0"/>
              <a:t>公式サイト</a:t>
            </a:r>
            <a:r>
              <a:rPr lang="ja-JP" altLang="en-US"/>
              <a:t>にアクセスしてみましょう。</a:t>
            </a:r>
            <a:endParaRPr lang="en-US" altLang="ja-JP" dirty="0"/>
          </a:p>
          <a:p>
            <a:pPr marL="0" indent="0">
              <a:buNone/>
            </a:pPr>
            <a:r>
              <a:rPr lang="ja-JP" altLang="en-US"/>
              <a:t>オンラインで公開されている写本一覧から興味のある作品を選び、</a:t>
            </a:r>
            <a:r>
              <a:rPr lang="en-US" dirty="0">
                <a:effectLst/>
              </a:rPr>
              <a:t>[break:"0.1s"]</a:t>
            </a:r>
            <a:r>
              <a:rPr lang="ja-JP" altLang="en-US"/>
              <a:t>画像とともに</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en-US" altLang="ja-JP" dirty="0"/>
              <a:t>/XML</a:t>
            </a:r>
            <a:r>
              <a:rPr lang="ja-JP" altLang="en-US"/>
              <a:t>の構造を確認するところから始めます。</a:t>
            </a:r>
            <a:r>
              <a:rPr lang="en-US" dirty="0">
                <a:effectLst/>
              </a:rPr>
              <a:t>[break:"0.5s"]</a:t>
            </a:r>
            <a:br>
              <a:rPr lang="ja-JP" altLang="en-US"/>
            </a:br>
            <a:r>
              <a:rPr lang="ja-JP" altLang="en-US"/>
              <a:t>例えば画像のようなリストを表示させると、</a:t>
            </a:r>
            <a:r>
              <a:rPr lang="en-US" dirty="0">
                <a:effectLst/>
              </a:rPr>
              <a:t>[break:"0.1s"]</a:t>
            </a:r>
            <a:r>
              <a:rPr lang="en-US" altLang="ja-JP" dirty="0"/>
              <a:t>Description</a:t>
            </a:r>
            <a:r>
              <a:rPr lang="ja-JP" altLang="en-US"/>
              <a:t>という項目があります。</a:t>
            </a:r>
            <a:r>
              <a:rPr lang="en-US" dirty="0">
                <a:effectLst/>
              </a:rPr>
              <a:t>[break:"0.2s"]</a:t>
            </a:r>
            <a:endParaRPr lang="en-US" altLang="ja-JP" dirty="0"/>
          </a:p>
          <a:p>
            <a:pPr marL="0" indent="0">
              <a:buNone/>
            </a:pPr>
            <a:r>
              <a:rPr lang="ja-JP" altLang="en-US"/>
              <a:t>クリックすると、次の画面で「</a:t>
            </a:r>
            <a:r>
              <a:rPr lang="en-US" altLang="ja-JP" dirty="0"/>
              <a:t>Show XML</a:t>
            </a:r>
            <a:r>
              <a:rPr lang="ja-JP" altLang="en-US"/>
              <a:t>」というボタンがあり、</a:t>
            </a:r>
            <a:r>
              <a:rPr lang="en-US" dirty="0">
                <a:effectLst/>
              </a:rPr>
              <a:t>[break:"0.1s"]</a:t>
            </a:r>
            <a:r>
              <a:rPr lang="ja-JP" altLang="en-US"/>
              <a:t>そこから</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ファイルを表示できます。</a:t>
            </a:r>
            <a:r>
              <a:rPr lang="en-US" dirty="0">
                <a:effectLst/>
              </a:rPr>
              <a:t>[break:"0.3s"]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あるいは書誌データ（</a:t>
            </a:r>
            <a:r>
              <a:rPr lang="en-AU" altLang="ja-JP" dirty="0"/>
              <a:t>(</a:t>
            </a:r>
            <a:r>
              <a:rPr lang="en-US" altLang="ja-JP" dirty="0"/>
              <a:t>metadata)[kana:"</a:t>
            </a:r>
            <a:r>
              <a:rPr lang="ja-JP" altLang="en-US"/>
              <a:t>メタデ</a:t>
            </a:r>
            <a:r>
              <a:rPr lang="en-AU" altLang="ja-JP" dirty="0"/>
              <a:t>'</a:t>
            </a:r>
            <a:r>
              <a:rPr lang="ja-JP" altLang="en-US"/>
              <a:t>ータ</a:t>
            </a:r>
            <a:r>
              <a:rPr lang="en-US" altLang="ja-JP" dirty="0"/>
              <a:t>"]</a:t>
            </a:r>
            <a:r>
              <a:rPr lang="ja-JP" altLang="en-US"/>
              <a:t>）の中にある「</a:t>
            </a:r>
            <a:r>
              <a:rPr lang="en-US" altLang="ja-JP" dirty="0"/>
              <a:t>Show standard description</a:t>
            </a:r>
            <a:r>
              <a:rPr lang="ja-JP" altLang="en-US"/>
              <a:t>」というリンクを探して「</a:t>
            </a:r>
            <a:r>
              <a:rPr lang="en-US" altLang="ja-JP" dirty="0"/>
              <a:t>Show XML</a:t>
            </a:r>
            <a:r>
              <a:rPr lang="ja-JP" altLang="en-US"/>
              <a:t>」を見つけることもできます。</a:t>
            </a:r>
            <a:r>
              <a:rPr lang="en-US" dirty="0">
                <a:effectLst/>
              </a:rPr>
              <a:t>[break:"0.3s"]</a:t>
            </a:r>
            <a:endParaRPr lang="en-US" altLang="ja-JP" dirty="0"/>
          </a:p>
          <a:p>
            <a:pPr marL="0" indent="0">
              <a:buNone/>
            </a:pPr>
            <a:r>
              <a:rPr lang="ja-JP" altLang="en-US"/>
              <a:t>もし、自分で注釈や比較研究をしたい場合は、</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b="0"/>
              <a:t>ファイルをダウンロードして</a:t>
            </a:r>
            <a:r>
              <a:rPr lang="ja-JP" altLang="en-US"/>
              <a:t>、</a:t>
            </a:r>
            <a:r>
              <a:rPr lang="en-US" altLang="ja-JP" dirty="0"/>
              <a:t>VS Code</a:t>
            </a:r>
            <a:r>
              <a:rPr lang="ja-JP" altLang="en-US"/>
              <a:t>などのエディタで開いてみるのも手です。</a:t>
            </a:r>
            <a:r>
              <a:rPr lang="en-US" dirty="0">
                <a:effectLst/>
              </a:rPr>
              <a:t>[break:"0.5s"]</a:t>
            </a:r>
            <a:br>
              <a:rPr lang="ja-JP" altLang="en-US"/>
            </a:br>
            <a:r>
              <a:rPr lang="ja-JP" altLang="en-US"/>
              <a:t>すでにある翻刻や注釈を参考にしながら、独自の研究視点を追加してみると、</a:t>
            </a:r>
            <a:r>
              <a:rPr lang="en-US" dirty="0">
                <a:effectLst/>
              </a:rPr>
              <a:t>[break:"0.1s"]</a:t>
            </a:r>
            <a:r>
              <a:rPr lang="ja-JP" altLang="en-US"/>
              <a:t>新たな発見につながりやすいです。</a:t>
            </a:r>
            <a:r>
              <a:rPr lang="en-US" dirty="0">
                <a:effectLst/>
              </a:rPr>
              <a:t>[break:"0.5s"]</a:t>
            </a:r>
            <a:br>
              <a:rPr lang="ja-JP" altLang="en-US"/>
            </a:br>
            <a:r>
              <a:rPr lang="en-US" altLang="ja-JP" dirty="0"/>
              <a:t>(e-codices)[kana:"</a:t>
            </a:r>
            <a:r>
              <a:rPr lang="ja-JP" altLang="en-US"/>
              <a:t>イーコーディセス</a:t>
            </a:r>
            <a:r>
              <a:rPr lang="en-US" altLang="ja-JP" dirty="0"/>
              <a:t>"]</a:t>
            </a:r>
            <a:r>
              <a:rPr lang="ja-JP" altLang="en-US"/>
              <a:t>は</a:t>
            </a:r>
            <a:r>
              <a:rPr lang="ja-JP" altLang="en-US" b="0"/>
              <a:t>国際的に認知度が高い</a:t>
            </a:r>
            <a:r>
              <a:rPr lang="ja-JP" altLang="en-US"/>
              <a:t>プロジェクトなので、</a:t>
            </a:r>
            <a:r>
              <a:rPr lang="en-US" dirty="0">
                <a:effectLst/>
              </a:rPr>
              <a:t>[break:"0.1s"]</a:t>
            </a:r>
            <a:r>
              <a:rPr lang="ja-JP" altLang="en-US"/>
              <a:t>学会や研究コミュニティで成果を共有しやすいのも魅力です。</a:t>
            </a:r>
            <a:r>
              <a:rPr lang="en-US" dirty="0">
                <a:effectLst/>
              </a:rPr>
              <a:t>[break:"0.1s"]</a:t>
            </a:r>
            <a:br>
              <a:rPr lang="ja-JP" altLang="en-US"/>
            </a:br>
            <a:r>
              <a:rPr lang="ja-JP" altLang="en-US"/>
              <a:t>ぜひ、みなさんもこの機会に、中世写本の世界と</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の実践的な活用方法を体感してみてください。</a:t>
            </a:r>
            <a:r>
              <a:rPr lang="en-US" dirty="0">
                <a:effectLst/>
              </a:rPr>
              <a:t>[break:"1s"]</a:t>
            </a:r>
            <a:endParaRPr lang="en-US" altLang="ja-JP" dirty="0"/>
          </a:p>
          <a:p>
            <a:pPr marL="0" indent="0">
              <a:buNone/>
            </a:pPr>
            <a:r>
              <a:rPr kumimoji="1" lang="en-US" altLang="ja-JP"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kumimoji="1" lang="en-US" altLang="ja-JP" dirty="0"/>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では、</a:t>
            </a:r>
            <a:r>
              <a:rPr lang="en-US" altLang="ja-JP" dirty="0"/>
              <a:t>e-codices</a:t>
            </a:r>
            <a:r>
              <a:rPr lang="ja-JP" altLang="en-US"/>
              <a:t>を使って研究を始めるには、具体的にどうしたらいいのでしょうか。</a:t>
            </a:r>
            <a:br>
              <a:rPr lang="ja-JP" altLang="en-US"/>
            </a:br>
            <a:r>
              <a:rPr lang="ja-JP" altLang="en-US"/>
              <a:t>まずは、</a:t>
            </a:r>
            <a:r>
              <a:rPr lang="en-US" altLang="ja-JP" dirty="0"/>
              <a:t>[</a:t>
            </a:r>
            <a:r>
              <a:rPr lang="en-US" altLang="ja-JP" b="0" dirty="0"/>
              <a:t>e-codices</a:t>
            </a:r>
            <a:r>
              <a:rPr lang="ja-JP" altLang="en-US" b="0"/>
              <a:t>公式サイト</a:t>
            </a:r>
            <a:r>
              <a:rPr lang="en-US" altLang="ja-JP" b="0" dirty="0"/>
              <a:t>](</a:t>
            </a:r>
            <a:r>
              <a:rPr lang="en-US" altLang="ja-JP" sz="1100" dirty="0">
                <a:solidFill>
                  <a:schemeClr val="accent5"/>
                </a:solidFill>
                <a:hlinkClick r:id="rId3">
                  <a:extLst>
                    <a:ext uri="{A12FA001-AC4F-418D-AE19-62706E023703}">
                      <ahyp:hlinkClr xmlns:ahyp="http://schemas.microsoft.com/office/drawing/2018/hyperlinkcolor" val="tx"/>
                    </a:ext>
                  </a:extLst>
                </a:hlinkClick>
              </a:rPr>
              <a:t>https://www.e-codices.unifr.ch/en</a:t>
            </a:r>
            <a:r>
              <a:rPr lang="en-US" altLang="ja-JP" sz="1100" b="0" dirty="0">
                <a:solidFill>
                  <a:schemeClr val="accent5"/>
                </a:solidFill>
              </a:rPr>
              <a:t>)</a:t>
            </a:r>
            <a:r>
              <a:rPr lang="ja-JP" altLang="en-US"/>
              <a:t>にアクセスしてみましょう。</a:t>
            </a:r>
            <a:endParaRPr lang="en-US" altLang="ja-JP" dirty="0"/>
          </a:p>
          <a:p>
            <a:pPr marL="0" indent="0">
              <a:buNone/>
            </a:pPr>
            <a:r>
              <a:rPr lang="ja-JP" altLang="en-US"/>
              <a:t>オンラインで公開されている写本一覧から興味のある作品を選び、画像とともに</a:t>
            </a:r>
            <a:r>
              <a:rPr lang="en-US" altLang="ja-JP" dirty="0"/>
              <a:t>TEI/XML</a:t>
            </a:r>
            <a:r>
              <a:rPr lang="ja-JP" altLang="en-US"/>
              <a:t>の構造を確認するところから始めます。</a:t>
            </a:r>
            <a:br>
              <a:rPr lang="ja-JP" altLang="en-US"/>
            </a:br>
            <a:r>
              <a:rPr lang="ja-JP" altLang="en-US"/>
              <a:t>例えば画像のようなリストを表示させると、</a:t>
            </a:r>
            <a:r>
              <a:rPr lang="en-US" altLang="ja-JP" dirty="0"/>
              <a:t>Description</a:t>
            </a:r>
            <a:r>
              <a:rPr lang="ja-JP" altLang="en-US"/>
              <a:t>という項目があります。</a:t>
            </a:r>
            <a:endParaRPr lang="en-US" altLang="ja-JP" dirty="0"/>
          </a:p>
          <a:p>
            <a:pPr marL="0" indent="0">
              <a:buNone/>
            </a:pPr>
            <a:r>
              <a:rPr lang="ja-JP" altLang="en-US"/>
              <a:t>クリックすると、次の画面で「</a:t>
            </a:r>
            <a:r>
              <a:rPr lang="en-US" altLang="ja-JP" dirty="0"/>
              <a:t>Show XML</a:t>
            </a:r>
            <a:r>
              <a:rPr lang="ja-JP" altLang="en-US"/>
              <a:t>」というボタンがあり、そこから</a:t>
            </a:r>
            <a:r>
              <a:rPr lang="en-US" altLang="ja-JP" dirty="0"/>
              <a:t>TEI</a:t>
            </a:r>
            <a:r>
              <a:rPr lang="ja-JP" altLang="en-US"/>
              <a:t>ファイルを表示できます。</a:t>
            </a:r>
            <a:endParaRPr lang="en-US" altLang="ja-JP" dirty="0"/>
          </a:p>
          <a:p>
            <a:pPr marL="0" indent="0">
              <a:buNone/>
            </a:pPr>
            <a:r>
              <a:rPr lang="ja-JP" altLang="en-US"/>
              <a:t>あるいは書誌データ（</a:t>
            </a:r>
            <a:r>
              <a:rPr lang="en-US" altLang="ja-JP" dirty="0"/>
              <a:t>metadata</a:t>
            </a:r>
            <a:r>
              <a:rPr lang="ja-JP" altLang="en-US"/>
              <a:t>）の中にある「</a:t>
            </a:r>
            <a:r>
              <a:rPr lang="en-US" altLang="ja-JP" dirty="0"/>
              <a:t>Show standard description</a:t>
            </a:r>
            <a:r>
              <a:rPr lang="ja-JP" altLang="en-US"/>
              <a:t>」というリンクを探して「</a:t>
            </a:r>
            <a:r>
              <a:rPr lang="en-US" altLang="ja-JP" dirty="0"/>
              <a:t>Show XML</a:t>
            </a:r>
            <a:r>
              <a:rPr lang="ja-JP" altLang="en-US"/>
              <a:t>」を見つけることもできます。</a:t>
            </a:r>
            <a:endParaRPr lang="en-US" altLang="ja-JP" dirty="0"/>
          </a:p>
          <a:p>
            <a:pPr marL="0" indent="0">
              <a:buNone/>
            </a:pPr>
            <a:r>
              <a:rPr lang="ja-JP" altLang="en-US"/>
              <a:t>もし、自分で注釈や比較研究をしたい場合は、</a:t>
            </a:r>
            <a:r>
              <a:rPr lang="en-US" altLang="ja-JP" b="0" dirty="0"/>
              <a:t>TEI</a:t>
            </a:r>
            <a:r>
              <a:rPr lang="ja-JP" altLang="en-US" b="0"/>
              <a:t>ファイルをダウンロードして</a:t>
            </a:r>
            <a:r>
              <a:rPr lang="ja-JP" altLang="en-US"/>
              <a:t>、</a:t>
            </a:r>
            <a:r>
              <a:rPr lang="en-US" altLang="ja-JP" dirty="0"/>
              <a:t>VS Code</a:t>
            </a:r>
            <a:r>
              <a:rPr lang="ja-JP" altLang="en-US"/>
              <a:t>などのエディタで開いてみるのも手です。</a:t>
            </a:r>
            <a:br>
              <a:rPr lang="ja-JP" altLang="en-US"/>
            </a:br>
            <a:r>
              <a:rPr lang="ja-JP" altLang="en-US"/>
              <a:t>すでにある翻刻や注釈を参考にしながら、独自の研究視点を追加してみると、新たな発見につながりやすいです。</a:t>
            </a:r>
            <a:br>
              <a:rPr lang="ja-JP" altLang="en-US"/>
            </a:br>
            <a:r>
              <a:rPr lang="en-US" altLang="ja-JP" dirty="0"/>
              <a:t>e-codices</a:t>
            </a:r>
            <a:r>
              <a:rPr lang="ja-JP" altLang="en-US"/>
              <a:t>は</a:t>
            </a:r>
            <a:r>
              <a:rPr lang="ja-JP" altLang="en-US" b="0"/>
              <a:t>国際的に認知度が高い</a:t>
            </a:r>
            <a:r>
              <a:rPr lang="ja-JP" altLang="en-US"/>
              <a:t>プロジェクトなので、学会や研究コミュニティで成果を共有しやすいのも魅力です。</a:t>
            </a:r>
            <a:br>
              <a:rPr lang="ja-JP" altLang="en-US"/>
            </a:br>
            <a:r>
              <a:rPr lang="ja-JP" altLang="en-US"/>
              <a:t>ぜひ、みなさんもこの機会に、中世写本の世界と</a:t>
            </a:r>
            <a:r>
              <a:rPr lang="en-US" altLang="ja-JP" dirty="0"/>
              <a:t>TEI</a:t>
            </a:r>
            <a:r>
              <a:rPr lang="ja-JP" altLang="en-US"/>
              <a:t>の実践的な活用方法を体感してみてください。</a:t>
            </a:r>
            <a:endParaRPr kumimoji="1"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kumimoji="1" lang="en-US" altLang="ja-JP" dirty="0"/>
              <a:t>```</a:t>
            </a:r>
            <a:endParaRPr kumimoji="1" lang="ja-JP" altLang="en-US"/>
          </a:p>
        </p:txBody>
      </p:sp>
    </p:spTree>
    <p:extLst>
      <p:ext uri="{BB962C8B-B14F-4D97-AF65-F5344CB8AC3E}">
        <p14:creationId xmlns:p14="http://schemas.microsoft.com/office/powerpoint/2010/main" val="254323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5226-3B9B-9A9A-860C-CEC988C9BF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835174-E0D2-9EB0-937D-01029928387B}"/>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18872D1D-34E5-4D0B-A3E1-047C59B058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海外の事例紹介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次にご紹介するのは、ゴッホの書簡を集めたデジタルアーカイブプロジェクトです。</a:t>
            </a:r>
            <a:r>
              <a:rPr lang="en-US" dirty="0">
                <a:effectLst/>
              </a:rPr>
              <a:t>[break:"0.1s"]</a:t>
            </a:r>
            <a:br>
              <a:rPr lang="ja-JP" altLang="en-US"/>
            </a:br>
            <a:r>
              <a:rPr lang="ja-JP" altLang="en-US"/>
              <a:t>ゴッホは生前に、弟のテオや</a:t>
            </a:r>
            <a:r>
              <a:rPr lang="en-AU" altLang="ja-JP" dirty="0"/>
              <a:t>(</a:t>
            </a:r>
            <a:r>
              <a:rPr lang="ja-JP" altLang="en-US"/>
              <a:t>友人ゴーギャン</a:t>
            </a:r>
            <a:r>
              <a:rPr lang="en-AU" altLang="ja-JP" dirty="0"/>
              <a:t>)</a:t>
            </a:r>
            <a:r>
              <a:rPr lang="ja-JP" altLang="en-US"/>
              <a:t>など、多くの人々に手紙を残しています。</a:t>
            </a:r>
            <a:r>
              <a:rPr lang="en-US" dirty="0">
                <a:effectLst/>
              </a:rPr>
              <a:t>[break:"0.3s"]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このプロジェクトでは、ゴッホの約</a:t>
            </a:r>
            <a:r>
              <a:rPr lang="en-US" altLang="ja-JP" dirty="0"/>
              <a:t>900</a:t>
            </a:r>
            <a:r>
              <a:rPr lang="ja-JP" altLang="en-US"/>
              <a:t>通にもおよぶ書簡を高精細な画像付きで公開しています。</a:t>
            </a:r>
            <a:r>
              <a:rPr lang="en-US" dirty="0">
                <a:effectLst/>
              </a:rPr>
              <a:t>[break:"0.3s"]</a:t>
            </a:r>
            <a:br>
              <a:rPr lang="ja-JP" altLang="en-US"/>
            </a:br>
            <a:r>
              <a:rPr lang="ja-JP" altLang="en-US"/>
              <a:t>さらに、</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マークアップを活用して、日付・宛先・内容などが細かく整理されています。</a:t>
            </a:r>
            <a:r>
              <a:rPr lang="en-US" dirty="0">
                <a:effectLst/>
              </a:rPr>
              <a:t>[break:"0.5s"]</a:t>
            </a:r>
            <a:br>
              <a:rPr lang="ja-JP" altLang="en-US"/>
            </a:br>
            <a:r>
              <a:rPr lang="ja-JP" altLang="en-US"/>
              <a:t>ゴッホが作品についてどのように考えていたのか、</a:t>
            </a:r>
            <a:r>
              <a:rPr lang="en-US" dirty="0">
                <a:effectLst/>
              </a:rPr>
              <a:t>[break:"0.1s"]</a:t>
            </a:r>
            <a:r>
              <a:rPr lang="ja-JP" altLang="en-US"/>
              <a:t>また当時の画家仲間とのやりとりや、</a:t>
            </a:r>
            <a:r>
              <a:rPr lang="en-US" dirty="0">
                <a:effectLst/>
              </a:rPr>
              <a:t>[break:"0.1s"]</a:t>
            </a:r>
            <a:r>
              <a:rPr lang="ja-JP" altLang="en-US"/>
              <a:t>彼の思考の変化を時系列で追える貴重な資料になっています。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次にご紹介するのは、</a:t>
            </a:r>
            <a:r>
              <a:rPr lang="en-US" altLang="ja-JP" dirty="0"/>
              <a:t>[</a:t>
            </a:r>
            <a:r>
              <a:rPr lang="ja-JP" altLang="en-US"/>
              <a:t>ゴッホの書簡を集めたデジタルアーカイブプロジェクト</a:t>
            </a:r>
            <a:r>
              <a:rPr lang="en-US" altLang="ja-JP" dirty="0"/>
              <a:t>](https://</a:t>
            </a:r>
            <a:r>
              <a:rPr lang="en-US" altLang="ja-JP" dirty="0" err="1"/>
              <a:t>vangoghletters.org</a:t>
            </a:r>
            <a:r>
              <a:rPr lang="en-US" altLang="ja-JP" dirty="0"/>
              <a:t>/)</a:t>
            </a:r>
            <a:r>
              <a:rPr lang="ja-JP" altLang="en-US"/>
              <a:t>です。</a:t>
            </a:r>
            <a:br>
              <a:rPr lang="ja-JP" altLang="en-US"/>
            </a:br>
            <a:r>
              <a:rPr lang="ja-JP" altLang="en-US"/>
              <a:t>ゴッホは生前に、弟のテオや友人ゴーギャンなど、多くの人々に手紙を残しています。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このプロジェクトでは、ゴッホの約</a:t>
            </a:r>
            <a:r>
              <a:rPr lang="en-US" altLang="ja-JP" dirty="0"/>
              <a:t>900</a:t>
            </a:r>
            <a:r>
              <a:rPr lang="ja-JP" altLang="en-US"/>
              <a:t>通にもおよぶ書簡を高精細な画像付きで公開しています。</a:t>
            </a:r>
            <a:br>
              <a:rPr lang="ja-JP" altLang="en-US"/>
            </a:br>
            <a:r>
              <a:rPr lang="ja-JP" altLang="en-US"/>
              <a:t>さらに、</a:t>
            </a:r>
            <a:r>
              <a:rPr lang="en-US" altLang="ja-JP" dirty="0"/>
              <a:t>TEI</a:t>
            </a:r>
            <a:r>
              <a:rPr lang="ja-JP" altLang="en-US"/>
              <a:t>マークアップを活用して、日付・宛先・内容などが細かく整理されています。</a:t>
            </a:r>
            <a:br>
              <a:rPr lang="ja-JP" altLang="en-US"/>
            </a:br>
            <a:r>
              <a:rPr lang="ja-JP" altLang="en-US"/>
              <a:t>ゴッホが作品についてどのように考えていたのか、また当時の画家仲間とのやりとりや、彼の思考の変化を時系列で追える貴重な資料になっています。</a:t>
            </a:r>
            <a:br>
              <a:rPr lang="ja-JP" altLang="en-US"/>
            </a:br>
            <a:r>
              <a:rPr lang="en-US" altLang="ja-JP" dirty="0"/>
              <a:t>```</a:t>
            </a:r>
          </a:p>
        </p:txBody>
      </p:sp>
    </p:spTree>
    <p:extLst>
      <p:ext uri="{BB962C8B-B14F-4D97-AF65-F5344CB8AC3E}">
        <p14:creationId xmlns:p14="http://schemas.microsoft.com/office/powerpoint/2010/main" val="300733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1ECAE-DE3B-2C17-D0F2-8CD68A2329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1215E8-C3F2-ACF8-8740-347187BD3D3D}"/>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AB85315-54E2-FA33-32C9-04C95BD857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海外の事例紹介</a:t>
            </a:r>
            <a:endParaRPr lang="en-US" altLang="ja-JP" dirty="0" err="1">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ゴッホの書簡については、すでに出版物が多く公開されていますが、</a:t>
            </a:r>
            <a:r>
              <a:rPr lang="en-US" dirty="0">
                <a:effectLst/>
              </a:rPr>
              <a:t>[break:"0.1s"]</a:t>
            </a:r>
            <a:r>
              <a:rPr lang="ja-JP" altLang="en-US"/>
              <a:t>このサイトでは、</a:t>
            </a:r>
            <a:r>
              <a:rPr lang="en-US" dirty="0">
                <a:effectLst/>
              </a:rPr>
              <a:t>[break:"0.1s"]</a:t>
            </a:r>
            <a:r>
              <a:rPr lang="ja-JP" altLang="en-US"/>
              <a:t>ゴッホの手紙と関連文書ごとに</a:t>
            </a:r>
            <a:r>
              <a:rPr lang="en-US" altLang="ja-JP" dirty="0"/>
              <a:t>XML</a:t>
            </a:r>
            <a:r>
              <a:rPr lang="ja-JP" altLang="en-US"/>
              <a:t>ドキュメント、つまり</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t>形式</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イケ</a:t>
            </a:r>
            <a:r>
              <a:rPr lang="en-US" altLang="ja-JP" dirty="0">
                <a:effectLst/>
                <a:latin typeface="Hiragino Sans" panose="020B0400000000000000" pitchFamily="34" charset="-128"/>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イシキ</a:t>
            </a:r>
            <a:r>
              <a:rPr lang="en-US" altLang="ja-JP" dirty="0">
                <a:effectLst/>
                <a:latin typeface=".AppleSystemUIFontMonospaced"/>
                <a:ea typeface="Hiragino Sans" panose="020B0400000000000000" pitchFamily="34" charset="-128"/>
              </a:rPr>
              <a:t>"]</a:t>
            </a:r>
            <a:r>
              <a:rPr lang="ja-JP" altLang="en-US"/>
              <a:t> のデータを公開しています。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その</a:t>
            </a:r>
            <a:r>
              <a:rPr lang="en-US" altLang="ja-JP" dirty="0"/>
              <a:t>XML</a:t>
            </a:r>
            <a:r>
              <a:rPr lang="ja-JP" altLang="en-US"/>
              <a:t>データ自体は、クリエイティブコモンズのライセンスにより、</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非営利、出典表記、データを使用した二次的な創作物にたいしても同じライセンスを付与するといったルールを守れば、自由に利用できます。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データの内容は、</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手紙用のメタデータ </a:t>
            </a:r>
            <a:r>
              <a:rPr lang="en-US" altLang="ja-JP" dirty="0"/>
              <a:t>(</a:t>
            </a:r>
            <a:r>
              <a:rPr lang="ja-JP" altLang="en-US"/>
              <a:t>タイトル、番号、日付、通信者など</a:t>
            </a:r>
            <a:r>
              <a:rPr lang="en-US" altLang="ja-JP" dirty="0"/>
              <a:t>)</a:t>
            </a:r>
            <a:r>
              <a:rPr lang="ja-JP" altLang="en-US"/>
              <a:t>、</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完全な転写、翻訳、注釈、</a:t>
            </a:r>
            <a:r>
              <a:rPr lang="en-AU" altLang="ja-JP" dirty="0"/>
              <a:t>(</a:t>
            </a:r>
            <a:r>
              <a:rPr lang="ja-JP" altLang="en-US"/>
              <a:t>テキスト</a:t>
            </a:r>
            <a:r>
              <a:rPr lang="en-AU" altLang="ja-JP" dirty="0"/>
              <a:t>)[kana:"</a:t>
            </a:r>
            <a:r>
              <a:rPr lang="ja-JP" altLang="en-US"/>
              <a:t>テキスト</a:t>
            </a:r>
            <a:r>
              <a:rPr lang="en-AU" altLang="ja-JP" dirty="0"/>
              <a:t>'"](</a:t>
            </a:r>
            <a:r>
              <a:rPr lang="ja-JP" altLang="en-US"/>
              <a:t>注釈</a:t>
            </a:r>
            <a:r>
              <a:rPr lang="en-AU" altLang="ja-JP" dirty="0"/>
              <a:t>)[kana:"</a:t>
            </a:r>
            <a:r>
              <a:rPr lang="ja-JP" altLang="en-US"/>
              <a:t>チ</a:t>
            </a:r>
            <a:r>
              <a:rPr lang="en-AU" altLang="ja-JP" dirty="0"/>
              <a:t>'</a:t>
            </a:r>
            <a:r>
              <a:rPr lang="ja-JP" altLang="en-US"/>
              <a:t>ュウシャク</a:t>
            </a:r>
            <a:r>
              <a:rPr lang="en-AU" altLang="ja-JP" dirty="0"/>
              <a:t>"]</a:t>
            </a:r>
            <a:r>
              <a:rPr lang="ja-JP" altLang="en-US"/>
              <a:t>、転写されたページと</a:t>
            </a:r>
            <a:r>
              <a:rPr lang="en-AU" altLang="ja-JP" dirty="0"/>
              <a:t>(</a:t>
            </a:r>
            <a:r>
              <a:rPr lang="ja-JP" altLang="en-US"/>
              <a:t>そのページ</a:t>
            </a:r>
            <a:r>
              <a:rPr lang="en-AU" altLang="ja-JP" dirty="0"/>
              <a:t>)[kana:"</a:t>
            </a:r>
            <a:r>
              <a:rPr lang="ja-JP" altLang="en-US"/>
              <a:t>ソノペー</a:t>
            </a:r>
            <a:r>
              <a:rPr lang="en-AU" altLang="ja-JP" dirty="0"/>
              <a:t>'</a:t>
            </a:r>
            <a:r>
              <a:rPr lang="ja-JP" altLang="en-US"/>
              <a:t>ジ</a:t>
            </a:r>
            <a:r>
              <a:rPr lang="en-AU" altLang="ja-JP" dirty="0"/>
              <a:t>"]</a:t>
            </a:r>
            <a:r>
              <a:rPr lang="ja-JP" altLang="en-US"/>
              <a:t>の画像 </a:t>
            </a:r>
            <a:r>
              <a:rPr lang="en-US" altLang="ja-JP" dirty="0"/>
              <a:t>(</a:t>
            </a:r>
            <a:r>
              <a:rPr lang="ja-JP" altLang="en-US"/>
              <a:t>ファクシミリ要素</a:t>
            </a:r>
            <a:r>
              <a:rPr lang="en-US" altLang="ja-JP" dirty="0"/>
              <a:t>) </a:t>
            </a:r>
            <a:r>
              <a:rPr lang="ja-JP" altLang="en-US"/>
              <a:t>を関連付ける</a:t>
            </a:r>
            <a:r>
              <a:rPr lang="en-AU" altLang="ja-JP" dirty="0"/>
              <a:t>(</a:t>
            </a:r>
            <a:r>
              <a:rPr lang="ja-JP" altLang="en-US"/>
              <a:t>情報</a:t>
            </a:r>
            <a:r>
              <a:rPr lang="en-AU" altLang="ja-JP" dirty="0"/>
              <a:t>)[kana:"</a:t>
            </a:r>
            <a:r>
              <a:rPr lang="ja-JP" altLang="en-US"/>
              <a:t>ジョウホウ</a:t>
            </a:r>
            <a:r>
              <a:rPr lang="en-AU" altLang="ja-JP" dirty="0"/>
              <a:t>"]</a:t>
            </a:r>
            <a:r>
              <a:rPr lang="ja-JP" altLang="en-US"/>
              <a:t>が含まれます。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画面</a:t>
            </a:r>
            <a:r>
              <a:rPr lang="en-AU" altLang="ja-JP" dirty="0"/>
              <a:t>(</a:t>
            </a:r>
            <a:r>
              <a:rPr lang="ja-JP" altLang="en-US"/>
              <a:t>右側</a:t>
            </a:r>
            <a:r>
              <a:rPr lang="en-AU" altLang="ja-JP" dirty="0"/>
              <a:t>)[kana:"</a:t>
            </a:r>
            <a:r>
              <a:rPr lang="ja-JP" altLang="en-US"/>
              <a:t>ミギガワ</a:t>
            </a:r>
            <a:r>
              <a:rPr lang="en-AU" altLang="ja-JP" dirty="0"/>
              <a:t>"]</a:t>
            </a:r>
            <a:r>
              <a:rPr lang="ja-JP" altLang="en-US"/>
              <a:t>のように、写本画像と</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形式</a:t>
            </a:r>
            <a:r>
              <a:rPr lang="en-AU" altLang="ja-JP" dirty="0"/>
              <a:t>)[kana:"</a:t>
            </a:r>
            <a:r>
              <a:rPr lang="ja-JP" altLang="en-US"/>
              <a:t>ケ</a:t>
            </a:r>
            <a:r>
              <a:rPr lang="en-AU" altLang="ja-JP" dirty="0"/>
              <a:t>'</a:t>
            </a:r>
            <a:r>
              <a:rPr lang="ja-JP" altLang="en-US"/>
              <a:t>イシキ</a:t>
            </a:r>
            <a:r>
              <a:rPr lang="en-AU" altLang="ja-JP" dirty="0"/>
              <a:t>"]</a:t>
            </a:r>
            <a:r>
              <a:rPr lang="ja-JP" altLang="en-US"/>
              <a:t>のデータを使って表示されているメタデータと書簡テキストを同じ画面で並べて比較することができます。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ゴッホの書簡については、すでに出版物が多く公開されていますが、このサイトでは、ゴッホの手紙と関連文書ごとに</a:t>
            </a:r>
            <a:r>
              <a:rPr lang="en-US" altLang="ja-JP" dirty="0"/>
              <a:t>XML</a:t>
            </a:r>
            <a:r>
              <a:rPr lang="ja-JP" altLang="en-US"/>
              <a:t>ドキュメント、つまり</a:t>
            </a:r>
            <a:r>
              <a:rPr lang="en-US" altLang="ja-JP" dirty="0"/>
              <a:t>TEI</a:t>
            </a:r>
            <a:r>
              <a:rPr lang="ja-JP" altLang="en-US"/>
              <a:t>形式のデータを公開しています。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その</a:t>
            </a:r>
            <a:r>
              <a:rPr lang="en-US" altLang="ja-JP" dirty="0"/>
              <a:t>XML</a:t>
            </a:r>
            <a:r>
              <a:rPr lang="ja-JP" altLang="en-US"/>
              <a:t>データ自体は、</a:t>
            </a:r>
            <a:r>
              <a:rPr lang="en-US" altLang="ja-JP" dirty="0"/>
              <a:t>[</a:t>
            </a:r>
            <a:r>
              <a:rPr lang="ja-JP" altLang="en-US"/>
              <a:t>クリエイティブコモンズ</a:t>
            </a:r>
            <a:r>
              <a:rPr lang="en-US" altLang="ja-JP" dirty="0"/>
              <a:t>](https://</a:t>
            </a:r>
            <a:r>
              <a:rPr lang="en-US" altLang="ja-JP" dirty="0" err="1"/>
              <a:t>creativecommons.jp</a:t>
            </a:r>
            <a:r>
              <a:rPr lang="en-US" altLang="ja-JP" dirty="0"/>
              <a:t>/)</a:t>
            </a:r>
            <a:r>
              <a:rPr lang="ja-JP" altLang="en-US"/>
              <a:t>のライセンスにより、非営利、出典表記、データを使用した二次的な創作物にたいしても同じライセンスを付与するといったルールを守れば、自由に利用できます。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データの内容は、手紙用のメタデータ </a:t>
            </a:r>
            <a:r>
              <a:rPr lang="en-US" altLang="ja-JP" dirty="0"/>
              <a:t>(</a:t>
            </a:r>
            <a:r>
              <a:rPr lang="ja-JP" altLang="en-US"/>
              <a:t>タイトル、番号、日付、通信者など</a:t>
            </a:r>
            <a:r>
              <a:rPr lang="en-US" altLang="ja-JP" dirty="0"/>
              <a:t>)</a:t>
            </a:r>
            <a:r>
              <a:rPr lang="ja-JP" altLang="en-US"/>
              <a:t>、完全な転写、翻訳、注釈、テキスト注釈、転写されたページとそのページの画像 </a:t>
            </a:r>
            <a:r>
              <a:rPr lang="en-US" altLang="ja-JP" dirty="0"/>
              <a:t>(</a:t>
            </a:r>
            <a:r>
              <a:rPr lang="ja-JP" altLang="en-US"/>
              <a:t>ファクシミリ要素</a:t>
            </a:r>
            <a:r>
              <a:rPr lang="en-US" altLang="ja-JP" dirty="0"/>
              <a:t>) </a:t>
            </a:r>
            <a:r>
              <a:rPr lang="ja-JP" altLang="en-US"/>
              <a:t>を関連付ける情報が含まれます。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画面右側のように、写本画像と</a:t>
            </a:r>
            <a:r>
              <a:rPr lang="en-US" altLang="ja-JP" dirty="0"/>
              <a:t>TEI</a:t>
            </a:r>
            <a:r>
              <a:rPr lang="ja-JP" altLang="en-US"/>
              <a:t>形式のデータを使って表示されているメタデータと書簡テキストを同じ画面で並べて比較することができます。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p:txBody>
      </p:sp>
    </p:spTree>
    <p:extLst>
      <p:ext uri="{BB962C8B-B14F-4D97-AF65-F5344CB8AC3E}">
        <p14:creationId xmlns:p14="http://schemas.microsoft.com/office/powerpoint/2010/main" val="4203090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海外の事例紹介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こちらのスライドでは、</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ゴッホの書簡プロジェクトで使用されている、主な</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タグをご紹介します。</a:t>
            </a:r>
            <a:r>
              <a:rPr lang="en-US" dirty="0">
                <a:effectLst/>
              </a:rPr>
              <a:t>[break:"0.5s"]</a:t>
            </a:r>
            <a:br>
              <a:rPr lang="ja-JP" altLang="en-US"/>
            </a:br>
            <a:r>
              <a:rPr lang="ja-JP" altLang="en-US"/>
              <a:t>まず、「</a:t>
            </a:r>
            <a:r>
              <a:rPr lang="en-US" altLang="ja-JP" dirty="0" err="1"/>
              <a:t>correspDesc</a:t>
            </a:r>
            <a:r>
              <a:rPr lang="ja-JP" altLang="en-US"/>
              <a:t>」は差出人や受取人、日付など、書簡特有のメタデータをまとめる重要なタグです。</a:t>
            </a:r>
            <a:r>
              <a:rPr lang="en-US" dirty="0">
                <a:effectLst/>
              </a:rPr>
              <a:t>[break:"0.3s"]</a:t>
            </a:r>
            <a:br>
              <a:rPr lang="ja-JP" altLang="en-US"/>
            </a:br>
            <a:r>
              <a:rPr lang="ja-JP" altLang="en-US"/>
              <a:t>「</a:t>
            </a:r>
            <a:r>
              <a:rPr lang="en-US" altLang="ja-JP" dirty="0" err="1"/>
              <a:t>persName</a:t>
            </a:r>
            <a:r>
              <a:rPr lang="ja-JP" altLang="en-US"/>
              <a:t>」は手紙に登場する人物名、</a:t>
            </a:r>
            <a:r>
              <a:rPr lang="en-US" dirty="0">
                <a:effectLst/>
              </a:rPr>
              <a:t>[break:"0.1s"]</a:t>
            </a:r>
            <a:r>
              <a:rPr lang="ja-JP" altLang="en-US"/>
              <a:t>「</a:t>
            </a:r>
            <a:r>
              <a:rPr lang="en-US" altLang="ja-JP" dirty="0" err="1"/>
              <a:t>placeName</a:t>
            </a:r>
            <a:r>
              <a:rPr lang="ja-JP" altLang="en-US"/>
              <a:t>」は地名を示すのに使われます。</a:t>
            </a:r>
            <a:r>
              <a:rPr lang="en-US" dirty="0">
                <a:effectLst/>
              </a:rPr>
              <a:t>[break:"0.3s"]</a:t>
            </a:r>
            <a:br>
              <a:rPr lang="ja-JP" altLang="en-US"/>
            </a:br>
            <a:r>
              <a:rPr lang="ja-JP" altLang="en-US"/>
              <a:t>さらに、手紙内で言及される作品名や書籍名を「</a:t>
            </a:r>
            <a:r>
              <a:rPr lang="en-US" altLang="ja-JP" dirty="0"/>
              <a:t>title</a:t>
            </a:r>
            <a:r>
              <a:rPr lang="ja-JP" altLang="en-US"/>
              <a:t>」でマークアップし、</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注釈や翻訳者コメントは「</a:t>
            </a:r>
            <a:r>
              <a:rPr lang="en-US" altLang="ja-JP" dirty="0"/>
              <a:t>note</a:t>
            </a:r>
            <a:r>
              <a:rPr lang="ja-JP" altLang="en-US"/>
              <a:t>」で管理します。</a:t>
            </a:r>
            <a:r>
              <a:rPr lang="en-US" dirty="0">
                <a:effectLst/>
              </a:rPr>
              <a:t>[break:"0.3s"]</a:t>
            </a:r>
            <a:br>
              <a:rPr lang="ja-JP" altLang="en-US"/>
            </a:br>
            <a:r>
              <a:rPr lang="ja-JP" altLang="en-US"/>
              <a:t>一方、「</a:t>
            </a:r>
            <a:r>
              <a:rPr lang="en-US" altLang="ja-JP" dirty="0"/>
              <a:t>pb</a:t>
            </a:r>
            <a:r>
              <a:rPr lang="ja-JP" altLang="en-US"/>
              <a:t>」や、</a:t>
            </a:r>
            <a:r>
              <a:rPr lang="en-AU" altLang="ja-JP" dirty="0"/>
              <a:t>(</a:t>
            </a:r>
            <a:r>
              <a:rPr lang="en-US" altLang="ja-JP" dirty="0" err="1"/>
              <a:t>lb</a:t>
            </a:r>
            <a:r>
              <a:rPr lang="en-US" altLang="ja-JP" dirty="0"/>
              <a:t>)[kana:"</a:t>
            </a:r>
            <a:r>
              <a:rPr lang="ja-JP" altLang="en-US"/>
              <a:t>エル</a:t>
            </a:r>
            <a:r>
              <a:rPr lang="en-AU" altLang="ja-JP" dirty="0"/>
              <a:t>'</a:t>
            </a:r>
            <a:r>
              <a:rPr lang="ja-JP" altLang="en-US"/>
              <a:t>ビー</a:t>
            </a:r>
            <a:r>
              <a:rPr lang="en-US" altLang="ja-JP" dirty="0"/>
              <a:t>"]</a:t>
            </a:r>
            <a:r>
              <a:rPr lang="ja-JP" altLang="en-US"/>
              <a:t>はページや、行の区切りを明示し、レイアウトを再現するために便利です。</a:t>
            </a:r>
            <a:r>
              <a:rPr lang="en-US" dirty="0">
                <a:effectLst/>
              </a:rPr>
              <a:t>[break:"0.3s"]</a:t>
            </a:r>
            <a:br>
              <a:rPr lang="ja-JP" altLang="en-US"/>
            </a:br>
            <a:r>
              <a:rPr lang="ja-JP" altLang="en-US"/>
              <a:t>また、</a:t>
            </a:r>
            <a:r>
              <a:rPr lang="en-AU" altLang="ja-JP" dirty="0"/>
              <a:t>(</a:t>
            </a:r>
            <a:r>
              <a:rPr lang="en-US" altLang="ja-JP" dirty="0"/>
              <a:t>hi)[kana:"</a:t>
            </a:r>
            <a:r>
              <a:rPr lang="ja-JP" altLang="en-US"/>
              <a:t>エッチア</a:t>
            </a:r>
            <a:r>
              <a:rPr lang="en-AU" altLang="ja-JP" dirty="0"/>
              <a:t>'</a:t>
            </a:r>
            <a:r>
              <a:rPr lang="ja-JP" altLang="en-US"/>
              <a:t>イ</a:t>
            </a:r>
            <a:r>
              <a:rPr lang="en-US" altLang="ja-JP" dirty="0"/>
              <a:t>"]</a:t>
            </a:r>
            <a:r>
              <a:rPr lang="ja-JP" altLang="en-US"/>
              <a:t>を使うと強調や取消しなどの筆跡上の変化を</a:t>
            </a:r>
            <a:r>
              <a:rPr lang="en-AU" altLang="ja-JP" dirty="0"/>
              <a:t>(</a:t>
            </a:r>
            <a:r>
              <a:rPr lang="ja-JP" altLang="en-US"/>
              <a:t>表現できます</a:t>
            </a:r>
            <a:r>
              <a:rPr lang="en-AU" altLang="ja-JP" dirty="0"/>
              <a:t>)[kana:"</a:t>
            </a:r>
            <a:r>
              <a:rPr lang="ja-JP" altLang="en-US"/>
              <a:t>ヒョウゲ</a:t>
            </a:r>
            <a:r>
              <a:rPr lang="en-AU" altLang="ja-JP" dirty="0"/>
              <a:t>'</a:t>
            </a:r>
            <a:r>
              <a:rPr lang="ja-JP" altLang="en-US"/>
              <a:t>ンデキマス</a:t>
            </a:r>
            <a:r>
              <a:rPr lang="en-AU" altLang="ja-JP" dirty="0"/>
              <a:t>"]</a:t>
            </a:r>
            <a:r>
              <a:rPr lang="ja-JP" altLang="en-US"/>
              <a:t>。</a:t>
            </a:r>
            <a:r>
              <a:rPr lang="en-US" dirty="0">
                <a:effectLst/>
              </a:rPr>
              <a:t>[break:"0.5s"]</a:t>
            </a:r>
            <a:br>
              <a:rPr lang="ja-JP" altLang="en-US"/>
            </a:br>
            <a:r>
              <a:rPr lang="ja-JP" altLang="en-US"/>
              <a:t>これらのタグを活用することで、手紙本文の構造を忠実に再現しながら、検索や分析に適した形で書簡を保存しています。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こちらのスライドでは、ゴッホの書簡プロジェクトで使用されている主な</a:t>
            </a:r>
            <a:r>
              <a:rPr lang="en-US" altLang="ja-JP" dirty="0"/>
              <a:t>TEI</a:t>
            </a:r>
            <a:r>
              <a:rPr lang="ja-JP" altLang="en-US"/>
              <a:t>タグをご紹介します。</a:t>
            </a:r>
            <a:br>
              <a:rPr lang="ja-JP" altLang="en-US"/>
            </a:br>
            <a:r>
              <a:rPr lang="ja-JP" altLang="en-US"/>
              <a:t>まず、</a:t>
            </a:r>
            <a:r>
              <a:rPr lang="en-US" altLang="ja-JP" dirty="0"/>
              <a:t>&lt;</a:t>
            </a:r>
            <a:r>
              <a:rPr lang="en-US" altLang="ja-JP" dirty="0" err="1"/>
              <a:t>correspDesc</a:t>
            </a:r>
            <a:r>
              <a:rPr lang="en-US" altLang="ja-JP" dirty="0"/>
              <a:t>&gt;</a:t>
            </a:r>
            <a:r>
              <a:rPr lang="ja-JP" altLang="en-US"/>
              <a:t>は差出人や受取人、日付など、書簡特有のメタデータをまとめる重要なタグです。</a:t>
            </a:r>
            <a:br>
              <a:rPr lang="ja-JP" altLang="en-US"/>
            </a:br>
            <a:r>
              <a:rPr lang="en-US" altLang="ja-JP" dirty="0"/>
              <a:t>&lt;</a:t>
            </a:r>
            <a:r>
              <a:rPr lang="en-US" altLang="ja-JP" dirty="0" err="1"/>
              <a:t>persName</a:t>
            </a:r>
            <a:r>
              <a:rPr lang="en-US" altLang="ja-JP" dirty="0"/>
              <a:t>&gt;</a:t>
            </a:r>
            <a:r>
              <a:rPr lang="ja-JP" altLang="en-US"/>
              <a:t>は手紙に登場する人物名、</a:t>
            </a:r>
            <a:r>
              <a:rPr lang="en-US" altLang="ja-JP" dirty="0"/>
              <a:t>&lt;</a:t>
            </a:r>
            <a:r>
              <a:rPr lang="en-US" altLang="ja-JP" dirty="0" err="1"/>
              <a:t>placeName</a:t>
            </a:r>
            <a:r>
              <a:rPr lang="en-US" altLang="ja-JP" dirty="0"/>
              <a:t>&gt;</a:t>
            </a:r>
            <a:r>
              <a:rPr lang="ja-JP" altLang="en-US"/>
              <a:t>は地名を示すのに使われます。</a:t>
            </a:r>
            <a:br>
              <a:rPr lang="ja-JP" altLang="en-US"/>
            </a:br>
            <a:r>
              <a:rPr lang="ja-JP" altLang="en-US"/>
              <a:t>さらに、手紙内で言及される作品名や書籍名を「</a:t>
            </a:r>
            <a:r>
              <a:rPr lang="en-US" altLang="ja-JP" dirty="0"/>
              <a:t>title</a:t>
            </a:r>
            <a:r>
              <a:rPr lang="ja-JP" altLang="en-US"/>
              <a:t>」でマークアップし、注釈や翻訳者コメントは</a:t>
            </a:r>
            <a:r>
              <a:rPr lang="en-US" altLang="ja-JP" dirty="0"/>
              <a:t>&lt;note&gt;</a:t>
            </a:r>
            <a:r>
              <a:rPr lang="ja-JP" altLang="en-US"/>
              <a:t>で管理します。</a:t>
            </a:r>
            <a:br>
              <a:rPr lang="ja-JP" altLang="en-US"/>
            </a:br>
            <a:r>
              <a:rPr lang="ja-JP" altLang="en-US"/>
              <a:t>一方、</a:t>
            </a:r>
            <a:r>
              <a:rPr lang="en-US" altLang="ja-JP" dirty="0"/>
              <a:t>&lt;pb&gt;</a:t>
            </a:r>
            <a:r>
              <a:rPr lang="ja-JP" altLang="en-US"/>
              <a:t>や</a:t>
            </a:r>
            <a:r>
              <a:rPr lang="en-US" altLang="ja-JP" dirty="0"/>
              <a:t>&lt;</a:t>
            </a:r>
            <a:r>
              <a:rPr lang="en-US" altLang="ja-JP" dirty="0" err="1"/>
              <a:t>lb</a:t>
            </a:r>
            <a:r>
              <a:rPr lang="en-US" altLang="ja-JP" dirty="0"/>
              <a:t>&gt;</a:t>
            </a:r>
            <a:r>
              <a:rPr lang="ja-JP" altLang="en-US"/>
              <a:t>はページや行の区切りを明示し、レイアウトを再現するために便利です。</a:t>
            </a:r>
            <a:br>
              <a:rPr lang="ja-JP" altLang="en-US"/>
            </a:br>
            <a:r>
              <a:rPr lang="ja-JP" altLang="en-US"/>
              <a:t>また、</a:t>
            </a:r>
            <a:r>
              <a:rPr lang="en-US" altLang="ja-JP" dirty="0"/>
              <a:t>&lt;hi&gt;</a:t>
            </a:r>
            <a:r>
              <a:rPr lang="ja-JP" altLang="en-US"/>
              <a:t>を使うと強調や取消しなどの筆跡上の変化を表現できます。</a:t>
            </a:r>
            <a:br>
              <a:rPr lang="ja-JP" altLang="en-US"/>
            </a:br>
            <a:r>
              <a:rPr lang="ja-JP" altLang="en-US"/>
              <a:t>これらのタグを活用することで、手紙本文の構造を忠実に再現しながら、検索や分析に適した形で書簡を保存しています。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p:txBody>
      </p:sp>
    </p:spTree>
    <p:extLst>
      <p:ext uri="{BB962C8B-B14F-4D97-AF65-F5344CB8AC3E}">
        <p14:creationId xmlns:p14="http://schemas.microsoft.com/office/powerpoint/2010/main" val="412474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altLang="ja-JP" dirty="0" err="1">
                <a:effectLst/>
                <a:latin typeface="Helvetica Neue" panose="02000503000000020004" pitchFamily="2" charset="0"/>
              </a:rPr>
              <a:t>Topic: </a:t>
            </a:r>
            <a:r>
              <a:rPr lang="ja-JP" altLang="en-US" dirty="0" err="1">
                <a:effectLst/>
                <a:latin typeface="Helvetica Neue" panose="02000503000000020004" pitchFamily="2" charset="0"/>
              </a:rPr>
              <a:t>まとめ</a:t>
            </a:r>
            <a:endParaRPr lang="en-US" altLang="ja-JP" dirty="0">
              <a:effectLst/>
              <a:latin typeface="Helvetica Neue" panose="02000503000000020004" pitchFamily="2" charset="0"/>
            </a:endParaRPr>
          </a:p>
          <a:p>
            <a:pPr marL="0" lvl="0" indent="0">
              <a:buNone/>
            </a:pPr>
            <a:r>
              <a:rPr kumimoji="1" lang="en-US" altLang="ja-JP" dirty="0"/>
              <a:t>```text</a:t>
            </a:r>
          </a:p>
          <a:p>
            <a:pPr marL="0" lvl="0" indent="0">
              <a:buNone/>
            </a:pPr>
            <a:r>
              <a:rPr lang="ja-JP" altLang="en-US"/>
              <a:t>これらの事例を見て、興味をもたれた方も多いのではないでしょうか。</a:t>
            </a:r>
            <a:r>
              <a:rPr lang="en-US" dirty="0">
                <a:effectLst/>
              </a:rPr>
              <a:t>[break:"0.1s"]</a:t>
            </a:r>
            <a:br>
              <a:rPr lang="ja-JP" altLang="en-US"/>
            </a:br>
            <a:r>
              <a:rPr lang="ja-JP" altLang="en-US"/>
              <a:t>取り掛かり方としては、まず研究対象のテキストを選び、</a:t>
            </a:r>
            <a:r>
              <a:rPr lang="en-US" dirty="0">
                <a:effectLst/>
              </a:rPr>
              <a:t>[break:"0.1s"]</a:t>
            </a:r>
            <a:br>
              <a:rPr lang="ja-JP" altLang="en-US"/>
            </a:br>
            <a:r>
              <a:rPr lang="ja-JP" altLang="en-US"/>
              <a:t>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でどのような情報をマークアップしたいのかを決めることが大切です。</a:t>
            </a:r>
            <a:r>
              <a:rPr lang="en-US" dirty="0">
                <a:effectLst/>
              </a:rPr>
              <a:t>[break:"0.1s"]</a:t>
            </a:r>
            <a:br>
              <a:rPr lang="ja-JP" altLang="en-US"/>
            </a:br>
            <a:r>
              <a:rPr lang="ja-JP" altLang="en-US"/>
              <a:t>すでに存在している海外や国内のプロジェクトや研究会に参加して、作業手順を学ぶのも良いでしょう。</a:t>
            </a:r>
            <a:r>
              <a:rPr lang="en-US" dirty="0">
                <a:effectLst/>
              </a:rPr>
              <a:t>[break:"1s"]</a:t>
            </a:r>
            <a:endParaRPr kumimoji="1" lang="en-US" altLang="ja-JP" dirty="0"/>
          </a:p>
          <a:p>
            <a:pPr marL="0" lvl="0" indent="0">
              <a:buNone/>
            </a:pPr>
            <a:r>
              <a:rPr kumimoji="1" lang="en-US" altLang="ja-JP" dirty="0"/>
              <a:t>```</a:t>
            </a:r>
          </a:p>
          <a:p>
            <a:pPr marL="0" lvl="0" indent="0">
              <a:buNone/>
            </a:pPr>
            <a:r>
              <a:rPr kumimoji="1" lang="en-US" altLang="ja-JP" dirty="0"/>
              <a:t>```description</a:t>
            </a:r>
          </a:p>
          <a:p>
            <a:pPr marL="0" lvl="0" indent="0">
              <a:buNone/>
            </a:pPr>
            <a:r>
              <a:rPr lang="ja-JP" altLang="en-US"/>
              <a:t>これらの事例を見て、興味をもたれた方も多いのではないでしょうか。</a:t>
            </a:r>
            <a:br>
              <a:rPr lang="ja-JP" altLang="en-US"/>
            </a:br>
            <a:r>
              <a:rPr lang="ja-JP" altLang="en-US"/>
              <a:t>取り掛かり方としては、まず研究対象のテキストを選び、</a:t>
            </a:r>
            <a:r>
              <a:rPr lang="en-US" altLang="ja-JP" dirty="0"/>
              <a:t>TEI</a:t>
            </a:r>
            <a:r>
              <a:rPr lang="ja-JP" altLang="en-US"/>
              <a:t>でどのような情報をマークアップしたいのかを決めることが大切です。</a:t>
            </a:r>
            <a:br>
              <a:rPr lang="ja-JP" altLang="en-US"/>
            </a:br>
            <a:r>
              <a:rPr lang="ja-JP" altLang="en-US"/>
              <a:t>すでに存在している海外や国内のプロジェクトや研究会に参加して、作業手順を学ぶのも良いでしょう。</a:t>
            </a:r>
            <a:br>
              <a:rPr lang="ja-JP" altLang="en-US"/>
            </a:br>
            <a:r>
              <a:rPr kumimoji="1" lang="en-US" altLang="ja-JP" dirty="0"/>
              <a:t>```</a:t>
            </a:r>
            <a:endParaRPr kumimoji="1" lang="ja-JP" altLang="en-US"/>
          </a:p>
        </p:txBody>
      </p:sp>
    </p:spTree>
    <p:extLst>
      <p:ext uri="{BB962C8B-B14F-4D97-AF65-F5344CB8AC3E}">
        <p14:creationId xmlns:p14="http://schemas.microsoft.com/office/powerpoint/2010/main" val="2213173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EC00-BA1A-C4C6-2385-1F0E872BBC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6E51A2-5C9C-9523-56C8-E8C93CB99943}"/>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738DAB5-A2C0-D9AD-B173-E7842E6D2A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t>Topic: </a:t>
            </a:r>
            <a:r>
              <a:rPr lang="ja-JP" altLang="en-US" dirty="0" err="1"/>
              <a:t>まとめ</a:t>
            </a:r>
            <a:endParaRPr lang="en-US" altLang="ja-JP" dirty="0"/>
          </a:p>
          <a:p>
            <a:pPr marL="0" indent="0">
              <a:buNone/>
            </a:pPr>
            <a:r>
              <a:rPr lang="en-US" altLang="ja-JP" dirty="0"/>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いかがでしたでしょうか。</a:t>
            </a:r>
            <a:r>
              <a:rPr lang="en-US" dirty="0">
                <a:effectLst/>
              </a:rPr>
              <a:t>[break:"0.1s"]</a:t>
            </a:r>
            <a:br>
              <a:rPr lang="ja-JP" altLang="en-US"/>
            </a:b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を使うと、テキスト分析の効率化だけでなく、</a:t>
            </a:r>
            <a:r>
              <a:rPr lang="en-US" dirty="0">
                <a:effectLst/>
              </a:rPr>
              <a:t>[break:"0.1s"]</a:t>
            </a:r>
            <a:r>
              <a:rPr lang="en-US" altLang="ja-JP" dirty="0"/>
              <a:t>『</a:t>
            </a:r>
            <a:r>
              <a:rPr lang="ja-JP" altLang="en-US"/>
              <a:t>どこが重要なのか</a:t>
            </a:r>
            <a:r>
              <a:rPr lang="en-US" altLang="ja-JP" dirty="0"/>
              <a:t>』</a:t>
            </a:r>
            <a:r>
              <a:rPr lang="ja-JP" altLang="en-US"/>
              <a:t>を他の研究者や読者に伝えやすくなります。</a:t>
            </a:r>
            <a:r>
              <a:rPr lang="en-US" dirty="0">
                <a:effectLst/>
              </a:rPr>
              <a:t>[break:"0.3s"]</a:t>
            </a:r>
            <a:br>
              <a:rPr lang="ja-JP" altLang="en-US"/>
            </a:br>
            <a:r>
              <a:rPr lang="ja-JP" altLang="en-US"/>
              <a:t>研究対象の魅力を引き出し、注目点を整理して、成果を共有する。</a:t>
            </a:r>
            <a:r>
              <a:rPr lang="en-US" dirty="0">
                <a:effectLst/>
              </a:rPr>
              <a:t>[break:"0.3s"]</a:t>
            </a:r>
            <a:br>
              <a:rPr lang="ja-JP" altLang="en-US"/>
            </a:br>
            <a:r>
              <a:rPr lang="ja-JP" altLang="en-US"/>
              <a:t>これはまさに</a:t>
            </a:r>
            <a:r>
              <a:rPr lang="en-AU" altLang="ja-JP" dirty="0"/>
              <a:t>(</a:t>
            </a:r>
            <a:r>
              <a:rPr lang="ja-JP" altLang="en-US"/>
              <a:t>デジタルヒューマニティーズ</a:t>
            </a:r>
            <a:r>
              <a:rPr lang="en-AU" altLang="ja-JP" dirty="0"/>
              <a:t>)[kana:"</a:t>
            </a:r>
            <a:r>
              <a:rPr lang="ja-JP" altLang="en-US"/>
              <a:t>デジタルヒューマニ</a:t>
            </a:r>
            <a:r>
              <a:rPr lang="en-AU" altLang="ja-JP" dirty="0"/>
              <a:t>'</a:t>
            </a:r>
            <a:r>
              <a:rPr lang="ja-JP" altLang="en-US"/>
              <a:t>ティーズ</a:t>
            </a:r>
            <a:r>
              <a:rPr lang="en-AU" altLang="ja-JP" dirty="0"/>
              <a:t>"]</a:t>
            </a:r>
            <a:r>
              <a:rPr lang="ja-JP" altLang="en-US"/>
              <a:t>の中心的な考え方でもあり、</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はその強力なサポートをしてくれます。</a:t>
            </a:r>
            <a:r>
              <a:rPr lang="en-US" dirty="0">
                <a:effectLst/>
              </a:rPr>
              <a:t>[break:"0.5s"]</a:t>
            </a:r>
            <a:br>
              <a:rPr lang="ja-JP" altLang="en-US"/>
            </a:br>
            <a:r>
              <a:rPr lang="ja-JP" altLang="en-US"/>
              <a:t>ぜひ、みなさんの研究テーマに合わせて、</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の活用を続けてみてください。</a:t>
            </a:r>
            <a:r>
              <a:rPr lang="en-US" dirty="0">
                <a:effectLst/>
              </a:rPr>
              <a:t>[break:"0.5s"]</a:t>
            </a:r>
            <a:br>
              <a:rPr lang="ja-JP" altLang="en-US"/>
            </a:br>
            <a:r>
              <a:rPr lang="ja-JP" altLang="en-US"/>
              <a:t>そして、今回</a:t>
            </a:r>
            <a:r>
              <a:rPr lang="en-AU" altLang="ja-JP" dirty="0"/>
              <a:t>(</a:t>
            </a:r>
            <a:r>
              <a:rPr lang="ja-JP" altLang="en-US"/>
              <a:t>紹介した事例</a:t>
            </a:r>
            <a:r>
              <a:rPr lang="en-AU" altLang="ja-JP" dirty="0"/>
              <a:t>)[kana:"</a:t>
            </a:r>
            <a:r>
              <a:rPr lang="ja-JP" altLang="en-US"/>
              <a:t>ショウカ</a:t>
            </a:r>
            <a:r>
              <a:rPr lang="en-AU" altLang="ja-JP" dirty="0"/>
              <a:t>'</a:t>
            </a:r>
            <a:r>
              <a:rPr lang="ja-JP" altLang="en-US"/>
              <a:t>イシタジレイ</a:t>
            </a:r>
            <a:r>
              <a:rPr lang="en-AU" altLang="ja-JP" dirty="0"/>
              <a:t>'"]</a:t>
            </a:r>
            <a:r>
              <a:rPr lang="ja-JP" altLang="en-US"/>
              <a:t>以外にも、世界でさまざまなプロジェクトが進行中です。</a:t>
            </a:r>
            <a:r>
              <a:rPr lang="en-US" dirty="0">
                <a:effectLst/>
              </a:rPr>
              <a:t>[break:"0.1s"]</a:t>
            </a:r>
            <a:br>
              <a:rPr lang="ja-JP" altLang="en-US"/>
            </a:br>
            <a:r>
              <a:rPr lang="en-US" altLang="ja-JP" dirty="0"/>
              <a:t>『</a:t>
            </a:r>
            <a:r>
              <a:rPr lang="ja-JP" altLang="en-US"/>
              <a:t>こんな使い方はどうかな？</a:t>
            </a:r>
            <a:r>
              <a:rPr lang="en-US" altLang="ja-JP" dirty="0"/>
              <a:t>』</a:t>
            </a:r>
            <a:r>
              <a:rPr lang="ja-JP" altLang="en-US"/>
              <a:t>というアイデアがあれば、ぜひ積極的にコミュニティーと情報交換しながら実践してみてください。</a:t>
            </a:r>
            <a:r>
              <a:rPr lang="en-US" dirty="0">
                <a:effectLst/>
              </a:rPr>
              <a:t>[break:"0.5s"]</a:t>
            </a:r>
            <a:br>
              <a:rPr lang="ja-JP" altLang="en-US"/>
            </a:br>
            <a:r>
              <a:rPr lang="ja-JP" altLang="en-US"/>
              <a:t>それでは、ここまでご視聴いただき、ありがとうございました！</a:t>
            </a:r>
            <a:r>
              <a:rPr lang="en-US" dirty="0">
                <a:effectLst/>
              </a:rPr>
              <a:t>[break:"1s"]</a:t>
            </a:r>
            <a:endParaRPr lang="en-US" altLang="ja-JP" dirty="0"/>
          </a:p>
          <a:p>
            <a:pPr marL="0" indent="0">
              <a:buNone/>
            </a:pPr>
            <a:r>
              <a:rPr lang="en-US" altLang="ja-JP" dirty="0"/>
              <a:t>```</a:t>
            </a:r>
          </a:p>
          <a:p>
            <a:pPr marL="0" indent="0">
              <a:buNone/>
            </a:pPr>
            <a:r>
              <a:rPr lang="en-US" altLang="ja-JP" dirty="0"/>
              <a:t>```description</a:t>
            </a:r>
          </a:p>
          <a:p>
            <a:pPr marL="0" indent="0">
              <a:buNone/>
            </a:pPr>
            <a:r>
              <a:rPr lang="ja-JP" altLang="en-US"/>
              <a:t>いかがでしたでしょうか。</a:t>
            </a:r>
            <a:br>
              <a:rPr lang="ja-JP" altLang="en-US"/>
            </a:br>
            <a:r>
              <a:rPr lang="en-US" altLang="ja-JP" dirty="0"/>
              <a:t>TEI</a:t>
            </a:r>
            <a:r>
              <a:rPr lang="ja-JP" altLang="en-US"/>
              <a:t>を使うと、テキスト分析の効率化だけでなく、</a:t>
            </a:r>
            <a:r>
              <a:rPr lang="en-US" altLang="ja-JP" dirty="0"/>
              <a:t>『</a:t>
            </a:r>
            <a:r>
              <a:rPr lang="ja-JP" altLang="en-US"/>
              <a:t>どこが重要なのか</a:t>
            </a:r>
            <a:r>
              <a:rPr lang="en-US" altLang="ja-JP" dirty="0"/>
              <a:t>』</a:t>
            </a:r>
            <a:r>
              <a:rPr lang="ja-JP" altLang="en-US"/>
              <a:t>を他の研究者や読者に伝えやすくなります。</a:t>
            </a:r>
            <a:br>
              <a:rPr lang="ja-JP" altLang="en-US"/>
            </a:br>
            <a:r>
              <a:rPr lang="ja-JP" altLang="en-US"/>
              <a:t>研究対象の魅力を引き出し、注目点を整理して、成果を共有する。</a:t>
            </a:r>
            <a:br>
              <a:rPr lang="ja-JP" altLang="en-US"/>
            </a:br>
            <a:r>
              <a:rPr lang="ja-JP" altLang="en-US"/>
              <a:t>これはまさにデジタルヒューマニティーズの中心的な考え方でもあり、</a:t>
            </a:r>
            <a:r>
              <a:rPr lang="en-US" altLang="ja-JP" dirty="0"/>
              <a:t>TEI</a:t>
            </a:r>
            <a:r>
              <a:rPr lang="ja-JP" altLang="en-US"/>
              <a:t>はその強力なサポートをしてくれます。</a:t>
            </a:r>
            <a:br>
              <a:rPr lang="ja-JP" altLang="en-US"/>
            </a:br>
            <a:r>
              <a:rPr lang="ja-JP" altLang="en-US"/>
              <a:t>ぜひ、みなさんの研究テーマに合わせて、</a:t>
            </a:r>
            <a:r>
              <a:rPr lang="en-US" altLang="ja-JP" dirty="0"/>
              <a:t>TEI</a:t>
            </a:r>
            <a:r>
              <a:rPr lang="ja-JP" altLang="en-US"/>
              <a:t>の活用を続けてみてください。</a:t>
            </a:r>
            <a:br>
              <a:rPr lang="ja-JP" altLang="en-US"/>
            </a:br>
            <a:r>
              <a:rPr lang="ja-JP" altLang="en-US"/>
              <a:t>そして、今回紹介した事例以外にも、世界でさまざまなプロジェクトが進行中です。</a:t>
            </a:r>
            <a:br>
              <a:rPr lang="ja-JP" altLang="en-US"/>
            </a:br>
            <a:r>
              <a:rPr lang="en-US" altLang="ja-JP" dirty="0"/>
              <a:t>『</a:t>
            </a:r>
            <a:r>
              <a:rPr lang="ja-JP" altLang="en-US"/>
              <a:t>こんな使い方はどうかな？</a:t>
            </a:r>
            <a:r>
              <a:rPr lang="en-US" altLang="ja-JP" dirty="0"/>
              <a:t>』</a:t>
            </a:r>
            <a:r>
              <a:rPr lang="ja-JP" altLang="en-US"/>
              <a:t>というアイデアがあれば、ぜひ積極的にコミュニティーと情報交換しながら実践してみてください。</a:t>
            </a:r>
            <a:br>
              <a:rPr lang="ja-JP" altLang="en-US"/>
            </a:br>
            <a:r>
              <a:rPr lang="ja-JP" altLang="en-US"/>
              <a:t>それでは、ここまでご視聴いただき、ありがとうございました！</a:t>
            </a:r>
            <a:endParaRPr lang="en-US" altLang="ja-JP" dirty="0"/>
          </a:p>
          <a:p>
            <a:pPr marL="0" indent="0">
              <a:buNone/>
            </a:pPr>
            <a:r>
              <a:rPr kumimoji="1" lang="en-US" altLang="ja-JP" dirty="0"/>
              <a:t>```</a:t>
            </a:r>
            <a:endParaRPr kumimoji="1" lang="ja-JP" altLang="en-US"/>
          </a:p>
        </p:txBody>
      </p:sp>
    </p:spTree>
    <p:extLst>
      <p:ext uri="{BB962C8B-B14F-4D97-AF65-F5344CB8AC3E}">
        <p14:creationId xmlns:p14="http://schemas.microsoft.com/office/powerpoint/2010/main" val="120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 </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まず、日本国内の事例として、「十番虫合絵巻」をご紹介します。</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十番虫合絵巻は、</a:t>
            </a:r>
            <a:r>
              <a:rPr lang="en-US" dirty="0">
                <a:effectLst/>
              </a:rPr>
              <a:t>[break:"0.1s"]</a:t>
            </a:r>
            <a:r>
              <a:rPr lang="ja-JP" altLang="en-US" b="0" i="0">
                <a:solidFill>
                  <a:srgbClr val="212529"/>
                </a:solidFill>
                <a:effectLst/>
                <a:latin typeface="Noto Serif JP"/>
              </a:rPr>
              <a:t>ホノルル美術館所蔵の絵巻で、</a:t>
            </a:r>
            <a:r>
              <a:rPr lang="en-US" dirty="0">
                <a:effectLst/>
              </a:rPr>
              <a:t>[break:"0.1s"]</a:t>
            </a:r>
            <a:r>
              <a:rPr lang="ja-JP" altLang="en-US" b="0" i="0">
                <a:solidFill>
                  <a:srgbClr val="212529"/>
                </a:solidFill>
                <a:effectLst/>
                <a:latin typeface="Noto Serif JP"/>
              </a:rPr>
              <a:t>天明２年、</a:t>
            </a:r>
            <a:r>
              <a:rPr lang="en-US" altLang="ja-JP" b="0" i="0" dirty="0">
                <a:solidFill>
                  <a:srgbClr val="212529"/>
                </a:solidFill>
                <a:effectLst/>
                <a:latin typeface="Noto Serif JP"/>
              </a:rPr>
              <a:t>1782</a:t>
            </a:r>
            <a:r>
              <a:rPr lang="ja-JP" altLang="en-US" b="0" i="0">
                <a:solidFill>
                  <a:srgbClr val="212529"/>
                </a:solidFill>
                <a:effectLst/>
                <a:latin typeface="Noto Serif JP"/>
              </a:rPr>
              <a:t>年８月に、</a:t>
            </a:r>
            <a:r>
              <a:rPr lang="en-US" dirty="0">
                <a:effectLst/>
              </a:rPr>
              <a:t>[break:"0.1s"]</a:t>
            </a:r>
            <a:r>
              <a:rPr lang="ja-JP" altLang="en-US" b="0" i="0">
                <a:solidFill>
                  <a:srgbClr val="212529"/>
                </a:solidFill>
                <a:effectLst/>
                <a:latin typeface="Noto Serif JP"/>
              </a:rPr>
              <a:t>江戸の隅田川のほとり</a:t>
            </a:r>
            <a:r>
              <a:rPr lang="en-US" altLang="ja-JP" dirty="0">
                <a:effectLst/>
              </a:rPr>
              <a:t>[break:"0.1s"]</a:t>
            </a:r>
            <a:r>
              <a:rPr lang="ja-JP" altLang="en-US" b="0" i="0">
                <a:solidFill>
                  <a:srgbClr val="212529"/>
                </a:solidFill>
                <a:effectLst/>
                <a:latin typeface="Noto Serif JP"/>
              </a:rPr>
              <a:t>木母（もくぼ）寺で</a:t>
            </a:r>
            <a:r>
              <a:rPr lang="en-US" dirty="0">
                <a:effectLst/>
              </a:rPr>
              <a:t>[break:"0.1s"]</a:t>
            </a:r>
            <a:r>
              <a:rPr lang="ja-JP" altLang="en-US" b="0" i="0">
                <a:solidFill>
                  <a:srgbClr val="212529"/>
                </a:solidFill>
                <a:effectLst/>
                <a:latin typeface="Noto Serif JP"/>
              </a:rPr>
              <a:t>、旗本の主催で行われた「十番虫合」という催しを絵巻にしたものです。</a:t>
            </a:r>
            <a:r>
              <a:rPr lang="en-US" dirty="0">
                <a:effectLst/>
              </a:rPr>
              <a:t>[break:"0.5s"]</a:t>
            </a:r>
            <a:endParaRPr lang="en-US" altLang="ja-JP" b="0" i="0" dirty="0">
              <a:solidFill>
                <a:srgbClr val="212529"/>
              </a:solidFill>
              <a:effectLst/>
              <a:latin typeface="Noto Serif JP"/>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b="0" i="0">
                <a:solidFill>
                  <a:srgbClr val="212529"/>
                </a:solidFill>
                <a:effectLst/>
                <a:latin typeface="Noto Serif JP"/>
              </a:rPr>
              <a:t>参加者は、左右に分かれ、</a:t>
            </a:r>
            <a:r>
              <a:rPr lang="en-US" dirty="0">
                <a:effectLst/>
              </a:rPr>
              <a:t>[break:"0.1s"]</a:t>
            </a:r>
            <a:r>
              <a:rPr lang="ja-JP" altLang="en-US" sz="1100">
                <a:latin typeface="BIZ UDPGothic" panose="020B0400000000000000" pitchFamily="34" charset="-128"/>
                <a:ea typeface="BIZ UDPGothic" panose="020B0400000000000000" pitchFamily="34" charset="-128"/>
              </a:rPr>
              <a:t>鈴虫と松虫に草花などを使って</a:t>
            </a:r>
            <a:r>
              <a:rPr lang="en-US" dirty="0">
                <a:effectLst/>
              </a:rPr>
              <a:t>[break:"0.1s"]</a:t>
            </a:r>
            <a:r>
              <a:rPr lang="ja-JP" altLang="en-US" sz="1100">
                <a:latin typeface="BIZ UDPGothic" panose="020B0400000000000000" pitchFamily="34" charset="-128"/>
                <a:ea typeface="BIZ UDPGothic" panose="020B0400000000000000" pitchFamily="34" charset="-128"/>
              </a:rPr>
              <a:t>趣向を凝らした</a:t>
            </a:r>
            <a:r>
              <a:rPr lang="ja-JP" altLang="en-US" sz="1100">
                <a:solidFill>
                  <a:schemeClr val="accent3"/>
                </a:solidFill>
                <a:latin typeface="BIZ UDPGothic" panose="020B0400000000000000" pitchFamily="34" charset="-128"/>
                <a:ea typeface="BIZ UDPGothic" panose="020B0400000000000000" pitchFamily="34" charset="-128"/>
              </a:rPr>
              <a:t>飾り台</a:t>
            </a:r>
            <a:r>
              <a:rPr lang="ja-JP" altLang="en-US" sz="1100">
                <a:latin typeface="BIZ UDPGothic" panose="020B0400000000000000" pitchFamily="34" charset="-128"/>
                <a:ea typeface="BIZ UDPGothic" panose="020B0400000000000000" pitchFamily="34" charset="-128"/>
              </a:rPr>
              <a:t>を展示し、</a:t>
            </a:r>
            <a:r>
              <a:rPr lang="en-US" dirty="0">
                <a:effectLst/>
              </a:rPr>
              <a:t>[break:"0.1s"]</a:t>
            </a:r>
            <a:r>
              <a:rPr lang="ja-JP" altLang="en-US" sz="1100">
                <a:latin typeface="BIZ UDPGothic" panose="020B0400000000000000" pitchFamily="34" charset="-128"/>
                <a:ea typeface="BIZ UDPGothic" panose="020B0400000000000000" pitchFamily="34" charset="-128"/>
              </a:rPr>
              <a:t>それにちなんだ和歌を詠んで</a:t>
            </a:r>
            <a:r>
              <a:rPr lang="en-US" dirty="0">
                <a:effectLst/>
              </a:rPr>
              <a:t>[break:"0.1s"]</a:t>
            </a:r>
            <a:r>
              <a:rPr lang="ja-JP" altLang="en-US" sz="1100">
                <a:latin typeface="BIZ UDPGothic" panose="020B0400000000000000" pitchFamily="34" charset="-128"/>
                <a:ea typeface="BIZ UDPGothic" panose="020B0400000000000000" pitchFamily="34" charset="-128"/>
              </a:rPr>
              <a:t>競い合いました。</a:t>
            </a:r>
            <a:r>
              <a:rPr lang="en-US" dirty="0">
                <a:effectLst/>
              </a:rPr>
              <a:t>[break:"1s"]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まず、日本国内の事例として、「十番虫合絵巻」をご紹介します。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sz="1100" dirty="0"/>
              <a:t>[</a:t>
            </a:r>
            <a:r>
              <a:rPr lang="ja-JP" altLang="en-US" sz="1100"/>
              <a:t>十番虫合絵巻</a:t>
            </a:r>
            <a:r>
              <a:rPr lang="en-US" altLang="ja-JP" sz="1100" dirty="0"/>
              <a:t>](https://</a:t>
            </a:r>
            <a:r>
              <a:rPr lang="en-US" altLang="ja-JP" sz="1100" dirty="0" err="1"/>
              <a:t>juban-mushi-awase.dhii.jp</a:t>
            </a:r>
            <a:r>
              <a:rPr lang="en-US" altLang="ja-JP" sz="1100" dirty="0"/>
              <a:t>/</a:t>
            </a:r>
            <a:r>
              <a:rPr lang="en-US" altLang="ja-JP" sz="1100" dirty="0" err="1"/>
              <a:t>index.html</a:t>
            </a:r>
            <a:r>
              <a:rPr lang="en-US" altLang="ja-JP" sz="1100" dirty="0"/>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十番虫合絵巻は、</a:t>
            </a:r>
            <a:r>
              <a:rPr lang="ja-JP" altLang="en-US" b="0" i="0">
                <a:solidFill>
                  <a:srgbClr val="212529"/>
                </a:solidFill>
                <a:effectLst/>
                <a:latin typeface="Noto Serif JP"/>
              </a:rPr>
              <a:t>ホノルル美術館所蔵の絵巻で、天明２年、</a:t>
            </a:r>
            <a:r>
              <a:rPr lang="en-US" altLang="ja-JP" b="0" i="0" dirty="0">
                <a:solidFill>
                  <a:srgbClr val="212529"/>
                </a:solidFill>
                <a:effectLst/>
                <a:latin typeface="Noto Serif JP"/>
              </a:rPr>
              <a:t>1782</a:t>
            </a:r>
            <a:r>
              <a:rPr lang="ja-JP" altLang="en-US" b="0" i="0">
                <a:solidFill>
                  <a:srgbClr val="212529"/>
                </a:solidFill>
                <a:effectLst/>
                <a:latin typeface="Noto Serif JP"/>
              </a:rPr>
              <a:t>年８月に、江戸の隅田川のほとり木母（もくぼ）寺で、旗本の主催で行われた「十番虫合」という催しを絵巻にしたものです。</a:t>
            </a:r>
            <a:endParaRPr lang="en-US" altLang="ja-JP" b="0" i="0" dirty="0">
              <a:solidFill>
                <a:srgbClr val="212529"/>
              </a:solidFill>
              <a:effectLst/>
              <a:latin typeface="Noto Serif JP"/>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b="0" i="0">
                <a:solidFill>
                  <a:srgbClr val="212529"/>
                </a:solidFill>
                <a:effectLst/>
                <a:latin typeface="Noto Serif JP"/>
              </a:rPr>
              <a:t>参加者は、左右に分かれ、</a:t>
            </a:r>
            <a:r>
              <a:rPr lang="ja-JP" altLang="en-US" sz="1100">
                <a:latin typeface="BIZ UDPGothic" panose="020B0400000000000000" pitchFamily="34" charset="-128"/>
                <a:ea typeface="BIZ UDPGothic" panose="020B0400000000000000" pitchFamily="34" charset="-128"/>
              </a:rPr>
              <a:t>鈴虫と松虫に草花などを使って趣向を凝らした</a:t>
            </a:r>
            <a:r>
              <a:rPr lang="ja-JP" altLang="en-US" sz="1100">
                <a:solidFill>
                  <a:schemeClr val="accent3"/>
                </a:solidFill>
                <a:latin typeface="BIZ UDPGothic" panose="020B0400000000000000" pitchFamily="34" charset="-128"/>
                <a:ea typeface="BIZ UDPGothic" panose="020B0400000000000000" pitchFamily="34" charset="-128"/>
              </a:rPr>
              <a:t>飾り台</a:t>
            </a:r>
            <a:r>
              <a:rPr lang="ja-JP" altLang="en-US" sz="1100">
                <a:latin typeface="BIZ UDPGothic" panose="020B0400000000000000" pitchFamily="34" charset="-128"/>
                <a:ea typeface="BIZ UDPGothic" panose="020B0400000000000000" pitchFamily="34" charset="-128"/>
              </a:rPr>
              <a:t>を展示し、それにちなんだ和歌を詠んで競い合いました。</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p:txBody>
      </p:sp>
    </p:spTree>
    <p:extLst>
      <p:ext uri="{BB962C8B-B14F-4D97-AF65-F5344CB8AC3E}">
        <p14:creationId xmlns:p14="http://schemas.microsoft.com/office/powerpoint/2010/main" val="164119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 </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世界中の人がこの絵巻の内容に興味をもってもらえるように、</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18-19</a:t>
            </a:r>
            <a:r>
              <a:rPr lang="ja-JP" altLang="en-US"/>
              <a:t>世紀の日本における古典復興に関する国際的研究」プロジェクトチームが主導して、</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t>形式</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イケ</a:t>
            </a:r>
            <a:r>
              <a:rPr lang="en-US" altLang="ja-JP" dirty="0">
                <a:effectLst/>
                <a:latin typeface="Hiragino Sans" panose="020B0400000000000000" pitchFamily="34" charset="-128"/>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イシキ</a:t>
            </a:r>
            <a:r>
              <a:rPr lang="en-US" altLang="ja-JP" dirty="0">
                <a:effectLst/>
                <a:latin typeface=".AppleSystemUIFontMonospaced"/>
                <a:ea typeface="Hiragino Sans" panose="020B0400000000000000" pitchFamily="34" charset="-128"/>
              </a:rPr>
              <a:t>"]</a:t>
            </a:r>
            <a:r>
              <a:rPr lang="ja-JP" altLang="en-US"/>
              <a:t> のデータを作成しました。</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絵巻の</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effectLst/>
                <a:latin typeface="Helvetica Neue" panose="02000503000000020004" pitchFamily="2" charset="0"/>
              </a:rPr>
              <a:t>データ</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ja-JP" altLang="en-US">
                <a:effectLst/>
                <a:latin typeface="Helvetica Neue" panose="02000503000000020004" pitchFamily="2" charset="0"/>
              </a:rPr>
              <a:t>デ</a:t>
            </a:r>
            <a:r>
              <a:rPr lang="en-US" altLang="ja-JP" dirty="0">
                <a:effectLst/>
                <a:latin typeface="Helvetica Neue" panose="02000503000000020004" pitchFamily="2" charset="0"/>
              </a:rPr>
              <a:t>'</a:t>
            </a:r>
            <a:r>
              <a:rPr lang="ja-JP" altLang="en-US">
                <a:effectLst/>
                <a:latin typeface="Helvetica Neue" panose="02000503000000020004" pitchFamily="2" charset="0"/>
              </a:rPr>
              <a:t>ータ</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 は、</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同じ内容で英語、現代語、原文のバージョンがあります。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別途</a:t>
            </a:r>
            <a:r>
              <a:rPr lang="ja-JP" altLang="en-US" dirty="0">
                <a:effectLst/>
              </a:rPr>
              <a:t>に</a:t>
            </a:r>
            <a:r>
              <a:rPr lang="ja-JP" altLang="en-US">
                <a:effectLst/>
                <a:latin typeface="Helvetica Neue" panose="02000503000000020004" pitchFamily="2" charset="0"/>
              </a:rPr>
              <a:t>開発されたビューワーで開くと、</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3</a:t>
            </a:r>
            <a:r>
              <a:rPr lang="ja-JP" altLang="en-US">
                <a:effectLst/>
                <a:latin typeface="Helvetica Neue" panose="02000503000000020004" pitchFamily="2" charset="0"/>
              </a:rPr>
              <a:t>つの言語の</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effectLst/>
                <a:latin typeface="Helvetica Neue" panose="02000503000000020004" pitchFamily="2" charset="0"/>
              </a:rPr>
              <a:t>データ</a:t>
            </a:r>
            <a:r>
              <a:rPr lang="en-US" altLang="ja-JP"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ja-JP" altLang="en-US">
                <a:effectLst/>
                <a:latin typeface="Helvetica Neue" panose="02000503000000020004" pitchFamily="2" charset="0"/>
              </a:rPr>
              <a:t>デ</a:t>
            </a:r>
            <a:r>
              <a:rPr lang="en-US" altLang="ja-JP" dirty="0">
                <a:effectLst/>
                <a:latin typeface="Helvetica Neue" panose="02000503000000020004" pitchFamily="2" charset="0"/>
              </a:rPr>
              <a:t>'</a:t>
            </a:r>
            <a:r>
              <a:rPr lang="ja-JP" altLang="en-US">
                <a:effectLst/>
                <a:latin typeface="Helvetica Neue" panose="02000503000000020004" pitchFamily="2" charset="0"/>
              </a:rPr>
              <a:t>ータ</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が同期して、</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絵巻中の同じ箇所を閲覧できるようになります。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世界中の人がこの絵巻の内容に興味をもってもらえるように、</a:t>
            </a:r>
            <a:r>
              <a:rPr lang="en-US" altLang="ja-JP" dirty="0"/>
              <a:t>18-19</a:t>
            </a:r>
            <a:r>
              <a:rPr lang="ja-JP" altLang="en-US"/>
              <a:t>世紀の日本における古典復興に関する国際的研究」プロジェクトチームが主導して、</a:t>
            </a:r>
            <a:r>
              <a:rPr lang="en-US" altLang="ja-JP" dirty="0"/>
              <a:t>TEI</a:t>
            </a:r>
            <a:r>
              <a:rPr lang="ja-JP" altLang="en-US"/>
              <a:t>形式のデータを作成しました。</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絵巻の</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データは、同じ内容で英語、現代語、原文のバージョンがあります。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別途に開発されたビューワーで開くと、</a:t>
            </a:r>
            <a:r>
              <a:rPr lang="en-US" altLang="ja-JP" dirty="0">
                <a:effectLst/>
                <a:latin typeface="Helvetica Neue" panose="02000503000000020004" pitchFamily="2" charset="0"/>
              </a:rPr>
              <a:t>3</a:t>
            </a:r>
            <a:r>
              <a:rPr lang="ja-JP" altLang="en-US" dirty="0">
                <a:effectLst/>
                <a:latin typeface="Helvetica Neue" panose="02000503000000020004" pitchFamily="2" charset="0"/>
              </a:rPr>
              <a:t>つの言語の</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データが同期して、絵巻中の同じ箇所を閲覧できるようになります。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sz="1100" dirty="0"/>
              <a:t>[</a:t>
            </a:r>
            <a:r>
              <a:rPr lang="ja-JP" altLang="en-US" sz="1100"/>
              <a:t>十番虫合絵巻の</a:t>
            </a:r>
            <a:r>
              <a:rPr lang="en-US" altLang="ja-JP" sz="1100" dirty="0"/>
              <a:t>TEI</a:t>
            </a:r>
            <a:r>
              <a:rPr lang="ja-JP" altLang="en-US" sz="1100"/>
              <a:t>データ</a:t>
            </a:r>
            <a:r>
              <a:rPr lang="en-US" altLang="ja-JP" sz="1100" dirty="0"/>
              <a:t>](</a:t>
            </a:r>
            <a:r>
              <a:rPr lang="en-US" altLang="ja-JP" sz="1100" dirty="0">
                <a:solidFill>
                  <a:schemeClr val="tx1"/>
                </a:solidFill>
                <a:hlinkClick r:id="rId3"/>
              </a:rPr>
              <a:t>https://juban-mushi-awase.dhii.jp/xmls/</a:t>
            </a:r>
            <a:r>
              <a:rPr lang="en-US" altLang="ja-JP" sz="1100" dirty="0">
                <a:solidFill>
                  <a:schemeClr val="tx1"/>
                </a:solidFill>
              </a:rPr>
              <a:t>)</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p:txBody>
      </p:sp>
    </p:spTree>
    <p:extLst>
      <p:ext uri="{BB962C8B-B14F-4D97-AF65-F5344CB8AC3E}">
        <p14:creationId xmlns:p14="http://schemas.microsoft.com/office/powerpoint/2010/main" val="112279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24D42-E1EF-10F9-C466-94C6608BE5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7C7D21-0012-F777-ADBE-EDD35F965CAD}"/>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55A8ED79-0917-9CE2-AC4B-79D14ADD4E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より具体的に説明しましょう。</a:t>
            </a:r>
            <a:r>
              <a:rPr lang="en-US" dirty="0">
                <a:effectLst/>
              </a:rPr>
              <a:t>[break:"0.4s"]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十番虫合絵巻サイトのメニューからビューワーを開くと、画面のようになります。</a:t>
            </a:r>
            <a:r>
              <a:rPr lang="en-US" dirty="0">
                <a:effectLst/>
              </a:rPr>
              <a:t>[break:"0.3s"]</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左から</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英語訳</a:t>
            </a:r>
            <a:r>
              <a:rPr lang="en-AU" altLang="ja-JP" sz="1100" dirty="0">
                <a:latin typeface="BIZ UDPGothic" panose="020B0400000000000000" pitchFamily="34" charset="-128"/>
                <a:ea typeface="BIZ UDPGothic" panose="020B0400000000000000" pitchFamily="34" charset="-128"/>
              </a:rPr>
              <a:t>)[kana:"</a:t>
            </a:r>
            <a:r>
              <a:rPr lang="ja-JP" altLang="en-US" sz="1100">
                <a:latin typeface="BIZ UDPGothic" panose="020B0400000000000000" pitchFamily="34" charset="-128"/>
                <a:ea typeface="BIZ UDPGothic" panose="020B0400000000000000" pitchFamily="34" charset="-128"/>
              </a:rPr>
              <a:t>エイゴ</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ヤク</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中央の上段に</a:t>
            </a:r>
            <a:r>
              <a:rPr lang="en-US" dirty="0">
                <a:effectLst/>
              </a:rPr>
              <a:t>[break:"0.1s"]</a:t>
            </a:r>
            <a:r>
              <a:rPr lang="ja-JP" altLang="en-US" sz="1100">
                <a:latin typeface="BIZ UDPGothic" panose="020B0400000000000000" pitchFamily="34" charset="-128"/>
                <a:ea typeface="BIZ UDPGothic" panose="020B0400000000000000" pitchFamily="34" charset="-128"/>
              </a:rPr>
              <a:t>原文をテキスト化したもの、</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下段に</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現代語訳</a:t>
            </a:r>
            <a:r>
              <a:rPr lang="en-AU" altLang="ja-JP" sz="1100" dirty="0">
                <a:latin typeface="BIZ UDPGothic" panose="020B0400000000000000" pitchFamily="34" charset="-128"/>
                <a:ea typeface="BIZ UDPGothic" panose="020B0400000000000000" pitchFamily="34" charset="-128"/>
              </a:rPr>
              <a:t>)[kana:"</a:t>
            </a:r>
            <a:r>
              <a:rPr lang="ja-JP" altLang="en-US" sz="1100">
                <a:latin typeface="BIZ UDPGothic" panose="020B0400000000000000" pitchFamily="34" charset="-128"/>
                <a:ea typeface="BIZ UDPGothic" panose="020B0400000000000000" pitchFamily="34" charset="-128"/>
              </a:rPr>
              <a:t>ゲンダイゴ</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ヤク</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での解説があります。</a:t>
            </a:r>
            <a:r>
              <a:rPr lang="en-US" dirty="0">
                <a:effectLst/>
              </a:rPr>
              <a:t>[break:"0.3s"]</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画面右には、各歌合わせの目次と登場人物名のリストがあります。</a:t>
            </a:r>
            <a:r>
              <a:rPr lang="en-US" dirty="0">
                <a:effectLst/>
              </a:rPr>
              <a:t>[break:"1s"]</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より具体的に説明しましょう。</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十番虫合絵巻サイトのメニューからビューワーを開くと、画面のようになります。</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左から英語訳、中央の上段に原文をテキスト化したもの、下段に現代語訳での解説があります。</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sz="1100">
                <a:latin typeface="BIZ UDPGothic" panose="020B0400000000000000" pitchFamily="34" charset="-128"/>
                <a:ea typeface="BIZ UDPGothic" panose="020B0400000000000000" pitchFamily="34" charset="-128"/>
              </a:rPr>
              <a:t>画面右には、各歌合わせの目次と登場人物名のリストがあります。</a:t>
            </a:r>
            <a:endParaRPr lang="en-US" altLang="ja-JP" sz="110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a:p>
            <a:pPr marL="158750" indent="0">
              <a:buNone/>
            </a:pPr>
            <a:endParaRPr kumimoji="1" lang="ja-JP" altLang="en-US"/>
          </a:p>
        </p:txBody>
      </p:sp>
    </p:spTree>
    <p:extLst>
      <p:ext uri="{BB962C8B-B14F-4D97-AF65-F5344CB8AC3E}">
        <p14:creationId xmlns:p14="http://schemas.microsoft.com/office/powerpoint/2010/main" val="273183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画面の赤枠の中には、</a:t>
            </a:r>
            <a:r>
              <a:rPr lang="en-US" dirty="0">
                <a:effectLst/>
              </a:rPr>
              <a:t>[break:"0.1s"]</a:t>
            </a:r>
            <a:r>
              <a:rPr lang="ja-JP" altLang="en-US">
                <a:effectLst/>
                <a:latin typeface="Helvetica Neue" panose="02000503000000020004" pitchFamily="2" charset="0"/>
              </a:rPr>
              <a:t>各歌合わせの対決内容が記されています。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対決の一番目は、</a:t>
            </a:r>
            <a:r>
              <a:rPr lang="en-US" dirty="0">
                <a:effectLst/>
              </a:rPr>
              <a:t>[break:"0.1s"]</a:t>
            </a:r>
            <a:r>
              <a:rPr lang="ja-JP" altLang="en-US">
                <a:effectLst/>
                <a:latin typeface="Helvetica Neue" panose="02000503000000020004" pitchFamily="2" charset="0"/>
              </a:rPr>
              <a:t>左が</a:t>
            </a:r>
            <a:r>
              <a:rPr lang="en-AU" altLang="ja-JP" dirty="0">
                <a:effectLst/>
                <a:latin typeface="Helvetica Neue" panose="02000503000000020004" pitchFamily="2" charset="0"/>
              </a:rPr>
              <a:t>(</a:t>
            </a:r>
            <a:r>
              <a:rPr lang="ja-JP" altLang="en-US" dirty="0">
                <a:effectLst/>
                <a:latin typeface="Helvetica Neue" panose="02000503000000020004" pitchFamily="2" charset="0"/>
              </a:rPr>
              <a:t>土井</a:t>
            </a:r>
            <a:r>
              <a:rPr lang="ja-JP" altLang="en-US">
                <a:effectLst/>
                <a:latin typeface="Helvetica Neue" panose="02000503000000020004" pitchFamily="2" charset="0"/>
              </a:rPr>
              <a:t>利徳</a:t>
            </a:r>
            <a:r>
              <a:rPr lang="en-AU" altLang="ja-JP" dirty="0">
                <a:effectLst/>
                <a:latin typeface="Helvetica Neue" panose="02000503000000020004" pitchFamily="2" charset="0"/>
              </a:rPr>
              <a:t>)[kana:"</a:t>
            </a:r>
            <a:r>
              <a:rPr lang="ja-JP" altLang="en-US">
                <a:effectLst/>
                <a:latin typeface="Helvetica Neue" panose="02000503000000020004" pitchFamily="2" charset="0"/>
              </a:rPr>
              <a:t>ドイトシナリ</a:t>
            </a:r>
            <a:r>
              <a:rPr lang="en-AU" altLang="ja-JP" b="0" i="0" dirty="0">
                <a:solidFill>
                  <a:srgbClr val="474747"/>
                </a:solidFill>
                <a:effectLst/>
                <a:latin typeface="Helvetica Neue" panose="02000503000000020004" pitchFamily="2" charset="0"/>
              </a:rPr>
              <a:t>"]</a:t>
            </a:r>
            <a:r>
              <a:rPr lang="ja-JP" altLang="en-US">
                <a:effectLst/>
                <a:latin typeface="Helvetica Neue" panose="02000503000000020004" pitchFamily="2" charset="0"/>
              </a:rPr>
              <a:t>、</a:t>
            </a:r>
            <a:r>
              <a:rPr lang="en-US" dirty="0">
                <a:effectLst/>
              </a:rPr>
              <a:t>[break:"0.1s"]</a:t>
            </a:r>
            <a:r>
              <a:rPr lang="ja-JP" altLang="en-US">
                <a:effectLst/>
                <a:latin typeface="Helvetica Neue" panose="02000503000000020004" pitchFamily="2" charset="0"/>
              </a:rPr>
              <a:t>右が</a:t>
            </a:r>
            <a:r>
              <a:rPr lang="en-AU" altLang="ja-JP" dirty="0">
                <a:effectLst/>
                <a:latin typeface="Helvetica Neue" panose="02000503000000020004" pitchFamily="2" charset="0"/>
              </a:rPr>
              <a:t>(</a:t>
            </a:r>
            <a:r>
              <a:rPr lang="ja-JP" altLang="en-US" b="0" i="0">
                <a:solidFill>
                  <a:srgbClr val="474747"/>
                </a:solidFill>
                <a:effectLst/>
                <a:latin typeface="Arial" panose="020B0604020202020204" pitchFamily="34" charset="0"/>
              </a:rPr>
              <a:t>賀茂季鷹</a:t>
            </a:r>
            <a:r>
              <a:rPr lang="en-AU" altLang="ja-JP" b="0" i="0" dirty="0">
                <a:solidFill>
                  <a:srgbClr val="474747"/>
                </a:solidFill>
                <a:effectLst/>
                <a:latin typeface="Arial" panose="020B0604020202020204" pitchFamily="34" charset="0"/>
              </a:rPr>
              <a:t>)</a:t>
            </a:r>
            <a:r>
              <a:rPr lang="en-AU" altLang="ja-JP" b="0" i="0" dirty="0">
                <a:solidFill>
                  <a:srgbClr val="474747"/>
                </a:solidFill>
                <a:effectLst/>
                <a:latin typeface="Helvetica Neue" panose="02000503000000020004" pitchFamily="2" charset="0"/>
              </a:rPr>
              <a:t>[kana:"</a:t>
            </a:r>
            <a:r>
              <a:rPr lang="ja-JP" altLang="en-US" b="0" i="0">
                <a:solidFill>
                  <a:srgbClr val="474747"/>
                </a:solidFill>
                <a:effectLst/>
                <a:latin typeface="Helvetica Neue" panose="02000503000000020004" pitchFamily="2" charset="0"/>
              </a:rPr>
              <a:t>カモノスエタカ</a:t>
            </a:r>
            <a:r>
              <a:rPr lang="en-AU" altLang="ja-JP" dirty="0">
                <a:effectLst/>
                <a:latin typeface="Helvetica Neue" panose="02000503000000020004" pitchFamily="2" charset="0"/>
              </a:rPr>
              <a:t>"](</a:t>
            </a:r>
            <a:r>
              <a:rPr lang="ja-JP" altLang="en-US">
                <a:effectLst/>
                <a:latin typeface="Helvetica Neue" panose="02000503000000020004" pitchFamily="2" charset="0"/>
              </a:rPr>
              <a:t>で</a:t>
            </a:r>
            <a:r>
              <a:rPr lang="en-AU" altLang="ja-JP" dirty="0">
                <a:effectLst/>
                <a:latin typeface="Helvetica Neue" panose="02000503000000020004" pitchFamily="2" charset="0"/>
              </a:rPr>
              <a:t>)[kana:"'</a:t>
            </a:r>
            <a:r>
              <a:rPr lang="ja-JP" altLang="en-US">
                <a:effectLst/>
                <a:latin typeface="Helvetica Neue" panose="02000503000000020004" pitchFamily="2" charset="0"/>
              </a:rPr>
              <a:t>デ</a:t>
            </a:r>
            <a:r>
              <a:rPr lang="en-AU" altLang="ja-JP" dirty="0">
                <a:effectLst/>
                <a:latin typeface="Helvetica Neue" panose="02000503000000020004" pitchFamily="2" charset="0"/>
              </a:rPr>
              <a:t>"]</a:t>
            </a:r>
            <a:r>
              <a:rPr lang="ja-JP" altLang="en-US">
                <a:effectLst/>
                <a:latin typeface="Helvetica Neue" panose="02000503000000020004" pitchFamily="2" charset="0"/>
              </a:rPr>
              <a:t>、</a:t>
            </a:r>
            <a:r>
              <a:rPr lang="en-US" dirty="0">
                <a:effectLst/>
              </a:rPr>
              <a:t>[break:"0.3s"]</a:t>
            </a:r>
            <a:r>
              <a:rPr lang="ja-JP" altLang="en-US">
                <a:effectLst/>
                <a:latin typeface="Helvetica Neue" panose="02000503000000020004" pitchFamily="2" charset="0"/>
              </a:rPr>
              <a:t>それぞれ鈴虫と松虫の飾り台を見せながら和歌を詠み合います。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和歌の上をダブルクリックすると、</a:t>
            </a:r>
            <a:r>
              <a:rPr lang="en-US" dirty="0">
                <a:effectLst/>
              </a:rPr>
              <a:t>[break:"0.1s"]</a:t>
            </a:r>
            <a:r>
              <a:rPr lang="ja-JP" altLang="en-US">
                <a:effectLst/>
                <a:latin typeface="Helvetica Neue" panose="02000503000000020004" pitchFamily="2" charset="0"/>
              </a:rPr>
              <a:t>和文、原文、英文が同期して</a:t>
            </a:r>
            <a:r>
              <a:rPr lang="en-US" dirty="0">
                <a:effectLst/>
              </a:rPr>
              <a:t>[break:"0.1s"]</a:t>
            </a:r>
            <a:r>
              <a:rPr lang="ja-JP" altLang="en-US">
                <a:effectLst/>
                <a:latin typeface="Helvetica Neue" panose="02000503000000020004" pitchFamily="2" charset="0"/>
              </a:rPr>
              <a:t>同じところを参照ができます。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さらに、</a:t>
            </a:r>
            <a:r>
              <a:rPr lang="en-US" dirty="0">
                <a:effectLst/>
              </a:rPr>
              <a:t>[break:"0.1s"]</a:t>
            </a:r>
            <a:r>
              <a:rPr lang="ja-JP" altLang="en-US">
                <a:effectLst/>
                <a:latin typeface="Helvetica Neue" panose="02000503000000020004" pitchFamily="2" charset="0"/>
              </a:rPr>
              <a:t>赤丸で囲んだアイコンをクリックすると、</a:t>
            </a:r>
            <a:r>
              <a:rPr lang="en-US" dirty="0">
                <a:effectLst/>
              </a:rPr>
              <a:t>[break:"0.1s"]</a:t>
            </a:r>
            <a:r>
              <a:rPr lang="ja-JP" altLang="en-US">
                <a:effectLst/>
                <a:latin typeface="Helvetica Neue" panose="02000503000000020004" pitchFamily="2" charset="0"/>
              </a:rPr>
              <a:t>右に飾り台の絵がでてきます。</a:t>
            </a:r>
            <a:r>
              <a:rPr lang="en-US" dirty="0">
                <a:effectLst/>
              </a:rPr>
              <a:t>[break:"0.5s"]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また、右下に人物タブがあり、</a:t>
            </a:r>
            <a:r>
              <a:rPr lang="en-US" dirty="0">
                <a:effectLst/>
              </a:rPr>
              <a:t>[break:"0.1s"]</a:t>
            </a:r>
            <a:r>
              <a:rPr lang="ja-JP" altLang="en-US">
                <a:effectLst/>
                <a:latin typeface="Helvetica Neue" panose="02000503000000020004" pitchFamily="2" charset="0"/>
              </a:rPr>
              <a:t>そこからも絵巻の登場人物についての解説を参照できます。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画面の赤枠の中には、各歌合わせの対決内容が記されています。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対決の一番目は、左が土井利徳（</a:t>
            </a:r>
            <a:r>
              <a:rPr lang="ja-JP" altLang="en-US" b="0" i="0">
                <a:solidFill>
                  <a:srgbClr val="474747"/>
                </a:solidFill>
                <a:effectLst/>
                <a:latin typeface="Arial" panose="020B0604020202020204" pitchFamily="34" charset="0"/>
              </a:rPr>
              <a:t>どいとしなり</a:t>
            </a:r>
            <a:r>
              <a:rPr lang="ja-JP" altLang="en-US" dirty="0">
                <a:effectLst/>
                <a:latin typeface="Helvetica Neue" panose="02000503000000020004" pitchFamily="2" charset="0"/>
              </a:rPr>
              <a:t>）、右が</a:t>
            </a:r>
            <a:r>
              <a:rPr lang="ja-JP" altLang="en-US" b="0" i="0">
                <a:solidFill>
                  <a:srgbClr val="474747"/>
                </a:solidFill>
                <a:effectLst/>
                <a:latin typeface="Arial" panose="020B0604020202020204" pitchFamily="34" charset="0"/>
              </a:rPr>
              <a:t>賀茂季鷹</a:t>
            </a:r>
            <a:r>
              <a:rPr lang="ja-JP" altLang="en-US" dirty="0">
                <a:effectLst/>
                <a:latin typeface="Helvetica Neue" panose="02000503000000020004" pitchFamily="2" charset="0"/>
              </a:rPr>
              <a:t>（かものすえたか）で、それぞれ鈴虫と松虫の飾り台を見せながら和歌を詠み合います。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和歌の上をダブルクリックすると、和文、原文、英文が同期して同じところを参照ができます。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さらに、赤丸で囲んだアイコンをクリックすると、右に飾り台の絵がでてきます。また、右下に人物タブがあり、そこからも絵巻の登場人物についての解説を参照できます。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p:txBody>
      </p:sp>
    </p:spTree>
    <p:extLst>
      <p:ext uri="{BB962C8B-B14F-4D97-AF65-F5344CB8AC3E}">
        <p14:creationId xmlns:p14="http://schemas.microsoft.com/office/powerpoint/2010/main" val="287852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このように、</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十番虫合絵巻から作られた</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effectLst/>
                <a:latin typeface="Helvetica Neue" panose="02000503000000020004" pitchFamily="2" charset="0"/>
              </a:rPr>
              <a:t>データ</a:t>
            </a:r>
            <a:r>
              <a:rPr lang="en-US" altLang="ja-JP"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ja-JP" altLang="en-US">
                <a:effectLst/>
                <a:latin typeface="Helvetica Neue" panose="02000503000000020004" pitchFamily="2" charset="0"/>
              </a:rPr>
              <a:t>デ</a:t>
            </a:r>
            <a:r>
              <a:rPr lang="en-US" altLang="ja-JP">
                <a:effectLst/>
                <a:latin typeface="Helvetica Neue" panose="02000503000000020004" pitchFamily="2" charset="0"/>
              </a:rPr>
              <a:t>'</a:t>
            </a:r>
            <a:r>
              <a:rPr lang="ja-JP" altLang="en-US">
                <a:effectLst/>
                <a:latin typeface="Helvetica Neue" panose="02000503000000020004" pitchFamily="2" charset="0"/>
              </a:rPr>
              <a:t>ータ</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は、</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原文を読めない世の中の大半の人に、</a:t>
            </a:r>
            <a:r>
              <a:rPr lang="en-US" dirty="0">
                <a:effectLst/>
              </a:rPr>
              <a:t>[break:"0.1s"]</a:t>
            </a:r>
            <a:r>
              <a:rPr lang="ja-JP" altLang="en-US">
                <a:effectLst/>
                <a:latin typeface="Helvetica Neue" panose="02000503000000020004" pitchFamily="2" charset="0"/>
              </a:rPr>
              <a:t>虫の音と飾り、</a:t>
            </a:r>
            <a:r>
              <a:rPr lang="en-US" dirty="0">
                <a:effectLst/>
              </a:rPr>
              <a:t>[break:"0.1s"]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和歌を組み合わせた対決の雅な様子を、具体的、かつわかりやすく伝えることに成功しています。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また、</a:t>
            </a:r>
            <a:r>
              <a:rPr lang="en-US" dirty="0">
                <a:effectLst/>
              </a:rPr>
              <a:t>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effectLst/>
                <a:latin typeface="Helvetica Neue" panose="02000503000000020004" pitchFamily="2" charset="0"/>
              </a:rPr>
              <a:t>データ</a:t>
            </a:r>
            <a:r>
              <a:rPr lang="en-US" altLang="ja-JP"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ja-JP" altLang="en-US">
                <a:effectLst/>
                <a:latin typeface="Helvetica Neue" panose="02000503000000020004" pitchFamily="2" charset="0"/>
              </a:rPr>
              <a:t>デ</a:t>
            </a:r>
            <a:r>
              <a:rPr lang="en-US" altLang="ja-JP">
                <a:effectLst/>
                <a:latin typeface="Helvetica Neue" panose="02000503000000020004" pitchFamily="2" charset="0"/>
              </a:rPr>
              <a:t>'</a:t>
            </a:r>
            <a:r>
              <a:rPr lang="ja-JP" altLang="en-US">
                <a:effectLst/>
                <a:latin typeface="Helvetica Neue" panose="02000503000000020004" pitchFamily="2" charset="0"/>
              </a:rPr>
              <a:t>ータ</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はだれでもダウンロードして</a:t>
            </a:r>
            <a:r>
              <a:rPr lang="en-AU" altLang="ja-JP" dirty="0">
                <a:effectLst/>
                <a:latin typeface="Helvetica Neue" panose="02000503000000020004" pitchFamily="2" charset="0"/>
              </a:rPr>
              <a:t>(</a:t>
            </a:r>
            <a:r>
              <a:rPr lang="ja-JP" altLang="en-US">
                <a:effectLst/>
                <a:latin typeface="Helvetica Neue" panose="02000503000000020004" pitchFamily="2" charset="0"/>
              </a:rPr>
              <a:t>利用できるため</a:t>
            </a:r>
            <a:r>
              <a:rPr lang="en-AU" altLang="ja-JP" dirty="0">
                <a:effectLst/>
                <a:latin typeface="Helvetica Neue" panose="02000503000000020004" pitchFamily="2" charset="0"/>
              </a:rPr>
              <a:t>)</a:t>
            </a:r>
            <a:r>
              <a:rPr lang="ja-JP" altLang="en-US">
                <a:effectLst/>
                <a:latin typeface="Helvetica Neue" panose="02000503000000020004" pitchFamily="2" charset="0"/>
              </a:rPr>
              <a:t>、別のビューワーを開発して、見せ方をもっと工夫することができます。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研究用途であれば、</a:t>
            </a:r>
            <a:r>
              <a:rPr lang="en-US" dirty="0">
                <a:effectLst/>
              </a:rPr>
              <a:t>[break:"0.1s"]</a:t>
            </a:r>
            <a:r>
              <a:rPr lang="ja-JP" altLang="en-US">
                <a:effectLst/>
                <a:latin typeface="Helvetica Neue" panose="02000503000000020004" pitchFamily="2" charset="0"/>
              </a:rPr>
              <a:t>絵巻の中のどの部分について注目しているのかを、</a:t>
            </a:r>
            <a:r>
              <a:rPr lang="en-US" dirty="0">
                <a:effectLst/>
              </a:rPr>
              <a:t>[break:"0.1s"]</a:t>
            </a:r>
            <a:r>
              <a:rPr lang="ja-JP" altLang="en-US">
                <a:effectLst/>
                <a:latin typeface="Helvetica Neue" panose="02000503000000020004" pitchFamily="2" charset="0"/>
              </a:rPr>
              <a:t>明確に伝えることができます。</a:t>
            </a:r>
            <a:r>
              <a:rPr lang="en-US" dirty="0">
                <a:effectLst/>
              </a:rPr>
              <a:t>[break:"0.5s"]</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さらに、研究者自身が、研究しやすい形に表示を変えることさえできます。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このように、十番虫合絵巻から作られた</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データは、原文を読めない世の中の大半の人に、虫の音と飾り、和歌を組み合わせた対決の雅な様子を、具体的かつわかりやすく伝えることに成功しています。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また、</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データはだれでもダウンロードして利用できるため、別のビューワーを開発して見せ方をもっと工夫することができます。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研究用途であれば、絵巻の中のどの部分について注目しているのかを、明確に伝えることが</a:t>
            </a:r>
            <a:r>
              <a:rPr lang="ja-JP" altLang="en-US">
                <a:effectLst/>
                <a:latin typeface="Helvetica Neue" panose="02000503000000020004" pitchFamily="2" charset="0"/>
              </a:rPr>
              <a:t>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さらに、研究者自身が、研究しやすい形に表示を変えることさえできます。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a:p>
            <a:pPr marL="158750" indent="0">
              <a:buNone/>
            </a:pPr>
            <a:endParaRPr kumimoji="1" lang="ja-JP" altLang="en-US"/>
          </a:p>
        </p:txBody>
      </p:sp>
    </p:spTree>
    <p:extLst>
      <p:ext uri="{BB962C8B-B14F-4D97-AF65-F5344CB8AC3E}">
        <p14:creationId xmlns:p14="http://schemas.microsoft.com/office/powerpoint/2010/main" val="399273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234C9-E817-3173-70F5-48E641F334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6EF9F11-3FB3-7B8D-E24C-F31EB56BB6A7}"/>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62F6DC74-D1D0-6584-BCDE-34D5C8B176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次に、</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古典籍</a:t>
            </a:r>
            <a:r>
              <a:rPr lang="en-AU" altLang="ja-JP" dirty="0"/>
              <a:t>)[kana:"</a:t>
            </a:r>
            <a:r>
              <a:rPr lang="ja-JP" altLang="en-US"/>
              <a:t>コテンセキ</a:t>
            </a:r>
            <a:r>
              <a:rPr lang="en-AU" altLang="ja-JP" dirty="0"/>
              <a:t>"](</a:t>
            </a:r>
            <a:r>
              <a:rPr lang="ja-JP" altLang="en-US"/>
              <a:t>ビューワ</a:t>
            </a:r>
            <a:r>
              <a:rPr lang="en-AU" altLang="ja-JP" dirty="0"/>
              <a:t>)[kana:"</a:t>
            </a:r>
            <a:r>
              <a:rPr lang="ja-JP" altLang="en-US"/>
              <a:t>ビ</a:t>
            </a:r>
            <a:r>
              <a:rPr lang="en-AU" altLang="ja-JP" dirty="0"/>
              <a:t>'</a:t>
            </a:r>
            <a:r>
              <a:rPr lang="ja-JP" altLang="en-US"/>
              <a:t>ューワ</a:t>
            </a:r>
            <a:r>
              <a:rPr lang="en-AU" altLang="ja-JP" dirty="0"/>
              <a:t>"]</a:t>
            </a:r>
            <a:r>
              <a:rPr lang="ja-JP" altLang="en-US"/>
              <a:t>をご紹介します。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AU" altLang="ja-JP" dirty="0"/>
              <a:t>(</a:t>
            </a:r>
            <a:r>
              <a:rPr lang="ja-JP" altLang="en-US"/>
              <a:t>古典籍</a:t>
            </a:r>
            <a:r>
              <a:rPr lang="en-AU" altLang="ja-JP" dirty="0"/>
              <a:t>)[kana:"</a:t>
            </a:r>
            <a:r>
              <a:rPr lang="ja-JP" altLang="en-US"/>
              <a:t>コテンセキ</a:t>
            </a:r>
            <a:r>
              <a:rPr lang="en-AU" altLang="ja-JP" dirty="0"/>
              <a:t>"](</a:t>
            </a:r>
            <a:r>
              <a:rPr lang="ja-JP" altLang="en-US"/>
              <a:t>ビューワ</a:t>
            </a:r>
            <a:r>
              <a:rPr lang="en-AU" altLang="ja-JP" dirty="0"/>
              <a:t>)[kana:"</a:t>
            </a:r>
            <a:r>
              <a:rPr lang="ja-JP" altLang="en-US"/>
              <a:t>ビ</a:t>
            </a:r>
            <a:r>
              <a:rPr lang="en-AU" altLang="ja-JP" dirty="0"/>
              <a:t>'</a:t>
            </a:r>
            <a:r>
              <a:rPr lang="ja-JP" altLang="en-US"/>
              <a:t>ューワ</a:t>
            </a:r>
            <a:r>
              <a:rPr lang="en-AU" altLang="ja-JP" dirty="0"/>
              <a:t>"]</a:t>
            </a:r>
            <a:r>
              <a:rPr lang="ja-JP" altLang="en-US"/>
              <a:t>は、</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ja-JP" altLang="en-US"/>
              <a:t>形式</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イケ</a:t>
            </a:r>
            <a:r>
              <a:rPr lang="en-US" altLang="ja-JP" dirty="0">
                <a:effectLst/>
                <a:latin typeface="Hiragino Sans" panose="020B0400000000000000" pitchFamily="34" charset="-128"/>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イシキ</a:t>
            </a:r>
            <a:r>
              <a:rPr lang="en-US" altLang="ja-JP" dirty="0">
                <a:effectLst/>
                <a:latin typeface=".AppleSystemUIFontMonospaced"/>
                <a:ea typeface="Hiragino Sans" panose="020B0400000000000000" pitchFamily="34" charset="-128"/>
              </a:rPr>
              <a:t>"]</a:t>
            </a:r>
            <a:r>
              <a:rPr lang="ja-JP" altLang="en-US"/>
              <a:t> になった資料を取り込み、</a:t>
            </a:r>
            <a:r>
              <a:rPr lang="en-US" dirty="0">
                <a:effectLst/>
              </a:rPr>
              <a:t>[break:"0.1s"]</a:t>
            </a:r>
            <a:r>
              <a:rPr lang="ja-JP" altLang="en-US"/>
              <a:t>ウェブ上で簡単に閲覧・検索・注釈ができるツールです。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このビューワーは、</a:t>
            </a:r>
            <a:r>
              <a:rPr lang="en-US" dirty="0">
                <a:effectLst/>
              </a:rPr>
              <a:t>[break:"0.1s"]</a:t>
            </a:r>
            <a:r>
              <a:rPr lang="ja-JP" altLang="en-US">
                <a:effectLst/>
                <a:latin typeface="Helvetica Neue" panose="02000503000000020004" pitchFamily="2" charset="0"/>
              </a:rPr>
              <a:t>冒頭の十番虫合絵巻でも利用されており、</a:t>
            </a:r>
            <a:r>
              <a:rPr lang="en-US" dirty="0">
                <a:effectLst/>
              </a:rPr>
              <a:t>[break:"0.1s"]</a:t>
            </a:r>
            <a:r>
              <a:rPr lang="ja-JP" altLang="en-US"/>
              <a:t>無料で利用できます。</a:t>
            </a:r>
            <a:r>
              <a:rPr lang="en-US" dirty="0">
                <a:effectLst/>
              </a:rPr>
              <a:t>[break:"0.3s"]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主な特徴は、</a:t>
            </a:r>
            <a:r>
              <a:rPr lang="en-US" dirty="0">
                <a:effectLst/>
              </a:rPr>
              <a:t>[break:"0.1s"](</a:t>
            </a:r>
            <a:r>
              <a:rPr kumimoji="1" lang="ja-JP" altLang="en-US"/>
              <a:t>文字情報</a:t>
            </a:r>
            <a:r>
              <a:rPr kumimoji="1" lang="en-AU" altLang="ja-JP" dirty="0"/>
              <a:t>)[kana:"</a:t>
            </a:r>
            <a:r>
              <a:rPr kumimoji="1" lang="ja-JP" altLang="en-US"/>
              <a:t>モジ</a:t>
            </a:r>
            <a:r>
              <a:rPr kumimoji="1" lang="en-AU" altLang="ja-JP" dirty="0"/>
              <a:t>'</a:t>
            </a:r>
            <a:r>
              <a:rPr kumimoji="1" lang="ja-JP" altLang="en-US"/>
              <a:t>ジョウホウ</a:t>
            </a:r>
            <a:r>
              <a:rPr kumimoji="1" lang="en-AU" altLang="ja-JP" dirty="0"/>
              <a:t>"]</a:t>
            </a:r>
            <a:r>
              <a:rPr kumimoji="1" lang="ja-JP" altLang="en-US"/>
              <a:t>だけでなく、</a:t>
            </a:r>
            <a:r>
              <a:rPr lang="en-US" dirty="0">
                <a:effectLst/>
              </a:rPr>
              <a:t>[break:"0.1s"]</a:t>
            </a:r>
            <a:r>
              <a:rPr kumimoji="1" lang="ja-JP" altLang="en-US"/>
              <a:t>翻刻・注釈・</a:t>
            </a:r>
            <a:r>
              <a:rPr kumimoji="1" lang="en-AU" altLang="ja-JP" dirty="0"/>
              <a:t>(</a:t>
            </a:r>
            <a:r>
              <a:rPr kumimoji="1" lang="ja-JP" altLang="en-US"/>
              <a:t>本文構造</a:t>
            </a:r>
            <a:r>
              <a:rPr kumimoji="1" lang="en-AU" altLang="ja-JP" dirty="0"/>
              <a:t>)[kana:"</a:t>
            </a:r>
            <a:r>
              <a:rPr kumimoji="1" lang="ja-JP" altLang="en-US"/>
              <a:t>ホンブンコ</a:t>
            </a:r>
            <a:r>
              <a:rPr kumimoji="1" lang="en-AU" altLang="ja-JP" dirty="0"/>
              <a:t>'</a:t>
            </a:r>
            <a:r>
              <a:rPr kumimoji="1" lang="ja-JP" altLang="en-US"/>
              <a:t>ウゾー</a:t>
            </a:r>
            <a:r>
              <a:rPr kumimoji="1" lang="en-AU" altLang="ja-JP" dirty="0"/>
              <a:t>"]</a:t>
            </a:r>
            <a:r>
              <a:rPr kumimoji="1" lang="ja-JP" altLang="en-US"/>
              <a:t>（章・節）などの表示ができます。</a:t>
            </a:r>
            <a:r>
              <a:rPr lang="en-US" dirty="0">
                <a:effectLst/>
              </a:rPr>
              <a:t>[break:"0.3s"]</a:t>
            </a:r>
            <a:endParaRPr kumimoji="1"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kumimoji="1" lang="ja-JP" altLang="en-US"/>
              <a:t>また、</a:t>
            </a:r>
            <a:r>
              <a:rPr lang="en-US" dirty="0">
                <a:effectLst/>
              </a:rPr>
              <a:t>[break:"0.1s"]</a:t>
            </a:r>
            <a:r>
              <a:rPr kumimoji="1" lang="ja-JP" altLang="en-US"/>
              <a:t>画像データ（古典籍の原本スキャン）と同期して表示できます。</a:t>
            </a:r>
            <a:r>
              <a:rPr lang="en-US" dirty="0">
                <a:effectLst/>
              </a:rPr>
              <a:t>[break:"1s"]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次に、</a:t>
            </a:r>
            <a:r>
              <a:rPr lang="en-US" altLang="ja-JP" dirty="0"/>
              <a:t>TEI</a:t>
            </a:r>
            <a:r>
              <a:rPr lang="ja-JP" altLang="en-US"/>
              <a:t>古典籍ビューワをご紹介します。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古典籍ビューワは、</a:t>
            </a:r>
            <a:r>
              <a:rPr lang="en-US" altLang="ja-JP" dirty="0"/>
              <a:t>TEI</a:t>
            </a:r>
            <a:r>
              <a:rPr lang="ja-JP" altLang="en-US"/>
              <a:t>形式になった資料を取り込み、ウェブ上で簡単に閲覧・検索・注釈ができるツールです。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r>
              <a:rPr lang="ja-JP" altLang="en-US"/>
              <a:t>古典籍ビューワ</a:t>
            </a:r>
            <a:r>
              <a:rPr lang="en-US" altLang="ja-JP" dirty="0"/>
              <a:t>](https://</a:t>
            </a:r>
            <a:r>
              <a:rPr lang="en-US" altLang="ja-JP" dirty="0" err="1"/>
              <a:t>tei.dhii.jp</a:t>
            </a:r>
            <a:r>
              <a:rPr lang="en-US" altLang="ja-JP" dirty="0"/>
              <a:t>/teiviewer4eaj)</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このビューワーは、冒頭の十番虫合絵巻でも利用されており、</a:t>
            </a:r>
            <a:r>
              <a:rPr lang="ja-JP" altLang="en-US"/>
              <a:t>無料で利用できます。</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主な特徴は、</a:t>
            </a:r>
            <a:r>
              <a:rPr kumimoji="1" lang="ja-JP" altLang="en-US"/>
              <a:t>文字情報だけでなく、翻刻・注釈・本文構造（章・節）などの表示ができます。</a:t>
            </a:r>
            <a:endParaRPr kumimoji="1"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kumimoji="1" lang="ja-JP" altLang="en-US"/>
              <a:t>また、画像データ（古典籍の原本スキャン）と同期して表示できます。</a:t>
            </a:r>
            <a:br>
              <a:rPr lang="ja-JP" altLang="en-US"/>
            </a:br>
            <a:r>
              <a:rPr lang="en-US" altLang="ja-JP" dirty="0"/>
              <a:t>```</a:t>
            </a:r>
          </a:p>
        </p:txBody>
      </p:sp>
    </p:spTree>
    <p:extLst>
      <p:ext uri="{BB962C8B-B14F-4D97-AF65-F5344CB8AC3E}">
        <p14:creationId xmlns:p14="http://schemas.microsoft.com/office/powerpoint/2010/main" val="423882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14F91-39F0-4F15-6F5D-E62478A81C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AC758F-BDB6-3F9B-24FA-E5678D209646}"/>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FB5F2CB0-DB4E-5C0D-5E56-8DBE7A975B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ここでは、</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実際に源氏物語の冒頭部分の校異データをご覧いただきましょう。</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校異とは、複数の書物の本文の異同を比較することです。</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画面左側の本文エリアでは、</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r>
              <a:rPr lang="ja-JP" altLang="en-US"/>
              <a:t>いづれの</a:t>
            </a:r>
            <a:r>
              <a:rPr lang="en-US" altLang="ja-JP" dirty="0"/>
              <a:t>(</a:t>
            </a:r>
            <a:r>
              <a:rPr lang="ja-JP" altLang="en-US"/>
              <a:t>御時</a:t>
            </a:r>
            <a:r>
              <a:rPr lang="en-US" altLang="ja-JP" dirty="0"/>
              <a:t>)[kana:"</a:t>
            </a:r>
            <a:r>
              <a:rPr lang="ja-JP" altLang="en-US"/>
              <a:t>オ</a:t>
            </a:r>
            <a:r>
              <a:rPr lang="en-US" altLang="ja-JP" dirty="0"/>
              <a:t>'</a:t>
            </a:r>
            <a:r>
              <a:rPr lang="ja-JP" altLang="en-US"/>
              <a:t>ントキ</a:t>
            </a:r>
            <a:r>
              <a:rPr lang="en-US" altLang="ja-JP" dirty="0"/>
              <a:t>"]</a:t>
            </a:r>
            <a:r>
              <a:rPr lang="ja-JP" altLang="en-US"/>
              <a:t>にか</a:t>
            </a:r>
            <a:r>
              <a:rPr lang="en-US" altLang="ja-JP" dirty="0"/>
              <a:t>…』</a:t>
            </a:r>
            <a:r>
              <a:rPr lang="ja-JP" altLang="en-US"/>
              <a:t>という有名な冒頭文が表示されています。</a:t>
            </a:r>
            <a:r>
              <a:rPr lang="en-US" dirty="0">
                <a:effectLst/>
              </a:rPr>
              <a:t>[break:"0.3s"]</a:t>
            </a:r>
            <a:r>
              <a:rPr lang="ja-JP" altLang="en-US"/>
              <a:t>ところどころに注釈マークや校異マークがあるのでクリックすると、</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テキストの異同や注記が表示されます。</a:t>
            </a:r>
            <a:r>
              <a:rPr lang="en-US" dirty="0">
                <a:effectLst/>
              </a:rPr>
              <a:t>[break:"0.3s"]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たとえば、異なる写本で文字が微妙に違ったり、</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別の表記が用いられている場合、</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それらを切り替えて確認することが可能です。</a:t>
            </a:r>
            <a:r>
              <a:rPr lang="en-US" dirty="0">
                <a:effectLst/>
              </a:rPr>
              <a:t>[break:"0.5s"]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こうした機能は論文の執筆などで異なる写本を比較したいときに非常に役立ちます。</a:t>
            </a:r>
            <a:r>
              <a:rPr lang="en-US" dirty="0">
                <a:effectLst/>
              </a:rPr>
              <a:t>[break:"0.5s"]</a:t>
            </a:r>
            <a:r>
              <a:rPr lang="ja-JP" altLang="en-US"/>
              <a:t>たとえば、</a:t>
            </a:r>
            <a:r>
              <a:rPr lang="en-US" altLang="ja-JP" dirty="0"/>
              <a:t>『</a:t>
            </a:r>
            <a:r>
              <a:rPr lang="ja-JP" altLang="en-US"/>
              <a:t>源氏物語</a:t>
            </a:r>
            <a:r>
              <a:rPr lang="en-US" altLang="ja-JP" dirty="0"/>
              <a:t>』</a:t>
            </a:r>
            <a:r>
              <a:rPr lang="ja-JP" altLang="en-US"/>
              <a:t>には多くの写本が存在しますが、</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このビューワでは</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t>形式</a:t>
            </a:r>
            <a:r>
              <a:rPr lang="en-AU" altLang="ja-JP" dirty="0"/>
              <a:t>)[kana:"</a:t>
            </a:r>
            <a:r>
              <a:rPr lang="ja-JP" altLang="en-US"/>
              <a:t>ケ</a:t>
            </a:r>
            <a:r>
              <a:rPr lang="en-AU" altLang="ja-JP" dirty="0"/>
              <a:t>'</a:t>
            </a:r>
            <a:r>
              <a:rPr lang="ja-JP" altLang="en-US"/>
              <a:t>イシキ</a:t>
            </a:r>
            <a:r>
              <a:rPr lang="en-AU" altLang="ja-JP" dirty="0"/>
              <a:t>"]</a:t>
            </a:r>
            <a:r>
              <a:rPr lang="ja-JP" altLang="en-US"/>
              <a:t>で記述された情報をもとに、</a:t>
            </a:r>
            <a:r>
              <a:rPr lang="en-US" dirty="0">
                <a:effectLst/>
              </a:rPr>
              <a:t>[break:"0.1s"]</a:t>
            </a:r>
            <a:r>
              <a:rPr lang="ja-JP" altLang="en-US"/>
              <a:t>容易に差異を見つけられるわけです。</a:t>
            </a:r>
            <a:r>
              <a:rPr lang="en-US" dirty="0">
                <a:effectLst/>
              </a:rPr>
              <a:t>[break:"0.5s"]</a:t>
            </a:r>
            <a:r>
              <a:rPr lang="ja-JP" altLang="en-US"/>
              <a:t>さらに注釈や翻刻情報も同時に表示されるため、</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現代語訳</a:t>
            </a:r>
            <a:r>
              <a:rPr lang="en-AU" altLang="ja-JP" sz="1100" dirty="0">
                <a:latin typeface="BIZ UDPGothic" panose="020B0400000000000000" pitchFamily="34" charset="-128"/>
                <a:ea typeface="BIZ UDPGothic" panose="020B0400000000000000" pitchFamily="34" charset="-128"/>
              </a:rPr>
              <a:t>)[kana:"</a:t>
            </a:r>
            <a:r>
              <a:rPr lang="ja-JP" altLang="en-US" sz="1100">
                <a:latin typeface="BIZ UDPGothic" panose="020B0400000000000000" pitchFamily="34" charset="-128"/>
                <a:ea typeface="BIZ UDPGothic" panose="020B0400000000000000" pitchFamily="34" charset="-128"/>
              </a:rPr>
              <a:t>ゲンダイゴ</a:t>
            </a:r>
            <a:r>
              <a:rPr lang="en-AU" altLang="ja-JP" sz="1100" dirty="0">
                <a:latin typeface="BIZ UDPGothic" panose="020B0400000000000000" pitchFamily="34" charset="-128"/>
                <a:ea typeface="BIZ UDPGothic" panose="020B0400000000000000" pitchFamily="34" charset="-128"/>
              </a:rPr>
              <a:t>'</a:t>
            </a:r>
            <a:r>
              <a:rPr lang="ja-JP" altLang="en-US" sz="1100">
                <a:latin typeface="BIZ UDPGothic" panose="020B0400000000000000" pitchFamily="34" charset="-128"/>
                <a:ea typeface="BIZ UDPGothic" panose="020B0400000000000000" pitchFamily="34" charset="-128"/>
              </a:rPr>
              <a:t>ヤク</a:t>
            </a:r>
            <a:r>
              <a:rPr lang="en-AU" altLang="ja-JP" sz="1100" dirty="0">
                <a:latin typeface="BIZ UDPGothic" panose="020B0400000000000000" pitchFamily="34" charset="-128"/>
                <a:ea typeface="BIZ UDPGothic" panose="020B0400000000000000" pitchFamily="34" charset="-128"/>
              </a:rPr>
              <a:t>"]</a:t>
            </a:r>
            <a:r>
              <a:rPr lang="ja-JP" altLang="en-US"/>
              <a:t>や先行研究との照合もスムーズに行うことができます。</a:t>
            </a:r>
            <a:r>
              <a:rPr lang="en-US" dirty="0">
                <a:effectLst/>
              </a:rPr>
              <a:t>[break:"0.1s"]</a:t>
            </a:r>
            <a:endParaRPr lang="ja-JP" altLang="en-US"/>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実際にボタンを押したり、</a:t>
            </a:r>
            <a:r>
              <a:rPr lang="en-US" altLang="ja-JP" dirty="0"/>
              <a:t> </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注釈タブを開いたりしていただくと、</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校異情報が詳しく確認できますので、ぜひお試しください。</a:t>
            </a:r>
            <a:r>
              <a:rPr lang="en-US" dirty="0">
                <a:effectLst/>
              </a:rPr>
              <a:t>[break:"0.5s"]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こうした</a:t>
            </a:r>
            <a:r>
              <a:rPr lang="en-AU" altLang="ja-JP" dirty="0"/>
              <a:t>(</a:t>
            </a:r>
            <a:r>
              <a:rPr lang="ja-JP" altLang="en-US"/>
              <a:t>具体例</a:t>
            </a:r>
            <a:r>
              <a:rPr lang="en-AU" altLang="ja-JP" dirty="0"/>
              <a:t>)[kana:"</a:t>
            </a:r>
            <a:r>
              <a:rPr lang="ja-JP" altLang="en-US"/>
              <a:t>グタ</a:t>
            </a:r>
            <a:r>
              <a:rPr lang="en-AU" altLang="ja-JP" dirty="0"/>
              <a:t>'</a:t>
            </a:r>
            <a:r>
              <a:rPr lang="ja-JP" altLang="en-US"/>
              <a:t>イレイ</a:t>
            </a:r>
            <a:r>
              <a:rPr lang="en-AU" altLang="ja-JP" dirty="0"/>
              <a:t>"]</a:t>
            </a:r>
            <a:r>
              <a:rPr lang="ja-JP" altLang="en-US"/>
              <a:t>を見ると、</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単なるテキストのデジタル化だけでなく、</a:t>
            </a:r>
            <a:r>
              <a:rPr lang="en-US" dirty="0">
                <a:effectLst/>
              </a:rPr>
              <a:t>[break:"0.1s"]</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校異を含めた多角的な研究に貢献できることが実感しやすいかと思います。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ここでは、実際に源氏物語の冒頭部分の校異データをご覧いただきましょう。校異とは、複数の書物の本文の異同を比較することです。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画面左側の本文エリアでは、</a:t>
            </a:r>
            <a:r>
              <a:rPr lang="en-US" altLang="ja-JP" dirty="0"/>
              <a:t>『</a:t>
            </a:r>
            <a:r>
              <a:rPr lang="ja-JP" altLang="en-US"/>
              <a:t>いづれの御時にか</a:t>
            </a:r>
            <a:r>
              <a:rPr lang="en-US" altLang="ja-JP" dirty="0"/>
              <a:t>…』</a:t>
            </a:r>
            <a:r>
              <a:rPr lang="ja-JP" altLang="en-US"/>
              <a:t>という有名な冒頭文が表示されています。ところどころに注釈マークや校異マークがあるのでクリックすると、テキストの異同や注記が表示されます。たとえば、異なる写本で文字が微妙に違ったり、別の表記が用いられている場合、それらを切り替えて確認することが可能です。</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こうした機能は論文の執筆などで異なる写本を比較したいときに非常に役立ちます。たとえば、</a:t>
            </a:r>
            <a:r>
              <a:rPr lang="en-US" altLang="ja-JP" dirty="0"/>
              <a:t>『</a:t>
            </a:r>
            <a:r>
              <a:rPr lang="ja-JP" altLang="en-US"/>
              <a:t>源氏物語</a:t>
            </a:r>
            <a:r>
              <a:rPr lang="en-US" altLang="ja-JP" dirty="0"/>
              <a:t>』</a:t>
            </a:r>
            <a:r>
              <a:rPr lang="ja-JP" altLang="en-US"/>
              <a:t>には多くの写本が存在しますが、このビューワでは</a:t>
            </a:r>
            <a:r>
              <a:rPr lang="en-US" altLang="ja-JP" dirty="0"/>
              <a:t>TEI</a:t>
            </a:r>
            <a:r>
              <a:rPr lang="ja-JP" altLang="en-US"/>
              <a:t>形式で記述された情報をもとに、容易に差異を見つけられるわけです。さらに注釈や翻刻情報も同時に表示されるため、現代語訳や先行研究との照合もスムーズに行うことができます。</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実際にボタンを押したり、注釈タブを開いたりしていただくと、校異情報が詳しく確認できますので、ぜひお試しください。こうした具体例を見ると、単なるテキストのデジタル化だけでなく、校異を含めた多角的な研究に貢献できることが実感しやすいかと思います。</a:t>
            </a:r>
            <a:endParaRPr lang="en-US" altLang="ja-JP" dirty="0"/>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t>参考リンク</a:t>
            </a:r>
            <a:r>
              <a:rPr lang="en-US" altLang="ja-JP" dirty="0"/>
              <a:t>: [</a:t>
            </a:r>
            <a:r>
              <a:rPr lang="ja-JP" altLang="en-US"/>
              <a:t>校異源氏物語冒頭部分の例</a:t>
            </a:r>
            <a:r>
              <a:rPr lang="en-US" altLang="ja-JP" dirty="0"/>
              <a:t>](https://</a:t>
            </a:r>
            <a:r>
              <a:rPr lang="en-US" altLang="ja-JP" dirty="0" err="1"/>
              <a:t>candra.dhii.jp</a:t>
            </a:r>
            <a:r>
              <a:rPr lang="en-US" altLang="ja-JP" dirty="0"/>
              <a:t>/</a:t>
            </a:r>
            <a:r>
              <a:rPr lang="en-US" altLang="ja-JP" dirty="0" err="1"/>
              <a:t>nagasaki</a:t>
            </a:r>
            <a:r>
              <a:rPr lang="en-US" altLang="ja-JP" dirty="0"/>
              <a:t>/</a:t>
            </a:r>
            <a:r>
              <a:rPr lang="en-US" altLang="ja-JP" dirty="0" err="1"/>
              <a:t>tei</a:t>
            </a:r>
            <a:r>
              <a:rPr lang="en-US" altLang="ja-JP" dirty="0"/>
              <a:t>/</a:t>
            </a:r>
            <a:r>
              <a:rPr lang="en-US" altLang="ja-JP" dirty="0" err="1"/>
              <a:t>tei_viewer</a:t>
            </a:r>
            <a:r>
              <a:rPr lang="en-US" altLang="ja-JP" dirty="0"/>
              <a:t>/?file=tales_of_genji_01_01.xml)</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p:txBody>
      </p:sp>
    </p:spTree>
    <p:extLst>
      <p:ext uri="{BB962C8B-B14F-4D97-AF65-F5344CB8AC3E}">
        <p14:creationId xmlns:p14="http://schemas.microsoft.com/office/powerpoint/2010/main" val="389691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err="1">
                <a:effectLst/>
                <a:latin typeface="Helvetica Neue" panose="02000503000000020004" pitchFamily="2" charset="0"/>
              </a:rPr>
              <a:t>Topic:</a:t>
            </a:r>
            <a:r>
              <a:rPr lang="ja-JP" altLang="en-US" dirty="0" err="1">
                <a:effectLst/>
                <a:latin typeface="Helvetica Neue" panose="02000503000000020004" pitchFamily="2" charset="0"/>
              </a:rPr>
              <a:t>日本の事例紹介</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```text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AU" altLang="ja-JP" dirty="0">
                <a:effectLst/>
                <a:latin typeface="Helvetica Neue" panose="02000503000000020004" pitchFamily="2" charset="0"/>
              </a:rPr>
              <a:t>(</a:t>
            </a:r>
            <a:r>
              <a:rPr lang="ja-JP" altLang="en-US">
                <a:effectLst/>
                <a:latin typeface="Helvetica Neue" panose="02000503000000020004" pitchFamily="2" charset="0"/>
              </a:rPr>
              <a:t>古典作品</a:t>
            </a:r>
            <a:r>
              <a:rPr lang="en-AU" altLang="ja-JP" dirty="0">
                <a:effectLst/>
                <a:latin typeface="Helvetica Neue" panose="02000503000000020004" pitchFamily="2" charset="0"/>
              </a:rPr>
              <a:t>)[kana:"</a:t>
            </a:r>
            <a:r>
              <a:rPr lang="ja-JP" altLang="en-US">
                <a:effectLst/>
                <a:latin typeface="Helvetica Neue" panose="02000503000000020004" pitchFamily="2" charset="0"/>
              </a:rPr>
              <a:t>コテンサ</a:t>
            </a:r>
            <a:r>
              <a:rPr lang="en-AU" altLang="ja-JP" dirty="0">
                <a:effectLst/>
                <a:latin typeface="Helvetica Neue" panose="02000503000000020004" pitchFamily="2" charset="0"/>
              </a:rPr>
              <a:t>'</a:t>
            </a:r>
            <a:r>
              <a:rPr lang="ja-JP" altLang="en-US">
                <a:effectLst/>
                <a:latin typeface="Helvetica Neue" panose="02000503000000020004" pitchFamily="2" charset="0"/>
              </a:rPr>
              <a:t>クヒン</a:t>
            </a:r>
            <a:r>
              <a:rPr lang="en-AU" altLang="ja-JP" dirty="0">
                <a:effectLst/>
                <a:latin typeface="Helvetica Neue" panose="02000503000000020004" pitchFamily="2" charset="0"/>
              </a:rPr>
              <a:t>"]</a:t>
            </a:r>
            <a:r>
              <a:rPr lang="ja-JP" altLang="en-US">
                <a:effectLst/>
                <a:latin typeface="Helvetica Neue" panose="02000503000000020004" pitchFamily="2" charset="0"/>
              </a:rPr>
              <a:t>だけでなく、</a:t>
            </a:r>
            <a:r>
              <a:rPr lang="en-US" dirty="0">
                <a:effectLst/>
              </a:rPr>
              <a:t>[break:"0.1s"]</a:t>
            </a:r>
            <a:r>
              <a:rPr lang="ja-JP" altLang="en-US">
                <a:effectLst/>
                <a:latin typeface="Helvetica Neue" panose="02000503000000020004" pitchFamily="2" charset="0"/>
              </a:rPr>
              <a:t>近現代の作品にも、</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が活用できる</a:t>
            </a:r>
            <a:r>
              <a:rPr lang="en-AU" altLang="ja-JP" dirty="0"/>
              <a:t>(</a:t>
            </a:r>
            <a:r>
              <a:rPr lang="ja-JP" altLang="en-US"/>
              <a:t>具体例</a:t>
            </a:r>
            <a:r>
              <a:rPr lang="en-AU" altLang="ja-JP" dirty="0"/>
              <a:t>)[kana:"</a:t>
            </a:r>
            <a:r>
              <a:rPr lang="ja-JP" altLang="en-US"/>
              <a:t>グタ</a:t>
            </a:r>
            <a:r>
              <a:rPr lang="en-AU" altLang="ja-JP" dirty="0"/>
              <a:t>'</a:t>
            </a:r>
            <a:r>
              <a:rPr lang="ja-JP" altLang="en-US"/>
              <a:t>イレイ</a:t>
            </a:r>
            <a:r>
              <a:rPr lang="en-AU" altLang="ja-JP" dirty="0"/>
              <a:t>"]</a:t>
            </a:r>
            <a:r>
              <a:rPr lang="ja-JP" altLang="en-US">
                <a:effectLst/>
                <a:latin typeface="Helvetica Neue" panose="02000503000000020004" pitchFamily="2" charset="0"/>
              </a:rPr>
              <a:t>として、</a:t>
            </a:r>
            <a:r>
              <a:rPr lang="en-US" dirty="0">
                <a:effectLst/>
              </a:rPr>
              <a:t>[break:"0.1s"]</a:t>
            </a:r>
            <a:r>
              <a:rPr lang="ja-JP" altLang="en-US">
                <a:effectLst/>
                <a:latin typeface="Helvetica Neue" panose="02000503000000020004" pitchFamily="2" charset="0"/>
              </a:rPr>
              <a:t>「走れメロス」を見てみましょう。</a:t>
            </a:r>
            <a:r>
              <a:rPr lang="en-US" dirty="0">
                <a:effectLst/>
              </a:rPr>
              <a:t>[break:"0.5s"]</a:t>
            </a:r>
            <a:r>
              <a:rPr lang="ja-JP" altLang="en-US">
                <a:effectLst/>
                <a:latin typeface="Helvetica Neue" panose="02000503000000020004" pitchFamily="2" charset="0"/>
              </a:rPr>
              <a:t>こちらは太宰治の代表的な作品で、</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古典籍</a:t>
            </a:r>
            <a:r>
              <a:rPr lang="en-AU" altLang="ja-JP" dirty="0"/>
              <a:t>(</a:t>
            </a:r>
            <a:r>
              <a:rPr lang="ja-JP" altLang="en-US"/>
              <a:t>ビューワ</a:t>
            </a:r>
            <a:r>
              <a:rPr lang="en-AU" altLang="ja-JP" dirty="0"/>
              <a:t>)[kana:"</a:t>
            </a:r>
            <a:r>
              <a:rPr lang="ja-JP" altLang="en-US"/>
              <a:t>ビ</a:t>
            </a:r>
            <a:r>
              <a:rPr lang="en-AU" altLang="ja-JP" dirty="0"/>
              <a:t>'</a:t>
            </a:r>
            <a:r>
              <a:rPr lang="ja-JP" altLang="en-US"/>
              <a:t>ューワ</a:t>
            </a:r>
            <a:r>
              <a:rPr lang="en-AU" altLang="ja-JP" dirty="0"/>
              <a:t>"]</a:t>
            </a:r>
            <a:r>
              <a:rPr lang="ja-JP" altLang="en-US">
                <a:effectLst/>
                <a:latin typeface="Helvetica Neue" panose="02000503000000020004" pitchFamily="2" charset="0"/>
              </a:rPr>
              <a:t>の仕組みを応用して登場人物や地名の抽出が可能になっています。</a:t>
            </a:r>
            <a:r>
              <a:rPr lang="en-US" dirty="0">
                <a:effectLst/>
              </a:rPr>
              <a:t>[break:"0.5s"]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例えば、画面のように、ディオニスという登場人物の表記が異なり、</a:t>
            </a:r>
            <a:r>
              <a:rPr lang="en-US" dirty="0">
                <a:effectLst/>
              </a:rPr>
              <a:t>[break:"0.1s"]</a:t>
            </a:r>
            <a:r>
              <a:rPr lang="ja-JP" altLang="en-US">
                <a:effectLst/>
                <a:latin typeface="Helvetica Neue" panose="02000503000000020004" pitchFamily="2" charset="0"/>
              </a:rPr>
              <a:t>邪智暴虐の王と書かれてあっても</a:t>
            </a:r>
            <a:r>
              <a:rPr lang="en-US" dirty="0">
                <a:effectLst/>
              </a:rPr>
              <a:t>[break:"0.1s"]</a:t>
            </a:r>
            <a:r>
              <a:rPr lang="ja-JP" altLang="en-US">
                <a:effectLst/>
                <a:latin typeface="Helvetica Neue" panose="02000503000000020004" pitchFamily="2" charset="0"/>
              </a:rPr>
              <a:t>同一人物として抽出することができるようになります。</a:t>
            </a:r>
            <a:r>
              <a:rPr lang="en-US" dirty="0">
                <a:effectLst/>
              </a:rPr>
              <a:t>[break:"0.3s"]</a:t>
            </a:r>
            <a:endParaRPr lang="ja-JP" altLang="en-US">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つまり、</a:t>
            </a:r>
            <a:r>
              <a:rPr lang="en-US" dirty="0">
                <a:effectLst/>
              </a:rPr>
              <a:t>[break:"0.1s"]</a:t>
            </a:r>
            <a:r>
              <a:rPr lang="ja-JP" altLang="en-US">
                <a:effectLst/>
                <a:latin typeface="Helvetica Neue" panose="02000503000000020004" pitchFamily="2" charset="0"/>
              </a:rPr>
              <a:t>ビューワで物語の主要人物などのキーワードを、検索・抽出しながら読むことで、</a:t>
            </a:r>
            <a:r>
              <a:rPr lang="en-US" dirty="0">
                <a:effectLst/>
              </a:rPr>
              <a:t>[break:"0.1s"]</a:t>
            </a:r>
            <a:r>
              <a:rPr lang="ja-JP" altLang="en-US">
                <a:effectLst/>
                <a:latin typeface="Helvetica Neue" panose="02000503000000020004" pitchFamily="2" charset="0"/>
              </a:rPr>
              <a:t>紙のテキストでは気づきにくかった</a:t>
            </a:r>
            <a:r>
              <a:rPr lang="en-US" dirty="0">
                <a:effectLst/>
              </a:rPr>
              <a:t>[break:"0.1s"]</a:t>
            </a:r>
            <a:r>
              <a:rPr lang="ja-JP" altLang="en-US">
                <a:effectLst/>
                <a:latin typeface="Helvetica Neue" panose="02000503000000020004" pitchFamily="2" charset="0"/>
              </a:rPr>
              <a:t>関連性や特別な表現および回数も簡単に確認できます。</a:t>
            </a:r>
            <a:r>
              <a:rPr lang="en-US" dirty="0">
                <a:effectLst/>
              </a:rPr>
              <a:t>[break:"0.5s"]</a:t>
            </a:r>
            <a:endParaRPr lang="ja-JP" altLang="en-US">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このように、</a:t>
            </a:r>
            <a:r>
              <a:rPr lang="en-US" dirty="0">
                <a:effectLst/>
              </a:rPr>
              <a:t>[break:"0.1s"] </a:t>
            </a:r>
            <a:r>
              <a:rPr lang="en-US"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ティーイーアイ</a:t>
            </a:r>
            <a:r>
              <a:rPr lang="en-US" altLang="ja-JP" dirty="0">
                <a:effectLst/>
                <a:latin typeface=".AppleSystemUIFontMonospaced"/>
                <a:ea typeface="Hiragino Sans" panose="020B0400000000000000" pitchFamily="34" charset="-128"/>
              </a:rPr>
              <a:t>)[</a:t>
            </a:r>
            <a:r>
              <a:rPr lang="en-US" dirty="0">
                <a:effectLst/>
                <a:latin typeface=".AppleSystemUIFontMonospaced"/>
                <a:ea typeface="Hiragino Sans" panose="020B0400000000000000" pitchFamily="34" charset="-128"/>
              </a:rPr>
              <a:t>kana:"</a:t>
            </a:r>
            <a:r>
              <a:rPr lang="ja-JP" altLang="en-US">
                <a:effectLst/>
                <a:latin typeface="Hiragino Sans" panose="020B0400000000000000" pitchFamily="34" charset="-128"/>
                <a:ea typeface="Hiragino Sans" panose="020B0400000000000000" pitchFamily="34" charset="-128"/>
              </a:rPr>
              <a:t>ティ</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ーイーア</a:t>
            </a:r>
            <a:r>
              <a:rPr lang="en-AU" altLang="ja-JP" dirty="0">
                <a:effectLst/>
                <a:latin typeface=".AppleSystemUIFontMonospaced"/>
                <a:ea typeface="Hiragino Sans" panose="020B0400000000000000" pitchFamily="34" charset="-128"/>
              </a:rPr>
              <a:t>'</a:t>
            </a:r>
            <a:r>
              <a:rPr lang="ja-JP" altLang="en-US">
                <a:effectLst/>
                <a:latin typeface="Hiragino Sans" panose="020B0400000000000000" pitchFamily="34" charset="-128"/>
                <a:ea typeface="Hiragino Sans" panose="020B0400000000000000" pitchFamily="34" charset="-128"/>
              </a:rPr>
              <a:t>イ</a:t>
            </a:r>
            <a:r>
              <a:rPr lang="en-US" altLang="ja-JP" dirty="0">
                <a:effectLst/>
                <a:latin typeface=".AppleSystemUIFontMonospaced"/>
                <a:ea typeface="Hiragino Sans" panose="020B0400000000000000" pitchFamily="34" charset="-128"/>
              </a:rPr>
              <a:t>"]</a:t>
            </a:r>
            <a:r>
              <a:rPr lang="ja-JP" altLang="en-US">
                <a:effectLst/>
                <a:latin typeface="Helvetica Neue" panose="02000503000000020004" pitchFamily="2" charset="0"/>
              </a:rPr>
              <a:t>古典籍</a:t>
            </a:r>
            <a:r>
              <a:rPr lang="en-AU" altLang="ja-JP" dirty="0"/>
              <a:t>(</a:t>
            </a:r>
            <a:r>
              <a:rPr lang="ja-JP" altLang="en-US"/>
              <a:t>ビューワ</a:t>
            </a:r>
            <a:r>
              <a:rPr lang="en-AU" altLang="ja-JP" dirty="0"/>
              <a:t>)[kana:"</a:t>
            </a:r>
            <a:r>
              <a:rPr lang="ja-JP" altLang="en-US"/>
              <a:t>ビ</a:t>
            </a:r>
            <a:r>
              <a:rPr lang="en-AU" altLang="ja-JP" dirty="0"/>
              <a:t>'</a:t>
            </a:r>
            <a:r>
              <a:rPr lang="ja-JP" altLang="en-US"/>
              <a:t>ューワ</a:t>
            </a:r>
            <a:r>
              <a:rPr lang="en-AU" altLang="ja-JP" dirty="0"/>
              <a:t>"]</a:t>
            </a:r>
            <a:r>
              <a:rPr lang="ja-JP" altLang="en-US">
                <a:effectLst/>
                <a:latin typeface="Helvetica Neue" panose="02000503000000020004" pitchFamily="2" charset="0"/>
              </a:rPr>
              <a:t>は古典文学だけでなく、</a:t>
            </a:r>
            <a:r>
              <a:rPr lang="en-US" dirty="0">
                <a:effectLst/>
              </a:rPr>
              <a:t>[break:"0.1s"]</a:t>
            </a:r>
            <a:r>
              <a:rPr lang="ja-JP" altLang="en-US">
                <a:effectLst/>
                <a:latin typeface="Helvetica Neue" panose="02000503000000020004" pitchFamily="2" charset="0"/>
              </a:rPr>
              <a:t>近現代文学にも幅広く対応する柔軟性があります。</a:t>
            </a:r>
            <a:r>
              <a:rPr lang="en-US" dirty="0">
                <a:effectLst/>
              </a:rPr>
              <a:t>[break:"1s"]</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effectLst/>
                <a:latin typeface="Helvetica Neue" panose="02000503000000020004" pitchFamily="2" charset="0"/>
              </a:rPr>
              <a:t>```description</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古典作品だけでなく、近現代の作品にも</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が活用できる具体例として、「走れメロス」を見てみましょう。</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a:effectLst/>
                <a:latin typeface="Helvetica Neue" panose="02000503000000020004" pitchFamily="2" charset="0"/>
              </a:rPr>
              <a:t>こちら</a:t>
            </a:r>
            <a:r>
              <a:rPr lang="ja-JP" altLang="en-US" dirty="0">
                <a:effectLst/>
                <a:latin typeface="Helvetica Neue" panose="02000503000000020004" pitchFamily="2" charset="0"/>
              </a:rPr>
              <a:t>は太宰治の代表的な作品で、</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古典籍ビューワの仕組みを応用して登場人物や地名の抽出が可能になっています。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例えば、画面のように、ディオニスという登場人物の表記が異なり、邪智暴虐の王と書かれてあっても同一人物として抽出することができるようになります。</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つまり、ビューワで物語の主要人物などのキーワードを検索・抽出しながら読むことで、紙のテキストでは気づきにくかった関連性や特別な表現および回数も簡単に確認できます。</a:t>
            </a: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ja-JP" altLang="en-US" dirty="0">
                <a:effectLst/>
                <a:latin typeface="Helvetica Neue" panose="02000503000000020004" pitchFamily="2" charset="0"/>
              </a:rPr>
              <a:t>このように、</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古典籍ビューワは古典文学だけでなく、近現代文学にも幅広く対応する柔軟性があります。</a:t>
            </a:r>
            <a:endParaRPr lang="en-US" altLang="ja-JP"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ltLang="ja-JP" dirty="0"/>
              <a:t>```</a:t>
            </a:r>
          </a:p>
        </p:txBody>
      </p:sp>
    </p:spTree>
    <p:extLst>
      <p:ext uri="{BB962C8B-B14F-4D97-AF65-F5344CB8AC3E}">
        <p14:creationId xmlns:p14="http://schemas.microsoft.com/office/powerpoint/2010/main" val="4403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3200" b="1" i="0">
                <a:solidFill>
                  <a:schemeClr val="dk2"/>
                </a:solidFill>
                <a:latin typeface="BIZ UDPGothic" panose="020B0400000000000000" pitchFamily="34" charset="-128"/>
                <a:ea typeface="BIZ UDPGothic" panose="020B0400000000000000" pitchFamily="34" charset="-128"/>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r>
              <a:rPr lang="ja-JP" altLang="en-US"/>
              <a:t>マスター タイトルの書式設定</a:t>
            </a:r>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6659861" y="2533163"/>
            <a:ext cx="7218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1" y="2533163"/>
            <a:ext cx="7218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20881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19616986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76198" lvl="0" indent="0" algn="ctr" rtl="0">
              <a:spcBef>
                <a:spcPts val="600"/>
              </a:spcBef>
              <a:spcAft>
                <a:spcPts val="0"/>
              </a:spcAft>
              <a:buSzPts val="2400"/>
              <a:buNone/>
              <a:defRPr sz="3200" b="0" i="0">
                <a:latin typeface="BIZ UDPGothic" panose="020B0400000000000000" pitchFamily="34" charset="-128"/>
                <a:ea typeface="BIZ UDPGothic" panose="020B0400000000000000" pitchFamily="34" charset="-128"/>
              </a:defRPr>
            </a:lvl1pPr>
            <a:lvl2pPr marL="914378" lvl="1" indent="-380990" algn="ctr" rtl="0">
              <a:spcBef>
                <a:spcPts val="0"/>
              </a:spcBef>
              <a:spcAft>
                <a:spcPts val="0"/>
              </a:spcAft>
              <a:buSzPts val="2400"/>
              <a:buChar char="○"/>
              <a:defRPr i="1"/>
            </a:lvl2pPr>
            <a:lvl3pPr marL="1371566" lvl="2" indent="-380990" algn="ctr" rtl="0">
              <a:spcBef>
                <a:spcPts val="0"/>
              </a:spcBef>
              <a:spcAft>
                <a:spcPts val="0"/>
              </a:spcAft>
              <a:buSzPts val="2400"/>
              <a:buChar char="■"/>
              <a:defRPr i="1"/>
            </a:lvl3pPr>
            <a:lvl4pPr marL="1828754" lvl="3" indent="-380990" algn="ctr" rtl="0">
              <a:spcBef>
                <a:spcPts val="0"/>
              </a:spcBef>
              <a:spcAft>
                <a:spcPts val="0"/>
              </a:spcAft>
              <a:buSzPts val="2400"/>
              <a:buChar char="●"/>
              <a:defRPr i="1"/>
            </a:lvl4pPr>
            <a:lvl5pPr marL="2285943" lvl="4" indent="-380990" algn="ctr" rtl="0">
              <a:spcBef>
                <a:spcPts val="0"/>
              </a:spcBef>
              <a:spcAft>
                <a:spcPts val="0"/>
              </a:spcAft>
              <a:buSzPts val="2400"/>
              <a:buChar char="○"/>
              <a:defRPr i="1"/>
            </a:lvl5pPr>
            <a:lvl6pPr marL="2743132" lvl="5" indent="-380990" algn="ctr" rtl="0">
              <a:spcBef>
                <a:spcPts val="0"/>
              </a:spcBef>
              <a:spcAft>
                <a:spcPts val="0"/>
              </a:spcAft>
              <a:buSzPts val="2400"/>
              <a:buChar char="■"/>
              <a:defRPr i="1"/>
            </a:lvl6pPr>
            <a:lvl7pPr marL="3200320" lvl="6" indent="-380990" algn="ctr" rtl="0">
              <a:spcBef>
                <a:spcPts val="0"/>
              </a:spcBef>
              <a:spcAft>
                <a:spcPts val="0"/>
              </a:spcAft>
              <a:buSzPts val="2400"/>
              <a:buChar char="●"/>
              <a:defRPr i="1"/>
            </a:lvl7pPr>
            <a:lvl8pPr marL="3657509" lvl="7" indent="-380990" algn="ctr" rtl="0">
              <a:spcBef>
                <a:spcPts val="0"/>
              </a:spcBef>
              <a:spcAft>
                <a:spcPts val="0"/>
              </a:spcAft>
              <a:buSzPts val="2400"/>
              <a:buChar char="○"/>
              <a:defRPr i="1"/>
            </a:lvl8pPr>
            <a:lvl9pPr marL="4114697" lvl="8" indent="-380990" algn="ctr">
              <a:spcBef>
                <a:spcPts val="0"/>
              </a:spcBef>
              <a:spcAft>
                <a:spcPts val="0"/>
              </a:spcAft>
              <a:buSzPts val="2400"/>
              <a:buChar char="■"/>
              <a:defRPr i="1"/>
            </a:lvl9pPr>
          </a:lstStyle>
          <a:p>
            <a:pPr lvl="0"/>
            <a:r>
              <a:rPr lang="ja-JP" altLang="en-US"/>
              <a:t>マスター テキストの書式設定</a:t>
            </a:r>
          </a:p>
        </p:txBody>
      </p:sp>
      <p:sp>
        <p:nvSpPr>
          <p:cNvPr id="25" name="Google Shape;25;p4"/>
          <p:cNvSpPr txBox="1"/>
          <p:nvPr/>
        </p:nvSpPr>
        <p:spPr>
          <a:xfrm>
            <a:off x="3593404" y="1109485"/>
            <a:ext cx="1957200" cy="9803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tx1"/>
                </a:solidFill>
              </a:rPr>
              <a:t>“</a:t>
            </a:r>
            <a:endParaRPr sz="9600" b="1">
              <a:solidFill>
                <a:schemeClr val="tx1"/>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p:nvPr/>
        </p:nvSpPr>
        <p:spPr>
          <a:xfrm>
            <a:off x="7434177" y="1599675"/>
            <a:ext cx="17103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4"/>
          <p:cNvSpPr/>
          <p:nvPr/>
        </p:nvSpPr>
        <p:spPr>
          <a:xfrm>
            <a:off x="0" y="1599675"/>
            <a:ext cx="17103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4"/>
          <p:cNvSpPr txBox="1">
            <a:spLocks noGrp="1"/>
          </p:cNvSpPr>
          <p:nvPr>
            <p:ph type="sldNum" idx="12"/>
          </p:nvPr>
        </p:nvSpPr>
        <p:spPr>
          <a:xfrm>
            <a:off x="0" y="4751622"/>
            <a:ext cx="9144000" cy="3135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740921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3813888"/>
            <a:ext cx="6400800" cy="469218"/>
          </a:xfrm>
          <a:prstGeom prst="rect">
            <a:avLst/>
          </a:prstGeom>
        </p:spPr>
        <p:txBody>
          <a:bodyPr/>
          <a:lstStyle>
            <a:lvl1pPr marL="0" indent="0" algn="ctr">
              <a:buNone/>
              <a:defRPr>
                <a:solidFill>
                  <a:schemeClr val="tx1">
                    <a:lumMod val="75000"/>
                    <a:lumOff val="25000"/>
                  </a:schemeClr>
                </a:solidFill>
                <a:latin typeface="游ゴシック" panose="020B0400000000000000" pitchFamily="50" charset="-128"/>
                <a:ea typeface="游ゴシック" panose="020B0400000000000000" pitchFamily="50" charset="-128"/>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ja-JP" altLang="en-US"/>
              <a:t>マスター サブタイトルの書式設定</a:t>
            </a:r>
          </a:p>
        </p:txBody>
      </p:sp>
      <p:sp>
        <p:nvSpPr>
          <p:cNvPr id="2" name="Google Shape;59;p8">
            <a:extLst>
              <a:ext uri="{FF2B5EF4-FFF2-40B4-BE49-F238E27FC236}">
                <a16:creationId xmlns:a16="http://schemas.microsoft.com/office/drawing/2014/main" id="{808EB531-2B45-6747-7C32-52EA2ABF44C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0;p8">
            <a:extLst>
              <a:ext uri="{FF2B5EF4-FFF2-40B4-BE49-F238E27FC236}">
                <a16:creationId xmlns:a16="http://schemas.microsoft.com/office/drawing/2014/main" id="{B59A09FF-07E9-D401-ABB4-9579E0DDFAE4}"/>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1;p8">
            <a:extLst>
              <a:ext uri="{FF2B5EF4-FFF2-40B4-BE49-F238E27FC236}">
                <a16:creationId xmlns:a16="http://schemas.microsoft.com/office/drawing/2014/main" id="{C9946FFC-12F2-5FC7-DBA6-3221B8850CE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2;p8">
            <a:extLst>
              <a:ext uri="{FF2B5EF4-FFF2-40B4-BE49-F238E27FC236}">
                <a16:creationId xmlns:a16="http://schemas.microsoft.com/office/drawing/2014/main" id="{23C6DA69-4B8C-4BE9-CBD8-4F18655E5F87}"/>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417079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6_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85696"/>
            <a:ext cx="8229600" cy="972108"/>
          </a:xfrm>
          <a:prstGeom prst="rect">
            <a:avLst/>
          </a:prstGeom>
        </p:spPr>
        <p:txBody>
          <a:bodyPr>
            <a:normAutofit/>
          </a:bodyPr>
          <a:lstStyle>
            <a:lvl1pPr>
              <a:defRPr sz="3600">
                <a:solidFill>
                  <a:schemeClr val="tx1">
                    <a:lumMod val="50000"/>
                  </a:schemeClr>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3" name="Google Shape;59;p8">
            <a:extLst>
              <a:ext uri="{FF2B5EF4-FFF2-40B4-BE49-F238E27FC236}">
                <a16:creationId xmlns:a16="http://schemas.microsoft.com/office/drawing/2014/main" id="{10377CCF-68FD-C625-B1C7-5424852C0691}"/>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0;p8">
            <a:extLst>
              <a:ext uri="{FF2B5EF4-FFF2-40B4-BE49-F238E27FC236}">
                <a16:creationId xmlns:a16="http://schemas.microsoft.com/office/drawing/2014/main" id="{3C68FE37-03FC-FD04-419A-3A72E9A27811}"/>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1;p8">
            <a:extLst>
              <a:ext uri="{FF2B5EF4-FFF2-40B4-BE49-F238E27FC236}">
                <a16:creationId xmlns:a16="http://schemas.microsoft.com/office/drawing/2014/main" id="{09F07A00-DB08-833B-DD3B-76A46EE23F1D}"/>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2;p8">
            <a:extLst>
              <a:ext uri="{FF2B5EF4-FFF2-40B4-BE49-F238E27FC236}">
                <a16:creationId xmlns:a16="http://schemas.microsoft.com/office/drawing/2014/main" id="{7D765330-434D-04F3-31F0-98E8851DFC49}"/>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7098319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ja-JP" altLang="en-US"/>
              <a:t>マスター タイトルの書式設定</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extLst>
      <p:ext uri="{BB962C8B-B14F-4D97-AF65-F5344CB8AC3E}">
        <p14:creationId xmlns:p14="http://schemas.microsoft.com/office/powerpoint/2010/main" val="31344748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000" b="1"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rPr lang="ja-JP" altLang="en-US"/>
              <a:t>マスター タイトルの書式設定</a:t>
            </a:r>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0" i="0">
                <a:solidFill>
                  <a:schemeClr val="lt1"/>
                </a:solidFill>
                <a:latin typeface="BIZ UDPGothic" panose="020B0400000000000000" pitchFamily="34" charset="-128"/>
                <a:ea typeface="BIZ UDPGothic" panose="020B0400000000000000" pitchFamily="34" charset="-128"/>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r>
              <a:rPr lang="ja-JP" altLang="en-US"/>
              <a:t>マスター サブタイトルの書式設定</a:t>
            </a:r>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6096271" y="3992850"/>
            <a:ext cx="3047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1" y="3992850"/>
            <a:ext cx="3047700" cy="77100"/>
          </a:xfrm>
          <a:prstGeom prst="rect">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txBox="1">
            <a:spLocks noGrp="1"/>
          </p:cNvSpPr>
          <p:nvPr>
            <p:ph type="sldNum" idx="12"/>
          </p:nvPr>
        </p:nvSpPr>
        <p:spPr>
          <a:xfrm>
            <a:off x="0" y="4717811"/>
            <a:ext cx="9144000" cy="313500"/>
          </a:xfrm>
          <a:prstGeom prst="rect">
            <a:avLst/>
          </a:prstGeom>
        </p:spPr>
        <p:txBody>
          <a:bodyPr spcFirstLastPara="1" wrap="square" lIns="91425" tIns="91425" rIns="91425" bIns="91425" anchor="t" anchorCtr="0">
            <a:noAutofit/>
          </a:bodyPr>
          <a:lstStyle>
            <a:lvl1pPr lvl="0" algn="ctr">
              <a:buNone/>
              <a:defRPr b="0" i="0"/>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23168565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3_タイトルとコンテンツ">
    <p:bg>
      <p:bgPr>
        <a:solidFill>
          <a:schemeClr val="bg1"/>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3696FB-5032-2C33-044E-CF9EE241F81D}"/>
              </a:ext>
            </a:extLst>
          </p:cNvPr>
          <p:cNvSpPr/>
          <p:nvPr/>
        </p:nvSpPr>
        <p:spPr>
          <a:xfrm>
            <a:off x="0" y="-3644"/>
            <a:ext cx="9144000" cy="1063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solidFill>
                <a:schemeClr val="bg1"/>
              </a:solidFill>
              <a:latin typeface="BIZ UDPGothic" panose="020B0400000000000000" pitchFamily="34" charset="-128"/>
              <a:ea typeface="BIZ UDPGothic" panose="020B0400000000000000" pitchFamily="34" charset="-128"/>
            </a:endParaRPr>
          </a:p>
        </p:txBody>
      </p:sp>
      <p:sp>
        <p:nvSpPr>
          <p:cNvPr id="2" name="タイトル 1"/>
          <p:cNvSpPr>
            <a:spLocks noGrp="1"/>
          </p:cNvSpPr>
          <p:nvPr>
            <p:ph type="title"/>
          </p:nvPr>
        </p:nvSpPr>
        <p:spPr>
          <a:xfrm>
            <a:off x="457200" y="87474"/>
            <a:ext cx="8229600" cy="972108"/>
          </a:xfrm>
          <a:prstGeom prst="rect">
            <a:avLst/>
          </a:prstGeom>
        </p:spPr>
        <p:txBody>
          <a:bodyPr>
            <a:normAutofit/>
          </a:bodyPr>
          <a:lstStyle>
            <a:lvl1pPr>
              <a:defRPr sz="3200">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8" name="コンテンツ プレースホルダー 2"/>
          <p:cNvSpPr>
            <a:spLocks noGrp="1"/>
          </p:cNvSpPr>
          <p:nvPr>
            <p:ph idx="1"/>
          </p:nvPr>
        </p:nvSpPr>
        <p:spPr>
          <a:xfrm>
            <a:off x="782852" y="1200155"/>
            <a:ext cx="7903948" cy="3394472"/>
          </a:xfrm>
          <a:prstGeom prst="rect">
            <a:avLst/>
          </a:prstGeom>
        </p:spPr>
        <p:txBody>
          <a:bodyPr>
            <a:normAutofit/>
          </a:bodyPr>
          <a:lstStyle>
            <a:lvl1pPr marL="0" indent="0" eaLnBrk="1">
              <a:lnSpc>
                <a:spcPct val="110000"/>
              </a:lnSpc>
              <a:buFont typeface="Wingdings" panose="05000000000000000000" pitchFamily="2" charset="2"/>
              <a:buNone/>
              <a:defRPr sz="2400">
                <a:latin typeface="BIZ UDPGothic" panose="020B0400000000000000" pitchFamily="34" charset="-128"/>
                <a:ea typeface="BIZ UDPGothic" panose="020B0400000000000000" pitchFamily="34" charset="-128"/>
              </a:defRPr>
            </a:lvl1pPr>
            <a:lvl2pPr marL="335720" indent="-130957" eaLnBrk="1">
              <a:buFont typeface="Wingdings" panose="05000000000000000000" pitchFamily="2" charset="2"/>
              <a:buChar char=""/>
              <a:tabLst/>
              <a:defRPr sz="2400">
                <a:latin typeface="BIZ UDPGothic" panose="020B0400000000000000" pitchFamily="34" charset="-128"/>
                <a:ea typeface="BIZ UDPGothic" panose="020B0400000000000000" pitchFamily="34" charset="-128"/>
              </a:defRPr>
            </a:lvl2pPr>
            <a:lvl3pPr marL="540490" indent="-138101" eaLnBrk="1">
              <a:buFont typeface="游ゴシック" panose="020B0400000000000000" pitchFamily="50" charset="-128"/>
              <a:buChar char="-"/>
              <a:defRPr sz="2000">
                <a:latin typeface="BIZ UDPGothic" panose="020B0400000000000000" pitchFamily="34" charset="-128"/>
                <a:ea typeface="BIZ UDPGothic" panose="020B0400000000000000" pitchFamily="34" charset="-128"/>
              </a:defRPr>
            </a:lvl3pPr>
            <a:lvl4pPr marL="741686" indent="0">
              <a:buNone/>
              <a:defRPr sz="2000">
                <a:latin typeface="BIZ UDPGothic" panose="020B0400000000000000" pitchFamily="34" charset="-128"/>
                <a:ea typeface="BIZ UDPGothic" panose="020B0400000000000000" pitchFamily="34" charset="-128"/>
              </a:defRPr>
            </a:lvl4pPr>
            <a:lvl5pPr marL="672638" indent="-132148" eaLnBrk="1">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p:txBody>
      </p:sp>
      <p:sp>
        <p:nvSpPr>
          <p:cNvPr id="4" name="Google Shape;59;p8">
            <a:extLst>
              <a:ext uri="{FF2B5EF4-FFF2-40B4-BE49-F238E27FC236}">
                <a16:creationId xmlns:a16="http://schemas.microsoft.com/office/drawing/2014/main" id="{00D67FBA-F066-9867-8056-EF48ECD19EC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0;p8">
            <a:extLst>
              <a:ext uri="{FF2B5EF4-FFF2-40B4-BE49-F238E27FC236}">
                <a16:creationId xmlns:a16="http://schemas.microsoft.com/office/drawing/2014/main" id="{52E464C6-1E3C-EE9F-E330-5BA9F99E67CB}"/>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1;p8">
            <a:extLst>
              <a:ext uri="{FF2B5EF4-FFF2-40B4-BE49-F238E27FC236}">
                <a16:creationId xmlns:a16="http://schemas.microsoft.com/office/drawing/2014/main" id="{B2342AFD-156D-8E8E-C1CD-8479FF433697}"/>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62;p8">
            <a:extLst>
              <a:ext uri="{FF2B5EF4-FFF2-40B4-BE49-F238E27FC236}">
                <a16:creationId xmlns:a16="http://schemas.microsoft.com/office/drawing/2014/main" id="{AFE9CB05-7C3A-B19A-D12F-532957D1BA4F}"/>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8;p5">
            <a:extLst>
              <a:ext uri="{FF2B5EF4-FFF2-40B4-BE49-F238E27FC236}">
                <a16:creationId xmlns:a16="http://schemas.microsoft.com/office/drawing/2014/main" id="{485A3DD4-FE69-D0A9-3DE5-BC9625908E7E}"/>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Tree>
    <p:extLst>
      <p:ext uri="{BB962C8B-B14F-4D97-AF65-F5344CB8AC3E}">
        <p14:creationId xmlns:p14="http://schemas.microsoft.com/office/powerpoint/2010/main" val="28027982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タイトルとコンテンツ">
    <p:bg>
      <p:bgPr>
        <a:solidFill>
          <a:schemeClr val="bg1"/>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63696FB-5032-2C33-044E-CF9EE241F81D}"/>
              </a:ext>
            </a:extLst>
          </p:cNvPr>
          <p:cNvSpPr/>
          <p:nvPr/>
        </p:nvSpPr>
        <p:spPr>
          <a:xfrm>
            <a:off x="0" y="-3644"/>
            <a:ext cx="9144000" cy="1063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solidFill>
                <a:schemeClr val="bg1"/>
              </a:solidFill>
              <a:latin typeface="BIZ UDPGothic" panose="020B0400000000000000" pitchFamily="34" charset="-128"/>
              <a:ea typeface="BIZ UDPGothic" panose="020B0400000000000000" pitchFamily="34" charset="-128"/>
            </a:endParaRPr>
          </a:p>
        </p:txBody>
      </p:sp>
      <p:sp>
        <p:nvSpPr>
          <p:cNvPr id="2" name="タイトル 1"/>
          <p:cNvSpPr>
            <a:spLocks noGrp="1"/>
          </p:cNvSpPr>
          <p:nvPr>
            <p:ph type="title"/>
          </p:nvPr>
        </p:nvSpPr>
        <p:spPr>
          <a:xfrm>
            <a:off x="457200" y="87474"/>
            <a:ext cx="8229600" cy="972108"/>
          </a:xfrm>
          <a:prstGeom prst="rect">
            <a:avLst/>
          </a:prstGeom>
        </p:spPr>
        <p:txBody>
          <a:bodyPr>
            <a:normAutofit/>
          </a:bodyPr>
          <a:lstStyle>
            <a:lvl1pPr>
              <a:defRPr sz="3200">
                <a:solidFill>
                  <a:schemeClr val="bg1"/>
                </a:solidFill>
                <a:latin typeface="BIZ UDPGothic" panose="020B0400000000000000" pitchFamily="34" charset="-128"/>
                <a:ea typeface="BIZ UDPGothic" panose="020B0400000000000000" pitchFamily="34" charset="-128"/>
              </a:defRPr>
            </a:lvl1pPr>
          </a:lstStyle>
          <a:p>
            <a:r>
              <a:rPr lang="ja-JP" altLang="en-US"/>
              <a:t>マスター タイトルの書式設定</a:t>
            </a:r>
          </a:p>
        </p:txBody>
      </p:sp>
      <p:sp>
        <p:nvSpPr>
          <p:cNvPr id="8" name="コンテンツ プレースホルダー 2"/>
          <p:cNvSpPr>
            <a:spLocks noGrp="1"/>
          </p:cNvSpPr>
          <p:nvPr>
            <p:ph idx="1"/>
          </p:nvPr>
        </p:nvSpPr>
        <p:spPr>
          <a:xfrm>
            <a:off x="457201" y="1197643"/>
            <a:ext cx="4010890" cy="3394472"/>
          </a:xfrm>
          <a:prstGeom prst="rect">
            <a:avLst/>
          </a:prstGeom>
        </p:spPr>
        <p:txBody>
          <a:bodyPr>
            <a:normAutofit/>
          </a:bodyPr>
          <a:lstStyle>
            <a:lvl1pPr marL="0" indent="0" eaLnBrk="1">
              <a:lnSpc>
                <a:spcPct val="110000"/>
              </a:lnSpc>
              <a:buFont typeface="Wingdings" panose="05000000000000000000" pitchFamily="2" charset="2"/>
              <a:buNone/>
              <a:defRPr sz="2000">
                <a:latin typeface="BIZ UDPGothic" panose="020B0400000000000000" pitchFamily="34" charset="-128"/>
                <a:ea typeface="BIZ UDPGothic" panose="020B0400000000000000" pitchFamily="34" charset="-128"/>
              </a:defRPr>
            </a:lvl1pPr>
            <a:lvl2pPr marL="335720" indent="-130957" eaLnBrk="1">
              <a:buFont typeface="Wingdings" panose="05000000000000000000" pitchFamily="2" charset="2"/>
              <a:buChar char=""/>
              <a:tabLst/>
              <a:defRPr sz="2400">
                <a:latin typeface="BIZ UDPGothic" panose="020B0400000000000000" pitchFamily="34" charset="-128"/>
                <a:ea typeface="BIZ UDPGothic" panose="020B0400000000000000" pitchFamily="34" charset="-128"/>
              </a:defRPr>
            </a:lvl2pPr>
            <a:lvl3pPr marL="540490" indent="-138101" eaLnBrk="1">
              <a:buFont typeface="游ゴシック" panose="020B0400000000000000" pitchFamily="50" charset="-128"/>
              <a:buChar char="-"/>
              <a:defRPr sz="2000">
                <a:latin typeface="BIZ UDPGothic" panose="020B0400000000000000" pitchFamily="34" charset="-128"/>
                <a:ea typeface="BIZ UDPGothic" panose="020B0400000000000000" pitchFamily="34" charset="-128"/>
              </a:defRPr>
            </a:lvl3pPr>
            <a:lvl4pPr marL="741686" indent="0">
              <a:buNone/>
              <a:defRPr sz="2000">
                <a:latin typeface="BIZ UDPGothic" panose="020B0400000000000000" pitchFamily="34" charset="-128"/>
                <a:ea typeface="BIZ UDPGothic" panose="020B0400000000000000" pitchFamily="34" charset="-128"/>
              </a:defRPr>
            </a:lvl4pPr>
            <a:lvl5pPr marL="672638" indent="-132148" eaLnBrk="1">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p:txBody>
      </p:sp>
      <p:sp>
        <p:nvSpPr>
          <p:cNvPr id="4" name="Google Shape;59;p8">
            <a:extLst>
              <a:ext uri="{FF2B5EF4-FFF2-40B4-BE49-F238E27FC236}">
                <a16:creationId xmlns:a16="http://schemas.microsoft.com/office/drawing/2014/main" id="{00D67FBA-F066-9867-8056-EF48ECD19EC3}"/>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0;p8">
            <a:extLst>
              <a:ext uri="{FF2B5EF4-FFF2-40B4-BE49-F238E27FC236}">
                <a16:creationId xmlns:a16="http://schemas.microsoft.com/office/drawing/2014/main" id="{52E464C6-1E3C-EE9F-E330-5BA9F99E67CB}"/>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61;p8">
            <a:extLst>
              <a:ext uri="{FF2B5EF4-FFF2-40B4-BE49-F238E27FC236}">
                <a16:creationId xmlns:a16="http://schemas.microsoft.com/office/drawing/2014/main" id="{B2342AFD-156D-8E8E-C1CD-8479FF433697}"/>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 name="Google Shape;62;p8">
            <a:extLst>
              <a:ext uri="{FF2B5EF4-FFF2-40B4-BE49-F238E27FC236}">
                <a16:creationId xmlns:a16="http://schemas.microsoft.com/office/drawing/2014/main" id="{AFE9CB05-7C3A-B19A-D12F-532957D1BA4F}"/>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38;p5">
            <a:extLst>
              <a:ext uri="{FF2B5EF4-FFF2-40B4-BE49-F238E27FC236}">
                <a16:creationId xmlns:a16="http://schemas.microsoft.com/office/drawing/2014/main" id="{485A3DD4-FE69-D0A9-3DE5-BC9625908E7E}"/>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9" name="コンテンツ プレースホルダー 2">
            <a:extLst>
              <a:ext uri="{FF2B5EF4-FFF2-40B4-BE49-F238E27FC236}">
                <a16:creationId xmlns:a16="http://schemas.microsoft.com/office/drawing/2014/main" id="{E9C9EEC0-DE6E-462E-976A-AEF0569D8112}"/>
              </a:ext>
            </a:extLst>
          </p:cNvPr>
          <p:cNvSpPr>
            <a:spLocks noGrp="1"/>
          </p:cNvSpPr>
          <p:nvPr>
            <p:ph idx="13"/>
          </p:nvPr>
        </p:nvSpPr>
        <p:spPr>
          <a:xfrm>
            <a:off x="4675910" y="1200155"/>
            <a:ext cx="4010890" cy="3394472"/>
          </a:xfrm>
          <a:prstGeom prst="rect">
            <a:avLst/>
          </a:prstGeom>
        </p:spPr>
        <p:txBody>
          <a:bodyPr>
            <a:normAutofit/>
          </a:bodyPr>
          <a:lstStyle>
            <a:lvl1pPr marL="0" indent="0" eaLnBrk="1">
              <a:lnSpc>
                <a:spcPct val="110000"/>
              </a:lnSpc>
              <a:buFont typeface="Wingdings" panose="05000000000000000000" pitchFamily="2" charset="2"/>
              <a:buNone/>
              <a:defRPr sz="2000">
                <a:latin typeface="BIZ UDPGothic" panose="020B0400000000000000" pitchFamily="34" charset="-128"/>
                <a:ea typeface="BIZ UDPGothic" panose="020B0400000000000000" pitchFamily="34" charset="-128"/>
              </a:defRPr>
            </a:lvl1pPr>
            <a:lvl2pPr marL="335720" indent="-130957" eaLnBrk="1">
              <a:buFont typeface="Wingdings" panose="05000000000000000000" pitchFamily="2" charset="2"/>
              <a:buChar char=""/>
              <a:tabLst/>
              <a:defRPr sz="2400">
                <a:latin typeface="BIZ UDPGothic" panose="020B0400000000000000" pitchFamily="34" charset="-128"/>
                <a:ea typeface="BIZ UDPGothic" panose="020B0400000000000000" pitchFamily="34" charset="-128"/>
              </a:defRPr>
            </a:lvl2pPr>
            <a:lvl3pPr marL="540490" indent="-138101" eaLnBrk="1">
              <a:buFont typeface="游ゴシック" panose="020B0400000000000000" pitchFamily="50" charset="-128"/>
              <a:buChar char="-"/>
              <a:defRPr sz="2000">
                <a:latin typeface="BIZ UDPGothic" panose="020B0400000000000000" pitchFamily="34" charset="-128"/>
                <a:ea typeface="BIZ UDPGothic" panose="020B0400000000000000" pitchFamily="34" charset="-128"/>
              </a:defRPr>
            </a:lvl3pPr>
            <a:lvl4pPr marL="741686" indent="0">
              <a:buNone/>
              <a:defRPr sz="2000">
                <a:latin typeface="BIZ UDPGothic" panose="020B0400000000000000" pitchFamily="34" charset="-128"/>
                <a:ea typeface="BIZ UDPGothic" panose="020B0400000000000000" pitchFamily="34" charset="-128"/>
              </a:defRPr>
            </a:lvl4pPr>
            <a:lvl5pPr marL="672638" indent="-132148" eaLnBrk="1">
              <a:defRPr sz="12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p:txBody>
      </p:sp>
    </p:spTree>
    <p:extLst>
      <p:ext uri="{BB962C8B-B14F-4D97-AF65-F5344CB8AC3E}">
        <p14:creationId xmlns:p14="http://schemas.microsoft.com/office/powerpoint/2010/main" val="41615174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893700" y="358389"/>
            <a:ext cx="7356366" cy="701287"/>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45" name="Google Shape;45;p6"/>
          <p:cNvSpPr txBox="1">
            <a:spLocks noGrp="1"/>
          </p:cNvSpPr>
          <p:nvPr>
            <p:ph type="body" idx="1"/>
          </p:nvPr>
        </p:nvSpPr>
        <p:spPr>
          <a:xfrm>
            <a:off x="893624" y="1200150"/>
            <a:ext cx="3581679" cy="3725700"/>
          </a:xfrm>
          <a:prstGeom prst="rect">
            <a:avLst/>
          </a:prstGeom>
        </p:spPr>
        <p:txBody>
          <a:bodyPr spcFirstLastPara="1" wrap="square" lIns="91425" tIns="91425" rIns="91425" bIns="91425" anchor="t" anchorCtr="0">
            <a:noAutofit/>
          </a:bodyPr>
          <a:lstStyle>
            <a:lvl1pPr marL="101597" lvl="0" indent="0">
              <a:spcBef>
                <a:spcPts val="600"/>
              </a:spcBef>
              <a:spcAft>
                <a:spcPts val="0"/>
              </a:spcAft>
              <a:buSzPts val="2000"/>
              <a:buNone/>
              <a:defRPr sz="2000" b="0" i="0">
                <a:latin typeface="BIZ UDPGothic" panose="020B0400000000000000" pitchFamily="34" charset="-128"/>
                <a:ea typeface="BIZ UDPGothic" panose="020B0400000000000000" pitchFamily="34" charset="-128"/>
              </a:defRPr>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ja-JP" altLang="en-US"/>
              <a:t>マスター テキストの書式設定</a:t>
            </a:r>
          </a:p>
        </p:txBody>
      </p:sp>
      <p:sp>
        <p:nvSpPr>
          <p:cNvPr id="46" name="Google Shape;46;p6"/>
          <p:cNvSpPr txBox="1">
            <a:spLocks noGrp="1"/>
          </p:cNvSpPr>
          <p:nvPr>
            <p:ph type="body" idx="2"/>
          </p:nvPr>
        </p:nvSpPr>
        <p:spPr>
          <a:xfrm>
            <a:off x="4668386" y="1200150"/>
            <a:ext cx="3581679" cy="3725700"/>
          </a:xfrm>
          <a:prstGeom prst="rect">
            <a:avLst/>
          </a:prstGeom>
        </p:spPr>
        <p:txBody>
          <a:bodyPr spcFirstLastPara="1" wrap="square" lIns="91425" tIns="91425" rIns="91425" bIns="91425" anchor="t" anchorCtr="0">
            <a:noAutofit/>
          </a:bodyPr>
          <a:lstStyle>
            <a:lvl1pPr marL="101597" lvl="0" indent="0">
              <a:spcBef>
                <a:spcPts val="600"/>
              </a:spcBef>
              <a:spcAft>
                <a:spcPts val="0"/>
              </a:spcAft>
              <a:buSzPts val="2000"/>
              <a:buNone/>
              <a:defRPr sz="2000" b="0" i="0">
                <a:latin typeface="BIZ UDPGothic" panose="020B0400000000000000" pitchFamily="34" charset="-128"/>
                <a:ea typeface="BIZ UDPGothic" panose="020B0400000000000000" pitchFamily="34" charset="-128"/>
              </a:defRPr>
            </a:lvl1pPr>
            <a:lvl2pPr marL="914378" lvl="1" indent="-355591">
              <a:spcBef>
                <a:spcPts val="0"/>
              </a:spcBef>
              <a:spcAft>
                <a:spcPts val="0"/>
              </a:spcAft>
              <a:buSzPts val="2000"/>
              <a:buChar char="○"/>
              <a:defRPr sz="2000"/>
            </a:lvl2pPr>
            <a:lvl3pPr marL="1371566" lvl="2" indent="-355591">
              <a:spcBef>
                <a:spcPts val="0"/>
              </a:spcBef>
              <a:spcAft>
                <a:spcPts val="0"/>
              </a:spcAft>
              <a:buSzPts val="2000"/>
              <a:buChar char="■"/>
              <a:defRPr sz="2000"/>
            </a:lvl3pPr>
            <a:lvl4pPr marL="1828754" lvl="3" indent="-355591">
              <a:spcBef>
                <a:spcPts val="0"/>
              </a:spcBef>
              <a:spcAft>
                <a:spcPts val="0"/>
              </a:spcAft>
              <a:buSzPts val="2000"/>
              <a:buChar char="●"/>
              <a:defRPr sz="2000"/>
            </a:lvl4pPr>
            <a:lvl5pPr marL="2285943" lvl="4" indent="-355591">
              <a:spcBef>
                <a:spcPts val="0"/>
              </a:spcBef>
              <a:spcAft>
                <a:spcPts val="0"/>
              </a:spcAft>
              <a:buSzPts val="2000"/>
              <a:buChar char="○"/>
              <a:defRPr sz="2000"/>
            </a:lvl5pPr>
            <a:lvl6pPr marL="2743132" lvl="5" indent="-355591">
              <a:spcBef>
                <a:spcPts val="0"/>
              </a:spcBef>
              <a:spcAft>
                <a:spcPts val="0"/>
              </a:spcAft>
              <a:buSzPts val="2000"/>
              <a:buChar char="■"/>
              <a:defRPr sz="2000"/>
            </a:lvl6pPr>
            <a:lvl7pPr marL="3200320" lvl="6" indent="-355591">
              <a:spcBef>
                <a:spcPts val="0"/>
              </a:spcBef>
              <a:spcAft>
                <a:spcPts val="0"/>
              </a:spcAft>
              <a:buSzPts val="2000"/>
              <a:buChar char="●"/>
              <a:defRPr sz="2000"/>
            </a:lvl7pPr>
            <a:lvl8pPr marL="3657509" lvl="7" indent="-355591">
              <a:spcBef>
                <a:spcPts val="0"/>
              </a:spcBef>
              <a:spcAft>
                <a:spcPts val="0"/>
              </a:spcAft>
              <a:buSzPts val="2000"/>
              <a:buChar char="○"/>
              <a:defRPr sz="2000"/>
            </a:lvl8pPr>
            <a:lvl9pPr marL="4114697" lvl="8" indent="-355591">
              <a:spcBef>
                <a:spcPts val="0"/>
              </a:spcBef>
              <a:spcAft>
                <a:spcPts val="0"/>
              </a:spcAft>
              <a:buSzPts val="2000"/>
              <a:buChar char="■"/>
              <a:defRPr sz="2000"/>
            </a:lvl9pPr>
          </a:lstStyle>
          <a:p>
            <a:pPr lvl="0"/>
            <a:r>
              <a:rPr lang="ja-JP" altLang="en-US"/>
              <a:t>マスター テキストの書式設定</a:t>
            </a: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F5C612B5-165F-0946-763C-7B2A766A784E}"/>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B8318362-D37E-A169-17C9-539F726226A5}"/>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723E59B6-177D-2B95-1688-83F5D691710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07D8D7BD-9A3A-EB01-4F43-A9F54F332FC4}"/>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222351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893700" y="358389"/>
            <a:ext cx="7356366" cy="70128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ja-JP" altLang="en-US"/>
              <a:t>マスター タイトルの書式設定</a:t>
            </a:r>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139697" lvl="0" indent="0" rtl="0">
              <a:spcBef>
                <a:spcPts val="600"/>
              </a:spcBef>
              <a:spcAft>
                <a:spcPts val="0"/>
              </a:spcAft>
              <a:buSzPts val="1400"/>
              <a:buNone/>
              <a:defRPr sz="1400" b="0" i="0">
                <a:latin typeface="BIZ UDPGothic" panose="020B0400000000000000" pitchFamily="34" charset="-128"/>
                <a:ea typeface="BIZ UDPGothic" panose="020B0400000000000000" pitchFamily="34" charset="-128"/>
              </a:defRPr>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pPr lvl="0"/>
            <a:r>
              <a:rPr lang="ja-JP" altLang="en-US"/>
              <a:t>マスター テキストの書式設定</a:t>
            </a: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21867EA7-B7CA-C4D9-2BA5-2BA12487004A}"/>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5F3B028C-A69F-BC78-4393-B573D6A7CBFD}"/>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20E21139-BAAB-41D7-E5BF-D2BB8E4F2980}"/>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905F6B7A-8EB8-F06B-8698-11977124957A}"/>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6509743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63" name="Google Shape;63;p8"/>
          <p:cNvSpPr txBox="1">
            <a:spLocks noGrp="1"/>
          </p:cNvSpPr>
          <p:nvPr>
            <p:ph type="title"/>
          </p:nvPr>
        </p:nvSpPr>
        <p:spPr>
          <a:xfrm>
            <a:off x="893700" y="358388"/>
            <a:ext cx="7356366" cy="8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b="1" i="0">
                <a:solidFill>
                  <a:schemeClr val="tx1">
                    <a:lumMod val="50000"/>
                  </a:schemeClr>
                </a:solidFill>
                <a:latin typeface="BIZ UDPGothic" panose="020B0400000000000000" pitchFamily="34" charset="-128"/>
                <a:ea typeface="BIZ UDPGothic" panose="020B0400000000000000" pitchFamily="34" charset="-128"/>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ja-JP" altLang="en-US"/>
              <a:t>マスター タイトルの書式設定</a:t>
            </a:r>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5ACE663B-6E2F-1A23-1DBF-7E7A08438621}"/>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127E4178-F712-EA72-E3D7-9CEA19AF21F6}"/>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5F4126CD-97E7-17A4-2B64-E8F13728C705}"/>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6635149E-8C08-E873-0255-A32563927C01}"/>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18047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sp>
        <p:nvSpPr>
          <p:cNvPr id="70" name="Google Shape;70;p9"/>
          <p:cNvSpPr txBox="1">
            <a:spLocks noGrp="1"/>
          </p:cNvSpPr>
          <p:nvPr>
            <p:ph type="body" idx="1"/>
          </p:nvPr>
        </p:nvSpPr>
        <p:spPr>
          <a:xfrm>
            <a:off x="893700" y="4649963"/>
            <a:ext cx="6462600" cy="350700"/>
          </a:xfrm>
          <a:prstGeom prst="rect">
            <a:avLst/>
          </a:prstGeom>
        </p:spPr>
        <p:txBody>
          <a:bodyPr spcFirstLastPara="1" wrap="square" lIns="91425" tIns="91425" rIns="91425" bIns="91425" anchor="b" anchorCtr="0">
            <a:noAutofit/>
          </a:bodyPr>
          <a:lstStyle>
            <a:lvl1pPr marL="457189" lvl="0" indent="-228594">
              <a:spcBef>
                <a:spcPts val="360"/>
              </a:spcBef>
              <a:spcAft>
                <a:spcPts val="0"/>
              </a:spcAft>
              <a:buClr>
                <a:schemeClr val="dk2"/>
              </a:buClr>
              <a:buSzPts val="1400"/>
              <a:buNone/>
              <a:defRPr sz="1400" b="0" i="0">
                <a:solidFill>
                  <a:schemeClr val="dk2"/>
                </a:solidFill>
                <a:latin typeface="BIZ UDPGothic" panose="020B0400000000000000" pitchFamily="34" charset="-128"/>
                <a:ea typeface="BIZ UDPGothic" panose="020B0400000000000000" pitchFamily="34" charset="-128"/>
              </a:defRPr>
            </a:lvl1pPr>
          </a:lstStyle>
          <a:p>
            <a:pPr lvl="0"/>
            <a:r>
              <a:rPr lang="ja-JP" altLang="en-US"/>
              <a:t>マスター テキストの書式設定</a:t>
            </a:r>
          </a:p>
        </p:txBody>
      </p:sp>
      <p:sp>
        <p:nvSpPr>
          <p:cNvPr id="71" name="Google Shape;71;p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39DCCACA-68FD-45A4-614A-564C6399E8C7}"/>
              </a:ext>
            </a:extLst>
          </p:cNvPr>
          <p:cNvSpPr/>
          <p:nvPr/>
        </p:nvSpPr>
        <p:spPr>
          <a:xfrm>
            <a:off x="7356366" y="-3267"/>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B7ADFE7D-45B3-6777-54D4-2CAB039C30AC}"/>
              </a:ext>
            </a:extLst>
          </p:cNvPr>
          <p:cNvSpPr/>
          <p:nvPr/>
        </p:nvSpPr>
        <p:spPr>
          <a:xfrm>
            <a:off x="8250312" y="-3267"/>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7C54AC58-1D04-3643-E8D5-4D2D6D6FF02C}"/>
              </a:ext>
            </a:extLst>
          </p:cNvPr>
          <p:cNvSpPr/>
          <p:nvPr/>
        </p:nvSpPr>
        <p:spPr>
          <a:xfrm>
            <a:off x="0" y="-3267"/>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E2D58F6A-26FB-0653-5E59-12AB88032BCD}"/>
              </a:ext>
            </a:extLst>
          </p:cNvPr>
          <p:cNvSpPr/>
          <p:nvPr/>
        </p:nvSpPr>
        <p:spPr>
          <a:xfrm>
            <a:off x="893710" y="-3267"/>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021629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ltLang="ja"/>
              <a:t>‹#›</a:t>
            </a:fld>
            <a:endParaRPr lang="ja" altLang="en-US"/>
          </a:p>
        </p:txBody>
      </p:sp>
      <p:sp>
        <p:nvSpPr>
          <p:cNvPr id="2" name="Google Shape;59;p8">
            <a:extLst>
              <a:ext uri="{FF2B5EF4-FFF2-40B4-BE49-F238E27FC236}">
                <a16:creationId xmlns:a16="http://schemas.microsoft.com/office/drawing/2014/main" id="{C404BD68-A798-1F03-4645-955FF82EE1F6}"/>
              </a:ext>
            </a:extLst>
          </p:cNvPr>
          <p:cNvSpPr/>
          <p:nvPr/>
        </p:nvSpPr>
        <p:spPr>
          <a:xfrm>
            <a:off x="7356366" y="5083743"/>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 name="Google Shape;60;p8">
            <a:extLst>
              <a:ext uri="{FF2B5EF4-FFF2-40B4-BE49-F238E27FC236}">
                <a16:creationId xmlns:a16="http://schemas.microsoft.com/office/drawing/2014/main" id="{1956D683-4FDE-D3A8-A9A8-0D9FB0D07214}"/>
              </a:ext>
            </a:extLst>
          </p:cNvPr>
          <p:cNvSpPr/>
          <p:nvPr/>
        </p:nvSpPr>
        <p:spPr>
          <a:xfrm>
            <a:off x="8250312" y="5083743"/>
            <a:ext cx="893700" cy="77100"/>
          </a:xfrm>
          <a:prstGeom prst="rect">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 name="Google Shape;61;p8">
            <a:extLst>
              <a:ext uri="{FF2B5EF4-FFF2-40B4-BE49-F238E27FC236}">
                <a16:creationId xmlns:a16="http://schemas.microsoft.com/office/drawing/2014/main" id="{8B212D52-D3AC-F38C-B88C-A1780D8324E4}"/>
              </a:ext>
            </a:extLst>
          </p:cNvPr>
          <p:cNvSpPr/>
          <p:nvPr/>
        </p:nvSpPr>
        <p:spPr>
          <a:xfrm>
            <a:off x="0" y="5083743"/>
            <a:ext cx="893700" cy="77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 name="Google Shape;62;p8">
            <a:extLst>
              <a:ext uri="{FF2B5EF4-FFF2-40B4-BE49-F238E27FC236}">
                <a16:creationId xmlns:a16="http://schemas.microsoft.com/office/drawing/2014/main" id="{CB2E6FA9-847E-D7F7-7A68-B2D36518B292}"/>
              </a:ext>
            </a:extLst>
          </p:cNvPr>
          <p:cNvSpPr/>
          <p:nvPr/>
        </p:nvSpPr>
        <p:spPr>
          <a:xfrm>
            <a:off x="893710" y="5083743"/>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37035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タイトル プレースホルダー 2">
            <a:extLst>
              <a:ext uri="{FF2B5EF4-FFF2-40B4-BE49-F238E27FC236}">
                <a16:creationId xmlns:a16="http://schemas.microsoft.com/office/drawing/2014/main" id="{BF15FF19-EF74-5F7E-1E90-E7B6015F2276}"/>
              </a:ext>
            </a:extLst>
          </p:cNvPr>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7" name="テキスト プレースホルダー 16">
            <a:extLst>
              <a:ext uri="{FF2B5EF4-FFF2-40B4-BE49-F238E27FC236}">
                <a16:creationId xmlns:a16="http://schemas.microsoft.com/office/drawing/2014/main" id="{0815042E-04C2-3A48-C0EF-588B7E8D64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endParaRPr kumimoji="1" lang="ja-JP" altLang="en-US"/>
          </a:p>
        </p:txBody>
      </p:sp>
    </p:spTree>
    <p:extLst>
      <p:ext uri="{BB962C8B-B14F-4D97-AF65-F5344CB8AC3E}">
        <p14:creationId xmlns:p14="http://schemas.microsoft.com/office/powerpoint/2010/main" val="420551216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31"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30" r:id="rId14"/>
  </p:sldLayoutIdLst>
  <p:transition>
    <p:fade thruBlk="1"/>
  </p:transition>
  <p:hf sldNum="0" hdr="0" ftr="0" dt="0"/>
  <p:txStyles>
    <p:title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kumimoji="1" sz="3200" b="1"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19090" marR="0" lvl="0" indent="-342892" algn="l" rtl="0" eaLnBrk="1" hangingPunct="1">
        <a:lnSpc>
          <a:spcPct val="110000"/>
        </a:lnSpc>
        <a:spcBef>
          <a:spcPts val="0"/>
        </a:spcBef>
        <a:spcAft>
          <a:spcPts val="0"/>
        </a:spcAft>
        <a:buClr>
          <a:srgbClr val="000000"/>
        </a:buClr>
        <a:buFont typeface="Arial" panose="020B0604020202020204" pitchFamily="34" charset="0"/>
        <a:buChar char="•"/>
        <a:defRPr kumimoji="1" sz="24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L="0" marR="0" lvl="1" indent="0" algn="l" rtl="0" eaLnBrk="1" hangingPunct="1">
        <a:lnSpc>
          <a:spcPct val="100000"/>
        </a:lnSpc>
        <a:spcBef>
          <a:spcPts val="0"/>
        </a:spcBef>
        <a:spcAft>
          <a:spcPts val="0"/>
        </a:spcAft>
        <a:buClr>
          <a:srgbClr val="000000"/>
        </a:buClr>
        <a:buFont typeface="Arial" panose="020B0604020202020204" pitchFamily="34" charset="0"/>
        <a:buNone/>
        <a:defRPr kumimoji="1" sz="2000" b="0" i="0" u="none" strike="noStrike" cap="none">
          <a:solidFill>
            <a:srgbClr val="000000"/>
          </a:solidFill>
          <a:latin typeface="Arial"/>
          <a:ea typeface="Arial"/>
          <a:cs typeface="Arial"/>
          <a:sym typeface="Arial"/>
        </a:defRPr>
      </a:lvl2pPr>
      <a:lvl3pPr marL="457189" marR="0" lvl="2"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3pPr>
      <a:lvl4pPr marL="457189" marR="0" lvl="3"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4pPr>
      <a:lvl5pPr marL="457189" marR="0" lvl="4" indent="-457189" algn="l" rtl="0" eaLnBrk="1" hangingPunct="1">
        <a:lnSpc>
          <a:spcPct val="100000"/>
        </a:lnSpc>
        <a:spcBef>
          <a:spcPts val="0"/>
        </a:spcBef>
        <a:spcAft>
          <a:spcPts val="0"/>
        </a:spcAft>
        <a:buClr>
          <a:srgbClr val="000000"/>
        </a:buClr>
        <a:buFont typeface="Arial" panose="020B0604020202020204" pitchFamily="34" charset="0"/>
        <a:buChar char="•"/>
        <a:defRPr kumimoji="1" sz="20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tei-eaj.github.io/tei_viewer/" TargetMode="Externa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hyperlink" Target="https://www.e-codices.unifr.ch/e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hyperlink" Target="https://www.e-codices.unifr.ch/en/about/complet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codices.unifr.ch/en/list/subproject/exposition202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vangoghletters.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creativecommons.jp/" TargetMode="Externa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juban-mushi-awase.dhii.jp/index.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juban-mushi-awase.dhii.jp/xml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tei.dhii.jp/teiviewer4eaj"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andra.dhii.jp/nagasaki/tei/tei_viewer/?file=tales_of_genji_01_01.xml" TargetMode="External"/><Relationship Id="rId5" Type="http://schemas.openxmlformats.org/officeDocument/2006/relationships/image" Target="../media/image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candra.dhii.jp/nagasaki/tei/tei_viewer_custom/?file=meros.xml" TargetMode="External"/><Relationship Id="rId5" Type="http://schemas.openxmlformats.org/officeDocument/2006/relationships/image" Target="../media/image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ja-JP" altLang="en-US" dirty="0"/>
              <a:t>人文学研究への応用事例集</a:t>
            </a:r>
            <a:endParaRPr dirty="0"/>
          </a:p>
        </p:txBody>
      </p:sp>
      <p:sp>
        <p:nvSpPr>
          <p:cNvPr id="2" name="字幕 1">
            <a:extLst>
              <a:ext uri="{FF2B5EF4-FFF2-40B4-BE49-F238E27FC236}">
                <a16:creationId xmlns:a16="http://schemas.microsoft.com/office/drawing/2014/main" id="{7620D324-FA28-7CB2-E627-1674A4BC8898}"/>
              </a:ext>
            </a:extLst>
          </p:cNvPr>
          <p:cNvSpPr>
            <a:spLocks noGrp="1"/>
          </p:cNvSpPr>
          <p:nvPr>
            <p:ph type="subTitle" idx="1"/>
          </p:nvPr>
        </p:nvSpPr>
        <p:spPr/>
        <p:txBody>
          <a:bodyPr/>
          <a:lstStyle/>
          <a:p>
            <a:pPr marL="418465" indent="-342265"/>
            <a:endParaRPr lang="en-US" altLang="ja-JP">
              <a:ea typeface="BIZ UD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0B6EA4-4DA3-DAC1-B658-A8AA4FE21EC9}"/>
              </a:ext>
            </a:extLst>
          </p:cNvPr>
          <p:cNvSpPr>
            <a:spLocks noGrp="1"/>
          </p:cNvSpPr>
          <p:nvPr>
            <p:ph type="title"/>
          </p:nvPr>
        </p:nvSpPr>
        <p:spPr>
          <a:xfrm>
            <a:off x="457200" y="87474"/>
            <a:ext cx="8229600" cy="826926"/>
          </a:xfrm>
        </p:spPr>
        <p:txBody>
          <a:bodyPr/>
          <a:lstStyle/>
          <a:p>
            <a:r>
              <a:rPr kumimoji="1" lang="en-US" altLang="ja-JP" dirty="0"/>
              <a:t>TEI Multi Viewer</a:t>
            </a:r>
            <a:endParaRPr kumimoji="1" lang="ja-JP" altLang="en-US"/>
          </a:p>
        </p:txBody>
      </p:sp>
      <p:pic>
        <p:nvPicPr>
          <p:cNvPr id="5" name="コンテンツ プレースホルダー 4" descr="グラフィカル ユーザー インターフェイス, テキスト, アプリケーション, チャットまたはテキスト メッセージ&#10;&#10;AI によって生成されたコンテンツは間違っている可能性があります。">
            <a:extLst>
              <a:ext uri="{FF2B5EF4-FFF2-40B4-BE49-F238E27FC236}">
                <a16:creationId xmlns:a16="http://schemas.microsoft.com/office/drawing/2014/main" id="{866FF06A-2412-3F81-3BA9-621B06CED3D9}"/>
              </a:ext>
            </a:extLst>
          </p:cNvPr>
          <p:cNvPicPr>
            <a:picLocks noGrp="1" noRot="1" noChangeAspect="1" noMove="1" noResize="1" noEditPoints="1" noAdjustHandles="1" noChangeArrowheads="1" noChangeShapeType="1" noCrop="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483516" y="1155464"/>
            <a:ext cx="5660484" cy="3900562"/>
          </a:xfrm>
        </p:spPr>
      </p:pic>
      <p:sp>
        <p:nvSpPr>
          <p:cNvPr id="7" name="テキスト ボックス 6">
            <a:extLst>
              <a:ext uri="{FF2B5EF4-FFF2-40B4-BE49-F238E27FC236}">
                <a16:creationId xmlns:a16="http://schemas.microsoft.com/office/drawing/2014/main" id="{C98F86E6-A0C1-34C7-F239-C42C658B1855}"/>
              </a:ext>
            </a:extLst>
          </p:cNvPr>
          <p:cNvSpPr txBox="1"/>
          <p:nvPr/>
        </p:nvSpPr>
        <p:spPr>
          <a:xfrm>
            <a:off x="153720" y="1155464"/>
            <a:ext cx="3193330" cy="1015663"/>
          </a:xfrm>
          <a:prstGeom prst="rect">
            <a:avLst/>
          </a:prstGeom>
          <a:noFill/>
        </p:spPr>
        <p:txBody>
          <a:bodyPr wrap="square">
            <a:spAutoFit/>
          </a:bodyPr>
          <a:lstStyle/>
          <a:p>
            <a:r>
              <a:rPr lang="ja-JP" altLang="en-US" sz="2000">
                <a:latin typeface="BIZ UDPGothic" panose="020B0400000000000000" pitchFamily="34" charset="-128"/>
                <a:ea typeface="BIZ UDPGothic" panose="020B0400000000000000" pitchFamily="34" charset="-128"/>
                <a:hlinkClick r:id="rId5"/>
              </a:rPr>
              <a:t>https://tei-eaj.github.io/tei_viewer/</a:t>
            </a:r>
            <a:endParaRPr lang="en-US" altLang="ja-JP" sz="2000" dirty="0">
              <a:latin typeface="BIZ UDPGothic" panose="020B0400000000000000" pitchFamily="34" charset="-128"/>
              <a:ea typeface="BIZ UDPGothic" panose="020B0400000000000000" pitchFamily="34" charset="-128"/>
            </a:endParaRPr>
          </a:p>
        </p:txBody>
      </p:sp>
      <p:sp>
        <p:nvSpPr>
          <p:cNvPr id="8" name="正方形/長方形 7">
            <a:extLst>
              <a:ext uri="{FF2B5EF4-FFF2-40B4-BE49-F238E27FC236}">
                <a16:creationId xmlns:a16="http://schemas.microsoft.com/office/drawing/2014/main" id="{70AF4EEB-86AB-81D2-8ECF-CC69B57766E1}"/>
              </a:ext>
            </a:extLst>
          </p:cNvPr>
          <p:cNvSpPr/>
          <p:nvPr/>
        </p:nvSpPr>
        <p:spPr>
          <a:xfrm>
            <a:off x="5382883" y="2173857"/>
            <a:ext cx="2346385" cy="70736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27F0DCB-C1EA-E1E8-DC8A-3077AD31C502}"/>
              </a:ext>
            </a:extLst>
          </p:cNvPr>
          <p:cNvSpPr txBox="1"/>
          <p:nvPr/>
        </p:nvSpPr>
        <p:spPr>
          <a:xfrm>
            <a:off x="85486" y="2242056"/>
            <a:ext cx="4114800" cy="1323439"/>
          </a:xfrm>
          <a:prstGeom prst="rect">
            <a:avLst/>
          </a:prstGeom>
          <a:noFill/>
        </p:spPr>
        <p:txBody>
          <a:bodyPr wrap="square" rtlCol="0">
            <a:spAutoFit/>
          </a:bodyPr>
          <a:lstStyle/>
          <a:p>
            <a:r>
              <a:rPr lang="ja-JP" altLang="en-US" sz="2000">
                <a:latin typeface="BIZ UDPGothic" panose="020B0400000000000000" pitchFamily="34" charset="-128"/>
                <a:ea typeface="BIZ UDPGothic" panose="020B0400000000000000" pitchFamily="34" charset="-128"/>
              </a:rPr>
              <a:t>「可視化例」ボタンを押すか、赤枠の「ファイル選択」ボタンを押して、</a:t>
            </a:r>
            <a:r>
              <a:rPr lang="en-US" altLang="ja-JP" sz="2000" b="1" dirty="0" err="1">
                <a:latin typeface="BIZ UDPGothic" panose="020B0400000000000000" pitchFamily="34" charset="-128"/>
                <a:ea typeface="BIZ UDPGothic" panose="020B0400000000000000" pitchFamily="34" charset="-128"/>
              </a:rPr>
              <a:t>meros.xml</a:t>
            </a:r>
            <a:r>
              <a:rPr lang="en-US" altLang="ja-JP" sz="2000" b="1" dirty="0">
                <a:latin typeface="BIZ UDPGothic" panose="020B0400000000000000" pitchFamily="34" charset="-128"/>
                <a:ea typeface="BIZ UDPGothic" panose="020B0400000000000000" pitchFamily="34" charset="-128"/>
              </a:rPr>
              <a:t> </a:t>
            </a:r>
            <a:r>
              <a:rPr lang="ja-JP" altLang="en-US" sz="2000">
                <a:latin typeface="BIZ UDPGothic" panose="020B0400000000000000" pitchFamily="34" charset="-128"/>
                <a:ea typeface="BIZ UDPGothic" panose="020B0400000000000000" pitchFamily="34" charset="-128"/>
              </a:rPr>
              <a:t>ファイルをアップロードしてください。（おすすめです）</a:t>
            </a:r>
            <a:endParaRPr lang="en-US" altLang="ja-JP" sz="2000" dirty="0">
              <a:latin typeface="BIZ UDPGothic" panose="020B0400000000000000" pitchFamily="34" charset="-128"/>
              <a:ea typeface="BIZ UDPGothic" panose="020B0400000000000000" pitchFamily="34" charset="-128"/>
            </a:endParaRPr>
          </a:p>
        </p:txBody>
      </p:sp>
      <p:sp>
        <p:nvSpPr>
          <p:cNvPr id="10" name="正方形/長方形 9">
            <a:extLst>
              <a:ext uri="{FF2B5EF4-FFF2-40B4-BE49-F238E27FC236}">
                <a16:creationId xmlns:a16="http://schemas.microsoft.com/office/drawing/2014/main" id="{6AD5B393-900D-2221-8CA1-083EC47F9405}"/>
              </a:ext>
            </a:extLst>
          </p:cNvPr>
          <p:cNvSpPr/>
          <p:nvPr/>
        </p:nvSpPr>
        <p:spPr>
          <a:xfrm>
            <a:off x="5486401" y="3472444"/>
            <a:ext cx="1207697" cy="42717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曲線コネクタ 12">
            <a:extLst>
              <a:ext uri="{FF2B5EF4-FFF2-40B4-BE49-F238E27FC236}">
                <a16:creationId xmlns:a16="http://schemas.microsoft.com/office/drawing/2014/main" id="{3BA2EA15-FFA0-A082-A92A-EFFBB7DC19FA}"/>
              </a:ext>
            </a:extLst>
          </p:cNvPr>
          <p:cNvCxnSpPr>
            <a:cxnSpLocks/>
            <a:endCxn id="8" idx="1"/>
          </p:cNvCxnSpPr>
          <p:nvPr/>
        </p:nvCxnSpPr>
        <p:spPr>
          <a:xfrm rot="5400000" flipH="1" flipV="1">
            <a:off x="4139663" y="2656397"/>
            <a:ext cx="1372076" cy="1114363"/>
          </a:xfrm>
          <a:prstGeom prst="curvedConnector2">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727F2FD1-073C-6012-23D0-424C0F6150A0}"/>
              </a:ext>
            </a:extLst>
          </p:cNvPr>
          <p:cNvGrpSpPr>
            <a:grpSpLocks noChangeAspect="1"/>
          </p:cNvGrpSpPr>
          <p:nvPr/>
        </p:nvGrpSpPr>
        <p:grpSpPr>
          <a:xfrm>
            <a:off x="2583969" y="3686027"/>
            <a:ext cx="1908000" cy="1077218"/>
            <a:chOff x="2583968" y="3809267"/>
            <a:chExt cx="1988032" cy="1122402"/>
          </a:xfrm>
        </p:grpSpPr>
        <p:pic>
          <p:nvPicPr>
            <p:cNvPr id="4" name="グラフィックス 3" descr="ドキュメント 枠線">
              <a:extLst>
                <a:ext uri="{FF2B5EF4-FFF2-40B4-BE49-F238E27FC236}">
                  <a16:creationId xmlns:a16="http://schemas.microsoft.com/office/drawing/2014/main" id="{9A3661F9-30F3-F715-0028-E14CE7206B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57600" y="3847466"/>
              <a:ext cx="914400" cy="914400"/>
            </a:xfrm>
            <a:prstGeom prst="rect">
              <a:avLst/>
            </a:prstGeom>
          </p:spPr>
        </p:pic>
        <p:sp>
          <p:nvSpPr>
            <p:cNvPr id="6" name="テキスト ボックス 5">
              <a:extLst>
                <a:ext uri="{FF2B5EF4-FFF2-40B4-BE49-F238E27FC236}">
                  <a16:creationId xmlns:a16="http://schemas.microsoft.com/office/drawing/2014/main" id="{EB68835D-AEAA-CAD7-BBE5-40EF8400D759}"/>
                </a:ext>
              </a:extLst>
            </p:cNvPr>
            <p:cNvSpPr txBox="1"/>
            <p:nvPr/>
          </p:nvSpPr>
          <p:spPr>
            <a:xfrm>
              <a:off x="2583968" y="3809267"/>
              <a:ext cx="1256817" cy="1122402"/>
            </a:xfrm>
            <a:prstGeom prst="rect">
              <a:avLst/>
            </a:prstGeom>
            <a:noFill/>
          </p:spPr>
          <p:txBody>
            <a:bodyPr wrap="square" lIns="36000" tIns="0" rIns="36000" bIns="0" rtlCol="0">
              <a:spAutoFit/>
            </a:bodyPr>
            <a:lstStyle/>
            <a:p>
              <a:r>
                <a:rPr kumimoji="1" lang="en-US" altLang="ja-JP" dirty="0" err="1">
                  <a:latin typeface="BIZ UDPGothic" panose="020B0400000000000000" pitchFamily="34" charset="-128"/>
                  <a:ea typeface="BIZ UDPGothic" panose="020B0400000000000000" pitchFamily="34" charset="-128"/>
                </a:rPr>
                <a:t>meros.x</a:t>
              </a:r>
              <a:r>
                <a:rPr lang="en-US" altLang="ja-JP" dirty="0" err="1">
                  <a:latin typeface="BIZ UDPGothic" panose="020B0400000000000000" pitchFamily="34" charset="-128"/>
                  <a:ea typeface="BIZ UDPGothic" panose="020B0400000000000000" pitchFamily="34" charset="-128"/>
                </a:rPr>
                <a:t>ml</a:t>
              </a:r>
              <a:endParaRPr lang="en-US" altLang="ja-JP" dirty="0">
                <a:latin typeface="BIZ UDPGothic" panose="020B0400000000000000" pitchFamily="34" charset="-128"/>
                <a:ea typeface="BIZ UDPGothic" panose="020B0400000000000000" pitchFamily="34" charset="-128"/>
              </a:endParaRPr>
            </a:p>
            <a:p>
              <a:r>
                <a:rPr kumimoji="1" lang="en-US" altLang="ja-JP" dirty="0">
                  <a:latin typeface="BIZ UDPGothic" panose="020B0400000000000000" pitchFamily="34" charset="-128"/>
                  <a:ea typeface="BIZ UDPGothic" panose="020B0400000000000000" pitchFamily="34" charset="-128"/>
                </a:rPr>
                <a:t>CLE</a:t>
              </a:r>
              <a:r>
                <a:rPr kumimoji="1" lang="ja-JP" altLang="en-US">
                  <a:latin typeface="BIZ UDPGothic" panose="020B0400000000000000" pitchFamily="34" charset="-128"/>
                  <a:ea typeface="BIZ UDPGothic" panose="020B0400000000000000" pitchFamily="34" charset="-128"/>
                </a:rPr>
                <a:t>または</a:t>
              </a:r>
              <a:r>
                <a:rPr kumimoji="1" lang="en-US" altLang="ja-JP" dirty="0" err="1">
                  <a:latin typeface="BIZ UDPGothic" panose="020B0400000000000000" pitchFamily="34" charset="-128"/>
                  <a:ea typeface="BIZ UDPGothic" panose="020B0400000000000000" pitchFamily="34" charset="-128"/>
                </a:rPr>
                <a:t>Github</a:t>
              </a:r>
              <a:r>
                <a:rPr kumimoji="1" lang="ja-JP" altLang="en-US">
                  <a:latin typeface="BIZ UDPGothic" panose="020B0400000000000000" pitchFamily="34" charset="-128"/>
                  <a:ea typeface="BIZ UDPGothic" panose="020B0400000000000000" pitchFamily="34" charset="-128"/>
                </a:rPr>
                <a:t>でダウンロード可能）</a:t>
              </a:r>
            </a:p>
          </p:txBody>
        </p:sp>
      </p:grpSp>
    </p:spTree>
    <p:extLst>
      <p:ext uri="{BB962C8B-B14F-4D97-AF65-F5344CB8AC3E}">
        <p14:creationId xmlns:p14="http://schemas.microsoft.com/office/powerpoint/2010/main" val="41202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F6624515-E014-682A-DBB4-7E89C62FF6BB}"/>
              </a:ext>
            </a:extLst>
          </p:cNvPr>
          <p:cNvPicPr>
            <a:picLocks noGrp="1" noRot="1" noChangeAspect="1" noMove="1" noResize="1" noEditPoints="1" noAdjustHandles="1" noChangeArrowheads="1" noChangeShapeType="1" noCrop="1"/>
          </p:cNvPicPr>
          <p:nvPr>
            <p:ph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4904" y="72559"/>
            <a:ext cx="7474192" cy="4998381"/>
          </a:xfrm>
        </p:spPr>
      </p:pic>
    </p:spTree>
    <p:extLst>
      <p:ext uri="{BB962C8B-B14F-4D97-AF65-F5344CB8AC3E}">
        <p14:creationId xmlns:p14="http://schemas.microsoft.com/office/powerpoint/2010/main" val="232880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5E29-9C9A-2152-0BCF-ECDA686265AD}"/>
            </a:ext>
          </a:extLst>
        </p:cNvPr>
        <p:cNvGrpSpPr/>
        <p:nvPr/>
      </p:nvGrpSpPr>
      <p:grpSpPr>
        <a:xfrm>
          <a:off x="0" y="0"/>
          <a:ext cx="0" cy="0"/>
          <a:chOff x="0" y="0"/>
          <a:chExt cx="0" cy="0"/>
        </a:xfrm>
      </p:grpSpPr>
      <p:pic>
        <p:nvPicPr>
          <p:cNvPr id="3" name="図 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18EB026-CD34-FC67-10DF-EEFFE68A800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7720" y="0"/>
            <a:ext cx="7772400" cy="5035776"/>
          </a:xfrm>
          <a:prstGeom prst="rect">
            <a:avLst/>
          </a:prstGeom>
        </p:spPr>
      </p:pic>
      <p:sp>
        <p:nvSpPr>
          <p:cNvPr id="4" name="正方形/長方形 3">
            <a:extLst>
              <a:ext uri="{FF2B5EF4-FFF2-40B4-BE49-F238E27FC236}">
                <a16:creationId xmlns:a16="http://schemas.microsoft.com/office/drawing/2014/main" id="{75D1FA2D-4BAF-300B-94DE-E5BCFEA33650}"/>
              </a:ext>
            </a:extLst>
          </p:cNvPr>
          <p:cNvSpPr/>
          <p:nvPr/>
        </p:nvSpPr>
        <p:spPr>
          <a:xfrm>
            <a:off x="3626865" y="1597540"/>
            <a:ext cx="1021975" cy="131368"/>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グラフ, ダイアグラム&#10;&#10;AI によって生成されたコンテンツは間違っている可能性があります。">
            <a:extLst>
              <a:ext uri="{FF2B5EF4-FFF2-40B4-BE49-F238E27FC236}">
                <a16:creationId xmlns:a16="http://schemas.microsoft.com/office/drawing/2014/main" id="{F6B6BF17-B525-BB74-0300-6F6F0566126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566566" y="1429334"/>
            <a:ext cx="1314541" cy="1486639"/>
          </a:xfrm>
          <a:prstGeom prst="rect">
            <a:avLst/>
          </a:prstGeom>
          <a:ln>
            <a:solidFill>
              <a:schemeClr val="tx1"/>
            </a:solidFill>
            <a:prstDash val="sysDot"/>
          </a:ln>
        </p:spPr>
      </p:pic>
      <p:sp>
        <p:nvSpPr>
          <p:cNvPr id="8" name="正方形/長方形 7">
            <a:extLst>
              <a:ext uri="{FF2B5EF4-FFF2-40B4-BE49-F238E27FC236}">
                <a16:creationId xmlns:a16="http://schemas.microsoft.com/office/drawing/2014/main" id="{D2961A7B-4526-F57B-46A1-7E3302381231}"/>
              </a:ext>
            </a:extLst>
          </p:cNvPr>
          <p:cNvSpPr/>
          <p:nvPr/>
        </p:nvSpPr>
        <p:spPr>
          <a:xfrm>
            <a:off x="597720" y="328394"/>
            <a:ext cx="1899591" cy="106241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D775772-5D0A-AC62-B132-518D0B785FE2}"/>
              </a:ext>
            </a:extLst>
          </p:cNvPr>
          <p:cNvSpPr/>
          <p:nvPr/>
        </p:nvSpPr>
        <p:spPr>
          <a:xfrm>
            <a:off x="6468677" y="328394"/>
            <a:ext cx="2518902" cy="470738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曲線コネクタ 10">
            <a:extLst>
              <a:ext uri="{FF2B5EF4-FFF2-40B4-BE49-F238E27FC236}">
                <a16:creationId xmlns:a16="http://schemas.microsoft.com/office/drawing/2014/main" id="{BF6FCB44-7896-10BE-FF29-F087B5DF8EA8}"/>
              </a:ext>
            </a:extLst>
          </p:cNvPr>
          <p:cNvCxnSpPr/>
          <p:nvPr/>
        </p:nvCxnSpPr>
        <p:spPr>
          <a:xfrm rot="10800000">
            <a:off x="2497311" y="860613"/>
            <a:ext cx="1129554" cy="814507"/>
          </a:xfrm>
          <a:prstGeom prst="curvedConnector3">
            <a:avLst/>
          </a:prstGeom>
          <a:ln w="28575">
            <a:prstDash val="sysDot"/>
            <a:tailEnd type="triangle"/>
          </a:ln>
        </p:spPr>
        <p:style>
          <a:lnRef idx="1">
            <a:schemeClr val="accent3"/>
          </a:lnRef>
          <a:fillRef idx="0">
            <a:schemeClr val="accent3"/>
          </a:fillRef>
          <a:effectRef idx="0">
            <a:schemeClr val="accent3"/>
          </a:effectRef>
          <a:fontRef idx="minor">
            <a:schemeClr val="tx1"/>
          </a:fontRef>
        </p:style>
      </p:cxnSp>
      <p:cxnSp>
        <p:nvCxnSpPr>
          <p:cNvPr id="12" name="曲線コネクタ 11">
            <a:extLst>
              <a:ext uri="{FF2B5EF4-FFF2-40B4-BE49-F238E27FC236}">
                <a16:creationId xmlns:a16="http://schemas.microsoft.com/office/drawing/2014/main" id="{05E84ABD-6597-529D-757A-3ED258AAE06B}"/>
              </a:ext>
            </a:extLst>
          </p:cNvPr>
          <p:cNvCxnSpPr>
            <a:cxnSpLocks/>
            <a:stCxn id="4" idx="3"/>
            <a:endCxn id="9" idx="1"/>
          </p:cNvCxnSpPr>
          <p:nvPr/>
        </p:nvCxnSpPr>
        <p:spPr>
          <a:xfrm>
            <a:off x="4648840" y="1663224"/>
            <a:ext cx="1819837" cy="1018861"/>
          </a:xfrm>
          <a:prstGeom prst="curvedConnector3">
            <a:avLst>
              <a:gd name="adj1" fmla="val 50000"/>
            </a:avLst>
          </a:prstGeom>
          <a:ln w="28575">
            <a:prstDash val="sysDot"/>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0042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A9E6C1-947F-A9D6-AB34-70447F291888}"/>
              </a:ext>
            </a:extLst>
          </p:cNvPr>
          <p:cNvSpPr>
            <a:spLocks noGrp="1"/>
          </p:cNvSpPr>
          <p:nvPr>
            <p:ph type="title"/>
          </p:nvPr>
        </p:nvSpPr>
        <p:spPr>
          <a:xfrm>
            <a:off x="333632" y="62946"/>
            <a:ext cx="8476735" cy="840994"/>
          </a:xfrm>
        </p:spPr>
        <p:txBody>
          <a:bodyPr>
            <a:normAutofit fontScale="90000"/>
          </a:bodyPr>
          <a:lstStyle/>
          <a:p>
            <a:r>
              <a:rPr kumimoji="1" lang="ja-JP" altLang="en-US"/>
              <a:t>中世写本研究プロジェクト “</a:t>
            </a:r>
            <a:r>
              <a:rPr kumimoji="1" lang="en-US" altLang="ja-JP"/>
              <a:t>e-codices" (</a:t>
            </a:r>
            <a:r>
              <a:rPr kumimoji="1" lang="ja-JP" altLang="en-US"/>
              <a:t>スイス）</a:t>
            </a:r>
          </a:p>
        </p:txBody>
      </p:sp>
      <p:sp>
        <p:nvSpPr>
          <p:cNvPr id="3" name="コンテンツ プレースホルダー 2">
            <a:extLst>
              <a:ext uri="{FF2B5EF4-FFF2-40B4-BE49-F238E27FC236}">
                <a16:creationId xmlns:a16="http://schemas.microsoft.com/office/drawing/2014/main" id="{7A7E988B-B163-F011-C340-1552C7861E14}"/>
              </a:ext>
            </a:extLst>
          </p:cNvPr>
          <p:cNvSpPr>
            <a:spLocks noGrp="1"/>
          </p:cNvSpPr>
          <p:nvPr>
            <p:ph idx="1"/>
          </p:nvPr>
        </p:nvSpPr>
        <p:spPr>
          <a:xfrm>
            <a:off x="782852" y="1072856"/>
            <a:ext cx="7903948" cy="434330"/>
          </a:xfrm>
        </p:spPr>
        <p:txBody>
          <a:bodyPr>
            <a:normAutofit/>
          </a:bodyPr>
          <a:lstStyle/>
          <a:p>
            <a:r>
              <a:rPr lang="en-US" altLang="ja-JP" sz="1800" dirty="0">
                <a:hlinkClick r:id="rId3"/>
              </a:rPr>
              <a:t>https://www.e-codices.unifr.ch/en</a:t>
            </a:r>
            <a:endParaRPr lang="en-US" altLang="ja-JP" sz="1800" dirty="0"/>
          </a:p>
        </p:txBody>
      </p:sp>
      <p:sp>
        <p:nvSpPr>
          <p:cNvPr id="5" name="テキスト ボックス 4">
            <a:extLst>
              <a:ext uri="{FF2B5EF4-FFF2-40B4-BE49-F238E27FC236}">
                <a16:creationId xmlns:a16="http://schemas.microsoft.com/office/drawing/2014/main" id="{BA0F3483-4373-4788-01DA-2F5E3B86556E}"/>
              </a:ext>
            </a:extLst>
          </p:cNvPr>
          <p:cNvSpPr txBox="1"/>
          <p:nvPr/>
        </p:nvSpPr>
        <p:spPr>
          <a:xfrm>
            <a:off x="683698" y="2269577"/>
            <a:ext cx="3150221" cy="307777"/>
          </a:xfrm>
          <a:prstGeom prst="rect">
            <a:avLst/>
          </a:prstGeom>
          <a:noFill/>
        </p:spPr>
        <p:txBody>
          <a:bodyPr wrap="none" rtlCol="0">
            <a:spAutoFit/>
          </a:bodyPr>
          <a:lstStyle/>
          <a:p>
            <a:r>
              <a:rPr lang="ja-JP" altLang="en-US" b="1" i="0">
                <a:solidFill>
                  <a:schemeClr val="bg2"/>
                </a:solidFill>
                <a:effectLst/>
                <a:latin typeface="BIZ UDPGothic" panose="020B0400000000000000" pitchFamily="34" charset="-128"/>
                <a:ea typeface="BIZ UDPGothic" panose="020B0400000000000000" pitchFamily="34" charset="-128"/>
              </a:rPr>
              <a:t>例）　</a:t>
            </a:r>
            <a:r>
              <a:rPr lang="en-US" altLang="ja-JP" b="1" i="0">
                <a:solidFill>
                  <a:schemeClr val="bg2"/>
                </a:solidFill>
                <a:effectLst/>
                <a:latin typeface="BIZ UDPGothic" panose="020B0400000000000000" pitchFamily="34" charset="-128"/>
                <a:ea typeface="BIZ UDPGothic" panose="020B0400000000000000" pitchFamily="34" charset="-128"/>
              </a:rPr>
              <a:t>“Fragmenta Bongarsiana"</a:t>
            </a:r>
          </a:p>
        </p:txBody>
      </p:sp>
      <p:sp>
        <p:nvSpPr>
          <p:cNvPr id="6" name="テキスト ボックス 5">
            <a:extLst>
              <a:ext uri="{FF2B5EF4-FFF2-40B4-BE49-F238E27FC236}">
                <a16:creationId xmlns:a16="http://schemas.microsoft.com/office/drawing/2014/main" id="{CFE74BEF-F9AF-7B4B-75FC-22E6221FF922}"/>
              </a:ext>
            </a:extLst>
          </p:cNvPr>
          <p:cNvSpPr txBox="1"/>
          <p:nvPr/>
        </p:nvSpPr>
        <p:spPr>
          <a:xfrm>
            <a:off x="782852" y="1616793"/>
            <a:ext cx="6514925" cy="584775"/>
          </a:xfrm>
          <a:prstGeom prst="rect">
            <a:avLst/>
          </a:prstGeom>
          <a:noFill/>
        </p:spPr>
        <p:txBody>
          <a:bodyPr wrap="none" rtlCol="0">
            <a:spAutoFit/>
          </a:bodyPr>
          <a:lstStyle/>
          <a:p>
            <a:r>
              <a:rPr lang="en-US" altLang="ja-JP" sz="1600" b="1">
                <a:latin typeface="BIZ UDPGothic" panose="020B0400000000000000" pitchFamily="34" charset="-128"/>
                <a:ea typeface="BIZ UDPGothic" panose="020B0400000000000000" pitchFamily="34" charset="-128"/>
              </a:rPr>
              <a:t>“</a:t>
            </a:r>
            <a:r>
              <a:rPr kumimoji="1" lang="en-US" altLang="ja-JP" sz="1600" b="1">
                <a:latin typeface="BIZ UDPGothic" panose="020B0400000000000000" pitchFamily="34" charset="-128"/>
                <a:ea typeface="BIZ UDPGothic" panose="020B0400000000000000" pitchFamily="34" charset="-128"/>
              </a:rPr>
              <a:t>Completed Sub-projects"</a:t>
            </a:r>
            <a:r>
              <a:rPr kumimoji="1" lang="ja-JP" altLang="en-US" sz="1600" b="1">
                <a:latin typeface="BIZ UDPGothic" panose="020B0400000000000000" pitchFamily="34" charset="-128"/>
                <a:ea typeface="BIZ UDPGothic" panose="020B0400000000000000" pitchFamily="34" charset="-128"/>
              </a:rPr>
              <a:t>より</a:t>
            </a:r>
            <a:r>
              <a:rPr kumimoji="1" lang="en-US" altLang="ja-JP" sz="1600" b="1">
                <a:latin typeface="BIZ UDPGothic" panose="020B0400000000000000" pitchFamily="34" charset="-128"/>
                <a:ea typeface="BIZ UDPGothic" panose="020B0400000000000000" pitchFamily="34" charset="-128"/>
              </a:rPr>
              <a:t> </a:t>
            </a:r>
            <a:br>
              <a:rPr kumimoji="1" lang="en-US" altLang="ja-JP" sz="1600" b="1">
                <a:latin typeface="BIZ UDPGothic" panose="020B0400000000000000" pitchFamily="34" charset="-128"/>
                <a:ea typeface="BIZ UDPGothic" panose="020B0400000000000000" pitchFamily="34" charset="-128"/>
              </a:rPr>
            </a:br>
            <a:r>
              <a:rPr kumimoji="1" lang="en-US" altLang="ja-JP" sz="1600" b="1">
                <a:latin typeface="BIZ UDPGothic" panose="020B0400000000000000" pitchFamily="34" charset="-128"/>
                <a:ea typeface="BIZ UDPGothic" panose="020B0400000000000000" pitchFamily="34" charset="-128"/>
              </a:rPr>
              <a:t>(</a:t>
            </a:r>
            <a:r>
              <a:rPr kumimoji="1" lang="en-US" altLang="ja-JP" sz="1600" b="1">
                <a:latin typeface="BIZ UDPGothic" panose="020B0400000000000000" pitchFamily="34" charset="-128"/>
                <a:ea typeface="BIZ UDPGothic" panose="020B0400000000000000" pitchFamily="34" charset="-128"/>
                <a:hlinkClick r:id="rId4"/>
              </a:rPr>
              <a:t>https://www.e-codices.unifr.ch/en/about/completed</a:t>
            </a:r>
            <a:r>
              <a:rPr kumimoji="1" lang="en-US" altLang="ja-JP" sz="1600" b="1">
                <a:latin typeface="BIZ UDPGothic" panose="020B0400000000000000" pitchFamily="34" charset="-128"/>
                <a:ea typeface="BIZ UDPGothic" panose="020B0400000000000000" pitchFamily="34" charset="-128"/>
              </a:rPr>
              <a:t>)</a:t>
            </a:r>
            <a:endParaRPr kumimoji="1" lang="ja-JP" altLang="en-US" sz="1600" b="1">
              <a:latin typeface="BIZ UDPGothic" panose="020B0400000000000000" pitchFamily="34" charset="-128"/>
              <a:ea typeface="BIZ UDPGothic" panose="020B0400000000000000" pitchFamily="34" charset="-128"/>
            </a:endParaRPr>
          </a:p>
        </p:txBody>
      </p:sp>
      <p:pic>
        <p:nvPicPr>
          <p:cNvPr id="9" name="図 8" descr="テキスト&#10;&#10;自動的に生成された説明">
            <a:extLst>
              <a:ext uri="{FF2B5EF4-FFF2-40B4-BE49-F238E27FC236}">
                <a16:creationId xmlns:a16="http://schemas.microsoft.com/office/drawing/2014/main" id="{18738C60-7294-6595-9B9C-EFAF15D3E780}"/>
              </a:ext>
            </a:extLst>
          </p:cNvPr>
          <p:cNvPicPr>
            <a:picLocks noChangeAspect="1"/>
          </p:cNvPicPr>
          <p:nvPr/>
        </p:nvPicPr>
        <p:blipFill>
          <a:blip r:embed="rId5"/>
          <a:stretch>
            <a:fillRect/>
          </a:stretch>
        </p:blipFill>
        <p:spPr>
          <a:xfrm>
            <a:off x="758592" y="2620200"/>
            <a:ext cx="1466554" cy="2266492"/>
          </a:xfrm>
          <a:prstGeom prst="rect">
            <a:avLst/>
          </a:prstGeom>
        </p:spPr>
      </p:pic>
      <p:sp>
        <p:nvSpPr>
          <p:cNvPr id="10" name="テキスト ボックス 9">
            <a:extLst>
              <a:ext uri="{FF2B5EF4-FFF2-40B4-BE49-F238E27FC236}">
                <a16:creationId xmlns:a16="http://schemas.microsoft.com/office/drawing/2014/main" id="{F00CB0AC-E7DA-F82E-6AB8-079E10C928B8}"/>
              </a:ext>
            </a:extLst>
          </p:cNvPr>
          <p:cNvSpPr txBox="1"/>
          <p:nvPr/>
        </p:nvSpPr>
        <p:spPr>
          <a:xfrm>
            <a:off x="2433710" y="3922361"/>
            <a:ext cx="4780476" cy="307777"/>
          </a:xfrm>
          <a:prstGeom prst="rect">
            <a:avLst/>
          </a:prstGeom>
          <a:noFill/>
        </p:spPr>
        <p:txBody>
          <a:bodyPr wrap="none" rtlCol="0">
            <a:spAutoFit/>
          </a:bodyPr>
          <a:lstStyle/>
          <a:p>
            <a:r>
              <a:rPr lang="en-US" altLang="ja-JP" b="0" i="0">
                <a:solidFill>
                  <a:srgbClr val="333333"/>
                </a:solidFill>
                <a:effectLst/>
                <a:latin typeface="BIZ UDPGothic" panose="020B0400000000000000" pitchFamily="34" charset="-128"/>
                <a:ea typeface="BIZ UDPGothic" panose="020B0400000000000000" pitchFamily="34" charset="-128"/>
              </a:rPr>
              <a:t>9 </a:t>
            </a:r>
            <a:r>
              <a:rPr lang="ja-JP" altLang="en-US" b="0" i="0">
                <a:solidFill>
                  <a:srgbClr val="333333"/>
                </a:solidFill>
                <a:effectLst/>
                <a:latin typeface="BIZ UDPGothic" panose="020B0400000000000000" pitchFamily="34" charset="-128"/>
                <a:ea typeface="BIZ UDPGothic" panose="020B0400000000000000" pitchFamily="34" charset="-128"/>
              </a:rPr>
              <a:t>世紀初頭にトゥールで書かれたアルクインの聖書の残骸。</a:t>
            </a:r>
            <a:endParaRPr kumimoji="1" lang="ja-JP" altLang="en-US">
              <a:latin typeface="BIZ UDPGothic" panose="020B0400000000000000" pitchFamily="34" charset="-128"/>
              <a:ea typeface="BIZ UDPGothic" panose="020B0400000000000000" pitchFamily="34" charset="-128"/>
            </a:endParaRPr>
          </a:p>
        </p:txBody>
      </p:sp>
      <p:sp>
        <p:nvSpPr>
          <p:cNvPr id="12" name="テキスト ボックス 11">
            <a:extLst>
              <a:ext uri="{FF2B5EF4-FFF2-40B4-BE49-F238E27FC236}">
                <a16:creationId xmlns:a16="http://schemas.microsoft.com/office/drawing/2014/main" id="{46D0BD4E-BA25-60DF-6640-E62D64BACD96}"/>
              </a:ext>
            </a:extLst>
          </p:cNvPr>
          <p:cNvSpPr txBox="1"/>
          <p:nvPr/>
        </p:nvSpPr>
        <p:spPr>
          <a:xfrm>
            <a:off x="2433710" y="2835246"/>
            <a:ext cx="5317587" cy="918200"/>
          </a:xfrm>
          <a:prstGeom prst="rect">
            <a:avLst/>
          </a:prstGeom>
          <a:noFill/>
        </p:spPr>
        <p:txBody>
          <a:bodyPr wrap="square">
            <a:spAutoFit/>
          </a:bodyPr>
          <a:lstStyle/>
          <a:p>
            <a:pPr algn="l">
              <a:lnSpc>
                <a:spcPts val="1350"/>
              </a:lnSpc>
            </a:pPr>
            <a:r>
              <a:rPr lang="en-US" altLang="ja-JP" b="1" i="0">
                <a:solidFill>
                  <a:srgbClr val="000000"/>
                </a:solidFill>
                <a:effectLst/>
                <a:latin typeface="BIZ UDPGothic" panose="020B0400000000000000" pitchFamily="34" charset="-128"/>
                <a:ea typeface="BIZ UDPGothic" panose="020B0400000000000000" pitchFamily="34" charset="-128"/>
              </a:rPr>
              <a:t>[sine loco], codices restituti, Cod. 5 (Biblia latina)</a:t>
            </a:r>
          </a:p>
          <a:p>
            <a:pPr algn="l"/>
            <a:r>
              <a:rPr lang="en-US" altLang="ja-JP" b="0" i="1">
                <a:solidFill>
                  <a:srgbClr val="666666"/>
                </a:solidFill>
                <a:effectLst/>
                <a:latin typeface="BIZ UDPGothic" panose="020B0400000000000000" pitchFamily="34" charset="-128"/>
                <a:ea typeface="BIZ UDPGothic" panose="020B0400000000000000" pitchFamily="34" charset="-128"/>
              </a:rPr>
              <a:t>Parchment · 18 ff. · 15.5-46 x 10.5-33.5 · France: Tours · early 9th century</a:t>
            </a:r>
          </a:p>
          <a:p>
            <a:pPr algn="l">
              <a:spcAft>
                <a:spcPts val="1125"/>
              </a:spcAft>
            </a:pPr>
            <a:r>
              <a:rPr lang="en-US" altLang="ja-JP" b="1" i="0">
                <a:solidFill>
                  <a:srgbClr val="333333"/>
                </a:solidFill>
                <a:effectLst/>
                <a:latin typeface="BIZ UDPGothic" panose="020B0400000000000000" pitchFamily="34" charset="-128"/>
                <a:ea typeface="BIZ UDPGothic" panose="020B0400000000000000" pitchFamily="34" charset="-128"/>
              </a:rPr>
              <a:t>Biblia latina</a:t>
            </a:r>
          </a:p>
        </p:txBody>
      </p:sp>
    </p:spTree>
    <p:extLst>
      <p:ext uri="{BB962C8B-B14F-4D97-AF65-F5344CB8AC3E}">
        <p14:creationId xmlns:p14="http://schemas.microsoft.com/office/powerpoint/2010/main" val="337225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ED8F1-8810-BCF4-7607-66AE1318F8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9A317FA-061C-BB35-9B6B-D30F57FAC03E}"/>
              </a:ext>
            </a:extLst>
          </p:cNvPr>
          <p:cNvSpPr>
            <a:spLocks noGrp="1"/>
          </p:cNvSpPr>
          <p:nvPr>
            <p:ph type="title"/>
          </p:nvPr>
        </p:nvSpPr>
        <p:spPr>
          <a:xfrm>
            <a:off x="457200" y="87474"/>
            <a:ext cx="8229600" cy="855061"/>
          </a:xfrm>
        </p:spPr>
        <p:txBody>
          <a:bodyPr>
            <a:normAutofit fontScale="90000"/>
          </a:bodyPr>
          <a:lstStyle/>
          <a:p>
            <a:r>
              <a:rPr kumimoji="1" lang="en-US" altLang="ja-JP"/>
              <a:t>Sub-project: Switzerland’s illuminated treasures</a:t>
            </a:r>
          </a:p>
        </p:txBody>
      </p:sp>
      <p:sp>
        <p:nvSpPr>
          <p:cNvPr id="3" name="コンテンツ プレースホルダー 2">
            <a:extLst>
              <a:ext uri="{FF2B5EF4-FFF2-40B4-BE49-F238E27FC236}">
                <a16:creationId xmlns:a16="http://schemas.microsoft.com/office/drawing/2014/main" id="{22DA4A93-7976-E29E-A69B-6049FE19B727}"/>
              </a:ext>
            </a:extLst>
          </p:cNvPr>
          <p:cNvSpPr>
            <a:spLocks noGrp="1"/>
          </p:cNvSpPr>
          <p:nvPr>
            <p:ph idx="1"/>
          </p:nvPr>
        </p:nvSpPr>
        <p:spPr>
          <a:xfrm>
            <a:off x="782852" y="1069146"/>
            <a:ext cx="7903948" cy="325320"/>
          </a:xfrm>
        </p:spPr>
        <p:txBody>
          <a:bodyPr>
            <a:normAutofit fontScale="92500" lnSpcReduction="10000"/>
          </a:bodyPr>
          <a:lstStyle/>
          <a:p>
            <a:r>
              <a:rPr kumimoji="1" lang="en-US" altLang="ja-JP" sz="1600">
                <a:hlinkClick r:id="rId3"/>
              </a:rPr>
              <a:t>https://www.e-codices.unifr.ch/en/list/subproject/exposition2020</a:t>
            </a:r>
            <a:endParaRPr kumimoji="1" lang="en-US" altLang="ja-JP" sz="1600"/>
          </a:p>
          <a:p>
            <a:endParaRPr kumimoji="1" lang="ja-JP" altLang="en-US" sz="2000"/>
          </a:p>
        </p:txBody>
      </p:sp>
      <p:pic>
        <p:nvPicPr>
          <p:cNvPr id="5" name="図 4" descr="グラフィカル ユーザー インターフェイス, テキスト&#10;&#10;自動的に生成された説明">
            <a:extLst>
              <a:ext uri="{FF2B5EF4-FFF2-40B4-BE49-F238E27FC236}">
                <a16:creationId xmlns:a16="http://schemas.microsoft.com/office/drawing/2014/main" id="{627DA6D6-FDE5-1EE3-EB5E-A6D4ABD9CD6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88720" y="1552018"/>
            <a:ext cx="6766560" cy="3326892"/>
          </a:xfrm>
          <a:prstGeom prst="rect">
            <a:avLst/>
          </a:prstGeom>
        </p:spPr>
      </p:pic>
      <p:sp>
        <p:nvSpPr>
          <p:cNvPr id="6" name="円/楕円 5">
            <a:extLst>
              <a:ext uri="{FF2B5EF4-FFF2-40B4-BE49-F238E27FC236}">
                <a16:creationId xmlns:a16="http://schemas.microsoft.com/office/drawing/2014/main" id="{6AF2D6B4-7791-A11D-4939-D75C86214DBA}"/>
              </a:ext>
            </a:extLst>
          </p:cNvPr>
          <p:cNvSpPr/>
          <p:nvPr/>
        </p:nvSpPr>
        <p:spPr>
          <a:xfrm>
            <a:off x="3530990" y="4360221"/>
            <a:ext cx="1189768" cy="490553"/>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4E0FABD-8139-9109-DD50-47C985FF655F}"/>
              </a:ext>
            </a:extLst>
          </p:cNvPr>
          <p:cNvSpPr txBox="1"/>
          <p:nvPr/>
        </p:nvSpPr>
        <p:spPr>
          <a:xfrm>
            <a:off x="4720758" y="3756846"/>
            <a:ext cx="4212330" cy="73866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a:solidFill>
                  <a:schemeClr val="accent3"/>
                </a:solidFill>
                <a:latin typeface="BIZ UDPGothic" panose="020B0400000000000000" pitchFamily="34" charset="-128"/>
                <a:ea typeface="BIZ UDPGothic" panose="020B0400000000000000" pitchFamily="34" charset="-128"/>
              </a:rPr>
              <a:t>サイト中の“</a:t>
            </a:r>
            <a:r>
              <a:rPr kumimoji="1" lang="en-US" altLang="ja-JP">
                <a:solidFill>
                  <a:schemeClr val="accent3"/>
                </a:solidFill>
                <a:latin typeface="BIZ UDPGothic" panose="020B0400000000000000" pitchFamily="34" charset="-128"/>
                <a:ea typeface="BIZ UDPGothic" panose="020B0400000000000000" pitchFamily="34" charset="-128"/>
              </a:rPr>
              <a:t>Show standard description"</a:t>
            </a:r>
            <a:r>
              <a:rPr kumimoji="1" lang="ja-JP" altLang="en-US">
                <a:solidFill>
                  <a:schemeClr val="accent3"/>
                </a:solidFill>
                <a:latin typeface="BIZ UDPGothic" panose="020B0400000000000000" pitchFamily="34" charset="-128"/>
                <a:ea typeface="BIZ UDPGothic" panose="020B0400000000000000" pitchFamily="34" charset="-128"/>
              </a:rPr>
              <a:t>あるいは</a:t>
            </a:r>
            <a:r>
              <a:rPr kumimoji="1" lang="en-US" altLang="ja-JP">
                <a:solidFill>
                  <a:schemeClr val="accent3"/>
                </a:solidFill>
                <a:latin typeface="BIZ UDPGothic" panose="020B0400000000000000" pitchFamily="34" charset="-128"/>
                <a:ea typeface="BIZ UDPGothic" panose="020B0400000000000000" pitchFamily="34" charset="-128"/>
              </a:rPr>
              <a:t>“Description"</a:t>
            </a:r>
            <a:r>
              <a:rPr kumimoji="1" lang="ja-JP" altLang="en-US">
                <a:solidFill>
                  <a:schemeClr val="accent3"/>
                </a:solidFill>
                <a:latin typeface="BIZ UDPGothic" panose="020B0400000000000000" pitchFamily="34" charset="-128"/>
                <a:ea typeface="BIZ UDPGothic" panose="020B0400000000000000" pitchFamily="34" charset="-128"/>
              </a:rPr>
              <a:t>ボタンから</a:t>
            </a:r>
            <a:r>
              <a:rPr kumimoji="1" lang="en-US" altLang="ja-JP">
                <a:solidFill>
                  <a:schemeClr val="accent3"/>
                </a:solidFill>
                <a:latin typeface="BIZ UDPGothic" panose="020B0400000000000000" pitchFamily="34" charset="-128"/>
                <a:ea typeface="BIZ UDPGothic" panose="020B0400000000000000" pitchFamily="34" charset="-128"/>
              </a:rPr>
              <a:t>“Show XML"</a:t>
            </a:r>
            <a:r>
              <a:rPr kumimoji="1" lang="ja-JP" altLang="en-US">
                <a:solidFill>
                  <a:schemeClr val="accent3"/>
                </a:solidFill>
                <a:latin typeface="BIZ UDPGothic" panose="020B0400000000000000" pitchFamily="34" charset="-128"/>
                <a:ea typeface="BIZ UDPGothic" panose="020B0400000000000000" pitchFamily="34" charset="-128"/>
              </a:rPr>
              <a:t>ボタンをクリックして</a:t>
            </a:r>
            <a:r>
              <a:rPr kumimoji="1" lang="en-US" altLang="ja-JP">
                <a:solidFill>
                  <a:schemeClr val="accent3"/>
                </a:solidFill>
                <a:latin typeface="BIZ UDPGothic" panose="020B0400000000000000" pitchFamily="34" charset="-128"/>
                <a:ea typeface="BIZ UDPGothic" panose="020B0400000000000000" pitchFamily="34" charset="-128"/>
              </a:rPr>
              <a:t>TEI</a:t>
            </a:r>
            <a:r>
              <a:rPr kumimoji="1" lang="ja-JP" altLang="en-US">
                <a:solidFill>
                  <a:schemeClr val="accent3"/>
                </a:solidFill>
                <a:latin typeface="BIZ UDPGothic" panose="020B0400000000000000" pitchFamily="34" charset="-128"/>
                <a:ea typeface="BIZ UDPGothic" panose="020B0400000000000000" pitchFamily="34" charset="-128"/>
              </a:rPr>
              <a:t>を参照できます。</a:t>
            </a:r>
          </a:p>
        </p:txBody>
      </p:sp>
    </p:spTree>
    <p:extLst>
      <p:ext uri="{BB962C8B-B14F-4D97-AF65-F5344CB8AC3E}">
        <p14:creationId xmlns:p14="http://schemas.microsoft.com/office/powerpoint/2010/main" val="338112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55D1-4AA7-6372-5DDB-854D67A386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87A47C-0071-53DD-0521-0FBBFD665EDE}"/>
              </a:ext>
            </a:extLst>
          </p:cNvPr>
          <p:cNvSpPr>
            <a:spLocks noGrp="1"/>
          </p:cNvSpPr>
          <p:nvPr>
            <p:ph type="title"/>
          </p:nvPr>
        </p:nvSpPr>
        <p:spPr>
          <a:xfrm>
            <a:off x="457200" y="87474"/>
            <a:ext cx="8229600" cy="807048"/>
          </a:xfrm>
        </p:spPr>
        <p:txBody>
          <a:bodyPr>
            <a:normAutofit fontScale="90000"/>
          </a:bodyPr>
          <a:lstStyle/>
          <a:p>
            <a:r>
              <a:rPr kumimoji="1" lang="en-US" altLang="ja-JP"/>
              <a:t>“Vincent van Gogh The Letters"</a:t>
            </a:r>
            <a:br>
              <a:rPr kumimoji="1" lang="en-US" altLang="ja-JP"/>
            </a:br>
            <a:r>
              <a:rPr kumimoji="1" lang="ja-JP" altLang="en-US"/>
              <a:t>（オランダ）</a:t>
            </a:r>
            <a:r>
              <a:rPr kumimoji="1" lang="en-US" altLang="ja-JP"/>
              <a:t> 1</a:t>
            </a:r>
          </a:p>
        </p:txBody>
      </p:sp>
      <p:sp>
        <p:nvSpPr>
          <p:cNvPr id="3" name="コンテンツ プレースホルダー 2">
            <a:extLst>
              <a:ext uri="{FF2B5EF4-FFF2-40B4-BE49-F238E27FC236}">
                <a16:creationId xmlns:a16="http://schemas.microsoft.com/office/drawing/2014/main" id="{1602FD0D-819A-484C-8A36-6AD7A324B49B}"/>
              </a:ext>
            </a:extLst>
          </p:cNvPr>
          <p:cNvSpPr>
            <a:spLocks noGrp="1"/>
          </p:cNvSpPr>
          <p:nvPr>
            <p:ph idx="1"/>
          </p:nvPr>
        </p:nvSpPr>
        <p:spPr>
          <a:xfrm>
            <a:off x="457201" y="1200155"/>
            <a:ext cx="4114800" cy="3619818"/>
          </a:xfrm>
        </p:spPr>
        <p:txBody>
          <a:bodyPr>
            <a:normAutofit fontScale="77500" lnSpcReduction="20000"/>
          </a:bodyPr>
          <a:lstStyle/>
          <a:p>
            <a:pPr>
              <a:lnSpc>
                <a:spcPct val="120000"/>
              </a:lnSpc>
            </a:pPr>
            <a:r>
              <a:rPr lang="en-US" altLang="ja-JP" sz="2600">
                <a:hlinkClick r:id="rId3"/>
              </a:rPr>
              <a:t>https://vangoghletters.org/</a:t>
            </a:r>
            <a:endParaRPr lang="en-US" altLang="ja-JP" sz="2600"/>
          </a:p>
          <a:p>
            <a:pPr>
              <a:lnSpc>
                <a:spcPct val="120000"/>
              </a:lnSpc>
            </a:pPr>
            <a:endParaRPr lang="en-US" altLang="ja-JP"/>
          </a:p>
          <a:p>
            <a:pPr>
              <a:lnSpc>
                <a:spcPct val="120000"/>
              </a:lnSpc>
            </a:pPr>
            <a:r>
              <a:rPr lang="ja-JP" altLang="en-US" sz="2400" b="1"/>
              <a:t>運営</a:t>
            </a:r>
            <a:r>
              <a:rPr lang="en-US" altLang="ja-JP" sz="2400"/>
              <a:t>: </a:t>
            </a:r>
            <a:r>
              <a:rPr lang="ja-JP" altLang="en-US" sz="2400"/>
              <a:t>オランダのゴッホ美術館 </a:t>
            </a:r>
            <a:r>
              <a:rPr lang="en-US" altLang="ja-JP" sz="2400"/>
              <a:t>(Van Gogh Museum) </a:t>
            </a:r>
            <a:r>
              <a:rPr lang="ja-JP" altLang="en-US" sz="2400"/>
              <a:t>と </a:t>
            </a:r>
            <a:r>
              <a:rPr lang="en-US" altLang="ja-JP" sz="2400"/>
              <a:t>Huygens ING</a:t>
            </a:r>
            <a:r>
              <a:rPr lang="ja-JP" altLang="en-US" sz="2400"/>
              <a:t>（オランダ王立芸術科学アカデミー傘下の研究所）の共同プロジェクト</a:t>
            </a:r>
            <a:endParaRPr lang="en-US" altLang="ja-JP" sz="2400"/>
          </a:p>
          <a:p>
            <a:pPr>
              <a:lnSpc>
                <a:spcPct val="120000"/>
              </a:lnSpc>
            </a:pPr>
            <a:endParaRPr lang="en-US" altLang="ja-JP" sz="2400"/>
          </a:p>
          <a:p>
            <a:pPr>
              <a:lnSpc>
                <a:spcPct val="120000"/>
              </a:lnSpc>
            </a:pPr>
            <a:r>
              <a:rPr lang="ja-JP" altLang="en-US" sz="2400" b="1"/>
              <a:t>内容</a:t>
            </a:r>
            <a:r>
              <a:rPr lang="en-US" altLang="ja-JP" sz="2400"/>
              <a:t>: </a:t>
            </a:r>
            <a:r>
              <a:rPr lang="ja-JP" altLang="en-US" sz="2400"/>
              <a:t>ゴッホが残した膨大な書簡（約</a:t>
            </a:r>
            <a:r>
              <a:rPr lang="en-US" altLang="ja-JP" sz="2400"/>
              <a:t>900</a:t>
            </a:r>
            <a:r>
              <a:rPr lang="ja-JP" altLang="en-US" sz="2400"/>
              <a:t>通）を高精度に翻刻・訳注・研究し、オンラインで無料公開</a:t>
            </a:r>
            <a:endParaRPr kumimoji="1" lang="ja-JP" altLang="en-US" sz="2400"/>
          </a:p>
        </p:txBody>
      </p:sp>
      <p:sp>
        <p:nvSpPr>
          <p:cNvPr id="4" name="コンテンツ プレースホルダー 2">
            <a:extLst>
              <a:ext uri="{FF2B5EF4-FFF2-40B4-BE49-F238E27FC236}">
                <a16:creationId xmlns:a16="http://schemas.microsoft.com/office/drawing/2014/main" id="{DDF26A24-36EC-C24D-F3BF-4646416E3A2E}"/>
              </a:ext>
            </a:extLst>
          </p:cNvPr>
          <p:cNvSpPr txBox="1">
            <a:spLocks/>
          </p:cNvSpPr>
          <p:nvPr/>
        </p:nvSpPr>
        <p:spPr>
          <a:xfrm>
            <a:off x="4765729" y="1200155"/>
            <a:ext cx="3921071" cy="3619818"/>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eaLnBrk="1" hangingPunct="1">
              <a:lnSpc>
                <a:spcPct val="110000"/>
              </a:lnSpc>
              <a:spcBef>
                <a:spcPts val="0"/>
              </a:spcBef>
              <a:spcAft>
                <a:spcPts val="0"/>
              </a:spcAft>
              <a:buClr>
                <a:srgbClr val="000000"/>
              </a:buClr>
              <a:buFont typeface="Wingdings" panose="05000000000000000000" pitchFamily="2" charset="2"/>
              <a:buNone/>
              <a:defRPr kumimoji="1" sz="24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1pPr>
            <a:lvl2pPr marL="335720" marR="0" lvl="1" indent="-130957" algn="l" rtl="0" eaLnBrk="1" hangingPunct="1">
              <a:lnSpc>
                <a:spcPct val="100000"/>
              </a:lnSpc>
              <a:spcBef>
                <a:spcPts val="0"/>
              </a:spcBef>
              <a:spcAft>
                <a:spcPts val="0"/>
              </a:spcAft>
              <a:buClr>
                <a:srgbClr val="000000"/>
              </a:buClr>
              <a:buFont typeface="Wingdings" panose="05000000000000000000" pitchFamily="2" charset="2"/>
              <a:buChar char=""/>
              <a:tabLst/>
              <a:defRPr kumimoji="1" sz="24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2pPr>
            <a:lvl3pPr marL="540490" marR="0" lvl="2" indent="-138101" algn="l" rtl="0" eaLnBrk="1" hangingPunct="1">
              <a:lnSpc>
                <a:spcPct val="100000"/>
              </a:lnSpc>
              <a:spcBef>
                <a:spcPts val="0"/>
              </a:spcBef>
              <a:spcAft>
                <a:spcPts val="0"/>
              </a:spcAft>
              <a:buClr>
                <a:srgbClr val="000000"/>
              </a:buClr>
              <a:buFont typeface="游ゴシック" panose="020B0400000000000000" pitchFamily="50" charset="-128"/>
              <a:buChar char="-"/>
              <a:defRPr kumimoji="1" sz="20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3pPr>
            <a:lvl4pPr marL="741686" marR="0" lvl="3" indent="0" algn="l" rtl="0" eaLnBrk="1" hangingPunct="1">
              <a:lnSpc>
                <a:spcPct val="100000"/>
              </a:lnSpc>
              <a:spcBef>
                <a:spcPts val="0"/>
              </a:spcBef>
              <a:spcAft>
                <a:spcPts val="0"/>
              </a:spcAft>
              <a:buClr>
                <a:srgbClr val="000000"/>
              </a:buClr>
              <a:buFont typeface="Arial" panose="020B0604020202020204" pitchFamily="34" charset="0"/>
              <a:buNone/>
              <a:defRPr kumimoji="1" sz="2000" b="0" i="0" u="none" strike="noStrike" cap="none">
                <a:solidFill>
                  <a:srgbClr val="000000"/>
                </a:solidFill>
                <a:latin typeface="BIZ UDPGothic" panose="020B0400000000000000" pitchFamily="34" charset="-128"/>
                <a:ea typeface="BIZ UDPGothic" panose="020B0400000000000000" pitchFamily="34" charset="-128"/>
                <a:cs typeface="Arial"/>
                <a:sym typeface="Arial"/>
              </a:defRPr>
            </a:lvl4pPr>
            <a:lvl5pPr marL="672638" marR="0" lvl="4" indent="-132148" algn="l" rtl="0" eaLnBrk="1" hangingPunct="1">
              <a:lnSpc>
                <a:spcPct val="100000"/>
              </a:lnSpc>
              <a:spcBef>
                <a:spcPts val="0"/>
              </a:spcBef>
              <a:spcAft>
                <a:spcPts val="0"/>
              </a:spcAft>
              <a:buClr>
                <a:srgbClr val="000000"/>
              </a:buClr>
              <a:buFont typeface="Arial" panose="020B0604020202020204" pitchFamily="34" charset="0"/>
              <a:buChar char="•"/>
              <a:defRPr kumimoji="1" sz="12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5pPr>
            <a:lvl6pPr marR="0" lvl="5"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kumimoji="1" sz="1400" b="0" i="0" u="none" strike="noStrike" cap="none">
                <a:solidFill>
                  <a:srgbClr val="000000"/>
                </a:solidFill>
                <a:latin typeface="Arial"/>
                <a:ea typeface="Arial"/>
                <a:cs typeface="Arial"/>
                <a:sym typeface="Arial"/>
              </a:defRPr>
            </a:lvl9pPr>
          </a:lstStyle>
          <a:p>
            <a:pPr marL="342900" indent="-342900" defTabSz="914400" fontAlgn="auto">
              <a:lnSpc>
                <a:spcPct val="120000"/>
              </a:lnSpc>
              <a:buFont typeface="Arial" panose="020B0604020202020204" pitchFamily="34" charset="0"/>
              <a:buChar char="•"/>
            </a:pPr>
            <a:endParaRPr lang="en-US" altLang="ja-JP" sz="1800" b="0" i="0">
              <a:solidFill>
                <a:srgbClr val="000000"/>
              </a:solidFill>
              <a:effectLst/>
              <a:latin typeface="Georgia" panose="02040502050405020303" pitchFamily="18" charset="0"/>
            </a:endParaRPr>
          </a:p>
          <a:p>
            <a:pPr marL="342900" indent="-342900" defTabSz="914400" fontAlgn="auto">
              <a:lnSpc>
                <a:spcPct val="120000"/>
              </a:lnSpc>
              <a:buFont typeface="Arial" panose="020B0604020202020204" pitchFamily="34" charset="0"/>
              <a:buChar char="•"/>
            </a:pPr>
            <a:endParaRPr lang="ja-JP" altLang="en-US" sz="1800" kern="0"/>
          </a:p>
        </p:txBody>
      </p:sp>
      <p:pic>
        <p:nvPicPr>
          <p:cNvPr id="5" name="図 4">
            <a:extLst>
              <a:ext uri="{FF2B5EF4-FFF2-40B4-BE49-F238E27FC236}">
                <a16:creationId xmlns:a16="http://schemas.microsoft.com/office/drawing/2014/main" id="{1F156A0B-DEFF-265A-6301-40F1DCC51EED}"/>
              </a:ext>
            </a:extLst>
          </p:cNvPr>
          <p:cNvPicPr>
            <a:picLocks noChangeAspect="1"/>
          </p:cNvPicPr>
          <p:nvPr/>
        </p:nvPicPr>
        <p:blipFill>
          <a:blip r:embed="rId4"/>
          <a:stretch>
            <a:fillRect/>
          </a:stretch>
        </p:blipFill>
        <p:spPr>
          <a:xfrm>
            <a:off x="4569954" y="1326614"/>
            <a:ext cx="4312619" cy="2616731"/>
          </a:xfrm>
          <a:prstGeom prst="rect">
            <a:avLst/>
          </a:prstGeom>
        </p:spPr>
      </p:pic>
      <p:sp>
        <p:nvSpPr>
          <p:cNvPr id="6" name="テキスト ボックス 5">
            <a:extLst>
              <a:ext uri="{FF2B5EF4-FFF2-40B4-BE49-F238E27FC236}">
                <a16:creationId xmlns:a16="http://schemas.microsoft.com/office/drawing/2014/main" id="{3597E491-0C25-D46E-C3E6-6D75D52DE401}"/>
              </a:ext>
            </a:extLst>
          </p:cNvPr>
          <p:cNvSpPr txBox="1"/>
          <p:nvPr/>
        </p:nvSpPr>
        <p:spPr>
          <a:xfrm>
            <a:off x="4679901" y="3943345"/>
            <a:ext cx="4092723" cy="307777"/>
          </a:xfrm>
          <a:prstGeom prst="rect">
            <a:avLst/>
          </a:prstGeom>
          <a:noFill/>
        </p:spPr>
        <p:txBody>
          <a:bodyPr wrap="none" rtlCol="0">
            <a:spAutoFit/>
          </a:bodyPr>
          <a:lstStyle/>
          <a:p>
            <a:r>
              <a:rPr lang="en-US" altLang="ja-JP" b="0" i="0">
                <a:solidFill>
                  <a:srgbClr val="54595D"/>
                </a:solidFill>
                <a:effectLst/>
                <a:latin typeface="Arial" panose="020B0604020202020204" pitchFamily="34" charset="0"/>
              </a:rPr>
              <a:t>The Public-Soup-Kitchen F272 Vincent van Gogh</a:t>
            </a:r>
            <a:endParaRPr kumimoji="1" lang="ja-JP" altLang="en-US"/>
          </a:p>
        </p:txBody>
      </p:sp>
    </p:spTree>
    <p:extLst>
      <p:ext uri="{BB962C8B-B14F-4D97-AF65-F5344CB8AC3E}">
        <p14:creationId xmlns:p14="http://schemas.microsoft.com/office/powerpoint/2010/main" val="356269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EDB6-A2F5-FE1E-4734-B75253442C7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DF78DE-6D27-C612-F4B8-E35B7279B7AF}"/>
              </a:ext>
            </a:extLst>
          </p:cNvPr>
          <p:cNvSpPr>
            <a:spLocks noGrp="1"/>
          </p:cNvSpPr>
          <p:nvPr>
            <p:ph type="title"/>
          </p:nvPr>
        </p:nvSpPr>
        <p:spPr>
          <a:xfrm>
            <a:off x="457200" y="87474"/>
            <a:ext cx="8229600" cy="807048"/>
          </a:xfrm>
        </p:spPr>
        <p:txBody>
          <a:bodyPr>
            <a:normAutofit fontScale="90000"/>
          </a:bodyPr>
          <a:lstStyle/>
          <a:p>
            <a:r>
              <a:rPr kumimoji="1" lang="en-US" altLang="ja-JP"/>
              <a:t>“Vincent van Gogh The Letters"</a:t>
            </a:r>
            <a:br>
              <a:rPr kumimoji="1" lang="en-US" altLang="ja-JP"/>
            </a:br>
            <a:r>
              <a:rPr kumimoji="1" lang="ja-JP" altLang="en-US"/>
              <a:t>（オランダ）</a:t>
            </a:r>
            <a:r>
              <a:rPr kumimoji="1" lang="en-US" altLang="ja-JP"/>
              <a:t> 2</a:t>
            </a:r>
            <a:endParaRPr kumimoji="1" lang="ja-JP" altLang="en-US"/>
          </a:p>
        </p:txBody>
      </p:sp>
      <p:sp>
        <p:nvSpPr>
          <p:cNvPr id="3" name="コンテンツ プレースホルダー 2">
            <a:extLst>
              <a:ext uri="{FF2B5EF4-FFF2-40B4-BE49-F238E27FC236}">
                <a16:creationId xmlns:a16="http://schemas.microsoft.com/office/drawing/2014/main" id="{EDDAEEA1-205A-2A31-73A0-5C2D80B7EE9C}"/>
              </a:ext>
            </a:extLst>
          </p:cNvPr>
          <p:cNvSpPr>
            <a:spLocks noGrp="1"/>
          </p:cNvSpPr>
          <p:nvPr>
            <p:ph idx="1"/>
          </p:nvPr>
        </p:nvSpPr>
        <p:spPr>
          <a:xfrm>
            <a:off x="457201" y="1200154"/>
            <a:ext cx="3861582" cy="3557825"/>
          </a:xfrm>
        </p:spPr>
        <p:txBody>
          <a:bodyPr>
            <a:normAutofit fontScale="62500" lnSpcReduction="20000"/>
          </a:bodyPr>
          <a:lstStyle/>
          <a:p>
            <a:pPr indent="241200" defTabSz="914400" fontAlgn="auto">
              <a:lnSpc>
                <a:spcPct val="120000"/>
              </a:lnSpc>
              <a:spcAft>
                <a:spcPts val="600"/>
              </a:spcAft>
              <a:buFont typeface="Arial" panose="020B0604020202020204" pitchFamily="34" charset="0"/>
              <a:buChar char="•"/>
            </a:pPr>
            <a:r>
              <a:rPr lang="ja-JP" altLang="en-US" sz="2400" b="0" i="0">
                <a:solidFill>
                  <a:srgbClr val="000000"/>
                </a:solidFill>
                <a:effectLst/>
                <a:latin typeface="Georgia" panose="02040502050405020303" pitchFamily="18" charset="0"/>
              </a:rPr>
              <a:t>ゴッホの手紙と関連文書ごとに</a:t>
            </a:r>
            <a:r>
              <a:rPr lang="en-US" altLang="ja-JP" sz="2400" b="1" i="0">
                <a:solidFill>
                  <a:srgbClr val="000000"/>
                </a:solidFill>
                <a:effectLst/>
                <a:latin typeface="Georgia" panose="02040502050405020303" pitchFamily="18" charset="0"/>
              </a:rPr>
              <a:t>XML</a:t>
            </a:r>
            <a:r>
              <a:rPr lang="ja-JP" altLang="en-US" sz="2400" b="1" i="0">
                <a:solidFill>
                  <a:srgbClr val="000000"/>
                </a:solidFill>
                <a:effectLst/>
                <a:latin typeface="Georgia" panose="02040502050405020303" pitchFamily="18" charset="0"/>
              </a:rPr>
              <a:t>ドキュメント（</a:t>
            </a:r>
            <a:r>
              <a:rPr lang="en-US" altLang="ja-JP" sz="2400" b="1" i="0">
                <a:solidFill>
                  <a:srgbClr val="000000"/>
                </a:solidFill>
                <a:effectLst/>
                <a:latin typeface="Georgia" panose="02040502050405020303" pitchFamily="18" charset="0"/>
              </a:rPr>
              <a:t>TEI</a:t>
            </a:r>
            <a:r>
              <a:rPr lang="ja-JP" altLang="en-US" sz="2400" b="1" i="0">
                <a:solidFill>
                  <a:srgbClr val="000000"/>
                </a:solidFill>
                <a:effectLst/>
                <a:latin typeface="Georgia" panose="02040502050405020303" pitchFamily="18" charset="0"/>
              </a:rPr>
              <a:t>形式）</a:t>
            </a:r>
            <a:r>
              <a:rPr lang="ja-JP" altLang="en-US" sz="2400" b="0" i="0">
                <a:solidFill>
                  <a:srgbClr val="000000"/>
                </a:solidFill>
                <a:effectLst/>
                <a:latin typeface="Georgia" panose="02040502050405020303" pitchFamily="18" charset="0"/>
              </a:rPr>
              <a:t>を作成</a:t>
            </a:r>
            <a:endParaRPr lang="en-US" altLang="ja-JP" sz="2400">
              <a:latin typeface="Georgia" panose="02040502050405020303" pitchFamily="18" charset="0"/>
            </a:endParaRPr>
          </a:p>
          <a:p>
            <a:pPr indent="241200" defTabSz="914400" fontAlgn="auto">
              <a:lnSpc>
                <a:spcPct val="120000"/>
              </a:lnSpc>
              <a:spcAft>
                <a:spcPts val="600"/>
              </a:spcAft>
              <a:buFont typeface="Arial" panose="020B0604020202020204" pitchFamily="34" charset="0"/>
              <a:buChar char="•"/>
            </a:pPr>
            <a:r>
              <a:rPr lang="en-US" altLang="ja-JP" sz="2400">
                <a:latin typeface="Georgia" panose="02040502050405020303" pitchFamily="18" charset="0"/>
              </a:rPr>
              <a:t>XML</a:t>
            </a:r>
            <a:r>
              <a:rPr lang="ja-JP" altLang="en-US" sz="2400">
                <a:latin typeface="Georgia" panose="02040502050405020303" pitchFamily="18" charset="0"/>
              </a:rPr>
              <a:t>データは</a:t>
            </a:r>
            <a:r>
              <a:rPr lang="en-US" altLang="ja-JP" sz="2400">
                <a:solidFill>
                  <a:schemeClr val="accent3"/>
                </a:solidFill>
                <a:latin typeface="Georgia" panose="02040502050405020303" pitchFamily="18" charset="0"/>
              </a:rPr>
              <a:t>CC BY-NC-SA 4.0</a:t>
            </a:r>
            <a:r>
              <a:rPr lang="ja-JP" altLang="en-US" sz="2400">
                <a:solidFill>
                  <a:schemeClr val="accent3"/>
                </a:solidFill>
                <a:latin typeface="Georgia" panose="02040502050405020303" pitchFamily="18" charset="0"/>
              </a:rPr>
              <a:t>ライセンス（非営利、出典表記、ライセンスの継承）の下で利用できる</a:t>
            </a:r>
            <a:r>
              <a:rPr lang="en-US" altLang="ja-JP" sz="2400">
                <a:solidFill>
                  <a:schemeClr val="accent3"/>
                </a:solidFill>
                <a:latin typeface="Georgia" panose="02040502050405020303" pitchFamily="18" charset="0"/>
              </a:rPr>
              <a:t>: </a:t>
            </a:r>
            <a:r>
              <a:rPr lang="en-US" altLang="ja-JP" sz="2400">
                <a:solidFill>
                  <a:schemeClr val="tx1"/>
                </a:solidFill>
                <a:latin typeface="Georgia" panose="02040502050405020303" pitchFamily="18" charset="0"/>
              </a:rPr>
              <a:t>About this edition &gt; 6.4. XML source files</a:t>
            </a:r>
            <a:endParaRPr lang="en-US" altLang="ja-JP" sz="2400" b="0" i="0">
              <a:solidFill>
                <a:schemeClr val="tx1"/>
              </a:solidFill>
              <a:effectLst/>
              <a:latin typeface="Georgia" panose="02040502050405020303" pitchFamily="18" charset="0"/>
            </a:endParaRPr>
          </a:p>
          <a:p>
            <a:pPr indent="241200" defTabSz="914400" fontAlgn="auto">
              <a:lnSpc>
                <a:spcPct val="120000"/>
              </a:lnSpc>
              <a:spcAft>
                <a:spcPts val="600"/>
              </a:spcAft>
              <a:buFont typeface="Arial" panose="020B0604020202020204" pitchFamily="34" charset="0"/>
              <a:buChar char="•"/>
            </a:pPr>
            <a:r>
              <a:rPr lang="ja-JP" altLang="en-US" sz="2400" b="0" i="0">
                <a:solidFill>
                  <a:srgbClr val="000000"/>
                </a:solidFill>
                <a:effectLst/>
                <a:latin typeface="Georgia" panose="02040502050405020303" pitchFamily="18" charset="0"/>
              </a:rPr>
              <a:t>手紙用のメタデータ </a:t>
            </a:r>
            <a:r>
              <a:rPr lang="en-US" altLang="ja-JP" sz="2400" b="0" i="0">
                <a:solidFill>
                  <a:srgbClr val="000000"/>
                </a:solidFill>
                <a:effectLst/>
                <a:latin typeface="Georgia" panose="02040502050405020303" pitchFamily="18" charset="0"/>
              </a:rPr>
              <a:t>(</a:t>
            </a:r>
            <a:r>
              <a:rPr lang="ja-JP" altLang="en-US" sz="2400" b="0" i="0">
                <a:solidFill>
                  <a:srgbClr val="000000"/>
                </a:solidFill>
                <a:effectLst/>
                <a:latin typeface="Georgia" panose="02040502050405020303" pitchFamily="18" charset="0"/>
              </a:rPr>
              <a:t>タイトル、番号、日付、通信者など</a:t>
            </a:r>
            <a:r>
              <a:rPr lang="en-US" altLang="ja-JP" sz="2400" b="0" i="0">
                <a:solidFill>
                  <a:srgbClr val="000000"/>
                </a:solidFill>
                <a:effectLst/>
                <a:latin typeface="Georgia" panose="02040502050405020303" pitchFamily="18" charset="0"/>
              </a:rPr>
              <a:t>)</a:t>
            </a:r>
            <a:r>
              <a:rPr lang="ja-JP" altLang="en-US" sz="2400" b="0" i="0">
                <a:solidFill>
                  <a:srgbClr val="000000"/>
                </a:solidFill>
                <a:effectLst/>
                <a:latin typeface="Georgia" panose="02040502050405020303" pitchFamily="18" charset="0"/>
              </a:rPr>
              <a:t>、完全な転写、翻訳、注釈、テキスト注釈、転写されたページとそのページの画像 </a:t>
            </a:r>
            <a:r>
              <a:rPr lang="en-US" altLang="ja-JP" sz="2400" b="0" i="0">
                <a:solidFill>
                  <a:srgbClr val="000000"/>
                </a:solidFill>
                <a:effectLst/>
                <a:latin typeface="Georgia" panose="02040502050405020303" pitchFamily="18" charset="0"/>
              </a:rPr>
              <a:t>(</a:t>
            </a:r>
            <a:r>
              <a:rPr lang="ja-JP" altLang="en-US" sz="2400" b="0" i="0">
                <a:solidFill>
                  <a:srgbClr val="000000"/>
                </a:solidFill>
                <a:effectLst/>
                <a:latin typeface="Georgia" panose="02040502050405020303" pitchFamily="18" charset="0"/>
              </a:rPr>
              <a:t>ファクシミリ要素</a:t>
            </a:r>
            <a:r>
              <a:rPr lang="en-US" altLang="ja-JP" sz="2400" b="0" i="0">
                <a:solidFill>
                  <a:srgbClr val="000000"/>
                </a:solidFill>
                <a:effectLst/>
                <a:latin typeface="Georgia" panose="02040502050405020303" pitchFamily="18" charset="0"/>
              </a:rPr>
              <a:t>) </a:t>
            </a:r>
            <a:r>
              <a:rPr lang="ja-JP" altLang="en-US" sz="2400" b="0" i="0">
                <a:solidFill>
                  <a:srgbClr val="000000"/>
                </a:solidFill>
                <a:effectLst/>
                <a:latin typeface="Georgia" panose="02040502050405020303" pitchFamily="18" charset="0"/>
              </a:rPr>
              <a:t>を関連付ける情報が含まれる</a:t>
            </a:r>
            <a:endParaRPr lang="en-US" altLang="ja-JP" sz="2400" b="0" i="0">
              <a:solidFill>
                <a:srgbClr val="000000"/>
              </a:solidFill>
              <a:effectLst/>
              <a:latin typeface="Georgia" panose="02040502050405020303" pitchFamily="18" charset="0"/>
            </a:endParaRPr>
          </a:p>
        </p:txBody>
      </p:sp>
      <p:pic>
        <p:nvPicPr>
          <p:cNvPr id="5" name="図 4" descr="テキスト&#10;&#10;自動的に生成された説明">
            <a:extLst>
              <a:ext uri="{FF2B5EF4-FFF2-40B4-BE49-F238E27FC236}">
                <a16:creationId xmlns:a16="http://schemas.microsoft.com/office/drawing/2014/main" id="{68BFC4B1-B999-FAA1-6CD0-9799888222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318783" y="1288569"/>
            <a:ext cx="4584399" cy="3380994"/>
          </a:xfrm>
          <a:prstGeom prst="rect">
            <a:avLst/>
          </a:prstGeom>
        </p:spPr>
      </p:pic>
      <p:sp>
        <p:nvSpPr>
          <p:cNvPr id="6" name="テキスト ボックス 5">
            <a:extLst>
              <a:ext uri="{FF2B5EF4-FFF2-40B4-BE49-F238E27FC236}">
                <a16:creationId xmlns:a16="http://schemas.microsoft.com/office/drawing/2014/main" id="{20D27638-9EA7-AA76-227E-B7CF73379A99}"/>
              </a:ext>
            </a:extLst>
          </p:cNvPr>
          <p:cNvSpPr txBox="1"/>
          <p:nvPr/>
        </p:nvSpPr>
        <p:spPr>
          <a:xfrm>
            <a:off x="457200" y="4361786"/>
            <a:ext cx="3025187" cy="523220"/>
          </a:xfrm>
          <a:prstGeom prst="rect">
            <a:avLst/>
          </a:prstGeom>
          <a:noFill/>
        </p:spPr>
        <p:txBody>
          <a:bodyPr wrap="none" rtlCol="0">
            <a:spAutoFit/>
          </a:bodyPr>
          <a:lstStyle/>
          <a:p>
            <a:r>
              <a:rPr lang="en-US" altLang="ja-JP" b="1">
                <a:latin typeface="BIZ UDPGothic" panose="020B0400000000000000" pitchFamily="34" charset="-128"/>
                <a:ea typeface="BIZ UDPGothic" panose="020B0400000000000000" pitchFamily="34" charset="-128"/>
              </a:rPr>
              <a:t>Creative Commons</a:t>
            </a:r>
          </a:p>
          <a:p>
            <a:r>
              <a:rPr kumimoji="1" lang="en-US" altLang="ja-JP">
                <a:latin typeface="BIZ UDPGothic" panose="020B0400000000000000" pitchFamily="34" charset="-128"/>
                <a:ea typeface="BIZ UDPGothic" panose="020B0400000000000000" pitchFamily="34" charset="-128"/>
                <a:hlinkClick r:id="rId5"/>
              </a:rPr>
              <a:t>https://creativecommons.jp/</a:t>
            </a:r>
            <a:endParaRPr kumimoji="1" lang="en-US" altLang="ja-JP">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143566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127AB3-0E77-5113-ADDF-DF0FC832CB9F}"/>
              </a:ext>
            </a:extLst>
          </p:cNvPr>
          <p:cNvSpPr>
            <a:spLocks noGrp="1"/>
          </p:cNvSpPr>
          <p:nvPr>
            <p:ph type="title"/>
          </p:nvPr>
        </p:nvSpPr>
        <p:spPr>
          <a:xfrm>
            <a:off x="457200" y="87474"/>
            <a:ext cx="8229600" cy="911332"/>
          </a:xfrm>
        </p:spPr>
        <p:txBody>
          <a:bodyPr>
            <a:normAutofit fontScale="90000"/>
          </a:bodyPr>
          <a:lstStyle/>
          <a:p>
            <a:r>
              <a:rPr kumimoji="1" lang="en-US" altLang="ja-JP"/>
              <a:t>“Vincent van Gogh The Letters"</a:t>
            </a:r>
            <a:br>
              <a:rPr kumimoji="1" lang="en-US" altLang="ja-JP"/>
            </a:br>
            <a:r>
              <a:rPr kumimoji="1" lang="ja-JP" altLang="en-US"/>
              <a:t>（オランダ）</a:t>
            </a:r>
            <a:r>
              <a:rPr kumimoji="1" lang="en-US" altLang="ja-JP"/>
              <a:t> 3</a:t>
            </a:r>
            <a:endParaRPr kumimoji="1" lang="ja-JP" altLang="en-US"/>
          </a:p>
        </p:txBody>
      </p:sp>
      <p:sp>
        <p:nvSpPr>
          <p:cNvPr id="3" name="コンテンツ プレースホルダー 2">
            <a:extLst>
              <a:ext uri="{FF2B5EF4-FFF2-40B4-BE49-F238E27FC236}">
                <a16:creationId xmlns:a16="http://schemas.microsoft.com/office/drawing/2014/main" id="{45F40924-241B-AACD-A688-B2B84DC827A7}"/>
              </a:ext>
            </a:extLst>
          </p:cNvPr>
          <p:cNvSpPr>
            <a:spLocks noGrp="1"/>
          </p:cNvSpPr>
          <p:nvPr>
            <p:ph idx="1"/>
          </p:nvPr>
        </p:nvSpPr>
        <p:spPr>
          <a:xfrm>
            <a:off x="782852" y="1125414"/>
            <a:ext cx="7903948" cy="3930611"/>
          </a:xfrm>
        </p:spPr>
        <p:txBody>
          <a:bodyPr>
            <a:normAutofit fontScale="70000" lnSpcReduction="20000"/>
          </a:bodyPr>
          <a:lstStyle/>
          <a:p>
            <a:pPr>
              <a:spcBef>
                <a:spcPts val="600"/>
              </a:spcBef>
            </a:pPr>
            <a:r>
              <a:rPr lang="ja-JP" altLang="en-US" sz="2900" b="1"/>
              <a:t>使用されている主な</a:t>
            </a:r>
            <a:r>
              <a:rPr lang="en-US" altLang="ja-JP" sz="2900" b="1"/>
              <a:t>TEI</a:t>
            </a:r>
            <a:r>
              <a:rPr lang="ja-JP" altLang="en-US" sz="2900" b="1"/>
              <a:t>タグ</a:t>
            </a:r>
            <a:endParaRPr lang="en-US" altLang="ja-JP" sz="2900" b="1"/>
          </a:p>
          <a:p>
            <a:pPr marL="457200" indent="-313200">
              <a:spcBef>
                <a:spcPts val="600"/>
              </a:spcBef>
              <a:buFont typeface="+mj-lt"/>
              <a:buAutoNum type="arabicPeriod"/>
            </a:pPr>
            <a:r>
              <a:rPr lang="en-US" altLang="ja-JP" b="1">
                <a:solidFill>
                  <a:schemeClr val="accent5"/>
                </a:solidFill>
              </a:rPr>
              <a:t>&lt;correspDesc&gt;</a:t>
            </a:r>
            <a:r>
              <a:rPr lang="en-US" altLang="ja-JP">
                <a:solidFill>
                  <a:schemeClr val="accent5"/>
                </a:solidFill>
              </a:rPr>
              <a:t>: </a:t>
            </a:r>
            <a:r>
              <a:rPr lang="ja-JP" altLang="en-US"/>
              <a:t>書簡特有のメタデータを管理する要素例</a:t>
            </a:r>
            <a:r>
              <a:rPr lang="en-US" altLang="ja-JP"/>
              <a:t>: </a:t>
            </a:r>
            <a:r>
              <a:rPr lang="ja-JP" altLang="en-US"/>
              <a:t>差出人</a:t>
            </a:r>
            <a:r>
              <a:rPr lang="en-US" altLang="ja-JP"/>
              <a:t>(&lt;correspAction type="sent"&gt;)</a:t>
            </a:r>
            <a:r>
              <a:rPr lang="ja-JP" altLang="en-US"/>
              <a:t>、受取人</a:t>
            </a:r>
            <a:r>
              <a:rPr lang="en-US" altLang="ja-JP"/>
              <a:t>(&lt;correspAction type="received"&gt;)</a:t>
            </a:r>
            <a:r>
              <a:rPr lang="ja-JP" altLang="en-US"/>
              <a:t>、日付</a:t>
            </a:r>
            <a:r>
              <a:rPr lang="en-US" altLang="ja-JP"/>
              <a:t>(&lt;date&gt;)</a:t>
            </a:r>
          </a:p>
          <a:p>
            <a:pPr marL="457200" indent="-313200">
              <a:spcBef>
                <a:spcPts val="600"/>
              </a:spcBef>
              <a:buFont typeface="+mj-lt"/>
              <a:buAutoNum type="arabicPeriod"/>
            </a:pPr>
            <a:r>
              <a:rPr lang="en-US" altLang="ja-JP" b="1">
                <a:solidFill>
                  <a:schemeClr val="accent5"/>
                </a:solidFill>
              </a:rPr>
              <a:t>&lt;persName&gt;</a:t>
            </a:r>
            <a:r>
              <a:rPr lang="en-US" altLang="ja-JP">
                <a:solidFill>
                  <a:schemeClr val="accent5"/>
                </a:solidFill>
              </a:rPr>
              <a:t>: </a:t>
            </a:r>
            <a:r>
              <a:rPr lang="ja-JP" altLang="en-US"/>
              <a:t>作品内で言及される人物（友人、家族、画家仲間など）の名前をタグ付け</a:t>
            </a:r>
            <a:endParaRPr lang="en-US" altLang="ja-JP"/>
          </a:p>
          <a:p>
            <a:pPr marL="457200" indent="-313200">
              <a:spcBef>
                <a:spcPts val="600"/>
              </a:spcBef>
              <a:buFont typeface="+mj-lt"/>
              <a:buAutoNum type="arabicPeriod"/>
            </a:pPr>
            <a:r>
              <a:rPr lang="en-US" altLang="ja-JP" b="1">
                <a:solidFill>
                  <a:schemeClr val="accent5"/>
                </a:solidFill>
              </a:rPr>
              <a:t>&lt;placeName&gt;</a:t>
            </a:r>
            <a:r>
              <a:rPr lang="en-US" altLang="ja-JP">
                <a:solidFill>
                  <a:schemeClr val="accent5"/>
                </a:solidFill>
              </a:rPr>
              <a:t>: </a:t>
            </a:r>
            <a:r>
              <a:rPr lang="ja-JP" altLang="en-US"/>
              <a:t>ゴッホが手紙を送った場所、言及した地名（パリ、アルル、サン＝レミなど）をマークアップ</a:t>
            </a:r>
            <a:endParaRPr lang="en-US" altLang="ja-JP"/>
          </a:p>
          <a:p>
            <a:pPr marL="457200" indent="-313200">
              <a:spcBef>
                <a:spcPts val="600"/>
              </a:spcBef>
              <a:buFont typeface="+mj-lt"/>
              <a:buAutoNum type="arabicPeriod"/>
            </a:pPr>
            <a:r>
              <a:rPr lang="en-US" altLang="ja-JP" b="1">
                <a:solidFill>
                  <a:schemeClr val="accent5"/>
                </a:solidFill>
              </a:rPr>
              <a:t>&lt;title&gt;</a:t>
            </a:r>
            <a:r>
              <a:rPr lang="en-US" altLang="ja-JP"/>
              <a:t>: </a:t>
            </a:r>
            <a:r>
              <a:rPr lang="ja-JP" altLang="en-US"/>
              <a:t>手紙本文中で言及される絵画タイトルや書籍タイトルをタグ付け</a:t>
            </a:r>
            <a:endParaRPr lang="en-US" altLang="ja-JP"/>
          </a:p>
          <a:p>
            <a:pPr marL="457200" indent="-313200">
              <a:spcBef>
                <a:spcPts val="600"/>
              </a:spcBef>
              <a:buFont typeface="+mj-lt"/>
              <a:buAutoNum type="arabicPeriod"/>
            </a:pPr>
            <a:r>
              <a:rPr lang="en-US" altLang="ja-JP" b="1">
                <a:solidFill>
                  <a:schemeClr val="accent5"/>
                </a:solidFill>
              </a:rPr>
              <a:t>&lt;note&gt;</a:t>
            </a:r>
            <a:r>
              <a:rPr lang="en-US" altLang="ja-JP"/>
              <a:t>: </a:t>
            </a:r>
            <a:r>
              <a:rPr lang="ja-JP" altLang="en-US"/>
              <a:t>編集注や解説、翻訳者注記などを挿入</a:t>
            </a:r>
            <a:endParaRPr lang="en-US" altLang="ja-JP"/>
          </a:p>
          <a:p>
            <a:pPr marL="457200" indent="-313200">
              <a:spcBef>
                <a:spcPts val="600"/>
              </a:spcBef>
              <a:buFont typeface="+mj-lt"/>
              <a:buAutoNum type="arabicPeriod"/>
            </a:pPr>
            <a:r>
              <a:rPr lang="en-US" altLang="ja-JP" b="1">
                <a:solidFill>
                  <a:schemeClr val="accent5"/>
                </a:solidFill>
              </a:rPr>
              <a:t>&lt;pb&gt; / &lt;lb&gt;</a:t>
            </a:r>
            <a:r>
              <a:rPr lang="en-US" altLang="ja-JP"/>
              <a:t>: </a:t>
            </a:r>
            <a:r>
              <a:rPr lang="ja-JP" altLang="en-US"/>
              <a:t>書簡のページや行の区切りを明示し、原文のレイアウトを再現</a:t>
            </a:r>
            <a:endParaRPr lang="en-US" altLang="ja-JP"/>
          </a:p>
          <a:p>
            <a:pPr marL="457200" indent="-313200">
              <a:spcBef>
                <a:spcPts val="600"/>
              </a:spcBef>
              <a:buFont typeface="+mj-lt"/>
              <a:buAutoNum type="arabicPeriod"/>
            </a:pPr>
            <a:r>
              <a:rPr lang="en-US" altLang="ja-JP" b="1">
                <a:solidFill>
                  <a:schemeClr val="accent5"/>
                </a:solidFill>
              </a:rPr>
              <a:t>&lt;hi&gt;</a:t>
            </a:r>
            <a:r>
              <a:rPr lang="en-US" altLang="ja-JP"/>
              <a:t> (</a:t>
            </a:r>
            <a:r>
              <a:rPr lang="ja-JP" altLang="en-US"/>
              <a:t>ハイライティング要素</a:t>
            </a:r>
            <a:r>
              <a:rPr lang="en-US" altLang="ja-JP"/>
              <a:t>): </a:t>
            </a:r>
            <a:r>
              <a:rPr lang="ja-JP" altLang="en-US"/>
              <a:t>強調、取り消し線、筆跡上の変化を表現</a:t>
            </a:r>
            <a:endParaRPr kumimoji="1" lang="ja-JP" altLang="en-US"/>
          </a:p>
        </p:txBody>
      </p:sp>
    </p:spTree>
    <p:extLst>
      <p:ext uri="{BB962C8B-B14F-4D97-AF65-F5344CB8AC3E}">
        <p14:creationId xmlns:p14="http://schemas.microsoft.com/office/powerpoint/2010/main" val="209965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5CEBB0-F4D0-5C45-AF6C-1355C0B2FDBF}"/>
              </a:ext>
            </a:extLst>
          </p:cNvPr>
          <p:cNvSpPr>
            <a:spLocks noGrp="1"/>
          </p:cNvSpPr>
          <p:nvPr>
            <p:ph type="title"/>
          </p:nvPr>
        </p:nvSpPr>
        <p:spPr/>
        <p:txBody>
          <a:bodyPr/>
          <a:lstStyle/>
          <a:p>
            <a:r>
              <a:rPr lang="ja-JP" altLang="en-US"/>
              <a:t>ワークフローとヒント</a:t>
            </a:r>
            <a:endParaRPr kumimoji="1" lang="ja-JP" altLang="en-US"/>
          </a:p>
        </p:txBody>
      </p:sp>
      <p:sp>
        <p:nvSpPr>
          <p:cNvPr id="3" name="コンテンツ プレースホルダー 2">
            <a:extLst>
              <a:ext uri="{FF2B5EF4-FFF2-40B4-BE49-F238E27FC236}">
                <a16:creationId xmlns:a16="http://schemas.microsoft.com/office/drawing/2014/main" id="{8686136E-6728-1BB9-8D59-74D9157DF2F9}"/>
              </a:ext>
            </a:extLst>
          </p:cNvPr>
          <p:cNvSpPr>
            <a:spLocks noGrp="1"/>
          </p:cNvSpPr>
          <p:nvPr>
            <p:ph idx="1"/>
          </p:nvPr>
        </p:nvSpPr>
        <p:spPr/>
        <p:txBody>
          <a:bodyPr/>
          <a:lstStyle/>
          <a:p>
            <a:pPr marL="342900" indent="-342900">
              <a:buFont typeface="Arial" panose="020B0604020202020204" pitchFamily="34" charset="0"/>
              <a:buChar char="•"/>
            </a:pPr>
            <a:r>
              <a:rPr kumimoji="1" lang="ja-JP" altLang="en-US"/>
              <a:t>研究対象のテキストを選ぶ</a:t>
            </a:r>
            <a:endParaRPr kumimoji="1" lang="en-US" altLang="ja-JP"/>
          </a:p>
          <a:p>
            <a:pPr marL="342900" indent="-342900">
              <a:buFont typeface="Arial" panose="020B0604020202020204" pitchFamily="34" charset="0"/>
              <a:buChar char="•"/>
            </a:pPr>
            <a:r>
              <a:rPr lang="en-US" altLang="ja-JP"/>
              <a:t>TEI</a:t>
            </a:r>
            <a:r>
              <a:rPr lang="ja-JP" altLang="en-US"/>
              <a:t>でどのような情報をマークアップしたいのか決める</a:t>
            </a:r>
            <a:endParaRPr lang="en-US" altLang="ja-JP"/>
          </a:p>
          <a:p>
            <a:pPr marL="342900" indent="-342900">
              <a:buFont typeface="Arial" panose="020B0604020202020204" pitchFamily="34" charset="0"/>
              <a:buChar char="•"/>
            </a:pPr>
            <a:r>
              <a:rPr kumimoji="1" lang="ja-JP" altLang="en-US"/>
              <a:t>作業手順を学ぶため、既存の研究会やプロジェクトに参加してみる</a:t>
            </a:r>
          </a:p>
        </p:txBody>
      </p:sp>
    </p:spTree>
    <p:extLst>
      <p:ext uri="{BB962C8B-B14F-4D97-AF65-F5344CB8AC3E}">
        <p14:creationId xmlns:p14="http://schemas.microsoft.com/office/powerpoint/2010/main" val="587411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32BC2-38E3-1D70-F832-9748CD086D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D423A5B-0559-84DB-561F-75BCE0EDA7A0}"/>
              </a:ext>
            </a:extLst>
          </p:cNvPr>
          <p:cNvSpPr>
            <a:spLocks noGrp="1"/>
          </p:cNvSpPr>
          <p:nvPr>
            <p:ph type="title"/>
          </p:nvPr>
        </p:nvSpPr>
        <p:spPr/>
        <p:txBody>
          <a:bodyPr/>
          <a:lstStyle/>
          <a:p>
            <a:r>
              <a:rPr lang="ja-JP" altLang="en-US"/>
              <a:t>まとめ</a:t>
            </a:r>
            <a:endParaRPr kumimoji="1" lang="ja-JP" altLang="en-US"/>
          </a:p>
        </p:txBody>
      </p:sp>
      <p:sp>
        <p:nvSpPr>
          <p:cNvPr id="3" name="コンテンツ プレースホルダー 2">
            <a:extLst>
              <a:ext uri="{FF2B5EF4-FFF2-40B4-BE49-F238E27FC236}">
                <a16:creationId xmlns:a16="http://schemas.microsoft.com/office/drawing/2014/main" id="{B3F7EF15-5AC8-E46B-C11E-1999DA414656}"/>
              </a:ext>
            </a:extLst>
          </p:cNvPr>
          <p:cNvSpPr>
            <a:spLocks noGrp="1"/>
          </p:cNvSpPr>
          <p:nvPr>
            <p:ph idx="1"/>
          </p:nvPr>
        </p:nvSpPr>
        <p:spPr/>
        <p:txBody>
          <a:bodyPr/>
          <a:lstStyle/>
          <a:p>
            <a:r>
              <a:rPr lang="en-US" altLang="ja-JP"/>
              <a:t>TEI</a:t>
            </a:r>
            <a:r>
              <a:rPr lang="ja-JP" altLang="en-US"/>
              <a:t>を使うと、テキスト分析の効率化だけでなく、</a:t>
            </a:r>
            <a:r>
              <a:rPr lang="en-US" altLang="ja-JP">
                <a:solidFill>
                  <a:schemeClr val="accent3"/>
                </a:solidFill>
              </a:rPr>
              <a:t>『</a:t>
            </a:r>
            <a:r>
              <a:rPr lang="ja-JP" altLang="en-US">
                <a:solidFill>
                  <a:schemeClr val="accent3"/>
                </a:solidFill>
              </a:rPr>
              <a:t>どこが重要なのか</a:t>
            </a:r>
            <a:r>
              <a:rPr lang="en-US" altLang="ja-JP">
                <a:solidFill>
                  <a:schemeClr val="accent3"/>
                </a:solidFill>
              </a:rPr>
              <a:t>』</a:t>
            </a:r>
            <a:r>
              <a:rPr lang="ja-JP" altLang="en-US">
                <a:solidFill>
                  <a:schemeClr val="accent3"/>
                </a:solidFill>
              </a:rPr>
              <a:t>を他の研究者や読者に伝えやすくなる</a:t>
            </a:r>
            <a:endParaRPr lang="en-US" altLang="ja-JP">
              <a:solidFill>
                <a:schemeClr val="accent3"/>
              </a:solidFill>
            </a:endParaRPr>
          </a:p>
          <a:p>
            <a:endParaRPr kumimoji="1" lang="en-US" altLang="ja-JP"/>
          </a:p>
          <a:p>
            <a:r>
              <a:rPr lang="ja-JP" altLang="en-US"/>
              <a:t>研究対象の魅力を引き出し、注目点を整理して、成果を共有する＝</a:t>
            </a:r>
            <a:r>
              <a:rPr lang="ja-JP" altLang="en-US">
                <a:solidFill>
                  <a:schemeClr val="accent3"/>
                </a:solidFill>
              </a:rPr>
              <a:t>デジタルヒューマニティーズ</a:t>
            </a:r>
            <a:r>
              <a:rPr lang="ja-JP" altLang="en-US"/>
              <a:t>の中心的な考え方</a:t>
            </a:r>
            <a:endParaRPr kumimoji="1" lang="ja-JP" altLang="en-US"/>
          </a:p>
        </p:txBody>
      </p:sp>
    </p:spTree>
    <p:extLst>
      <p:ext uri="{BB962C8B-B14F-4D97-AF65-F5344CB8AC3E}">
        <p14:creationId xmlns:p14="http://schemas.microsoft.com/office/powerpoint/2010/main" val="118140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2EE060A-462B-EA2E-5E21-CF00691855F6}"/>
              </a:ext>
            </a:extLst>
          </p:cNvPr>
          <p:cNvSpPr>
            <a:spLocks noGrp="1"/>
          </p:cNvSpPr>
          <p:nvPr>
            <p:ph type="title"/>
          </p:nvPr>
        </p:nvSpPr>
        <p:spPr/>
        <p:txBody>
          <a:bodyPr/>
          <a:lstStyle/>
          <a:p>
            <a:r>
              <a:rPr lang="ja-JP" altLang="en-US"/>
              <a:t>十番虫合絵巻（ホノルル美術館所蔵）</a:t>
            </a:r>
          </a:p>
        </p:txBody>
      </p:sp>
      <p:sp>
        <p:nvSpPr>
          <p:cNvPr id="5" name="コンテンツ プレースホルダー 4">
            <a:extLst>
              <a:ext uri="{FF2B5EF4-FFF2-40B4-BE49-F238E27FC236}">
                <a16:creationId xmlns:a16="http://schemas.microsoft.com/office/drawing/2014/main" id="{F1F4575F-827F-6BC1-0B95-173A5A671E47}"/>
              </a:ext>
            </a:extLst>
          </p:cNvPr>
          <p:cNvSpPr>
            <a:spLocks noGrp="1"/>
          </p:cNvSpPr>
          <p:nvPr>
            <p:ph idx="1"/>
          </p:nvPr>
        </p:nvSpPr>
        <p:spPr>
          <a:xfrm>
            <a:off x="1243833" y="1069591"/>
            <a:ext cx="6656334" cy="428256"/>
          </a:xfrm>
        </p:spPr>
        <p:txBody>
          <a:bodyPr>
            <a:normAutofit/>
          </a:bodyPr>
          <a:lstStyle/>
          <a:p>
            <a:pPr algn="ctr"/>
            <a:r>
              <a:rPr lang="en-US" altLang="ja-JP" sz="2000" dirty="0">
                <a:hlinkClick r:id="rId3"/>
              </a:rPr>
              <a:t>https://juban-mushi-awase.dhii.jp/index.html</a:t>
            </a:r>
            <a:endParaRPr lang="en-US" altLang="ja-JP" sz="2000" dirty="0"/>
          </a:p>
        </p:txBody>
      </p:sp>
      <p:pic>
        <p:nvPicPr>
          <p:cNvPr id="7" name="図 6" descr="屋内, テーブル, ケーキ, 項目 が含まれている画像&#10;&#10;AI によって生成されたコンテンツは間違っている可能性があります。">
            <a:extLst>
              <a:ext uri="{FF2B5EF4-FFF2-40B4-BE49-F238E27FC236}">
                <a16:creationId xmlns:a16="http://schemas.microsoft.com/office/drawing/2014/main" id="{4C443B06-BAEA-CF65-F4BF-E0882AA44B9E}"/>
              </a:ext>
            </a:extLst>
          </p:cNvPr>
          <p:cNvPicPr>
            <a:picLocks noChangeAspect="1"/>
          </p:cNvPicPr>
          <p:nvPr/>
        </p:nvPicPr>
        <p:blipFill>
          <a:blip r:embed="rId4"/>
          <a:stretch>
            <a:fillRect/>
          </a:stretch>
        </p:blipFill>
        <p:spPr>
          <a:xfrm>
            <a:off x="0" y="1487838"/>
            <a:ext cx="5027738" cy="3568188"/>
          </a:xfrm>
          <a:prstGeom prst="rect">
            <a:avLst/>
          </a:prstGeom>
        </p:spPr>
      </p:pic>
      <p:sp>
        <p:nvSpPr>
          <p:cNvPr id="8" name="テキスト ボックス 7">
            <a:extLst>
              <a:ext uri="{FF2B5EF4-FFF2-40B4-BE49-F238E27FC236}">
                <a16:creationId xmlns:a16="http://schemas.microsoft.com/office/drawing/2014/main" id="{494C5597-5C37-BB0A-C78C-B67FC575E0C2}"/>
              </a:ext>
            </a:extLst>
          </p:cNvPr>
          <p:cNvSpPr txBox="1"/>
          <p:nvPr/>
        </p:nvSpPr>
        <p:spPr>
          <a:xfrm>
            <a:off x="5189838" y="1454429"/>
            <a:ext cx="3721687" cy="2062103"/>
          </a:xfrm>
          <a:prstGeom prst="rect">
            <a:avLst/>
          </a:prstGeom>
          <a:noFill/>
        </p:spPr>
        <p:txBody>
          <a:bodyPr wrap="square" rtlCol="0">
            <a:spAutoFit/>
          </a:bodyPr>
          <a:lstStyle/>
          <a:p>
            <a:r>
              <a:rPr kumimoji="1" lang="ja-JP" altLang="en-US" sz="1600">
                <a:latin typeface="BIZ UDPGothic" panose="020B0400000000000000" pitchFamily="34" charset="-128"/>
                <a:ea typeface="BIZ UDPGothic" panose="020B0400000000000000" pitchFamily="34" charset="-128"/>
              </a:rPr>
              <a:t>天明２年（</a:t>
            </a:r>
            <a:r>
              <a:rPr kumimoji="1" lang="en-US" altLang="ja-JP" sz="1600" dirty="0">
                <a:latin typeface="BIZ UDPGothic" panose="020B0400000000000000" pitchFamily="34" charset="-128"/>
                <a:ea typeface="BIZ UDPGothic" panose="020B0400000000000000" pitchFamily="34" charset="-128"/>
              </a:rPr>
              <a:t>1782</a:t>
            </a:r>
            <a:r>
              <a:rPr kumimoji="1" lang="ja-JP" altLang="en-US" sz="1600">
                <a:latin typeface="BIZ UDPGothic" panose="020B0400000000000000" pitchFamily="34" charset="-128"/>
                <a:ea typeface="BIZ UDPGothic" panose="020B0400000000000000" pitchFamily="34" charset="-128"/>
              </a:rPr>
              <a:t>）８月に、江戸の木母（もくぼ）寺で、幕府旗本の主催で行われた「十番虫合」という雅びな催し</a:t>
            </a:r>
            <a:endParaRPr kumimoji="1" lang="en-US" altLang="ja-JP" sz="1600" dirty="0">
              <a:latin typeface="BIZ UDPGothic" panose="020B0400000000000000" pitchFamily="34" charset="-128"/>
              <a:ea typeface="BIZ UDPGothic" panose="020B0400000000000000" pitchFamily="34" charset="-128"/>
            </a:endParaRPr>
          </a:p>
          <a:p>
            <a:endParaRPr lang="en-US" altLang="ja-JP" sz="1600" dirty="0">
              <a:latin typeface="BIZ UDPGothic" panose="020B0400000000000000" pitchFamily="34" charset="-128"/>
              <a:ea typeface="BIZ UDPGothic" panose="020B0400000000000000" pitchFamily="34" charset="-128"/>
            </a:endParaRPr>
          </a:p>
          <a:p>
            <a:r>
              <a:rPr lang="ja-JP" altLang="en-US" sz="1600">
                <a:latin typeface="BIZ UDPGothic" panose="020B0400000000000000" pitchFamily="34" charset="-128"/>
                <a:ea typeface="BIZ UDPGothic" panose="020B0400000000000000" pitchFamily="34" charset="-128"/>
              </a:rPr>
              <a:t>参加者は左右に分かれ、</a:t>
            </a:r>
            <a:r>
              <a:rPr lang="ja-JP" altLang="en-US" sz="1600" b="1">
                <a:solidFill>
                  <a:schemeClr val="accent3"/>
                </a:solidFill>
                <a:latin typeface="BIZ UDPGothic" panose="020B0400000000000000" pitchFamily="34" charset="-128"/>
                <a:ea typeface="BIZ UDPGothic" panose="020B0400000000000000" pitchFamily="34" charset="-128"/>
              </a:rPr>
              <a:t>鈴虫と松虫</a:t>
            </a:r>
            <a:r>
              <a:rPr lang="ja-JP" altLang="en-US" sz="1600">
                <a:latin typeface="BIZ UDPGothic" panose="020B0400000000000000" pitchFamily="34" charset="-128"/>
                <a:ea typeface="BIZ UDPGothic" panose="020B0400000000000000" pitchFamily="34" charset="-128"/>
              </a:rPr>
              <a:t>に草花などを使って趣向を凝らした</a:t>
            </a:r>
            <a:r>
              <a:rPr lang="ja-JP" altLang="en-US" sz="1600">
                <a:solidFill>
                  <a:schemeClr val="accent3"/>
                </a:solidFill>
                <a:latin typeface="BIZ UDPGothic" panose="020B0400000000000000" pitchFamily="34" charset="-128"/>
                <a:ea typeface="BIZ UDPGothic" panose="020B0400000000000000" pitchFamily="34" charset="-128"/>
              </a:rPr>
              <a:t>飾り台</a:t>
            </a:r>
            <a:r>
              <a:rPr lang="ja-JP" altLang="en-US" sz="1600">
                <a:latin typeface="BIZ UDPGothic" panose="020B0400000000000000" pitchFamily="34" charset="-128"/>
                <a:ea typeface="BIZ UDPGothic" panose="020B0400000000000000" pitchFamily="34" charset="-128"/>
              </a:rPr>
              <a:t>を展示し、それにちなんだ和歌を詠んで競い合う</a:t>
            </a:r>
            <a:endParaRPr kumimoji="1" lang="en-US" altLang="ja-JP" sz="1600" dirty="0">
              <a:latin typeface="BIZ UDPGothic" panose="020B0400000000000000" pitchFamily="34" charset="-128"/>
              <a:ea typeface="BIZ UDPGothic" panose="020B0400000000000000" pitchFamily="34" charset="-128"/>
            </a:endParaRPr>
          </a:p>
        </p:txBody>
      </p:sp>
      <p:pic>
        <p:nvPicPr>
          <p:cNvPr id="10" name="図 9" descr="寝室, テーブル, 部屋 が含まれている画像&#10;&#10;AI によって生成されたコンテンツは間違っている可能性があります。">
            <a:extLst>
              <a:ext uri="{FF2B5EF4-FFF2-40B4-BE49-F238E27FC236}">
                <a16:creationId xmlns:a16="http://schemas.microsoft.com/office/drawing/2014/main" id="{B020B06A-5731-23C1-7A95-CB21AFB65810}"/>
              </a:ext>
            </a:extLst>
          </p:cNvPr>
          <p:cNvPicPr>
            <a:picLocks noChangeAspect="1"/>
          </p:cNvPicPr>
          <p:nvPr/>
        </p:nvPicPr>
        <p:blipFill>
          <a:blip r:embed="rId5"/>
          <a:stretch>
            <a:fillRect/>
          </a:stretch>
        </p:blipFill>
        <p:spPr>
          <a:xfrm>
            <a:off x="5746349" y="3911379"/>
            <a:ext cx="1259590" cy="1144647"/>
          </a:xfrm>
          <a:prstGeom prst="rect">
            <a:avLst/>
          </a:prstGeom>
        </p:spPr>
      </p:pic>
      <p:pic>
        <p:nvPicPr>
          <p:cNvPr id="12" name="図 11" descr="テーブル が含まれている画像&#10;&#10;AI によって生成されたコンテンツは間違っている可能性があります。">
            <a:extLst>
              <a:ext uri="{FF2B5EF4-FFF2-40B4-BE49-F238E27FC236}">
                <a16:creationId xmlns:a16="http://schemas.microsoft.com/office/drawing/2014/main" id="{F513640F-216F-2CA5-3813-7FFCFE9D7426}"/>
              </a:ext>
            </a:extLst>
          </p:cNvPr>
          <p:cNvPicPr>
            <a:picLocks noChangeAspect="1"/>
          </p:cNvPicPr>
          <p:nvPr/>
        </p:nvPicPr>
        <p:blipFill>
          <a:blip r:embed="rId6"/>
          <a:stretch>
            <a:fillRect/>
          </a:stretch>
        </p:blipFill>
        <p:spPr>
          <a:xfrm>
            <a:off x="7044924" y="3911378"/>
            <a:ext cx="1191369" cy="1144648"/>
          </a:xfrm>
          <a:prstGeom prst="rect">
            <a:avLst/>
          </a:prstGeom>
        </p:spPr>
      </p:pic>
      <p:sp>
        <p:nvSpPr>
          <p:cNvPr id="13" name="テキスト ボックス 12">
            <a:extLst>
              <a:ext uri="{FF2B5EF4-FFF2-40B4-BE49-F238E27FC236}">
                <a16:creationId xmlns:a16="http://schemas.microsoft.com/office/drawing/2014/main" id="{CDA2CBFA-71AC-AFFD-E20A-20D54B9FE303}"/>
              </a:ext>
            </a:extLst>
          </p:cNvPr>
          <p:cNvSpPr txBox="1"/>
          <p:nvPr/>
        </p:nvSpPr>
        <p:spPr>
          <a:xfrm>
            <a:off x="6473581" y="3542566"/>
            <a:ext cx="1064715" cy="307777"/>
          </a:xfrm>
          <a:prstGeom prst="rect">
            <a:avLst/>
          </a:prstGeom>
          <a:noFill/>
        </p:spPr>
        <p:txBody>
          <a:bodyPr wrap="none" rtlCol="0">
            <a:spAutoFit/>
          </a:bodyPr>
          <a:lstStyle/>
          <a:p>
            <a:r>
              <a:rPr kumimoji="1" lang="ja-JP" altLang="en-US" b="1">
                <a:latin typeface="BIZ UDPGothic" panose="020B0400000000000000" pitchFamily="34" charset="-128"/>
                <a:ea typeface="BIZ UDPGothic" panose="020B0400000000000000" pitchFamily="34" charset="-128"/>
              </a:rPr>
              <a:t>飾り台の例</a:t>
            </a:r>
          </a:p>
        </p:txBody>
      </p:sp>
    </p:spTree>
    <p:extLst>
      <p:ext uri="{BB962C8B-B14F-4D97-AF65-F5344CB8AC3E}">
        <p14:creationId xmlns:p14="http://schemas.microsoft.com/office/powerpoint/2010/main" val="235091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780ED0-9DBA-960B-1CE6-6DA62669D207}"/>
              </a:ext>
            </a:extLst>
          </p:cNvPr>
          <p:cNvSpPr>
            <a:spLocks noGrp="1"/>
          </p:cNvSpPr>
          <p:nvPr>
            <p:ph type="title"/>
          </p:nvPr>
        </p:nvSpPr>
        <p:spPr>
          <a:xfrm>
            <a:off x="457200" y="87474"/>
            <a:ext cx="8229600" cy="972108"/>
          </a:xfrm>
        </p:spPr>
        <p:txBody>
          <a:bodyPr/>
          <a:lstStyle/>
          <a:p>
            <a:r>
              <a:rPr lang="ja-JP" altLang="en-US"/>
              <a:t>絵巻の世界を</a:t>
            </a:r>
            <a:r>
              <a:rPr lang="en-US" altLang="ja-JP"/>
              <a:t>TEI</a:t>
            </a:r>
            <a:r>
              <a:rPr lang="ja-JP" altLang="en-US"/>
              <a:t>で表現</a:t>
            </a:r>
          </a:p>
        </p:txBody>
      </p:sp>
      <p:sp>
        <p:nvSpPr>
          <p:cNvPr id="3" name="コンテンツ プレースホルダー 2">
            <a:extLst>
              <a:ext uri="{FF2B5EF4-FFF2-40B4-BE49-F238E27FC236}">
                <a16:creationId xmlns:a16="http://schemas.microsoft.com/office/drawing/2014/main" id="{C6BE1D52-8865-186D-2F0A-FF371BA330D3}"/>
              </a:ext>
            </a:extLst>
          </p:cNvPr>
          <p:cNvSpPr>
            <a:spLocks noGrp="1"/>
          </p:cNvSpPr>
          <p:nvPr>
            <p:ph idx="1"/>
          </p:nvPr>
        </p:nvSpPr>
        <p:spPr>
          <a:xfrm>
            <a:off x="782852" y="1200155"/>
            <a:ext cx="7903948" cy="3394472"/>
          </a:xfrm>
        </p:spPr>
        <p:txBody>
          <a:bodyPr>
            <a:normAutofit fontScale="92500" lnSpcReduction="20000"/>
          </a:bodyPr>
          <a:lstStyle/>
          <a:p>
            <a:pPr marL="342900" indent="-342900">
              <a:spcAft>
                <a:spcPts val="600"/>
              </a:spcAft>
              <a:buFont typeface="Arial" panose="020B0604020202020204" pitchFamily="34" charset="0"/>
              <a:buChar char="•"/>
            </a:pPr>
            <a:r>
              <a:rPr lang="ja-JP" altLang="en-US"/>
              <a:t>「</a:t>
            </a:r>
            <a:r>
              <a:rPr lang="en-US" altLang="ja-JP" dirty="0"/>
              <a:t>18-19</a:t>
            </a:r>
            <a:r>
              <a:rPr lang="ja-JP" altLang="en-US"/>
              <a:t>世紀の日本における古典復興に関する国際的研究」プロジェクトチームが主導</a:t>
            </a:r>
            <a:endParaRPr lang="en-US" altLang="ja-JP" dirty="0"/>
          </a:p>
          <a:p>
            <a:pPr>
              <a:spcAft>
                <a:spcPts val="600"/>
              </a:spcAft>
            </a:pPr>
            <a:r>
              <a:rPr lang="en-US" altLang="ja-JP" b="1" dirty="0"/>
              <a:t>TEI</a:t>
            </a:r>
            <a:r>
              <a:rPr lang="ja-JP" altLang="en-US" b="1"/>
              <a:t>データの特徴</a:t>
            </a:r>
            <a:endParaRPr lang="en-US" altLang="ja-JP" b="1" dirty="0"/>
          </a:p>
          <a:p>
            <a:pPr marL="678620" lvl="1" indent="-342900">
              <a:spcAft>
                <a:spcPts val="600"/>
              </a:spcAft>
              <a:buFont typeface="Arial" panose="020B0604020202020204" pitchFamily="34" charset="0"/>
              <a:buChar char="•"/>
            </a:pPr>
            <a:r>
              <a:rPr lang="ja-JP" altLang="en-US"/>
              <a:t>世界中の人が興味を持つように</a:t>
            </a:r>
            <a:r>
              <a:rPr lang="ja-JP" altLang="en-US" b="1">
                <a:solidFill>
                  <a:schemeClr val="accent3"/>
                </a:solidFill>
              </a:rPr>
              <a:t>絵巻の内容（テキスト文・構造、内容、人物、飾り台などの図）を</a:t>
            </a:r>
            <a:r>
              <a:rPr lang="en-US" altLang="ja-JP" b="1" dirty="0">
                <a:solidFill>
                  <a:schemeClr val="accent3"/>
                </a:solidFill>
              </a:rPr>
              <a:t>TEI</a:t>
            </a:r>
            <a:r>
              <a:rPr lang="ja-JP" altLang="en-US" b="1">
                <a:solidFill>
                  <a:schemeClr val="accent3"/>
                </a:solidFill>
              </a:rPr>
              <a:t>で構造化</a:t>
            </a:r>
            <a:endParaRPr lang="en-US" altLang="ja-JP" b="1" dirty="0">
              <a:solidFill>
                <a:schemeClr val="accent3"/>
              </a:solidFill>
            </a:endParaRPr>
          </a:p>
          <a:p>
            <a:pPr marL="678620" lvl="1" indent="-342900">
              <a:spcAft>
                <a:spcPts val="600"/>
              </a:spcAft>
              <a:buFont typeface="Arial" panose="020B0604020202020204" pitchFamily="34" charset="0"/>
              <a:buChar char="•"/>
            </a:pPr>
            <a:r>
              <a:rPr lang="en-US" altLang="ja-JP" dirty="0">
                <a:solidFill>
                  <a:schemeClr val="tx1"/>
                </a:solidFill>
              </a:rPr>
              <a:t>TEI</a:t>
            </a:r>
            <a:r>
              <a:rPr lang="ja-JP" altLang="en-US">
                <a:solidFill>
                  <a:schemeClr val="tx1"/>
                </a:solidFill>
              </a:rPr>
              <a:t>データは英語、現代語、原文のデータに分割</a:t>
            </a:r>
            <a:br>
              <a:rPr lang="en-US" altLang="ja-JP" dirty="0">
                <a:solidFill>
                  <a:schemeClr val="tx1"/>
                </a:solidFill>
              </a:rPr>
            </a:br>
            <a:r>
              <a:rPr lang="en-US" altLang="ja-JP" sz="1900" dirty="0">
                <a:solidFill>
                  <a:schemeClr val="tx1"/>
                </a:solidFill>
                <a:hlinkClick r:id="rId3"/>
              </a:rPr>
              <a:t>https://juban-mushi-awase.dhii.jp/xmls/</a:t>
            </a:r>
            <a:endParaRPr lang="en-US" altLang="ja-JP" sz="1900" dirty="0">
              <a:solidFill>
                <a:schemeClr val="tx1"/>
              </a:solidFill>
            </a:endParaRPr>
          </a:p>
          <a:p>
            <a:pPr marL="678620" lvl="1" indent="-342900">
              <a:spcAft>
                <a:spcPts val="600"/>
              </a:spcAft>
              <a:buFont typeface="Arial" panose="020B0604020202020204" pitchFamily="34" charset="0"/>
              <a:buChar char="•"/>
            </a:pPr>
            <a:r>
              <a:rPr lang="ja-JP" altLang="en-US">
                <a:solidFill>
                  <a:schemeClr val="tx1"/>
                </a:solidFill>
              </a:rPr>
              <a:t>ビューワーで各データを同期し、絵巻中の同じ箇所を閲覧可能に</a:t>
            </a:r>
          </a:p>
        </p:txBody>
      </p:sp>
    </p:spTree>
    <p:extLst>
      <p:ext uri="{BB962C8B-B14F-4D97-AF65-F5344CB8AC3E}">
        <p14:creationId xmlns:p14="http://schemas.microsoft.com/office/powerpoint/2010/main" val="53242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F2BC6-C85E-F2A7-BC22-8AD211DA0A6C}"/>
            </a:ext>
          </a:extLst>
        </p:cNvPr>
        <p:cNvGrpSpPr/>
        <p:nvPr/>
      </p:nvGrpSpPr>
      <p:grpSpPr>
        <a:xfrm>
          <a:off x="0" y="0"/>
          <a:ext cx="0" cy="0"/>
          <a:chOff x="0" y="0"/>
          <a:chExt cx="0" cy="0"/>
        </a:xfrm>
      </p:grpSpPr>
      <p:pic>
        <p:nvPicPr>
          <p:cNvPr id="3" name="図 2"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46E7D5FA-6688-095C-3BE6-7C3BE98932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17872" y="0"/>
            <a:ext cx="8508256" cy="5047989"/>
          </a:xfrm>
          <a:prstGeom prst="rect">
            <a:avLst/>
          </a:prstGeom>
        </p:spPr>
      </p:pic>
    </p:spTree>
    <p:extLst>
      <p:ext uri="{BB962C8B-B14F-4D97-AF65-F5344CB8AC3E}">
        <p14:creationId xmlns:p14="http://schemas.microsoft.com/office/powerpoint/2010/main" val="222987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10;&#10;AI によって生成されたコンテンツは間違っている可能性があります。">
            <a:extLst>
              <a:ext uri="{FF2B5EF4-FFF2-40B4-BE49-F238E27FC236}">
                <a16:creationId xmlns:a16="http://schemas.microsoft.com/office/drawing/2014/main" id="{36D64793-CF15-43BB-0126-2972944A450D}"/>
              </a:ext>
            </a:extLst>
          </p:cNvPr>
          <p:cNvPicPr>
            <a:picLocks noGrp="1" noRot="1" noChangeAspect="1" noMove="1" noResize="1" noEditPoints="1" noAdjustHandles="1" noChangeArrowheads="1" noChangeShapeType="1" noCrop="1"/>
          </p:cNvPicPr>
          <p:nvPr>
            <p:ph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337" y="50104"/>
            <a:ext cx="9101137" cy="4967287"/>
          </a:xfrm>
        </p:spPr>
      </p:pic>
      <p:sp>
        <p:nvSpPr>
          <p:cNvPr id="6" name="正方形/長方形 5">
            <a:extLst>
              <a:ext uri="{FF2B5EF4-FFF2-40B4-BE49-F238E27FC236}">
                <a16:creationId xmlns:a16="http://schemas.microsoft.com/office/drawing/2014/main" id="{0A430C01-9522-8F89-EE05-476BC5CA022D}"/>
              </a:ext>
            </a:extLst>
          </p:cNvPr>
          <p:cNvSpPr>
            <a:spLocks noGrp="1" noRot="1" noMove="1" noResize="1" noEditPoints="1" noAdjustHandles="1" noChangeArrowheads="1" noChangeShapeType="1"/>
          </p:cNvSpPr>
          <p:nvPr/>
        </p:nvSpPr>
        <p:spPr>
          <a:xfrm>
            <a:off x="2707709" y="50102"/>
            <a:ext cx="3181611" cy="459705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BCFB5E6A-F8B5-CCD2-C697-B6FB4164CE92}"/>
              </a:ext>
            </a:extLst>
          </p:cNvPr>
          <p:cNvSpPr>
            <a:spLocks noGrp="1" noRot="1" noMove="1" noResize="1" noEditPoints="1" noAdjustHandles="1" noChangeArrowheads="1" noChangeShapeType="1"/>
          </p:cNvSpPr>
          <p:nvPr/>
        </p:nvSpPr>
        <p:spPr>
          <a:xfrm>
            <a:off x="4634630" y="187890"/>
            <a:ext cx="275573" cy="275573"/>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B5A96162-ECD9-18BC-0D0A-6F71E06F1717}"/>
              </a:ext>
            </a:extLst>
          </p:cNvPr>
          <p:cNvSpPr>
            <a:spLocks noGrp="1" noRot="1" noMove="1" noResize="1" noEditPoints="1" noAdjustHandles="1" noChangeArrowheads="1" noChangeShapeType="1"/>
          </p:cNvSpPr>
          <p:nvPr/>
        </p:nvSpPr>
        <p:spPr>
          <a:xfrm>
            <a:off x="4022942" y="187890"/>
            <a:ext cx="275573" cy="275573"/>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280AD264-1104-08C6-EAC4-BC7892D42F3B}"/>
              </a:ext>
            </a:extLst>
          </p:cNvPr>
          <p:cNvSpPr>
            <a:spLocks noGrp="1" noRot="1" noMove="1" noResize="1" noEditPoints="1" noAdjustHandles="1" noChangeArrowheads="1" noChangeShapeType="1"/>
          </p:cNvSpPr>
          <p:nvPr/>
        </p:nvSpPr>
        <p:spPr>
          <a:xfrm>
            <a:off x="6841298" y="3096016"/>
            <a:ext cx="361168" cy="260959"/>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C5420F7-BAA8-C2E8-60E0-E0EF73127C2C}"/>
              </a:ext>
            </a:extLst>
          </p:cNvPr>
          <p:cNvSpPr>
            <a:spLocks noGrp="1" noRot="1" noMove="1" noResize="1" noEditPoints="1" noAdjustHandles="1" noChangeArrowheads="1" noChangeShapeType="1"/>
          </p:cNvSpPr>
          <p:nvPr/>
        </p:nvSpPr>
        <p:spPr>
          <a:xfrm>
            <a:off x="6463430" y="373432"/>
            <a:ext cx="2607501" cy="259523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1049B31-A11B-DD33-8492-2A84084B5938}"/>
              </a:ext>
            </a:extLst>
          </p:cNvPr>
          <p:cNvSpPr txBox="1"/>
          <p:nvPr/>
        </p:nvSpPr>
        <p:spPr>
          <a:xfrm>
            <a:off x="7303717" y="2417861"/>
            <a:ext cx="926926"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ja-JP" altLang="en-US">
                <a:latin typeface="BIZ UDPGothic" panose="020B0400000000000000" pitchFamily="34" charset="-128"/>
                <a:ea typeface="BIZ UDPGothic" panose="020B0400000000000000" pitchFamily="34" charset="-128"/>
              </a:rPr>
              <a:t>画像表示</a:t>
            </a:r>
            <a:endParaRPr kumimoji="1" lang="ja-JP" altLang="en-US">
              <a:latin typeface="BIZ UDPGothic" panose="020B0400000000000000" pitchFamily="34" charset="-128"/>
              <a:ea typeface="BIZ UDPGothic" panose="020B0400000000000000" pitchFamily="34" charset="-128"/>
            </a:endParaRPr>
          </a:p>
        </p:txBody>
      </p:sp>
      <p:cxnSp>
        <p:nvCxnSpPr>
          <p:cNvPr id="13" name="曲線コネクタ 12">
            <a:extLst>
              <a:ext uri="{FF2B5EF4-FFF2-40B4-BE49-F238E27FC236}">
                <a16:creationId xmlns:a16="http://schemas.microsoft.com/office/drawing/2014/main" id="{F8EC2FE3-A84D-8195-A6D8-A02DD4E58324}"/>
              </a:ext>
            </a:extLst>
          </p:cNvPr>
          <p:cNvCxnSpPr>
            <a:stCxn id="8" idx="4"/>
          </p:cNvCxnSpPr>
          <p:nvPr/>
        </p:nvCxnSpPr>
        <p:spPr>
          <a:xfrm rot="16200000" flipH="1">
            <a:off x="4276937" y="347254"/>
            <a:ext cx="2070284" cy="2302701"/>
          </a:xfrm>
          <a:prstGeom prst="curvedConnector2">
            <a:avLst/>
          </a:prstGeom>
          <a:ln>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曲線コネクタ 13">
            <a:extLst>
              <a:ext uri="{FF2B5EF4-FFF2-40B4-BE49-F238E27FC236}">
                <a16:creationId xmlns:a16="http://schemas.microsoft.com/office/drawing/2014/main" id="{BD20608E-7D80-1CE7-54BE-5DA716A89935}"/>
              </a:ext>
            </a:extLst>
          </p:cNvPr>
          <p:cNvCxnSpPr>
            <a:cxnSpLocks/>
            <a:stCxn id="7" idx="4"/>
          </p:cNvCxnSpPr>
          <p:nvPr/>
        </p:nvCxnSpPr>
        <p:spPr>
          <a:xfrm rot="16200000" flipH="1">
            <a:off x="4812261" y="423619"/>
            <a:ext cx="1611324" cy="1691012"/>
          </a:xfrm>
          <a:prstGeom prst="curvedConnector2">
            <a:avLst/>
          </a:prstGeom>
          <a:ln>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1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DBDF-4510-A1D9-1A4C-D68F6B90561C}"/>
              </a:ext>
            </a:extLst>
          </p:cNvPr>
          <p:cNvSpPr>
            <a:spLocks noGrp="1"/>
          </p:cNvSpPr>
          <p:nvPr>
            <p:ph type="title"/>
          </p:nvPr>
        </p:nvSpPr>
        <p:spPr/>
        <p:txBody>
          <a:bodyPr>
            <a:normAutofit fontScale="90000"/>
          </a:bodyPr>
          <a:lstStyle/>
          <a:p>
            <a:r>
              <a:rPr lang="ja-JP" altLang="en-US" dirty="0">
                <a:effectLst/>
                <a:latin typeface="Helvetica Neue" panose="02000503000000020004" pitchFamily="2" charset="0"/>
              </a:rPr>
              <a:t>十番虫合絵巻から作られた</a:t>
            </a:r>
            <a:r>
              <a:rPr lang="en-US" altLang="ja-JP" dirty="0">
                <a:effectLst/>
                <a:latin typeface="Helvetica Neue" panose="02000503000000020004" pitchFamily="2" charset="0"/>
              </a:rPr>
              <a:t>TEI</a:t>
            </a:r>
            <a:r>
              <a:rPr lang="ja-JP" altLang="en-US" dirty="0">
                <a:effectLst/>
                <a:latin typeface="Helvetica Neue" panose="02000503000000020004" pitchFamily="2" charset="0"/>
              </a:rPr>
              <a:t>データのメリット</a:t>
            </a:r>
            <a:endParaRPr lang="ja-JP" altLang="en-US"/>
          </a:p>
        </p:txBody>
      </p:sp>
      <p:sp>
        <p:nvSpPr>
          <p:cNvPr id="3" name="コンテンツ プレースホルダー 2">
            <a:extLst>
              <a:ext uri="{FF2B5EF4-FFF2-40B4-BE49-F238E27FC236}">
                <a16:creationId xmlns:a16="http://schemas.microsoft.com/office/drawing/2014/main" id="{FB94C79E-836F-79D1-DC14-487F3EFC5429}"/>
              </a:ext>
            </a:extLst>
          </p:cNvPr>
          <p:cNvSpPr>
            <a:spLocks noGrp="1"/>
          </p:cNvSpPr>
          <p:nvPr>
            <p:ph idx="1"/>
          </p:nvPr>
        </p:nvSpPr>
        <p:spPr>
          <a:xfrm>
            <a:off x="817311" y="1262785"/>
            <a:ext cx="7509378" cy="3394472"/>
          </a:xfrm>
        </p:spPr>
        <p:txBody>
          <a:bodyPr>
            <a:normAutofit fontScale="85000" lnSpcReduction="10000"/>
          </a:bodyPr>
          <a:lstStyle/>
          <a:p>
            <a:pPr marL="457200" indent="-457200">
              <a:spcAft>
                <a:spcPts val="1200"/>
              </a:spcAft>
              <a:buFont typeface="+mj-lt"/>
              <a:buAutoNum type="arabicPeriod"/>
            </a:pPr>
            <a:r>
              <a:rPr lang="ja-JP" altLang="en-US"/>
              <a:t>原文を読めない世の中の大半の人に、虫の音と飾り、和歌を組み合わせた対決の雅な様子を、</a:t>
            </a:r>
            <a:r>
              <a:rPr lang="ja-JP" altLang="en-US">
                <a:solidFill>
                  <a:schemeClr val="accent3"/>
                </a:solidFill>
              </a:rPr>
              <a:t>具体的かつわかりやすく伝えることができる</a:t>
            </a:r>
            <a:endParaRPr lang="en-US" altLang="ja-JP" dirty="0">
              <a:solidFill>
                <a:schemeClr val="accent3"/>
              </a:solidFill>
            </a:endParaRPr>
          </a:p>
          <a:p>
            <a:pPr marL="457200" indent="-457200">
              <a:spcAft>
                <a:spcPts val="1200"/>
              </a:spcAft>
              <a:buFont typeface="+mj-lt"/>
              <a:buAutoNum type="arabicPeriod"/>
            </a:pPr>
            <a:r>
              <a:rPr lang="en-US" altLang="ja-JP" dirty="0"/>
              <a:t>TEI</a:t>
            </a:r>
            <a:r>
              <a:rPr lang="ja-JP" altLang="en-US"/>
              <a:t>データはだれでもダウンロードして利用できるため、別のビューワーを開発して</a:t>
            </a:r>
            <a:r>
              <a:rPr lang="ja-JP" altLang="en-US">
                <a:solidFill>
                  <a:schemeClr val="accent3"/>
                </a:solidFill>
              </a:rPr>
              <a:t>見せ方をもっと工夫できる</a:t>
            </a:r>
          </a:p>
          <a:p>
            <a:pPr marL="457200" indent="-457200">
              <a:spcAft>
                <a:spcPts val="1200"/>
              </a:spcAft>
              <a:buFont typeface="+mj-lt"/>
              <a:buAutoNum type="arabicPeriod"/>
            </a:pPr>
            <a:r>
              <a:rPr lang="ja-JP" altLang="en-US"/>
              <a:t>研究用途であれば、</a:t>
            </a:r>
            <a:r>
              <a:rPr lang="ja-JP" altLang="en-US">
                <a:solidFill>
                  <a:schemeClr val="accent3"/>
                </a:solidFill>
              </a:rPr>
              <a:t>絵巻の中のどの部分について注目しているのかを、明確に伝えることができる。</a:t>
            </a:r>
            <a:endParaRPr lang="en-US" altLang="ja-JP" dirty="0">
              <a:solidFill>
                <a:schemeClr val="accent3"/>
              </a:solidFill>
            </a:endParaRPr>
          </a:p>
          <a:p>
            <a:pPr marL="457200" indent="-457200">
              <a:spcAft>
                <a:spcPts val="1200"/>
              </a:spcAft>
              <a:buFont typeface="+mj-lt"/>
              <a:buAutoNum type="arabicPeriod"/>
            </a:pPr>
            <a:r>
              <a:rPr lang="ja-JP" altLang="en-US">
                <a:solidFill>
                  <a:schemeClr val="accent3"/>
                </a:solidFill>
              </a:rPr>
              <a:t>研究者自身が研究しやすい形に表示を変えることさえできる。</a:t>
            </a:r>
          </a:p>
          <a:p>
            <a:pPr marL="457200" indent="-457200">
              <a:spcAft>
                <a:spcPts val="1200"/>
              </a:spcAft>
              <a:buFont typeface="+mj-lt"/>
              <a:buAutoNum type="arabicPeriod"/>
            </a:pPr>
            <a:endParaRPr lang="ja-JP" altLang="en-US"/>
          </a:p>
        </p:txBody>
      </p:sp>
    </p:spTree>
    <p:extLst>
      <p:ext uri="{BB962C8B-B14F-4D97-AF65-F5344CB8AC3E}">
        <p14:creationId xmlns:p14="http://schemas.microsoft.com/office/powerpoint/2010/main" val="409981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E22BA-1FA7-34E7-E9E9-A1E8EEE853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A02C9BB-16ED-A0FD-D209-7CFF7C5247E7}"/>
              </a:ext>
            </a:extLst>
          </p:cNvPr>
          <p:cNvSpPr>
            <a:spLocks noGrp="1"/>
          </p:cNvSpPr>
          <p:nvPr>
            <p:ph type="title"/>
          </p:nvPr>
        </p:nvSpPr>
        <p:spPr/>
        <p:txBody>
          <a:bodyPr>
            <a:normAutofit/>
          </a:bodyPr>
          <a:lstStyle/>
          <a:p>
            <a:r>
              <a:rPr lang="en-US" altLang="ja-JP"/>
              <a:t>TEI</a:t>
            </a:r>
            <a:r>
              <a:rPr lang="ja-JP" altLang="en-US"/>
              <a:t>古典籍ビューワ（</a:t>
            </a:r>
            <a:r>
              <a:rPr lang="en-US" altLang="ja-JP"/>
              <a:t>TEI Viewer for EAJ</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EE2F17C1-492B-D28E-EBEB-CE6EAA8FA017}"/>
              </a:ext>
            </a:extLst>
          </p:cNvPr>
          <p:cNvSpPr>
            <a:spLocks noGrp="1"/>
          </p:cNvSpPr>
          <p:nvPr>
            <p:ph idx="1"/>
          </p:nvPr>
        </p:nvSpPr>
        <p:spPr>
          <a:xfrm>
            <a:off x="1008345" y="1635536"/>
            <a:ext cx="7127309" cy="3118980"/>
          </a:xfrm>
        </p:spPr>
        <p:txBody>
          <a:bodyPr>
            <a:normAutofit/>
          </a:bodyPr>
          <a:lstStyle/>
          <a:p>
            <a:pPr marL="342900" indent="-342900">
              <a:lnSpc>
                <a:spcPct val="120000"/>
              </a:lnSpc>
              <a:buFont typeface="Arial" panose="020B0604020202020204" pitchFamily="34" charset="0"/>
              <a:buChar char="•"/>
            </a:pPr>
            <a:r>
              <a:rPr lang="ja-JP" altLang="en-US" sz="2000"/>
              <a:t>デジタル化された古典籍を</a:t>
            </a:r>
            <a:r>
              <a:rPr lang="en-US" altLang="ja-JP" sz="2000" dirty="0"/>
              <a:t>TEI</a:t>
            </a:r>
            <a:r>
              <a:rPr lang="ja-JP" altLang="en-US" sz="2000"/>
              <a:t>形式で取り込み、ウェブ上で簡単に閲覧・検索・注釈ができるツール</a:t>
            </a:r>
            <a:endParaRPr lang="en-US" altLang="ja-JP" sz="2000" dirty="0"/>
          </a:p>
          <a:p>
            <a:pPr marL="342900" indent="-342900">
              <a:lnSpc>
                <a:spcPct val="120000"/>
              </a:lnSpc>
              <a:buFont typeface="Arial" panose="020B0604020202020204" pitchFamily="34" charset="0"/>
              <a:buChar char="•"/>
            </a:pPr>
            <a:r>
              <a:rPr lang="ja-JP" altLang="en-US" sz="2000"/>
              <a:t>「</a:t>
            </a:r>
            <a:r>
              <a:rPr lang="en-US" altLang="ja-JP" sz="2000" dirty="0"/>
              <a:t>TEI</a:t>
            </a:r>
            <a:r>
              <a:rPr lang="ja-JP" altLang="en-US" sz="2000"/>
              <a:t>古典籍ビューワ」のサイトから無料で利用可能</a:t>
            </a:r>
            <a:endParaRPr lang="en-US" altLang="ja-JP" sz="2000" dirty="0"/>
          </a:p>
          <a:p>
            <a:pPr>
              <a:lnSpc>
                <a:spcPct val="120000"/>
              </a:lnSpc>
            </a:pPr>
            <a:endParaRPr lang="en-US" altLang="ja-JP" sz="2000" dirty="0"/>
          </a:p>
          <a:p>
            <a:pPr>
              <a:lnSpc>
                <a:spcPct val="120000"/>
              </a:lnSpc>
            </a:pPr>
            <a:r>
              <a:rPr kumimoji="1" lang="ja-JP" altLang="en-US" sz="2000" b="1"/>
              <a:t>主な特徴</a:t>
            </a:r>
            <a:endParaRPr kumimoji="1" lang="en-US" altLang="ja-JP" sz="2000" b="1" dirty="0"/>
          </a:p>
          <a:p>
            <a:pPr marL="457200" indent="-457200">
              <a:lnSpc>
                <a:spcPct val="120000"/>
              </a:lnSpc>
              <a:buFont typeface="+mj-lt"/>
              <a:buAutoNum type="arabicPeriod"/>
            </a:pPr>
            <a:r>
              <a:rPr kumimoji="1" lang="ja-JP" altLang="en-US" sz="2000"/>
              <a:t>文字情報だけでなく、翻刻・注釈・本文構造（章・節）などの表示が可能</a:t>
            </a:r>
          </a:p>
          <a:p>
            <a:pPr marL="457200" indent="-457200">
              <a:lnSpc>
                <a:spcPct val="120000"/>
              </a:lnSpc>
              <a:buFont typeface="+mj-lt"/>
              <a:buAutoNum type="arabicPeriod"/>
            </a:pPr>
            <a:r>
              <a:rPr kumimoji="1" lang="ja-JP" altLang="en-US" sz="2000"/>
              <a:t>画像データ（古典籍の原本スキャン）との同期表示</a:t>
            </a:r>
          </a:p>
        </p:txBody>
      </p:sp>
      <p:sp>
        <p:nvSpPr>
          <p:cNvPr id="5" name="テキスト ボックス 4">
            <a:extLst>
              <a:ext uri="{FF2B5EF4-FFF2-40B4-BE49-F238E27FC236}">
                <a16:creationId xmlns:a16="http://schemas.microsoft.com/office/drawing/2014/main" id="{AF61DB7A-BD80-A13C-48CE-9422217B2BBA}"/>
              </a:ext>
            </a:extLst>
          </p:cNvPr>
          <p:cNvSpPr txBox="1"/>
          <p:nvPr/>
        </p:nvSpPr>
        <p:spPr>
          <a:xfrm>
            <a:off x="2228248" y="1147504"/>
            <a:ext cx="4687502" cy="400110"/>
          </a:xfrm>
          <a:prstGeom prst="rect">
            <a:avLst/>
          </a:prstGeom>
          <a:noFill/>
        </p:spPr>
        <p:txBody>
          <a:bodyPr wrap="none" rtlCol="0">
            <a:spAutoFit/>
          </a:bodyPr>
          <a:lstStyle/>
          <a:p>
            <a:r>
              <a:rPr kumimoji="1" lang="en-US" altLang="ja-JP" sz="2000" dirty="0">
                <a:latin typeface="BIZ UDPGothic" panose="020B0400000000000000" pitchFamily="34" charset="-128"/>
                <a:ea typeface="BIZ UDPGothic" panose="020B0400000000000000" pitchFamily="34" charset="-128"/>
                <a:hlinkClick r:id="rId3"/>
              </a:rPr>
              <a:t>https://tei.dhii.jp/teiviewer4eaj</a:t>
            </a:r>
            <a:endParaRPr kumimoji="1" lang="en-US" altLang="ja-JP" sz="2000" dirty="0">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280832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3730C-14F5-6F11-9ADC-784FFF5FE4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D0EBAB-7291-FAF3-2403-699BBC4BBD12}"/>
              </a:ext>
            </a:extLst>
          </p:cNvPr>
          <p:cNvSpPr>
            <a:spLocks noGrp="1"/>
          </p:cNvSpPr>
          <p:nvPr>
            <p:ph type="title"/>
          </p:nvPr>
        </p:nvSpPr>
        <p:spPr>
          <a:xfrm>
            <a:off x="5258616" y="24714"/>
            <a:ext cx="3827336" cy="972108"/>
          </a:xfrm>
        </p:spPr>
        <p:txBody>
          <a:bodyPr>
            <a:noAutofit/>
          </a:bodyPr>
          <a:lstStyle/>
          <a:p>
            <a:r>
              <a:rPr lang="ja-JP" altLang="en-US" sz="2800"/>
              <a:t>校異源氏物語冒頭部分の具体例</a:t>
            </a:r>
            <a:endParaRPr kumimoji="1" lang="ja-JP" altLang="en-US" sz="2800"/>
          </a:p>
        </p:txBody>
      </p:sp>
      <p:pic>
        <p:nvPicPr>
          <p:cNvPr id="5" name="図 4" descr="テーブル&#10;&#10;AI によって生成されたコンテンツは間違っている可能性があります。">
            <a:extLst>
              <a:ext uri="{FF2B5EF4-FFF2-40B4-BE49-F238E27FC236}">
                <a16:creationId xmlns:a16="http://schemas.microsoft.com/office/drawing/2014/main" id="{6EE0D224-1E58-25B4-2250-C3B61B017FDC}"/>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0"/>
            <a:ext cx="5187968" cy="5056026"/>
          </a:xfrm>
          <a:prstGeom prst="rect">
            <a:avLst/>
          </a:prstGeom>
        </p:spPr>
      </p:pic>
      <p:pic>
        <p:nvPicPr>
          <p:cNvPr id="9" name="コンテンツ プレースホルダー 8" descr="文字と数字と文字の加工写真&#10;&#10;AI によって生成されたコンテンツは間違っている可能性があります。">
            <a:extLst>
              <a:ext uri="{FF2B5EF4-FFF2-40B4-BE49-F238E27FC236}">
                <a16:creationId xmlns:a16="http://schemas.microsoft.com/office/drawing/2014/main" id="{5ADA0F1F-9A67-ECDC-5D8C-2A95EE1F04DB}"/>
              </a:ext>
            </a:extLst>
          </p:cNvPr>
          <p:cNvPicPr>
            <a:picLocks noGrp="1" noChangeAspect="1"/>
          </p:cNvPicPr>
          <p:nvPr>
            <p:ph idx="1"/>
          </p:nvPr>
        </p:nvPicPr>
        <p:blipFill>
          <a:blip r:embed="rId5"/>
          <a:stretch>
            <a:fillRect/>
          </a:stretch>
        </p:blipFill>
        <p:spPr>
          <a:xfrm>
            <a:off x="5535613" y="2098981"/>
            <a:ext cx="431800" cy="1003300"/>
          </a:xfrm>
          <a:ln>
            <a:solidFill>
              <a:schemeClr val="tx1"/>
            </a:solidFill>
          </a:ln>
        </p:spPr>
      </p:pic>
      <p:sp>
        <p:nvSpPr>
          <p:cNvPr id="10" name="円/楕円 9">
            <a:extLst>
              <a:ext uri="{FF2B5EF4-FFF2-40B4-BE49-F238E27FC236}">
                <a16:creationId xmlns:a16="http://schemas.microsoft.com/office/drawing/2014/main" id="{15B49604-E94F-961E-E9CF-60542DB3BA3B}"/>
              </a:ext>
            </a:extLst>
          </p:cNvPr>
          <p:cNvSpPr/>
          <p:nvPr/>
        </p:nvSpPr>
        <p:spPr>
          <a:xfrm>
            <a:off x="3015049" y="2026508"/>
            <a:ext cx="234778" cy="38306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22D2F9B0-2E0D-D6B0-1F82-441F84C6C4BC}"/>
              </a:ext>
            </a:extLst>
          </p:cNvPr>
          <p:cNvCxnSpPr>
            <a:cxnSpLocks/>
            <a:stCxn id="10" idx="6"/>
            <a:endCxn id="9" idx="1"/>
          </p:cNvCxnSpPr>
          <p:nvPr/>
        </p:nvCxnSpPr>
        <p:spPr>
          <a:xfrm>
            <a:off x="3249827" y="2218038"/>
            <a:ext cx="2285786" cy="38259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F73C7609-33BC-0449-16F7-79A9DC5703E2}"/>
              </a:ext>
            </a:extLst>
          </p:cNvPr>
          <p:cNvSpPr/>
          <p:nvPr/>
        </p:nvSpPr>
        <p:spPr>
          <a:xfrm>
            <a:off x="2631989" y="3632886"/>
            <a:ext cx="704336" cy="1334530"/>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曲線コネクタ 14">
            <a:extLst>
              <a:ext uri="{FF2B5EF4-FFF2-40B4-BE49-F238E27FC236}">
                <a16:creationId xmlns:a16="http://schemas.microsoft.com/office/drawing/2014/main" id="{C06A9DDF-2F92-3BF3-394B-2C63E62D1F85}"/>
              </a:ext>
            </a:extLst>
          </p:cNvPr>
          <p:cNvCxnSpPr>
            <a:stCxn id="9" idx="2"/>
            <a:endCxn id="13" idx="3"/>
          </p:cNvCxnSpPr>
          <p:nvPr/>
        </p:nvCxnSpPr>
        <p:spPr>
          <a:xfrm rot="5400000">
            <a:off x="3944984" y="2493622"/>
            <a:ext cx="1197870" cy="2415188"/>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円/楕円 15">
            <a:extLst>
              <a:ext uri="{FF2B5EF4-FFF2-40B4-BE49-F238E27FC236}">
                <a16:creationId xmlns:a16="http://schemas.microsoft.com/office/drawing/2014/main" id="{A652E871-DC2C-07C2-896C-03BE2C5B0E9C}"/>
              </a:ext>
            </a:extLst>
          </p:cNvPr>
          <p:cNvSpPr/>
          <p:nvPr/>
        </p:nvSpPr>
        <p:spPr>
          <a:xfrm>
            <a:off x="5683208" y="2130161"/>
            <a:ext cx="271848" cy="28014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668094E-496E-1863-DA6C-45B745EADFDF}"/>
              </a:ext>
            </a:extLst>
          </p:cNvPr>
          <p:cNvSpPr txBox="1"/>
          <p:nvPr/>
        </p:nvSpPr>
        <p:spPr>
          <a:xfrm>
            <a:off x="6099158" y="2476733"/>
            <a:ext cx="2757143" cy="646331"/>
          </a:xfrm>
          <a:prstGeom prst="rect">
            <a:avLst/>
          </a:prstGeom>
          <a:noFill/>
        </p:spPr>
        <p:txBody>
          <a:bodyPr wrap="square" rtlCol="0">
            <a:spAutoFit/>
          </a:bodyPr>
          <a:lstStyle/>
          <a:p>
            <a:r>
              <a:rPr kumimoji="1" lang="ja-JP" altLang="en-US" sz="1800">
                <a:latin typeface="BIZ UDPGothic" panose="020B0400000000000000" pitchFamily="34" charset="-128"/>
                <a:ea typeface="BIZ UDPGothic" panose="020B0400000000000000" pitchFamily="34" charset="-128"/>
              </a:rPr>
              <a:t>校異：複数の</a:t>
            </a:r>
            <a:r>
              <a:rPr lang="ja-JP" altLang="en-US" sz="1800" b="0" i="0">
                <a:solidFill>
                  <a:srgbClr val="1F1F1F"/>
                </a:solidFill>
                <a:effectLst/>
                <a:latin typeface="BIZ UDPGothic" panose="020B0400000000000000" pitchFamily="34" charset="-128"/>
                <a:ea typeface="BIZ UDPGothic" panose="020B0400000000000000" pitchFamily="34" charset="-128"/>
              </a:rPr>
              <a:t>書物の本文の</a:t>
            </a:r>
            <a:r>
              <a:rPr lang="ja-JP" altLang="en-US" sz="1800" b="1" i="0">
                <a:effectLst/>
                <a:latin typeface="BIZ UDPGothic" panose="020B0400000000000000" pitchFamily="34" charset="-128"/>
                <a:ea typeface="BIZ UDPGothic" panose="020B0400000000000000" pitchFamily="34" charset="-128"/>
              </a:rPr>
              <a:t>異同を比較</a:t>
            </a:r>
            <a:r>
              <a:rPr lang="ja-JP" altLang="en-US" sz="1800" b="0" i="0">
                <a:solidFill>
                  <a:srgbClr val="1F1F1F"/>
                </a:solidFill>
                <a:effectLst/>
                <a:latin typeface="BIZ UDPGothic" panose="020B0400000000000000" pitchFamily="34" charset="-128"/>
                <a:ea typeface="BIZ UDPGothic" panose="020B0400000000000000" pitchFamily="34" charset="-128"/>
              </a:rPr>
              <a:t>すること</a:t>
            </a:r>
            <a:endParaRPr kumimoji="1" lang="ja-JP" altLang="en-US" sz="1800">
              <a:latin typeface="BIZ UDPGothic" panose="020B0400000000000000" pitchFamily="34" charset="-128"/>
              <a:ea typeface="BIZ UDPGothic" panose="020B0400000000000000" pitchFamily="34" charset="-128"/>
            </a:endParaRPr>
          </a:p>
        </p:txBody>
      </p:sp>
      <p:sp>
        <p:nvSpPr>
          <p:cNvPr id="18" name="テキスト ボックス 17">
            <a:extLst>
              <a:ext uri="{FF2B5EF4-FFF2-40B4-BE49-F238E27FC236}">
                <a16:creationId xmlns:a16="http://schemas.microsoft.com/office/drawing/2014/main" id="{6F747B30-9404-F295-8C03-AF70F289A8C6}"/>
              </a:ext>
            </a:extLst>
          </p:cNvPr>
          <p:cNvSpPr txBox="1"/>
          <p:nvPr/>
        </p:nvSpPr>
        <p:spPr>
          <a:xfrm>
            <a:off x="5955056" y="2128493"/>
            <a:ext cx="1037463" cy="307777"/>
          </a:xfrm>
          <a:prstGeom prst="rect">
            <a:avLst/>
          </a:prstGeom>
          <a:noFill/>
        </p:spPr>
        <p:txBody>
          <a:bodyPr wrap="none" rtlCol="0">
            <a:spAutoFit/>
          </a:bodyPr>
          <a:lstStyle/>
          <a:p>
            <a:r>
              <a:rPr kumimoji="1" lang="ja-JP" altLang="en-US">
                <a:solidFill>
                  <a:schemeClr val="accent3"/>
                </a:solidFill>
                <a:latin typeface="BIZ UDPGothic" panose="020B0400000000000000" pitchFamily="34" charset="-128"/>
                <a:ea typeface="BIZ UDPGothic" panose="020B0400000000000000" pitchFamily="34" charset="-128"/>
              </a:rPr>
              <a:t>校異マーク</a:t>
            </a:r>
          </a:p>
        </p:txBody>
      </p:sp>
      <p:sp>
        <p:nvSpPr>
          <p:cNvPr id="20" name="テキスト ボックス 19">
            <a:extLst>
              <a:ext uri="{FF2B5EF4-FFF2-40B4-BE49-F238E27FC236}">
                <a16:creationId xmlns:a16="http://schemas.microsoft.com/office/drawing/2014/main" id="{31928A87-AD00-52F1-40DC-4BA22EB1839F}"/>
              </a:ext>
            </a:extLst>
          </p:cNvPr>
          <p:cNvSpPr txBox="1"/>
          <p:nvPr/>
        </p:nvSpPr>
        <p:spPr>
          <a:xfrm>
            <a:off x="109014" y="4300151"/>
            <a:ext cx="2413961"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kumimoji="1" lang="ja-JP" altLang="en-US">
                <a:latin typeface="BIZ UDPGothic" panose="020B0400000000000000" pitchFamily="34" charset="-128"/>
                <a:ea typeface="BIZ UDPGothic" panose="020B0400000000000000" pitchFamily="34" charset="-128"/>
              </a:rPr>
              <a:t>テキストの異同・注記部分</a:t>
            </a:r>
          </a:p>
        </p:txBody>
      </p:sp>
      <p:sp>
        <p:nvSpPr>
          <p:cNvPr id="21" name="テキスト ボックス 20">
            <a:extLst>
              <a:ext uri="{FF2B5EF4-FFF2-40B4-BE49-F238E27FC236}">
                <a16:creationId xmlns:a16="http://schemas.microsoft.com/office/drawing/2014/main" id="{78F352B9-7222-C0C1-1CC9-77C8DE01FE9A}"/>
              </a:ext>
            </a:extLst>
          </p:cNvPr>
          <p:cNvSpPr txBox="1"/>
          <p:nvPr/>
        </p:nvSpPr>
        <p:spPr>
          <a:xfrm>
            <a:off x="3445339" y="4508811"/>
            <a:ext cx="5109091" cy="338554"/>
          </a:xfrm>
          <a:prstGeom prst="rect">
            <a:avLst/>
          </a:prstGeom>
          <a:noFill/>
        </p:spPr>
        <p:txBody>
          <a:bodyPr wrap="none" rtlCol="0">
            <a:spAutoFit/>
          </a:bodyPr>
          <a:lstStyle/>
          <a:p>
            <a:r>
              <a:rPr lang="ja-JP" altLang="en-US" sz="1600">
                <a:latin typeface="BIZ UDPGothic" panose="020B0400000000000000" pitchFamily="34" charset="-128"/>
                <a:ea typeface="BIZ UDPGothic" panose="020B0400000000000000" pitchFamily="34" charset="-128"/>
              </a:rPr>
              <a:t>←</a:t>
            </a:r>
            <a:r>
              <a:rPr kumimoji="1" lang="ja-JP" altLang="en-US" sz="1600">
                <a:latin typeface="BIZ UDPGothic" panose="020B0400000000000000" pitchFamily="34" charset="-128"/>
                <a:ea typeface="BIZ UDPGothic" panose="020B0400000000000000" pitchFamily="34" charset="-128"/>
              </a:rPr>
              <a:t>各本の同一文書で表記が異なる部分を表記している</a:t>
            </a:r>
          </a:p>
        </p:txBody>
      </p:sp>
      <p:sp>
        <p:nvSpPr>
          <p:cNvPr id="24" name="テキスト ボックス 23">
            <a:extLst>
              <a:ext uri="{FF2B5EF4-FFF2-40B4-BE49-F238E27FC236}">
                <a16:creationId xmlns:a16="http://schemas.microsoft.com/office/drawing/2014/main" id="{122A523A-C777-4994-BD59-9A8E0C353356}"/>
              </a:ext>
            </a:extLst>
          </p:cNvPr>
          <p:cNvSpPr txBox="1"/>
          <p:nvPr/>
        </p:nvSpPr>
        <p:spPr>
          <a:xfrm>
            <a:off x="5277958" y="1085946"/>
            <a:ext cx="3827335" cy="954107"/>
          </a:xfrm>
          <a:prstGeom prst="rect">
            <a:avLst/>
          </a:prstGeom>
          <a:noFill/>
        </p:spPr>
        <p:txBody>
          <a:bodyPr wrap="square">
            <a:spAutoFit/>
          </a:bodyPr>
          <a:lstStyle/>
          <a:p>
            <a:r>
              <a:rPr lang="ja-JP" altLang="en-US">
                <a:latin typeface="BIZ UDPGothic" panose="020B0400000000000000" pitchFamily="34" charset="-128"/>
                <a:ea typeface="BIZ UDPGothic" panose="020B0400000000000000" pitchFamily="34" charset="-128"/>
              </a:rPr>
              <a:t>校異源氏物語冒頭部分</a:t>
            </a:r>
            <a:endParaRPr lang="en-US" altLang="ja-JP" dirty="0">
              <a:latin typeface="BIZ UDPGothic" panose="020B0400000000000000" pitchFamily="34" charset="-128"/>
              <a:ea typeface="BIZ UDPGothic" panose="020B0400000000000000" pitchFamily="34" charset="-128"/>
              <a:hlinkClick r:id="rId6"/>
            </a:endParaRPr>
          </a:p>
          <a:p>
            <a:r>
              <a:rPr lang="ja-JP" altLang="en-US">
                <a:latin typeface="BIZ UDPGothic" panose="020B0400000000000000" pitchFamily="34" charset="-128"/>
                <a:ea typeface="BIZ UDPGothic" panose="020B0400000000000000" pitchFamily="34" charset="-128"/>
                <a:hlinkClick r:id="rId6"/>
              </a:rPr>
              <a:t>https://candra.dhii.jp/nagasaki/tei/tei_viewer/?file=tales_of_genji_01_01.xml</a:t>
            </a:r>
            <a:endParaRPr lang="en-US" altLang="ja-JP" dirty="0">
              <a:latin typeface="BIZ UDPGothic" panose="020B0400000000000000" pitchFamily="34" charset="-128"/>
              <a:ea typeface="BIZ UDPGothic" panose="020B0400000000000000" pitchFamily="34" charset="-128"/>
            </a:endParaRPr>
          </a:p>
        </p:txBody>
      </p:sp>
    </p:spTree>
    <p:extLst>
      <p:ext uri="{BB962C8B-B14F-4D97-AF65-F5344CB8AC3E}">
        <p14:creationId xmlns:p14="http://schemas.microsoft.com/office/powerpoint/2010/main" val="145416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4BFEFF-BED2-0A7F-959A-DBD1075711C5}"/>
              </a:ext>
            </a:extLst>
          </p:cNvPr>
          <p:cNvSpPr>
            <a:spLocks noGrp="1"/>
          </p:cNvSpPr>
          <p:nvPr>
            <p:ph type="title"/>
          </p:nvPr>
        </p:nvSpPr>
        <p:spPr>
          <a:xfrm>
            <a:off x="6539755" y="87474"/>
            <a:ext cx="2604245" cy="913423"/>
          </a:xfrm>
        </p:spPr>
        <p:txBody>
          <a:bodyPr>
            <a:normAutofit fontScale="90000"/>
          </a:bodyPr>
          <a:lstStyle/>
          <a:p>
            <a:r>
              <a:rPr kumimoji="1" lang="ja-JP" altLang="en-US"/>
              <a:t>走れメロスの例</a:t>
            </a:r>
          </a:p>
        </p:txBody>
      </p:sp>
      <p:pic>
        <p:nvPicPr>
          <p:cNvPr id="5" name="コンテンツ プレースホルダー 4" descr="テキスト&#10;&#10;AI によって生成されたコンテンツは間違っている可能性があります。">
            <a:extLst>
              <a:ext uri="{FF2B5EF4-FFF2-40B4-BE49-F238E27FC236}">
                <a16:creationId xmlns:a16="http://schemas.microsoft.com/office/drawing/2014/main" id="{668EE6F7-4634-1FA8-C185-17CC60A56D14}"/>
              </a:ext>
            </a:extLst>
          </p:cNvPr>
          <p:cNvPicPr>
            <a:picLocks noGrp="1" noRot="1" noChangeAspect="1" noMove="1" noResize="1" noEditPoints="1" noAdjustHandles="1" noChangeArrowheads="1" noChangeShapeType="1" noCrop="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0"/>
            <a:ext cx="6539756" cy="5060723"/>
          </a:xfrm>
        </p:spPr>
      </p:pic>
      <p:pic>
        <p:nvPicPr>
          <p:cNvPr id="7" name="図 6" descr="アイコン&#10;&#10;AI によって生成されたコンテンツは間違っている可能性があります。">
            <a:extLst>
              <a:ext uri="{FF2B5EF4-FFF2-40B4-BE49-F238E27FC236}">
                <a16:creationId xmlns:a16="http://schemas.microsoft.com/office/drawing/2014/main" id="{88F43203-2754-B1D6-92B3-D73258045F46}"/>
              </a:ext>
            </a:extLst>
          </p:cNvPr>
          <p:cNvPicPr>
            <a:picLocks noChangeAspect="1"/>
          </p:cNvPicPr>
          <p:nvPr/>
        </p:nvPicPr>
        <p:blipFill>
          <a:blip r:embed="rId5"/>
          <a:stretch>
            <a:fillRect/>
          </a:stretch>
        </p:blipFill>
        <p:spPr>
          <a:xfrm>
            <a:off x="3892204" y="1278406"/>
            <a:ext cx="469900" cy="1524000"/>
          </a:xfrm>
          <a:prstGeom prst="rect">
            <a:avLst/>
          </a:prstGeom>
          <a:ln>
            <a:solidFill>
              <a:schemeClr val="tx1"/>
            </a:solidFill>
          </a:ln>
        </p:spPr>
      </p:pic>
      <p:sp>
        <p:nvSpPr>
          <p:cNvPr id="8" name="円/楕円 7">
            <a:extLst>
              <a:ext uri="{FF2B5EF4-FFF2-40B4-BE49-F238E27FC236}">
                <a16:creationId xmlns:a16="http://schemas.microsoft.com/office/drawing/2014/main" id="{FD0ADA9F-E371-D15E-7F29-B22B75B051F5}"/>
              </a:ext>
            </a:extLst>
          </p:cNvPr>
          <p:cNvSpPr/>
          <p:nvPr/>
        </p:nvSpPr>
        <p:spPr>
          <a:xfrm>
            <a:off x="3558746" y="1657346"/>
            <a:ext cx="222422" cy="665724"/>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73948C5F-C79B-F042-615B-8A8A35E2AEB0}"/>
              </a:ext>
            </a:extLst>
          </p:cNvPr>
          <p:cNvCxnSpPr/>
          <p:nvPr/>
        </p:nvCxnSpPr>
        <p:spPr>
          <a:xfrm>
            <a:off x="4485502" y="1977081"/>
            <a:ext cx="107503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曲線コネクタ 10">
            <a:extLst>
              <a:ext uri="{FF2B5EF4-FFF2-40B4-BE49-F238E27FC236}">
                <a16:creationId xmlns:a16="http://schemas.microsoft.com/office/drawing/2014/main" id="{86CF552B-8877-186E-3DBB-CE32AFFD6C1F}"/>
              </a:ext>
            </a:extLst>
          </p:cNvPr>
          <p:cNvCxnSpPr>
            <a:cxnSpLocks/>
            <a:stCxn id="7" idx="2"/>
          </p:cNvCxnSpPr>
          <p:nvPr/>
        </p:nvCxnSpPr>
        <p:spPr>
          <a:xfrm rot="5400000">
            <a:off x="2612165" y="2686307"/>
            <a:ext cx="1398891" cy="1631089"/>
          </a:xfrm>
          <a:prstGeom prst="curved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9050AC9-C6D2-9855-8EE9-C53D942D06A0}"/>
              </a:ext>
            </a:extLst>
          </p:cNvPr>
          <p:cNvSpPr txBox="1"/>
          <p:nvPr/>
        </p:nvSpPr>
        <p:spPr>
          <a:xfrm>
            <a:off x="6722077" y="1223319"/>
            <a:ext cx="2261286" cy="1169551"/>
          </a:xfrm>
          <a:prstGeom prst="rect">
            <a:avLst/>
          </a:prstGeom>
          <a:noFill/>
        </p:spPr>
        <p:txBody>
          <a:bodyPr wrap="square" rtlCol="0">
            <a:spAutoFit/>
          </a:bodyPr>
          <a:lstStyle/>
          <a:p>
            <a:r>
              <a:rPr kumimoji="1" lang="ja-JP" altLang="en-US">
                <a:latin typeface="BIZ UDPGothic" panose="020B0400000000000000" pitchFamily="34" charset="-128"/>
                <a:ea typeface="BIZ UDPGothic" panose="020B0400000000000000" pitchFamily="34" charset="-128"/>
              </a:rPr>
              <a:t>走れメロス</a:t>
            </a:r>
            <a:endParaRPr kumimoji="1" lang="en-US" altLang="ja-JP" dirty="0">
              <a:latin typeface="BIZ UDPGothic" panose="020B0400000000000000" pitchFamily="34" charset="-128"/>
              <a:ea typeface="BIZ UDPGothic" panose="020B0400000000000000" pitchFamily="34" charset="-128"/>
            </a:endParaRPr>
          </a:p>
          <a:p>
            <a:r>
              <a:rPr kumimoji="1" lang="en-US" altLang="ja-JP" dirty="0">
                <a:latin typeface="BIZ UDPGothic" panose="020B0400000000000000" pitchFamily="34" charset="-128"/>
                <a:ea typeface="BIZ UDPGothic" panose="020B0400000000000000" pitchFamily="34" charset="-128"/>
                <a:hlinkClick r:id="rId6"/>
              </a:rPr>
              <a:t>https://candra.dhii.jp/nagasaki/tei/tei_viewer_custom/?file=meros.xml</a:t>
            </a:r>
            <a:endParaRPr kumimoji="1" lang="en-US" altLang="ja-JP" dirty="0">
              <a:latin typeface="BIZ UDPGothic" panose="020B0400000000000000" pitchFamily="34" charset="-128"/>
              <a:ea typeface="BIZ UDPGothic" panose="020B0400000000000000" pitchFamily="34" charset="-128"/>
            </a:endParaRPr>
          </a:p>
        </p:txBody>
      </p:sp>
      <p:sp>
        <p:nvSpPr>
          <p:cNvPr id="16" name="テキスト ボックス 15">
            <a:extLst>
              <a:ext uri="{FF2B5EF4-FFF2-40B4-BE49-F238E27FC236}">
                <a16:creationId xmlns:a16="http://schemas.microsoft.com/office/drawing/2014/main" id="{6A3975E0-56CD-8CC0-2710-DF83FBFF706B}"/>
              </a:ext>
            </a:extLst>
          </p:cNvPr>
          <p:cNvSpPr txBox="1"/>
          <p:nvPr/>
        </p:nvSpPr>
        <p:spPr>
          <a:xfrm>
            <a:off x="706859" y="3645242"/>
            <a:ext cx="1082348"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kumimoji="1" lang="ja-JP" altLang="en-US">
                <a:latin typeface="BIZ UDPGothic" panose="020B0400000000000000" pitchFamily="34" charset="-128"/>
                <a:ea typeface="BIZ UDPGothic" panose="020B0400000000000000" pitchFamily="34" charset="-128"/>
              </a:rPr>
              <a:t>同一人物↓</a:t>
            </a:r>
          </a:p>
        </p:txBody>
      </p:sp>
      <p:sp>
        <p:nvSpPr>
          <p:cNvPr id="17" name="テキスト ボックス 16">
            <a:extLst>
              <a:ext uri="{FF2B5EF4-FFF2-40B4-BE49-F238E27FC236}">
                <a16:creationId xmlns:a16="http://schemas.microsoft.com/office/drawing/2014/main" id="{FB4C8E9D-556E-DBC5-2652-4ECA5B85EE0E}"/>
              </a:ext>
            </a:extLst>
          </p:cNvPr>
          <p:cNvSpPr txBox="1"/>
          <p:nvPr/>
        </p:nvSpPr>
        <p:spPr>
          <a:xfrm>
            <a:off x="6820929" y="2706130"/>
            <a:ext cx="2038865"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1800" b="1">
                <a:latin typeface="BIZ UDPGothic" panose="020B0400000000000000" pitchFamily="34" charset="-128"/>
                <a:ea typeface="BIZ UDPGothic" panose="020B0400000000000000" pitchFamily="34" charset="-128"/>
              </a:rPr>
              <a:t>「ハンズオン</a:t>
            </a:r>
            <a:r>
              <a:rPr lang="ja-JP" altLang="en-US" sz="1800" b="1">
                <a:effectLst/>
                <a:latin typeface="BIZ UDPGothic" panose="020B0400000000000000" pitchFamily="34" charset="-128"/>
                <a:ea typeface="BIZ UDPGothic" panose="020B0400000000000000" pitchFamily="34" charset="-128"/>
              </a:rPr>
              <a:t>応用編</a:t>
            </a:r>
            <a:r>
              <a:rPr lang="en-US" altLang="ja-JP" sz="1800" b="1" dirty="0">
                <a:effectLst/>
                <a:latin typeface="BIZ UDPGothic" panose="020B0400000000000000" pitchFamily="34" charset="-128"/>
                <a:ea typeface="BIZ UDPGothic" panose="020B0400000000000000" pitchFamily="34" charset="-128"/>
              </a:rPr>
              <a:t>『</a:t>
            </a:r>
            <a:r>
              <a:rPr lang="ja-JP" altLang="en-US" sz="1800" b="1">
                <a:effectLst/>
                <a:latin typeface="BIZ UDPGothic" panose="020B0400000000000000" pitchFamily="34" charset="-128"/>
                <a:ea typeface="BIZ UDPGothic" panose="020B0400000000000000" pitchFamily="34" charset="-128"/>
              </a:rPr>
              <a:t>走れメロス</a:t>
            </a:r>
            <a:r>
              <a:rPr lang="en-US" altLang="ja-JP" sz="1800" b="1" dirty="0">
                <a:effectLst/>
                <a:latin typeface="BIZ UDPGothic" panose="020B0400000000000000" pitchFamily="34" charset="-128"/>
                <a:ea typeface="BIZ UDPGothic" panose="020B0400000000000000" pitchFamily="34" charset="-128"/>
              </a:rPr>
              <a:t>』</a:t>
            </a:r>
            <a:r>
              <a:rPr lang="ja-JP" altLang="en-US" sz="1800" b="1">
                <a:effectLst/>
                <a:latin typeface="BIZ UDPGothic" panose="020B0400000000000000" pitchFamily="34" charset="-128"/>
                <a:ea typeface="BIZ UDPGothic" panose="020B0400000000000000" pitchFamily="34" charset="-128"/>
              </a:rPr>
              <a:t>でテキスト分析</a:t>
            </a:r>
            <a:r>
              <a:rPr lang="ja-JP" altLang="en-US" sz="1800">
                <a:effectLst/>
                <a:latin typeface="BIZ UDPGothic" panose="020B0400000000000000" pitchFamily="34" charset="-128"/>
                <a:ea typeface="BIZ UDPGothic" panose="020B0400000000000000" pitchFamily="34" charset="-128"/>
              </a:rPr>
              <a:t>」で使用した</a:t>
            </a:r>
            <a:r>
              <a:rPr lang="en-US" altLang="ja-JP" sz="1800" dirty="0">
                <a:effectLst/>
                <a:latin typeface="BIZ UDPGothic" panose="020B0400000000000000" pitchFamily="34" charset="-128"/>
                <a:ea typeface="BIZ UDPGothic" panose="020B0400000000000000" pitchFamily="34" charset="-128"/>
              </a:rPr>
              <a:t>TEI</a:t>
            </a:r>
            <a:r>
              <a:rPr lang="ja-JP" altLang="en-US" sz="1800">
                <a:effectLst/>
                <a:latin typeface="BIZ UDPGothic" panose="020B0400000000000000" pitchFamily="34" charset="-128"/>
                <a:ea typeface="BIZ UDPGothic" panose="020B0400000000000000" pitchFamily="34" charset="-128"/>
              </a:rPr>
              <a:t>ファイルを本ビューワにも使用</a:t>
            </a:r>
          </a:p>
        </p:txBody>
      </p:sp>
    </p:spTree>
    <p:extLst>
      <p:ext uri="{BB962C8B-B14F-4D97-AF65-F5344CB8AC3E}">
        <p14:creationId xmlns:p14="http://schemas.microsoft.com/office/powerpoint/2010/main" val="3378334908"/>
      </p:ext>
    </p:extLst>
  </p:cSld>
  <p:clrMapOvr>
    <a:masterClrMapping/>
  </p:clrMapOvr>
</p:sld>
</file>

<file path=ppt/theme/theme1.xml><?xml version="1.0" encoding="utf-8"?>
<a:theme xmlns:a="http://schemas.openxmlformats.org/drawingml/2006/main" name="GJS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JStemplate" id="{347E38ED-8BF1-3942-A3CA-EDFD488CD4FD}" vid="{150BB123-BADE-D74E-8689-752CB64F4F7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3F3A66B-496A-4948-B711-B81D9AB7605C}">
  <we:reference id="a1005b6c-1a90-4275-9d35-1886f4b663bc" version="1.0.0.0" store="developer" storeType="Registry"/>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ADE0124-DA76-2C44-90D2-FE958E9B7722}">
  <we:reference id="bd5fb07b-f3e7-4d3f-af08-fcc3868e6623" version="1.0.0.0" store="developer" storeType="Registry"/>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UOsaka_academic_theme</Template>
  <TotalTime>20806</TotalTime>
  <Words>8397</Words>
  <Application>Microsoft Macintosh PowerPoint</Application>
  <PresentationFormat>On-screen Show (16:9)</PresentationFormat>
  <Paragraphs>354</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.AppleSystemUIFontMonospaced</vt:lpstr>
      <vt:lpstr>BIZ UDPGothic</vt:lpstr>
      <vt:lpstr>Hiragino Sans</vt:lpstr>
      <vt:lpstr>Noto Serif JP</vt:lpstr>
      <vt:lpstr>游ゴシック</vt:lpstr>
      <vt:lpstr>游ゴシック</vt:lpstr>
      <vt:lpstr>Arial</vt:lpstr>
      <vt:lpstr>Georgia</vt:lpstr>
      <vt:lpstr>Helvetica Neue</vt:lpstr>
      <vt:lpstr>Wingdings</vt:lpstr>
      <vt:lpstr>GJStemplate</vt:lpstr>
      <vt:lpstr>人文学研究への応用事例集</vt:lpstr>
      <vt:lpstr>十番虫合絵巻（ホノルル美術館所蔵）</vt:lpstr>
      <vt:lpstr>絵巻の世界をTEIで表現</vt:lpstr>
      <vt:lpstr>PowerPoint Presentation</vt:lpstr>
      <vt:lpstr>PowerPoint Presentation</vt:lpstr>
      <vt:lpstr>十番虫合絵巻から作られたTEIデータのメリット</vt:lpstr>
      <vt:lpstr>TEI古典籍ビューワ（TEI Viewer for EAJ）</vt:lpstr>
      <vt:lpstr>校異源氏物語冒頭部分の具体例</vt:lpstr>
      <vt:lpstr>走れメロスの例</vt:lpstr>
      <vt:lpstr>TEI Multi Viewer</vt:lpstr>
      <vt:lpstr>PowerPoint Presentation</vt:lpstr>
      <vt:lpstr>PowerPoint Presentation</vt:lpstr>
      <vt:lpstr>中世写本研究プロジェクト “e-codices" (スイス）</vt:lpstr>
      <vt:lpstr>Sub-project: Switzerland’s illuminated treasures</vt:lpstr>
      <vt:lpstr>“Vincent van Gogh The Letters" （オランダ） 1</vt:lpstr>
      <vt:lpstr>“Vincent van Gogh The Letters" （オランダ） 2</vt:lpstr>
      <vt:lpstr>“Vincent van Gogh The Letters" （オランダ） 3</vt:lpstr>
      <vt:lpstr>ワークフローとヒント</vt:lpstr>
      <vt:lpstr>まとめ</vt:lpstr>
    </vt:vector>
  </TitlesOfParts>
  <Manager/>
  <Company>大阪大学大学院人文学研究科</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人文学研究への応用事例集</dc:title>
  <dc:subject>人文学研究者必見！テキストデータとTEIで描く新たな研究ビジョン</dc:subject>
  <dc:creator>吉賀夏子</dc:creator>
  <cp:keywords/>
  <dc:description/>
  <cp:lastModifiedBy>VOULGARIS NIKOLAOS</cp:lastModifiedBy>
  <cp:revision>104</cp:revision>
  <dcterms:modified xsi:type="dcterms:W3CDTF">2025-07-18T00:40:34Z</dcterms:modified>
  <cp:category/>
</cp:coreProperties>
</file>