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376" r:id="rId5"/>
    <p:sldId id="301" r:id="rId6"/>
    <p:sldId id="386" r:id="rId7"/>
    <p:sldId id="387" r:id="rId8"/>
    <p:sldId id="388" r:id="rId9"/>
    <p:sldId id="328" r:id="rId10"/>
    <p:sldId id="389" r:id="rId11"/>
    <p:sldId id="390" r:id="rId12"/>
    <p:sldId id="391" r:id="rId13"/>
    <p:sldId id="329" r:id="rId14"/>
    <p:sldId id="392" r:id="rId15"/>
    <p:sldId id="393" r:id="rId16"/>
    <p:sldId id="372" r:id="rId17"/>
    <p:sldId id="333" r:id="rId18"/>
    <p:sldId id="383" r:id="rId19"/>
    <p:sldId id="385" r:id="rId20"/>
  </p:sldIdLst>
  <p:sldSz cx="9144000" cy="5143500" type="screen16x9"/>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D6D"/>
    <a:srgbClr val="00B050"/>
    <a:srgbClr val="FDD000"/>
    <a:srgbClr val="FFFFFF"/>
    <a:srgbClr val="1E1A5C"/>
    <a:srgbClr val="2A25C4"/>
    <a:srgbClr val="ECECEC"/>
    <a:srgbClr val="C0E395"/>
    <a:srgbClr val="F4CCE1"/>
    <a:srgbClr val="D0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FDDAD-3F83-4996-BCEB-3BFD114DF914}" v="277" dt="2023-05-19T07:23:01.20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13" autoAdjust="0"/>
    <p:restoredTop sz="92658" autoAdjust="0"/>
  </p:normalViewPr>
  <p:slideViewPr>
    <p:cSldViewPr>
      <p:cViewPr varScale="1">
        <p:scale>
          <a:sx n="135" d="100"/>
          <a:sy n="135" d="100"/>
        </p:scale>
        <p:origin x="864" y="102"/>
      </p:cViewPr>
      <p:guideLst>
        <p:guide orient="horz" pos="1824"/>
        <p:guide pos="2880"/>
      </p:guideLst>
    </p:cSldViewPr>
  </p:slideViewPr>
  <p:notesTextViewPr>
    <p:cViewPr>
      <p:scale>
        <a:sx n="150" d="100"/>
        <a:sy n="150" d="100"/>
      </p:scale>
      <p:origin x="0" y="0"/>
    </p:cViewPr>
  </p:notesTextViewPr>
  <p:sorterViewPr>
    <p:cViewPr>
      <p:scale>
        <a:sx n="100" d="100"/>
        <a:sy n="100" d="100"/>
      </p:scale>
      <p:origin x="0" y="-5136"/>
    </p:cViewPr>
  </p:sorterViewPr>
  <p:notesViewPr>
    <p:cSldViewPr>
      <p:cViewPr varScale="1">
        <p:scale>
          <a:sx n="76" d="100"/>
          <a:sy n="76" d="100"/>
        </p:scale>
        <p:origin x="314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C20B825-B720-4BF0-A15F-52D74A174339}" type="datetimeFigureOut">
              <a:rPr lang="ja-JP" altLang="en-US"/>
              <a:pPr>
                <a:defRPr/>
              </a:pPr>
              <a:t>2025/9/25</a:t>
            </a:fld>
            <a:endParaRPr lang="ja-JP" altLang="en-US"/>
          </a:p>
        </p:txBody>
      </p:sp>
      <p:sp>
        <p:nvSpPr>
          <p:cNvPr id="4" name="フッター プレースホルダー 3"/>
          <p:cNvSpPr>
            <a:spLocks noGrp="1"/>
          </p:cNvSpPr>
          <p:nvPr>
            <p:ph type="ftr" sz="quarter" idx="2"/>
          </p:nvPr>
        </p:nvSpPr>
        <p:spPr>
          <a:xfrm>
            <a:off x="0" y="9440648"/>
            <a:ext cx="2949786"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5839" y="9440648"/>
            <a:ext cx="2949786"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768926-56A5-4F37-9541-C38A3F037578}"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BDEAE825-0681-4D3B-96D6-38B93469C90A}"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423863" y="5048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033564"/>
            <a:ext cx="5445760" cy="59057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A9C2C880-4691-40F3-8CCE-18AAE8C1923B}" type="slidenum">
              <a:rPr kumimoji="1" lang="ja-JP" altLang="en-US" smtClean="0"/>
              <a:t>‹#›</a:t>
            </a:fld>
            <a:endParaRPr kumimoji="1" lang="ja-JP" altLang="en-US"/>
          </a:p>
        </p:txBody>
      </p:sp>
    </p:spTree>
    <p:extLst>
      <p:ext uri="{BB962C8B-B14F-4D97-AF65-F5344CB8AC3E}">
        <p14:creationId xmlns:p14="http://schemas.microsoft.com/office/powerpoint/2010/main" val="3530548525"/>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dirty="0"/>
              <a:t>Topic:</a:t>
            </a:r>
            <a:r>
              <a:rPr kumimoji="1" lang="ja-JP" altLang="en-US" sz="900" dirty="0"/>
              <a:t>オープンアクセスの方法</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この動画では、オープンアクセスのふたつの方法についてお話しします。</a:t>
            </a: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この動画では、オープンアクセスのふたつの方法についてお話しします。</a:t>
            </a: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a:t>
            </a:fld>
            <a:endParaRPr kumimoji="1" lang="ja-JP" altLang="en-US"/>
          </a:p>
        </p:txBody>
      </p:sp>
    </p:spTree>
    <p:extLst>
      <p:ext uri="{BB962C8B-B14F-4D97-AF65-F5344CB8AC3E}">
        <p14:creationId xmlns:p14="http://schemas.microsoft.com/office/powerpoint/2010/main" val="213517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kumimoji="1" lang="en-US" altLang="ja-JP" sz="900" b="0" i="0" u="none" strike="noStrike" kern="1200" baseline="0" dirty="0">
                <a:solidFill>
                  <a:schemeClr val="tx1"/>
                </a:solidFill>
                <a:latin typeface="+mn-lt"/>
                <a:ea typeface="+mn-ea"/>
                <a:cs typeface="+mn-cs"/>
              </a:rPr>
              <a:t>Topic:</a:t>
            </a:r>
            <a:r>
              <a:rPr kumimoji="1" lang="ja-JP" altLang="en-US" sz="900" b="0" i="0" u="none" strike="noStrike" kern="1200" baseline="0" dirty="0">
                <a:solidFill>
                  <a:schemeClr val="tx1"/>
                </a:solidFill>
                <a:latin typeface="+mn-lt"/>
                <a:ea typeface="+mn-ea"/>
                <a:cs typeface="+mn-cs"/>
              </a:rPr>
              <a:t>機関リポジトリ</a:t>
            </a:r>
            <a:endParaRPr kumimoji="1" lang="en-US" altLang="ja-JP" sz="900" b="0" i="0" u="none" strike="noStrike" kern="1200" baseline="0" dirty="0">
              <a:solidFill>
                <a:schemeClr val="tx1"/>
              </a:solidFill>
              <a:latin typeface="+mn-lt"/>
              <a:ea typeface="+mn-ea"/>
              <a:cs typeface="+mn-cs"/>
            </a:endParaRPr>
          </a:p>
          <a:p>
            <a:pPr marL="0" indent="0">
              <a:buFont typeface="Wingdings" panose="05000000000000000000" pitchFamily="2" charset="2"/>
              <a:buNone/>
            </a:pPr>
            <a:endParaRPr kumimoji="1" lang="en-US" altLang="ja-JP"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indent="0">
              <a:buFont typeface="Wingdings" panose="05000000000000000000" pitchFamily="2" charset="2"/>
              <a:buNone/>
            </a:pPr>
            <a:r>
              <a:rPr kumimoji="1" lang="ja-JP" altLang="en-US" sz="900" b="0" i="0" u="none" strike="noStrike" kern="1200" baseline="0" dirty="0">
                <a:solidFill>
                  <a:schemeClr val="tx1"/>
                </a:solidFill>
                <a:latin typeface="+mn-lt"/>
                <a:ea typeface="+mn-ea"/>
                <a:cs typeface="+mn-cs"/>
              </a:rPr>
              <a:t>次に、機関リポジトリです。</a:t>
            </a:r>
            <a:endParaRPr kumimoji="1" lang="en-US" altLang="ja-JP"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機関リポジトリとは、</a:t>
            </a:r>
            <a:r>
              <a:rPr lang="ja-JP" altLang="en-US" dirty="0"/>
              <a:t>大学などの学術機関によって設置される、所属構成員による研究成果等を、収集・保存・公開する電子アーカイブです。</a:t>
            </a:r>
            <a:r>
              <a:rPr lang="en-US" altLang="ja-JP" dirty="0"/>
              <a:t>(</a:t>
            </a:r>
            <a:r>
              <a:rPr lang="ja-JP" altLang="en-US" dirty="0"/>
              <a:t>各</a:t>
            </a:r>
            <a:r>
              <a:rPr lang="en-US" altLang="ja-JP" dirty="0"/>
              <a:t>)[kana:"</a:t>
            </a:r>
            <a:r>
              <a:rPr lang="ja-JP" altLang="en-US" dirty="0"/>
              <a:t>カ</a:t>
            </a:r>
            <a:r>
              <a:rPr lang="en-US" altLang="ja-JP" dirty="0"/>
              <a:t>'</a:t>
            </a:r>
            <a:r>
              <a:rPr lang="ja-JP" altLang="en-US" dirty="0"/>
              <a:t>ク</a:t>
            </a:r>
            <a:r>
              <a:rPr lang="en-US" altLang="ja-JP" dirty="0"/>
              <a:t>"]</a:t>
            </a:r>
            <a:r>
              <a:rPr lang="ja-JP" altLang="en-US" dirty="0"/>
              <a:t>機関の、研究成果の、可視性向上、社会に対しての説明責任を果たす役割があります。</a:t>
            </a:r>
            <a:r>
              <a:rPr kumimoji="1" lang="ja-JP" altLang="en-US" sz="900" b="0" i="0" u="none" strike="noStrike" kern="1200" baseline="0" dirty="0">
                <a:solidFill>
                  <a:schemeClr val="tx1"/>
                </a:solidFill>
                <a:latin typeface="+mn-lt"/>
                <a:ea typeface="+mn-ea"/>
                <a:cs typeface="+mn-cs"/>
              </a:rPr>
              <a:t>先ほども触れたように、</a:t>
            </a:r>
            <a:r>
              <a:rPr kumimoji="1" lang="en-US" altLang="ja-JP" sz="900" b="0" i="0" u="none" strike="noStrike" kern="1200" baseline="0" dirty="0">
                <a:solidFill>
                  <a:schemeClr val="tx1"/>
                </a:solidFill>
                <a:latin typeface="+mn-lt"/>
                <a:ea typeface="+mn-ea"/>
                <a:cs typeface="+mn-cs"/>
              </a:rPr>
              <a:t>1996</a:t>
            </a:r>
            <a:r>
              <a:rPr kumimoji="1" lang="ja-JP" altLang="en-US" sz="900" b="0" i="0" u="none" strike="noStrike" kern="1200" baseline="0" dirty="0">
                <a:solidFill>
                  <a:schemeClr val="tx1"/>
                </a:solidFill>
                <a:latin typeface="+mn-lt"/>
                <a:ea typeface="+mn-ea"/>
                <a:cs typeface="+mn-cs"/>
              </a:rPr>
              <a:t>年バージニア工科大学が立ち上げたものが、世界初と言われており、</a:t>
            </a:r>
            <a:r>
              <a:rPr kumimoji="1" lang="en-US" altLang="ja-JP" sz="900" b="0" i="0" u="none" strike="noStrike" kern="1200" baseline="0" dirty="0">
                <a:solidFill>
                  <a:schemeClr val="tx1"/>
                </a:solidFill>
                <a:latin typeface="+mn-lt"/>
                <a:ea typeface="+mn-ea"/>
                <a:cs typeface="+mn-cs"/>
              </a:rPr>
              <a:t>2002</a:t>
            </a:r>
            <a:r>
              <a:rPr kumimoji="1" lang="ja-JP" altLang="en-US" sz="900" b="0" i="0" u="none" strike="noStrike" kern="1200" baseline="0" dirty="0">
                <a:solidFill>
                  <a:schemeClr val="tx1"/>
                </a:solidFill>
                <a:latin typeface="+mn-lt"/>
                <a:ea typeface="+mn-ea"/>
                <a:cs typeface="+mn-cs"/>
              </a:rPr>
              <a:t>年頃から、急増していきました。</a:t>
            </a:r>
            <a:endParaRPr kumimoji="1" lang="en-US" altLang="ja-JP" sz="900" b="0" i="0" u="none" strike="noStrike" kern="1200" baseline="0" dirty="0">
              <a:solidFill>
                <a:schemeClr val="tx1"/>
              </a:solidFill>
              <a:latin typeface="+mn-lt"/>
              <a:ea typeface="+mn-ea"/>
              <a:cs typeface="+mn-cs"/>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b="0" i="0" u="none" strike="noStrike" kern="1200" baseline="0" dirty="0">
              <a:solidFill>
                <a:schemeClr val="tx1"/>
              </a:solidFill>
              <a:latin typeface="+mn-lt"/>
              <a:ea typeface="+mn-ea"/>
              <a:cs typeface="+mn-cs"/>
            </a:endParaRPr>
          </a:p>
          <a:p>
            <a:endParaRPr kumimoji="1" lang="en-US" altLang="ja-JP"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Wingdings" panose="05000000000000000000" pitchFamily="2" charset="2"/>
              <a:buNone/>
            </a:pPr>
            <a:r>
              <a:rPr kumimoji="1" lang="ja-JP" altLang="en-US" sz="900" b="0" i="0" u="none" strike="noStrike" kern="1200" baseline="0" dirty="0">
                <a:solidFill>
                  <a:schemeClr val="tx1"/>
                </a:solidFill>
                <a:latin typeface="+mn-lt"/>
                <a:ea typeface="+mn-ea"/>
                <a:cs typeface="+mn-cs"/>
              </a:rPr>
              <a:t>次に、機関リポジトリです。</a:t>
            </a:r>
            <a:endParaRPr kumimoji="1" lang="en-US" altLang="ja-JP"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機関リポジトリとは、</a:t>
            </a:r>
            <a:r>
              <a:rPr lang="ja-JP" altLang="en-US" dirty="0"/>
              <a:t>大学などの学術機関によって設置される、所属構成員による研究成果等を収集・保存・公開する電子アーカイブです。各機関の研究成果の可視性向上、社会に対しての説明責任を果たす役割</a:t>
            </a: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があります。</a:t>
            </a:r>
            <a:r>
              <a:rPr kumimoji="1" lang="ja-JP" altLang="en-US" sz="900" b="0" i="0" u="none" strike="noStrike" kern="1200" baseline="0" dirty="0">
                <a:solidFill>
                  <a:schemeClr val="tx1"/>
                </a:solidFill>
                <a:latin typeface="+mn-lt"/>
                <a:ea typeface="+mn-ea"/>
                <a:cs typeface="+mn-cs"/>
              </a:rPr>
              <a:t>先ほども触れたように、</a:t>
            </a:r>
            <a:r>
              <a:rPr kumimoji="1" lang="en-US" altLang="ja-JP" sz="900" b="0" i="0" u="none" strike="noStrike" kern="1200" baseline="0" dirty="0">
                <a:solidFill>
                  <a:schemeClr val="tx1"/>
                </a:solidFill>
                <a:latin typeface="+mn-lt"/>
                <a:ea typeface="+mn-ea"/>
                <a:cs typeface="+mn-cs"/>
              </a:rPr>
              <a:t>1996</a:t>
            </a:r>
            <a:r>
              <a:rPr kumimoji="1" lang="ja-JP" altLang="en-US" sz="900" b="0" i="0" u="none" strike="noStrike" kern="1200" baseline="0" dirty="0">
                <a:solidFill>
                  <a:schemeClr val="tx1"/>
                </a:solidFill>
                <a:latin typeface="+mn-lt"/>
                <a:ea typeface="+mn-ea"/>
                <a:cs typeface="+mn-cs"/>
              </a:rPr>
              <a:t>年バージニア工科大学が立ち上げたものが世界初と言われており、</a:t>
            </a:r>
            <a:r>
              <a:rPr kumimoji="1" lang="en-US" altLang="ja-JP" sz="900" b="0" i="0" u="none" strike="noStrike" kern="1200" baseline="0" dirty="0">
                <a:solidFill>
                  <a:schemeClr val="tx1"/>
                </a:solidFill>
                <a:latin typeface="+mn-lt"/>
                <a:ea typeface="+mn-ea"/>
                <a:cs typeface="+mn-cs"/>
              </a:rPr>
              <a:t>2002</a:t>
            </a:r>
            <a:r>
              <a:rPr kumimoji="1" lang="ja-JP" altLang="en-US" sz="900" b="0" i="0" u="none" strike="noStrike" kern="1200" baseline="0" dirty="0">
                <a:solidFill>
                  <a:schemeClr val="tx1"/>
                </a:solidFill>
                <a:latin typeface="+mn-lt"/>
                <a:ea typeface="+mn-ea"/>
                <a:cs typeface="+mn-cs"/>
              </a:rPr>
              <a:t>年頃から急増していきました。</a:t>
            </a:r>
            <a:endParaRPr kumimoji="1" lang="en-US" altLang="ja-JP" sz="900" b="0" i="0" u="none" strike="noStrike" kern="1200" baseline="0" dirty="0">
              <a:solidFill>
                <a:schemeClr val="tx1"/>
              </a:solidFill>
              <a:latin typeface="+mn-lt"/>
              <a:ea typeface="+mn-ea"/>
              <a:cs typeface="+mn-cs"/>
            </a:endParaRPr>
          </a:p>
          <a:p>
            <a:endParaRPr kumimoji="1" lang="en-US" altLang="ja-JP" sz="9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日本では</a:t>
            </a:r>
            <a:r>
              <a:rPr kumimoji="1" lang="ja-JP" altLang="en-US" dirty="0"/>
              <a:t>千葉大学</a:t>
            </a:r>
            <a:r>
              <a:rPr lang="ja-JP" altLang="en-US" dirty="0"/>
              <a:t>を</a:t>
            </a:r>
            <a:r>
              <a:rPr kumimoji="1" lang="ja-JP" altLang="en-US" dirty="0"/>
              <a:t>皮切りに、現在は約</a:t>
            </a:r>
            <a:r>
              <a:rPr kumimoji="1" lang="en-US" altLang="ja-JP" dirty="0"/>
              <a:t>900</a:t>
            </a:r>
            <a:r>
              <a:rPr kumimoji="1" lang="ja-JP" altLang="en-US" dirty="0"/>
              <a:t>の機関</a:t>
            </a:r>
            <a:r>
              <a:rPr kumimoji="1" lang="en-US" altLang="ja-JP" baseline="30000" dirty="0"/>
              <a:t> </a:t>
            </a:r>
            <a:r>
              <a:rPr kumimoji="1" lang="ja-JP" altLang="en-US" dirty="0"/>
              <a:t>が運用しています。</a:t>
            </a:r>
            <a:r>
              <a:rPr lang="en-US" altLang="ja-JP" dirty="0"/>
              <a:t>NII</a:t>
            </a:r>
            <a:r>
              <a:rPr lang="ja-JP" altLang="en-US" dirty="0"/>
              <a:t>　小栗情報学研究所が提供しているクラウドサービス、</a:t>
            </a:r>
            <a:r>
              <a:rPr lang="en-US" altLang="ja-JP" dirty="0"/>
              <a:t>JAIRO Cloud</a:t>
            </a:r>
            <a:r>
              <a:rPr lang="ja-JP" altLang="en-US" dirty="0"/>
              <a:t>（ジャイロ　クラウド）がそれに貢献しています。</a:t>
            </a:r>
            <a:r>
              <a:rPr kumimoji="1" lang="ja-JP" altLang="en-US" dirty="0"/>
              <a:t>紀要</a:t>
            </a:r>
            <a:r>
              <a:rPr lang="ja-JP" altLang="en-US" dirty="0"/>
              <a:t>論文</a:t>
            </a:r>
            <a:r>
              <a:rPr kumimoji="1" lang="ja-JP" altLang="en-US" dirty="0"/>
              <a:t>や博士論文など学内刊行物がコンテンツの多くを占めていますが、学術</a:t>
            </a:r>
            <a:r>
              <a:rPr lang="ja-JP" altLang="en-US" dirty="0"/>
              <a:t>雑誌論文の公開に注力する機関が増えています。今後、オープンアクセス義務化の受け皿として、また研究データの公開先のひとつとしても期待されています。</a:t>
            </a: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10</a:t>
            </a:fld>
            <a:endParaRPr kumimoji="1" lang="ja-JP" altLang="en-US"/>
          </a:p>
        </p:txBody>
      </p:sp>
    </p:spTree>
    <p:extLst>
      <p:ext uri="{BB962C8B-B14F-4D97-AF65-F5344CB8AC3E}">
        <p14:creationId xmlns:p14="http://schemas.microsoft.com/office/powerpoint/2010/main" val="282338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kumimoji="1" lang="en-US" altLang="ja-JP" sz="900" b="0" i="0" u="none" strike="noStrike" kern="1200" baseline="0" dirty="0">
                <a:solidFill>
                  <a:schemeClr val="tx1"/>
                </a:solidFill>
                <a:latin typeface="+mn-lt"/>
                <a:ea typeface="+mn-ea"/>
                <a:cs typeface="+mn-cs"/>
              </a:rPr>
              <a:t>Topic:</a:t>
            </a:r>
            <a:r>
              <a:rPr kumimoji="1" lang="ja-JP" altLang="en-US" sz="900" b="0" i="0" u="none" strike="noStrike" kern="1200" baseline="0" dirty="0">
                <a:solidFill>
                  <a:schemeClr val="tx1"/>
                </a:solidFill>
                <a:latin typeface="+mn-lt"/>
                <a:ea typeface="+mn-ea"/>
                <a:cs typeface="+mn-cs"/>
              </a:rPr>
              <a:t>機関リポジトリ</a:t>
            </a:r>
            <a:endParaRPr kumimoji="1" lang="en-US" altLang="ja-JP" sz="900" b="0" i="0" u="none" strike="noStrike" kern="1200" baseline="0" dirty="0">
              <a:solidFill>
                <a:schemeClr val="tx1"/>
              </a:solidFill>
              <a:latin typeface="+mn-lt"/>
              <a:ea typeface="+mn-ea"/>
              <a:cs typeface="+mn-cs"/>
            </a:endParaRPr>
          </a:p>
          <a:p>
            <a:pPr marL="0" indent="0">
              <a:buFont typeface="Wingdings" panose="05000000000000000000" pitchFamily="2" charset="2"/>
              <a:buNone/>
            </a:pPr>
            <a:endParaRPr kumimoji="1" lang="en-US" altLang="ja-JP"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sz="9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日本では</a:t>
            </a:r>
            <a:r>
              <a:rPr kumimoji="1" lang="ja-JP" altLang="en-US" dirty="0"/>
              <a:t>千葉大学</a:t>
            </a:r>
            <a:r>
              <a:rPr lang="ja-JP" altLang="en-US" dirty="0"/>
              <a:t>を</a:t>
            </a:r>
            <a:r>
              <a:rPr kumimoji="1" lang="ja-JP" altLang="en-US" dirty="0"/>
              <a:t>皮切りに、現在は約</a:t>
            </a:r>
            <a:r>
              <a:rPr kumimoji="1" lang="en-US" altLang="ja-JP" dirty="0"/>
              <a:t>900</a:t>
            </a:r>
            <a:r>
              <a:rPr kumimoji="1" lang="ja-JP" altLang="en-US" dirty="0"/>
              <a:t>の機関</a:t>
            </a:r>
            <a:r>
              <a:rPr kumimoji="1" lang="en-US" altLang="ja-JP" baseline="30000" dirty="0"/>
              <a:t> </a:t>
            </a:r>
            <a:r>
              <a:rPr kumimoji="1" lang="ja-JP" altLang="en-US" dirty="0"/>
              <a:t>が運用しています。</a:t>
            </a:r>
            <a:r>
              <a:rPr lang="ja-JP" altLang="en-US" dirty="0"/>
              <a:t>エヌアイ</a:t>
            </a:r>
            <a:r>
              <a:rPr lang="en-US" altLang="ja-JP" dirty="0"/>
              <a:t>(</a:t>
            </a:r>
            <a:r>
              <a:rPr lang="ja-JP" altLang="en-US" dirty="0"/>
              <a:t>アイ</a:t>
            </a:r>
            <a:r>
              <a:rPr lang="en-US" altLang="ja-JP" dirty="0"/>
              <a:t>)[kana:“</a:t>
            </a:r>
            <a:r>
              <a:rPr lang="ja-JP" altLang="en-US" dirty="0"/>
              <a:t>ア</a:t>
            </a:r>
            <a:r>
              <a:rPr lang="en-US" altLang="ja-JP" dirty="0"/>
              <a:t>‘</a:t>
            </a:r>
            <a:r>
              <a:rPr lang="ja-JP" altLang="en-US" dirty="0"/>
              <a:t>イ</a:t>
            </a:r>
            <a:r>
              <a:rPr lang="en-US" altLang="ja-JP" dirty="0"/>
              <a:t>”]</a:t>
            </a:r>
            <a:r>
              <a:rPr lang="ja-JP" altLang="en-US" dirty="0"/>
              <a:t>国立情報学研究所が提供しているクラウドサービス、ジャイロ　クラウドがそれに貢献しています。</a:t>
            </a:r>
            <a:r>
              <a:rPr kumimoji="1" lang="ja-JP" altLang="en-US" dirty="0"/>
              <a:t>紀要</a:t>
            </a:r>
            <a:r>
              <a:rPr lang="ja-JP" altLang="en-US" dirty="0"/>
              <a:t>論文</a:t>
            </a:r>
            <a:r>
              <a:rPr kumimoji="1" lang="ja-JP" altLang="en-US" dirty="0"/>
              <a:t>や博士論文など、学内刊行物がコンテンツの多くを占めていますが、学術</a:t>
            </a:r>
            <a:r>
              <a:rPr lang="ja-JP" altLang="en-US" dirty="0"/>
              <a:t>雑誌論文の公開に注力する機関が増えています。今後、オープンアクセス義務化の受け皿として、また研究データの公開先のひとつとしても期待されています。</a:t>
            </a: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b="0" i="0" u="none" strike="noStrike" kern="1200" baseline="0" dirty="0">
              <a:solidFill>
                <a:schemeClr val="tx1"/>
              </a:solidFill>
              <a:latin typeface="+mn-lt"/>
              <a:ea typeface="+mn-ea"/>
              <a:cs typeface="+mn-cs"/>
            </a:endParaRPr>
          </a:p>
          <a:p>
            <a:endParaRPr kumimoji="1" lang="en-US" altLang="ja-JP"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11</a:t>
            </a:fld>
            <a:endParaRPr kumimoji="1" lang="ja-JP" altLang="en-US"/>
          </a:p>
        </p:txBody>
      </p:sp>
    </p:spTree>
    <p:extLst>
      <p:ext uri="{BB962C8B-B14F-4D97-AF65-F5344CB8AC3E}">
        <p14:creationId xmlns:p14="http://schemas.microsoft.com/office/powerpoint/2010/main" val="372878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kumimoji="1" lang="en-US" altLang="ja-JP" sz="900" b="0" i="0" u="none" strike="noStrike" kern="1200" baseline="0" dirty="0">
                <a:solidFill>
                  <a:schemeClr val="tx1"/>
                </a:solidFill>
                <a:latin typeface="+mn-lt"/>
                <a:ea typeface="+mn-ea"/>
                <a:cs typeface="+mn-cs"/>
              </a:rPr>
              <a:t>Topic:</a:t>
            </a:r>
            <a:r>
              <a:rPr kumimoji="1" lang="ja-JP" altLang="en-US" sz="900" b="0" i="0" u="none" strike="noStrike" kern="1200" baseline="0" dirty="0">
                <a:solidFill>
                  <a:schemeClr val="tx1"/>
                </a:solidFill>
                <a:latin typeface="+mn-lt"/>
                <a:ea typeface="+mn-ea"/>
                <a:cs typeface="+mn-cs"/>
              </a:rPr>
              <a:t>機関リポジトリ</a:t>
            </a:r>
            <a:endParaRPr kumimoji="1" lang="en-US" altLang="ja-JP" sz="900" b="0" i="0" u="none" strike="noStrike" kern="1200" baseline="0" dirty="0">
              <a:solidFill>
                <a:schemeClr val="tx1"/>
              </a:solidFill>
              <a:latin typeface="+mn-lt"/>
              <a:ea typeface="+mn-ea"/>
              <a:cs typeface="+mn-cs"/>
            </a:endParaRPr>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dirty="0"/>
              <a:t>そうしたグリーンオープンアクセス化によるメリットについて、参考までに紹介します。</a:t>
            </a:r>
          </a:p>
          <a:p>
            <a:r>
              <a:rPr kumimoji="1" lang="en-US" altLang="ja-JP" dirty="0"/>
              <a:t>[break:"0.1s"]</a:t>
            </a:r>
          </a:p>
          <a:p>
            <a:endParaRPr kumimoji="1" lang="en-US" altLang="ja-JP" dirty="0"/>
          </a:p>
          <a:p>
            <a:r>
              <a:rPr kumimoji="1" lang="ja-JP" altLang="en-US" dirty="0"/>
              <a:t>機関リポジトリに登録された論文の、タイトル、著者名、雑誌名等の情報は、</a:t>
            </a:r>
            <a:r>
              <a:rPr lang="en-US" altLang="ja-JP" dirty="0"/>
              <a:t>Google Scholar</a:t>
            </a:r>
            <a:r>
              <a:rPr kumimoji="1" lang="ja-JP" altLang="en-US" dirty="0"/>
              <a:t>やサイニーなど、外部の論文データベースにも自動的に収録されます。具体的には、利用者が各種データベースを検索すると、機関リポジトリに登録された論文もヒットし、リンクをたどって機関リポジトリで本文を読めるということになります。このように、論文情報が世界的に流通し、研究成果の可視化、被引用数の向上に役立つと考えられます。</a:t>
            </a:r>
          </a:p>
          <a:p>
            <a:r>
              <a:rPr kumimoji="1" lang="en-US" altLang="ja-JP" dirty="0"/>
              <a:t>[break:"0.1s"]</a:t>
            </a:r>
          </a:p>
          <a:p>
            <a:endParaRPr kumimoji="1" lang="en-US" altLang="ja-JP" dirty="0"/>
          </a:p>
          <a:p>
            <a:r>
              <a:rPr kumimoji="1" lang="ja-JP" altLang="en-US" dirty="0"/>
              <a:t>ゴールド・グリーン含め、論文のオープンアクセス化が被引用数の増加にもたらす影響については多くの研究がありますが、ゴールドオープンアクセスを行った論文をさらにグリーンオープンアクセス化することにも効果がある、という研究もあり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endParaRPr kumimoji="1" lang="en-US" altLang="ja-JP" dirty="0"/>
          </a:p>
          <a:p>
            <a:r>
              <a:rPr kumimoji="1" lang="ja-JP" altLang="en-US" dirty="0"/>
              <a:t>参考情報１：グリーンオープンアクセス化の効果</a:t>
            </a:r>
            <a:endParaRPr kumimoji="1" lang="en-US" altLang="ja-JP" dirty="0"/>
          </a:p>
          <a:p>
            <a:r>
              <a:rPr lang="ja-JP" altLang="en-US" dirty="0"/>
              <a:t>機関リポジトリに登録された論文の、タイトル、著者名、雑誌名等の情報は、</a:t>
            </a:r>
            <a:r>
              <a:rPr lang="en-US" altLang="ja-JP" dirty="0"/>
              <a:t>Google Scholar</a:t>
            </a:r>
            <a:r>
              <a:rPr lang="ja-JP" altLang="en-US" dirty="0"/>
              <a:t>や </a:t>
            </a:r>
            <a:r>
              <a:rPr lang="en-US" altLang="ja-JP" dirty="0" err="1"/>
              <a:t>CiNii</a:t>
            </a:r>
            <a:r>
              <a:rPr lang="ja-JP" altLang="en-US" dirty="0"/>
              <a:t>など、外部の論文データベースに</a:t>
            </a:r>
            <a:r>
              <a:rPr kumimoji="1" lang="ja-JP" altLang="en-US" dirty="0"/>
              <a:t>自動的に収録</a:t>
            </a:r>
            <a:r>
              <a:rPr lang="ja-JP" altLang="en-US" dirty="0"/>
              <a:t>されます。</a:t>
            </a:r>
          </a:p>
          <a:p>
            <a:r>
              <a:rPr lang="ja-JP" altLang="en-US" dirty="0"/>
              <a:t>具体的には、利用者が各種データベースを検索すると、機関リポジトリに登録された論文もヒットし、リンクをたどって機関リポジトリで本文を読めるということになります。</a:t>
            </a:r>
          </a:p>
          <a:p>
            <a:r>
              <a:rPr lang="ja-JP" altLang="en-US" dirty="0"/>
              <a:t>このように、論文情報が世界的に流通し、研究成果の可視化、被引用数の向上に役立つと考えられます。</a:t>
            </a:r>
          </a:p>
          <a:p>
            <a:endParaRPr lang="ja-JP" altLang="en-US" dirty="0"/>
          </a:p>
          <a:p>
            <a:r>
              <a:rPr lang="ja-JP" altLang="en-US" dirty="0"/>
              <a:t>ゴールド・グリーン含め、論文のオープンアクセス化が被引用数の増加にもたらす影響については多くの研究がありますが、ゴールドオープンアクセスを行った論文をさらにグリーンオープンアクセス化することにも効果がある、という研究もあります。</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12</a:t>
            </a:fld>
            <a:endParaRPr kumimoji="1" lang="ja-JP" altLang="en-US"/>
          </a:p>
        </p:txBody>
      </p:sp>
    </p:spTree>
    <p:extLst>
      <p:ext uri="{BB962C8B-B14F-4D97-AF65-F5344CB8AC3E}">
        <p14:creationId xmlns:p14="http://schemas.microsoft.com/office/powerpoint/2010/main" val="313662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a:solidFill>
                  <a:schemeClr val="tx1"/>
                </a:solidFill>
                <a:latin typeface="+mn-lt"/>
                <a:ea typeface="+mn-ea"/>
                <a:cs typeface="+mn-cs"/>
              </a:rPr>
              <a:t>Topic:</a:t>
            </a:r>
            <a:r>
              <a:rPr kumimoji="1" lang="ja-JP" altLang="en-US" sz="900" b="0" i="0" u="none" strike="noStrike" kern="1200" baseline="0" dirty="0">
                <a:solidFill>
                  <a:schemeClr val="tx1"/>
                </a:solidFill>
                <a:latin typeface="+mn-lt"/>
                <a:ea typeface="+mn-ea"/>
                <a:cs typeface="+mn-cs"/>
              </a:rPr>
              <a:t>機関リポジトリ</a:t>
            </a:r>
            <a:endParaRPr kumimoji="1" lang="en-US" altLang="ja-JP" sz="900" b="0" i="0" u="none" strike="noStrike" kern="1200" baseline="0" dirty="0">
              <a:solidFill>
                <a:schemeClr val="tx1"/>
              </a:solidFill>
              <a:latin typeface="+mn-lt"/>
              <a:ea typeface="+mn-ea"/>
              <a:cs typeface="+mn-cs"/>
            </a:endParaRPr>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dirty="0"/>
              <a:t>もうひとつ参考情報として、プレプリントサーバや機関リポジトリなどに搭載されたグリーンオープンアクセス論文の見つけ方についてお話します。前のスライドで説明した通り、それぞれのサイトに行かないと見つけられない、などということはありません。</a:t>
            </a:r>
            <a:r>
              <a:rPr lang="en-US" altLang="ja-JP" dirty="0"/>
              <a:t>google</a:t>
            </a:r>
            <a:r>
              <a:rPr lang="ja-JP" altLang="en-US" dirty="0"/>
              <a:t>や</a:t>
            </a:r>
            <a:r>
              <a:rPr lang="en-US" altLang="ja-JP" dirty="0"/>
              <a:t>Google Scholar</a:t>
            </a:r>
            <a:r>
              <a:rPr lang="ja-JP" altLang="en-US" dirty="0"/>
              <a:t>で検索できるのはもちろんですし、グリーンオープンアクセス論文を含めたフリーの論文情報を収集している検索サイトもあります。</a:t>
            </a:r>
            <a:endParaRPr lang="en-US" altLang="ja-JP"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buFont typeface="Wingdings" panose="05000000000000000000" pitchFamily="2" charset="2"/>
              <a:buNone/>
            </a:pPr>
            <a:endParaRPr kumimoji="1" lang="en-US" altLang="ja-JP" dirty="0"/>
          </a:p>
          <a:p>
            <a:pPr marL="0" indent="0">
              <a:buFont typeface="Wingdings" panose="05000000000000000000" pitchFamily="2" charset="2"/>
              <a:buNone/>
            </a:pPr>
            <a:r>
              <a:rPr kumimoji="1" lang="ja-JP" altLang="en-US" dirty="0"/>
              <a:t>ここでは、ブラウザの拡張機能をご紹介します。</a:t>
            </a:r>
            <a:r>
              <a:rPr kumimoji="1" lang="en-US" altLang="ja-JP" dirty="0" err="1"/>
              <a:t>Unpaywall</a:t>
            </a:r>
            <a:r>
              <a:rPr kumimoji="1" lang="ja-JP" altLang="en-US" dirty="0"/>
              <a:t>を例にとります。</a:t>
            </a:r>
            <a:r>
              <a:rPr kumimoji="1" lang="en-US" altLang="ja-JP" dirty="0" err="1"/>
              <a:t>Unpaywall</a:t>
            </a:r>
            <a:r>
              <a:rPr kumimoji="1" lang="ja-JP" altLang="en-US" dirty="0"/>
              <a:t>は、</a:t>
            </a:r>
            <a:r>
              <a:rPr lang="ja-JP" altLang="en-US" dirty="0"/>
              <a:t>論文がオープンアクセスの場合、</a:t>
            </a:r>
            <a:r>
              <a:rPr lang="en-US" altLang="ja-JP" dirty="0"/>
              <a:t>PDF</a:t>
            </a:r>
            <a:r>
              <a:rPr lang="ja-JP" altLang="en-US" dirty="0"/>
              <a:t>へのリンクが表示されるブラウザのプラグインで、対応ブラウザは</a:t>
            </a:r>
            <a:r>
              <a:rPr lang="en-US" altLang="ja-JP" dirty="0"/>
              <a:t> Chrome</a:t>
            </a:r>
            <a:r>
              <a:rPr lang="ja-JP" altLang="en-US" dirty="0"/>
              <a:t>と</a:t>
            </a:r>
            <a:r>
              <a:rPr lang="en-US" altLang="ja-JP" dirty="0"/>
              <a:t>Firefox</a:t>
            </a:r>
            <a:r>
              <a:rPr lang="ja-JP" altLang="en-US" dirty="0"/>
              <a:t>です。</a:t>
            </a:r>
            <a:endParaRPr lang="en-US" altLang="ja-JP" dirty="0"/>
          </a:p>
          <a:p>
            <a:pPr marL="0" indent="0">
              <a:buFont typeface="Wingdings" panose="05000000000000000000" pitchFamily="2" charset="2"/>
              <a:buNone/>
            </a:pPr>
            <a:r>
              <a:rPr kumimoji="1" lang="ja-JP" altLang="en-US" dirty="0"/>
              <a:t>実際の画面例を示します。</a:t>
            </a:r>
            <a:endParaRPr kumimoji="1" lang="en-US" altLang="ja-JP" dirty="0"/>
          </a:p>
          <a:p>
            <a:pPr marL="0" indent="0">
              <a:buFont typeface="Wingdings" panose="05000000000000000000" pitchFamily="2" charset="2"/>
              <a:buNone/>
            </a:pPr>
            <a:r>
              <a:rPr kumimoji="1" lang="ja-JP" altLang="en-US" dirty="0"/>
              <a:t>出版社のサイトに行くと、アイコンが表示されます。</a:t>
            </a:r>
            <a:r>
              <a:rPr lang="ja-JP" altLang="en-US" sz="900" dirty="0">
                <a:latin typeface="游ゴシック" panose="020B0400000000000000" pitchFamily="50" charset="-128"/>
                <a:ea typeface="游ゴシック" panose="020B0400000000000000" pitchFamily="50" charset="-128"/>
              </a:rPr>
              <a:t>グリーンオープンアクセス論文が入手できる場合はアイコンが緑色になっており、</a:t>
            </a:r>
            <a:r>
              <a:rPr lang="ja-JP" altLang="en-US" sz="900" b="0" dirty="0">
                <a:solidFill>
                  <a:srgbClr val="FF0000"/>
                </a:solidFill>
                <a:latin typeface="游ゴシック" panose="020B0400000000000000" pitchFamily="50" charset="-128"/>
                <a:ea typeface="+mn-ea"/>
              </a:rPr>
              <a:t>クリックすると機関リポジトリの画面へ飛び、著者最終稿を閲覧できます。</a:t>
            </a:r>
            <a:r>
              <a:rPr kumimoji="1" lang="ja-JP" altLang="en-US" sz="900" b="0" dirty="0">
                <a:solidFill>
                  <a:srgbClr val="FF0000"/>
                </a:solidFill>
                <a:latin typeface="游ゴシック" panose="020B0400000000000000" pitchFamily="50" charset="-128"/>
                <a:ea typeface="+mn-ea"/>
              </a:rPr>
              <a:t>エンド・ノート・クリック</a:t>
            </a:r>
            <a:r>
              <a:rPr kumimoji="1" lang="ja-JP" altLang="en-US" dirty="0"/>
              <a:t>も似たような機能を備えています。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参考情報２：プレプリントサーバや機関リポジトリなどに搭載されたグリーンオープンアクセス論文の見つけ方</a:t>
            </a:r>
            <a:endParaRPr kumimoji="1" lang="en-US" altLang="ja-JP" dirty="0"/>
          </a:p>
          <a:p>
            <a:endParaRPr kumimoji="1" lang="en-US" altLang="ja-JP" dirty="0"/>
          </a:p>
          <a:p>
            <a:r>
              <a:rPr kumimoji="1" lang="ja-JP" altLang="en-US" dirty="0"/>
              <a:t>それぞれのサイトにだけでなく、</a:t>
            </a:r>
            <a:r>
              <a:rPr lang="en-US" altLang="ja-JP" dirty="0"/>
              <a:t>Google</a:t>
            </a:r>
            <a:r>
              <a:rPr lang="ja-JP" altLang="en-US" dirty="0"/>
              <a:t>や</a:t>
            </a:r>
            <a:r>
              <a:rPr lang="en-US" altLang="ja-JP" dirty="0"/>
              <a:t>Google Scholar</a:t>
            </a:r>
            <a:r>
              <a:rPr lang="ja-JP" altLang="en-US" dirty="0"/>
              <a:t>で検索できるのはもちろんですし、グリーンオープンアクセス論文を含めたフリーの論文情報を収集している検索サイトもあります。</a:t>
            </a:r>
            <a:endParaRPr lang="en-US" altLang="ja-JP" dirty="0"/>
          </a:p>
          <a:p>
            <a:pPr marL="0" indent="0">
              <a:buFont typeface="Wingdings" panose="05000000000000000000" pitchFamily="2" charset="2"/>
              <a:buNone/>
            </a:pPr>
            <a:r>
              <a:rPr kumimoji="1" lang="ja-JP" altLang="en-US" dirty="0"/>
              <a:t>ここでは、ブラウザの拡張機能をご紹介します。</a:t>
            </a:r>
            <a:r>
              <a:rPr kumimoji="1" lang="en-US" altLang="ja-JP" dirty="0" err="1"/>
              <a:t>Unpaywall</a:t>
            </a:r>
            <a:r>
              <a:rPr kumimoji="1" lang="ja-JP" altLang="en-US" dirty="0"/>
              <a:t>（アンペイウォール）を例にとります。</a:t>
            </a:r>
            <a:r>
              <a:rPr kumimoji="1" lang="en-US" altLang="ja-JP" dirty="0" err="1"/>
              <a:t>Unpaywall</a:t>
            </a:r>
            <a:r>
              <a:rPr kumimoji="1" lang="ja-JP" altLang="en-US" dirty="0"/>
              <a:t>は、</a:t>
            </a:r>
            <a:r>
              <a:rPr lang="ja-JP" altLang="en-US" dirty="0"/>
              <a:t>論文がオープンアクセスの場合、</a:t>
            </a:r>
            <a:r>
              <a:rPr lang="en-US" altLang="ja-JP" dirty="0"/>
              <a:t>PDF</a:t>
            </a:r>
            <a:r>
              <a:rPr lang="ja-JP" altLang="en-US" dirty="0"/>
              <a:t>へのリンクが表示されるブラウザのプラグインで、対応ブラウザは</a:t>
            </a:r>
            <a:r>
              <a:rPr lang="en-US" altLang="ja-JP" dirty="0"/>
              <a:t> Chrome</a:t>
            </a:r>
            <a:r>
              <a:rPr lang="ja-JP" altLang="en-US" dirty="0"/>
              <a:t>と</a:t>
            </a:r>
            <a:r>
              <a:rPr lang="en-US" altLang="ja-JP" dirty="0"/>
              <a:t>Firefox</a:t>
            </a:r>
            <a:r>
              <a:rPr lang="ja-JP" altLang="en-US" dirty="0"/>
              <a:t>です。</a:t>
            </a:r>
            <a:endParaRPr lang="en-US" altLang="ja-JP" dirty="0"/>
          </a:p>
          <a:p>
            <a:pPr marL="0" indent="0">
              <a:buFont typeface="Wingdings" panose="05000000000000000000" pitchFamily="2" charset="2"/>
              <a:buNone/>
            </a:pPr>
            <a:endParaRPr lang="en-US" altLang="ja-JP" dirty="0"/>
          </a:p>
          <a:p>
            <a:pPr marL="0" indent="0">
              <a:buFont typeface="Wingdings" panose="05000000000000000000" pitchFamily="2" charset="2"/>
              <a:buNone/>
            </a:pPr>
            <a:r>
              <a:rPr kumimoji="1" lang="ja-JP" altLang="en-US" dirty="0"/>
              <a:t>実際の画面例を示します。出版社のサイトに行くと、アイコンが表示されます。</a:t>
            </a:r>
            <a:r>
              <a:rPr lang="ja-JP" altLang="en-US" sz="900" dirty="0">
                <a:latin typeface="游ゴシック" panose="020B0400000000000000" pitchFamily="50" charset="-128"/>
                <a:ea typeface="游ゴシック" panose="020B0400000000000000" pitchFamily="50" charset="-128"/>
              </a:rPr>
              <a:t>グリーンオープンアクセス論文が入手できる場合はアイコンが緑色になっており、</a:t>
            </a:r>
            <a:r>
              <a:rPr lang="ja-JP" altLang="en-US" sz="900" b="0" dirty="0">
                <a:solidFill>
                  <a:srgbClr val="FF0000"/>
                </a:solidFill>
                <a:latin typeface="游ゴシック" panose="020B0400000000000000" pitchFamily="50" charset="-128"/>
                <a:ea typeface="+mn-ea"/>
              </a:rPr>
              <a:t>クリックすると機関リポジトリの画面へ飛び、著者最終稿を閲覧できます。</a:t>
            </a:r>
            <a:endParaRPr lang="en-US" altLang="ja-JP" sz="900" b="0" dirty="0">
              <a:solidFill>
                <a:srgbClr val="FF0000"/>
              </a:solidFill>
              <a:latin typeface="游ゴシック" panose="020B0400000000000000" pitchFamily="50" charset="-128"/>
              <a:ea typeface="+mn-ea"/>
            </a:endParaRPr>
          </a:p>
          <a:p>
            <a:pPr marL="0" indent="0">
              <a:buFont typeface="Wingdings" panose="05000000000000000000" pitchFamily="2" charset="2"/>
              <a:buNone/>
            </a:pPr>
            <a:endParaRPr kumimoji="1" lang="en-US" altLang="ja-JP" sz="900" b="0" dirty="0">
              <a:solidFill>
                <a:srgbClr val="FF0000"/>
              </a:solidFill>
              <a:latin typeface="游ゴシック" panose="020B0400000000000000" pitchFamily="50" charset="-128"/>
              <a:ea typeface="+mn-ea"/>
            </a:endParaRPr>
          </a:p>
          <a:p>
            <a:pPr marL="0" indent="0">
              <a:buFont typeface="Wingdings" panose="05000000000000000000" pitchFamily="2" charset="2"/>
              <a:buNone/>
            </a:pPr>
            <a:r>
              <a:rPr kumimoji="1" lang="en-US" altLang="ja-JP" dirty="0"/>
              <a:t>EndNote Click </a:t>
            </a:r>
            <a:r>
              <a:rPr kumimoji="1" lang="ja-JP" altLang="en-US" dirty="0"/>
              <a:t>も似たような機能を備えています。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13</a:t>
            </a:fld>
            <a:endParaRPr kumimoji="1" lang="ja-JP" altLang="en-US"/>
          </a:p>
        </p:txBody>
      </p:sp>
    </p:spTree>
    <p:extLst>
      <p:ext uri="{BB962C8B-B14F-4D97-AF65-F5344CB8AC3E}">
        <p14:creationId xmlns:p14="http://schemas.microsoft.com/office/powerpoint/2010/main" val="93002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購読モデルと</a:t>
            </a:r>
            <a:r>
              <a:rPr lang="en-US" altLang="ja-JP" sz="900" dirty="0"/>
              <a:t>OA</a:t>
            </a:r>
            <a:r>
              <a:rPr lang="ja-JP" altLang="en-US" sz="900" dirty="0"/>
              <a:t>モデル</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dirty="0"/>
              <a:t>次に、ゴールドオープンアクセスについて、詳細に見ていきます。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endParaRPr kumimoji="1" lang="en-US" altLang="ja-JP" dirty="0"/>
          </a:p>
          <a:p>
            <a:r>
              <a:rPr kumimoji="1" lang="ja-JP" altLang="en-US" dirty="0"/>
              <a:t>オープンアクセス出版社を追って、大手</a:t>
            </a:r>
            <a:r>
              <a:rPr kumimoji="1" lang="en-US" altLang="ja-JP" sz="900" b="0" i="0" u="none" strike="noStrike" kern="1200" baseline="0" dirty="0">
                <a:solidFill>
                  <a:schemeClr val="tx1"/>
                </a:solidFill>
                <a:latin typeface="+mn-lt"/>
                <a:ea typeface="+mn-ea"/>
                <a:cs typeface="+mn-cs"/>
              </a:rPr>
              <a:t>(</a:t>
            </a:r>
            <a:r>
              <a:rPr kumimoji="1" lang="ja-JP" altLang="en-US" sz="900" b="0" i="0" u="none" strike="noStrike" kern="1200" baseline="0" dirty="0">
                <a:solidFill>
                  <a:schemeClr val="tx1"/>
                </a:solidFill>
                <a:latin typeface="+mn-lt"/>
                <a:ea typeface="+mn-ea"/>
                <a:cs typeface="+mn-cs"/>
              </a:rPr>
              <a:t>商業</a:t>
            </a:r>
            <a:r>
              <a:rPr kumimoji="1" lang="en-US" altLang="ja-JP" sz="900" b="0" i="0" u="none" strike="noStrike" kern="1200" baseline="0" dirty="0">
                <a:solidFill>
                  <a:schemeClr val="tx1"/>
                </a:solidFill>
                <a:latin typeface="+mn-lt"/>
                <a:ea typeface="+mn-ea"/>
                <a:cs typeface="+mn-cs"/>
              </a:rPr>
              <a:t>)[kana:"</a:t>
            </a:r>
            <a:r>
              <a:rPr kumimoji="1" lang="ja-JP" altLang="en-US" sz="900" b="0" i="0" u="none" strike="noStrike" kern="1200" baseline="0" dirty="0">
                <a:solidFill>
                  <a:schemeClr val="tx1"/>
                </a:solidFill>
                <a:latin typeface="+mn-lt"/>
                <a:ea typeface="+mn-ea"/>
                <a:cs typeface="+mn-cs"/>
              </a:rPr>
              <a:t>ショウギョウ</a:t>
            </a:r>
            <a:r>
              <a:rPr kumimoji="1" lang="en-US" altLang="ja-JP" sz="900" b="0" i="0" u="none" strike="noStrike" kern="1200" baseline="0" dirty="0">
                <a:solidFill>
                  <a:schemeClr val="tx1"/>
                </a:solidFill>
                <a:latin typeface="+mn-lt"/>
                <a:ea typeface="+mn-ea"/>
                <a:cs typeface="+mn-cs"/>
              </a:rPr>
              <a:t>"]</a:t>
            </a:r>
            <a:r>
              <a:rPr kumimoji="1" lang="ja-JP" altLang="en-US" dirty="0"/>
              <a:t>出版社も、オープンアクセスジャーナルを発刊するようになってきました。</a:t>
            </a:r>
            <a:r>
              <a:rPr kumimoji="1" lang="en-US" altLang="ja-JP" dirty="0"/>
              <a:t>(</a:t>
            </a:r>
            <a:r>
              <a:rPr kumimoji="1" lang="ja-JP" altLang="en-US" dirty="0"/>
              <a:t>既存</a:t>
            </a:r>
            <a:r>
              <a:rPr kumimoji="1" lang="en-US" altLang="ja-JP" dirty="0"/>
              <a:t>)[kana:"</a:t>
            </a:r>
            <a:r>
              <a:rPr kumimoji="1" lang="ja-JP" altLang="en-US" dirty="0"/>
              <a:t>キゾン</a:t>
            </a:r>
            <a:r>
              <a:rPr kumimoji="1" lang="en-US" altLang="ja-JP" dirty="0"/>
              <a:t>"]</a:t>
            </a:r>
            <a:r>
              <a:rPr kumimoji="1" lang="ja-JP" altLang="en-US" dirty="0"/>
              <a:t>の購読型ジャーナルとのビジネスモデルの違いはこの図のようになります。</a:t>
            </a:r>
            <a:endParaRPr kumimoji="1" lang="en-US" altLang="ja-JP" dirty="0"/>
          </a:p>
          <a:p>
            <a:r>
              <a:rPr kumimoji="1" lang="ja-JP" altLang="en-US" dirty="0"/>
              <a:t>購読型ジャーナルについては、大学が購読料を支払ってアクセス権を購入しているので、大学構成員が論文を閲覧できるというものです。一方でオープンアクセスは、著者が</a:t>
            </a:r>
            <a:r>
              <a:rPr kumimoji="1" lang="en-US" altLang="ja-JP" sz="900" dirty="0"/>
              <a:t>(APC</a:t>
            </a:r>
            <a:r>
              <a:rPr kumimoji="1" lang="en-US" altLang="ja-JP" sz="900" kern="1200" dirty="0">
                <a:solidFill>
                  <a:schemeClr val="tx1"/>
                </a:solidFill>
                <a:effectLst/>
                <a:latin typeface="+mn-lt"/>
                <a:ea typeface="+mn-ea"/>
                <a:cs typeface="+mn-cs"/>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en-US" sz="900" b="0" i="0" u="none" strike="noStrike" kern="1200" dirty="0">
                <a:solidFill>
                  <a:schemeClr val="tx1"/>
                </a:solidFill>
                <a:effectLst/>
                <a:latin typeface="+mn-lt"/>
                <a:ea typeface="+mn-ea"/>
                <a:cs typeface="+mn-cs"/>
              </a:rPr>
              <a:t>エーピーシ</a:t>
            </a:r>
            <a:r>
              <a:rPr kumimoji="1" lang="en-US" altLang="ja-JP" sz="900" b="0" i="0" u="none" strike="noStrike" kern="1200" dirty="0">
                <a:solidFill>
                  <a:schemeClr val="tx1"/>
                </a:solidFill>
                <a:effectLst/>
                <a:latin typeface="+mn-lt"/>
                <a:ea typeface="+mn-ea"/>
                <a:cs typeface="+mn-cs"/>
              </a:rPr>
              <a:t>'</a:t>
            </a:r>
            <a:r>
              <a:rPr kumimoji="1" lang="ja-JP" altLang="en-US" sz="900" b="0" i="0" u="none" strike="noStrike" kern="1200" dirty="0">
                <a:solidFill>
                  <a:schemeClr val="tx1"/>
                </a:solidFill>
                <a:effectLst/>
                <a:latin typeface="+mn-lt"/>
                <a:ea typeface="+mn-ea"/>
                <a:cs typeface="+mn-cs"/>
              </a:rPr>
              <a:t>ィ</a:t>
            </a:r>
            <a:r>
              <a:rPr kumimoji="1" lang="en-US" altLang="ja-JP" sz="900" b="0" i="0" u="none" strike="noStrike" kern="1200" dirty="0">
                <a:solidFill>
                  <a:schemeClr val="tx1"/>
                </a:solidFill>
                <a:effectLst/>
                <a:latin typeface="+mn-lt"/>
                <a:ea typeface="+mn-ea"/>
                <a:cs typeface="+mn-cs"/>
              </a:rPr>
              <a:t>"]</a:t>
            </a:r>
            <a:r>
              <a:rPr kumimoji="1" lang="ja-JP" altLang="en-US" dirty="0"/>
              <a:t>を支払うことで、万人が論文を閲覧できるというものです。</a:t>
            </a:r>
            <a:endParaRPr kumimoji="1" lang="en-US" altLang="ja-JP" dirty="0"/>
          </a:p>
          <a:p>
            <a:r>
              <a:rPr kumimoji="1" lang="ja-JP" altLang="en-US" dirty="0"/>
              <a:t>ここで注目すべき点は、お金を払う主体が大学から研究者に代わるという点です。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dirty="0"/>
              <a:t>次に、ゴールドオープンアクセスについて詳細に見ていきます。</a:t>
            </a:r>
            <a:endParaRPr kumimoji="1" lang="en-US" altLang="ja-JP" dirty="0"/>
          </a:p>
          <a:p>
            <a:endParaRPr kumimoji="1" lang="en-US" altLang="ja-JP" dirty="0"/>
          </a:p>
          <a:p>
            <a:r>
              <a:rPr kumimoji="1" lang="ja-JP" altLang="en-US" dirty="0"/>
              <a:t>オープンアクセス出版社を追って、大手商業出版社もオープンアクセスジャーナルを発刊するようになってきました。既存の購読型ジャーナルとのビジネスモデルの違いはこの図のようになります。</a:t>
            </a:r>
            <a:endParaRPr kumimoji="1" lang="en-US" altLang="ja-JP" dirty="0"/>
          </a:p>
          <a:p>
            <a:r>
              <a:rPr kumimoji="1" lang="ja-JP" altLang="en-US" dirty="0"/>
              <a:t>購読型ジャーナルについては大学が購読料を支払ってアクセス権を購入しているので、大学構成員が論文を閲覧できるというものです。一方でオープンアクセスは、著者が</a:t>
            </a:r>
            <a:r>
              <a:rPr kumimoji="1" lang="en-US" altLang="ja-JP" dirty="0"/>
              <a:t>APC</a:t>
            </a:r>
            <a:r>
              <a:rPr kumimoji="1" lang="ja-JP" altLang="en-US" dirty="0"/>
              <a:t>を支払うことで、万人が論文を閲覧できるというものです。</a:t>
            </a:r>
            <a:endParaRPr kumimoji="1" lang="en-US" altLang="ja-JP" dirty="0"/>
          </a:p>
          <a:p>
            <a:r>
              <a:rPr kumimoji="1" lang="ja-JP" altLang="en-US" dirty="0"/>
              <a:t>ここで注目すべき点は、お金を払う主体が大学から研究者に代わるという点です。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14</a:t>
            </a:fld>
            <a:endParaRPr kumimoji="1" lang="ja-JP" altLang="en-US"/>
          </a:p>
        </p:txBody>
      </p:sp>
    </p:spTree>
    <p:extLst>
      <p:ext uri="{BB962C8B-B14F-4D97-AF65-F5344CB8AC3E}">
        <p14:creationId xmlns:p14="http://schemas.microsoft.com/office/powerpoint/2010/main" val="4209778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購読モデルと</a:t>
            </a:r>
            <a:r>
              <a:rPr lang="en-US" altLang="ja-JP" sz="900" dirty="0"/>
              <a:t>OA</a:t>
            </a:r>
            <a:r>
              <a:rPr lang="ja-JP" altLang="en-US" sz="900" dirty="0"/>
              <a:t>モデル</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次の動画では、この</a:t>
            </a:r>
            <a:r>
              <a:rPr kumimoji="1" lang="en-US" altLang="ja-JP" sz="900" dirty="0"/>
              <a:t>(APC</a:t>
            </a:r>
            <a:r>
              <a:rPr kumimoji="1" lang="en-US" altLang="ja-JP" sz="900" kern="1200" dirty="0">
                <a:solidFill>
                  <a:schemeClr val="tx1"/>
                </a:solidFill>
                <a:effectLst/>
                <a:latin typeface="+mn-lt"/>
                <a:ea typeface="+mn-ea"/>
                <a:cs typeface="+mn-cs"/>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en-US" sz="900" b="0" i="0" u="none" strike="noStrike" kern="1200" dirty="0">
                <a:solidFill>
                  <a:schemeClr val="tx1"/>
                </a:solidFill>
                <a:effectLst/>
                <a:latin typeface="+mn-lt"/>
                <a:ea typeface="+mn-ea"/>
                <a:cs typeface="+mn-cs"/>
              </a:rPr>
              <a:t>エーピーシ</a:t>
            </a:r>
            <a:r>
              <a:rPr kumimoji="1" lang="en-US" altLang="ja-JP" sz="900" b="0" i="0" u="none" strike="noStrike" kern="1200" dirty="0">
                <a:solidFill>
                  <a:schemeClr val="tx1"/>
                </a:solidFill>
                <a:effectLst/>
                <a:latin typeface="+mn-lt"/>
                <a:ea typeface="+mn-ea"/>
                <a:cs typeface="+mn-cs"/>
              </a:rPr>
              <a:t>'</a:t>
            </a:r>
            <a:r>
              <a:rPr kumimoji="1" lang="ja-JP" altLang="en-US" sz="900" b="0" i="0" u="none" strike="noStrike" kern="1200" dirty="0">
                <a:solidFill>
                  <a:schemeClr val="tx1"/>
                </a:solidFill>
                <a:effectLst/>
                <a:latin typeface="+mn-lt"/>
                <a:ea typeface="+mn-ea"/>
                <a:cs typeface="+mn-cs"/>
              </a:rPr>
              <a:t>ィ</a:t>
            </a:r>
            <a:r>
              <a:rPr kumimoji="1" lang="en-US" altLang="ja-JP" sz="900" b="0" i="0" u="none" strike="noStrike" kern="1200" dirty="0">
                <a:solidFill>
                  <a:schemeClr val="tx1"/>
                </a:solidFill>
                <a:effectLst/>
                <a:latin typeface="+mn-lt"/>
                <a:ea typeface="+mn-ea"/>
                <a:cs typeface="+mn-cs"/>
              </a:rPr>
              <a:t>"]</a:t>
            </a:r>
            <a:r>
              <a:rPr kumimoji="1" lang="ja-JP" altLang="en-US" dirty="0"/>
              <a:t>について詳しく見ていきます。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次の動画では、この</a:t>
            </a:r>
            <a:r>
              <a:rPr kumimoji="1" lang="en-US" altLang="ja-JP" dirty="0"/>
              <a:t>APC</a:t>
            </a:r>
            <a:r>
              <a:rPr kumimoji="1" lang="ja-JP" altLang="en-US" dirty="0"/>
              <a:t>について詳しく見ていきます。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動画視聴後は、この動画の内容についての確認問題に挑戦してみてください。</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15</a:t>
            </a:fld>
            <a:endParaRPr kumimoji="1" lang="ja-JP" altLang="en-US"/>
          </a:p>
        </p:txBody>
      </p:sp>
    </p:spTree>
    <p:extLst>
      <p:ext uri="{BB962C8B-B14F-4D97-AF65-F5344CB8AC3E}">
        <p14:creationId xmlns:p14="http://schemas.microsoft.com/office/powerpoint/2010/main" val="410568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購読モデルと</a:t>
            </a:r>
            <a:r>
              <a:rPr lang="en-US" altLang="ja-JP" sz="900" dirty="0"/>
              <a:t>OA</a:t>
            </a:r>
            <a:r>
              <a:rPr lang="ja-JP" altLang="en-US" sz="900" dirty="0"/>
              <a:t>モデル</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[break:"2.5s"]</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16</a:t>
            </a:fld>
            <a:endParaRPr kumimoji="1" lang="ja-JP" altLang="en-US"/>
          </a:p>
        </p:txBody>
      </p:sp>
    </p:spTree>
    <p:extLst>
      <p:ext uri="{BB962C8B-B14F-4D97-AF65-F5344CB8AC3E}">
        <p14:creationId xmlns:p14="http://schemas.microsoft.com/office/powerpoint/2010/main" val="283710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sz="1400" kern="1200" dirty="0">
                <a:solidFill>
                  <a:schemeClr val="tx1"/>
                </a:solidFill>
                <a:effectLst/>
                <a:latin typeface="+mn-lt"/>
                <a:ea typeface="+mn-ea"/>
                <a:cs typeface="+mn-cs"/>
              </a:rPr>
              <a:t>Topic:</a:t>
            </a:r>
            <a:r>
              <a:rPr lang="ja-JP" altLang="en-US" sz="1400" dirty="0"/>
              <a:t>オープンアクセスの</a:t>
            </a:r>
            <a:r>
              <a:rPr lang="en-US" altLang="ja-JP" sz="1400" dirty="0"/>
              <a:t>2</a:t>
            </a:r>
            <a:r>
              <a:rPr lang="ja-JP" altLang="en-US" sz="1400" dirty="0"/>
              <a:t>つの方法</a:t>
            </a:r>
            <a:endParaRPr kumimoji="1" lang="en-US" altLang="ja-JP" sz="1400" kern="1200" dirty="0">
              <a:solidFill>
                <a:schemeClr val="tx1"/>
              </a:solidFill>
              <a:effectLst/>
              <a:latin typeface="+mn-lt"/>
              <a:ea typeface="+mn-ea"/>
              <a:cs typeface="+mn-cs"/>
            </a:endParaRPr>
          </a:p>
          <a:p>
            <a:endParaRPr kumimoji="1" lang="en-US" altLang="ja-JP" sz="14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sz="1400" dirty="0"/>
          </a:p>
          <a:p>
            <a:r>
              <a:rPr kumimoji="1" lang="ja-JP" altLang="en-US" sz="1400" kern="1200" dirty="0">
                <a:solidFill>
                  <a:schemeClr val="tx1"/>
                </a:solidFill>
                <a:effectLst/>
                <a:latin typeface="+mn-lt"/>
                <a:ea typeface="+mn-ea"/>
                <a:cs typeface="+mn-cs"/>
              </a:rPr>
              <a:t>前の動画で紹介した</a:t>
            </a:r>
            <a:r>
              <a:rPr kumimoji="1" lang="ja-JP" altLang="ja-JP" sz="1400" kern="1200" dirty="0">
                <a:solidFill>
                  <a:schemeClr val="tx1"/>
                </a:solidFill>
                <a:effectLst/>
                <a:latin typeface="+mn-lt"/>
                <a:ea typeface="+mn-ea"/>
                <a:cs typeface="+mn-cs"/>
              </a:rPr>
              <a:t>ブダペスト・オープンアクセス</a:t>
            </a:r>
            <a:r>
              <a:rPr kumimoji="1" lang="en-US" altLang="ja-JP" sz="1400" kern="1200" dirty="0">
                <a:solidFill>
                  <a:schemeClr val="tx1"/>
                </a:solidFill>
                <a:effectLst/>
                <a:latin typeface="+mn-lt"/>
                <a:ea typeface="+mn-ea"/>
                <a:cs typeface="+mn-cs"/>
              </a:rPr>
              <a:t>(</a:t>
            </a:r>
            <a:r>
              <a:rPr kumimoji="1" lang="ja-JP" altLang="ja-JP" sz="1400" kern="1200" dirty="0">
                <a:solidFill>
                  <a:schemeClr val="tx1"/>
                </a:solidFill>
                <a:effectLst/>
                <a:latin typeface="+mn-lt"/>
                <a:ea typeface="+mn-ea"/>
                <a:cs typeface="+mn-cs"/>
              </a:rPr>
              <a:t>イニシア</a:t>
            </a:r>
            <a:r>
              <a:rPr kumimoji="1" lang="ja-JP" altLang="en-US" sz="1400" kern="1200" dirty="0">
                <a:solidFill>
                  <a:schemeClr val="tx1"/>
                </a:solidFill>
                <a:effectLst/>
                <a:latin typeface="+mn-lt"/>
                <a:ea typeface="+mn-ea"/>
                <a:cs typeface="+mn-cs"/>
              </a:rPr>
              <a:t>ティ</a:t>
            </a:r>
            <a:r>
              <a:rPr kumimoji="1" lang="ja-JP" altLang="ja-JP" sz="1400" kern="1200" dirty="0">
                <a:solidFill>
                  <a:schemeClr val="tx1"/>
                </a:solidFill>
                <a:effectLst/>
                <a:latin typeface="+mn-lt"/>
                <a:ea typeface="+mn-ea"/>
                <a:cs typeface="+mn-cs"/>
              </a:rPr>
              <a:t>ブ</a:t>
            </a:r>
            <a:r>
              <a:rPr kumimoji="1" lang="en-US" altLang="ja-JP" sz="1400" kern="1200" dirty="0">
                <a:solidFill>
                  <a:schemeClr val="tx1"/>
                </a:solidFill>
                <a:effectLst/>
                <a:latin typeface="+mn-lt"/>
                <a:ea typeface="+mn-ea"/>
                <a:cs typeface="+mn-cs"/>
              </a:rPr>
              <a:t>)</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ja-JP" sz="1400" kern="1200" dirty="0">
                <a:solidFill>
                  <a:schemeClr val="tx1"/>
                </a:solidFill>
                <a:effectLst/>
                <a:latin typeface="+mn-lt"/>
                <a:ea typeface="+mn-ea"/>
                <a:cs typeface="+mn-cs"/>
              </a:rPr>
              <a:t>イニシア</a:t>
            </a:r>
            <a:r>
              <a:rPr kumimoji="1" lang="en-US" altLang="ja-JP" sz="1400" kern="1200" dirty="0">
                <a:solidFill>
                  <a:schemeClr val="tx1"/>
                </a:solidFill>
                <a:effectLst/>
                <a:latin typeface="+mn-lt"/>
                <a:ea typeface="+mn-ea"/>
                <a:cs typeface="+mn-cs"/>
              </a:rPr>
              <a:t>'</a:t>
            </a:r>
            <a:r>
              <a:rPr kumimoji="1" lang="ja-JP" altLang="en-US" sz="1400" kern="1200" dirty="0">
                <a:solidFill>
                  <a:schemeClr val="tx1"/>
                </a:solidFill>
                <a:effectLst/>
                <a:latin typeface="+mn-lt"/>
                <a:ea typeface="+mn-ea"/>
                <a:cs typeface="+mn-cs"/>
              </a:rPr>
              <a:t>チ</a:t>
            </a:r>
            <a:r>
              <a:rPr kumimoji="1" lang="ja-JP" altLang="ja-JP" sz="1400" kern="1200" dirty="0">
                <a:solidFill>
                  <a:schemeClr val="tx1"/>
                </a:solidFill>
                <a:effectLst/>
                <a:latin typeface="+mn-lt"/>
                <a:ea typeface="+mn-ea"/>
                <a:cs typeface="+mn-cs"/>
              </a:rPr>
              <a:t>ブ</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r>
              <a:rPr kumimoji="1" lang="ja-JP" altLang="en-US" sz="1400" dirty="0"/>
              <a:t>では、オープンアクセスには</a:t>
            </a:r>
            <a:r>
              <a:rPr kumimoji="1" lang="en-US" altLang="ja-JP" sz="1400" dirty="0"/>
              <a:t>2</a:t>
            </a:r>
            <a:r>
              <a:rPr kumimoji="1" lang="ja-JP" altLang="en-US" sz="1400" dirty="0"/>
              <a:t>つの実現方法がある、と述べました。ゴールドオープンアクセスと、グリーンオープンアクセスです。この</a:t>
            </a:r>
            <a:r>
              <a:rPr kumimoji="1" lang="en-US" altLang="ja-JP" sz="1400" dirty="0"/>
              <a:t>(2</a:t>
            </a:r>
            <a:r>
              <a:rPr kumimoji="1" lang="ja-JP" altLang="en-US" sz="1400" dirty="0"/>
              <a:t>つの</a:t>
            </a:r>
            <a:r>
              <a:rPr kumimoji="1" lang="en-US" altLang="ja-JP" sz="1400" kern="1200" dirty="0">
                <a:solidFill>
                  <a:schemeClr val="tx1"/>
                </a:solidFill>
                <a:effectLst/>
                <a:latin typeface="+mn-lt"/>
                <a:ea typeface="+mn-ea"/>
                <a:cs typeface="+mn-cs"/>
              </a:rPr>
              <a:t>)</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[kana:" </a:t>
            </a:r>
            <a:r>
              <a:rPr kumimoji="1" lang="ja-JP" altLang="en-US" sz="1400" b="0" i="0" u="none" strike="noStrike" kern="1200" dirty="0">
                <a:solidFill>
                  <a:schemeClr val="tx1"/>
                </a:solidFill>
                <a:effectLst/>
                <a:latin typeface="+mn-lt"/>
                <a:ea typeface="+mn-ea"/>
                <a:cs typeface="+mn-cs"/>
              </a:rPr>
              <a:t>フタツ</a:t>
            </a:r>
            <a:r>
              <a:rPr kumimoji="1" lang="en-US" altLang="ja-JP" sz="1400" b="0" i="0" u="none" strike="noStrike" kern="1200" dirty="0">
                <a:solidFill>
                  <a:schemeClr val="tx1"/>
                </a:solidFill>
                <a:effectLst/>
                <a:latin typeface="+mn-lt"/>
                <a:ea typeface="+mn-ea"/>
                <a:cs typeface="+mn-cs"/>
              </a:rPr>
              <a:t>'</a:t>
            </a:r>
            <a:r>
              <a:rPr kumimoji="1" lang="ja-JP" altLang="en-US" sz="1400" b="0" i="0" u="none" strike="noStrike" kern="1200" dirty="0">
                <a:solidFill>
                  <a:schemeClr val="tx1"/>
                </a:solidFill>
                <a:effectLst/>
                <a:latin typeface="+mn-lt"/>
                <a:ea typeface="+mn-ea"/>
                <a:cs typeface="+mn-cs"/>
              </a:rPr>
              <a:t>ノ</a:t>
            </a:r>
            <a:r>
              <a:rPr kumimoji="1" lang="en-US" altLang="ja-JP" sz="1400" b="0" i="0" u="none" strike="noStrike" kern="1200" dirty="0">
                <a:solidFill>
                  <a:schemeClr val="tx1"/>
                </a:solidFill>
                <a:effectLst/>
                <a:latin typeface="+mn-lt"/>
                <a:ea typeface="+mn-ea"/>
                <a:cs typeface="+mn-cs"/>
              </a:rPr>
              <a:t>"]</a:t>
            </a:r>
            <a:r>
              <a:rPr kumimoji="1" lang="ja-JP" altLang="en-US" sz="1400" dirty="0"/>
              <a:t>特長を簡単にまとめたのが、こちらの表です。</a:t>
            </a:r>
            <a:endParaRPr kumimoji="1" lang="en-US" altLang="ja-JP" sz="1400" dirty="0"/>
          </a:p>
          <a:p>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1400" dirty="0"/>
          </a:p>
          <a:p>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sz="1400" dirty="0"/>
          </a:p>
          <a:p>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前の動画で紹介したブダペスト・オープンアクセスイニシアティブでは、オープンアクセスには</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つの実現方法がある、と述べました。</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ゴールドオープンアクセスとグリーンオープンアクセスです。</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この</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つの特長を簡単にまとめたのがこちらの表です。</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ゴールドオープンアクセスとは、すべての論文がオープンであるフルオープンアクセスジャーナルで論文を公開すること、または、ハイブリッドジャーナルといって、購読料を払わないと読めない購読ジャーナルのうち、著者がその論文をオープンアクセスにできるオプションが用意されている雑誌でオープンアクセスにすることです。論文が公開される場所は、出版者のサイト、プラットフォームです。</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一方、グリーンオープンアクセスとはプレプリントサーバ、機関リポジトリ、著者の個人の</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Web</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サイトで論文を公開することで、セルフアーカイブとも呼ばれます。</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公開できる論文のバージョンは、ゴールドの方は、バージョンオブレコードと呼ばれる出版社版、グリーンの場合は、多くの場合認められているのは　アクセプテッドマニュスクリプト、著者最終稿になります。</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公開時期は、ゴールドの方は当然制約はなく、グリーンの方は多くの場合エンバーゴ、公開禁止期間が設定されています。著者の費用負担については、ゴールドの方はほとんどの場合あり、論文出版加工料、</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APC</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が必要になります。グリーンの方は、なしです。</a:t>
            </a:r>
            <a:r>
              <a:rPr lang="ja-JP" altLang="en-US" sz="3600" dirty="0"/>
              <a:t> </a:t>
            </a:r>
            <a:endParaRPr lang="en-US" altLang="ja-JP" sz="3600" dirty="0"/>
          </a:p>
          <a:p>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14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2</a:t>
            </a:fld>
            <a:endParaRPr kumimoji="1" lang="ja-JP" altLang="en-US"/>
          </a:p>
        </p:txBody>
      </p:sp>
    </p:spTree>
    <p:extLst>
      <p:ext uri="{BB962C8B-B14F-4D97-AF65-F5344CB8AC3E}">
        <p14:creationId xmlns:p14="http://schemas.microsoft.com/office/powerpoint/2010/main" val="85871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sz="1400" kern="1200" dirty="0">
                <a:solidFill>
                  <a:schemeClr val="tx1"/>
                </a:solidFill>
                <a:effectLst/>
                <a:latin typeface="+mn-lt"/>
                <a:ea typeface="+mn-ea"/>
                <a:cs typeface="+mn-cs"/>
              </a:rPr>
              <a:t>Topic:</a:t>
            </a:r>
            <a:r>
              <a:rPr lang="ja-JP" altLang="en-US" sz="1400" dirty="0"/>
              <a:t>オープンアクセスの</a:t>
            </a:r>
            <a:r>
              <a:rPr lang="en-US" altLang="ja-JP" sz="1400" dirty="0"/>
              <a:t>2</a:t>
            </a:r>
            <a:r>
              <a:rPr lang="ja-JP" altLang="en-US" sz="1400" dirty="0"/>
              <a:t>つの方法</a:t>
            </a:r>
            <a:endParaRPr kumimoji="1" lang="en-US" altLang="ja-JP" sz="1400" kern="1200" dirty="0">
              <a:solidFill>
                <a:schemeClr val="tx1"/>
              </a:solidFill>
              <a:effectLst/>
              <a:latin typeface="+mn-lt"/>
              <a:ea typeface="+mn-ea"/>
              <a:cs typeface="+mn-cs"/>
            </a:endParaRPr>
          </a:p>
          <a:p>
            <a:endParaRPr kumimoji="1" lang="en-US" altLang="ja-JP" sz="14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sz="1400" dirty="0"/>
          </a:p>
          <a:p>
            <a:r>
              <a:rPr kumimoji="1" lang="ja-JP" altLang="en-US" sz="1400" dirty="0"/>
              <a:t>ゴールドオープンアクセスとは、すべての論文がオープンであるフルオープンアクセスジャーナルで論文を公開すること、または、ハイブリッドジャーナルといって、購読料を払わないと読めない購読ジャーナルのうち、著者がその論文をオープンアクセスにできるオプションが用意されている雑誌で、オープンアクセスにすることです。論文が公開される場所は、出版者のサイト、プラットフォームです。</a:t>
            </a:r>
            <a:endParaRPr kumimoji="1" lang="en-US" altLang="ja-JP" sz="1400" dirty="0"/>
          </a:p>
          <a:p>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1400" dirty="0"/>
          </a:p>
          <a:p>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sz="1400" b="0" i="0" u="none" strike="noStrike" dirty="0">
              <a:solidFill>
                <a:schemeClr val="tx1"/>
              </a:solidFill>
              <a:effectLst/>
              <a:latin typeface="+mn-lt"/>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14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3</a:t>
            </a:fld>
            <a:endParaRPr kumimoji="1" lang="ja-JP" altLang="en-US"/>
          </a:p>
        </p:txBody>
      </p:sp>
    </p:spTree>
    <p:extLst>
      <p:ext uri="{BB962C8B-B14F-4D97-AF65-F5344CB8AC3E}">
        <p14:creationId xmlns:p14="http://schemas.microsoft.com/office/powerpoint/2010/main" val="406444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sz="1400" kern="1200" dirty="0">
                <a:solidFill>
                  <a:schemeClr val="tx1"/>
                </a:solidFill>
                <a:effectLst/>
                <a:latin typeface="+mn-lt"/>
                <a:ea typeface="+mn-ea"/>
                <a:cs typeface="+mn-cs"/>
              </a:rPr>
              <a:t>Topic:</a:t>
            </a:r>
            <a:r>
              <a:rPr lang="ja-JP" altLang="en-US" sz="1400" dirty="0"/>
              <a:t>オープンアクセスの</a:t>
            </a:r>
            <a:r>
              <a:rPr lang="en-US" altLang="ja-JP" sz="1400" dirty="0"/>
              <a:t>2</a:t>
            </a:r>
            <a:r>
              <a:rPr lang="ja-JP" altLang="en-US" sz="1400" dirty="0"/>
              <a:t>つの方法</a:t>
            </a:r>
            <a:endParaRPr kumimoji="1" lang="en-US" altLang="ja-JP" sz="1400" kern="1200" dirty="0">
              <a:solidFill>
                <a:schemeClr val="tx1"/>
              </a:solidFill>
              <a:effectLst/>
              <a:latin typeface="+mn-lt"/>
              <a:ea typeface="+mn-ea"/>
              <a:cs typeface="+mn-cs"/>
            </a:endParaRPr>
          </a:p>
          <a:p>
            <a:endParaRPr kumimoji="1" lang="en-US" altLang="ja-JP" sz="14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sz="1400" dirty="0"/>
          </a:p>
          <a:p>
            <a:r>
              <a:rPr kumimoji="1" lang="ja-JP" altLang="en-US" sz="1400" dirty="0"/>
              <a:t>一方、グリーンオープンアクセスとはプレプリントサーバ、機関リポジトリ、著者の個人の</a:t>
            </a:r>
            <a:r>
              <a:rPr kumimoji="1" lang="en-US" altLang="ja-JP" sz="1400" dirty="0"/>
              <a:t>Web</a:t>
            </a:r>
            <a:r>
              <a:rPr kumimoji="1" lang="ja-JP" altLang="en-US" sz="1400" dirty="0"/>
              <a:t>サイトで論文を公開することで、セルフアーカイブとも呼ばれます。</a:t>
            </a:r>
            <a:endParaRPr kumimoji="1" lang="en-US" altLang="ja-JP" sz="1400" dirty="0"/>
          </a:p>
          <a:p>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1400" dirty="0"/>
          </a:p>
          <a:p>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sz="1400" dirty="0"/>
          </a:p>
          <a:p>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14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4</a:t>
            </a:fld>
            <a:endParaRPr kumimoji="1" lang="ja-JP" altLang="en-US"/>
          </a:p>
        </p:txBody>
      </p:sp>
    </p:spTree>
    <p:extLst>
      <p:ext uri="{BB962C8B-B14F-4D97-AF65-F5344CB8AC3E}">
        <p14:creationId xmlns:p14="http://schemas.microsoft.com/office/powerpoint/2010/main" val="99746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sz="1400" kern="1200" dirty="0">
                <a:solidFill>
                  <a:schemeClr val="tx1"/>
                </a:solidFill>
                <a:effectLst/>
                <a:latin typeface="+mn-lt"/>
                <a:ea typeface="+mn-ea"/>
                <a:cs typeface="+mn-cs"/>
              </a:rPr>
              <a:t>Topic:</a:t>
            </a:r>
            <a:r>
              <a:rPr lang="ja-JP" altLang="en-US" sz="1400" dirty="0"/>
              <a:t>オープンアクセスの</a:t>
            </a:r>
            <a:r>
              <a:rPr lang="en-US" altLang="ja-JP" sz="1400" dirty="0"/>
              <a:t>2</a:t>
            </a:r>
            <a:r>
              <a:rPr lang="ja-JP" altLang="en-US" sz="1400" dirty="0"/>
              <a:t>つの方法</a:t>
            </a:r>
            <a:endParaRPr kumimoji="1" lang="en-US" altLang="ja-JP" sz="1400" kern="1200" dirty="0">
              <a:solidFill>
                <a:schemeClr val="tx1"/>
              </a:solidFill>
              <a:effectLst/>
              <a:latin typeface="+mn-lt"/>
              <a:ea typeface="+mn-ea"/>
              <a:cs typeface="+mn-cs"/>
            </a:endParaRPr>
          </a:p>
          <a:p>
            <a:endParaRPr kumimoji="1" lang="en-US" altLang="ja-JP" sz="14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t>公開できる論文のバージョンは、ゴールドの方は、バージョンオブレコードと呼ばれる出版社版、</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[break:"0.05s"]</a:t>
            </a:r>
            <a:r>
              <a:rPr kumimoji="1" lang="ja-JP" altLang="en-US" sz="1400" dirty="0"/>
              <a:t>グリーンの場合は、多くの場合認められているのは　アクセプテッドマニュスクリプト、</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[break:"0.05s"]</a:t>
            </a:r>
            <a:r>
              <a:rPr kumimoji="1" lang="ja-JP" altLang="en-US" sz="1400" dirty="0"/>
              <a:t>著者最終稿になります。</a:t>
            </a:r>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t>公開時期は、ゴールドの</a:t>
            </a:r>
            <a:r>
              <a:rPr kumimoji="1" lang="en-US" altLang="ja-JP" sz="1400" dirty="0"/>
              <a:t>(</a:t>
            </a:r>
            <a:r>
              <a:rPr kumimoji="1" lang="ja-JP" altLang="en-US" sz="1400" dirty="0"/>
              <a:t>方</a:t>
            </a:r>
            <a:r>
              <a:rPr kumimoji="1" lang="en-US" altLang="ja-JP" sz="1400" kern="1200" dirty="0">
                <a:solidFill>
                  <a:schemeClr val="tx1"/>
                </a:solidFill>
                <a:effectLst/>
                <a:latin typeface="+mn-lt"/>
                <a:ea typeface="+mn-ea"/>
                <a:cs typeface="+mn-cs"/>
              </a:rPr>
              <a:t>)</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en-US" sz="1400" b="0" i="0" u="none" strike="noStrike" kern="1200" dirty="0">
                <a:solidFill>
                  <a:schemeClr val="tx1"/>
                </a:solidFill>
                <a:effectLst/>
                <a:latin typeface="+mn-lt"/>
                <a:ea typeface="+mn-ea"/>
                <a:cs typeface="+mn-cs"/>
              </a:rPr>
              <a:t>ホォー</a:t>
            </a:r>
            <a:r>
              <a:rPr kumimoji="1" lang="en-US" altLang="ja-JP" sz="1400" b="0" i="0" u="none" strike="noStrike" kern="1200" dirty="0">
                <a:solidFill>
                  <a:schemeClr val="tx1"/>
                </a:solidFill>
                <a:effectLst/>
                <a:latin typeface="+mn-lt"/>
                <a:ea typeface="+mn-ea"/>
                <a:cs typeface="+mn-cs"/>
              </a:rPr>
              <a:t>'"]</a:t>
            </a:r>
            <a:r>
              <a:rPr kumimoji="1" lang="ja-JP" altLang="en-US" sz="1400" dirty="0"/>
              <a:t>は当然制約はなく、グリーンの方は多くの場合、エンバーゴ、公開禁止期間が設定されています。</a:t>
            </a:r>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t>著者の費用負担については、ゴールドの方はほとんどの場合あり、論文出版加工料、</a:t>
            </a:r>
            <a:r>
              <a:rPr kumimoji="1" lang="en-US" altLang="ja-JP" sz="1400" dirty="0"/>
              <a:t>(APC</a:t>
            </a:r>
            <a:r>
              <a:rPr kumimoji="1" lang="en-US" altLang="ja-JP" sz="1400" kern="1200" dirty="0">
                <a:solidFill>
                  <a:schemeClr val="tx1"/>
                </a:solidFill>
                <a:effectLst/>
                <a:latin typeface="+mn-lt"/>
                <a:ea typeface="+mn-ea"/>
                <a:cs typeface="+mn-cs"/>
              </a:rPr>
              <a:t>)</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en-US" sz="1400" b="0" i="0" u="none" strike="noStrike" kern="1200" dirty="0">
                <a:solidFill>
                  <a:schemeClr val="tx1"/>
                </a:solidFill>
                <a:effectLst/>
                <a:latin typeface="+mn-lt"/>
                <a:ea typeface="+mn-ea"/>
                <a:cs typeface="+mn-cs"/>
              </a:rPr>
              <a:t>エーピーシ</a:t>
            </a:r>
            <a:r>
              <a:rPr kumimoji="1" lang="en-US" altLang="ja-JP" sz="1400" b="0" i="0" u="none" strike="noStrike" kern="1200" dirty="0">
                <a:solidFill>
                  <a:schemeClr val="tx1"/>
                </a:solidFill>
                <a:effectLst/>
                <a:latin typeface="+mn-lt"/>
                <a:ea typeface="+mn-ea"/>
                <a:cs typeface="+mn-cs"/>
              </a:rPr>
              <a:t>'</a:t>
            </a:r>
            <a:r>
              <a:rPr kumimoji="1" lang="ja-JP" altLang="en-US" sz="1400" b="0" i="0" u="none" strike="noStrike" kern="1200" dirty="0">
                <a:solidFill>
                  <a:schemeClr val="tx1"/>
                </a:solidFill>
                <a:effectLst/>
                <a:latin typeface="+mn-lt"/>
                <a:ea typeface="+mn-ea"/>
                <a:cs typeface="+mn-cs"/>
              </a:rPr>
              <a:t>ィ</a:t>
            </a:r>
            <a:r>
              <a:rPr kumimoji="1" lang="en-US" altLang="ja-JP" sz="1400" b="0" i="0" u="none" strike="noStrike" kern="1200" dirty="0">
                <a:solidFill>
                  <a:schemeClr val="tx1"/>
                </a:solidFill>
                <a:effectLst/>
                <a:latin typeface="+mn-lt"/>
                <a:ea typeface="+mn-ea"/>
                <a:cs typeface="+mn-cs"/>
              </a:rPr>
              <a:t>"]</a:t>
            </a:r>
            <a:r>
              <a:rPr kumimoji="1" lang="ja-JP" altLang="en-US" sz="1400" dirty="0"/>
              <a:t>が必要になります。</a:t>
            </a:r>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t>グリーンの方は、なしです。</a:t>
            </a:r>
            <a:endParaRPr kumimoji="1" lang="en-US" altLang="ja-JP" sz="1400" dirty="0"/>
          </a:p>
          <a:p>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1400" dirty="0"/>
          </a:p>
          <a:p>
            <a:endParaRPr kumimoji="1" lang="en-US" altLang="ja-JP"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sz="1400" dirty="0"/>
          </a:p>
          <a:p>
            <a:endParaRPr lang="en-US" altLang="ja-JP" sz="3600" dirty="0"/>
          </a:p>
          <a:p>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14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5</a:t>
            </a:fld>
            <a:endParaRPr kumimoji="1" lang="ja-JP" altLang="en-US"/>
          </a:p>
        </p:txBody>
      </p:sp>
    </p:spTree>
    <p:extLst>
      <p:ext uri="{BB962C8B-B14F-4D97-AF65-F5344CB8AC3E}">
        <p14:creationId xmlns:p14="http://schemas.microsoft.com/office/powerpoint/2010/main" val="337956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Topic:</a:t>
            </a:r>
            <a:r>
              <a:rPr kumimoji="1" lang="ja-JP" altLang="en-US" sz="900" dirty="0"/>
              <a:t>プレプリント</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グリーン</a:t>
            </a:r>
            <a:r>
              <a:rPr kumimoji="1" lang="ja-JP" altLang="en-US" dirty="0"/>
              <a:t>オープンアクセス</a:t>
            </a:r>
            <a:r>
              <a:rPr kumimoji="1" lang="ja-JP" altLang="en-US" sz="900" dirty="0"/>
              <a:t>の受け皿となるものとして、プレプリントサーバと機関リポジトリについて、補足説明をします。</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r>
              <a:rPr kumimoji="1" lang="ja-JP" altLang="en-US" sz="900" dirty="0"/>
              <a:t>まず、プレプリントです。</a:t>
            </a:r>
            <a:endParaRPr kumimoji="1"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chemeClr val="tx1"/>
              </a:solidFill>
              <a:effectLst/>
              <a:latin typeface="+mn-lt"/>
              <a:ea typeface="+mn-ea"/>
              <a:cs typeface="+mn-cs"/>
            </a:endParaRPr>
          </a:p>
          <a:p>
            <a:pPr marL="0" indent="0">
              <a:buFont typeface="Arial" panose="020B0604020202020204" pitchFamily="34" charset="0"/>
              <a:buNone/>
            </a:pPr>
            <a:endParaRPr kumimoji="1" lang="en-US" altLang="ja-JP"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グリーン</a:t>
            </a:r>
            <a:r>
              <a:rPr kumimoji="1" lang="ja-JP" altLang="en-US" dirty="0"/>
              <a:t>オープンアクセス</a:t>
            </a:r>
            <a:r>
              <a:rPr kumimoji="1" lang="ja-JP" altLang="en-US" sz="900" dirty="0"/>
              <a:t>の受け皿となるものとしての、プレプリントサーバと機関リポジトリについて補足説明をします。</a:t>
            </a:r>
            <a:endParaRPr kumimoji="1" lang="en-US" altLang="ja-JP" sz="900" dirty="0"/>
          </a:p>
          <a:p>
            <a:endParaRPr kumimoji="1" lang="en-US" altLang="ja-JP" sz="900" dirty="0"/>
          </a:p>
          <a:p>
            <a:r>
              <a:rPr kumimoji="1" lang="ja-JP" altLang="en-US" sz="900" dirty="0"/>
              <a:t>まず、プレプリントです。</a:t>
            </a:r>
            <a:endParaRPr kumimoji="1" lang="en-US" altLang="ja-JP" sz="900" dirty="0"/>
          </a:p>
          <a:p>
            <a:pPr marL="0" indent="0">
              <a:buFont typeface="Wingdings" panose="05000000000000000000" pitchFamily="2" charset="2"/>
              <a:buNone/>
            </a:pP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t>プレプリントサーバとは、</a:t>
            </a:r>
            <a:r>
              <a:rPr lang="ja-JP" altLang="en-US" dirty="0"/>
              <a:t>査読を経て正式に出版される前の論文：プレプリントを公開するためのサービス　のことです。例として、</a:t>
            </a:r>
            <a:r>
              <a:rPr lang="en-US" altLang="ja-JP" dirty="0" err="1"/>
              <a:t>arXiv</a:t>
            </a:r>
            <a:r>
              <a:rPr lang="ja-JP" altLang="en-US" dirty="0"/>
              <a:t>（アーカイブ）</a:t>
            </a:r>
            <a:r>
              <a:rPr lang="en-US" altLang="ja-JP" dirty="0"/>
              <a:t>, </a:t>
            </a:r>
            <a:r>
              <a:rPr lang="en-US" altLang="ja-JP" dirty="0" err="1"/>
              <a:t>bioRxiv</a:t>
            </a:r>
            <a:r>
              <a:rPr lang="ja-JP" altLang="en-US" dirty="0"/>
              <a:t>（バイオ　アーカイブ）</a:t>
            </a:r>
            <a:r>
              <a:rPr lang="en-US" altLang="ja-JP" dirty="0"/>
              <a:t>, </a:t>
            </a:r>
            <a:r>
              <a:rPr lang="en-US" altLang="ja-JP" dirty="0" err="1"/>
              <a:t>chemRxiv</a:t>
            </a:r>
            <a:r>
              <a:rPr lang="ja-JP" altLang="en-US" dirty="0"/>
              <a:t>（ケム　アーカイブ）などが挙げられます。</a:t>
            </a:r>
            <a:r>
              <a:rPr kumimoji="1" lang="ja-JP" altLang="en-US" sz="900" dirty="0"/>
              <a:t>最後の　</a:t>
            </a:r>
            <a:r>
              <a:rPr kumimoji="1" lang="en-US" altLang="ja-JP" sz="900" dirty="0" err="1"/>
              <a:t>Jxiv</a:t>
            </a:r>
            <a:r>
              <a:rPr kumimoji="1" lang="ja-JP" altLang="en-US" sz="900" dirty="0"/>
              <a:t>（ジェイカイブ）は</a:t>
            </a:r>
            <a:r>
              <a:rPr kumimoji="1" lang="en-US" altLang="ja-JP" sz="900" dirty="0"/>
              <a:t>2022</a:t>
            </a:r>
            <a:r>
              <a:rPr kumimoji="1" lang="ja-JP" altLang="en-US" sz="900" dirty="0"/>
              <a:t>年</a:t>
            </a:r>
            <a:r>
              <a:rPr kumimoji="1" lang="en-US" altLang="ja-JP" sz="900" dirty="0"/>
              <a:t>3</a:t>
            </a:r>
            <a:r>
              <a:rPr kumimoji="1" lang="ja-JP" altLang="en-US" sz="900" dirty="0"/>
              <a:t>月に誕生したばかりですが、</a:t>
            </a:r>
            <a:r>
              <a:rPr kumimoji="1" lang="en-US" altLang="ja-JP" sz="900" dirty="0"/>
              <a:t>JST</a:t>
            </a:r>
            <a:r>
              <a:rPr kumimoji="1" lang="ja-JP" altLang="en-US" sz="900" dirty="0"/>
              <a:t>が運用する国産のプレプリントサーバです。分野は問わず、もちろん日本語論文の投稿も可能です。</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t>これらは、科学論文としての体裁が整っているか、など最低限のチェックだけで公開されます。査読による質保証はなされていません。</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プレプリントを公開する意義としては、</a:t>
            </a:r>
            <a:r>
              <a:rPr kumimoji="1" lang="ja-JP" altLang="en-US" sz="900" dirty="0"/>
              <a:t>オープンアクセス、</a:t>
            </a:r>
            <a:r>
              <a:rPr kumimoji="1" lang="ja-JP" altLang="en-US" dirty="0"/>
              <a:t>研究成果の迅速な共有</a:t>
            </a:r>
            <a:r>
              <a:rPr kumimoji="1" lang="ja-JP" altLang="en-US" sz="900" dirty="0"/>
              <a:t>、</a:t>
            </a:r>
            <a:r>
              <a:rPr kumimoji="1" lang="ja-JP" altLang="en-US" dirty="0"/>
              <a:t>先取権の主張</a:t>
            </a:r>
            <a:r>
              <a:rPr kumimoji="1" lang="ja-JP" altLang="en-US" sz="900" dirty="0"/>
              <a:t>です。後の</a:t>
            </a:r>
            <a:r>
              <a:rPr kumimoji="1" lang="en-US" altLang="ja-JP" sz="900" dirty="0"/>
              <a:t>2</a:t>
            </a:r>
            <a:r>
              <a:rPr kumimoji="1" lang="ja-JP" altLang="en-US" sz="900" dirty="0"/>
              <a:t>つは、査読を経て出版されるには数ヶ月、年単位という時間がかかるということと関わっています。</a:t>
            </a:r>
            <a:endParaRPr kumimoji="1" lang="en-US" altLang="ja-JP" sz="900" dirty="0"/>
          </a:p>
          <a:p>
            <a:pPr marL="0" indent="0">
              <a:buFont typeface="Arial" panose="020B0604020202020204" pitchFamily="34" charset="0"/>
              <a:buNone/>
            </a:pPr>
            <a:r>
              <a:rPr kumimoji="1" lang="ja-JP" altLang="en-US" sz="900" dirty="0"/>
              <a:t>プレプリントやディスカッションペーパーを流通させる習慣があった分野では、研究成果をまずプレプリントサーバで公表するのが一般的となっています。また、ジャーナルに投稿することを前提としない場合もあります。</a:t>
            </a:r>
          </a:p>
          <a:p>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i="0" u="none" strike="noStrike" kern="1200" baseline="0" dirty="0">
                <a:solidFill>
                  <a:schemeClr val="tx1"/>
                </a:solidFill>
                <a:latin typeface="+mn-lt"/>
                <a:ea typeface="+mn-ea"/>
                <a:cs typeface="+mn-cs"/>
              </a:rPr>
              <a:t>商業出版社もそうしたプレプリントに目を付けています。例えば、査読中の論文を出版社のサイトで公開したり、</a:t>
            </a:r>
            <a:r>
              <a:rPr lang="en-US" altLang="ja-JP" sz="900" dirty="0"/>
              <a:t>Elsevier</a:t>
            </a:r>
            <a:r>
              <a:rPr lang="ja-JP" altLang="en-US" sz="900" dirty="0"/>
              <a:t>社は社会科学系のプレプリントサーバ　</a:t>
            </a:r>
            <a:r>
              <a:rPr lang="en-US" altLang="ja-JP" sz="900" dirty="0"/>
              <a:t>SSRN</a:t>
            </a:r>
            <a:r>
              <a:rPr lang="ja-JP" altLang="en-US" sz="900" dirty="0"/>
              <a:t>　を買収するなど</a:t>
            </a:r>
            <a:r>
              <a:rPr kumimoji="1" lang="ja-JP" altLang="en-US" sz="900" b="0" i="0" u="none" strike="noStrike" kern="1200" baseline="0" dirty="0">
                <a:solidFill>
                  <a:schemeClr val="tx1"/>
                </a:solidFill>
                <a:latin typeface="+mn-lt"/>
                <a:ea typeface="+mn-ea"/>
                <a:cs typeface="+mn-cs"/>
              </a:rPr>
              <a:t>プレプリントサーバ自体にも手を出そうとする動きもあります。</a:t>
            </a:r>
            <a:endParaRPr kumimoji="1" lang="en-US" altLang="ja-JP" sz="9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kumimoji="1" lang="ja-JP" altLang="en-US" sz="900" b="0" i="0" u="none" strike="noStrike" kern="1200" baseline="0" dirty="0">
                <a:solidFill>
                  <a:schemeClr val="tx1"/>
                </a:solidFill>
                <a:latin typeface="+mn-lt"/>
                <a:ea typeface="+mn-ea"/>
                <a:cs typeface="+mn-cs"/>
              </a:rPr>
              <a:t>最後の</a:t>
            </a:r>
            <a:r>
              <a:rPr kumimoji="1" lang="en-US" altLang="ja-JP" sz="900" b="0" i="0" u="none" strike="noStrike" kern="1200" baseline="0" dirty="0">
                <a:solidFill>
                  <a:schemeClr val="tx1"/>
                </a:solidFill>
                <a:latin typeface="+mn-lt"/>
                <a:ea typeface="+mn-ea"/>
                <a:cs typeface="+mn-cs"/>
              </a:rPr>
              <a:t>F1000 Research</a:t>
            </a:r>
            <a:r>
              <a:rPr kumimoji="1" lang="ja-JP" altLang="en-US" sz="900" b="0" i="0" u="none" strike="noStrike" kern="1200" baseline="0" dirty="0">
                <a:solidFill>
                  <a:schemeClr val="tx1"/>
                </a:solidFill>
                <a:latin typeface="+mn-lt"/>
                <a:ea typeface="+mn-ea"/>
                <a:cs typeface="+mn-cs"/>
              </a:rPr>
              <a:t>（エフ　ワン　サウザント　リサーチ）ですが、これは</a:t>
            </a:r>
            <a:r>
              <a:rPr kumimoji="1" lang="en-US" altLang="ja-JP" sz="900" b="0" i="0" u="none" strike="noStrike" kern="1200" baseline="0" dirty="0">
                <a:solidFill>
                  <a:schemeClr val="tx1"/>
                </a:solidFill>
                <a:latin typeface="+mn-lt"/>
                <a:ea typeface="+mn-ea"/>
                <a:cs typeface="+mn-cs"/>
              </a:rPr>
              <a:t>Taylor &amp; Francis</a:t>
            </a:r>
            <a:r>
              <a:rPr kumimoji="1" lang="ja-JP" altLang="en-US" sz="900" b="0" i="0" u="none" strike="noStrike" kern="1200" baseline="0" dirty="0">
                <a:solidFill>
                  <a:schemeClr val="tx1"/>
                </a:solidFill>
                <a:latin typeface="+mn-lt"/>
                <a:ea typeface="+mn-ea"/>
                <a:cs typeface="+mn-cs"/>
              </a:rPr>
              <a:t>社のサービスです。プレプリントを公開、公開査読を受けクリアしたら、</a:t>
            </a:r>
            <a:r>
              <a:rPr kumimoji="1" lang="en-US" altLang="ja-JP" sz="900" b="0" i="0" u="none" strike="noStrike" kern="1200" baseline="0" dirty="0">
                <a:solidFill>
                  <a:schemeClr val="tx1"/>
                </a:solidFill>
                <a:latin typeface="+mn-lt"/>
                <a:ea typeface="+mn-ea"/>
                <a:cs typeface="+mn-cs"/>
              </a:rPr>
              <a:t>Scopus</a:t>
            </a:r>
            <a:r>
              <a:rPr kumimoji="1" lang="ja-JP" altLang="en-US" sz="900" b="0" i="0" u="none" strike="noStrike" kern="1200" baseline="0" dirty="0">
                <a:solidFill>
                  <a:schemeClr val="tx1"/>
                </a:solidFill>
                <a:latin typeface="+mn-lt"/>
                <a:ea typeface="+mn-ea"/>
                <a:cs typeface="+mn-cs"/>
              </a:rPr>
              <a:t>　（スコーパス）等のデータベースに採録されるというサービスで、プレプリントの迅速性という利点に公開査読による質と透明性を保証するものです。日本では</a:t>
            </a:r>
            <a:r>
              <a:rPr kumimoji="1" lang="en-US" altLang="ja-JP" sz="900" b="0" i="0" u="none" strike="noStrike" kern="1200" baseline="0" dirty="0">
                <a:solidFill>
                  <a:schemeClr val="tx1"/>
                </a:solidFill>
                <a:latin typeface="+mn-lt"/>
                <a:ea typeface="+mn-ea"/>
                <a:cs typeface="+mn-cs"/>
              </a:rPr>
              <a:t>2020</a:t>
            </a:r>
            <a:r>
              <a:rPr kumimoji="1" lang="ja-JP" altLang="en-US" sz="900" b="0" i="0" u="none" strike="noStrike" kern="1200" baseline="0" dirty="0">
                <a:solidFill>
                  <a:schemeClr val="tx1"/>
                </a:solidFill>
                <a:latin typeface="+mn-lt"/>
                <a:ea typeface="+mn-ea"/>
                <a:cs typeface="+mn-cs"/>
              </a:rPr>
              <a:t>年に、筑波大学がはじめて機関として導入しました。</a:t>
            </a:r>
            <a:endParaRPr kumimoji="1" lang="en-US" altLang="ja-JP" sz="9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6</a:t>
            </a:fld>
            <a:endParaRPr kumimoji="1" lang="ja-JP" altLang="en-US"/>
          </a:p>
        </p:txBody>
      </p:sp>
    </p:spTree>
    <p:extLst>
      <p:ext uri="{BB962C8B-B14F-4D97-AF65-F5344CB8AC3E}">
        <p14:creationId xmlns:p14="http://schemas.microsoft.com/office/powerpoint/2010/main" val="280067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Topic:</a:t>
            </a:r>
            <a:r>
              <a:rPr kumimoji="1" lang="ja-JP" altLang="en-US" sz="900" dirty="0"/>
              <a:t>プレプリント</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t>プレプリントサーバとは、</a:t>
            </a:r>
            <a:r>
              <a:rPr lang="ja-JP" altLang="en-US" dirty="0"/>
              <a:t>査読を経て正式に出版される前の論文、プレプリントを公開するためのサービスのことです。例として、アーカイブ、バイオアーカイブ、ケムアーカイブなどが挙げられます。</a:t>
            </a:r>
            <a:endParaRPr lang="en-US" altLang="ja-JP"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t>最後のジェイカイブは、</a:t>
            </a:r>
            <a:r>
              <a:rPr kumimoji="1" lang="en-US" altLang="ja-JP" sz="900" dirty="0"/>
              <a:t>2022</a:t>
            </a:r>
            <a:r>
              <a:rPr kumimoji="1" lang="ja-JP" altLang="en-US" sz="900" dirty="0"/>
              <a:t>年</a:t>
            </a:r>
            <a:r>
              <a:rPr kumimoji="1" lang="en-US" altLang="ja-JP" sz="900" dirty="0"/>
              <a:t>(3</a:t>
            </a:r>
            <a:r>
              <a:rPr kumimoji="1" lang="ja-JP" altLang="en-US" sz="900" dirty="0"/>
              <a:t>月に誕生した</a:t>
            </a:r>
            <a:r>
              <a:rPr kumimoji="1" lang="en-US" altLang="ja-JP" sz="900" dirty="0"/>
              <a:t>)[kana:"</a:t>
            </a:r>
            <a:r>
              <a:rPr kumimoji="1" lang="ja-JP" altLang="en-US" sz="900" dirty="0"/>
              <a:t>サ</a:t>
            </a:r>
            <a:r>
              <a:rPr kumimoji="1" lang="en-US" altLang="ja-JP" sz="900" dirty="0"/>
              <a:t>'</a:t>
            </a:r>
            <a:r>
              <a:rPr kumimoji="1" lang="ja-JP" altLang="en-US" sz="900" dirty="0"/>
              <a:t>ンガツニタンジョウシタ</a:t>
            </a:r>
            <a:r>
              <a:rPr kumimoji="1" lang="en-US" altLang="ja-JP" sz="900" dirty="0"/>
              <a:t>"]</a:t>
            </a:r>
            <a:r>
              <a:rPr kumimoji="1" lang="ja-JP" altLang="en-US" sz="900" dirty="0"/>
              <a:t>、</a:t>
            </a:r>
            <a:r>
              <a:rPr kumimoji="1" lang="en-US" altLang="ja-JP" sz="900" dirty="0"/>
              <a:t>JST</a:t>
            </a:r>
            <a:r>
              <a:rPr kumimoji="1" lang="ja-JP" altLang="en-US" sz="900" dirty="0"/>
              <a:t>が運用する国産のプレプリントサーバです。分野は問わず、日本語論文の投稿も可能です。</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t>これらは、科学論文としての体裁が整っているか、などの、最低限のチェックだけで公開され、査読による質保証はなされていません。</a:t>
            </a:r>
            <a:endParaRPr kumimoji="1"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chemeClr val="tx1"/>
              </a:solidFill>
              <a:effectLst/>
              <a:latin typeface="+mn-lt"/>
              <a:ea typeface="+mn-ea"/>
              <a:cs typeface="+mn-cs"/>
            </a:endParaRPr>
          </a:p>
          <a:p>
            <a:pPr marL="0" indent="0">
              <a:buFont typeface="Arial" panose="020B0604020202020204" pitchFamily="34" charset="0"/>
              <a:buNone/>
            </a:pPr>
            <a:endParaRPr kumimoji="1" lang="en-US" altLang="ja-JP"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7</a:t>
            </a:fld>
            <a:endParaRPr kumimoji="1" lang="ja-JP" altLang="en-US"/>
          </a:p>
        </p:txBody>
      </p:sp>
    </p:spTree>
    <p:extLst>
      <p:ext uri="{BB962C8B-B14F-4D97-AF65-F5344CB8AC3E}">
        <p14:creationId xmlns:p14="http://schemas.microsoft.com/office/powerpoint/2010/main" val="187708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Topic:</a:t>
            </a:r>
            <a:r>
              <a:rPr kumimoji="1" lang="ja-JP" altLang="en-US" sz="900" dirty="0"/>
              <a:t>プレプリント</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プレプリントを公開する意義は、</a:t>
            </a:r>
            <a:r>
              <a:rPr kumimoji="1" lang="ja-JP" altLang="en-US" sz="900" dirty="0"/>
              <a:t>オープンアクセス、</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[break:"0.05s"]</a:t>
            </a:r>
            <a:r>
              <a:rPr kumimoji="1" lang="ja-JP" altLang="en-US" dirty="0"/>
              <a:t>研究成果の迅速な共有</a:t>
            </a:r>
            <a:r>
              <a:rPr kumimoji="1" lang="ja-JP" altLang="en-US" sz="900" dirty="0"/>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[break:"0.05s"](</a:t>
            </a:r>
            <a:r>
              <a:rPr kumimoji="1" lang="ja-JP" altLang="en-US" dirty="0"/>
              <a:t>先取権</a:t>
            </a:r>
            <a:r>
              <a:rPr kumimoji="1" lang="en-US" altLang="ja-JP" dirty="0"/>
              <a:t>)[kana:"</a:t>
            </a:r>
            <a:r>
              <a:rPr kumimoji="1" lang="ja-JP" altLang="en-US" dirty="0"/>
              <a:t>センシ</a:t>
            </a:r>
            <a:r>
              <a:rPr kumimoji="1" lang="en-US" altLang="ja-JP" dirty="0"/>
              <a:t>'</a:t>
            </a:r>
            <a:r>
              <a:rPr kumimoji="1" lang="ja-JP" altLang="en-US" dirty="0"/>
              <a:t>ュケン</a:t>
            </a:r>
            <a:r>
              <a:rPr kumimoji="1" lang="en-US" altLang="ja-JP" dirty="0"/>
              <a:t>"]</a:t>
            </a:r>
            <a:r>
              <a:rPr kumimoji="1" lang="ja-JP" altLang="en-US" dirty="0"/>
              <a:t>の主張</a:t>
            </a:r>
            <a:r>
              <a:rPr kumimoji="1" lang="ja-JP" altLang="en-US" sz="900" dirty="0"/>
              <a:t>です。</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[break:"0.05s"]</a:t>
            </a:r>
            <a:r>
              <a:rPr kumimoji="1" lang="ja-JP" altLang="en-US" sz="900" dirty="0"/>
              <a:t>後の</a:t>
            </a:r>
            <a:r>
              <a:rPr kumimoji="1" lang="en-US" altLang="ja-JP" sz="900" dirty="0"/>
              <a:t>2</a:t>
            </a:r>
            <a:r>
              <a:rPr kumimoji="1" lang="ja-JP" altLang="en-US" sz="900" dirty="0"/>
              <a:t>つは、査読を経て出版されるには数ヶ月、年単位という時間がかかることと関わっています。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buFont typeface="Arial" panose="020B0604020202020204" pitchFamily="34" charset="0"/>
              <a:buNone/>
            </a:pPr>
            <a:r>
              <a:rPr kumimoji="1" lang="ja-JP" altLang="en-US" sz="900" dirty="0"/>
              <a:t>プレプリントやディスカッションペーパーを、流通させる習慣があった分野では、研究成果をまず、プレプリントサーバで公表するのが一般的となっています。また、ジャーナルに投稿することを前提としない場合もあります。</a:t>
            </a:r>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chemeClr val="tx1"/>
              </a:solidFill>
              <a:effectLst/>
              <a:latin typeface="+mn-lt"/>
              <a:ea typeface="+mn-ea"/>
              <a:cs typeface="+mn-cs"/>
            </a:endParaRPr>
          </a:p>
          <a:p>
            <a:pPr marL="0" indent="0">
              <a:buFont typeface="Arial" panose="020B0604020202020204" pitchFamily="34" charset="0"/>
              <a:buNone/>
            </a:pPr>
            <a:endParaRPr kumimoji="1" lang="en-US" altLang="ja-JP"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8</a:t>
            </a:fld>
            <a:endParaRPr kumimoji="1" lang="ja-JP" altLang="en-US"/>
          </a:p>
        </p:txBody>
      </p:sp>
    </p:spTree>
    <p:extLst>
      <p:ext uri="{BB962C8B-B14F-4D97-AF65-F5344CB8AC3E}">
        <p14:creationId xmlns:p14="http://schemas.microsoft.com/office/powerpoint/2010/main" val="291120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Topic:</a:t>
            </a:r>
            <a:r>
              <a:rPr kumimoji="1" lang="ja-JP" altLang="en-US" sz="900" dirty="0"/>
              <a:t>プレプリント</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b="0" i="0" u="none" strike="noStrike" kern="1200" baseline="0" dirty="0">
                <a:solidFill>
                  <a:schemeClr val="tx1"/>
                </a:solidFill>
                <a:latin typeface="+mn-lt"/>
                <a:ea typeface="+mn-ea"/>
                <a:cs typeface="+mn-cs"/>
              </a:rPr>
              <a:t>(</a:t>
            </a:r>
            <a:r>
              <a:rPr kumimoji="1" lang="ja-JP" altLang="en-US" sz="900" b="0" i="0" u="none" strike="noStrike" kern="1200" baseline="0" dirty="0">
                <a:solidFill>
                  <a:schemeClr val="tx1"/>
                </a:solidFill>
                <a:latin typeface="+mn-lt"/>
                <a:ea typeface="+mn-ea"/>
                <a:cs typeface="+mn-cs"/>
              </a:rPr>
              <a:t>商業</a:t>
            </a:r>
            <a:r>
              <a:rPr kumimoji="1" lang="en-US" altLang="ja-JP" sz="900" b="0" i="0" u="none" strike="noStrike" kern="1200" baseline="0" dirty="0">
                <a:solidFill>
                  <a:schemeClr val="tx1"/>
                </a:solidFill>
                <a:latin typeface="+mn-lt"/>
                <a:ea typeface="+mn-ea"/>
                <a:cs typeface="+mn-cs"/>
              </a:rPr>
              <a:t>)[kana:"</a:t>
            </a:r>
            <a:r>
              <a:rPr kumimoji="1" lang="ja-JP" altLang="en-US" sz="900" b="0" i="0" u="none" strike="noStrike" kern="1200" baseline="0" dirty="0">
                <a:solidFill>
                  <a:schemeClr val="tx1"/>
                </a:solidFill>
                <a:latin typeface="+mn-lt"/>
                <a:ea typeface="+mn-ea"/>
                <a:cs typeface="+mn-cs"/>
              </a:rPr>
              <a:t>ショウギョウ</a:t>
            </a:r>
            <a:r>
              <a:rPr kumimoji="1" lang="en-US" altLang="ja-JP" sz="900" b="0" i="0" u="none" strike="noStrike" kern="1200" baseline="0" dirty="0">
                <a:solidFill>
                  <a:schemeClr val="tx1"/>
                </a:solidFill>
                <a:latin typeface="+mn-lt"/>
                <a:ea typeface="+mn-ea"/>
                <a:cs typeface="+mn-cs"/>
              </a:rPr>
              <a:t>"] </a:t>
            </a:r>
            <a:r>
              <a:rPr kumimoji="1" lang="ja-JP" altLang="en-US" sz="900" b="0" i="0" u="none" strike="noStrike" kern="1200" baseline="0" dirty="0">
                <a:solidFill>
                  <a:schemeClr val="tx1"/>
                </a:solidFill>
                <a:latin typeface="+mn-lt"/>
                <a:ea typeface="+mn-ea"/>
                <a:cs typeface="+mn-cs"/>
              </a:rPr>
              <a:t>出版社も、プレプリントに目を付けています。例えば、査読中の論文を出版社のサイトで公開したり、</a:t>
            </a:r>
            <a:r>
              <a:rPr lang="en-US" altLang="ja-JP" sz="900" dirty="0"/>
              <a:t>Elsevier</a:t>
            </a:r>
            <a:r>
              <a:rPr lang="ja-JP" altLang="en-US" sz="900" dirty="0"/>
              <a:t>社は社会科学系のプレプリントサーバ、</a:t>
            </a:r>
            <a:r>
              <a:rPr lang="en-US" altLang="ja-JP" sz="900" dirty="0"/>
              <a:t>SSRN</a:t>
            </a:r>
            <a:r>
              <a:rPr lang="ja-JP" altLang="en-US" sz="900" dirty="0"/>
              <a:t>を買収するなど、</a:t>
            </a:r>
            <a:r>
              <a:rPr kumimoji="1" lang="ja-JP" altLang="en-US" sz="900" b="0" i="0" u="none" strike="noStrike" kern="1200" baseline="0" dirty="0">
                <a:solidFill>
                  <a:schemeClr val="tx1"/>
                </a:solidFill>
                <a:latin typeface="+mn-lt"/>
                <a:ea typeface="+mn-ea"/>
                <a:cs typeface="+mn-cs"/>
              </a:rPr>
              <a:t>プレプリントサーバ自体にも手を出そうとする動きもあります。</a:t>
            </a:r>
            <a:endParaRPr kumimoji="1" lang="en-US" altLang="ja-JP"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i="0" u="none" strike="noStrike" kern="1200" baseline="0" dirty="0">
                <a:solidFill>
                  <a:schemeClr val="tx1"/>
                </a:solidFill>
                <a:latin typeface="+mn-lt"/>
                <a:ea typeface="+mn-ea"/>
                <a:cs typeface="+mn-cs"/>
              </a:rPr>
              <a:t>エフ・ワンサウザント・リサーチは、</a:t>
            </a:r>
            <a:r>
              <a:rPr lang="ja-JP" altLang="en-US" b="0" i="0" dirty="0">
                <a:solidFill>
                  <a:srgbClr val="4D5156"/>
                </a:solidFill>
                <a:effectLst/>
                <a:latin typeface="arial" panose="020B0604020202020204" pitchFamily="34" charset="0"/>
              </a:rPr>
              <a:t>テイラー・アンド・フランシス</a:t>
            </a:r>
            <a:r>
              <a:rPr kumimoji="1" lang="ja-JP" altLang="en-US" sz="900" b="0" i="0" u="none" strike="noStrike" kern="1200" baseline="0" dirty="0">
                <a:solidFill>
                  <a:schemeClr val="tx1"/>
                </a:solidFill>
                <a:latin typeface="+mn-lt"/>
                <a:ea typeface="+mn-ea"/>
                <a:cs typeface="+mn-cs"/>
              </a:rPr>
              <a:t>社のサービスです。これは、プレプリントを公開、公開査読を受け、クリアしたら、スコーパス等のデータベースに採録されるというサービスで、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buFont typeface="Arial" panose="020B0604020202020204" pitchFamily="34" charset="0"/>
              <a:buNone/>
            </a:pPr>
            <a:r>
              <a:rPr kumimoji="1" lang="ja-JP" altLang="en-US" sz="900" b="0" i="0" u="none" strike="noStrike" kern="1200" baseline="0" dirty="0">
                <a:solidFill>
                  <a:schemeClr val="tx1"/>
                </a:solidFill>
                <a:latin typeface="+mn-lt"/>
                <a:ea typeface="+mn-ea"/>
                <a:cs typeface="+mn-cs"/>
              </a:rPr>
              <a:t>プレプリントの迅速性という利点と、公開査読による、質と透明性を保証するものです。日本では</a:t>
            </a:r>
            <a:r>
              <a:rPr kumimoji="1" lang="en-US" altLang="ja-JP" sz="900" b="0" i="0" u="none" strike="noStrike" kern="1200" baseline="0" dirty="0">
                <a:solidFill>
                  <a:schemeClr val="tx1"/>
                </a:solidFill>
                <a:latin typeface="+mn-lt"/>
                <a:ea typeface="+mn-ea"/>
                <a:cs typeface="+mn-cs"/>
              </a:rPr>
              <a:t>2020</a:t>
            </a:r>
            <a:r>
              <a:rPr kumimoji="1" lang="ja-JP" altLang="en-US" sz="900" b="0" i="0" u="none" strike="noStrike" kern="1200" baseline="0" dirty="0">
                <a:solidFill>
                  <a:schemeClr val="tx1"/>
                </a:solidFill>
                <a:latin typeface="+mn-lt"/>
                <a:ea typeface="+mn-ea"/>
                <a:cs typeface="+mn-cs"/>
              </a:rPr>
              <a:t>年に、筑波大学がはじめて機関として導入しました。</a:t>
            </a:r>
            <a:endParaRPr kumimoji="1" lang="en-US" altLang="ja-JP" sz="9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chemeClr val="tx1"/>
              </a:solidFill>
              <a:effectLst/>
              <a:latin typeface="+mn-lt"/>
              <a:ea typeface="+mn-ea"/>
              <a:cs typeface="+mn-cs"/>
            </a:endParaRPr>
          </a:p>
          <a:p>
            <a:pPr marL="0" indent="0">
              <a:buFont typeface="Arial" panose="020B0604020202020204" pitchFamily="34" charset="0"/>
              <a:buNone/>
            </a:pPr>
            <a:endParaRPr kumimoji="1" lang="en-US" altLang="ja-JP"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9</a:t>
            </a:fld>
            <a:endParaRPr kumimoji="1" lang="ja-JP" altLang="en-US"/>
          </a:p>
        </p:txBody>
      </p:sp>
    </p:spTree>
    <p:extLst>
      <p:ext uri="{BB962C8B-B14F-4D97-AF65-F5344CB8AC3E}">
        <p14:creationId xmlns:p14="http://schemas.microsoft.com/office/powerpoint/2010/main" val="404999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ja-JP" altLang="en-US" dirty="0"/>
              <a:t>マスター サブタイトルの書式設定</a:t>
            </a:r>
          </a:p>
        </p:txBody>
      </p:sp>
      <p:sp>
        <p:nvSpPr>
          <p:cNvPr id="5" name="日付プレースホルダー 3"/>
          <p:cNvSpPr>
            <a:spLocks noGrp="1"/>
          </p:cNvSpPr>
          <p:nvPr>
            <p:ph type="dt" sz="half" idx="10"/>
          </p:nvPr>
        </p:nvSpPr>
        <p:spPr>
          <a:xfrm>
            <a:off x="457200" y="4767270"/>
            <a:ext cx="2135188" cy="273844"/>
          </a:xfrm>
        </p:spPr>
        <p:txBody>
          <a:bodyPr/>
          <a:lstStyle>
            <a:lvl1pPr>
              <a:defRPr/>
            </a:lvl1pPr>
          </a:lstStyle>
          <a:p>
            <a:pPr>
              <a:defRPr/>
            </a:pPr>
            <a:fld id="{0FF6ABE1-3945-41D7-8A59-8A56047AB966}" type="datetime1">
              <a:rPr lang="ja-JP" altLang="en-US" smtClean="0"/>
              <a:t>2025/9/25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C2D26373-EBF4-44F8-8BA2-5EC836F94246}" type="slidenum">
              <a:rPr lang="ja-JP" altLang="en-US"/>
              <a:pPr/>
              <a:t>‹#›</a:t>
            </a:fld>
            <a:endParaRPr lang="ja-JP" altLang="en-US"/>
          </a:p>
        </p:txBody>
      </p:sp>
      <p:pic>
        <p:nvPicPr>
          <p:cNvPr id="8" name="図 7" descr="座る, テーブル, 閉じる, 持つ が含まれている画像&#10;&#10;AI によって生成されたコンテンツは間違っている可能性があります。">
            <a:extLst>
              <a:ext uri="{FF2B5EF4-FFF2-40B4-BE49-F238E27FC236}">
                <a16:creationId xmlns:a16="http://schemas.microsoft.com/office/drawing/2014/main" id="{46CBBF0E-64E9-69D7-F803-B1E023758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854278"/>
          </a:xfrm>
          <a:prstGeom prst="rect">
            <a:avLst/>
          </a:prstGeom>
        </p:spPr>
      </p:pic>
      <p:pic>
        <p:nvPicPr>
          <p:cNvPr id="11" name="図 10" descr="建物, ウィンドウ が含まれている画像&#10;&#10;AI によって生成されたコンテンツは間違っている可能性があります。">
            <a:extLst>
              <a:ext uri="{FF2B5EF4-FFF2-40B4-BE49-F238E27FC236}">
                <a16:creationId xmlns:a16="http://schemas.microsoft.com/office/drawing/2014/main" id="{2695C185-A3FB-A9F6-F89E-A925E06E5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83716"/>
            <a:ext cx="9144000" cy="1480322"/>
          </a:xfrm>
          <a:prstGeom prst="rect">
            <a:avLst/>
          </a:prstGeom>
        </p:spPr>
      </p:pic>
    </p:spTree>
    <p:extLst>
      <p:ext uri="{BB962C8B-B14F-4D97-AF65-F5344CB8AC3E}">
        <p14:creationId xmlns:p14="http://schemas.microsoft.com/office/powerpoint/2010/main" val="21820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5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20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036254"/>
            <a:ext cx="7772400" cy="1021556"/>
          </a:xfrm>
        </p:spPr>
        <p:txBody>
          <a:bodyPr anchor="t"/>
          <a:lstStyle>
            <a:lvl1pPr algn="l">
              <a:defRPr sz="3000" b="1" cap="a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911113"/>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5CA35C3-E04C-4A75-A69D-A59FB37B048B}"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AB019E1-824D-41D5-A056-ABC73F622BDE}" type="slidenum">
              <a:rPr lang="ja-JP" altLang="en-US"/>
              <a:pPr/>
              <a:t>‹#›</a:t>
            </a:fld>
            <a:endParaRPr lang="ja-JP" altLang="en-US"/>
          </a:p>
        </p:txBody>
      </p:sp>
    </p:spTree>
    <p:extLst>
      <p:ext uri="{BB962C8B-B14F-4D97-AF65-F5344CB8AC3E}">
        <p14:creationId xmlns:p14="http://schemas.microsoft.com/office/powerpoint/2010/main" val="37536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sz="half" idx="1"/>
          </p:nvPr>
        </p:nvSpPr>
        <p:spPr>
          <a:xfrm>
            <a:off x="457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258918A-DCD4-40FD-92B6-095E08C60439}"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CB0E52F-C81B-4530-8D6B-99CE9C34B24A}" type="slidenum">
              <a:rPr lang="ja-JP" altLang="en-US"/>
              <a:pPr/>
              <a:t>‹#›</a:t>
            </a:fld>
            <a:endParaRPr lang="ja-JP" altLang="en-US"/>
          </a:p>
        </p:txBody>
      </p:sp>
    </p:spTree>
    <p:extLst>
      <p:ext uri="{BB962C8B-B14F-4D97-AF65-F5344CB8AC3E}">
        <p14:creationId xmlns:p14="http://schemas.microsoft.com/office/powerpoint/2010/main" val="208115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151338"/>
            <a:ext cx="4040188"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33" y="1151338"/>
            <a:ext cx="4041775"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33" y="1631156"/>
            <a:ext cx="4041775"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B7ACCF7-FBFC-4030-9911-9A0A2C63B5EA}" type="datetime1">
              <a:rPr lang="ja-JP" altLang="en-US" smtClean="0"/>
              <a:t>2025/9/25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1E13215B-0CA1-4363-87A8-C4A2C73CD5D1}" type="slidenum">
              <a:rPr lang="ja-JP" altLang="en-US"/>
              <a:pPr/>
              <a:t>‹#›</a:t>
            </a:fld>
            <a:endParaRPr lang="ja-JP" altLang="en-US"/>
          </a:p>
        </p:txBody>
      </p:sp>
    </p:spTree>
    <p:extLst>
      <p:ext uri="{BB962C8B-B14F-4D97-AF65-F5344CB8AC3E}">
        <p14:creationId xmlns:p14="http://schemas.microsoft.com/office/powerpoint/2010/main" val="305496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E3A8D79-8B42-4975-9BF9-7BF4E5E4E291}" type="datetime1">
              <a:rPr lang="ja-JP" altLang="en-US" smtClean="0"/>
              <a:t>2025/9/25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A30436A8-BC6B-4D9E-8297-54AC3D835833}" type="slidenum">
              <a:rPr lang="ja-JP" altLang="en-US"/>
              <a:pPr/>
              <a:t>‹#›</a:t>
            </a:fld>
            <a:endParaRPr lang="ja-JP" altLang="en-US"/>
          </a:p>
        </p:txBody>
      </p:sp>
    </p:spTree>
    <p:extLst>
      <p:ext uri="{BB962C8B-B14F-4D97-AF65-F5344CB8AC3E}">
        <p14:creationId xmlns:p14="http://schemas.microsoft.com/office/powerpoint/2010/main" val="11362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04790"/>
            <a:ext cx="3008313" cy="871538"/>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3575050" y="204795"/>
            <a:ext cx="5111750" cy="4389835"/>
          </a:xfrm>
        </p:spPr>
        <p:txBody>
          <a:bodyPr/>
          <a:lstStyle>
            <a:lvl1pPr>
              <a:defRPr sz="2400">
                <a:latin typeface="游ゴシック" panose="020B0400000000000000" pitchFamily="50" charset="-128"/>
                <a:ea typeface="游ゴシック" panose="020B0400000000000000" pitchFamily="50" charset="-128"/>
              </a:defRPr>
            </a:lvl1pPr>
            <a:lvl2pPr>
              <a:defRPr sz="21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500">
                <a:latin typeface="游ゴシック" panose="020B0400000000000000" pitchFamily="50" charset="-128"/>
                <a:ea typeface="游ゴシック" panose="020B0400000000000000" pitchFamily="50" charset="-128"/>
              </a:defRPr>
            </a:lvl4pPr>
            <a:lvl5pPr>
              <a:defRPr sz="1500">
                <a:latin typeface="游ゴシック" panose="020B0400000000000000" pitchFamily="50" charset="-128"/>
                <a:ea typeface="游ゴシック" panose="020B0400000000000000" pitchFamily="50" charset="-128"/>
              </a:defRPr>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076328"/>
            <a:ext cx="3008313" cy="351829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C7B82A-E832-42C9-BFBE-F24CB8C840DC}"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D214BE7-06E5-4E7F-97B3-4A0FFB2FA5D4}" type="slidenum">
              <a:rPr lang="ja-JP" altLang="en-US"/>
              <a:pPr/>
              <a:t>‹#›</a:t>
            </a:fld>
            <a:endParaRPr lang="ja-JP" altLang="en-US"/>
          </a:p>
        </p:txBody>
      </p:sp>
    </p:spTree>
    <p:extLst>
      <p:ext uri="{BB962C8B-B14F-4D97-AF65-F5344CB8AC3E}">
        <p14:creationId xmlns:p14="http://schemas.microsoft.com/office/powerpoint/2010/main" val="396955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4"/>
            <a:ext cx="5486400" cy="425054"/>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図プレースホルダー 2"/>
          <p:cNvSpPr>
            <a:spLocks noGrp="1"/>
          </p:cNvSpPr>
          <p:nvPr>
            <p:ph type="pic" idx="1"/>
          </p:nvPr>
        </p:nvSpPr>
        <p:spPr>
          <a:xfrm>
            <a:off x="1792288" y="459581"/>
            <a:ext cx="5486400" cy="3086100"/>
          </a:xfrm>
        </p:spPr>
        <p:txBody>
          <a:bodyPr rtlCol="0">
            <a:normAutofit/>
          </a:bodyPr>
          <a:lstStyle>
            <a:lvl1pPr marL="0" indent="0">
              <a:buNone/>
              <a:defRPr sz="2400">
                <a:latin typeface="游ゴシック" panose="020B0400000000000000" pitchFamily="50" charset="-128"/>
                <a:ea typeface="游ゴシック" panose="020B0400000000000000" pitchFamily="50" charset="-128"/>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4025507"/>
            <a:ext cx="5486400" cy="60364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15B1265-3F56-437A-990F-EF48DD47A35F}"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B5AAB3C-9B3B-4AFB-BB04-571B0210F0FD}" type="slidenum">
              <a:rPr lang="ja-JP" altLang="en-US"/>
              <a:pPr/>
              <a:t>‹#›</a:t>
            </a:fld>
            <a:endParaRPr lang="ja-JP" altLang="en-US"/>
          </a:p>
        </p:txBody>
      </p:sp>
    </p:spTree>
    <p:extLst>
      <p:ext uri="{BB962C8B-B14F-4D97-AF65-F5344CB8AC3E}">
        <p14:creationId xmlns:p14="http://schemas.microsoft.com/office/powerpoint/2010/main" val="194742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8F8EEF4-E354-426C-B7D2-A2C65D543D67}"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DA7B2D4-BFD3-48C1-B768-F0E69D83AB14}" type="slidenum">
              <a:rPr lang="ja-JP" altLang="en-US"/>
              <a:pPr/>
              <a:t>‹#›</a:t>
            </a:fld>
            <a:endParaRPr lang="ja-JP" altLang="en-US"/>
          </a:p>
        </p:txBody>
      </p:sp>
    </p:spTree>
    <p:extLst>
      <p:ext uri="{BB962C8B-B14F-4D97-AF65-F5344CB8AC3E}">
        <p14:creationId xmlns:p14="http://schemas.microsoft.com/office/powerpoint/2010/main" val="30138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6"/>
            <a:ext cx="2057400" cy="4388644"/>
          </a:xfrm>
        </p:spPr>
        <p:txBody>
          <a:bodyPr vert="eaVert"/>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05986"/>
            <a:ext cx="6019800" cy="4388644"/>
          </a:xfrm>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E64231F-5388-449E-B01E-29E10175B539}"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804ED79-E7AF-4631-9488-EA844F9D5948}" type="slidenum">
              <a:rPr lang="ja-JP" altLang="en-US"/>
              <a:pPr/>
              <a:t>‹#›</a:t>
            </a:fld>
            <a:endParaRPr lang="ja-JP" altLang="en-US"/>
          </a:p>
        </p:txBody>
      </p:sp>
    </p:spTree>
    <p:extLst>
      <p:ext uri="{BB962C8B-B14F-4D97-AF65-F5344CB8AC3E}">
        <p14:creationId xmlns:p14="http://schemas.microsoft.com/office/powerpoint/2010/main" val="22405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457200" y="3057811"/>
            <a:ext cx="8229600" cy="10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2085696"/>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3319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31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0E57B61B-E668-461A-807E-80F1CC721B07}" type="slidenum">
              <a:rPr lang="ja-JP" altLang="en-US" smtClean="0"/>
              <a:pPr/>
              <a:t>‹#›</a:t>
            </a:fld>
            <a:endParaRPr lang="ja-JP" altLang="en-US"/>
          </a:p>
        </p:txBody>
      </p:sp>
      <p:sp>
        <p:nvSpPr>
          <p:cNvPr id="8" name="コンテンツ プレースホルダー 2"/>
          <p:cNvSpPr>
            <a:spLocks noGrp="1"/>
          </p:cNvSpPr>
          <p:nvPr>
            <p:ph idx="1"/>
          </p:nvPr>
        </p:nvSpPr>
        <p:spPr>
          <a:xfrm>
            <a:off x="457200" y="1200155"/>
            <a:ext cx="8229600" cy="3394472"/>
          </a:xfrm>
        </p:spPr>
        <p:txBody>
          <a:bodyPr/>
          <a:lstStyle>
            <a:lvl1pPr marL="198830" indent="-198830"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eaLnBrk="1">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Tree>
    <p:extLst>
      <p:ext uri="{BB962C8B-B14F-4D97-AF65-F5344CB8AC3E}">
        <p14:creationId xmlns:p14="http://schemas.microsoft.com/office/powerpoint/2010/main" val="32648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0629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F8409C4-B7E9-49E1-91FC-40BE6F76C989}" type="datetime1">
              <a:rPr lang="ja-JP" altLang="en-US" smtClean="0"/>
              <a:t>2025/9/25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8EF0BC0-D36F-43B2-9B09-259185B53A37}" type="slidenum">
              <a:rPr lang="ja-JP" altLang="en-US"/>
              <a:pPr/>
              <a:t>‹#›</a:t>
            </a:fld>
            <a:endParaRPr lang="ja-JP" altLang="en-US"/>
          </a:p>
        </p:txBody>
      </p:sp>
      <p:pic>
        <p:nvPicPr>
          <p:cNvPr id="6" name="図 5" descr="建物, ウィンドウ が含まれている画像&#10;&#10;AI によって生成されたコンテンツは間違っている可能性があります。">
            <a:extLst>
              <a:ext uri="{FF2B5EF4-FFF2-40B4-BE49-F238E27FC236}">
                <a16:creationId xmlns:a16="http://schemas.microsoft.com/office/drawing/2014/main" id="{6AC661CB-1557-51A1-C6E0-746FB56CB0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63178"/>
            <a:ext cx="9144000" cy="1480322"/>
          </a:xfrm>
          <a:prstGeom prst="rect">
            <a:avLst/>
          </a:prstGeom>
        </p:spPr>
      </p:pic>
    </p:spTree>
    <p:extLst>
      <p:ext uri="{BB962C8B-B14F-4D97-AF65-F5344CB8AC3E}">
        <p14:creationId xmlns:p14="http://schemas.microsoft.com/office/powerpoint/2010/main" val="14300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14577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2870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26383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750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orage\home\nakajima\jobs\wdupt\OWL_contentsDIR\PWPテンプレート\Ring\jpg_temp_files\header_temp.jpg"/>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a:stretch/>
        </p:blipFill>
        <p:spPr bwMode="auto">
          <a:xfrm>
            <a:off x="55359" y="4262140"/>
            <a:ext cx="6447064" cy="8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8" name="テキスト プレースホルダー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1547813" y="4767270"/>
            <a:ext cx="14859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fld id="{CF414D56-3934-4FD8-A819-D80C6456DA65}" type="datetime1">
              <a:rPr lang="ja-JP" altLang="en-US" smtClean="0"/>
              <a:t>2025/9/25</a:t>
            </a:fld>
            <a:endParaRPr lang="ja-JP" altLang="en-US"/>
          </a:p>
        </p:txBody>
      </p:sp>
      <p:sp>
        <p:nvSpPr>
          <p:cNvPr id="5" name="フッター プレースホルダー 4"/>
          <p:cNvSpPr>
            <a:spLocks noGrp="1"/>
          </p:cNvSpPr>
          <p:nvPr>
            <p:ph type="ftr" sz="quarter" idx="3"/>
          </p:nvPr>
        </p:nvSpPr>
        <p:spPr>
          <a:xfrm>
            <a:off x="3124200" y="4767270"/>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メイリオ" panose="020B0604030504040204" pitchFamily="50" charset="-128"/>
                <a:ea typeface="メイリオ" panose="020B0604030504040204" pitchFamily="50" charset="-128"/>
              </a:defRPr>
            </a:lvl1pPr>
          </a:lstStyle>
          <a:p>
            <a:fld id="{DC1E574C-E4C5-4E3C-8886-723CE0591055}"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31" r:id="rId1"/>
    <p:sldLayoutId id="2147483737" r:id="rId2"/>
    <p:sldLayoutId id="2147483734" r:id="rId3"/>
    <p:sldLayoutId id="2147483721" r:id="rId4"/>
    <p:sldLayoutId id="2147483726" r:id="rId5"/>
    <p:sldLayoutId id="2147483738" r:id="rId6"/>
    <p:sldLayoutId id="2147483732" r:id="rId7"/>
    <p:sldLayoutId id="2147483735" r:id="rId8"/>
    <p:sldLayoutId id="2147483733" r:id="rId9"/>
    <p:sldLayoutId id="2147483736" r:id="rId10"/>
    <p:sldLayoutId id="2147483722" r:id="rId11"/>
    <p:sldLayoutId id="2147483723" r:id="rId12"/>
    <p:sldLayoutId id="2147483724" r:id="rId13"/>
    <p:sldLayoutId id="2147483725" r:id="rId14"/>
    <p:sldLayoutId id="2147483727" r:id="rId15"/>
    <p:sldLayoutId id="2147483728" r:id="rId16"/>
    <p:sldLayoutId id="2147483729" r:id="rId17"/>
    <p:sldLayoutId id="2147483730" r:id="rId18"/>
  </p:sldLayoutIdLst>
  <p:hf hdr="0" ftr="0" dt="0"/>
  <p:txStyles>
    <p:title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p:titleStyle>
    <p:bodyStyle>
      <a:lvl1pPr marL="257168" indent="-257168"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1pPr>
      <a:lvl2pPr marL="557199" indent="-214308"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メイリオ" pitchFamily="50" charset="-128"/>
          <a:ea typeface="メイリオ" pitchFamily="50" charset="-128"/>
          <a:cs typeface="メイリオ" pitchFamily="50" charset="-128"/>
        </a:defRPr>
      </a:lvl2pPr>
      <a:lvl3pPr marL="857228" indent="-171446"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3pPr>
      <a:lvl4pPr marL="1200120"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4pPr>
      <a:lvl5pPr marL="1543012"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i.ac.jp/irp/archive/statistic/"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i.ac.jp/irp/archive/statistic/"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kopernio.com/" TargetMode="External"/><Relationship Id="rId3" Type="http://schemas.openxmlformats.org/officeDocument/2006/relationships/hyperlink" Target="https://core.ac.uk/" TargetMode="External"/><Relationship Id="rId7" Type="http://schemas.openxmlformats.org/officeDocument/2006/relationships/hyperlink" Target="https://unpaywall.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openaire.eu/" TargetMode="External"/><Relationship Id="rId5" Type="http://schemas.openxmlformats.org/officeDocument/2006/relationships/hyperlink" Target="https://www.oclc.org/en/oaister.html" TargetMode="External"/><Relationship Id="rId4" Type="http://schemas.openxmlformats.org/officeDocument/2006/relationships/hyperlink" Target="https://www.base-search.net/" TargetMode="Externa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hdl.handle.net/2261/72694"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3D985-0E6A-125C-4660-C3E27D9C06F0}"/>
              </a:ext>
            </a:extLst>
          </p:cNvPr>
          <p:cNvSpPr>
            <a:spLocks noGrp="1"/>
          </p:cNvSpPr>
          <p:nvPr>
            <p:ph type="ctrTitle"/>
          </p:nvPr>
        </p:nvSpPr>
        <p:spPr>
          <a:xfrm>
            <a:off x="2411760" y="1923678"/>
            <a:ext cx="4320480" cy="1738931"/>
          </a:xfrm>
        </p:spPr>
        <p:txBody>
          <a:bodyPr/>
          <a:lstStyle/>
          <a:p>
            <a:r>
              <a:rPr kumimoji="1" lang="ja-JP" altLang="en-US" sz="2800" dirty="0"/>
              <a:t>オープンアクセスの方法</a:t>
            </a:r>
          </a:p>
        </p:txBody>
      </p:sp>
      <p:sp>
        <p:nvSpPr>
          <p:cNvPr id="3" name="字幕 2">
            <a:extLst>
              <a:ext uri="{FF2B5EF4-FFF2-40B4-BE49-F238E27FC236}">
                <a16:creationId xmlns:a16="http://schemas.microsoft.com/office/drawing/2014/main" id="{6EED7974-A4B6-8CED-FEB7-46C88C58CC39}"/>
              </a:ext>
            </a:extLst>
          </p:cNvPr>
          <p:cNvSpPr>
            <a:spLocks noGrp="1"/>
          </p:cNvSpPr>
          <p:nvPr>
            <p:ph type="subTitle" idx="1"/>
          </p:nvPr>
        </p:nvSpPr>
        <p:spPr>
          <a:xfrm>
            <a:off x="179512" y="195486"/>
            <a:ext cx="6944816" cy="1206134"/>
          </a:xfrm>
        </p:spPr>
        <p:txBody>
          <a:bodyPr/>
          <a:lstStyle/>
          <a:p>
            <a:pPr algn="l"/>
            <a:r>
              <a:rPr lang="ja-JP" altLang="en-US" sz="1400" b="1" dirty="0">
                <a:solidFill>
                  <a:schemeClr val="bg1"/>
                </a:solidFill>
              </a:rPr>
              <a:t>新任教員研修プログラム</a:t>
            </a:r>
            <a:br>
              <a:rPr lang="en-US" altLang="ja-JP" sz="1400" b="1" dirty="0">
                <a:solidFill>
                  <a:schemeClr val="bg1"/>
                </a:solidFill>
              </a:rPr>
            </a:br>
            <a:br>
              <a:rPr lang="en-US" altLang="ja-JP" sz="1400" b="1" dirty="0">
                <a:solidFill>
                  <a:schemeClr val="bg1"/>
                </a:solidFill>
              </a:rPr>
            </a:br>
            <a:r>
              <a:rPr lang="ja-JP" altLang="en-US" sz="1400" b="1" dirty="0">
                <a:solidFill>
                  <a:schemeClr val="bg1"/>
                </a:solidFill>
              </a:rPr>
              <a:t>オープンアクセスを巡る状況と</a:t>
            </a:r>
            <a:br>
              <a:rPr lang="en-US" altLang="ja-JP" sz="1400" b="1" dirty="0">
                <a:solidFill>
                  <a:schemeClr val="bg1"/>
                </a:solidFill>
              </a:rPr>
            </a:br>
            <a:r>
              <a:rPr lang="ja-JP" altLang="en-US" sz="1400" b="1" dirty="0">
                <a:solidFill>
                  <a:schemeClr val="bg1"/>
                </a:solidFill>
              </a:rPr>
              <a:t>大阪大学におけるオープンアクセス支援③</a:t>
            </a:r>
            <a:endParaRPr kumimoji="1" lang="ja-JP" altLang="en-US" sz="1400" b="1" dirty="0">
              <a:solidFill>
                <a:schemeClr val="bg1"/>
              </a:solidFill>
            </a:endParaRPr>
          </a:p>
        </p:txBody>
      </p:sp>
    </p:spTree>
    <p:extLst>
      <p:ext uri="{BB962C8B-B14F-4D97-AF65-F5344CB8AC3E}">
        <p14:creationId xmlns:p14="http://schemas.microsoft.com/office/powerpoint/2010/main" val="170519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機関リポジトリ</a:t>
            </a:r>
          </a:p>
        </p:txBody>
      </p:sp>
      <p:sp>
        <p:nvSpPr>
          <p:cNvPr id="4" name="スライド番号プレースホルダー 3"/>
          <p:cNvSpPr>
            <a:spLocks noGrp="1"/>
          </p:cNvSpPr>
          <p:nvPr>
            <p:ph type="sldNum" sz="quarter" idx="12"/>
          </p:nvPr>
        </p:nvSpPr>
        <p:spPr/>
        <p:txBody>
          <a:bodyPr/>
          <a:lstStyle/>
          <a:p>
            <a:r>
              <a:rPr lang="en-US" altLang="ja-JP" dirty="0"/>
              <a:t>10</a:t>
            </a:r>
            <a:endParaRPr lang="ja-JP" altLang="en-US" dirty="0"/>
          </a:p>
        </p:txBody>
      </p:sp>
      <p:sp>
        <p:nvSpPr>
          <p:cNvPr id="5" name="コンテンツ プレースホルダー 4"/>
          <p:cNvSpPr>
            <a:spLocks noGrp="1"/>
          </p:cNvSpPr>
          <p:nvPr>
            <p:ph idx="1"/>
          </p:nvPr>
        </p:nvSpPr>
        <p:spPr>
          <a:xfrm>
            <a:off x="457200" y="1200155"/>
            <a:ext cx="8229600" cy="3394472"/>
          </a:xfrm>
        </p:spPr>
        <p:txBody>
          <a:bodyPr/>
          <a:lstStyle/>
          <a:p>
            <a:r>
              <a:rPr kumimoji="1" lang="ja-JP" altLang="en-US" sz="2000" b="1" dirty="0"/>
              <a:t>機関リポジトリとは</a:t>
            </a:r>
            <a:endParaRPr kumimoji="1" lang="en-US" altLang="ja-JP" sz="2000" b="1" dirty="0"/>
          </a:p>
          <a:p>
            <a:pPr lvl="1"/>
            <a:r>
              <a:rPr lang="ja-JP" altLang="en-US" sz="1600" b="1" dirty="0"/>
              <a:t>大学などの学術機関によって設置される、所属構成員による研究成果等を収集・保存・公開する電子アーカイブ</a:t>
            </a:r>
            <a:endParaRPr lang="en-US" altLang="ja-JP" sz="1600" b="1" dirty="0"/>
          </a:p>
          <a:p>
            <a:pPr lvl="1"/>
            <a:r>
              <a:rPr lang="ja-JP" altLang="en-US" sz="1600" b="1" dirty="0"/>
              <a:t>各機関の研究成果の可視性向上、社会に対しての説明責任を果たす役割</a:t>
            </a:r>
            <a:endParaRPr lang="en-US" altLang="ja-JP" sz="1600" b="1" dirty="0"/>
          </a:p>
          <a:p>
            <a:pPr lvl="1"/>
            <a:endParaRPr kumimoji="1" lang="en-US" altLang="ja-JP" dirty="0"/>
          </a:p>
          <a:p>
            <a:r>
              <a:rPr lang="ja-JP" altLang="en-US" dirty="0"/>
              <a:t>日本の機関リポジトリ</a:t>
            </a:r>
            <a:endParaRPr lang="en-US" altLang="ja-JP" dirty="0"/>
          </a:p>
          <a:p>
            <a:pPr lvl="1"/>
            <a:r>
              <a:rPr kumimoji="1" lang="ja-JP" altLang="en-US" dirty="0"/>
              <a:t>千葉大学</a:t>
            </a:r>
            <a:r>
              <a:rPr lang="ja-JP" altLang="en-US" dirty="0"/>
              <a:t>（</a:t>
            </a:r>
            <a:r>
              <a:rPr lang="en-US" altLang="ja-JP" dirty="0"/>
              <a:t>2005</a:t>
            </a:r>
            <a:r>
              <a:rPr lang="ja-JP" altLang="en-US" dirty="0"/>
              <a:t>年）を</a:t>
            </a:r>
            <a:r>
              <a:rPr kumimoji="1" lang="ja-JP" altLang="en-US" dirty="0"/>
              <a:t>皮切りに、現在は</a:t>
            </a:r>
            <a:r>
              <a:rPr lang="ja-JP" altLang="en-US" dirty="0"/>
              <a:t>約</a:t>
            </a:r>
            <a:r>
              <a:rPr lang="en-US" altLang="ja-JP" dirty="0"/>
              <a:t>900</a:t>
            </a:r>
            <a:r>
              <a:rPr lang="ja-JP" altLang="en-US" dirty="0"/>
              <a:t>の</a:t>
            </a:r>
            <a:r>
              <a:rPr kumimoji="1" lang="ja-JP" altLang="en-US" dirty="0"/>
              <a:t>機関</a:t>
            </a:r>
            <a:r>
              <a:rPr lang="en-US" altLang="ja-JP" baseline="30000" dirty="0"/>
              <a:t>*</a:t>
            </a:r>
            <a:r>
              <a:rPr kumimoji="1" lang="en-US" altLang="ja-JP" baseline="30000" dirty="0"/>
              <a:t>1 </a:t>
            </a:r>
            <a:r>
              <a:rPr kumimoji="1" lang="ja-JP" altLang="en-US" dirty="0"/>
              <a:t>が運用</a:t>
            </a:r>
            <a:endParaRPr kumimoji="1" lang="en-US" altLang="ja-JP"/>
          </a:p>
          <a:p>
            <a:pPr lvl="1"/>
            <a:r>
              <a:rPr lang="en-US" altLang="ja-JP"/>
              <a:t>NII</a:t>
            </a:r>
            <a:r>
              <a:rPr lang="ja-JP" altLang="en-US" dirty="0"/>
              <a:t>がクラウドサービス（</a:t>
            </a:r>
            <a:r>
              <a:rPr lang="en-US" altLang="ja-JP" dirty="0"/>
              <a:t>JAIRO Cloud</a:t>
            </a:r>
            <a:r>
              <a:rPr lang="ja-JP" altLang="en-US" dirty="0"/>
              <a:t>）を提供</a:t>
            </a:r>
            <a:endParaRPr lang="en-US" altLang="ja-JP" dirty="0"/>
          </a:p>
          <a:p>
            <a:pPr lvl="1"/>
            <a:r>
              <a:rPr kumimoji="1" lang="ja-JP" altLang="en-US" dirty="0"/>
              <a:t>紀要</a:t>
            </a:r>
            <a:r>
              <a:rPr lang="ja-JP" altLang="en-US" dirty="0"/>
              <a:t>論文</a:t>
            </a:r>
            <a:r>
              <a:rPr kumimoji="1" lang="ja-JP" altLang="en-US" dirty="0"/>
              <a:t>や博士論文など学内刊行物</a:t>
            </a:r>
            <a:r>
              <a:rPr lang="ja-JP" altLang="en-US" dirty="0"/>
              <a:t>中心→</a:t>
            </a:r>
            <a:r>
              <a:rPr kumimoji="1" lang="ja-JP" altLang="en-US" dirty="0"/>
              <a:t>学術</a:t>
            </a:r>
            <a:r>
              <a:rPr lang="ja-JP" altLang="en-US" dirty="0"/>
              <a:t>雑誌論文の公開にも注力</a:t>
            </a:r>
            <a:endParaRPr lang="en-US" altLang="ja-JP" dirty="0"/>
          </a:p>
          <a:p>
            <a:pPr lvl="1"/>
            <a:r>
              <a:rPr lang="ja-JP" altLang="en-US" dirty="0"/>
              <a:t>今後、</a:t>
            </a:r>
            <a:r>
              <a:rPr lang="en-US" altLang="ja-JP" dirty="0"/>
              <a:t>OA</a:t>
            </a:r>
            <a:r>
              <a:rPr lang="ja-JP" altLang="en-US" dirty="0"/>
              <a:t>義務化の受け皿、研究データの公開先のひとつとしても期待されている</a:t>
            </a:r>
            <a:endParaRPr lang="en-US" altLang="ja-JP" baseline="30000" dirty="0"/>
          </a:p>
        </p:txBody>
      </p:sp>
      <p:sp>
        <p:nvSpPr>
          <p:cNvPr id="6" name="テキスト ボックス 5">
            <a:extLst>
              <a:ext uri="{FF2B5EF4-FFF2-40B4-BE49-F238E27FC236}">
                <a16:creationId xmlns:a16="http://schemas.microsoft.com/office/drawing/2014/main" id="{E6B84B9C-11D6-46F0-8ADE-20FDDB5010A3}"/>
              </a:ext>
            </a:extLst>
          </p:cNvPr>
          <p:cNvSpPr txBox="1"/>
          <p:nvPr/>
        </p:nvSpPr>
        <p:spPr>
          <a:xfrm>
            <a:off x="683568" y="4225295"/>
            <a:ext cx="5300346" cy="230832"/>
          </a:xfrm>
          <a:prstGeom prst="rect">
            <a:avLst/>
          </a:prstGeom>
          <a:noFill/>
        </p:spPr>
        <p:txBody>
          <a:bodyPr wrap="square" rtlCol="0">
            <a:spAutoFit/>
          </a:bodyPr>
          <a:lstStyle/>
          <a:p>
            <a:r>
              <a:rPr lang="en-US" altLang="ja-JP" sz="900" dirty="0">
                <a:latin typeface="游ゴシック" panose="020B0400000000000000" pitchFamily="50" charset="-128"/>
                <a:ea typeface="游ゴシック" panose="020B0400000000000000" pitchFamily="50" charset="-128"/>
              </a:rPr>
              <a:t>*1 </a:t>
            </a:r>
            <a:r>
              <a:rPr lang="ja-JP" altLang="en-US" sz="900" dirty="0">
                <a:latin typeface="游ゴシック" panose="020B0400000000000000" pitchFamily="50" charset="-128"/>
                <a:ea typeface="游ゴシック" panose="020B0400000000000000" pitchFamily="50" charset="-128"/>
              </a:rPr>
              <a:t>学術機関リポジトリ構築連携支援事業 </a:t>
            </a:r>
            <a:r>
              <a:rPr lang="en-US" altLang="ja-JP" sz="900" dirty="0">
                <a:latin typeface="游ゴシック" panose="020B0400000000000000" pitchFamily="50" charset="-128"/>
                <a:ea typeface="游ゴシック" panose="020B0400000000000000" pitchFamily="50" charset="-128"/>
                <a:hlinkClick r:id="rId3"/>
              </a:rPr>
              <a:t>https://www.nii.ac.jp/irp/archive/statistic/</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600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機関リポジトリ</a:t>
            </a:r>
          </a:p>
        </p:txBody>
      </p:sp>
      <p:sp>
        <p:nvSpPr>
          <p:cNvPr id="4" name="スライド番号プレースホルダー 3"/>
          <p:cNvSpPr>
            <a:spLocks noGrp="1"/>
          </p:cNvSpPr>
          <p:nvPr>
            <p:ph type="sldNum" sz="quarter" idx="12"/>
          </p:nvPr>
        </p:nvSpPr>
        <p:spPr/>
        <p:txBody>
          <a:bodyPr/>
          <a:lstStyle/>
          <a:p>
            <a:r>
              <a:rPr lang="en-US" altLang="ja-JP" dirty="0"/>
              <a:t>11</a:t>
            </a:r>
            <a:endParaRPr lang="ja-JP" altLang="en-US" dirty="0"/>
          </a:p>
        </p:txBody>
      </p:sp>
      <p:sp>
        <p:nvSpPr>
          <p:cNvPr id="5" name="コンテンツ プレースホルダー 4"/>
          <p:cNvSpPr>
            <a:spLocks noGrp="1"/>
          </p:cNvSpPr>
          <p:nvPr>
            <p:ph idx="1"/>
          </p:nvPr>
        </p:nvSpPr>
        <p:spPr>
          <a:xfrm>
            <a:off x="464056" y="1203598"/>
            <a:ext cx="8229600" cy="3394472"/>
          </a:xfrm>
        </p:spPr>
        <p:txBody>
          <a:bodyPr/>
          <a:lstStyle/>
          <a:p>
            <a:r>
              <a:rPr kumimoji="1" lang="ja-JP" altLang="en-US" dirty="0"/>
              <a:t>機関リポジトリとは</a:t>
            </a:r>
            <a:endParaRPr kumimoji="1" lang="en-US" altLang="ja-JP" dirty="0"/>
          </a:p>
          <a:p>
            <a:pPr lvl="1"/>
            <a:r>
              <a:rPr lang="ja-JP" altLang="en-US" dirty="0"/>
              <a:t>大学などの学術機関によって設置される、所属構成員による研究成果等を収集・保存・公開する電子アーカイブ</a:t>
            </a:r>
            <a:endParaRPr lang="en-US" altLang="ja-JP" dirty="0"/>
          </a:p>
          <a:p>
            <a:pPr lvl="1"/>
            <a:r>
              <a:rPr lang="ja-JP" altLang="en-US" dirty="0"/>
              <a:t>各機関の研究成果の可視性向上、社会に対しての説明責任を果たす役割</a:t>
            </a:r>
            <a:endParaRPr lang="en-US" altLang="ja-JP" dirty="0"/>
          </a:p>
          <a:p>
            <a:pPr lvl="1"/>
            <a:endParaRPr kumimoji="1" lang="en-US" altLang="ja-JP" dirty="0"/>
          </a:p>
          <a:p>
            <a:r>
              <a:rPr lang="ja-JP" altLang="en-US" sz="2000" b="1" dirty="0"/>
              <a:t>日本の機関リポジトリ</a:t>
            </a:r>
            <a:endParaRPr lang="en-US" altLang="ja-JP" sz="2000" b="1" dirty="0"/>
          </a:p>
          <a:p>
            <a:pPr lvl="1"/>
            <a:r>
              <a:rPr kumimoji="1" lang="ja-JP" altLang="en-US" sz="1600" b="1" dirty="0"/>
              <a:t>千葉大学</a:t>
            </a:r>
            <a:r>
              <a:rPr lang="ja-JP" altLang="en-US" sz="1600" b="1" dirty="0"/>
              <a:t>（</a:t>
            </a:r>
            <a:r>
              <a:rPr lang="en-US" altLang="ja-JP" sz="1600" b="1" dirty="0"/>
              <a:t>2005</a:t>
            </a:r>
            <a:r>
              <a:rPr lang="ja-JP" altLang="en-US" sz="1600" b="1" dirty="0"/>
              <a:t>年）を</a:t>
            </a:r>
            <a:r>
              <a:rPr kumimoji="1" lang="ja-JP" altLang="en-US" sz="1600" b="1" dirty="0"/>
              <a:t>皮切りに、現在は約</a:t>
            </a:r>
            <a:r>
              <a:rPr kumimoji="1" lang="en-US" altLang="ja-JP" sz="1600" b="1" dirty="0"/>
              <a:t>900</a:t>
            </a:r>
            <a:r>
              <a:rPr kumimoji="1" lang="ja-JP" altLang="en-US" sz="1600" b="1" dirty="0"/>
              <a:t>機関</a:t>
            </a:r>
            <a:r>
              <a:rPr lang="en-US" altLang="ja-JP" sz="1600" b="1" baseline="30000" dirty="0"/>
              <a:t>*</a:t>
            </a:r>
            <a:r>
              <a:rPr kumimoji="1" lang="en-US" altLang="ja-JP" sz="1600" b="1" baseline="30000" dirty="0"/>
              <a:t>1 </a:t>
            </a:r>
            <a:r>
              <a:rPr kumimoji="1" lang="ja-JP" altLang="en-US" sz="1600" b="1" dirty="0"/>
              <a:t>が運用</a:t>
            </a:r>
            <a:endParaRPr kumimoji="1" lang="en-US" altLang="ja-JP" sz="1600" b="1" dirty="0"/>
          </a:p>
          <a:p>
            <a:pPr lvl="1"/>
            <a:r>
              <a:rPr lang="en-US" altLang="ja-JP" sz="1600" b="1" dirty="0"/>
              <a:t>NII</a:t>
            </a:r>
            <a:r>
              <a:rPr lang="ja-JP" altLang="en-US" sz="1600" b="1" dirty="0"/>
              <a:t>がクラウドサービス（</a:t>
            </a:r>
            <a:r>
              <a:rPr lang="en-US" altLang="ja-JP" sz="1600" b="1" dirty="0"/>
              <a:t>JAIRO Cloud</a:t>
            </a:r>
            <a:r>
              <a:rPr lang="ja-JP" altLang="en-US" sz="1600" b="1" dirty="0"/>
              <a:t>）を提供</a:t>
            </a:r>
            <a:endParaRPr lang="en-US" altLang="ja-JP" sz="1600" b="1" dirty="0"/>
          </a:p>
          <a:p>
            <a:pPr lvl="1"/>
            <a:r>
              <a:rPr kumimoji="1" lang="ja-JP" altLang="en-US" sz="1600" dirty="0"/>
              <a:t>紀要</a:t>
            </a:r>
            <a:r>
              <a:rPr lang="ja-JP" altLang="en-US" sz="1600" dirty="0"/>
              <a:t>論文</a:t>
            </a:r>
            <a:r>
              <a:rPr kumimoji="1" lang="ja-JP" altLang="en-US" sz="1600" dirty="0"/>
              <a:t>や博士論文など学内刊行物</a:t>
            </a:r>
            <a:r>
              <a:rPr lang="ja-JP" altLang="en-US" sz="1600" dirty="0"/>
              <a:t>中心→</a:t>
            </a:r>
            <a:r>
              <a:rPr kumimoji="1" lang="ja-JP" altLang="en-US" sz="1600" dirty="0"/>
              <a:t>学術</a:t>
            </a:r>
            <a:r>
              <a:rPr lang="ja-JP" altLang="en-US" sz="1600" dirty="0"/>
              <a:t>雑誌論文の公開にも注力</a:t>
            </a:r>
            <a:endParaRPr lang="en-US" altLang="ja-JP" sz="1600" dirty="0"/>
          </a:p>
          <a:p>
            <a:pPr lvl="1"/>
            <a:r>
              <a:rPr lang="ja-JP" altLang="en-US" sz="1600" dirty="0"/>
              <a:t>今後、</a:t>
            </a:r>
            <a:r>
              <a:rPr lang="en-US" altLang="ja-JP" sz="1600" dirty="0"/>
              <a:t>OA</a:t>
            </a:r>
            <a:r>
              <a:rPr lang="ja-JP" altLang="en-US" sz="1600" dirty="0"/>
              <a:t>義務化の受け皿、研究データの公開先のひとつとしても期待されている</a:t>
            </a:r>
            <a:endParaRPr lang="en-US" altLang="ja-JP" sz="1600" baseline="30000" dirty="0"/>
          </a:p>
        </p:txBody>
      </p:sp>
      <p:sp>
        <p:nvSpPr>
          <p:cNvPr id="6" name="テキスト ボックス 5">
            <a:extLst>
              <a:ext uri="{FF2B5EF4-FFF2-40B4-BE49-F238E27FC236}">
                <a16:creationId xmlns:a16="http://schemas.microsoft.com/office/drawing/2014/main" id="{E6B84B9C-11D6-46F0-8ADE-20FDDB5010A3}"/>
              </a:ext>
            </a:extLst>
          </p:cNvPr>
          <p:cNvSpPr txBox="1"/>
          <p:nvPr/>
        </p:nvSpPr>
        <p:spPr>
          <a:xfrm>
            <a:off x="611560" y="4284498"/>
            <a:ext cx="5300346" cy="230832"/>
          </a:xfrm>
          <a:prstGeom prst="rect">
            <a:avLst/>
          </a:prstGeom>
          <a:noFill/>
        </p:spPr>
        <p:txBody>
          <a:bodyPr wrap="square" rtlCol="0">
            <a:spAutoFit/>
          </a:bodyPr>
          <a:lstStyle/>
          <a:p>
            <a:r>
              <a:rPr lang="en-US" altLang="ja-JP" sz="900" dirty="0">
                <a:latin typeface="游ゴシック" panose="020B0400000000000000" pitchFamily="50" charset="-128"/>
                <a:ea typeface="游ゴシック" panose="020B0400000000000000" pitchFamily="50" charset="-128"/>
              </a:rPr>
              <a:t>*1 </a:t>
            </a:r>
            <a:r>
              <a:rPr lang="ja-JP" altLang="en-US" sz="900" dirty="0">
                <a:latin typeface="游ゴシック" panose="020B0400000000000000" pitchFamily="50" charset="-128"/>
                <a:ea typeface="游ゴシック" panose="020B0400000000000000" pitchFamily="50" charset="-128"/>
              </a:rPr>
              <a:t>学術機関リポジトリ構築連携支援事業 </a:t>
            </a:r>
            <a:r>
              <a:rPr lang="en-US" altLang="ja-JP" sz="900" dirty="0">
                <a:latin typeface="游ゴシック" panose="020B0400000000000000" pitchFamily="50" charset="-128"/>
                <a:ea typeface="游ゴシック" panose="020B0400000000000000" pitchFamily="50" charset="-128"/>
                <a:hlinkClick r:id="rId3"/>
              </a:rPr>
              <a:t>https://www.nii.ac.jp/irp/archive/statistic/</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4614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t>【</a:t>
            </a:r>
            <a:r>
              <a:rPr lang="ja-JP" altLang="en-US" sz="2400" dirty="0"/>
              <a:t>参考</a:t>
            </a:r>
            <a:r>
              <a:rPr lang="en-US" altLang="ja-JP" sz="2400" dirty="0"/>
              <a:t>】</a:t>
            </a:r>
            <a:r>
              <a:rPr lang="ja-JP" altLang="en-US" sz="2400" dirty="0"/>
              <a:t>グリーンオープンアクセス化の効果</a:t>
            </a:r>
            <a:endParaRPr kumimoji="1" lang="ja-JP" altLang="en-US" sz="2400" dirty="0"/>
          </a:p>
        </p:txBody>
      </p:sp>
      <p:sp>
        <p:nvSpPr>
          <p:cNvPr id="3" name="スライド番号プレースホルダー 2"/>
          <p:cNvSpPr>
            <a:spLocks noGrp="1"/>
          </p:cNvSpPr>
          <p:nvPr>
            <p:ph type="sldNum" sz="quarter" idx="12"/>
          </p:nvPr>
        </p:nvSpPr>
        <p:spPr/>
        <p:txBody>
          <a:bodyPr/>
          <a:lstStyle/>
          <a:p>
            <a:r>
              <a:rPr lang="en-US" altLang="ja-JP" dirty="0"/>
              <a:t>12</a:t>
            </a:r>
            <a:endParaRPr lang="ja-JP" altLang="en-US" dirty="0"/>
          </a:p>
        </p:txBody>
      </p:sp>
      <p:sp>
        <p:nvSpPr>
          <p:cNvPr id="4" name="コンテンツ プレースホルダー 3">
            <a:extLst>
              <a:ext uri="{FF2B5EF4-FFF2-40B4-BE49-F238E27FC236}">
                <a16:creationId xmlns:a16="http://schemas.microsoft.com/office/drawing/2014/main" id="{B16C7E45-E0F9-10D7-E448-4F82FF8C8875}"/>
              </a:ext>
            </a:extLst>
          </p:cNvPr>
          <p:cNvSpPr>
            <a:spLocks noGrp="1"/>
          </p:cNvSpPr>
          <p:nvPr>
            <p:ph idx="1"/>
          </p:nvPr>
        </p:nvSpPr>
        <p:spPr/>
        <p:txBody>
          <a:bodyPr/>
          <a:lstStyle/>
          <a:p>
            <a:r>
              <a:rPr kumimoji="1" lang="ja-JP" altLang="en-US" dirty="0"/>
              <a:t>機関リポジトリに登録された論文情報（本文ファイル以外のメタデータ）は、他の論文データベースにも</a:t>
            </a:r>
            <a:r>
              <a:rPr lang="ja-JP" altLang="en-US" dirty="0"/>
              <a:t>収録</a:t>
            </a:r>
            <a:r>
              <a:rPr kumimoji="1" lang="ja-JP" altLang="en-US" dirty="0"/>
              <a:t>される</a:t>
            </a:r>
            <a:endParaRPr kumimoji="1" lang="en-US" altLang="ja-JP" dirty="0"/>
          </a:p>
          <a:p>
            <a:pPr marL="0" indent="0">
              <a:buNone/>
            </a:pPr>
            <a:r>
              <a:rPr kumimoji="1" lang="ja-JP" altLang="en-US" dirty="0"/>
              <a:t>　➡</a:t>
            </a:r>
            <a:r>
              <a:rPr kumimoji="1" lang="en-US" altLang="ja-JP" dirty="0"/>
              <a:t>Google Scholar</a:t>
            </a:r>
            <a:r>
              <a:rPr kumimoji="1" lang="ja-JP" altLang="en-US" dirty="0"/>
              <a:t>、</a:t>
            </a:r>
            <a:r>
              <a:rPr kumimoji="1" lang="en-US" altLang="ja-JP" dirty="0" err="1"/>
              <a:t>CiNii</a:t>
            </a:r>
            <a:r>
              <a:rPr kumimoji="1" lang="ja-JP" altLang="en-US" dirty="0"/>
              <a:t>、医学中央雑誌 </a:t>
            </a:r>
            <a:r>
              <a:rPr kumimoji="1" lang="en-US" altLang="ja-JP" dirty="0"/>
              <a:t>etc.</a:t>
            </a:r>
            <a:r>
              <a:rPr kumimoji="1" lang="ja-JP" altLang="en-US" dirty="0"/>
              <a:t>の検索結果としてヒットし、</a:t>
            </a:r>
            <a:endParaRPr kumimoji="1" lang="en-US" altLang="ja-JP" dirty="0"/>
          </a:p>
          <a:p>
            <a:pPr marL="0" indent="0">
              <a:buNone/>
            </a:pPr>
            <a:r>
              <a:rPr lang="ja-JP" altLang="en-US" dirty="0"/>
              <a:t>   リポジトリへの本文リンクが表示される</a:t>
            </a:r>
            <a:endParaRPr kumimoji="1" lang="en-US" altLang="ja-JP" dirty="0"/>
          </a:p>
          <a:p>
            <a:pPr marL="0" indent="0">
              <a:buNone/>
            </a:pPr>
            <a:r>
              <a:rPr kumimoji="1" lang="ja-JP" altLang="en-US" dirty="0"/>
              <a:t>　➡</a:t>
            </a:r>
            <a:r>
              <a:rPr kumimoji="1" lang="ja-JP" altLang="en-US" b="1" dirty="0"/>
              <a:t>研究成果の可視化、被引用数の向上</a:t>
            </a:r>
            <a:endParaRPr kumimoji="1" lang="en-US" altLang="ja-JP" b="1" dirty="0"/>
          </a:p>
          <a:p>
            <a:pPr marL="0" indent="0">
              <a:buNone/>
            </a:pPr>
            <a:endParaRPr lang="en-US" altLang="ja-JP" dirty="0"/>
          </a:p>
          <a:p>
            <a:pPr marL="0" indent="0">
              <a:buNone/>
            </a:pPr>
            <a:endParaRPr lang="en-US" altLang="ja-JP" dirty="0"/>
          </a:p>
          <a:p>
            <a:pPr marL="0" indent="0">
              <a:buNone/>
            </a:pPr>
            <a:r>
              <a:rPr lang="ja-JP" altLang="en-US" sz="1400" dirty="0"/>
              <a:t>　オープンアクセス化による被引用数への良い影響</a:t>
            </a:r>
            <a:endParaRPr lang="en-US" altLang="ja-JP" sz="1400" dirty="0"/>
          </a:p>
          <a:p>
            <a:pPr marL="341700" lvl="2" indent="0">
              <a:buNone/>
            </a:pPr>
            <a:r>
              <a:rPr lang="en-US" altLang="ja-JP" dirty="0"/>
              <a:t>Piwowar, Heather et al. “The State of OA: A Large-Scale Analysis of the Prevalence and Impact </a:t>
            </a:r>
            <a:r>
              <a:rPr lang="ja-JP" altLang="en-US" dirty="0"/>
              <a:t>　　　　</a:t>
            </a:r>
            <a:r>
              <a:rPr lang="en-US" altLang="ja-JP" dirty="0"/>
              <a:t>of Open Access Articles." </a:t>
            </a:r>
            <a:r>
              <a:rPr lang="en-US" altLang="ja-JP" dirty="0" err="1"/>
              <a:t>PeerJ</a:t>
            </a:r>
            <a:r>
              <a:rPr lang="en-US" altLang="ja-JP" dirty="0"/>
              <a:t>, vol. 6, 2018, e4375. </a:t>
            </a:r>
          </a:p>
          <a:p>
            <a:pPr marL="341700" lvl="2" indent="0">
              <a:buNone/>
            </a:pPr>
            <a:r>
              <a:rPr lang="ja-JP" altLang="en-US" sz="1400" dirty="0">
                <a:solidFill>
                  <a:srgbClr val="374151"/>
                </a:solidFill>
              </a:rPr>
              <a:t>・ゴールド</a:t>
            </a:r>
            <a:r>
              <a:rPr lang="en-US" altLang="ja-JP" sz="1400" dirty="0">
                <a:solidFill>
                  <a:srgbClr val="374151"/>
                </a:solidFill>
              </a:rPr>
              <a:t>OA</a:t>
            </a:r>
            <a:r>
              <a:rPr lang="ja-JP" altLang="en-US" sz="1400" dirty="0">
                <a:solidFill>
                  <a:srgbClr val="374151"/>
                </a:solidFill>
              </a:rPr>
              <a:t>論文をさらにグリーン</a:t>
            </a:r>
            <a:r>
              <a:rPr lang="en-US" altLang="ja-JP" sz="1400" dirty="0">
                <a:solidFill>
                  <a:srgbClr val="374151"/>
                </a:solidFill>
              </a:rPr>
              <a:t>OA</a:t>
            </a:r>
            <a:r>
              <a:rPr lang="ja-JP" altLang="en-US" sz="1400" dirty="0">
                <a:solidFill>
                  <a:srgbClr val="374151"/>
                </a:solidFill>
              </a:rPr>
              <a:t>化することにも被引用数向上効果あり</a:t>
            </a:r>
            <a:endParaRPr lang="en-US" altLang="ja-JP" sz="1400" dirty="0">
              <a:solidFill>
                <a:srgbClr val="374151"/>
              </a:solidFill>
            </a:endParaRPr>
          </a:p>
          <a:p>
            <a:pPr marL="341700" lvl="2" indent="0">
              <a:buNone/>
            </a:pPr>
            <a:endParaRPr lang="en-US" altLang="ja-JP" dirty="0"/>
          </a:p>
          <a:p>
            <a:pPr marL="341700" lvl="2" indent="0">
              <a:buNone/>
            </a:pPr>
            <a:endParaRPr lang="en-US" altLang="ja-JP" dirty="0"/>
          </a:p>
          <a:p>
            <a:pPr marL="0" indent="0">
              <a:buNone/>
            </a:pPr>
            <a:r>
              <a:rPr lang="ja-JP" altLang="en-US" dirty="0"/>
              <a:t>　</a:t>
            </a:r>
            <a:r>
              <a:rPr kumimoji="1" lang="ja-JP" altLang="en-US" dirty="0"/>
              <a:t>　</a:t>
            </a:r>
            <a:endParaRPr kumimoji="1" lang="en-US" altLang="ja-JP" dirty="0"/>
          </a:p>
          <a:p>
            <a:pPr marL="0" indent="0">
              <a:buNone/>
            </a:pPr>
            <a:endParaRPr kumimoji="1" lang="en-US" altLang="ja-JP" dirty="0"/>
          </a:p>
        </p:txBody>
      </p:sp>
      <p:grpSp>
        <p:nvGrpSpPr>
          <p:cNvPr id="14" name="グループ化 13">
            <a:extLst>
              <a:ext uri="{FF2B5EF4-FFF2-40B4-BE49-F238E27FC236}">
                <a16:creationId xmlns:a16="http://schemas.microsoft.com/office/drawing/2014/main" id="{03A29E3E-EA80-9584-58CA-6F0E3624C4B4}"/>
              </a:ext>
            </a:extLst>
          </p:cNvPr>
          <p:cNvGrpSpPr/>
          <p:nvPr/>
        </p:nvGrpSpPr>
        <p:grpSpPr>
          <a:xfrm>
            <a:off x="5092179" y="2211710"/>
            <a:ext cx="3594621" cy="1481905"/>
            <a:chOff x="5092179" y="2211710"/>
            <a:chExt cx="3594621" cy="1481905"/>
          </a:xfrm>
        </p:grpSpPr>
        <p:grpSp>
          <p:nvGrpSpPr>
            <p:cNvPr id="12" name="グループ化 11">
              <a:extLst>
                <a:ext uri="{FF2B5EF4-FFF2-40B4-BE49-F238E27FC236}">
                  <a16:creationId xmlns:a16="http://schemas.microsoft.com/office/drawing/2014/main" id="{557143DF-B122-A896-B4BD-92BEDB846EA9}"/>
                </a:ext>
              </a:extLst>
            </p:cNvPr>
            <p:cNvGrpSpPr/>
            <p:nvPr/>
          </p:nvGrpSpPr>
          <p:grpSpPr>
            <a:xfrm>
              <a:off x="5092179" y="2211710"/>
              <a:ext cx="3594621" cy="1481905"/>
              <a:chOff x="5281786" y="2067693"/>
              <a:chExt cx="3594621" cy="1481905"/>
            </a:xfrm>
          </p:grpSpPr>
          <p:grpSp>
            <p:nvGrpSpPr>
              <p:cNvPr id="8" name="グループ化 7">
                <a:extLst>
                  <a:ext uri="{FF2B5EF4-FFF2-40B4-BE49-F238E27FC236}">
                    <a16:creationId xmlns:a16="http://schemas.microsoft.com/office/drawing/2014/main" id="{E9DA2ED5-7808-B638-8878-CBE06A347FC3}"/>
                  </a:ext>
                </a:extLst>
              </p:cNvPr>
              <p:cNvGrpSpPr/>
              <p:nvPr/>
            </p:nvGrpSpPr>
            <p:grpSpPr>
              <a:xfrm>
                <a:off x="5281786" y="2067693"/>
                <a:ext cx="3594621" cy="1481905"/>
                <a:chOff x="5297859" y="2139702"/>
                <a:chExt cx="3594621" cy="1481905"/>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F75CBA62-12F4-2E40-1C88-273A77EB0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859" y="2139702"/>
                  <a:ext cx="3594621" cy="1481905"/>
                </a:xfrm>
                <a:prstGeom prst="rect">
                  <a:avLst/>
                </a:prstGeom>
                <a:ln>
                  <a:solidFill>
                    <a:schemeClr val="accent1"/>
                  </a:solidFill>
                </a:ln>
              </p:spPr>
            </p:pic>
            <p:sp>
              <p:nvSpPr>
                <p:cNvPr id="7" name="楕円 6">
                  <a:extLst>
                    <a:ext uri="{FF2B5EF4-FFF2-40B4-BE49-F238E27FC236}">
                      <a16:creationId xmlns:a16="http://schemas.microsoft.com/office/drawing/2014/main" id="{FD2B6FB5-5338-ABCD-49D8-1F0B6ACDF681}"/>
                    </a:ext>
                  </a:extLst>
                </p:cNvPr>
                <p:cNvSpPr/>
                <p:nvPr/>
              </p:nvSpPr>
              <p:spPr>
                <a:xfrm>
                  <a:off x="5508104" y="2427734"/>
                  <a:ext cx="504056" cy="360040"/>
                </a:xfrm>
                <a:prstGeom prst="ellipse">
                  <a:avLst/>
                </a:prstGeom>
                <a:noFill/>
                <a:ln>
                  <a:solidFill>
                    <a:srgbClr val="314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吹き出し: 線 8">
                <a:extLst>
                  <a:ext uri="{FF2B5EF4-FFF2-40B4-BE49-F238E27FC236}">
                    <a16:creationId xmlns:a16="http://schemas.microsoft.com/office/drawing/2014/main" id="{415FD067-FB90-92ED-88C4-0B3E05F0BCE6}"/>
                  </a:ext>
                </a:extLst>
              </p:cNvPr>
              <p:cNvSpPr/>
              <p:nvPr/>
            </p:nvSpPr>
            <p:spPr>
              <a:xfrm>
                <a:off x="6553199" y="2409747"/>
                <a:ext cx="1448767" cy="504056"/>
              </a:xfrm>
              <a:prstGeom prst="borderCallout1">
                <a:avLst>
                  <a:gd name="adj1" fmla="val 44181"/>
                  <a:gd name="adj2" fmla="val 4573"/>
                  <a:gd name="adj3" fmla="val 10775"/>
                  <a:gd name="adj4" fmla="val -43080"/>
                </a:avLst>
              </a:prstGeom>
              <a:solidFill>
                <a:schemeClr val="accent2">
                  <a:lumMod val="20000"/>
                  <a:lumOff val="80000"/>
                </a:schemeClr>
              </a:solidFill>
              <a:ln>
                <a:solidFill>
                  <a:srgbClr val="314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機関リポジトリへの</a:t>
                </a:r>
                <a:endParaRPr lang="en-US" altLang="ja-JP" sz="1050" dirty="0">
                  <a:solidFill>
                    <a:schemeClr val="tx1"/>
                  </a:solidFill>
                </a:endParaRPr>
              </a:p>
              <a:p>
                <a:pPr algn="ctr"/>
                <a:r>
                  <a:rPr lang="ja-JP" altLang="en-US" sz="1050" dirty="0">
                    <a:solidFill>
                      <a:schemeClr val="tx1"/>
                    </a:solidFill>
                  </a:rPr>
                  <a:t>リンク</a:t>
                </a:r>
                <a:endParaRPr kumimoji="1" lang="ja-JP" altLang="en-US" sz="1050" dirty="0">
                  <a:solidFill>
                    <a:schemeClr val="tx1"/>
                  </a:solidFill>
                </a:endParaRPr>
              </a:p>
            </p:txBody>
          </p:sp>
        </p:grpSp>
        <p:sp>
          <p:nvSpPr>
            <p:cNvPr id="13" name="テキスト ボックス 12">
              <a:extLst>
                <a:ext uri="{FF2B5EF4-FFF2-40B4-BE49-F238E27FC236}">
                  <a16:creationId xmlns:a16="http://schemas.microsoft.com/office/drawing/2014/main" id="{0010D30B-74E0-BA9A-2516-7975E8041C8E}"/>
                </a:ext>
              </a:extLst>
            </p:cNvPr>
            <p:cNvSpPr txBox="1"/>
            <p:nvPr/>
          </p:nvSpPr>
          <p:spPr>
            <a:xfrm>
              <a:off x="7596336" y="3324283"/>
              <a:ext cx="1090463" cy="369332"/>
            </a:xfrm>
            <a:prstGeom prst="rect">
              <a:avLst/>
            </a:prstGeom>
            <a:noFill/>
          </p:spPr>
          <p:txBody>
            <a:bodyPr wrap="square" rtlCol="0">
              <a:spAutoFit/>
            </a:bodyPr>
            <a:lstStyle/>
            <a:p>
              <a:r>
                <a:rPr kumimoji="1" lang="en-US" altLang="ja-JP" dirty="0" err="1"/>
                <a:t>CiNii</a:t>
              </a:r>
              <a:r>
                <a:rPr kumimoji="1" lang="ja-JP" altLang="en-US" dirty="0"/>
                <a:t>の例</a:t>
              </a:r>
            </a:p>
          </p:txBody>
        </p:sp>
      </p:grpSp>
    </p:spTree>
    <p:extLst>
      <p:ext uri="{BB962C8B-B14F-4D97-AF65-F5344CB8AC3E}">
        <p14:creationId xmlns:p14="http://schemas.microsoft.com/office/powerpoint/2010/main" val="89398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a:t>
            </a:r>
            <a:r>
              <a:rPr kumimoji="1" lang="ja-JP" altLang="en-US" sz="2400" dirty="0"/>
              <a:t>参考</a:t>
            </a:r>
            <a:r>
              <a:rPr kumimoji="1" lang="en-US" altLang="ja-JP" sz="2400" dirty="0"/>
              <a:t>】</a:t>
            </a:r>
            <a:r>
              <a:rPr lang="ja-JP" altLang="en-US" sz="2400" dirty="0"/>
              <a:t>グリーンオープンアクセス論文の見つけ方</a:t>
            </a:r>
            <a:endParaRPr kumimoji="1" lang="ja-JP" altLang="en-US" sz="2400" dirty="0"/>
          </a:p>
        </p:txBody>
      </p:sp>
      <p:sp>
        <p:nvSpPr>
          <p:cNvPr id="3" name="スライド番号プレースホルダー 2"/>
          <p:cNvSpPr>
            <a:spLocks noGrp="1"/>
          </p:cNvSpPr>
          <p:nvPr>
            <p:ph type="sldNum" sz="quarter" idx="12"/>
          </p:nvPr>
        </p:nvSpPr>
        <p:spPr/>
        <p:txBody>
          <a:bodyPr/>
          <a:lstStyle/>
          <a:p>
            <a:r>
              <a:rPr lang="en-US" altLang="ja-JP" dirty="0"/>
              <a:t>13</a:t>
            </a:r>
            <a:endParaRPr lang="ja-JP" altLang="en-US" dirty="0"/>
          </a:p>
        </p:txBody>
      </p:sp>
      <p:sp>
        <p:nvSpPr>
          <p:cNvPr id="4" name="コンテンツ プレースホルダー 3"/>
          <p:cNvSpPr>
            <a:spLocks noGrp="1"/>
          </p:cNvSpPr>
          <p:nvPr>
            <p:ph idx="1"/>
          </p:nvPr>
        </p:nvSpPr>
        <p:spPr>
          <a:xfrm>
            <a:off x="457200" y="1200155"/>
            <a:ext cx="3504001" cy="2213012"/>
          </a:xfrm>
        </p:spPr>
        <p:txBody>
          <a:bodyPr/>
          <a:lstStyle/>
          <a:p>
            <a:r>
              <a:rPr kumimoji="1" lang="ja-JP" altLang="en-US" dirty="0"/>
              <a:t>検索サイト・検索エンジン</a:t>
            </a:r>
            <a:endParaRPr kumimoji="1" lang="en-US" altLang="ja-JP" dirty="0"/>
          </a:p>
          <a:p>
            <a:pPr lvl="1"/>
            <a:r>
              <a:rPr lang="en-US" altLang="ja-JP" dirty="0"/>
              <a:t>Google, Google Scholar</a:t>
            </a:r>
          </a:p>
          <a:p>
            <a:pPr lvl="1"/>
            <a:r>
              <a:rPr lang="en-US" altLang="ja-JP" dirty="0">
                <a:hlinkClick r:id="rId3"/>
              </a:rPr>
              <a:t>CORE</a:t>
            </a:r>
            <a:r>
              <a:rPr lang="en-US" altLang="ja-JP" dirty="0"/>
              <a:t>, </a:t>
            </a:r>
            <a:r>
              <a:rPr lang="en-US" altLang="ja-JP" dirty="0">
                <a:hlinkClick r:id="rId4"/>
              </a:rPr>
              <a:t>BASE</a:t>
            </a:r>
            <a:r>
              <a:rPr lang="en-US" altLang="ja-JP" sz="1100" dirty="0">
                <a:hlinkClick r:id="rId4"/>
              </a:rPr>
              <a:t> (Bielefeld Academic Search Engine)</a:t>
            </a:r>
            <a:r>
              <a:rPr lang="en-US" altLang="ja-JP" dirty="0"/>
              <a:t>, </a:t>
            </a:r>
            <a:r>
              <a:rPr lang="en-US" altLang="ja-JP" dirty="0" err="1">
                <a:hlinkClick r:id="rId5"/>
              </a:rPr>
              <a:t>OAIster</a:t>
            </a:r>
            <a:r>
              <a:rPr lang="en-US" altLang="ja-JP" dirty="0"/>
              <a:t>, </a:t>
            </a:r>
            <a:r>
              <a:rPr lang="en-US" altLang="ja-JP" dirty="0" err="1">
                <a:hlinkClick r:id="rId6"/>
              </a:rPr>
              <a:t>OpenAIRE</a:t>
            </a:r>
            <a:r>
              <a:rPr lang="en-US" altLang="ja-JP" dirty="0"/>
              <a:t> </a:t>
            </a:r>
            <a:r>
              <a:rPr lang="ja-JP" altLang="en-US" sz="1100" dirty="0"/>
              <a:t>など</a:t>
            </a:r>
            <a:endParaRPr kumimoji="1" lang="en-US" altLang="ja-JP" sz="1100" dirty="0"/>
          </a:p>
          <a:p>
            <a:pPr lvl="1"/>
            <a:endParaRPr kumimoji="1" lang="en-US" altLang="ja-JP" sz="800" dirty="0"/>
          </a:p>
          <a:p>
            <a:r>
              <a:rPr kumimoji="1" lang="ja-JP" altLang="en-US" dirty="0"/>
              <a:t>ブラウザの拡張機能</a:t>
            </a:r>
            <a:endParaRPr kumimoji="1" lang="en-US" altLang="ja-JP" dirty="0"/>
          </a:p>
          <a:p>
            <a:pPr lvl="1"/>
            <a:r>
              <a:rPr lang="en-US" altLang="ja-JP" dirty="0" err="1">
                <a:hlinkClick r:id="rId7"/>
              </a:rPr>
              <a:t>Unpaywall</a:t>
            </a:r>
            <a:endParaRPr lang="en-US" altLang="ja-JP" dirty="0"/>
          </a:p>
          <a:p>
            <a:pPr lvl="1"/>
            <a:r>
              <a:rPr lang="en-US" altLang="ja-JP" dirty="0">
                <a:hlinkClick r:id="rId8"/>
              </a:rPr>
              <a:t>EndNote Click (</a:t>
            </a:r>
            <a:r>
              <a:rPr lang="ja-JP" altLang="en-US" dirty="0">
                <a:hlinkClick r:id="rId8"/>
              </a:rPr>
              <a:t>旧称：</a:t>
            </a:r>
            <a:r>
              <a:rPr lang="en-US" altLang="ja-JP" dirty="0" err="1">
                <a:hlinkClick r:id="rId8"/>
              </a:rPr>
              <a:t>Kopernio</a:t>
            </a:r>
            <a:r>
              <a:rPr lang="en-US" altLang="ja-JP" dirty="0">
                <a:hlinkClick r:id="rId8"/>
              </a:rPr>
              <a:t>)</a:t>
            </a:r>
            <a:endParaRPr kumimoji="1" lang="ja-JP" altLang="en-US" dirty="0"/>
          </a:p>
        </p:txBody>
      </p:sp>
      <p:pic>
        <p:nvPicPr>
          <p:cNvPr id="5" name="図 4"/>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18401" y="2166352"/>
            <a:ext cx="4468399" cy="2493630"/>
          </a:xfrm>
          <a:prstGeom prst="rect">
            <a:avLst/>
          </a:prstGeom>
          <a:ln w="12700">
            <a:solidFill>
              <a:schemeClr val="bg1">
                <a:lumMod val="50000"/>
              </a:schemeClr>
            </a:solidFill>
          </a:ln>
        </p:spPr>
      </p:pic>
      <p:sp>
        <p:nvSpPr>
          <p:cNvPr id="6" name="テキスト ボックス 5"/>
          <p:cNvSpPr txBox="1"/>
          <p:nvPr/>
        </p:nvSpPr>
        <p:spPr>
          <a:xfrm>
            <a:off x="714400" y="3459653"/>
            <a:ext cx="3353544" cy="1200329"/>
          </a:xfrm>
          <a:prstGeom prst="rect">
            <a:avLst/>
          </a:prstGeom>
          <a:solidFill>
            <a:schemeClr val="bg1"/>
          </a:solidFill>
          <a:ln>
            <a:solidFill>
              <a:schemeClr val="bg1">
                <a:lumMod val="50000"/>
              </a:schemeClr>
            </a:solidFill>
          </a:ln>
        </p:spPr>
        <p:txBody>
          <a:bodyPr wrap="square" rtlCol="0">
            <a:spAutoFit/>
          </a:bodyPr>
          <a:lstStyle/>
          <a:p>
            <a:pPr marL="92075" indent="-92075">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出版者等のサイトでアイコンが表示される。</a:t>
            </a:r>
            <a:endParaRPr lang="en-US" altLang="ja-JP" sz="1200" dirty="0">
              <a:latin typeface="游ゴシック" panose="020B0400000000000000" pitchFamily="50" charset="-128"/>
              <a:ea typeface="游ゴシック" panose="020B0400000000000000" pitchFamily="50" charset="-128"/>
            </a:endParaRPr>
          </a:p>
          <a:p>
            <a:pPr marL="92075" indent="-92075">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グリーンオープンアクセス論文が入手できる場合はアイコンが緑色に。</a:t>
            </a:r>
            <a:endParaRPr lang="en-US" altLang="ja-JP" sz="1200" dirty="0">
              <a:latin typeface="游ゴシック" panose="020B0400000000000000" pitchFamily="50" charset="-128"/>
              <a:ea typeface="游ゴシック" panose="020B0400000000000000" pitchFamily="50" charset="-128"/>
            </a:endParaRPr>
          </a:p>
          <a:p>
            <a:pPr marL="92075" indent="-92075">
              <a:buFont typeface="Arial" panose="020B0604020202020204" pitchFamily="34" charset="0"/>
              <a:buChar char="•"/>
            </a:pPr>
            <a:r>
              <a:rPr lang="ja-JP" altLang="en-US" sz="1200" b="1" dirty="0">
                <a:solidFill>
                  <a:srgbClr val="FF0000"/>
                </a:solidFill>
                <a:latin typeface="游ゴシック" panose="020B0400000000000000" pitchFamily="50" charset="-128"/>
                <a:ea typeface="游ゴシック" panose="020B0400000000000000" pitchFamily="50" charset="-128"/>
              </a:rPr>
              <a:t>クリックすると、画面の例では大阪大学の機関リポジトリの画面へ飛び、著者最終稿を閲覧できる。</a:t>
            </a:r>
          </a:p>
        </p:txBody>
      </p:sp>
      <p:sp>
        <p:nvSpPr>
          <p:cNvPr id="8" name="テキスト ボックス 7"/>
          <p:cNvSpPr txBox="1"/>
          <p:nvPr/>
        </p:nvSpPr>
        <p:spPr>
          <a:xfrm>
            <a:off x="4218401" y="1767612"/>
            <a:ext cx="1872207" cy="300082"/>
          </a:xfrm>
          <a:prstGeom prst="rect">
            <a:avLst/>
          </a:prstGeom>
          <a:solidFill>
            <a:schemeClr val="bg1"/>
          </a:solidFill>
          <a:ln>
            <a:noFill/>
          </a:ln>
        </p:spPr>
        <p:txBody>
          <a:bodyPr wrap="square" lIns="0" rtlCol="0">
            <a:spAutoFit/>
          </a:bodyPr>
          <a:lstStyle/>
          <a:p>
            <a:r>
              <a:rPr lang="en-US" altLang="ja-JP" sz="1350" dirty="0" err="1">
                <a:latin typeface="游ゴシック" panose="020B0400000000000000" pitchFamily="50" charset="-128"/>
                <a:ea typeface="游ゴシック" panose="020B0400000000000000" pitchFamily="50" charset="-128"/>
              </a:rPr>
              <a:t>Unpaywall</a:t>
            </a:r>
            <a:r>
              <a:rPr lang="ja-JP" altLang="en-US" sz="1350" dirty="0" err="1">
                <a:latin typeface="游ゴシック" panose="020B0400000000000000" pitchFamily="50" charset="-128"/>
                <a:ea typeface="游ゴシック" panose="020B0400000000000000" pitchFamily="50" charset="-128"/>
              </a:rPr>
              <a:t>の利</a:t>
            </a:r>
            <a:r>
              <a:rPr lang="ja-JP" altLang="en-US" sz="1350" dirty="0">
                <a:latin typeface="游ゴシック" panose="020B0400000000000000" pitchFamily="50" charset="-128"/>
                <a:ea typeface="游ゴシック" panose="020B0400000000000000" pitchFamily="50" charset="-128"/>
              </a:rPr>
              <a:t>用例</a:t>
            </a:r>
          </a:p>
        </p:txBody>
      </p:sp>
      <p:cxnSp>
        <p:nvCxnSpPr>
          <p:cNvPr id="10" name="直線矢印コネクタ 9"/>
          <p:cNvCxnSpPr>
            <a:stCxn id="6" idx="3"/>
          </p:cNvCxnSpPr>
          <p:nvPr/>
        </p:nvCxnSpPr>
        <p:spPr>
          <a:xfrm flipV="1">
            <a:off x="4067944" y="3413170"/>
            <a:ext cx="4470937" cy="646648"/>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7452322" y="2025779"/>
            <a:ext cx="576062" cy="604831"/>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555136" y="1934223"/>
            <a:ext cx="1014553" cy="464258"/>
          </a:xfrm>
          <a:prstGeom prst="rect">
            <a:avLst/>
          </a:prstGeom>
          <a:solidFill>
            <a:schemeClr val="bg1"/>
          </a:solidFill>
          <a:ln>
            <a:solidFill>
              <a:schemeClr val="bg1">
                <a:lumMod val="50000"/>
              </a:schemeClr>
            </a:solidFill>
          </a:ln>
        </p:spPr>
        <p:txBody>
          <a:bodyPr wrap="square" rtlCol="0">
            <a:spAutoFit/>
          </a:bodyPr>
          <a:lstStyle/>
          <a:p>
            <a:pPr algn="ctr"/>
            <a:r>
              <a:rPr lang="ja-JP" altLang="en-US" sz="1200" dirty="0">
                <a:latin typeface="游ゴシック" panose="020B0400000000000000" pitchFamily="50" charset="-128"/>
                <a:ea typeface="游ゴシック" panose="020B0400000000000000" pitchFamily="50" charset="-128"/>
              </a:rPr>
              <a:t>大阪大学の非購読雑誌</a:t>
            </a:r>
          </a:p>
        </p:txBody>
      </p:sp>
    </p:spTree>
    <p:extLst>
      <p:ext uri="{BB962C8B-B14F-4D97-AF65-F5344CB8AC3E}">
        <p14:creationId xmlns:p14="http://schemas.microsoft.com/office/powerpoint/2010/main" val="62219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購読モデルと</a:t>
            </a:r>
            <a:r>
              <a:rPr lang="en-US" altLang="ja-JP" sz="2700" dirty="0"/>
              <a:t>OA</a:t>
            </a:r>
            <a:r>
              <a:rPr lang="ja-JP" altLang="en-US" sz="2700" dirty="0"/>
              <a:t>モデル</a:t>
            </a:r>
          </a:p>
        </p:txBody>
      </p:sp>
      <p:sp>
        <p:nvSpPr>
          <p:cNvPr id="4" name="スライド番号プレースホルダー 3"/>
          <p:cNvSpPr>
            <a:spLocks noGrp="1"/>
          </p:cNvSpPr>
          <p:nvPr>
            <p:ph type="sldNum" sz="quarter" idx="12"/>
          </p:nvPr>
        </p:nvSpPr>
        <p:spPr/>
        <p:txBody>
          <a:bodyPr/>
          <a:lstStyle/>
          <a:p>
            <a:r>
              <a:rPr lang="en-US" altLang="ja-JP" dirty="0"/>
              <a:t>14</a:t>
            </a:r>
            <a:endParaRPr lang="ja-JP" altLang="en-US" dirty="0"/>
          </a:p>
        </p:txBody>
      </p:sp>
      <p:pic>
        <p:nvPicPr>
          <p:cNvPr id="3" name="コンテンツ プレースホルダー 2"/>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96699" y="1214297"/>
            <a:ext cx="4950619" cy="1627490"/>
          </a:xfrm>
        </p:spPr>
      </p:pic>
      <p:sp>
        <p:nvSpPr>
          <p:cNvPr id="6" name="角丸四角形吹き出し 5"/>
          <p:cNvSpPr/>
          <p:nvPr/>
        </p:nvSpPr>
        <p:spPr>
          <a:xfrm>
            <a:off x="5894543" y="1197242"/>
            <a:ext cx="1458162" cy="526742"/>
          </a:xfrm>
          <a:prstGeom prst="wedgeRoundRectCallout">
            <a:avLst>
              <a:gd name="adj1" fmla="val -52746"/>
              <a:gd name="adj2" fmla="val 79753"/>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游ゴシック" panose="020B0400000000000000" pitchFamily="50" charset="-128"/>
                <a:ea typeface="游ゴシック" panose="020B0400000000000000" pitchFamily="50" charset="-128"/>
              </a:rPr>
              <a:t>購読料を払っているのは大学（図書館）</a:t>
            </a:r>
          </a:p>
        </p:txBody>
      </p:sp>
      <p:pic>
        <p:nvPicPr>
          <p:cNvPr id="7" name="コンテンツ プレースホルダー 2">
            <a:extLst>
              <a:ext uri="{FF2B5EF4-FFF2-40B4-BE49-F238E27FC236}">
                <a16:creationId xmlns:a16="http://schemas.microsoft.com/office/drawing/2014/main" id="{C97E6C55-5E74-40B1-A6F9-12F46CA2578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2096699" y="2942482"/>
            <a:ext cx="4950619" cy="162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B2843F9E-AFC8-4D72-8A72-3A76A351E267}"/>
              </a:ext>
            </a:extLst>
          </p:cNvPr>
          <p:cNvSpPr txBox="1"/>
          <p:nvPr/>
        </p:nvSpPr>
        <p:spPr>
          <a:xfrm>
            <a:off x="1696802" y="4782189"/>
            <a:ext cx="5750396" cy="273844"/>
          </a:xfrm>
          <a:prstGeom prst="rect">
            <a:avLst/>
          </a:prstGeom>
          <a:noFill/>
        </p:spPr>
        <p:txBody>
          <a:bodyPr wrap="square" lIns="108000" rtlCol="0" anchor="ctr" anchorCtr="0">
            <a:noAutofit/>
          </a:bodyPr>
          <a:lstStyle/>
          <a:p>
            <a:pPr algn="ctr"/>
            <a:r>
              <a:rPr lang="ja-JP" altLang="en-US" sz="900" dirty="0">
                <a:latin typeface="游ゴシック" panose="020B0400000000000000" pitchFamily="50" charset="-128"/>
                <a:ea typeface="游ゴシック" panose="020B0400000000000000" pitchFamily="50" charset="-128"/>
              </a:rPr>
              <a:t>出典：東京大学附属図書館</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オープンアクセスハンドブック</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第</a:t>
            </a:r>
            <a:r>
              <a:rPr lang="en-US" altLang="ja-JP" sz="900" dirty="0">
                <a:latin typeface="游ゴシック" panose="020B0400000000000000" pitchFamily="50" charset="-128"/>
                <a:ea typeface="游ゴシック" panose="020B0400000000000000" pitchFamily="50" charset="-128"/>
              </a:rPr>
              <a:t>2</a:t>
            </a:r>
            <a:r>
              <a:rPr lang="ja-JP" altLang="en-US" sz="900" dirty="0">
                <a:latin typeface="游ゴシック" panose="020B0400000000000000" pitchFamily="50" charset="-128"/>
                <a:ea typeface="游ゴシック" panose="020B0400000000000000" pitchFamily="50" charset="-128"/>
              </a:rPr>
              <a:t>版</a:t>
            </a:r>
            <a:r>
              <a:rPr lang="en-US" altLang="ja-JP" sz="900" dirty="0">
                <a:latin typeface="游ゴシック" panose="020B0400000000000000" pitchFamily="50" charset="-128"/>
                <a:ea typeface="游ゴシック" panose="020B0400000000000000" pitchFamily="50" charset="-128"/>
              </a:rPr>
              <a:t>. p.15. </a:t>
            </a:r>
            <a:r>
              <a:rPr lang="en-US" altLang="ja-JP" sz="900" dirty="0">
                <a:latin typeface="游ゴシック" panose="020B0400000000000000" pitchFamily="50" charset="-128"/>
                <a:ea typeface="游ゴシック" panose="020B0400000000000000" pitchFamily="50" charset="-128"/>
                <a:hlinkClick r:id="rId5"/>
              </a:rPr>
              <a:t>http://hdl.handle.net/2261/72694</a:t>
            </a:r>
            <a:r>
              <a:rPr lang="en-US" altLang="ja-JP" sz="900"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354823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524000" y="2079964"/>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kumimoji="1" lang="ja-JP" altLang="en-US" sz="2800" dirty="0"/>
              <a:t>オープンアクセス出版と</a:t>
            </a:r>
            <a:r>
              <a:rPr kumimoji="1" lang="en-US" altLang="ja-JP" sz="2800" dirty="0"/>
              <a:t>APC</a:t>
            </a:r>
            <a:endParaRPr lang="ja-JP" altLang="en-US" sz="2800" dirty="0"/>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pic>
        <p:nvPicPr>
          <p:cNvPr id="6" name="図 5" descr="挿絵 が含まれている画像&#10;&#10;自動的に生成された説明">
            <a:extLst>
              <a:ext uri="{FF2B5EF4-FFF2-40B4-BE49-F238E27FC236}">
                <a16:creationId xmlns:a16="http://schemas.microsoft.com/office/drawing/2014/main" id="{3116527A-4726-2B76-FDAE-BF075B148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283718"/>
            <a:ext cx="1315295" cy="1322664"/>
          </a:xfrm>
          <a:prstGeom prst="rect">
            <a:avLst/>
          </a:prstGeom>
        </p:spPr>
      </p:pic>
    </p:spTree>
    <p:extLst>
      <p:ext uri="{BB962C8B-B14F-4D97-AF65-F5344CB8AC3E}">
        <p14:creationId xmlns:p14="http://schemas.microsoft.com/office/powerpoint/2010/main" val="3715690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524000" y="2079964"/>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kumimoji="1" lang="ja-JP" altLang="en-US" sz="2800" dirty="0"/>
              <a:t>オープンアクセス出版と</a:t>
            </a:r>
            <a:r>
              <a:rPr kumimoji="1" lang="en-US" altLang="ja-JP" sz="2800" dirty="0"/>
              <a:t>APC</a:t>
            </a:r>
            <a:endParaRPr lang="ja-JP" altLang="en-US" sz="2800" dirty="0"/>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grpSp>
        <p:nvGrpSpPr>
          <p:cNvPr id="3" name="グループ化 2">
            <a:extLst>
              <a:ext uri="{FF2B5EF4-FFF2-40B4-BE49-F238E27FC236}">
                <a16:creationId xmlns:a16="http://schemas.microsoft.com/office/drawing/2014/main" id="{59F406CD-B2B0-35E9-7E47-8B4A5894BE54}"/>
              </a:ext>
            </a:extLst>
          </p:cNvPr>
          <p:cNvGrpSpPr>
            <a:grpSpLocks noChangeAspect="1"/>
          </p:cNvGrpSpPr>
          <p:nvPr/>
        </p:nvGrpSpPr>
        <p:grpSpPr>
          <a:xfrm>
            <a:off x="4932040" y="1275606"/>
            <a:ext cx="3436685" cy="2332443"/>
            <a:chOff x="6823005" y="3216050"/>
            <a:chExt cx="2069387" cy="1404464"/>
          </a:xfrm>
        </p:grpSpPr>
        <p:pic>
          <p:nvPicPr>
            <p:cNvPr id="4" name="図 3" descr="挿絵 が含まれている画像&#10;&#10;自動的に生成された説明">
              <a:extLst>
                <a:ext uri="{FF2B5EF4-FFF2-40B4-BE49-F238E27FC236}">
                  <a16:creationId xmlns:a16="http://schemas.microsoft.com/office/drawing/2014/main" id="{7763814E-69A1-2A2D-0D0B-7086930B5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824081"/>
              <a:ext cx="792000" cy="796433"/>
            </a:xfrm>
            <a:prstGeom prst="rect">
              <a:avLst/>
            </a:prstGeom>
          </p:spPr>
        </p:pic>
        <p:sp>
          <p:nvSpPr>
            <p:cNvPr id="5" name="吹き出し: 円形 16">
              <a:extLst>
                <a:ext uri="{FF2B5EF4-FFF2-40B4-BE49-F238E27FC236}">
                  <a16:creationId xmlns:a16="http://schemas.microsoft.com/office/drawing/2014/main" id="{C0558D9E-CDEB-301C-F31A-E0AB3493532C}"/>
                </a:ext>
              </a:extLst>
            </p:cNvPr>
            <p:cNvSpPr/>
            <p:nvPr/>
          </p:nvSpPr>
          <p:spPr>
            <a:xfrm>
              <a:off x="6823005" y="3216050"/>
              <a:ext cx="1298754" cy="707601"/>
            </a:xfrm>
            <a:custGeom>
              <a:avLst/>
              <a:gdLst>
                <a:gd name="connsiteX0" fmla="*/ 1376673 w 1368000"/>
                <a:gd name="connsiteY0" fmla="*/ 647568 h 720000"/>
                <a:gd name="connsiteX1" fmla="*/ 1130340 w 1368000"/>
                <a:gd name="connsiteY1" fmla="*/ 632790 h 720000"/>
                <a:gd name="connsiteX2" fmla="*/ 504200 w 1368000"/>
                <a:gd name="connsiteY2" fmla="*/ 707339 h 720000"/>
                <a:gd name="connsiteX3" fmla="*/ 154681 w 1368000"/>
                <a:gd name="connsiteY3" fmla="*/ 131990 h 720000"/>
                <a:gd name="connsiteX4" fmla="*/ 807583 w 1368000"/>
                <a:gd name="connsiteY4" fmla="*/ 5924 h 720000"/>
                <a:gd name="connsiteX5" fmla="*/ 1291998 w 1368000"/>
                <a:gd name="connsiteY5" fmla="*/ 524925 h 720000"/>
                <a:gd name="connsiteX6" fmla="*/ 1376673 w 1368000"/>
                <a:gd name="connsiteY6" fmla="*/ 647568 h 720000"/>
                <a:gd name="connsiteX0" fmla="*/ 1377110 w 1377110"/>
                <a:gd name="connsiteY0" fmla="*/ 647577 h 720013"/>
                <a:gd name="connsiteX1" fmla="*/ 1130777 w 1377110"/>
                <a:gd name="connsiteY1" fmla="*/ 632799 h 720013"/>
                <a:gd name="connsiteX2" fmla="*/ 504637 w 1377110"/>
                <a:gd name="connsiteY2" fmla="*/ 707348 h 720013"/>
                <a:gd name="connsiteX3" fmla="*/ 155118 w 1377110"/>
                <a:gd name="connsiteY3" fmla="*/ 131999 h 720013"/>
                <a:gd name="connsiteX4" fmla="*/ 808020 w 1377110"/>
                <a:gd name="connsiteY4" fmla="*/ 5933 h 720013"/>
                <a:gd name="connsiteX5" fmla="*/ 1235830 w 1377110"/>
                <a:gd name="connsiteY5" fmla="*/ 524934 h 720013"/>
                <a:gd name="connsiteX6" fmla="*/ 1377110 w 1377110"/>
                <a:gd name="connsiteY6" fmla="*/ 647577 h 720013"/>
                <a:gd name="connsiteX0" fmla="*/ 1323593 w 1323593"/>
                <a:gd name="connsiteY0" fmla="*/ 647577 h 733552"/>
                <a:gd name="connsiteX1" fmla="*/ 1092500 w 1323593"/>
                <a:gd name="connsiteY1" fmla="*/ 595787 h 733552"/>
                <a:gd name="connsiteX2" fmla="*/ 451120 w 1323593"/>
                <a:gd name="connsiteY2" fmla="*/ 707348 h 733552"/>
                <a:gd name="connsiteX3" fmla="*/ 101601 w 1323593"/>
                <a:gd name="connsiteY3" fmla="*/ 131999 h 733552"/>
                <a:gd name="connsiteX4" fmla="*/ 754503 w 1323593"/>
                <a:gd name="connsiteY4" fmla="*/ 5933 h 733552"/>
                <a:gd name="connsiteX5" fmla="*/ 1182313 w 1323593"/>
                <a:gd name="connsiteY5" fmla="*/ 524934 h 733552"/>
                <a:gd name="connsiteX6" fmla="*/ 1323593 w 1323593"/>
                <a:gd name="connsiteY6" fmla="*/ 647577 h 733552"/>
                <a:gd name="connsiteX0" fmla="*/ 1280050 w 1280050"/>
                <a:gd name="connsiteY0" fmla="*/ 627983 h 733552"/>
                <a:gd name="connsiteX1" fmla="*/ 1092500 w 1280050"/>
                <a:gd name="connsiteY1" fmla="*/ 595787 h 733552"/>
                <a:gd name="connsiteX2" fmla="*/ 451120 w 1280050"/>
                <a:gd name="connsiteY2" fmla="*/ 707348 h 733552"/>
                <a:gd name="connsiteX3" fmla="*/ 101601 w 1280050"/>
                <a:gd name="connsiteY3" fmla="*/ 131999 h 733552"/>
                <a:gd name="connsiteX4" fmla="*/ 754503 w 1280050"/>
                <a:gd name="connsiteY4" fmla="*/ 5933 h 733552"/>
                <a:gd name="connsiteX5" fmla="*/ 1182313 w 1280050"/>
                <a:gd name="connsiteY5" fmla="*/ 524934 h 733552"/>
                <a:gd name="connsiteX6" fmla="*/ 1280050 w 1280050"/>
                <a:gd name="connsiteY6" fmla="*/ 627983 h 733552"/>
                <a:gd name="connsiteX0" fmla="*/ 1196930 w 1196930"/>
                <a:gd name="connsiteY0" fmla="*/ 629293 h 736729"/>
                <a:gd name="connsiteX1" fmla="*/ 1009380 w 1196930"/>
                <a:gd name="connsiteY1" fmla="*/ 597097 h 736729"/>
                <a:gd name="connsiteX2" fmla="*/ 252611 w 1196930"/>
                <a:gd name="connsiteY2" fmla="*/ 710835 h 736729"/>
                <a:gd name="connsiteX3" fmla="*/ 18481 w 1196930"/>
                <a:gd name="connsiteY3" fmla="*/ 133309 h 736729"/>
                <a:gd name="connsiteX4" fmla="*/ 671383 w 1196930"/>
                <a:gd name="connsiteY4" fmla="*/ 7243 h 736729"/>
                <a:gd name="connsiteX5" fmla="*/ 1099193 w 1196930"/>
                <a:gd name="connsiteY5" fmla="*/ 526244 h 736729"/>
                <a:gd name="connsiteX6" fmla="*/ 1196930 w 1196930"/>
                <a:gd name="connsiteY6" fmla="*/ 629293 h 736729"/>
                <a:gd name="connsiteX0" fmla="*/ 1201347 w 1201347"/>
                <a:gd name="connsiteY0" fmla="*/ 629293 h 715994"/>
                <a:gd name="connsiteX1" fmla="*/ 1013797 w 1201347"/>
                <a:gd name="connsiteY1" fmla="*/ 597097 h 715994"/>
                <a:gd name="connsiteX2" fmla="*/ 257028 w 1201347"/>
                <a:gd name="connsiteY2" fmla="*/ 710835 h 715994"/>
                <a:gd name="connsiteX3" fmla="*/ 22898 w 1201347"/>
                <a:gd name="connsiteY3" fmla="*/ 133309 h 715994"/>
                <a:gd name="connsiteX4" fmla="*/ 675800 w 1201347"/>
                <a:gd name="connsiteY4" fmla="*/ 7243 h 715994"/>
                <a:gd name="connsiteX5" fmla="*/ 1103610 w 1201347"/>
                <a:gd name="connsiteY5" fmla="*/ 526244 h 715994"/>
                <a:gd name="connsiteX6" fmla="*/ 1201347 w 1201347"/>
                <a:gd name="connsiteY6" fmla="*/ 629293 h 715994"/>
                <a:gd name="connsiteX0" fmla="*/ 1200455 w 1200455"/>
                <a:gd name="connsiteY0" fmla="*/ 629293 h 729819"/>
                <a:gd name="connsiteX1" fmla="*/ 1012905 w 1200455"/>
                <a:gd name="connsiteY1" fmla="*/ 597097 h 729819"/>
                <a:gd name="connsiteX2" fmla="*/ 256136 w 1200455"/>
                <a:gd name="connsiteY2" fmla="*/ 710835 h 729819"/>
                <a:gd name="connsiteX3" fmla="*/ 22006 w 1200455"/>
                <a:gd name="connsiteY3" fmla="*/ 133309 h 729819"/>
                <a:gd name="connsiteX4" fmla="*/ 674908 w 1200455"/>
                <a:gd name="connsiteY4" fmla="*/ 7243 h 729819"/>
                <a:gd name="connsiteX5" fmla="*/ 1102718 w 1200455"/>
                <a:gd name="connsiteY5" fmla="*/ 526244 h 729819"/>
                <a:gd name="connsiteX6" fmla="*/ 1200455 w 1200455"/>
                <a:gd name="connsiteY6" fmla="*/ 629293 h 729819"/>
                <a:gd name="connsiteX0" fmla="*/ 1199895 w 1199895"/>
                <a:gd name="connsiteY0" fmla="*/ 629293 h 737827"/>
                <a:gd name="connsiteX1" fmla="*/ 1012345 w 1199895"/>
                <a:gd name="connsiteY1" fmla="*/ 597097 h 737827"/>
                <a:gd name="connsiteX2" fmla="*/ 255576 w 1199895"/>
                <a:gd name="connsiteY2" fmla="*/ 710835 h 737827"/>
                <a:gd name="connsiteX3" fmla="*/ 21446 w 1199895"/>
                <a:gd name="connsiteY3" fmla="*/ 133309 h 737827"/>
                <a:gd name="connsiteX4" fmla="*/ 674348 w 1199895"/>
                <a:gd name="connsiteY4" fmla="*/ 7243 h 737827"/>
                <a:gd name="connsiteX5" fmla="*/ 1102158 w 1199895"/>
                <a:gd name="connsiteY5" fmla="*/ 526244 h 737827"/>
                <a:gd name="connsiteX6" fmla="*/ 1199895 w 1199895"/>
                <a:gd name="connsiteY6" fmla="*/ 629293 h 737827"/>
                <a:gd name="connsiteX0" fmla="*/ 1213143 w 1213143"/>
                <a:gd name="connsiteY0" fmla="*/ 625553 h 728378"/>
                <a:gd name="connsiteX1" fmla="*/ 1025593 w 1213143"/>
                <a:gd name="connsiteY1" fmla="*/ 593357 h 728378"/>
                <a:gd name="connsiteX2" fmla="*/ 268824 w 1213143"/>
                <a:gd name="connsiteY2" fmla="*/ 707095 h 728378"/>
                <a:gd name="connsiteX3" fmla="*/ 17277 w 1213143"/>
                <a:gd name="connsiteY3" fmla="*/ 197060 h 728378"/>
                <a:gd name="connsiteX4" fmla="*/ 687596 w 1213143"/>
                <a:gd name="connsiteY4" fmla="*/ 3503 h 728378"/>
                <a:gd name="connsiteX5" fmla="*/ 1115406 w 1213143"/>
                <a:gd name="connsiteY5" fmla="*/ 522504 h 728378"/>
                <a:gd name="connsiteX6" fmla="*/ 1213143 w 1213143"/>
                <a:gd name="connsiteY6" fmla="*/ 625553 h 728378"/>
                <a:gd name="connsiteX0" fmla="*/ 1200966 w 1200966"/>
                <a:gd name="connsiteY0" fmla="*/ 627112 h 729937"/>
                <a:gd name="connsiteX1" fmla="*/ 1013416 w 1200966"/>
                <a:gd name="connsiteY1" fmla="*/ 594916 h 729937"/>
                <a:gd name="connsiteX2" fmla="*/ 256647 w 1200966"/>
                <a:gd name="connsiteY2" fmla="*/ 708654 h 729937"/>
                <a:gd name="connsiteX3" fmla="*/ 5100 w 1200966"/>
                <a:gd name="connsiteY3" fmla="*/ 198619 h 729937"/>
                <a:gd name="connsiteX4" fmla="*/ 675419 w 1200966"/>
                <a:gd name="connsiteY4" fmla="*/ 5062 h 729937"/>
                <a:gd name="connsiteX5" fmla="*/ 1103229 w 1200966"/>
                <a:gd name="connsiteY5" fmla="*/ 524063 h 729937"/>
                <a:gd name="connsiteX6" fmla="*/ 1200966 w 1200966"/>
                <a:gd name="connsiteY6" fmla="*/ 627112 h 729937"/>
                <a:gd name="connsiteX0" fmla="*/ 1201776 w 1201776"/>
                <a:gd name="connsiteY0" fmla="*/ 627112 h 710771"/>
                <a:gd name="connsiteX1" fmla="*/ 1014226 w 1201776"/>
                <a:gd name="connsiteY1" fmla="*/ 594916 h 710771"/>
                <a:gd name="connsiteX2" fmla="*/ 257457 w 1201776"/>
                <a:gd name="connsiteY2" fmla="*/ 708654 h 710771"/>
                <a:gd name="connsiteX3" fmla="*/ 5910 w 1201776"/>
                <a:gd name="connsiteY3" fmla="*/ 198619 h 710771"/>
                <a:gd name="connsiteX4" fmla="*/ 676229 w 1201776"/>
                <a:gd name="connsiteY4" fmla="*/ 5062 h 710771"/>
                <a:gd name="connsiteX5" fmla="*/ 1104039 w 1201776"/>
                <a:gd name="connsiteY5" fmla="*/ 524063 h 710771"/>
                <a:gd name="connsiteX6" fmla="*/ 1201776 w 1201776"/>
                <a:gd name="connsiteY6" fmla="*/ 627112 h 710771"/>
                <a:gd name="connsiteX0" fmla="*/ 1213247 w 1213247"/>
                <a:gd name="connsiteY0" fmla="*/ 625430 h 682337"/>
                <a:gd name="connsiteX1" fmla="*/ 1025697 w 1213247"/>
                <a:gd name="connsiteY1" fmla="*/ 593234 h 682337"/>
                <a:gd name="connsiteX2" fmla="*/ 279813 w 1213247"/>
                <a:gd name="connsiteY2" fmla="*/ 678669 h 682337"/>
                <a:gd name="connsiteX3" fmla="*/ 17381 w 1213247"/>
                <a:gd name="connsiteY3" fmla="*/ 196937 h 682337"/>
                <a:gd name="connsiteX4" fmla="*/ 687700 w 1213247"/>
                <a:gd name="connsiteY4" fmla="*/ 3380 h 682337"/>
                <a:gd name="connsiteX5" fmla="*/ 1115510 w 1213247"/>
                <a:gd name="connsiteY5" fmla="*/ 522381 h 682337"/>
                <a:gd name="connsiteX6" fmla="*/ 1213247 w 1213247"/>
                <a:gd name="connsiteY6" fmla="*/ 625430 h 682337"/>
                <a:gd name="connsiteX0" fmla="*/ 1212982 w 1212982"/>
                <a:gd name="connsiteY0" fmla="*/ 625430 h 692842"/>
                <a:gd name="connsiteX1" fmla="*/ 1025432 w 1212982"/>
                <a:gd name="connsiteY1" fmla="*/ 593234 h 692842"/>
                <a:gd name="connsiteX2" fmla="*/ 279548 w 1212982"/>
                <a:gd name="connsiteY2" fmla="*/ 678669 h 692842"/>
                <a:gd name="connsiteX3" fmla="*/ 17116 w 1212982"/>
                <a:gd name="connsiteY3" fmla="*/ 196937 h 692842"/>
                <a:gd name="connsiteX4" fmla="*/ 687435 w 1212982"/>
                <a:gd name="connsiteY4" fmla="*/ 3380 h 692842"/>
                <a:gd name="connsiteX5" fmla="*/ 1115245 w 1212982"/>
                <a:gd name="connsiteY5" fmla="*/ 522381 h 692842"/>
                <a:gd name="connsiteX6" fmla="*/ 1212982 w 1212982"/>
                <a:gd name="connsiteY6" fmla="*/ 625430 h 692842"/>
                <a:gd name="connsiteX0" fmla="*/ 1212537 w 1212537"/>
                <a:gd name="connsiteY0" fmla="*/ 625430 h 703075"/>
                <a:gd name="connsiteX1" fmla="*/ 1024987 w 1212537"/>
                <a:gd name="connsiteY1" fmla="*/ 593234 h 703075"/>
                <a:gd name="connsiteX2" fmla="*/ 279103 w 1212537"/>
                <a:gd name="connsiteY2" fmla="*/ 678669 h 703075"/>
                <a:gd name="connsiteX3" fmla="*/ 16671 w 1212537"/>
                <a:gd name="connsiteY3" fmla="*/ 196937 h 703075"/>
                <a:gd name="connsiteX4" fmla="*/ 686990 w 1212537"/>
                <a:gd name="connsiteY4" fmla="*/ 3380 h 703075"/>
                <a:gd name="connsiteX5" fmla="*/ 1114800 w 1212537"/>
                <a:gd name="connsiteY5" fmla="*/ 522381 h 703075"/>
                <a:gd name="connsiteX6" fmla="*/ 1212537 w 1212537"/>
                <a:gd name="connsiteY6" fmla="*/ 625430 h 703075"/>
                <a:gd name="connsiteX0" fmla="*/ 1212682 w 1212682"/>
                <a:gd name="connsiteY0" fmla="*/ 625430 h 700260"/>
                <a:gd name="connsiteX1" fmla="*/ 1025132 w 1212682"/>
                <a:gd name="connsiteY1" fmla="*/ 593234 h 700260"/>
                <a:gd name="connsiteX2" fmla="*/ 279248 w 1212682"/>
                <a:gd name="connsiteY2" fmla="*/ 678669 h 700260"/>
                <a:gd name="connsiteX3" fmla="*/ 16816 w 1212682"/>
                <a:gd name="connsiteY3" fmla="*/ 196937 h 700260"/>
                <a:gd name="connsiteX4" fmla="*/ 687135 w 1212682"/>
                <a:gd name="connsiteY4" fmla="*/ 3380 h 700260"/>
                <a:gd name="connsiteX5" fmla="*/ 1114945 w 1212682"/>
                <a:gd name="connsiteY5" fmla="*/ 522381 h 700260"/>
                <a:gd name="connsiteX6" fmla="*/ 1212682 w 1212682"/>
                <a:gd name="connsiteY6" fmla="*/ 625430 h 700260"/>
                <a:gd name="connsiteX0" fmla="*/ 1173155 w 1173155"/>
                <a:gd name="connsiteY0" fmla="*/ 624898 h 702064"/>
                <a:gd name="connsiteX1" fmla="*/ 985605 w 1173155"/>
                <a:gd name="connsiteY1" fmla="*/ 592702 h 702064"/>
                <a:gd name="connsiteX2" fmla="*/ 239721 w 1173155"/>
                <a:gd name="connsiteY2" fmla="*/ 678137 h 702064"/>
                <a:gd name="connsiteX3" fmla="*/ 18654 w 1173155"/>
                <a:gd name="connsiteY3" fmla="*/ 220354 h 702064"/>
                <a:gd name="connsiteX4" fmla="*/ 647608 w 1173155"/>
                <a:gd name="connsiteY4" fmla="*/ 2848 h 702064"/>
                <a:gd name="connsiteX5" fmla="*/ 1075418 w 1173155"/>
                <a:gd name="connsiteY5" fmla="*/ 521849 h 702064"/>
                <a:gd name="connsiteX6" fmla="*/ 1173155 w 1173155"/>
                <a:gd name="connsiteY6" fmla="*/ 624898 h 702064"/>
                <a:gd name="connsiteX0" fmla="*/ 1180632 w 1180632"/>
                <a:gd name="connsiteY0" fmla="*/ 625188 h 702354"/>
                <a:gd name="connsiteX1" fmla="*/ 993082 w 1180632"/>
                <a:gd name="connsiteY1" fmla="*/ 592992 h 702354"/>
                <a:gd name="connsiteX2" fmla="*/ 247198 w 1180632"/>
                <a:gd name="connsiteY2" fmla="*/ 678427 h 702354"/>
                <a:gd name="connsiteX3" fmla="*/ 26131 w 1180632"/>
                <a:gd name="connsiteY3" fmla="*/ 220644 h 702354"/>
                <a:gd name="connsiteX4" fmla="*/ 655085 w 1180632"/>
                <a:gd name="connsiteY4" fmla="*/ 3138 h 702354"/>
                <a:gd name="connsiteX5" fmla="*/ 1082895 w 1180632"/>
                <a:gd name="connsiteY5" fmla="*/ 522139 h 702354"/>
                <a:gd name="connsiteX6" fmla="*/ 1180632 w 1180632"/>
                <a:gd name="connsiteY6" fmla="*/ 625188 h 702354"/>
                <a:gd name="connsiteX0" fmla="*/ 1205040 w 1205040"/>
                <a:gd name="connsiteY0" fmla="*/ 627102 h 704268"/>
                <a:gd name="connsiteX1" fmla="*/ 1017490 w 1205040"/>
                <a:gd name="connsiteY1" fmla="*/ 594906 h 704268"/>
                <a:gd name="connsiteX2" fmla="*/ 271606 w 1205040"/>
                <a:gd name="connsiteY2" fmla="*/ 680341 h 704268"/>
                <a:gd name="connsiteX3" fmla="*/ 50539 w 1205040"/>
                <a:gd name="connsiteY3" fmla="*/ 222558 h 704268"/>
                <a:gd name="connsiteX4" fmla="*/ 679493 w 1205040"/>
                <a:gd name="connsiteY4" fmla="*/ 5052 h 704268"/>
                <a:gd name="connsiteX5" fmla="*/ 1107303 w 1205040"/>
                <a:gd name="connsiteY5" fmla="*/ 524053 h 704268"/>
                <a:gd name="connsiteX6" fmla="*/ 1205040 w 1205040"/>
                <a:gd name="connsiteY6" fmla="*/ 627102 h 704268"/>
                <a:gd name="connsiteX0" fmla="*/ 1180336 w 1180336"/>
                <a:gd name="connsiteY0" fmla="*/ 627709 h 704875"/>
                <a:gd name="connsiteX1" fmla="*/ 992786 w 1180336"/>
                <a:gd name="connsiteY1" fmla="*/ 595513 h 704875"/>
                <a:gd name="connsiteX2" fmla="*/ 246902 w 1180336"/>
                <a:gd name="connsiteY2" fmla="*/ 680948 h 704875"/>
                <a:gd name="connsiteX3" fmla="*/ 25835 w 1180336"/>
                <a:gd name="connsiteY3" fmla="*/ 223165 h 704875"/>
                <a:gd name="connsiteX4" fmla="*/ 654789 w 1180336"/>
                <a:gd name="connsiteY4" fmla="*/ 5659 h 704875"/>
                <a:gd name="connsiteX5" fmla="*/ 1082599 w 1180336"/>
                <a:gd name="connsiteY5" fmla="*/ 524660 h 704875"/>
                <a:gd name="connsiteX6" fmla="*/ 1180336 w 1180336"/>
                <a:gd name="connsiteY6" fmla="*/ 627709 h 704875"/>
                <a:gd name="connsiteX0" fmla="*/ 1194231 w 1194231"/>
                <a:gd name="connsiteY0" fmla="*/ 628324 h 706117"/>
                <a:gd name="connsiteX1" fmla="*/ 1006681 w 1194231"/>
                <a:gd name="connsiteY1" fmla="*/ 596128 h 706117"/>
                <a:gd name="connsiteX2" fmla="*/ 260797 w 1194231"/>
                <a:gd name="connsiteY2" fmla="*/ 681563 h 706117"/>
                <a:gd name="connsiteX3" fmla="*/ 24490 w 1194231"/>
                <a:gd name="connsiteY3" fmla="*/ 215072 h 706117"/>
                <a:gd name="connsiteX4" fmla="*/ 668684 w 1194231"/>
                <a:gd name="connsiteY4" fmla="*/ 6274 h 706117"/>
                <a:gd name="connsiteX5" fmla="*/ 1096494 w 1194231"/>
                <a:gd name="connsiteY5" fmla="*/ 525275 h 706117"/>
                <a:gd name="connsiteX6" fmla="*/ 1194231 w 1194231"/>
                <a:gd name="connsiteY6" fmla="*/ 628324 h 706117"/>
                <a:gd name="connsiteX0" fmla="*/ 1187265 w 1187265"/>
                <a:gd name="connsiteY0" fmla="*/ 625072 h 702865"/>
                <a:gd name="connsiteX1" fmla="*/ 999715 w 1187265"/>
                <a:gd name="connsiteY1" fmla="*/ 592876 h 702865"/>
                <a:gd name="connsiteX2" fmla="*/ 253831 w 1187265"/>
                <a:gd name="connsiteY2" fmla="*/ 678311 h 702865"/>
                <a:gd name="connsiteX3" fmla="*/ 17524 w 1187265"/>
                <a:gd name="connsiteY3" fmla="*/ 211820 h 702865"/>
                <a:gd name="connsiteX4" fmla="*/ 661718 w 1187265"/>
                <a:gd name="connsiteY4" fmla="*/ 3022 h 702865"/>
                <a:gd name="connsiteX5" fmla="*/ 1089528 w 1187265"/>
                <a:gd name="connsiteY5" fmla="*/ 522023 h 702865"/>
                <a:gd name="connsiteX6" fmla="*/ 1187265 w 1187265"/>
                <a:gd name="connsiteY6" fmla="*/ 625072 h 702865"/>
                <a:gd name="connsiteX0" fmla="*/ 1187287 w 1187287"/>
                <a:gd name="connsiteY0" fmla="*/ 625072 h 735262"/>
                <a:gd name="connsiteX1" fmla="*/ 999737 w 1187287"/>
                <a:gd name="connsiteY1" fmla="*/ 592876 h 735262"/>
                <a:gd name="connsiteX2" fmla="*/ 253853 w 1187287"/>
                <a:gd name="connsiteY2" fmla="*/ 678311 h 735262"/>
                <a:gd name="connsiteX3" fmla="*/ 17546 w 1187287"/>
                <a:gd name="connsiteY3" fmla="*/ 211820 h 735262"/>
                <a:gd name="connsiteX4" fmla="*/ 661740 w 1187287"/>
                <a:gd name="connsiteY4" fmla="*/ 3022 h 735262"/>
                <a:gd name="connsiteX5" fmla="*/ 1089550 w 1187287"/>
                <a:gd name="connsiteY5" fmla="*/ 522023 h 735262"/>
                <a:gd name="connsiteX6" fmla="*/ 1187287 w 1187287"/>
                <a:gd name="connsiteY6" fmla="*/ 625072 h 735262"/>
                <a:gd name="connsiteX0" fmla="*/ 1203973 w 1203973"/>
                <a:gd name="connsiteY0" fmla="*/ 625072 h 702084"/>
                <a:gd name="connsiteX1" fmla="*/ 1016423 w 1203973"/>
                <a:gd name="connsiteY1" fmla="*/ 592876 h 702084"/>
                <a:gd name="connsiteX2" fmla="*/ 270539 w 1203973"/>
                <a:gd name="connsiteY2" fmla="*/ 678311 h 702084"/>
                <a:gd name="connsiteX3" fmla="*/ 34232 w 1203973"/>
                <a:gd name="connsiteY3" fmla="*/ 211820 h 702084"/>
                <a:gd name="connsiteX4" fmla="*/ 678426 w 1203973"/>
                <a:gd name="connsiteY4" fmla="*/ 3022 h 702084"/>
                <a:gd name="connsiteX5" fmla="*/ 1106236 w 1203973"/>
                <a:gd name="connsiteY5" fmla="*/ 522023 h 702084"/>
                <a:gd name="connsiteX6" fmla="*/ 1203973 w 1203973"/>
                <a:gd name="connsiteY6" fmla="*/ 625072 h 702084"/>
                <a:gd name="connsiteX0" fmla="*/ 1201407 w 1201407"/>
                <a:gd name="connsiteY0" fmla="*/ 622934 h 699946"/>
                <a:gd name="connsiteX1" fmla="*/ 1013857 w 1201407"/>
                <a:gd name="connsiteY1" fmla="*/ 590738 h 699946"/>
                <a:gd name="connsiteX2" fmla="*/ 267973 w 1201407"/>
                <a:gd name="connsiteY2" fmla="*/ 676173 h 699946"/>
                <a:gd name="connsiteX3" fmla="*/ 31666 w 1201407"/>
                <a:gd name="connsiteY3" fmla="*/ 209682 h 699946"/>
                <a:gd name="connsiteX4" fmla="*/ 641025 w 1201407"/>
                <a:gd name="connsiteY4" fmla="*/ 3061 h 699946"/>
                <a:gd name="connsiteX5" fmla="*/ 1103670 w 1201407"/>
                <a:gd name="connsiteY5" fmla="*/ 519885 h 699946"/>
                <a:gd name="connsiteX6" fmla="*/ 1201407 w 1201407"/>
                <a:gd name="connsiteY6" fmla="*/ 622934 h 699946"/>
                <a:gd name="connsiteX0" fmla="*/ 1198897 w 1198897"/>
                <a:gd name="connsiteY0" fmla="*/ 622956 h 705379"/>
                <a:gd name="connsiteX1" fmla="*/ 1011347 w 1198897"/>
                <a:gd name="connsiteY1" fmla="*/ 590760 h 705379"/>
                <a:gd name="connsiteX2" fmla="*/ 274171 w 1198897"/>
                <a:gd name="connsiteY2" fmla="*/ 682727 h 705379"/>
                <a:gd name="connsiteX3" fmla="*/ 29156 w 1198897"/>
                <a:gd name="connsiteY3" fmla="*/ 209704 h 705379"/>
                <a:gd name="connsiteX4" fmla="*/ 638515 w 1198897"/>
                <a:gd name="connsiteY4" fmla="*/ 3083 h 705379"/>
                <a:gd name="connsiteX5" fmla="*/ 1101160 w 1198897"/>
                <a:gd name="connsiteY5" fmla="*/ 519907 h 705379"/>
                <a:gd name="connsiteX6" fmla="*/ 1198897 w 1198897"/>
                <a:gd name="connsiteY6" fmla="*/ 622956 h 705379"/>
                <a:gd name="connsiteX0" fmla="*/ 1198848 w 1198848"/>
                <a:gd name="connsiteY0" fmla="*/ 622956 h 706307"/>
                <a:gd name="connsiteX1" fmla="*/ 1011298 w 1198848"/>
                <a:gd name="connsiteY1" fmla="*/ 590760 h 706307"/>
                <a:gd name="connsiteX2" fmla="*/ 274122 w 1198848"/>
                <a:gd name="connsiteY2" fmla="*/ 682727 h 706307"/>
                <a:gd name="connsiteX3" fmla="*/ 29107 w 1198848"/>
                <a:gd name="connsiteY3" fmla="*/ 209704 h 706307"/>
                <a:gd name="connsiteX4" fmla="*/ 638466 w 1198848"/>
                <a:gd name="connsiteY4" fmla="*/ 3083 h 706307"/>
                <a:gd name="connsiteX5" fmla="*/ 1101111 w 1198848"/>
                <a:gd name="connsiteY5" fmla="*/ 519907 h 706307"/>
                <a:gd name="connsiteX6" fmla="*/ 1198848 w 1198848"/>
                <a:gd name="connsiteY6" fmla="*/ 622956 h 706307"/>
                <a:gd name="connsiteX0" fmla="*/ 1204999 w 1204999"/>
                <a:gd name="connsiteY0" fmla="*/ 623372 h 706723"/>
                <a:gd name="connsiteX1" fmla="*/ 1017449 w 1204999"/>
                <a:gd name="connsiteY1" fmla="*/ 591176 h 706723"/>
                <a:gd name="connsiteX2" fmla="*/ 280273 w 1204999"/>
                <a:gd name="connsiteY2" fmla="*/ 683143 h 706723"/>
                <a:gd name="connsiteX3" fmla="*/ 35258 w 1204999"/>
                <a:gd name="connsiteY3" fmla="*/ 210120 h 706723"/>
                <a:gd name="connsiteX4" fmla="*/ 644617 w 1204999"/>
                <a:gd name="connsiteY4" fmla="*/ 3499 h 706723"/>
                <a:gd name="connsiteX5" fmla="*/ 1107262 w 1204999"/>
                <a:gd name="connsiteY5" fmla="*/ 520323 h 706723"/>
                <a:gd name="connsiteX6" fmla="*/ 1204999 w 1204999"/>
                <a:gd name="connsiteY6" fmla="*/ 623372 h 706723"/>
                <a:gd name="connsiteX0" fmla="*/ 1202127 w 1202127"/>
                <a:gd name="connsiteY0" fmla="*/ 623762 h 707113"/>
                <a:gd name="connsiteX1" fmla="*/ 1014577 w 1202127"/>
                <a:gd name="connsiteY1" fmla="*/ 591566 h 707113"/>
                <a:gd name="connsiteX2" fmla="*/ 277401 w 1202127"/>
                <a:gd name="connsiteY2" fmla="*/ 683533 h 707113"/>
                <a:gd name="connsiteX3" fmla="*/ 32386 w 1202127"/>
                <a:gd name="connsiteY3" fmla="*/ 210510 h 707113"/>
                <a:gd name="connsiteX4" fmla="*/ 641745 w 1202127"/>
                <a:gd name="connsiteY4" fmla="*/ 3889 h 707113"/>
                <a:gd name="connsiteX5" fmla="*/ 1104390 w 1202127"/>
                <a:gd name="connsiteY5" fmla="*/ 520713 h 707113"/>
                <a:gd name="connsiteX6" fmla="*/ 1202127 w 1202127"/>
                <a:gd name="connsiteY6" fmla="*/ 623762 h 707113"/>
                <a:gd name="connsiteX0" fmla="*/ 970064 w 1184385"/>
                <a:gd name="connsiteY0" fmla="*/ 859289 h 859289"/>
                <a:gd name="connsiteX1" fmla="*/ 1014577 w 1184385"/>
                <a:gd name="connsiteY1" fmla="*/ 591566 h 859289"/>
                <a:gd name="connsiteX2" fmla="*/ 277401 w 1184385"/>
                <a:gd name="connsiteY2" fmla="*/ 683533 h 859289"/>
                <a:gd name="connsiteX3" fmla="*/ 32386 w 1184385"/>
                <a:gd name="connsiteY3" fmla="*/ 210510 h 859289"/>
                <a:gd name="connsiteX4" fmla="*/ 641745 w 1184385"/>
                <a:gd name="connsiteY4" fmla="*/ 3889 h 859289"/>
                <a:gd name="connsiteX5" fmla="*/ 1104390 w 1184385"/>
                <a:gd name="connsiteY5" fmla="*/ 520713 h 859289"/>
                <a:gd name="connsiteX6" fmla="*/ 970064 w 1184385"/>
                <a:gd name="connsiteY6" fmla="*/ 859289 h 859289"/>
                <a:gd name="connsiteX0" fmla="*/ 953297 w 1167618"/>
                <a:gd name="connsiteY0" fmla="*/ 859289 h 859289"/>
                <a:gd name="connsiteX1" fmla="*/ 883510 w 1167618"/>
                <a:gd name="connsiteY1" fmla="*/ 653911 h 859289"/>
                <a:gd name="connsiteX2" fmla="*/ 260634 w 1167618"/>
                <a:gd name="connsiteY2" fmla="*/ 683533 h 859289"/>
                <a:gd name="connsiteX3" fmla="*/ 15619 w 1167618"/>
                <a:gd name="connsiteY3" fmla="*/ 210510 h 859289"/>
                <a:gd name="connsiteX4" fmla="*/ 624978 w 1167618"/>
                <a:gd name="connsiteY4" fmla="*/ 3889 h 859289"/>
                <a:gd name="connsiteX5" fmla="*/ 1087623 w 1167618"/>
                <a:gd name="connsiteY5" fmla="*/ 520713 h 859289"/>
                <a:gd name="connsiteX6" fmla="*/ 953297 w 1167618"/>
                <a:gd name="connsiteY6" fmla="*/ 859289 h 859289"/>
                <a:gd name="connsiteX0" fmla="*/ 953297 w 1069082"/>
                <a:gd name="connsiteY0" fmla="*/ 859289 h 859289"/>
                <a:gd name="connsiteX1" fmla="*/ 883510 w 1069082"/>
                <a:gd name="connsiteY1" fmla="*/ 653911 h 859289"/>
                <a:gd name="connsiteX2" fmla="*/ 260634 w 1069082"/>
                <a:gd name="connsiteY2" fmla="*/ 683533 h 859289"/>
                <a:gd name="connsiteX3" fmla="*/ 15619 w 1069082"/>
                <a:gd name="connsiteY3" fmla="*/ 210510 h 859289"/>
                <a:gd name="connsiteX4" fmla="*/ 624978 w 1069082"/>
                <a:gd name="connsiteY4" fmla="*/ 3889 h 859289"/>
                <a:gd name="connsiteX5" fmla="*/ 962932 w 1069082"/>
                <a:gd name="connsiteY5" fmla="*/ 610768 h 859289"/>
                <a:gd name="connsiteX6" fmla="*/ 953297 w 1069082"/>
                <a:gd name="connsiteY6" fmla="*/ 859289 h 859289"/>
                <a:gd name="connsiteX0" fmla="*/ 1019106 w 1069082"/>
                <a:gd name="connsiteY0" fmla="*/ 807335 h 807335"/>
                <a:gd name="connsiteX1" fmla="*/ 883510 w 1069082"/>
                <a:gd name="connsiteY1" fmla="*/ 653911 h 807335"/>
                <a:gd name="connsiteX2" fmla="*/ 260634 w 1069082"/>
                <a:gd name="connsiteY2" fmla="*/ 683533 h 807335"/>
                <a:gd name="connsiteX3" fmla="*/ 15619 w 1069082"/>
                <a:gd name="connsiteY3" fmla="*/ 210510 h 807335"/>
                <a:gd name="connsiteX4" fmla="*/ 624978 w 1069082"/>
                <a:gd name="connsiteY4" fmla="*/ 3889 h 807335"/>
                <a:gd name="connsiteX5" fmla="*/ 962932 w 1069082"/>
                <a:gd name="connsiteY5" fmla="*/ 610768 h 807335"/>
                <a:gd name="connsiteX6" fmla="*/ 1019106 w 1069082"/>
                <a:gd name="connsiteY6" fmla="*/ 807335 h 807335"/>
                <a:gd name="connsiteX0" fmla="*/ 984470 w 1069082"/>
                <a:gd name="connsiteY0" fmla="*/ 724208 h 727544"/>
                <a:gd name="connsiteX1" fmla="*/ 883510 w 1069082"/>
                <a:gd name="connsiteY1" fmla="*/ 653911 h 727544"/>
                <a:gd name="connsiteX2" fmla="*/ 260634 w 1069082"/>
                <a:gd name="connsiteY2" fmla="*/ 683533 h 727544"/>
                <a:gd name="connsiteX3" fmla="*/ 15619 w 1069082"/>
                <a:gd name="connsiteY3" fmla="*/ 210510 h 727544"/>
                <a:gd name="connsiteX4" fmla="*/ 624978 w 1069082"/>
                <a:gd name="connsiteY4" fmla="*/ 3889 h 727544"/>
                <a:gd name="connsiteX5" fmla="*/ 962932 w 1069082"/>
                <a:gd name="connsiteY5" fmla="*/ 610768 h 727544"/>
                <a:gd name="connsiteX6" fmla="*/ 984470 w 1069082"/>
                <a:gd name="connsiteY6" fmla="*/ 724208 h 727544"/>
                <a:gd name="connsiteX0" fmla="*/ 1029497 w 1069082"/>
                <a:gd name="connsiteY0" fmla="*/ 744990 h 744990"/>
                <a:gd name="connsiteX1" fmla="*/ 883510 w 1069082"/>
                <a:gd name="connsiteY1" fmla="*/ 653911 h 744990"/>
                <a:gd name="connsiteX2" fmla="*/ 260634 w 1069082"/>
                <a:gd name="connsiteY2" fmla="*/ 683533 h 744990"/>
                <a:gd name="connsiteX3" fmla="*/ 15619 w 1069082"/>
                <a:gd name="connsiteY3" fmla="*/ 210510 h 744990"/>
                <a:gd name="connsiteX4" fmla="*/ 624978 w 1069082"/>
                <a:gd name="connsiteY4" fmla="*/ 3889 h 744990"/>
                <a:gd name="connsiteX5" fmla="*/ 962932 w 1069082"/>
                <a:gd name="connsiteY5" fmla="*/ 610768 h 744990"/>
                <a:gd name="connsiteX6" fmla="*/ 1029497 w 1069082"/>
                <a:gd name="connsiteY6" fmla="*/ 744990 h 744990"/>
                <a:gd name="connsiteX0" fmla="*/ 1055675 w 1095260"/>
                <a:gd name="connsiteY0" fmla="*/ 744032 h 744032"/>
                <a:gd name="connsiteX1" fmla="*/ 909688 w 1095260"/>
                <a:gd name="connsiteY1" fmla="*/ 652953 h 744032"/>
                <a:gd name="connsiteX2" fmla="*/ 148266 w 1095260"/>
                <a:gd name="connsiteY2" fmla="*/ 637548 h 744032"/>
                <a:gd name="connsiteX3" fmla="*/ 41797 w 1095260"/>
                <a:gd name="connsiteY3" fmla="*/ 209552 h 744032"/>
                <a:gd name="connsiteX4" fmla="*/ 651156 w 1095260"/>
                <a:gd name="connsiteY4" fmla="*/ 2931 h 744032"/>
                <a:gd name="connsiteX5" fmla="*/ 989110 w 1095260"/>
                <a:gd name="connsiteY5" fmla="*/ 609810 h 744032"/>
                <a:gd name="connsiteX6" fmla="*/ 1055675 w 1095260"/>
                <a:gd name="connsiteY6" fmla="*/ 744032 h 744032"/>
                <a:gd name="connsiteX0" fmla="*/ 1067236 w 1106821"/>
                <a:gd name="connsiteY0" fmla="*/ 744032 h 744032"/>
                <a:gd name="connsiteX1" fmla="*/ 921249 w 1106821"/>
                <a:gd name="connsiteY1" fmla="*/ 652953 h 744032"/>
                <a:gd name="connsiteX2" fmla="*/ 159827 w 1106821"/>
                <a:gd name="connsiteY2" fmla="*/ 637548 h 744032"/>
                <a:gd name="connsiteX3" fmla="*/ 53358 w 1106821"/>
                <a:gd name="connsiteY3" fmla="*/ 209552 h 744032"/>
                <a:gd name="connsiteX4" fmla="*/ 662717 w 1106821"/>
                <a:gd name="connsiteY4" fmla="*/ 2931 h 744032"/>
                <a:gd name="connsiteX5" fmla="*/ 1000671 w 1106821"/>
                <a:gd name="connsiteY5" fmla="*/ 609810 h 744032"/>
                <a:gd name="connsiteX6" fmla="*/ 1067236 w 1106821"/>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74742 w 1114327"/>
                <a:gd name="connsiteY0" fmla="*/ 744043 h 744043"/>
                <a:gd name="connsiteX1" fmla="*/ 928755 w 1114327"/>
                <a:gd name="connsiteY1" fmla="*/ 652964 h 744043"/>
                <a:gd name="connsiteX2" fmla="*/ 132696 w 1114327"/>
                <a:gd name="connsiteY2" fmla="*/ 641023 h 744043"/>
                <a:gd name="connsiteX3" fmla="*/ 60864 w 1114327"/>
                <a:gd name="connsiteY3" fmla="*/ 209563 h 744043"/>
                <a:gd name="connsiteX4" fmla="*/ 670223 w 1114327"/>
                <a:gd name="connsiteY4" fmla="*/ 2942 h 744043"/>
                <a:gd name="connsiteX5" fmla="*/ 1008177 w 1114327"/>
                <a:gd name="connsiteY5" fmla="*/ 609821 h 744043"/>
                <a:gd name="connsiteX6" fmla="*/ 1074742 w 1114327"/>
                <a:gd name="connsiteY6" fmla="*/ 744043 h 744043"/>
                <a:gd name="connsiteX0" fmla="*/ 1081259 w 1120844"/>
                <a:gd name="connsiteY0" fmla="*/ 746149 h 746149"/>
                <a:gd name="connsiteX1" fmla="*/ 935272 w 1120844"/>
                <a:gd name="connsiteY1" fmla="*/ 655070 h 746149"/>
                <a:gd name="connsiteX2" fmla="*/ 139213 w 1120844"/>
                <a:gd name="connsiteY2" fmla="*/ 643129 h 746149"/>
                <a:gd name="connsiteX3" fmla="*/ 50063 w 1120844"/>
                <a:gd name="connsiteY3" fmla="*/ 149324 h 746149"/>
                <a:gd name="connsiteX4" fmla="*/ 676740 w 1120844"/>
                <a:gd name="connsiteY4" fmla="*/ 5048 h 746149"/>
                <a:gd name="connsiteX5" fmla="*/ 1014694 w 1120844"/>
                <a:gd name="connsiteY5" fmla="*/ 611927 h 746149"/>
                <a:gd name="connsiteX6" fmla="*/ 1081259 w 1120844"/>
                <a:gd name="connsiteY6" fmla="*/ 746149 h 746149"/>
                <a:gd name="connsiteX0" fmla="*/ 1101420 w 1141005"/>
                <a:gd name="connsiteY0" fmla="*/ 746274 h 746274"/>
                <a:gd name="connsiteX1" fmla="*/ 955433 w 1141005"/>
                <a:gd name="connsiteY1" fmla="*/ 655195 h 746274"/>
                <a:gd name="connsiteX2" fmla="*/ 114347 w 1141005"/>
                <a:gd name="connsiteY2" fmla="*/ 657109 h 746274"/>
                <a:gd name="connsiteX3" fmla="*/ 70224 w 1141005"/>
                <a:gd name="connsiteY3" fmla="*/ 149449 h 746274"/>
                <a:gd name="connsiteX4" fmla="*/ 696901 w 1141005"/>
                <a:gd name="connsiteY4" fmla="*/ 5173 h 746274"/>
                <a:gd name="connsiteX5" fmla="*/ 1034855 w 1141005"/>
                <a:gd name="connsiteY5" fmla="*/ 612052 h 746274"/>
                <a:gd name="connsiteX6" fmla="*/ 1101420 w 1141005"/>
                <a:gd name="connsiteY6" fmla="*/ 746274 h 746274"/>
                <a:gd name="connsiteX0" fmla="*/ 1118544 w 1158129"/>
                <a:gd name="connsiteY0" fmla="*/ 745804 h 745804"/>
                <a:gd name="connsiteX1" fmla="*/ 972557 w 1158129"/>
                <a:gd name="connsiteY1" fmla="*/ 654725 h 745804"/>
                <a:gd name="connsiteX2" fmla="*/ 100298 w 1158129"/>
                <a:gd name="connsiteY2" fmla="*/ 601221 h 745804"/>
                <a:gd name="connsiteX3" fmla="*/ 87348 w 1158129"/>
                <a:gd name="connsiteY3" fmla="*/ 148979 h 745804"/>
                <a:gd name="connsiteX4" fmla="*/ 714025 w 1158129"/>
                <a:gd name="connsiteY4" fmla="*/ 4703 h 745804"/>
                <a:gd name="connsiteX5" fmla="*/ 1051979 w 1158129"/>
                <a:gd name="connsiteY5" fmla="*/ 611582 h 745804"/>
                <a:gd name="connsiteX6" fmla="*/ 1118544 w 1158129"/>
                <a:gd name="connsiteY6" fmla="*/ 745804 h 745804"/>
                <a:gd name="connsiteX0" fmla="*/ 1117710 w 1157295"/>
                <a:gd name="connsiteY0" fmla="*/ 745804 h 745804"/>
                <a:gd name="connsiteX1" fmla="*/ 971723 w 1157295"/>
                <a:gd name="connsiteY1" fmla="*/ 654725 h 745804"/>
                <a:gd name="connsiteX2" fmla="*/ 99464 w 1157295"/>
                <a:gd name="connsiteY2" fmla="*/ 601221 h 745804"/>
                <a:gd name="connsiteX3" fmla="*/ 86514 w 1157295"/>
                <a:gd name="connsiteY3" fmla="*/ 148979 h 745804"/>
                <a:gd name="connsiteX4" fmla="*/ 713191 w 1157295"/>
                <a:gd name="connsiteY4" fmla="*/ 4703 h 745804"/>
                <a:gd name="connsiteX5" fmla="*/ 1051145 w 1157295"/>
                <a:gd name="connsiteY5" fmla="*/ 611582 h 745804"/>
                <a:gd name="connsiteX6" fmla="*/ 1117710 w 1157295"/>
                <a:gd name="connsiteY6" fmla="*/ 745804 h 745804"/>
                <a:gd name="connsiteX0" fmla="*/ 1126062 w 1165647"/>
                <a:gd name="connsiteY0" fmla="*/ 745999 h 745999"/>
                <a:gd name="connsiteX1" fmla="*/ 980075 w 1165647"/>
                <a:gd name="connsiteY1" fmla="*/ 654920 h 745999"/>
                <a:gd name="connsiteX2" fmla="*/ 93961 w 1165647"/>
                <a:gd name="connsiteY2" fmla="*/ 625661 h 745999"/>
                <a:gd name="connsiteX3" fmla="*/ 94866 w 1165647"/>
                <a:gd name="connsiteY3" fmla="*/ 149174 h 745999"/>
                <a:gd name="connsiteX4" fmla="*/ 721543 w 1165647"/>
                <a:gd name="connsiteY4" fmla="*/ 4898 h 745999"/>
                <a:gd name="connsiteX5" fmla="*/ 1059497 w 1165647"/>
                <a:gd name="connsiteY5" fmla="*/ 611777 h 745999"/>
                <a:gd name="connsiteX6" fmla="*/ 1126062 w 1165647"/>
                <a:gd name="connsiteY6" fmla="*/ 745999 h 745999"/>
                <a:gd name="connsiteX0" fmla="*/ 1152044 w 1191629"/>
                <a:gd name="connsiteY0" fmla="*/ 746852 h 746852"/>
                <a:gd name="connsiteX1" fmla="*/ 1006057 w 1191629"/>
                <a:gd name="connsiteY1" fmla="*/ 655773 h 746852"/>
                <a:gd name="connsiteX2" fmla="*/ 119943 w 1191629"/>
                <a:gd name="connsiteY2" fmla="*/ 626514 h 746852"/>
                <a:gd name="connsiteX3" fmla="*/ 75821 w 1191629"/>
                <a:gd name="connsiteY3" fmla="*/ 136173 h 746852"/>
                <a:gd name="connsiteX4" fmla="*/ 747525 w 1191629"/>
                <a:gd name="connsiteY4" fmla="*/ 5751 h 746852"/>
                <a:gd name="connsiteX5" fmla="*/ 1085479 w 1191629"/>
                <a:gd name="connsiteY5" fmla="*/ 612630 h 746852"/>
                <a:gd name="connsiteX6" fmla="*/ 1152044 w 1191629"/>
                <a:gd name="connsiteY6" fmla="*/ 746852 h 746852"/>
                <a:gd name="connsiteX0" fmla="*/ 1141958 w 1181543"/>
                <a:gd name="connsiteY0" fmla="*/ 747392 h 747392"/>
                <a:gd name="connsiteX1" fmla="*/ 995971 w 1181543"/>
                <a:gd name="connsiteY1" fmla="*/ 656313 h 747392"/>
                <a:gd name="connsiteX2" fmla="*/ 130638 w 1181543"/>
                <a:gd name="connsiteY2" fmla="*/ 672082 h 747392"/>
                <a:gd name="connsiteX3" fmla="*/ 65735 w 1181543"/>
                <a:gd name="connsiteY3" fmla="*/ 136713 h 747392"/>
                <a:gd name="connsiteX4" fmla="*/ 737439 w 1181543"/>
                <a:gd name="connsiteY4" fmla="*/ 6291 h 747392"/>
                <a:gd name="connsiteX5" fmla="*/ 1075393 w 1181543"/>
                <a:gd name="connsiteY5" fmla="*/ 613170 h 747392"/>
                <a:gd name="connsiteX6" fmla="*/ 1141958 w 1181543"/>
                <a:gd name="connsiteY6" fmla="*/ 747392 h 747392"/>
                <a:gd name="connsiteX0" fmla="*/ 1146494 w 1186079"/>
                <a:gd name="connsiteY0" fmla="*/ 747392 h 747392"/>
                <a:gd name="connsiteX1" fmla="*/ 1000507 w 1186079"/>
                <a:gd name="connsiteY1" fmla="*/ 656313 h 747392"/>
                <a:gd name="connsiteX2" fmla="*/ 135174 w 1186079"/>
                <a:gd name="connsiteY2" fmla="*/ 672082 h 747392"/>
                <a:gd name="connsiteX3" fmla="*/ 70271 w 1186079"/>
                <a:gd name="connsiteY3" fmla="*/ 136713 h 747392"/>
                <a:gd name="connsiteX4" fmla="*/ 741975 w 1186079"/>
                <a:gd name="connsiteY4" fmla="*/ 6291 h 747392"/>
                <a:gd name="connsiteX5" fmla="*/ 1079929 w 1186079"/>
                <a:gd name="connsiteY5" fmla="*/ 613170 h 747392"/>
                <a:gd name="connsiteX6" fmla="*/ 1146494 w 1186079"/>
                <a:gd name="connsiteY6" fmla="*/ 747392 h 747392"/>
                <a:gd name="connsiteX0" fmla="*/ 1144840 w 1184425"/>
                <a:gd name="connsiteY0" fmla="*/ 746931 h 746931"/>
                <a:gd name="connsiteX1" fmla="*/ 998853 w 1184425"/>
                <a:gd name="connsiteY1" fmla="*/ 655852 h 746931"/>
                <a:gd name="connsiteX2" fmla="*/ 136983 w 1184425"/>
                <a:gd name="connsiteY2" fmla="*/ 633521 h 746931"/>
                <a:gd name="connsiteX3" fmla="*/ 68617 w 1184425"/>
                <a:gd name="connsiteY3" fmla="*/ 136252 h 746931"/>
                <a:gd name="connsiteX4" fmla="*/ 740321 w 1184425"/>
                <a:gd name="connsiteY4" fmla="*/ 5830 h 746931"/>
                <a:gd name="connsiteX5" fmla="*/ 1078275 w 1184425"/>
                <a:gd name="connsiteY5" fmla="*/ 612709 h 746931"/>
                <a:gd name="connsiteX6" fmla="*/ 1144840 w 1184425"/>
                <a:gd name="connsiteY6" fmla="*/ 746931 h 746931"/>
                <a:gd name="connsiteX0" fmla="*/ 1139632 w 1179217"/>
                <a:gd name="connsiteY0" fmla="*/ 746931 h 746931"/>
                <a:gd name="connsiteX1" fmla="*/ 993645 w 1179217"/>
                <a:gd name="connsiteY1" fmla="*/ 655852 h 746931"/>
                <a:gd name="connsiteX2" fmla="*/ 131775 w 1179217"/>
                <a:gd name="connsiteY2" fmla="*/ 633521 h 746931"/>
                <a:gd name="connsiteX3" fmla="*/ 63409 w 1179217"/>
                <a:gd name="connsiteY3" fmla="*/ 136252 h 746931"/>
                <a:gd name="connsiteX4" fmla="*/ 735113 w 1179217"/>
                <a:gd name="connsiteY4" fmla="*/ 5830 h 746931"/>
                <a:gd name="connsiteX5" fmla="*/ 1073067 w 1179217"/>
                <a:gd name="connsiteY5" fmla="*/ 612709 h 746931"/>
                <a:gd name="connsiteX6" fmla="*/ 1139632 w 1179217"/>
                <a:gd name="connsiteY6" fmla="*/ 746931 h 746931"/>
                <a:gd name="connsiteX0" fmla="*/ 1135469 w 1175054"/>
                <a:gd name="connsiteY0" fmla="*/ 746931 h 746931"/>
                <a:gd name="connsiteX1" fmla="*/ 989482 w 1175054"/>
                <a:gd name="connsiteY1" fmla="*/ 655852 h 746931"/>
                <a:gd name="connsiteX2" fmla="*/ 127612 w 1175054"/>
                <a:gd name="connsiteY2" fmla="*/ 633521 h 746931"/>
                <a:gd name="connsiteX3" fmla="*/ 59246 w 1175054"/>
                <a:gd name="connsiteY3" fmla="*/ 136252 h 746931"/>
                <a:gd name="connsiteX4" fmla="*/ 730950 w 1175054"/>
                <a:gd name="connsiteY4" fmla="*/ 5830 h 746931"/>
                <a:gd name="connsiteX5" fmla="*/ 1068904 w 1175054"/>
                <a:gd name="connsiteY5" fmla="*/ 612709 h 746931"/>
                <a:gd name="connsiteX6" fmla="*/ 1135469 w 1175054"/>
                <a:gd name="connsiteY6" fmla="*/ 746931 h 746931"/>
                <a:gd name="connsiteX0" fmla="*/ 1143148 w 1182733"/>
                <a:gd name="connsiteY0" fmla="*/ 747261 h 748080"/>
                <a:gd name="connsiteX1" fmla="*/ 997161 w 1182733"/>
                <a:gd name="connsiteY1" fmla="*/ 656182 h 748080"/>
                <a:gd name="connsiteX2" fmla="*/ 117973 w 1182733"/>
                <a:gd name="connsiteY2" fmla="*/ 661560 h 748080"/>
                <a:gd name="connsiteX3" fmla="*/ 66925 w 1182733"/>
                <a:gd name="connsiteY3" fmla="*/ 136582 h 748080"/>
                <a:gd name="connsiteX4" fmla="*/ 738629 w 1182733"/>
                <a:gd name="connsiteY4" fmla="*/ 6160 h 748080"/>
                <a:gd name="connsiteX5" fmla="*/ 1076583 w 1182733"/>
                <a:gd name="connsiteY5" fmla="*/ 613039 h 748080"/>
                <a:gd name="connsiteX6" fmla="*/ 1143148 w 1182733"/>
                <a:gd name="connsiteY6" fmla="*/ 747261 h 748080"/>
                <a:gd name="connsiteX0" fmla="*/ 1179168 w 1218753"/>
                <a:gd name="connsiteY0" fmla="*/ 747549 h 747549"/>
                <a:gd name="connsiteX1" fmla="*/ 1033181 w 1218753"/>
                <a:gd name="connsiteY1" fmla="*/ 656470 h 747549"/>
                <a:gd name="connsiteX2" fmla="*/ 153993 w 1218753"/>
                <a:gd name="connsiteY2" fmla="*/ 661848 h 747549"/>
                <a:gd name="connsiteX3" fmla="*/ 57917 w 1218753"/>
                <a:gd name="connsiteY3" fmla="*/ 133407 h 747549"/>
                <a:gd name="connsiteX4" fmla="*/ 774649 w 1218753"/>
                <a:gd name="connsiteY4" fmla="*/ 6448 h 747549"/>
                <a:gd name="connsiteX5" fmla="*/ 1112603 w 1218753"/>
                <a:gd name="connsiteY5" fmla="*/ 613327 h 747549"/>
                <a:gd name="connsiteX6" fmla="*/ 1179168 w 1218753"/>
                <a:gd name="connsiteY6" fmla="*/ 747549 h 747549"/>
                <a:gd name="connsiteX0" fmla="*/ 1148562 w 1188147"/>
                <a:gd name="connsiteY0" fmla="*/ 747861 h 747861"/>
                <a:gd name="connsiteX1" fmla="*/ 1002575 w 1188147"/>
                <a:gd name="connsiteY1" fmla="*/ 656782 h 747861"/>
                <a:gd name="connsiteX2" fmla="*/ 123387 w 1188147"/>
                <a:gd name="connsiteY2" fmla="*/ 662160 h 747861"/>
                <a:gd name="connsiteX3" fmla="*/ 72338 w 1188147"/>
                <a:gd name="connsiteY3" fmla="*/ 130256 h 747861"/>
                <a:gd name="connsiteX4" fmla="*/ 744043 w 1188147"/>
                <a:gd name="connsiteY4" fmla="*/ 6760 h 747861"/>
                <a:gd name="connsiteX5" fmla="*/ 1081997 w 1188147"/>
                <a:gd name="connsiteY5" fmla="*/ 613639 h 747861"/>
                <a:gd name="connsiteX6" fmla="*/ 1148562 w 1188147"/>
                <a:gd name="connsiteY6" fmla="*/ 747861 h 747861"/>
                <a:gd name="connsiteX0" fmla="*/ 1134392 w 1173977"/>
                <a:gd name="connsiteY0" fmla="*/ 747571 h 747571"/>
                <a:gd name="connsiteX1" fmla="*/ 988405 w 1173977"/>
                <a:gd name="connsiteY1" fmla="*/ 656492 h 747571"/>
                <a:gd name="connsiteX2" fmla="*/ 140390 w 1173977"/>
                <a:gd name="connsiteY2" fmla="*/ 641088 h 747571"/>
                <a:gd name="connsiteX3" fmla="*/ 58168 w 1173977"/>
                <a:gd name="connsiteY3" fmla="*/ 129966 h 747571"/>
                <a:gd name="connsiteX4" fmla="*/ 729873 w 1173977"/>
                <a:gd name="connsiteY4" fmla="*/ 6470 h 747571"/>
                <a:gd name="connsiteX5" fmla="*/ 1067827 w 1173977"/>
                <a:gd name="connsiteY5" fmla="*/ 613349 h 747571"/>
                <a:gd name="connsiteX6" fmla="*/ 1134392 w 1173977"/>
                <a:gd name="connsiteY6" fmla="*/ 747571 h 747571"/>
                <a:gd name="connsiteX0" fmla="*/ 1193324 w 1232909"/>
                <a:gd name="connsiteY0" fmla="*/ 744707 h 744707"/>
                <a:gd name="connsiteX1" fmla="*/ 1047337 w 1232909"/>
                <a:gd name="connsiteY1" fmla="*/ 653628 h 744707"/>
                <a:gd name="connsiteX2" fmla="*/ 199322 w 1232909"/>
                <a:gd name="connsiteY2" fmla="*/ 638224 h 744707"/>
                <a:gd name="connsiteX3" fmla="*/ 40900 w 1232909"/>
                <a:gd name="connsiteY3" fmla="*/ 182520 h 744707"/>
                <a:gd name="connsiteX4" fmla="*/ 788805 w 1232909"/>
                <a:gd name="connsiteY4" fmla="*/ 3606 h 744707"/>
                <a:gd name="connsiteX5" fmla="*/ 1126759 w 1232909"/>
                <a:gd name="connsiteY5" fmla="*/ 610485 h 744707"/>
                <a:gd name="connsiteX6" fmla="*/ 1193324 w 1232909"/>
                <a:gd name="connsiteY6" fmla="*/ 744707 h 744707"/>
                <a:gd name="connsiteX0" fmla="*/ 1193990 w 1233575"/>
                <a:gd name="connsiteY0" fmla="*/ 761232 h 761232"/>
                <a:gd name="connsiteX1" fmla="*/ 1048003 w 1233575"/>
                <a:gd name="connsiteY1" fmla="*/ 670153 h 761232"/>
                <a:gd name="connsiteX2" fmla="*/ 199988 w 1233575"/>
                <a:gd name="connsiteY2" fmla="*/ 654749 h 761232"/>
                <a:gd name="connsiteX3" fmla="*/ 41566 w 1233575"/>
                <a:gd name="connsiteY3" fmla="*/ 199045 h 761232"/>
                <a:gd name="connsiteX4" fmla="*/ 789471 w 1233575"/>
                <a:gd name="connsiteY4" fmla="*/ 20131 h 761232"/>
                <a:gd name="connsiteX5" fmla="*/ 1127425 w 1233575"/>
                <a:gd name="connsiteY5" fmla="*/ 627010 h 761232"/>
                <a:gd name="connsiteX6" fmla="*/ 1193990 w 1233575"/>
                <a:gd name="connsiteY6" fmla="*/ 761232 h 761232"/>
                <a:gd name="connsiteX0" fmla="*/ 1194081 w 1236416"/>
                <a:gd name="connsiteY0" fmla="*/ 765033 h 765033"/>
                <a:gd name="connsiteX1" fmla="*/ 1048094 w 1236416"/>
                <a:gd name="connsiteY1" fmla="*/ 673954 h 765033"/>
                <a:gd name="connsiteX2" fmla="*/ 200079 w 1236416"/>
                <a:gd name="connsiteY2" fmla="*/ 658550 h 765033"/>
                <a:gd name="connsiteX3" fmla="*/ 41657 w 1236416"/>
                <a:gd name="connsiteY3" fmla="*/ 202846 h 765033"/>
                <a:gd name="connsiteX4" fmla="*/ 799953 w 1236416"/>
                <a:gd name="connsiteY4" fmla="*/ 3150 h 765033"/>
                <a:gd name="connsiteX5" fmla="*/ 1127516 w 1236416"/>
                <a:gd name="connsiteY5" fmla="*/ 630811 h 765033"/>
                <a:gd name="connsiteX6" fmla="*/ 1194081 w 1236416"/>
                <a:gd name="connsiteY6" fmla="*/ 765033 h 765033"/>
                <a:gd name="connsiteX0" fmla="*/ 1190045 w 1218820"/>
                <a:gd name="connsiteY0" fmla="*/ 785460 h 785460"/>
                <a:gd name="connsiteX1" fmla="*/ 1044058 w 1218820"/>
                <a:gd name="connsiteY1" fmla="*/ 694381 h 785460"/>
                <a:gd name="connsiteX2" fmla="*/ 196043 w 1218820"/>
                <a:gd name="connsiteY2" fmla="*/ 678977 h 785460"/>
                <a:gd name="connsiteX3" fmla="*/ 37621 w 1218820"/>
                <a:gd name="connsiteY3" fmla="*/ 223273 h 785460"/>
                <a:gd name="connsiteX4" fmla="*/ 740499 w 1218820"/>
                <a:gd name="connsiteY4" fmla="*/ 2795 h 785460"/>
                <a:gd name="connsiteX5" fmla="*/ 1123480 w 1218820"/>
                <a:gd name="connsiteY5" fmla="*/ 651238 h 785460"/>
                <a:gd name="connsiteX6" fmla="*/ 1190045 w 1218820"/>
                <a:gd name="connsiteY6" fmla="*/ 785460 h 785460"/>
                <a:gd name="connsiteX0" fmla="*/ 1190045 w 1218820"/>
                <a:gd name="connsiteY0" fmla="*/ 788542 h 788542"/>
                <a:gd name="connsiteX1" fmla="*/ 1044058 w 1218820"/>
                <a:gd name="connsiteY1" fmla="*/ 697463 h 788542"/>
                <a:gd name="connsiteX2" fmla="*/ 196043 w 1218820"/>
                <a:gd name="connsiteY2" fmla="*/ 682059 h 788542"/>
                <a:gd name="connsiteX3" fmla="*/ 37621 w 1218820"/>
                <a:gd name="connsiteY3" fmla="*/ 143227 h 788542"/>
                <a:gd name="connsiteX4" fmla="*/ 740499 w 1218820"/>
                <a:gd name="connsiteY4" fmla="*/ 5877 h 788542"/>
                <a:gd name="connsiteX5" fmla="*/ 1123480 w 1218820"/>
                <a:gd name="connsiteY5" fmla="*/ 654320 h 788542"/>
                <a:gd name="connsiteX6" fmla="*/ 1190045 w 1218820"/>
                <a:gd name="connsiteY6" fmla="*/ 788542 h 788542"/>
                <a:gd name="connsiteX0" fmla="*/ 1206686 w 1235461"/>
                <a:gd name="connsiteY0" fmla="*/ 788963 h 788963"/>
                <a:gd name="connsiteX1" fmla="*/ 1060699 w 1235461"/>
                <a:gd name="connsiteY1" fmla="*/ 697884 h 788963"/>
                <a:gd name="connsiteX2" fmla="*/ 160729 w 1235461"/>
                <a:gd name="connsiteY2" fmla="*/ 717117 h 788963"/>
                <a:gd name="connsiteX3" fmla="*/ 54262 w 1235461"/>
                <a:gd name="connsiteY3" fmla="*/ 143648 h 788963"/>
                <a:gd name="connsiteX4" fmla="*/ 757140 w 1235461"/>
                <a:gd name="connsiteY4" fmla="*/ 6298 h 788963"/>
                <a:gd name="connsiteX5" fmla="*/ 1140121 w 1235461"/>
                <a:gd name="connsiteY5" fmla="*/ 654741 h 788963"/>
                <a:gd name="connsiteX6" fmla="*/ 1206686 w 1235461"/>
                <a:gd name="connsiteY6" fmla="*/ 788963 h 788963"/>
                <a:gd name="connsiteX0" fmla="*/ 1209931 w 1238706"/>
                <a:gd name="connsiteY0" fmla="*/ 788963 h 788963"/>
                <a:gd name="connsiteX1" fmla="*/ 1063944 w 1238706"/>
                <a:gd name="connsiteY1" fmla="*/ 697884 h 788963"/>
                <a:gd name="connsiteX2" fmla="*/ 163974 w 1238706"/>
                <a:gd name="connsiteY2" fmla="*/ 717117 h 788963"/>
                <a:gd name="connsiteX3" fmla="*/ 57507 w 1238706"/>
                <a:gd name="connsiteY3" fmla="*/ 143648 h 788963"/>
                <a:gd name="connsiteX4" fmla="*/ 760385 w 1238706"/>
                <a:gd name="connsiteY4" fmla="*/ 6298 h 788963"/>
                <a:gd name="connsiteX5" fmla="*/ 1143366 w 1238706"/>
                <a:gd name="connsiteY5" fmla="*/ 654741 h 788963"/>
                <a:gd name="connsiteX6" fmla="*/ 1209931 w 1238706"/>
                <a:gd name="connsiteY6" fmla="*/ 788963 h 788963"/>
                <a:gd name="connsiteX0" fmla="*/ 1225073 w 1253848"/>
                <a:gd name="connsiteY0" fmla="*/ 788426 h 788426"/>
                <a:gd name="connsiteX1" fmla="*/ 1079086 w 1253848"/>
                <a:gd name="connsiteY1" fmla="*/ 697347 h 788426"/>
                <a:gd name="connsiteX2" fmla="*/ 144480 w 1253848"/>
                <a:gd name="connsiteY2" fmla="*/ 671553 h 788426"/>
                <a:gd name="connsiteX3" fmla="*/ 72649 w 1253848"/>
                <a:gd name="connsiteY3" fmla="*/ 143111 h 788426"/>
                <a:gd name="connsiteX4" fmla="*/ 775527 w 1253848"/>
                <a:gd name="connsiteY4" fmla="*/ 5761 h 788426"/>
                <a:gd name="connsiteX5" fmla="*/ 1158508 w 1253848"/>
                <a:gd name="connsiteY5" fmla="*/ 654204 h 788426"/>
                <a:gd name="connsiteX6" fmla="*/ 1225073 w 1253848"/>
                <a:gd name="connsiteY6" fmla="*/ 788426 h 788426"/>
                <a:gd name="connsiteX0" fmla="*/ 1222128 w 1250903"/>
                <a:gd name="connsiteY0" fmla="*/ 788426 h 788426"/>
                <a:gd name="connsiteX1" fmla="*/ 1076141 w 1250903"/>
                <a:gd name="connsiteY1" fmla="*/ 697347 h 788426"/>
                <a:gd name="connsiteX2" fmla="*/ 141535 w 1250903"/>
                <a:gd name="connsiteY2" fmla="*/ 671553 h 788426"/>
                <a:gd name="connsiteX3" fmla="*/ 69704 w 1250903"/>
                <a:gd name="connsiteY3" fmla="*/ 143111 h 788426"/>
                <a:gd name="connsiteX4" fmla="*/ 772582 w 1250903"/>
                <a:gd name="connsiteY4" fmla="*/ 5761 h 788426"/>
                <a:gd name="connsiteX5" fmla="*/ 1155563 w 1250903"/>
                <a:gd name="connsiteY5" fmla="*/ 654204 h 788426"/>
                <a:gd name="connsiteX6" fmla="*/ 1222128 w 1250903"/>
                <a:gd name="connsiteY6" fmla="*/ 788426 h 788426"/>
                <a:gd name="connsiteX0" fmla="*/ 1228777 w 1257552"/>
                <a:gd name="connsiteY0" fmla="*/ 788623 h 788623"/>
                <a:gd name="connsiteX1" fmla="*/ 1082790 w 1257552"/>
                <a:gd name="connsiteY1" fmla="*/ 697544 h 788623"/>
                <a:gd name="connsiteX2" fmla="*/ 134329 w 1257552"/>
                <a:gd name="connsiteY2" fmla="*/ 689068 h 788623"/>
                <a:gd name="connsiteX3" fmla="*/ 76353 w 1257552"/>
                <a:gd name="connsiteY3" fmla="*/ 143308 h 788623"/>
                <a:gd name="connsiteX4" fmla="*/ 779231 w 1257552"/>
                <a:gd name="connsiteY4" fmla="*/ 5958 h 788623"/>
                <a:gd name="connsiteX5" fmla="*/ 1162212 w 1257552"/>
                <a:gd name="connsiteY5" fmla="*/ 654401 h 788623"/>
                <a:gd name="connsiteX6" fmla="*/ 1228777 w 1257552"/>
                <a:gd name="connsiteY6" fmla="*/ 788623 h 788623"/>
                <a:gd name="connsiteX0" fmla="*/ 1225396 w 1254171"/>
                <a:gd name="connsiteY0" fmla="*/ 788504 h 788504"/>
                <a:gd name="connsiteX1" fmla="*/ 1079409 w 1254171"/>
                <a:gd name="connsiteY1" fmla="*/ 697425 h 788504"/>
                <a:gd name="connsiteX2" fmla="*/ 137876 w 1254171"/>
                <a:gd name="connsiteY2" fmla="*/ 678558 h 788504"/>
                <a:gd name="connsiteX3" fmla="*/ 72972 w 1254171"/>
                <a:gd name="connsiteY3" fmla="*/ 143189 h 788504"/>
                <a:gd name="connsiteX4" fmla="*/ 775850 w 1254171"/>
                <a:gd name="connsiteY4" fmla="*/ 5839 h 788504"/>
                <a:gd name="connsiteX5" fmla="*/ 1158831 w 1254171"/>
                <a:gd name="connsiteY5" fmla="*/ 654282 h 788504"/>
                <a:gd name="connsiteX6" fmla="*/ 1225396 w 1254171"/>
                <a:gd name="connsiteY6" fmla="*/ 788504 h 788504"/>
                <a:gd name="connsiteX0" fmla="*/ 1222067 w 1250842"/>
                <a:gd name="connsiteY0" fmla="*/ 788504 h 792326"/>
                <a:gd name="connsiteX1" fmla="*/ 1076080 w 1250842"/>
                <a:gd name="connsiteY1" fmla="*/ 697425 h 792326"/>
                <a:gd name="connsiteX2" fmla="*/ 134547 w 1250842"/>
                <a:gd name="connsiteY2" fmla="*/ 678558 h 792326"/>
                <a:gd name="connsiteX3" fmla="*/ 69643 w 1250842"/>
                <a:gd name="connsiteY3" fmla="*/ 143189 h 792326"/>
                <a:gd name="connsiteX4" fmla="*/ 772521 w 1250842"/>
                <a:gd name="connsiteY4" fmla="*/ 5839 h 792326"/>
                <a:gd name="connsiteX5" fmla="*/ 1155502 w 1250842"/>
                <a:gd name="connsiteY5" fmla="*/ 654282 h 792326"/>
                <a:gd name="connsiteX6" fmla="*/ 1222067 w 1250842"/>
                <a:gd name="connsiteY6" fmla="*/ 788504 h 792326"/>
                <a:gd name="connsiteX0" fmla="*/ 1226158 w 1254933"/>
                <a:gd name="connsiteY0" fmla="*/ 798666 h 802488"/>
                <a:gd name="connsiteX1" fmla="*/ 1080171 w 1254933"/>
                <a:gd name="connsiteY1" fmla="*/ 707587 h 802488"/>
                <a:gd name="connsiteX2" fmla="*/ 138638 w 1254933"/>
                <a:gd name="connsiteY2" fmla="*/ 688720 h 802488"/>
                <a:gd name="connsiteX3" fmla="*/ 73734 w 1254933"/>
                <a:gd name="connsiteY3" fmla="*/ 153351 h 802488"/>
                <a:gd name="connsiteX4" fmla="*/ 776612 w 1254933"/>
                <a:gd name="connsiteY4" fmla="*/ 16001 h 802488"/>
                <a:gd name="connsiteX5" fmla="*/ 1159593 w 1254933"/>
                <a:gd name="connsiteY5" fmla="*/ 664444 h 802488"/>
                <a:gd name="connsiteX6" fmla="*/ 1226158 w 1254933"/>
                <a:gd name="connsiteY6" fmla="*/ 798666 h 802488"/>
                <a:gd name="connsiteX0" fmla="*/ 1229426 w 1258201"/>
                <a:gd name="connsiteY0" fmla="*/ 795116 h 798938"/>
                <a:gd name="connsiteX1" fmla="*/ 1083439 w 1258201"/>
                <a:gd name="connsiteY1" fmla="*/ 704037 h 798938"/>
                <a:gd name="connsiteX2" fmla="*/ 141906 w 1258201"/>
                <a:gd name="connsiteY2" fmla="*/ 685170 h 798938"/>
                <a:gd name="connsiteX3" fmla="*/ 77002 w 1258201"/>
                <a:gd name="connsiteY3" fmla="*/ 149801 h 798938"/>
                <a:gd name="connsiteX4" fmla="*/ 779880 w 1258201"/>
                <a:gd name="connsiteY4" fmla="*/ 12451 h 798938"/>
                <a:gd name="connsiteX5" fmla="*/ 1162861 w 1258201"/>
                <a:gd name="connsiteY5" fmla="*/ 660894 h 798938"/>
                <a:gd name="connsiteX6" fmla="*/ 1229426 w 1258201"/>
                <a:gd name="connsiteY6" fmla="*/ 795116 h 798938"/>
                <a:gd name="connsiteX0" fmla="*/ 1226493 w 1255268"/>
                <a:gd name="connsiteY0" fmla="*/ 804649 h 808471"/>
                <a:gd name="connsiteX1" fmla="*/ 1080506 w 1255268"/>
                <a:gd name="connsiteY1" fmla="*/ 713570 h 808471"/>
                <a:gd name="connsiteX2" fmla="*/ 138973 w 1255268"/>
                <a:gd name="connsiteY2" fmla="*/ 694703 h 808471"/>
                <a:gd name="connsiteX3" fmla="*/ 74069 w 1255268"/>
                <a:gd name="connsiteY3" fmla="*/ 159334 h 808471"/>
                <a:gd name="connsiteX4" fmla="*/ 776947 w 1255268"/>
                <a:gd name="connsiteY4" fmla="*/ 21984 h 808471"/>
                <a:gd name="connsiteX5" fmla="*/ 1159928 w 1255268"/>
                <a:gd name="connsiteY5" fmla="*/ 670427 h 808471"/>
                <a:gd name="connsiteX6" fmla="*/ 1226493 w 1255268"/>
                <a:gd name="connsiteY6" fmla="*/ 804649 h 808471"/>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795033 h 798855"/>
                <a:gd name="connsiteX1" fmla="*/ 1078752 w 1262546"/>
                <a:gd name="connsiteY1" fmla="*/ 703954 h 798855"/>
                <a:gd name="connsiteX2" fmla="*/ 137219 w 1262546"/>
                <a:gd name="connsiteY2" fmla="*/ 685087 h 798855"/>
                <a:gd name="connsiteX3" fmla="*/ 72315 w 1262546"/>
                <a:gd name="connsiteY3" fmla="*/ 149718 h 798855"/>
                <a:gd name="connsiteX4" fmla="*/ 813293 w 1262546"/>
                <a:gd name="connsiteY4" fmla="*/ 5440 h 798855"/>
                <a:gd name="connsiteX5" fmla="*/ 1158174 w 1262546"/>
                <a:gd name="connsiteY5" fmla="*/ 660811 h 798855"/>
                <a:gd name="connsiteX6" fmla="*/ 1224739 w 1262546"/>
                <a:gd name="connsiteY6" fmla="*/ 795033 h 798855"/>
                <a:gd name="connsiteX0" fmla="*/ 1225225 w 1264810"/>
                <a:gd name="connsiteY0" fmla="*/ 763061 h 766883"/>
                <a:gd name="connsiteX1" fmla="*/ 1079238 w 1264810"/>
                <a:gd name="connsiteY1" fmla="*/ 671982 h 766883"/>
                <a:gd name="connsiteX2" fmla="*/ 137705 w 1264810"/>
                <a:gd name="connsiteY2" fmla="*/ 653115 h 766883"/>
                <a:gd name="connsiteX3" fmla="*/ 72801 w 1264810"/>
                <a:gd name="connsiteY3" fmla="*/ 117746 h 766883"/>
                <a:gd name="connsiteX4" fmla="*/ 820706 w 1264810"/>
                <a:gd name="connsiteY4" fmla="*/ 8104 h 766883"/>
                <a:gd name="connsiteX5" fmla="*/ 1158660 w 1264810"/>
                <a:gd name="connsiteY5" fmla="*/ 628839 h 766883"/>
                <a:gd name="connsiteX6" fmla="*/ 1225225 w 1264810"/>
                <a:gd name="connsiteY6" fmla="*/ 763061 h 766883"/>
                <a:gd name="connsiteX0" fmla="*/ 1225225 w 1264810"/>
                <a:gd name="connsiteY0" fmla="*/ 748014 h 751836"/>
                <a:gd name="connsiteX1" fmla="*/ 1079238 w 1264810"/>
                <a:gd name="connsiteY1" fmla="*/ 656935 h 751836"/>
                <a:gd name="connsiteX2" fmla="*/ 137705 w 1264810"/>
                <a:gd name="connsiteY2" fmla="*/ 638068 h 751836"/>
                <a:gd name="connsiteX3" fmla="*/ 72801 w 1264810"/>
                <a:gd name="connsiteY3" fmla="*/ 102699 h 751836"/>
                <a:gd name="connsiteX4" fmla="*/ 820706 w 1264810"/>
                <a:gd name="connsiteY4" fmla="*/ 10375 h 751836"/>
                <a:gd name="connsiteX5" fmla="*/ 1158660 w 1264810"/>
                <a:gd name="connsiteY5" fmla="*/ 613792 h 751836"/>
                <a:gd name="connsiteX6" fmla="*/ 1225225 w 1264810"/>
                <a:gd name="connsiteY6" fmla="*/ 748014 h 751836"/>
                <a:gd name="connsiteX0" fmla="*/ 1225225 w 1264810"/>
                <a:gd name="connsiteY0" fmla="*/ 789233 h 793055"/>
                <a:gd name="connsiteX1" fmla="*/ 1079238 w 1264810"/>
                <a:gd name="connsiteY1" fmla="*/ 698154 h 793055"/>
                <a:gd name="connsiteX2" fmla="*/ 137705 w 1264810"/>
                <a:gd name="connsiteY2" fmla="*/ 679287 h 793055"/>
                <a:gd name="connsiteX3" fmla="*/ 72801 w 1264810"/>
                <a:gd name="connsiteY3" fmla="*/ 143918 h 793055"/>
                <a:gd name="connsiteX4" fmla="*/ 820706 w 1264810"/>
                <a:gd name="connsiteY4" fmla="*/ 51594 h 793055"/>
                <a:gd name="connsiteX5" fmla="*/ 1158660 w 1264810"/>
                <a:gd name="connsiteY5" fmla="*/ 655011 h 793055"/>
                <a:gd name="connsiteX6" fmla="*/ 1225225 w 1264810"/>
                <a:gd name="connsiteY6" fmla="*/ 789233 h 793055"/>
                <a:gd name="connsiteX0" fmla="*/ 1231096 w 1295699"/>
                <a:gd name="connsiteY0" fmla="*/ 814823 h 818645"/>
                <a:gd name="connsiteX1" fmla="*/ 1085109 w 1295699"/>
                <a:gd name="connsiteY1" fmla="*/ 723744 h 818645"/>
                <a:gd name="connsiteX2" fmla="*/ 143576 w 1295699"/>
                <a:gd name="connsiteY2" fmla="*/ 704877 h 818645"/>
                <a:gd name="connsiteX3" fmla="*/ 78672 w 1295699"/>
                <a:gd name="connsiteY3" fmla="*/ 169508 h 818645"/>
                <a:gd name="connsiteX4" fmla="*/ 909704 w 1295699"/>
                <a:gd name="connsiteY4" fmla="*/ 46011 h 818645"/>
                <a:gd name="connsiteX5" fmla="*/ 1164531 w 1295699"/>
                <a:gd name="connsiteY5" fmla="*/ 680601 h 818645"/>
                <a:gd name="connsiteX6" fmla="*/ 1231096 w 1295699"/>
                <a:gd name="connsiteY6" fmla="*/ 814823 h 818645"/>
                <a:gd name="connsiteX0" fmla="*/ 1231341 w 1297145"/>
                <a:gd name="connsiteY0" fmla="*/ 835447 h 839269"/>
                <a:gd name="connsiteX1" fmla="*/ 1085354 w 1297145"/>
                <a:gd name="connsiteY1" fmla="*/ 744368 h 839269"/>
                <a:gd name="connsiteX2" fmla="*/ 143821 w 1297145"/>
                <a:gd name="connsiteY2" fmla="*/ 725501 h 839269"/>
                <a:gd name="connsiteX3" fmla="*/ 78917 w 1297145"/>
                <a:gd name="connsiteY3" fmla="*/ 190132 h 839269"/>
                <a:gd name="connsiteX4" fmla="*/ 913413 w 1297145"/>
                <a:gd name="connsiteY4" fmla="*/ 42390 h 839269"/>
                <a:gd name="connsiteX5" fmla="*/ 1164776 w 1297145"/>
                <a:gd name="connsiteY5" fmla="*/ 701225 h 839269"/>
                <a:gd name="connsiteX6" fmla="*/ 1231341 w 1297145"/>
                <a:gd name="connsiteY6" fmla="*/ 835447 h 839269"/>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4294 w 1300098"/>
                <a:gd name="connsiteY0" fmla="*/ 815810 h 819632"/>
                <a:gd name="connsiteX1" fmla="*/ 1088307 w 1300098"/>
                <a:gd name="connsiteY1" fmla="*/ 724731 h 819632"/>
                <a:gd name="connsiteX2" fmla="*/ 146774 w 1300098"/>
                <a:gd name="connsiteY2" fmla="*/ 705864 h 819632"/>
                <a:gd name="connsiteX3" fmla="*/ 81870 w 1300098"/>
                <a:gd name="connsiteY3" fmla="*/ 170495 h 819632"/>
                <a:gd name="connsiteX4" fmla="*/ 916366 w 1300098"/>
                <a:gd name="connsiteY4" fmla="*/ 22753 h 819632"/>
                <a:gd name="connsiteX5" fmla="*/ 1167729 w 1300098"/>
                <a:gd name="connsiteY5" fmla="*/ 681588 h 819632"/>
                <a:gd name="connsiteX6" fmla="*/ 1234294 w 1300098"/>
                <a:gd name="connsiteY6" fmla="*/ 815810 h 819632"/>
                <a:gd name="connsiteX0" fmla="*/ 1253929 w 1319733"/>
                <a:gd name="connsiteY0" fmla="*/ 815810 h 819632"/>
                <a:gd name="connsiteX1" fmla="*/ 1107942 w 1319733"/>
                <a:gd name="connsiteY1" fmla="*/ 724731 h 819632"/>
                <a:gd name="connsiteX2" fmla="*/ 166409 w 1319733"/>
                <a:gd name="connsiteY2" fmla="*/ 705864 h 819632"/>
                <a:gd name="connsiteX3" fmla="*/ 101505 w 1319733"/>
                <a:gd name="connsiteY3" fmla="*/ 170495 h 819632"/>
                <a:gd name="connsiteX4" fmla="*/ 936001 w 1319733"/>
                <a:gd name="connsiteY4" fmla="*/ 22753 h 819632"/>
                <a:gd name="connsiteX5" fmla="*/ 1187364 w 1319733"/>
                <a:gd name="connsiteY5" fmla="*/ 681588 h 819632"/>
                <a:gd name="connsiteX6" fmla="*/ 1253929 w 1319733"/>
                <a:gd name="connsiteY6" fmla="*/ 815810 h 8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733" h="819632">
                  <a:moveTo>
                    <a:pt x="1253929" y="815810"/>
                  </a:moveTo>
                  <a:lnTo>
                    <a:pt x="1107942" y="724731"/>
                  </a:lnTo>
                  <a:cubicBezTo>
                    <a:pt x="935723" y="802788"/>
                    <a:pt x="458298" y="900604"/>
                    <a:pt x="166409" y="705864"/>
                  </a:cubicBezTo>
                  <a:cubicBezTo>
                    <a:pt x="5870" y="598757"/>
                    <a:pt x="-79301" y="322264"/>
                    <a:pt x="101505" y="170495"/>
                  </a:cubicBezTo>
                  <a:cubicBezTo>
                    <a:pt x="268998" y="29901"/>
                    <a:pt x="607861" y="-39036"/>
                    <a:pt x="936001" y="22753"/>
                  </a:cubicBezTo>
                  <a:cubicBezTo>
                    <a:pt x="1387420" y="142598"/>
                    <a:pt x="1397632" y="466864"/>
                    <a:pt x="1187364" y="681588"/>
                  </a:cubicBezTo>
                  <a:lnTo>
                    <a:pt x="1253929" y="815810"/>
                  </a:lnTo>
                  <a:close/>
                </a:path>
              </a:pathLst>
            </a:cu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ts val="1200"/>
                </a:lnSpc>
              </a:pPr>
              <a:endParaRPr kumimoji="1" lang="en-US" altLang="ja-JP" sz="1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spcAft>
                  <a:spcPts val="600"/>
                </a:spcAft>
              </a:pPr>
              <a:r>
                <a:rPr kumimoji="1" lang="ja-JP" altLang="en-US" sz="2000" dirty="0">
                  <a:solidFill>
                    <a:srgbClr val="1E1A5C"/>
                  </a:solidFill>
                  <a:latin typeface="BIZ UDゴシック" panose="020B0400000000000000" pitchFamily="49" charset="-128"/>
                  <a:ea typeface="BIZ UDゴシック" panose="020B0400000000000000" pitchFamily="49" charset="-128"/>
                </a:rPr>
                <a:t>視聴後は</a:t>
              </a:r>
              <a:endParaRPr kumimoji="1" lang="en-US" altLang="ja-JP" sz="2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pPr>
              <a:r>
                <a:rPr kumimoji="1" lang="ja-JP" altLang="en-US" sz="2400" dirty="0">
                  <a:solidFill>
                    <a:srgbClr val="1E1A5C"/>
                  </a:solidFill>
                  <a:latin typeface="BIZ UDゴシック" panose="020B0400000000000000" pitchFamily="49" charset="-128"/>
                  <a:ea typeface="BIZ UDゴシック" panose="020B0400000000000000" pitchFamily="49" charset="-128"/>
                </a:rPr>
                <a:t>確認問</a:t>
              </a:r>
              <a:r>
                <a:rPr kumimoji="1" lang="ja-JP" altLang="en-US" sz="2400" spc="100" dirty="0">
                  <a:solidFill>
                    <a:srgbClr val="1E1A5C"/>
                  </a:solidFill>
                  <a:latin typeface="BIZ UDゴシック" panose="020B0400000000000000" pitchFamily="49" charset="-128"/>
                  <a:ea typeface="BIZ UDゴシック" panose="020B0400000000000000" pitchFamily="49" charset="-128"/>
                </a:rPr>
                <a:t>題</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へ</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124615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lang="ja-JP" altLang="en-US" sz="2700" dirty="0"/>
              <a:t>オープンアクセスの</a:t>
            </a:r>
            <a:r>
              <a:rPr lang="en-US" altLang="ja-JP" sz="2700" dirty="0"/>
              <a:t>2</a:t>
            </a:r>
            <a:r>
              <a:rPr lang="ja-JP" altLang="en-US" sz="2700" dirty="0" err="1"/>
              <a:t>つの</a:t>
            </a:r>
            <a:r>
              <a:rPr lang="ja-JP" altLang="en-US" sz="2700" dirty="0"/>
              <a:t>方法</a:t>
            </a:r>
          </a:p>
        </p:txBody>
      </p:sp>
      <p:sp>
        <p:nvSpPr>
          <p:cNvPr id="4" name="スライド番号プレースホルダー 3"/>
          <p:cNvSpPr>
            <a:spLocks noGrp="1"/>
          </p:cNvSpPr>
          <p:nvPr>
            <p:ph type="sldNum" sz="quarter" idx="12"/>
          </p:nvPr>
        </p:nvSpPr>
        <p:spPr/>
        <p:txBody>
          <a:bodyPr/>
          <a:lstStyle/>
          <a:p>
            <a:r>
              <a:rPr lang="en-US" altLang="ja-JP" dirty="0"/>
              <a:t>2</a:t>
            </a:r>
            <a:endParaRPr lang="ja-JP" altLang="en-US" dirty="0"/>
          </a:p>
        </p:txBody>
      </p:sp>
      <p:graphicFrame>
        <p:nvGraphicFramePr>
          <p:cNvPr id="6" name="コンテンツ プレースホルダー 10"/>
          <p:cNvGraphicFramePr>
            <a:graphicFrameLocks noGrp="1"/>
          </p:cNvGraphicFramePr>
          <p:nvPr>
            <p:ph idx="1"/>
            <p:extLst>
              <p:ext uri="{D42A27DB-BD31-4B8C-83A1-F6EECF244321}">
                <p14:modId xmlns:p14="http://schemas.microsoft.com/office/powerpoint/2010/main" val="2604611500"/>
              </p:ext>
            </p:extLst>
          </p:nvPr>
        </p:nvGraphicFramePr>
        <p:xfrm>
          <a:off x="899593" y="1329613"/>
          <a:ext cx="7344815" cy="3421580"/>
        </p:xfrm>
        <a:graphic>
          <a:graphicData uri="http://schemas.openxmlformats.org/drawingml/2006/table">
            <a:tbl>
              <a:tblPr firstRow="1" bandRow="1">
                <a:tableStyleId>{5C22544A-7EE6-4342-B048-85BDC9FD1C3A}</a:tableStyleId>
              </a:tblPr>
              <a:tblGrid>
                <a:gridCol w="1549009">
                  <a:extLst>
                    <a:ext uri="{9D8B030D-6E8A-4147-A177-3AD203B41FA5}">
                      <a16:colId xmlns:a16="http://schemas.microsoft.com/office/drawing/2014/main" val="931560860"/>
                    </a:ext>
                  </a:extLst>
                </a:gridCol>
                <a:gridCol w="2897903">
                  <a:extLst>
                    <a:ext uri="{9D8B030D-6E8A-4147-A177-3AD203B41FA5}">
                      <a16:colId xmlns:a16="http://schemas.microsoft.com/office/drawing/2014/main" val="1174162405"/>
                    </a:ext>
                  </a:extLst>
                </a:gridCol>
                <a:gridCol w="2897903">
                  <a:extLst>
                    <a:ext uri="{9D8B030D-6E8A-4147-A177-3AD203B41FA5}">
                      <a16:colId xmlns:a16="http://schemas.microsoft.com/office/drawing/2014/main" val="1732376990"/>
                    </a:ext>
                  </a:extLst>
                </a:gridCol>
              </a:tblGrid>
              <a:tr h="378042">
                <a:tc>
                  <a:txBody>
                    <a:bodyPr/>
                    <a:lstStyle/>
                    <a:p>
                      <a:endParaRPr kumimoji="1" lang="ja-JP" altLang="en-US" sz="1400" dirty="0">
                        <a:latin typeface="游ゴシック" panose="020B0400000000000000" pitchFamily="50" charset="-128"/>
                        <a:ea typeface="游ゴシック" panose="020B0400000000000000" pitchFamily="50" charset="-128"/>
                      </a:endParaRPr>
                    </a:p>
                  </a:txBody>
                  <a:tcPr marL="68580" marR="68580" marT="34290" marB="34290"/>
                </a:tc>
                <a:tc>
                  <a:txBody>
                    <a:bodyPr/>
                    <a:lstStyle/>
                    <a:p>
                      <a:pPr algn="ctr"/>
                      <a:r>
                        <a:rPr kumimoji="1" lang="ja-JP" altLang="en-US" sz="1400" dirty="0">
                          <a:latin typeface="游ゴシック" panose="020B0400000000000000" pitchFamily="50" charset="-128"/>
                          <a:ea typeface="游ゴシック" panose="020B0400000000000000" pitchFamily="50" charset="-128"/>
                        </a:rPr>
                        <a:t>ゴールドオープンアクセス</a:t>
                      </a:r>
                    </a:p>
                  </a:txBody>
                  <a:tcPr marL="68580" marR="68580" marT="34290" marB="34290" anchor="ctr"/>
                </a:tc>
                <a:tc>
                  <a:txBody>
                    <a:bodyPr/>
                    <a:lstStyle/>
                    <a:p>
                      <a:pPr algn="ctr"/>
                      <a:r>
                        <a:rPr kumimoji="1" lang="ja-JP" altLang="en-US" sz="1400" dirty="0">
                          <a:latin typeface="游ゴシック" panose="020B0400000000000000" pitchFamily="50" charset="-128"/>
                          <a:ea typeface="游ゴシック" panose="020B0400000000000000" pitchFamily="50" charset="-128"/>
                        </a:rPr>
                        <a:t>グリーンオープンアクセス</a:t>
                      </a:r>
                    </a:p>
                  </a:txBody>
                  <a:tcPr marL="68580" marR="68580" marT="34290" marB="34290" anchor="ctr"/>
                </a:tc>
                <a:extLst>
                  <a:ext uri="{0D108BD9-81ED-4DB2-BD59-A6C34878D82A}">
                    <a16:rowId xmlns:a16="http://schemas.microsoft.com/office/drawing/2014/main" val="4144956892"/>
                  </a:ext>
                </a:extLst>
              </a:tr>
              <a:tr h="1016549">
                <a:tc>
                  <a:txBody>
                    <a:bodyPr/>
                    <a:lstStyle/>
                    <a:p>
                      <a:r>
                        <a:rPr kumimoji="1" lang="ja-JP" altLang="en-US" sz="1400" dirty="0">
                          <a:latin typeface="游ゴシック" panose="020B0400000000000000" pitchFamily="50" charset="-128"/>
                          <a:ea typeface="游ゴシック" panose="020B0400000000000000" pitchFamily="50" charset="-128"/>
                        </a:rPr>
                        <a:t>論文が公開される場所</a:t>
                      </a:r>
                    </a:p>
                  </a:txBody>
                  <a:tcPr marL="68580" marR="68580" marT="34290" marB="34290" anchor="ctr"/>
                </a:tc>
                <a:tc>
                  <a:txBody>
                    <a:bodyPr/>
                    <a:lstStyle/>
                    <a:p>
                      <a:pPr marL="0" indent="0">
                        <a:buFont typeface="Arial" panose="020B0604020202020204" pitchFamily="34" charset="0"/>
                        <a:buNone/>
                      </a:pPr>
                      <a:r>
                        <a:rPr kumimoji="1" lang="ja-JP" altLang="en-US" sz="1400" dirty="0">
                          <a:latin typeface="游ゴシック" panose="020B0400000000000000" pitchFamily="50" charset="-128"/>
                          <a:ea typeface="游ゴシック" panose="020B0400000000000000" pitchFamily="50" charset="-128"/>
                        </a:rPr>
                        <a:t>出版社のサイト</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dirty="0">
                          <a:latin typeface="游ゴシック" panose="020B0400000000000000" pitchFamily="50" charset="-128"/>
                          <a:ea typeface="游ゴシック" panose="020B0400000000000000" pitchFamily="50" charset="-128"/>
                        </a:rPr>
                        <a:t>オープンアクセス誌</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dirty="0">
                          <a:latin typeface="游ゴシック" panose="020B0400000000000000" pitchFamily="50" charset="-128"/>
                          <a:ea typeface="游ゴシック" panose="020B0400000000000000" pitchFamily="50" charset="-128"/>
                        </a:rPr>
                        <a:t>オープンアクセスオプションがある雑誌</a:t>
                      </a:r>
                      <a:r>
                        <a:rPr kumimoji="1" lang="ja-JP" altLang="en-US" sz="900" dirty="0">
                          <a:latin typeface="游ゴシック" panose="020B0400000000000000" pitchFamily="50" charset="-128"/>
                          <a:ea typeface="游ゴシック" panose="020B0400000000000000" pitchFamily="50" charset="-128"/>
                        </a:rPr>
                        <a:t>（ハイブリッドジャーナル）</a:t>
                      </a:r>
                    </a:p>
                  </a:txBody>
                  <a:tcPr marL="68580" marR="68580" marT="34290" marB="34290" anchor="ctr"/>
                </a:tc>
                <a:tc>
                  <a:txBody>
                    <a:bodyPr/>
                    <a:lstStyle/>
                    <a:p>
                      <a:pPr marL="182563" indent="-182563">
                        <a:buFont typeface="Arial" panose="020B0604020202020204" pitchFamily="34" charset="0"/>
                        <a:buChar char="•"/>
                      </a:pPr>
                      <a:r>
                        <a:rPr kumimoji="1" lang="ja-JP" altLang="en-US" sz="1400" dirty="0">
                          <a:latin typeface="游ゴシック" panose="020B0400000000000000" pitchFamily="50" charset="-128"/>
                          <a:ea typeface="游ゴシック" panose="020B0400000000000000" pitchFamily="50" charset="-128"/>
                        </a:rPr>
                        <a:t>プレプリントサーバ</a:t>
                      </a:r>
                      <a:endParaRPr kumimoji="1" lang="en-US" altLang="ja-JP" sz="1400" dirty="0">
                        <a:latin typeface="游ゴシック" panose="020B0400000000000000" pitchFamily="50" charset="-128"/>
                        <a:ea typeface="游ゴシック" panose="020B0400000000000000" pitchFamily="50" charset="-128"/>
                      </a:endParaRPr>
                    </a:p>
                    <a:p>
                      <a:pPr marL="182563" indent="-182563">
                        <a:buFont typeface="Arial" panose="020B0604020202020204" pitchFamily="34" charset="0"/>
                        <a:buChar char="•"/>
                      </a:pPr>
                      <a:r>
                        <a:rPr kumimoji="1" lang="ja-JP" altLang="en-US" sz="1400" dirty="0">
                          <a:latin typeface="游ゴシック" panose="020B0400000000000000" pitchFamily="50" charset="-128"/>
                          <a:ea typeface="游ゴシック" panose="020B0400000000000000" pitchFamily="50" charset="-128"/>
                        </a:rPr>
                        <a:t>機関リポジトリ　</a:t>
                      </a:r>
                      <a:endParaRPr kumimoji="1" lang="en-US" altLang="ja-JP" sz="1400" dirty="0">
                        <a:latin typeface="游ゴシック" panose="020B0400000000000000" pitchFamily="50" charset="-128"/>
                        <a:ea typeface="游ゴシック" panose="020B0400000000000000" pitchFamily="50" charset="-128"/>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游ゴシック" panose="020B0400000000000000" pitchFamily="50" charset="-128"/>
                          <a:ea typeface="游ゴシック" panose="020B0400000000000000" pitchFamily="50" charset="-128"/>
                        </a:rPr>
                        <a:t>著者の</a:t>
                      </a:r>
                      <a:r>
                        <a:rPr kumimoji="1" lang="en-US" altLang="ja-JP" sz="1400" dirty="0">
                          <a:latin typeface="游ゴシック" panose="020B0400000000000000" pitchFamily="50" charset="-128"/>
                          <a:ea typeface="游ゴシック" panose="020B0400000000000000" pitchFamily="50" charset="-128"/>
                        </a:rPr>
                        <a:t>Web</a:t>
                      </a:r>
                      <a:r>
                        <a:rPr kumimoji="1" lang="ja-JP" altLang="en-US" sz="1400" dirty="0">
                          <a:latin typeface="游ゴシック" panose="020B0400000000000000" pitchFamily="50" charset="-128"/>
                          <a:ea typeface="游ゴシック" panose="020B0400000000000000" pitchFamily="50" charset="-128"/>
                        </a:rPr>
                        <a:t>サイト</a:t>
                      </a:r>
                      <a:endParaRPr kumimoji="1" lang="en-US" altLang="ja-JP" sz="1400" dirty="0">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726232659"/>
                  </a:ext>
                </a:extLst>
              </a:tr>
              <a:tr h="819655">
                <a:tc>
                  <a:txBody>
                    <a:bodyPr/>
                    <a:lstStyle/>
                    <a:p>
                      <a:r>
                        <a:rPr kumimoji="1" lang="ja-JP" altLang="en-US" sz="1400" dirty="0">
                          <a:latin typeface="游ゴシック" panose="020B0400000000000000" pitchFamily="50" charset="-128"/>
                          <a:ea typeface="游ゴシック" panose="020B0400000000000000" pitchFamily="50" charset="-128"/>
                        </a:rPr>
                        <a:t>公開できる論文のバージョン</a:t>
                      </a:r>
                    </a:p>
                  </a:txBody>
                  <a:tcPr marL="68580" marR="68580" marT="34290" marB="34290" anchor="ctr"/>
                </a:tc>
                <a:tc>
                  <a:txBody>
                    <a:bodyPr/>
                    <a:lstStyle/>
                    <a:p>
                      <a:r>
                        <a:rPr kumimoji="1" lang="en-US" altLang="ja-JP" sz="1400" dirty="0" err="1">
                          <a:latin typeface="游ゴシック" panose="020B0400000000000000" pitchFamily="50" charset="-128"/>
                          <a:ea typeface="游ゴシック" panose="020B0400000000000000" pitchFamily="50" charset="-128"/>
                        </a:rPr>
                        <a:t>VoR</a:t>
                      </a:r>
                      <a:r>
                        <a:rPr kumimoji="1" lang="ja-JP" altLang="en-US" sz="1400" baseline="0" dirty="0">
                          <a:latin typeface="游ゴシック" panose="020B0400000000000000" pitchFamily="50" charset="-128"/>
                          <a:ea typeface="游ゴシック" panose="020B0400000000000000" pitchFamily="50" charset="-128"/>
                        </a:rPr>
                        <a:t> </a:t>
                      </a:r>
                      <a:r>
                        <a:rPr kumimoji="1" lang="en-US" altLang="ja-JP" sz="900" baseline="0" dirty="0">
                          <a:latin typeface="游ゴシック" panose="020B0400000000000000" pitchFamily="50" charset="-128"/>
                          <a:ea typeface="游ゴシック" panose="020B0400000000000000" pitchFamily="50" charset="-128"/>
                        </a:rPr>
                        <a:t>(Version of Record)</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（出版社版）</a:t>
                      </a:r>
                      <a:endParaRPr kumimoji="1" lang="en-US" altLang="ja-JP" sz="14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400" b="1" dirty="0">
                          <a:latin typeface="游ゴシック" panose="020B0400000000000000" pitchFamily="50" charset="-128"/>
                          <a:ea typeface="游ゴシック" panose="020B0400000000000000" pitchFamily="50" charset="-128"/>
                        </a:rPr>
                        <a:t>多くの場合</a:t>
                      </a:r>
                      <a:endParaRPr kumimoji="1" lang="en-US" altLang="ja-JP" sz="1400" b="1" dirty="0">
                        <a:latin typeface="游ゴシック" panose="020B0400000000000000" pitchFamily="50" charset="-128"/>
                        <a:ea typeface="游ゴシック" panose="020B0400000000000000" pitchFamily="50" charset="-128"/>
                      </a:endParaRPr>
                    </a:p>
                    <a:p>
                      <a:r>
                        <a:rPr kumimoji="1" lang="en-US" altLang="ja-JP" sz="1400" b="1" dirty="0">
                          <a:latin typeface="游ゴシック" panose="020B0400000000000000" pitchFamily="50" charset="-128"/>
                          <a:ea typeface="游ゴシック" panose="020B0400000000000000" pitchFamily="50" charset="-128"/>
                        </a:rPr>
                        <a:t>Accepted</a:t>
                      </a:r>
                      <a:r>
                        <a:rPr kumimoji="1" lang="en-US" altLang="ja-JP" sz="1400" b="1" baseline="0" dirty="0">
                          <a:latin typeface="游ゴシック" panose="020B0400000000000000" pitchFamily="50" charset="-128"/>
                          <a:ea typeface="游ゴシック" panose="020B0400000000000000" pitchFamily="50" charset="-128"/>
                        </a:rPr>
                        <a:t> Manuscript</a:t>
                      </a:r>
                    </a:p>
                    <a:p>
                      <a:r>
                        <a:rPr kumimoji="1" lang="ja-JP" altLang="en-US" sz="1400" b="1" baseline="0" dirty="0">
                          <a:latin typeface="游ゴシック" panose="020B0400000000000000" pitchFamily="50" charset="-128"/>
                          <a:ea typeface="游ゴシック" panose="020B0400000000000000" pitchFamily="50" charset="-128"/>
                        </a:rPr>
                        <a:t>（著者最終稿）</a:t>
                      </a:r>
                      <a:endParaRPr kumimoji="1" lang="ja-JP" altLang="en-US" sz="1400" b="1" dirty="0">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2338287810"/>
                  </a:ext>
                </a:extLst>
              </a:tr>
              <a:tr h="603631">
                <a:tc>
                  <a:txBody>
                    <a:bodyPr/>
                    <a:lstStyle/>
                    <a:p>
                      <a:r>
                        <a:rPr kumimoji="1" lang="ja-JP" altLang="en-US" sz="1400" dirty="0">
                          <a:latin typeface="游ゴシック" panose="020B0400000000000000" pitchFamily="50" charset="-128"/>
                          <a:ea typeface="游ゴシック" panose="020B0400000000000000" pitchFamily="50" charset="-128"/>
                        </a:rPr>
                        <a:t>公開時期</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kern="1200" dirty="0">
                          <a:solidFill>
                            <a:schemeClr val="dk1"/>
                          </a:solidFill>
                          <a:latin typeface="游ゴシック" panose="020B0400000000000000" pitchFamily="50" charset="-128"/>
                          <a:ea typeface="游ゴシック" panose="020B0400000000000000" pitchFamily="50" charset="-128"/>
                          <a:cs typeface="+mn-cs"/>
                        </a:rPr>
                        <a:t>―</a:t>
                      </a:r>
                      <a:endParaRPr kumimoji="1" lang="ja-JP" altLang="en-US" sz="1400" kern="1200" dirty="0">
                        <a:solidFill>
                          <a:schemeClr val="dk1"/>
                        </a:solidFill>
                        <a:latin typeface="游ゴシック" panose="020B0400000000000000" pitchFamily="50" charset="-128"/>
                        <a:ea typeface="游ゴシック" panose="020B0400000000000000" pitchFamily="50" charset="-128"/>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游ゴシック" panose="020B0400000000000000" pitchFamily="50" charset="-128"/>
                          <a:ea typeface="游ゴシック" panose="020B0400000000000000" pitchFamily="50" charset="-128"/>
                        </a:rPr>
                        <a:t>多くの場合 エンバーゴ</a:t>
                      </a:r>
                      <a:endParaRPr kumimoji="1" lang="en-US" altLang="ja-JP" sz="14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游ゴシック" panose="020B0400000000000000" pitchFamily="50" charset="-128"/>
                          <a:ea typeface="游ゴシック" panose="020B0400000000000000" pitchFamily="50" charset="-128"/>
                        </a:rPr>
                        <a:t>（公開禁止期間）あり</a:t>
                      </a:r>
                    </a:p>
                  </a:txBody>
                  <a:tcPr marL="68580" marR="68580" marT="34290" marB="34290" anchor="ctr"/>
                </a:tc>
                <a:extLst>
                  <a:ext uri="{0D108BD9-81ED-4DB2-BD59-A6C34878D82A}">
                    <a16:rowId xmlns:a16="http://schemas.microsoft.com/office/drawing/2014/main" val="4236718023"/>
                  </a:ext>
                </a:extLst>
              </a:tr>
              <a:tr h="60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著者の費用負担の有無</a:t>
                      </a:r>
                    </a:p>
                  </a:txBody>
                  <a:tcPr marL="68580" marR="68580" marT="34290" marB="34290" anchor="ctr"/>
                </a:tc>
                <a:tc>
                  <a:txBody>
                    <a:bodyPr/>
                    <a:lstStyle/>
                    <a:p>
                      <a:r>
                        <a:rPr kumimoji="1" lang="ja-JP" altLang="en-US" sz="1400" dirty="0">
                          <a:latin typeface="游ゴシック" panose="020B0400000000000000" pitchFamily="50" charset="-128"/>
                          <a:ea typeface="游ゴシック" panose="020B0400000000000000" pitchFamily="50" charset="-128"/>
                        </a:rPr>
                        <a:t>ほとんどの場合、あり</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b="1" dirty="0">
                          <a:latin typeface="游ゴシック" panose="020B0400000000000000" pitchFamily="50" charset="-128"/>
                          <a:ea typeface="游ゴシック" panose="020B0400000000000000" pitchFamily="50" charset="-128"/>
                        </a:rPr>
                        <a:t>論文出版加工料</a:t>
                      </a:r>
                      <a:r>
                        <a:rPr kumimoji="1" lang="en-US" altLang="ja-JP" sz="1400" b="1" dirty="0">
                          <a:latin typeface="游ゴシック" panose="020B0400000000000000" pitchFamily="50" charset="-128"/>
                          <a:ea typeface="游ゴシック" panose="020B0400000000000000" pitchFamily="50" charset="-128"/>
                        </a:rPr>
                        <a:t>(APC)</a:t>
                      </a:r>
                    </a:p>
                  </a:txBody>
                  <a:tcPr marL="68580" marR="68580" marT="34290" marB="34290" anchor="ctr"/>
                </a:tc>
                <a:tc>
                  <a:txBody>
                    <a:bodyPr/>
                    <a:lstStyle/>
                    <a:p>
                      <a:r>
                        <a:rPr kumimoji="1" lang="ja-JP" altLang="en-US" sz="1400" dirty="0">
                          <a:latin typeface="游ゴシック" panose="020B0400000000000000" pitchFamily="50" charset="-128"/>
                          <a:ea typeface="游ゴシック" panose="020B0400000000000000" pitchFamily="50" charset="-128"/>
                        </a:rPr>
                        <a:t>なし</a:t>
                      </a:r>
                    </a:p>
                  </a:txBody>
                  <a:tcPr marL="68580" marR="68580" marT="34290" marB="34290" anchor="ctr"/>
                </a:tc>
                <a:extLst>
                  <a:ext uri="{0D108BD9-81ED-4DB2-BD59-A6C34878D82A}">
                    <a16:rowId xmlns:a16="http://schemas.microsoft.com/office/drawing/2014/main" val="1293948232"/>
                  </a:ext>
                </a:extLst>
              </a:tr>
            </a:tbl>
          </a:graphicData>
        </a:graphic>
      </p:graphicFrame>
      <p:sp>
        <p:nvSpPr>
          <p:cNvPr id="8" name="直角三角形 7"/>
          <p:cNvSpPr/>
          <p:nvPr/>
        </p:nvSpPr>
        <p:spPr>
          <a:xfrm flipV="1">
            <a:off x="2537774" y="1377000"/>
            <a:ext cx="162018" cy="16201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V="1">
            <a:off x="5418094" y="1377000"/>
            <a:ext cx="162018" cy="162018"/>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580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lang="ja-JP" altLang="en-US" sz="2700" dirty="0"/>
              <a:t>オープンアクセスの</a:t>
            </a:r>
            <a:r>
              <a:rPr lang="en-US" altLang="ja-JP" sz="2700" dirty="0"/>
              <a:t>2</a:t>
            </a:r>
            <a:r>
              <a:rPr lang="ja-JP" altLang="en-US" sz="2700" dirty="0" err="1"/>
              <a:t>つの</a:t>
            </a:r>
            <a:r>
              <a:rPr lang="ja-JP" altLang="en-US" sz="2700" dirty="0"/>
              <a:t>方法</a:t>
            </a:r>
          </a:p>
        </p:txBody>
      </p:sp>
      <p:sp>
        <p:nvSpPr>
          <p:cNvPr id="4" name="スライド番号プレースホルダー 3"/>
          <p:cNvSpPr>
            <a:spLocks noGrp="1"/>
          </p:cNvSpPr>
          <p:nvPr>
            <p:ph type="sldNum" sz="quarter" idx="12"/>
          </p:nvPr>
        </p:nvSpPr>
        <p:spPr/>
        <p:txBody>
          <a:bodyPr/>
          <a:lstStyle/>
          <a:p>
            <a:r>
              <a:rPr lang="en-US" altLang="ja-JP" dirty="0"/>
              <a:t>3</a:t>
            </a:r>
            <a:endParaRPr lang="ja-JP" altLang="en-US" dirty="0"/>
          </a:p>
        </p:txBody>
      </p:sp>
      <p:graphicFrame>
        <p:nvGraphicFramePr>
          <p:cNvPr id="6" name="コンテンツ プレースホルダー 10"/>
          <p:cNvGraphicFramePr>
            <a:graphicFrameLocks noGrp="1"/>
          </p:cNvGraphicFramePr>
          <p:nvPr>
            <p:ph idx="1"/>
            <p:extLst>
              <p:ext uri="{D42A27DB-BD31-4B8C-83A1-F6EECF244321}">
                <p14:modId xmlns:p14="http://schemas.microsoft.com/office/powerpoint/2010/main" val="2620678502"/>
              </p:ext>
            </p:extLst>
          </p:nvPr>
        </p:nvGraphicFramePr>
        <p:xfrm>
          <a:off x="899593" y="1329613"/>
          <a:ext cx="7344815" cy="3421580"/>
        </p:xfrm>
        <a:graphic>
          <a:graphicData uri="http://schemas.openxmlformats.org/drawingml/2006/table">
            <a:tbl>
              <a:tblPr firstRow="1" bandRow="1">
                <a:tableStyleId>{5C22544A-7EE6-4342-B048-85BDC9FD1C3A}</a:tableStyleId>
              </a:tblPr>
              <a:tblGrid>
                <a:gridCol w="1549009">
                  <a:extLst>
                    <a:ext uri="{9D8B030D-6E8A-4147-A177-3AD203B41FA5}">
                      <a16:colId xmlns:a16="http://schemas.microsoft.com/office/drawing/2014/main" val="931560860"/>
                    </a:ext>
                  </a:extLst>
                </a:gridCol>
                <a:gridCol w="2897903">
                  <a:extLst>
                    <a:ext uri="{9D8B030D-6E8A-4147-A177-3AD203B41FA5}">
                      <a16:colId xmlns:a16="http://schemas.microsoft.com/office/drawing/2014/main" val="1174162405"/>
                    </a:ext>
                  </a:extLst>
                </a:gridCol>
                <a:gridCol w="2897903">
                  <a:extLst>
                    <a:ext uri="{9D8B030D-6E8A-4147-A177-3AD203B41FA5}">
                      <a16:colId xmlns:a16="http://schemas.microsoft.com/office/drawing/2014/main" val="1732376990"/>
                    </a:ext>
                  </a:extLst>
                </a:gridCol>
              </a:tblGrid>
              <a:tr h="378042">
                <a:tc>
                  <a:txBody>
                    <a:bodyPr/>
                    <a:lstStyle/>
                    <a:p>
                      <a:endParaRPr kumimoji="1" lang="ja-JP" altLang="en-US" sz="1400" dirty="0">
                        <a:latin typeface="游ゴシック" panose="020B0400000000000000" pitchFamily="50" charset="-128"/>
                        <a:ea typeface="游ゴシック" panose="020B0400000000000000" pitchFamily="50" charset="-128"/>
                      </a:endParaRPr>
                    </a:p>
                  </a:txBody>
                  <a:tcPr marL="68580" marR="68580" marT="34290" marB="34290">
                    <a:solidFill>
                      <a:srgbClr val="314D6D"/>
                    </a:solidFill>
                  </a:tcPr>
                </a:tc>
                <a:tc>
                  <a:txBody>
                    <a:bodyPr/>
                    <a:lstStyle/>
                    <a:p>
                      <a:pPr algn="ctr"/>
                      <a:r>
                        <a:rPr kumimoji="1" lang="ja-JP" altLang="en-US" sz="1600" dirty="0">
                          <a:latin typeface="游ゴシック" panose="020B0400000000000000" pitchFamily="50" charset="-128"/>
                          <a:ea typeface="游ゴシック" panose="020B0400000000000000" pitchFamily="50" charset="-128"/>
                        </a:rPr>
                        <a:t>ゴールドオープンアクセス</a:t>
                      </a:r>
                    </a:p>
                  </a:txBody>
                  <a:tcPr marL="68580" marR="68580" marT="34290" marB="34290" anchor="ctr">
                    <a:solidFill>
                      <a:srgbClr val="314D6D"/>
                    </a:solidFill>
                  </a:tcPr>
                </a:tc>
                <a:tc>
                  <a:txBody>
                    <a:bodyPr/>
                    <a:lstStyle/>
                    <a:p>
                      <a:pPr algn="ctr"/>
                      <a:r>
                        <a:rPr kumimoji="1" lang="ja-JP" altLang="en-US" sz="1400" dirty="0">
                          <a:latin typeface="游ゴシック" panose="020B0400000000000000" pitchFamily="50" charset="-128"/>
                          <a:ea typeface="游ゴシック" panose="020B0400000000000000" pitchFamily="50" charset="-128"/>
                        </a:rPr>
                        <a:t>グリーンオープンアクセス</a:t>
                      </a:r>
                    </a:p>
                  </a:txBody>
                  <a:tcPr marL="68580" marR="68580" marT="34290" marB="34290" anchor="ctr">
                    <a:solidFill>
                      <a:srgbClr val="314D6D"/>
                    </a:solidFill>
                  </a:tcPr>
                </a:tc>
                <a:extLst>
                  <a:ext uri="{0D108BD9-81ED-4DB2-BD59-A6C34878D82A}">
                    <a16:rowId xmlns:a16="http://schemas.microsoft.com/office/drawing/2014/main" val="4144956892"/>
                  </a:ext>
                </a:extLst>
              </a:tr>
              <a:tr h="1016549">
                <a:tc>
                  <a:txBody>
                    <a:bodyPr/>
                    <a:lstStyle/>
                    <a:p>
                      <a:r>
                        <a:rPr kumimoji="1" lang="ja-JP" altLang="en-US" sz="1400" dirty="0">
                          <a:latin typeface="游ゴシック" panose="020B0400000000000000" pitchFamily="50" charset="-128"/>
                          <a:ea typeface="游ゴシック" panose="020B0400000000000000" pitchFamily="50" charset="-128"/>
                        </a:rPr>
                        <a:t>論文が公開される場所</a:t>
                      </a:r>
                    </a:p>
                  </a:txBody>
                  <a:tcPr marL="68580" marR="68580" marT="34290" marB="34290" anchor="ctr"/>
                </a:tc>
                <a:tc>
                  <a:txBody>
                    <a:bodyPr/>
                    <a:lstStyle/>
                    <a:p>
                      <a:pPr marL="0" indent="0">
                        <a:buFont typeface="Arial" panose="020B0604020202020204" pitchFamily="34" charset="0"/>
                        <a:buNone/>
                      </a:pPr>
                      <a:r>
                        <a:rPr kumimoji="1" lang="ja-JP" altLang="en-US" sz="1400" dirty="0">
                          <a:latin typeface="游ゴシック" panose="020B0400000000000000" pitchFamily="50" charset="-128"/>
                          <a:ea typeface="游ゴシック" panose="020B0400000000000000" pitchFamily="50" charset="-128"/>
                        </a:rPr>
                        <a:t>出版社のサイト</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dirty="0">
                          <a:latin typeface="游ゴシック" panose="020B0400000000000000" pitchFamily="50" charset="-128"/>
                          <a:ea typeface="游ゴシック" panose="020B0400000000000000" pitchFamily="50" charset="-128"/>
                        </a:rPr>
                        <a:t>オープンアクセス誌</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dirty="0">
                          <a:latin typeface="游ゴシック" panose="020B0400000000000000" pitchFamily="50" charset="-128"/>
                          <a:ea typeface="游ゴシック" panose="020B0400000000000000" pitchFamily="50" charset="-128"/>
                        </a:rPr>
                        <a:t>オープンアクセスオプションがある雑誌</a:t>
                      </a:r>
                      <a:r>
                        <a:rPr kumimoji="1" lang="ja-JP" altLang="en-US" sz="900" dirty="0">
                          <a:latin typeface="游ゴシック" panose="020B0400000000000000" pitchFamily="50" charset="-128"/>
                          <a:ea typeface="游ゴシック" panose="020B0400000000000000" pitchFamily="50" charset="-128"/>
                        </a:rPr>
                        <a:t>（ハイブリッドジャーナル）</a:t>
                      </a:r>
                    </a:p>
                  </a:txBody>
                  <a:tcPr marL="68580" marR="68580" marT="34290" marB="34290" anchor="ctr"/>
                </a:tc>
                <a:tc>
                  <a:txBody>
                    <a:bodyPr/>
                    <a:lstStyle/>
                    <a:p>
                      <a:pPr marL="182563" indent="-182563">
                        <a:buFont typeface="Arial" panose="020B0604020202020204" pitchFamily="34" charset="0"/>
                        <a:buChar char="•"/>
                      </a:pPr>
                      <a:r>
                        <a:rPr kumimoji="1" lang="ja-JP" altLang="en-US" sz="1400" dirty="0">
                          <a:latin typeface="游ゴシック" panose="020B0400000000000000" pitchFamily="50" charset="-128"/>
                          <a:ea typeface="游ゴシック" panose="020B0400000000000000" pitchFamily="50" charset="-128"/>
                        </a:rPr>
                        <a:t>プレプリントサーバ</a:t>
                      </a:r>
                      <a:endParaRPr kumimoji="1" lang="en-US" altLang="ja-JP" sz="1400" dirty="0">
                        <a:latin typeface="游ゴシック" panose="020B0400000000000000" pitchFamily="50" charset="-128"/>
                        <a:ea typeface="游ゴシック" panose="020B0400000000000000" pitchFamily="50" charset="-128"/>
                      </a:endParaRPr>
                    </a:p>
                    <a:p>
                      <a:pPr marL="182563" indent="-182563">
                        <a:buFont typeface="Arial" panose="020B0604020202020204" pitchFamily="34" charset="0"/>
                        <a:buChar char="•"/>
                      </a:pPr>
                      <a:r>
                        <a:rPr kumimoji="1" lang="ja-JP" altLang="en-US" sz="1400" dirty="0">
                          <a:latin typeface="游ゴシック" panose="020B0400000000000000" pitchFamily="50" charset="-128"/>
                          <a:ea typeface="游ゴシック" panose="020B0400000000000000" pitchFamily="50" charset="-128"/>
                        </a:rPr>
                        <a:t>機関リポジトリ　</a:t>
                      </a:r>
                      <a:endParaRPr kumimoji="1" lang="en-US" altLang="ja-JP" sz="1400" dirty="0">
                        <a:latin typeface="游ゴシック" panose="020B0400000000000000" pitchFamily="50" charset="-128"/>
                        <a:ea typeface="游ゴシック" panose="020B0400000000000000" pitchFamily="50" charset="-128"/>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游ゴシック" panose="020B0400000000000000" pitchFamily="50" charset="-128"/>
                          <a:ea typeface="游ゴシック" panose="020B0400000000000000" pitchFamily="50" charset="-128"/>
                        </a:rPr>
                        <a:t>著者の</a:t>
                      </a:r>
                      <a:r>
                        <a:rPr kumimoji="1" lang="en-US" altLang="ja-JP" sz="1400" dirty="0">
                          <a:latin typeface="游ゴシック" panose="020B0400000000000000" pitchFamily="50" charset="-128"/>
                          <a:ea typeface="游ゴシック" panose="020B0400000000000000" pitchFamily="50" charset="-128"/>
                        </a:rPr>
                        <a:t>Web</a:t>
                      </a:r>
                      <a:r>
                        <a:rPr kumimoji="1" lang="ja-JP" altLang="en-US" sz="1400" dirty="0">
                          <a:latin typeface="游ゴシック" panose="020B0400000000000000" pitchFamily="50" charset="-128"/>
                          <a:ea typeface="游ゴシック" panose="020B0400000000000000" pitchFamily="50" charset="-128"/>
                        </a:rPr>
                        <a:t>サイト</a:t>
                      </a:r>
                      <a:endParaRPr kumimoji="1" lang="en-US" altLang="ja-JP" sz="1400" dirty="0">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726232659"/>
                  </a:ext>
                </a:extLst>
              </a:tr>
              <a:tr h="819655">
                <a:tc>
                  <a:txBody>
                    <a:bodyPr/>
                    <a:lstStyle/>
                    <a:p>
                      <a:r>
                        <a:rPr kumimoji="1" lang="ja-JP" altLang="en-US" sz="1400" dirty="0">
                          <a:latin typeface="游ゴシック" panose="020B0400000000000000" pitchFamily="50" charset="-128"/>
                          <a:ea typeface="游ゴシック" panose="020B0400000000000000" pitchFamily="50" charset="-128"/>
                        </a:rPr>
                        <a:t>公開できる論文のバージョン</a:t>
                      </a:r>
                    </a:p>
                  </a:txBody>
                  <a:tcPr marL="68580" marR="68580" marT="34290" marB="34290" anchor="ctr"/>
                </a:tc>
                <a:tc>
                  <a:txBody>
                    <a:bodyPr/>
                    <a:lstStyle/>
                    <a:p>
                      <a:r>
                        <a:rPr kumimoji="1" lang="en-US" altLang="ja-JP" sz="1400" dirty="0" err="1">
                          <a:latin typeface="游ゴシック" panose="020B0400000000000000" pitchFamily="50" charset="-128"/>
                          <a:ea typeface="游ゴシック" panose="020B0400000000000000" pitchFamily="50" charset="-128"/>
                        </a:rPr>
                        <a:t>VoR</a:t>
                      </a:r>
                      <a:r>
                        <a:rPr kumimoji="1" lang="ja-JP" altLang="en-US" sz="1400" baseline="0" dirty="0">
                          <a:latin typeface="游ゴシック" panose="020B0400000000000000" pitchFamily="50" charset="-128"/>
                          <a:ea typeface="游ゴシック" panose="020B0400000000000000" pitchFamily="50" charset="-128"/>
                        </a:rPr>
                        <a:t> </a:t>
                      </a:r>
                      <a:r>
                        <a:rPr kumimoji="1" lang="en-US" altLang="ja-JP" sz="900" baseline="0" dirty="0">
                          <a:latin typeface="游ゴシック" panose="020B0400000000000000" pitchFamily="50" charset="-128"/>
                          <a:ea typeface="游ゴシック" panose="020B0400000000000000" pitchFamily="50" charset="-128"/>
                        </a:rPr>
                        <a:t>(Version of Record)</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（出版社版）</a:t>
                      </a:r>
                      <a:endParaRPr kumimoji="1" lang="en-US" altLang="ja-JP" sz="14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400" b="1" dirty="0">
                          <a:latin typeface="游ゴシック" panose="020B0400000000000000" pitchFamily="50" charset="-128"/>
                          <a:ea typeface="游ゴシック" panose="020B0400000000000000" pitchFamily="50" charset="-128"/>
                        </a:rPr>
                        <a:t>多くの場合</a:t>
                      </a:r>
                      <a:endParaRPr kumimoji="1" lang="en-US" altLang="ja-JP" sz="1400" b="1" dirty="0">
                        <a:latin typeface="游ゴシック" panose="020B0400000000000000" pitchFamily="50" charset="-128"/>
                        <a:ea typeface="游ゴシック" panose="020B0400000000000000" pitchFamily="50" charset="-128"/>
                      </a:endParaRPr>
                    </a:p>
                    <a:p>
                      <a:r>
                        <a:rPr kumimoji="1" lang="en-US" altLang="ja-JP" sz="1400" b="1" dirty="0">
                          <a:latin typeface="游ゴシック" panose="020B0400000000000000" pitchFamily="50" charset="-128"/>
                          <a:ea typeface="游ゴシック" panose="020B0400000000000000" pitchFamily="50" charset="-128"/>
                        </a:rPr>
                        <a:t>Accepted</a:t>
                      </a:r>
                      <a:r>
                        <a:rPr kumimoji="1" lang="en-US" altLang="ja-JP" sz="1400" b="1" baseline="0" dirty="0">
                          <a:latin typeface="游ゴシック" panose="020B0400000000000000" pitchFamily="50" charset="-128"/>
                          <a:ea typeface="游ゴシック" panose="020B0400000000000000" pitchFamily="50" charset="-128"/>
                        </a:rPr>
                        <a:t> Manuscript</a:t>
                      </a:r>
                    </a:p>
                    <a:p>
                      <a:r>
                        <a:rPr kumimoji="1" lang="ja-JP" altLang="en-US" sz="1400" b="1" baseline="0" dirty="0">
                          <a:latin typeface="游ゴシック" panose="020B0400000000000000" pitchFamily="50" charset="-128"/>
                          <a:ea typeface="游ゴシック" panose="020B0400000000000000" pitchFamily="50" charset="-128"/>
                        </a:rPr>
                        <a:t>（著者最終稿）</a:t>
                      </a:r>
                      <a:endParaRPr kumimoji="1" lang="ja-JP" altLang="en-US" sz="1400" b="1" dirty="0">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2338287810"/>
                  </a:ext>
                </a:extLst>
              </a:tr>
              <a:tr h="603631">
                <a:tc>
                  <a:txBody>
                    <a:bodyPr/>
                    <a:lstStyle/>
                    <a:p>
                      <a:r>
                        <a:rPr kumimoji="1" lang="ja-JP" altLang="en-US" sz="1400" dirty="0">
                          <a:latin typeface="游ゴシック" panose="020B0400000000000000" pitchFamily="50" charset="-128"/>
                          <a:ea typeface="游ゴシック" panose="020B0400000000000000" pitchFamily="50" charset="-128"/>
                        </a:rPr>
                        <a:t>公開時期</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kern="1200" dirty="0">
                          <a:solidFill>
                            <a:schemeClr val="dk1"/>
                          </a:solidFill>
                          <a:latin typeface="游ゴシック" panose="020B0400000000000000" pitchFamily="50" charset="-128"/>
                          <a:ea typeface="游ゴシック" panose="020B0400000000000000" pitchFamily="50" charset="-128"/>
                          <a:cs typeface="+mn-cs"/>
                        </a:rPr>
                        <a:t>―</a:t>
                      </a:r>
                      <a:endParaRPr kumimoji="1" lang="ja-JP" altLang="en-US" sz="1400" kern="1200" dirty="0">
                        <a:solidFill>
                          <a:schemeClr val="dk1"/>
                        </a:solidFill>
                        <a:latin typeface="游ゴシック" panose="020B0400000000000000" pitchFamily="50" charset="-128"/>
                        <a:ea typeface="游ゴシック" panose="020B0400000000000000" pitchFamily="50" charset="-128"/>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游ゴシック" panose="020B0400000000000000" pitchFamily="50" charset="-128"/>
                          <a:ea typeface="游ゴシック" panose="020B0400000000000000" pitchFamily="50" charset="-128"/>
                        </a:rPr>
                        <a:t>多くの場合 エンバーゴ</a:t>
                      </a:r>
                      <a:endParaRPr kumimoji="1" lang="en-US" altLang="ja-JP" sz="14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游ゴシック" panose="020B0400000000000000" pitchFamily="50" charset="-128"/>
                          <a:ea typeface="游ゴシック" panose="020B0400000000000000" pitchFamily="50" charset="-128"/>
                        </a:rPr>
                        <a:t>（公開禁止期間）あり</a:t>
                      </a:r>
                    </a:p>
                  </a:txBody>
                  <a:tcPr marL="68580" marR="68580" marT="34290" marB="34290" anchor="ctr"/>
                </a:tc>
                <a:extLst>
                  <a:ext uri="{0D108BD9-81ED-4DB2-BD59-A6C34878D82A}">
                    <a16:rowId xmlns:a16="http://schemas.microsoft.com/office/drawing/2014/main" val="4236718023"/>
                  </a:ext>
                </a:extLst>
              </a:tr>
              <a:tr h="60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著者の費用負担の有無</a:t>
                      </a:r>
                    </a:p>
                  </a:txBody>
                  <a:tcPr marL="68580" marR="68580" marT="34290" marB="34290" anchor="ctr"/>
                </a:tc>
                <a:tc>
                  <a:txBody>
                    <a:bodyPr/>
                    <a:lstStyle/>
                    <a:p>
                      <a:r>
                        <a:rPr kumimoji="1" lang="ja-JP" altLang="en-US" sz="1400" dirty="0">
                          <a:latin typeface="游ゴシック" panose="020B0400000000000000" pitchFamily="50" charset="-128"/>
                          <a:ea typeface="游ゴシック" panose="020B0400000000000000" pitchFamily="50" charset="-128"/>
                        </a:rPr>
                        <a:t>ほとんどの場合、あり</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b="1" dirty="0">
                          <a:latin typeface="游ゴシック" panose="020B0400000000000000" pitchFamily="50" charset="-128"/>
                          <a:ea typeface="游ゴシック" panose="020B0400000000000000" pitchFamily="50" charset="-128"/>
                        </a:rPr>
                        <a:t>論文出版加工料</a:t>
                      </a:r>
                      <a:r>
                        <a:rPr kumimoji="1" lang="en-US" altLang="ja-JP" sz="1400" b="1" dirty="0">
                          <a:latin typeface="游ゴシック" panose="020B0400000000000000" pitchFamily="50" charset="-128"/>
                          <a:ea typeface="游ゴシック" panose="020B0400000000000000" pitchFamily="50" charset="-128"/>
                        </a:rPr>
                        <a:t>(APC)</a:t>
                      </a:r>
                    </a:p>
                  </a:txBody>
                  <a:tcPr marL="68580" marR="68580" marT="34290" marB="34290" anchor="ctr"/>
                </a:tc>
                <a:tc>
                  <a:txBody>
                    <a:bodyPr/>
                    <a:lstStyle/>
                    <a:p>
                      <a:r>
                        <a:rPr kumimoji="1" lang="ja-JP" altLang="en-US" sz="1400" dirty="0">
                          <a:latin typeface="游ゴシック" panose="020B0400000000000000" pitchFamily="50" charset="-128"/>
                          <a:ea typeface="游ゴシック" panose="020B0400000000000000" pitchFamily="50" charset="-128"/>
                        </a:rPr>
                        <a:t>なし</a:t>
                      </a:r>
                    </a:p>
                  </a:txBody>
                  <a:tcPr marL="68580" marR="68580" marT="34290" marB="34290" anchor="ctr"/>
                </a:tc>
                <a:extLst>
                  <a:ext uri="{0D108BD9-81ED-4DB2-BD59-A6C34878D82A}">
                    <a16:rowId xmlns:a16="http://schemas.microsoft.com/office/drawing/2014/main" val="1293948232"/>
                  </a:ext>
                </a:extLst>
              </a:tr>
            </a:tbl>
          </a:graphicData>
        </a:graphic>
      </p:graphicFrame>
      <p:sp>
        <p:nvSpPr>
          <p:cNvPr id="8" name="直角三角形 7"/>
          <p:cNvSpPr/>
          <p:nvPr/>
        </p:nvSpPr>
        <p:spPr>
          <a:xfrm flipV="1">
            <a:off x="2537774" y="1377000"/>
            <a:ext cx="162018" cy="16201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V="1">
            <a:off x="5418094" y="1377000"/>
            <a:ext cx="162018" cy="162018"/>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7FDBFBDA-6E8A-BC29-BA35-9B3F757D879E}"/>
              </a:ext>
            </a:extLst>
          </p:cNvPr>
          <p:cNvSpPr/>
          <p:nvPr/>
        </p:nvSpPr>
        <p:spPr>
          <a:xfrm>
            <a:off x="2431192" y="1276006"/>
            <a:ext cx="2916000" cy="3600000"/>
          </a:xfrm>
          <a:prstGeom prst="roundRect">
            <a:avLst>
              <a:gd name="adj" fmla="val 6402"/>
            </a:avLst>
          </a:prstGeom>
          <a:noFill/>
          <a:ln>
            <a:solidFill>
              <a:srgbClr val="FD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573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lang="ja-JP" altLang="en-US" sz="2700" dirty="0"/>
              <a:t>オープンアクセスの</a:t>
            </a:r>
            <a:r>
              <a:rPr lang="en-US" altLang="ja-JP" sz="2700" dirty="0"/>
              <a:t>2</a:t>
            </a:r>
            <a:r>
              <a:rPr lang="ja-JP" altLang="en-US" sz="2700" dirty="0" err="1"/>
              <a:t>つの</a:t>
            </a:r>
            <a:r>
              <a:rPr lang="ja-JP" altLang="en-US" sz="2700" dirty="0"/>
              <a:t>方法</a:t>
            </a:r>
          </a:p>
        </p:txBody>
      </p:sp>
      <p:sp>
        <p:nvSpPr>
          <p:cNvPr id="4" name="スライド番号プレースホルダー 3"/>
          <p:cNvSpPr>
            <a:spLocks noGrp="1"/>
          </p:cNvSpPr>
          <p:nvPr>
            <p:ph type="sldNum" sz="quarter" idx="12"/>
          </p:nvPr>
        </p:nvSpPr>
        <p:spPr/>
        <p:txBody>
          <a:bodyPr/>
          <a:lstStyle/>
          <a:p>
            <a:r>
              <a:rPr lang="en-US" altLang="ja-JP" dirty="0"/>
              <a:t>4</a:t>
            </a:r>
            <a:endParaRPr lang="ja-JP" altLang="en-US" dirty="0"/>
          </a:p>
        </p:txBody>
      </p:sp>
      <p:graphicFrame>
        <p:nvGraphicFramePr>
          <p:cNvPr id="6" name="コンテンツ プレースホルダー 10"/>
          <p:cNvGraphicFramePr>
            <a:graphicFrameLocks noGrp="1"/>
          </p:cNvGraphicFramePr>
          <p:nvPr>
            <p:ph idx="1"/>
            <p:extLst>
              <p:ext uri="{D42A27DB-BD31-4B8C-83A1-F6EECF244321}">
                <p14:modId xmlns:p14="http://schemas.microsoft.com/office/powerpoint/2010/main" val="41046106"/>
              </p:ext>
            </p:extLst>
          </p:nvPr>
        </p:nvGraphicFramePr>
        <p:xfrm>
          <a:off x="899593" y="1329613"/>
          <a:ext cx="7344815" cy="3421580"/>
        </p:xfrm>
        <a:graphic>
          <a:graphicData uri="http://schemas.openxmlformats.org/drawingml/2006/table">
            <a:tbl>
              <a:tblPr firstRow="1" bandRow="1">
                <a:tableStyleId>{5C22544A-7EE6-4342-B048-85BDC9FD1C3A}</a:tableStyleId>
              </a:tblPr>
              <a:tblGrid>
                <a:gridCol w="1549009">
                  <a:extLst>
                    <a:ext uri="{9D8B030D-6E8A-4147-A177-3AD203B41FA5}">
                      <a16:colId xmlns:a16="http://schemas.microsoft.com/office/drawing/2014/main" val="931560860"/>
                    </a:ext>
                  </a:extLst>
                </a:gridCol>
                <a:gridCol w="2897903">
                  <a:extLst>
                    <a:ext uri="{9D8B030D-6E8A-4147-A177-3AD203B41FA5}">
                      <a16:colId xmlns:a16="http://schemas.microsoft.com/office/drawing/2014/main" val="1174162405"/>
                    </a:ext>
                  </a:extLst>
                </a:gridCol>
                <a:gridCol w="2897903">
                  <a:extLst>
                    <a:ext uri="{9D8B030D-6E8A-4147-A177-3AD203B41FA5}">
                      <a16:colId xmlns:a16="http://schemas.microsoft.com/office/drawing/2014/main" val="1732376990"/>
                    </a:ext>
                  </a:extLst>
                </a:gridCol>
              </a:tblGrid>
              <a:tr h="378042">
                <a:tc>
                  <a:txBody>
                    <a:bodyPr/>
                    <a:lstStyle/>
                    <a:p>
                      <a:endParaRPr kumimoji="1" lang="ja-JP" altLang="en-US" sz="1400" dirty="0">
                        <a:latin typeface="游ゴシック" panose="020B0400000000000000" pitchFamily="50" charset="-128"/>
                        <a:ea typeface="游ゴシック" panose="020B0400000000000000" pitchFamily="50" charset="-128"/>
                      </a:endParaRPr>
                    </a:p>
                  </a:txBody>
                  <a:tcPr marL="68580" marR="68580" marT="34290" marB="34290">
                    <a:solidFill>
                      <a:srgbClr val="314D6D"/>
                    </a:solidFill>
                  </a:tcPr>
                </a:tc>
                <a:tc>
                  <a:txBody>
                    <a:bodyPr/>
                    <a:lstStyle/>
                    <a:p>
                      <a:pPr algn="ctr"/>
                      <a:r>
                        <a:rPr kumimoji="1" lang="ja-JP" altLang="en-US" sz="1400" dirty="0">
                          <a:latin typeface="游ゴシック" panose="020B0400000000000000" pitchFamily="50" charset="-128"/>
                          <a:ea typeface="游ゴシック" panose="020B0400000000000000" pitchFamily="50" charset="-128"/>
                        </a:rPr>
                        <a:t>ゴールドオープンアクセス</a:t>
                      </a:r>
                    </a:p>
                  </a:txBody>
                  <a:tcPr marL="68580" marR="68580" marT="34290" marB="34290" anchor="ctr">
                    <a:solidFill>
                      <a:srgbClr val="314D6D"/>
                    </a:solidFill>
                  </a:tcPr>
                </a:tc>
                <a:tc>
                  <a:txBody>
                    <a:bodyPr/>
                    <a:lstStyle/>
                    <a:p>
                      <a:pPr algn="ctr"/>
                      <a:r>
                        <a:rPr kumimoji="1" lang="ja-JP" altLang="en-US" sz="1400" dirty="0">
                          <a:latin typeface="游ゴシック" panose="020B0400000000000000" pitchFamily="50" charset="-128"/>
                          <a:ea typeface="游ゴシック" panose="020B0400000000000000" pitchFamily="50" charset="-128"/>
                        </a:rPr>
                        <a:t>グリーンオープンアクセス</a:t>
                      </a:r>
                    </a:p>
                  </a:txBody>
                  <a:tcPr marL="68580" marR="68580" marT="34290" marB="34290" anchor="ctr">
                    <a:solidFill>
                      <a:srgbClr val="314D6D"/>
                    </a:solidFill>
                  </a:tcPr>
                </a:tc>
                <a:extLst>
                  <a:ext uri="{0D108BD9-81ED-4DB2-BD59-A6C34878D82A}">
                    <a16:rowId xmlns:a16="http://schemas.microsoft.com/office/drawing/2014/main" val="4144956892"/>
                  </a:ext>
                </a:extLst>
              </a:tr>
              <a:tr h="1016549">
                <a:tc>
                  <a:txBody>
                    <a:bodyPr/>
                    <a:lstStyle/>
                    <a:p>
                      <a:r>
                        <a:rPr kumimoji="1" lang="ja-JP" altLang="en-US" sz="1400" dirty="0">
                          <a:latin typeface="游ゴシック" panose="020B0400000000000000" pitchFamily="50" charset="-128"/>
                          <a:ea typeface="游ゴシック" panose="020B0400000000000000" pitchFamily="50" charset="-128"/>
                        </a:rPr>
                        <a:t>論文が公開される場所</a:t>
                      </a:r>
                    </a:p>
                  </a:txBody>
                  <a:tcPr marL="68580" marR="68580" marT="34290" marB="34290" anchor="ctr"/>
                </a:tc>
                <a:tc>
                  <a:txBody>
                    <a:bodyPr/>
                    <a:lstStyle/>
                    <a:p>
                      <a:pPr marL="0" indent="0">
                        <a:buFont typeface="Arial" panose="020B0604020202020204" pitchFamily="34" charset="0"/>
                        <a:buNone/>
                      </a:pPr>
                      <a:r>
                        <a:rPr kumimoji="1" lang="ja-JP" altLang="en-US" sz="1400" dirty="0">
                          <a:latin typeface="游ゴシック" panose="020B0400000000000000" pitchFamily="50" charset="-128"/>
                          <a:ea typeface="游ゴシック" panose="020B0400000000000000" pitchFamily="50" charset="-128"/>
                        </a:rPr>
                        <a:t>出版社のサイト</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dirty="0">
                          <a:latin typeface="游ゴシック" panose="020B0400000000000000" pitchFamily="50" charset="-128"/>
                          <a:ea typeface="游ゴシック" panose="020B0400000000000000" pitchFamily="50" charset="-128"/>
                        </a:rPr>
                        <a:t>オープンアクセス誌</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dirty="0">
                          <a:latin typeface="游ゴシック" panose="020B0400000000000000" pitchFamily="50" charset="-128"/>
                          <a:ea typeface="游ゴシック" panose="020B0400000000000000" pitchFamily="50" charset="-128"/>
                        </a:rPr>
                        <a:t>オープンアクセスオプションがある雑誌</a:t>
                      </a:r>
                      <a:r>
                        <a:rPr kumimoji="1" lang="ja-JP" altLang="en-US" sz="900" dirty="0">
                          <a:latin typeface="游ゴシック" panose="020B0400000000000000" pitchFamily="50" charset="-128"/>
                          <a:ea typeface="游ゴシック" panose="020B0400000000000000" pitchFamily="50" charset="-128"/>
                        </a:rPr>
                        <a:t>（ハイブリッドジャーナル）</a:t>
                      </a:r>
                    </a:p>
                  </a:txBody>
                  <a:tcPr marL="68580" marR="68580" marT="34290" marB="34290" anchor="ctr"/>
                </a:tc>
                <a:tc>
                  <a:txBody>
                    <a:bodyPr/>
                    <a:lstStyle/>
                    <a:p>
                      <a:pPr marL="182563" indent="-182563">
                        <a:buFont typeface="Arial" panose="020B0604020202020204" pitchFamily="34" charset="0"/>
                        <a:buChar char="•"/>
                      </a:pPr>
                      <a:r>
                        <a:rPr kumimoji="1" lang="ja-JP" altLang="en-US" sz="1400" dirty="0">
                          <a:latin typeface="游ゴシック" panose="020B0400000000000000" pitchFamily="50" charset="-128"/>
                          <a:ea typeface="游ゴシック" panose="020B0400000000000000" pitchFamily="50" charset="-128"/>
                        </a:rPr>
                        <a:t>プレプリントサーバ</a:t>
                      </a:r>
                      <a:endParaRPr kumimoji="1" lang="en-US" altLang="ja-JP" sz="1400" dirty="0">
                        <a:latin typeface="游ゴシック" panose="020B0400000000000000" pitchFamily="50" charset="-128"/>
                        <a:ea typeface="游ゴシック" panose="020B0400000000000000" pitchFamily="50" charset="-128"/>
                      </a:endParaRPr>
                    </a:p>
                    <a:p>
                      <a:pPr marL="182563" indent="-182563">
                        <a:buFont typeface="Arial" panose="020B0604020202020204" pitchFamily="34" charset="0"/>
                        <a:buChar char="•"/>
                      </a:pPr>
                      <a:r>
                        <a:rPr kumimoji="1" lang="ja-JP" altLang="en-US" sz="1400" dirty="0">
                          <a:latin typeface="游ゴシック" panose="020B0400000000000000" pitchFamily="50" charset="-128"/>
                          <a:ea typeface="游ゴシック" panose="020B0400000000000000" pitchFamily="50" charset="-128"/>
                        </a:rPr>
                        <a:t>機関リポジトリ　</a:t>
                      </a:r>
                      <a:endParaRPr kumimoji="1" lang="en-US" altLang="ja-JP" sz="1400" dirty="0">
                        <a:latin typeface="游ゴシック" panose="020B0400000000000000" pitchFamily="50" charset="-128"/>
                        <a:ea typeface="游ゴシック" panose="020B0400000000000000" pitchFamily="50" charset="-128"/>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游ゴシック" panose="020B0400000000000000" pitchFamily="50" charset="-128"/>
                          <a:ea typeface="游ゴシック" panose="020B0400000000000000" pitchFamily="50" charset="-128"/>
                        </a:rPr>
                        <a:t>著者の</a:t>
                      </a:r>
                      <a:r>
                        <a:rPr kumimoji="1" lang="en-US" altLang="ja-JP" sz="1400" dirty="0">
                          <a:latin typeface="游ゴシック" panose="020B0400000000000000" pitchFamily="50" charset="-128"/>
                          <a:ea typeface="游ゴシック" panose="020B0400000000000000" pitchFamily="50" charset="-128"/>
                        </a:rPr>
                        <a:t>Web</a:t>
                      </a:r>
                      <a:r>
                        <a:rPr kumimoji="1" lang="ja-JP" altLang="en-US" sz="1400" dirty="0">
                          <a:latin typeface="游ゴシック" panose="020B0400000000000000" pitchFamily="50" charset="-128"/>
                          <a:ea typeface="游ゴシック" panose="020B0400000000000000" pitchFamily="50" charset="-128"/>
                        </a:rPr>
                        <a:t>サイト</a:t>
                      </a:r>
                      <a:endParaRPr kumimoji="1" lang="en-US" altLang="ja-JP" sz="1400" dirty="0">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726232659"/>
                  </a:ext>
                </a:extLst>
              </a:tr>
              <a:tr h="819655">
                <a:tc>
                  <a:txBody>
                    <a:bodyPr/>
                    <a:lstStyle/>
                    <a:p>
                      <a:r>
                        <a:rPr kumimoji="1" lang="ja-JP" altLang="en-US" sz="1400" dirty="0">
                          <a:latin typeface="游ゴシック" panose="020B0400000000000000" pitchFamily="50" charset="-128"/>
                          <a:ea typeface="游ゴシック" panose="020B0400000000000000" pitchFamily="50" charset="-128"/>
                        </a:rPr>
                        <a:t>公開できる論文のバージョン</a:t>
                      </a:r>
                    </a:p>
                  </a:txBody>
                  <a:tcPr marL="68580" marR="68580" marT="34290" marB="34290" anchor="ctr"/>
                </a:tc>
                <a:tc>
                  <a:txBody>
                    <a:bodyPr/>
                    <a:lstStyle/>
                    <a:p>
                      <a:r>
                        <a:rPr kumimoji="1" lang="en-US" altLang="ja-JP" sz="1400" dirty="0" err="1">
                          <a:latin typeface="游ゴシック" panose="020B0400000000000000" pitchFamily="50" charset="-128"/>
                          <a:ea typeface="游ゴシック" panose="020B0400000000000000" pitchFamily="50" charset="-128"/>
                        </a:rPr>
                        <a:t>VoR</a:t>
                      </a:r>
                      <a:r>
                        <a:rPr kumimoji="1" lang="ja-JP" altLang="en-US" sz="1400" baseline="0" dirty="0">
                          <a:latin typeface="游ゴシック" panose="020B0400000000000000" pitchFamily="50" charset="-128"/>
                          <a:ea typeface="游ゴシック" panose="020B0400000000000000" pitchFamily="50" charset="-128"/>
                        </a:rPr>
                        <a:t> </a:t>
                      </a:r>
                      <a:r>
                        <a:rPr kumimoji="1" lang="en-US" altLang="ja-JP" sz="900" baseline="0" dirty="0">
                          <a:latin typeface="游ゴシック" panose="020B0400000000000000" pitchFamily="50" charset="-128"/>
                          <a:ea typeface="游ゴシック" panose="020B0400000000000000" pitchFamily="50" charset="-128"/>
                        </a:rPr>
                        <a:t>(Version of Record)</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（出版社版）</a:t>
                      </a:r>
                      <a:endParaRPr kumimoji="1" lang="en-US" altLang="ja-JP" sz="14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400" b="1" dirty="0">
                          <a:latin typeface="游ゴシック" panose="020B0400000000000000" pitchFamily="50" charset="-128"/>
                          <a:ea typeface="游ゴシック" panose="020B0400000000000000" pitchFamily="50" charset="-128"/>
                        </a:rPr>
                        <a:t>多くの場合</a:t>
                      </a:r>
                      <a:endParaRPr kumimoji="1" lang="en-US" altLang="ja-JP" sz="1400" b="1" dirty="0">
                        <a:latin typeface="游ゴシック" panose="020B0400000000000000" pitchFamily="50" charset="-128"/>
                        <a:ea typeface="游ゴシック" panose="020B0400000000000000" pitchFamily="50" charset="-128"/>
                      </a:endParaRPr>
                    </a:p>
                    <a:p>
                      <a:r>
                        <a:rPr kumimoji="1" lang="en-US" altLang="ja-JP" sz="1400" b="1" dirty="0">
                          <a:latin typeface="游ゴシック" panose="020B0400000000000000" pitchFamily="50" charset="-128"/>
                          <a:ea typeface="游ゴシック" panose="020B0400000000000000" pitchFamily="50" charset="-128"/>
                        </a:rPr>
                        <a:t>Accepted</a:t>
                      </a:r>
                      <a:r>
                        <a:rPr kumimoji="1" lang="en-US" altLang="ja-JP" sz="1400" b="1" baseline="0" dirty="0">
                          <a:latin typeface="游ゴシック" panose="020B0400000000000000" pitchFamily="50" charset="-128"/>
                          <a:ea typeface="游ゴシック" panose="020B0400000000000000" pitchFamily="50" charset="-128"/>
                        </a:rPr>
                        <a:t> Manuscript</a:t>
                      </a:r>
                    </a:p>
                    <a:p>
                      <a:r>
                        <a:rPr kumimoji="1" lang="ja-JP" altLang="en-US" sz="1400" b="1" baseline="0" dirty="0">
                          <a:latin typeface="游ゴシック" panose="020B0400000000000000" pitchFamily="50" charset="-128"/>
                          <a:ea typeface="游ゴシック" panose="020B0400000000000000" pitchFamily="50" charset="-128"/>
                        </a:rPr>
                        <a:t>（著者最終稿）</a:t>
                      </a:r>
                      <a:endParaRPr kumimoji="1" lang="ja-JP" altLang="en-US" sz="1400" b="1" dirty="0">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2338287810"/>
                  </a:ext>
                </a:extLst>
              </a:tr>
              <a:tr h="603631">
                <a:tc>
                  <a:txBody>
                    <a:bodyPr/>
                    <a:lstStyle/>
                    <a:p>
                      <a:r>
                        <a:rPr kumimoji="1" lang="ja-JP" altLang="en-US" sz="1400" dirty="0">
                          <a:latin typeface="游ゴシック" panose="020B0400000000000000" pitchFamily="50" charset="-128"/>
                          <a:ea typeface="游ゴシック" panose="020B0400000000000000" pitchFamily="50" charset="-128"/>
                        </a:rPr>
                        <a:t>公開時期</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kern="1200" dirty="0">
                          <a:solidFill>
                            <a:schemeClr val="dk1"/>
                          </a:solidFill>
                          <a:latin typeface="游ゴシック" panose="020B0400000000000000" pitchFamily="50" charset="-128"/>
                          <a:ea typeface="游ゴシック" panose="020B0400000000000000" pitchFamily="50" charset="-128"/>
                          <a:cs typeface="+mn-cs"/>
                        </a:rPr>
                        <a:t>―</a:t>
                      </a:r>
                      <a:endParaRPr kumimoji="1" lang="ja-JP" altLang="en-US" sz="1400" kern="1200" dirty="0">
                        <a:solidFill>
                          <a:schemeClr val="dk1"/>
                        </a:solidFill>
                        <a:latin typeface="游ゴシック" panose="020B0400000000000000" pitchFamily="50" charset="-128"/>
                        <a:ea typeface="游ゴシック" panose="020B0400000000000000" pitchFamily="50" charset="-128"/>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游ゴシック" panose="020B0400000000000000" pitchFamily="50" charset="-128"/>
                          <a:ea typeface="游ゴシック" panose="020B0400000000000000" pitchFamily="50" charset="-128"/>
                        </a:rPr>
                        <a:t>多くの場合 エンバーゴ</a:t>
                      </a:r>
                      <a:endParaRPr kumimoji="1" lang="en-US" altLang="ja-JP" sz="14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游ゴシック" panose="020B0400000000000000" pitchFamily="50" charset="-128"/>
                          <a:ea typeface="游ゴシック" panose="020B0400000000000000" pitchFamily="50" charset="-128"/>
                        </a:rPr>
                        <a:t>（公開禁止期間）あり</a:t>
                      </a:r>
                    </a:p>
                  </a:txBody>
                  <a:tcPr marL="68580" marR="68580" marT="34290" marB="34290" anchor="ctr"/>
                </a:tc>
                <a:extLst>
                  <a:ext uri="{0D108BD9-81ED-4DB2-BD59-A6C34878D82A}">
                    <a16:rowId xmlns:a16="http://schemas.microsoft.com/office/drawing/2014/main" val="4236718023"/>
                  </a:ext>
                </a:extLst>
              </a:tr>
              <a:tr h="60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著者の費用負担の有無</a:t>
                      </a:r>
                    </a:p>
                  </a:txBody>
                  <a:tcPr marL="68580" marR="68580" marT="34290" marB="34290" anchor="ctr"/>
                </a:tc>
                <a:tc>
                  <a:txBody>
                    <a:bodyPr/>
                    <a:lstStyle/>
                    <a:p>
                      <a:r>
                        <a:rPr kumimoji="1" lang="ja-JP" altLang="en-US" sz="1400" dirty="0">
                          <a:latin typeface="游ゴシック" panose="020B0400000000000000" pitchFamily="50" charset="-128"/>
                          <a:ea typeface="游ゴシック" panose="020B0400000000000000" pitchFamily="50" charset="-128"/>
                        </a:rPr>
                        <a:t>ほとんどの場合、あり</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b="1" dirty="0">
                          <a:latin typeface="游ゴシック" panose="020B0400000000000000" pitchFamily="50" charset="-128"/>
                          <a:ea typeface="游ゴシック" panose="020B0400000000000000" pitchFamily="50" charset="-128"/>
                        </a:rPr>
                        <a:t>論文出版加工料</a:t>
                      </a:r>
                      <a:r>
                        <a:rPr kumimoji="1" lang="en-US" altLang="ja-JP" sz="1400" b="1" dirty="0">
                          <a:latin typeface="游ゴシック" panose="020B0400000000000000" pitchFamily="50" charset="-128"/>
                          <a:ea typeface="游ゴシック" panose="020B0400000000000000" pitchFamily="50" charset="-128"/>
                        </a:rPr>
                        <a:t>(APC)</a:t>
                      </a:r>
                    </a:p>
                  </a:txBody>
                  <a:tcPr marL="68580" marR="68580" marT="34290" marB="34290" anchor="ctr"/>
                </a:tc>
                <a:tc>
                  <a:txBody>
                    <a:bodyPr/>
                    <a:lstStyle/>
                    <a:p>
                      <a:r>
                        <a:rPr kumimoji="1" lang="ja-JP" altLang="en-US" sz="1400" dirty="0">
                          <a:latin typeface="游ゴシック" panose="020B0400000000000000" pitchFamily="50" charset="-128"/>
                          <a:ea typeface="游ゴシック" panose="020B0400000000000000" pitchFamily="50" charset="-128"/>
                        </a:rPr>
                        <a:t>なし</a:t>
                      </a:r>
                    </a:p>
                  </a:txBody>
                  <a:tcPr marL="68580" marR="68580" marT="34290" marB="34290" anchor="ctr"/>
                </a:tc>
                <a:extLst>
                  <a:ext uri="{0D108BD9-81ED-4DB2-BD59-A6C34878D82A}">
                    <a16:rowId xmlns:a16="http://schemas.microsoft.com/office/drawing/2014/main" val="1293948232"/>
                  </a:ext>
                </a:extLst>
              </a:tr>
            </a:tbl>
          </a:graphicData>
        </a:graphic>
      </p:graphicFrame>
      <p:sp>
        <p:nvSpPr>
          <p:cNvPr id="8" name="直角三角形 7"/>
          <p:cNvSpPr/>
          <p:nvPr/>
        </p:nvSpPr>
        <p:spPr>
          <a:xfrm flipV="1">
            <a:off x="2537774" y="1377000"/>
            <a:ext cx="162018" cy="16201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V="1">
            <a:off x="5418094" y="1377000"/>
            <a:ext cx="162018" cy="162018"/>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75D5C961-89A3-315B-3CE9-D6BE378F0F16}"/>
              </a:ext>
            </a:extLst>
          </p:cNvPr>
          <p:cNvSpPr/>
          <p:nvPr/>
        </p:nvSpPr>
        <p:spPr>
          <a:xfrm>
            <a:off x="5328408" y="1276006"/>
            <a:ext cx="2916000" cy="3600000"/>
          </a:xfrm>
          <a:prstGeom prst="roundRect">
            <a:avLst>
              <a:gd name="adj" fmla="val 640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724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lang="ja-JP" altLang="en-US" sz="2700" dirty="0"/>
              <a:t>オープンアクセスの</a:t>
            </a:r>
            <a:r>
              <a:rPr lang="en-US" altLang="ja-JP" sz="2700" dirty="0"/>
              <a:t>2</a:t>
            </a:r>
            <a:r>
              <a:rPr lang="ja-JP" altLang="en-US" sz="2700" dirty="0" err="1"/>
              <a:t>つの</a:t>
            </a:r>
            <a:r>
              <a:rPr lang="ja-JP" altLang="en-US" sz="2700" dirty="0"/>
              <a:t>方法</a:t>
            </a:r>
          </a:p>
        </p:txBody>
      </p:sp>
      <p:sp>
        <p:nvSpPr>
          <p:cNvPr id="4" name="スライド番号プレースホルダー 3"/>
          <p:cNvSpPr>
            <a:spLocks noGrp="1"/>
          </p:cNvSpPr>
          <p:nvPr>
            <p:ph type="sldNum" sz="quarter" idx="12"/>
          </p:nvPr>
        </p:nvSpPr>
        <p:spPr/>
        <p:txBody>
          <a:bodyPr/>
          <a:lstStyle/>
          <a:p>
            <a:r>
              <a:rPr lang="en-US" altLang="ja-JP" dirty="0"/>
              <a:t>5</a:t>
            </a:r>
            <a:endParaRPr lang="ja-JP" altLang="en-US" dirty="0"/>
          </a:p>
        </p:txBody>
      </p:sp>
      <p:graphicFrame>
        <p:nvGraphicFramePr>
          <p:cNvPr id="6" name="コンテンツ プレースホルダー 10"/>
          <p:cNvGraphicFramePr>
            <a:graphicFrameLocks noGrp="1"/>
          </p:cNvGraphicFramePr>
          <p:nvPr>
            <p:ph idx="1"/>
            <p:extLst>
              <p:ext uri="{D42A27DB-BD31-4B8C-83A1-F6EECF244321}">
                <p14:modId xmlns:p14="http://schemas.microsoft.com/office/powerpoint/2010/main" val="1340911551"/>
              </p:ext>
            </p:extLst>
          </p:nvPr>
        </p:nvGraphicFramePr>
        <p:xfrm>
          <a:off x="899593" y="1329613"/>
          <a:ext cx="7344815" cy="3421580"/>
        </p:xfrm>
        <a:graphic>
          <a:graphicData uri="http://schemas.openxmlformats.org/drawingml/2006/table">
            <a:tbl>
              <a:tblPr firstRow="1" bandRow="1">
                <a:tableStyleId>{5C22544A-7EE6-4342-B048-85BDC9FD1C3A}</a:tableStyleId>
              </a:tblPr>
              <a:tblGrid>
                <a:gridCol w="1549009">
                  <a:extLst>
                    <a:ext uri="{9D8B030D-6E8A-4147-A177-3AD203B41FA5}">
                      <a16:colId xmlns:a16="http://schemas.microsoft.com/office/drawing/2014/main" val="931560860"/>
                    </a:ext>
                  </a:extLst>
                </a:gridCol>
                <a:gridCol w="2897903">
                  <a:extLst>
                    <a:ext uri="{9D8B030D-6E8A-4147-A177-3AD203B41FA5}">
                      <a16:colId xmlns:a16="http://schemas.microsoft.com/office/drawing/2014/main" val="1174162405"/>
                    </a:ext>
                  </a:extLst>
                </a:gridCol>
                <a:gridCol w="2897903">
                  <a:extLst>
                    <a:ext uri="{9D8B030D-6E8A-4147-A177-3AD203B41FA5}">
                      <a16:colId xmlns:a16="http://schemas.microsoft.com/office/drawing/2014/main" val="1732376990"/>
                    </a:ext>
                  </a:extLst>
                </a:gridCol>
              </a:tblGrid>
              <a:tr h="378042">
                <a:tc>
                  <a:txBody>
                    <a:bodyPr/>
                    <a:lstStyle/>
                    <a:p>
                      <a:endParaRPr kumimoji="1" lang="ja-JP" altLang="en-US" sz="1400" dirty="0">
                        <a:latin typeface="游ゴシック" panose="020B0400000000000000" pitchFamily="50" charset="-128"/>
                        <a:ea typeface="游ゴシック" panose="020B0400000000000000" pitchFamily="50" charset="-128"/>
                      </a:endParaRPr>
                    </a:p>
                  </a:txBody>
                  <a:tcPr marL="68580" marR="68580" marT="34290" marB="34290">
                    <a:solidFill>
                      <a:srgbClr val="314D6D"/>
                    </a:solidFill>
                  </a:tcPr>
                </a:tc>
                <a:tc>
                  <a:txBody>
                    <a:bodyPr/>
                    <a:lstStyle/>
                    <a:p>
                      <a:pPr algn="ctr"/>
                      <a:r>
                        <a:rPr kumimoji="1" lang="ja-JP" altLang="en-US" sz="1400" dirty="0">
                          <a:latin typeface="游ゴシック" panose="020B0400000000000000" pitchFamily="50" charset="-128"/>
                          <a:ea typeface="游ゴシック" panose="020B0400000000000000" pitchFamily="50" charset="-128"/>
                        </a:rPr>
                        <a:t>ゴールドオープンアクセス</a:t>
                      </a:r>
                    </a:p>
                  </a:txBody>
                  <a:tcPr marL="68580" marR="68580" marT="34290" marB="34290" anchor="ctr">
                    <a:solidFill>
                      <a:srgbClr val="314D6D"/>
                    </a:solidFill>
                  </a:tcPr>
                </a:tc>
                <a:tc>
                  <a:txBody>
                    <a:bodyPr/>
                    <a:lstStyle/>
                    <a:p>
                      <a:pPr algn="ctr"/>
                      <a:r>
                        <a:rPr kumimoji="1" lang="ja-JP" altLang="en-US" sz="1400" dirty="0">
                          <a:latin typeface="游ゴシック" panose="020B0400000000000000" pitchFamily="50" charset="-128"/>
                          <a:ea typeface="游ゴシック" panose="020B0400000000000000" pitchFamily="50" charset="-128"/>
                        </a:rPr>
                        <a:t>グリーンオープンアクセス</a:t>
                      </a:r>
                    </a:p>
                  </a:txBody>
                  <a:tcPr marL="68580" marR="68580" marT="34290" marB="34290" anchor="ctr">
                    <a:solidFill>
                      <a:srgbClr val="314D6D"/>
                    </a:solidFill>
                  </a:tcPr>
                </a:tc>
                <a:extLst>
                  <a:ext uri="{0D108BD9-81ED-4DB2-BD59-A6C34878D82A}">
                    <a16:rowId xmlns:a16="http://schemas.microsoft.com/office/drawing/2014/main" val="4144956892"/>
                  </a:ext>
                </a:extLst>
              </a:tr>
              <a:tr h="1016549">
                <a:tc>
                  <a:txBody>
                    <a:bodyPr/>
                    <a:lstStyle/>
                    <a:p>
                      <a:r>
                        <a:rPr kumimoji="1" lang="ja-JP" altLang="en-US" sz="1400" dirty="0">
                          <a:latin typeface="游ゴシック" panose="020B0400000000000000" pitchFamily="50" charset="-128"/>
                          <a:ea typeface="游ゴシック" panose="020B0400000000000000" pitchFamily="50" charset="-128"/>
                        </a:rPr>
                        <a:t>論文が公開される場所</a:t>
                      </a:r>
                    </a:p>
                  </a:txBody>
                  <a:tcPr marL="68580" marR="68580" marT="34290" marB="34290" anchor="ctr"/>
                </a:tc>
                <a:tc>
                  <a:txBody>
                    <a:bodyPr/>
                    <a:lstStyle/>
                    <a:p>
                      <a:pPr marL="0" indent="0">
                        <a:buFont typeface="Arial" panose="020B0604020202020204" pitchFamily="34" charset="0"/>
                        <a:buNone/>
                      </a:pPr>
                      <a:r>
                        <a:rPr kumimoji="1" lang="ja-JP" altLang="en-US" sz="1400" dirty="0">
                          <a:latin typeface="游ゴシック" panose="020B0400000000000000" pitchFamily="50" charset="-128"/>
                          <a:ea typeface="游ゴシック" panose="020B0400000000000000" pitchFamily="50" charset="-128"/>
                        </a:rPr>
                        <a:t>出版社のサイト</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dirty="0">
                          <a:latin typeface="游ゴシック" panose="020B0400000000000000" pitchFamily="50" charset="-128"/>
                          <a:ea typeface="游ゴシック" panose="020B0400000000000000" pitchFamily="50" charset="-128"/>
                        </a:rPr>
                        <a:t>オープンアクセス誌</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dirty="0">
                          <a:latin typeface="游ゴシック" panose="020B0400000000000000" pitchFamily="50" charset="-128"/>
                          <a:ea typeface="游ゴシック" panose="020B0400000000000000" pitchFamily="50" charset="-128"/>
                        </a:rPr>
                        <a:t>オープンアクセスオプションがある雑誌</a:t>
                      </a:r>
                      <a:r>
                        <a:rPr kumimoji="1" lang="ja-JP" altLang="en-US" sz="900" dirty="0">
                          <a:latin typeface="游ゴシック" panose="020B0400000000000000" pitchFamily="50" charset="-128"/>
                          <a:ea typeface="游ゴシック" panose="020B0400000000000000" pitchFamily="50" charset="-128"/>
                        </a:rPr>
                        <a:t>（ハイブリッドジャーナル）</a:t>
                      </a:r>
                    </a:p>
                  </a:txBody>
                  <a:tcPr marL="68580" marR="68580" marT="34290" marB="34290" anchor="ctr"/>
                </a:tc>
                <a:tc>
                  <a:txBody>
                    <a:bodyPr/>
                    <a:lstStyle/>
                    <a:p>
                      <a:pPr marL="182563" indent="-182563">
                        <a:buFont typeface="Arial" panose="020B0604020202020204" pitchFamily="34" charset="0"/>
                        <a:buChar char="•"/>
                      </a:pPr>
                      <a:r>
                        <a:rPr kumimoji="1" lang="ja-JP" altLang="en-US" sz="1400" dirty="0">
                          <a:latin typeface="游ゴシック" panose="020B0400000000000000" pitchFamily="50" charset="-128"/>
                          <a:ea typeface="游ゴシック" panose="020B0400000000000000" pitchFamily="50" charset="-128"/>
                        </a:rPr>
                        <a:t>プレプリントサーバ</a:t>
                      </a:r>
                      <a:endParaRPr kumimoji="1" lang="en-US" altLang="ja-JP" sz="1400" dirty="0">
                        <a:latin typeface="游ゴシック" panose="020B0400000000000000" pitchFamily="50" charset="-128"/>
                        <a:ea typeface="游ゴシック" panose="020B0400000000000000" pitchFamily="50" charset="-128"/>
                      </a:endParaRPr>
                    </a:p>
                    <a:p>
                      <a:pPr marL="182563" indent="-182563">
                        <a:buFont typeface="Arial" panose="020B0604020202020204" pitchFamily="34" charset="0"/>
                        <a:buChar char="•"/>
                      </a:pPr>
                      <a:r>
                        <a:rPr kumimoji="1" lang="ja-JP" altLang="en-US" sz="1400" dirty="0">
                          <a:latin typeface="游ゴシック" panose="020B0400000000000000" pitchFamily="50" charset="-128"/>
                          <a:ea typeface="游ゴシック" panose="020B0400000000000000" pitchFamily="50" charset="-128"/>
                        </a:rPr>
                        <a:t>機関リポジトリ　</a:t>
                      </a:r>
                      <a:endParaRPr kumimoji="1" lang="en-US" altLang="ja-JP" sz="1400" dirty="0">
                        <a:latin typeface="游ゴシック" panose="020B0400000000000000" pitchFamily="50" charset="-128"/>
                        <a:ea typeface="游ゴシック" panose="020B0400000000000000" pitchFamily="50" charset="-128"/>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游ゴシック" panose="020B0400000000000000" pitchFamily="50" charset="-128"/>
                          <a:ea typeface="游ゴシック" panose="020B0400000000000000" pitchFamily="50" charset="-128"/>
                        </a:rPr>
                        <a:t>著者の</a:t>
                      </a:r>
                      <a:r>
                        <a:rPr kumimoji="1" lang="en-US" altLang="ja-JP" sz="1400" dirty="0">
                          <a:latin typeface="游ゴシック" panose="020B0400000000000000" pitchFamily="50" charset="-128"/>
                          <a:ea typeface="游ゴシック" panose="020B0400000000000000" pitchFamily="50" charset="-128"/>
                        </a:rPr>
                        <a:t>Web</a:t>
                      </a:r>
                      <a:r>
                        <a:rPr kumimoji="1" lang="ja-JP" altLang="en-US" sz="1400" dirty="0">
                          <a:latin typeface="游ゴシック" panose="020B0400000000000000" pitchFamily="50" charset="-128"/>
                          <a:ea typeface="游ゴシック" panose="020B0400000000000000" pitchFamily="50" charset="-128"/>
                        </a:rPr>
                        <a:t>サイト</a:t>
                      </a:r>
                      <a:endParaRPr kumimoji="1" lang="en-US" altLang="ja-JP" sz="1400" dirty="0">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726232659"/>
                  </a:ext>
                </a:extLst>
              </a:tr>
              <a:tr h="819655">
                <a:tc>
                  <a:txBody>
                    <a:bodyPr/>
                    <a:lstStyle/>
                    <a:p>
                      <a:r>
                        <a:rPr kumimoji="1" lang="ja-JP" altLang="en-US" sz="1400" dirty="0">
                          <a:latin typeface="游ゴシック" panose="020B0400000000000000" pitchFamily="50" charset="-128"/>
                          <a:ea typeface="游ゴシック" panose="020B0400000000000000" pitchFamily="50" charset="-128"/>
                        </a:rPr>
                        <a:t>公開できる論文のバージョン</a:t>
                      </a:r>
                    </a:p>
                  </a:txBody>
                  <a:tcPr marL="68580" marR="68580" marT="34290" marB="34290" anchor="ctr"/>
                </a:tc>
                <a:tc>
                  <a:txBody>
                    <a:bodyPr/>
                    <a:lstStyle/>
                    <a:p>
                      <a:r>
                        <a:rPr kumimoji="1" lang="en-US" altLang="ja-JP" sz="1400" dirty="0" err="1">
                          <a:latin typeface="游ゴシック" panose="020B0400000000000000" pitchFamily="50" charset="-128"/>
                          <a:ea typeface="游ゴシック" panose="020B0400000000000000" pitchFamily="50" charset="-128"/>
                        </a:rPr>
                        <a:t>VoR</a:t>
                      </a:r>
                      <a:r>
                        <a:rPr kumimoji="1" lang="ja-JP" altLang="en-US" sz="1400" baseline="0" dirty="0">
                          <a:latin typeface="游ゴシック" panose="020B0400000000000000" pitchFamily="50" charset="-128"/>
                          <a:ea typeface="游ゴシック" panose="020B0400000000000000" pitchFamily="50" charset="-128"/>
                        </a:rPr>
                        <a:t> </a:t>
                      </a:r>
                      <a:r>
                        <a:rPr kumimoji="1" lang="en-US" altLang="ja-JP" sz="900" baseline="0" dirty="0">
                          <a:latin typeface="游ゴシック" panose="020B0400000000000000" pitchFamily="50" charset="-128"/>
                          <a:ea typeface="游ゴシック" panose="020B0400000000000000" pitchFamily="50" charset="-128"/>
                        </a:rPr>
                        <a:t>(Version of Record)</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（出版社版）</a:t>
                      </a:r>
                      <a:endParaRPr kumimoji="1" lang="en-US" altLang="ja-JP" sz="14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400" b="1" dirty="0">
                          <a:latin typeface="游ゴシック" panose="020B0400000000000000" pitchFamily="50" charset="-128"/>
                          <a:ea typeface="游ゴシック" panose="020B0400000000000000" pitchFamily="50" charset="-128"/>
                        </a:rPr>
                        <a:t>多くの場合</a:t>
                      </a:r>
                      <a:endParaRPr kumimoji="1" lang="en-US" altLang="ja-JP" sz="1400" b="1" dirty="0">
                        <a:latin typeface="游ゴシック" panose="020B0400000000000000" pitchFamily="50" charset="-128"/>
                        <a:ea typeface="游ゴシック" panose="020B0400000000000000" pitchFamily="50" charset="-128"/>
                      </a:endParaRPr>
                    </a:p>
                    <a:p>
                      <a:r>
                        <a:rPr kumimoji="1" lang="en-US" altLang="ja-JP" sz="1400" b="1" dirty="0">
                          <a:latin typeface="游ゴシック" panose="020B0400000000000000" pitchFamily="50" charset="-128"/>
                          <a:ea typeface="游ゴシック" panose="020B0400000000000000" pitchFamily="50" charset="-128"/>
                        </a:rPr>
                        <a:t>Accepted</a:t>
                      </a:r>
                      <a:r>
                        <a:rPr kumimoji="1" lang="en-US" altLang="ja-JP" sz="1400" b="1" baseline="0" dirty="0">
                          <a:latin typeface="游ゴシック" panose="020B0400000000000000" pitchFamily="50" charset="-128"/>
                          <a:ea typeface="游ゴシック" panose="020B0400000000000000" pitchFamily="50" charset="-128"/>
                        </a:rPr>
                        <a:t> Manuscript</a:t>
                      </a:r>
                    </a:p>
                    <a:p>
                      <a:r>
                        <a:rPr kumimoji="1" lang="ja-JP" altLang="en-US" sz="1400" b="1" baseline="0" dirty="0">
                          <a:latin typeface="游ゴシック" panose="020B0400000000000000" pitchFamily="50" charset="-128"/>
                          <a:ea typeface="游ゴシック" panose="020B0400000000000000" pitchFamily="50" charset="-128"/>
                        </a:rPr>
                        <a:t>（著者最終稿）</a:t>
                      </a:r>
                      <a:endParaRPr kumimoji="1" lang="ja-JP" altLang="en-US" sz="1400" b="1" dirty="0">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2338287810"/>
                  </a:ext>
                </a:extLst>
              </a:tr>
              <a:tr h="603631">
                <a:tc>
                  <a:txBody>
                    <a:bodyPr/>
                    <a:lstStyle/>
                    <a:p>
                      <a:r>
                        <a:rPr kumimoji="1" lang="ja-JP" altLang="en-US" sz="1400" dirty="0">
                          <a:latin typeface="游ゴシック" panose="020B0400000000000000" pitchFamily="50" charset="-128"/>
                          <a:ea typeface="游ゴシック" panose="020B0400000000000000" pitchFamily="50" charset="-128"/>
                        </a:rPr>
                        <a:t>公開時期</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kern="1200" dirty="0">
                          <a:solidFill>
                            <a:schemeClr val="dk1"/>
                          </a:solidFill>
                          <a:latin typeface="游ゴシック" panose="020B0400000000000000" pitchFamily="50" charset="-128"/>
                          <a:ea typeface="游ゴシック" panose="020B0400000000000000" pitchFamily="50" charset="-128"/>
                          <a:cs typeface="+mn-cs"/>
                        </a:rPr>
                        <a:t>―</a:t>
                      </a:r>
                      <a:endParaRPr kumimoji="1" lang="ja-JP" altLang="en-US" sz="1400" kern="1200" dirty="0">
                        <a:solidFill>
                          <a:schemeClr val="dk1"/>
                        </a:solidFill>
                        <a:latin typeface="游ゴシック" panose="020B0400000000000000" pitchFamily="50" charset="-128"/>
                        <a:ea typeface="游ゴシック" panose="020B0400000000000000" pitchFamily="50" charset="-128"/>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游ゴシック" panose="020B0400000000000000" pitchFamily="50" charset="-128"/>
                          <a:ea typeface="游ゴシック" panose="020B0400000000000000" pitchFamily="50" charset="-128"/>
                        </a:rPr>
                        <a:t>多くの場合 エンバーゴ</a:t>
                      </a:r>
                      <a:endParaRPr kumimoji="1" lang="en-US" altLang="ja-JP" sz="14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游ゴシック" panose="020B0400000000000000" pitchFamily="50" charset="-128"/>
                          <a:ea typeface="游ゴシック" panose="020B0400000000000000" pitchFamily="50" charset="-128"/>
                        </a:rPr>
                        <a:t>（公開禁止期間）あり</a:t>
                      </a:r>
                    </a:p>
                  </a:txBody>
                  <a:tcPr marL="68580" marR="68580" marT="34290" marB="34290" anchor="ctr"/>
                </a:tc>
                <a:extLst>
                  <a:ext uri="{0D108BD9-81ED-4DB2-BD59-A6C34878D82A}">
                    <a16:rowId xmlns:a16="http://schemas.microsoft.com/office/drawing/2014/main" val="4236718023"/>
                  </a:ext>
                </a:extLst>
              </a:tr>
              <a:tr h="60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著者の費用負担の有無</a:t>
                      </a:r>
                    </a:p>
                  </a:txBody>
                  <a:tcPr marL="68580" marR="68580" marT="34290" marB="34290" anchor="ctr"/>
                </a:tc>
                <a:tc>
                  <a:txBody>
                    <a:bodyPr/>
                    <a:lstStyle/>
                    <a:p>
                      <a:r>
                        <a:rPr kumimoji="1" lang="ja-JP" altLang="en-US" sz="1400" dirty="0">
                          <a:latin typeface="游ゴシック" panose="020B0400000000000000" pitchFamily="50" charset="-128"/>
                          <a:ea typeface="游ゴシック" panose="020B0400000000000000" pitchFamily="50" charset="-128"/>
                        </a:rPr>
                        <a:t>ほとんどの場合、あり</a:t>
                      </a:r>
                      <a:endParaRPr kumimoji="1" lang="en-US" altLang="ja-JP" sz="1400" dirty="0">
                        <a:latin typeface="游ゴシック" panose="020B0400000000000000" pitchFamily="50" charset="-128"/>
                        <a:ea typeface="游ゴシック" panose="020B0400000000000000" pitchFamily="50" charset="-128"/>
                      </a:endParaRPr>
                    </a:p>
                    <a:p>
                      <a:pPr marL="285750" indent="-200025">
                        <a:buFont typeface="游ゴシック" panose="020B0400000000000000" pitchFamily="50" charset="-128"/>
                        <a:buChar char="-"/>
                      </a:pPr>
                      <a:r>
                        <a:rPr kumimoji="1" lang="ja-JP" altLang="en-US" sz="1400" b="1" dirty="0">
                          <a:latin typeface="游ゴシック" panose="020B0400000000000000" pitchFamily="50" charset="-128"/>
                          <a:ea typeface="游ゴシック" panose="020B0400000000000000" pitchFamily="50" charset="-128"/>
                        </a:rPr>
                        <a:t>論文出版加工料</a:t>
                      </a:r>
                      <a:r>
                        <a:rPr kumimoji="1" lang="en-US" altLang="ja-JP" sz="1400" b="1" dirty="0">
                          <a:latin typeface="游ゴシック" panose="020B0400000000000000" pitchFamily="50" charset="-128"/>
                          <a:ea typeface="游ゴシック" panose="020B0400000000000000" pitchFamily="50" charset="-128"/>
                        </a:rPr>
                        <a:t>(APC)</a:t>
                      </a:r>
                    </a:p>
                  </a:txBody>
                  <a:tcPr marL="68580" marR="68580" marT="34290" marB="34290" anchor="ctr"/>
                </a:tc>
                <a:tc>
                  <a:txBody>
                    <a:bodyPr/>
                    <a:lstStyle/>
                    <a:p>
                      <a:r>
                        <a:rPr kumimoji="1" lang="ja-JP" altLang="en-US" sz="1400" dirty="0">
                          <a:latin typeface="游ゴシック" panose="020B0400000000000000" pitchFamily="50" charset="-128"/>
                          <a:ea typeface="游ゴシック" panose="020B0400000000000000" pitchFamily="50" charset="-128"/>
                        </a:rPr>
                        <a:t>なし</a:t>
                      </a:r>
                    </a:p>
                  </a:txBody>
                  <a:tcPr marL="68580" marR="68580" marT="34290" marB="34290" anchor="ctr"/>
                </a:tc>
                <a:extLst>
                  <a:ext uri="{0D108BD9-81ED-4DB2-BD59-A6C34878D82A}">
                    <a16:rowId xmlns:a16="http://schemas.microsoft.com/office/drawing/2014/main" val="1293948232"/>
                  </a:ext>
                </a:extLst>
              </a:tr>
            </a:tbl>
          </a:graphicData>
        </a:graphic>
      </p:graphicFrame>
      <p:sp>
        <p:nvSpPr>
          <p:cNvPr id="8" name="直角三角形 7"/>
          <p:cNvSpPr/>
          <p:nvPr/>
        </p:nvSpPr>
        <p:spPr>
          <a:xfrm flipV="1">
            <a:off x="2537774" y="1377000"/>
            <a:ext cx="162018" cy="16201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V="1">
            <a:off x="5418094" y="1377000"/>
            <a:ext cx="162018" cy="162018"/>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833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プレプリント</a:t>
            </a:r>
          </a:p>
        </p:txBody>
      </p:sp>
      <p:sp>
        <p:nvSpPr>
          <p:cNvPr id="4" name="スライド番号プレースホルダー 3"/>
          <p:cNvSpPr>
            <a:spLocks noGrp="1"/>
          </p:cNvSpPr>
          <p:nvPr>
            <p:ph type="sldNum" sz="quarter" idx="12"/>
          </p:nvPr>
        </p:nvSpPr>
        <p:spPr/>
        <p:txBody>
          <a:bodyPr/>
          <a:lstStyle/>
          <a:p>
            <a:r>
              <a:rPr lang="en-US" altLang="ja-JP" dirty="0"/>
              <a:t>6</a:t>
            </a:r>
            <a:endParaRPr lang="ja-JP" altLang="en-US" dirty="0"/>
          </a:p>
        </p:txBody>
      </p:sp>
      <p:sp>
        <p:nvSpPr>
          <p:cNvPr id="5" name="コンテンツ プレースホルダー 4"/>
          <p:cNvSpPr>
            <a:spLocks noGrp="1"/>
          </p:cNvSpPr>
          <p:nvPr>
            <p:ph idx="1"/>
          </p:nvPr>
        </p:nvSpPr>
        <p:spPr/>
        <p:txBody>
          <a:bodyPr/>
          <a:lstStyle/>
          <a:p>
            <a:r>
              <a:rPr kumimoji="1" lang="ja-JP" altLang="en-US" dirty="0"/>
              <a:t>プレプリントサーバ</a:t>
            </a:r>
            <a:endParaRPr kumimoji="1" lang="en-US" altLang="ja-JP" dirty="0"/>
          </a:p>
          <a:p>
            <a:pPr lvl="1"/>
            <a:r>
              <a:rPr lang="ja-JP" altLang="en-US" dirty="0"/>
              <a:t>査読を経て正式に出版される前の論文（プレプリント）を公開するためのサービス</a:t>
            </a:r>
            <a:endParaRPr lang="en-US" altLang="ja-JP" dirty="0"/>
          </a:p>
          <a:p>
            <a:pPr lvl="1"/>
            <a:r>
              <a:rPr lang="en-US" altLang="ja-JP" dirty="0" err="1"/>
              <a:t>arXiv</a:t>
            </a:r>
            <a:r>
              <a:rPr lang="en-US" altLang="ja-JP" dirty="0"/>
              <a:t>, </a:t>
            </a:r>
            <a:r>
              <a:rPr lang="en-US" altLang="ja-JP" dirty="0" err="1"/>
              <a:t>bioRxiv</a:t>
            </a:r>
            <a:r>
              <a:rPr lang="en-US" altLang="ja-JP" dirty="0"/>
              <a:t>, </a:t>
            </a:r>
            <a:r>
              <a:rPr lang="en-US" altLang="ja-JP" dirty="0" err="1"/>
              <a:t>chemRxiv</a:t>
            </a:r>
            <a:r>
              <a:rPr lang="en-US" altLang="ja-JP" dirty="0"/>
              <a:t>, </a:t>
            </a:r>
            <a:r>
              <a:rPr lang="en-US" altLang="ja-JP" dirty="0" err="1"/>
              <a:t>medRxiv</a:t>
            </a:r>
            <a:r>
              <a:rPr lang="en-US" altLang="ja-JP" dirty="0"/>
              <a:t> , SSRN, </a:t>
            </a:r>
            <a:r>
              <a:rPr lang="en-US" altLang="ja-JP" dirty="0" err="1"/>
              <a:t>RePEc</a:t>
            </a:r>
            <a:r>
              <a:rPr lang="en-US" altLang="ja-JP" dirty="0"/>
              <a:t>, </a:t>
            </a:r>
            <a:r>
              <a:rPr lang="en-US" altLang="ja-JP" dirty="0" err="1"/>
              <a:t>Jxiv</a:t>
            </a:r>
            <a:r>
              <a:rPr lang="en-US" altLang="ja-JP" dirty="0"/>
              <a:t> </a:t>
            </a:r>
            <a:r>
              <a:rPr lang="ja-JP" altLang="en-US" dirty="0"/>
              <a:t>など</a:t>
            </a:r>
            <a:endParaRPr lang="en-US" altLang="ja-JP" dirty="0"/>
          </a:p>
          <a:p>
            <a:pPr lvl="1"/>
            <a:endParaRPr lang="en-US" altLang="ja-JP" sz="600" dirty="0"/>
          </a:p>
          <a:p>
            <a:r>
              <a:rPr lang="ja-JP" altLang="en-US" dirty="0"/>
              <a:t>プレプリントを公開する意義</a:t>
            </a:r>
            <a:endParaRPr lang="en-US" altLang="ja-JP" dirty="0"/>
          </a:p>
          <a:p>
            <a:pPr lvl="1"/>
            <a:r>
              <a:rPr lang="ja-JP" altLang="en-US" dirty="0"/>
              <a:t>オープンアクセス</a:t>
            </a:r>
            <a:endParaRPr kumimoji="1" lang="en-US" altLang="ja-JP" dirty="0"/>
          </a:p>
          <a:p>
            <a:pPr lvl="1"/>
            <a:r>
              <a:rPr kumimoji="1" lang="ja-JP" altLang="en-US" dirty="0"/>
              <a:t>研究成果の迅速な共有</a:t>
            </a:r>
            <a:endParaRPr kumimoji="1" lang="en-US" altLang="ja-JP" dirty="0"/>
          </a:p>
          <a:p>
            <a:pPr lvl="1"/>
            <a:r>
              <a:rPr kumimoji="1" lang="ja-JP" altLang="en-US" dirty="0"/>
              <a:t>先取権の主張</a:t>
            </a:r>
            <a:endParaRPr kumimoji="1" lang="en-US" altLang="ja-JP" dirty="0"/>
          </a:p>
          <a:p>
            <a:pPr lvl="1"/>
            <a:endParaRPr lang="en-US" altLang="ja-JP" sz="600" dirty="0"/>
          </a:p>
          <a:p>
            <a:r>
              <a:rPr kumimoji="1" lang="ja-JP" altLang="en-US" dirty="0"/>
              <a:t>出版社の対応</a:t>
            </a:r>
            <a:endParaRPr kumimoji="1" lang="en-US" altLang="ja-JP" dirty="0"/>
          </a:p>
          <a:p>
            <a:pPr lvl="1"/>
            <a:r>
              <a:rPr lang="ja-JP" altLang="en-US" dirty="0"/>
              <a:t>査読中の論文を出版社のサイトで公開</a:t>
            </a:r>
            <a:r>
              <a:rPr lang="ja-JP" altLang="en-US" sz="1050" dirty="0"/>
              <a:t>（</a:t>
            </a:r>
            <a:r>
              <a:rPr lang="en-US" altLang="ja-JP" sz="1050" dirty="0"/>
              <a:t>Springer Nature</a:t>
            </a:r>
            <a:r>
              <a:rPr lang="ja-JP" altLang="en-US" sz="1050" dirty="0"/>
              <a:t>の </a:t>
            </a:r>
            <a:r>
              <a:rPr lang="en-US" altLang="ja-JP" sz="1050" dirty="0"/>
              <a:t>“In Review” </a:t>
            </a:r>
            <a:r>
              <a:rPr lang="ja-JP" altLang="en-US" sz="1050" dirty="0"/>
              <a:t>など）</a:t>
            </a:r>
            <a:endParaRPr lang="en-US" altLang="ja-JP" dirty="0"/>
          </a:p>
          <a:p>
            <a:pPr lvl="1"/>
            <a:r>
              <a:rPr lang="en-US" altLang="ja-JP" dirty="0"/>
              <a:t>Elsevier</a:t>
            </a:r>
            <a:r>
              <a:rPr lang="ja-JP" altLang="en-US" dirty="0"/>
              <a:t>による</a:t>
            </a:r>
            <a:r>
              <a:rPr lang="en-US" altLang="ja-JP" dirty="0"/>
              <a:t>SSRN</a:t>
            </a:r>
            <a:r>
              <a:rPr lang="ja-JP" altLang="en-US" dirty="0"/>
              <a:t>の買収</a:t>
            </a:r>
            <a:endParaRPr lang="en-US" altLang="ja-JP" dirty="0"/>
          </a:p>
          <a:p>
            <a:pPr lvl="1"/>
            <a:r>
              <a:rPr lang="en-US" altLang="ja-JP" dirty="0"/>
              <a:t>F1000 Research</a:t>
            </a:r>
          </a:p>
        </p:txBody>
      </p:sp>
    </p:spTree>
    <p:extLst>
      <p:ext uri="{BB962C8B-B14F-4D97-AF65-F5344CB8AC3E}">
        <p14:creationId xmlns:p14="http://schemas.microsoft.com/office/powerpoint/2010/main" val="55652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プレプリント</a:t>
            </a:r>
          </a:p>
        </p:txBody>
      </p:sp>
      <p:sp>
        <p:nvSpPr>
          <p:cNvPr id="4" name="スライド番号プレースホルダー 3"/>
          <p:cNvSpPr>
            <a:spLocks noGrp="1"/>
          </p:cNvSpPr>
          <p:nvPr>
            <p:ph type="sldNum" sz="quarter" idx="12"/>
          </p:nvPr>
        </p:nvSpPr>
        <p:spPr/>
        <p:txBody>
          <a:bodyPr/>
          <a:lstStyle/>
          <a:p>
            <a:r>
              <a:rPr lang="en-US" altLang="ja-JP" dirty="0"/>
              <a:t>7</a:t>
            </a:r>
            <a:endParaRPr lang="ja-JP" altLang="en-US" dirty="0"/>
          </a:p>
        </p:txBody>
      </p:sp>
      <p:sp>
        <p:nvSpPr>
          <p:cNvPr id="5" name="コンテンツ プレースホルダー 4"/>
          <p:cNvSpPr>
            <a:spLocks noGrp="1"/>
          </p:cNvSpPr>
          <p:nvPr>
            <p:ph idx="1"/>
          </p:nvPr>
        </p:nvSpPr>
        <p:spPr/>
        <p:txBody>
          <a:bodyPr/>
          <a:lstStyle/>
          <a:p>
            <a:r>
              <a:rPr kumimoji="1" lang="ja-JP" altLang="en-US" sz="2400" b="1" dirty="0"/>
              <a:t>プレプリントサーバ</a:t>
            </a:r>
            <a:endParaRPr kumimoji="1" lang="en-US" altLang="ja-JP" sz="2400" b="1" dirty="0"/>
          </a:p>
          <a:p>
            <a:pPr lvl="1"/>
            <a:r>
              <a:rPr lang="ja-JP" altLang="en-US" sz="1600" b="1" dirty="0"/>
              <a:t>査読を経て正式に出版される前の論文（プレプリント）を公開するためのサービス</a:t>
            </a:r>
            <a:endParaRPr lang="en-US" altLang="ja-JP" sz="1600" b="1" dirty="0"/>
          </a:p>
          <a:p>
            <a:pPr lvl="1"/>
            <a:r>
              <a:rPr lang="en-US" altLang="ja-JP" sz="1600" b="1" dirty="0" err="1"/>
              <a:t>arXiv</a:t>
            </a:r>
            <a:r>
              <a:rPr lang="en-US" altLang="ja-JP" sz="1600" b="1" dirty="0"/>
              <a:t>, </a:t>
            </a:r>
            <a:r>
              <a:rPr lang="en-US" altLang="ja-JP" sz="1600" b="1" dirty="0" err="1"/>
              <a:t>bioRxiv</a:t>
            </a:r>
            <a:r>
              <a:rPr lang="en-US" altLang="ja-JP" sz="1600" b="1" dirty="0"/>
              <a:t>, </a:t>
            </a:r>
            <a:r>
              <a:rPr lang="en-US" altLang="ja-JP" sz="1600" b="1" dirty="0" err="1"/>
              <a:t>chemRxiv</a:t>
            </a:r>
            <a:r>
              <a:rPr lang="en-US" altLang="ja-JP" sz="1600" b="1" dirty="0"/>
              <a:t>, </a:t>
            </a:r>
            <a:r>
              <a:rPr lang="en-US" altLang="ja-JP" sz="1600" b="1" dirty="0" err="1"/>
              <a:t>medRxiv</a:t>
            </a:r>
            <a:r>
              <a:rPr lang="en-US" altLang="ja-JP" sz="1600" b="1" dirty="0"/>
              <a:t> , SSRN, </a:t>
            </a:r>
            <a:r>
              <a:rPr lang="en-US" altLang="ja-JP" sz="1600" b="1" dirty="0" err="1"/>
              <a:t>RePEc</a:t>
            </a:r>
            <a:r>
              <a:rPr lang="en-US" altLang="ja-JP" sz="1600" b="1" dirty="0"/>
              <a:t>, </a:t>
            </a:r>
            <a:r>
              <a:rPr lang="en-US" altLang="ja-JP" sz="1600" b="1" dirty="0" err="1"/>
              <a:t>Jxiv</a:t>
            </a:r>
            <a:r>
              <a:rPr lang="en-US" altLang="ja-JP" sz="1600" b="1" dirty="0"/>
              <a:t> </a:t>
            </a:r>
            <a:r>
              <a:rPr lang="ja-JP" altLang="en-US" sz="1600" b="1" dirty="0"/>
              <a:t>など</a:t>
            </a:r>
            <a:endParaRPr lang="en-US" altLang="ja-JP" sz="1600" b="1" dirty="0"/>
          </a:p>
          <a:p>
            <a:pPr lvl="1"/>
            <a:endParaRPr lang="en-US" altLang="ja-JP" sz="600" dirty="0"/>
          </a:p>
          <a:p>
            <a:r>
              <a:rPr lang="ja-JP" altLang="en-US" dirty="0"/>
              <a:t>プレプリントを公開する意義</a:t>
            </a:r>
            <a:endParaRPr lang="en-US" altLang="ja-JP" dirty="0"/>
          </a:p>
          <a:p>
            <a:pPr lvl="1"/>
            <a:r>
              <a:rPr lang="ja-JP" altLang="en-US" dirty="0"/>
              <a:t>オープンアクセス</a:t>
            </a:r>
            <a:endParaRPr kumimoji="1" lang="en-US" altLang="ja-JP" dirty="0"/>
          </a:p>
          <a:p>
            <a:pPr lvl="1"/>
            <a:r>
              <a:rPr kumimoji="1" lang="ja-JP" altLang="en-US" dirty="0"/>
              <a:t>研究成果の迅速な共有</a:t>
            </a:r>
            <a:endParaRPr kumimoji="1" lang="en-US" altLang="ja-JP" dirty="0"/>
          </a:p>
          <a:p>
            <a:pPr lvl="1"/>
            <a:r>
              <a:rPr kumimoji="1" lang="ja-JP" altLang="en-US" dirty="0"/>
              <a:t>先取権の主張</a:t>
            </a:r>
            <a:endParaRPr kumimoji="1" lang="en-US" altLang="ja-JP" dirty="0"/>
          </a:p>
          <a:p>
            <a:pPr lvl="1"/>
            <a:endParaRPr lang="en-US" altLang="ja-JP" sz="600" dirty="0"/>
          </a:p>
          <a:p>
            <a:r>
              <a:rPr kumimoji="1" lang="ja-JP" altLang="en-US" dirty="0"/>
              <a:t>出版社の対応</a:t>
            </a:r>
            <a:endParaRPr kumimoji="1" lang="en-US" altLang="ja-JP" dirty="0"/>
          </a:p>
          <a:p>
            <a:pPr lvl="1"/>
            <a:r>
              <a:rPr lang="ja-JP" altLang="en-US" dirty="0"/>
              <a:t>査読中の論文を出版社のサイトで公開</a:t>
            </a:r>
            <a:r>
              <a:rPr lang="ja-JP" altLang="en-US" sz="1050" dirty="0"/>
              <a:t>（</a:t>
            </a:r>
            <a:r>
              <a:rPr lang="en-US" altLang="ja-JP" sz="1050" dirty="0"/>
              <a:t>Springer Nature</a:t>
            </a:r>
            <a:r>
              <a:rPr lang="ja-JP" altLang="en-US" sz="1050" dirty="0"/>
              <a:t>の </a:t>
            </a:r>
            <a:r>
              <a:rPr lang="en-US" altLang="ja-JP" sz="1050" dirty="0"/>
              <a:t>“In Review” </a:t>
            </a:r>
            <a:r>
              <a:rPr lang="ja-JP" altLang="en-US" sz="1050" dirty="0"/>
              <a:t>など）</a:t>
            </a:r>
            <a:endParaRPr lang="en-US" altLang="ja-JP" dirty="0"/>
          </a:p>
          <a:p>
            <a:pPr lvl="1"/>
            <a:r>
              <a:rPr lang="en-US" altLang="ja-JP" dirty="0"/>
              <a:t>Elsevier</a:t>
            </a:r>
            <a:r>
              <a:rPr lang="ja-JP" altLang="en-US" dirty="0"/>
              <a:t>による</a:t>
            </a:r>
            <a:r>
              <a:rPr lang="en-US" altLang="ja-JP" dirty="0"/>
              <a:t>SSRN</a:t>
            </a:r>
            <a:r>
              <a:rPr lang="ja-JP" altLang="en-US" dirty="0"/>
              <a:t>の買収</a:t>
            </a:r>
            <a:endParaRPr lang="en-US" altLang="ja-JP" dirty="0"/>
          </a:p>
          <a:p>
            <a:pPr lvl="1"/>
            <a:r>
              <a:rPr lang="en-US" altLang="ja-JP" dirty="0"/>
              <a:t>F1000 Research</a:t>
            </a:r>
          </a:p>
        </p:txBody>
      </p:sp>
    </p:spTree>
    <p:extLst>
      <p:ext uri="{BB962C8B-B14F-4D97-AF65-F5344CB8AC3E}">
        <p14:creationId xmlns:p14="http://schemas.microsoft.com/office/powerpoint/2010/main" val="399472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プレプリント</a:t>
            </a:r>
          </a:p>
        </p:txBody>
      </p:sp>
      <p:sp>
        <p:nvSpPr>
          <p:cNvPr id="4" name="スライド番号プレースホルダー 3"/>
          <p:cNvSpPr>
            <a:spLocks noGrp="1"/>
          </p:cNvSpPr>
          <p:nvPr>
            <p:ph type="sldNum" sz="quarter" idx="12"/>
          </p:nvPr>
        </p:nvSpPr>
        <p:spPr/>
        <p:txBody>
          <a:bodyPr/>
          <a:lstStyle/>
          <a:p>
            <a:r>
              <a:rPr lang="en-US" altLang="ja-JP" dirty="0"/>
              <a:t>8</a:t>
            </a:r>
            <a:endParaRPr lang="ja-JP" altLang="en-US" dirty="0"/>
          </a:p>
        </p:txBody>
      </p:sp>
      <p:sp>
        <p:nvSpPr>
          <p:cNvPr id="5" name="コンテンツ プレースホルダー 4"/>
          <p:cNvSpPr>
            <a:spLocks noGrp="1"/>
          </p:cNvSpPr>
          <p:nvPr>
            <p:ph idx="1"/>
          </p:nvPr>
        </p:nvSpPr>
        <p:spPr/>
        <p:txBody>
          <a:bodyPr/>
          <a:lstStyle/>
          <a:p>
            <a:r>
              <a:rPr kumimoji="1" lang="ja-JP" altLang="en-US" dirty="0"/>
              <a:t>プレプリントサーバ</a:t>
            </a:r>
            <a:endParaRPr kumimoji="1" lang="en-US" altLang="ja-JP" dirty="0"/>
          </a:p>
          <a:p>
            <a:pPr lvl="1"/>
            <a:r>
              <a:rPr lang="ja-JP" altLang="en-US" dirty="0"/>
              <a:t>査読を経て正式に出版される前の論文（プレプリント）を公開するためのサービス</a:t>
            </a:r>
            <a:endParaRPr lang="en-US" altLang="ja-JP" dirty="0"/>
          </a:p>
          <a:p>
            <a:pPr lvl="1"/>
            <a:r>
              <a:rPr lang="en-US" altLang="ja-JP" dirty="0" err="1"/>
              <a:t>arXiv</a:t>
            </a:r>
            <a:r>
              <a:rPr lang="en-US" altLang="ja-JP" dirty="0"/>
              <a:t>, </a:t>
            </a:r>
            <a:r>
              <a:rPr lang="en-US" altLang="ja-JP" dirty="0" err="1"/>
              <a:t>bioRxiv</a:t>
            </a:r>
            <a:r>
              <a:rPr lang="en-US" altLang="ja-JP" dirty="0"/>
              <a:t>, </a:t>
            </a:r>
            <a:r>
              <a:rPr lang="en-US" altLang="ja-JP" dirty="0" err="1"/>
              <a:t>chemRxiv</a:t>
            </a:r>
            <a:r>
              <a:rPr lang="en-US" altLang="ja-JP" dirty="0"/>
              <a:t>, </a:t>
            </a:r>
            <a:r>
              <a:rPr lang="en-US" altLang="ja-JP" dirty="0" err="1"/>
              <a:t>medRxiv</a:t>
            </a:r>
            <a:r>
              <a:rPr lang="en-US" altLang="ja-JP" dirty="0"/>
              <a:t> , SSRN, </a:t>
            </a:r>
            <a:r>
              <a:rPr lang="en-US" altLang="ja-JP" dirty="0" err="1"/>
              <a:t>RePEc</a:t>
            </a:r>
            <a:r>
              <a:rPr lang="en-US" altLang="ja-JP" dirty="0"/>
              <a:t>, </a:t>
            </a:r>
            <a:r>
              <a:rPr lang="en-US" altLang="ja-JP" dirty="0" err="1"/>
              <a:t>Jxiv</a:t>
            </a:r>
            <a:r>
              <a:rPr lang="en-US" altLang="ja-JP" dirty="0"/>
              <a:t> </a:t>
            </a:r>
            <a:r>
              <a:rPr lang="ja-JP" altLang="en-US" dirty="0"/>
              <a:t>など</a:t>
            </a:r>
            <a:endParaRPr lang="en-US" altLang="ja-JP" dirty="0"/>
          </a:p>
          <a:p>
            <a:pPr lvl="1"/>
            <a:endParaRPr lang="en-US" altLang="ja-JP" sz="600" dirty="0"/>
          </a:p>
          <a:p>
            <a:r>
              <a:rPr lang="ja-JP" altLang="en-US" sz="2000" b="1" dirty="0"/>
              <a:t>プレプリントを公開する意義</a:t>
            </a:r>
            <a:endParaRPr lang="en-US" altLang="ja-JP" b="1" dirty="0"/>
          </a:p>
          <a:p>
            <a:pPr lvl="1"/>
            <a:r>
              <a:rPr lang="ja-JP" altLang="en-US" sz="1600" b="1" dirty="0"/>
              <a:t>オープンアクセス</a:t>
            </a:r>
            <a:endParaRPr kumimoji="1" lang="en-US" altLang="ja-JP" sz="1600" b="1" dirty="0"/>
          </a:p>
          <a:p>
            <a:pPr lvl="1"/>
            <a:r>
              <a:rPr kumimoji="1" lang="ja-JP" altLang="en-US" sz="1600" b="1" dirty="0"/>
              <a:t>研究成果の迅速な共有</a:t>
            </a:r>
            <a:endParaRPr kumimoji="1" lang="en-US" altLang="ja-JP" sz="1600" b="1" dirty="0"/>
          </a:p>
          <a:p>
            <a:pPr lvl="1"/>
            <a:r>
              <a:rPr kumimoji="1" lang="ja-JP" altLang="en-US" sz="1600" b="1" dirty="0"/>
              <a:t>先取権の主張</a:t>
            </a:r>
            <a:endParaRPr kumimoji="1" lang="en-US" altLang="ja-JP" sz="1600" b="1" dirty="0"/>
          </a:p>
          <a:p>
            <a:pPr lvl="1"/>
            <a:endParaRPr lang="en-US" altLang="ja-JP" sz="600" dirty="0"/>
          </a:p>
          <a:p>
            <a:r>
              <a:rPr kumimoji="1" lang="ja-JP" altLang="en-US" dirty="0"/>
              <a:t>出版社の対応</a:t>
            </a:r>
            <a:endParaRPr kumimoji="1" lang="en-US" altLang="ja-JP" dirty="0"/>
          </a:p>
          <a:p>
            <a:pPr lvl="1"/>
            <a:r>
              <a:rPr lang="ja-JP" altLang="en-US" dirty="0"/>
              <a:t>査読中の論文を出版社のサイトで公開</a:t>
            </a:r>
            <a:r>
              <a:rPr lang="ja-JP" altLang="en-US" sz="1050" dirty="0"/>
              <a:t>（</a:t>
            </a:r>
            <a:r>
              <a:rPr lang="en-US" altLang="ja-JP" sz="1050" dirty="0"/>
              <a:t>Springer Nature</a:t>
            </a:r>
            <a:r>
              <a:rPr lang="ja-JP" altLang="en-US" sz="1050" dirty="0"/>
              <a:t>の </a:t>
            </a:r>
            <a:r>
              <a:rPr lang="en-US" altLang="ja-JP" sz="1050" dirty="0"/>
              <a:t>“In Review” </a:t>
            </a:r>
            <a:r>
              <a:rPr lang="ja-JP" altLang="en-US" sz="1050" dirty="0"/>
              <a:t>など）</a:t>
            </a:r>
            <a:endParaRPr lang="en-US" altLang="ja-JP" dirty="0"/>
          </a:p>
          <a:p>
            <a:pPr lvl="1"/>
            <a:r>
              <a:rPr lang="en-US" altLang="ja-JP" dirty="0"/>
              <a:t>Elsevier</a:t>
            </a:r>
            <a:r>
              <a:rPr lang="ja-JP" altLang="en-US" dirty="0"/>
              <a:t>による</a:t>
            </a:r>
            <a:r>
              <a:rPr lang="en-US" altLang="ja-JP" dirty="0"/>
              <a:t>SSRN</a:t>
            </a:r>
            <a:r>
              <a:rPr lang="ja-JP" altLang="en-US" dirty="0"/>
              <a:t>の買収</a:t>
            </a:r>
            <a:endParaRPr lang="en-US" altLang="ja-JP" dirty="0"/>
          </a:p>
          <a:p>
            <a:pPr lvl="1"/>
            <a:r>
              <a:rPr lang="en-US" altLang="ja-JP" dirty="0"/>
              <a:t>F1000 Research</a:t>
            </a:r>
          </a:p>
        </p:txBody>
      </p:sp>
    </p:spTree>
    <p:extLst>
      <p:ext uri="{BB962C8B-B14F-4D97-AF65-F5344CB8AC3E}">
        <p14:creationId xmlns:p14="http://schemas.microsoft.com/office/powerpoint/2010/main" val="59791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プレプリント</a:t>
            </a:r>
          </a:p>
        </p:txBody>
      </p:sp>
      <p:sp>
        <p:nvSpPr>
          <p:cNvPr id="4" name="スライド番号プレースホルダー 3"/>
          <p:cNvSpPr>
            <a:spLocks noGrp="1"/>
          </p:cNvSpPr>
          <p:nvPr>
            <p:ph type="sldNum" sz="quarter" idx="12"/>
          </p:nvPr>
        </p:nvSpPr>
        <p:spPr/>
        <p:txBody>
          <a:bodyPr/>
          <a:lstStyle/>
          <a:p>
            <a:r>
              <a:rPr lang="en-US" altLang="ja-JP" dirty="0"/>
              <a:t>9</a:t>
            </a:r>
            <a:endParaRPr lang="ja-JP" altLang="en-US" dirty="0"/>
          </a:p>
        </p:txBody>
      </p:sp>
      <p:sp>
        <p:nvSpPr>
          <p:cNvPr id="5" name="コンテンツ プレースホルダー 4"/>
          <p:cNvSpPr>
            <a:spLocks noGrp="1"/>
          </p:cNvSpPr>
          <p:nvPr>
            <p:ph idx="1"/>
          </p:nvPr>
        </p:nvSpPr>
        <p:spPr/>
        <p:txBody>
          <a:bodyPr/>
          <a:lstStyle/>
          <a:p>
            <a:r>
              <a:rPr kumimoji="1" lang="ja-JP" altLang="en-US" dirty="0"/>
              <a:t>プレプリントサーバ</a:t>
            </a:r>
            <a:endParaRPr kumimoji="1" lang="en-US" altLang="ja-JP" dirty="0"/>
          </a:p>
          <a:p>
            <a:pPr lvl="1"/>
            <a:r>
              <a:rPr lang="ja-JP" altLang="en-US" dirty="0"/>
              <a:t>査読を経て正式に出版される前の論文（プレプリント）を公開するためのサービス</a:t>
            </a:r>
            <a:endParaRPr lang="en-US" altLang="ja-JP" dirty="0"/>
          </a:p>
          <a:p>
            <a:pPr lvl="1"/>
            <a:r>
              <a:rPr lang="en-US" altLang="ja-JP" dirty="0" err="1"/>
              <a:t>arXiv</a:t>
            </a:r>
            <a:r>
              <a:rPr lang="en-US" altLang="ja-JP" dirty="0"/>
              <a:t>, </a:t>
            </a:r>
            <a:r>
              <a:rPr lang="en-US" altLang="ja-JP" dirty="0" err="1"/>
              <a:t>bioRxiv</a:t>
            </a:r>
            <a:r>
              <a:rPr lang="en-US" altLang="ja-JP" dirty="0"/>
              <a:t>, </a:t>
            </a:r>
            <a:r>
              <a:rPr lang="en-US" altLang="ja-JP" dirty="0" err="1"/>
              <a:t>chemRxiv</a:t>
            </a:r>
            <a:r>
              <a:rPr lang="en-US" altLang="ja-JP" dirty="0"/>
              <a:t>, </a:t>
            </a:r>
            <a:r>
              <a:rPr lang="en-US" altLang="ja-JP" dirty="0" err="1"/>
              <a:t>medRxiv</a:t>
            </a:r>
            <a:r>
              <a:rPr lang="en-US" altLang="ja-JP" dirty="0"/>
              <a:t> , SSRN, </a:t>
            </a:r>
            <a:r>
              <a:rPr lang="en-US" altLang="ja-JP" dirty="0" err="1"/>
              <a:t>RePEc</a:t>
            </a:r>
            <a:r>
              <a:rPr lang="en-US" altLang="ja-JP" dirty="0"/>
              <a:t>, </a:t>
            </a:r>
            <a:r>
              <a:rPr lang="en-US" altLang="ja-JP" dirty="0" err="1"/>
              <a:t>Jxiv</a:t>
            </a:r>
            <a:r>
              <a:rPr lang="en-US" altLang="ja-JP" dirty="0"/>
              <a:t> </a:t>
            </a:r>
            <a:r>
              <a:rPr lang="ja-JP" altLang="en-US" dirty="0"/>
              <a:t>など</a:t>
            </a:r>
            <a:endParaRPr lang="en-US" altLang="ja-JP" dirty="0"/>
          </a:p>
          <a:p>
            <a:pPr lvl="1"/>
            <a:endParaRPr lang="en-US" altLang="ja-JP" sz="600" dirty="0"/>
          </a:p>
          <a:p>
            <a:r>
              <a:rPr lang="ja-JP" altLang="en-US" dirty="0"/>
              <a:t>プレプリントを公開する意義</a:t>
            </a:r>
            <a:endParaRPr lang="en-US" altLang="ja-JP" dirty="0"/>
          </a:p>
          <a:p>
            <a:pPr lvl="1"/>
            <a:r>
              <a:rPr lang="ja-JP" altLang="en-US" dirty="0"/>
              <a:t>オープンアクセス</a:t>
            </a:r>
            <a:endParaRPr kumimoji="1" lang="en-US" altLang="ja-JP" dirty="0"/>
          </a:p>
          <a:p>
            <a:pPr lvl="1"/>
            <a:r>
              <a:rPr kumimoji="1" lang="ja-JP" altLang="en-US" dirty="0"/>
              <a:t>研究成果の迅速な共有</a:t>
            </a:r>
            <a:endParaRPr kumimoji="1" lang="en-US" altLang="ja-JP" dirty="0"/>
          </a:p>
          <a:p>
            <a:pPr lvl="1"/>
            <a:r>
              <a:rPr kumimoji="1" lang="ja-JP" altLang="en-US" dirty="0"/>
              <a:t>先取権の主張</a:t>
            </a:r>
            <a:endParaRPr kumimoji="1" lang="en-US" altLang="ja-JP" dirty="0"/>
          </a:p>
          <a:p>
            <a:pPr lvl="1"/>
            <a:endParaRPr lang="en-US" altLang="ja-JP" sz="600" dirty="0"/>
          </a:p>
          <a:p>
            <a:r>
              <a:rPr kumimoji="1" lang="ja-JP" altLang="en-US" sz="2000" b="1" dirty="0"/>
              <a:t>出版社の対応</a:t>
            </a:r>
            <a:endParaRPr kumimoji="1" lang="en-US" altLang="ja-JP" sz="2000" b="1" dirty="0"/>
          </a:p>
          <a:p>
            <a:pPr lvl="1"/>
            <a:r>
              <a:rPr lang="ja-JP" altLang="en-US" sz="1600" b="1" dirty="0"/>
              <a:t>査読中の論文を出版社のサイトで公開</a:t>
            </a:r>
            <a:r>
              <a:rPr lang="ja-JP" altLang="en-US" sz="1100" b="1" dirty="0"/>
              <a:t>（</a:t>
            </a:r>
            <a:r>
              <a:rPr lang="en-US" altLang="ja-JP" sz="1100" b="1" dirty="0"/>
              <a:t>Springer Nature</a:t>
            </a:r>
            <a:r>
              <a:rPr lang="ja-JP" altLang="en-US" sz="1100" b="1" dirty="0"/>
              <a:t>の </a:t>
            </a:r>
            <a:r>
              <a:rPr lang="en-US" altLang="ja-JP" sz="1100" b="1" dirty="0"/>
              <a:t>“In Review” </a:t>
            </a:r>
            <a:r>
              <a:rPr lang="ja-JP" altLang="en-US" sz="1100" b="1" dirty="0"/>
              <a:t>など）</a:t>
            </a:r>
            <a:endParaRPr lang="en-US" altLang="ja-JP" sz="1600" b="1" dirty="0"/>
          </a:p>
          <a:p>
            <a:pPr lvl="1"/>
            <a:r>
              <a:rPr lang="en-US" altLang="ja-JP" sz="1600" b="1" dirty="0"/>
              <a:t>Elsevier</a:t>
            </a:r>
            <a:r>
              <a:rPr lang="ja-JP" altLang="en-US" sz="1600" b="1" dirty="0"/>
              <a:t>による</a:t>
            </a:r>
            <a:r>
              <a:rPr lang="en-US" altLang="ja-JP" sz="1600" b="1" dirty="0"/>
              <a:t>SSRN</a:t>
            </a:r>
            <a:r>
              <a:rPr lang="ja-JP" altLang="en-US" sz="1600" b="1" dirty="0"/>
              <a:t>の買収</a:t>
            </a:r>
            <a:endParaRPr lang="en-US" altLang="ja-JP" sz="1600" b="1" dirty="0"/>
          </a:p>
          <a:p>
            <a:pPr lvl="1"/>
            <a:r>
              <a:rPr lang="en-US" altLang="ja-JP" sz="1600" b="1" dirty="0"/>
              <a:t>F1000 Research</a:t>
            </a:r>
          </a:p>
        </p:txBody>
      </p:sp>
    </p:spTree>
    <p:extLst>
      <p:ext uri="{BB962C8B-B14F-4D97-AF65-F5344CB8AC3E}">
        <p14:creationId xmlns:p14="http://schemas.microsoft.com/office/powerpoint/2010/main" val="911715300"/>
      </p:ext>
    </p:extLst>
  </p:cSld>
  <p:clrMapOvr>
    <a:masterClrMapping/>
  </p:clrMapOvr>
</p:sld>
</file>

<file path=ppt/theme/theme1.xml><?xml version="1.0" encoding="utf-8"?>
<a:theme xmlns:a="http://schemas.openxmlformats.org/drawingml/2006/main" name="Office ​​テーマ">
  <a:themeElements>
    <a:clrScheme name="大阪大学">
      <a:dk1>
        <a:sysClr val="windowText" lastClr="000000"/>
      </a:dk1>
      <a:lt1>
        <a:sysClr val="window" lastClr="FFFFFF"/>
      </a:lt1>
      <a:dk2>
        <a:srgbClr val="1F497D"/>
      </a:dk2>
      <a:lt2>
        <a:srgbClr val="EEECE1"/>
      </a:lt2>
      <a:accent1>
        <a:srgbClr val="2D287F"/>
      </a:accent1>
      <a:accent2>
        <a:srgbClr val="FDD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C6D32E6-90AC-40B9-85C7-C27DFDBBDDFC}">
  <we:reference id="a1005b6c-1a90-4275-9d35-1886f4b663bc" version="1.0.0.0" store="\\COREFACILITY23\Users\kanel\マニフェストファイル"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D42FFEF9AB5F54D8F13C0E1D16E912A" ma:contentTypeVersion="15" ma:contentTypeDescription="新しいドキュメントを作成します。" ma:contentTypeScope="" ma:versionID="ce99e83499c46db427a2b1ea29426881">
  <xsd:schema xmlns:xsd="http://www.w3.org/2001/XMLSchema" xmlns:xs="http://www.w3.org/2001/XMLSchema" xmlns:p="http://schemas.microsoft.com/office/2006/metadata/properties" xmlns:ns2="4892553d-4aae-409c-8b64-1be5b3672330" xmlns:ns3="18de5dac-322e-4cb1-b631-4e3e941b1276" targetNamespace="http://schemas.microsoft.com/office/2006/metadata/properties" ma:root="true" ma:fieldsID="77e563fbdef4fff2fb24a775826c9a05" ns2:_="" ns3:_="">
    <xsd:import namespace="4892553d-4aae-409c-8b64-1be5b3672330"/>
    <xsd:import namespace="18de5dac-322e-4cb1-b631-4e3e941b12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2553d-4aae-409c-8b64-1be5b3672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de5dac-322e-4cb1-b631-4e3e941b1276"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38cd5-8a7d-4327-ae4d-32f673348cba}" ma:internalName="TaxCatchAll" ma:showField="CatchAllData" ma:web="18de5dac-322e-4cb1-b631-4e3e941b1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92553d-4aae-409c-8b64-1be5b3672330">
      <Terms xmlns="http://schemas.microsoft.com/office/infopath/2007/PartnerControls"/>
    </lcf76f155ced4ddcb4097134ff3c332f>
    <TaxCatchAll xmlns="18de5dac-322e-4cb1-b631-4e3e941b1276" xsi:nil="true"/>
  </documentManagement>
</p:properties>
</file>

<file path=customXml/itemProps1.xml><?xml version="1.0" encoding="utf-8"?>
<ds:datastoreItem xmlns:ds="http://schemas.openxmlformats.org/officeDocument/2006/customXml" ds:itemID="{BD241067-883E-4FD4-830A-38660CDE9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2553d-4aae-409c-8b64-1be5b3672330"/>
    <ds:schemaRef ds:uri="18de5dac-322e-4cb1-b631-4e3e941b1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284D46-1BAB-4B10-BA6D-A35E212F6FBC}">
  <ds:schemaRefs>
    <ds:schemaRef ds:uri="http://schemas.microsoft.com/sharepoint/v3/contenttype/forms"/>
  </ds:schemaRefs>
</ds:datastoreItem>
</file>

<file path=customXml/itemProps3.xml><?xml version="1.0" encoding="utf-8"?>
<ds:datastoreItem xmlns:ds="http://schemas.openxmlformats.org/officeDocument/2006/customXml" ds:itemID="{BFE9DDE5-7051-4104-B950-B7D4A78EA6CA}">
  <ds:schemaRefs>
    <ds:schemaRef ds:uri="http://purl.org/dc/terms/"/>
    <ds:schemaRef ds:uri="http://schemas.microsoft.com/office/2006/documentManagement/types"/>
    <ds:schemaRef ds:uri="http://www.w3.org/XML/1998/namespace"/>
    <ds:schemaRef ds:uri="http://schemas.openxmlformats.org/package/2006/metadata/core-properties"/>
    <ds:schemaRef ds:uri="18de5dac-322e-4cb1-b631-4e3e941b1276"/>
    <ds:schemaRef ds:uri="http://schemas.microsoft.com/office/infopath/2007/PartnerControls"/>
    <ds:schemaRef ds:uri="4892553d-4aae-409c-8b64-1be5b3672330"/>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28</TotalTime>
  <Words>4222</Words>
  <Application>Microsoft Office PowerPoint</Application>
  <PresentationFormat>画面に合わせる (16:9)</PresentationFormat>
  <Paragraphs>455</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BIZ UDゴシック</vt:lpstr>
      <vt:lpstr>メイリオ</vt:lpstr>
      <vt:lpstr>游ゴシック</vt:lpstr>
      <vt:lpstr>Arial</vt:lpstr>
      <vt:lpstr>Arial</vt:lpstr>
      <vt:lpstr>Calibri</vt:lpstr>
      <vt:lpstr>Wingdings</vt:lpstr>
      <vt:lpstr>Office ​​テーマ</vt:lpstr>
      <vt:lpstr>オープンアクセスの方法</vt:lpstr>
      <vt:lpstr>オープンアクセスの2つの方法</vt:lpstr>
      <vt:lpstr>オープンアクセスの2つの方法</vt:lpstr>
      <vt:lpstr>オープンアクセスの2つの方法</vt:lpstr>
      <vt:lpstr>オープンアクセスの2つの方法</vt:lpstr>
      <vt:lpstr>プレプリント</vt:lpstr>
      <vt:lpstr>プレプリント</vt:lpstr>
      <vt:lpstr>プレプリント</vt:lpstr>
      <vt:lpstr>プレプリント</vt:lpstr>
      <vt:lpstr>機関リポジトリ</vt:lpstr>
      <vt:lpstr>機関リポジトリ</vt:lpstr>
      <vt:lpstr>【参考】グリーンオープンアクセス化の効果</vt:lpstr>
      <vt:lpstr>【参考】グリーンオープンアクセス論文の見つけ方</vt:lpstr>
      <vt:lpstr>購読モデルとOAモデル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オープンアクセスを巡る状況と大阪大学におけるオープンアクセス支援③</dc:title>
  <dc:creator/>
  <cp:lastModifiedBy>山本　侑子</cp:lastModifiedBy>
  <cp:revision>11</cp:revision>
  <dcterms:created xsi:type="dcterms:W3CDTF">2023-05-15T09:34:14Z</dcterms:created>
  <dcterms:modified xsi:type="dcterms:W3CDTF">2025-09-25T07:01:49Z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0x010100BD42FFEF9AB5F54D8F13C0E1D16E912A</vt:lpwstr>
  </property>
</Properties>
</file>