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376" r:id="rId5"/>
    <p:sldId id="349" r:id="rId6"/>
    <p:sldId id="379" r:id="rId7"/>
    <p:sldId id="359" r:id="rId8"/>
    <p:sldId id="380" r:id="rId9"/>
    <p:sldId id="351" r:id="rId10"/>
    <p:sldId id="327" r:id="rId11"/>
    <p:sldId id="335" r:id="rId12"/>
    <p:sldId id="377" r:id="rId13"/>
    <p:sldId id="381" r:id="rId14"/>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D79966"/>
    <a:srgbClr val="348AA1"/>
    <a:srgbClr val="DBEEF4"/>
    <a:srgbClr val="CDCDD8"/>
    <a:srgbClr val="1E1A5C"/>
    <a:srgbClr val="ECECEC"/>
    <a:srgbClr val="C0E395"/>
    <a:srgbClr val="2A25C4"/>
    <a:srgbClr val="F4C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8C326-DD12-41A9-8793-EFC83D384655}" v="7" dt="2023-05-19T07:45:50.6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8" autoAdjust="0"/>
    <p:restoredTop sz="96076" autoAdjust="0"/>
  </p:normalViewPr>
  <p:slideViewPr>
    <p:cSldViewPr>
      <p:cViewPr varScale="1">
        <p:scale>
          <a:sx n="135" d="100"/>
          <a:sy n="135" d="100"/>
        </p:scale>
        <p:origin x="1008" y="114"/>
      </p:cViewPr>
      <p:guideLst>
        <p:guide orient="horz" pos="1824"/>
        <p:guide pos="2880"/>
      </p:guideLst>
    </p:cSldViewPr>
  </p:slideViewPr>
  <p:notesTextViewPr>
    <p:cViewPr>
      <p:scale>
        <a:sx n="150" d="100"/>
        <a:sy n="150" d="100"/>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フルOA論文</c:v>
                </c:pt>
              </c:strCache>
            </c:strRef>
          </c:tx>
          <c:spPr>
            <a:solidFill>
              <a:schemeClr val="accent1"/>
            </a:solidFill>
            <a:ln>
              <a:noFill/>
            </a:ln>
            <a:effectLst/>
          </c:spPr>
          <c:invertIfNegative val="0"/>
          <c:cat>
            <c:strRef>
              <c:f>Sheet1!$B$1:$L$1</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Sheet1!$B$2:$L$2</c:f>
              <c:numCache>
                <c:formatCode>#,##0_);[Red]\(#,##0\)</c:formatCode>
                <c:ptCount val="11"/>
                <c:pt idx="0">
                  <c:v>844197012</c:v>
                </c:pt>
                <c:pt idx="1">
                  <c:v>1337571546</c:v>
                </c:pt>
                <c:pt idx="2">
                  <c:v>1752894393</c:v>
                </c:pt>
                <c:pt idx="3">
                  <c:v>2453557131</c:v>
                </c:pt>
                <c:pt idx="4">
                  <c:v>2489611706</c:v>
                </c:pt>
                <c:pt idx="5">
                  <c:v>3006768431</c:v>
                </c:pt>
                <c:pt idx="6">
                  <c:v>3244769286</c:v>
                </c:pt>
                <c:pt idx="7">
                  <c:v>3735405023</c:v>
                </c:pt>
                <c:pt idx="8">
                  <c:v>4879185322</c:v>
                </c:pt>
                <c:pt idx="9">
                  <c:v>6391407353</c:v>
                </c:pt>
                <c:pt idx="10">
                  <c:v>7681395883</c:v>
                </c:pt>
              </c:numCache>
            </c:numRef>
          </c:val>
          <c:extLst>
            <c:ext xmlns:c16="http://schemas.microsoft.com/office/drawing/2014/chart" uri="{C3380CC4-5D6E-409C-BE32-E72D297353CC}">
              <c16:uniqueId val="{00000000-CC30-4F18-B186-D5D1EC762C3F}"/>
            </c:ext>
          </c:extLst>
        </c:ser>
        <c:ser>
          <c:idx val="1"/>
          <c:order val="1"/>
          <c:tx>
            <c:strRef>
              <c:f>Sheet1!$A$3</c:f>
              <c:strCache>
                <c:ptCount val="1"/>
                <c:pt idx="0">
                  <c:v>ハイブリッドOA論文</c:v>
                </c:pt>
              </c:strCache>
            </c:strRef>
          </c:tx>
          <c:spPr>
            <a:solidFill>
              <a:schemeClr val="accent2"/>
            </a:solidFill>
            <a:ln>
              <a:noFill/>
            </a:ln>
            <a:effectLst/>
          </c:spPr>
          <c:invertIfNegative val="0"/>
          <c:cat>
            <c:strRef>
              <c:f>Sheet1!$B$1:$L$1</c:f>
              <c:strCache>
                <c:ptCount val="11"/>
                <c:pt idx="0">
                  <c:v>2012年</c:v>
                </c:pt>
                <c:pt idx="1">
                  <c:v>2013年</c:v>
                </c:pt>
                <c:pt idx="2">
                  <c:v>2014年</c:v>
                </c:pt>
                <c:pt idx="3">
                  <c:v>2015年</c:v>
                </c:pt>
                <c:pt idx="4">
                  <c:v>2016年</c:v>
                </c:pt>
                <c:pt idx="5">
                  <c:v>2017年</c:v>
                </c:pt>
                <c:pt idx="6">
                  <c:v>2018年</c:v>
                </c:pt>
                <c:pt idx="7">
                  <c:v>2019年</c:v>
                </c:pt>
                <c:pt idx="8">
                  <c:v>2020年</c:v>
                </c:pt>
                <c:pt idx="9">
                  <c:v>2021年</c:v>
                </c:pt>
                <c:pt idx="10">
                  <c:v>2022年</c:v>
                </c:pt>
              </c:strCache>
            </c:strRef>
          </c:cat>
          <c:val>
            <c:numRef>
              <c:f>Sheet1!$B$3:$L$3</c:f>
              <c:numCache>
                <c:formatCode>#,##0_);[Red]\(#,##0\)</c:formatCode>
                <c:ptCount val="11"/>
                <c:pt idx="0">
                  <c:v>408023268</c:v>
                </c:pt>
                <c:pt idx="1">
                  <c:v>614845180</c:v>
                </c:pt>
                <c:pt idx="2">
                  <c:v>782711200</c:v>
                </c:pt>
                <c:pt idx="3">
                  <c:v>827292572</c:v>
                </c:pt>
                <c:pt idx="4">
                  <c:v>893865773</c:v>
                </c:pt>
                <c:pt idx="5">
                  <c:v>999025874</c:v>
                </c:pt>
                <c:pt idx="6">
                  <c:v>1057091804</c:v>
                </c:pt>
                <c:pt idx="7">
                  <c:v>1209074017</c:v>
                </c:pt>
                <c:pt idx="8">
                  <c:v>1497073551</c:v>
                </c:pt>
                <c:pt idx="9">
                  <c:v>2023670011</c:v>
                </c:pt>
                <c:pt idx="10">
                  <c:v>2667071661</c:v>
                </c:pt>
              </c:numCache>
            </c:numRef>
          </c:val>
          <c:extLst>
            <c:ext xmlns:c16="http://schemas.microsoft.com/office/drawing/2014/chart" uri="{C3380CC4-5D6E-409C-BE32-E72D297353CC}">
              <c16:uniqueId val="{00000001-CC30-4F18-B186-D5D1EC762C3F}"/>
            </c:ext>
          </c:extLst>
        </c:ser>
        <c:dLbls>
          <c:showLegendKey val="0"/>
          <c:showVal val="0"/>
          <c:showCatName val="0"/>
          <c:showSerName val="0"/>
          <c:showPercent val="0"/>
          <c:showBubbleSize val="0"/>
        </c:dLbls>
        <c:gapWidth val="150"/>
        <c:overlap val="100"/>
        <c:axId val="573186456"/>
        <c:axId val="573183504"/>
      </c:barChart>
      <c:catAx>
        <c:axId val="57318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3183504"/>
        <c:crosses val="autoZero"/>
        <c:auto val="1"/>
        <c:lblAlgn val="ctr"/>
        <c:lblOffset val="100"/>
        <c:noMultiLvlLbl val="0"/>
      </c:catAx>
      <c:valAx>
        <c:axId val="57318350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3186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dirty="0"/>
              <a:t>Topic:</a:t>
            </a:r>
            <a:r>
              <a:rPr kumimoji="1" lang="ja-JP" altLang="en-US" sz="900" dirty="0"/>
              <a:t>オープンアクセス出版と</a:t>
            </a:r>
            <a:r>
              <a:rPr kumimoji="1" lang="en-US" altLang="ja-JP" sz="900" dirty="0"/>
              <a:t>APC</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この動画では、オープンアクセス出版と、</a:t>
            </a:r>
            <a:r>
              <a:rPr lang="en-US" altLang="ja-JP" dirty="0"/>
              <a:t>(APC)[kana:"</a:t>
            </a:r>
            <a:r>
              <a:rPr lang="ja-JP" altLang="en-US" dirty="0"/>
              <a:t>エーピーシ</a:t>
            </a:r>
            <a:r>
              <a:rPr lang="en-US" altLang="ja-JP" dirty="0"/>
              <a:t>'</a:t>
            </a:r>
            <a:r>
              <a:rPr lang="ja-JP" altLang="en-US" dirty="0"/>
              <a:t>ィ</a:t>
            </a:r>
            <a:r>
              <a:rPr lang="en-US" altLang="ja-JP" dirty="0"/>
              <a:t>"]</a:t>
            </a:r>
            <a:r>
              <a:rPr lang="ja-JP" altLang="en-US" dirty="0"/>
              <a:t>：</a:t>
            </a:r>
            <a:r>
              <a:rPr lang="zh-TW" altLang="en-US" dirty="0"/>
              <a:t>論文出版加工料</a:t>
            </a:r>
            <a:r>
              <a:rPr lang="ja-JP" altLang="en-US" dirty="0"/>
              <a:t>についてお話しします。</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この動画では、オープンアクセス出版と</a:t>
            </a:r>
            <a:r>
              <a:rPr lang="en-US" altLang="ja-JP" dirty="0"/>
              <a:t>APC</a:t>
            </a:r>
            <a:r>
              <a:rPr lang="ja-JP" altLang="en-US" dirty="0"/>
              <a:t>：</a:t>
            </a:r>
            <a:r>
              <a:rPr lang="zh-TW" altLang="en-US" dirty="0"/>
              <a:t>論文出版加工料</a:t>
            </a:r>
            <a:r>
              <a:rPr lang="ja-JP" altLang="en-US" dirty="0"/>
              <a:t>についてお話しします。</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56CEE-8A05-2C30-8AE8-C8F577506A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BC13B3-DCA5-0840-8C1A-004DBC63F3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79C04C-343A-28EB-C8C5-7343DE92FE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Topic:OA2020</a:t>
            </a:r>
            <a:r>
              <a:rPr kumimoji="1" lang="ja-JP" altLang="en-US" sz="900" dirty="0"/>
              <a:t>ロードマップ</a:t>
            </a:r>
            <a:endParaRPr kumimoji="1" lang="en-US" altLang="ja-JP" sz="900"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[break:"2s"]</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p:txBody>
      </p:sp>
      <p:sp>
        <p:nvSpPr>
          <p:cNvPr id="4" name="スライド番号プレースホルダー 3">
            <a:extLst>
              <a:ext uri="{FF2B5EF4-FFF2-40B4-BE49-F238E27FC236}">
                <a16:creationId xmlns:a16="http://schemas.microsoft.com/office/drawing/2014/main" id="{00B38316-7586-2973-CB2C-7F5863EA2706}"/>
              </a:ext>
            </a:extLst>
          </p:cNvPr>
          <p:cNvSpPr>
            <a:spLocks noGrp="1"/>
          </p:cNvSpPr>
          <p:nvPr>
            <p:ph type="sldNum" sz="quarter" idx="5"/>
          </p:nvPr>
        </p:nvSpPr>
        <p:spPr/>
        <p:txBody>
          <a:bodyPr/>
          <a:lstStyle/>
          <a:p>
            <a:fld id="{A9C2C880-4691-40F3-8CCE-18AAE8C1923B}" type="slidenum">
              <a:rPr kumimoji="1" lang="ja-JP" altLang="en-US" smtClean="0"/>
              <a:t>10</a:t>
            </a:fld>
            <a:endParaRPr kumimoji="1" lang="ja-JP" altLang="en-US"/>
          </a:p>
        </p:txBody>
      </p:sp>
    </p:spTree>
    <p:extLst>
      <p:ext uri="{BB962C8B-B14F-4D97-AF65-F5344CB8AC3E}">
        <p14:creationId xmlns:p14="http://schemas.microsoft.com/office/powerpoint/2010/main" val="319099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900" dirty="0"/>
              <a:t>Topic:</a:t>
            </a:r>
            <a:r>
              <a:rPr lang="ja-JP" altLang="en-US" sz="900" dirty="0"/>
              <a:t>ハイブリッドジャーナルと二重取り</a:t>
            </a:r>
            <a:endParaRPr kumimoji="1" lang="en-US" altLang="ja-JP" sz="900" dirty="0"/>
          </a:p>
          <a:p>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t>前の動画で、著者が支払う</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a:t>
            </a:r>
            <a:r>
              <a:rPr lang="zh-TW" altLang="en-US" dirty="0"/>
              <a:t>論文出版加工料</a:t>
            </a:r>
            <a:r>
              <a:rPr lang="ja-JP" altLang="en-US" dirty="0"/>
              <a:t>を元に、</a:t>
            </a:r>
            <a:r>
              <a:rPr kumimoji="1" lang="ja-JP" altLang="en-US" sz="900" dirty="0"/>
              <a:t>掲載するすべての論文をオープンアクセスにする</a:t>
            </a:r>
            <a:r>
              <a:rPr kumimoji="1" lang="ja-JP" altLang="en-US" sz="900" b="0" dirty="0"/>
              <a:t>フルオープンアクセスジャーナル</a:t>
            </a:r>
            <a:r>
              <a:rPr kumimoji="1" lang="ja-JP" altLang="en-US" dirty="0"/>
              <a:t>についてお話ししましたが、</a:t>
            </a:r>
            <a:r>
              <a:rPr kumimoji="1" lang="ja-JP" altLang="en-US" sz="900" dirty="0"/>
              <a:t>従来型の、購読料を取って成り立っているジャーナルのなかに、著者が所定の</a:t>
            </a:r>
            <a:r>
              <a:rPr kumimoji="1" lang="en-US" altLang="ja-JP" sz="900" dirty="0"/>
              <a:t> (APC</a:t>
            </a:r>
            <a:r>
              <a:rPr kumimoji="1" lang="en-US" altLang="ja-JP" sz="900" kern="1200" dirty="0">
                <a:solidFill>
                  <a:schemeClr val="tx1"/>
                </a:solidFill>
                <a:effectLst/>
                <a:latin typeface="+mn-lt"/>
                <a:ea typeface="+mn-ea"/>
                <a:cs typeface="+mn-cs"/>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[kana:“</a:t>
            </a:r>
            <a:r>
              <a:rPr kumimoji="1" lang="ja-JP" altLang="en-US" sz="900" b="0" i="0" u="none" strike="noStrike" kern="1200" dirty="0">
                <a:solidFill>
                  <a:schemeClr val="tx1"/>
                </a:solidFill>
                <a:effectLst/>
                <a:latin typeface="+mn-lt"/>
                <a:ea typeface="+mn-ea"/>
                <a:cs typeface="+mn-cs"/>
              </a:rPr>
              <a:t>エーピーシ</a:t>
            </a:r>
            <a:r>
              <a:rPr kumimoji="1" lang="en-US" altLang="ja-JP" sz="900" b="0" i="0" u="none" strike="noStrike" kern="1200" dirty="0">
                <a:solidFill>
                  <a:schemeClr val="tx1"/>
                </a:solidFill>
                <a:effectLst/>
                <a:latin typeface="+mn-lt"/>
                <a:ea typeface="+mn-ea"/>
                <a:cs typeface="+mn-cs"/>
              </a:rPr>
              <a:t>’</a:t>
            </a:r>
            <a:r>
              <a:rPr kumimoji="1" lang="ja-JP" altLang="en-US" sz="900" b="0" i="0" u="none" strike="noStrike" kern="1200" dirty="0">
                <a:solidFill>
                  <a:schemeClr val="tx1"/>
                </a:solidFill>
                <a:effectLst/>
                <a:latin typeface="+mn-lt"/>
                <a:ea typeface="+mn-ea"/>
                <a:cs typeface="+mn-cs"/>
              </a:rPr>
              <a:t>ィ</a:t>
            </a:r>
            <a:r>
              <a:rPr kumimoji="1" lang="en-US" altLang="ja-JP" sz="900" b="0" i="0" u="none" strike="noStrike" kern="1200" dirty="0">
                <a:solidFill>
                  <a:schemeClr val="tx1"/>
                </a:solidFill>
                <a:effectLst/>
                <a:latin typeface="+mn-lt"/>
                <a:ea typeface="+mn-ea"/>
                <a:cs typeface="+mn-cs"/>
              </a:rPr>
              <a:t>”]</a:t>
            </a:r>
            <a:r>
              <a:rPr kumimoji="1" lang="ja-JP" altLang="en-US" sz="900" dirty="0"/>
              <a:t>を払うことで、その論文をオープンアクセスにできるオプションを設けるジャーナルが、</a:t>
            </a:r>
            <a:r>
              <a:rPr kumimoji="1" lang="en-US" altLang="ja-JP" sz="900" dirty="0"/>
              <a:t>2004</a:t>
            </a:r>
            <a:r>
              <a:rPr kumimoji="1" lang="ja-JP" altLang="en-US" sz="900" dirty="0"/>
              <a:t>から</a:t>
            </a:r>
            <a:r>
              <a:rPr kumimoji="1" lang="en-US" altLang="ja-JP" sz="900" dirty="0"/>
              <a:t>5</a:t>
            </a:r>
            <a:r>
              <a:rPr kumimoji="1" lang="ja-JP" altLang="en-US" sz="900" dirty="0"/>
              <a:t>年ごろに出てきました。現在では、刊行するほとんどの雑誌に、そうした</a:t>
            </a:r>
            <a:r>
              <a:rPr kumimoji="1" lang="ja-JP" altLang="en-US" dirty="0"/>
              <a:t>オープンアクセス</a:t>
            </a:r>
            <a:r>
              <a:rPr kumimoji="1" lang="ja-JP" altLang="en-US" sz="900" dirty="0"/>
              <a:t>オプションを用意している出版社もあります。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endParaRPr kumimoji="1" lang="en-US" altLang="ja-JP" sz="900" dirty="0"/>
          </a:p>
          <a:p>
            <a:r>
              <a:rPr kumimoji="1" lang="ja-JP" altLang="en-US" sz="900" dirty="0"/>
              <a:t>このような雑誌は、購読誌と、</a:t>
            </a:r>
            <a:r>
              <a:rPr kumimoji="1" lang="en-US" altLang="ja-JP" sz="900" dirty="0"/>
              <a:t>OA</a:t>
            </a:r>
            <a:r>
              <a:rPr kumimoji="1" lang="ja-JP" altLang="en-US" sz="900" dirty="0"/>
              <a:t>、オープンアクセス誌、の両方の特徴を持つ、つまり</a:t>
            </a:r>
            <a:r>
              <a:rPr kumimoji="1" lang="en-US" altLang="ja-JP" sz="900" dirty="0"/>
              <a:t>OA</a:t>
            </a:r>
            <a:r>
              <a:rPr kumimoji="1" lang="ja-JP" altLang="en-US" sz="900" dirty="0"/>
              <a:t>論文と、有料の論文が混在する、ということで、ハイブリッドジャーナルと呼ばれていますが、</a:t>
            </a:r>
            <a:r>
              <a:rPr kumimoji="1" lang="ja-JP" altLang="en-US" sz="900" kern="1200" dirty="0">
                <a:solidFill>
                  <a:schemeClr val="tx1"/>
                </a:solidFill>
                <a:latin typeface="+mj-ea"/>
                <a:ea typeface="+mn-ea"/>
                <a:cs typeface="+mn-cs"/>
              </a:rPr>
              <a:t>出版社は、購読料と、</a:t>
            </a:r>
            <a:r>
              <a:rPr kumimoji="1" lang="en-US" altLang="ja-JP" sz="900" kern="1200" dirty="0">
                <a:solidFill>
                  <a:schemeClr val="tx1"/>
                </a:solidFill>
                <a:latin typeface="+mj-ea"/>
                <a:ea typeface="+mn-ea"/>
                <a:cs typeface="+mn-cs"/>
              </a:rPr>
              <a:t>(APC)[kana:"</a:t>
            </a:r>
            <a:r>
              <a:rPr kumimoji="1" lang="ja-JP" altLang="en-US" sz="900" kern="1200" dirty="0">
                <a:solidFill>
                  <a:schemeClr val="tx1"/>
                </a:solidFill>
                <a:latin typeface="+mj-ea"/>
                <a:ea typeface="+mn-ea"/>
                <a:cs typeface="+mn-cs"/>
              </a:rPr>
              <a:t>エーピーシ</a:t>
            </a:r>
            <a:r>
              <a:rPr kumimoji="1" lang="en-US" altLang="ja-JP" sz="900" kern="1200" dirty="0">
                <a:solidFill>
                  <a:schemeClr val="tx1"/>
                </a:solidFill>
                <a:latin typeface="+mj-ea"/>
                <a:ea typeface="+mn-ea"/>
                <a:cs typeface="+mn-cs"/>
              </a:rPr>
              <a:t>'</a:t>
            </a:r>
            <a:r>
              <a:rPr kumimoji="1" lang="ja-JP" altLang="en-US" sz="900" kern="1200" dirty="0">
                <a:solidFill>
                  <a:schemeClr val="tx1"/>
                </a:solidFill>
                <a:latin typeface="+mj-ea"/>
                <a:ea typeface="+mn-ea"/>
                <a:cs typeface="+mn-cs"/>
              </a:rPr>
              <a:t>ィ</a:t>
            </a:r>
            <a:r>
              <a:rPr kumimoji="1" lang="en-US" altLang="ja-JP" sz="900" kern="1200" dirty="0">
                <a:solidFill>
                  <a:schemeClr val="tx1"/>
                </a:solidFill>
                <a:latin typeface="+mj-ea"/>
                <a:ea typeface="+mn-ea"/>
                <a:cs typeface="+mn-cs"/>
              </a:rPr>
              <a:t>"]</a:t>
            </a:r>
            <a:r>
              <a:rPr kumimoji="1" lang="ja-JP" altLang="en-US" sz="900" kern="1200" dirty="0">
                <a:solidFill>
                  <a:schemeClr val="tx1"/>
                </a:solidFill>
                <a:latin typeface="+mj-ea"/>
                <a:ea typeface="+mn-ea"/>
                <a:cs typeface="+mn-cs"/>
              </a:rPr>
              <a:t>を二重に得ているという批判が強いです</a:t>
            </a:r>
            <a:r>
              <a:rPr kumimoji="1" lang="ja-JP" altLang="en-US" sz="900" dirty="0"/>
              <a:t>。しかも、購読料が安いわけでもなく、フル</a:t>
            </a:r>
            <a:r>
              <a:rPr kumimoji="1" lang="ja-JP" altLang="en-US" dirty="0"/>
              <a:t>オープンアクセス</a:t>
            </a:r>
            <a:r>
              <a:rPr kumimoji="1" lang="ja-JP" altLang="en-US" sz="900" dirty="0"/>
              <a:t>誌よりも、</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が高めです。また、部分的にしか</a:t>
            </a:r>
            <a:r>
              <a:rPr kumimoji="1" lang="ja-JP" altLang="en-US" dirty="0"/>
              <a:t>オープンアクセス</a:t>
            </a:r>
            <a:r>
              <a:rPr kumimoji="1" lang="ja-JP" altLang="en-US" sz="900" dirty="0"/>
              <a:t>ではないため、雑誌の購読は継続しなければなりません。</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t>前の動画で、著者が支払う</a:t>
            </a:r>
            <a:r>
              <a:rPr kumimoji="1" lang="en-US" altLang="ja-JP" sz="900" dirty="0"/>
              <a:t>APC</a:t>
            </a:r>
            <a:r>
              <a:rPr kumimoji="1" lang="ja-JP" altLang="en-US" sz="900" dirty="0"/>
              <a:t>：</a:t>
            </a:r>
            <a:r>
              <a:rPr lang="zh-TW" altLang="en-US" dirty="0"/>
              <a:t>論文出版加工料</a:t>
            </a:r>
            <a:r>
              <a:rPr lang="ja-JP" altLang="en-US" dirty="0"/>
              <a:t>を元に、</a:t>
            </a:r>
            <a:r>
              <a:rPr kumimoji="1" lang="ja-JP" altLang="en-US" sz="900" dirty="0"/>
              <a:t>掲載するすべての論文をオープンアクセスにする</a:t>
            </a:r>
            <a:r>
              <a:rPr kumimoji="1" lang="ja-JP" altLang="en-US" dirty="0"/>
              <a:t>フルオープンアクセスジャーナルについてお話ししましたが、</a:t>
            </a:r>
            <a:r>
              <a:rPr kumimoji="1" lang="ja-JP" altLang="en-US" sz="900" dirty="0"/>
              <a:t>従来型の購読料を取って成り立っているジャーナルのなかでも、著者が所定の</a:t>
            </a:r>
            <a:r>
              <a:rPr kumimoji="1" lang="en-US" altLang="ja-JP" sz="900" dirty="0"/>
              <a:t>APC</a:t>
            </a:r>
            <a:r>
              <a:rPr kumimoji="1" lang="ja-JP" altLang="en-US" sz="900" dirty="0"/>
              <a:t>を払うことで、その論文をオープンアクセスにできるオプションを設けるジャーナルが</a:t>
            </a:r>
            <a:r>
              <a:rPr kumimoji="1" lang="en-US" altLang="ja-JP" sz="900" dirty="0"/>
              <a:t>2004-2005</a:t>
            </a:r>
            <a:r>
              <a:rPr kumimoji="1" lang="ja-JP" altLang="en-US" sz="900" dirty="0"/>
              <a:t>年頃から出てきました。</a:t>
            </a:r>
            <a:endParaRPr kumimoji="1" lang="en-US" altLang="ja-JP" sz="900" dirty="0"/>
          </a:p>
          <a:p>
            <a:r>
              <a:rPr kumimoji="1" lang="ja-JP" altLang="en-US" sz="900" dirty="0"/>
              <a:t>現在では、刊行するほとんどの雑誌にそうした</a:t>
            </a:r>
            <a:r>
              <a:rPr kumimoji="1" lang="ja-JP" altLang="en-US" dirty="0"/>
              <a:t>オープンアクセス</a:t>
            </a:r>
            <a:r>
              <a:rPr kumimoji="1" lang="ja-JP" altLang="en-US" sz="900" dirty="0"/>
              <a:t>オプションを用意している出版社もあります。</a:t>
            </a:r>
            <a:endParaRPr kumimoji="1" lang="en-US" altLang="ja-JP" sz="900" dirty="0"/>
          </a:p>
          <a:p>
            <a:endParaRPr kumimoji="1" lang="en-US" altLang="ja-JP" sz="900" dirty="0"/>
          </a:p>
          <a:p>
            <a:r>
              <a:rPr kumimoji="1" lang="ja-JP" altLang="en-US" sz="900" dirty="0"/>
              <a:t>このような雑誌は、購読誌と</a:t>
            </a:r>
            <a:r>
              <a:rPr kumimoji="1" lang="en-US" altLang="ja-JP" sz="900" dirty="0"/>
              <a:t>OA</a:t>
            </a:r>
            <a:r>
              <a:rPr kumimoji="1" lang="ja-JP" altLang="en-US" sz="900" dirty="0"/>
              <a:t>誌両方の特徴を持つ、つまり</a:t>
            </a:r>
            <a:r>
              <a:rPr kumimoji="1" lang="en-US" altLang="ja-JP" sz="900" dirty="0"/>
              <a:t>OA</a:t>
            </a:r>
            <a:r>
              <a:rPr kumimoji="1" lang="ja-JP" altLang="en-US" sz="900" dirty="0"/>
              <a:t>論文と有料の論文が混在する、ということで、ハイブリッドジャーナルと呼ばれていますが、</a:t>
            </a:r>
            <a:r>
              <a:rPr kumimoji="1" lang="ja-JP" altLang="en-US" sz="900" kern="1200" dirty="0">
                <a:solidFill>
                  <a:schemeClr val="tx1"/>
                </a:solidFill>
                <a:latin typeface="+mj-ea"/>
                <a:ea typeface="+mn-ea"/>
                <a:cs typeface="+mn-cs"/>
              </a:rPr>
              <a:t>出版社は購読料と</a:t>
            </a:r>
            <a:r>
              <a:rPr kumimoji="1" lang="en-US" altLang="ja-JP" sz="900" kern="1200" dirty="0">
                <a:solidFill>
                  <a:schemeClr val="tx1"/>
                </a:solidFill>
                <a:latin typeface="+mj-ea"/>
                <a:ea typeface="+mn-ea"/>
                <a:cs typeface="+mn-cs"/>
              </a:rPr>
              <a:t>APC</a:t>
            </a:r>
            <a:r>
              <a:rPr kumimoji="1" lang="ja-JP" altLang="en-US" sz="900" kern="1200" dirty="0">
                <a:solidFill>
                  <a:schemeClr val="tx1"/>
                </a:solidFill>
                <a:latin typeface="+mj-ea"/>
                <a:ea typeface="+mn-ea"/>
                <a:cs typeface="+mn-cs"/>
              </a:rPr>
              <a:t>を二重に得ているという批判が強いです</a:t>
            </a:r>
            <a:r>
              <a:rPr kumimoji="1" lang="ja-JP" altLang="en-US" sz="900" dirty="0"/>
              <a:t>。しかも、購読料が安いわけでもなく、フル</a:t>
            </a:r>
            <a:r>
              <a:rPr kumimoji="1" lang="ja-JP" altLang="en-US" dirty="0"/>
              <a:t>オープンアクセス</a:t>
            </a:r>
            <a:r>
              <a:rPr kumimoji="1" lang="ja-JP" altLang="en-US" sz="900" dirty="0"/>
              <a:t>誌よりも</a:t>
            </a:r>
            <a:r>
              <a:rPr kumimoji="1" lang="en-US" altLang="ja-JP" sz="900" dirty="0"/>
              <a:t>APC</a:t>
            </a:r>
            <a:r>
              <a:rPr kumimoji="1" lang="ja-JP" altLang="en-US" sz="900" dirty="0"/>
              <a:t>が高めです。また、部分的にしか</a:t>
            </a:r>
            <a:r>
              <a:rPr kumimoji="1" lang="ja-JP" altLang="en-US" dirty="0"/>
              <a:t>オープンアクセス</a:t>
            </a:r>
            <a:r>
              <a:rPr kumimoji="1" lang="ja-JP" altLang="en-US" sz="900" dirty="0"/>
              <a:t>ではないため、、雑誌の購読は継続しなければなりません。</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ja-JP" altLang="en-US" sz="900" dirty="0"/>
          </a:p>
        </p:txBody>
      </p:sp>
      <p:sp>
        <p:nvSpPr>
          <p:cNvPr id="4" name="スライド番号プレースホルダー 3"/>
          <p:cNvSpPr>
            <a:spLocks noGrp="1"/>
          </p:cNvSpPr>
          <p:nvPr>
            <p:ph type="sldNum" sz="quarter" idx="10"/>
          </p:nvPr>
        </p:nvSpPr>
        <p:spPr/>
        <p:txBody>
          <a:bodyPr/>
          <a:lstStyle/>
          <a:p>
            <a:fld id="{7F70D3B4-600D-4581-A690-0797893065B9}" type="slidenum">
              <a:rPr lang="en-US" altLang="ja-JP" smtClean="0"/>
              <a:pPr/>
              <a:t>2</a:t>
            </a:fld>
            <a:endParaRPr lang="en-US" altLang="ja-JP"/>
          </a:p>
        </p:txBody>
      </p:sp>
    </p:spTree>
    <p:extLst>
      <p:ext uri="{BB962C8B-B14F-4D97-AF65-F5344CB8AC3E}">
        <p14:creationId xmlns:p14="http://schemas.microsoft.com/office/powerpoint/2010/main" val="350127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sz="900" dirty="0" err="1"/>
              <a:t>Topic:</a:t>
            </a:r>
            <a:r>
              <a:rPr lang="en-US" altLang="ja-JP" sz="900" dirty="0" err="1"/>
              <a:t>APC</a:t>
            </a:r>
            <a:r>
              <a:rPr lang="ja-JP" altLang="en-US" sz="900" dirty="0"/>
              <a:t>の費用負担①</a:t>
            </a:r>
            <a:endParaRPr kumimoji="1" lang="en-US" altLang="ja-JP" sz="900" dirty="0"/>
          </a:p>
          <a:p>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t>では、そもそも</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に、どのぐらいの経費がかけられているのでしょうか。ここではジャスティスによる調査報告をご紹介します。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endParaRPr kumimoji="1" lang="en-US" altLang="ja-JP" sz="900" dirty="0"/>
          </a:p>
          <a:p>
            <a:r>
              <a:rPr kumimoji="1" lang="ja-JP" altLang="en-US" sz="900" dirty="0"/>
              <a:t>これはウェブ　オブ　サイエンス収録の論文データをもとに、責任著者を該当論文の</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支払者、とみなし</a:t>
            </a:r>
            <a:r>
              <a:rPr kumimoji="1" lang="ja-JP" altLang="en-US" sz="900" b="0" i="0" u="none" strike="noStrike" kern="1200" baseline="0" dirty="0">
                <a:solidFill>
                  <a:schemeClr val="tx1"/>
                </a:solidFill>
                <a:latin typeface="+mn-lt"/>
                <a:ea typeface="+mn-ea"/>
                <a:cs typeface="+mn-cs"/>
              </a:rPr>
              <a:t>、</a:t>
            </a:r>
            <a:r>
              <a:rPr lang="en-US" altLang="ja-JP" dirty="0"/>
              <a:t>(</a:t>
            </a:r>
            <a:r>
              <a:rPr lang="ja-JP" altLang="en-US" dirty="0"/>
              <a:t>各</a:t>
            </a:r>
            <a:r>
              <a:rPr lang="en-US" altLang="ja-JP" dirty="0"/>
              <a:t>)[kana:"</a:t>
            </a:r>
            <a:r>
              <a:rPr lang="ja-JP" altLang="en-US" dirty="0"/>
              <a:t>カ</a:t>
            </a:r>
            <a:r>
              <a:rPr lang="en-US" altLang="ja-JP" dirty="0"/>
              <a:t>'</a:t>
            </a:r>
            <a:r>
              <a:rPr lang="ja-JP" altLang="en-US" dirty="0"/>
              <a:t>ク</a:t>
            </a:r>
            <a:r>
              <a:rPr lang="en-US" altLang="ja-JP" dirty="0"/>
              <a:t>"]</a:t>
            </a:r>
            <a:r>
              <a:rPr kumimoji="1" lang="ja-JP" altLang="en-US" sz="900" b="0" i="0" u="none" strike="noStrike" kern="1200" baseline="0" dirty="0">
                <a:solidFill>
                  <a:schemeClr val="tx1"/>
                </a:solidFill>
                <a:latin typeface="+mn-lt"/>
                <a:ea typeface="+mn-ea"/>
                <a:cs typeface="+mn-cs"/>
              </a:rPr>
              <a:t>出版社の</a:t>
            </a:r>
            <a:r>
              <a:rPr kumimoji="1" lang="en-US" altLang="ja-JP" sz="900" b="0" i="0" u="none" strike="noStrike" kern="1200" baseline="0" dirty="0">
                <a:solidFill>
                  <a:schemeClr val="tx1"/>
                </a:solidFill>
                <a:latin typeface="+mn-lt"/>
                <a:ea typeface="+mn-ea"/>
                <a:cs typeface="+mn-cs"/>
              </a:rPr>
              <a:t>Web</a:t>
            </a:r>
            <a:r>
              <a:rPr kumimoji="1" lang="ja-JP" altLang="en-US" sz="900" b="0" i="0" u="none" strike="noStrike" kern="1200" baseline="0" dirty="0">
                <a:solidFill>
                  <a:schemeClr val="tx1"/>
                </a:solidFill>
                <a:latin typeface="+mn-lt"/>
                <a:ea typeface="+mn-ea"/>
                <a:cs typeface="+mn-cs"/>
              </a:rPr>
              <a:t>サイトに掲載されている</a:t>
            </a:r>
            <a:r>
              <a:rPr kumimoji="1" lang="en-US" altLang="ja-JP" sz="900" b="0" i="0" u="none" strike="noStrike" kern="1200" baseline="0" dirty="0">
                <a:solidFill>
                  <a:schemeClr val="tx1"/>
                </a:solidFill>
                <a:latin typeface="+mn-lt"/>
                <a:ea typeface="+mn-ea"/>
                <a:cs typeface="+mn-cs"/>
              </a:rPr>
              <a:t>(APC)[kana:"</a:t>
            </a:r>
            <a:r>
              <a:rPr kumimoji="1" lang="ja-JP" altLang="en-US" sz="900" b="0" i="0" u="none" strike="noStrike" kern="1200" baseline="0" dirty="0">
                <a:solidFill>
                  <a:schemeClr val="tx1"/>
                </a:solidFill>
                <a:latin typeface="+mn-lt"/>
                <a:ea typeface="+mn-ea"/>
                <a:cs typeface="+mn-cs"/>
              </a:rPr>
              <a:t>エーピーシ</a:t>
            </a:r>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ィ</a:t>
            </a:r>
            <a:r>
              <a:rPr kumimoji="1" lang="en-US" altLang="ja-JP" sz="900" b="0" i="0" u="none" strike="noStrike" kern="1200" baseline="0" dirty="0">
                <a:solidFill>
                  <a:schemeClr val="tx1"/>
                </a:solidFill>
                <a:latin typeface="+mn-lt"/>
                <a:ea typeface="+mn-ea"/>
                <a:cs typeface="+mn-cs"/>
              </a:rPr>
              <a:t>"]</a:t>
            </a:r>
            <a:r>
              <a:rPr kumimoji="1" lang="ja-JP" altLang="en-US" sz="900" b="0" i="0" u="none" strike="noStrike" kern="1200" baseline="0" dirty="0">
                <a:solidFill>
                  <a:schemeClr val="tx1"/>
                </a:solidFill>
                <a:latin typeface="+mn-lt"/>
                <a:ea typeface="+mn-ea"/>
                <a:cs typeface="+mn-cs"/>
              </a:rPr>
              <a:t>価格などから算出したものです。</a:t>
            </a:r>
            <a:r>
              <a:rPr kumimoji="1" lang="ja-JP" altLang="en-US" sz="900" dirty="0"/>
              <a:t>集計方法の詳細は報告書をご覧ください。</a:t>
            </a:r>
            <a:endParaRPr kumimoji="1" lang="en-US" altLang="ja-JP" sz="900" dirty="0"/>
          </a:p>
          <a:p>
            <a:r>
              <a:rPr kumimoji="1" lang="ja-JP" altLang="en-US" sz="900" dirty="0"/>
              <a:t>これによると、本学は合計</a:t>
            </a:r>
            <a:r>
              <a:rPr kumimoji="1" lang="en-US" altLang="ja-JP" sz="900" dirty="0"/>
              <a:t>3</a:t>
            </a:r>
            <a:r>
              <a:rPr kumimoji="1" lang="ja-JP" altLang="en-US" sz="900" dirty="0"/>
              <a:t>億</a:t>
            </a:r>
            <a:r>
              <a:rPr kumimoji="1" lang="en-US" altLang="ja-JP" sz="900" dirty="0"/>
              <a:t>6</a:t>
            </a:r>
            <a:r>
              <a:rPr kumimoji="1" lang="ja-JP" altLang="en-US" sz="900" dirty="0"/>
              <a:t>千万円ほど費やしているとのことです。</a:t>
            </a:r>
            <a:r>
              <a:rPr kumimoji="1" lang="ja-JP" altLang="en-US" sz="900" u="none" dirty="0"/>
              <a:t>これはあくまでひとつの推計です。</a:t>
            </a:r>
            <a:endParaRPr kumimoji="1" lang="en-US" altLang="ja-JP" sz="900" u="none"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endParaRPr kumimoji="1" lang="en-US" altLang="ja-JP" sz="900" dirty="0"/>
          </a:p>
          <a:p>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を正確に把握することは、難しい問題です。出版社から、</a:t>
            </a:r>
            <a:r>
              <a:rPr kumimoji="1" lang="en-US" altLang="ja-JP" sz="900" dirty="0"/>
              <a:t>(</a:t>
            </a:r>
            <a:r>
              <a:rPr kumimoji="1" lang="ja-JP" altLang="en-US" sz="900" dirty="0"/>
              <a:t>情報</a:t>
            </a:r>
            <a:r>
              <a:rPr kumimoji="1" lang="en-US" altLang="ja-JP" sz="900" dirty="0"/>
              <a:t>)[kana:"</a:t>
            </a:r>
            <a:r>
              <a:rPr kumimoji="1" lang="ja-JP" altLang="en-US" sz="900" dirty="0"/>
              <a:t>ジョーホウ</a:t>
            </a:r>
            <a:r>
              <a:rPr kumimoji="1" lang="en-US" altLang="ja-JP" sz="900" dirty="0"/>
              <a:t>"]</a:t>
            </a:r>
            <a:r>
              <a:rPr kumimoji="1" lang="ja-JP" altLang="en-US" sz="900" dirty="0"/>
              <a:t>が提供されればよいのですが、それは実現していません。財務会計システムに計上された金額から集計するのが、一つの方法です。本学でも</a:t>
            </a:r>
            <a:r>
              <a:rPr kumimoji="1" lang="en-US" altLang="ja-JP" sz="900" dirty="0"/>
              <a:t>2021</a:t>
            </a:r>
            <a:r>
              <a:rPr kumimoji="1" lang="ja-JP" altLang="en-US" sz="900" dirty="0"/>
              <a:t>年度から行っています。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t>では、そもそも</a:t>
            </a:r>
            <a:r>
              <a:rPr kumimoji="1" lang="en-US" altLang="ja-JP" sz="900" dirty="0"/>
              <a:t>APC</a:t>
            </a:r>
            <a:r>
              <a:rPr kumimoji="1" lang="ja-JP" altLang="en-US" sz="900" dirty="0"/>
              <a:t>にどれぐらいの経費がかけられているのかという点に触れておきたいと思います。ここでは</a:t>
            </a:r>
            <a:r>
              <a:rPr kumimoji="1" lang="en-US" altLang="ja-JP" sz="900" dirty="0"/>
              <a:t>JUSTICE</a:t>
            </a:r>
            <a:r>
              <a:rPr kumimoji="1" lang="ja-JP" altLang="en-US" sz="900" dirty="0"/>
              <a:t>（ジャスティス）による調査報告をご紹介します。</a:t>
            </a:r>
            <a:endParaRPr kumimoji="1" lang="en-US" altLang="ja-JP" sz="900" dirty="0"/>
          </a:p>
          <a:p>
            <a:r>
              <a:rPr kumimoji="1" lang="ja-JP" altLang="en-US" sz="900" dirty="0"/>
              <a:t>これは</a:t>
            </a:r>
            <a:r>
              <a:rPr kumimoji="1" lang="en-US" altLang="ja-JP" sz="900" dirty="0"/>
              <a:t>Web of Science</a:t>
            </a:r>
            <a:r>
              <a:rPr kumimoji="1" lang="ja-JP" altLang="en-US" sz="900" dirty="0"/>
              <a:t>（ウェブ　オブ　サイエンス）収録の論文データをもとに、責任著者を該当論文の</a:t>
            </a:r>
            <a:r>
              <a:rPr kumimoji="1" lang="en-US" altLang="ja-JP" sz="900" dirty="0"/>
              <a:t>APC</a:t>
            </a:r>
            <a:r>
              <a:rPr kumimoji="1" lang="ja-JP" altLang="en-US" sz="900" dirty="0"/>
              <a:t>支払い者とみなし</a:t>
            </a:r>
            <a:r>
              <a:rPr kumimoji="1" lang="ja-JP" altLang="en-US" sz="900" b="0" i="0" u="none" strike="noStrike" kern="1200" baseline="0" dirty="0">
                <a:solidFill>
                  <a:schemeClr val="tx1"/>
                </a:solidFill>
                <a:latin typeface="+mn-lt"/>
                <a:ea typeface="+mn-ea"/>
                <a:cs typeface="+mn-cs"/>
              </a:rPr>
              <a:t>、各出版社の</a:t>
            </a:r>
            <a:r>
              <a:rPr kumimoji="1" lang="en-US" altLang="ja-JP" sz="900" b="0" i="0" u="none" strike="noStrike" kern="1200" baseline="0" dirty="0">
                <a:solidFill>
                  <a:schemeClr val="tx1"/>
                </a:solidFill>
                <a:latin typeface="+mn-lt"/>
                <a:ea typeface="+mn-ea"/>
                <a:cs typeface="+mn-cs"/>
              </a:rPr>
              <a:t>Web</a:t>
            </a:r>
            <a:r>
              <a:rPr kumimoji="1" lang="ja-JP" altLang="en-US" sz="900" b="0" i="0" u="none" strike="noStrike" kern="1200" baseline="0" dirty="0">
                <a:solidFill>
                  <a:schemeClr val="tx1"/>
                </a:solidFill>
                <a:latin typeface="+mn-lt"/>
                <a:ea typeface="+mn-ea"/>
                <a:cs typeface="+mn-cs"/>
              </a:rPr>
              <a:t>サイトに掲載されている</a:t>
            </a:r>
            <a:r>
              <a:rPr kumimoji="1" lang="en-US" altLang="ja-JP" sz="900" b="0" i="0" u="none" strike="noStrike" kern="1200" baseline="0" dirty="0">
                <a:solidFill>
                  <a:schemeClr val="tx1"/>
                </a:solidFill>
                <a:latin typeface="+mn-lt"/>
                <a:ea typeface="+mn-ea"/>
                <a:cs typeface="+mn-cs"/>
              </a:rPr>
              <a:t>APC</a:t>
            </a:r>
            <a:r>
              <a:rPr kumimoji="1" lang="ja-JP" altLang="en-US" sz="900" b="0" i="0" u="none" strike="noStrike" kern="1200" baseline="0" dirty="0">
                <a:solidFill>
                  <a:schemeClr val="tx1"/>
                </a:solidFill>
                <a:latin typeface="+mn-lt"/>
                <a:ea typeface="+mn-ea"/>
                <a:cs typeface="+mn-cs"/>
              </a:rPr>
              <a:t>価格などから算出したものです。</a:t>
            </a:r>
            <a:r>
              <a:rPr kumimoji="1" lang="ja-JP" altLang="en-US" sz="900" u="none" dirty="0"/>
              <a:t>集計方法の詳細は報告書をご覧ください。これによると、</a:t>
            </a:r>
            <a:r>
              <a:rPr kumimoji="1" lang="ja-JP" altLang="en-US" sz="900" dirty="0"/>
              <a:t>本学は合計</a:t>
            </a:r>
            <a:r>
              <a:rPr kumimoji="1" lang="en-US" altLang="ja-JP" sz="900" dirty="0"/>
              <a:t>3</a:t>
            </a:r>
            <a:r>
              <a:rPr kumimoji="1" lang="ja-JP" altLang="en-US" sz="900" dirty="0"/>
              <a:t>億</a:t>
            </a:r>
            <a:r>
              <a:rPr kumimoji="1" lang="en-US" altLang="ja-JP" sz="900" dirty="0"/>
              <a:t>6</a:t>
            </a:r>
            <a:r>
              <a:rPr kumimoji="1" lang="ja-JP" altLang="en-US" sz="900" dirty="0"/>
              <a:t>千万円ほど費やしているとのことです。</a:t>
            </a:r>
            <a:r>
              <a:rPr kumimoji="1" lang="ja-JP" altLang="en-US" sz="900" u="none" dirty="0"/>
              <a:t>これはあくまでひとつの推計です。</a:t>
            </a:r>
            <a:endParaRPr kumimoji="1" lang="en-US" altLang="ja-JP" sz="900" u="none" dirty="0"/>
          </a:p>
          <a:p>
            <a:endParaRPr kumimoji="1" lang="en-US" altLang="ja-JP" sz="900" dirty="0"/>
          </a:p>
          <a:p>
            <a:r>
              <a:rPr kumimoji="1" lang="en-US" altLang="ja-JP" sz="900" dirty="0"/>
              <a:t>APC</a:t>
            </a:r>
            <a:r>
              <a:rPr kumimoji="1" lang="ja-JP" altLang="en-US" sz="900" dirty="0"/>
              <a:t>をどう正確に把握するかは難しい問題です。出版社からの情報提供は実現していません。財務会計システムに計上された金額から集計するのが一つの方法です。本学でも</a:t>
            </a:r>
            <a:r>
              <a:rPr kumimoji="1" lang="en-US" altLang="ja-JP" sz="900" dirty="0"/>
              <a:t>2021</a:t>
            </a:r>
            <a:r>
              <a:rPr kumimoji="1" lang="ja-JP" altLang="en-US" sz="900" dirty="0"/>
              <a:t>年度から行っています。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380500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err="1"/>
              <a:t>Topic:</a:t>
            </a:r>
            <a:r>
              <a:rPr lang="en-US" altLang="ja-JP" sz="900" dirty="0" err="1"/>
              <a:t>APC</a:t>
            </a:r>
            <a:r>
              <a:rPr lang="ja-JP" altLang="en-US" sz="900" dirty="0"/>
              <a:t>の費用負担①</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dirty="0"/>
              <a:t>例年、このような調査への協力を、お願いしております。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dirty="0"/>
              <a:t>その目的は、大阪大学が実際に支払っている</a:t>
            </a:r>
            <a:r>
              <a:rPr kumimoji="1" lang="en-US" altLang="ja-JP" dirty="0"/>
              <a:t>(APC)[kana:"</a:t>
            </a:r>
            <a:r>
              <a:rPr kumimoji="1" lang="ja-JP" altLang="en-US" dirty="0"/>
              <a:t>エーピーシ</a:t>
            </a:r>
            <a:r>
              <a:rPr kumimoji="1" lang="en-US" altLang="ja-JP" dirty="0"/>
              <a:t>'</a:t>
            </a:r>
            <a:r>
              <a:rPr kumimoji="1" lang="ja-JP" altLang="en-US" dirty="0"/>
              <a:t>ィ</a:t>
            </a:r>
            <a:r>
              <a:rPr kumimoji="1" lang="en-US" altLang="ja-JP" dirty="0"/>
              <a:t>"]</a:t>
            </a:r>
            <a:r>
              <a:rPr kumimoji="1" lang="ja-JP" altLang="en-US" dirty="0"/>
              <a:t>を正確に集計し、実態を把握することで、出版社との価格交渉の材料にできるためです。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dirty="0"/>
              <a:t>また、文科省からも</a:t>
            </a:r>
            <a:r>
              <a:rPr kumimoji="1" lang="en-US" altLang="ja-JP" dirty="0"/>
              <a:t>(APC)[kana:"</a:t>
            </a:r>
            <a:r>
              <a:rPr kumimoji="1" lang="ja-JP" altLang="en-US" dirty="0"/>
              <a:t>エーピーシ</a:t>
            </a:r>
            <a:r>
              <a:rPr kumimoji="1" lang="en-US" altLang="ja-JP" dirty="0"/>
              <a:t>'</a:t>
            </a:r>
            <a:r>
              <a:rPr kumimoji="1" lang="ja-JP" altLang="en-US" dirty="0"/>
              <a:t>ィ</a:t>
            </a:r>
            <a:r>
              <a:rPr kumimoji="1" lang="en-US" altLang="ja-JP" dirty="0"/>
              <a:t>"]</a:t>
            </a:r>
            <a:r>
              <a:rPr kumimoji="1" lang="ja-JP" altLang="en-US" dirty="0"/>
              <a:t>の支払実態について、照会が来ております。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0" dirty="0"/>
              <a:t>教員の方々にお願いしたいのは、部局の会計係に支払・立替精算を依頼する際に、</a:t>
            </a:r>
            <a:r>
              <a:rPr kumimoji="1" lang="ja-JP" altLang="en-US" dirty="0"/>
              <a:t>オープンアクセス</a:t>
            </a:r>
            <a:r>
              <a:rPr kumimoji="1" lang="ja-JP" altLang="en-US" b="0" dirty="0"/>
              <a:t>のための</a:t>
            </a:r>
            <a:r>
              <a:rPr kumimoji="1" lang="en-US" altLang="ja-JP" b="0" dirty="0"/>
              <a:t>(APC)[kana:"</a:t>
            </a:r>
            <a:r>
              <a:rPr kumimoji="1" lang="ja-JP" altLang="en-US" b="0" dirty="0"/>
              <a:t>エーピーシ</a:t>
            </a:r>
            <a:r>
              <a:rPr kumimoji="1" lang="en-US" altLang="ja-JP" b="0" dirty="0"/>
              <a:t>'</a:t>
            </a:r>
            <a:r>
              <a:rPr kumimoji="1" lang="ja-JP" altLang="en-US" b="0" dirty="0"/>
              <a:t>ィ</a:t>
            </a:r>
            <a:r>
              <a:rPr kumimoji="1" lang="en-US" altLang="ja-JP" b="0" dirty="0"/>
              <a:t>"]</a:t>
            </a:r>
            <a:r>
              <a:rPr kumimoji="1" lang="ja-JP" altLang="en-US" b="0" dirty="0"/>
              <a:t>か、そうでない投稿料か、投稿先の出版社と、雑誌名を、正確にお伝えください。</a:t>
            </a: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0" dirty="0"/>
              <a:t>集計結果については、先ほどの、</a:t>
            </a:r>
            <a:r>
              <a:rPr kumimoji="1" lang="en-US" altLang="ja-JP" b="0" dirty="0"/>
              <a:t>JUSTICE</a:t>
            </a:r>
            <a:r>
              <a:rPr kumimoji="1" lang="ja-JP" altLang="en-US" b="0" dirty="0"/>
              <a:t>調査の推計よりは、高額になると見込まれます。</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dirty="0"/>
              <a:t>例年このような調査への協力を、お願いしております。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dirty="0"/>
              <a:t>目的は、大阪大学が実際に支払っている</a:t>
            </a:r>
            <a:r>
              <a:rPr kumimoji="1" lang="en-US" altLang="ja-JP" dirty="0"/>
              <a:t>APC</a:t>
            </a:r>
            <a:r>
              <a:rPr kumimoji="1" lang="ja-JP" altLang="en-US" dirty="0"/>
              <a:t>を正確に集計し、実態を把握することで、出版社との価格交渉の材料にできるためです。また、文科省からも</a:t>
            </a:r>
            <a:r>
              <a:rPr kumimoji="1" lang="en-US" altLang="ja-JP" dirty="0"/>
              <a:t>APC</a:t>
            </a:r>
            <a:r>
              <a:rPr kumimoji="1" lang="ja-JP" altLang="en-US" dirty="0"/>
              <a:t>の支払実態について照会が来ております。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0" dirty="0"/>
              <a:t>先生方にお願いしたいのは、部局の会計係に支払・立替精算を依頼する際に、</a:t>
            </a:r>
            <a:r>
              <a:rPr kumimoji="1" lang="ja-JP" altLang="en-US" dirty="0"/>
              <a:t>オープンアクセス</a:t>
            </a:r>
            <a:r>
              <a:rPr kumimoji="1" lang="ja-JP" altLang="en-US" b="0" dirty="0"/>
              <a:t>のための</a:t>
            </a:r>
            <a:r>
              <a:rPr kumimoji="1" lang="en-US" altLang="ja-JP" b="0" dirty="0"/>
              <a:t>APC</a:t>
            </a:r>
            <a:r>
              <a:rPr kumimoji="1" lang="ja-JP" altLang="en-US" b="0" dirty="0"/>
              <a:t>か・そうでない投稿料か、投稿先の出版社と雑誌名を正確にお伝えください。</a:t>
            </a: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0" dirty="0"/>
              <a:t>集計結果については、先ほどの</a:t>
            </a:r>
            <a:r>
              <a:rPr kumimoji="1" lang="en-US" altLang="ja-JP" b="0" dirty="0"/>
              <a:t>JUSTICE</a:t>
            </a:r>
            <a:r>
              <a:rPr kumimoji="1" lang="ja-JP" altLang="en-US" b="0" dirty="0"/>
              <a:t>調査の推計よりは高額になると見込まれます。</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35235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err="1"/>
              <a:t>Topic:</a:t>
            </a:r>
            <a:r>
              <a:rPr lang="en-US" altLang="ja-JP" sz="900" dirty="0" err="1"/>
              <a:t>APC</a:t>
            </a:r>
            <a:r>
              <a:rPr lang="ja-JP" altLang="en-US" sz="900" dirty="0"/>
              <a:t>の費用負担①</a:t>
            </a:r>
            <a:endParaRPr kumimoji="1" lang="en-US" altLang="ja-JP" sz="900"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ちなみに、ここでは機関ごとの支払金額を示しましたが、雑誌別に集計すると、金額のトップスリーは、</a:t>
            </a:r>
            <a:r>
              <a:rPr kumimoji="1" lang="en-US" altLang="ja-JP" dirty="0"/>
              <a:t>Scientific Reports, International Journal of Molecular Sciences,</a:t>
            </a:r>
            <a:r>
              <a:rPr kumimoji="1" lang="ja-JP" altLang="en-US" dirty="0"/>
              <a:t> プロス　ワン、でした。</a:t>
            </a:r>
            <a:endParaRPr kumimoji="1" lang="en-US" altLang="ja-JP" dirty="0"/>
          </a:p>
          <a:p>
            <a:r>
              <a:rPr kumimoji="1" lang="ja-JP" altLang="en-US" dirty="0"/>
              <a:t>なお、この推定金額から、</a:t>
            </a:r>
            <a:r>
              <a:rPr kumimoji="1" lang="en-US" altLang="ja-JP" dirty="0"/>
              <a:t>1</a:t>
            </a:r>
            <a:r>
              <a:rPr kumimoji="1" lang="ja-JP" altLang="en-US" dirty="0"/>
              <a:t>件あたりの金額を計算すると、フルオープンアクセスの場合は、約</a:t>
            </a:r>
            <a:r>
              <a:rPr kumimoji="1" lang="en-US" altLang="ja-JP" dirty="0"/>
              <a:t>24</a:t>
            </a:r>
            <a:r>
              <a:rPr kumimoji="1" lang="ja-JP" altLang="en-US" dirty="0"/>
              <a:t>万円、ハイブリッドジャーナルは</a:t>
            </a:r>
            <a:r>
              <a:rPr kumimoji="1" lang="en-US" altLang="ja-JP" dirty="0"/>
              <a:t>40</a:t>
            </a:r>
            <a:r>
              <a:rPr kumimoji="1" lang="ja-JP" altLang="en-US" dirty="0"/>
              <a:t>万円でした。</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dirty="0"/>
              <a:t>ちなみに、ここでは機関別の支払い金額を示しましたが、雑誌別に集計すると金額のトップスリーは、</a:t>
            </a:r>
            <a:endParaRPr kumimoji="1" lang="en-US" altLang="ja-JP" dirty="0"/>
          </a:p>
          <a:p>
            <a:r>
              <a:rPr kumimoji="1" lang="en-US" altLang="ja-JP" dirty="0"/>
              <a:t>Scientific Reports, </a:t>
            </a:r>
          </a:p>
          <a:p>
            <a:r>
              <a:rPr kumimoji="1" lang="en-US" altLang="ja-JP" dirty="0"/>
              <a:t>International Journal of Molecular Sciences,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dirty="0"/>
              <a:t>PLOS ONE</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でした。</a:t>
            </a:r>
            <a:endParaRPr kumimoji="1" lang="en-US" altLang="ja-JP" dirty="0"/>
          </a:p>
          <a:p>
            <a:endParaRPr kumimoji="1" lang="en-US" altLang="ja-JP" dirty="0"/>
          </a:p>
          <a:p>
            <a:r>
              <a:rPr kumimoji="1" lang="ja-JP" altLang="en-US" dirty="0"/>
              <a:t>なお、この推定金額から</a:t>
            </a:r>
            <a:r>
              <a:rPr kumimoji="1" lang="en-US" altLang="ja-JP" dirty="0"/>
              <a:t>1</a:t>
            </a:r>
            <a:r>
              <a:rPr kumimoji="1" lang="ja-JP" altLang="en-US" dirty="0"/>
              <a:t>件あたりの金額を計算すると、フルオープンアクセスの場合は約</a:t>
            </a:r>
            <a:r>
              <a:rPr kumimoji="1" lang="en-US" altLang="ja-JP" dirty="0"/>
              <a:t>28</a:t>
            </a:r>
            <a:r>
              <a:rPr kumimoji="1" lang="ja-JP" altLang="en-US" dirty="0"/>
              <a:t>万円、ハイブリッドジャーナルは</a:t>
            </a:r>
            <a:r>
              <a:rPr kumimoji="1" lang="en-US" altLang="ja-JP" dirty="0"/>
              <a:t>38</a:t>
            </a:r>
            <a:r>
              <a:rPr kumimoji="1" lang="ja-JP" altLang="en-US" dirty="0"/>
              <a:t>万円でした。</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399206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err="1"/>
              <a:t>Topic:</a:t>
            </a:r>
            <a:r>
              <a:rPr lang="en-US" altLang="ja-JP" sz="900" dirty="0" err="1"/>
              <a:t>APC</a:t>
            </a:r>
            <a:r>
              <a:rPr lang="ja-JP" altLang="en-US" sz="900" dirty="0"/>
              <a:t>の費用負担②</a:t>
            </a:r>
            <a:endParaRPr kumimoji="1" lang="en-US" altLang="ja-JP" sz="900"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buFont typeface="Wingdings" panose="05000000000000000000" pitchFamily="2" charset="2"/>
              <a:buNone/>
            </a:pPr>
            <a:r>
              <a:rPr kumimoji="1" lang="ja-JP" altLang="en-US" sz="900" dirty="0"/>
              <a:t>ここで示すとおり、日本の大学などの研究機関が支払っている </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は、右肩上がりです。その要因は、オープンアクセス論文が増えていること、雑誌価格同様に、</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も値上がりしていることです。</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indent="0">
              <a:buFont typeface="Wingdings" panose="05000000000000000000" pitchFamily="2" charset="2"/>
              <a:buNone/>
            </a:pPr>
            <a:endParaRPr kumimoji="1" lang="en-US" altLang="ja-JP" sz="900" dirty="0"/>
          </a:p>
          <a:p>
            <a:pPr marL="0" indent="0">
              <a:buFont typeface="Wingdings" panose="05000000000000000000" pitchFamily="2" charset="2"/>
              <a:buNone/>
            </a:pPr>
            <a:r>
              <a:rPr kumimoji="1" lang="ja-JP" altLang="en-US" sz="900" dirty="0"/>
              <a:t>従来は、購読料として、大学図書館が支払っていましたが、</a:t>
            </a:r>
            <a:r>
              <a:rPr kumimoji="1" lang="en-US" altLang="ja-JP" sz="900" dirty="0"/>
              <a:t>(APC)[kana:"</a:t>
            </a:r>
            <a:r>
              <a:rPr kumimoji="1" lang="ja-JP" altLang="en-US" sz="900" dirty="0"/>
              <a:t>エーピーシ</a:t>
            </a:r>
            <a:r>
              <a:rPr kumimoji="1" lang="en-US" altLang="ja-JP" sz="900" dirty="0"/>
              <a:t>'</a:t>
            </a:r>
            <a:r>
              <a:rPr kumimoji="1" lang="ja-JP" altLang="en-US" sz="900" dirty="0"/>
              <a:t>ィ</a:t>
            </a:r>
            <a:r>
              <a:rPr kumimoji="1" lang="en-US" altLang="ja-JP" sz="900" dirty="0"/>
              <a:t>"]</a:t>
            </a:r>
            <a:r>
              <a:rPr kumimoji="1" lang="ja-JP" altLang="en-US" sz="900" dirty="0"/>
              <a:t>は、研究者が個々人の研究費で支払わないといけません。</a:t>
            </a:r>
            <a:endParaRPr kumimoji="1" lang="en-US" altLang="ja-JP" sz="900" dirty="0"/>
          </a:p>
          <a:p>
            <a:pPr marL="0" indent="0">
              <a:buFont typeface="Wingdings" panose="05000000000000000000" pitchFamily="2" charset="2"/>
              <a:buNone/>
            </a:pPr>
            <a:endParaRPr kumimoji="1" lang="en-US" altLang="ja-JP" sz="900" dirty="0"/>
          </a:p>
          <a:p>
            <a:pPr marL="0" indent="0">
              <a:buFont typeface="Wingdings" panose="05000000000000000000" pitchFamily="2" charset="2"/>
              <a:buNone/>
            </a:pPr>
            <a:r>
              <a:rPr kumimoji="1" lang="ja-JP" altLang="en-US" sz="900" dirty="0"/>
              <a:t>誰がどう負担していくのか、という問題に</a:t>
            </a:r>
            <a:r>
              <a:rPr lang="en-US" altLang="ja-JP" dirty="0"/>
              <a:t>(</a:t>
            </a:r>
            <a:r>
              <a:rPr lang="ja-JP" altLang="en-US" dirty="0"/>
              <a:t>各</a:t>
            </a:r>
            <a:r>
              <a:rPr lang="en-US" altLang="ja-JP" dirty="0"/>
              <a:t>)[kana:"</a:t>
            </a:r>
            <a:r>
              <a:rPr lang="ja-JP" altLang="en-US" dirty="0"/>
              <a:t>カ</a:t>
            </a:r>
            <a:r>
              <a:rPr lang="en-US" altLang="ja-JP" dirty="0"/>
              <a:t>'</a:t>
            </a:r>
            <a:r>
              <a:rPr lang="ja-JP" altLang="en-US" dirty="0"/>
              <a:t>ク</a:t>
            </a:r>
            <a:r>
              <a:rPr lang="en-US" altLang="ja-JP" dirty="0"/>
              <a:t>"]</a:t>
            </a:r>
            <a:r>
              <a:rPr kumimoji="1" lang="ja-JP" altLang="en-US" sz="900" dirty="0"/>
              <a:t>大学は直面しています。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buFont typeface="Wingdings" panose="05000000000000000000" pitchFamily="2" charset="2"/>
              <a:buNone/>
            </a:pPr>
            <a:r>
              <a:rPr kumimoji="1" lang="ja-JP" altLang="en-US" sz="900" dirty="0"/>
              <a:t>日本の大学等研究機関が支払っている</a:t>
            </a:r>
            <a:r>
              <a:rPr kumimoji="1" lang="en-US" altLang="ja-JP" sz="900" dirty="0"/>
              <a:t>APC</a:t>
            </a:r>
            <a:r>
              <a:rPr kumimoji="1" lang="ja-JP" altLang="en-US" sz="900" dirty="0"/>
              <a:t>は右肩上がりです。</a:t>
            </a:r>
            <a:endParaRPr kumimoji="1" lang="en-US" altLang="ja-JP" sz="900" dirty="0"/>
          </a:p>
          <a:p>
            <a:pPr marL="0" indent="0">
              <a:buFont typeface="Wingdings" panose="05000000000000000000" pitchFamily="2" charset="2"/>
              <a:buNone/>
            </a:pPr>
            <a:endParaRPr kumimoji="1" lang="en-US" altLang="ja-JP" sz="900" dirty="0"/>
          </a:p>
          <a:p>
            <a:pPr marL="0" indent="0">
              <a:buFont typeface="Wingdings" panose="05000000000000000000" pitchFamily="2" charset="2"/>
              <a:buNone/>
            </a:pPr>
            <a:r>
              <a:rPr kumimoji="1" lang="ja-JP" altLang="en-US" sz="900" dirty="0"/>
              <a:t>その要因は、オープンアクセス論文が増えていること、雑誌価格同様に</a:t>
            </a:r>
            <a:r>
              <a:rPr kumimoji="1" lang="en-US" altLang="ja-JP" sz="900" dirty="0"/>
              <a:t>APC</a:t>
            </a:r>
            <a:r>
              <a:rPr kumimoji="1" lang="ja-JP" altLang="en-US" sz="900" dirty="0"/>
              <a:t>も値上がりしていっていることです。</a:t>
            </a:r>
            <a:endParaRPr kumimoji="1" lang="en-US" altLang="ja-JP" sz="900" dirty="0"/>
          </a:p>
          <a:p>
            <a:pPr marL="0" indent="0">
              <a:buFont typeface="Wingdings" panose="05000000000000000000" pitchFamily="2" charset="2"/>
              <a:buNone/>
            </a:pPr>
            <a:endParaRPr kumimoji="1" lang="en-US" altLang="ja-JP" sz="900" dirty="0"/>
          </a:p>
          <a:p>
            <a:pPr marL="0" indent="0">
              <a:buFont typeface="Wingdings" panose="05000000000000000000" pitchFamily="2" charset="2"/>
              <a:buNone/>
            </a:pPr>
            <a:r>
              <a:rPr kumimoji="1" lang="ja-JP" altLang="en-US" sz="900" dirty="0"/>
              <a:t>従来は購読料として大学図書館が支払っていましたが、</a:t>
            </a:r>
            <a:r>
              <a:rPr kumimoji="1" lang="en-US" altLang="ja-JP" sz="900" dirty="0"/>
              <a:t>APC</a:t>
            </a:r>
            <a:r>
              <a:rPr kumimoji="1" lang="ja-JP" altLang="en-US" sz="900" dirty="0"/>
              <a:t>は研究者がその研究費で支払わないといけません。</a:t>
            </a:r>
            <a:endParaRPr kumimoji="1" lang="en-US" altLang="ja-JP" sz="900" dirty="0"/>
          </a:p>
          <a:p>
            <a:pPr marL="0" indent="0">
              <a:buFont typeface="Wingdings" panose="05000000000000000000" pitchFamily="2" charset="2"/>
              <a:buNone/>
            </a:pPr>
            <a:endParaRPr kumimoji="1" lang="en-US" altLang="ja-JP" sz="900" dirty="0"/>
          </a:p>
          <a:p>
            <a:pPr marL="0" indent="0">
              <a:buFont typeface="Wingdings" panose="05000000000000000000" pitchFamily="2" charset="2"/>
              <a:buNone/>
            </a:pPr>
            <a:r>
              <a:rPr kumimoji="1" lang="ja-JP" altLang="en-US" sz="900" dirty="0"/>
              <a:t>誰がどう負担していくのか、という問題に各大学は直面しています。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153521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Topic:OA2020</a:t>
            </a:r>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現在は、購読モデルと</a:t>
            </a:r>
            <a:r>
              <a:rPr kumimoji="1" lang="ja-JP" altLang="en-US" dirty="0"/>
              <a:t>オープンアクセス</a:t>
            </a:r>
            <a:r>
              <a:rPr lang="ja-JP" altLang="en-US" sz="900" dirty="0">
                <a:solidFill>
                  <a:schemeClr val="tx1"/>
                </a:solidFill>
                <a:latin typeface="+mn-ea"/>
                <a:ea typeface="+mn-ea"/>
              </a:rPr>
              <a:t>出版モデルが、中途半端に混在しており、そのために二重取りという問題も生じています。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そこで、いっそのこと、全てのジャーナルを</a:t>
            </a:r>
            <a:r>
              <a:rPr lang="en-US" altLang="ja-JP" sz="900" dirty="0">
                <a:solidFill>
                  <a:schemeClr val="tx1"/>
                </a:solidFill>
                <a:latin typeface="+mn-ea"/>
                <a:ea typeface="+mn-ea"/>
              </a:rPr>
              <a:t>(APC)[kana:"</a:t>
            </a:r>
            <a:r>
              <a:rPr lang="ja-JP" altLang="en-US" sz="900" dirty="0">
                <a:solidFill>
                  <a:schemeClr val="tx1"/>
                </a:solidFill>
                <a:latin typeface="+mn-ea"/>
                <a:ea typeface="+mn-ea"/>
              </a:rPr>
              <a:t>エーピーシ</a:t>
            </a:r>
            <a:r>
              <a:rPr lang="en-US" altLang="ja-JP" sz="900" dirty="0">
                <a:solidFill>
                  <a:schemeClr val="tx1"/>
                </a:solidFill>
                <a:latin typeface="+mn-ea"/>
                <a:ea typeface="+mn-ea"/>
              </a:rPr>
              <a:t>'</a:t>
            </a:r>
            <a:r>
              <a:rPr lang="ja-JP" altLang="en-US" sz="900" dirty="0">
                <a:solidFill>
                  <a:schemeClr val="tx1"/>
                </a:solidFill>
                <a:latin typeface="+mn-ea"/>
                <a:ea typeface="+mn-ea"/>
              </a:rPr>
              <a:t>ィ</a:t>
            </a:r>
            <a:r>
              <a:rPr lang="en-US" altLang="ja-JP" sz="900" dirty="0">
                <a:solidFill>
                  <a:schemeClr val="tx1"/>
                </a:solidFill>
                <a:latin typeface="+mn-ea"/>
                <a:ea typeface="+mn-ea"/>
              </a:rPr>
              <a:t>"]</a:t>
            </a:r>
            <a:r>
              <a:rPr lang="ja-JP" altLang="en-US" sz="900" dirty="0">
                <a:solidFill>
                  <a:schemeClr val="tx1"/>
                </a:solidFill>
                <a:latin typeface="+mn-ea"/>
                <a:ea typeface="+mn-ea"/>
              </a:rPr>
              <a:t>で費用を賄う、フル</a:t>
            </a:r>
            <a:r>
              <a:rPr kumimoji="1" lang="ja-JP" altLang="en-US" dirty="0"/>
              <a:t>オープンアクセス</a:t>
            </a:r>
            <a:r>
              <a:rPr lang="ja-JP" altLang="en-US" sz="900" dirty="0">
                <a:solidFill>
                  <a:schemeClr val="tx1"/>
                </a:solidFill>
                <a:latin typeface="+mn-ea"/>
                <a:ea typeface="+mn-ea"/>
              </a:rPr>
              <a:t>誌にすればよいのでは、という提案、</a:t>
            </a:r>
            <a:r>
              <a:rPr lang="en-US" altLang="ja-JP" sz="900" dirty="0">
                <a:solidFill>
                  <a:schemeClr val="tx1"/>
                </a:solidFill>
                <a:latin typeface="+mn-ea"/>
                <a:ea typeface="+mn-ea"/>
              </a:rPr>
              <a:t>OA(2020)[kana:"</a:t>
            </a:r>
            <a:r>
              <a:rPr lang="ja-JP" altLang="en-US" sz="900" dirty="0">
                <a:solidFill>
                  <a:schemeClr val="tx1"/>
                </a:solidFill>
                <a:latin typeface="+mn-ea"/>
                <a:ea typeface="+mn-ea"/>
              </a:rPr>
              <a:t>ニーゼロニーゼロ</a:t>
            </a:r>
            <a:r>
              <a:rPr lang="en-US" altLang="ja-JP" sz="900" dirty="0">
                <a:solidFill>
                  <a:schemeClr val="tx1"/>
                </a:solidFill>
                <a:latin typeface="+mn-ea"/>
                <a:ea typeface="+mn-ea"/>
              </a:rPr>
              <a:t>"]</a:t>
            </a:r>
            <a:r>
              <a:rPr lang="ja-JP" altLang="en-US" sz="900" dirty="0">
                <a:solidFill>
                  <a:schemeClr val="tx1"/>
                </a:solidFill>
                <a:latin typeface="+mn-ea"/>
                <a:ea typeface="+mn-ea"/>
              </a:rPr>
              <a:t>、が出てきました。</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マックスプランク研究所が中心となって、推進されている国際的な活動で、日本の</a:t>
            </a:r>
            <a:r>
              <a:rPr lang="en-US" altLang="ja-JP" sz="900" dirty="0">
                <a:solidFill>
                  <a:schemeClr val="tx1"/>
                </a:solidFill>
                <a:latin typeface="+mn-ea"/>
                <a:ea typeface="+mn-ea"/>
              </a:rPr>
              <a:t>JUSTICE</a:t>
            </a:r>
            <a:r>
              <a:rPr lang="ja-JP" altLang="en-US" sz="900" dirty="0">
                <a:solidFill>
                  <a:schemeClr val="tx1"/>
                </a:solidFill>
                <a:latin typeface="+mn-ea"/>
                <a:ea typeface="+mn-ea"/>
              </a:rPr>
              <a:t>も賛同しています。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図の説明ですが、</a:t>
            </a:r>
            <a:r>
              <a:rPr lang="ja-JP" altLang="en-US" sz="900" dirty="0"/>
              <a:t>購読料を、</a:t>
            </a:r>
            <a:r>
              <a:rPr lang="en-US" altLang="ja-JP" sz="900" dirty="0"/>
              <a:t>(APC)[kana:"</a:t>
            </a:r>
            <a:r>
              <a:rPr lang="ja-JP" altLang="en-US" sz="900" dirty="0"/>
              <a:t>エーピーシ</a:t>
            </a:r>
            <a:r>
              <a:rPr lang="en-US" altLang="ja-JP" sz="900" dirty="0"/>
              <a:t>'</a:t>
            </a:r>
            <a:r>
              <a:rPr lang="ja-JP" altLang="en-US" sz="900" dirty="0"/>
              <a:t>ィ</a:t>
            </a:r>
            <a:r>
              <a:rPr lang="en-US" altLang="ja-JP" sz="900" dirty="0"/>
              <a:t>"]</a:t>
            </a:r>
            <a:r>
              <a:rPr lang="ja-JP" altLang="en-US" sz="900" dirty="0"/>
              <a:t>に振り替えればすべての論文を</a:t>
            </a:r>
            <a:r>
              <a:rPr lang="en-US" altLang="ja-JP" sz="900" dirty="0"/>
              <a:t>OA</a:t>
            </a:r>
            <a:r>
              <a:rPr lang="ja-JP" altLang="en-US" sz="900" dirty="0"/>
              <a:t>出版することが</a:t>
            </a:r>
            <a:r>
              <a:rPr lang="ja-JP" altLang="en-US" sz="900" dirty="0">
                <a:solidFill>
                  <a:schemeClr val="tx1"/>
                </a:solidFill>
                <a:latin typeface="+mn-ea"/>
                <a:ea typeface="+mn-ea"/>
              </a:rPr>
              <a:t>数字の上ではできる、ということです。</a:t>
            </a:r>
            <a:br>
              <a:rPr lang="en-US" altLang="ja-JP" sz="900" dirty="0">
                <a:solidFill>
                  <a:schemeClr val="tx1"/>
                </a:solidFill>
                <a:latin typeface="+mn-ea"/>
                <a:ea typeface="+mn-ea"/>
              </a:rPr>
            </a:br>
            <a:r>
              <a:rPr lang="ja-JP" altLang="en-US" sz="900" dirty="0">
                <a:solidFill>
                  <a:schemeClr val="tx1"/>
                </a:solidFill>
                <a:latin typeface="+mn-ea"/>
                <a:ea typeface="+mn-ea"/>
              </a:rPr>
              <a:t>具体的には、世界で年間</a:t>
            </a:r>
            <a:r>
              <a:rPr lang="en-US" altLang="ja-JP" sz="900" dirty="0">
                <a:solidFill>
                  <a:schemeClr val="tx1"/>
                </a:solidFill>
                <a:latin typeface="+mn-ea"/>
                <a:ea typeface="+mn-ea"/>
              </a:rPr>
              <a:t>200</a:t>
            </a:r>
            <a:r>
              <a:rPr lang="ja-JP" altLang="en-US" sz="900" dirty="0">
                <a:solidFill>
                  <a:schemeClr val="tx1"/>
                </a:solidFill>
                <a:latin typeface="+mn-ea"/>
                <a:ea typeface="+mn-ea"/>
              </a:rPr>
              <a:t>万本の学術論文が出版され、それに対して学術雑誌の購読料として</a:t>
            </a:r>
            <a:r>
              <a:rPr lang="en-US" altLang="ja-JP" sz="900" dirty="0">
                <a:solidFill>
                  <a:schemeClr val="tx1"/>
                </a:solidFill>
                <a:latin typeface="+mn-ea"/>
                <a:ea typeface="+mn-ea"/>
              </a:rPr>
              <a:t>76</a:t>
            </a:r>
            <a:r>
              <a:rPr lang="ja-JP" altLang="en-US" sz="900" dirty="0">
                <a:solidFill>
                  <a:schemeClr val="tx1"/>
                </a:solidFill>
                <a:latin typeface="+mn-ea"/>
                <a:ea typeface="+mn-ea"/>
              </a:rPr>
              <a:t>億ユーロが支払われています。</a:t>
            </a:r>
            <a:r>
              <a:rPr lang="en-US" altLang="ja-JP" sz="900" dirty="0">
                <a:solidFill>
                  <a:schemeClr val="tx1"/>
                </a:solidFill>
                <a:latin typeface="+mn-ea"/>
                <a:ea typeface="+mn-ea"/>
              </a:rPr>
              <a:t>1</a:t>
            </a:r>
            <a:r>
              <a:rPr lang="ja-JP" altLang="en-US" sz="900" dirty="0">
                <a:solidFill>
                  <a:schemeClr val="tx1"/>
                </a:solidFill>
                <a:latin typeface="+mn-ea"/>
                <a:ea typeface="+mn-ea"/>
              </a:rPr>
              <a:t>論文当たりでは</a:t>
            </a:r>
            <a:r>
              <a:rPr lang="en-US" altLang="ja-JP" sz="900" dirty="0">
                <a:solidFill>
                  <a:schemeClr val="tx1"/>
                </a:solidFill>
                <a:latin typeface="+mn-ea"/>
                <a:ea typeface="+mn-ea"/>
              </a:rPr>
              <a:t>3,800</a:t>
            </a:r>
            <a:r>
              <a:rPr lang="ja-JP" altLang="en-US" sz="900" dirty="0">
                <a:solidFill>
                  <a:schemeClr val="tx1"/>
                </a:solidFill>
                <a:latin typeface="+mn-ea"/>
                <a:ea typeface="+mn-ea"/>
              </a:rPr>
              <a:t>ユーロになりますが、現実の</a:t>
            </a:r>
            <a:r>
              <a:rPr lang="en-US" altLang="ja-JP" sz="900" dirty="0">
                <a:solidFill>
                  <a:schemeClr val="tx1"/>
                </a:solidFill>
                <a:latin typeface="+mn-ea"/>
                <a:ea typeface="+mn-ea"/>
              </a:rPr>
              <a:t>1</a:t>
            </a:r>
            <a:r>
              <a:rPr lang="ja-JP" altLang="en-US" sz="900" dirty="0">
                <a:solidFill>
                  <a:schemeClr val="tx1"/>
                </a:solidFill>
                <a:latin typeface="+mn-ea"/>
                <a:ea typeface="+mn-ea"/>
              </a:rPr>
              <a:t>論文あたりの</a:t>
            </a:r>
            <a:r>
              <a:rPr lang="en-US" altLang="ja-JP" sz="900" dirty="0">
                <a:solidFill>
                  <a:schemeClr val="tx1"/>
                </a:solidFill>
                <a:latin typeface="+mn-ea"/>
                <a:ea typeface="+mn-ea"/>
              </a:rPr>
              <a:t>(APC)[kana:"</a:t>
            </a:r>
            <a:r>
              <a:rPr lang="ja-JP" altLang="en-US" sz="900" dirty="0">
                <a:solidFill>
                  <a:schemeClr val="tx1"/>
                </a:solidFill>
                <a:latin typeface="+mn-ea"/>
                <a:ea typeface="+mn-ea"/>
              </a:rPr>
              <a:t>エーピーシ</a:t>
            </a:r>
            <a:r>
              <a:rPr lang="en-US" altLang="ja-JP" sz="900" dirty="0">
                <a:solidFill>
                  <a:schemeClr val="tx1"/>
                </a:solidFill>
                <a:latin typeface="+mn-ea"/>
                <a:ea typeface="+mn-ea"/>
              </a:rPr>
              <a:t>'</a:t>
            </a:r>
            <a:r>
              <a:rPr lang="ja-JP" altLang="en-US" sz="900" dirty="0">
                <a:solidFill>
                  <a:schemeClr val="tx1"/>
                </a:solidFill>
                <a:latin typeface="+mn-ea"/>
                <a:ea typeface="+mn-ea"/>
              </a:rPr>
              <a:t>ィ</a:t>
            </a:r>
            <a:r>
              <a:rPr lang="en-US" altLang="ja-JP" sz="900" dirty="0">
                <a:solidFill>
                  <a:schemeClr val="tx1"/>
                </a:solidFill>
                <a:latin typeface="+mn-ea"/>
                <a:ea typeface="+mn-ea"/>
              </a:rPr>
              <a:t>"]</a:t>
            </a:r>
            <a:r>
              <a:rPr lang="ja-JP" altLang="en-US" sz="900" dirty="0">
                <a:solidFill>
                  <a:schemeClr val="tx1"/>
                </a:solidFill>
                <a:latin typeface="+mn-ea"/>
                <a:ea typeface="+mn-ea"/>
              </a:rPr>
              <a:t>は約</a:t>
            </a:r>
            <a:r>
              <a:rPr lang="en-US" altLang="ja-JP" sz="900" dirty="0">
                <a:solidFill>
                  <a:schemeClr val="tx1"/>
                </a:solidFill>
                <a:latin typeface="+mn-ea"/>
                <a:ea typeface="+mn-ea"/>
              </a:rPr>
              <a:t>2,000</a:t>
            </a:r>
            <a:r>
              <a:rPr lang="ja-JP" altLang="en-US" sz="900" dirty="0">
                <a:solidFill>
                  <a:schemeClr val="tx1"/>
                </a:solidFill>
                <a:latin typeface="+mn-ea"/>
                <a:ea typeface="+mn-ea"/>
              </a:rPr>
              <a:t>ユーロとして、</a:t>
            </a:r>
            <a:r>
              <a:rPr lang="en-US" altLang="ja-JP" sz="900" dirty="0">
                <a:solidFill>
                  <a:schemeClr val="tx1"/>
                </a:solidFill>
                <a:latin typeface="+mn-ea"/>
                <a:ea typeface="+mn-ea"/>
              </a:rPr>
              <a:t>200</a:t>
            </a:r>
            <a:r>
              <a:rPr lang="ja-JP" altLang="en-US" sz="900" dirty="0">
                <a:solidFill>
                  <a:schemeClr val="tx1"/>
                </a:solidFill>
                <a:latin typeface="+mn-ea"/>
                <a:ea typeface="+mn-ea"/>
              </a:rPr>
              <a:t>万本の論文を、すべて</a:t>
            </a:r>
            <a:r>
              <a:rPr lang="en-US" altLang="ja-JP" sz="900" dirty="0">
                <a:solidFill>
                  <a:schemeClr val="tx1"/>
                </a:solidFill>
                <a:latin typeface="+mn-ea"/>
                <a:ea typeface="+mn-ea"/>
              </a:rPr>
              <a:t>OA</a:t>
            </a:r>
            <a:r>
              <a:rPr lang="ja-JP" altLang="en-US" sz="900" dirty="0">
                <a:solidFill>
                  <a:schemeClr val="tx1"/>
                </a:solidFill>
                <a:latin typeface="+mn-ea"/>
                <a:ea typeface="+mn-ea"/>
              </a:rPr>
              <a:t>にするには、</a:t>
            </a:r>
            <a:r>
              <a:rPr lang="en-US" altLang="ja-JP" sz="900" dirty="0">
                <a:solidFill>
                  <a:schemeClr val="tx1"/>
                </a:solidFill>
                <a:latin typeface="+mn-ea"/>
                <a:ea typeface="+mn-ea"/>
              </a:rPr>
              <a:t>40</a:t>
            </a:r>
            <a:r>
              <a:rPr lang="ja-JP" altLang="en-US" sz="900" dirty="0">
                <a:solidFill>
                  <a:schemeClr val="tx1"/>
                </a:solidFill>
                <a:latin typeface="+mn-ea"/>
                <a:ea typeface="+mn-ea"/>
              </a:rPr>
              <a:t>億ユーロで賄える、というものです。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現在は、購読モデルと</a:t>
            </a:r>
            <a:r>
              <a:rPr kumimoji="1" lang="ja-JP" altLang="en-US" dirty="0"/>
              <a:t>オープンアクセス</a:t>
            </a:r>
            <a:r>
              <a:rPr lang="ja-JP" altLang="en-US" sz="900" dirty="0">
                <a:solidFill>
                  <a:schemeClr val="tx1"/>
                </a:solidFill>
                <a:latin typeface="+mn-ea"/>
                <a:ea typeface="+mn-ea"/>
              </a:rPr>
              <a:t>出版モデルが中途半端に混在しており、そのために二重取りという問題も生じています。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では、いっそのこと全ジャーナルを</a:t>
            </a:r>
            <a:r>
              <a:rPr lang="en-US" altLang="ja-JP" sz="900" dirty="0">
                <a:solidFill>
                  <a:schemeClr val="tx1"/>
                </a:solidFill>
                <a:latin typeface="+mn-ea"/>
                <a:ea typeface="+mn-ea"/>
              </a:rPr>
              <a:t>APC</a:t>
            </a:r>
            <a:r>
              <a:rPr lang="ja-JP" altLang="en-US" sz="900" dirty="0">
                <a:solidFill>
                  <a:schemeClr val="tx1"/>
                </a:solidFill>
                <a:latin typeface="+mn-ea"/>
                <a:ea typeface="+mn-ea"/>
              </a:rPr>
              <a:t>で費用を賄うフル</a:t>
            </a:r>
            <a:r>
              <a:rPr kumimoji="1" lang="ja-JP" altLang="en-US" dirty="0"/>
              <a:t>オープンアクセス</a:t>
            </a:r>
            <a:r>
              <a:rPr lang="ja-JP" altLang="en-US" sz="900" dirty="0">
                <a:solidFill>
                  <a:schemeClr val="tx1"/>
                </a:solidFill>
                <a:latin typeface="+mn-ea"/>
                <a:ea typeface="+mn-ea"/>
              </a:rPr>
              <a:t>誌にすればよいのでは、という提案「</a:t>
            </a:r>
            <a:r>
              <a:rPr lang="en-US" altLang="ja-JP" sz="900" dirty="0">
                <a:solidFill>
                  <a:schemeClr val="tx1"/>
                </a:solidFill>
                <a:latin typeface="+mn-ea"/>
                <a:ea typeface="+mn-ea"/>
              </a:rPr>
              <a:t>OA2020</a:t>
            </a:r>
            <a:r>
              <a:rPr lang="ja-JP" altLang="en-US" sz="900" dirty="0">
                <a:solidFill>
                  <a:schemeClr val="tx1"/>
                </a:solidFill>
                <a:latin typeface="+mn-ea"/>
                <a:ea typeface="+mn-ea"/>
              </a:rPr>
              <a:t>」　（オーエー　ニーゼロ　ニーゼロ）　が出てきました。マックスプランク研究所が中心となって推進されている国際的な活動で、日本の</a:t>
            </a:r>
            <a:r>
              <a:rPr lang="en-US" altLang="ja-JP" sz="900" dirty="0">
                <a:solidFill>
                  <a:schemeClr val="tx1"/>
                </a:solidFill>
                <a:latin typeface="+mn-ea"/>
                <a:ea typeface="+mn-ea"/>
              </a:rPr>
              <a:t>JUSTICE</a:t>
            </a:r>
            <a:r>
              <a:rPr lang="ja-JP" altLang="en-US" sz="900" dirty="0">
                <a:solidFill>
                  <a:schemeClr val="tx1"/>
                </a:solidFill>
                <a:latin typeface="+mn-ea"/>
                <a:ea typeface="+mn-ea"/>
              </a:rPr>
              <a:t>も賛同しています。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図の説明ですが、</a:t>
            </a:r>
            <a:r>
              <a:rPr lang="ja-JP" altLang="en-US" sz="900" dirty="0"/>
              <a:t>購読料を</a:t>
            </a:r>
            <a:r>
              <a:rPr lang="en-US" altLang="ja-JP" sz="900" dirty="0"/>
              <a:t>APC</a:t>
            </a:r>
            <a:r>
              <a:rPr lang="ja-JP" altLang="en-US" sz="900" dirty="0"/>
              <a:t>に振り替えれば、すべての論文を</a:t>
            </a:r>
            <a:r>
              <a:rPr lang="en-US" altLang="ja-JP" sz="900" dirty="0"/>
              <a:t>OA</a:t>
            </a:r>
            <a:r>
              <a:rPr lang="ja-JP" altLang="en-US" sz="900" dirty="0"/>
              <a:t>出版することが</a:t>
            </a:r>
            <a:r>
              <a:rPr lang="ja-JP" altLang="en-US" sz="900" dirty="0">
                <a:solidFill>
                  <a:schemeClr val="tx1"/>
                </a:solidFill>
                <a:latin typeface="+mn-ea"/>
                <a:ea typeface="+mn-ea"/>
              </a:rPr>
              <a:t>数字の上ではできる、ということです。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具体的には、世界で年間</a:t>
            </a:r>
            <a:r>
              <a:rPr lang="en-US" altLang="ja-JP" sz="900" dirty="0">
                <a:solidFill>
                  <a:schemeClr val="tx1"/>
                </a:solidFill>
                <a:latin typeface="+mn-ea"/>
                <a:ea typeface="+mn-ea"/>
              </a:rPr>
              <a:t>200</a:t>
            </a:r>
            <a:r>
              <a:rPr lang="ja-JP" altLang="en-US" sz="900" dirty="0">
                <a:solidFill>
                  <a:schemeClr val="tx1"/>
                </a:solidFill>
                <a:latin typeface="+mn-ea"/>
                <a:ea typeface="+mn-ea"/>
              </a:rPr>
              <a:t>万本の学術論文が出版され、それに対して学術雑誌の購読料として</a:t>
            </a:r>
            <a:r>
              <a:rPr lang="en-US" altLang="ja-JP" sz="900" dirty="0">
                <a:solidFill>
                  <a:schemeClr val="tx1"/>
                </a:solidFill>
                <a:latin typeface="+mn-ea"/>
                <a:ea typeface="+mn-ea"/>
              </a:rPr>
              <a:t>76</a:t>
            </a:r>
            <a:r>
              <a:rPr lang="ja-JP" altLang="en-US" sz="900" dirty="0">
                <a:solidFill>
                  <a:schemeClr val="tx1"/>
                </a:solidFill>
                <a:latin typeface="+mn-ea"/>
                <a:ea typeface="+mn-ea"/>
              </a:rPr>
              <a:t>億ユーロが支払われています。</a:t>
            </a:r>
            <a:r>
              <a:rPr lang="en-US" altLang="ja-JP" sz="900" dirty="0">
                <a:solidFill>
                  <a:schemeClr val="tx1"/>
                </a:solidFill>
                <a:latin typeface="+mn-ea"/>
                <a:ea typeface="+mn-ea"/>
              </a:rPr>
              <a:t>1</a:t>
            </a:r>
            <a:r>
              <a:rPr lang="ja-JP" altLang="en-US" sz="900" dirty="0">
                <a:solidFill>
                  <a:schemeClr val="tx1"/>
                </a:solidFill>
                <a:latin typeface="+mn-ea"/>
                <a:ea typeface="+mn-ea"/>
              </a:rPr>
              <a:t>論文当たりでは</a:t>
            </a:r>
            <a:r>
              <a:rPr lang="en-US" altLang="ja-JP" sz="900" dirty="0">
                <a:solidFill>
                  <a:schemeClr val="tx1"/>
                </a:solidFill>
                <a:latin typeface="+mn-ea"/>
                <a:ea typeface="+mn-ea"/>
              </a:rPr>
              <a:t>3,800</a:t>
            </a:r>
            <a:r>
              <a:rPr lang="ja-JP" altLang="en-US" sz="900" dirty="0">
                <a:solidFill>
                  <a:schemeClr val="tx1"/>
                </a:solidFill>
                <a:latin typeface="+mn-ea"/>
                <a:ea typeface="+mn-ea"/>
              </a:rPr>
              <a:t>ユーロになりますが、現実の</a:t>
            </a:r>
            <a:r>
              <a:rPr lang="en-US" altLang="ja-JP" sz="900" dirty="0">
                <a:solidFill>
                  <a:schemeClr val="tx1"/>
                </a:solidFill>
                <a:latin typeface="+mn-ea"/>
                <a:ea typeface="+mn-ea"/>
              </a:rPr>
              <a:t>1</a:t>
            </a:r>
            <a:r>
              <a:rPr lang="ja-JP" altLang="en-US" sz="900" dirty="0">
                <a:solidFill>
                  <a:schemeClr val="tx1"/>
                </a:solidFill>
                <a:latin typeface="+mn-ea"/>
                <a:ea typeface="+mn-ea"/>
              </a:rPr>
              <a:t>論文あたりの</a:t>
            </a:r>
            <a:r>
              <a:rPr lang="en-US" altLang="ja-JP" sz="900" dirty="0">
                <a:solidFill>
                  <a:schemeClr val="tx1"/>
                </a:solidFill>
                <a:latin typeface="+mn-ea"/>
                <a:ea typeface="+mn-ea"/>
              </a:rPr>
              <a:t>APC</a:t>
            </a:r>
            <a:r>
              <a:rPr lang="ja-JP" altLang="en-US" sz="900" dirty="0">
                <a:solidFill>
                  <a:schemeClr val="tx1"/>
                </a:solidFill>
                <a:latin typeface="+mn-ea"/>
                <a:ea typeface="+mn-ea"/>
              </a:rPr>
              <a:t>は約</a:t>
            </a:r>
            <a:r>
              <a:rPr lang="en-US" altLang="ja-JP" sz="900" dirty="0">
                <a:solidFill>
                  <a:schemeClr val="tx1"/>
                </a:solidFill>
                <a:latin typeface="+mn-ea"/>
                <a:ea typeface="+mn-ea"/>
              </a:rPr>
              <a:t>2,000</a:t>
            </a:r>
            <a:r>
              <a:rPr lang="ja-JP" altLang="en-US" sz="900" dirty="0">
                <a:solidFill>
                  <a:schemeClr val="tx1"/>
                </a:solidFill>
                <a:latin typeface="+mn-ea"/>
                <a:ea typeface="+mn-ea"/>
              </a:rPr>
              <a:t>ユーロとして、</a:t>
            </a:r>
            <a:r>
              <a:rPr lang="en-US" altLang="ja-JP" sz="900" dirty="0">
                <a:solidFill>
                  <a:schemeClr val="tx1"/>
                </a:solidFill>
                <a:latin typeface="+mn-ea"/>
                <a:ea typeface="+mn-ea"/>
              </a:rPr>
              <a:t>200</a:t>
            </a:r>
            <a:r>
              <a:rPr lang="ja-JP" altLang="en-US" sz="900" dirty="0">
                <a:solidFill>
                  <a:schemeClr val="tx1"/>
                </a:solidFill>
                <a:latin typeface="+mn-ea"/>
                <a:ea typeface="+mn-ea"/>
              </a:rPr>
              <a:t>万本の論文をすべて</a:t>
            </a:r>
            <a:r>
              <a:rPr lang="en-US" altLang="ja-JP" sz="900" dirty="0">
                <a:solidFill>
                  <a:schemeClr val="tx1"/>
                </a:solidFill>
                <a:latin typeface="+mn-ea"/>
                <a:ea typeface="+mn-ea"/>
              </a:rPr>
              <a:t>OA</a:t>
            </a:r>
            <a:r>
              <a:rPr lang="ja-JP" altLang="en-US" sz="900" dirty="0">
                <a:solidFill>
                  <a:schemeClr val="tx1"/>
                </a:solidFill>
                <a:latin typeface="+mn-ea"/>
                <a:ea typeface="+mn-ea"/>
              </a:rPr>
              <a:t>にするには</a:t>
            </a:r>
            <a:r>
              <a:rPr lang="en-US" altLang="ja-JP" sz="900" dirty="0">
                <a:solidFill>
                  <a:schemeClr val="tx1"/>
                </a:solidFill>
                <a:latin typeface="+mn-ea"/>
                <a:ea typeface="+mn-ea"/>
              </a:rPr>
              <a:t>40</a:t>
            </a:r>
            <a:r>
              <a:rPr lang="ja-JP" altLang="en-US" sz="900" dirty="0">
                <a:solidFill>
                  <a:schemeClr val="tx1"/>
                </a:solidFill>
                <a:latin typeface="+mn-ea"/>
                <a:ea typeface="+mn-ea"/>
              </a:rPr>
              <a:t>億ユーロで賄える、というものです。</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131445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Topic:OA2020</a:t>
            </a:r>
            <a:r>
              <a:rPr kumimoji="1" lang="ja-JP" altLang="en-US" sz="900" dirty="0"/>
              <a:t>ロードマップ</a:t>
            </a:r>
            <a:endParaRPr kumimoji="1" lang="en-US" altLang="ja-JP" sz="900"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latin typeface="+mn-ea"/>
                <a:ea typeface="+mn-ea"/>
              </a:rPr>
              <a:t>OA(2020)[kana:"</a:t>
            </a:r>
            <a:r>
              <a:rPr lang="ja-JP" altLang="en-US" sz="900" dirty="0">
                <a:solidFill>
                  <a:schemeClr val="tx1"/>
                </a:solidFill>
                <a:latin typeface="+mn-ea"/>
                <a:ea typeface="+mn-ea"/>
              </a:rPr>
              <a:t>ニーゼロニーゼロ</a:t>
            </a:r>
            <a:r>
              <a:rPr lang="en-US" altLang="ja-JP" sz="900" dirty="0">
                <a:solidFill>
                  <a:schemeClr val="tx1"/>
                </a:solidFill>
                <a:latin typeface="+mn-ea"/>
                <a:ea typeface="+mn-ea"/>
              </a:rPr>
              <a:t>"]</a:t>
            </a:r>
            <a:r>
              <a:rPr lang="ja-JP" altLang="en-US" sz="900" dirty="0">
                <a:solidFill>
                  <a:schemeClr val="tx1"/>
                </a:solidFill>
              </a:rPr>
              <a:t>が提案する、購読モデルを</a:t>
            </a:r>
            <a:r>
              <a:rPr kumimoji="1" lang="ja-JP" altLang="en-US" sz="900" dirty="0">
                <a:solidFill>
                  <a:schemeClr val="tx1"/>
                </a:solidFill>
              </a:rPr>
              <a:t>オープンアクセス</a:t>
            </a:r>
            <a:r>
              <a:rPr lang="ja-JP" altLang="en-US" sz="900" dirty="0">
                <a:solidFill>
                  <a:schemeClr val="tx1"/>
                </a:solidFill>
              </a:rPr>
              <a:t>出版モデルに変換するロードマップです。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rPr>
              <a:t>A</a:t>
            </a:r>
            <a:r>
              <a:rPr lang="ja-JP" altLang="en-US" sz="900" dirty="0">
                <a:solidFill>
                  <a:schemeClr val="tx1"/>
                </a:solidFill>
              </a:rPr>
              <a:t>が従来の購読モデル、</a:t>
            </a:r>
            <a:r>
              <a:rPr lang="en-US" altLang="ja-JP" sz="900" dirty="0">
                <a:solidFill>
                  <a:schemeClr val="tx1"/>
                </a:solidFill>
              </a:rPr>
              <a:t>B</a:t>
            </a:r>
            <a:r>
              <a:rPr lang="ja-JP" altLang="en-US" sz="900" dirty="0">
                <a:solidFill>
                  <a:schemeClr val="tx1"/>
                </a:solidFill>
              </a:rPr>
              <a:t>はハイブリッドモデルです。現在はこの形態が中心ですが、</a:t>
            </a:r>
            <a:r>
              <a:rPr lang="en-US" altLang="ja-JP" sz="900" dirty="0">
                <a:solidFill>
                  <a:schemeClr val="tx1"/>
                </a:solidFill>
              </a:rPr>
              <a:t>(</a:t>
            </a:r>
            <a:r>
              <a:rPr lang="ja-JP" altLang="en-US" sz="900" dirty="0">
                <a:solidFill>
                  <a:schemeClr val="tx1"/>
                </a:solidFill>
              </a:rPr>
              <a:t>二重払い</a:t>
            </a:r>
            <a:r>
              <a:rPr lang="en-US" altLang="ja-JP" sz="900" dirty="0">
                <a:solidFill>
                  <a:schemeClr val="tx1"/>
                </a:solidFill>
              </a:rPr>
              <a:t>)[kana:"</a:t>
            </a:r>
            <a:r>
              <a:rPr lang="ja-JP" altLang="en-US" sz="900" dirty="0">
                <a:solidFill>
                  <a:schemeClr val="tx1"/>
                </a:solidFill>
              </a:rPr>
              <a:t>ニジュウバ</a:t>
            </a:r>
            <a:r>
              <a:rPr lang="en-US" altLang="ja-JP" sz="900" dirty="0">
                <a:solidFill>
                  <a:schemeClr val="tx1"/>
                </a:solidFill>
              </a:rPr>
              <a:t>'</a:t>
            </a:r>
            <a:r>
              <a:rPr lang="ja-JP" altLang="en-US" sz="900" dirty="0">
                <a:solidFill>
                  <a:schemeClr val="tx1"/>
                </a:solidFill>
              </a:rPr>
              <a:t>ライ</a:t>
            </a:r>
            <a:r>
              <a:rPr lang="en-US" altLang="ja-JP" sz="900" dirty="0">
                <a:solidFill>
                  <a:schemeClr val="tx1"/>
                </a:solidFill>
              </a:rPr>
              <a:t>"]</a:t>
            </a:r>
            <a:r>
              <a:rPr lang="ja-JP" altLang="en-US" sz="900" dirty="0">
                <a:solidFill>
                  <a:schemeClr val="tx1"/>
                </a:solidFill>
              </a:rPr>
              <a:t>の問題があるため、</a:t>
            </a:r>
            <a:r>
              <a:rPr lang="en-US" altLang="ja-JP" sz="900" dirty="0">
                <a:solidFill>
                  <a:schemeClr val="tx1"/>
                </a:solidFill>
              </a:rPr>
              <a:t>C</a:t>
            </a:r>
            <a:r>
              <a:rPr lang="ja-JP" altLang="en-US" sz="900" dirty="0">
                <a:solidFill>
                  <a:schemeClr val="tx1"/>
                </a:solidFill>
              </a:rPr>
              <a:t>への移行を目指します。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rPr>
              <a:t>C</a:t>
            </a:r>
            <a:r>
              <a:rPr lang="ja-JP" altLang="en-US" sz="900" dirty="0">
                <a:solidFill>
                  <a:schemeClr val="tx1"/>
                </a:solidFill>
              </a:rPr>
              <a:t>は、購読料と、</a:t>
            </a:r>
            <a:r>
              <a:rPr lang="en-US" altLang="ja-JP" sz="900" dirty="0">
                <a:solidFill>
                  <a:schemeClr val="tx1"/>
                </a:solidFill>
              </a:rPr>
              <a:t>(APC)[kana:“</a:t>
            </a:r>
            <a:r>
              <a:rPr lang="ja-JP" altLang="en-US" sz="900" dirty="0">
                <a:solidFill>
                  <a:schemeClr val="tx1"/>
                </a:solidFill>
              </a:rPr>
              <a:t>エーピーシ</a:t>
            </a:r>
            <a:r>
              <a:rPr lang="en-US" altLang="ja-JP" sz="900" dirty="0">
                <a:solidFill>
                  <a:schemeClr val="tx1"/>
                </a:solidFill>
              </a:rPr>
              <a:t>‘</a:t>
            </a:r>
            <a:r>
              <a:rPr lang="ja-JP" altLang="en-US" sz="900" dirty="0">
                <a:solidFill>
                  <a:schemeClr val="tx1"/>
                </a:solidFill>
              </a:rPr>
              <a:t>ィ</a:t>
            </a:r>
            <a:r>
              <a:rPr lang="en-US" altLang="ja-JP" sz="900" dirty="0">
                <a:solidFill>
                  <a:schemeClr val="tx1"/>
                </a:solidFill>
              </a:rPr>
              <a:t>”]</a:t>
            </a:r>
            <a:r>
              <a:rPr lang="ja-JP" altLang="en-US" sz="900" dirty="0">
                <a:solidFill>
                  <a:schemeClr val="tx1"/>
                </a:solidFill>
              </a:rPr>
              <a:t>をセットにした契約モデルです。本学でも契約実績がある、転換契約と呼ばれるもので、完全な</a:t>
            </a:r>
            <a:r>
              <a:rPr kumimoji="1" lang="ja-JP" altLang="en-US" sz="900" dirty="0">
                <a:solidFill>
                  <a:schemeClr val="tx1"/>
                </a:solidFill>
              </a:rPr>
              <a:t>オープンアクセス</a:t>
            </a:r>
            <a:r>
              <a:rPr lang="ja-JP" altLang="en-US" sz="900" dirty="0">
                <a:solidFill>
                  <a:schemeClr val="tx1"/>
                </a:solidFill>
              </a:rPr>
              <a:t>に実現するまでの移行期のモデルです。</a:t>
            </a:r>
            <a:r>
              <a:rPr kumimoji="1" lang="ja-JP" altLang="en-US" sz="900" dirty="0">
                <a:solidFill>
                  <a:schemeClr val="tx1"/>
                </a:solidFill>
              </a:rPr>
              <a:t>そして、最終的にはフルオープンアクセスにする、というものです。ロードマップ通りの達成はされませんでしたが、現在も試行・展開が続いています。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ここまで、オープンアクセス出版モデルについて説明してきました。</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rPr>
              <a:t>OA2020</a:t>
            </a:r>
            <a:r>
              <a:rPr lang="ja-JP" altLang="en-US" sz="900" dirty="0">
                <a:solidFill>
                  <a:schemeClr val="tx1"/>
                </a:solidFill>
              </a:rPr>
              <a:t>が提案する、購読モデルを</a:t>
            </a:r>
            <a:r>
              <a:rPr kumimoji="1" lang="ja-JP" altLang="en-US" sz="900" dirty="0">
                <a:solidFill>
                  <a:schemeClr val="tx1"/>
                </a:solidFill>
              </a:rPr>
              <a:t>オープンアクセス</a:t>
            </a:r>
            <a:r>
              <a:rPr lang="ja-JP" altLang="en-US" sz="900" dirty="0">
                <a:solidFill>
                  <a:schemeClr val="tx1"/>
                </a:solidFill>
              </a:rPr>
              <a:t>出版モデルに変換するロードマップです。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rPr>
              <a:t>A</a:t>
            </a:r>
            <a:r>
              <a:rPr lang="ja-JP" altLang="en-US" sz="900" dirty="0">
                <a:solidFill>
                  <a:schemeClr val="tx1"/>
                </a:solidFill>
              </a:rPr>
              <a:t>が従来の購読モデル、</a:t>
            </a:r>
            <a:r>
              <a:rPr lang="en-US" altLang="ja-JP" sz="900" dirty="0">
                <a:solidFill>
                  <a:schemeClr val="tx1"/>
                </a:solidFill>
              </a:rPr>
              <a:t>B</a:t>
            </a:r>
            <a:r>
              <a:rPr lang="ja-JP" altLang="en-US" sz="900" dirty="0">
                <a:solidFill>
                  <a:schemeClr val="tx1"/>
                </a:solidFill>
              </a:rPr>
              <a:t>はハイブリッドモデルです。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rPr>
              <a:t>現在はこの形態が中心ですが、二重払いの問題ありますので、</a:t>
            </a:r>
            <a:r>
              <a:rPr lang="en-US" altLang="ja-JP" sz="900" dirty="0">
                <a:solidFill>
                  <a:schemeClr val="tx1"/>
                </a:solidFill>
              </a:rPr>
              <a:t>C</a:t>
            </a:r>
            <a:r>
              <a:rPr lang="ja-JP" altLang="en-US" sz="900" dirty="0">
                <a:solidFill>
                  <a:schemeClr val="tx1"/>
                </a:solidFill>
              </a:rPr>
              <a:t>への移行を目指します。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rPr>
              <a:t>C</a:t>
            </a:r>
            <a:r>
              <a:rPr lang="ja-JP" altLang="en-US" sz="900" dirty="0">
                <a:solidFill>
                  <a:schemeClr val="tx1"/>
                </a:solidFill>
              </a:rPr>
              <a:t>は購読料と</a:t>
            </a:r>
            <a:r>
              <a:rPr lang="en-US" altLang="ja-JP" sz="900" dirty="0">
                <a:solidFill>
                  <a:schemeClr val="tx1"/>
                </a:solidFill>
              </a:rPr>
              <a:t>APC</a:t>
            </a:r>
            <a:r>
              <a:rPr lang="ja-JP" altLang="en-US" sz="900" dirty="0">
                <a:solidFill>
                  <a:schemeClr val="tx1"/>
                </a:solidFill>
              </a:rPr>
              <a:t>をセットにした契約モデルです。</a:t>
            </a:r>
            <a:endParaRPr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rPr>
              <a:t>本学でも契約実績がある転換契約と呼ばれるもの（「</a:t>
            </a:r>
            <a:r>
              <a:rPr lang="en-US" altLang="ja-JP" sz="900" dirty="0">
                <a:solidFill>
                  <a:schemeClr val="tx1"/>
                </a:solidFill>
                <a:latin typeface="+mn-ea"/>
              </a:rPr>
              <a:t>Read and Publish</a:t>
            </a:r>
            <a:r>
              <a:rPr lang="ja-JP" altLang="en-US" sz="900" dirty="0">
                <a:solidFill>
                  <a:schemeClr val="tx1"/>
                </a:solidFill>
                <a:latin typeface="+mn-ea"/>
              </a:rPr>
              <a:t>契約</a:t>
            </a:r>
            <a:r>
              <a:rPr lang="ja-JP" altLang="en-US" sz="900" dirty="0">
                <a:solidFill>
                  <a:schemeClr val="tx1"/>
                </a:solidFill>
              </a:rPr>
              <a:t>」や「</a:t>
            </a:r>
            <a:r>
              <a:rPr lang="en-US" altLang="ja-JP" sz="900" dirty="0">
                <a:solidFill>
                  <a:schemeClr val="tx1"/>
                </a:solidFill>
                <a:latin typeface="+mn-ea"/>
              </a:rPr>
              <a:t>Publish and Read</a:t>
            </a:r>
            <a:r>
              <a:rPr lang="ja-JP" altLang="en-US" sz="900" dirty="0">
                <a:solidFill>
                  <a:schemeClr val="tx1"/>
                </a:solidFill>
                <a:latin typeface="+mn-ea"/>
              </a:rPr>
              <a:t>契約</a:t>
            </a:r>
            <a:r>
              <a:rPr lang="ja-JP" altLang="en-US" sz="900" dirty="0">
                <a:solidFill>
                  <a:schemeClr val="tx1"/>
                </a:solidFill>
              </a:rPr>
              <a:t>」とも）で、完全な</a:t>
            </a:r>
            <a:r>
              <a:rPr kumimoji="1" lang="ja-JP" altLang="en-US" sz="900" dirty="0">
                <a:solidFill>
                  <a:schemeClr val="tx1"/>
                </a:solidFill>
              </a:rPr>
              <a:t>オープンアクセス</a:t>
            </a:r>
            <a:r>
              <a:rPr lang="ja-JP" altLang="en-US" sz="900" dirty="0">
                <a:solidFill>
                  <a:schemeClr val="tx1"/>
                </a:solidFill>
              </a:rPr>
              <a:t>に実現するまでの移行期のモデルです。</a:t>
            </a:r>
            <a:r>
              <a:rPr kumimoji="1" lang="ja-JP" altLang="en-US" sz="900" dirty="0">
                <a:solidFill>
                  <a:schemeClr val="tx1"/>
                </a:solidFill>
              </a:rPr>
              <a:t>そして、最終的にはフルオープンアクセスにする、というものです。ロードマップ通りの達成はされませんでしたが、現在も試行・展開が続いています。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ここまで、オープンアクセス出版モデルについて説明してきました。</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endParaRPr kumimoji="1" lang="ja-JP" altLang="en-US" sz="900" dirty="0">
              <a:solidFill>
                <a:schemeClr val="tx1"/>
              </a:solidFill>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8</a:t>
            </a:fld>
            <a:endParaRPr kumimoji="1" lang="ja-JP" altLang="en-US"/>
          </a:p>
        </p:txBody>
      </p:sp>
    </p:spTree>
    <p:extLst>
      <p:ext uri="{BB962C8B-B14F-4D97-AF65-F5344CB8AC3E}">
        <p14:creationId xmlns:p14="http://schemas.microsoft.com/office/powerpoint/2010/main" val="340521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t>Topic:OA2020</a:t>
            </a:r>
            <a:r>
              <a:rPr kumimoji="1" lang="ja-JP" altLang="en-US" sz="900" dirty="0"/>
              <a:t>ロードマップ</a:t>
            </a:r>
            <a:endParaRPr kumimoji="1" lang="en-US" altLang="ja-JP" sz="900"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次の動画では、</a:t>
            </a:r>
            <a:r>
              <a:rPr kumimoji="1" lang="ja-JP" altLang="en-US" dirty="0">
                <a:solidFill>
                  <a:schemeClr val="tx1"/>
                </a:solidFill>
              </a:rPr>
              <a:t>いわゆるプレダトリージャーナル問題についてお話しします。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次の動画では、</a:t>
            </a:r>
            <a:r>
              <a:rPr kumimoji="1" lang="ja-JP" altLang="en-US" dirty="0">
                <a:solidFill>
                  <a:schemeClr val="tx1"/>
                </a:solidFill>
              </a:rPr>
              <a:t>いわゆるプレダトリージャーナル問題についてお話しします。</a:t>
            </a:r>
            <a:endParaRPr kumimoji="1" lang="en-US" altLang="ja-JP"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solidFill>
                <a:schemeClr val="tx1"/>
              </a:solidFill>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9</a:t>
            </a:fld>
            <a:endParaRPr kumimoji="1" lang="ja-JP" altLang="en-US"/>
          </a:p>
        </p:txBody>
      </p:sp>
    </p:spTree>
    <p:extLst>
      <p:ext uri="{BB962C8B-B14F-4D97-AF65-F5344CB8AC3E}">
        <p14:creationId xmlns:p14="http://schemas.microsoft.com/office/powerpoint/2010/main" val="12607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15C5DAB5-5256-76EB-2FF6-F7E858C7BA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ACAEA3DC-5B7C-3E40-1A20-C06EECBD1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51750"/>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1E1744D6-645F-6FDE-337D-2CAA5D1CF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hyperlink" Target="http://hdl.handle.net/11094/7372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knowledge.services/app/download/15426878896/9%202017-11-20_Campbell_OA2020_OpenScienceDays_Vienna.pptx.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5363/tits.22.9_6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2052000" y="1884498"/>
            <a:ext cx="5040000" cy="1738931"/>
          </a:xfrm>
        </p:spPr>
        <p:txBody>
          <a:bodyPr/>
          <a:lstStyle/>
          <a:p>
            <a:pPr marL="0" indent="0">
              <a:buNone/>
            </a:pPr>
            <a:r>
              <a:rPr kumimoji="1" lang="ja-JP" altLang="en-US" sz="2800" dirty="0"/>
              <a:t>オープンアクセス出版と</a:t>
            </a:r>
            <a:r>
              <a:rPr kumimoji="1" lang="en-US" altLang="ja-JP" sz="2800" dirty="0"/>
              <a:t>APC</a:t>
            </a:r>
            <a:endParaRPr kumimoji="1" lang="ja-JP" altLang="en-US" sz="2800" dirty="0"/>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大阪大学におけるオープンアクセス支援④</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0B07A-48D5-E483-A4AB-36CC64F6D87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CD44E6-3210-2ED7-C033-16413B3330F6}"/>
              </a:ext>
            </a:extLst>
          </p:cNvPr>
          <p:cNvSpPr>
            <a:spLocks noGrp="1"/>
          </p:cNvSpPr>
          <p:nvPr>
            <p:ph type="sldNum" sz="quarter" idx="12"/>
          </p:nvPr>
        </p:nvSpPr>
        <p:spPr/>
        <p:txBody>
          <a:bodyPr/>
          <a:lstStyle/>
          <a:p>
            <a:fld id="{18EF0BC0-D36F-43B2-9B09-259185B53A37}" type="slidenum">
              <a:rPr lang="ja-JP" altLang="en-US" smtClean="0"/>
              <a:pPr/>
              <a:t>10</a:t>
            </a:fld>
            <a:endParaRPr lang="ja-JP" altLang="en-US"/>
          </a:p>
        </p:txBody>
      </p:sp>
      <p:sp>
        <p:nvSpPr>
          <p:cNvPr id="7" name="タイトル 1">
            <a:extLst>
              <a:ext uri="{FF2B5EF4-FFF2-40B4-BE49-F238E27FC236}">
                <a16:creationId xmlns:a16="http://schemas.microsoft.com/office/drawing/2014/main" id="{D922AE45-890B-447D-B38B-B4D6C08B006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プレダトリージャーナル</a:t>
            </a:r>
          </a:p>
        </p:txBody>
      </p:sp>
      <p:sp>
        <p:nvSpPr>
          <p:cNvPr id="8" name="タイトル 1">
            <a:extLst>
              <a:ext uri="{FF2B5EF4-FFF2-40B4-BE49-F238E27FC236}">
                <a16:creationId xmlns:a16="http://schemas.microsoft.com/office/drawing/2014/main" id="{EB752526-4E99-91DC-61EF-F6C4AE36C602}"/>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grpSp>
        <p:nvGrpSpPr>
          <p:cNvPr id="4" name="グループ化 3">
            <a:extLst>
              <a:ext uri="{FF2B5EF4-FFF2-40B4-BE49-F238E27FC236}">
                <a16:creationId xmlns:a16="http://schemas.microsoft.com/office/drawing/2014/main" id="{FA76CB9C-A6E5-C568-6CB7-02B66B091793}"/>
              </a:ext>
            </a:extLst>
          </p:cNvPr>
          <p:cNvGrpSpPr>
            <a:grpSpLocks noChangeAspect="1"/>
          </p:cNvGrpSpPr>
          <p:nvPr/>
        </p:nvGrpSpPr>
        <p:grpSpPr>
          <a:xfrm>
            <a:off x="4932000" y="1319307"/>
            <a:ext cx="3436685" cy="2332443"/>
            <a:chOff x="6823005" y="3216050"/>
            <a:chExt cx="2069387" cy="1404464"/>
          </a:xfrm>
        </p:grpSpPr>
        <p:pic>
          <p:nvPicPr>
            <p:cNvPr id="5" name="図 4" descr="挿絵 が含まれている画像&#10;&#10;自動的に生成された説明">
              <a:extLst>
                <a:ext uri="{FF2B5EF4-FFF2-40B4-BE49-F238E27FC236}">
                  <a16:creationId xmlns:a16="http://schemas.microsoft.com/office/drawing/2014/main" id="{54EA9F45-4977-FA7C-7087-A3750A26D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6" name="吹き出し: 円形 16">
              <a:extLst>
                <a:ext uri="{FF2B5EF4-FFF2-40B4-BE49-F238E27FC236}">
                  <a16:creationId xmlns:a16="http://schemas.microsoft.com/office/drawing/2014/main" id="{07BCCF0E-30D6-3924-9DBE-E468AA3CCBB7}"/>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420334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ハイブリッドジャーナルと二重取り</a:t>
            </a:r>
          </a:p>
        </p:txBody>
      </p:sp>
      <p:sp>
        <p:nvSpPr>
          <p:cNvPr id="39" name="スライド番号プレースホルダー 3"/>
          <p:cNvSpPr>
            <a:spLocks noGrp="1"/>
          </p:cNvSpPr>
          <p:nvPr>
            <p:ph type="sldNum" sz="quarter" idx="12"/>
          </p:nvPr>
        </p:nvSpPr>
        <p:spPr/>
        <p:txBody>
          <a:bodyPr/>
          <a:lstStyle/>
          <a:p>
            <a:r>
              <a:rPr lang="en-US" altLang="ja-JP" dirty="0"/>
              <a:t>2</a:t>
            </a:r>
            <a:endParaRPr lang="ja-JP" altLang="en-US" dirty="0"/>
          </a:p>
        </p:txBody>
      </p:sp>
      <p:sp>
        <p:nvSpPr>
          <p:cNvPr id="6" name="縦巻き 5"/>
          <p:cNvSpPr/>
          <p:nvPr/>
        </p:nvSpPr>
        <p:spPr bwMode="auto">
          <a:xfrm>
            <a:off x="3212033" y="1396907"/>
            <a:ext cx="2471894" cy="2816485"/>
          </a:xfrm>
          <a:prstGeom prst="verticalScroll">
            <a:avLst/>
          </a:prstGeom>
          <a:solidFill>
            <a:srgbClr val="CCECFF"/>
          </a:solidFill>
          <a:ln w="9525" cap="flat" cmpd="sng" algn="ctr">
            <a:solidFill>
              <a:srgbClr val="336699"/>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buNone/>
            </a:pPr>
            <a:endParaRPr lang="ja-JP" altLang="en-US" sz="3600" dirty="0">
              <a:latin typeface="Microsoft JhengHei" panose="020B0604030504040204" pitchFamily="34" charset="-120"/>
              <a:ea typeface="Microsoft JhengHei" panose="020B0604030504040204" pitchFamily="34" charset="-120"/>
            </a:endParaRPr>
          </a:p>
        </p:txBody>
      </p:sp>
      <p:sp>
        <p:nvSpPr>
          <p:cNvPr id="9" name="フローチャート: 書類 8"/>
          <p:cNvSpPr/>
          <p:nvPr/>
        </p:nvSpPr>
        <p:spPr bwMode="auto">
          <a:xfrm>
            <a:off x="4562158" y="2351827"/>
            <a:ext cx="684544" cy="432123"/>
          </a:xfrm>
          <a:prstGeom prst="flowChartDocument">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ctr">
              <a:buNone/>
            </a:pPr>
            <a:r>
              <a:rPr lang="en-US" altLang="ja-JP" dirty="0">
                <a:latin typeface="游ゴシック" panose="020B0400000000000000" pitchFamily="50" charset="-128"/>
                <a:ea typeface="游ゴシック" panose="020B0400000000000000" pitchFamily="50" charset="-128"/>
              </a:rPr>
              <a:t>OA</a:t>
            </a:r>
            <a:r>
              <a:rPr lang="ja-JP" altLang="en-US" dirty="0">
                <a:latin typeface="游ゴシック" panose="020B0400000000000000" pitchFamily="50" charset="-128"/>
                <a:ea typeface="游ゴシック" panose="020B0400000000000000" pitchFamily="50" charset="-128"/>
              </a:rPr>
              <a:t>論文</a:t>
            </a:r>
            <a:endParaRPr kumimoji="1" lang="ja-JP" altLang="en-US" dirty="0">
              <a:latin typeface="游ゴシック" panose="020B0400000000000000" pitchFamily="50" charset="-128"/>
              <a:ea typeface="游ゴシック" panose="020B0400000000000000" pitchFamily="50" charset="-128"/>
            </a:endParaRPr>
          </a:p>
        </p:txBody>
      </p:sp>
      <p:sp>
        <p:nvSpPr>
          <p:cNvPr id="10" name="フローチャート: 書類 9"/>
          <p:cNvSpPr/>
          <p:nvPr/>
        </p:nvSpPr>
        <p:spPr bwMode="auto">
          <a:xfrm>
            <a:off x="3751168" y="3570002"/>
            <a:ext cx="684544" cy="432123"/>
          </a:xfrm>
          <a:prstGeom prst="flowChartDocument">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ctr">
              <a:buNone/>
            </a:pPr>
            <a:r>
              <a:rPr lang="en-US" altLang="ja-JP" dirty="0">
                <a:latin typeface="游ゴシック" panose="020B0400000000000000" pitchFamily="50" charset="-128"/>
                <a:ea typeface="游ゴシック" panose="020B0400000000000000" pitchFamily="50" charset="-128"/>
              </a:rPr>
              <a:t>OA</a:t>
            </a:r>
            <a:r>
              <a:rPr lang="ja-JP" altLang="en-US" dirty="0">
                <a:latin typeface="游ゴシック" panose="020B0400000000000000" pitchFamily="50" charset="-128"/>
                <a:ea typeface="游ゴシック" panose="020B0400000000000000" pitchFamily="50" charset="-128"/>
              </a:rPr>
              <a:t>論文</a:t>
            </a:r>
            <a:endParaRPr kumimoji="1" lang="ja-JP" altLang="en-US" dirty="0">
              <a:latin typeface="游ゴシック" panose="020B0400000000000000" pitchFamily="50" charset="-128"/>
              <a:ea typeface="游ゴシック" panose="020B0400000000000000" pitchFamily="50" charset="-128"/>
            </a:endParaRPr>
          </a:p>
        </p:txBody>
      </p:sp>
      <p:sp>
        <p:nvSpPr>
          <p:cNvPr id="11" name="フローチャート: 書類 10"/>
          <p:cNvSpPr/>
          <p:nvPr/>
        </p:nvSpPr>
        <p:spPr bwMode="auto">
          <a:xfrm>
            <a:off x="3577249" y="3005768"/>
            <a:ext cx="684544" cy="432123"/>
          </a:xfrm>
          <a:prstGeom prst="flowChartDocument">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ctr">
              <a:buNone/>
            </a:pPr>
            <a:r>
              <a:rPr lang="en-US" altLang="ja-JP" dirty="0">
                <a:latin typeface="游ゴシック" panose="020B0400000000000000" pitchFamily="50" charset="-128"/>
                <a:ea typeface="游ゴシック" panose="020B0400000000000000" pitchFamily="50" charset="-128"/>
              </a:rPr>
              <a:t>OA</a:t>
            </a:r>
            <a:r>
              <a:rPr lang="ja-JP" altLang="en-US" dirty="0">
                <a:latin typeface="游ゴシック" panose="020B0400000000000000" pitchFamily="50" charset="-128"/>
                <a:ea typeface="游ゴシック" panose="020B0400000000000000" pitchFamily="50" charset="-128"/>
              </a:rPr>
              <a:t>論文</a:t>
            </a:r>
            <a:endParaRPr kumimoji="1" lang="ja-JP" altLang="en-US" dirty="0">
              <a:latin typeface="游ゴシック" panose="020B0400000000000000" pitchFamily="50" charset="-128"/>
              <a:ea typeface="游ゴシック" panose="020B0400000000000000" pitchFamily="50" charset="-128"/>
            </a:endParaRPr>
          </a:p>
        </p:txBody>
      </p:sp>
      <p:sp>
        <p:nvSpPr>
          <p:cNvPr id="13" name="フローチャート: 書類 12"/>
          <p:cNvSpPr/>
          <p:nvPr/>
        </p:nvSpPr>
        <p:spPr bwMode="auto">
          <a:xfrm>
            <a:off x="3636448" y="2365097"/>
            <a:ext cx="684544" cy="432123"/>
          </a:xfrm>
          <a:prstGeom prst="flowChartDocument">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ctr">
              <a:buNone/>
            </a:pPr>
            <a:r>
              <a:rPr lang="ja-JP" altLang="en-US" dirty="0">
                <a:latin typeface="游ゴシック" panose="020B0400000000000000" pitchFamily="50" charset="-128"/>
                <a:ea typeface="游ゴシック" panose="020B0400000000000000" pitchFamily="50" charset="-128"/>
              </a:rPr>
              <a:t>論文</a:t>
            </a:r>
            <a:endParaRPr kumimoji="1" lang="ja-JP" altLang="en-US" dirty="0">
              <a:latin typeface="游ゴシック" panose="020B0400000000000000" pitchFamily="50" charset="-128"/>
              <a:ea typeface="游ゴシック" panose="020B0400000000000000" pitchFamily="50" charset="-128"/>
            </a:endParaRPr>
          </a:p>
        </p:txBody>
      </p:sp>
      <p:sp>
        <p:nvSpPr>
          <p:cNvPr id="14" name="フローチャート: 書類 13"/>
          <p:cNvSpPr/>
          <p:nvPr/>
        </p:nvSpPr>
        <p:spPr bwMode="auto">
          <a:xfrm>
            <a:off x="4480042" y="2892044"/>
            <a:ext cx="684544" cy="432123"/>
          </a:xfrm>
          <a:prstGeom prst="flowChartDocument">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ctr">
              <a:buNone/>
            </a:pPr>
            <a:r>
              <a:rPr lang="ja-JP" altLang="en-US" dirty="0">
                <a:latin typeface="游ゴシック" panose="020B0400000000000000" pitchFamily="50" charset="-128"/>
                <a:ea typeface="游ゴシック" panose="020B0400000000000000" pitchFamily="50" charset="-128"/>
              </a:rPr>
              <a:t>論文</a:t>
            </a:r>
            <a:endParaRPr kumimoji="1" lang="ja-JP" altLang="en-US" dirty="0">
              <a:latin typeface="游ゴシック" panose="020B0400000000000000" pitchFamily="50" charset="-128"/>
              <a:ea typeface="游ゴシック" panose="020B0400000000000000" pitchFamily="50" charset="-128"/>
            </a:endParaRPr>
          </a:p>
        </p:txBody>
      </p:sp>
      <p:sp>
        <p:nvSpPr>
          <p:cNvPr id="15" name="フローチャート: 書類 14"/>
          <p:cNvSpPr/>
          <p:nvPr/>
        </p:nvSpPr>
        <p:spPr bwMode="auto">
          <a:xfrm>
            <a:off x="4605594" y="3588373"/>
            <a:ext cx="684544" cy="432123"/>
          </a:xfrm>
          <a:prstGeom prst="flowChartDocument">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ctr">
              <a:buNone/>
            </a:pPr>
            <a:r>
              <a:rPr lang="ja-JP" altLang="en-US" dirty="0">
                <a:latin typeface="游ゴシック" panose="020B0400000000000000" pitchFamily="50" charset="-128"/>
                <a:ea typeface="游ゴシック" panose="020B0400000000000000" pitchFamily="50" charset="-128"/>
              </a:rPr>
              <a:t>論文</a:t>
            </a:r>
            <a:endParaRPr kumimoji="1" lang="ja-JP" altLang="en-US" dirty="0">
              <a:latin typeface="游ゴシック" panose="020B0400000000000000" pitchFamily="50" charset="-128"/>
              <a:ea typeface="游ゴシック" panose="020B0400000000000000" pitchFamily="50" charset="-128"/>
            </a:endParaRPr>
          </a:p>
        </p:txBody>
      </p:sp>
      <p:pic>
        <p:nvPicPr>
          <p:cNvPr id="16" name="Picture 4" descr="Accomplished Screen Bean with diplom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3260" y="1889590"/>
            <a:ext cx="793435" cy="793435"/>
          </a:xfrm>
          <a:prstGeom prst="rect">
            <a:avLst/>
          </a:prstGeom>
          <a:noFill/>
          <a:extLst>
            <a:ext uri="{909E8E84-426E-40DD-AFC4-6F175D3DCCD1}">
              <a14:hiddenFill xmlns:a14="http://schemas.microsoft.com/office/drawing/2010/main">
                <a:solidFill>
                  <a:srgbClr val="FFFFFF"/>
                </a:solidFill>
              </a14:hiddenFill>
            </a:ext>
          </a:extLst>
        </p:spPr>
      </p:pic>
      <p:sp>
        <p:nvSpPr>
          <p:cNvPr id="17" name="右矢印 16"/>
          <p:cNvSpPr/>
          <p:nvPr/>
        </p:nvSpPr>
        <p:spPr bwMode="auto">
          <a:xfrm flipH="1">
            <a:off x="5518165" y="1610329"/>
            <a:ext cx="556952" cy="1292630"/>
          </a:xfrm>
          <a:prstGeom prst="rightArrow">
            <a:avLst>
              <a:gd name="adj1" fmla="val 55145"/>
              <a:gd name="adj2" fmla="val 37313"/>
            </a:avLst>
          </a:prstGeom>
          <a:solidFill>
            <a:srgbClr val="ECECEC"/>
          </a:solidFill>
          <a:ln w="9525" cap="flat" cmpd="sng" algn="ctr">
            <a:noFill/>
            <a:prstDash val="solid"/>
            <a:round/>
            <a:headEnd type="none" w="med" len="med"/>
            <a:tailEnd type="none" w="med" len="med"/>
          </a:ln>
          <a:effectLst/>
        </p:spPr>
        <p:txBody>
          <a:bodyPr vert="eaVert" wrap="none" lIns="68580" tIns="34290" rIns="68580" bIns="34290" numCol="1" rtlCol="0" anchor="ctr" anchorCtr="0" compatLnSpc="1">
            <a:prstTxWarp prst="textNoShape">
              <a:avLst/>
            </a:prstTxWarp>
          </a:bodyPr>
          <a:lstStyle/>
          <a:p>
            <a:pPr algn="ctr">
              <a:buNone/>
            </a:pPr>
            <a:r>
              <a:rPr kumimoji="1" lang="ja-JP" altLang="en-US" dirty="0">
                <a:latin typeface="游ゴシック" panose="020B0400000000000000" pitchFamily="50" charset="-128"/>
                <a:ea typeface="游ゴシック" panose="020B0400000000000000" pitchFamily="50" charset="-128"/>
              </a:rPr>
              <a:t>論文投稿</a:t>
            </a:r>
          </a:p>
        </p:txBody>
      </p:sp>
      <p:sp>
        <p:nvSpPr>
          <p:cNvPr id="18" name="テキスト ボックス 17"/>
          <p:cNvSpPr txBox="1"/>
          <p:nvPr/>
        </p:nvSpPr>
        <p:spPr>
          <a:xfrm>
            <a:off x="6192886" y="2705086"/>
            <a:ext cx="588623" cy="253916"/>
          </a:xfrm>
          <a:prstGeom prst="rect">
            <a:avLst/>
          </a:prstGeom>
          <a:noFill/>
        </p:spPr>
        <p:txBody>
          <a:bodyPr wrap="none" rtlCol="0">
            <a:spAutoFit/>
          </a:bodyPr>
          <a:lstStyle/>
          <a:p>
            <a:pPr>
              <a:buNone/>
            </a:pPr>
            <a:r>
              <a:rPr lang="ja-JP" altLang="en-US" sz="1050" dirty="0">
                <a:latin typeface="游ゴシック" panose="020B0400000000000000" pitchFamily="50" charset="-128"/>
                <a:ea typeface="游ゴシック" panose="020B0400000000000000" pitchFamily="50" charset="-128"/>
              </a:rPr>
              <a:t>研究者</a:t>
            </a:r>
          </a:p>
        </p:txBody>
      </p:sp>
      <p:sp>
        <p:nvSpPr>
          <p:cNvPr id="19" name="右矢印 18"/>
          <p:cNvSpPr/>
          <p:nvPr/>
        </p:nvSpPr>
        <p:spPr bwMode="auto">
          <a:xfrm flipH="1">
            <a:off x="5516550" y="2958064"/>
            <a:ext cx="558568" cy="1205727"/>
          </a:xfrm>
          <a:prstGeom prst="rightArrow">
            <a:avLst>
              <a:gd name="adj1" fmla="val 66176"/>
              <a:gd name="adj2" fmla="val 37313"/>
            </a:avLst>
          </a:prstGeom>
          <a:solidFill>
            <a:schemeClr val="accent2">
              <a:lumMod val="20000"/>
              <a:lumOff val="80000"/>
            </a:schemeClr>
          </a:solidFill>
          <a:ln w="9525" cap="flat" cmpd="sng" algn="ctr">
            <a:noFill/>
            <a:prstDash val="solid"/>
            <a:round/>
            <a:headEnd type="none" w="med" len="med"/>
            <a:tailEnd type="none" w="med" len="med"/>
          </a:ln>
          <a:effectLst/>
        </p:spPr>
        <p:txBody>
          <a:bodyPr vert="eaVert" wrap="none" lIns="68580" tIns="34290" rIns="68580" bIns="34290" numCol="1" rtlCol="0" anchor="ctr" anchorCtr="0" compatLnSpc="1">
            <a:prstTxWarp prst="textNoShape">
              <a:avLst/>
            </a:prstTxWarp>
          </a:bodyPr>
          <a:lstStyle/>
          <a:p>
            <a:pPr algn="ctr">
              <a:buNone/>
            </a:pPr>
            <a:r>
              <a:rPr kumimoji="1" lang="ja-JP" altLang="en-US" dirty="0">
                <a:latin typeface="游ゴシック" panose="020B0400000000000000" pitchFamily="50" charset="-128"/>
                <a:ea typeface="游ゴシック" panose="020B0400000000000000" pitchFamily="50" charset="-128"/>
              </a:rPr>
              <a:t>論文投稿</a:t>
            </a:r>
            <a:endParaRPr kumimoji="1" lang="en-US" altLang="ja-JP" dirty="0">
              <a:latin typeface="游ゴシック" panose="020B0400000000000000" pitchFamily="50" charset="-128"/>
              <a:ea typeface="游ゴシック" panose="020B0400000000000000" pitchFamily="50" charset="-128"/>
            </a:endParaRPr>
          </a:p>
          <a:p>
            <a:pPr algn="ctr">
              <a:buNone/>
            </a:pPr>
            <a:r>
              <a:rPr kumimoji="1" lang="en-US" altLang="ja-JP" dirty="0">
                <a:latin typeface="游ゴシック" panose="020B0400000000000000" pitchFamily="50" charset="-128"/>
                <a:ea typeface="游ゴシック" panose="020B0400000000000000" pitchFamily="50" charset="-128"/>
              </a:rPr>
              <a:t>OA</a:t>
            </a:r>
            <a:r>
              <a:rPr kumimoji="1" lang="ja-JP" altLang="en-US" dirty="0">
                <a:latin typeface="游ゴシック" panose="020B0400000000000000" pitchFamily="50" charset="-128"/>
                <a:ea typeface="游ゴシック" panose="020B0400000000000000" pitchFamily="50" charset="-128"/>
              </a:rPr>
              <a:t>出版</a:t>
            </a:r>
          </a:p>
        </p:txBody>
      </p:sp>
      <p:pic>
        <p:nvPicPr>
          <p:cNvPr id="20" name="Picture 4" descr="Accomplished Screen Bean with diploma."/>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3260" y="3190145"/>
            <a:ext cx="793435" cy="79343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198532" y="4005641"/>
            <a:ext cx="588623" cy="253916"/>
          </a:xfrm>
          <a:prstGeom prst="rect">
            <a:avLst/>
          </a:prstGeom>
          <a:noFill/>
        </p:spPr>
        <p:txBody>
          <a:bodyPr wrap="none" rtlCol="0">
            <a:spAutoFit/>
          </a:bodyPr>
          <a:lstStyle/>
          <a:p>
            <a:pPr>
              <a:buNone/>
            </a:pPr>
            <a:r>
              <a:rPr lang="ja-JP" altLang="en-US" sz="1050" dirty="0">
                <a:latin typeface="游ゴシック" panose="020B0400000000000000" pitchFamily="50" charset="-128"/>
                <a:ea typeface="游ゴシック" panose="020B0400000000000000" pitchFamily="50" charset="-128"/>
              </a:rPr>
              <a:t>研究者</a:t>
            </a: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0681" y="3358555"/>
            <a:ext cx="713609" cy="595174"/>
          </a:xfrm>
          <a:prstGeom prst="rect">
            <a:avLst/>
          </a:prstGeom>
          <a:noFill/>
          <a:ln w="9525">
            <a:noFill/>
            <a:miter lim="800000"/>
            <a:headEnd/>
            <a:tailEnd/>
          </a:ln>
        </p:spPr>
      </p:pic>
      <p:sp>
        <p:nvSpPr>
          <p:cNvPr id="23" name="テキスト ボックス 22"/>
          <p:cNvSpPr txBox="1"/>
          <p:nvPr/>
        </p:nvSpPr>
        <p:spPr>
          <a:xfrm>
            <a:off x="3952821" y="4316058"/>
            <a:ext cx="1107996" cy="276999"/>
          </a:xfrm>
          <a:prstGeom prst="rect">
            <a:avLst/>
          </a:prstGeom>
          <a:noFill/>
        </p:spPr>
        <p:txBody>
          <a:bodyPr wrap="none" rtlCol="0">
            <a:spAutoFit/>
          </a:bodyPr>
          <a:lstStyle/>
          <a:p>
            <a:pPr>
              <a:buNone/>
            </a:pPr>
            <a:r>
              <a:rPr lang="ja-JP" altLang="en-US" sz="1200" dirty="0">
                <a:latin typeface="游ゴシック" panose="020B0400000000000000" pitchFamily="50" charset="-128"/>
                <a:ea typeface="游ゴシック" panose="020B0400000000000000" pitchFamily="50" charset="-128"/>
              </a:rPr>
              <a:t>権威ある雑誌</a:t>
            </a:r>
          </a:p>
        </p:txBody>
      </p:sp>
      <p:sp>
        <p:nvSpPr>
          <p:cNvPr id="24" name="円形吹き出し 8"/>
          <p:cNvSpPr>
            <a:spLocks noChangeArrowheads="1"/>
          </p:cNvSpPr>
          <p:nvPr/>
        </p:nvSpPr>
        <p:spPr bwMode="auto">
          <a:xfrm>
            <a:off x="6927664" y="2535936"/>
            <a:ext cx="938703" cy="564829"/>
          </a:xfrm>
          <a:prstGeom prst="wedgeEllipseCallout">
            <a:avLst>
              <a:gd name="adj1" fmla="val -46242"/>
              <a:gd name="adj2" fmla="val 95783"/>
            </a:avLst>
          </a:prstGeom>
          <a:solidFill>
            <a:srgbClr val="ECECEC"/>
          </a:solidFill>
          <a:ln>
            <a:noFill/>
          </a:ln>
        </p:spPr>
        <p:txBody>
          <a:bodyPr wrap="none" lIns="0" tIns="0" rIns="0" bIns="0" anchor="ctr"/>
          <a:lstStyle>
            <a:lvl1pPr eaLnBrk="0" hangingPunct="0">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 typeface="Wingdings" panose="05000000000000000000" pitchFamily="2" charset="2"/>
              <a:buNone/>
            </a:pPr>
            <a:r>
              <a:rPr lang="en-US" altLang="ja-JP" sz="1050" dirty="0">
                <a:solidFill>
                  <a:srgbClr val="FF0000"/>
                </a:solidFill>
                <a:latin typeface="游ゴシック" panose="020B0400000000000000" pitchFamily="50" charset="-128"/>
                <a:ea typeface="游ゴシック" panose="020B0400000000000000" pitchFamily="50" charset="-128"/>
              </a:rPr>
              <a:t>APC</a:t>
            </a:r>
            <a:r>
              <a:rPr lang="ja-JP" altLang="en-US" sz="1050" dirty="0">
                <a:solidFill>
                  <a:srgbClr val="FF0000"/>
                </a:solidFill>
                <a:latin typeface="游ゴシック" panose="020B0400000000000000" pitchFamily="50" charset="-128"/>
                <a:ea typeface="游ゴシック" panose="020B0400000000000000" pitchFamily="50" charset="-128"/>
              </a:rPr>
              <a:t>を払うと、</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eaLnBrk="1" hangingPunct="1">
              <a:spcBef>
                <a:spcPct val="0"/>
              </a:spcBef>
              <a:buFont typeface="Wingdings" panose="05000000000000000000" pitchFamily="2" charset="2"/>
              <a:buNone/>
            </a:pPr>
            <a:r>
              <a:rPr lang="en-US" altLang="ja-JP" sz="1050" dirty="0">
                <a:solidFill>
                  <a:srgbClr val="FF0000"/>
                </a:solidFill>
                <a:latin typeface="游ゴシック" panose="020B0400000000000000" pitchFamily="50" charset="-128"/>
                <a:ea typeface="游ゴシック" panose="020B0400000000000000" pitchFamily="50" charset="-128"/>
              </a:rPr>
              <a:t>OA</a:t>
            </a:r>
            <a:r>
              <a:rPr lang="ja-JP" altLang="en-US" sz="1050" dirty="0">
                <a:solidFill>
                  <a:srgbClr val="FF0000"/>
                </a:solidFill>
                <a:latin typeface="游ゴシック" panose="020B0400000000000000" pitchFamily="50" charset="-128"/>
                <a:ea typeface="游ゴシック" panose="020B0400000000000000" pitchFamily="50" charset="-128"/>
              </a:rPr>
              <a:t>出版して</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eaLnBrk="1" hangingPunct="1">
              <a:spcBef>
                <a:spcPct val="0"/>
              </a:spcBef>
              <a:buFont typeface="Wingdings" panose="05000000000000000000" pitchFamily="2" charset="2"/>
              <a:buNone/>
            </a:pPr>
            <a:r>
              <a:rPr lang="ja-JP" altLang="en-US" sz="1050" dirty="0">
                <a:solidFill>
                  <a:srgbClr val="FF0000"/>
                </a:solidFill>
                <a:latin typeface="游ゴシック" panose="020B0400000000000000" pitchFamily="50" charset="-128"/>
                <a:ea typeface="游ゴシック" panose="020B0400000000000000" pitchFamily="50" charset="-128"/>
              </a:rPr>
              <a:t>もらえる！</a:t>
            </a:r>
          </a:p>
        </p:txBody>
      </p:sp>
      <p:pic>
        <p:nvPicPr>
          <p:cNvPr id="2050" name="Picture 2" descr="ãå³æ¸é¤¨ãã®ç»åæ¤ç´¢çµæ"/>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03063" y="1538813"/>
            <a:ext cx="1189435" cy="11894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685" y="2696331"/>
            <a:ext cx="426614" cy="355811"/>
          </a:xfrm>
          <a:prstGeom prst="rect">
            <a:avLst/>
          </a:prstGeom>
          <a:noFill/>
          <a:ln w="9525">
            <a:noFill/>
            <a:miter lim="800000"/>
            <a:headEnd/>
            <a:tailEnd/>
          </a:ln>
        </p:spPr>
      </p:pic>
      <p:sp>
        <p:nvSpPr>
          <p:cNvPr id="29" name="右矢印 28"/>
          <p:cNvSpPr/>
          <p:nvPr/>
        </p:nvSpPr>
        <p:spPr bwMode="auto">
          <a:xfrm>
            <a:off x="2892489" y="1606100"/>
            <a:ext cx="453222" cy="1292630"/>
          </a:xfrm>
          <a:prstGeom prst="rightArrow">
            <a:avLst>
              <a:gd name="adj1" fmla="val 55145"/>
              <a:gd name="adj2" fmla="val 37313"/>
            </a:avLst>
          </a:prstGeom>
          <a:solidFill>
            <a:schemeClr val="accent2">
              <a:lumMod val="20000"/>
              <a:lumOff val="80000"/>
            </a:schemeClr>
          </a:solidFill>
          <a:ln w="9525" cap="flat" cmpd="sng" algn="ctr">
            <a:noFill/>
            <a:prstDash val="solid"/>
            <a:round/>
            <a:headEnd type="none" w="med" len="med"/>
            <a:tailEnd type="none" w="med" len="med"/>
          </a:ln>
          <a:effectLst/>
        </p:spPr>
        <p:txBody>
          <a:bodyPr vert="eaVert" wrap="none" lIns="68580" tIns="34290" rIns="68580" bIns="34290" numCol="1" rtlCol="0" anchor="ctr" anchorCtr="0" compatLnSpc="1">
            <a:prstTxWarp prst="textNoShape">
              <a:avLst/>
            </a:prstTxWarp>
          </a:bodyPr>
          <a:lstStyle/>
          <a:p>
            <a:pPr algn="ctr">
              <a:buNone/>
            </a:pPr>
            <a:r>
              <a:rPr kumimoji="1" lang="ja-JP" altLang="en-US" dirty="0">
                <a:latin typeface="游ゴシック" panose="020B0400000000000000" pitchFamily="50" charset="-128"/>
                <a:ea typeface="游ゴシック" panose="020B0400000000000000" pitchFamily="50" charset="-128"/>
              </a:rPr>
              <a:t>購読料</a:t>
            </a:r>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9020" y="3392100"/>
            <a:ext cx="426614" cy="355811"/>
          </a:xfrm>
          <a:prstGeom prst="rect">
            <a:avLst/>
          </a:prstGeom>
          <a:noFill/>
          <a:ln w="9525">
            <a:noFill/>
            <a:miter lim="800000"/>
            <a:headEnd/>
            <a:tailEnd/>
          </a:ln>
        </p:spPr>
      </p:pic>
      <p:pic>
        <p:nvPicPr>
          <p:cNvPr id="3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685" y="3035733"/>
            <a:ext cx="426614" cy="355811"/>
          </a:xfrm>
          <a:prstGeom prst="rect">
            <a:avLst/>
          </a:prstGeom>
          <a:noFill/>
          <a:ln w="9525">
            <a:noFill/>
            <a:miter lim="800000"/>
            <a:headEnd/>
            <a:tailEnd/>
          </a:ln>
        </p:spPr>
      </p:pic>
      <p:sp>
        <p:nvSpPr>
          <p:cNvPr id="32" name="テキスト ボックス 31"/>
          <p:cNvSpPr txBox="1"/>
          <p:nvPr/>
        </p:nvSpPr>
        <p:spPr>
          <a:xfrm>
            <a:off x="1871701" y="2550275"/>
            <a:ext cx="857927" cy="253916"/>
          </a:xfrm>
          <a:prstGeom prst="rect">
            <a:avLst/>
          </a:prstGeom>
          <a:noFill/>
        </p:spPr>
        <p:txBody>
          <a:bodyPr wrap="none" rtlCol="0">
            <a:spAutoFit/>
          </a:bodyPr>
          <a:lstStyle/>
          <a:p>
            <a:pPr>
              <a:buNone/>
            </a:pPr>
            <a:r>
              <a:rPr lang="ja-JP" altLang="en-US" sz="1050" dirty="0">
                <a:latin typeface="游ゴシック" panose="020B0400000000000000" pitchFamily="50" charset="-128"/>
                <a:ea typeface="游ゴシック" panose="020B0400000000000000" pitchFamily="50" charset="-128"/>
              </a:rPr>
              <a:t>大学図書館</a:t>
            </a:r>
            <a:endParaRPr lang="ja-JP" altLang="en-US" sz="900" dirty="0">
              <a:latin typeface="游ゴシック" panose="020B0400000000000000" pitchFamily="50" charset="-128"/>
              <a:ea typeface="游ゴシック" panose="020B0400000000000000" pitchFamily="50" charset="-128"/>
            </a:endParaRPr>
          </a:p>
        </p:txBody>
      </p:sp>
      <p:pic>
        <p:nvPicPr>
          <p:cNvPr id="2052" name="Picture 4" descr="ãéæã¡ãã®ç»åæ¤ç´¢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169" y="1341222"/>
            <a:ext cx="773344" cy="7630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落ち込んでいる人"/>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4252" y="3100760"/>
            <a:ext cx="451352" cy="451352"/>
          </a:xfrm>
          <a:prstGeom prst="rect">
            <a:avLst/>
          </a:prstGeom>
          <a:noFill/>
          <a:extLst>
            <a:ext uri="{909E8E84-426E-40DD-AFC4-6F175D3DCCD1}">
              <a14:hiddenFill xmlns:a14="http://schemas.microsoft.com/office/drawing/2010/main">
                <a:solidFill>
                  <a:srgbClr val="FFFFFF"/>
                </a:solidFill>
              </a14:hiddenFill>
            </a:ext>
          </a:extLst>
        </p:spPr>
      </p:pic>
      <p:sp>
        <p:nvSpPr>
          <p:cNvPr id="35" name="円形吹き出し 8"/>
          <p:cNvSpPr>
            <a:spLocks noChangeArrowheads="1"/>
          </p:cNvSpPr>
          <p:nvPr/>
        </p:nvSpPr>
        <p:spPr bwMode="auto">
          <a:xfrm>
            <a:off x="1284310" y="2818349"/>
            <a:ext cx="938703" cy="969980"/>
          </a:xfrm>
          <a:prstGeom prst="wedgeEllipseCallout">
            <a:avLst>
              <a:gd name="adj1" fmla="val 58696"/>
              <a:gd name="adj2" fmla="val 323"/>
            </a:avLst>
          </a:prstGeom>
          <a:solidFill>
            <a:srgbClr val="ECECEC"/>
          </a:solidFill>
          <a:ln>
            <a:noFill/>
          </a:ln>
        </p:spPr>
        <p:txBody>
          <a:bodyPr wrap="none" lIns="0" tIns="0" rIns="0" bIns="0" anchor="ctr"/>
          <a:lstStyle>
            <a:lvl1pPr eaLnBrk="0" hangingPunct="0">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 typeface="Wingdings" panose="05000000000000000000" pitchFamily="2" charset="2"/>
              <a:buNone/>
            </a:pPr>
            <a:r>
              <a:rPr lang="ja-JP" altLang="en-US" sz="1050" dirty="0">
                <a:solidFill>
                  <a:srgbClr val="FF0000"/>
                </a:solidFill>
                <a:latin typeface="游ゴシック" panose="020B0400000000000000" pitchFamily="50" charset="-128"/>
                <a:ea typeface="游ゴシック" panose="020B0400000000000000" pitchFamily="50" charset="-128"/>
              </a:rPr>
              <a:t>部分的にしか</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eaLnBrk="1" hangingPunct="1">
              <a:spcBef>
                <a:spcPct val="0"/>
              </a:spcBef>
              <a:buFont typeface="Wingdings" panose="05000000000000000000" pitchFamily="2" charset="2"/>
              <a:buNone/>
            </a:pPr>
            <a:r>
              <a:rPr lang="en-US" altLang="ja-JP" sz="1050" dirty="0">
                <a:solidFill>
                  <a:srgbClr val="FF0000"/>
                </a:solidFill>
                <a:latin typeface="游ゴシック" panose="020B0400000000000000" pitchFamily="50" charset="-128"/>
                <a:ea typeface="游ゴシック" panose="020B0400000000000000" pitchFamily="50" charset="-128"/>
              </a:rPr>
              <a:t>OA</a:t>
            </a:r>
            <a:r>
              <a:rPr lang="ja-JP" altLang="en-US" sz="1050" dirty="0">
                <a:solidFill>
                  <a:srgbClr val="FF0000"/>
                </a:solidFill>
                <a:latin typeface="游ゴシック" panose="020B0400000000000000" pitchFamily="50" charset="-128"/>
                <a:ea typeface="游ゴシック" panose="020B0400000000000000" pitchFamily="50" charset="-128"/>
              </a:rPr>
              <a:t>ではないから、</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eaLnBrk="1" hangingPunct="1">
              <a:spcBef>
                <a:spcPct val="0"/>
              </a:spcBef>
              <a:buFont typeface="Wingdings" panose="05000000000000000000" pitchFamily="2" charset="2"/>
              <a:buNone/>
            </a:pPr>
            <a:r>
              <a:rPr lang="ja-JP" altLang="en-US" sz="1050" dirty="0">
                <a:solidFill>
                  <a:srgbClr val="FF0000"/>
                </a:solidFill>
                <a:latin typeface="游ゴシック" panose="020B0400000000000000" pitchFamily="50" charset="-128"/>
                <a:ea typeface="游ゴシック" panose="020B0400000000000000" pitchFamily="50" charset="-128"/>
              </a:rPr>
              <a:t>雑誌は購読</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eaLnBrk="1" hangingPunct="1">
              <a:spcBef>
                <a:spcPct val="0"/>
              </a:spcBef>
              <a:buFont typeface="Wingdings" panose="05000000000000000000" pitchFamily="2" charset="2"/>
              <a:buNone/>
            </a:pPr>
            <a:r>
              <a:rPr lang="ja-JP" altLang="en-US" sz="1050" dirty="0">
                <a:solidFill>
                  <a:srgbClr val="FF0000"/>
                </a:solidFill>
                <a:latin typeface="游ゴシック" panose="020B0400000000000000" pitchFamily="50" charset="-128"/>
                <a:ea typeface="游ゴシック" panose="020B0400000000000000" pitchFamily="50" charset="-128"/>
              </a:rPr>
              <a:t>しないと・・。</a:t>
            </a:r>
          </a:p>
        </p:txBody>
      </p:sp>
      <p:sp>
        <p:nvSpPr>
          <p:cNvPr id="36" name="テキスト ボックス 35"/>
          <p:cNvSpPr txBox="1"/>
          <p:nvPr/>
        </p:nvSpPr>
        <p:spPr>
          <a:xfrm>
            <a:off x="2085651" y="3594812"/>
            <a:ext cx="723275" cy="253916"/>
          </a:xfrm>
          <a:prstGeom prst="rect">
            <a:avLst/>
          </a:prstGeom>
          <a:noFill/>
        </p:spPr>
        <p:txBody>
          <a:bodyPr wrap="none" rtlCol="0">
            <a:spAutoFit/>
          </a:bodyPr>
          <a:lstStyle/>
          <a:p>
            <a:pPr>
              <a:buNone/>
            </a:pPr>
            <a:r>
              <a:rPr lang="ja-JP" altLang="en-US" sz="1050" dirty="0">
                <a:latin typeface="游ゴシック" panose="020B0400000000000000" pitchFamily="50" charset="-128"/>
                <a:ea typeface="游ゴシック" panose="020B0400000000000000" pitchFamily="50" charset="-128"/>
              </a:rPr>
              <a:t>図書館員</a:t>
            </a:r>
          </a:p>
        </p:txBody>
      </p:sp>
      <p:sp>
        <p:nvSpPr>
          <p:cNvPr id="37" name="テキスト ボックス 36"/>
          <p:cNvSpPr txBox="1"/>
          <p:nvPr/>
        </p:nvSpPr>
        <p:spPr>
          <a:xfrm>
            <a:off x="4150548" y="2057230"/>
            <a:ext cx="588623" cy="253916"/>
          </a:xfrm>
          <a:prstGeom prst="rect">
            <a:avLst/>
          </a:prstGeom>
          <a:noFill/>
        </p:spPr>
        <p:txBody>
          <a:bodyPr wrap="none" rtlCol="0">
            <a:spAutoFit/>
          </a:bodyPr>
          <a:lstStyle/>
          <a:p>
            <a:pPr>
              <a:buNone/>
            </a:pPr>
            <a:r>
              <a:rPr lang="ja-JP" altLang="en-US" sz="1050" dirty="0">
                <a:latin typeface="游ゴシック" panose="020B0400000000000000" pitchFamily="50" charset="-128"/>
                <a:ea typeface="游ゴシック" panose="020B0400000000000000" pitchFamily="50" charset="-128"/>
              </a:rPr>
              <a:t>出版社</a:t>
            </a:r>
          </a:p>
        </p:txBody>
      </p:sp>
      <p:sp>
        <p:nvSpPr>
          <p:cNvPr id="38" name="円形吹き出し 8"/>
          <p:cNvSpPr>
            <a:spLocks noChangeArrowheads="1"/>
          </p:cNvSpPr>
          <p:nvPr/>
        </p:nvSpPr>
        <p:spPr bwMode="auto">
          <a:xfrm>
            <a:off x="4641658" y="1300073"/>
            <a:ext cx="818366" cy="472532"/>
          </a:xfrm>
          <a:prstGeom prst="wedgeEllipseCallout">
            <a:avLst>
              <a:gd name="adj1" fmla="val -55098"/>
              <a:gd name="adj2" fmla="val 30291"/>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lstStyle>
            <a:lvl1pPr eaLnBrk="0" hangingPunct="0">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0"/>
              </a:spcBef>
              <a:buFont typeface="Wingdings" panose="05000000000000000000" pitchFamily="2" charset="2"/>
              <a:buNone/>
            </a:pPr>
            <a:r>
              <a:rPr lang="ja-JP" altLang="en-US" sz="1050" dirty="0">
                <a:solidFill>
                  <a:srgbClr val="002060"/>
                </a:solidFill>
                <a:latin typeface="游ゴシック" panose="020B0400000000000000" pitchFamily="50" charset="-128"/>
                <a:ea typeface="游ゴシック" panose="020B0400000000000000" pitchFamily="50" charset="-128"/>
              </a:rPr>
              <a:t>二重取り！</a:t>
            </a:r>
            <a:endParaRPr lang="en-US" altLang="ja-JP" sz="1050" dirty="0">
              <a:solidFill>
                <a:srgbClr val="002060"/>
              </a:solidFill>
              <a:latin typeface="游ゴシック" panose="020B0400000000000000" pitchFamily="50" charset="-128"/>
              <a:ea typeface="游ゴシック" panose="020B0400000000000000" pitchFamily="50" charset="-128"/>
            </a:endParaRPr>
          </a:p>
          <a:p>
            <a:pPr algn="ctr" eaLnBrk="1" hangingPunct="1">
              <a:spcBef>
                <a:spcPct val="0"/>
              </a:spcBef>
              <a:buFont typeface="Wingdings" panose="05000000000000000000" pitchFamily="2" charset="2"/>
              <a:buNone/>
            </a:pPr>
            <a:r>
              <a:rPr lang="ja-JP" altLang="en-US" sz="900" dirty="0">
                <a:solidFill>
                  <a:srgbClr val="002060"/>
                </a:solidFill>
                <a:latin typeface="游ゴシック" panose="020B0400000000000000" pitchFamily="50" charset="-128"/>
                <a:ea typeface="游ゴシック" panose="020B0400000000000000" pitchFamily="50" charset="-128"/>
              </a:rPr>
              <a:t>ウッシッシ！</a:t>
            </a:r>
          </a:p>
        </p:txBody>
      </p:sp>
      <p:sp>
        <p:nvSpPr>
          <p:cNvPr id="33" name="テキスト ボックス 32">
            <a:extLst>
              <a:ext uri="{FF2B5EF4-FFF2-40B4-BE49-F238E27FC236}">
                <a16:creationId xmlns:a16="http://schemas.microsoft.com/office/drawing/2014/main" id="{35B7DA92-6F3D-4751-BE82-3E73FFD74F59}"/>
              </a:ext>
            </a:extLst>
          </p:cNvPr>
          <p:cNvSpPr txBox="1"/>
          <p:nvPr/>
        </p:nvSpPr>
        <p:spPr>
          <a:xfrm>
            <a:off x="1439652" y="4744206"/>
            <a:ext cx="6264696" cy="311827"/>
          </a:xfrm>
          <a:prstGeom prst="rect">
            <a:avLst/>
          </a:prstGeom>
          <a:noFill/>
        </p:spPr>
        <p:txBody>
          <a:bodyPr wrap="square" lIns="108000" rtlCol="0" anchor="ctr" anchorCtr="0">
            <a:noAutofit/>
          </a:bodyPr>
          <a:lstStyle/>
          <a:p>
            <a:r>
              <a:rPr lang="ja-JP" altLang="en-US" sz="900" dirty="0">
                <a:latin typeface="游ゴシック" panose="020B0400000000000000" pitchFamily="50" charset="-128"/>
                <a:ea typeface="游ゴシック" panose="020B0400000000000000" pitchFamily="50" charset="-128"/>
              </a:rPr>
              <a:t>出典：船守美穂</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学術論文発表と研究評価を取り巻く環境の大変貌</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オープンアクセス誌がもたらすパラダイムシフト</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 　</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hlinkClick r:id="rId9"/>
              </a:rPr>
              <a:t>http://hdl.handle.net/11094/73725</a:t>
            </a:r>
            <a:r>
              <a:rPr lang="en-US" altLang="ja-JP" sz="900"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402559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700" dirty="0"/>
              <a:t>APC</a:t>
            </a:r>
            <a:r>
              <a:rPr lang="ja-JP" altLang="en-US" sz="2700" dirty="0"/>
              <a:t>の費用負担①</a:t>
            </a:r>
          </a:p>
        </p:txBody>
      </p:sp>
      <p:sp>
        <p:nvSpPr>
          <p:cNvPr id="4" name="スライド番号プレースホルダー 3"/>
          <p:cNvSpPr>
            <a:spLocks noGrp="1"/>
          </p:cNvSpPr>
          <p:nvPr>
            <p:ph type="sldNum" sz="quarter" idx="12"/>
          </p:nvPr>
        </p:nvSpPr>
        <p:spPr/>
        <p:txBody>
          <a:bodyPr/>
          <a:lstStyle/>
          <a:p>
            <a:r>
              <a:rPr lang="en-US" altLang="ja-JP" dirty="0"/>
              <a:t>3</a:t>
            </a:r>
            <a:endParaRPr lang="ja-JP" altLang="en-US" dirty="0"/>
          </a:p>
        </p:txBody>
      </p:sp>
      <p:sp>
        <p:nvSpPr>
          <p:cNvPr id="3" name="コンテンツ プレースホルダー 2"/>
          <p:cNvSpPr>
            <a:spLocks noGrp="1"/>
          </p:cNvSpPr>
          <p:nvPr>
            <p:ph idx="1"/>
          </p:nvPr>
        </p:nvSpPr>
        <p:spPr/>
        <p:txBody>
          <a:bodyPr/>
          <a:lstStyle/>
          <a:p>
            <a:r>
              <a:rPr kumimoji="1" lang="ja-JP" altLang="en-US" dirty="0"/>
              <a:t>各大学における</a:t>
            </a:r>
            <a:r>
              <a:rPr kumimoji="1" lang="en-US" altLang="ja-JP" dirty="0"/>
              <a:t>APC</a:t>
            </a:r>
            <a:r>
              <a:rPr kumimoji="1" lang="ja-JP" altLang="en-US" dirty="0"/>
              <a:t>支払推定金額</a:t>
            </a:r>
            <a:endParaRPr lang="en-US" altLang="ja-JP" dirty="0"/>
          </a:p>
          <a:p>
            <a:pPr marL="0" indent="0">
              <a:spcBef>
                <a:spcPts val="900"/>
              </a:spcBef>
              <a:buNone/>
            </a:pPr>
            <a:r>
              <a:rPr lang="zh-TW" altLang="en-US" sz="1350" dirty="0"/>
              <a:t>著者所属機関別（</a:t>
            </a:r>
            <a:r>
              <a:rPr lang="en-US" altLang="zh-TW" sz="1350" dirty="0"/>
              <a:t>20</a:t>
            </a:r>
            <a:r>
              <a:rPr lang="en-US" altLang="ja-JP" sz="1350" dirty="0"/>
              <a:t>22</a:t>
            </a:r>
            <a:r>
              <a:rPr lang="zh-TW" altLang="en-US" sz="1350" dirty="0"/>
              <a:t>年） </a:t>
            </a:r>
            <a:endParaRPr lang="en-US" altLang="ja-JP" sz="1350" dirty="0"/>
          </a:p>
          <a:p>
            <a:pPr marL="0" indent="0">
              <a:buNone/>
            </a:pPr>
            <a:endParaRPr kumimoji="1" lang="en-US" altLang="ja-JP" dirty="0"/>
          </a:p>
          <a:p>
            <a:pPr marL="0" indent="0">
              <a:buNone/>
            </a:pPr>
            <a:endParaRPr lang="en-US" altLang="ja-JP" dirty="0"/>
          </a:p>
          <a:p>
            <a:pPr marL="0" indent="0">
              <a:buNone/>
            </a:pPr>
            <a:endParaRPr kumimoji="1"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4054074716"/>
              </p:ext>
            </p:extLst>
          </p:nvPr>
        </p:nvGraphicFramePr>
        <p:xfrm>
          <a:off x="588296" y="1851750"/>
          <a:ext cx="7359528" cy="2586990"/>
        </p:xfrm>
        <a:graphic>
          <a:graphicData uri="http://schemas.openxmlformats.org/drawingml/2006/table">
            <a:tbl>
              <a:tblPr firstRow="1" bandRow="1">
                <a:tableStyleId>{5C22544A-7EE6-4342-B048-85BDC9FD1C3A}</a:tableStyleId>
              </a:tblPr>
              <a:tblGrid>
                <a:gridCol w="515167">
                  <a:extLst>
                    <a:ext uri="{9D8B030D-6E8A-4147-A177-3AD203B41FA5}">
                      <a16:colId xmlns:a16="http://schemas.microsoft.com/office/drawing/2014/main" val="3247753742"/>
                    </a:ext>
                  </a:extLst>
                </a:gridCol>
                <a:gridCol w="883144">
                  <a:extLst>
                    <a:ext uri="{9D8B030D-6E8A-4147-A177-3AD203B41FA5}">
                      <a16:colId xmlns:a16="http://schemas.microsoft.com/office/drawing/2014/main" val="2287143151"/>
                    </a:ext>
                  </a:extLst>
                </a:gridCol>
                <a:gridCol w="883144">
                  <a:extLst>
                    <a:ext uri="{9D8B030D-6E8A-4147-A177-3AD203B41FA5}">
                      <a16:colId xmlns:a16="http://schemas.microsoft.com/office/drawing/2014/main" val="1640079658"/>
                    </a:ext>
                  </a:extLst>
                </a:gridCol>
                <a:gridCol w="588762">
                  <a:extLst>
                    <a:ext uri="{9D8B030D-6E8A-4147-A177-3AD203B41FA5}">
                      <a16:colId xmlns:a16="http://schemas.microsoft.com/office/drawing/2014/main" val="2532244862"/>
                    </a:ext>
                  </a:extLst>
                </a:gridCol>
                <a:gridCol w="588762">
                  <a:extLst>
                    <a:ext uri="{9D8B030D-6E8A-4147-A177-3AD203B41FA5}">
                      <a16:colId xmlns:a16="http://schemas.microsoft.com/office/drawing/2014/main" val="3116841109"/>
                    </a:ext>
                  </a:extLst>
                </a:gridCol>
                <a:gridCol w="735953">
                  <a:extLst>
                    <a:ext uri="{9D8B030D-6E8A-4147-A177-3AD203B41FA5}">
                      <a16:colId xmlns:a16="http://schemas.microsoft.com/office/drawing/2014/main" val="941772524"/>
                    </a:ext>
                  </a:extLst>
                </a:gridCol>
                <a:gridCol w="1030334">
                  <a:extLst>
                    <a:ext uri="{9D8B030D-6E8A-4147-A177-3AD203B41FA5}">
                      <a16:colId xmlns:a16="http://schemas.microsoft.com/office/drawing/2014/main" val="4152308301"/>
                    </a:ext>
                  </a:extLst>
                </a:gridCol>
                <a:gridCol w="1103930">
                  <a:extLst>
                    <a:ext uri="{9D8B030D-6E8A-4147-A177-3AD203B41FA5}">
                      <a16:colId xmlns:a16="http://schemas.microsoft.com/office/drawing/2014/main" val="4290559311"/>
                    </a:ext>
                  </a:extLst>
                </a:gridCol>
                <a:gridCol w="1030332">
                  <a:extLst>
                    <a:ext uri="{9D8B030D-6E8A-4147-A177-3AD203B41FA5}">
                      <a16:colId xmlns:a16="http://schemas.microsoft.com/office/drawing/2014/main" val="1670895280"/>
                    </a:ext>
                  </a:extLst>
                </a:gridCol>
              </a:tblGrid>
              <a:tr h="278130">
                <a:tc rowSpan="2">
                  <a:txBody>
                    <a:bodyPr/>
                    <a:lstStyle/>
                    <a:p>
                      <a:pPr algn="ctr"/>
                      <a:r>
                        <a:rPr kumimoji="1" lang="ja-JP" altLang="en-US" sz="1100" dirty="0">
                          <a:latin typeface="游ゴシック" panose="020B0400000000000000" pitchFamily="50" charset="-128"/>
                          <a:ea typeface="游ゴシック" panose="020B0400000000000000" pitchFamily="50" charset="-128"/>
                        </a:rPr>
                        <a:t>順位</a:t>
                      </a:r>
                    </a:p>
                  </a:txBody>
                  <a:tcPr marL="68580" marR="68580" marT="34290" marB="34290" anchor="ctr">
                    <a:solidFill>
                      <a:srgbClr val="314D6D"/>
                    </a:solidFill>
                  </a:tcPr>
                </a:tc>
                <a:tc rowSpan="2">
                  <a:txBody>
                    <a:bodyPr/>
                    <a:lstStyle/>
                    <a:p>
                      <a:r>
                        <a:rPr kumimoji="1" lang="ja-JP" altLang="en-US" sz="1100" dirty="0">
                          <a:latin typeface="游ゴシック" panose="020B0400000000000000" pitchFamily="50" charset="-128"/>
                          <a:ea typeface="游ゴシック" panose="020B0400000000000000" pitchFamily="50" charset="-128"/>
                        </a:rPr>
                        <a:t>機関名</a:t>
                      </a:r>
                    </a:p>
                  </a:txBody>
                  <a:tcPr marL="68580" marR="54000" marT="34290" marB="34290" anchor="ctr">
                    <a:solidFill>
                      <a:srgbClr val="314D6D"/>
                    </a:solidFill>
                  </a:tcPr>
                </a:tc>
                <a:tc rowSpan="2">
                  <a:txBody>
                    <a:bodyPr/>
                    <a:lstStyle/>
                    <a:p>
                      <a:r>
                        <a:rPr kumimoji="1" lang="ja-JP" altLang="en-US" sz="1100" dirty="0">
                          <a:latin typeface="游ゴシック" panose="020B0400000000000000" pitchFamily="50" charset="-128"/>
                          <a:ea typeface="游ゴシック" panose="020B0400000000000000" pitchFamily="50" charset="-128"/>
                        </a:rPr>
                        <a:t>公表論文数</a:t>
                      </a:r>
                    </a:p>
                  </a:txBody>
                  <a:tcPr marL="68580" marR="68580" marT="34290" marB="34290" anchor="ctr">
                    <a:solidFill>
                      <a:srgbClr val="314D6D"/>
                    </a:solidFill>
                  </a:tcPr>
                </a:tc>
                <a:tc gridSpan="3">
                  <a:txBody>
                    <a:bodyPr/>
                    <a:lstStyle/>
                    <a:p>
                      <a:pPr algn="ctr"/>
                      <a:r>
                        <a:rPr kumimoji="1" lang="en-US" altLang="ja-JP" sz="1100" dirty="0">
                          <a:latin typeface="游ゴシック" panose="020B0400000000000000" pitchFamily="50" charset="-128"/>
                          <a:ea typeface="游ゴシック" panose="020B0400000000000000" pitchFamily="50" charset="-128"/>
                        </a:rPr>
                        <a:t>OA</a:t>
                      </a:r>
                      <a:r>
                        <a:rPr kumimoji="1" lang="ja-JP" altLang="en-US" sz="1100" dirty="0">
                          <a:latin typeface="游ゴシック" panose="020B0400000000000000" pitchFamily="50" charset="-128"/>
                          <a:ea typeface="游ゴシック" panose="020B0400000000000000" pitchFamily="50" charset="-128"/>
                        </a:rPr>
                        <a:t>論文数</a:t>
                      </a:r>
                    </a:p>
                  </a:txBody>
                  <a:tcPr marL="68580" marR="68580" marT="34290" marB="34290" anchor="ctr">
                    <a:solidFill>
                      <a:srgbClr val="314D6D"/>
                    </a:solidFill>
                  </a:tcPr>
                </a:tc>
                <a:tc h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sz="1400" dirty="0">
                        <a:latin typeface="游ゴシック" panose="020B0400000000000000" pitchFamily="50" charset="-128"/>
                        <a:ea typeface="游ゴシック" panose="020B0400000000000000" pitchFamily="50" charset="-128"/>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panose="020B0400000000000000" pitchFamily="50" charset="-128"/>
                          <a:ea typeface="游ゴシック" panose="020B0400000000000000" pitchFamily="50" charset="-128"/>
                        </a:rPr>
                        <a:t>APC</a:t>
                      </a:r>
                      <a:r>
                        <a:rPr kumimoji="1" lang="ja-JP" altLang="en-US" sz="1100" dirty="0">
                          <a:latin typeface="游ゴシック" panose="020B0400000000000000" pitchFamily="50" charset="-128"/>
                          <a:ea typeface="游ゴシック" panose="020B0400000000000000" pitchFamily="50" charset="-128"/>
                        </a:rPr>
                        <a:t>支払推定額</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円</a:t>
                      </a:r>
                      <a:r>
                        <a:rPr kumimoji="1" lang="en-US" altLang="ja-JP" sz="1100" dirty="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solidFill>
                      <a:srgbClr val="314D6D"/>
                    </a:solidFill>
                  </a:tcPr>
                </a:tc>
                <a:tc h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366245262"/>
                  </a:ext>
                </a:extLst>
              </a:tr>
              <a:tr h="388620">
                <a:tc v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Full</a:t>
                      </a:r>
                    </a:p>
                    <a:p>
                      <a:pPr algn="ctr"/>
                      <a:r>
                        <a:rPr kumimoji="1" lang="en-US" altLang="ja-JP" sz="1000" dirty="0">
                          <a:latin typeface="游ゴシック" panose="020B0400000000000000" pitchFamily="50" charset="-128"/>
                          <a:ea typeface="游ゴシック" panose="020B0400000000000000" pitchFamily="50" charset="-128"/>
                        </a:rPr>
                        <a:t>OA</a:t>
                      </a:r>
                      <a:endParaRPr kumimoji="1" lang="ja-JP" altLang="en-US" sz="1000" dirty="0">
                        <a:latin typeface="游ゴシック" panose="020B0400000000000000" pitchFamily="50" charset="-128"/>
                        <a:ea typeface="游ゴシック" panose="020B0400000000000000" pitchFamily="50" charset="-128"/>
                      </a:endParaRPr>
                    </a:p>
                  </a:txBody>
                  <a:tcPr marL="27000" marR="2700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游ゴシック" panose="020B0400000000000000" pitchFamily="50" charset="-128"/>
                          <a:ea typeface="游ゴシック" panose="020B0400000000000000" pitchFamily="50" charset="-128"/>
                        </a:rPr>
                        <a:t>Hybrid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游ゴシック" panose="020B0400000000000000" pitchFamily="50" charset="-128"/>
                          <a:ea typeface="游ゴシック" panose="020B0400000000000000" pitchFamily="50" charset="-128"/>
                        </a:rPr>
                        <a:t>OA</a:t>
                      </a:r>
                      <a:endParaRPr kumimoji="1" lang="ja-JP" altLang="en-US" sz="1000" dirty="0">
                        <a:latin typeface="游ゴシック" panose="020B0400000000000000" pitchFamily="50" charset="-128"/>
                        <a:ea typeface="游ゴシック" panose="020B0400000000000000" pitchFamily="50" charset="-128"/>
                      </a:endParaRPr>
                    </a:p>
                  </a:txBody>
                  <a:tcPr marL="27000" marR="27000" marT="34290" marB="34290" anchor="ctr"/>
                </a:tc>
                <a:tc>
                  <a:txBody>
                    <a:bodyPr/>
                    <a:lstStyle/>
                    <a:p>
                      <a:pPr algn="ctr"/>
                      <a:r>
                        <a:rPr kumimoji="1" lang="en-US" altLang="ja-JP" sz="1000" dirty="0">
                          <a:latin typeface="游ゴシック" panose="020B0400000000000000" pitchFamily="50" charset="-128"/>
                          <a:ea typeface="游ゴシック" panose="020B0400000000000000" pitchFamily="50" charset="-128"/>
                        </a:rPr>
                        <a:t>Bronze</a:t>
                      </a:r>
                    </a:p>
                    <a:p>
                      <a:pPr algn="ctr"/>
                      <a:r>
                        <a:rPr kumimoji="1" lang="en-US" altLang="ja-JP" sz="1000" dirty="0">
                          <a:latin typeface="游ゴシック" panose="020B0400000000000000" pitchFamily="50" charset="-128"/>
                          <a:ea typeface="游ゴシック" panose="020B0400000000000000" pitchFamily="50" charset="-128"/>
                        </a:rPr>
                        <a:t>OA</a:t>
                      </a:r>
                      <a:endParaRPr kumimoji="1" lang="ja-JP" altLang="en-US" sz="1000" dirty="0">
                        <a:latin typeface="游ゴシック" panose="020B0400000000000000" pitchFamily="50" charset="-128"/>
                        <a:ea typeface="游ゴシック" panose="020B0400000000000000" pitchFamily="50" charset="-128"/>
                      </a:endParaRPr>
                    </a:p>
                  </a:txBody>
                  <a:tcPr marL="27000" marR="27000" marT="34290" marB="34290"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Full</a:t>
                      </a:r>
                      <a:r>
                        <a:rPr kumimoji="1" lang="ja-JP" altLang="en-US" sz="1100" dirty="0">
                          <a:latin typeface="游ゴシック" panose="020B0400000000000000" pitchFamily="50" charset="-128"/>
                          <a:ea typeface="游ゴシック" panose="020B0400000000000000" pitchFamily="50" charset="-128"/>
                        </a:rPr>
                        <a:t> </a:t>
                      </a:r>
                      <a:r>
                        <a:rPr kumimoji="1" lang="en-US" altLang="ja-JP" sz="1100" dirty="0">
                          <a:latin typeface="游ゴシック" panose="020B0400000000000000" pitchFamily="50" charset="-128"/>
                          <a:ea typeface="游ゴシック" panose="020B0400000000000000" pitchFamily="50" charset="-128"/>
                        </a:rPr>
                        <a:t>OA</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panose="020B0400000000000000" pitchFamily="50" charset="-128"/>
                          <a:ea typeface="游ゴシック" panose="020B0400000000000000" pitchFamily="50" charset="-128"/>
                        </a:rPr>
                        <a:t>Hybrid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panose="020B0400000000000000" pitchFamily="50" charset="-128"/>
                          <a:ea typeface="游ゴシック" panose="020B0400000000000000" pitchFamily="50" charset="-128"/>
                        </a:rPr>
                        <a:t>OA</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ctr"/>
                      <a:r>
                        <a:rPr kumimoji="1" lang="ja-JP" altLang="en-US" sz="1100" dirty="0">
                          <a:latin typeface="游ゴシック" panose="020B0400000000000000" pitchFamily="50" charset="-128"/>
                          <a:ea typeface="游ゴシック" panose="020B0400000000000000" pitchFamily="50" charset="-128"/>
                        </a:rPr>
                        <a:t>合計</a:t>
                      </a:r>
                    </a:p>
                  </a:txBody>
                  <a:tcPr marL="68580" marR="68580" marT="34290" marB="34290" anchor="ctr"/>
                </a:tc>
                <a:extLst>
                  <a:ext uri="{0D108BD9-81ED-4DB2-BD59-A6C34878D82A}">
                    <a16:rowId xmlns:a16="http://schemas.microsoft.com/office/drawing/2014/main" val="1607156560"/>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1</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dirty="0">
                          <a:latin typeface="游ゴシック" panose="020B0400000000000000" pitchFamily="50" charset="-128"/>
                          <a:ea typeface="游ゴシック" panose="020B0400000000000000" pitchFamily="50" charset="-128"/>
                        </a:rPr>
                        <a:t>東京大学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4,663</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1,628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466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202</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447,937,426</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200,415,355</a:t>
                      </a:r>
                    </a:p>
                  </a:txBody>
                  <a:tcPr marL="54000" marR="54000" marT="571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648,352,781 </a:t>
                      </a:r>
                    </a:p>
                  </a:txBody>
                  <a:tcPr marL="9525" marR="9525" marT="9525" marB="0" anchor="ctr"/>
                </a:tc>
                <a:extLst>
                  <a:ext uri="{0D108BD9-81ED-4DB2-BD59-A6C34878D82A}">
                    <a16:rowId xmlns:a16="http://schemas.microsoft.com/office/drawing/2014/main" val="1328782562"/>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2</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a:latin typeface="游ゴシック" panose="020B0400000000000000" pitchFamily="50" charset="-128"/>
                          <a:ea typeface="游ゴシック" panose="020B0400000000000000" pitchFamily="50" charset="-128"/>
                        </a:rPr>
                        <a:t>京都大学</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3,221</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906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249</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111</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225,643,051</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97,684,105</a:t>
                      </a:r>
                    </a:p>
                  </a:txBody>
                  <a:tcPr marL="54000" marR="54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323,327,156</a:t>
                      </a:r>
                    </a:p>
                  </a:txBody>
                  <a:tcPr marL="0" marR="27000" marT="5715" marB="0" anchor="ctr"/>
                </a:tc>
                <a:extLst>
                  <a:ext uri="{0D108BD9-81ED-4DB2-BD59-A6C34878D82A}">
                    <a16:rowId xmlns:a16="http://schemas.microsoft.com/office/drawing/2014/main" val="246277138"/>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3</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dirty="0">
                          <a:latin typeface="游ゴシック" panose="020B0400000000000000" pitchFamily="50" charset="-128"/>
                          <a:ea typeface="游ゴシック" panose="020B0400000000000000" pitchFamily="50" charset="-128"/>
                        </a:rPr>
                        <a:t>大阪大学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2,679</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880</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298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78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241,556,265</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124,963,774</a:t>
                      </a:r>
                    </a:p>
                  </a:txBody>
                  <a:tcPr marL="54000" marR="54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366,520,039</a:t>
                      </a:r>
                    </a:p>
                  </a:txBody>
                  <a:tcPr marL="0" marR="27000" marT="5715" marB="0" anchor="ctr"/>
                </a:tc>
                <a:extLst>
                  <a:ext uri="{0D108BD9-81ED-4DB2-BD59-A6C34878D82A}">
                    <a16:rowId xmlns:a16="http://schemas.microsoft.com/office/drawing/2014/main" val="1086056361"/>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4</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dirty="0">
                          <a:latin typeface="游ゴシック" panose="020B0400000000000000" pitchFamily="50" charset="-128"/>
                          <a:ea typeface="游ゴシック" panose="020B0400000000000000" pitchFamily="50" charset="-128"/>
                        </a:rPr>
                        <a:t>東北大学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2,562</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884</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236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138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224,121,041</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91,871,361</a:t>
                      </a:r>
                    </a:p>
                  </a:txBody>
                  <a:tcPr marL="54000" marR="54000" marT="571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315,992,402</a:t>
                      </a:r>
                    </a:p>
                  </a:txBody>
                  <a:tcPr marL="9525" marR="9525" marT="9525" marB="0" anchor="ctr"/>
                </a:tc>
                <a:extLst>
                  <a:ext uri="{0D108BD9-81ED-4DB2-BD59-A6C34878D82A}">
                    <a16:rowId xmlns:a16="http://schemas.microsoft.com/office/drawing/2014/main" val="606322432"/>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5</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000" dirty="0">
                          <a:latin typeface="游ゴシック" panose="020B0400000000000000" pitchFamily="50" charset="-128"/>
                          <a:ea typeface="游ゴシック" panose="020B0400000000000000" pitchFamily="50" charset="-128"/>
                        </a:rPr>
                        <a:t>北海道大学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2,114</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738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136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109</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190,767,500</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56,776,932</a:t>
                      </a:r>
                    </a:p>
                  </a:txBody>
                  <a:tcPr marL="54000" marR="54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247,544,432</a:t>
                      </a:r>
                    </a:p>
                  </a:txBody>
                  <a:tcPr marL="0" marR="27000" marT="5715" marB="0" anchor="ctr"/>
                </a:tc>
                <a:extLst>
                  <a:ext uri="{0D108BD9-81ED-4DB2-BD59-A6C34878D82A}">
                    <a16:rowId xmlns:a16="http://schemas.microsoft.com/office/drawing/2014/main" val="821567510"/>
                  </a:ext>
                </a:extLst>
              </a:tr>
              <a:tr h="139212">
                <a:tc gridSpan="2">
                  <a:txBody>
                    <a:bodyPr/>
                    <a:lstStyle/>
                    <a:p>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solidFill>
                      <a:schemeClr val="bg1">
                        <a:lumMod val="95000"/>
                      </a:schemeClr>
                    </a:solidFill>
                  </a:tcPr>
                </a:tc>
                <a:tc hMerge="1">
                  <a:txBody>
                    <a:bodyPr/>
                    <a:lstStyle/>
                    <a:p>
                      <a:endParaRPr kumimoji="1" lang="ja-JP" altLang="en-US"/>
                    </a:p>
                  </a:txBody>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0" marR="27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chemeClr val="bg1">
                        <a:lumMod val="95000"/>
                      </a:schemeClr>
                    </a:solidFill>
                  </a:tcPr>
                </a:tc>
                <a:tc>
                  <a:txBody>
                    <a:bodyPr/>
                    <a:lstStyle/>
                    <a:p>
                      <a:pPr algn="r"/>
                      <a:endParaRPr kumimoji="1" lang="en-US" altLang="ja-JP" sz="1100" dirty="0">
                        <a:latin typeface="游ゴシック" panose="020B0400000000000000" pitchFamily="50" charset="-128"/>
                        <a:ea typeface="游ゴシック" panose="020B0400000000000000" pitchFamily="50" charset="-128"/>
                      </a:endParaRPr>
                    </a:p>
                  </a:txBody>
                  <a:tcPr marL="0" marR="27000" marT="34290" marB="34290" anchor="ctr">
                    <a:solidFill>
                      <a:schemeClr val="bg1">
                        <a:lumMod val="95000"/>
                      </a:schemeClr>
                    </a:solidFill>
                  </a:tcPr>
                </a:tc>
                <a:extLst>
                  <a:ext uri="{0D108BD9-81ED-4DB2-BD59-A6C34878D82A}">
                    <a16:rowId xmlns:a16="http://schemas.microsoft.com/office/drawing/2014/main" val="3951007945"/>
                  </a:ext>
                </a:extLst>
              </a:tr>
              <a:tr h="278130">
                <a:tc gridSpan="2">
                  <a:txBody>
                    <a:bodyPr/>
                    <a:lstStyle/>
                    <a:p>
                      <a:r>
                        <a:rPr kumimoji="1" lang="ja-JP" altLang="en-US" sz="1100" dirty="0">
                          <a:latin typeface="游ゴシック" panose="020B0400000000000000" pitchFamily="50" charset="-128"/>
                          <a:ea typeface="游ゴシック" panose="020B0400000000000000" pitchFamily="50" charset="-128"/>
                        </a:rPr>
                        <a:t>全機関合計</a:t>
                      </a:r>
                    </a:p>
                  </a:txBody>
                  <a:tcPr marL="68580" marR="68580" marT="34290" marB="34290" anchor="ctr">
                    <a:solidFill>
                      <a:srgbClr val="CDCDD8"/>
                    </a:solidFill>
                  </a:tcPr>
                </a:tc>
                <a:tc hMerge="1">
                  <a:txBody>
                    <a:bodyPr/>
                    <a:lstStyle/>
                    <a:p>
                      <a:endParaRPr kumimoji="1" lang="ja-JP" altLang="en-US" sz="1300" dirty="0">
                        <a:latin typeface="游ゴシック" panose="020B0400000000000000" pitchFamily="50" charset="-128"/>
                        <a:ea typeface="游ゴシック" panose="020B0400000000000000" pitchFamily="50" charset="-128"/>
                      </a:endParaRPr>
                    </a:p>
                  </a:txBody>
                  <a:tcPr marR="7200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85,088</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31,594</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6,699</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3,358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7,681,395,883</a:t>
                      </a:r>
                      <a:endParaRPr kumimoji="1" lang="ja-JP" altLang="en-US" sz="1100" dirty="0">
                        <a:latin typeface="游ゴシック" panose="020B0400000000000000" pitchFamily="50" charset="-128"/>
                        <a:ea typeface="游ゴシック" panose="020B0400000000000000" pitchFamily="50" charset="-128"/>
                      </a:endParaRPr>
                    </a:p>
                  </a:txBody>
                  <a:tcPr marL="0" marR="27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2,667,071,661</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10,348,467,544</a:t>
                      </a:r>
                    </a:p>
                  </a:txBody>
                  <a:tcPr marL="0" marR="27000" marT="34290" marB="34290" anchor="ctr">
                    <a:solidFill>
                      <a:srgbClr val="CDCDD8"/>
                    </a:solidFill>
                  </a:tcPr>
                </a:tc>
                <a:extLst>
                  <a:ext uri="{0D108BD9-81ED-4DB2-BD59-A6C34878D82A}">
                    <a16:rowId xmlns:a16="http://schemas.microsoft.com/office/drawing/2014/main" val="818121518"/>
                  </a:ext>
                </a:extLst>
              </a:tr>
            </a:tbl>
          </a:graphicData>
        </a:graphic>
      </p:graphicFrame>
      <p:sp>
        <p:nvSpPr>
          <p:cNvPr id="6" name="正方形/長方形 5"/>
          <p:cNvSpPr/>
          <p:nvPr/>
        </p:nvSpPr>
        <p:spPr>
          <a:xfrm>
            <a:off x="588296" y="3108785"/>
            <a:ext cx="7359528" cy="269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44696" y="4711293"/>
            <a:ext cx="5895655" cy="344733"/>
          </a:xfrm>
          <a:prstGeom prst="rect">
            <a:avLst/>
          </a:prstGeom>
          <a:noFill/>
        </p:spPr>
        <p:txBody>
          <a:bodyPr wrap="square" lIns="108000" rtlCol="0" anchor="ctr" anchorCtr="0">
            <a:noAutofit/>
          </a:bodyPr>
          <a:lstStyle/>
          <a:p>
            <a:pPr marL="338138" indent="-338138"/>
            <a:r>
              <a:rPr lang="ja-JP" altLang="en-US" sz="900" dirty="0">
                <a:latin typeface="游ゴシック" panose="020B0400000000000000" pitchFamily="50" charset="-128"/>
                <a:ea typeface="游ゴシック" panose="020B0400000000000000" pitchFamily="50" charset="-128"/>
              </a:rPr>
              <a:t>出典：大学図書館コンソーシアム連合</a:t>
            </a:r>
            <a:r>
              <a:rPr lang="en-US" altLang="ja-JP" sz="900" dirty="0">
                <a:latin typeface="游ゴシック" panose="020B0400000000000000" pitchFamily="50" charset="-128"/>
                <a:ea typeface="游ゴシック" panose="020B0400000000000000" pitchFamily="50" charset="-128"/>
              </a:rPr>
              <a:t>(JUSTICE). </a:t>
            </a:r>
            <a:r>
              <a:rPr lang="ja-JP" altLang="en-US" sz="900" dirty="0">
                <a:latin typeface="游ゴシック" panose="020B0400000000000000" pitchFamily="50" charset="-128"/>
                <a:ea typeface="游ゴシック" panose="020B0400000000000000" pitchFamily="50" charset="-128"/>
              </a:rPr>
              <a:t>論文公表実態調査報告</a:t>
            </a:r>
            <a:r>
              <a:rPr lang="en-US" altLang="ja-JP" sz="900" dirty="0">
                <a:latin typeface="游ゴシック" panose="020B0400000000000000" pitchFamily="50" charset="-128"/>
                <a:ea typeface="游ゴシック" panose="020B0400000000000000" pitchFamily="50" charset="-128"/>
              </a:rPr>
              <a:t>2023</a:t>
            </a:r>
            <a:r>
              <a:rPr lang="ja-JP" altLang="en-US" sz="900" dirty="0">
                <a:latin typeface="游ゴシック" panose="020B0400000000000000" pitchFamily="50" charset="-128"/>
                <a:ea typeface="游ゴシック" panose="020B0400000000000000" pitchFamily="50" charset="-128"/>
              </a:rPr>
              <a:t>年度</a:t>
            </a:r>
            <a:r>
              <a:rPr lang="en-US" altLang="ja-JP" sz="900" dirty="0">
                <a:latin typeface="游ゴシック" panose="020B0400000000000000" pitchFamily="50" charset="-128"/>
                <a:ea typeface="游ゴシック" panose="020B0400000000000000" pitchFamily="50" charset="-128"/>
              </a:rPr>
              <a:t>. </a:t>
            </a:r>
          </a:p>
          <a:p>
            <a:pPr marL="338138" indent="-338138"/>
            <a:r>
              <a:rPr lang="en-US" altLang="ja-JP" sz="900" dirty="0">
                <a:latin typeface="游ゴシック" panose="020B0400000000000000" pitchFamily="50" charset="-128"/>
                <a:ea typeface="游ゴシック" panose="020B0400000000000000" pitchFamily="50" charset="-128"/>
              </a:rPr>
              <a:t>https://contents.nii.ac.jp/sites/default/files/justice/2023-12/2023_ronbunchosa.pdf</a:t>
            </a:r>
            <a:endParaRPr lang="ja-JP" altLang="en-US" sz="900" dirty="0">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2E9DE1EB-A640-B7E2-6A8E-DE3096165B13}"/>
              </a:ext>
            </a:extLst>
          </p:cNvPr>
          <p:cNvGrpSpPr/>
          <p:nvPr/>
        </p:nvGrpSpPr>
        <p:grpSpPr>
          <a:xfrm>
            <a:off x="587754" y="4011750"/>
            <a:ext cx="7339829" cy="94815"/>
            <a:chOff x="612000" y="4064554"/>
            <a:chExt cx="8738183" cy="67047"/>
          </a:xfrm>
        </p:grpSpPr>
        <p:sp>
          <p:nvSpPr>
            <p:cNvPr id="18" name="フリーフォーム: 図形 17">
              <a:extLst>
                <a:ext uri="{FF2B5EF4-FFF2-40B4-BE49-F238E27FC236}">
                  <a16:creationId xmlns:a16="http://schemas.microsoft.com/office/drawing/2014/main" id="{97194E67-7007-3CC8-1DEF-2C65FDFC2D62}"/>
                </a:ext>
              </a:extLst>
            </p:cNvPr>
            <p:cNvSpPr/>
            <p:nvPr/>
          </p:nvSpPr>
          <p:spPr>
            <a:xfrm flipV="1">
              <a:off x="612000" y="4067265"/>
              <a:ext cx="4543122" cy="64336"/>
            </a:xfrm>
            <a:custGeom>
              <a:avLst/>
              <a:gdLst>
                <a:gd name="connsiteX0" fmla="*/ 0 w 8659906"/>
                <a:gd name="connsiteY0" fmla="*/ 383245 h 403425"/>
                <a:gd name="connsiteX1" fmla="*/ 376518 w 8659906"/>
                <a:gd name="connsiteY1" fmla="*/ 4 h 403425"/>
                <a:gd name="connsiteX2" fmla="*/ 726141 w 8659906"/>
                <a:gd name="connsiteY2" fmla="*/ 389969 h 403425"/>
                <a:gd name="connsiteX3" fmla="*/ 1089212 w 8659906"/>
                <a:gd name="connsiteY3" fmla="*/ 20175 h 403425"/>
                <a:gd name="connsiteX4" fmla="*/ 1472453 w 8659906"/>
                <a:gd name="connsiteY4" fmla="*/ 389969 h 403425"/>
                <a:gd name="connsiteX5" fmla="*/ 1808629 w 8659906"/>
                <a:gd name="connsiteY5" fmla="*/ 20175 h 403425"/>
                <a:gd name="connsiteX6" fmla="*/ 2178424 w 8659906"/>
                <a:gd name="connsiteY6" fmla="*/ 383245 h 403425"/>
                <a:gd name="connsiteX7" fmla="*/ 2534771 w 8659906"/>
                <a:gd name="connsiteY7" fmla="*/ 6728 h 403425"/>
                <a:gd name="connsiteX8" fmla="*/ 2891118 w 8659906"/>
                <a:gd name="connsiteY8" fmla="*/ 389969 h 403425"/>
                <a:gd name="connsiteX9" fmla="*/ 3247465 w 8659906"/>
                <a:gd name="connsiteY9" fmla="*/ 6728 h 403425"/>
                <a:gd name="connsiteX10" fmla="*/ 3610535 w 8659906"/>
                <a:gd name="connsiteY10" fmla="*/ 376522 h 403425"/>
                <a:gd name="connsiteX11" fmla="*/ 3966882 w 8659906"/>
                <a:gd name="connsiteY11" fmla="*/ 6728 h 403425"/>
                <a:gd name="connsiteX12" fmla="*/ 4316506 w 8659906"/>
                <a:gd name="connsiteY12" fmla="*/ 396692 h 403425"/>
                <a:gd name="connsiteX13" fmla="*/ 4699747 w 8659906"/>
                <a:gd name="connsiteY13" fmla="*/ 26898 h 403425"/>
                <a:gd name="connsiteX14" fmla="*/ 5076265 w 8659906"/>
                <a:gd name="connsiteY14" fmla="*/ 403416 h 403425"/>
                <a:gd name="connsiteX15" fmla="*/ 5405718 w 8659906"/>
                <a:gd name="connsiteY15" fmla="*/ 13451 h 403425"/>
                <a:gd name="connsiteX16" fmla="*/ 5775512 w 8659906"/>
                <a:gd name="connsiteY16" fmla="*/ 396692 h 403425"/>
                <a:gd name="connsiteX17" fmla="*/ 6131859 w 8659906"/>
                <a:gd name="connsiteY17" fmla="*/ 20175 h 403425"/>
                <a:gd name="connsiteX18" fmla="*/ 6494929 w 8659906"/>
                <a:gd name="connsiteY18" fmla="*/ 396692 h 403425"/>
                <a:gd name="connsiteX19" fmla="*/ 6851277 w 8659906"/>
                <a:gd name="connsiteY19" fmla="*/ 26898 h 403425"/>
                <a:gd name="connsiteX20" fmla="*/ 7207624 w 8659906"/>
                <a:gd name="connsiteY20" fmla="*/ 396692 h 403425"/>
                <a:gd name="connsiteX21" fmla="*/ 7570694 w 8659906"/>
                <a:gd name="connsiteY21" fmla="*/ 13451 h 403425"/>
                <a:gd name="connsiteX22" fmla="*/ 7933765 w 8659906"/>
                <a:gd name="connsiteY22" fmla="*/ 396692 h 403425"/>
                <a:gd name="connsiteX23" fmla="*/ 8290112 w 8659906"/>
                <a:gd name="connsiteY23" fmla="*/ 4 h 403425"/>
                <a:gd name="connsiteX24" fmla="*/ 8659906 w 8659906"/>
                <a:gd name="connsiteY24" fmla="*/ 396692 h 4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59906" h="403425">
                  <a:moveTo>
                    <a:pt x="0" y="383245"/>
                  </a:moveTo>
                  <a:cubicBezTo>
                    <a:pt x="127747" y="191064"/>
                    <a:pt x="255495" y="-1117"/>
                    <a:pt x="376518" y="4"/>
                  </a:cubicBezTo>
                  <a:cubicBezTo>
                    <a:pt x="497541" y="1125"/>
                    <a:pt x="607359" y="386607"/>
                    <a:pt x="726141" y="389969"/>
                  </a:cubicBezTo>
                  <a:cubicBezTo>
                    <a:pt x="844923" y="393331"/>
                    <a:pt x="964827" y="20175"/>
                    <a:pt x="1089212" y="20175"/>
                  </a:cubicBezTo>
                  <a:cubicBezTo>
                    <a:pt x="1213597" y="20175"/>
                    <a:pt x="1352550" y="389969"/>
                    <a:pt x="1472453" y="389969"/>
                  </a:cubicBezTo>
                  <a:cubicBezTo>
                    <a:pt x="1592356" y="389969"/>
                    <a:pt x="1690967" y="21296"/>
                    <a:pt x="1808629" y="20175"/>
                  </a:cubicBezTo>
                  <a:cubicBezTo>
                    <a:pt x="1926291" y="19054"/>
                    <a:pt x="2057400" y="385486"/>
                    <a:pt x="2178424" y="383245"/>
                  </a:cubicBezTo>
                  <a:cubicBezTo>
                    <a:pt x="2299448" y="381004"/>
                    <a:pt x="2415989" y="5607"/>
                    <a:pt x="2534771" y="6728"/>
                  </a:cubicBezTo>
                  <a:cubicBezTo>
                    <a:pt x="2653553" y="7849"/>
                    <a:pt x="2772336" y="389969"/>
                    <a:pt x="2891118" y="389969"/>
                  </a:cubicBezTo>
                  <a:cubicBezTo>
                    <a:pt x="3009900" y="389969"/>
                    <a:pt x="3127562" y="8969"/>
                    <a:pt x="3247465" y="6728"/>
                  </a:cubicBezTo>
                  <a:cubicBezTo>
                    <a:pt x="3367368" y="4487"/>
                    <a:pt x="3490632" y="376522"/>
                    <a:pt x="3610535" y="376522"/>
                  </a:cubicBezTo>
                  <a:cubicBezTo>
                    <a:pt x="3730438" y="376522"/>
                    <a:pt x="3849220" y="3366"/>
                    <a:pt x="3966882" y="6728"/>
                  </a:cubicBezTo>
                  <a:cubicBezTo>
                    <a:pt x="4084544" y="10090"/>
                    <a:pt x="4194362" y="393330"/>
                    <a:pt x="4316506" y="396692"/>
                  </a:cubicBezTo>
                  <a:cubicBezTo>
                    <a:pt x="4438650" y="400054"/>
                    <a:pt x="4573121" y="25777"/>
                    <a:pt x="4699747" y="26898"/>
                  </a:cubicBezTo>
                  <a:cubicBezTo>
                    <a:pt x="4826374" y="28019"/>
                    <a:pt x="4958603" y="405657"/>
                    <a:pt x="5076265" y="403416"/>
                  </a:cubicBezTo>
                  <a:cubicBezTo>
                    <a:pt x="5193927" y="401175"/>
                    <a:pt x="5289177" y="14572"/>
                    <a:pt x="5405718" y="13451"/>
                  </a:cubicBezTo>
                  <a:cubicBezTo>
                    <a:pt x="5522259" y="12330"/>
                    <a:pt x="5654489" y="395571"/>
                    <a:pt x="5775512" y="396692"/>
                  </a:cubicBezTo>
                  <a:cubicBezTo>
                    <a:pt x="5896535" y="397813"/>
                    <a:pt x="6011956" y="20175"/>
                    <a:pt x="6131859" y="20175"/>
                  </a:cubicBezTo>
                  <a:cubicBezTo>
                    <a:pt x="6251762" y="20175"/>
                    <a:pt x="6375026" y="395572"/>
                    <a:pt x="6494929" y="396692"/>
                  </a:cubicBezTo>
                  <a:cubicBezTo>
                    <a:pt x="6614832" y="397812"/>
                    <a:pt x="6732495" y="26898"/>
                    <a:pt x="6851277" y="26898"/>
                  </a:cubicBezTo>
                  <a:cubicBezTo>
                    <a:pt x="6970059" y="26898"/>
                    <a:pt x="7087721" y="398933"/>
                    <a:pt x="7207624" y="396692"/>
                  </a:cubicBezTo>
                  <a:cubicBezTo>
                    <a:pt x="7327527" y="394451"/>
                    <a:pt x="7449671" y="13451"/>
                    <a:pt x="7570694" y="13451"/>
                  </a:cubicBezTo>
                  <a:cubicBezTo>
                    <a:pt x="7691717" y="13451"/>
                    <a:pt x="7813862" y="398933"/>
                    <a:pt x="7933765" y="396692"/>
                  </a:cubicBezTo>
                  <a:cubicBezTo>
                    <a:pt x="8053668" y="394451"/>
                    <a:pt x="8169089" y="4"/>
                    <a:pt x="8290112" y="4"/>
                  </a:cubicBezTo>
                  <a:cubicBezTo>
                    <a:pt x="8411135" y="4"/>
                    <a:pt x="8535520" y="198348"/>
                    <a:pt x="8659906" y="396692"/>
                  </a:cubicBezTo>
                </a:path>
              </a:pathLst>
            </a:custGeom>
            <a:noFill/>
            <a:ln w="47625" cmpd="dbl">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952F5C96-1763-6192-F2E7-CB13E791F93C}"/>
                </a:ext>
              </a:extLst>
            </p:cNvPr>
            <p:cNvSpPr/>
            <p:nvPr/>
          </p:nvSpPr>
          <p:spPr>
            <a:xfrm flipV="1">
              <a:off x="4807061" y="4064554"/>
              <a:ext cx="4543122" cy="64336"/>
            </a:xfrm>
            <a:custGeom>
              <a:avLst/>
              <a:gdLst>
                <a:gd name="connsiteX0" fmla="*/ 0 w 8659906"/>
                <a:gd name="connsiteY0" fmla="*/ 383245 h 403425"/>
                <a:gd name="connsiteX1" fmla="*/ 376518 w 8659906"/>
                <a:gd name="connsiteY1" fmla="*/ 4 h 403425"/>
                <a:gd name="connsiteX2" fmla="*/ 726141 w 8659906"/>
                <a:gd name="connsiteY2" fmla="*/ 389969 h 403425"/>
                <a:gd name="connsiteX3" fmla="*/ 1089212 w 8659906"/>
                <a:gd name="connsiteY3" fmla="*/ 20175 h 403425"/>
                <a:gd name="connsiteX4" fmla="*/ 1472453 w 8659906"/>
                <a:gd name="connsiteY4" fmla="*/ 389969 h 403425"/>
                <a:gd name="connsiteX5" fmla="*/ 1808629 w 8659906"/>
                <a:gd name="connsiteY5" fmla="*/ 20175 h 403425"/>
                <a:gd name="connsiteX6" fmla="*/ 2178424 w 8659906"/>
                <a:gd name="connsiteY6" fmla="*/ 383245 h 403425"/>
                <a:gd name="connsiteX7" fmla="*/ 2534771 w 8659906"/>
                <a:gd name="connsiteY7" fmla="*/ 6728 h 403425"/>
                <a:gd name="connsiteX8" fmla="*/ 2891118 w 8659906"/>
                <a:gd name="connsiteY8" fmla="*/ 389969 h 403425"/>
                <a:gd name="connsiteX9" fmla="*/ 3247465 w 8659906"/>
                <a:gd name="connsiteY9" fmla="*/ 6728 h 403425"/>
                <a:gd name="connsiteX10" fmla="*/ 3610535 w 8659906"/>
                <a:gd name="connsiteY10" fmla="*/ 376522 h 403425"/>
                <a:gd name="connsiteX11" fmla="*/ 3966882 w 8659906"/>
                <a:gd name="connsiteY11" fmla="*/ 6728 h 403425"/>
                <a:gd name="connsiteX12" fmla="*/ 4316506 w 8659906"/>
                <a:gd name="connsiteY12" fmla="*/ 396692 h 403425"/>
                <a:gd name="connsiteX13" fmla="*/ 4699747 w 8659906"/>
                <a:gd name="connsiteY13" fmla="*/ 26898 h 403425"/>
                <a:gd name="connsiteX14" fmla="*/ 5076265 w 8659906"/>
                <a:gd name="connsiteY14" fmla="*/ 403416 h 403425"/>
                <a:gd name="connsiteX15" fmla="*/ 5405718 w 8659906"/>
                <a:gd name="connsiteY15" fmla="*/ 13451 h 403425"/>
                <a:gd name="connsiteX16" fmla="*/ 5775512 w 8659906"/>
                <a:gd name="connsiteY16" fmla="*/ 396692 h 403425"/>
                <a:gd name="connsiteX17" fmla="*/ 6131859 w 8659906"/>
                <a:gd name="connsiteY17" fmla="*/ 20175 h 403425"/>
                <a:gd name="connsiteX18" fmla="*/ 6494929 w 8659906"/>
                <a:gd name="connsiteY18" fmla="*/ 396692 h 403425"/>
                <a:gd name="connsiteX19" fmla="*/ 6851277 w 8659906"/>
                <a:gd name="connsiteY19" fmla="*/ 26898 h 403425"/>
                <a:gd name="connsiteX20" fmla="*/ 7207624 w 8659906"/>
                <a:gd name="connsiteY20" fmla="*/ 396692 h 403425"/>
                <a:gd name="connsiteX21" fmla="*/ 7570694 w 8659906"/>
                <a:gd name="connsiteY21" fmla="*/ 13451 h 403425"/>
                <a:gd name="connsiteX22" fmla="*/ 7933765 w 8659906"/>
                <a:gd name="connsiteY22" fmla="*/ 396692 h 403425"/>
                <a:gd name="connsiteX23" fmla="*/ 8290112 w 8659906"/>
                <a:gd name="connsiteY23" fmla="*/ 4 h 403425"/>
                <a:gd name="connsiteX24" fmla="*/ 8659906 w 8659906"/>
                <a:gd name="connsiteY24" fmla="*/ 396692 h 4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59906" h="403425">
                  <a:moveTo>
                    <a:pt x="0" y="383245"/>
                  </a:moveTo>
                  <a:cubicBezTo>
                    <a:pt x="127747" y="191064"/>
                    <a:pt x="255495" y="-1117"/>
                    <a:pt x="376518" y="4"/>
                  </a:cubicBezTo>
                  <a:cubicBezTo>
                    <a:pt x="497541" y="1125"/>
                    <a:pt x="607359" y="386607"/>
                    <a:pt x="726141" y="389969"/>
                  </a:cubicBezTo>
                  <a:cubicBezTo>
                    <a:pt x="844923" y="393331"/>
                    <a:pt x="964827" y="20175"/>
                    <a:pt x="1089212" y="20175"/>
                  </a:cubicBezTo>
                  <a:cubicBezTo>
                    <a:pt x="1213597" y="20175"/>
                    <a:pt x="1352550" y="389969"/>
                    <a:pt x="1472453" y="389969"/>
                  </a:cubicBezTo>
                  <a:cubicBezTo>
                    <a:pt x="1592356" y="389969"/>
                    <a:pt x="1690967" y="21296"/>
                    <a:pt x="1808629" y="20175"/>
                  </a:cubicBezTo>
                  <a:cubicBezTo>
                    <a:pt x="1926291" y="19054"/>
                    <a:pt x="2057400" y="385486"/>
                    <a:pt x="2178424" y="383245"/>
                  </a:cubicBezTo>
                  <a:cubicBezTo>
                    <a:pt x="2299448" y="381004"/>
                    <a:pt x="2415989" y="5607"/>
                    <a:pt x="2534771" y="6728"/>
                  </a:cubicBezTo>
                  <a:cubicBezTo>
                    <a:pt x="2653553" y="7849"/>
                    <a:pt x="2772336" y="389969"/>
                    <a:pt x="2891118" y="389969"/>
                  </a:cubicBezTo>
                  <a:cubicBezTo>
                    <a:pt x="3009900" y="389969"/>
                    <a:pt x="3127562" y="8969"/>
                    <a:pt x="3247465" y="6728"/>
                  </a:cubicBezTo>
                  <a:cubicBezTo>
                    <a:pt x="3367368" y="4487"/>
                    <a:pt x="3490632" y="376522"/>
                    <a:pt x="3610535" y="376522"/>
                  </a:cubicBezTo>
                  <a:cubicBezTo>
                    <a:pt x="3730438" y="376522"/>
                    <a:pt x="3849220" y="3366"/>
                    <a:pt x="3966882" y="6728"/>
                  </a:cubicBezTo>
                  <a:cubicBezTo>
                    <a:pt x="4084544" y="10090"/>
                    <a:pt x="4194362" y="393330"/>
                    <a:pt x="4316506" y="396692"/>
                  </a:cubicBezTo>
                  <a:cubicBezTo>
                    <a:pt x="4438650" y="400054"/>
                    <a:pt x="4573121" y="25777"/>
                    <a:pt x="4699747" y="26898"/>
                  </a:cubicBezTo>
                  <a:cubicBezTo>
                    <a:pt x="4826374" y="28019"/>
                    <a:pt x="4958603" y="405657"/>
                    <a:pt x="5076265" y="403416"/>
                  </a:cubicBezTo>
                  <a:cubicBezTo>
                    <a:pt x="5193927" y="401175"/>
                    <a:pt x="5289177" y="14572"/>
                    <a:pt x="5405718" y="13451"/>
                  </a:cubicBezTo>
                  <a:cubicBezTo>
                    <a:pt x="5522259" y="12330"/>
                    <a:pt x="5654489" y="395571"/>
                    <a:pt x="5775512" y="396692"/>
                  </a:cubicBezTo>
                  <a:cubicBezTo>
                    <a:pt x="5896535" y="397813"/>
                    <a:pt x="6011956" y="20175"/>
                    <a:pt x="6131859" y="20175"/>
                  </a:cubicBezTo>
                  <a:cubicBezTo>
                    <a:pt x="6251762" y="20175"/>
                    <a:pt x="6375026" y="395572"/>
                    <a:pt x="6494929" y="396692"/>
                  </a:cubicBezTo>
                  <a:cubicBezTo>
                    <a:pt x="6614832" y="397812"/>
                    <a:pt x="6732495" y="26898"/>
                    <a:pt x="6851277" y="26898"/>
                  </a:cubicBezTo>
                  <a:cubicBezTo>
                    <a:pt x="6970059" y="26898"/>
                    <a:pt x="7087721" y="398933"/>
                    <a:pt x="7207624" y="396692"/>
                  </a:cubicBezTo>
                  <a:cubicBezTo>
                    <a:pt x="7327527" y="394451"/>
                    <a:pt x="7449671" y="13451"/>
                    <a:pt x="7570694" y="13451"/>
                  </a:cubicBezTo>
                  <a:cubicBezTo>
                    <a:pt x="7691717" y="13451"/>
                    <a:pt x="7813862" y="398933"/>
                    <a:pt x="7933765" y="396692"/>
                  </a:cubicBezTo>
                  <a:cubicBezTo>
                    <a:pt x="8053668" y="394451"/>
                    <a:pt x="8169089" y="4"/>
                    <a:pt x="8290112" y="4"/>
                  </a:cubicBezTo>
                  <a:cubicBezTo>
                    <a:pt x="8411135" y="4"/>
                    <a:pt x="8535520" y="198348"/>
                    <a:pt x="8659906" y="396692"/>
                  </a:cubicBezTo>
                </a:path>
              </a:pathLst>
            </a:custGeom>
            <a:noFill/>
            <a:ln w="47625" cmpd="dbl">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2017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4</a:t>
            </a:r>
            <a:endParaRPr lang="ja-JP" altLang="en-US"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6217" y="61739"/>
            <a:ext cx="5671566" cy="5020022"/>
          </a:xfrm>
          <a:prstGeom prst="rect">
            <a:avLst/>
          </a:prstGeom>
          <a:ln>
            <a:noFill/>
          </a:ln>
        </p:spPr>
      </p:pic>
      <p:sp>
        <p:nvSpPr>
          <p:cNvPr id="5" name="正方形/長方形 4"/>
          <p:cNvSpPr/>
          <p:nvPr/>
        </p:nvSpPr>
        <p:spPr>
          <a:xfrm>
            <a:off x="2501770" y="501520"/>
            <a:ext cx="2160000" cy="86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022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700" dirty="0"/>
              <a:t>APC</a:t>
            </a:r>
            <a:r>
              <a:rPr lang="ja-JP" altLang="en-US" sz="2700" dirty="0"/>
              <a:t>の費用負担①</a:t>
            </a:r>
          </a:p>
        </p:txBody>
      </p:sp>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sp>
        <p:nvSpPr>
          <p:cNvPr id="3" name="コンテンツ プレースホルダー 2"/>
          <p:cNvSpPr>
            <a:spLocks noGrp="1"/>
          </p:cNvSpPr>
          <p:nvPr>
            <p:ph idx="1"/>
          </p:nvPr>
        </p:nvSpPr>
        <p:spPr/>
        <p:txBody>
          <a:bodyPr/>
          <a:lstStyle/>
          <a:p>
            <a:r>
              <a:rPr kumimoji="1" lang="ja-JP" altLang="en-US" dirty="0"/>
              <a:t>各大学における</a:t>
            </a:r>
            <a:r>
              <a:rPr kumimoji="1" lang="en-US" altLang="ja-JP" dirty="0"/>
              <a:t>APC</a:t>
            </a:r>
            <a:r>
              <a:rPr kumimoji="1" lang="ja-JP" altLang="en-US" dirty="0"/>
              <a:t>支払推定金額</a:t>
            </a:r>
            <a:endParaRPr lang="en-US" altLang="ja-JP" dirty="0"/>
          </a:p>
          <a:p>
            <a:pPr marL="0" indent="0">
              <a:spcBef>
                <a:spcPts val="900"/>
              </a:spcBef>
              <a:buNone/>
            </a:pPr>
            <a:r>
              <a:rPr lang="zh-TW" altLang="en-US" sz="1350" dirty="0"/>
              <a:t>著者所属機関別（</a:t>
            </a:r>
            <a:r>
              <a:rPr lang="en-US" altLang="zh-TW" sz="1350" dirty="0"/>
              <a:t>20</a:t>
            </a:r>
            <a:r>
              <a:rPr lang="en-US" altLang="ja-JP" sz="1350" dirty="0"/>
              <a:t>22</a:t>
            </a:r>
            <a:r>
              <a:rPr lang="zh-TW" altLang="en-US" sz="1350" dirty="0"/>
              <a:t>年） </a:t>
            </a:r>
            <a:endParaRPr lang="en-US" altLang="ja-JP" sz="1350" dirty="0"/>
          </a:p>
          <a:p>
            <a:pPr marL="0" indent="0">
              <a:buNone/>
            </a:pPr>
            <a:endParaRPr kumimoji="1" lang="en-US" altLang="ja-JP" dirty="0"/>
          </a:p>
          <a:p>
            <a:pPr marL="0" indent="0">
              <a:buNone/>
            </a:pPr>
            <a:endParaRPr lang="en-US" altLang="ja-JP" dirty="0"/>
          </a:p>
          <a:p>
            <a:pPr marL="0" indent="0">
              <a:buNone/>
            </a:pPr>
            <a:endParaRPr kumimoji="1" lang="en-US" altLang="ja-JP" dirty="0"/>
          </a:p>
        </p:txBody>
      </p:sp>
      <p:sp>
        <p:nvSpPr>
          <p:cNvPr id="7" name="テキスト ボックス 6"/>
          <p:cNvSpPr txBox="1"/>
          <p:nvPr/>
        </p:nvSpPr>
        <p:spPr>
          <a:xfrm>
            <a:off x="1844696" y="4711293"/>
            <a:ext cx="5895655" cy="344733"/>
          </a:xfrm>
          <a:prstGeom prst="rect">
            <a:avLst/>
          </a:prstGeom>
          <a:noFill/>
        </p:spPr>
        <p:txBody>
          <a:bodyPr wrap="square" lIns="108000" rtlCol="0" anchor="ctr" anchorCtr="0">
            <a:noAutofit/>
          </a:bodyPr>
          <a:lstStyle/>
          <a:p>
            <a:pPr marL="338138" indent="-338138"/>
            <a:r>
              <a:rPr lang="ja-JP" altLang="en-US" sz="900" dirty="0">
                <a:latin typeface="游ゴシック" panose="020B0400000000000000" pitchFamily="50" charset="-128"/>
                <a:ea typeface="游ゴシック" panose="020B0400000000000000" pitchFamily="50" charset="-128"/>
              </a:rPr>
              <a:t>出典：大学図書館コンソーシアム連合</a:t>
            </a:r>
            <a:r>
              <a:rPr lang="en-US" altLang="ja-JP" sz="900" dirty="0">
                <a:latin typeface="游ゴシック" panose="020B0400000000000000" pitchFamily="50" charset="-128"/>
                <a:ea typeface="游ゴシック" panose="020B0400000000000000" pitchFamily="50" charset="-128"/>
              </a:rPr>
              <a:t>(JUSTICE). </a:t>
            </a:r>
            <a:r>
              <a:rPr lang="ja-JP" altLang="en-US" sz="900" dirty="0">
                <a:latin typeface="游ゴシック" panose="020B0400000000000000" pitchFamily="50" charset="-128"/>
                <a:ea typeface="游ゴシック" panose="020B0400000000000000" pitchFamily="50" charset="-128"/>
              </a:rPr>
              <a:t>論文公表実態調査報告</a:t>
            </a:r>
            <a:r>
              <a:rPr lang="en-US" altLang="ja-JP" sz="900" dirty="0">
                <a:latin typeface="游ゴシック" panose="020B0400000000000000" pitchFamily="50" charset="-128"/>
                <a:ea typeface="游ゴシック" panose="020B0400000000000000" pitchFamily="50" charset="-128"/>
              </a:rPr>
              <a:t>2023</a:t>
            </a:r>
            <a:r>
              <a:rPr lang="ja-JP" altLang="en-US" sz="900" dirty="0">
                <a:latin typeface="游ゴシック" panose="020B0400000000000000" pitchFamily="50" charset="-128"/>
                <a:ea typeface="游ゴシック" panose="020B0400000000000000" pitchFamily="50" charset="-128"/>
              </a:rPr>
              <a:t>年度</a:t>
            </a:r>
            <a:r>
              <a:rPr lang="en-US" altLang="ja-JP" sz="900" dirty="0">
                <a:latin typeface="游ゴシック" panose="020B0400000000000000" pitchFamily="50" charset="-128"/>
                <a:ea typeface="游ゴシック" panose="020B0400000000000000" pitchFamily="50" charset="-128"/>
              </a:rPr>
              <a:t>. </a:t>
            </a:r>
          </a:p>
          <a:p>
            <a:pPr marL="338138" indent="-338138"/>
            <a:r>
              <a:rPr lang="en-US" altLang="ja-JP" sz="900" dirty="0">
                <a:latin typeface="游ゴシック" panose="020B0400000000000000" pitchFamily="50" charset="-128"/>
                <a:ea typeface="游ゴシック" panose="020B0400000000000000" pitchFamily="50" charset="-128"/>
              </a:rPr>
              <a:t>https://contents.nii.ac.jp/sites/default/files/justice/2023-12/2023_ronbunchosa.pdf</a:t>
            </a:r>
            <a:endParaRPr lang="ja-JP" altLang="en-US" sz="900" dirty="0">
              <a:latin typeface="游ゴシック" panose="020B0400000000000000" pitchFamily="50" charset="-128"/>
              <a:ea typeface="游ゴシック" panose="020B0400000000000000" pitchFamily="50" charset="-128"/>
            </a:endParaRPr>
          </a:p>
        </p:txBody>
      </p:sp>
      <p:graphicFrame>
        <p:nvGraphicFramePr>
          <p:cNvPr id="10" name="表 9">
            <a:extLst>
              <a:ext uri="{FF2B5EF4-FFF2-40B4-BE49-F238E27FC236}">
                <a16:creationId xmlns:a16="http://schemas.microsoft.com/office/drawing/2014/main" id="{D80690C0-B087-F10B-F888-63A4A4E8C584}"/>
              </a:ext>
            </a:extLst>
          </p:cNvPr>
          <p:cNvGraphicFramePr>
            <a:graphicFrameLocks noGrp="1"/>
          </p:cNvGraphicFramePr>
          <p:nvPr>
            <p:extLst>
              <p:ext uri="{D42A27DB-BD31-4B8C-83A1-F6EECF244321}">
                <p14:modId xmlns:p14="http://schemas.microsoft.com/office/powerpoint/2010/main" val="2560261258"/>
              </p:ext>
            </p:extLst>
          </p:nvPr>
        </p:nvGraphicFramePr>
        <p:xfrm>
          <a:off x="588296" y="1851750"/>
          <a:ext cx="7359528" cy="2586990"/>
        </p:xfrm>
        <a:graphic>
          <a:graphicData uri="http://schemas.openxmlformats.org/drawingml/2006/table">
            <a:tbl>
              <a:tblPr firstRow="1" bandRow="1">
                <a:tableStyleId>{5C22544A-7EE6-4342-B048-85BDC9FD1C3A}</a:tableStyleId>
              </a:tblPr>
              <a:tblGrid>
                <a:gridCol w="515167">
                  <a:extLst>
                    <a:ext uri="{9D8B030D-6E8A-4147-A177-3AD203B41FA5}">
                      <a16:colId xmlns:a16="http://schemas.microsoft.com/office/drawing/2014/main" val="3247753742"/>
                    </a:ext>
                  </a:extLst>
                </a:gridCol>
                <a:gridCol w="883144">
                  <a:extLst>
                    <a:ext uri="{9D8B030D-6E8A-4147-A177-3AD203B41FA5}">
                      <a16:colId xmlns:a16="http://schemas.microsoft.com/office/drawing/2014/main" val="2287143151"/>
                    </a:ext>
                  </a:extLst>
                </a:gridCol>
                <a:gridCol w="883144">
                  <a:extLst>
                    <a:ext uri="{9D8B030D-6E8A-4147-A177-3AD203B41FA5}">
                      <a16:colId xmlns:a16="http://schemas.microsoft.com/office/drawing/2014/main" val="1640079658"/>
                    </a:ext>
                  </a:extLst>
                </a:gridCol>
                <a:gridCol w="588762">
                  <a:extLst>
                    <a:ext uri="{9D8B030D-6E8A-4147-A177-3AD203B41FA5}">
                      <a16:colId xmlns:a16="http://schemas.microsoft.com/office/drawing/2014/main" val="2532244862"/>
                    </a:ext>
                  </a:extLst>
                </a:gridCol>
                <a:gridCol w="588762">
                  <a:extLst>
                    <a:ext uri="{9D8B030D-6E8A-4147-A177-3AD203B41FA5}">
                      <a16:colId xmlns:a16="http://schemas.microsoft.com/office/drawing/2014/main" val="3116841109"/>
                    </a:ext>
                  </a:extLst>
                </a:gridCol>
                <a:gridCol w="735953">
                  <a:extLst>
                    <a:ext uri="{9D8B030D-6E8A-4147-A177-3AD203B41FA5}">
                      <a16:colId xmlns:a16="http://schemas.microsoft.com/office/drawing/2014/main" val="941772524"/>
                    </a:ext>
                  </a:extLst>
                </a:gridCol>
                <a:gridCol w="1030334">
                  <a:extLst>
                    <a:ext uri="{9D8B030D-6E8A-4147-A177-3AD203B41FA5}">
                      <a16:colId xmlns:a16="http://schemas.microsoft.com/office/drawing/2014/main" val="4152308301"/>
                    </a:ext>
                  </a:extLst>
                </a:gridCol>
                <a:gridCol w="1103930">
                  <a:extLst>
                    <a:ext uri="{9D8B030D-6E8A-4147-A177-3AD203B41FA5}">
                      <a16:colId xmlns:a16="http://schemas.microsoft.com/office/drawing/2014/main" val="4290559311"/>
                    </a:ext>
                  </a:extLst>
                </a:gridCol>
                <a:gridCol w="1030332">
                  <a:extLst>
                    <a:ext uri="{9D8B030D-6E8A-4147-A177-3AD203B41FA5}">
                      <a16:colId xmlns:a16="http://schemas.microsoft.com/office/drawing/2014/main" val="1670895280"/>
                    </a:ext>
                  </a:extLst>
                </a:gridCol>
              </a:tblGrid>
              <a:tr h="278130">
                <a:tc rowSpan="2">
                  <a:txBody>
                    <a:bodyPr/>
                    <a:lstStyle/>
                    <a:p>
                      <a:pPr algn="ctr"/>
                      <a:r>
                        <a:rPr kumimoji="1" lang="ja-JP" altLang="en-US" sz="1100" dirty="0">
                          <a:latin typeface="游ゴシック" panose="020B0400000000000000" pitchFamily="50" charset="-128"/>
                          <a:ea typeface="游ゴシック" panose="020B0400000000000000" pitchFamily="50" charset="-128"/>
                        </a:rPr>
                        <a:t>順位</a:t>
                      </a:r>
                    </a:p>
                  </a:txBody>
                  <a:tcPr marL="68580" marR="68580" marT="34290" marB="34290" anchor="ctr">
                    <a:solidFill>
                      <a:srgbClr val="314D6D"/>
                    </a:solidFill>
                  </a:tcPr>
                </a:tc>
                <a:tc rowSpan="2">
                  <a:txBody>
                    <a:bodyPr/>
                    <a:lstStyle/>
                    <a:p>
                      <a:r>
                        <a:rPr kumimoji="1" lang="ja-JP" altLang="en-US" sz="1100" dirty="0">
                          <a:latin typeface="游ゴシック" panose="020B0400000000000000" pitchFamily="50" charset="-128"/>
                          <a:ea typeface="游ゴシック" panose="020B0400000000000000" pitchFamily="50" charset="-128"/>
                        </a:rPr>
                        <a:t>機関名</a:t>
                      </a:r>
                    </a:p>
                  </a:txBody>
                  <a:tcPr marL="68580" marR="54000" marT="34290" marB="34290" anchor="ctr">
                    <a:solidFill>
                      <a:srgbClr val="314D6D"/>
                    </a:solidFill>
                  </a:tcPr>
                </a:tc>
                <a:tc rowSpan="2">
                  <a:txBody>
                    <a:bodyPr/>
                    <a:lstStyle/>
                    <a:p>
                      <a:r>
                        <a:rPr kumimoji="1" lang="ja-JP" altLang="en-US" sz="1100" dirty="0">
                          <a:latin typeface="游ゴシック" panose="020B0400000000000000" pitchFamily="50" charset="-128"/>
                          <a:ea typeface="游ゴシック" panose="020B0400000000000000" pitchFamily="50" charset="-128"/>
                        </a:rPr>
                        <a:t>公表論文数</a:t>
                      </a:r>
                    </a:p>
                  </a:txBody>
                  <a:tcPr marL="68580" marR="68580" marT="34290" marB="34290" anchor="ctr">
                    <a:solidFill>
                      <a:srgbClr val="314D6D"/>
                    </a:solidFill>
                  </a:tcPr>
                </a:tc>
                <a:tc gridSpan="3">
                  <a:txBody>
                    <a:bodyPr/>
                    <a:lstStyle/>
                    <a:p>
                      <a:pPr algn="ctr"/>
                      <a:r>
                        <a:rPr kumimoji="1" lang="en-US" altLang="ja-JP" sz="1100" dirty="0">
                          <a:latin typeface="游ゴシック" panose="020B0400000000000000" pitchFamily="50" charset="-128"/>
                          <a:ea typeface="游ゴシック" panose="020B0400000000000000" pitchFamily="50" charset="-128"/>
                        </a:rPr>
                        <a:t>OA</a:t>
                      </a:r>
                      <a:r>
                        <a:rPr kumimoji="1" lang="ja-JP" altLang="en-US" sz="1100" dirty="0">
                          <a:latin typeface="游ゴシック" panose="020B0400000000000000" pitchFamily="50" charset="-128"/>
                          <a:ea typeface="游ゴシック" panose="020B0400000000000000" pitchFamily="50" charset="-128"/>
                        </a:rPr>
                        <a:t>論文数</a:t>
                      </a:r>
                    </a:p>
                  </a:txBody>
                  <a:tcPr marL="68580" marR="68580" marT="34290" marB="34290" anchor="ctr">
                    <a:solidFill>
                      <a:srgbClr val="314D6D"/>
                    </a:solidFill>
                  </a:tcPr>
                </a:tc>
                <a:tc h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sz="1400" dirty="0">
                        <a:latin typeface="游ゴシック" panose="020B0400000000000000" pitchFamily="50" charset="-128"/>
                        <a:ea typeface="游ゴシック" panose="020B0400000000000000" pitchFamily="50" charset="-128"/>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panose="020B0400000000000000" pitchFamily="50" charset="-128"/>
                          <a:ea typeface="游ゴシック" panose="020B0400000000000000" pitchFamily="50" charset="-128"/>
                        </a:rPr>
                        <a:t>APC</a:t>
                      </a:r>
                      <a:r>
                        <a:rPr kumimoji="1" lang="ja-JP" altLang="en-US" sz="1100" dirty="0">
                          <a:latin typeface="游ゴシック" panose="020B0400000000000000" pitchFamily="50" charset="-128"/>
                          <a:ea typeface="游ゴシック" panose="020B0400000000000000" pitchFamily="50" charset="-128"/>
                        </a:rPr>
                        <a:t>支払推定額</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円</a:t>
                      </a:r>
                      <a:r>
                        <a:rPr kumimoji="1" lang="en-US" altLang="ja-JP" sz="1100" dirty="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solidFill>
                      <a:srgbClr val="314D6D"/>
                    </a:solidFill>
                  </a:tcPr>
                </a:tc>
                <a:tc h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366245262"/>
                  </a:ext>
                </a:extLst>
              </a:tr>
              <a:tr h="388620">
                <a:tc v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dirty="0">
                        <a:latin typeface="游ゴシック" panose="020B0400000000000000" pitchFamily="50" charset="-128"/>
                        <a:ea typeface="游ゴシック" panose="020B0400000000000000" pitchFamily="50" charset="-128"/>
                      </a:endParaRPr>
                    </a:p>
                  </a:txBody>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Full</a:t>
                      </a:r>
                    </a:p>
                    <a:p>
                      <a:pPr algn="ctr"/>
                      <a:r>
                        <a:rPr kumimoji="1" lang="en-US" altLang="ja-JP" sz="1000" dirty="0">
                          <a:latin typeface="游ゴシック" panose="020B0400000000000000" pitchFamily="50" charset="-128"/>
                          <a:ea typeface="游ゴシック" panose="020B0400000000000000" pitchFamily="50" charset="-128"/>
                        </a:rPr>
                        <a:t>OA</a:t>
                      </a:r>
                      <a:endParaRPr kumimoji="1" lang="ja-JP" altLang="en-US" sz="1000" dirty="0">
                        <a:latin typeface="游ゴシック" panose="020B0400000000000000" pitchFamily="50" charset="-128"/>
                        <a:ea typeface="游ゴシック" panose="020B0400000000000000" pitchFamily="50" charset="-128"/>
                      </a:endParaRPr>
                    </a:p>
                  </a:txBody>
                  <a:tcPr marL="27000" marR="2700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游ゴシック" panose="020B0400000000000000" pitchFamily="50" charset="-128"/>
                          <a:ea typeface="游ゴシック" panose="020B0400000000000000" pitchFamily="50" charset="-128"/>
                        </a:rPr>
                        <a:t>Hybrid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游ゴシック" panose="020B0400000000000000" pitchFamily="50" charset="-128"/>
                          <a:ea typeface="游ゴシック" panose="020B0400000000000000" pitchFamily="50" charset="-128"/>
                        </a:rPr>
                        <a:t>OA</a:t>
                      </a:r>
                      <a:endParaRPr kumimoji="1" lang="ja-JP" altLang="en-US" sz="1000" dirty="0">
                        <a:latin typeface="游ゴシック" panose="020B0400000000000000" pitchFamily="50" charset="-128"/>
                        <a:ea typeface="游ゴシック" panose="020B0400000000000000" pitchFamily="50" charset="-128"/>
                      </a:endParaRPr>
                    </a:p>
                  </a:txBody>
                  <a:tcPr marL="27000" marR="27000" marT="34290" marB="34290" anchor="ctr"/>
                </a:tc>
                <a:tc>
                  <a:txBody>
                    <a:bodyPr/>
                    <a:lstStyle/>
                    <a:p>
                      <a:pPr algn="ctr"/>
                      <a:r>
                        <a:rPr kumimoji="1" lang="en-US" altLang="ja-JP" sz="1000" dirty="0">
                          <a:latin typeface="游ゴシック" panose="020B0400000000000000" pitchFamily="50" charset="-128"/>
                          <a:ea typeface="游ゴシック" panose="020B0400000000000000" pitchFamily="50" charset="-128"/>
                        </a:rPr>
                        <a:t>Bronze</a:t>
                      </a:r>
                    </a:p>
                    <a:p>
                      <a:pPr algn="ctr"/>
                      <a:r>
                        <a:rPr kumimoji="1" lang="en-US" altLang="ja-JP" sz="1000" dirty="0">
                          <a:latin typeface="游ゴシック" panose="020B0400000000000000" pitchFamily="50" charset="-128"/>
                          <a:ea typeface="游ゴシック" panose="020B0400000000000000" pitchFamily="50" charset="-128"/>
                        </a:rPr>
                        <a:t>OA</a:t>
                      </a:r>
                      <a:endParaRPr kumimoji="1" lang="ja-JP" altLang="en-US" sz="1000" dirty="0">
                        <a:latin typeface="游ゴシック" panose="020B0400000000000000" pitchFamily="50" charset="-128"/>
                        <a:ea typeface="游ゴシック" panose="020B0400000000000000" pitchFamily="50" charset="-128"/>
                      </a:endParaRPr>
                    </a:p>
                  </a:txBody>
                  <a:tcPr marL="27000" marR="27000" marT="34290" marB="34290" anchor="ctr"/>
                </a:tc>
                <a:tc>
                  <a:txBody>
                    <a:bodyPr/>
                    <a:lstStyle/>
                    <a:p>
                      <a:pPr algn="ctr"/>
                      <a:r>
                        <a:rPr kumimoji="1" lang="en-US" altLang="ja-JP" sz="1100" dirty="0">
                          <a:latin typeface="游ゴシック" panose="020B0400000000000000" pitchFamily="50" charset="-128"/>
                          <a:ea typeface="游ゴシック" panose="020B0400000000000000" pitchFamily="50" charset="-128"/>
                        </a:rPr>
                        <a:t>Full</a:t>
                      </a:r>
                      <a:r>
                        <a:rPr kumimoji="1" lang="ja-JP" altLang="en-US" sz="1100" dirty="0">
                          <a:latin typeface="游ゴシック" panose="020B0400000000000000" pitchFamily="50" charset="-128"/>
                          <a:ea typeface="游ゴシック" panose="020B0400000000000000" pitchFamily="50" charset="-128"/>
                        </a:rPr>
                        <a:t> </a:t>
                      </a:r>
                      <a:r>
                        <a:rPr kumimoji="1" lang="en-US" altLang="ja-JP" sz="1100" dirty="0">
                          <a:latin typeface="游ゴシック" panose="020B0400000000000000" pitchFamily="50" charset="-128"/>
                          <a:ea typeface="游ゴシック" panose="020B0400000000000000" pitchFamily="50" charset="-128"/>
                        </a:rPr>
                        <a:t>OA</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panose="020B0400000000000000" pitchFamily="50" charset="-128"/>
                          <a:ea typeface="游ゴシック" panose="020B0400000000000000" pitchFamily="50" charset="-128"/>
                        </a:rPr>
                        <a:t>Hybrid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panose="020B0400000000000000" pitchFamily="50" charset="-128"/>
                          <a:ea typeface="游ゴシック" panose="020B0400000000000000" pitchFamily="50" charset="-128"/>
                        </a:rPr>
                        <a:t>OA</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ctr"/>
                      <a:r>
                        <a:rPr kumimoji="1" lang="ja-JP" altLang="en-US" sz="1100" dirty="0">
                          <a:latin typeface="游ゴシック" panose="020B0400000000000000" pitchFamily="50" charset="-128"/>
                          <a:ea typeface="游ゴシック" panose="020B0400000000000000" pitchFamily="50" charset="-128"/>
                        </a:rPr>
                        <a:t>合計</a:t>
                      </a:r>
                    </a:p>
                  </a:txBody>
                  <a:tcPr marL="68580" marR="68580" marT="34290" marB="34290" anchor="ctr"/>
                </a:tc>
                <a:extLst>
                  <a:ext uri="{0D108BD9-81ED-4DB2-BD59-A6C34878D82A}">
                    <a16:rowId xmlns:a16="http://schemas.microsoft.com/office/drawing/2014/main" val="1607156560"/>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1</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dirty="0">
                          <a:latin typeface="游ゴシック" panose="020B0400000000000000" pitchFamily="50" charset="-128"/>
                          <a:ea typeface="游ゴシック" panose="020B0400000000000000" pitchFamily="50" charset="-128"/>
                        </a:rPr>
                        <a:t>東京大学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4,663</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1,628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466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202</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447,937,426</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200,415,355</a:t>
                      </a:r>
                    </a:p>
                  </a:txBody>
                  <a:tcPr marL="54000" marR="54000" marT="571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648,352,781 </a:t>
                      </a:r>
                    </a:p>
                  </a:txBody>
                  <a:tcPr marL="9525" marR="9525" marT="9525" marB="0" anchor="ctr"/>
                </a:tc>
                <a:extLst>
                  <a:ext uri="{0D108BD9-81ED-4DB2-BD59-A6C34878D82A}">
                    <a16:rowId xmlns:a16="http://schemas.microsoft.com/office/drawing/2014/main" val="1328782562"/>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2</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a:latin typeface="游ゴシック" panose="020B0400000000000000" pitchFamily="50" charset="-128"/>
                          <a:ea typeface="游ゴシック" panose="020B0400000000000000" pitchFamily="50" charset="-128"/>
                        </a:rPr>
                        <a:t>京都大学</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3,221</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906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249</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111</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225,643,051</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97,684,105</a:t>
                      </a:r>
                    </a:p>
                  </a:txBody>
                  <a:tcPr marL="54000" marR="54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323,327,156</a:t>
                      </a:r>
                    </a:p>
                  </a:txBody>
                  <a:tcPr marL="0" marR="27000" marT="5715" marB="0" anchor="ctr"/>
                </a:tc>
                <a:extLst>
                  <a:ext uri="{0D108BD9-81ED-4DB2-BD59-A6C34878D82A}">
                    <a16:rowId xmlns:a16="http://schemas.microsoft.com/office/drawing/2014/main" val="246277138"/>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3</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dirty="0">
                          <a:latin typeface="游ゴシック" panose="020B0400000000000000" pitchFamily="50" charset="-128"/>
                          <a:ea typeface="游ゴシック" panose="020B0400000000000000" pitchFamily="50" charset="-128"/>
                        </a:rPr>
                        <a:t>大阪大学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2,679</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880</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298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78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241,556,265</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124,963,774</a:t>
                      </a:r>
                    </a:p>
                  </a:txBody>
                  <a:tcPr marL="54000" marR="54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366,520,039</a:t>
                      </a:r>
                    </a:p>
                  </a:txBody>
                  <a:tcPr marL="0" marR="27000" marT="5715" marB="0" anchor="ctr"/>
                </a:tc>
                <a:extLst>
                  <a:ext uri="{0D108BD9-81ED-4DB2-BD59-A6C34878D82A}">
                    <a16:rowId xmlns:a16="http://schemas.microsoft.com/office/drawing/2014/main" val="1086056361"/>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4</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100" dirty="0">
                          <a:latin typeface="游ゴシック" panose="020B0400000000000000" pitchFamily="50" charset="-128"/>
                          <a:ea typeface="游ゴシック" panose="020B0400000000000000" pitchFamily="50" charset="-128"/>
                        </a:rPr>
                        <a:t>東北大学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2,562</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884</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236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138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224,121,041</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91,871,361</a:t>
                      </a:r>
                    </a:p>
                  </a:txBody>
                  <a:tcPr marL="54000" marR="54000" marT="5715" marB="0" anchor="ct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315,992,402</a:t>
                      </a:r>
                    </a:p>
                  </a:txBody>
                  <a:tcPr marL="9525" marR="9525" marT="9525" marB="0" anchor="ctr"/>
                </a:tc>
                <a:extLst>
                  <a:ext uri="{0D108BD9-81ED-4DB2-BD59-A6C34878D82A}">
                    <a16:rowId xmlns:a16="http://schemas.microsoft.com/office/drawing/2014/main" val="606322432"/>
                  </a:ext>
                </a:extLst>
              </a:tr>
              <a:tr h="278130">
                <a:tc>
                  <a:txBody>
                    <a:bodyPr/>
                    <a:lstStyle/>
                    <a:p>
                      <a:r>
                        <a:rPr kumimoji="1" lang="en-US" altLang="ja-JP" sz="1100" dirty="0">
                          <a:latin typeface="游ゴシック" panose="020B0400000000000000" pitchFamily="50" charset="-128"/>
                          <a:ea typeface="游ゴシック" panose="020B0400000000000000" pitchFamily="50" charset="-128"/>
                        </a:rPr>
                        <a:t>5</a:t>
                      </a:r>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r>
                        <a:rPr kumimoji="1" lang="ja-JP" altLang="en-US" sz="1000" dirty="0">
                          <a:latin typeface="游ゴシック" panose="020B0400000000000000" pitchFamily="50" charset="-128"/>
                          <a:ea typeface="游ゴシック" panose="020B0400000000000000" pitchFamily="50" charset="-128"/>
                        </a:rPr>
                        <a:t>北海道大学</a:t>
                      </a: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2,114</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738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136</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109</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190,767,500</a:t>
                      </a:r>
                    </a:p>
                  </a:txBody>
                  <a:tcPr marL="0" marR="27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56,776,932</a:t>
                      </a:r>
                    </a:p>
                  </a:txBody>
                  <a:tcPr marL="54000" marR="54000" marT="5715" marB="0" anchor="ct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247,544,432</a:t>
                      </a:r>
                    </a:p>
                  </a:txBody>
                  <a:tcPr marL="0" marR="27000" marT="5715" marB="0" anchor="ctr"/>
                </a:tc>
                <a:extLst>
                  <a:ext uri="{0D108BD9-81ED-4DB2-BD59-A6C34878D82A}">
                    <a16:rowId xmlns:a16="http://schemas.microsoft.com/office/drawing/2014/main" val="821567510"/>
                  </a:ext>
                </a:extLst>
              </a:tr>
              <a:tr h="139212">
                <a:tc gridSpan="2">
                  <a:txBody>
                    <a:bodyPr/>
                    <a:lstStyle/>
                    <a:p>
                      <a:endParaRPr kumimoji="1" lang="ja-JP" altLang="en-US" sz="1100" dirty="0">
                        <a:latin typeface="游ゴシック" panose="020B0400000000000000" pitchFamily="50" charset="-128"/>
                        <a:ea typeface="游ゴシック" panose="020B0400000000000000" pitchFamily="50" charset="-128"/>
                      </a:endParaRPr>
                    </a:p>
                  </a:txBody>
                  <a:tcPr marL="68580" marR="68580" marT="34290" marB="34290" anchor="ctr">
                    <a:solidFill>
                      <a:schemeClr val="bg1">
                        <a:lumMod val="95000"/>
                      </a:schemeClr>
                    </a:solidFill>
                  </a:tcPr>
                </a:tc>
                <a:tc hMerge="1">
                  <a:txBody>
                    <a:bodyPr/>
                    <a:lstStyle/>
                    <a:p>
                      <a:endParaRPr kumimoji="1" lang="ja-JP" altLang="en-US"/>
                    </a:p>
                  </a:txBody>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0" marR="27000" marT="34290" marB="34290" anchor="ctr">
                    <a:solidFill>
                      <a:schemeClr val="bg1">
                        <a:lumMod val="95000"/>
                      </a:schemeClr>
                    </a:solidFill>
                  </a:tcPr>
                </a:tc>
                <a:tc>
                  <a:txBody>
                    <a:bodyPr/>
                    <a:lstStyle/>
                    <a:p>
                      <a:pPr algn="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chemeClr val="bg1">
                        <a:lumMod val="95000"/>
                      </a:schemeClr>
                    </a:solidFill>
                  </a:tcPr>
                </a:tc>
                <a:tc>
                  <a:txBody>
                    <a:bodyPr/>
                    <a:lstStyle/>
                    <a:p>
                      <a:pPr algn="r"/>
                      <a:endParaRPr kumimoji="1" lang="en-US" altLang="ja-JP" sz="1100" dirty="0">
                        <a:latin typeface="游ゴシック" panose="020B0400000000000000" pitchFamily="50" charset="-128"/>
                        <a:ea typeface="游ゴシック" panose="020B0400000000000000" pitchFamily="50" charset="-128"/>
                      </a:endParaRPr>
                    </a:p>
                  </a:txBody>
                  <a:tcPr marL="0" marR="27000" marT="34290" marB="34290" anchor="ctr">
                    <a:solidFill>
                      <a:schemeClr val="bg1">
                        <a:lumMod val="95000"/>
                      </a:schemeClr>
                    </a:solidFill>
                  </a:tcPr>
                </a:tc>
                <a:extLst>
                  <a:ext uri="{0D108BD9-81ED-4DB2-BD59-A6C34878D82A}">
                    <a16:rowId xmlns:a16="http://schemas.microsoft.com/office/drawing/2014/main" val="3951007945"/>
                  </a:ext>
                </a:extLst>
              </a:tr>
              <a:tr h="278130">
                <a:tc gridSpan="2">
                  <a:txBody>
                    <a:bodyPr/>
                    <a:lstStyle/>
                    <a:p>
                      <a:r>
                        <a:rPr kumimoji="1" lang="ja-JP" altLang="en-US" sz="1100" dirty="0">
                          <a:latin typeface="游ゴシック" panose="020B0400000000000000" pitchFamily="50" charset="-128"/>
                          <a:ea typeface="游ゴシック" panose="020B0400000000000000" pitchFamily="50" charset="-128"/>
                        </a:rPr>
                        <a:t>全機関合計</a:t>
                      </a:r>
                    </a:p>
                  </a:txBody>
                  <a:tcPr marL="68580" marR="68580" marT="34290" marB="34290" anchor="ctr">
                    <a:solidFill>
                      <a:srgbClr val="CDCDD8"/>
                    </a:solidFill>
                  </a:tcPr>
                </a:tc>
                <a:tc hMerge="1">
                  <a:txBody>
                    <a:bodyPr/>
                    <a:lstStyle/>
                    <a:p>
                      <a:endParaRPr kumimoji="1" lang="ja-JP" altLang="en-US" sz="1300" dirty="0">
                        <a:latin typeface="游ゴシック" panose="020B0400000000000000" pitchFamily="50" charset="-128"/>
                        <a:ea typeface="游ゴシック" panose="020B0400000000000000" pitchFamily="50" charset="-128"/>
                      </a:endParaRPr>
                    </a:p>
                  </a:txBody>
                  <a:tcPr marR="72000" anchor="ctr"/>
                </a:tc>
                <a:tc>
                  <a:txBody>
                    <a:bodyPr/>
                    <a:lstStyle/>
                    <a:p>
                      <a:pPr algn="r"/>
                      <a:r>
                        <a:rPr kumimoji="1" lang="en-US" altLang="ja-JP" sz="1100" dirty="0">
                          <a:latin typeface="游ゴシック" panose="020B0400000000000000" pitchFamily="50" charset="-128"/>
                          <a:ea typeface="游ゴシック" panose="020B0400000000000000" pitchFamily="50" charset="-128"/>
                        </a:rPr>
                        <a:t>85,088</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31,594</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6,699</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3,358</a:t>
                      </a:r>
                      <a:endParaRPr kumimoji="1" lang="ja-JP" altLang="en-US" sz="1100" dirty="0">
                        <a:latin typeface="游ゴシック" panose="020B0400000000000000" pitchFamily="50" charset="-128"/>
                        <a:ea typeface="游ゴシック" panose="020B0400000000000000" pitchFamily="50" charset="-128"/>
                      </a:endParaRPr>
                    </a:p>
                  </a:txBody>
                  <a:tcPr marL="2700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7,681,395,883</a:t>
                      </a:r>
                      <a:endParaRPr kumimoji="1" lang="ja-JP" altLang="en-US" sz="1100" dirty="0">
                        <a:latin typeface="游ゴシック" panose="020B0400000000000000" pitchFamily="50" charset="-128"/>
                        <a:ea typeface="游ゴシック" panose="020B0400000000000000" pitchFamily="50" charset="-128"/>
                      </a:endParaRPr>
                    </a:p>
                  </a:txBody>
                  <a:tcPr marL="0" marR="27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2,667,071,661</a:t>
                      </a:r>
                      <a:endParaRPr kumimoji="1" lang="ja-JP" altLang="en-US" sz="1100" dirty="0">
                        <a:latin typeface="游ゴシック" panose="020B0400000000000000" pitchFamily="50" charset="-128"/>
                        <a:ea typeface="游ゴシック" panose="020B0400000000000000" pitchFamily="50" charset="-128"/>
                      </a:endParaRPr>
                    </a:p>
                  </a:txBody>
                  <a:tcPr marL="68580" marR="54000" marT="34290" marB="34290" anchor="ctr">
                    <a:solidFill>
                      <a:srgbClr val="CDCDD8"/>
                    </a:solidFill>
                  </a:tcPr>
                </a:tc>
                <a:tc>
                  <a:txBody>
                    <a:bodyPr/>
                    <a:lstStyle/>
                    <a:p>
                      <a:pPr algn="r"/>
                      <a:r>
                        <a:rPr kumimoji="1" lang="en-US" altLang="ja-JP" sz="1100" dirty="0">
                          <a:latin typeface="游ゴシック" panose="020B0400000000000000" pitchFamily="50" charset="-128"/>
                          <a:ea typeface="游ゴシック" panose="020B0400000000000000" pitchFamily="50" charset="-128"/>
                        </a:rPr>
                        <a:t>10,348,467,544</a:t>
                      </a:r>
                    </a:p>
                  </a:txBody>
                  <a:tcPr marL="0" marR="27000" marT="34290" marB="34290" anchor="ctr">
                    <a:solidFill>
                      <a:srgbClr val="CDCDD8"/>
                    </a:solidFill>
                  </a:tcPr>
                </a:tc>
                <a:extLst>
                  <a:ext uri="{0D108BD9-81ED-4DB2-BD59-A6C34878D82A}">
                    <a16:rowId xmlns:a16="http://schemas.microsoft.com/office/drawing/2014/main" val="818121518"/>
                  </a:ext>
                </a:extLst>
              </a:tr>
            </a:tbl>
          </a:graphicData>
        </a:graphic>
      </p:graphicFrame>
      <p:sp>
        <p:nvSpPr>
          <p:cNvPr id="11" name="正方形/長方形 10">
            <a:extLst>
              <a:ext uri="{FF2B5EF4-FFF2-40B4-BE49-F238E27FC236}">
                <a16:creationId xmlns:a16="http://schemas.microsoft.com/office/drawing/2014/main" id="{13440CFD-CE31-AA14-9AD4-025BE512EF5A}"/>
              </a:ext>
            </a:extLst>
          </p:cNvPr>
          <p:cNvSpPr/>
          <p:nvPr/>
        </p:nvSpPr>
        <p:spPr>
          <a:xfrm>
            <a:off x="588296" y="3108785"/>
            <a:ext cx="7359528" cy="269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EE8E852C-1B48-AC45-C1B9-7018267DE921}"/>
              </a:ext>
            </a:extLst>
          </p:cNvPr>
          <p:cNvGrpSpPr/>
          <p:nvPr/>
        </p:nvGrpSpPr>
        <p:grpSpPr>
          <a:xfrm>
            <a:off x="587754" y="4011750"/>
            <a:ext cx="7339829" cy="94815"/>
            <a:chOff x="612000" y="4064554"/>
            <a:chExt cx="8738183" cy="67047"/>
          </a:xfrm>
        </p:grpSpPr>
        <p:sp>
          <p:nvSpPr>
            <p:cNvPr id="13" name="フリーフォーム: 図形 12">
              <a:extLst>
                <a:ext uri="{FF2B5EF4-FFF2-40B4-BE49-F238E27FC236}">
                  <a16:creationId xmlns:a16="http://schemas.microsoft.com/office/drawing/2014/main" id="{FE4EEF1F-80F7-F78D-6B4E-F9FADE14D674}"/>
                </a:ext>
              </a:extLst>
            </p:cNvPr>
            <p:cNvSpPr/>
            <p:nvPr/>
          </p:nvSpPr>
          <p:spPr>
            <a:xfrm flipV="1">
              <a:off x="612000" y="4067265"/>
              <a:ext cx="4543122" cy="64336"/>
            </a:xfrm>
            <a:custGeom>
              <a:avLst/>
              <a:gdLst>
                <a:gd name="connsiteX0" fmla="*/ 0 w 8659906"/>
                <a:gd name="connsiteY0" fmla="*/ 383245 h 403425"/>
                <a:gd name="connsiteX1" fmla="*/ 376518 w 8659906"/>
                <a:gd name="connsiteY1" fmla="*/ 4 h 403425"/>
                <a:gd name="connsiteX2" fmla="*/ 726141 w 8659906"/>
                <a:gd name="connsiteY2" fmla="*/ 389969 h 403425"/>
                <a:gd name="connsiteX3" fmla="*/ 1089212 w 8659906"/>
                <a:gd name="connsiteY3" fmla="*/ 20175 h 403425"/>
                <a:gd name="connsiteX4" fmla="*/ 1472453 w 8659906"/>
                <a:gd name="connsiteY4" fmla="*/ 389969 h 403425"/>
                <a:gd name="connsiteX5" fmla="*/ 1808629 w 8659906"/>
                <a:gd name="connsiteY5" fmla="*/ 20175 h 403425"/>
                <a:gd name="connsiteX6" fmla="*/ 2178424 w 8659906"/>
                <a:gd name="connsiteY6" fmla="*/ 383245 h 403425"/>
                <a:gd name="connsiteX7" fmla="*/ 2534771 w 8659906"/>
                <a:gd name="connsiteY7" fmla="*/ 6728 h 403425"/>
                <a:gd name="connsiteX8" fmla="*/ 2891118 w 8659906"/>
                <a:gd name="connsiteY8" fmla="*/ 389969 h 403425"/>
                <a:gd name="connsiteX9" fmla="*/ 3247465 w 8659906"/>
                <a:gd name="connsiteY9" fmla="*/ 6728 h 403425"/>
                <a:gd name="connsiteX10" fmla="*/ 3610535 w 8659906"/>
                <a:gd name="connsiteY10" fmla="*/ 376522 h 403425"/>
                <a:gd name="connsiteX11" fmla="*/ 3966882 w 8659906"/>
                <a:gd name="connsiteY11" fmla="*/ 6728 h 403425"/>
                <a:gd name="connsiteX12" fmla="*/ 4316506 w 8659906"/>
                <a:gd name="connsiteY12" fmla="*/ 396692 h 403425"/>
                <a:gd name="connsiteX13" fmla="*/ 4699747 w 8659906"/>
                <a:gd name="connsiteY13" fmla="*/ 26898 h 403425"/>
                <a:gd name="connsiteX14" fmla="*/ 5076265 w 8659906"/>
                <a:gd name="connsiteY14" fmla="*/ 403416 h 403425"/>
                <a:gd name="connsiteX15" fmla="*/ 5405718 w 8659906"/>
                <a:gd name="connsiteY15" fmla="*/ 13451 h 403425"/>
                <a:gd name="connsiteX16" fmla="*/ 5775512 w 8659906"/>
                <a:gd name="connsiteY16" fmla="*/ 396692 h 403425"/>
                <a:gd name="connsiteX17" fmla="*/ 6131859 w 8659906"/>
                <a:gd name="connsiteY17" fmla="*/ 20175 h 403425"/>
                <a:gd name="connsiteX18" fmla="*/ 6494929 w 8659906"/>
                <a:gd name="connsiteY18" fmla="*/ 396692 h 403425"/>
                <a:gd name="connsiteX19" fmla="*/ 6851277 w 8659906"/>
                <a:gd name="connsiteY19" fmla="*/ 26898 h 403425"/>
                <a:gd name="connsiteX20" fmla="*/ 7207624 w 8659906"/>
                <a:gd name="connsiteY20" fmla="*/ 396692 h 403425"/>
                <a:gd name="connsiteX21" fmla="*/ 7570694 w 8659906"/>
                <a:gd name="connsiteY21" fmla="*/ 13451 h 403425"/>
                <a:gd name="connsiteX22" fmla="*/ 7933765 w 8659906"/>
                <a:gd name="connsiteY22" fmla="*/ 396692 h 403425"/>
                <a:gd name="connsiteX23" fmla="*/ 8290112 w 8659906"/>
                <a:gd name="connsiteY23" fmla="*/ 4 h 403425"/>
                <a:gd name="connsiteX24" fmla="*/ 8659906 w 8659906"/>
                <a:gd name="connsiteY24" fmla="*/ 396692 h 4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59906" h="403425">
                  <a:moveTo>
                    <a:pt x="0" y="383245"/>
                  </a:moveTo>
                  <a:cubicBezTo>
                    <a:pt x="127747" y="191064"/>
                    <a:pt x="255495" y="-1117"/>
                    <a:pt x="376518" y="4"/>
                  </a:cubicBezTo>
                  <a:cubicBezTo>
                    <a:pt x="497541" y="1125"/>
                    <a:pt x="607359" y="386607"/>
                    <a:pt x="726141" y="389969"/>
                  </a:cubicBezTo>
                  <a:cubicBezTo>
                    <a:pt x="844923" y="393331"/>
                    <a:pt x="964827" y="20175"/>
                    <a:pt x="1089212" y="20175"/>
                  </a:cubicBezTo>
                  <a:cubicBezTo>
                    <a:pt x="1213597" y="20175"/>
                    <a:pt x="1352550" y="389969"/>
                    <a:pt x="1472453" y="389969"/>
                  </a:cubicBezTo>
                  <a:cubicBezTo>
                    <a:pt x="1592356" y="389969"/>
                    <a:pt x="1690967" y="21296"/>
                    <a:pt x="1808629" y="20175"/>
                  </a:cubicBezTo>
                  <a:cubicBezTo>
                    <a:pt x="1926291" y="19054"/>
                    <a:pt x="2057400" y="385486"/>
                    <a:pt x="2178424" y="383245"/>
                  </a:cubicBezTo>
                  <a:cubicBezTo>
                    <a:pt x="2299448" y="381004"/>
                    <a:pt x="2415989" y="5607"/>
                    <a:pt x="2534771" y="6728"/>
                  </a:cubicBezTo>
                  <a:cubicBezTo>
                    <a:pt x="2653553" y="7849"/>
                    <a:pt x="2772336" y="389969"/>
                    <a:pt x="2891118" y="389969"/>
                  </a:cubicBezTo>
                  <a:cubicBezTo>
                    <a:pt x="3009900" y="389969"/>
                    <a:pt x="3127562" y="8969"/>
                    <a:pt x="3247465" y="6728"/>
                  </a:cubicBezTo>
                  <a:cubicBezTo>
                    <a:pt x="3367368" y="4487"/>
                    <a:pt x="3490632" y="376522"/>
                    <a:pt x="3610535" y="376522"/>
                  </a:cubicBezTo>
                  <a:cubicBezTo>
                    <a:pt x="3730438" y="376522"/>
                    <a:pt x="3849220" y="3366"/>
                    <a:pt x="3966882" y="6728"/>
                  </a:cubicBezTo>
                  <a:cubicBezTo>
                    <a:pt x="4084544" y="10090"/>
                    <a:pt x="4194362" y="393330"/>
                    <a:pt x="4316506" y="396692"/>
                  </a:cubicBezTo>
                  <a:cubicBezTo>
                    <a:pt x="4438650" y="400054"/>
                    <a:pt x="4573121" y="25777"/>
                    <a:pt x="4699747" y="26898"/>
                  </a:cubicBezTo>
                  <a:cubicBezTo>
                    <a:pt x="4826374" y="28019"/>
                    <a:pt x="4958603" y="405657"/>
                    <a:pt x="5076265" y="403416"/>
                  </a:cubicBezTo>
                  <a:cubicBezTo>
                    <a:pt x="5193927" y="401175"/>
                    <a:pt x="5289177" y="14572"/>
                    <a:pt x="5405718" y="13451"/>
                  </a:cubicBezTo>
                  <a:cubicBezTo>
                    <a:pt x="5522259" y="12330"/>
                    <a:pt x="5654489" y="395571"/>
                    <a:pt x="5775512" y="396692"/>
                  </a:cubicBezTo>
                  <a:cubicBezTo>
                    <a:pt x="5896535" y="397813"/>
                    <a:pt x="6011956" y="20175"/>
                    <a:pt x="6131859" y="20175"/>
                  </a:cubicBezTo>
                  <a:cubicBezTo>
                    <a:pt x="6251762" y="20175"/>
                    <a:pt x="6375026" y="395572"/>
                    <a:pt x="6494929" y="396692"/>
                  </a:cubicBezTo>
                  <a:cubicBezTo>
                    <a:pt x="6614832" y="397812"/>
                    <a:pt x="6732495" y="26898"/>
                    <a:pt x="6851277" y="26898"/>
                  </a:cubicBezTo>
                  <a:cubicBezTo>
                    <a:pt x="6970059" y="26898"/>
                    <a:pt x="7087721" y="398933"/>
                    <a:pt x="7207624" y="396692"/>
                  </a:cubicBezTo>
                  <a:cubicBezTo>
                    <a:pt x="7327527" y="394451"/>
                    <a:pt x="7449671" y="13451"/>
                    <a:pt x="7570694" y="13451"/>
                  </a:cubicBezTo>
                  <a:cubicBezTo>
                    <a:pt x="7691717" y="13451"/>
                    <a:pt x="7813862" y="398933"/>
                    <a:pt x="7933765" y="396692"/>
                  </a:cubicBezTo>
                  <a:cubicBezTo>
                    <a:pt x="8053668" y="394451"/>
                    <a:pt x="8169089" y="4"/>
                    <a:pt x="8290112" y="4"/>
                  </a:cubicBezTo>
                  <a:cubicBezTo>
                    <a:pt x="8411135" y="4"/>
                    <a:pt x="8535520" y="198348"/>
                    <a:pt x="8659906" y="396692"/>
                  </a:cubicBezTo>
                </a:path>
              </a:pathLst>
            </a:custGeom>
            <a:noFill/>
            <a:ln w="47625" cmpd="dbl">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3F0A8B4F-3B6C-A7F3-03BA-D807BF3A89E9}"/>
                </a:ext>
              </a:extLst>
            </p:cNvPr>
            <p:cNvSpPr/>
            <p:nvPr/>
          </p:nvSpPr>
          <p:spPr>
            <a:xfrm flipV="1">
              <a:off x="4807061" y="4064554"/>
              <a:ext cx="4543122" cy="64336"/>
            </a:xfrm>
            <a:custGeom>
              <a:avLst/>
              <a:gdLst>
                <a:gd name="connsiteX0" fmla="*/ 0 w 8659906"/>
                <a:gd name="connsiteY0" fmla="*/ 383245 h 403425"/>
                <a:gd name="connsiteX1" fmla="*/ 376518 w 8659906"/>
                <a:gd name="connsiteY1" fmla="*/ 4 h 403425"/>
                <a:gd name="connsiteX2" fmla="*/ 726141 w 8659906"/>
                <a:gd name="connsiteY2" fmla="*/ 389969 h 403425"/>
                <a:gd name="connsiteX3" fmla="*/ 1089212 w 8659906"/>
                <a:gd name="connsiteY3" fmla="*/ 20175 h 403425"/>
                <a:gd name="connsiteX4" fmla="*/ 1472453 w 8659906"/>
                <a:gd name="connsiteY4" fmla="*/ 389969 h 403425"/>
                <a:gd name="connsiteX5" fmla="*/ 1808629 w 8659906"/>
                <a:gd name="connsiteY5" fmla="*/ 20175 h 403425"/>
                <a:gd name="connsiteX6" fmla="*/ 2178424 w 8659906"/>
                <a:gd name="connsiteY6" fmla="*/ 383245 h 403425"/>
                <a:gd name="connsiteX7" fmla="*/ 2534771 w 8659906"/>
                <a:gd name="connsiteY7" fmla="*/ 6728 h 403425"/>
                <a:gd name="connsiteX8" fmla="*/ 2891118 w 8659906"/>
                <a:gd name="connsiteY8" fmla="*/ 389969 h 403425"/>
                <a:gd name="connsiteX9" fmla="*/ 3247465 w 8659906"/>
                <a:gd name="connsiteY9" fmla="*/ 6728 h 403425"/>
                <a:gd name="connsiteX10" fmla="*/ 3610535 w 8659906"/>
                <a:gd name="connsiteY10" fmla="*/ 376522 h 403425"/>
                <a:gd name="connsiteX11" fmla="*/ 3966882 w 8659906"/>
                <a:gd name="connsiteY11" fmla="*/ 6728 h 403425"/>
                <a:gd name="connsiteX12" fmla="*/ 4316506 w 8659906"/>
                <a:gd name="connsiteY12" fmla="*/ 396692 h 403425"/>
                <a:gd name="connsiteX13" fmla="*/ 4699747 w 8659906"/>
                <a:gd name="connsiteY13" fmla="*/ 26898 h 403425"/>
                <a:gd name="connsiteX14" fmla="*/ 5076265 w 8659906"/>
                <a:gd name="connsiteY14" fmla="*/ 403416 h 403425"/>
                <a:gd name="connsiteX15" fmla="*/ 5405718 w 8659906"/>
                <a:gd name="connsiteY15" fmla="*/ 13451 h 403425"/>
                <a:gd name="connsiteX16" fmla="*/ 5775512 w 8659906"/>
                <a:gd name="connsiteY16" fmla="*/ 396692 h 403425"/>
                <a:gd name="connsiteX17" fmla="*/ 6131859 w 8659906"/>
                <a:gd name="connsiteY17" fmla="*/ 20175 h 403425"/>
                <a:gd name="connsiteX18" fmla="*/ 6494929 w 8659906"/>
                <a:gd name="connsiteY18" fmla="*/ 396692 h 403425"/>
                <a:gd name="connsiteX19" fmla="*/ 6851277 w 8659906"/>
                <a:gd name="connsiteY19" fmla="*/ 26898 h 403425"/>
                <a:gd name="connsiteX20" fmla="*/ 7207624 w 8659906"/>
                <a:gd name="connsiteY20" fmla="*/ 396692 h 403425"/>
                <a:gd name="connsiteX21" fmla="*/ 7570694 w 8659906"/>
                <a:gd name="connsiteY21" fmla="*/ 13451 h 403425"/>
                <a:gd name="connsiteX22" fmla="*/ 7933765 w 8659906"/>
                <a:gd name="connsiteY22" fmla="*/ 396692 h 403425"/>
                <a:gd name="connsiteX23" fmla="*/ 8290112 w 8659906"/>
                <a:gd name="connsiteY23" fmla="*/ 4 h 403425"/>
                <a:gd name="connsiteX24" fmla="*/ 8659906 w 8659906"/>
                <a:gd name="connsiteY24" fmla="*/ 396692 h 4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59906" h="403425">
                  <a:moveTo>
                    <a:pt x="0" y="383245"/>
                  </a:moveTo>
                  <a:cubicBezTo>
                    <a:pt x="127747" y="191064"/>
                    <a:pt x="255495" y="-1117"/>
                    <a:pt x="376518" y="4"/>
                  </a:cubicBezTo>
                  <a:cubicBezTo>
                    <a:pt x="497541" y="1125"/>
                    <a:pt x="607359" y="386607"/>
                    <a:pt x="726141" y="389969"/>
                  </a:cubicBezTo>
                  <a:cubicBezTo>
                    <a:pt x="844923" y="393331"/>
                    <a:pt x="964827" y="20175"/>
                    <a:pt x="1089212" y="20175"/>
                  </a:cubicBezTo>
                  <a:cubicBezTo>
                    <a:pt x="1213597" y="20175"/>
                    <a:pt x="1352550" y="389969"/>
                    <a:pt x="1472453" y="389969"/>
                  </a:cubicBezTo>
                  <a:cubicBezTo>
                    <a:pt x="1592356" y="389969"/>
                    <a:pt x="1690967" y="21296"/>
                    <a:pt x="1808629" y="20175"/>
                  </a:cubicBezTo>
                  <a:cubicBezTo>
                    <a:pt x="1926291" y="19054"/>
                    <a:pt x="2057400" y="385486"/>
                    <a:pt x="2178424" y="383245"/>
                  </a:cubicBezTo>
                  <a:cubicBezTo>
                    <a:pt x="2299448" y="381004"/>
                    <a:pt x="2415989" y="5607"/>
                    <a:pt x="2534771" y="6728"/>
                  </a:cubicBezTo>
                  <a:cubicBezTo>
                    <a:pt x="2653553" y="7849"/>
                    <a:pt x="2772336" y="389969"/>
                    <a:pt x="2891118" y="389969"/>
                  </a:cubicBezTo>
                  <a:cubicBezTo>
                    <a:pt x="3009900" y="389969"/>
                    <a:pt x="3127562" y="8969"/>
                    <a:pt x="3247465" y="6728"/>
                  </a:cubicBezTo>
                  <a:cubicBezTo>
                    <a:pt x="3367368" y="4487"/>
                    <a:pt x="3490632" y="376522"/>
                    <a:pt x="3610535" y="376522"/>
                  </a:cubicBezTo>
                  <a:cubicBezTo>
                    <a:pt x="3730438" y="376522"/>
                    <a:pt x="3849220" y="3366"/>
                    <a:pt x="3966882" y="6728"/>
                  </a:cubicBezTo>
                  <a:cubicBezTo>
                    <a:pt x="4084544" y="10090"/>
                    <a:pt x="4194362" y="393330"/>
                    <a:pt x="4316506" y="396692"/>
                  </a:cubicBezTo>
                  <a:cubicBezTo>
                    <a:pt x="4438650" y="400054"/>
                    <a:pt x="4573121" y="25777"/>
                    <a:pt x="4699747" y="26898"/>
                  </a:cubicBezTo>
                  <a:cubicBezTo>
                    <a:pt x="4826374" y="28019"/>
                    <a:pt x="4958603" y="405657"/>
                    <a:pt x="5076265" y="403416"/>
                  </a:cubicBezTo>
                  <a:cubicBezTo>
                    <a:pt x="5193927" y="401175"/>
                    <a:pt x="5289177" y="14572"/>
                    <a:pt x="5405718" y="13451"/>
                  </a:cubicBezTo>
                  <a:cubicBezTo>
                    <a:pt x="5522259" y="12330"/>
                    <a:pt x="5654489" y="395571"/>
                    <a:pt x="5775512" y="396692"/>
                  </a:cubicBezTo>
                  <a:cubicBezTo>
                    <a:pt x="5896535" y="397813"/>
                    <a:pt x="6011956" y="20175"/>
                    <a:pt x="6131859" y="20175"/>
                  </a:cubicBezTo>
                  <a:cubicBezTo>
                    <a:pt x="6251762" y="20175"/>
                    <a:pt x="6375026" y="395572"/>
                    <a:pt x="6494929" y="396692"/>
                  </a:cubicBezTo>
                  <a:cubicBezTo>
                    <a:pt x="6614832" y="397812"/>
                    <a:pt x="6732495" y="26898"/>
                    <a:pt x="6851277" y="26898"/>
                  </a:cubicBezTo>
                  <a:cubicBezTo>
                    <a:pt x="6970059" y="26898"/>
                    <a:pt x="7087721" y="398933"/>
                    <a:pt x="7207624" y="396692"/>
                  </a:cubicBezTo>
                  <a:cubicBezTo>
                    <a:pt x="7327527" y="394451"/>
                    <a:pt x="7449671" y="13451"/>
                    <a:pt x="7570694" y="13451"/>
                  </a:cubicBezTo>
                  <a:cubicBezTo>
                    <a:pt x="7691717" y="13451"/>
                    <a:pt x="7813862" y="398933"/>
                    <a:pt x="7933765" y="396692"/>
                  </a:cubicBezTo>
                  <a:cubicBezTo>
                    <a:pt x="8053668" y="394451"/>
                    <a:pt x="8169089" y="4"/>
                    <a:pt x="8290112" y="4"/>
                  </a:cubicBezTo>
                  <a:cubicBezTo>
                    <a:pt x="8411135" y="4"/>
                    <a:pt x="8535520" y="198348"/>
                    <a:pt x="8659906" y="396692"/>
                  </a:cubicBezTo>
                </a:path>
              </a:pathLst>
            </a:custGeom>
            <a:noFill/>
            <a:ln w="47625" cmpd="dbl">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角丸四角形吹き出し 8">
            <a:extLst>
              <a:ext uri="{FF2B5EF4-FFF2-40B4-BE49-F238E27FC236}">
                <a16:creationId xmlns:a16="http://schemas.microsoft.com/office/drawing/2014/main" id="{CD9B5602-2E61-4186-235D-E3EFAD3B52FE}"/>
              </a:ext>
            </a:extLst>
          </p:cNvPr>
          <p:cNvSpPr/>
          <p:nvPr/>
        </p:nvSpPr>
        <p:spPr>
          <a:xfrm>
            <a:off x="4955052" y="4450236"/>
            <a:ext cx="864000" cy="270000"/>
          </a:xfrm>
          <a:prstGeom prst="wedgeRoundRectCallout">
            <a:avLst>
              <a:gd name="adj1" fmla="val 28513"/>
              <a:gd name="adj2" fmla="val -94553"/>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schemeClr val="tx1"/>
                </a:solidFill>
                <a:latin typeface="游ゴシック" panose="020B0400000000000000" pitchFamily="50" charset="-128"/>
                <a:ea typeface="游ゴシック" panose="020B0400000000000000" pitchFamily="50" charset="-128"/>
              </a:rPr>
              <a:t>約</a:t>
            </a:r>
            <a:r>
              <a:rPr lang="en-US" altLang="ja-JP" sz="1050" dirty="0">
                <a:solidFill>
                  <a:schemeClr val="tx1"/>
                </a:solidFill>
                <a:latin typeface="游ゴシック" panose="020B0400000000000000" pitchFamily="50" charset="-128"/>
                <a:ea typeface="游ゴシック" panose="020B0400000000000000" pitchFamily="50" charset="-128"/>
              </a:rPr>
              <a:t>24</a:t>
            </a:r>
            <a:r>
              <a:rPr lang="ja-JP" altLang="en-US" sz="1050" dirty="0">
                <a:solidFill>
                  <a:schemeClr val="tx1"/>
                </a:solidFill>
                <a:latin typeface="游ゴシック" panose="020B0400000000000000" pitchFamily="50" charset="-128"/>
                <a:ea typeface="游ゴシック" panose="020B0400000000000000" pitchFamily="50" charset="-128"/>
              </a:rPr>
              <a:t>万円</a:t>
            </a:r>
            <a:r>
              <a:rPr lang="en-US" altLang="ja-JP" sz="1050" dirty="0">
                <a:solidFill>
                  <a:schemeClr val="tx1"/>
                </a:solidFill>
                <a:latin typeface="游ゴシック" panose="020B0400000000000000" pitchFamily="50" charset="-128"/>
                <a:ea typeface="游ゴシック" panose="020B0400000000000000" pitchFamily="50" charset="-128"/>
              </a:rPr>
              <a:t>/</a:t>
            </a:r>
            <a:r>
              <a:rPr lang="ja-JP" altLang="en-US" sz="1050" dirty="0">
                <a:solidFill>
                  <a:schemeClr val="tx1"/>
                </a:solidFill>
                <a:latin typeface="游ゴシック" panose="020B0400000000000000" pitchFamily="50" charset="-128"/>
                <a:ea typeface="游ゴシック" panose="020B0400000000000000" pitchFamily="50" charset="-128"/>
              </a:rPr>
              <a:t>件</a:t>
            </a:r>
          </a:p>
        </p:txBody>
      </p:sp>
      <p:sp>
        <p:nvSpPr>
          <p:cNvPr id="9" name="角丸四角形吹き出し 8">
            <a:extLst>
              <a:ext uri="{FF2B5EF4-FFF2-40B4-BE49-F238E27FC236}">
                <a16:creationId xmlns:a16="http://schemas.microsoft.com/office/drawing/2014/main" id="{A27ED390-9BBA-5079-ED95-0735724DED2D}"/>
              </a:ext>
            </a:extLst>
          </p:cNvPr>
          <p:cNvSpPr/>
          <p:nvPr/>
        </p:nvSpPr>
        <p:spPr>
          <a:xfrm>
            <a:off x="6435304" y="4448396"/>
            <a:ext cx="864000" cy="270000"/>
          </a:xfrm>
          <a:prstGeom prst="wedgeRoundRectCallout">
            <a:avLst>
              <a:gd name="adj1" fmla="val -31502"/>
              <a:gd name="adj2" fmla="val -94553"/>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schemeClr val="tx1"/>
                </a:solidFill>
                <a:latin typeface="游ゴシック" panose="020B0400000000000000" pitchFamily="50" charset="-128"/>
                <a:ea typeface="游ゴシック" panose="020B0400000000000000" pitchFamily="50" charset="-128"/>
              </a:rPr>
              <a:t>約</a:t>
            </a:r>
            <a:r>
              <a:rPr lang="en-US" altLang="ja-JP" sz="1050" dirty="0">
                <a:solidFill>
                  <a:schemeClr val="tx1"/>
                </a:solidFill>
                <a:latin typeface="游ゴシック" panose="020B0400000000000000" pitchFamily="50" charset="-128"/>
                <a:ea typeface="游ゴシック" panose="020B0400000000000000" pitchFamily="50" charset="-128"/>
              </a:rPr>
              <a:t>40</a:t>
            </a:r>
            <a:r>
              <a:rPr lang="ja-JP" altLang="en-US" sz="1050" dirty="0">
                <a:solidFill>
                  <a:schemeClr val="tx1"/>
                </a:solidFill>
                <a:latin typeface="游ゴシック" panose="020B0400000000000000" pitchFamily="50" charset="-128"/>
                <a:ea typeface="游ゴシック" panose="020B0400000000000000" pitchFamily="50" charset="-128"/>
              </a:rPr>
              <a:t>万円</a:t>
            </a:r>
            <a:r>
              <a:rPr lang="en-US" altLang="ja-JP" sz="1050" dirty="0">
                <a:solidFill>
                  <a:schemeClr val="tx1"/>
                </a:solidFill>
                <a:latin typeface="游ゴシック" panose="020B0400000000000000" pitchFamily="50" charset="-128"/>
                <a:ea typeface="游ゴシック" panose="020B0400000000000000" pitchFamily="50" charset="-128"/>
              </a:rPr>
              <a:t>/</a:t>
            </a:r>
            <a:r>
              <a:rPr lang="ja-JP" altLang="en-US" sz="1050" dirty="0">
                <a:solidFill>
                  <a:schemeClr val="tx1"/>
                </a:solidFill>
                <a:latin typeface="游ゴシック" panose="020B0400000000000000" pitchFamily="50" charset="-128"/>
                <a:ea typeface="游ゴシック" panose="020B0400000000000000" pitchFamily="50" charset="-128"/>
              </a:rPr>
              <a:t>件</a:t>
            </a:r>
          </a:p>
        </p:txBody>
      </p:sp>
    </p:spTree>
    <p:extLst>
      <p:ext uri="{BB962C8B-B14F-4D97-AF65-F5344CB8AC3E}">
        <p14:creationId xmlns:p14="http://schemas.microsoft.com/office/powerpoint/2010/main" val="338790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700" dirty="0"/>
              <a:t>APC</a:t>
            </a:r>
            <a:r>
              <a:rPr lang="ja-JP" altLang="en-US" sz="2700" dirty="0"/>
              <a:t>の費用負担②</a:t>
            </a:r>
          </a:p>
        </p:txBody>
      </p:sp>
      <p:sp>
        <p:nvSpPr>
          <p:cNvPr id="4" name="スライド番号プレースホルダー 3"/>
          <p:cNvSpPr>
            <a:spLocks noGrp="1"/>
          </p:cNvSpPr>
          <p:nvPr>
            <p:ph type="sldNum" sz="quarter" idx="12"/>
          </p:nvPr>
        </p:nvSpPr>
        <p:spPr/>
        <p:txBody>
          <a:bodyPr/>
          <a:lstStyle/>
          <a:p>
            <a:r>
              <a:rPr lang="en-US" altLang="ja-JP" dirty="0"/>
              <a:t>6</a:t>
            </a:r>
            <a:endParaRPr lang="ja-JP" altLang="en-US" dirty="0"/>
          </a:p>
        </p:txBody>
      </p:sp>
      <p:sp>
        <p:nvSpPr>
          <p:cNvPr id="3" name="コンテンツ プレースホルダー 2"/>
          <p:cNvSpPr>
            <a:spLocks noGrp="1"/>
          </p:cNvSpPr>
          <p:nvPr>
            <p:ph idx="1"/>
          </p:nvPr>
        </p:nvSpPr>
        <p:spPr/>
        <p:txBody>
          <a:bodyPr/>
          <a:lstStyle/>
          <a:p>
            <a:r>
              <a:rPr kumimoji="1" lang="ja-JP" altLang="en-US" dirty="0"/>
              <a:t>日本の大学における</a:t>
            </a:r>
            <a:r>
              <a:rPr kumimoji="1" lang="en-US" altLang="ja-JP" dirty="0"/>
              <a:t>APC</a:t>
            </a:r>
            <a:r>
              <a:rPr kumimoji="1" lang="ja-JP" altLang="en-US" dirty="0"/>
              <a:t>支払推定額の推移</a:t>
            </a:r>
            <a:endParaRPr lang="en-US" altLang="ja-JP" dirty="0"/>
          </a:p>
          <a:p>
            <a:pPr marL="0" indent="0">
              <a:spcBef>
                <a:spcPts val="900"/>
              </a:spcBef>
              <a:buNone/>
            </a:pPr>
            <a:r>
              <a:rPr lang="zh-TW" altLang="en-US" sz="1350" dirty="0"/>
              <a:t> </a:t>
            </a:r>
            <a:endParaRPr lang="en-US" altLang="ja-JP" sz="1350" dirty="0"/>
          </a:p>
          <a:p>
            <a:pPr marL="0" indent="0">
              <a:buNone/>
            </a:pPr>
            <a:endParaRPr kumimoji="1" lang="en-US" altLang="ja-JP" dirty="0"/>
          </a:p>
          <a:p>
            <a:pPr marL="0" indent="0">
              <a:buNone/>
            </a:pPr>
            <a:endParaRPr lang="en-US" altLang="ja-JP" dirty="0"/>
          </a:p>
          <a:p>
            <a:pPr marL="0" indent="0">
              <a:buNone/>
            </a:pPr>
            <a:endParaRPr kumimoji="1" lang="en-US" altLang="ja-JP" dirty="0"/>
          </a:p>
        </p:txBody>
      </p:sp>
      <p:sp>
        <p:nvSpPr>
          <p:cNvPr id="8" name="テキスト ボックス 7">
            <a:extLst>
              <a:ext uri="{FF2B5EF4-FFF2-40B4-BE49-F238E27FC236}">
                <a16:creationId xmlns:a16="http://schemas.microsoft.com/office/drawing/2014/main" id="{556ABF10-22B6-47D3-88E5-501015C84124}"/>
              </a:ext>
            </a:extLst>
          </p:cNvPr>
          <p:cNvSpPr txBox="1"/>
          <p:nvPr/>
        </p:nvSpPr>
        <p:spPr>
          <a:xfrm>
            <a:off x="3001947" y="4755032"/>
            <a:ext cx="3140106" cy="286074"/>
          </a:xfrm>
          <a:prstGeom prst="rect">
            <a:avLst/>
          </a:prstGeom>
          <a:noFill/>
        </p:spPr>
        <p:txBody>
          <a:bodyPr wrap="square" lIns="108000" rtlCol="0" anchor="ctr" anchorCtr="0">
            <a:noAutofit/>
          </a:bodyPr>
          <a:lstStyle/>
          <a:p>
            <a:pPr marL="402421" indent="-402421" algn="ctr"/>
            <a:r>
              <a:rPr lang="ja-JP" altLang="en-US" sz="900" dirty="0">
                <a:latin typeface="游ゴシック" panose="020B0400000000000000" pitchFamily="50" charset="-128"/>
                <a:ea typeface="游ゴシック" panose="020B0400000000000000" pitchFamily="50" charset="-128"/>
              </a:rPr>
              <a:t>出典：大学図書館コンソーシアム連合</a:t>
            </a:r>
            <a:r>
              <a:rPr lang="en-US" altLang="ja-JP" sz="900" dirty="0">
                <a:latin typeface="游ゴシック" panose="020B0400000000000000" pitchFamily="50" charset="-128"/>
                <a:ea typeface="游ゴシック" panose="020B0400000000000000" pitchFamily="50" charset="-128"/>
              </a:rPr>
              <a:t>(JUSTICE). </a:t>
            </a:r>
            <a:r>
              <a:rPr lang="ja-JP" altLang="en-US" sz="900" dirty="0">
                <a:latin typeface="游ゴシック" panose="020B0400000000000000" pitchFamily="50" charset="-128"/>
                <a:ea typeface="游ゴシック" panose="020B0400000000000000" pitchFamily="50" charset="-128"/>
              </a:rPr>
              <a:t>前掲書</a:t>
            </a:r>
            <a:r>
              <a:rPr lang="en-US" altLang="ja-JP" sz="900" dirty="0">
                <a:latin typeface="游ゴシック" panose="020B0400000000000000" pitchFamily="50" charset="-128"/>
                <a:ea typeface="游ゴシック" panose="020B0400000000000000" pitchFamily="50" charset="-128"/>
              </a:rPr>
              <a:t>.</a:t>
            </a:r>
            <a:endParaRPr lang="ja-JP" altLang="en-US" sz="900" dirty="0">
              <a:latin typeface="游ゴシック" panose="020B0400000000000000" pitchFamily="50" charset="-128"/>
              <a:ea typeface="游ゴシック" panose="020B0400000000000000" pitchFamily="50" charset="-128"/>
            </a:endParaRPr>
          </a:p>
        </p:txBody>
      </p:sp>
      <p:graphicFrame>
        <p:nvGraphicFramePr>
          <p:cNvPr id="13" name="グラフ 12">
            <a:extLst>
              <a:ext uri="{FF2B5EF4-FFF2-40B4-BE49-F238E27FC236}">
                <a16:creationId xmlns:a16="http://schemas.microsoft.com/office/drawing/2014/main" id="{71CD2EEA-7CC6-48FF-8A9E-2AA4AE0A9B1A}"/>
              </a:ext>
            </a:extLst>
          </p:cNvPr>
          <p:cNvGraphicFramePr/>
          <p:nvPr>
            <p:extLst>
              <p:ext uri="{D42A27DB-BD31-4B8C-83A1-F6EECF244321}">
                <p14:modId xmlns:p14="http://schemas.microsoft.com/office/powerpoint/2010/main" val="654531746"/>
              </p:ext>
            </p:extLst>
          </p:nvPr>
        </p:nvGraphicFramePr>
        <p:xfrm>
          <a:off x="755576" y="1530568"/>
          <a:ext cx="6192688" cy="3244102"/>
        </p:xfrm>
        <a:graphic>
          <a:graphicData uri="http://schemas.openxmlformats.org/drawingml/2006/chart">
            <c:chart xmlns:c="http://schemas.openxmlformats.org/drawingml/2006/chart" xmlns:r="http://schemas.openxmlformats.org/officeDocument/2006/relationships" r:id="rId3"/>
          </a:graphicData>
        </a:graphic>
      </p:graphicFrame>
      <p:sp>
        <p:nvSpPr>
          <p:cNvPr id="10" name="円形吹き出し 5">
            <a:extLst>
              <a:ext uri="{FF2B5EF4-FFF2-40B4-BE49-F238E27FC236}">
                <a16:creationId xmlns:a16="http://schemas.microsoft.com/office/drawing/2014/main" id="{55C27E9F-5687-43D8-BEF0-C196473612BA}"/>
              </a:ext>
            </a:extLst>
          </p:cNvPr>
          <p:cNvSpPr/>
          <p:nvPr/>
        </p:nvSpPr>
        <p:spPr>
          <a:xfrm>
            <a:off x="6581608" y="1399064"/>
            <a:ext cx="690697" cy="540060"/>
          </a:xfrm>
          <a:prstGeom prst="wedgeEllipseCallout">
            <a:avLst>
              <a:gd name="adj1" fmla="val -45071"/>
              <a:gd name="adj2" fmla="val 44332"/>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schemeClr val="tx1"/>
                </a:solidFill>
                <a:latin typeface="游ゴシック" panose="020B0400000000000000" pitchFamily="50" charset="-128"/>
                <a:ea typeface="游ゴシック" panose="020B0400000000000000" pitchFamily="50" charset="-128"/>
              </a:rPr>
              <a:t>右肩</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r>
              <a:rPr lang="ja-JP" altLang="en-US" sz="1050" dirty="0">
                <a:solidFill>
                  <a:schemeClr val="tx1"/>
                </a:solidFill>
                <a:latin typeface="游ゴシック" panose="020B0400000000000000" pitchFamily="50" charset="-128"/>
                <a:ea typeface="游ゴシック" panose="020B0400000000000000" pitchFamily="50" charset="-128"/>
              </a:rPr>
              <a:t>上がり</a:t>
            </a:r>
          </a:p>
        </p:txBody>
      </p:sp>
      <p:sp>
        <p:nvSpPr>
          <p:cNvPr id="9" name="テキスト ボックス 8">
            <a:extLst>
              <a:ext uri="{FF2B5EF4-FFF2-40B4-BE49-F238E27FC236}">
                <a16:creationId xmlns:a16="http://schemas.microsoft.com/office/drawing/2014/main" id="{8636A981-4AB8-4364-9A15-220FB90DB66F}"/>
              </a:ext>
            </a:extLst>
          </p:cNvPr>
          <p:cNvSpPr txBox="1"/>
          <p:nvPr/>
        </p:nvSpPr>
        <p:spPr>
          <a:xfrm>
            <a:off x="6993115" y="3507854"/>
            <a:ext cx="1692183" cy="553998"/>
          </a:xfrm>
          <a:prstGeom prst="rect">
            <a:avLst/>
          </a:prstGeom>
          <a:solidFill>
            <a:schemeClr val="bg1"/>
          </a:solidFill>
          <a:ln>
            <a:solidFill>
              <a:srgbClr val="FF0000"/>
            </a:solidFill>
          </a:ln>
        </p:spPr>
        <p:txBody>
          <a:bodyPr wrap="square" rtlCol="0">
            <a:spAutoFit/>
          </a:bodyPr>
          <a:lstStyle/>
          <a:p>
            <a:pPr algn="ctr"/>
            <a:r>
              <a:rPr lang="ja-JP" altLang="en-US" sz="1500" b="1" dirty="0">
                <a:solidFill>
                  <a:srgbClr val="FF0000"/>
                </a:solidFill>
                <a:latin typeface="游ゴシック" panose="020B0400000000000000" pitchFamily="50" charset="-128"/>
                <a:ea typeface="游ゴシック" panose="020B0400000000000000" pitchFamily="50" charset="-128"/>
              </a:rPr>
              <a:t>今後誰がどう</a:t>
            </a:r>
            <a:endParaRPr lang="en-US" altLang="ja-JP" sz="15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500" b="1" dirty="0">
                <a:solidFill>
                  <a:srgbClr val="FF0000"/>
                </a:solidFill>
                <a:latin typeface="游ゴシック" panose="020B0400000000000000" pitchFamily="50" charset="-128"/>
                <a:ea typeface="游ゴシック" panose="020B0400000000000000" pitchFamily="50" charset="-128"/>
              </a:rPr>
              <a:t>負担していく？</a:t>
            </a:r>
          </a:p>
        </p:txBody>
      </p:sp>
      <p:sp>
        <p:nvSpPr>
          <p:cNvPr id="11" name="テキスト ボックス 10">
            <a:extLst>
              <a:ext uri="{FF2B5EF4-FFF2-40B4-BE49-F238E27FC236}">
                <a16:creationId xmlns:a16="http://schemas.microsoft.com/office/drawing/2014/main" id="{8636A981-4AB8-4364-9A15-220FB90DB66F}"/>
              </a:ext>
            </a:extLst>
          </p:cNvPr>
          <p:cNvSpPr txBox="1"/>
          <p:nvPr/>
        </p:nvSpPr>
        <p:spPr>
          <a:xfrm>
            <a:off x="6876257" y="2070596"/>
            <a:ext cx="1809042" cy="1077218"/>
          </a:xfrm>
          <a:prstGeom prst="rect">
            <a:avLst/>
          </a:prstGeom>
          <a:solidFill>
            <a:schemeClr val="bg1"/>
          </a:solidFill>
          <a:ln>
            <a:noFill/>
          </a:ln>
        </p:spPr>
        <p:txBody>
          <a:bodyPr wrap="square" rtlCol="0">
            <a:spAutoFit/>
          </a:bodyPr>
          <a:lstStyle/>
          <a:p>
            <a:r>
              <a:rPr lang="ja-JP" altLang="en-US" sz="1350" dirty="0">
                <a:latin typeface="游ゴシック" panose="020B0400000000000000" pitchFamily="50" charset="-128"/>
                <a:ea typeface="游ゴシック" panose="020B0400000000000000" pitchFamily="50" charset="-128"/>
              </a:rPr>
              <a:t>増加の要因</a:t>
            </a:r>
            <a:endParaRPr lang="en-US" altLang="ja-JP" sz="1350" dirty="0">
              <a:latin typeface="游ゴシック" panose="020B0400000000000000" pitchFamily="50" charset="-128"/>
              <a:ea typeface="游ゴシック" panose="020B0400000000000000" pitchFamily="50" charset="-128"/>
            </a:endParaRPr>
          </a:p>
          <a:p>
            <a:pPr marL="176213" indent="-88900">
              <a:spcBef>
                <a:spcPts val="600"/>
              </a:spcBef>
              <a:buFont typeface="Arial" panose="020B0604020202020204" pitchFamily="34" charset="0"/>
              <a:buChar char="•"/>
            </a:pPr>
            <a:r>
              <a:rPr lang="ja-JP" altLang="en-US" sz="1350" dirty="0">
                <a:latin typeface="游ゴシック" panose="020B0400000000000000" pitchFamily="50" charset="-128"/>
                <a:ea typeface="游ゴシック" panose="020B0400000000000000" pitchFamily="50" charset="-128"/>
              </a:rPr>
              <a:t>オープンアクセス論文の増加</a:t>
            </a:r>
            <a:endParaRPr lang="en-US" altLang="ja-JP" sz="1350" dirty="0">
              <a:latin typeface="游ゴシック" panose="020B0400000000000000" pitchFamily="50" charset="-128"/>
              <a:ea typeface="游ゴシック" panose="020B0400000000000000" pitchFamily="50" charset="-128"/>
            </a:endParaRPr>
          </a:p>
          <a:p>
            <a:pPr marL="176213" indent="-88900">
              <a:spcBef>
                <a:spcPts val="600"/>
              </a:spcBef>
              <a:buFont typeface="Arial" panose="020B0604020202020204" pitchFamily="34" charset="0"/>
              <a:buChar char="•"/>
            </a:pPr>
            <a:r>
              <a:rPr lang="en-US" altLang="ja-JP" sz="1350" dirty="0">
                <a:latin typeface="游ゴシック" panose="020B0400000000000000" pitchFamily="50" charset="-128"/>
                <a:ea typeface="游ゴシック" panose="020B0400000000000000" pitchFamily="50" charset="-128"/>
              </a:rPr>
              <a:t>APC</a:t>
            </a:r>
            <a:r>
              <a:rPr lang="ja-JP" altLang="en-US" sz="1350" dirty="0">
                <a:latin typeface="游ゴシック" panose="020B0400000000000000" pitchFamily="50" charset="-128"/>
                <a:ea typeface="游ゴシック" panose="020B0400000000000000" pitchFamily="50" charset="-128"/>
              </a:rPr>
              <a:t>の値上がり</a:t>
            </a:r>
          </a:p>
        </p:txBody>
      </p:sp>
    </p:spTree>
    <p:extLst>
      <p:ext uri="{BB962C8B-B14F-4D97-AF65-F5344CB8AC3E}">
        <p14:creationId xmlns:p14="http://schemas.microsoft.com/office/powerpoint/2010/main" val="242489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OA2020</a:t>
            </a:r>
            <a:endParaRPr kumimoji="1" lang="ja-JP" altLang="en-US" dirty="0"/>
          </a:p>
        </p:txBody>
      </p:sp>
      <p:sp>
        <p:nvSpPr>
          <p:cNvPr id="4" name="スライド番号プレースホルダー 3"/>
          <p:cNvSpPr>
            <a:spLocks noGrp="1"/>
          </p:cNvSpPr>
          <p:nvPr>
            <p:ph type="sldNum" sz="quarter" idx="12"/>
          </p:nvPr>
        </p:nvSpPr>
        <p:spPr/>
        <p:txBody>
          <a:bodyPr/>
          <a:lstStyle/>
          <a:p>
            <a:r>
              <a:rPr lang="en-US" altLang="ja-JP" dirty="0"/>
              <a:t>7</a:t>
            </a:r>
            <a:endParaRPr lang="ja-JP" altLang="en-US" dirty="0"/>
          </a:p>
        </p:txBody>
      </p:sp>
      <p:sp>
        <p:nvSpPr>
          <p:cNvPr id="5" name="コンテンツ プレースホルダー 4"/>
          <p:cNvSpPr>
            <a:spLocks noGrp="1"/>
          </p:cNvSpPr>
          <p:nvPr>
            <p:ph idx="1"/>
          </p:nvPr>
        </p:nvSpPr>
        <p:spPr/>
        <p:txBody>
          <a:bodyPr/>
          <a:lstStyle/>
          <a:p>
            <a:pPr marL="67865" indent="0">
              <a:buNone/>
            </a:pPr>
            <a:r>
              <a:rPr lang="ja-JP" altLang="en-US" sz="1350" dirty="0"/>
              <a:t>「購読料を</a:t>
            </a:r>
            <a:r>
              <a:rPr lang="en-US" altLang="ja-JP" sz="1350" dirty="0"/>
              <a:t>APC</a:t>
            </a:r>
            <a:r>
              <a:rPr lang="ja-JP" altLang="en-US" sz="1350" dirty="0"/>
              <a:t>に振り替えれば、すべての論文を</a:t>
            </a:r>
            <a:r>
              <a:rPr lang="en-US" altLang="ja-JP" sz="1350" dirty="0"/>
              <a:t>OA</a:t>
            </a:r>
            <a:r>
              <a:rPr lang="ja-JP" altLang="en-US" sz="1350" dirty="0"/>
              <a:t>出版することができる」</a:t>
            </a:r>
          </a:p>
        </p:txBody>
      </p:sp>
      <p:sp>
        <p:nvSpPr>
          <p:cNvPr id="6" name="object 4"/>
          <p:cNvSpPr>
            <a:spLocks noChangeAspect="1"/>
          </p:cNvSpPr>
          <p:nvPr/>
        </p:nvSpPr>
        <p:spPr>
          <a:xfrm>
            <a:off x="2015853" y="1530312"/>
            <a:ext cx="5112294" cy="3201683"/>
          </a:xfrm>
          <a:prstGeom prst="rect">
            <a:avLst/>
          </a:prstGeom>
          <a:blipFill>
            <a:blip r:embed="rId3" cstate="print"/>
            <a:stretch>
              <a:fillRect/>
            </a:stretch>
          </a:blipFill>
        </p:spPr>
        <p:txBody>
          <a:bodyPr wrap="square" lIns="0" tIns="0" rIns="0" bIns="0" rtlCol="0"/>
          <a:lstStyle/>
          <a:p>
            <a:endParaRPr/>
          </a:p>
        </p:txBody>
      </p:sp>
      <p:sp>
        <p:nvSpPr>
          <p:cNvPr id="12" name="フリーフォーム: 図形 11">
            <a:extLst>
              <a:ext uri="{FF2B5EF4-FFF2-40B4-BE49-F238E27FC236}">
                <a16:creationId xmlns:a16="http://schemas.microsoft.com/office/drawing/2014/main" id="{1E68DD21-CABA-4557-B588-26AEA14CE6B9}"/>
              </a:ext>
            </a:extLst>
          </p:cNvPr>
          <p:cNvSpPr/>
          <p:nvPr/>
        </p:nvSpPr>
        <p:spPr>
          <a:xfrm>
            <a:off x="1385646" y="1491630"/>
            <a:ext cx="1350150" cy="726654"/>
          </a:xfrm>
          <a:custGeom>
            <a:avLst/>
            <a:gdLst>
              <a:gd name="connsiteX0" fmla="*/ 952274 w 1800200"/>
              <a:gd name="connsiteY0" fmla="*/ 0 h 968872"/>
              <a:gd name="connsiteX1" fmla="*/ 942347 w 1800200"/>
              <a:gd name="connsiteY1" fmla="*/ 266549 h 968872"/>
              <a:gd name="connsiteX2" fmla="*/ 1050117 w 1800200"/>
              <a:gd name="connsiteY2" fmla="*/ 266549 h 968872"/>
              <a:gd name="connsiteX3" fmla="*/ 1288601 w 1800200"/>
              <a:gd name="connsiteY3" fmla="*/ 266549 h 968872"/>
              <a:gd name="connsiteX4" fmla="*/ 1500167 w 1800200"/>
              <a:gd name="connsiteY4" fmla="*/ 266549 h 968872"/>
              <a:gd name="connsiteX5" fmla="*/ 1683144 w 1800200"/>
              <a:gd name="connsiteY5" fmla="*/ 266549 h 968872"/>
              <a:gd name="connsiteX6" fmla="*/ 1800200 w 1800200"/>
              <a:gd name="connsiteY6" fmla="*/ 383605 h 968872"/>
              <a:gd name="connsiteX7" fmla="*/ 1800200 w 1800200"/>
              <a:gd name="connsiteY7" fmla="*/ 559184 h 968872"/>
              <a:gd name="connsiteX8" fmla="*/ 1800200 w 1800200"/>
              <a:gd name="connsiteY8" fmla="*/ 851816 h 968872"/>
              <a:gd name="connsiteX9" fmla="*/ 1683144 w 1800200"/>
              <a:gd name="connsiteY9" fmla="*/ 968872 h 968872"/>
              <a:gd name="connsiteX10" fmla="*/ 1500167 w 1800200"/>
              <a:gd name="connsiteY10" fmla="*/ 968872 h 968872"/>
              <a:gd name="connsiteX11" fmla="*/ 1050117 w 1800200"/>
              <a:gd name="connsiteY11" fmla="*/ 968872 h 968872"/>
              <a:gd name="connsiteX12" fmla="*/ 117056 w 1800200"/>
              <a:gd name="connsiteY12" fmla="*/ 968872 h 968872"/>
              <a:gd name="connsiteX13" fmla="*/ 0 w 1800200"/>
              <a:gd name="connsiteY13" fmla="*/ 851816 h 968872"/>
              <a:gd name="connsiteX14" fmla="*/ 0 w 1800200"/>
              <a:gd name="connsiteY14" fmla="*/ 559184 h 968872"/>
              <a:gd name="connsiteX15" fmla="*/ 0 w 1800200"/>
              <a:gd name="connsiteY15" fmla="*/ 383605 h 968872"/>
              <a:gd name="connsiteX16" fmla="*/ 117056 w 1800200"/>
              <a:gd name="connsiteY16" fmla="*/ 266549 h 968872"/>
              <a:gd name="connsiteX17" fmla="*/ 789174 w 1800200"/>
              <a:gd name="connsiteY17" fmla="*/ 266549 h 96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0200" h="968872">
                <a:moveTo>
                  <a:pt x="952274" y="0"/>
                </a:moveTo>
                <a:lnTo>
                  <a:pt x="942347" y="266549"/>
                </a:lnTo>
                <a:lnTo>
                  <a:pt x="1050117" y="266549"/>
                </a:lnTo>
                <a:lnTo>
                  <a:pt x="1288601" y="266549"/>
                </a:lnTo>
                <a:lnTo>
                  <a:pt x="1500167" y="266549"/>
                </a:lnTo>
                <a:lnTo>
                  <a:pt x="1683144" y="266549"/>
                </a:lnTo>
                <a:cubicBezTo>
                  <a:pt x="1747792" y="266549"/>
                  <a:pt x="1800200" y="318957"/>
                  <a:pt x="1800200" y="383605"/>
                </a:cubicBezTo>
                <a:lnTo>
                  <a:pt x="1800200" y="559184"/>
                </a:lnTo>
                <a:lnTo>
                  <a:pt x="1800200" y="851816"/>
                </a:lnTo>
                <a:cubicBezTo>
                  <a:pt x="1800200" y="916464"/>
                  <a:pt x="1747792" y="968872"/>
                  <a:pt x="1683144" y="968872"/>
                </a:cubicBezTo>
                <a:lnTo>
                  <a:pt x="1500167" y="968872"/>
                </a:lnTo>
                <a:lnTo>
                  <a:pt x="1050117" y="968872"/>
                </a:lnTo>
                <a:lnTo>
                  <a:pt x="117056" y="968872"/>
                </a:lnTo>
                <a:cubicBezTo>
                  <a:pt x="52408" y="968872"/>
                  <a:pt x="0" y="916464"/>
                  <a:pt x="0" y="851816"/>
                </a:cubicBezTo>
                <a:lnTo>
                  <a:pt x="0" y="559184"/>
                </a:lnTo>
                <a:lnTo>
                  <a:pt x="0" y="383605"/>
                </a:lnTo>
                <a:cubicBezTo>
                  <a:pt x="0" y="318957"/>
                  <a:pt x="52408" y="266549"/>
                  <a:pt x="117056" y="266549"/>
                </a:cubicBezTo>
                <a:lnTo>
                  <a:pt x="789174" y="266549"/>
                </a:lnTo>
                <a:close/>
              </a:path>
            </a:pathLst>
          </a:cu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81000" tIns="81000" rIns="0" bIns="54000" rtlCol="0" anchor="ctr">
            <a:noAutofit/>
          </a:bodyPr>
          <a:lstStyle/>
          <a:p>
            <a:endParaRPr lang="en-US" altLang="ja-JP" sz="1050" dirty="0">
              <a:solidFill>
                <a:schemeClr val="tx1"/>
              </a:solidFill>
              <a:latin typeface="游ゴシック" panose="020B0400000000000000" pitchFamily="50" charset="-128"/>
              <a:ea typeface="游ゴシック" panose="020B0400000000000000" pitchFamily="50" charset="-128"/>
            </a:endParaRPr>
          </a:p>
          <a:p>
            <a:r>
              <a:rPr lang="en-US" altLang="ja-JP" sz="1050" dirty="0">
                <a:solidFill>
                  <a:schemeClr val="tx1"/>
                </a:solidFill>
                <a:latin typeface="游ゴシック" panose="020B0400000000000000" pitchFamily="50" charset="-128"/>
                <a:ea typeface="游ゴシック" panose="020B0400000000000000" pitchFamily="50" charset="-128"/>
              </a:rPr>
              <a:t>2015</a:t>
            </a:r>
            <a:r>
              <a:rPr lang="ja-JP" altLang="en-US" sz="1050" dirty="0">
                <a:solidFill>
                  <a:schemeClr val="tx1"/>
                </a:solidFill>
                <a:latin typeface="游ゴシック" panose="020B0400000000000000" pitchFamily="50" charset="-128"/>
                <a:ea typeface="游ゴシック" panose="020B0400000000000000" pitchFamily="50" charset="-128"/>
              </a:rPr>
              <a:t>年</a:t>
            </a:r>
            <a:endParaRPr lang="en-US" altLang="ja-JP" sz="1050" dirty="0">
              <a:solidFill>
                <a:schemeClr val="tx1"/>
              </a:solidFill>
              <a:latin typeface="游ゴシック" panose="020B0400000000000000" pitchFamily="50" charset="-128"/>
              <a:ea typeface="游ゴシック" panose="020B0400000000000000" pitchFamily="50" charset="-128"/>
            </a:endParaRPr>
          </a:p>
          <a:p>
            <a:r>
              <a:rPr lang="ja-JP" altLang="en-US" sz="1050" dirty="0">
                <a:solidFill>
                  <a:schemeClr val="tx1"/>
                </a:solidFill>
                <a:latin typeface="游ゴシック" panose="020B0400000000000000" pitchFamily="50" charset="-128"/>
                <a:ea typeface="游ゴシック" panose="020B0400000000000000" pitchFamily="50" charset="-128"/>
              </a:rPr>
              <a:t>独マックスプランク研究所が提案</a:t>
            </a:r>
          </a:p>
        </p:txBody>
      </p:sp>
      <p:sp>
        <p:nvSpPr>
          <p:cNvPr id="7" name="テキスト ボックス 6">
            <a:extLst>
              <a:ext uri="{FF2B5EF4-FFF2-40B4-BE49-F238E27FC236}">
                <a16:creationId xmlns:a16="http://schemas.microsoft.com/office/drawing/2014/main" id="{AC250438-6F1C-4A59-B817-FF15B09B8BCA}"/>
              </a:ext>
            </a:extLst>
          </p:cNvPr>
          <p:cNvSpPr txBox="1"/>
          <p:nvPr/>
        </p:nvSpPr>
        <p:spPr>
          <a:xfrm>
            <a:off x="1485900" y="4836195"/>
            <a:ext cx="6172200" cy="273844"/>
          </a:xfrm>
          <a:prstGeom prst="rect">
            <a:avLst/>
          </a:prstGeom>
          <a:noFill/>
        </p:spPr>
        <p:txBody>
          <a:bodyPr wrap="square" lIns="108000" rtlCol="0" anchor="ctr" anchorCtr="0">
            <a:noAutofit/>
          </a:bodyPr>
          <a:lstStyle/>
          <a:p>
            <a:r>
              <a:rPr lang="en-US" altLang="ja-JP" sz="900" dirty="0">
                <a:latin typeface="游ゴシック" panose="020B0400000000000000" pitchFamily="50" charset="-128"/>
                <a:ea typeface="游ゴシック" panose="020B0400000000000000" pitchFamily="50" charset="-128"/>
              </a:rPr>
              <a:t>open access 2020 “What will it take to secure open access to today’s scholarly journals?”</a:t>
            </a:r>
          </a:p>
          <a:p>
            <a:r>
              <a:rPr lang="en-US" altLang="ja-JP" sz="750" dirty="0">
                <a:latin typeface="游ゴシック" panose="020B0400000000000000" pitchFamily="50" charset="-128"/>
                <a:ea typeface="游ゴシック" panose="020B0400000000000000" pitchFamily="50" charset="-128"/>
                <a:hlinkClick r:id="rId4"/>
              </a:rPr>
              <a:t>https://www.knowledge.services/app/download/15426878896/9%202017-11-20_Campbell_OA2020_OpenScienceDays_Vienna.pptx.pdf</a:t>
            </a:r>
            <a:endParaRPr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1717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700" dirty="0"/>
              <a:t>OA2020</a:t>
            </a:r>
            <a:r>
              <a:rPr lang="ja-JP" altLang="en-US" sz="2700" dirty="0"/>
              <a:t>ロードマップ</a:t>
            </a:r>
          </a:p>
        </p:txBody>
      </p:sp>
      <p:sp>
        <p:nvSpPr>
          <p:cNvPr id="4" name="スライド番号プレースホルダー 3"/>
          <p:cNvSpPr>
            <a:spLocks noGrp="1"/>
          </p:cNvSpPr>
          <p:nvPr>
            <p:ph type="sldNum" sz="quarter" idx="12"/>
          </p:nvPr>
        </p:nvSpPr>
        <p:spPr/>
        <p:txBody>
          <a:bodyPr/>
          <a:lstStyle/>
          <a:p>
            <a:r>
              <a:rPr lang="en-US" altLang="ja-JP" dirty="0"/>
              <a:t>8</a:t>
            </a:r>
            <a:endParaRPr lang="ja-JP" altLang="en-US" dirty="0"/>
          </a:p>
        </p:txBody>
      </p:sp>
      <p:sp>
        <p:nvSpPr>
          <p:cNvPr id="5" name="テキスト ボックス 4">
            <a:extLst>
              <a:ext uri="{FF2B5EF4-FFF2-40B4-BE49-F238E27FC236}">
                <a16:creationId xmlns:a16="http://schemas.microsoft.com/office/drawing/2014/main" id="{EB43F47F-625C-4604-A47C-B2478E04BF75}"/>
              </a:ext>
            </a:extLst>
          </p:cNvPr>
          <p:cNvSpPr txBox="1"/>
          <p:nvPr/>
        </p:nvSpPr>
        <p:spPr>
          <a:xfrm>
            <a:off x="3018512" y="4443918"/>
            <a:ext cx="5668287" cy="344733"/>
          </a:xfrm>
          <a:prstGeom prst="rect">
            <a:avLst/>
          </a:prstGeom>
          <a:noFill/>
        </p:spPr>
        <p:txBody>
          <a:bodyPr wrap="square" lIns="108000" rtlCol="0" anchor="ctr" anchorCtr="0">
            <a:noAutofit/>
          </a:bodyPr>
          <a:lstStyle/>
          <a:p>
            <a:pPr marL="338129" indent="-338129"/>
            <a:r>
              <a:rPr lang="ja-JP" altLang="en-US" sz="900" dirty="0">
                <a:latin typeface="游ゴシック" panose="020B0400000000000000" pitchFamily="50" charset="-128"/>
                <a:ea typeface="游ゴシック" panose="020B0400000000000000" pitchFamily="50" charset="-128"/>
              </a:rPr>
              <a:t>図の出典：安達淳</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学術誌の安定的・持続的アクセスに向けて：コンソーシアムの立場から</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学術の動向</a:t>
            </a:r>
            <a:r>
              <a:rPr lang="en-US" altLang="ja-JP" sz="900" dirty="0">
                <a:latin typeface="游ゴシック" panose="020B0400000000000000" pitchFamily="50" charset="-128"/>
                <a:ea typeface="游ゴシック" panose="020B0400000000000000" pitchFamily="50" charset="-128"/>
              </a:rPr>
              <a:t>. 2017, vol.22, no.9, p.63. </a:t>
            </a:r>
            <a:r>
              <a:rPr lang="en-US" altLang="ja-JP" sz="900" dirty="0">
                <a:latin typeface="游ゴシック" panose="020B0400000000000000" pitchFamily="50" charset="-128"/>
                <a:ea typeface="游ゴシック" panose="020B0400000000000000" pitchFamily="50" charset="-128"/>
                <a:hlinkClick r:id="rId3"/>
              </a:rPr>
              <a:t>https://doi.org/10.5363/tits.22.9_60</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　より図</a:t>
            </a:r>
            <a:r>
              <a:rPr lang="en-US" altLang="ja-JP" sz="900" dirty="0">
                <a:latin typeface="游ゴシック" panose="020B0400000000000000" pitchFamily="50" charset="-128"/>
                <a:ea typeface="游ゴシック" panose="020B0400000000000000" pitchFamily="50" charset="-128"/>
              </a:rPr>
              <a:t>2</a:t>
            </a:r>
            <a:r>
              <a:rPr lang="ja-JP" altLang="en-US" sz="900" dirty="0">
                <a:latin typeface="游ゴシック" panose="020B0400000000000000" pitchFamily="50" charset="-128"/>
                <a:ea typeface="游ゴシック" panose="020B0400000000000000" pitchFamily="50" charset="-128"/>
              </a:rPr>
              <a:t>を改変</a:t>
            </a:r>
          </a:p>
        </p:txBody>
      </p:sp>
      <p:sp>
        <p:nvSpPr>
          <p:cNvPr id="14" name="正方形/長方形 13">
            <a:extLst>
              <a:ext uri="{FF2B5EF4-FFF2-40B4-BE49-F238E27FC236}">
                <a16:creationId xmlns:a16="http://schemas.microsoft.com/office/drawing/2014/main" id="{C0B24882-658B-E23C-31DF-39FE72739159}"/>
              </a:ext>
            </a:extLst>
          </p:cNvPr>
          <p:cNvSpPr/>
          <p:nvPr/>
        </p:nvSpPr>
        <p:spPr>
          <a:xfrm>
            <a:off x="4932000" y="1421736"/>
            <a:ext cx="720000" cy="223001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F58AB21-3F59-409B-8DAA-BB1BA6578964}"/>
              </a:ext>
            </a:extLst>
          </p:cNvPr>
          <p:cNvSpPr/>
          <p:nvPr/>
        </p:nvSpPr>
        <p:spPr>
          <a:xfrm>
            <a:off x="4932000" y="2721946"/>
            <a:ext cx="720000" cy="92980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アイコン&#10;&#10;AI によって生成されたコンテンツは間違っている可能性があります。">
            <a:extLst>
              <a:ext uri="{FF2B5EF4-FFF2-40B4-BE49-F238E27FC236}">
                <a16:creationId xmlns:a16="http://schemas.microsoft.com/office/drawing/2014/main" id="{C00447BD-BC5E-126E-D988-087DA7BB33E4}"/>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42598" y="2948397"/>
            <a:ext cx="299680" cy="331446"/>
          </a:xfrm>
          <a:prstGeom prst="rect">
            <a:avLst/>
          </a:prstGeom>
        </p:spPr>
      </p:pic>
      <p:sp>
        <p:nvSpPr>
          <p:cNvPr id="15" name="正方形/長方形 14">
            <a:extLst>
              <a:ext uri="{FF2B5EF4-FFF2-40B4-BE49-F238E27FC236}">
                <a16:creationId xmlns:a16="http://schemas.microsoft.com/office/drawing/2014/main" id="{23DEBA9C-DE0C-7F7A-1C28-CF0ED64EE084}"/>
              </a:ext>
            </a:extLst>
          </p:cNvPr>
          <p:cNvSpPr/>
          <p:nvPr/>
        </p:nvSpPr>
        <p:spPr>
          <a:xfrm>
            <a:off x="7005504" y="1421736"/>
            <a:ext cx="720000" cy="223001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F0AC0C05-00D7-2251-540A-BF61E9E449A5}"/>
              </a:ext>
            </a:extLst>
          </p:cNvPr>
          <p:cNvSpPr txBox="1"/>
          <p:nvPr/>
        </p:nvSpPr>
        <p:spPr>
          <a:xfrm>
            <a:off x="1455476" y="1083318"/>
            <a:ext cx="360000" cy="369332"/>
          </a:xfrm>
          <a:prstGeom prst="rect">
            <a:avLst/>
          </a:prstGeom>
          <a:noFill/>
        </p:spPr>
        <p:txBody>
          <a:bodyPr wrap="square" rtlCol="0">
            <a:spAutoFit/>
          </a:bodyPr>
          <a:lstStyle/>
          <a:p>
            <a:pPr algn="ctr"/>
            <a:r>
              <a:rPr kumimoji="1" lang="en-US" altLang="ja-JP" dirty="0"/>
              <a:t>A</a:t>
            </a:r>
            <a:endParaRPr kumimoji="1" lang="ja-JP" altLang="en-US" dirty="0"/>
          </a:p>
        </p:txBody>
      </p:sp>
      <p:sp>
        <p:nvSpPr>
          <p:cNvPr id="49" name="テキスト ボックス 48">
            <a:extLst>
              <a:ext uri="{FF2B5EF4-FFF2-40B4-BE49-F238E27FC236}">
                <a16:creationId xmlns:a16="http://schemas.microsoft.com/office/drawing/2014/main" id="{FD65F6AD-7DD0-E6F1-6B41-4D4E19BBCF1F}"/>
              </a:ext>
            </a:extLst>
          </p:cNvPr>
          <p:cNvSpPr txBox="1"/>
          <p:nvPr/>
        </p:nvSpPr>
        <p:spPr>
          <a:xfrm>
            <a:off x="3258144" y="1083318"/>
            <a:ext cx="360000" cy="369332"/>
          </a:xfrm>
          <a:prstGeom prst="rect">
            <a:avLst/>
          </a:prstGeom>
          <a:noFill/>
        </p:spPr>
        <p:txBody>
          <a:bodyPr wrap="square" rtlCol="0">
            <a:spAutoFit/>
          </a:bodyPr>
          <a:lstStyle/>
          <a:p>
            <a:pPr algn="ctr"/>
            <a:r>
              <a:rPr lang="en-US" altLang="ja-JP" dirty="0"/>
              <a:t>B</a:t>
            </a:r>
            <a:endParaRPr kumimoji="1" lang="ja-JP" altLang="en-US" dirty="0"/>
          </a:p>
        </p:txBody>
      </p:sp>
      <p:sp>
        <p:nvSpPr>
          <p:cNvPr id="50" name="テキスト ボックス 49">
            <a:extLst>
              <a:ext uri="{FF2B5EF4-FFF2-40B4-BE49-F238E27FC236}">
                <a16:creationId xmlns:a16="http://schemas.microsoft.com/office/drawing/2014/main" id="{F867B4A1-26C4-A056-8D6B-B4A7C9E484A1}"/>
              </a:ext>
            </a:extLst>
          </p:cNvPr>
          <p:cNvSpPr txBox="1"/>
          <p:nvPr/>
        </p:nvSpPr>
        <p:spPr>
          <a:xfrm>
            <a:off x="5086960" y="1083318"/>
            <a:ext cx="360000" cy="369332"/>
          </a:xfrm>
          <a:prstGeom prst="rect">
            <a:avLst/>
          </a:prstGeom>
          <a:noFill/>
        </p:spPr>
        <p:txBody>
          <a:bodyPr wrap="square" rtlCol="0">
            <a:spAutoFit/>
          </a:bodyPr>
          <a:lstStyle/>
          <a:p>
            <a:pPr algn="ctr"/>
            <a:r>
              <a:rPr kumimoji="1" lang="en-US" altLang="ja-JP" dirty="0"/>
              <a:t>C</a:t>
            </a:r>
            <a:endParaRPr kumimoji="1" lang="ja-JP" altLang="en-US" dirty="0"/>
          </a:p>
        </p:txBody>
      </p:sp>
      <p:sp>
        <p:nvSpPr>
          <p:cNvPr id="51" name="テキスト ボックス 50">
            <a:extLst>
              <a:ext uri="{FF2B5EF4-FFF2-40B4-BE49-F238E27FC236}">
                <a16:creationId xmlns:a16="http://schemas.microsoft.com/office/drawing/2014/main" id="{EC0C51D4-0E04-C7C6-E16F-3388879FBE16}"/>
              </a:ext>
            </a:extLst>
          </p:cNvPr>
          <p:cNvSpPr txBox="1"/>
          <p:nvPr/>
        </p:nvSpPr>
        <p:spPr>
          <a:xfrm>
            <a:off x="7170930" y="1083318"/>
            <a:ext cx="360000" cy="369332"/>
          </a:xfrm>
          <a:prstGeom prst="rect">
            <a:avLst/>
          </a:prstGeom>
          <a:noFill/>
        </p:spPr>
        <p:txBody>
          <a:bodyPr wrap="square" rtlCol="0">
            <a:spAutoFit/>
          </a:bodyPr>
          <a:lstStyle/>
          <a:p>
            <a:pPr algn="ctr"/>
            <a:r>
              <a:rPr lang="en-US" altLang="ja-JP" dirty="0"/>
              <a:t>X</a:t>
            </a:r>
            <a:endParaRPr kumimoji="1" lang="ja-JP" altLang="en-US" dirty="0"/>
          </a:p>
        </p:txBody>
      </p:sp>
      <p:sp>
        <p:nvSpPr>
          <p:cNvPr id="39" name="テキスト ボックス 38">
            <a:extLst>
              <a:ext uri="{FF2B5EF4-FFF2-40B4-BE49-F238E27FC236}">
                <a16:creationId xmlns:a16="http://schemas.microsoft.com/office/drawing/2014/main" id="{2C13470C-8E77-146A-3D9F-FF8F80550D77}"/>
              </a:ext>
            </a:extLst>
          </p:cNvPr>
          <p:cNvSpPr txBox="1"/>
          <p:nvPr/>
        </p:nvSpPr>
        <p:spPr>
          <a:xfrm>
            <a:off x="1255756" y="3720664"/>
            <a:ext cx="869840" cy="261610"/>
          </a:xfrm>
          <a:prstGeom prst="rect">
            <a:avLst/>
          </a:prstGeom>
          <a:noFill/>
        </p:spPr>
        <p:txBody>
          <a:bodyPr wrap="square" rtlCol="0">
            <a:spAutoFit/>
          </a:bodyPr>
          <a:lstStyle/>
          <a:p>
            <a:r>
              <a:rPr kumimoji="1" lang="ja-JP" altLang="en-US" sz="1100" dirty="0"/>
              <a:t>購読モデル</a:t>
            </a:r>
          </a:p>
        </p:txBody>
      </p:sp>
      <p:sp>
        <p:nvSpPr>
          <p:cNvPr id="40" name="テキスト ボックス 39">
            <a:extLst>
              <a:ext uri="{FF2B5EF4-FFF2-40B4-BE49-F238E27FC236}">
                <a16:creationId xmlns:a16="http://schemas.microsoft.com/office/drawing/2014/main" id="{8671E5B2-0F28-9749-C030-39BD3E900259}"/>
              </a:ext>
            </a:extLst>
          </p:cNvPr>
          <p:cNvSpPr txBox="1"/>
          <p:nvPr/>
        </p:nvSpPr>
        <p:spPr>
          <a:xfrm>
            <a:off x="2845596" y="3750140"/>
            <a:ext cx="1366404" cy="261610"/>
          </a:xfrm>
          <a:prstGeom prst="rect">
            <a:avLst/>
          </a:prstGeom>
          <a:noFill/>
        </p:spPr>
        <p:txBody>
          <a:bodyPr wrap="square" rtlCol="0">
            <a:spAutoFit/>
          </a:bodyPr>
          <a:lstStyle/>
          <a:p>
            <a:r>
              <a:rPr kumimoji="1" lang="ja-JP" altLang="en-US" sz="1100" dirty="0"/>
              <a:t>ハイブリッドモデル</a:t>
            </a:r>
          </a:p>
        </p:txBody>
      </p:sp>
      <p:sp>
        <p:nvSpPr>
          <p:cNvPr id="47" name="テキスト ボックス 46">
            <a:extLst>
              <a:ext uri="{FF2B5EF4-FFF2-40B4-BE49-F238E27FC236}">
                <a16:creationId xmlns:a16="http://schemas.microsoft.com/office/drawing/2014/main" id="{049126C9-91FB-2913-DA3C-0A1A85602E25}"/>
              </a:ext>
            </a:extLst>
          </p:cNvPr>
          <p:cNvSpPr txBox="1"/>
          <p:nvPr/>
        </p:nvSpPr>
        <p:spPr>
          <a:xfrm>
            <a:off x="4932000" y="3748594"/>
            <a:ext cx="1080001" cy="261610"/>
          </a:xfrm>
          <a:prstGeom prst="rect">
            <a:avLst/>
          </a:prstGeom>
          <a:noFill/>
        </p:spPr>
        <p:txBody>
          <a:bodyPr wrap="square" rtlCol="0">
            <a:spAutoFit/>
          </a:bodyPr>
          <a:lstStyle/>
          <a:p>
            <a:r>
              <a:rPr lang="ja-JP" altLang="en-US" sz="1100" dirty="0"/>
              <a:t>転換契約</a:t>
            </a:r>
            <a:endParaRPr kumimoji="1" lang="ja-JP" altLang="en-US" sz="1100" dirty="0"/>
          </a:p>
        </p:txBody>
      </p:sp>
      <p:sp>
        <p:nvSpPr>
          <p:cNvPr id="53" name="テキスト ボックス 52">
            <a:extLst>
              <a:ext uri="{FF2B5EF4-FFF2-40B4-BE49-F238E27FC236}">
                <a16:creationId xmlns:a16="http://schemas.microsoft.com/office/drawing/2014/main" id="{958F581D-13FF-1773-A552-C347828D1DC5}"/>
              </a:ext>
            </a:extLst>
          </p:cNvPr>
          <p:cNvSpPr txBox="1"/>
          <p:nvPr/>
        </p:nvSpPr>
        <p:spPr>
          <a:xfrm>
            <a:off x="7058406" y="3757741"/>
            <a:ext cx="1080001" cy="261610"/>
          </a:xfrm>
          <a:prstGeom prst="rect">
            <a:avLst/>
          </a:prstGeom>
          <a:noFill/>
        </p:spPr>
        <p:txBody>
          <a:bodyPr wrap="square" rtlCol="0">
            <a:spAutoFit/>
          </a:bodyPr>
          <a:lstStyle/>
          <a:p>
            <a:r>
              <a:rPr kumimoji="1" lang="ja-JP" altLang="en-US" sz="1100" dirty="0"/>
              <a:t>フル</a:t>
            </a:r>
            <a:r>
              <a:rPr kumimoji="1" lang="en-US" altLang="ja-JP" sz="1100" dirty="0"/>
              <a:t>OA</a:t>
            </a:r>
            <a:endParaRPr kumimoji="1" lang="ja-JP" altLang="en-US" sz="1100" dirty="0"/>
          </a:p>
        </p:txBody>
      </p:sp>
      <p:sp>
        <p:nvSpPr>
          <p:cNvPr id="54" name="テキスト ボックス 53">
            <a:extLst>
              <a:ext uri="{FF2B5EF4-FFF2-40B4-BE49-F238E27FC236}">
                <a16:creationId xmlns:a16="http://schemas.microsoft.com/office/drawing/2014/main" id="{32DDC7B4-E164-BA38-C141-FA1C1B557AD4}"/>
              </a:ext>
            </a:extLst>
          </p:cNvPr>
          <p:cNvSpPr txBox="1"/>
          <p:nvPr/>
        </p:nvSpPr>
        <p:spPr>
          <a:xfrm>
            <a:off x="1243478" y="4015704"/>
            <a:ext cx="1143995" cy="246221"/>
          </a:xfrm>
          <a:prstGeom prst="rect">
            <a:avLst/>
          </a:prstGeom>
          <a:noFill/>
        </p:spPr>
        <p:txBody>
          <a:bodyPr wrap="square" rtlCol="0">
            <a:spAutoFit/>
          </a:bodyPr>
          <a:lstStyle/>
          <a:p>
            <a:r>
              <a:rPr lang="ja-JP" altLang="en-US" sz="1000" dirty="0">
                <a:latin typeface="游ゴシック" panose="020B0400000000000000" pitchFamily="50" charset="-128"/>
                <a:ea typeface="游ゴシック" panose="020B0400000000000000" pitchFamily="50" charset="-128"/>
              </a:rPr>
              <a:t>従来の</a:t>
            </a:r>
            <a:r>
              <a:rPr kumimoji="1" lang="ja-JP" altLang="en-US" sz="1000" dirty="0">
                <a:latin typeface="游ゴシック" panose="020B0400000000000000" pitchFamily="50" charset="-128"/>
                <a:ea typeface="游ゴシック" panose="020B0400000000000000" pitchFamily="50" charset="-128"/>
              </a:rPr>
              <a:t>モデル</a:t>
            </a:r>
          </a:p>
        </p:txBody>
      </p:sp>
      <p:sp>
        <p:nvSpPr>
          <p:cNvPr id="55" name="テキスト ボックス 54">
            <a:extLst>
              <a:ext uri="{FF2B5EF4-FFF2-40B4-BE49-F238E27FC236}">
                <a16:creationId xmlns:a16="http://schemas.microsoft.com/office/drawing/2014/main" id="{2F7A3AAC-093A-DB7B-583B-168C25CF4445}"/>
              </a:ext>
            </a:extLst>
          </p:cNvPr>
          <p:cNvSpPr txBox="1"/>
          <p:nvPr/>
        </p:nvSpPr>
        <p:spPr>
          <a:xfrm>
            <a:off x="2847080" y="4027204"/>
            <a:ext cx="1440000" cy="246221"/>
          </a:xfrm>
          <a:prstGeom prst="rect">
            <a:avLst/>
          </a:prstGeom>
          <a:noFill/>
        </p:spPr>
        <p:txBody>
          <a:bodyPr wrap="square" rtlCol="0">
            <a:spAutoFit/>
          </a:bodyPr>
          <a:lstStyle/>
          <a:p>
            <a:r>
              <a:rPr kumimoji="1" lang="ja-JP" altLang="en-US" sz="1000" dirty="0">
                <a:latin typeface="游ゴシック" panose="020B0400000000000000" pitchFamily="50" charset="-128"/>
                <a:ea typeface="游ゴシック" panose="020B0400000000000000" pitchFamily="50" charset="-128"/>
              </a:rPr>
              <a:t>現在中心のモデル</a:t>
            </a:r>
          </a:p>
        </p:txBody>
      </p:sp>
      <p:sp>
        <p:nvSpPr>
          <p:cNvPr id="56" name="テキスト ボックス 55">
            <a:extLst>
              <a:ext uri="{FF2B5EF4-FFF2-40B4-BE49-F238E27FC236}">
                <a16:creationId xmlns:a16="http://schemas.microsoft.com/office/drawing/2014/main" id="{87186A4D-7DF1-BDFF-19B3-F9BC218E8005}"/>
              </a:ext>
            </a:extLst>
          </p:cNvPr>
          <p:cNvSpPr txBox="1"/>
          <p:nvPr/>
        </p:nvSpPr>
        <p:spPr>
          <a:xfrm>
            <a:off x="4893012" y="4022980"/>
            <a:ext cx="1440000" cy="246221"/>
          </a:xfrm>
          <a:prstGeom prst="rect">
            <a:avLst/>
          </a:prstGeom>
          <a:noFill/>
        </p:spPr>
        <p:txBody>
          <a:bodyPr wrap="square" rtlCol="0">
            <a:spAutoFit/>
          </a:bodyPr>
          <a:lstStyle/>
          <a:p>
            <a:r>
              <a:rPr lang="ja-JP" altLang="en-US" sz="1000" dirty="0">
                <a:latin typeface="游ゴシック" panose="020B0400000000000000" pitchFamily="50" charset="-128"/>
                <a:ea typeface="游ゴシック" panose="020B0400000000000000" pitchFamily="50" charset="-128"/>
              </a:rPr>
              <a:t>推進中</a:t>
            </a:r>
            <a:r>
              <a:rPr kumimoji="1" lang="ja-JP" altLang="en-US" sz="1000" dirty="0">
                <a:latin typeface="游ゴシック" panose="020B0400000000000000" pitchFamily="50" charset="-128"/>
                <a:ea typeface="游ゴシック" panose="020B0400000000000000" pitchFamily="50" charset="-128"/>
              </a:rPr>
              <a:t>のモデル</a:t>
            </a:r>
          </a:p>
        </p:txBody>
      </p:sp>
      <p:sp>
        <p:nvSpPr>
          <p:cNvPr id="57" name="テキスト ボックス 56">
            <a:extLst>
              <a:ext uri="{FF2B5EF4-FFF2-40B4-BE49-F238E27FC236}">
                <a16:creationId xmlns:a16="http://schemas.microsoft.com/office/drawing/2014/main" id="{4D095B4B-5B69-3252-5C4D-ADDADE23D271}"/>
              </a:ext>
            </a:extLst>
          </p:cNvPr>
          <p:cNvSpPr txBox="1"/>
          <p:nvPr/>
        </p:nvSpPr>
        <p:spPr>
          <a:xfrm>
            <a:off x="6857238" y="4002231"/>
            <a:ext cx="1440000" cy="246221"/>
          </a:xfrm>
          <a:prstGeom prst="rect">
            <a:avLst/>
          </a:prstGeom>
          <a:noFill/>
        </p:spPr>
        <p:txBody>
          <a:bodyPr wrap="square" rtlCol="0">
            <a:spAutoFit/>
          </a:bodyPr>
          <a:lstStyle/>
          <a:p>
            <a:r>
              <a:rPr kumimoji="1" lang="ja-JP" altLang="en-US" sz="1000" dirty="0">
                <a:latin typeface="游ゴシック" panose="020B0400000000000000" pitchFamily="50" charset="-128"/>
                <a:ea typeface="游ゴシック" panose="020B0400000000000000" pitchFamily="50" charset="-128"/>
              </a:rPr>
              <a:t>目標とするかたち</a:t>
            </a:r>
          </a:p>
        </p:txBody>
      </p:sp>
      <p:sp>
        <p:nvSpPr>
          <p:cNvPr id="61" name="矢印: ストライプ 60">
            <a:extLst>
              <a:ext uri="{FF2B5EF4-FFF2-40B4-BE49-F238E27FC236}">
                <a16:creationId xmlns:a16="http://schemas.microsoft.com/office/drawing/2014/main" id="{434F95BD-588C-8D4A-6D34-0B821FCCAC08}"/>
              </a:ext>
            </a:extLst>
          </p:cNvPr>
          <p:cNvSpPr/>
          <p:nvPr/>
        </p:nvSpPr>
        <p:spPr>
          <a:xfrm>
            <a:off x="6152970" y="2424467"/>
            <a:ext cx="438059" cy="294566"/>
          </a:xfrm>
          <a:prstGeom prst="stripedRightArrow">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a:extLst>
              <a:ext uri="{FF2B5EF4-FFF2-40B4-BE49-F238E27FC236}">
                <a16:creationId xmlns:a16="http://schemas.microsoft.com/office/drawing/2014/main" id="{DF8AA128-BE0B-6089-D53F-94DE7DA01506}"/>
              </a:ext>
            </a:extLst>
          </p:cNvPr>
          <p:cNvGrpSpPr/>
          <p:nvPr/>
        </p:nvGrpSpPr>
        <p:grpSpPr>
          <a:xfrm>
            <a:off x="1332000" y="1491750"/>
            <a:ext cx="720000" cy="2160000"/>
            <a:chOff x="1332000" y="1491750"/>
            <a:chExt cx="720000" cy="2160000"/>
          </a:xfrm>
        </p:grpSpPr>
        <p:grpSp>
          <p:nvGrpSpPr>
            <p:cNvPr id="34" name="グループ化 33">
              <a:extLst>
                <a:ext uri="{FF2B5EF4-FFF2-40B4-BE49-F238E27FC236}">
                  <a16:creationId xmlns:a16="http://schemas.microsoft.com/office/drawing/2014/main" id="{F14A14FE-92A1-5D84-3109-C2B02C414E8A}"/>
                </a:ext>
              </a:extLst>
            </p:cNvPr>
            <p:cNvGrpSpPr/>
            <p:nvPr/>
          </p:nvGrpSpPr>
          <p:grpSpPr>
            <a:xfrm>
              <a:off x="1332000" y="1491750"/>
              <a:ext cx="720000" cy="2160000"/>
              <a:chOff x="1692000" y="1491750"/>
              <a:chExt cx="720000" cy="2160000"/>
            </a:xfrm>
          </p:grpSpPr>
          <p:sp>
            <p:nvSpPr>
              <p:cNvPr id="12" name="正方形/長方形 11">
                <a:extLst>
                  <a:ext uri="{FF2B5EF4-FFF2-40B4-BE49-F238E27FC236}">
                    <a16:creationId xmlns:a16="http://schemas.microsoft.com/office/drawing/2014/main" id="{ED336685-3DDF-E2E5-0FA9-B8BBF2CD9DDE}"/>
                  </a:ext>
                </a:extLst>
              </p:cNvPr>
              <p:cNvSpPr/>
              <p:nvPr/>
            </p:nvSpPr>
            <p:spPr>
              <a:xfrm>
                <a:off x="1692000" y="1491750"/>
                <a:ext cx="720000" cy="2160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アイコン&#10;&#10;AI によって生成されたコンテンツは間違っている可能性があります。">
                <a:extLst>
                  <a:ext uri="{FF2B5EF4-FFF2-40B4-BE49-F238E27FC236}">
                    <a16:creationId xmlns:a16="http://schemas.microsoft.com/office/drawing/2014/main" id="{A10D7EC9-F0C5-02F4-51A4-B62568B7DF5C}"/>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00836" y="2240304"/>
                <a:ext cx="299680" cy="331446"/>
              </a:xfrm>
              <a:prstGeom prst="rect">
                <a:avLst/>
              </a:prstGeom>
            </p:spPr>
          </p:pic>
        </p:grpSp>
        <p:sp>
          <p:nvSpPr>
            <p:cNvPr id="62" name="テキスト ボックス 61">
              <a:extLst>
                <a:ext uri="{FF2B5EF4-FFF2-40B4-BE49-F238E27FC236}">
                  <a16:creationId xmlns:a16="http://schemas.microsoft.com/office/drawing/2014/main" id="{7B7BFFFD-0D92-18F7-BC7D-861C9EF3E63A}"/>
                </a:ext>
              </a:extLst>
            </p:cNvPr>
            <p:cNvSpPr txBox="1"/>
            <p:nvPr/>
          </p:nvSpPr>
          <p:spPr>
            <a:xfrm>
              <a:off x="1410603" y="2624778"/>
              <a:ext cx="641397" cy="246221"/>
            </a:xfrm>
            <a:prstGeom prst="rect">
              <a:avLst/>
            </a:prstGeom>
            <a:noFill/>
          </p:spPr>
          <p:txBody>
            <a:bodyPr wrap="square" rtlCol="0">
              <a:spAutoFit/>
            </a:bodyPr>
            <a:lstStyle/>
            <a:p>
              <a:r>
                <a:rPr kumimoji="1" lang="ja-JP" altLang="en-US" sz="1000" dirty="0">
                  <a:solidFill>
                    <a:srgbClr val="D79966"/>
                  </a:solidFill>
                </a:rPr>
                <a:t>購読料</a:t>
              </a:r>
            </a:p>
          </p:txBody>
        </p:sp>
      </p:grpSp>
      <p:sp>
        <p:nvSpPr>
          <p:cNvPr id="70" name="テキスト ボックス 69">
            <a:extLst>
              <a:ext uri="{FF2B5EF4-FFF2-40B4-BE49-F238E27FC236}">
                <a16:creationId xmlns:a16="http://schemas.microsoft.com/office/drawing/2014/main" id="{BE219ED8-901C-04A8-BFC8-300658D89259}"/>
              </a:ext>
            </a:extLst>
          </p:cNvPr>
          <p:cNvSpPr txBox="1"/>
          <p:nvPr/>
        </p:nvSpPr>
        <p:spPr>
          <a:xfrm>
            <a:off x="5014568" y="3291750"/>
            <a:ext cx="641397" cy="246221"/>
          </a:xfrm>
          <a:prstGeom prst="rect">
            <a:avLst/>
          </a:prstGeom>
          <a:noFill/>
        </p:spPr>
        <p:txBody>
          <a:bodyPr wrap="square" rtlCol="0">
            <a:spAutoFit/>
          </a:bodyPr>
          <a:lstStyle/>
          <a:p>
            <a:r>
              <a:rPr kumimoji="1" lang="ja-JP" altLang="en-US" sz="1000" dirty="0">
                <a:solidFill>
                  <a:srgbClr val="D79966"/>
                </a:solidFill>
              </a:rPr>
              <a:t>購読料</a:t>
            </a:r>
          </a:p>
        </p:txBody>
      </p:sp>
      <p:sp>
        <p:nvSpPr>
          <p:cNvPr id="71" name="テキスト ボックス 70">
            <a:extLst>
              <a:ext uri="{FF2B5EF4-FFF2-40B4-BE49-F238E27FC236}">
                <a16:creationId xmlns:a16="http://schemas.microsoft.com/office/drawing/2014/main" id="{031DF2FF-81A2-FD0E-C7D4-B2CF2DFE47F7}"/>
              </a:ext>
            </a:extLst>
          </p:cNvPr>
          <p:cNvSpPr txBox="1"/>
          <p:nvPr/>
        </p:nvSpPr>
        <p:spPr>
          <a:xfrm>
            <a:off x="5099252" y="2138952"/>
            <a:ext cx="641397" cy="246221"/>
          </a:xfrm>
          <a:prstGeom prst="rect">
            <a:avLst/>
          </a:prstGeom>
          <a:noFill/>
        </p:spPr>
        <p:txBody>
          <a:bodyPr wrap="square" rtlCol="0">
            <a:spAutoFit/>
          </a:bodyPr>
          <a:lstStyle/>
          <a:p>
            <a:r>
              <a:rPr lang="en-US" altLang="ja-JP" sz="1000" dirty="0">
                <a:solidFill>
                  <a:srgbClr val="348AA1"/>
                </a:solidFill>
              </a:rPr>
              <a:t>APC</a:t>
            </a:r>
            <a:endParaRPr kumimoji="1" lang="ja-JP" altLang="en-US" sz="1000" dirty="0">
              <a:solidFill>
                <a:srgbClr val="348AA1"/>
              </a:solidFill>
            </a:endParaRPr>
          </a:p>
        </p:txBody>
      </p:sp>
      <p:sp>
        <p:nvSpPr>
          <p:cNvPr id="72" name="テキスト ボックス 71">
            <a:extLst>
              <a:ext uri="{FF2B5EF4-FFF2-40B4-BE49-F238E27FC236}">
                <a16:creationId xmlns:a16="http://schemas.microsoft.com/office/drawing/2014/main" id="{7335F8BC-F6C1-A288-F31D-7E7EDA055BFF}"/>
              </a:ext>
            </a:extLst>
          </p:cNvPr>
          <p:cNvSpPr txBox="1"/>
          <p:nvPr/>
        </p:nvSpPr>
        <p:spPr>
          <a:xfrm>
            <a:off x="7170603" y="2721946"/>
            <a:ext cx="641397" cy="246221"/>
          </a:xfrm>
          <a:prstGeom prst="rect">
            <a:avLst/>
          </a:prstGeom>
          <a:noFill/>
        </p:spPr>
        <p:txBody>
          <a:bodyPr wrap="square" rtlCol="0">
            <a:spAutoFit/>
          </a:bodyPr>
          <a:lstStyle/>
          <a:p>
            <a:r>
              <a:rPr lang="en-US" altLang="ja-JP" sz="1000" dirty="0">
                <a:solidFill>
                  <a:srgbClr val="348AA1"/>
                </a:solidFill>
              </a:rPr>
              <a:t>APC</a:t>
            </a:r>
            <a:endParaRPr kumimoji="1" lang="ja-JP" altLang="en-US" sz="1000" dirty="0">
              <a:solidFill>
                <a:srgbClr val="348AA1"/>
              </a:solidFill>
            </a:endParaRPr>
          </a:p>
        </p:txBody>
      </p:sp>
      <p:grpSp>
        <p:nvGrpSpPr>
          <p:cNvPr id="73" name="グループ化 72">
            <a:extLst>
              <a:ext uri="{FF2B5EF4-FFF2-40B4-BE49-F238E27FC236}">
                <a16:creationId xmlns:a16="http://schemas.microsoft.com/office/drawing/2014/main" id="{325D616C-F3E0-994B-0557-2F2CB56F2E62}"/>
              </a:ext>
            </a:extLst>
          </p:cNvPr>
          <p:cNvGrpSpPr/>
          <p:nvPr/>
        </p:nvGrpSpPr>
        <p:grpSpPr>
          <a:xfrm>
            <a:off x="5563351" y="1115985"/>
            <a:ext cx="1027678" cy="1012402"/>
            <a:chOff x="3567080" y="1851750"/>
            <a:chExt cx="1027678" cy="1012402"/>
          </a:xfrm>
        </p:grpSpPr>
        <p:sp>
          <p:nvSpPr>
            <p:cNvPr id="74" name="四角形: 角を丸くする 73">
              <a:extLst>
                <a:ext uri="{FF2B5EF4-FFF2-40B4-BE49-F238E27FC236}">
                  <a16:creationId xmlns:a16="http://schemas.microsoft.com/office/drawing/2014/main" id="{C3642254-7F3F-D5AF-E903-C1C590F0C92D}"/>
                </a:ext>
              </a:extLst>
            </p:cNvPr>
            <p:cNvSpPr/>
            <p:nvPr/>
          </p:nvSpPr>
          <p:spPr>
            <a:xfrm>
              <a:off x="3567080" y="1851750"/>
              <a:ext cx="1027678" cy="8724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dirty="0"/>
                <a:t>購読料と</a:t>
              </a:r>
              <a:endParaRPr lang="en-US" altLang="ja-JP" sz="1000" dirty="0"/>
            </a:p>
            <a:p>
              <a:pPr algn="ctr"/>
              <a:r>
                <a:rPr lang="en-US" altLang="ja-JP" sz="1000" dirty="0"/>
                <a:t>OA</a:t>
              </a:r>
              <a:r>
                <a:rPr lang="ja-JP" altLang="en-US" sz="1000" dirty="0"/>
                <a:t>出版料がセットになった契約</a:t>
              </a:r>
              <a:endParaRPr kumimoji="1" lang="ja-JP" altLang="en-US" sz="1000" dirty="0"/>
            </a:p>
          </p:txBody>
        </p:sp>
        <p:sp>
          <p:nvSpPr>
            <p:cNvPr id="75" name="二等辺三角形 74">
              <a:extLst>
                <a:ext uri="{FF2B5EF4-FFF2-40B4-BE49-F238E27FC236}">
                  <a16:creationId xmlns:a16="http://schemas.microsoft.com/office/drawing/2014/main" id="{98559C29-F67F-AA6D-83D4-01E1D534EA46}"/>
                </a:ext>
              </a:extLst>
            </p:cNvPr>
            <p:cNvSpPr/>
            <p:nvPr/>
          </p:nvSpPr>
          <p:spPr>
            <a:xfrm rot="12194698">
              <a:off x="3579640" y="2602542"/>
              <a:ext cx="211821" cy="261610"/>
            </a:xfrm>
            <a:prstGeom prst="triangle">
              <a:avLst>
                <a:gd name="adj" fmla="val 91075"/>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8" name="図 77">
            <a:extLst>
              <a:ext uri="{FF2B5EF4-FFF2-40B4-BE49-F238E27FC236}">
                <a16:creationId xmlns:a16="http://schemas.microsoft.com/office/drawing/2014/main" id="{4BF06B4C-EA07-C92A-66DC-1B9A881700F9}"/>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25286" y="1851750"/>
            <a:ext cx="323972" cy="323972"/>
          </a:xfrm>
          <a:prstGeom prst="rect">
            <a:avLst/>
          </a:prstGeom>
        </p:spPr>
      </p:pic>
      <p:pic>
        <p:nvPicPr>
          <p:cNvPr id="79" name="図 78">
            <a:extLst>
              <a:ext uri="{FF2B5EF4-FFF2-40B4-BE49-F238E27FC236}">
                <a16:creationId xmlns:a16="http://schemas.microsoft.com/office/drawing/2014/main" id="{04215912-E263-DCA0-F47E-5051F62020D2}"/>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03518" y="2428088"/>
            <a:ext cx="323972" cy="323972"/>
          </a:xfrm>
          <a:prstGeom prst="rect">
            <a:avLst/>
          </a:prstGeom>
        </p:spPr>
      </p:pic>
      <p:grpSp>
        <p:nvGrpSpPr>
          <p:cNvPr id="86" name="グループ化 85">
            <a:extLst>
              <a:ext uri="{FF2B5EF4-FFF2-40B4-BE49-F238E27FC236}">
                <a16:creationId xmlns:a16="http://schemas.microsoft.com/office/drawing/2014/main" id="{4DA53827-B8FC-6A41-57B6-E1CD0573C9DB}"/>
              </a:ext>
            </a:extLst>
          </p:cNvPr>
          <p:cNvGrpSpPr/>
          <p:nvPr/>
        </p:nvGrpSpPr>
        <p:grpSpPr>
          <a:xfrm>
            <a:off x="2772000" y="1491750"/>
            <a:ext cx="1745525" cy="2160000"/>
            <a:chOff x="2772000" y="1491750"/>
            <a:chExt cx="1745525" cy="2160000"/>
          </a:xfrm>
        </p:grpSpPr>
        <p:grpSp>
          <p:nvGrpSpPr>
            <p:cNvPr id="46" name="グループ化 45">
              <a:extLst>
                <a:ext uri="{FF2B5EF4-FFF2-40B4-BE49-F238E27FC236}">
                  <a16:creationId xmlns:a16="http://schemas.microsoft.com/office/drawing/2014/main" id="{1E3AA1A6-63F3-8797-C608-64086B6F5D5A}"/>
                </a:ext>
              </a:extLst>
            </p:cNvPr>
            <p:cNvGrpSpPr/>
            <p:nvPr/>
          </p:nvGrpSpPr>
          <p:grpSpPr>
            <a:xfrm>
              <a:off x="3567080" y="2004148"/>
              <a:ext cx="950445" cy="891932"/>
              <a:chOff x="3567080" y="2004148"/>
              <a:chExt cx="950445" cy="891932"/>
            </a:xfrm>
          </p:grpSpPr>
          <p:sp>
            <p:nvSpPr>
              <p:cNvPr id="41" name="四角形: 角を丸くする 40">
                <a:extLst>
                  <a:ext uri="{FF2B5EF4-FFF2-40B4-BE49-F238E27FC236}">
                    <a16:creationId xmlns:a16="http://schemas.microsoft.com/office/drawing/2014/main" id="{76EE1905-49F6-5E36-DBD7-C39C33C9D22B}"/>
                  </a:ext>
                </a:extLst>
              </p:cNvPr>
              <p:cNvSpPr/>
              <p:nvPr/>
            </p:nvSpPr>
            <p:spPr>
              <a:xfrm>
                <a:off x="3567080" y="2004148"/>
                <a:ext cx="950445" cy="720001"/>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論文ごとに</a:t>
                </a:r>
                <a:r>
                  <a:rPr lang="en-US" altLang="ja-JP" sz="1000" dirty="0"/>
                  <a:t>APC</a:t>
                </a:r>
                <a:r>
                  <a:rPr lang="ja-JP" altLang="en-US" sz="1000" dirty="0"/>
                  <a:t>を支払い</a:t>
                </a:r>
                <a:r>
                  <a:rPr lang="en-US" altLang="ja-JP" sz="1000" dirty="0"/>
                  <a:t>OA</a:t>
                </a:r>
                <a:r>
                  <a:rPr lang="ja-JP" altLang="en-US" sz="1000" dirty="0"/>
                  <a:t>化</a:t>
                </a:r>
                <a:endParaRPr lang="en-US" altLang="ja-JP" sz="1000" dirty="0"/>
              </a:p>
            </p:txBody>
          </p:sp>
          <p:sp>
            <p:nvSpPr>
              <p:cNvPr id="45" name="二等辺三角形 44">
                <a:extLst>
                  <a:ext uri="{FF2B5EF4-FFF2-40B4-BE49-F238E27FC236}">
                    <a16:creationId xmlns:a16="http://schemas.microsoft.com/office/drawing/2014/main" id="{130DD32D-54EE-FA3E-620F-4DC8CFC69FF7}"/>
                  </a:ext>
                </a:extLst>
              </p:cNvPr>
              <p:cNvSpPr/>
              <p:nvPr/>
            </p:nvSpPr>
            <p:spPr>
              <a:xfrm rot="12194698">
                <a:off x="3784750" y="2634470"/>
                <a:ext cx="211821" cy="261610"/>
              </a:xfrm>
              <a:prstGeom prst="triangl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B2AE89C5-3E21-C46C-A596-5AC645FB7F98}"/>
                </a:ext>
              </a:extLst>
            </p:cNvPr>
            <p:cNvGrpSpPr/>
            <p:nvPr/>
          </p:nvGrpSpPr>
          <p:grpSpPr>
            <a:xfrm>
              <a:off x="2772000" y="1491750"/>
              <a:ext cx="1522568" cy="2160000"/>
              <a:chOff x="2772000" y="1491750"/>
              <a:chExt cx="1522568" cy="2160000"/>
            </a:xfrm>
          </p:grpSpPr>
          <p:grpSp>
            <p:nvGrpSpPr>
              <p:cNvPr id="65" name="グループ化 64">
                <a:extLst>
                  <a:ext uri="{FF2B5EF4-FFF2-40B4-BE49-F238E27FC236}">
                    <a16:creationId xmlns:a16="http://schemas.microsoft.com/office/drawing/2014/main" id="{7AAB5E63-C544-853B-FD6E-3538930CB8BA}"/>
                  </a:ext>
                </a:extLst>
              </p:cNvPr>
              <p:cNvGrpSpPr/>
              <p:nvPr/>
            </p:nvGrpSpPr>
            <p:grpSpPr>
              <a:xfrm>
                <a:off x="2772000" y="1491750"/>
                <a:ext cx="1440000" cy="2160000"/>
                <a:chOff x="2772000" y="1491750"/>
                <a:chExt cx="1440000" cy="2160000"/>
              </a:xfrm>
            </p:grpSpPr>
            <p:grpSp>
              <p:nvGrpSpPr>
                <p:cNvPr id="35" name="グループ化 34">
                  <a:extLst>
                    <a:ext uri="{FF2B5EF4-FFF2-40B4-BE49-F238E27FC236}">
                      <a16:creationId xmlns:a16="http://schemas.microsoft.com/office/drawing/2014/main" id="{AA0A130B-73E8-6326-89E3-578594F20632}"/>
                    </a:ext>
                  </a:extLst>
                </p:cNvPr>
                <p:cNvGrpSpPr/>
                <p:nvPr/>
              </p:nvGrpSpPr>
              <p:grpSpPr>
                <a:xfrm>
                  <a:off x="2772000" y="1491750"/>
                  <a:ext cx="1440000" cy="2160000"/>
                  <a:chOff x="2772000" y="1491750"/>
                  <a:chExt cx="1440000" cy="2160000"/>
                </a:xfrm>
              </p:grpSpPr>
              <p:sp>
                <p:nvSpPr>
                  <p:cNvPr id="13" name="正方形/長方形 12">
                    <a:extLst>
                      <a:ext uri="{FF2B5EF4-FFF2-40B4-BE49-F238E27FC236}">
                        <a16:creationId xmlns:a16="http://schemas.microsoft.com/office/drawing/2014/main" id="{BE471B37-88F1-BF20-6970-32B98D1AB18F}"/>
                      </a:ext>
                    </a:extLst>
                  </p:cNvPr>
                  <p:cNvSpPr/>
                  <p:nvPr/>
                </p:nvSpPr>
                <p:spPr>
                  <a:xfrm>
                    <a:off x="2772000" y="1491750"/>
                    <a:ext cx="720000" cy="2160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B74F62C-5870-5C62-75DD-B3B4EEB6F0B3}"/>
                      </a:ext>
                    </a:extLst>
                  </p:cNvPr>
                  <p:cNvSpPr/>
                  <p:nvPr/>
                </p:nvSpPr>
                <p:spPr>
                  <a:xfrm>
                    <a:off x="3492000" y="2931750"/>
                    <a:ext cx="720000" cy="720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アイコン&#10;&#10;AI によって生成されたコンテンツは間違っている可能性があります。">
                    <a:extLst>
                      <a:ext uri="{FF2B5EF4-FFF2-40B4-BE49-F238E27FC236}">
                        <a16:creationId xmlns:a16="http://schemas.microsoft.com/office/drawing/2014/main" id="{C62BCE7B-B4A5-92F5-6E86-02230D0AD334}"/>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0836" y="2240304"/>
                    <a:ext cx="299680" cy="331446"/>
                  </a:xfrm>
                  <a:prstGeom prst="rect">
                    <a:avLst/>
                  </a:prstGeom>
                </p:spPr>
              </p:pic>
            </p:grpSp>
            <p:sp>
              <p:nvSpPr>
                <p:cNvPr id="64" name="テキスト ボックス 63">
                  <a:extLst>
                    <a:ext uri="{FF2B5EF4-FFF2-40B4-BE49-F238E27FC236}">
                      <a16:creationId xmlns:a16="http://schemas.microsoft.com/office/drawing/2014/main" id="{229E47D8-DE2B-03FE-97DC-F44B1D720FFE}"/>
                    </a:ext>
                  </a:extLst>
                </p:cNvPr>
                <p:cNvSpPr txBox="1"/>
                <p:nvPr/>
              </p:nvSpPr>
              <p:spPr>
                <a:xfrm>
                  <a:off x="2850603" y="2610850"/>
                  <a:ext cx="641397" cy="246221"/>
                </a:xfrm>
                <a:prstGeom prst="rect">
                  <a:avLst/>
                </a:prstGeom>
                <a:noFill/>
              </p:spPr>
              <p:txBody>
                <a:bodyPr wrap="square" rtlCol="0">
                  <a:spAutoFit/>
                </a:bodyPr>
                <a:lstStyle/>
                <a:p>
                  <a:r>
                    <a:rPr kumimoji="1" lang="ja-JP" altLang="en-US" sz="1000" dirty="0">
                      <a:solidFill>
                        <a:srgbClr val="D79966"/>
                      </a:solidFill>
                    </a:rPr>
                    <a:t>購読料</a:t>
                  </a:r>
                </a:p>
              </p:txBody>
            </p:sp>
          </p:grpSp>
          <p:sp>
            <p:nvSpPr>
              <p:cNvPr id="66" name="テキスト ボックス 65">
                <a:extLst>
                  <a:ext uri="{FF2B5EF4-FFF2-40B4-BE49-F238E27FC236}">
                    <a16:creationId xmlns:a16="http://schemas.microsoft.com/office/drawing/2014/main" id="{2F460AB8-4B59-9321-240E-D60BB86F9F2D}"/>
                  </a:ext>
                </a:extLst>
              </p:cNvPr>
              <p:cNvSpPr txBox="1"/>
              <p:nvPr/>
            </p:nvSpPr>
            <p:spPr>
              <a:xfrm>
                <a:off x="3653171" y="3331614"/>
                <a:ext cx="641397" cy="246221"/>
              </a:xfrm>
              <a:prstGeom prst="rect">
                <a:avLst/>
              </a:prstGeom>
              <a:noFill/>
            </p:spPr>
            <p:txBody>
              <a:bodyPr wrap="square" rtlCol="0">
                <a:spAutoFit/>
              </a:bodyPr>
              <a:lstStyle/>
              <a:p>
                <a:r>
                  <a:rPr lang="en-US" altLang="ja-JP" sz="1000" dirty="0">
                    <a:solidFill>
                      <a:srgbClr val="348AA1"/>
                    </a:solidFill>
                  </a:rPr>
                  <a:t>APC</a:t>
                </a:r>
                <a:endParaRPr kumimoji="1" lang="ja-JP" altLang="en-US" sz="1000" dirty="0">
                  <a:solidFill>
                    <a:srgbClr val="348AA1"/>
                  </a:solidFill>
                </a:endParaRPr>
              </a:p>
            </p:txBody>
          </p:sp>
        </p:grpSp>
        <p:pic>
          <p:nvPicPr>
            <p:cNvPr id="77" name="図 76">
              <a:extLst>
                <a:ext uri="{FF2B5EF4-FFF2-40B4-BE49-F238E27FC236}">
                  <a16:creationId xmlns:a16="http://schemas.microsoft.com/office/drawing/2014/main" id="{28388E73-9069-30C9-E868-A554F1DCA895}"/>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89355" y="3052658"/>
              <a:ext cx="323972" cy="323972"/>
            </a:xfrm>
            <a:prstGeom prst="rect">
              <a:avLst/>
            </a:prstGeom>
          </p:spPr>
        </p:pic>
        <p:sp>
          <p:nvSpPr>
            <p:cNvPr id="84" name="正方形/長方形 83">
              <a:extLst>
                <a:ext uri="{FF2B5EF4-FFF2-40B4-BE49-F238E27FC236}">
                  <a16:creationId xmlns:a16="http://schemas.microsoft.com/office/drawing/2014/main" id="{685B4EB2-11B4-7A48-3390-ACD2925F1162}"/>
                </a:ext>
              </a:extLst>
            </p:cNvPr>
            <p:cNvSpPr/>
            <p:nvPr/>
          </p:nvSpPr>
          <p:spPr>
            <a:xfrm>
              <a:off x="2783375" y="2928285"/>
              <a:ext cx="697250" cy="723465"/>
            </a:xfrm>
            <a:prstGeom prst="rect">
              <a:avLst/>
            </a:prstGeom>
            <a:pattFill prst="wdUpDiag">
              <a:fgClr>
                <a:schemeClr val="bg1"/>
              </a:fgClr>
              <a:bgClr>
                <a:schemeClr val="accent6">
                  <a:lumMod val="20000"/>
                  <a:lumOff val="8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72E7801C-6E80-4315-0AF0-691E33432808}"/>
                </a:ext>
              </a:extLst>
            </p:cNvPr>
            <p:cNvSpPr txBox="1"/>
            <p:nvPr/>
          </p:nvSpPr>
          <p:spPr>
            <a:xfrm>
              <a:off x="2830624" y="3142136"/>
              <a:ext cx="641397" cy="338554"/>
            </a:xfrm>
            <a:prstGeom prst="rect">
              <a:avLst/>
            </a:prstGeom>
            <a:noFill/>
          </p:spPr>
          <p:txBody>
            <a:bodyPr wrap="square" rtlCol="0">
              <a:spAutoFit/>
            </a:bodyPr>
            <a:lstStyle/>
            <a:p>
              <a:r>
                <a:rPr lang="ja-JP" altLang="en-US" sz="800" dirty="0">
                  <a:solidFill>
                    <a:srgbClr val="D79966"/>
                  </a:solidFill>
                </a:rPr>
                <a:t>二重取り</a:t>
              </a:r>
              <a:endParaRPr lang="en-US" altLang="ja-JP" sz="800" dirty="0">
                <a:solidFill>
                  <a:srgbClr val="D79966"/>
                </a:solidFill>
              </a:endParaRPr>
            </a:p>
            <a:p>
              <a:r>
                <a:rPr kumimoji="1" lang="ja-JP" altLang="en-US" sz="800" dirty="0">
                  <a:solidFill>
                    <a:srgbClr val="D79966"/>
                  </a:solidFill>
                </a:rPr>
                <a:t>されている</a:t>
              </a:r>
            </a:p>
          </p:txBody>
        </p:sp>
      </p:grpSp>
    </p:spTree>
    <p:extLst>
      <p:ext uri="{BB962C8B-B14F-4D97-AF65-F5344CB8AC3E}">
        <p14:creationId xmlns:p14="http://schemas.microsoft.com/office/powerpoint/2010/main" val="163856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D407B8-7C75-D46B-8E5F-4CBCA757C8E3}"/>
              </a:ext>
            </a:extLst>
          </p:cNvPr>
          <p:cNvSpPr>
            <a:spLocks noGrp="1"/>
          </p:cNvSpPr>
          <p:nvPr>
            <p:ph type="sldNum" sz="quarter" idx="12"/>
          </p:nvPr>
        </p:nvSpPr>
        <p:spPr/>
        <p:txBody>
          <a:bodyPr/>
          <a:lstStyle/>
          <a:p>
            <a:fld id="{18EF0BC0-D36F-43B2-9B09-259185B53A37}" type="slidenum">
              <a:rPr lang="ja-JP" altLang="en-US" smtClean="0"/>
              <a:pPr/>
              <a:t>9</a:t>
            </a:fld>
            <a:endParaRPr lang="ja-JP" altLang="en-US"/>
          </a:p>
        </p:txBody>
      </p:sp>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524000" y="2079964"/>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プレダトリージャーナル</a:t>
            </a:r>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pic>
        <p:nvPicPr>
          <p:cNvPr id="3" name="図 2" descr="挿絵 が含まれている画像&#10;&#10;自動的に生成された説明">
            <a:extLst>
              <a:ext uri="{FF2B5EF4-FFF2-40B4-BE49-F238E27FC236}">
                <a16:creationId xmlns:a16="http://schemas.microsoft.com/office/drawing/2014/main" id="{D738D7E3-79AC-EFC1-6CAF-0FDC408DC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000" y="2329086"/>
            <a:ext cx="1315295" cy="1322664"/>
          </a:xfrm>
          <a:prstGeom prst="rect">
            <a:avLst/>
          </a:prstGeom>
        </p:spPr>
      </p:pic>
    </p:spTree>
    <p:extLst>
      <p:ext uri="{BB962C8B-B14F-4D97-AF65-F5344CB8AC3E}">
        <p14:creationId xmlns:p14="http://schemas.microsoft.com/office/powerpoint/2010/main" val="2132154822"/>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471811E-5AA9-406F-84A9-2417E6C015CC}">
  <we:reference id="a1005b6c-1a90-4275-9d35-1886f4b663bc" version="1.0.0.0" store="\\COREFACILITY23\Users\kanel\マニフェストファイル"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5" ma:contentTypeDescription="新しいドキュメントを作成します。" ma:contentTypeScope="" ma:versionID="ce99e83499c46db427a2b1ea29426881">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77e563fbdef4fff2fb24a775826c9a0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6B6F66-7CE4-403F-9847-23809FB2BDBE}">
  <ds:schemaRefs>
    <ds:schemaRef ds:uri="http://schemas.microsoft.com/office/2006/metadata/properties"/>
    <ds:schemaRef ds:uri="http://schemas.microsoft.com/office/infopath/2007/PartnerControls"/>
    <ds:schemaRef ds:uri="4892553d-4aae-409c-8b64-1be5b3672330"/>
    <ds:schemaRef ds:uri="18de5dac-322e-4cb1-b631-4e3e941b1276"/>
  </ds:schemaRefs>
</ds:datastoreItem>
</file>

<file path=customXml/itemProps2.xml><?xml version="1.0" encoding="utf-8"?>
<ds:datastoreItem xmlns:ds="http://schemas.openxmlformats.org/officeDocument/2006/customXml" ds:itemID="{F09BBFBE-B6FC-4542-8AB2-43E72B84F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2553d-4aae-409c-8b64-1be5b3672330"/>
    <ds:schemaRef ds:uri="18de5dac-322e-4cb1-b631-4e3e941b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3981E-882C-4E51-955D-6B6FA46C35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TotalTime>
  <Words>3091</Words>
  <Application>Microsoft Office PowerPoint</Application>
  <PresentationFormat>画面に合わせる (16:9)</PresentationFormat>
  <Paragraphs>412</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BIZ UDゴシック</vt:lpstr>
      <vt:lpstr>Microsoft JhengHei</vt:lpstr>
      <vt:lpstr>メイリオ</vt:lpstr>
      <vt:lpstr>游ゴシック</vt:lpstr>
      <vt:lpstr>Arial</vt:lpstr>
      <vt:lpstr>Calibri</vt:lpstr>
      <vt:lpstr>Wingdings</vt:lpstr>
      <vt:lpstr>Office ​​テーマ</vt:lpstr>
      <vt:lpstr>オープンアクセス出版とAPC</vt:lpstr>
      <vt:lpstr>ハイブリッドジャーナルと二重取り</vt:lpstr>
      <vt:lpstr>APCの費用負担①</vt:lpstr>
      <vt:lpstr>PowerPoint プレゼンテーション</vt:lpstr>
      <vt:lpstr>APCの費用負担①</vt:lpstr>
      <vt:lpstr>APCの費用負担②</vt:lpstr>
      <vt:lpstr>OA2020</vt:lpstr>
      <vt:lpstr>OA2020ロードマップ</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オープンアクセスを巡る状況と大阪大学におけるオープンアクセス支援④</dc:title>
  <dc:creator/>
  <cp:lastModifiedBy>山本　侑子</cp:lastModifiedBy>
  <cp:revision>5</cp:revision>
  <dcterms:created xsi:type="dcterms:W3CDTF">2023-05-15T09:37:19Z</dcterms:created>
  <dcterms:modified xsi:type="dcterms:W3CDTF">2025-09-25T07:02:24Z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y fmtid="{D5CDD505-2E9C-101B-9397-08002B2CF9AE}" pid="3" name="MediaServiceImageTags">
    <vt:lpwstr/>
  </property>
</Properties>
</file>