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376" r:id="rId5"/>
    <p:sldId id="380" r:id="rId6"/>
    <p:sldId id="339" r:id="rId7"/>
    <p:sldId id="340" r:id="rId8"/>
    <p:sldId id="365" r:id="rId9"/>
    <p:sldId id="364" r:id="rId10"/>
    <p:sldId id="383" r:id="rId11"/>
    <p:sldId id="382" r:id="rId12"/>
    <p:sldId id="381" r:id="rId13"/>
    <p:sldId id="384" r:id="rId14"/>
    <p:sldId id="385" r:id="rId15"/>
    <p:sldId id="357" r:id="rId16"/>
    <p:sldId id="377" r:id="rId17"/>
    <p:sldId id="379" r:id="rId18"/>
  </p:sldIdLst>
  <p:sldSz cx="9144000" cy="5143500" type="screen16x9"/>
  <p:notesSz cx="6807200" cy="9939338"/>
  <p:defaultTex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3429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685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0287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17145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0574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24003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27432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82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D6D"/>
    <a:srgbClr val="1E1A5C"/>
    <a:srgbClr val="ECECEC"/>
    <a:srgbClr val="C0E395"/>
    <a:srgbClr val="2A25C4"/>
    <a:srgbClr val="F4CCE1"/>
    <a:srgbClr val="D0EAB0"/>
    <a:srgbClr val="E99BC4"/>
    <a:srgbClr val="C5C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99FB74-D25C-4425-B7F0-67C58E452F40}" v="15" dt="2023-05-19T07:58:00.71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4" autoAdjust="0"/>
    <p:restoredTop sz="89114" autoAdjust="0"/>
  </p:normalViewPr>
  <p:slideViewPr>
    <p:cSldViewPr>
      <p:cViewPr varScale="1">
        <p:scale>
          <a:sx n="135" d="100"/>
          <a:sy n="135" d="100"/>
        </p:scale>
        <p:origin x="1206" y="114"/>
      </p:cViewPr>
      <p:guideLst>
        <p:guide orient="horz" pos="1824"/>
        <p:guide pos="2880"/>
      </p:guideLst>
    </p:cSldViewPr>
  </p:slideViewPr>
  <p:notesTextViewPr>
    <p:cViewPr>
      <p:scale>
        <a:sx n="1" d="1"/>
        <a:sy n="1" d="1"/>
      </p:scale>
      <p:origin x="0" y="0"/>
    </p:cViewPr>
  </p:notesTextViewPr>
  <p:sorterViewPr>
    <p:cViewPr>
      <p:scale>
        <a:sx n="100" d="100"/>
        <a:sy n="100" d="100"/>
      </p:scale>
      <p:origin x="0" y="-5136"/>
    </p:cViewPr>
  </p:sorterViewPr>
  <p:notesViewPr>
    <p:cSldViewPr>
      <p:cViewPr varScale="1">
        <p:scale>
          <a:sx n="76" d="100"/>
          <a:sy n="76" d="100"/>
        </p:scale>
        <p:origin x="3144"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55839" y="0"/>
            <a:ext cx="2949786" cy="496967"/>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C20B825-B720-4BF0-A15F-52D74A174339}" type="datetimeFigureOut">
              <a:rPr lang="ja-JP" altLang="en-US"/>
              <a:pPr>
                <a:defRPr/>
              </a:pPr>
              <a:t>2025/9/25</a:t>
            </a:fld>
            <a:endParaRPr lang="ja-JP" altLang="en-US"/>
          </a:p>
        </p:txBody>
      </p:sp>
      <p:sp>
        <p:nvSpPr>
          <p:cNvPr id="4" name="フッター プレースホルダー 3"/>
          <p:cNvSpPr>
            <a:spLocks noGrp="1"/>
          </p:cNvSpPr>
          <p:nvPr>
            <p:ph type="ftr" sz="quarter" idx="2"/>
          </p:nvPr>
        </p:nvSpPr>
        <p:spPr>
          <a:xfrm>
            <a:off x="0" y="9440648"/>
            <a:ext cx="2949786"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55839" y="9440648"/>
            <a:ext cx="2949786" cy="49696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A768926-56A5-4F37-9541-C38A3F037578}"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6"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440" tIns="45720" rIns="91440" bIns="45720" rtlCol="0"/>
          <a:lstStyle>
            <a:lvl1pPr algn="r">
              <a:defRPr sz="1200"/>
            </a:lvl1pPr>
          </a:lstStyle>
          <a:p>
            <a:fld id="{BDEAE825-0681-4D3B-96D6-38B93469C90A}" type="datetimeFigureOut">
              <a:rPr kumimoji="1" lang="ja-JP" altLang="en-US" smtClean="0"/>
              <a:t>2025/9/25</a:t>
            </a:fld>
            <a:endParaRPr kumimoji="1" lang="ja-JP" altLang="en-US"/>
          </a:p>
        </p:txBody>
      </p:sp>
      <p:sp>
        <p:nvSpPr>
          <p:cNvPr id="4" name="スライド イメージ プレースホルダー 3"/>
          <p:cNvSpPr>
            <a:spLocks noGrp="1" noRot="1" noChangeAspect="1"/>
          </p:cNvSpPr>
          <p:nvPr>
            <p:ph type="sldImg" idx="2"/>
          </p:nvPr>
        </p:nvSpPr>
        <p:spPr>
          <a:xfrm>
            <a:off x="423863" y="504825"/>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033564"/>
            <a:ext cx="5445760" cy="590577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9"/>
            <a:ext cx="2949786"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6" cy="498691"/>
          </a:xfrm>
          <a:prstGeom prst="rect">
            <a:avLst/>
          </a:prstGeom>
        </p:spPr>
        <p:txBody>
          <a:bodyPr vert="horz" lIns="91440" tIns="45720" rIns="91440" bIns="45720" rtlCol="0" anchor="b"/>
          <a:lstStyle>
            <a:lvl1pPr algn="r">
              <a:defRPr sz="1200"/>
            </a:lvl1pPr>
          </a:lstStyle>
          <a:p>
            <a:fld id="{A9C2C880-4691-40F3-8CCE-18AAE8C1923B}" type="slidenum">
              <a:rPr kumimoji="1" lang="ja-JP" altLang="en-US" smtClean="0"/>
              <a:t>‹#›</a:t>
            </a:fld>
            <a:endParaRPr kumimoji="1" lang="ja-JP" altLang="en-US"/>
          </a:p>
        </p:txBody>
      </p:sp>
    </p:spTree>
    <p:extLst>
      <p:ext uri="{BB962C8B-B14F-4D97-AF65-F5344CB8AC3E}">
        <p14:creationId xmlns:p14="http://schemas.microsoft.com/office/powerpoint/2010/main" val="3530548525"/>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lang="ja-JP" altLang="en-US" dirty="0"/>
              <a:t>プレダトリージャーナル</a:t>
            </a:r>
            <a:endParaRPr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この動画では、いわゆるプレダトリージャーナルの問題についてお話しします。</a:t>
            </a:r>
            <a:endParaRPr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この動画では、いわゆるプレダトリージャーナル問題についてお話しします。</a:t>
            </a:r>
            <a:endParaRPr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a:t>
            </a:fld>
            <a:endParaRPr kumimoji="1" lang="ja-JP" altLang="en-US"/>
          </a:p>
        </p:txBody>
      </p:sp>
    </p:spTree>
    <p:extLst>
      <p:ext uri="{BB962C8B-B14F-4D97-AF65-F5344CB8AC3E}">
        <p14:creationId xmlns:p14="http://schemas.microsoft.com/office/powerpoint/2010/main" val="2135177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CEEE3-46DF-7FA3-BBD3-C7EF304C97F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08F2B6-FBB5-0D00-01C1-84738D8EE1AF}"/>
              </a:ext>
            </a:extLst>
          </p:cNvPr>
          <p:cNvSpPr>
            <a:spLocks noGrp="1" noRot="1" noChangeAspect="1"/>
          </p:cNvSpPr>
          <p:nvPr>
            <p:ph type="sldImg"/>
          </p:nvPr>
        </p:nvSpPr>
        <p:spPr>
          <a:xfrm>
            <a:off x="423863" y="504825"/>
            <a:ext cx="5959475" cy="3352800"/>
          </a:xfrm>
        </p:spPr>
      </p:sp>
      <p:sp>
        <p:nvSpPr>
          <p:cNvPr id="3" name="ノート プレースホルダー 2">
            <a:extLst>
              <a:ext uri="{FF2B5EF4-FFF2-40B4-BE49-F238E27FC236}">
                <a16:creationId xmlns:a16="http://schemas.microsoft.com/office/drawing/2014/main" id="{B2C6A1A8-A338-AE96-3B4F-184BEA8A0B57}"/>
              </a:ext>
            </a:extLst>
          </p:cNvPr>
          <p:cNvSpPr>
            <a:spLocks noGrp="1"/>
          </p:cNvSpPr>
          <p:nvPr>
            <p:ph type="body" idx="1"/>
          </p:nvPr>
        </p:nvSpPr>
        <p:spPr/>
        <p:txBody>
          <a:bodyPr/>
          <a:lstStyle/>
          <a:p>
            <a:r>
              <a:rPr kumimoji="1" lang="en-US" altLang="ja-JP" dirty="0"/>
              <a:t>Topic:</a:t>
            </a:r>
            <a:r>
              <a:rPr lang="ja-JP" altLang="en-US" sz="900" dirty="0"/>
              <a:t>プレダトリージャーナル対策</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sz="900" dirty="0">
                <a:solidFill>
                  <a:schemeClr val="tx1"/>
                </a:solidFill>
              </a:rPr>
              <a:t>では、</a:t>
            </a:r>
            <a:r>
              <a:rPr lang="ja-JP" altLang="en-US" sz="900" dirty="0"/>
              <a:t>プレダトリージャーナル</a:t>
            </a:r>
            <a:r>
              <a:rPr kumimoji="1" lang="ja-JP" altLang="en-US" sz="900" dirty="0">
                <a:solidFill>
                  <a:schemeClr val="tx1"/>
                </a:solidFill>
              </a:rPr>
              <a:t>に関わるリスクを避ける対策を、考えてみましょう。</a:t>
            </a: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indent="0">
              <a:buFont typeface="Wingdings" panose="05000000000000000000" pitchFamily="2" charset="2"/>
              <a:buNone/>
            </a:pPr>
            <a:endParaRPr kumimoji="1" lang="en-US" altLang="ja-JP" sz="900" dirty="0">
              <a:solidFill>
                <a:schemeClr val="tx1"/>
              </a:solidFill>
            </a:endParaRPr>
          </a:p>
          <a:p>
            <a:pPr marL="0" indent="0">
              <a:buFont typeface="Wingdings" panose="05000000000000000000" pitchFamily="2" charset="2"/>
              <a:buNone/>
            </a:pPr>
            <a:r>
              <a:rPr kumimoji="1" lang="ja-JP" altLang="en-US" sz="900" dirty="0">
                <a:solidFill>
                  <a:schemeClr val="tx1"/>
                </a:solidFill>
              </a:rPr>
              <a:t>まずは、どのような特徴が多いのかを知ることが必要です。これは</a:t>
            </a:r>
            <a:r>
              <a:rPr kumimoji="1" lang="en-US" altLang="ja-JP" sz="900" dirty="0">
                <a:solidFill>
                  <a:schemeClr val="tx1"/>
                </a:solidFill>
              </a:rPr>
              <a:t>(Predatory Reports)[kana:"</a:t>
            </a:r>
            <a:r>
              <a:rPr kumimoji="1" lang="ja-JP" altLang="en-US" sz="900" dirty="0">
                <a:solidFill>
                  <a:schemeClr val="tx1"/>
                </a:solidFill>
              </a:rPr>
              <a:t>プレダトリィレ</a:t>
            </a:r>
            <a:r>
              <a:rPr kumimoji="1" lang="en-US" altLang="ja-JP" sz="900" dirty="0">
                <a:solidFill>
                  <a:schemeClr val="tx1"/>
                </a:solidFill>
              </a:rPr>
              <a:t>'</a:t>
            </a:r>
            <a:r>
              <a:rPr kumimoji="1" lang="ja-JP" altLang="en-US" sz="900" dirty="0">
                <a:solidFill>
                  <a:schemeClr val="tx1"/>
                </a:solidFill>
              </a:rPr>
              <a:t>ポーツ</a:t>
            </a:r>
            <a:r>
              <a:rPr kumimoji="1" lang="en-US" altLang="ja-JP" sz="900" dirty="0">
                <a:solidFill>
                  <a:schemeClr val="tx1"/>
                </a:solidFill>
              </a:rPr>
              <a:t>"]</a:t>
            </a:r>
            <a:r>
              <a:rPr kumimoji="1" lang="ja-JP" altLang="en-US" sz="900" dirty="0">
                <a:solidFill>
                  <a:schemeClr val="tx1"/>
                </a:solidFill>
              </a:rPr>
              <a:t>という商用の</a:t>
            </a:r>
            <a:r>
              <a:rPr kumimoji="1" lang="ja-JP" altLang="en-US" sz="900" dirty="0"/>
              <a:t>プレダトリージャーナルデータベースのデータを元とした調査によるものです。ジャーナルのウェブサイトなどを見る際のポイントとして大いに参考になります。</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solidFill>
                <a:schemeClr val="tx1"/>
              </a:solidFill>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sz="900" dirty="0">
                <a:solidFill>
                  <a:schemeClr val="tx1"/>
                </a:solidFill>
              </a:rPr>
              <a:t>では、</a:t>
            </a:r>
            <a:r>
              <a:rPr lang="ja-JP" altLang="en-US" sz="900" dirty="0"/>
              <a:t>プレダトリージャーナル</a:t>
            </a:r>
            <a:r>
              <a:rPr kumimoji="1" lang="ja-JP" altLang="en-US" sz="900" dirty="0">
                <a:solidFill>
                  <a:schemeClr val="tx1"/>
                </a:solidFill>
              </a:rPr>
              <a:t>に関わるリスクを避ける対策を考えてみましょう。</a:t>
            </a:r>
            <a:endParaRPr kumimoji="1" lang="en-US" altLang="ja-JP" sz="900" dirty="0">
              <a:solidFill>
                <a:schemeClr val="tx1"/>
              </a:solidFill>
            </a:endParaRPr>
          </a:p>
          <a:p>
            <a:pPr marL="0" indent="0">
              <a:buFont typeface="Wingdings" panose="05000000000000000000" pitchFamily="2" charset="2"/>
              <a:buNone/>
            </a:pPr>
            <a:r>
              <a:rPr kumimoji="1" lang="ja-JP" altLang="en-US" sz="900" dirty="0">
                <a:solidFill>
                  <a:schemeClr val="tx1"/>
                </a:solidFill>
              </a:rPr>
              <a:t>まずは、どのような特徴が多いのかを知ることが必要です。これはプレダトリーレポーツという商用の</a:t>
            </a:r>
            <a:r>
              <a:rPr kumimoji="1" lang="ja-JP" altLang="en-US" sz="900" dirty="0"/>
              <a:t>プレダトリージャーナルデータベースのデータを元とした調査によるものです。ジャーナルのウェブサイトなどを見る際のポイントとして大いに参考になります。</a:t>
            </a:r>
            <a:endParaRPr kumimoji="1" lang="en-US" altLang="ja-JP" sz="900" dirty="0">
              <a:solidFill>
                <a:schemeClr val="tx1"/>
              </a:solidFill>
            </a:endParaRPr>
          </a:p>
          <a:p>
            <a:pPr marL="171450" indent="-171450">
              <a:buFont typeface="Arial" panose="020B0604020202020204" pitchFamily="34" charset="0"/>
              <a:buChar char="•"/>
            </a:pPr>
            <a:endParaRPr kumimoji="1" lang="en-US" altLang="ja-JP" sz="900" dirty="0">
              <a:solidFill>
                <a:schemeClr val="tx1"/>
              </a:solidFill>
            </a:endParaRPr>
          </a:p>
          <a:p>
            <a:r>
              <a:rPr kumimoji="1"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つぎに、有用なツール類を紹介します。</a:t>
            </a:r>
            <a:endParaRPr kumimoji="1" lang="en-US" altLang="ja-JP" sz="900" b="0" i="0" u="none" strike="noStrike" dirty="0">
              <a:solidFill>
                <a:schemeClr val="tx1"/>
              </a:solidFill>
              <a:effectLst/>
              <a:latin typeface="游ゴシック" panose="020B0400000000000000" pitchFamily="50" charset="-128"/>
              <a:ea typeface="游ゴシック" panose="020B0400000000000000" pitchFamily="50" charset="-128"/>
            </a:endParaRPr>
          </a:p>
          <a:p>
            <a:pPr marL="0" indent="0">
              <a:buFont typeface="Wingdings" panose="05000000000000000000" pitchFamily="2" charset="2"/>
              <a:buNone/>
            </a:pPr>
            <a:r>
              <a:rPr kumimoji="1" lang="ja-JP" altLang="en-US" sz="900" dirty="0">
                <a:solidFill>
                  <a:schemeClr val="tx1"/>
                </a:solidFill>
              </a:rPr>
              <a:t>ウオッチリストとして、さきほどの調査にも利用された</a:t>
            </a:r>
            <a:r>
              <a:rPr kumimoji="1" lang="en-US" altLang="ja-JP" sz="900" dirty="0">
                <a:solidFill>
                  <a:schemeClr val="tx1"/>
                </a:solidFill>
              </a:rPr>
              <a:t>Predatory Reports</a:t>
            </a:r>
            <a:r>
              <a:rPr kumimoji="1" lang="ja-JP" altLang="en-US" sz="900" dirty="0">
                <a:solidFill>
                  <a:schemeClr val="tx1"/>
                </a:solidFill>
              </a:rPr>
              <a:t>があります。こちらは企業の製品で、本学でも利用可能です。</a:t>
            </a:r>
            <a:endParaRPr kumimoji="1" lang="en-US" altLang="ja-JP" sz="900" dirty="0">
              <a:solidFill>
                <a:schemeClr val="tx1"/>
              </a:solidFill>
            </a:endParaRPr>
          </a:p>
          <a:p>
            <a:pPr marL="0" indent="0">
              <a:buFont typeface="Wingdings" panose="05000000000000000000" pitchFamily="2" charset="2"/>
              <a:buNone/>
            </a:pPr>
            <a:r>
              <a:rPr kumimoji="1" lang="ja-JP" altLang="en-US" sz="900" dirty="0">
                <a:solidFill>
                  <a:schemeClr val="tx1"/>
                </a:solidFill>
              </a:rPr>
              <a:t>ただし、このデータベースにも一貫性の欠如や情報の更新が遅いといった問題点があります。</a:t>
            </a:r>
            <a:endParaRPr kumimoji="1" lang="en-US" altLang="ja-JP" sz="900" dirty="0">
              <a:solidFill>
                <a:schemeClr val="tx1"/>
              </a:solidFill>
            </a:endParaRPr>
          </a:p>
          <a:p>
            <a:pPr marL="0" indent="0">
              <a:buFont typeface="Arial" panose="020B0604020202020204" pitchFamily="34" charset="0"/>
              <a:buNone/>
            </a:pP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solidFill>
                  <a:schemeClr val="tx1"/>
                </a:solidFill>
              </a:rPr>
              <a:t>つぎに、</a:t>
            </a:r>
            <a:r>
              <a:rPr lang="ja-JP" altLang="en-US" sz="900" dirty="0"/>
              <a:t>チェックリストを利用するという方法があります。</a:t>
            </a:r>
            <a:endParaRPr lang="en-US" altLang="ja-JP" sz="900" dirty="0"/>
          </a:p>
          <a:p>
            <a:pPr marL="0" indent="0">
              <a:buFont typeface="Wingdings" panose="05000000000000000000" pitchFamily="2" charset="2"/>
              <a:buNone/>
            </a:pPr>
            <a:r>
              <a:rPr lang="ja-JP" altLang="en-US" sz="900" dirty="0"/>
              <a:t>たとえば、</a:t>
            </a:r>
            <a:r>
              <a:rPr lang="en-US" altLang="ja-JP" sz="900" dirty="0"/>
              <a:t>Think. Check. Submit.</a:t>
            </a:r>
            <a:r>
              <a:rPr lang="en-US" altLang="ja-JP" b="0" i="0" dirty="0">
                <a:solidFill>
                  <a:srgbClr val="16191F"/>
                </a:solidFill>
                <a:effectLst/>
                <a:latin typeface="Monaco"/>
              </a:rPr>
              <a:t> </a:t>
            </a:r>
            <a:r>
              <a:rPr lang="ja-JP" altLang="en-US" sz="900" dirty="0"/>
              <a:t>には、</a:t>
            </a:r>
            <a:endParaRPr lang="en-US" altLang="ja-JP" sz="900" dirty="0">
              <a:solidFill>
                <a:schemeClr val="tx1"/>
              </a:solidFill>
            </a:endParaRPr>
          </a:p>
          <a:p>
            <a:pPr marL="0" indent="0">
              <a:buFont typeface="Wingdings" panose="05000000000000000000" pitchFamily="2" charset="2"/>
              <a:buNone/>
            </a:pPr>
            <a:r>
              <a:rPr lang="ja-JP" altLang="en-US" sz="900" dirty="0">
                <a:solidFill>
                  <a:schemeClr val="tx1"/>
                </a:solidFill>
              </a:rPr>
              <a:t>・あなたや同僚は、そのジャーナルについて知っていますか</a:t>
            </a: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・そのジャーナルに投稿された論文を、以前読んだことはありますか</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・その出版社の連絡先はすぐに分かりますか</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といった項目が設定されています。</a:t>
            </a:r>
            <a:r>
              <a:rPr kumimoji="1" lang="ja-JP" altLang="en-US" sz="900" dirty="0">
                <a:solidFill>
                  <a:schemeClr val="tx1"/>
                </a:solidFill>
              </a:rPr>
              <a:t> もちろん、判定が難しい場合もありますし、判定の責任を個人が負うことになります。</a:t>
            </a:r>
          </a:p>
          <a:p>
            <a:pPr marL="0" indent="0">
              <a:buFont typeface="Arial" panose="020B0604020202020204" pitchFamily="34" charset="0"/>
              <a:buNone/>
            </a:pP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solidFill>
                  <a:schemeClr val="tx1"/>
                </a:solidFill>
              </a:rPr>
              <a:t>他には、研究者間での情報交換です。</a:t>
            </a: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t>先ほどのチェックリストにも含まれていますが、同一分野の研究者の意見や、評価をふまえて、投稿先の雑誌を決定することも有効です。</a:t>
            </a: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900" dirty="0" err="1">
                <a:solidFill>
                  <a:schemeClr val="tx1"/>
                </a:solidFill>
              </a:rPr>
              <a:t>SciRev</a:t>
            </a:r>
            <a:r>
              <a:rPr kumimoji="1" lang="ja-JP" altLang="en-US" sz="900" dirty="0">
                <a:solidFill>
                  <a:schemeClr val="tx1"/>
                </a:solidFill>
              </a:rPr>
              <a:t>というサイトもあります。査読にかかる期間などの査読プロセスについて、研究者の経験を共有するデータベースです。こういったものも、査読の信頼性を確認する</a:t>
            </a:r>
            <a:r>
              <a:rPr kumimoji="1" lang="en-US" altLang="ja-JP" sz="900" dirty="0">
                <a:solidFill>
                  <a:schemeClr val="tx1"/>
                </a:solidFill>
              </a:rPr>
              <a:t>1</a:t>
            </a:r>
            <a:r>
              <a:rPr kumimoji="1" lang="ja-JP" altLang="en-US" sz="900" dirty="0">
                <a:solidFill>
                  <a:schemeClr val="tx1"/>
                </a:solidFill>
              </a:rPr>
              <a:t>つの材料になります。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solidFill>
                  <a:schemeClr val="tx1"/>
                </a:solidFill>
              </a:rPr>
              <a:t>　　</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solidFill>
                  <a:schemeClr val="tx1"/>
                </a:solidFill>
              </a:rPr>
              <a:t>いずれもセーフ、アウトを二値的に判断することはできませんが、いくつかの方策を組み合わせることで、リスクを大きく減らすことはできるかと思います。</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solidFill>
                <a:schemeClr val="tx1"/>
              </a:solidFill>
            </a:endParaRPr>
          </a:p>
        </p:txBody>
      </p:sp>
      <p:sp>
        <p:nvSpPr>
          <p:cNvPr id="4" name="スライド番号プレースホルダー 3">
            <a:extLst>
              <a:ext uri="{FF2B5EF4-FFF2-40B4-BE49-F238E27FC236}">
                <a16:creationId xmlns:a16="http://schemas.microsoft.com/office/drawing/2014/main" id="{9FF580A5-1090-09D6-C2CF-908B2668953E}"/>
              </a:ext>
            </a:extLst>
          </p:cNvPr>
          <p:cNvSpPr>
            <a:spLocks noGrp="1"/>
          </p:cNvSpPr>
          <p:nvPr>
            <p:ph type="sldNum" sz="quarter" idx="5"/>
          </p:nvPr>
        </p:nvSpPr>
        <p:spPr/>
        <p:txBody>
          <a:bodyPr/>
          <a:lstStyle/>
          <a:p>
            <a:fld id="{A9C2C880-4691-40F3-8CCE-18AAE8C1923B}" type="slidenum">
              <a:rPr kumimoji="1" lang="ja-JP" altLang="en-US" smtClean="0"/>
              <a:t>10</a:t>
            </a:fld>
            <a:endParaRPr kumimoji="1" lang="ja-JP" altLang="en-US"/>
          </a:p>
        </p:txBody>
      </p:sp>
    </p:spTree>
    <p:extLst>
      <p:ext uri="{BB962C8B-B14F-4D97-AF65-F5344CB8AC3E}">
        <p14:creationId xmlns:p14="http://schemas.microsoft.com/office/powerpoint/2010/main" val="174605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0AAEF-85D9-44C2-E3C4-5D750962E6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F534AC-4F2C-B264-7F21-18B4498F50CB}"/>
              </a:ext>
            </a:extLst>
          </p:cNvPr>
          <p:cNvSpPr>
            <a:spLocks noGrp="1" noRot="1" noChangeAspect="1"/>
          </p:cNvSpPr>
          <p:nvPr>
            <p:ph type="sldImg"/>
          </p:nvPr>
        </p:nvSpPr>
        <p:spPr>
          <a:xfrm>
            <a:off x="423863" y="504825"/>
            <a:ext cx="5959475" cy="3352800"/>
          </a:xfrm>
        </p:spPr>
      </p:sp>
      <p:sp>
        <p:nvSpPr>
          <p:cNvPr id="3" name="ノート プレースホルダー 2">
            <a:extLst>
              <a:ext uri="{FF2B5EF4-FFF2-40B4-BE49-F238E27FC236}">
                <a16:creationId xmlns:a16="http://schemas.microsoft.com/office/drawing/2014/main" id="{2644185D-5FF9-7389-5755-5981C297BB89}"/>
              </a:ext>
            </a:extLst>
          </p:cNvPr>
          <p:cNvSpPr>
            <a:spLocks noGrp="1"/>
          </p:cNvSpPr>
          <p:nvPr>
            <p:ph type="body" idx="1"/>
          </p:nvPr>
        </p:nvSpPr>
        <p:spPr/>
        <p:txBody>
          <a:bodyPr/>
          <a:lstStyle/>
          <a:p>
            <a:r>
              <a:rPr kumimoji="1" lang="en-US" altLang="ja-JP" dirty="0"/>
              <a:t>Topic:</a:t>
            </a:r>
            <a:r>
              <a:rPr lang="ja-JP" altLang="en-US" sz="900" dirty="0"/>
              <a:t>プレダトリージャーナル対策</a:t>
            </a:r>
            <a:endParaRPr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つぎに、有用なツール類を紹介します。</a:t>
            </a:r>
            <a:endParaRPr kumimoji="1" lang="en-US" altLang="ja-JP" sz="900" b="0" i="0" u="none" strike="noStrike" dirty="0">
              <a:solidFill>
                <a:schemeClr val="tx1"/>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indent="0">
              <a:buFont typeface="Wingdings" panose="05000000000000000000" pitchFamily="2" charset="2"/>
              <a:buNone/>
            </a:pPr>
            <a:endParaRPr kumimoji="1" lang="en-US" altLang="ja-JP" sz="900" dirty="0">
              <a:solidFill>
                <a:schemeClr val="tx1"/>
              </a:solidFill>
            </a:endParaRPr>
          </a:p>
          <a:p>
            <a:pPr marL="0" indent="0">
              <a:buFont typeface="Wingdings" panose="05000000000000000000" pitchFamily="2" charset="2"/>
              <a:buNone/>
            </a:pPr>
            <a:r>
              <a:rPr kumimoji="1" lang="ja-JP" altLang="en-US" sz="900" dirty="0">
                <a:solidFill>
                  <a:schemeClr val="tx1"/>
                </a:solidFill>
              </a:rPr>
              <a:t>ウオッチリストとして、さきほどの調査にも利用された</a:t>
            </a:r>
            <a:r>
              <a:rPr kumimoji="1" lang="en-US" altLang="ja-JP" sz="900" dirty="0">
                <a:solidFill>
                  <a:schemeClr val="tx1"/>
                </a:solidFill>
              </a:rPr>
              <a:t>(Predatory Reports)[kana:“</a:t>
            </a:r>
            <a:r>
              <a:rPr kumimoji="1" lang="ja-JP" altLang="en-US" sz="900" dirty="0">
                <a:solidFill>
                  <a:schemeClr val="tx1"/>
                </a:solidFill>
              </a:rPr>
              <a:t>プレダトリィレ</a:t>
            </a:r>
            <a:r>
              <a:rPr kumimoji="1" lang="en-US" altLang="ja-JP" sz="900" dirty="0">
                <a:solidFill>
                  <a:schemeClr val="tx1"/>
                </a:solidFill>
              </a:rPr>
              <a:t>‘</a:t>
            </a:r>
            <a:r>
              <a:rPr kumimoji="1" lang="ja-JP" altLang="en-US" sz="900" dirty="0">
                <a:solidFill>
                  <a:schemeClr val="tx1"/>
                </a:solidFill>
              </a:rPr>
              <a:t>ポーツ</a:t>
            </a:r>
            <a:r>
              <a:rPr kumimoji="1" lang="en-US" altLang="ja-JP" sz="900" dirty="0">
                <a:solidFill>
                  <a:schemeClr val="tx1"/>
                </a:solidFill>
              </a:rPr>
              <a:t>”]</a:t>
            </a:r>
            <a:r>
              <a:rPr kumimoji="1" lang="ja-JP" altLang="en-US" sz="900" dirty="0">
                <a:solidFill>
                  <a:schemeClr val="tx1"/>
                </a:solidFill>
              </a:rPr>
              <a:t>があります。こちらは企業の製品で、本学でも利用可能です。</a:t>
            </a:r>
            <a:endParaRPr kumimoji="1" lang="en-US" altLang="ja-JP" sz="900" dirty="0">
              <a:solidFill>
                <a:schemeClr val="tx1"/>
              </a:solidFill>
            </a:endParaRPr>
          </a:p>
          <a:p>
            <a:pPr marL="0" indent="0">
              <a:buFont typeface="Wingdings" panose="05000000000000000000" pitchFamily="2" charset="2"/>
              <a:buNone/>
            </a:pPr>
            <a:r>
              <a:rPr kumimoji="1" lang="ja-JP" altLang="en-US" sz="900" dirty="0">
                <a:solidFill>
                  <a:schemeClr val="tx1"/>
                </a:solidFill>
              </a:rPr>
              <a:t>ただし、このデータベースにも一貫性の欠如や情報の更新が遅いといった問題点があります。</a:t>
            </a: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indent="0">
              <a:buFont typeface="Arial" panose="020B0604020202020204" pitchFamily="34" charset="0"/>
              <a:buNone/>
            </a:pP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solidFill>
                  <a:schemeClr val="tx1"/>
                </a:solidFill>
              </a:rPr>
              <a:t>つぎに、</a:t>
            </a:r>
            <a:r>
              <a:rPr lang="ja-JP" altLang="en-US" sz="900" dirty="0"/>
              <a:t>チェックリストを利用するという方法があります。</a:t>
            </a:r>
            <a:endParaRPr lang="en-US" altLang="ja-JP" sz="900" dirty="0"/>
          </a:p>
          <a:p>
            <a:pPr marL="0" indent="0">
              <a:buFont typeface="Wingdings" panose="05000000000000000000" pitchFamily="2" charset="2"/>
              <a:buNone/>
            </a:pPr>
            <a:r>
              <a:rPr lang="ja-JP" altLang="en-US" sz="900" dirty="0"/>
              <a:t>たとえば、</a:t>
            </a:r>
            <a:r>
              <a:rPr lang="en-US" altLang="ja-JP" b="0" i="0" dirty="0">
                <a:solidFill>
                  <a:srgbClr val="16191F"/>
                </a:solidFill>
                <a:effectLst/>
                <a:latin typeface="Monaco"/>
              </a:rPr>
              <a:t>&lt;</a:t>
            </a:r>
            <a:r>
              <a:rPr lang="en-US" altLang="ja-JP" b="0" i="0" dirty="0">
                <a:solidFill>
                  <a:srgbClr val="794938"/>
                </a:solidFill>
                <a:effectLst/>
                <a:latin typeface="Monaco"/>
              </a:rPr>
              <a:t>speak</a:t>
            </a:r>
            <a:r>
              <a:rPr lang="en-US" altLang="ja-JP" b="0" i="0" dirty="0">
                <a:solidFill>
                  <a:srgbClr val="16191F"/>
                </a:solidFill>
                <a:effectLst/>
                <a:latin typeface="Monaco"/>
              </a:rPr>
              <a:t>&gt;&lt;</a:t>
            </a:r>
            <a:r>
              <a:rPr lang="en-US" altLang="ja-JP" b="0" i="0" dirty="0">
                <a:solidFill>
                  <a:srgbClr val="794938"/>
                </a:solidFill>
                <a:effectLst/>
                <a:latin typeface="Monaco"/>
              </a:rPr>
              <a:t>prosody</a:t>
            </a:r>
            <a:r>
              <a:rPr lang="en-US" altLang="ja-JP" b="0" i="0" dirty="0">
                <a:solidFill>
                  <a:srgbClr val="16191F"/>
                </a:solidFill>
                <a:effectLst/>
                <a:latin typeface="Monaco"/>
              </a:rPr>
              <a:t> </a:t>
            </a:r>
            <a:r>
              <a:rPr lang="en-US" altLang="ja-JP" b="0" i="0" dirty="0">
                <a:solidFill>
                  <a:srgbClr val="986801"/>
                </a:solidFill>
                <a:effectLst/>
                <a:latin typeface="Monaco"/>
              </a:rPr>
              <a:t>rate</a:t>
            </a:r>
            <a:r>
              <a:rPr lang="en-US" altLang="ja-JP" b="0" i="0" dirty="0">
                <a:solidFill>
                  <a:srgbClr val="16191F"/>
                </a:solidFill>
                <a:effectLst/>
                <a:latin typeface="Monaco"/>
              </a:rPr>
              <a:t>=</a:t>
            </a:r>
            <a:r>
              <a:rPr lang="en-US" altLang="ja-JP" b="0" i="0" dirty="0">
                <a:solidFill>
                  <a:srgbClr val="0B6125"/>
                </a:solidFill>
                <a:effectLst/>
                <a:latin typeface="Monaco"/>
              </a:rPr>
              <a:t>"x-fast"</a:t>
            </a:r>
            <a:r>
              <a:rPr lang="en-US" altLang="ja-JP" b="0" i="0" dirty="0">
                <a:solidFill>
                  <a:srgbClr val="16191F"/>
                </a:solidFill>
                <a:effectLst/>
                <a:latin typeface="Monaco"/>
              </a:rPr>
              <a:t>&gt;</a:t>
            </a:r>
            <a:r>
              <a:rPr lang="en-US" altLang="ja-JP" sz="900" dirty="0"/>
              <a:t>Think. Check. Submit.</a:t>
            </a:r>
            <a:r>
              <a:rPr lang="en-US" altLang="ja-JP" b="0" i="0" dirty="0">
                <a:solidFill>
                  <a:srgbClr val="16191F"/>
                </a:solidFill>
                <a:effectLst/>
                <a:latin typeface="Monaco"/>
              </a:rPr>
              <a:t> &lt;/</a:t>
            </a:r>
            <a:r>
              <a:rPr lang="en-US" altLang="ja-JP" b="0" i="0" dirty="0">
                <a:solidFill>
                  <a:srgbClr val="794938"/>
                </a:solidFill>
                <a:effectLst/>
                <a:latin typeface="Monaco"/>
              </a:rPr>
              <a:t>prosody</a:t>
            </a:r>
            <a:r>
              <a:rPr lang="en-US" altLang="ja-JP" b="0" i="0" dirty="0">
                <a:solidFill>
                  <a:srgbClr val="16191F"/>
                </a:solidFill>
                <a:effectLst/>
                <a:latin typeface="Monaco"/>
              </a:rPr>
              <a:t>&gt;&lt;/</a:t>
            </a:r>
            <a:r>
              <a:rPr lang="en-US" altLang="ja-JP" b="0" i="0" dirty="0">
                <a:solidFill>
                  <a:srgbClr val="794938"/>
                </a:solidFill>
                <a:effectLst/>
                <a:latin typeface="Monaco"/>
              </a:rPr>
              <a:t>speak</a:t>
            </a:r>
            <a:r>
              <a:rPr lang="en-US" altLang="ja-JP" b="0" i="0" dirty="0">
                <a:solidFill>
                  <a:srgbClr val="16191F"/>
                </a:solidFill>
                <a:effectLst/>
                <a:latin typeface="Monaco"/>
              </a:rPr>
              <a:t>&gt;</a:t>
            </a:r>
            <a:r>
              <a:rPr lang="ja-JP" altLang="en-US" sz="900" dirty="0"/>
              <a:t>には、</a:t>
            </a: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あなたや同僚は、そのジャーナルについて知っていますか、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[break:"0.02s"]</a:t>
            </a: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そのジャーナルに投稿された論文を、以前読んだことはありますか、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[break:"0.02s"]</a:t>
            </a: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その出版社の連絡先はすぐに分かりますか、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[break:"0.02s"]</a:t>
            </a:r>
            <a:endParaRPr kumimoji="1" lang="en-US" altLang="ja-JP" sz="900" dirty="0">
              <a:solidFill>
                <a:schemeClr val="tx1"/>
              </a:solidFill>
            </a:endParaRPr>
          </a:p>
          <a:p>
            <a:pPr marL="0" indent="0">
              <a:buFont typeface="Wingdings" panose="05000000000000000000" pitchFamily="2" charset="2"/>
              <a:buNone/>
            </a:pPr>
            <a:r>
              <a:rPr lang="ja-JP" altLang="en-US" sz="900" dirty="0">
                <a:solidFill>
                  <a:schemeClr val="tx1"/>
                </a:solidFill>
              </a:rPr>
              <a:t>といった項目が設定されています。</a:t>
            </a:r>
            <a:r>
              <a:rPr kumimoji="1" lang="ja-JP" altLang="en-US" sz="900" dirty="0">
                <a:solidFill>
                  <a:schemeClr val="tx1"/>
                </a:solidFill>
              </a:rPr>
              <a:t> </a:t>
            </a:r>
            <a:endParaRPr kumimoji="1" lang="en-US" altLang="ja-JP" sz="900" dirty="0">
              <a:solidFill>
                <a:schemeClr val="tx1"/>
              </a:solidFill>
            </a:endParaRPr>
          </a:p>
          <a:p>
            <a:pPr marL="0" indent="0">
              <a:buFont typeface="Wingdings" panose="05000000000000000000" pitchFamily="2" charset="2"/>
              <a:buNone/>
            </a:pPr>
            <a:r>
              <a:rPr kumimoji="1" lang="ja-JP" altLang="en-US" sz="900" dirty="0">
                <a:solidFill>
                  <a:schemeClr val="tx1"/>
                </a:solidFill>
              </a:rPr>
              <a:t>もちろん、判定が難しい場合もありますし、判定の責任を個人が負うことになります。</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indent="0">
              <a:buFont typeface="Arial" panose="020B0604020202020204" pitchFamily="34" charset="0"/>
              <a:buNone/>
            </a:pP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solidFill>
                  <a:schemeClr val="tx1"/>
                </a:solidFill>
              </a:rPr>
              <a:t>他には、研究者間での情報交換です。</a:t>
            </a: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t>先ほどのチェックリストにも含まれていますが、同一分野の研究者の意見や、評価をふまえて、投稿先の雑誌を決定することも有効です。</a:t>
            </a: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dirty="0"/>
              <a:t>(</a:t>
            </a:r>
            <a:r>
              <a:rPr kumimoji="1" lang="en-US" altLang="ja-JP" sz="900" dirty="0" err="1">
                <a:solidFill>
                  <a:schemeClr val="tx1"/>
                </a:solidFill>
              </a:rPr>
              <a:t>SciRev</a:t>
            </a:r>
            <a:r>
              <a:rPr kumimoji="1" lang="en-US" altLang="ja-JP" sz="900" dirty="0">
                <a:solidFill>
                  <a:schemeClr val="tx1"/>
                </a:solidFill>
              </a:rPr>
              <a:t>)[kana:"</a:t>
            </a:r>
            <a:r>
              <a:rPr kumimoji="1" lang="ja-JP" altLang="en-US" sz="900" dirty="0">
                <a:solidFill>
                  <a:schemeClr val="tx1"/>
                </a:solidFill>
              </a:rPr>
              <a:t>サイレブ</a:t>
            </a:r>
            <a:r>
              <a:rPr kumimoji="1" lang="en-US" altLang="ja-JP" sz="900" dirty="0">
                <a:solidFill>
                  <a:schemeClr val="tx1"/>
                </a:solidFill>
              </a:rPr>
              <a:t>"]</a:t>
            </a:r>
            <a:r>
              <a:rPr kumimoji="1" lang="ja-JP" altLang="en-US" sz="900" dirty="0">
                <a:solidFill>
                  <a:schemeClr val="tx1"/>
                </a:solidFill>
              </a:rPr>
              <a:t>というサイトもあります。査読にかかる期間などの査読プロセスについて、研究者の経験を共有するデータベースです。こういったものも、査読の信頼性を確認する、</a:t>
            </a:r>
            <a:r>
              <a:rPr kumimoji="1" lang="en-US" altLang="ja-JP" sz="900" dirty="0">
                <a:solidFill>
                  <a:schemeClr val="tx1"/>
                </a:solidFill>
              </a:rPr>
              <a:t>(1</a:t>
            </a:r>
            <a:r>
              <a:rPr kumimoji="1" lang="ja-JP" altLang="en-US" sz="900" dirty="0">
                <a:solidFill>
                  <a:schemeClr val="tx1"/>
                </a:solidFill>
              </a:rPr>
              <a:t>つの材料になります</a:t>
            </a:r>
            <a:r>
              <a:rPr kumimoji="1" lang="en-US" altLang="ja-JP" sz="900" dirty="0">
                <a:solidFill>
                  <a:schemeClr val="tx1"/>
                </a:solidFill>
              </a:rPr>
              <a:t>)[kana:"</a:t>
            </a:r>
            <a:r>
              <a:rPr kumimoji="1" lang="ja-JP" altLang="en-US" sz="900" dirty="0">
                <a:solidFill>
                  <a:schemeClr val="tx1"/>
                </a:solidFill>
              </a:rPr>
              <a:t>ヒ</a:t>
            </a:r>
            <a:r>
              <a:rPr kumimoji="1" lang="en-US" altLang="ja-JP" sz="900" dirty="0">
                <a:solidFill>
                  <a:schemeClr val="tx1"/>
                </a:solidFill>
              </a:rPr>
              <a:t>'</a:t>
            </a:r>
            <a:r>
              <a:rPr kumimoji="1" lang="ja-JP" altLang="en-US" sz="900" dirty="0">
                <a:solidFill>
                  <a:schemeClr val="tx1"/>
                </a:solidFill>
              </a:rPr>
              <a:t>トツノザイリョウニナリマス</a:t>
            </a:r>
            <a:r>
              <a:rPr kumimoji="1" lang="en-US" altLang="ja-JP" sz="900" dirty="0">
                <a:solidFill>
                  <a:schemeClr val="tx1"/>
                </a:solidFill>
              </a:rPr>
              <a:t>"]</a:t>
            </a:r>
            <a:r>
              <a:rPr kumimoji="1" lang="ja-JP" altLang="en-US" sz="900" dirty="0">
                <a:solidFill>
                  <a:schemeClr val="tx1"/>
                </a:solidFill>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[break:"0.02s"]</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solidFill>
                  <a:schemeClr val="tx1"/>
                </a:solidFill>
              </a:rPr>
              <a:t>　　</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solidFill>
                  <a:schemeClr val="tx1"/>
                </a:solidFill>
              </a:rPr>
              <a:t>いずれもセーフ、アウトを二値的に判断することはできませんが、いくつかの方策を組み合わせることで、リスクを大きく減らすことはできるかと思います。</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solidFill>
                <a:schemeClr val="tx1"/>
              </a:solidFill>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solidFill>
                <a:schemeClr val="tx1"/>
              </a:solidFill>
            </a:endParaRPr>
          </a:p>
        </p:txBody>
      </p:sp>
      <p:sp>
        <p:nvSpPr>
          <p:cNvPr id="4" name="スライド番号プレースホルダー 3">
            <a:extLst>
              <a:ext uri="{FF2B5EF4-FFF2-40B4-BE49-F238E27FC236}">
                <a16:creationId xmlns:a16="http://schemas.microsoft.com/office/drawing/2014/main" id="{7B5771E5-F564-F19C-08C0-5540BEE2E62C}"/>
              </a:ext>
            </a:extLst>
          </p:cNvPr>
          <p:cNvSpPr>
            <a:spLocks noGrp="1"/>
          </p:cNvSpPr>
          <p:nvPr>
            <p:ph type="sldNum" sz="quarter" idx="5"/>
          </p:nvPr>
        </p:nvSpPr>
        <p:spPr/>
        <p:txBody>
          <a:bodyPr/>
          <a:lstStyle/>
          <a:p>
            <a:fld id="{A9C2C880-4691-40F3-8CCE-18AAE8C1923B}" type="slidenum">
              <a:rPr kumimoji="1" lang="ja-JP" altLang="en-US" smtClean="0"/>
              <a:t>11</a:t>
            </a:fld>
            <a:endParaRPr kumimoji="1" lang="ja-JP" altLang="en-US"/>
          </a:p>
        </p:txBody>
      </p:sp>
    </p:spTree>
    <p:extLst>
      <p:ext uri="{BB962C8B-B14F-4D97-AF65-F5344CB8AC3E}">
        <p14:creationId xmlns:p14="http://schemas.microsoft.com/office/powerpoint/2010/main" val="2765802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kumimoji="1" lang="ja-JP" altLang="en-US" dirty="0"/>
              <a:t>前半の</a:t>
            </a:r>
            <a:r>
              <a:rPr kumimoji="1" lang="ja-JP" altLang="en-US" sz="900" dirty="0"/>
              <a:t>まとめにかえて</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ここまでの</a:t>
            </a:r>
            <a:r>
              <a:rPr kumimoji="1" lang="en-US" altLang="ja-JP" sz="900" dirty="0">
                <a:solidFill>
                  <a:schemeClr val="tx1"/>
                </a:solidFill>
              </a:rPr>
              <a:t>5</a:t>
            </a:r>
            <a:r>
              <a:rPr kumimoji="1" lang="ja-JP" altLang="en-US" sz="900" dirty="0">
                <a:solidFill>
                  <a:schemeClr val="tx1"/>
                </a:solidFill>
              </a:rPr>
              <a:t>つの動画のまとめです。</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購読ベースの学術雑誌が、シリアルズ・クライシスという問題に見舞われ、そこから、オープンアクセスの動きが出てきて、出版料をベースにしたオープンアクセス出版モデルへと向かいつつある、という話をしてきました。</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ただそれは、</a:t>
            </a:r>
            <a:r>
              <a:rPr kumimoji="1" lang="en-US" altLang="ja-JP" sz="900" dirty="0">
                <a:solidFill>
                  <a:schemeClr val="tx1"/>
                </a:solidFill>
              </a:rPr>
              <a:t>(</a:t>
            </a:r>
            <a:r>
              <a:rPr kumimoji="1" lang="ja-JP" altLang="en-US" sz="900" dirty="0">
                <a:solidFill>
                  <a:schemeClr val="tx1"/>
                </a:solidFill>
              </a:rPr>
              <a:t>既存</a:t>
            </a:r>
            <a:r>
              <a:rPr kumimoji="1" lang="en-US" altLang="ja-JP" sz="900" dirty="0">
                <a:solidFill>
                  <a:schemeClr val="tx1"/>
                </a:solidFill>
              </a:rPr>
              <a:t>)[kana:"</a:t>
            </a:r>
            <a:r>
              <a:rPr kumimoji="1" lang="ja-JP" altLang="en-US" sz="900" dirty="0">
                <a:solidFill>
                  <a:schemeClr val="tx1"/>
                </a:solidFill>
              </a:rPr>
              <a:t>キゾン</a:t>
            </a:r>
            <a:r>
              <a:rPr kumimoji="1" lang="en-US" altLang="ja-JP" sz="900" dirty="0">
                <a:solidFill>
                  <a:schemeClr val="tx1"/>
                </a:solidFill>
              </a:rPr>
              <a:t>"]</a:t>
            </a:r>
            <a:r>
              <a:rPr kumimoji="1" lang="ja-JP" altLang="en-US" sz="900" dirty="0">
                <a:solidFill>
                  <a:schemeClr val="tx1"/>
                </a:solidFill>
              </a:rPr>
              <a:t>の資金を、少数の同じ大手出版社への支払いに振り替えるだけでは、という疑問があります。</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a:t>
            </a:r>
            <a:r>
              <a:rPr kumimoji="1" lang="ja-JP" altLang="en-US" sz="900" dirty="0">
                <a:solidFill>
                  <a:schemeClr val="tx1"/>
                </a:solidFill>
              </a:rPr>
              <a:t>商業</a:t>
            </a:r>
            <a:r>
              <a:rPr kumimoji="1" lang="en-US" altLang="ja-JP" sz="900" dirty="0">
                <a:solidFill>
                  <a:schemeClr val="tx1"/>
                </a:solidFill>
              </a:rPr>
              <a:t>)[kana:"</a:t>
            </a:r>
            <a:r>
              <a:rPr kumimoji="1" lang="ja-JP" altLang="en-US" sz="900" dirty="0">
                <a:solidFill>
                  <a:schemeClr val="tx1"/>
                </a:solidFill>
              </a:rPr>
              <a:t>ショーギョウ</a:t>
            </a:r>
            <a:r>
              <a:rPr kumimoji="1" lang="en-US" altLang="ja-JP" sz="900" dirty="0">
                <a:solidFill>
                  <a:schemeClr val="tx1"/>
                </a:solidFill>
              </a:rPr>
              <a:t>"]</a:t>
            </a:r>
            <a:r>
              <a:rPr kumimoji="1" lang="ja-JP" altLang="en-US" sz="900" dirty="0">
                <a:solidFill>
                  <a:schemeClr val="tx1"/>
                </a:solidFill>
              </a:rPr>
              <a:t>出版社は、自社のサービス、プラットフォーム、評価指標を使わせ、研究者を囲い込もうとしますが、そうではなく、多様性、ビブリオダイバーシティーが重要、という声明が、オープンアクセスリポジトリ連合より出されています。</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[break:"0.2s"]</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多様性は、学術情報流通を含む、あらゆるエコシステムが健全であるための、重要な性質である。多様なサービス、多様なプラットフォーム、多様な資金調達方法、そして多様な評価指標が存在することで、研究コミュニティーごとに異なるニーズや、認識論的多元主義を支える様々なワークフロー、言語、出版物、研究トピックに対応する学術情報流通が可能となる。さらに、多様性の存在は、ベンダーロックインのリスクを軽減し、独占、寡占、価格上昇の予防につながる、</a:t>
            </a:r>
            <a:endParaRPr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とのことです。</a:t>
            </a:r>
            <a:endParaRPr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こうしたビブリオダイバーシティーを妨げる障壁として、画面にある、四項目が挙げられています。</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関心のある方は、ぜひ、原文をお読みください。</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ここまでの</a:t>
            </a:r>
            <a:r>
              <a:rPr kumimoji="1" lang="en-US" altLang="ja-JP" sz="900" dirty="0">
                <a:solidFill>
                  <a:schemeClr val="tx1"/>
                </a:solidFill>
              </a:rPr>
              <a:t>5</a:t>
            </a:r>
            <a:r>
              <a:rPr kumimoji="1" lang="ja-JP" altLang="en-US" sz="900" dirty="0">
                <a:solidFill>
                  <a:schemeClr val="tx1"/>
                </a:solidFill>
              </a:rPr>
              <a:t>つの動画のまとめです。</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購読ベースの学術雑誌がシリアルズ・クライシスという問題に見舞われ、そこからオープンアクセスの動きが出てきて、出版料をベースにしたオープンアクセス出版モデルへと向かいつつあるという話をしてきました。</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ただ、それは、既存の資金を少数の同じ大手出版社に対する支払いに振り替えるだけでは、という疑問があります。</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商業出版社は自社のサービス、プラットフォーム、評価指標を使わせ、研究者を囲い込もうとしますが、そうではなく、多様性、ビブリオダイバーシティが重要という声明が、オープンアクセスリポジトリ連合より出されています。</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t>"</a:t>
            </a:r>
            <a:r>
              <a:rPr lang="ja-JP" altLang="en-US" sz="900" dirty="0"/>
              <a:t>多様性は，学術情報流通を含むあらゆるエコシステムが健全であるための重要な性質である。多様なサービス，多様なプラットフォーム，多様な資金調達方法，そして多様な評価指標が存在することで，研究コミュニティごとに異なるニーズや認識論的多元主義を支える様々なワークフロー，言語，出版物，研究トピックに対応する学術情報流通が可能となる。さらに，多様性の存在はベンダーロックインのリスクを軽減し，独占，寡占，価格上昇の予防につながる。</a:t>
            </a:r>
            <a:r>
              <a:rPr lang="en-US" altLang="ja-JP" sz="9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とのことです。</a:t>
            </a:r>
            <a:endParaRPr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そうしたビブリオダイバーシティを妨げるものとして、下の四つのことが挙げられています。関心のある方は、ぜひ原文をお読みください。</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u="none" dirty="0">
              <a:solidFill>
                <a:schemeClr val="tx1"/>
              </a:solidFill>
            </a:endParaRPr>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12</a:t>
            </a:fld>
            <a:endParaRPr kumimoji="1" lang="ja-JP" altLang="en-US"/>
          </a:p>
        </p:txBody>
      </p:sp>
    </p:spTree>
    <p:extLst>
      <p:ext uri="{BB962C8B-B14F-4D97-AF65-F5344CB8AC3E}">
        <p14:creationId xmlns:p14="http://schemas.microsoft.com/office/powerpoint/2010/main" val="358258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kumimoji="1" lang="ja-JP" altLang="en-US" sz="900" dirty="0"/>
              <a:t>まとめにかえて</a:t>
            </a:r>
            <a:endParaRPr kumimoji="1" lang="en-US" altLang="ja-JP"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次の動画からは、大阪大学でのオープンアクセス支援についてお話しします。</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次の動画からは、大阪大学でのオープンアクセス支援についてお話しします。</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動画視聴後は、この動画の内容についての確認問題に挑戦してみてください。</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13</a:t>
            </a:fld>
            <a:endParaRPr kumimoji="1" lang="ja-JP" altLang="en-US"/>
          </a:p>
        </p:txBody>
      </p:sp>
    </p:spTree>
    <p:extLst>
      <p:ext uri="{BB962C8B-B14F-4D97-AF65-F5344CB8AC3E}">
        <p14:creationId xmlns:p14="http://schemas.microsoft.com/office/powerpoint/2010/main" val="12607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kumimoji="1" lang="ja-JP" altLang="en-US" sz="900" dirty="0"/>
              <a:t>まとめにかえて</a:t>
            </a:r>
            <a:endParaRPr kumimoji="1" lang="en-US" altLang="ja-JP"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[break:"2.5s"]</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14</a:t>
            </a:fld>
            <a:endParaRPr kumimoji="1" lang="ja-JP" altLang="en-US"/>
          </a:p>
        </p:txBody>
      </p:sp>
    </p:spTree>
    <p:extLst>
      <p:ext uri="{BB962C8B-B14F-4D97-AF65-F5344CB8AC3E}">
        <p14:creationId xmlns:p14="http://schemas.microsoft.com/office/powerpoint/2010/main" val="155578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プレダトリージャーナル問題①</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sz="900" dirty="0">
                <a:solidFill>
                  <a:schemeClr val="tx1"/>
                </a:solidFill>
                <a:latin typeface="+mn-ea"/>
                <a:ea typeface="+mn-ea"/>
              </a:rPr>
              <a:t>前の動画で、オープンアクセス出版モデルについて</a:t>
            </a:r>
            <a:r>
              <a:rPr kumimoji="1" lang="ja-JP" altLang="en-US" dirty="0">
                <a:solidFill>
                  <a:schemeClr val="tx1"/>
                </a:solidFill>
              </a:rPr>
              <a:t>取り上げましたが、それが歪んだ形で現われてきたのが、</a:t>
            </a:r>
            <a:r>
              <a:rPr kumimoji="1" lang="ja-JP" altLang="en-US" sz="900" dirty="0"/>
              <a:t>プレダトリージャーナル</a:t>
            </a:r>
            <a:r>
              <a:rPr kumimoji="1" lang="ja-JP" altLang="en-US" dirty="0">
                <a:solidFill>
                  <a:schemeClr val="tx1"/>
                </a:solidFill>
              </a:rPr>
              <a:t>問題です。</a:t>
            </a:r>
            <a:endParaRPr kumimoji="1" lang="en-US" altLang="ja-JP" dirty="0">
              <a:solidFill>
                <a:schemeClr val="tx1"/>
              </a:solidFill>
            </a:endParaRPr>
          </a:p>
          <a:p>
            <a:r>
              <a:rPr kumimoji="1" lang="ja-JP" altLang="en-US" dirty="0">
                <a:solidFill>
                  <a:schemeClr val="tx1"/>
                </a:solidFill>
              </a:rPr>
              <a:t>話題が少し変わりますが、オープンアクセスに大いに関わりますので、この問題を取り上げておきたいと思います。</a:t>
            </a:r>
            <a:endParaRPr kumimoji="1" lang="en-US" altLang="ja-JP"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t>プレダトリージャーナル</a:t>
            </a:r>
            <a:r>
              <a:rPr kumimoji="1" lang="ja-JP" altLang="en-US" dirty="0">
                <a:solidFill>
                  <a:schemeClr val="tx1"/>
                </a:solidFill>
              </a:rPr>
              <a:t>は、ハゲタカジャーナル、粗悪学術誌、などとも呼びますが、その特徴としては、</a:t>
            </a:r>
            <a:r>
              <a:rPr lang="ja-JP" altLang="en-US" dirty="0"/>
              <a:t>査読がずさん、もしくは行っていない、</a:t>
            </a:r>
            <a:r>
              <a:rPr kumimoji="1" lang="en-US" altLang="ja-JP" sz="900" dirty="0"/>
              <a:t>(APC</a:t>
            </a:r>
            <a:r>
              <a:rPr kumimoji="1" lang="en-US" altLang="ja-JP" sz="900" kern="1200" dirty="0">
                <a:solidFill>
                  <a:schemeClr val="tx1"/>
                </a:solidFill>
                <a:effectLst/>
                <a:latin typeface="+mn-lt"/>
                <a:ea typeface="+mn-ea"/>
                <a:cs typeface="+mn-cs"/>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[kana:"</a:t>
            </a:r>
            <a:r>
              <a:rPr kumimoji="1" lang="ja-JP" altLang="en-US" sz="900" b="0" i="0" u="none" strike="noStrike" kern="1200" dirty="0">
                <a:solidFill>
                  <a:schemeClr val="tx1"/>
                </a:solidFill>
                <a:effectLst/>
                <a:latin typeface="+mn-lt"/>
                <a:ea typeface="+mn-ea"/>
                <a:cs typeface="+mn-cs"/>
              </a:rPr>
              <a:t>エーピーシ</a:t>
            </a:r>
            <a:r>
              <a:rPr kumimoji="1" lang="en-US" altLang="ja-JP" sz="900" b="0" i="0" u="none" strike="noStrike" kern="1200" dirty="0">
                <a:solidFill>
                  <a:schemeClr val="tx1"/>
                </a:solidFill>
                <a:effectLst/>
                <a:latin typeface="+mn-lt"/>
                <a:ea typeface="+mn-ea"/>
                <a:cs typeface="+mn-cs"/>
              </a:rPr>
              <a:t>'</a:t>
            </a:r>
            <a:r>
              <a:rPr kumimoji="1" lang="ja-JP" altLang="en-US" sz="900" b="0" i="0" u="none" strike="noStrike" kern="1200" dirty="0">
                <a:solidFill>
                  <a:schemeClr val="tx1"/>
                </a:solidFill>
                <a:effectLst/>
                <a:latin typeface="+mn-lt"/>
                <a:ea typeface="+mn-ea"/>
                <a:cs typeface="+mn-cs"/>
              </a:rPr>
              <a:t>ィ</a:t>
            </a:r>
            <a:r>
              <a:rPr kumimoji="1" lang="en-US" altLang="ja-JP" sz="900" b="0" i="0" u="none" strike="noStrike" kern="1200" dirty="0">
                <a:solidFill>
                  <a:schemeClr val="tx1"/>
                </a:solidFill>
                <a:effectLst/>
                <a:latin typeface="+mn-lt"/>
                <a:ea typeface="+mn-ea"/>
                <a:cs typeface="+mn-cs"/>
              </a:rPr>
              <a:t>"]</a:t>
            </a:r>
            <a:r>
              <a:rPr lang="ja-JP" altLang="en-US" dirty="0"/>
              <a:t>さえ支払えば論文が受理される、などが挙げられます。</a:t>
            </a:r>
            <a:endParaRPr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dirty="0"/>
              <a:t>極端な例ですが、</a:t>
            </a:r>
            <a:endParaRPr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b="0" i="0" dirty="0">
                <a:solidFill>
                  <a:srgbClr val="16191F"/>
                </a:solidFill>
                <a:effectLst/>
                <a:latin typeface="Monaco"/>
              </a:rPr>
              <a:t>&lt;</a:t>
            </a:r>
            <a:r>
              <a:rPr lang="en-US" altLang="ja-JP" b="0" i="0" dirty="0">
                <a:solidFill>
                  <a:srgbClr val="794938"/>
                </a:solidFill>
                <a:effectLst/>
                <a:latin typeface="Monaco"/>
              </a:rPr>
              <a:t>speak</a:t>
            </a:r>
            <a:r>
              <a:rPr lang="en-US" altLang="ja-JP" b="0" i="0" dirty="0">
                <a:solidFill>
                  <a:srgbClr val="16191F"/>
                </a:solidFill>
                <a:effectLst/>
                <a:latin typeface="Monaco"/>
              </a:rPr>
              <a:t>&gt;&lt;</a:t>
            </a:r>
            <a:r>
              <a:rPr lang="en-US" altLang="ja-JP" b="0" i="0" dirty="0">
                <a:solidFill>
                  <a:srgbClr val="794938"/>
                </a:solidFill>
                <a:effectLst/>
                <a:latin typeface="Monaco"/>
              </a:rPr>
              <a:t>prosody</a:t>
            </a:r>
            <a:r>
              <a:rPr lang="en-US" altLang="ja-JP" b="0" i="0" dirty="0">
                <a:solidFill>
                  <a:srgbClr val="16191F"/>
                </a:solidFill>
                <a:effectLst/>
                <a:latin typeface="Monaco"/>
              </a:rPr>
              <a:t> </a:t>
            </a:r>
            <a:r>
              <a:rPr lang="en-US" altLang="ja-JP" b="0" i="0" dirty="0">
                <a:solidFill>
                  <a:srgbClr val="986801"/>
                </a:solidFill>
                <a:effectLst/>
                <a:latin typeface="Monaco"/>
              </a:rPr>
              <a:t>rate</a:t>
            </a:r>
            <a:r>
              <a:rPr lang="en-US" altLang="ja-JP" b="0" i="0" dirty="0">
                <a:solidFill>
                  <a:srgbClr val="16191F"/>
                </a:solidFill>
                <a:effectLst/>
                <a:latin typeface="Monaco"/>
              </a:rPr>
              <a:t>=</a:t>
            </a:r>
            <a:r>
              <a:rPr lang="en-US" altLang="ja-JP" b="0" i="0" dirty="0">
                <a:solidFill>
                  <a:srgbClr val="0B6125"/>
                </a:solidFill>
                <a:effectLst/>
                <a:latin typeface="Monaco"/>
              </a:rPr>
              <a:t>"fast"</a:t>
            </a:r>
            <a:r>
              <a:rPr lang="en-US" altLang="ja-JP" b="0" i="0" dirty="0">
                <a:solidFill>
                  <a:srgbClr val="16191F"/>
                </a:solidFill>
                <a:effectLst/>
                <a:latin typeface="Monaco"/>
              </a:rPr>
              <a:t>&gt;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dirty="0"/>
              <a:t>“Get me off Your Fucking Mailing List”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b="0" i="0" dirty="0">
                <a:solidFill>
                  <a:srgbClr val="16191F"/>
                </a:solidFill>
                <a:effectLst/>
                <a:latin typeface="Monaco"/>
              </a:rPr>
              <a:t>&lt;/</a:t>
            </a:r>
            <a:r>
              <a:rPr lang="en-US" altLang="ja-JP" b="0" i="0" dirty="0">
                <a:solidFill>
                  <a:srgbClr val="794938"/>
                </a:solidFill>
                <a:effectLst/>
                <a:latin typeface="Monaco"/>
              </a:rPr>
              <a:t>prosody</a:t>
            </a:r>
            <a:r>
              <a:rPr lang="en-US" altLang="ja-JP" b="0" i="0" dirty="0">
                <a:solidFill>
                  <a:srgbClr val="16191F"/>
                </a:solidFill>
                <a:effectLst/>
                <a:latin typeface="Monaco"/>
              </a:rPr>
              <a:t>&gt;&lt;/</a:t>
            </a:r>
            <a:r>
              <a:rPr lang="en-US" altLang="ja-JP" b="0" i="0" dirty="0">
                <a:solidFill>
                  <a:srgbClr val="794938"/>
                </a:solidFill>
                <a:effectLst/>
                <a:latin typeface="Monaco"/>
              </a:rPr>
              <a:t>speak</a:t>
            </a:r>
            <a:r>
              <a:rPr lang="en-US" altLang="ja-JP" b="0" i="0" dirty="0">
                <a:solidFill>
                  <a:srgbClr val="16191F"/>
                </a:solidFill>
                <a:effectLst/>
                <a:latin typeface="Monaco"/>
              </a:rPr>
              <a:t>&gt;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dirty="0"/>
              <a:t>（そのメーリングリストから私を外せ）と、</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[break:"0.05s"]</a:t>
            </a:r>
            <a:r>
              <a:rPr lang="ja-JP" altLang="en-US" dirty="0"/>
              <a:t>繰り返し書かれているだけの論文が受理された、という驚愕の事実もあります。</a:t>
            </a:r>
            <a:endParaRPr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dirty="0"/>
              <a:t>その他、論文の取り下げに応じない、編集委員を偽る、出版社の所在地が不明、などです。</a:t>
            </a:r>
            <a:endParaRPr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dirty="0">
                <a:solidFill>
                  <a:schemeClr val="tx1"/>
                </a:solidFill>
              </a:rPr>
              <a:t>明確な定義はありませんが、総じて言うと、</a:t>
            </a:r>
            <a:endParaRPr kumimoji="1" lang="en-US" altLang="ja-JP"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sz="900" dirty="0">
                <a:solidFill>
                  <a:schemeClr val="tx1"/>
                </a:solidFill>
                <a:latin typeface="+mn-ea"/>
                <a:ea typeface="+mn-ea"/>
              </a:rPr>
              <a:t>前の動画で、オープンアクセス出版モデルについて</a:t>
            </a:r>
            <a:r>
              <a:rPr kumimoji="1" lang="ja-JP" altLang="en-US" dirty="0">
                <a:solidFill>
                  <a:schemeClr val="tx1"/>
                </a:solidFill>
              </a:rPr>
              <a:t>取り上げましたが、それが歪んだ形で現われてきたのが、</a:t>
            </a:r>
            <a:r>
              <a:rPr kumimoji="1" lang="ja-JP" altLang="en-US" sz="900" dirty="0"/>
              <a:t>プレダトリージャーナル</a:t>
            </a:r>
            <a:r>
              <a:rPr kumimoji="1" lang="ja-JP" altLang="en-US" dirty="0">
                <a:solidFill>
                  <a:schemeClr val="tx1"/>
                </a:solidFill>
              </a:rPr>
              <a:t>問題です。</a:t>
            </a:r>
            <a:endParaRPr kumimoji="1" lang="en-US" altLang="ja-JP" dirty="0">
              <a:solidFill>
                <a:schemeClr val="tx1"/>
              </a:solidFill>
            </a:endParaRPr>
          </a:p>
          <a:p>
            <a:r>
              <a:rPr kumimoji="1" lang="ja-JP" altLang="en-US" dirty="0">
                <a:solidFill>
                  <a:schemeClr val="tx1"/>
                </a:solidFill>
              </a:rPr>
              <a:t>話題が少し変わりますが、オープンアクセスに大いに関わりますので、この問題を取り上げておきたいと思います。</a:t>
            </a:r>
            <a:endParaRPr kumimoji="1" lang="en-US" altLang="ja-JP"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t>プレダトリージャーナル</a:t>
            </a:r>
            <a:r>
              <a:rPr kumimoji="1" lang="ja-JP" altLang="en-US" dirty="0">
                <a:solidFill>
                  <a:schemeClr val="tx1"/>
                </a:solidFill>
              </a:rPr>
              <a:t>は、ハゲタカジャーナル、粗悪学術誌、などとも呼びますが、その特徴としては、</a:t>
            </a:r>
            <a:r>
              <a:rPr lang="ja-JP" altLang="en-US" dirty="0"/>
              <a:t>査読がずさん、もしくは行っていない、</a:t>
            </a:r>
            <a:r>
              <a:rPr lang="en-US" altLang="ja-JP" dirty="0"/>
              <a:t>APC</a:t>
            </a:r>
            <a:r>
              <a:rPr lang="ja-JP" altLang="en-US" dirty="0"/>
              <a:t>さえ支払えば論文が受理される、などが挙げられます。極端な例ですが、</a:t>
            </a:r>
            <a:r>
              <a:rPr lang="en-US" altLang="ja-JP" dirty="0"/>
              <a:t>“Get me off Your Fucking Mailing List”</a:t>
            </a:r>
            <a:r>
              <a:rPr lang="ja-JP" altLang="en-US" dirty="0"/>
              <a:t>（そのメーリングリストから私を外せ）と繰り返し書かれているだけの論文が受理されたという驚愕の事実もあります。その他、論文の取り下げに応じない、編集委員を偽る、出版社の所在地が不明などです。</a:t>
            </a:r>
            <a:r>
              <a:rPr kumimoji="1" lang="ja-JP" altLang="en-US" dirty="0">
                <a:solidFill>
                  <a:schemeClr val="tx1"/>
                </a:solidFill>
              </a:rPr>
              <a:t>明確な定義はありませんが、総じて言うと、「</a:t>
            </a:r>
            <a:r>
              <a:rPr lang="ja-JP" altLang="en-US" dirty="0"/>
              <a:t>著者から</a:t>
            </a:r>
            <a:r>
              <a:rPr lang="en-US" altLang="ja-JP" dirty="0"/>
              <a:t>APC</a:t>
            </a:r>
            <a:r>
              <a:rPr lang="ja-JP" altLang="en-US" dirty="0"/>
              <a:t>を得ることを目的に、まともな査読・編集・校正等を行わず、オープンアクセスで論文を出版するジャーナル</a:t>
            </a:r>
            <a:r>
              <a:rPr kumimoji="1" lang="ja-JP" altLang="en-US" dirty="0">
                <a:solidFill>
                  <a:schemeClr val="tx1"/>
                </a:solidFill>
              </a:rPr>
              <a:t>」という理解が一般的と思われます。</a:t>
            </a:r>
            <a:endParaRPr kumimoji="1" lang="en-US" altLang="ja-JP" dirty="0">
              <a:solidFill>
                <a:schemeClr val="tx1"/>
              </a:solidFill>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dirty="0"/>
          </a:p>
          <a:p>
            <a:endParaRPr kumimoji="1" lang="en-US" altLang="ja-JP" dirty="0">
              <a:solidFill>
                <a:schemeClr val="tx1"/>
              </a:solidFill>
            </a:endParaRPr>
          </a:p>
          <a:p>
            <a:pPr marL="0" indent="0">
              <a:buFont typeface="Wingdings" panose="05000000000000000000" pitchFamily="2" charset="2"/>
              <a:buNone/>
            </a:pP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2</a:t>
            </a:fld>
            <a:endParaRPr kumimoji="1" lang="ja-JP" altLang="en-US"/>
          </a:p>
        </p:txBody>
      </p:sp>
    </p:spTree>
    <p:extLst>
      <p:ext uri="{BB962C8B-B14F-4D97-AF65-F5344CB8AC3E}">
        <p14:creationId xmlns:p14="http://schemas.microsoft.com/office/powerpoint/2010/main" val="95042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プレダトリージャーナル問題①</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dirty="0">
                <a:solidFill>
                  <a:schemeClr val="tx1"/>
                </a:solidFill>
              </a:rPr>
              <a:t>「</a:t>
            </a:r>
            <a:r>
              <a:rPr lang="ja-JP" altLang="en-US" dirty="0"/>
              <a:t>著者から</a:t>
            </a:r>
            <a:r>
              <a:rPr kumimoji="1" lang="en-US" altLang="ja-JP" sz="900" dirty="0"/>
              <a:t>(APC</a:t>
            </a:r>
            <a:r>
              <a:rPr kumimoji="1" lang="en-US" altLang="ja-JP" sz="900" kern="1200" dirty="0">
                <a:solidFill>
                  <a:schemeClr val="tx1"/>
                </a:solidFill>
                <a:effectLst/>
                <a:latin typeface="+mn-lt"/>
                <a:ea typeface="+mn-ea"/>
                <a:cs typeface="+mn-cs"/>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[kana:"</a:t>
            </a:r>
            <a:r>
              <a:rPr kumimoji="1" lang="ja-JP" altLang="en-US" sz="900" b="0" i="0" u="none" strike="noStrike" kern="1200" dirty="0">
                <a:solidFill>
                  <a:schemeClr val="tx1"/>
                </a:solidFill>
                <a:effectLst/>
                <a:latin typeface="+mn-lt"/>
                <a:ea typeface="+mn-ea"/>
                <a:cs typeface="+mn-cs"/>
              </a:rPr>
              <a:t>エーピーシ</a:t>
            </a:r>
            <a:r>
              <a:rPr kumimoji="1" lang="en-US" altLang="ja-JP" sz="900" b="0" i="0" u="none" strike="noStrike" kern="1200" dirty="0">
                <a:solidFill>
                  <a:schemeClr val="tx1"/>
                </a:solidFill>
                <a:effectLst/>
                <a:latin typeface="+mn-lt"/>
                <a:ea typeface="+mn-ea"/>
                <a:cs typeface="+mn-cs"/>
              </a:rPr>
              <a:t>'</a:t>
            </a:r>
            <a:r>
              <a:rPr kumimoji="1" lang="ja-JP" altLang="en-US" sz="900" b="0" i="0" u="none" strike="noStrike" kern="1200" dirty="0">
                <a:solidFill>
                  <a:schemeClr val="tx1"/>
                </a:solidFill>
                <a:effectLst/>
                <a:latin typeface="+mn-lt"/>
                <a:ea typeface="+mn-ea"/>
                <a:cs typeface="+mn-cs"/>
              </a:rPr>
              <a:t>ィ</a:t>
            </a:r>
            <a:r>
              <a:rPr kumimoji="1" lang="en-US" altLang="ja-JP" sz="900" b="0" i="0" u="none" strike="noStrike" kern="1200" dirty="0">
                <a:solidFill>
                  <a:schemeClr val="tx1"/>
                </a:solidFill>
                <a:effectLst/>
                <a:latin typeface="+mn-lt"/>
                <a:ea typeface="+mn-ea"/>
                <a:cs typeface="+mn-cs"/>
              </a:rPr>
              <a:t>"]</a:t>
            </a:r>
            <a:r>
              <a:rPr lang="ja-JP" altLang="en-US" dirty="0"/>
              <a:t>を得ることを目的に、まともな査読・編集・校正等を行わず、オープンアクセスで、論文を出版する</a:t>
            </a:r>
            <a:r>
              <a:rPr lang="en-US" altLang="ja-JP" dirty="0"/>
              <a:t>(</a:t>
            </a:r>
            <a:r>
              <a:rPr lang="ja-JP" altLang="en-US" dirty="0"/>
              <a:t>ジャーナル</a:t>
            </a:r>
            <a:r>
              <a:rPr kumimoji="1" lang="en-US" altLang="ja-JP" sz="900" kern="1200" dirty="0">
                <a:solidFill>
                  <a:schemeClr val="tx1"/>
                </a:solidFill>
                <a:effectLst/>
                <a:latin typeface="+mn-lt"/>
                <a:ea typeface="+mn-ea"/>
                <a:cs typeface="+mn-cs"/>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[kana:"</a:t>
            </a:r>
            <a:r>
              <a:rPr lang="ja-JP" altLang="en-US" dirty="0"/>
              <a:t>ジ</a:t>
            </a:r>
            <a:r>
              <a:rPr lang="en-US" altLang="ja-JP" dirty="0"/>
              <a:t>'</a:t>
            </a:r>
            <a:r>
              <a:rPr lang="ja-JP" altLang="en-US" dirty="0"/>
              <a:t>ャーナル</a:t>
            </a:r>
            <a:r>
              <a:rPr kumimoji="1" lang="en-US" altLang="ja-JP" sz="900" b="0" i="0" u="none" strike="noStrike" kern="1200" dirty="0">
                <a:solidFill>
                  <a:schemeClr val="tx1"/>
                </a:solidFill>
                <a:effectLst/>
                <a:latin typeface="+mn-lt"/>
                <a:ea typeface="+mn-ea"/>
                <a:cs typeface="+mn-cs"/>
              </a:rPr>
              <a:t>"]</a:t>
            </a:r>
            <a:r>
              <a:rPr kumimoji="1" lang="ja-JP" altLang="en-US" dirty="0">
                <a:solidFill>
                  <a:schemeClr val="tx1"/>
                </a:solidFill>
              </a:rPr>
              <a:t>」、</a:t>
            </a:r>
            <a:endParaRPr kumimoji="1" lang="en-US" altLang="ja-JP"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dirty="0">
                <a:solidFill>
                  <a:schemeClr val="tx1"/>
                </a:solidFill>
              </a:rPr>
              <a:t>という理解が一般的と思われます。</a:t>
            </a:r>
            <a:endParaRPr kumimoji="1" lang="en-US" altLang="ja-JP" dirty="0">
              <a:solidFill>
                <a:schemeClr val="tx1"/>
              </a:solidFill>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dirty="0"/>
          </a:p>
          <a:p>
            <a:endParaRPr kumimoji="1" lang="en-US" altLang="ja-JP" dirty="0">
              <a:solidFill>
                <a:schemeClr val="tx1"/>
              </a:solidFill>
            </a:endParaRPr>
          </a:p>
          <a:p>
            <a:pPr marL="0" indent="0">
              <a:buFont typeface="Wingdings" panose="05000000000000000000" pitchFamily="2" charset="2"/>
              <a:buNone/>
            </a:pP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3</a:t>
            </a:fld>
            <a:endParaRPr kumimoji="1" lang="ja-JP" altLang="en-US"/>
          </a:p>
        </p:txBody>
      </p:sp>
    </p:spTree>
    <p:extLst>
      <p:ext uri="{BB962C8B-B14F-4D97-AF65-F5344CB8AC3E}">
        <p14:creationId xmlns:p14="http://schemas.microsoft.com/office/powerpoint/2010/main" val="378530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プレダトリージャーナル問題①</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indent="0">
              <a:buFont typeface="Arial" panose="020B0604020202020204" pitchFamily="34" charset="0"/>
              <a:buNone/>
            </a:pPr>
            <a:r>
              <a:rPr lang="ja-JP" altLang="en-US" sz="900" dirty="0"/>
              <a:t>プレダトリージャーナル</a:t>
            </a:r>
            <a:r>
              <a:rPr kumimoji="1" lang="ja-JP" altLang="en-US" sz="900" dirty="0"/>
              <a:t>問題は、一般メディアでも取り上げられています。特に</a:t>
            </a:r>
            <a:r>
              <a:rPr kumimoji="1" lang="en-US" altLang="ja-JP" sz="900" dirty="0"/>
              <a:t>(</a:t>
            </a:r>
            <a:r>
              <a:rPr kumimoji="1" lang="ja-JP" altLang="en-US" sz="900" dirty="0"/>
              <a:t>毎日新聞</a:t>
            </a:r>
            <a:r>
              <a:rPr kumimoji="1" lang="en-US" altLang="ja-JP" sz="900" dirty="0"/>
              <a:t>)[kana:"</a:t>
            </a:r>
            <a:r>
              <a:rPr kumimoji="1" lang="ja-JP" altLang="en-US" sz="900" dirty="0"/>
              <a:t>マイニチシ</a:t>
            </a:r>
            <a:r>
              <a:rPr kumimoji="1" lang="en-US" altLang="ja-JP" sz="900" dirty="0"/>
              <a:t>'</a:t>
            </a:r>
            <a:r>
              <a:rPr kumimoji="1" lang="ja-JP" altLang="en-US" sz="900" dirty="0"/>
              <a:t>ンブン</a:t>
            </a:r>
            <a:r>
              <a:rPr kumimoji="1" lang="en-US" altLang="ja-JP" sz="900" dirty="0"/>
              <a:t>"]</a:t>
            </a:r>
            <a:r>
              <a:rPr kumimoji="1" lang="ja-JP" altLang="en-US" sz="900" dirty="0"/>
              <a:t>は力を入れて取材しており、</a:t>
            </a:r>
            <a:r>
              <a:rPr kumimoji="1" lang="en-US" altLang="ja-JP" sz="900" dirty="0"/>
              <a:t>2018</a:t>
            </a:r>
            <a:r>
              <a:rPr kumimoji="1" lang="ja-JP" altLang="en-US" sz="900" dirty="0"/>
              <a:t>年にはこの問題を概説する最初の記事を出しています。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t>画面の記事は、先程の</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b="0" i="0" dirty="0">
                <a:solidFill>
                  <a:srgbClr val="16191F"/>
                </a:solidFill>
                <a:effectLst/>
                <a:latin typeface="Monaco"/>
              </a:rPr>
              <a:t>&lt;</a:t>
            </a:r>
            <a:r>
              <a:rPr lang="en-US" altLang="ja-JP" b="0" i="0" dirty="0">
                <a:solidFill>
                  <a:srgbClr val="794938"/>
                </a:solidFill>
                <a:effectLst/>
                <a:latin typeface="Monaco"/>
              </a:rPr>
              <a:t>speak</a:t>
            </a:r>
            <a:r>
              <a:rPr lang="en-US" altLang="ja-JP" b="0" i="0" dirty="0">
                <a:solidFill>
                  <a:srgbClr val="16191F"/>
                </a:solidFill>
                <a:effectLst/>
                <a:latin typeface="Monaco"/>
              </a:rPr>
              <a:t>&gt;&lt;</a:t>
            </a:r>
            <a:r>
              <a:rPr lang="en-US" altLang="ja-JP" b="0" i="0" dirty="0">
                <a:solidFill>
                  <a:srgbClr val="794938"/>
                </a:solidFill>
                <a:effectLst/>
                <a:latin typeface="Monaco"/>
              </a:rPr>
              <a:t>prosody</a:t>
            </a:r>
            <a:r>
              <a:rPr lang="en-US" altLang="ja-JP" b="0" i="0" dirty="0">
                <a:solidFill>
                  <a:srgbClr val="16191F"/>
                </a:solidFill>
                <a:effectLst/>
                <a:latin typeface="Monaco"/>
              </a:rPr>
              <a:t> </a:t>
            </a:r>
            <a:r>
              <a:rPr lang="en-US" altLang="ja-JP" b="0" i="0" dirty="0">
                <a:solidFill>
                  <a:srgbClr val="986801"/>
                </a:solidFill>
                <a:effectLst/>
                <a:latin typeface="Monaco"/>
              </a:rPr>
              <a:t>rate</a:t>
            </a:r>
            <a:r>
              <a:rPr lang="en-US" altLang="ja-JP" b="0" i="0" dirty="0">
                <a:solidFill>
                  <a:srgbClr val="16191F"/>
                </a:solidFill>
                <a:effectLst/>
                <a:latin typeface="Monaco"/>
              </a:rPr>
              <a:t>=</a:t>
            </a:r>
            <a:r>
              <a:rPr lang="en-US" altLang="ja-JP" b="0" i="0" dirty="0">
                <a:solidFill>
                  <a:srgbClr val="0B6125"/>
                </a:solidFill>
                <a:effectLst/>
                <a:latin typeface="Monaco"/>
              </a:rPr>
              <a:t>"fast"</a:t>
            </a:r>
            <a:r>
              <a:rPr lang="en-US" altLang="ja-JP" b="0" i="0" dirty="0">
                <a:solidFill>
                  <a:srgbClr val="16191F"/>
                </a:solidFill>
                <a:effectLst/>
                <a:latin typeface="Monaco"/>
              </a:rPr>
              <a:t>&gt;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dirty="0"/>
              <a:t>“Get me off Your Fucking Mailing List”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b="0" i="0" dirty="0">
                <a:solidFill>
                  <a:srgbClr val="16191F"/>
                </a:solidFill>
                <a:effectLst/>
                <a:latin typeface="Monaco"/>
              </a:rPr>
              <a:t>&lt;/</a:t>
            </a:r>
            <a:r>
              <a:rPr lang="en-US" altLang="ja-JP" b="0" i="0" dirty="0">
                <a:solidFill>
                  <a:srgbClr val="794938"/>
                </a:solidFill>
                <a:effectLst/>
                <a:latin typeface="Monaco"/>
              </a:rPr>
              <a:t>prosody</a:t>
            </a:r>
            <a:r>
              <a:rPr lang="en-US" altLang="ja-JP" b="0" i="0" dirty="0">
                <a:solidFill>
                  <a:srgbClr val="16191F"/>
                </a:solidFill>
                <a:effectLst/>
                <a:latin typeface="Monaco"/>
              </a:rPr>
              <a:t>&gt;&lt;/</a:t>
            </a:r>
            <a:r>
              <a:rPr lang="en-US" altLang="ja-JP" b="0" i="0" dirty="0">
                <a:solidFill>
                  <a:srgbClr val="794938"/>
                </a:solidFill>
                <a:effectLst/>
                <a:latin typeface="Monaco"/>
              </a:rPr>
              <a:t>speak</a:t>
            </a:r>
            <a:r>
              <a:rPr lang="en-US" altLang="ja-JP" b="0" i="0" dirty="0">
                <a:solidFill>
                  <a:srgbClr val="16191F"/>
                </a:solidFill>
                <a:effectLst/>
                <a:latin typeface="Monaco"/>
              </a:rPr>
              <a:t>&gt;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effectLst/>
                <a:latin typeface="+mn-lt"/>
                <a:ea typeface="+mn-ea"/>
                <a:cs typeface="+mn-cs"/>
              </a:rPr>
              <a:t>の件を取り上げたものです。</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indent="0">
              <a:buFont typeface="Arial" panose="020B0604020202020204" pitchFamily="34" charset="0"/>
              <a:buNone/>
            </a:pPr>
            <a:r>
              <a:rPr lang="ja-JP" altLang="en-US" sz="900" dirty="0"/>
              <a:t>プレダトリージャーナル</a:t>
            </a:r>
            <a:r>
              <a:rPr kumimoji="1" lang="ja-JP" altLang="en-US" sz="900" dirty="0"/>
              <a:t>問題は、一般メディアでも取り上げられています。特に毎日新聞は力を入れて取材しており、</a:t>
            </a:r>
            <a:r>
              <a:rPr kumimoji="1" lang="en-US" altLang="ja-JP" sz="900" dirty="0"/>
              <a:t>2018</a:t>
            </a:r>
            <a:r>
              <a:rPr kumimoji="1" lang="ja-JP" altLang="en-US" sz="900" dirty="0"/>
              <a:t>年にはこの問題を概説する最初の記事を出しています。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t>手前の記事は、先程の</a:t>
            </a:r>
            <a:r>
              <a:rPr kumimoji="1" lang="en-US" altLang="ja-JP" sz="900" kern="1200" dirty="0">
                <a:solidFill>
                  <a:schemeClr val="tx1"/>
                </a:solidFill>
                <a:effectLst/>
                <a:latin typeface="+mn-lt"/>
                <a:ea typeface="+mn-ea"/>
                <a:cs typeface="+mn-cs"/>
              </a:rPr>
              <a:t>“Get me off Your Fucking Mailing List”</a:t>
            </a:r>
            <a:r>
              <a:rPr kumimoji="1" lang="ja-JP" altLang="en-US" sz="900" kern="1200" dirty="0">
                <a:solidFill>
                  <a:schemeClr val="tx1"/>
                </a:solidFill>
                <a:effectLst/>
                <a:latin typeface="+mn-lt"/>
                <a:ea typeface="+mn-ea"/>
                <a:cs typeface="+mn-cs"/>
              </a:rPr>
              <a:t>事件を取り上げています。</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4</a:t>
            </a:fld>
            <a:endParaRPr kumimoji="1" lang="ja-JP" altLang="en-US"/>
          </a:p>
        </p:txBody>
      </p:sp>
    </p:spTree>
    <p:extLst>
      <p:ext uri="{BB962C8B-B14F-4D97-AF65-F5344CB8AC3E}">
        <p14:creationId xmlns:p14="http://schemas.microsoft.com/office/powerpoint/2010/main" val="363798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プレダトリージャーナル問題①</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indent="0">
              <a:buFont typeface="Arial" panose="020B0604020202020204" pitchFamily="34" charset="0"/>
              <a:buNone/>
            </a:pPr>
            <a:r>
              <a:rPr kumimoji="1" lang="ja-JP" altLang="en-US" sz="900" dirty="0"/>
              <a:t>次の記事は、論文を投稿後、怪しいと気付いて取り下げを求めたのですが、出版社側が応じない、そのうえ、二重投稿に当たるため、別のジャーナルに、投稿もできない、という状態になってしまった、というものです。</a:t>
            </a:r>
            <a:endParaRPr kumimoji="1" lang="en-US" altLang="ja-JP" sz="900" dirty="0"/>
          </a:p>
          <a:p>
            <a:pPr marL="0" indent="0">
              <a:buFont typeface="Arial" panose="020B0604020202020204" pitchFamily="34" charset="0"/>
              <a:buNone/>
            </a:pPr>
            <a:r>
              <a:rPr kumimoji="1" lang="ja-JP" altLang="en-US" sz="900" dirty="0"/>
              <a:t>最後は、まともな査読がなく、無断で著名な研究者を編集者として名前を掲載するなどをされたため、出版社の住所に取材に行くと、中古車販売などをしていた、という記事です。</a:t>
            </a:r>
            <a:endParaRPr kumimoji="1" lang="en-US" altLang="ja-JP" sz="900" dirty="0"/>
          </a:p>
          <a:p>
            <a:pPr marL="0" indent="0">
              <a:buFont typeface="Arial" panose="020B0604020202020204" pitchFamily="34" charset="0"/>
              <a:buNone/>
            </a:pPr>
            <a:r>
              <a:rPr kumimoji="1" lang="ja-JP" altLang="en-US" sz="900" dirty="0"/>
              <a:t>嘘を指摘すると猛反論したとのことです。</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indent="0">
              <a:buFont typeface="Arial" panose="020B0604020202020204" pitchFamily="34" charset="0"/>
              <a:buNone/>
            </a:pPr>
            <a:r>
              <a:rPr kumimoji="1" lang="ja-JP" altLang="en-US" sz="900" dirty="0"/>
              <a:t>次の記事は、論文を投稿後、怪しいと気付いて取り下げを求めたのですが、出版社側が応じない、そのうえ、二重投稿に当たるため別のジャーナルに投稿もできないという状態になってしまった、というものです。</a:t>
            </a:r>
            <a:endParaRPr kumimoji="1" lang="en-US" altLang="ja-JP" sz="900" dirty="0"/>
          </a:p>
          <a:p>
            <a:pPr marL="0" indent="0">
              <a:buFont typeface="Arial" panose="020B0604020202020204" pitchFamily="34" charset="0"/>
              <a:buNone/>
            </a:pPr>
            <a:endParaRPr kumimoji="1" lang="en-US" altLang="ja-JP" sz="900" dirty="0"/>
          </a:p>
          <a:p>
            <a:pPr marL="0" indent="0">
              <a:buFont typeface="Arial" panose="020B0604020202020204" pitchFamily="34" charset="0"/>
              <a:buNone/>
            </a:pPr>
            <a:r>
              <a:rPr kumimoji="1" lang="ja-JP" altLang="en-US" sz="900" dirty="0"/>
              <a:t>最後は、まともな査読がなく、無断で著名な研究者を編集者として名前を掲載するなど、怪しい出版社の住所に取材に行くと、中古車販売などをしていた、という記事です。嘘を指摘すると猛反論したとのことです。</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5</a:t>
            </a:fld>
            <a:endParaRPr kumimoji="1" lang="ja-JP" altLang="en-US"/>
          </a:p>
        </p:txBody>
      </p:sp>
    </p:spTree>
    <p:extLst>
      <p:ext uri="{BB962C8B-B14F-4D97-AF65-F5344CB8AC3E}">
        <p14:creationId xmlns:p14="http://schemas.microsoft.com/office/powerpoint/2010/main" val="271377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プレダトリージャーナル問題②</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indent="0">
              <a:buFont typeface="Wingdings" panose="05000000000000000000" pitchFamily="2" charset="2"/>
              <a:buNone/>
            </a:pPr>
            <a:r>
              <a:rPr lang="ja-JP" altLang="en-US" sz="900" dirty="0"/>
              <a:t>プレダトリージャーナル</a:t>
            </a:r>
            <a:r>
              <a:rPr kumimoji="1" lang="ja-JP" altLang="en-US" sz="900" dirty="0">
                <a:solidFill>
                  <a:schemeClr val="tx1"/>
                </a:solidFill>
              </a:rPr>
              <a:t>の問題の本質は、どこにあるのでしょうか。</a:t>
            </a: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indent="0">
              <a:lnSpc>
                <a:spcPct val="100000"/>
              </a:lnSpc>
              <a:buFont typeface="Arial" panose="020B0604020202020204" pitchFamily="34" charset="0"/>
              <a:buNone/>
            </a:pP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solidFill>
                  <a:schemeClr val="tx1"/>
                </a:solidFill>
              </a:rPr>
              <a:t>粗悪、つまり質が低いということですが、質とは何の質で、それをどう判定するのか、という問題があります。質の低い雑誌は昔から存在します。査読がゆるい、査読がない雑誌もたくさんあります。むろん、</a:t>
            </a:r>
            <a:r>
              <a:rPr lang="en-US" altLang="ja-JP" sz="900" dirty="0">
                <a:solidFill>
                  <a:schemeClr val="tx1"/>
                </a:solidFill>
              </a:rPr>
              <a:t>(</a:t>
            </a:r>
            <a:r>
              <a:rPr lang="ja-JP" altLang="en-US" sz="900" dirty="0">
                <a:solidFill>
                  <a:schemeClr val="tx1"/>
                </a:solidFill>
              </a:rPr>
              <a:t>査読なし</a:t>
            </a:r>
            <a:r>
              <a:rPr lang="en-US" altLang="ja-JP" sz="900" dirty="0">
                <a:solidFill>
                  <a:schemeClr val="tx1"/>
                </a:solidFill>
              </a:rPr>
              <a:t>)[kana:"</a:t>
            </a:r>
            <a:r>
              <a:rPr lang="ja-JP" altLang="en-US" sz="900" dirty="0">
                <a:solidFill>
                  <a:schemeClr val="tx1"/>
                </a:solidFill>
              </a:rPr>
              <a:t>サドク ナ</a:t>
            </a:r>
            <a:r>
              <a:rPr lang="en-US" altLang="ja-JP" sz="900" dirty="0">
                <a:solidFill>
                  <a:schemeClr val="tx1"/>
                </a:solidFill>
              </a:rPr>
              <a:t>'</a:t>
            </a:r>
            <a:r>
              <a:rPr lang="ja-JP" altLang="en-US" sz="900" dirty="0">
                <a:solidFill>
                  <a:schemeClr val="tx1"/>
                </a:solidFill>
              </a:rPr>
              <a:t>シ</a:t>
            </a:r>
            <a:r>
              <a:rPr lang="en-US" altLang="ja-JP" sz="900" dirty="0">
                <a:solidFill>
                  <a:schemeClr val="tx1"/>
                </a:solidFill>
              </a:rPr>
              <a:t>"]</a:t>
            </a:r>
            <a:r>
              <a:rPr lang="ja-JP" altLang="en-US" sz="900" dirty="0">
                <a:solidFill>
                  <a:schemeClr val="tx1"/>
                </a:solidFill>
              </a:rPr>
              <a:t>、イコール、質が低いというわけではありません。</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indent="0">
              <a:buFont typeface="Wingdings" panose="05000000000000000000" pitchFamily="2" charset="2"/>
              <a:buNone/>
            </a:pPr>
            <a:r>
              <a:rPr lang="ja-JP" altLang="en-US" sz="900" dirty="0"/>
              <a:t>プレダトリージャーナル</a:t>
            </a:r>
            <a:r>
              <a:rPr kumimoji="1" lang="ja-JP" altLang="en-US" sz="900" dirty="0">
                <a:solidFill>
                  <a:schemeClr val="tx1"/>
                </a:solidFill>
              </a:rPr>
              <a:t>の問題の本質はどこにあるのでしょうか。</a:t>
            </a:r>
            <a:endParaRPr kumimoji="1" lang="en-US" altLang="ja-JP" sz="900" dirty="0">
              <a:solidFill>
                <a:schemeClr val="tx1"/>
              </a:solidFill>
            </a:endParaRPr>
          </a:p>
          <a:p>
            <a:pPr marL="0" indent="0">
              <a:lnSpc>
                <a:spcPct val="100000"/>
              </a:lnSpc>
              <a:buFont typeface="Arial" panose="020B0604020202020204" pitchFamily="34" charset="0"/>
              <a:buNone/>
            </a:pPr>
            <a:endParaRPr lang="en-US" altLang="ja-JP" sz="900" dirty="0">
              <a:solidFill>
                <a:schemeClr val="tx1"/>
              </a:solidFill>
            </a:endParaRPr>
          </a:p>
          <a:p>
            <a:pPr marL="0" indent="0">
              <a:lnSpc>
                <a:spcPct val="100000"/>
              </a:lnSpc>
              <a:buFont typeface="Arial" panose="020B0604020202020204" pitchFamily="34" charset="0"/>
              <a:buNone/>
            </a:pPr>
            <a:r>
              <a:rPr lang="ja-JP" altLang="en-US" sz="900" dirty="0">
                <a:solidFill>
                  <a:schemeClr val="tx1"/>
                </a:solidFill>
              </a:rPr>
              <a:t>粗悪、つまり質が低いということですが、質とは何の質で、それをどう判定するのか、という問題があります。質の低い雑誌は昔から存在します。査読がゆるい、査読がない雑誌もたくさんあります。むろん、査読なしイコール質が低いというわけではありません。</a:t>
            </a:r>
            <a:endParaRPr lang="en-US" altLang="ja-JP" sz="900" dirty="0">
              <a:solidFill>
                <a:schemeClr val="tx1"/>
              </a:solidFill>
            </a:endParaRPr>
          </a:p>
          <a:p>
            <a:pPr marL="0" indent="0">
              <a:lnSpc>
                <a:spcPct val="100000"/>
              </a:lnSpc>
              <a:buFont typeface="Arial" panose="020B0604020202020204" pitchFamily="34" charset="0"/>
              <a:buNone/>
            </a:pPr>
            <a:endParaRPr lang="en-US" altLang="ja-JP" sz="900" dirty="0">
              <a:solidFill>
                <a:schemeClr val="tx1"/>
              </a:solidFill>
            </a:endParaRPr>
          </a:p>
          <a:p>
            <a:pPr marL="0" indent="0">
              <a:lnSpc>
                <a:spcPct val="100000"/>
              </a:lnSpc>
              <a:buFont typeface="Arial" panose="020B0604020202020204" pitchFamily="34" charset="0"/>
              <a:buNone/>
            </a:pPr>
            <a:r>
              <a:rPr lang="ja-JP" altLang="en-US" sz="900" dirty="0">
                <a:solidFill>
                  <a:schemeClr val="tx1"/>
                </a:solidFill>
              </a:rPr>
              <a:t>問題の本質の</a:t>
            </a:r>
            <a:r>
              <a:rPr lang="en-US" altLang="ja-JP" sz="900" dirty="0">
                <a:solidFill>
                  <a:schemeClr val="tx1"/>
                </a:solidFill>
              </a:rPr>
              <a:t>1</a:t>
            </a:r>
            <a:r>
              <a:rPr lang="ja-JP" altLang="en-US" sz="900" dirty="0">
                <a:solidFill>
                  <a:schemeClr val="tx1"/>
                </a:solidFill>
              </a:rPr>
              <a:t>つ目は、</a:t>
            </a:r>
            <a:endParaRPr lang="en-US" altLang="ja-JP" sz="900" dirty="0">
              <a:solidFill>
                <a:schemeClr val="tx1"/>
              </a:solidFill>
            </a:endParaRPr>
          </a:p>
          <a:p>
            <a:pPr marL="0" indent="0">
              <a:lnSpc>
                <a:spcPct val="100000"/>
              </a:lnSpc>
              <a:buFont typeface="Arial" panose="020B0604020202020204" pitchFamily="34" charset="0"/>
              <a:buNone/>
            </a:pPr>
            <a:r>
              <a:rPr lang="en-US" altLang="ja-JP" b="0" i="0" dirty="0">
                <a:solidFill>
                  <a:srgbClr val="1F2328"/>
                </a:solidFill>
                <a:effectLst/>
                <a:latin typeface="ui-monospace"/>
              </a:rPr>
              <a:t>-</a:t>
            </a:r>
            <a:r>
              <a:rPr lang="ja-JP" altLang="en-US" sz="900" dirty="0">
                <a:solidFill>
                  <a:schemeClr val="tx1"/>
                </a:solidFill>
              </a:rPr>
              <a:t>投稿者を欺く；投稿者は査読を受けられると思ったのに受けられない、</a:t>
            </a:r>
            <a:endParaRPr lang="en-US" altLang="ja-JP" sz="900" dirty="0">
              <a:solidFill>
                <a:schemeClr val="tx1"/>
              </a:solidFill>
            </a:endParaRPr>
          </a:p>
          <a:p>
            <a:pPr marL="0" indent="0">
              <a:lnSpc>
                <a:spcPct val="100000"/>
              </a:lnSpc>
              <a:buFont typeface="Arial" panose="020B0604020202020204" pitchFamily="34" charset="0"/>
              <a:buNone/>
            </a:pPr>
            <a:r>
              <a:rPr lang="en-US" altLang="ja-JP" b="0" i="0" dirty="0">
                <a:solidFill>
                  <a:srgbClr val="1F2328"/>
                </a:solidFill>
                <a:effectLst/>
                <a:latin typeface="ui-monospace"/>
              </a:rPr>
              <a:t>-</a:t>
            </a:r>
            <a:r>
              <a:rPr lang="ja-JP" altLang="en-US" sz="900" dirty="0">
                <a:solidFill>
                  <a:schemeClr val="tx1"/>
                </a:solidFill>
              </a:rPr>
              <a:t>読者を欺く；読者は査読を受けた論文と思ったのにそうではない、</a:t>
            </a:r>
            <a:endParaRPr lang="en-US" altLang="ja-JP" sz="900" dirty="0">
              <a:solidFill>
                <a:schemeClr val="tx1"/>
              </a:solidFill>
            </a:endParaRPr>
          </a:p>
          <a:p>
            <a:pPr marL="0" indent="0">
              <a:lnSpc>
                <a:spcPct val="100000"/>
              </a:lnSpc>
              <a:buFont typeface="Arial" panose="020B0604020202020204" pitchFamily="34" charset="0"/>
              <a:buNone/>
            </a:pPr>
            <a:r>
              <a:rPr lang="ja-JP" altLang="en-US" sz="900" dirty="0">
                <a:solidFill>
                  <a:schemeClr val="tx1"/>
                </a:solidFill>
              </a:rPr>
              <a:t>ということです。</a:t>
            </a:r>
            <a:endParaRPr lang="en-US" altLang="ja-JP" sz="900" dirty="0">
              <a:solidFill>
                <a:schemeClr val="tx1"/>
              </a:solidFill>
            </a:endParaRPr>
          </a:p>
          <a:p>
            <a:pPr marL="0" indent="0">
              <a:lnSpc>
                <a:spcPct val="100000"/>
              </a:lnSpc>
              <a:buFont typeface="Arial" panose="020B0604020202020204" pitchFamily="34" charset="0"/>
              <a:buNone/>
            </a:pPr>
            <a:r>
              <a:rPr lang="ja-JP" altLang="en-US" sz="900" dirty="0">
                <a:solidFill>
                  <a:schemeClr val="tx1"/>
                </a:solidFill>
              </a:rPr>
              <a:t>他には、勝手に編集者に名を連ねられている、という問題もあります。あとは、知らずに投稿してしまったというケースだけでなく、意図して投稿しているケースも少なくないと考えられています。</a:t>
            </a:r>
            <a:endParaRPr lang="en-US" altLang="ja-JP" sz="900" dirty="0">
              <a:solidFill>
                <a:schemeClr val="tx1"/>
              </a:solidFill>
            </a:endParaRPr>
          </a:p>
          <a:p>
            <a:pPr marL="0" indent="0">
              <a:lnSpc>
                <a:spcPct val="100000"/>
              </a:lnSpc>
              <a:buFont typeface="Arial" panose="020B0604020202020204" pitchFamily="34" charset="0"/>
              <a:buNone/>
            </a:pPr>
            <a:r>
              <a:rPr lang="en-US" altLang="ja-JP" sz="900" dirty="0">
                <a:solidFill>
                  <a:schemeClr val="tx1"/>
                </a:solidFill>
              </a:rPr>
              <a:t>APC</a:t>
            </a:r>
            <a:r>
              <a:rPr lang="ja-JP" altLang="en-US" sz="900" dirty="0">
                <a:solidFill>
                  <a:schemeClr val="tx1"/>
                </a:solidFill>
              </a:rPr>
              <a:t>さえ支払えば簡単に掲載されるので、業績を水増しするために意図して投稿するのです。このようなジャーナルも査読誌を名乗っていますので、業績にできるというわけです。</a:t>
            </a:r>
            <a:endParaRPr lang="en-US" altLang="ja-JP" sz="900" dirty="0">
              <a:solidFill>
                <a:schemeClr val="tx1"/>
              </a:solidFill>
            </a:endParaRPr>
          </a:p>
          <a:p>
            <a:pPr marL="0" indent="0">
              <a:buFont typeface="Wingdings" panose="05000000000000000000" pitchFamily="2" charset="2"/>
              <a:buNone/>
            </a:pP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solidFill>
                  <a:schemeClr val="tx1"/>
                </a:solidFill>
              </a:rPr>
              <a:t>問題の背景として、</a:t>
            </a: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b="0" i="0" dirty="0">
                <a:solidFill>
                  <a:srgbClr val="1F2328"/>
                </a:solidFill>
                <a:effectLst/>
                <a:latin typeface="ui-monospace"/>
              </a:rPr>
              <a:t>-</a:t>
            </a:r>
            <a:r>
              <a:rPr lang="ja-JP" altLang="en-US" sz="900" dirty="0">
                <a:solidFill>
                  <a:schemeClr val="tx1"/>
                </a:solidFill>
              </a:rPr>
              <a:t>研究の発展・細分化</a:t>
            </a:r>
            <a:r>
              <a:rPr lang="en-US" altLang="ja-JP" b="0" i="0" dirty="0">
                <a:solidFill>
                  <a:srgbClr val="1F2328"/>
                </a:solidFill>
                <a:effectLst/>
                <a:latin typeface="ui-monospace"/>
              </a:rPr>
              <a:t>-</a:t>
            </a:r>
            <a:r>
              <a:rPr lang="ja-JP" altLang="en-US" sz="900" dirty="0">
                <a:solidFill>
                  <a:schemeClr val="tx1"/>
                </a:solidFill>
              </a:rPr>
              <a:t>よる論文投稿数の増大、</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b="0" i="0" dirty="0">
                <a:solidFill>
                  <a:srgbClr val="1F2328"/>
                </a:solidFill>
                <a:effectLst/>
                <a:latin typeface="ui-monospace"/>
              </a:rPr>
              <a:t>-</a:t>
            </a:r>
            <a:r>
              <a:rPr lang="ja-JP" altLang="en-US" sz="900" dirty="0">
                <a:solidFill>
                  <a:schemeClr val="tx1"/>
                </a:solidFill>
              </a:rPr>
              <a:t>研究競争の熾烈化・発表圧力の増大、</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b="0" i="0" dirty="0">
                <a:solidFill>
                  <a:srgbClr val="1F2328"/>
                </a:solidFill>
                <a:effectLst/>
                <a:latin typeface="ui-monospace"/>
              </a:rPr>
              <a:t>-</a:t>
            </a:r>
            <a:r>
              <a:rPr kumimoji="1" lang="ja-JP" altLang="en-US" sz="900" dirty="0">
                <a:solidFill>
                  <a:schemeClr val="tx1"/>
                </a:solidFill>
              </a:rPr>
              <a:t>オープンアクセス</a:t>
            </a:r>
            <a:r>
              <a:rPr lang="ja-JP" altLang="en-US" sz="900" dirty="0">
                <a:solidFill>
                  <a:schemeClr val="tx1"/>
                </a:solidFill>
              </a:rPr>
              <a:t>出版モデルの確立、</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b="0" i="0" dirty="0">
                <a:solidFill>
                  <a:srgbClr val="1F2328"/>
                </a:solidFill>
                <a:effectLst/>
                <a:latin typeface="ui-monospace"/>
              </a:rPr>
              <a:t>-</a:t>
            </a:r>
            <a:r>
              <a:rPr lang="en-US" altLang="ja-JP" sz="900" dirty="0">
                <a:solidFill>
                  <a:schemeClr val="tx1"/>
                </a:solidFill>
              </a:rPr>
              <a:t>Web</a:t>
            </a:r>
            <a:r>
              <a:rPr lang="ja-JP" altLang="en-US" sz="900" dirty="0">
                <a:solidFill>
                  <a:schemeClr val="tx1"/>
                </a:solidFill>
              </a:rPr>
              <a:t>による出版コストの低下、</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とあいまって、手軽に査読論文を生産したい研究者が狙われた</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ということがあります。</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個人はもちろんですが、大学としても、信用の低下や、公的研究資金を使っているのであれば、説明責任、という点からも対策を取りたいところです。</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ただし、問題があります。</a:t>
            </a:r>
            <a:r>
              <a:rPr kumimoji="1" lang="ja-JP" altLang="en-US" sz="900" b="0" i="0" u="none" strike="noStrike" kern="1200" cap="none" spc="0" normalizeH="0" baseline="0" noProof="0" dirty="0">
                <a:ln>
                  <a:noFill/>
                </a:ln>
                <a:solidFill>
                  <a:prstClr val="black"/>
                </a:solidFill>
                <a:effectLst/>
                <a:uLnTx/>
                <a:uFillTx/>
                <a:latin typeface="+mn-lt"/>
                <a:ea typeface="+mn-ea"/>
                <a:cs typeface="+mn-cs"/>
              </a:rPr>
              <a:t>まず、プレダトリージャーナルかどうかの判定が難しいことです。粗悪さにも軽重のグラデーションがありますし、振興分野や新しい出版社であるための質の低さの可能性もあります。</a:t>
            </a:r>
            <a:endParaRPr kumimoji="1" lang="en-US" altLang="ja-JP"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i="0" u="none" strike="noStrike" kern="1200" cap="none" spc="0" normalizeH="0" baseline="0" noProof="0" dirty="0">
                <a:ln>
                  <a:noFill/>
                </a:ln>
                <a:solidFill>
                  <a:prstClr val="black"/>
                </a:solidFill>
                <a:effectLst/>
                <a:uLnTx/>
                <a:uFillTx/>
                <a:latin typeface="+mn-lt"/>
                <a:ea typeface="+mn-ea"/>
                <a:cs typeface="+mn-cs"/>
              </a:rPr>
              <a:t>そのため、セーフ、アウトのどちらかに判別することができない場合が多々あります。後で説明する対策ツールも、この点を踏まえたうえで利用する必要があります。</a:t>
            </a:r>
            <a:endParaRPr kumimoji="1" lang="en-US" altLang="ja-JP"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i="0" u="none" strike="noStrike" kern="1200" cap="none" spc="0" normalizeH="0" baseline="0" noProof="0" dirty="0">
                <a:ln>
                  <a:noFill/>
                </a:ln>
                <a:solidFill>
                  <a:prstClr val="black"/>
                </a:solidFill>
                <a:effectLst/>
                <a:uLnTx/>
                <a:uFillTx/>
                <a:latin typeface="+mn-lt"/>
                <a:ea typeface="+mn-ea"/>
                <a:cs typeface="+mn-cs"/>
              </a:rPr>
              <a:t>また、大学として「</a:t>
            </a:r>
            <a:r>
              <a:rPr lang="ja-JP" altLang="en-US" sz="900" dirty="0"/>
              <a:t>この雑誌での発表は禁止だ」などとすると</a:t>
            </a:r>
            <a:r>
              <a:rPr kumimoji="1" lang="ja-JP" altLang="en-US" sz="900" b="0" i="0" u="none" strike="noStrike" kern="1200" cap="none" spc="0" normalizeH="0" baseline="0" noProof="0" dirty="0">
                <a:ln>
                  <a:noFill/>
                </a:ln>
                <a:solidFill>
                  <a:prstClr val="black"/>
                </a:solidFill>
                <a:effectLst/>
                <a:uLnTx/>
                <a:uFillTx/>
                <a:latin typeface="+mn-lt"/>
                <a:ea typeface="+mn-ea"/>
                <a:cs typeface="+mn-cs"/>
              </a:rPr>
              <a:t>、最悪の場合、出版社から訴えられるリスクがありますし、</a:t>
            </a:r>
            <a:r>
              <a:rPr kumimoji="1" lang="ja-JP" altLang="en-US" sz="900" dirty="0"/>
              <a:t>学問・研究の自由とも関わって、投稿先を制限するのは難しいことです。</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solidFill>
                <a:schemeClr val="tx1"/>
              </a:solidFill>
            </a:endParaRPr>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6</a:t>
            </a:fld>
            <a:endParaRPr kumimoji="1" lang="ja-JP" altLang="en-US"/>
          </a:p>
        </p:txBody>
      </p:sp>
    </p:spTree>
    <p:extLst>
      <p:ext uri="{BB962C8B-B14F-4D97-AF65-F5344CB8AC3E}">
        <p14:creationId xmlns:p14="http://schemas.microsoft.com/office/powerpoint/2010/main" val="386561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プレダトリージャーナル問題②</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indent="0">
              <a:lnSpc>
                <a:spcPct val="100000"/>
              </a:lnSpc>
              <a:buFont typeface="Arial" panose="020B0604020202020204" pitchFamily="34" charset="0"/>
              <a:buNone/>
            </a:pPr>
            <a:r>
              <a:rPr lang="ja-JP" altLang="en-US" sz="900" dirty="0">
                <a:solidFill>
                  <a:schemeClr val="tx1"/>
                </a:solidFill>
              </a:rPr>
              <a:t>問題の本質の</a:t>
            </a:r>
            <a:r>
              <a:rPr lang="en-US" altLang="ja-JP" sz="900" dirty="0">
                <a:solidFill>
                  <a:schemeClr val="tx1"/>
                </a:solidFill>
              </a:rPr>
              <a:t>1</a:t>
            </a:r>
            <a:r>
              <a:rPr lang="ja-JP" altLang="en-US" sz="900" dirty="0">
                <a:solidFill>
                  <a:schemeClr val="tx1"/>
                </a:solidFill>
              </a:rPr>
              <a:t>つ目は、</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solidFill>
                  <a:schemeClr val="tx1"/>
                </a:solidFill>
              </a:rPr>
              <a:t>投稿者を欺く行為として、投稿者は査読を受けられる、と思ったのに受けられない、</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[break:"0.02s"]</a:t>
            </a:r>
            <a:endParaRPr kumimoji="1" lang="en-US" altLang="ja-JP" sz="900" dirty="0"/>
          </a:p>
          <a:p>
            <a:pPr marL="0" indent="0">
              <a:lnSpc>
                <a:spcPct val="100000"/>
              </a:lnSpc>
              <a:buFont typeface="Arial" panose="020B0604020202020204" pitchFamily="34" charset="0"/>
              <a:buNone/>
            </a:pPr>
            <a:r>
              <a:rPr lang="ja-JP" altLang="en-US" sz="900" dirty="0">
                <a:solidFill>
                  <a:schemeClr val="tx1"/>
                </a:solidFill>
              </a:rPr>
              <a:t>また、</a:t>
            </a:r>
            <a:endParaRPr lang="en-US" altLang="ja-JP" sz="900" dirty="0">
              <a:solidFill>
                <a:schemeClr val="tx1"/>
              </a:solidFill>
            </a:endParaRPr>
          </a:p>
          <a:p>
            <a:pPr marL="0" indent="0">
              <a:lnSpc>
                <a:spcPct val="100000"/>
              </a:lnSpc>
              <a:buFont typeface="Arial" panose="020B0604020202020204" pitchFamily="34" charset="0"/>
              <a:buNone/>
            </a:pPr>
            <a:r>
              <a:rPr lang="ja-JP" altLang="en-US" sz="900" dirty="0">
                <a:solidFill>
                  <a:schemeClr val="tx1"/>
                </a:solidFill>
              </a:rPr>
              <a:t>読者を欺く行為として、読者は、査読を受けた論文、と思ったのにそうではない、</a:t>
            </a:r>
            <a:endParaRPr lang="en-US" altLang="ja-JP" sz="900" dirty="0">
              <a:solidFill>
                <a:schemeClr val="tx1"/>
              </a:solidFill>
            </a:endParaRPr>
          </a:p>
          <a:p>
            <a:pPr marL="0" indent="0">
              <a:lnSpc>
                <a:spcPct val="100000"/>
              </a:lnSpc>
              <a:buFont typeface="Arial" panose="020B0604020202020204" pitchFamily="34" charset="0"/>
              <a:buNone/>
            </a:pPr>
            <a:r>
              <a:rPr lang="ja-JP" altLang="en-US" sz="900" dirty="0">
                <a:solidFill>
                  <a:schemeClr val="tx1"/>
                </a:solidFill>
              </a:rPr>
              <a:t>ということです。</a:t>
            </a:r>
            <a:endParaRPr lang="en-US" altLang="ja-JP" sz="900" dirty="0">
              <a:solidFill>
                <a:schemeClr val="tx1"/>
              </a:solidFill>
            </a:endParaRPr>
          </a:p>
          <a:p>
            <a:pPr marL="0" indent="0">
              <a:lnSpc>
                <a:spcPct val="100000"/>
              </a:lnSpc>
              <a:buFont typeface="Arial" panose="020B0604020202020204" pitchFamily="34" charset="0"/>
              <a:buNone/>
            </a:pPr>
            <a:r>
              <a:rPr lang="ja-JP" altLang="en-US" sz="900" dirty="0">
                <a:solidFill>
                  <a:schemeClr val="tx1"/>
                </a:solidFill>
              </a:rPr>
              <a:t>他には、勝手に編集者に名を連ねられている、という問題もあります。さらには、知らずに投稿してしまった、というケースだけでなく、意図的に投稿している、といったケースも、少なくないと考えられています。</a:t>
            </a:r>
            <a:endParaRPr lang="en-US" altLang="ja-JP" sz="900" dirty="0">
              <a:solidFill>
                <a:schemeClr val="tx1"/>
              </a:solidFill>
            </a:endParaRPr>
          </a:p>
          <a:p>
            <a:pPr marL="0" indent="0">
              <a:lnSpc>
                <a:spcPct val="100000"/>
              </a:lnSpc>
              <a:buFont typeface="Arial" panose="020B0604020202020204" pitchFamily="34" charset="0"/>
              <a:buNone/>
            </a:pPr>
            <a:r>
              <a:rPr kumimoji="1" lang="en-US" altLang="ja-JP" sz="900" dirty="0"/>
              <a:t>(APC</a:t>
            </a:r>
            <a:r>
              <a:rPr kumimoji="1" lang="en-US" altLang="ja-JP" sz="900" kern="1200" dirty="0">
                <a:solidFill>
                  <a:schemeClr val="tx1"/>
                </a:solidFill>
                <a:effectLst/>
                <a:latin typeface="+mn-lt"/>
                <a:ea typeface="+mn-ea"/>
                <a:cs typeface="+mn-cs"/>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[kana:"</a:t>
            </a:r>
            <a:r>
              <a:rPr kumimoji="1" lang="ja-JP" altLang="en-US" sz="900" b="0" i="0" u="none" strike="noStrike" kern="1200" dirty="0">
                <a:solidFill>
                  <a:schemeClr val="tx1"/>
                </a:solidFill>
                <a:effectLst/>
                <a:latin typeface="+mn-lt"/>
                <a:ea typeface="+mn-ea"/>
                <a:cs typeface="+mn-cs"/>
              </a:rPr>
              <a:t>エーピーシ</a:t>
            </a:r>
            <a:r>
              <a:rPr kumimoji="1" lang="en-US" altLang="ja-JP" sz="900" b="0" i="0" u="none" strike="noStrike" kern="1200" dirty="0">
                <a:solidFill>
                  <a:schemeClr val="tx1"/>
                </a:solidFill>
                <a:effectLst/>
                <a:latin typeface="+mn-lt"/>
                <a:ea typeface="+mn-ea"/>
                <a:cs typeface="+mn-cs"/>
              </a:rPr>
              <a:t>'</a:t>
            </a:r>
            <a:r>
              <a:rPr kumimoji="1" lang="ja-JP" altLang="en-US" sz="900" b="0" i="0" u="none" strike="noStrike" kern="1200" dirty="0">
                <a:solidFill>
                  <a:schemeClr val="tx1"/>
                </a:solidFill>
                <a:effectLst/>
                <a:latin typeface="+mn-lt"/>
                <a:ea typeface="+mn-ea"/>
                <a:cs typeface="+mn-cs"/>
              </a:rPr>
              <a:t>ィ</a:t>
            </a:r>
            <a:r>
              <a:rPr kumimoji="1" lang="en-US" altLang="ja-JP" sz="900" b="0" i="0" u="none" strike="noStrike" kern="1200" dirty="0">
                <a:solidFill>
                  <a:schemeClr val="tx1"/>
                </a:solidFill>
                <a:effectLst/>
                <a:latin typeface="+mn-lt"/>
                <a:ea typeface="+mn-ea"/>
                <a:cs typeface="+mn-cs"/>
              </a:rPr>
              <a:t>"]</a:t>
            </a:r>
            <a:r>
              <a:rPr lang="ja-JP" altLang="en-US" sz="900" dirty="0">
                <a:solidFill>
                  <a:schemeClr val="tx1"/>
                </a:solidFill>
              </a:rPr>
              <a:t>さえ支払えば簡単に掲載されるので、業績を水増しするために意図して投稿するのです。このようなジャーナルも査読誌を名乗っていますので、業績にできるというわけです。</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indent="0">
              <a:buFont typeface="Wingdings" panose="05000000000000000000" pitchFamily="2" charset="2"/>
              <a:buNone/>
            </a:pPr>
            <a:endParaRPr kumimoji="1" lang="en-US" altLang="ja-JP"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solidFill>
                <a:schemeClr val="tx1"/>
              </a:solidFill>
            </a:endParaRPr>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7</a:t>
            </a:fld>
            <a:endParaRPr kumimoji="1" lang="ja-JP" altLang="en-US"/>
          </a:p>
        </p:txBody>
      </p:sp>
    </p:spTree>
    <p:extLst>
      <p:ext uri="{BB962C8B-B14F-4D97-AF65-F5344CB8AC3E}">
        <p14:creationId xmlns:p14="http://schemas.microsoft.com/office/powerpoint/2010/main" val="250080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プレダトリージャーナル問題②</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solidFill>
                  <a:schemeClr val="tx1"/>
                </a:solidFill>
              </a:rPr>
              <a:t>問題の背景として、</a:t>
            </a: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研究の発展・細分化による論文投稿数の増大、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[break:"0.02s"]</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研究競争の熾烈化・発表圧力の増大、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[break:"0.02s"]</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solidFill>
                  <a:schemeClr val="tx1"/>
                </a:solidFill>
              </a:rPr>
              <a:t>オープンアクセス</a:t>
            </a:r>
            <a:r>
              <a:rPr lang="ja-JP" altLang="en-US" sz="900" dirty="0">
                <a:solidFill>
                  <a:schemeClr val="tx1"/>
                </a:solidFill>
              </a:rPr>
              <a:t>出版モデルの確立、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[break:"0.02s"]</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dirty="0">
                <a:solidFill>
                  <a:schemeClr val="tx1"/>
                </a:solidFill>
              </a:rPr>
              <a:t>Web</a:t>
            </a:r>
            <a:r>
              <a:rPr lang="ja-JP" altLang="en-US" sz="900" dirty="0">
                <a:solidFill>
                  <a:schemeClr val="tx1"/>
                </a:solidFill>
              </a:rPr>
              <a:t>による出版コストの低下、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[break:"0.02s"]</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とあいまって、手軽に査読論文を生産したい研究者が狙われた、</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ということがあります。</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indent="0">
              <a:buFont typeface="Wingdings" panose="05000000000000000000" pitchFamily="2" charset="2"/>
              <a:buNone/>
            </a:pPr>
            <a:endParaRPr kumimoji="1" lang="en-US" altLang="ja-JP"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solidFill>
                <a:schemeClr val="tx1"/>
              </a:solidFill>
            </a:endParaRPr>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8</a:t>
            </a:fld>
            <a:endParaRPr kumimoji="1" lang="ja-JP" altLang="en-US"/>
          </a:p>
        </p:txBody>
      </p:sp>
    </p:spTree>
    <p:extLst>
      <p:ext uri="{BB962C8B-B14F-4D97-AF65-F5344CB8AC3E}">
        <p14:creationId xmlns:p14="http://schemas.microsoft.com/office/powerpoint/2010/main" val="359741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プレダトリージャーナル問題②</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個人はもちろんですが、大学としても、信用の低下や、公的研究資金を使っているのであれば、説明責任、という点からも対策を取りたいところです。</a:t>
            </a:r>
            <a:endParaRPr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solidFill>
                  <a:schemeClr val="tx1"/>
                </a:solidFill>
              </a:rPr>
              <a:t>ただし、問題があります。</a:t>
            </a:r>
            <a:r>
              <a:rPr kumimoji="1" lang="ja-JP" altLang="en-US" sz="900" b="0" i="0" u="none" strike="noStrike" kern="1200" cap="none" spc="0" normalizeH="0" baseline="0" noProof="0" dirty="0">
                <a:ln>
                  <a:noFill/>
                </a:ln>
                <a:solidFill>
                  <a:prstClr val="black"/>
                </a:solidFill>
                <a:effectLst/>
                <a:uLnTx/>
                <a:uFillTx/>
                <a:latin typeface="+mn-lt"/>
                <a:ea typeface="+mn-ea"/>
                <a:cs typeface="+mn-cs"/>
              </a:rPr>
              <a:t>まず、プレダトリージャーナルかどうかの判定が難しいことです。粗悪さにも軽重のグラデーションがありますし、振興分野や新しい出版社であるための質の低さの可能性もあります。</a:t>
            </a:r>
            <a:endParaRPr kumimoji="1" lang="en-US" altLang="ja-JP"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i="0" u="none" strike="noStrike" kern="1200" cap="none" spc="0" normalizeH="0" baseline="0" noProof="0" dirty="0">
                <a:ln>
                  <a:noFill/>
                </a:ln>
                <a:solidFill>
                  <a:prstClr val="black"/>
                </a:solidFill>
                <a:effectLst/>
                <a:uLnTx/>
                <a:uFillTx/>
                <a:latin typeface="+mn-lt"/>
                <a:ea typeface="+mn-ea"/>
                <a:cs typeface="+mn-cs"/>
              </a:rPr>
              <a:t>そのため、セーフ、アウトのどちらかに判別することができない場合が多々あります。後で説明する対策ツールも、この点を踏まえたうえで利用する必要があります。</a:t>
            </a:r>
            <a:endParaRPr kumimoji="1" lang="en-US" altLang="ja-JP"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i="0" u="none" strike="noStrike" kern="1200" cap="none" spc="0" normalizeH="0" baseline="0" noProof="0" dirty="0">
                <a:ln>
                  <a:noFill/>
                </a:ln>
                <a:solidFill>
                  <a:prstClr val="black"/>
                </a:solidFill>
                <a:effectLst/>
                <a:uLnTx/>
                <a:uFillTx/>
                <a:latin typeface="+mn-lt"/>
                <a:ea typeface="+mn-ea"/>
                <a:cs typeface="+mn-cs"/>
              </a:rPr>
              <a:t>また、大学として「</a:t>
            </a:r>
            <a:r>
              <a:rPr lang="ja-JP" altLang="en-US" sz="900" dirty="0"/>
              <a:t>この雑誌での発表は禁止だ」などとすると</a:t>
            </a:r>
            <a:r>
              <a:rPr kumimoji="1" lang="ja-JP" altLang="en-US" sz="900" b="0" i="0" u="none" strike="noStrike" kern="1200" cap="none" spc="0" normalizeH="0" baseline="0" noProof="0" dirty="0">
                <a:ln>
                  <a:noFill/>
                </a:ln>
                <a:solidFill>
                  <a:prstClr val="black"/>
                </a:solidFill>
                <a:effectLst/>
                <a:uLnTx/>
                <a:uFillTx/>
                <a:latin typeface="+mn-lt"/>
                <a:ea typeface="+mn-ea"/>
                <a:cs typeface="+mn-cs"/>
              </a:rPr>
              <a:t>、最悪の場合、出版社から訴えられるリスクがありますし、</a:t>
            </a:r>
            <a:r>
              <a:rPr kumimoji="1" lang="ja-JP" altLang="en-US" sz="900" dirty="0"/>
              <a:t>学問・研究の自由とも関わって、投稿先を制限するのは難しいことです。</a:t>
            </a:r>
            <a:endParaRPr kumimoji="1" lang="en-US" altLang="ja-JP" sz="900" b="0" i="0" u="none" strike="noStrike" dirty="0">
              <a:solidFill>
                <a:schemeClr val="tx1"/>
              </a:solidFill>
              <a:effectLst/>
              <a:latin typeface="+mn-lt"/>
              <a:ea typeface="+mn-ea"/>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solidFill>
                <a:schemeClr val="tx1"/>
              </a:solidFill>
            </a:endParaRPr>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9</a:t>
            </a:fld>
            <a:endParaRPr kumimoji="1" lang="ja-JP" altLang="en-US"/>
          </a:p>
        </p:txBody>
      </p:sp>
    </p:spTree>
    <p:extLst>
      <p:ext uri="{BB962C8B-B14F-4D97-AF65-F5344CB8AC3E}">
        <p14:creationId xmlns:p14="http://schemas.microsoft.com/office/powerpoint/2010/main" val="3178246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55776" y="1707654"/>
            <a:ext cx="6120680" cy="1782198"/>
          </a:xfrm>
        </p:spPr>
        <p:txBody>
          <a:bodyPr>
            <a:noAutofit/>
          </a:bodyPr>
          <a:lstStyle>
            <a:lvl1pPr algn="l">
              <a:defRPr sz="3600">
                <a:effectLst/>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371600" y="3813888"/>
            <a:ext cx="6400800" cy="469218"/>
          </a:xfr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ja-JP" altLang="en-US" dirty="0"/>
              <a:t>マスター サブタイトルの書式設定</a:t>
            </a:r>
          </a:p>
        </p:txBody>
      </p:sp>
      <p:sp>
        <p:nvSpPr>
          <p:cNvPr id="5" name="日付プレースホルダー 3"/>
          <p:cNvSpPr>
            <a:spLocks noGrp="1"/>
          </p:cNvSpPr>
          <p:nvPr>
            <p:ph type="dt" sz="half" idx="10"/>
          </p:nvPr>
        </p:nvSpPr>
        <p:spPr>
          <a:xfrm>
            <a:off x="457200" y="4767270"/>
            <a:ext cx="2135188" cy="273844"/>
          </a:xfrm>
        </p:spPr>
        <p:txBody>
          <a:bodyPr/>
          <a:lstStyle>
            <a:lvl1pPr>
              <a:defRPr/>
            </a:lvl1pPr>
          </a:lstStyle>
          <a:p>
            <a:pPr>
              <a:defRPr/>
            </a:pPr>
            <a:fld id="{0FF6ABE1-3945-41D7-8A59-8A56047AB966}" type="datetime1">
              <a:rPr lang="ja-JP" altLang="en-US" smtClean="0"/>
              <a:t>2025/9/25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C2D26373-EBF4-44F8-8BA2-5EC836F94246}" type="slidenum">
              <a:rPr lang="ja-JP" altLang="en-US"/>
              <a:pPr/>
              <a:t>‹#›</a:t>
            </a:fld>
            <a:endParaRPr lang="ja-JP" altLang="en-US"/>
          </a:p>
        </p:txBody>
      </p:sp>
      <p:pic>
        <p:nvPicPr>
          <p:cNvPr id="8" name="図 7" descr="座る, テーブル, 閉じる, 持つ が含まれている画像&#10;&#10;AI によって生成されたコンテンツは間違っている可能性があります。">
            <a:extLst>
              <a:ext uri="{FF2B5EF4-FFF2-40B4-BE49-F238E27FC236}">
                <a16:creationId xmlns:a16="http://schemas.microsoft.com/office/drawing/2014/main" id="{12D100B9-803E-1FDE-664F-CA1F9886F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52"/>
            <a:ext cx="9144000" cy="1854278"/>
          </a:xfrm>
          <a:prstGeom prst="rect">
            <a:avLst/>
          </a:prstGeom>
        </p:spPr>
      </p:pic>
      <p:pic>
        <p:nvPicPr>
          <p:cNvPr id="11" name="図 10" descr="建物, ウィンドウ が含まれている画像&#10;&#10;AI によって生成されたコンテンツは間違っている可能性があります。">
            <a:extLst>
              <a:ext uri="{FF2B5EF4-FFF2-40B4-BE49-F238E27FC236}">
                <a16:creationId xmlns:a16="http://schemas.microsoft.com/office/drawing/2014/main" id="{4BF65309-2801-2A41-F1A7-BC2E5C0208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51870"/>
            <a:ext cx="9144000" cy="1480322"/>
          </a:xfrm>
          <a:prstGeom prst="rect">
            <a:avLst/>
          </a:prstGeom>
        </p:spPr>
      </p:pic>
    </p:spTree>
    <p:extLst>
      <p:ext uri="{BB962C8B-B14F-4D97-AF65-F5344CB8AC3E}">
        <p14:creationId xmlns:p14="http://schemas.microsoft.com/office/powerpoint/2010/main" val="21820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5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20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2036254"/>
            <a:ext cx="7772400" cy="1021556"/>
          </a:xfrm>
        </p:spPr>
        <p:txBody>
          <a:bodyPr anchor="t"/>
          <a:lstStyle>
            <a:lvl1pPr algn="l">
              <a:defRPr sz="3000" b="1" cap="a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722313" y="911113"/>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ja-JP" altLang="en-US" dirty="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5CA35C3-E04C-4A75-A69D-A59FB37B048B}"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3AB019E1-824D-41D5-A056-ABC73F622BDE}" type="slidenum">
              <a:rPr lang="ja-JP" altLang="en-US"/>
              <a:pPr/>
              <a:t>‹#›</a:t>
            </a:fld>
            <a:endParaRPr lang="ja-JP" altLang="en-US"/>
          </a:p>
        </p:txBody>
      </p:sp>
    </p:spTree>
    <p:extLst>
      <p:ext uri="{BB962C8B-B14F-4D97-AF65-F5344CB8AC3E}">
        <p14:creationId xmlns:p14="http://schemas.microsoft.com/office/powerpoint/2010/main" val="375366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sz="half" idx="1"/>
          </p:nvPr>
        </p:nvSpPr>
        <p:spPr>
          <a:xfrm>
            <a:off x="457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258918A-DCD4-40FD-92B6-095E08C60439}"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CB0E52F-C81B-4530-8D6B-99CE9C34B24A}" type="slidenum">
              <a:rPr lang="ja-JP" altLang="en-US"/>
              <a:pPr/>
              <a:t>‹#›</a:t>
            </a:fld>
            <a:endParaRPr lang="ja-JP" altLang="en-US"/>
          </a:p>
        </p:txBody>
      </p:sp>
    </p:spTree>
    <p:extLst>
      <p:ext uri="{BB962C8B-B14F-4D97-AF65-F5344CB8AC3E}">
        <p14:creationId xmlns:p14="http://schemas.microsoft.com/office/powerpoint/2010/main" val="208115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57200" y="1151338"/>
            <a:ext cx="4040188"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33" y="1151338"/>
            <a:ext cx="4041775"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33" y="1631156"/>
            <a:ext cx="4041775"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B7ACCF7-FBFC-4030-9911-9A0A2C63B5EA}" type="datetime1">
              <a:rPr lang="ja-JP" altLang="en-US" smtClean="0"/>
              <a:t>2025/9/25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1E13215B-0CA1-4363-87A8-C4A2C73CD5D1}" type="slidenum">
              <a:rPr lang="ja-JP" altLang="en-US"/>
              <a:pPr/>
              <a:t>‹#›</a:t>
            </a:fld>
            <a:endParaRPr lang="ja-JP" altLang="en-US"/>
          </a:p>
        </p:txBody>
      </p:sp>
    </p:spTree>
    <p:extLst>
      <p:ext uri="{BB962C8B-B14F-4D97-AF65-F5344CB8AC3E}">
        <p14:creationId xmlns:p14="http://schemas.microsoft.com/office/powerpoint/2010/main" val="305496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CE3A8D79-8B42-4975-9BF9-7BF4E5E4E291}" type="datetime1">
              <a:rPr lang="ja-JP" altLang="en-US" smtClean="0"/>
              <a:t>2025/9/25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A30436A8-BC6B-4D9E-8297-54AC3D835833}" type="slidenum">
              <a:rPr lang="ja-JP" altLang="en-US"/>
              <a:pPr/>
              <a:t>‹#›</a:t>
            </a:fld>
            <a:endParaRPr lang="ja-JP" altLang="en-US"/>
          </a:p>
        </p:txBody>
      </p:sp>
    </p:spTree>
    <p:extLst>
      <p:ext uri="{BB962C8B-B14F-4D97-AF65-F5344CB8AC3E}">
        <p14:creationId xmlns:p14="http://schemas.microsoft.com/office/powerpoint/2010/main" val="113625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04790"/>
            <a:ext cx="3008313" cy="871538"/>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3575050" y="204795"/>
            <a:ext cx="5111750" cy="4389835"/>
          </a:xfrm>
        </p:spPr>
        <p:txBody>
          <a:bodyPr/>
          <a:lstStyle>
            <a:lvl1pPr>
              <a:defRPr sz="2400">
                <a:latin typeface="游ゴシック" panose="020B0400000000000000" pitchFamily="50" charset="-128"/>
                <a:ea typeface="游ゴシック" panose="020B0400000000000000" pitchFamily="50" charset="-128"/>
              </a:defRPr>
            </a:lvl1pPr>
            <a:lvl2pPr>
              <a:defRPr sz="21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500">
                <a:latin typeface="游ゴシック" panose="020B0400000000000000" pitchFamily="50" charset="-128"/>
                <a:ea typeface="游ゴシック" panose="020B0400000000000000" pitchFamily="50" charset="-128"/>
              </a:defRPr>
            </a:lvl4pPr>
            <a:lvl5pPr>
              <a:defRPr sz="1500">
                <a:latin typeface="游ゴシック" panose="020B0400000000000000" pitchFamily="50" charset="-128"/>
                <a:ea typeface="游ゴシック" panose="020B0400000000000000" pitchFamily="50" charset="-128"/>
              </a:defRPr>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076328"/>
            <a:ext cx="3008313" cy="351829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CC7B82A-E832-42C9-BFBE-F24CB8C840DC}"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D214BE7-06E5-4E7F-97B3-4A0FFB2FA5D4}" type="slidenum">
              <a:rPr lang="ja-JP" altLang="en-US"/>
              <a:pPr/>
              <a:t>‹#›</a:t>
            </a:fld>
            <a:endParaRPr lang="ja-JP" altLang="en-US"/>
          </a:p>
        </p:txBody>
      </p:sp>
    </p:spTree>
    <p:extLst>
      <p:ext uri="{BB962C8B-B14F-4D97-AF65-F5344CB8AC3E}">
        <p14:creationId xmlns:p14="http://schemas.microsoft.com/office/powerpoint/2010/main" val="396955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4"/>
            <a:ext cx="5486400" cy="425054"/>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図プレースホルダー 2"/>
          <p:cNvSpPr>
            <a:spLocks noGrp="1"/>
          </p:cNvSpPr>
          <p:nvPr>
            <p:ph type="pic" idx="1"/>
          </p:nvPr>
        </p:nvSpPr>
        <p:spPr>
          <a:xfrm>
            <a:off x="1792288" y="459581"/>
            <a:ext cx="5486400" cy="3086100"/>
          </a:xfrm>
        </p:spPr>
        <p:txBody>
          <a:bodyPr rtlCol="0">
            <a:normAutofit/>
          </a:bodyPr>
          <a:lstStyle>
            <a:lvl1pPr marL="0" indent="0">
              <a:buNone/>
              <a:defRPr sz="2400">
                <a:latin typeface="游ゴシック" panose="020B0400000000000000" pitchFamily="50" charset="-128"/>
                <a:ea typeface="游ゴシック" panose="020B0400000000000000" pitchFamily="50" charset="-128"/>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4025507"/>
            <a:ext cx="5486400" cy="60364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15B1265-3F56-437A-990F-EF48DD47A35F}"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EB5AAB3C-9B3B-4AFB-BB04-571B0210F0FD}" type="slidenum">
              <a:rPr lang="ja-JP" altLang="en-US"/>
              <a:pPr/>
              <a:t>‹#›</a:t>
            </a:fld>
            <a:endParaRPr lang="ja-JP" altLang="en-US"/>
          </a:p>
        </p:txBody>
      </p:sp>
    </p:spTree>
    <p:extLst>
      <p:ext uri="{BB962C8B-B14F-4D97-AF65-F5344CB8AC3E}">
        <p14:creationId xmlns:p14="http://schemas.microsoft.com/office/powerpoint/2010/main" val="194742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8F8EEF4-E354-426C-B7D2-A2C65D543D67}"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FDA7B2D4-BFD3-48C1-B768-F0E69D83AB14}" type="slidenum">
              <a:rPr lang="ja-JP" altLang="en-US"/>
              <a:pPr/>
              <a:t>‹#›</a:t>
            </a:fld>
            <a:endParaRPr lang="ja-JP" altLang="en-US"/>
          </a:p>
        </p:txBody>
      </p:sp>
    </p:spTree>
    <p:extLst>
      <p:ext uri="{BB962C8B-B14F-4D97-AF65-F5344CB8AC3E}">
        <p14:creationId xmlns:p14="http://schemas.microsoft.com/office/powerpoint/2010/main" val="301384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6"/>
            <a:ext cx="2057400" cy="4388644"/>
          </a:xfrm>
        </p:spPr>
        <p:txBody>
          <a:bodyPr vert="eaVert"/>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05986"/>
            <a:ext cx="6019800" cy="4388644"/>
          </a:xfrm>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E64231F-5388-449E-B01E-29E10175B539}"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A804ED79-E7AF-4631-9488-EA844F9D5948}" type="slidenum">
              <a:rPr lang="ja-JP" altLang="en-US"/>
              <a:pPr/>
              <a:t>‹#›</a:t>
            </a:fld>
            <a:endParaRPr lang="ja-JP" altLang="en-US"/>
          </a:p>
        </p:txBody>
      </p:sp>
    </p:spTree>
    <p:extLst>
      <p:ext uri="{BB962C8B-B14F-4D97-AF65-F5344CB8AC3E}">
        <p14:creationId xmlns:p14="http://schemas.microsoft.com/office/powerpoint/2010/main" val="22405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457200" y="3057811"/>
            <a:ext cx="8229600" cy="108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2085696"/>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3319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31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0E57B61B-E668-461A-807E-80F1CC721B07}" type="slidenum">
              <a:rPr lang="ja-JP" altLang="en-US" smtClean="0"/>
              <a:pPr/>
              <a:t>‹#›</a:t>
            </a:fld>
            <a:endParaRPr lang="ja-JP" altLang="en-US"/>
          </a:p>
        </p:txBody>
      </p:sp>
      <p:sp>
        <p:nvSpPr>
          <p:cNvPr id="8" name="コンテンツ プレースホルダー 2"/>
          <p:cNvSpPr>
            <a:spLocks noGrp="1"/>
          </p:cNvSpPr>
          <p:nvPr>
            <p:ph idx="1"/>
          </p:nvPr>
        </p:nvSpPr>
        <p:spPr>
          <a:xfrm>
            <a:off x="457200" y="1200155"/>
            <a:ext cx="8229600" cy="3394472"/>
          </a:xfrm>
        </p:spPr>
        <p:txBody>
          <a:bodyPr/>
          <a:lstStyle>
            <a:lvl1pPr marL="198830" indent="-198830" eaLnBrk="1">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eaLnBrk="1">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eaLnBrk="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eaLnBrk="1">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Tree>
    <p:extLst>
      <p:ext uri="{BB962C8B-B14F-4D97-AF65-F5344CB8AC3E}">
        <p14:creationId xmlns:p14="http://schemas.microsoft.com/office/powerpoint/2010/main" val="32648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06296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F8409C4-B7E9-49E1-91FC-40BE6F76C989}" type="datetime1">
              <a:rPr lang="ja-JP" altLang="en-US" smtClean="0"/>
              <a:t>2025/9/25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18EF0BC0-D36F-43B2-9B09-259185B53A37}" type="slidenum">
              <a:rPr lang="ja-JP" altLang="en-US"/>
              <a:pPr/>
              <a:t>‹#›</a:t>
            </a:fld>
            <a:endParaRPr lang="ja-JP" altLang="en-US"/>
          </a:p>
        </p:txBody>
      </p:sp>
      <p:pic>
        <p:nvPicPr>
          <p:cNvPr id="6" name="図 5" descr="建物, ウィンドウ が含まれている画像&#10;&#10;AI によって生成されたコンテンツは間違っている可能性があります。">
            <a:extLst>
              <a:ext uri="{FF2B5EF4-FFF2-40B4-BE49-F238E27FC236}">
                <a16:creationId xmlns:a16="http://schemas.microsoft.com/office/drawing/2014/main" id="{8C940CF2-269E-302C-9935-0D081DE724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57201"/>
            <a:ext cx="9144000" cy="1480322"/>
          </a:xfrm>
          <a:prstGeom prst="rect">
            <a:avLst/>
          </a:prstGeom>
        </p:spPr>
      </p:pic>
    </p:spTree>
    <p:extLst>
      <p:ext uri="{BB962C8B-B14F-4D97-AF65-F5344CB8AC3E}">
        <p14:creationId xmlns:p14="http://schemas.microsoft.com/office/powerpoint/2010/main" val="143000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タイトルとコンテンツ">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145779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2870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4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263839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750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orage\home\nakajima\jobs\wdupt\OWL_contentsDIR\PWPテンプレート\Ring\jpg_temp_files\header_temp.jpg"/>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a:stretch/>
        </p:blipFill>
        <p:spPr bwMode="auto">
          <a:xfrm>
            <a:off x="55359" y="4262140"/>
            <a:ext cx="6447064" cy="84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ー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8" name="テキスト プレースホルダー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1547813" y="4767270"/>
            <a:ext cx="14859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fld id="{CF414D56-3934-4FD8-A819-D80C6456DA65}" type="datetime1">
              <a:rPr lang="ja-JP" altLang="en-US" smtClean="0"/>
              <a:t>2025/9/25</a:t>
            </a:fld>
            <a:endParaRPr lang="ja-JP" altLang="en-US"/>
          </a:p>
        </p:txBody>
      </p:sp>
      <p:sp>
        <p:nvSpPr>
          <p:cNvPr id="5" name="フッター プレースホルダー 4"/>
          <p:cNvSpPr>
            <a:spLocks noGrp="1"/>
          </p:cNvSpPr>
          <p:nvPr>
            <p:ph type="ftr" sz="quarter" idx="3"/>
          </p:nvPr>
        </p:nvSpPr>
        <p:spPr>
          <a:xfrm>
            <a:off x="3124200" y="4767270"/>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4767270"/>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メイリオ" panose="020B0604030504040204" pitchFamily="50" charset="-128"/>
                <a:ea typeface="メイリオ" panose="020B0604030504040204" pitchFamily="50" charset="-128"/>
              </a:defRPr>
            </a:lvl1pPr>
          </a:lstStyle>
          <a:p>
            <a:fld id="{DC1E574C-E4C5-4E3C-8886-723CE0591055}"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731" r:id="rId1"/>
    <p:sldLayoutId id="2147483737" r:id="rId2"/>
    <p:sldLayoutId id="2147483734" r:id="rId3"/>
    <p:sldLayoutId id="2147483721" r:id="rId4"/>
    <p:sldLayoutId id="2147483726" r:id="rId5"/>
    <p:sldLayoutId id="2147483738" r:id="rId6"/>
    <p:sldLayoutId id="2147483732" r:id="rId7"/>
    <p:sldLayoutId id="2147483735" r:id="rId8"/>
    <p:sldLayoutId id="2147483733" r:id="rId9"/>
    <p:sldLayoutId id="2147483736" r:id="rId10"/>
    <p:sldLayoutId id="2147483722" r:id="rId11"/>
    <p:sldLayoutId id="2147483723" r:id="rId12"/>
    <p:sldLayoutId id="2147483724" r:id="rId13"/>
    <p:sldLayoutId id="2147483725" r:id="rId14"/>
    <p:sldLayoutId id="2147483727" r:id="rId15"/>
    <p:sldLayoutId id="2147483728" r:id="rId16"/>
    <p:sldLayoutId id="2147483729" r:id="rId17"/>
    <p:sldLayoutId id="2147483730" r:id="rId18"/>
  </p:sldLayoutIdLst>
  <p:hf hdr="0" ftr="0" dt="0"/>
  <p:txStyles>
    <p:title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p:titleStyle>
    <p:bodyStyle>
      <a:lvl1pPr marL="257168" indent="-257168"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メイリオ" pitchFamily="50" charset="-128"/>
          <a:ea typeface="メイリオ" pitchFamily="50" charset="-128"/>
          <a:cs typeface="メイリオ" pitchFamily="50" charset="-128"/>
        </a:defRPr>
      </a:lvl1pPr>
      <a:lvl2pPr marL="557199" indent="-214308"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メイリオ" pitchFamily="50" charset="-128"/>
          <a:ea typeface="メイリオ" pitchFamily="50" charset="-128"/>
          <a:cs typeface="メイリオ" pitchFamily="50" charset="-128"/>
        </a:defRPr>
      </a:lvl2pPr>
      <a:lvl3pPr marL="857228" indent="-171446"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3pPr>
      <a:lvl4pPr marL="1200120"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4pPr>
      <a:lvl5pPr marL="1543012"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5pPr>
      <a:lvl6pPr marL="1885903"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doi.org/10.18910/9841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hinkchecksubmit.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scirev.org/" TargetMode="External"/><Relationship Id="rId5" Type="http://schemas.openxmlformats.org/officeDocument/2006/relationships/hyperlink" Target="https://doi.org/10.18910/94925" TargetMode="External"/><Relationship Id="rId4" Type="http://schemas.openxmlformats.org/officeDocument/2006/relationships/hyperlink" Target="https://doi.org/10.18910/9318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20736/00001276"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current.ndl.go.jp/node/27497"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3D985-0E6A-125C-4660-C3E27D9C06F0}"/>
              </a:ext>
            </a:extLst>
          </p:cNvPr>
          <p:cNvSpPr>
            <a:spLocks noGrp="1"/>
          </p:cNvSpPr>
          <p:nvPr>
            <p:ph type="ctrTitle"/>
          </p:nvPr>
        </p:nvSpPr>
        <p:spPr>
          <a:xfrm>
            <a:off x="2447764" y="1927309"/>
            <a:ext cx="4248472" cy="1738931"/>
          </a:xfrm>
        </p:spPr>
        <p:txBody>
          <a:bodyPr/>
          <a:lstStyle/>
          <a:p>
            <a:pPr marL="0" indent="0">
              <a:buNone/>
            </a:pPr>
            <a:r>
              <a:rPr kumimoji="1" lang="ja-JP" altLang="en-US" sz="2800" dirty="0"/>
              <a:t>プレダトリージャーナル</a:t>
            </a:r>
          </a:p>
        </p:txBody>
      </p:sp>
      <p:sp>
        <p:nvSpPr>
          <p:cNvPr id="3" name="字幕 2">
            <a:extLst>
              <a:ext uri="{FF2B5EF4-FFF2-40B4-BE49-F238E27FC236}">
                <a16:creationId xmlns:a16="http://schemas.microsoft.com/office/drawing/2014/main" id="{6EED7974-A4B6-8CED-FEB7-46C88C58CC39}"/>
              </a:ext>
            </a:extLst>
          </p:cNvPr>
          <p:cNvSpPr>
            <a:spLocks noGrp="1"/>
          </p:cNvSpPr>
          <p:nvPr>
            <p:ph type="subTitle" idx="1"/>
          </p:nvPr>
        </p:nvSpPr>
        <p:spPr>
          <a:xfrm>
            <a:off x="179512" y="195486"/>
            <a:ext cx="6944816" cy="1206134"/>
          </a:xfrm>
        </p:spPr>
        <p:txBody>
          <a:bodyPr/>
          <a:lstStyle/>
          <a:p>
            <a:pPr algn="l"/>
            <a:r>
              <a:rPr lang="ja-JP" altLang="en-US" sz="1400" b="1" dirty="0">
                <a:solidFill>
                  <a:schemeClr val="bg1"/>
                </a:solidFill>
              </a:rPr>
              <a:t>新任教員研修プログラム</a:t>
            </a:r>
            <a:br>
              <a:rPr lang="en-US" altLang="ja-JP" sz="1400" b="1" dirty="0">
                <a:solidFill>
                  <a:schemeClr val="bg1"/>
                </a:solidFill>
              </a:rPr>
            </a:br>
            <a:br>
              <a:rPr lang="en-US" altLang="ja-JP" sz="1400" b="1" dirty="0">
                <a:solidFill>
                  <a:schemeClr val="bg1"/>
                </a:solidFill>
              </a:rPr>
            </a:br>
            <a:r>
              <a:rPr lang="ja-JP" altLang="en-US" sz="1400" b="1" dirty="0">
                <a:solidFill>
                  <a:schemeClr val="bg1"/>
                </a:solidFill>
              </a:rPr>
              <a:t>オープンアクセスを巡る状況と</a:t>
            </a:r>
            <a:br>
              <a:rPr lang="en-US" altLang="ja-JP" sz="1400" b="1" dirty="0">
                <a:solidFill>
                  <a:schemeClr val="bg1"/>
                </a:solidFill>
              </a:rPr>
            </a:br>
            <a:r>
              <a:rPr lang="ja-JP" altLang="en-US" sz="1400" b="1" dirty="0">
                <a:solidFill>
                  <a:schemeClr val="bg1"/>
                </a:solidFill>
              </a:rPr>
              <a:t>大阪大学におけるオープンアクセス支援⑤</a:t>
            </a:r>
            <a:endParaRPr kumimoji="1" lang="ja-JP" altLang="en-US" sz="1400" b="1" dirty="0">
              <a:solidFill>
                <a:schemeClr val="bg1"/>
              </a:solidFill>
            </a:endParaRPr>
          </a:p>
        </p:txBody>
      </p:sp>
    </p:spTree>
    <p:extLst>
      <p:ext uri="{BB962C8B-B14F-4D97-AF65-F5344CB8AC3E}">
        <p14:creationId xmlns:p14="http://schemas.microsoft.com/office/powerpoint/2010/main" val="170519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630B7-DB80-4B07-A114-1F94D88D335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3B9469-1220-F9B1-07D7-3CF48C2E454A}"/>
              </a:ext>
            </a:extLst>
          </p:cNvPr>
          <p:cNvSpPr>
            <a:spLocks noGrp="1"/>
          </p:cNvSpPr>
          <p:nvPr>
            <p:ph type="title"/>
          </p:nvPr>
        </p:nvSpPr>
        <p:spPr/>
        <p:txBody>
          <a:bodyPr/>
          <a:lstStyle/>
          <a:p>
            <a:r>
              <a:rPr lang="ja-JP" altLang="en-US" sz="2700" dirty="0"/>
              <a:t>プレダトリージャーナル対策</a:t>
            </a:r>
          </a:p>
        </p:txBody>
      </p:sp>
      <p:sp>
        <p:nvSpPr>
          <p:cNvPr id="4" name="スライド番号プレースホルダー 3">
            <a:extLst>
              <a:ext uri="{FF2B5EF4-FFF2-40B4-BE49-F238E27FC236}">
                <a16:creationId xmlns:a16="http://schemas.microsoft.com/office/drawing/2014/main" id="{BF255FCD-F0C0-D01F-143E-7C146EECC232}"/>
              </a:ext>
            </a:extLst>
          </p:cNvPr>
          <p:cNvSpPr>
            <a:spLocks noGrp="1"/>
          </p:cNvSpPr>
          <p:nvPr>
            <p:ph type="sldNum" sz="quarter" idx="12"/>
          </p:nvPr>
        </p:nvSpPr>
        <p:spPr/>
        <p:txBody>
          <a:bodyPr/>
          <a:lstStyle/>
          <a:p>
            <a:r>
              <a:rPr lang="en-US" altLang="ja-JP" dirty="0"/>
              <a:t>10</a:t>
            </a:r>
            <a:endParaRPr lang="ja-JP" altLang="en-US" dirty="0"/>
          </a:p>
        </p:txBody>
      </p:sp>
      <p:sp>
        <p:nvSpPr>
          <p:cNvPr id="5" name="コンテンツ プレースホルダー 4">
            <a:extLst>
              <a:ext uri="{FF2B5EF4-FFF2-40B4-BE49-F238E27FC236}">
                <a16:creationId xmlns:a16="http://schemas.microsoft.com/office/drawing/2014/main" id="{727B8BF2-FF32-F673-5B3D-29B672115F87}"/>
              </a:ext>
            </a:extLst>
          </p:cNvPr>
          <p:cNvSpPr>
            <a:spLocks noGrp="1"/>
          </p:cNvSpPr>
          <p:nvPr>
            <p:ph idx="1"/>
          </p:nvPr>
        </p:nvSpPr>
        <p:spPr>
          <a:xfrm>
            <a:off x="457200" y="1200155"/>
            <a:ext cx="8229600" cy="3394472"/>
          </a:xfrm>
        </p:spPr>
        <p:txBody>
          <a:bodyPr/>
          <a:lstStyle/>
          <a:p>
            <a:pPr marL="0" indent="0">
              <a:buNone/>
            </a:pPr>
            <a:r>
              <a:rPr lang="ja-JP" altLang="en-US" dirty="0"/>
              <a:t>■特徴を知る</a:t>
            </a:r>
            <a:endParaRPr lang="en-US" altLang="ja-JP" dirty="0"/>
          </a:p>
          <a:p>
            <a:endParaRPr lang="en-US" altLang="ja-JP" dirty="0"/>
          </a:p>
          <a:p>
            <a:pPr marL="204781" lvl="1" indent="0">
              <a:buNone/>
            </a:pPr>
            <a:r>
              <a:rPr kumimoji="1" lang="en-US" altLang="ja-JP" sz="1100" b="1" dirty="0"/>
              <a:t>                                                     </a:t>
            </a:r>
            <a:endParaRPr kumimoji="1" lang="ja-JP" altLang="en-US" sz="1100" dirty="0"/>
          </a:p>
        </p:txBody>
      </p:sp>
      <p:pic>
        <p:nvPicPr>
          <p:cNvPr id="7" name="図 6">
            <a:extLst>
              <a:ext uri="{FF2B5EF4-FFF2-40B4-BE49-F238E27FC236}">
                <a16:creationId xmlns:a16="http://schemas.microsoft.com/office/drawing/2014/main" id="{C5991EB7-862A-4118-B132-C6AE166D046C}"/>
              </a:ext>
            </a:extLst>
          </p:cNvPr>
          <p:cNvPicPr>
            <a:picLocks noChangeAspect="1"/>
          </p:cNvPicPr>
          <p:nvPr/>
        </p:nvPicPr>
        <p:blipFill>
          <a:blip r:embed="rId3"/>
          <a:stretch>
            <a:fillRect/>
          </a:stretch>
        </p:blipFill>
        <p:spPr>
          <a:xfrm>
            <a:off x="936576" y="1595509"/>
            <a:ext cx="5616624" cy="2933395"/>
          </a:xfrm>
          <a:prstGeom prst="rect">
            <a:avLst/>
          </a:prstGeom>
        </p:spPr>
      </p:pic>
      <p:sp>
        <p:nvSpPr>
          <p:cNvPr id="9" name="テキスト ボックス 8">
            <a:extLst>
              <a:ext uri="{FF2B5EF4-FFF2-40B4-BE49-F238E27FC236}">
                <a16:creationId xmlns:a16="http://schemas.microsoft.com/office/drawing/2014/main" id="{7B3FE181-9BDF-67FC-4599-77C20F7304F1}"/>
              </a:ext>
            </a:extLst>
          </p:cNvPr>
          <p:cNvSpPr txBox="1"/>
          <p:nvPr/>
        </p:nvSpPr>
        <p:spPr>
          <a:xfrm>
            <a:off x="519927" y="4601020"/>
            <a:ext cx="7582780" cy="400110"/>
          </a:xfrm>
          <a:prstGeom prst="rect">
            <a:avLst/>
          </a:prstGeom>
          <a:noFill/>
        </p:spPr>
        <p:txBody>
          <a:bodyPr wrap="square">
            <a:spAutoFit/>
          </a:bodyPr>
          <a:lstStyle/>
          <a:p>
            <a:r>
              <a:rPr lang="ja-JP" altLang="en-US" sz="1000" dirty="0"/>
              <a:t>出典：井出和希　「学術誌・データのオープン化、質、逃れられない曖昧さと実践的アプローチ 」</a:t>
            </a:r>
            <a:endParaRPr lang="en-US" altLang="ja-JP" sz="1000" dirty="0"/>
          </a:p>
          <a:p>
            <a:r>
              <a:rPr lang="ja-JP" altLang="en-US" sz="1000" dirty="0"/>
              <a:t>研究大学コンソーシアム「学術情報流通に関する連続セミナー」第</a:t>
            </a:r>
            <a:r>
              <a:rPr lang="en-US" altLang="ja-JP" sz="1000" dirty="0"/>
              <a:t>6</a:t>
            </a:r>
            <a:r>
              <a:rPr lang="ja-JP" altLang="en-US" sz="1000" dirty="0"/>
              <a:t>回</a:t>
            </a:r>
            <a:r>
              <a:rPr lang="en-US" altLang="ja-JP" sz="1000" dirty="0"/>
              <a:t>, 2024</a:t>
            </a:r>
            <a:r>
              <a:rPr lang="ja-JP" altLang="en-US" sz="1000" dirty="0"/>
              <a:t>年</a:t>
            </a:r>
            <a:r>
              <a:rPr lang="en-US" altLang="ja-JP" sz="1000" dirty="0"/>
              <a:t>11</a:t>
            </a:r>
            <a:r>
              <a:rPr lang="ja-JP" altLang="en-US" sz="1000" dirty="0"/>
              <a:t>月</a:t>
            </a:r>
            <a:r>
              <a:rPr lang="en-US" altLang="ja-JP" sz="1000" dirty="0"/>
              <a:t>8</a:t>
            </a:r>
            <a:r>
              <a:rPr lang="ja-JP" altLang="en-US" sz="1000" dirty="0"/>
              <a:t>日　における発表資料　</a:t>
            </a:r>
            <a:r>
              <a:rPr lang="en-US" altLang="ja-JP" sz="1000" dirty="0">
                <a:hlinkClick r:id="rId4"/>
              </a:rPr>
              <a:t>https://doi.org/10.18910/98413</a:t>
            </a:r>
            <a:endParaRPr lang="ja-JP" altLang="en-US" sz="1000" dirty="0"/>
          </a:p>
        </p:txBody>
      </p:sp>
      <p:sp>
        <p:nvSpPr>
          <p:cNvPr id="12" name="フローチャート: 代替処理 11">
            <a:extLst>
              <a:ext uri="{FF2B5EF4-FFF2-40B4-BE49-F238E27FC236}">
                <a16:creationId xmlns:a16="http://schemas.microsoft.com/office/drawing/2014/main" id="{0B19CBD5-17ED-E87E-3FB8-C8D2C11EE617}"/>
              </a:ext>
            </a:extLst>
          </p:cNvPr>
          <p:cNvSpPr/>
          <p:nvPr/>
        </p:nvSpPr>
        <p:spPr>
          <a:xfrm rot="10800000" flipV="1">
            <a:off x="6705553" y="1979612"/>
            <a:ext cx="1828894" cy="539712"/>
          </a:xfrm>
          <a:prstGeom prst="flowChartAlternateProcess">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dirty="0"/>
              <a:t>ジャーナルを評価する際の観点として参考に</a:t>
            </a:r>
            <a:endParaRPr kumimoji="1" lang="en-US" altLang="ja-JP" sz="1100" dirty="0"/>
          </a:p>
        </p:txBody>
      </p:sp>
      <p:sp>
        <p:nvSpPr>
          <p:cNvPr id="14" name="テキスト ボックス 13">
            <a:extLst>
              <a:ext uri="{FF2B5EF4-FFF2-40B4-BE49-F238E27FC236}">
                <a16:creationId xmlns:a16="http://schemas.microsoft.com/office/drawing/2014/main" id="{9F75B55F-9F70-1010-65B7-AB773DCFCA22}"/>
              </a:ext>
            </a:extLst>
          </p:cNvPr>
          <p:cNvSpPr txBox="1"/>
          <p:nvPr/>
        </p:nvSpPr>
        <p:spPr>
          <a:xfrm>
            <a:off x="3278131" y="1336860"/>
            <a:ext cx="4824576" cy="746358"/>
          </a:xfrm>
          <a:prstGeom prst="rect">
            <a:avLst/>
          </a:prstGeom>
          <a:noFill/>
        </p:spPr>
        <p:txBody>
          <a:bodyPr wrap="square" rtlCol="0">
            <a:spAutoFit/>
          </a:bodyPr>
          <a:lstStyle/>
          <a:p>
            <a:r>
              <a:rPr lang="en-US" altLang="ja-JP" sz="1400" dirty="0"/>
              <a:t>Predatory Reports (Cabell Publishing)</a:t>
            </a:r>
          </a:p>
          <a:p>
            <a:r>
              <a:rPr kumimoji="1" lang="ja-JP" altLang="en-US" sz="1050" dirty="0"/>
              <a:t>（商用のプレダトリージャーナルデータベース）　のデータを元とした調査</a:t>
            </a:r>
            <a:endParaRPr kumimoji="1" lang="en-US" altLang="ja-JP" sz="1050" dirty="0"/>
          </a:p>
          <a:p>
            <a:endParaRPr kumimoji="1" lang="ja-JP" altLang="en-US" dirty="0"/>
          </a:p>
        </p:txBody>
      </p:sp>
    </p:spTree>
    <p:extLst>
      <p:ext uri="{BB962C8B-B14F-4D97-AF65-F5344CB8AC3E}">
        <p14:creationId xmlns:p14="http://schemas.microsoft.com/office/powerpoint/2010/main" val="392359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7E5C6-A739-4EE1-3140-381347E1698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13D9D19-7C76-6BB0-C659-051B749F402E}"/>
              </a:ext>
            </a:extLst>
          </p:cNvPr>
          <p:cNvSpPr>
            <a:spLocks noGrp="1"/>
          </p:cNvSpPr>
          <p:nvPr>
            <p:ph type="title"/>
          </p:nvPr>
        </p:nvSpPr>
        <p:spPr/>
        <p:txBody>
          <a:bodyPr/>
          <a:lstStyle/>
          <a:p>
            <a:r>
              <a:rPr lang="ja-JP" altLang="en-US" sz="2700" dirty="0"/>
              <a:t>プレダトリージャーナル対策</a:t>
            </a:r>
          </a:p>
        </p:txBody>
      </p:sp>
      <p:sp>
        <p:nvSpPr>
          <p:cNvPr id="4" name="スライド番号プレースホルダー 3">
            <a:extLst>
              <a:ext uri="{FF2B5EF4-FFF2-40B4-BE49-F238E27FC236}">
                <a16:creationId xmlns:a16="http://schemas.microsoft.com/office/drawing/2014/main" id="{E111C583-1ABB-0F73-2295-F3363C6EA2A6}"/>
              </a:ext>
            </a:extLst>
          </p:cNvPr>
          <p:cNvSpPr>
            <a:spLocks noGrp="1"/>
          </p:cNvSpPr>
          <p:nvPr>
            <p:ph type="sldNum" sz="quarter" idx="12"/>
          </p:nvPr>
        </p:nvSpPr>
        <p:spPr/>
        <p:txBody>
          <a:bodyPr/>
          <a:lstStyle/>
          <a:p>
            <a:r>
              <a:rPr lang="en-US" altLang="ja-JP" dirty="0"/>
              <a:t>11</a:t>
            </a:r>
            <a:endParaRPr lang="ja-JP" altLang="en-US" dirty="0"/>
          </a:p>
        </p:txBody>
      </p:sp>
      <p:sp>
        <p:nvSpPr>
          <p:cNvPr id="5" name="コンテンツ プレースホルダー 4">
            <a:extLst>
              <a:ext uri="{FF2B5EF4-FFF2-40B4-BE49-F238E27FC236}">
                <a16:creationId xmlns:a16="http://schemas.microsoft.com/office/drawing/2014/main" id="{571ECAFB-B796-FCB3-7F69-8E45A90C23EF}"/>
              </a:ext>
            </a:extLst>
          </p:cNvPr>
          <p:cNvSpPr>
            <a:spLocks noGrp="1"/>
          </p:cNvSpPr>
          <p:nvPr>
            <p:ph idx="1"/>
          </p:nvPr>
        </p:nvSpPr>
        <p:spPr>
          <a:xfrm>
            <a:off x="457200" y="1200155"/>
            <a:ext cx="8229600" cy="3394472"/>
          </a:xfrm>
        </p:spPr>
        <p:txBody>
          <a:bodyPr/>
          <a:lstStyle/>
          <a:p>
            <a:r>
              <a:rPr lang="ja-JP" altLang="en-US" dirty="0"/>
              <a:t>ツール類　</a:t>
            </a:r>
            <a:endParaRPr lang="en-US" altLang="ja-JP" sz="1100" dirty="0"/>
          </a:p>
          <a:p>
            <a:pPr lvl="1"/>
            <a:r>
              <a:rPr lang="ja-JP" altLang="en-US" dirty="0"/>
              <a:t>ウオッチリスト</a:t>
            </a:r>
            <a:endParaRPr lang="en-US" altLang="ja-JP" dirty="0"/>
          </a:p>
          <a:p>
            <a:pPr lvl="2"/>
            <a:r>
              <a:rPr lang="en-US" altLang="ja-JP" dirty="0"/>
              <a:t>Predatory Reports (Cabell Publishing)</a:t>
            </a:r>
            <a:r>
              <a:rPr lang="ja-JP" altLang="en-US" dirty="0"/>
              <a:t>　</a:t>
            </a:r>
            <a:endParaRPr lang="en-US" altLang="ja-JP" dirty="0"/>
          </a:p>
          <a:p>
            <a:pPr lvl="3"/>
            <a:r>
              <a:rPr lang="ja-JP" altLang="en-US" dirty="0"/>
              <a:t>商用データベース、評価項目・基準を明示</a:t>
            </a:r>
            <a:endParaRPr lang="en-US" altLang="ja-JP" dirty="0"/>
          </a:p>
          <a:p>
            <a:pPr lvl="3"/>
            <a:r>
              <a:rPr lang="ja-JP" altLang="en-US" dirty="0"/>
              <a:t>問題点も</a:t>
            </a:r>
            <a:endParaRPr lang="en-US" altLang="ja-JP" dirty="0"/>
          </a:p>
          <a:p>
            <a:pPr marL="402420" lvl="2" indent="0">
              <a:buNone/>
            </a:pPr>
            <a:endParaRPr lang="en-US" altLang="ja-JP" dirty="0"/>
          </a:p>
          <a:p>
            <a:pPr lvl="1"/>
            <a:r>
              <a:rPr lang="ja-JP" altLang="en-US" dirty="0"/>
              <a:t>チェックリスト</a:t>
            </a:r>
            <a:endParaRPr lang="en-US" altLang="ja-JP" dirty="0"/>
          </a:p>
          <a:p>
            <a:pPr lvl="2"/>
            <a:r>
              <a:rPr lang="en-US" altLang="ja-JP" dirty="0">
                <a:hlinkClick r:id="rId3"/>
              </a:rPr>
              <a:t>Think. Check. Submit.</a:t>
            </a:r>
            <a:r>
              <a:rPr lang="ja-JP" altLang="en-US" dirty="0"/>
              <a:t>　</a:t>
            </a:r>
            <a:endParaRPr lang="en-US" altLang="ja-JP" dirty="0"/>
          </a:p>
          <a:p>
            <a:pPr lvl="2"/>
            <a:r>
              <a:rPr lang="ja-JP" altLang="en-US" dirty="0"/>
              <a:t>（日本語訳）井出和希</a:t>
            </a:r>
            <a:r>
              <a:rPr lang="en-US" altLang="ja-JP" dirty="0"/>
              <a:t>, </a:t>
            </a:r>
            <a:r>
              <a:rPr lang="ja-JP" altLang="en-US" dirty="0"/>
              <a:t>中山健夫</a:t>
            </a:r>
            <a:r>
              <a:rPr lang="en-US" altLang="ja-JP" dirty="0"/>
              <a:t> </a:t>
            </a:r>
            <a:r>
              <a:rPr lang="ja-JP" altLang="en-US" dirty="0"/>
              <a:t>「</a:t>
            </a:r>
            <a:r>
              <a:rPr lang="ja-JP" altLang="en-US" dirty="0">
                <a:hlinkClick r:id="rId4"/>
              </a:rPr>
              <a:t>論文投稿先検討のためのチェックリスト（</a:t>
            </a:r>
            <a:r>
              <a:rPr lang="en-US" altLang="ja-JP" dirty="0">
                <a:hlinkClick r:id="rId4"/>
              </a:rPr>
              <a:t>2023</a:t>
            </a:r>
            <a:r>
              <a:rPr lang="ja-JP" altLang="en-US" dirty="0">
                <a:hlinkClick r:id="rId4"/>
              </a:rPr>
              <a:t>年</a:t>
            </a:r>
            <a:r>
              <a:rPr lang="en-US" altLang="ja-JP" dirty="0">
                <a:hlinkClick r:id="rId4"/>
              </a:rPr>
              <a:t>6</a:t>
            </a:r>
            <a:r>
              <a:rPr lang="ja-JP" altLang="en-US" dirty="0">
                <a:hlinkClick r:id="rId4"/>
              </a:rPr>
              <a:t>月版）</a:t>
            </a:r>
            <a:r>
              <a:rPr lang="ja-JP" altLang="en-US" dirty="0"/>
              <a:t>」</a:t>
            </a:r>
            <a:endParaRPr lang="en-US" altLang="ja-JP" sz="1050" dirty="0"/>
          </a:p>
          <a:p>
            <a:pPr lvl="2"/>
            <a:r>
              <a:rPr lang="ja-JP" altLang="en-US" dirty="0"/>
              <a:t>井出和希</a:t>
            </a:r>
            <a:r>
              <a:rPr lang="en-US" altLang="ja-JP" dirty="0"/>
              <a:t>, </a:t>
            </a:r>
            <a:r>
              <a:rPr lang="ja-JP" altLang="en-US" dirty="0"/>
              <a:t>中山健夫「</a:t>
            </a:r>
            <a:r>
              <a:rPr lang="ja-JP" altLang="en-US" dirty="0">
                <a:hlinkClick r:id="rId5"/>
              </a:rPr>
              <a:t>その学術誌、大丈夫？</a:t>
            </a:r>
            <a:r>
              <a:rPr lang="ja-JP" altLang="en-US" dirty="0"/>
              <a:t>」</a:t>
            </a:r>
            <a:endParaRPr lang="en-US" altLang="ja-JP" dirty="0"/>
          </a:p>
          <a:p>
            <a:pPr marL="402420" lvl="2" indent="0">
              <a:buNone/>
            </a:pPr>
            <a:endParaRPr lang="ja-JP" altLang="en-US" dirty="0"/>
          </a:p>
          <a:p>
            <a:pPr lvl="1"/>
            <a:r>
              <a:rPr lang="ja-JP" altLang="en-US" dirty="0"/>
              <a:t>研究者間での情報交換</a:t>
            </a:r>
            <a:endParaRPr lang="en-US" altLang="ja-JP" dirty="0"/>
          </a:p>
          <a:p>
            <a:pPr lvl="2"/>
            <a:r>
              <a:rPr lang="en-US" altLang="ja-JP" dirty="0" err="1">
                <a:hlinkClick r:id="rId6"/>
              </a:rPr>
              <a:t>SciRev</a:t>
            </a:r>
            <a:endParaRPr lang="en-US" altLang="ja-JP" dirty="0"/>
          </a:p>
          <a:p>
            <a:pPr lvl="3"/>
            <a:r>
              <a:rPr kumimoji="1" lang="ja-JP" altLang="en-US" sz="1250" dirty="0">
                <a:solidFill>
                  <a:schemeClr val="tx1"/>
                </a:solidFill>
              </a:rPr>
              <a:t>査読プロセスについて、研究者の経験を共有するデータベース</a:t>
            </a:r>
            <a:endParaRPr lang="en-US" altLang="ja-JP" dirty="0"/>
          </a:p>
          <a:p>
            <a:pPr lvl="2"/>
            <a:endParaRPr kumimoji="1" lang="en-US" altLang="ja-JP" dirty="0"/>
          </a:p>
        </p:txBody>
      </p:sp>
      <p:sp>
        <p:nvSpPr>
          <p:cNvPr id="8" name="フローチャート: 代替処理 7">
            <a:extLst>
              <a:ext uri="{FF2B5EF4-FFF2-40B4-BE49-F238E27FC236}">
                <a16:creationId xmlns:a16="http://schemas.microsoft.com/office/drawing/2014/main" id="{C80FD1EE-CD7A-6476-EF2E-D34423DCB51B}"/>
              </a:ext>
            </a:extLst>
          </p:cNvPr>
          <p:cNvSpPr/>
          <p:nvPr/>
        </p:nvSpPr>
        <p:spPr>
          <a:xfrm rot="10800000" flipV="1">
            <a:off x="4499992" y="1433788"/>
            <a:ext cx="2808064" cy="648072"/>
          </a:xfrm>
          <a:prstGeom prst="flowChartAlternateProcess">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（注意）同名の無料データベースもあるが、</a:t>
            </a:r>
            <a:endParaRPr lang="en-US" altLang="ja-JP" sz="1100" dirty="0">
              <a:solidFill>
                <a:schemeClr val="tx1"/>
              </a:solidFill>
            </a:endParaRPr>
          </a:p>
          <a:p>
            <a:pPr algn="ctr"/>
            <a:r>
              <a:rPr kumimoji="1" lang="ja-JP" altLang="en-US" sz="1100" dirty="0">
                <a:solidFill>
                  <a:schemeClr val="tx1"/>
                </a:solidFill>
              </a:rPr>
              <a:t>匿名集団によるもので、評価基準が不明</a:t>
            </a:r>
          </a:p>
        </p:txBody>
      </p:sp>
      <p:cxnSp>
        <p:nvCxnSpPr>
          <p:cNvPr id="13" name="直線コネクタ 12">
            <a:extLst>
              <a:ext uri="{FF2B5EF4-FFF2-40B4-BE49-F238E27FC236}">
                <a16:creationId xmlns:a16="http://schemas.microsoft.com/office/drawing/2014/main" id="{466743ED-5558-15DD-BA98-EFD5A9CC9E3A}"/>
              </a:ext>
            </a:extLst>
          </p:cNvPr>
          <p:cNvCxnSpPr>
            <a:cxnSpLocks/>
            <a:endCxn id="8" idx="3"/>
          </p:cNvCxnSpPr>
          <p:nvPr/>
        </p:nvCxnSpPr>
        <p:spPr>
          <a:xfrm flipV="1">
            <a:off x="4139952" y="1757824"/>
            <a:ext cx="360040" cy="119589"/>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grpSp>
        <p:nvGrpSpPr>
          <p:cNvPr id="6" name="グループ化 5">
            <a:extLst>
              <a:ext uri="{FF2B5EF4-FFF2-40B4-BE49-F238E27FC236}">
                <a16:creationId xmlns:a16="http://schemas.microsoft.com/office/drawing/2014/main" id="{924B2FB0-634B-927B-B995-6FEE3BC82D3A}"/>
              </a:ext>
            </a:extLst>
          </p:cNvPr>
          <p:cNvGrpSpPr/>
          <p:nvPr/>
        </p:nvGrpSpPr>
        <p:grpSpPr>
          <a:xfrm>
            <a:off x="6156176" y="3810424"/>
            <a:ext cx="3096344" cy="956846"/>
            <a:chOff x="6331087" y="4186654"/>
            <a:chExt cx="3096344" cy="956846"/>
          </a:xfrm>
        </p:grpSpPr>
        <p:sp>
          <p:nvSpPr>
            <p:cNvPr id="3" name="四角形: 角を丸くする 2">
              <a:extLst>
                <a:ext uri="{FF2B5EF4-FFF2-40B4-BE49-F238E27FC236}">
                  <a16:creationId xmlns:a16="http://schemas.microsoft.com/office/drawing/2014/main" id="{9D821706-71CD-F61B-E11B-0E8DFFB5884F}"/>
                </a:ext>
              </a:extLst>
            </p:cNvPr>
            <p:cNvSpPr/>
            <p:nvPr/>
          </p:nvSpPr>
          <p:spPr>
            <a:xfrm>
              <a:off x="6614519" y="4186654"/>
              <a:ext cx="2529481" cy="956846"/>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代替処理 6">
              <a:extLst>
                <a:ext uri="{FF2B5EF4-FFF2-40B4-BE49-F238E27FC236}">
                  <a16:creationId xmlns:a16="http://schemas.microsoft.com/office/drawing/2014/main" id="{E8EDBB60-0FD4-AA12-91D0-E2031174EEC9}"/>
                </a:ext>
              </a:extLst>
            </p:cNvPr>
            <p:cNvSpPr/>
            <p:nvPr/>
          </p:nvSpPr>
          <p:spPr>
            <a:xfrm rot="10800000" flipV="1">
              <a:off x="6331087" y="4359510"/>
              <a:ext cx="3096344" cy="572621"/>
            </a:xfrm>
            <a:prstGeom prst="flowChartAlternateProces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rPr>
                <a:t>いずれも、</a:t>
              </a:r>
              <a:endParaRPr lang="en-US" altLang="ja-JP" sz="1100" b="1" dirty="0">
                <a:solidFill>
                  <a:schemeClr val="bg1"/>
                </a:solidFill>
              </a:endParaRPr>
            </a:p>
            <a:p>
              <a:pPr algn="ctr"/>
              <a:r>
                <a:rPr lang="ja-JP" altLang="en-US" sz="1400" b="1" dirty="0">
                  <a:solidFill>
                    <a:schemeClr val="bg1"/>
                  </a:solidFill>
                </a:rPr>
                <a:t>二値的に判断することは</a:t>
              </a:r>
              <a:endParaRPr lang="en-US" altLang="ja-JP" sz="1400" b="1" dirty="0">
                <a:solidFill>
                  <a:schemeClr val="bg1"/>
                </a:solidFill>
              </a:endParaRPr>
            </a:p>
            <a:p>
              <a:pPr algn="ctr"/>
              <a:r>
                <a:rPr lang="ja-JP" altLang="en-US" sz="1400" b="1" dirty="0">
                  <a:solidFill>
                    <a:schemeClr val="bg1"/>
                  </a:solidFill>
                </a:rPr>
                <a:t>できない</a:t>
              </a:r>
              <a:endParaRPr lang="en-US" altLang="ja-JP" sz="1400" b="1" dirty="0">
                <a:solidFill>
                  <a:schemeClr val="bg1"/>
                </a:solidFill>
              </a:endParaRPr>
            </a:p>
            <a:p>
              <a:pPr algn="ctr"/>
              <a:r>
                <a:rPr kumimoji="1" lang="ja-JP" altLang="en-US" sz="1100" b="1" dirty="0">
                  <a:solidFill>
                    <a:schemeClr val="bg1"/>
                  </a:solidFill>
                </a:rPr>
                <a:t>ことを踏まえて利用</a:t>
              </a:r>
            </a:p>
          </p:txBody>
        </p:sp>
      </p:grpSp>
    </p:spTree>
    <p:extLst>
      <p:ext uri="{BB962C8B-B14F-4D97-AF65-F5344CB8AC3E}">
        <p14:creationId xmlns:p14="http://schemas.microsoft.com/office/powerpoint/2010/main" val="166478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A00DED-B99E-4402-B1D1-DF0AA987D732}"/>
              </a:ext>
            </a:extLst>
          </p:cNvPr>
          <p:cNvSpPr>
            <a:spLocks noGrp="1"/>
          </p:cNvSpPr>
          <p:nvPr>
            <p:ph type="title"/>
          </p:nvPr>
        </p:nvSpPr>
        <p:spPr/>
        <p:txBody>
          <a:bodyPr/>
          <a:lstStyle/>
          <a:p>
            <a:r>
              <a:rPr lang="ja-JP" altLang="en-US" sz="2700" dirty="0"/>
              <a:t>前半のまとめにかえて</a:t>
            </a:r>
          </a:p>
        </p:txBody>
      </p:sp>
      <p:sp>
        <p:nvSpPr>
          <p:cNvPr id="3" name="スライド番号プレースホルダー 2">
            <a:extLst>
              <a:ext uri="{FF2B5EF4-FFF2-40B4-BE49-F238E27FC236}">
                <a16:creationId xmlns:a16="http://schemas.microsoft.com/office/drawing/2014/main" id="{AF416AB9-AAFB-413E-8A1D-BAE556434F76}"/>
              </a:ext>
            </a:extLst>
          </p:cNvPr>
          <p:cNvSpPr>
            <a:spLocks noGrp="1"/>
          </p:cNvSpPr>
          <p:nvPr>
            <p:ph type="sldNum" sz="quarter" idx="12"/>
          </p:nvPr>
        </p:nvSpPr>
        <p:spPr/>
        <p:txBody>
          <a:bodyPr/>
          <a:lstStyle/>
          <a:p>
            <a:r>
              <a:rPr lang="en-US" altLang="ja-JP" dirty="0"/>
              <a:t>12</a:t>
            </a:r>
            <a:endParaRPr lang="ja-JP" altLang="en-US" dirty="0"/>
          </a:p>
        </p:txBody>
      </p:sp>
      <p:sp>
        <p:nvSpPr>
          <p:cNvPr id="4" name="コンテンツ プレースホルダー 3">
            <a:extLst>
              <a:ext uri="{FF2B5EF4-FFF2-40B4-BE49-F238E27FC236}">
                <a16:creationId xmlns:a16="http://schemas.microsoft.com/office/drawing/2014/main" id="{EE86B1EB-1617-486C-A7C1-923F74A3BC33}"/>
              </a:ext>
            </a:extLst>
          </p:cNvPr>
          <p:cNvSpPr>
            <a:spLocks noGrp="1"/>
          </p:cNvSpPr>
          <p:nvPr>
            <p:ph idx="1"/>
          </p:nvPr>
        </p:nvSpPr>
        <p:spPr>
          <a:xfrm>
            <a:off x="457200" y="1200155"/>
            <a:ext cx="8229600" cy="3394472"/>
          </a:xfrm>
        </p:spPr>
        <p:txBody>
          <a:bodyPr/>
          <a:lstStyle/>
          <a:p>
            <a:r>
              <a:rPr lang="ja-JP" altLang="en-US" dirty="0"/>
              <a:t>出版形態の転換</a:t>
            </a:r>
            <a:endParaRPr lang="en-US" altLang="ja-JP" dirty="0"/>
          </a:p>
          <a:p>
            <a:pPr lvl="1"/>
            <a:r>
              <a:rPr lang="ja-JP" altLang="en-US" dirty="0"/>
              <a:t>購読モデルから</a:t>
            </a:r>
            <a:r>
              <a:rPr lang="en-US" altLang="ja-JP" dirty="0"/>
              <a:t>OA(</a:t>
            </a:r>
            <a:r>
              <a:rPr lang="ja-JP" altLang="en-US" dirty="0"/>
              <a:t>出版料</a:t>
            </a:r>
            <a:r>
              <a:rPr lang="en-US" altLang="ja-JP" dirty="0"/>
              <a:t>)</a:t>
            </a:r>
            <a:r>
              <a:rPr lang="ja-JP" altLang="en-US" dirty="0"/>
              <a:t>モデルへ？</a:t>
            </a:r>
            <a:endParaRPr lang="en-US" altLang="ja-JP" dirty="0"/>
          </a:p>
          <a:p>
            <a:pPr lvl="1"/>
            <a:endParaRPr lang="en-US" altLang="ja-JP" sz="600" dirty="0"/>
          </a:p>
          <a:p>
            <a:r>
              <a:rPr lang="ja-JP" altLang="en-US" dirty="0"/>
              <a:t>学術情報流通における「</a:t>
            </a:r>
            <a:r>
              <a:rPr kumimoji="1" lang="ja-JP" altLang="en-US" dirty="0"/>
              <a:t>書誌多様性 </a:t>
            </a:r>
            <a:r>
              <a:rPr lang="en-US" altLang="ja-JP" dirty="0"/>
              <a:t>(</a:t>
            </a:r>
            <a:r>
              <a:rPr lang="en-US" altLang="ja-JP" dirty="0" err="1"/>
              <a:t>Bibliodiversity</a:t>
            </a:r>
            <a:r>
              <a:rPr lang="en-US" altLang="ja-JP" dirty="0"/>
              <a:t>)</a:t>
            </a:r>
            <a:r>
              <a:rPr kumimoji="1" lang="ja-JP" altLang="en-US" dirty="0"/>
              <a:t>」</a:t>
            </a:r>
            <a:endParaRPr kumimoji="1" lang="en-US" altLang="ja-JP" dirty="0"/>
          </a:p>
          <a:p>
            <a:pPr marL="272648" lvl="1" indent="0">
              <a:buNone/>
            </a:pPr>
            <a:r>
              <a:rPr lang="ja-JP" altLang="en-US" sz="1200" dirty="0"/>
              <a:t>「多様性は，学術情報流通を含むあらゆるエコシステムが健全であるための重要な性質である．多様なサービス，多様なプラットフォーム，多様な資金調達方法，そして多様な評価指標が存在することで，研究コミュニティごとに異なるニーズや認識論的多元主義を支える様々なワークフロー，言語，出版物，研究トピックに対応する学術情報流通が可能となる．さらに，多様性の存在はベンダーロックイン（</a:t>
            </a:r>
            <a:r>
              <a:rPr lang="en-US" altLang="ja-JP" sz="1200" dirty="0"/>
              <a:t>vendor lock-in</a:t>
            </a:r>
            <a:r>
              <a:rPr lang="ja-JP" altLang="en-US" sz="1200" dirty="0"/>
              <a:t>）のリスクを軽減し，独占，寡占，価格上昇の予防につながる．」</a:t>
            </a:r>
            <a:endParaRPr lang="en-US" altLang="ja-JP" sz="1200" dirty="0"/>
          </a:p>
          <a:p>
            <a:pPr lvl="1"/>
            <a:r>
              <a:rPr lang="ja-JP" altLang="en-US" dirty="0"/>
              <a:t>書誌多様性への障壁</a:t>
            </a:r>
            <a:endParaRPr lang="en-US" altLang="ja-JP" dirty="0"/>
          </a:p>
          <a:p>
            <a:pPr lvl="2"/>
            <a:r>
              <a:rPr kumimoji="1" lang="ja-JP" altLang="en-US" dirty="0"/>
              <a:t>共通言語としての英語の優位性</a:t>
            </a:r>
            <a:endParaRPr kumimoji="1" lang="en-US" altLang="ja-JP" dirty="0"/>
          </a:p>
          <a:p>
            <a:pPr lvl="2"/>
            <a:r>
              <a:rPr lang="ja-JP" altLang="en-US" dirty="0"/>
              <a:t>基盤とサービスの集中</a:t>
            </a:r>
            <a:endParaRPr lang="en-US" altLang="ja-JP" dirty="0"/>
          </a:p>
          <a:p>
            <a:pPr lvl="2"/>
            <a:r>
              <a:rPr kumimoji="1" lang="ja-JP" altLang="en-US" dirty="0"/>
              <a:t>限定的資金モデル</a:t>
            </a:r>
            <a:endParaRPr kumimoji="1" lang="en-US" altLang="ja-JP" dirty="0"/>
          </a:p>
          <a:p>
            <a:pPr lvl="2"/>
            <a:r>
              <a:rPr lang="ja-JP" altLang="en-US" dirty="0"/>
              <a:t>学術雑誌ベースの評価という偏狭な視点</a:t>
            </a:r>
            <a:endParaRPr kumimoji="1" lang="ja-JP" altLang="en-US" dirty="0"/>
          </a:p>
        </p:txBody>
      </p:sp>
      <p:sp>
        <p:nvSpPr>
          <p:cNvPr id="5" name="テキスト ボックス 4">
            <a:extLst>
              <a:ext uri="{FF2B5EF4-FFF2-40B4-BE49-F238E27FC236}">
                <a16:creationId xmlns:a16="http://schemas.microsoft.com/office/drawing/2014/main" id="{B9D68EE0-5761-4372-9DD6-9BA60806834D}"/>
              </a:ext>
            </a:extLst>
          </p:cNvPr>
          <p:cNvSpPr txBox="1"/>
          <p:nvPr/>
        </p:nvSpPr>
        <p:spPr>
          <a:xfrm>
            <a:off x="457200" y="4735197"/>
            <a:ext cx="5840406" cy="320836"/>
          </a:xfrm>
          <a:prstGeom prst="rect">
            <a:avLst/>
          </a:prstGeom>
          <a:noFill/>
        </p:spPr>
        <p:txBody>
          <a:bodyPr wrap="square" lIns="108000" rtlCol="0" anchor="ctr" anchorCtr="0">
            <a:noAutofit/>
          </a:bodyPr>
          <a:lstStyle/>
          <a:p>
            <a:r>
              <a:rPr lang="ja-JP" altLang="en-US" sz="900" dirty="0">
                <a:latin typeface="游ゴシック" panose="020B0400000000000000" pitchFamily="50" charset="-128"/>
                <a:ea typeface="游ゴシック" panose="020B0400000000000000" pitchFamily="50" charset="-128"/>
              </a:rPr>
              <a:t>参照：学術情報流通における「書誌多様性」の形成に向けて </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行動の呼びかけ</a:t>
            </a:r>
            <a:r>
              <a:rPr lang="en-US" altLang="ja-JP" sz="900" dirty="0">
                <a:latin typeface="游ゴシック" panose="020B0400000000000000" pitchFamily="50" charset="-128"/>
                <a:ea typeface="游ゴシック" panose="020B0400000000000000" pitchFamily="50" charset="-128"/>
              </a:rPr>
              <a:t>.</a:t>
            </a:r>
          </a:p>
          <a:p>
            <a:pPr indent="338129"/>
            <a:r>
              <a:rPr lang="en-US" altLang="ja-JP" sz="900" dirty="0">
                <a:latin typeface="游ゴシック" panose="020B0400000000000000" pitchFamily="50" charset="-128"/>
                <a:ea typeface="游ゴシック" panose="020B0400000000000000" pitchFamily="50" charset="-128"/>
                <a:hlinkClick r:id="rId3"/>
              </a:rPr>
              <a:t>https://doi.org/10.20736/00001276</a:t>
            </a:r>
            <a:r>
              <a:rPr lang="en-US" altLang="ja-JP" sz="900" dirty="0">
                <a:latin typeface="游ゴシック" panose="020B0400000000000000" pitchFamily="50" charset="-128"/>
                <a:ea typeface="游ゴシック" panose="020B0400000000000000" pitchFamily="50" charset="-128"/>
              </a:rPr>
              <a:t>.</a:t>
            </a:r>
            <a:endParaRPr lang="ja-JP" altLang="en-US"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5838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D407B8-7C75-D46B-8E5F-4CBCA757C8E3}"/>
              </a:ext>
            </a:extLst>
          </p:cNvPr>
          <p:cNvSpPr>
            <a:spLocks noGrp="1"/>
          </p:cNvSpPr>
          <p:nvPr>
            <p:ph type="sldNum" sz="quarter" idx="12"/>
          </p:nvPr>
        </p:nvSpPr>
        <p:spPr/>
        <p:txBody>
          <a:bodyPr/>
          <a:lstStyle/>
          <a:p>
            <a:fld id="{18EF0BC0-D36F-43B2-9B09-259185B53A37}" type="slidenum">
              <a:rPr lang="ja-JP" altLang="en-US" smtClean="0"/>
              <a:pPr/>
              <a:t>13</a:t>
            </a:fld>
            <a:endParaRPr lang="ja-JP" altLang="en-US"/>
          </a:p>
        </p:txBody>
      </p:sp>
      <p:sp>
        <p:nvSpPr>
          <p:cNvPr id="7" name="タイトル 1">
            <a:extLst>
              <a:ext uri="{FF2B5EF4-FFF2-40B4-BE49-F238E27FC236}">
                <a16:creationId xmlns:a16="http://schemas.microsoft.com/office/drawing/2014/main" id="{7B5EEDFB-4476-8CB1-9571-68FBE20F3EC7}"/>
              </a:ext>
            </a:extLst>
          </p:cNvPr>
          <p:cNvSpPr txBox="1">
            <a:spLocks/>
          </p:cNvSpPr>
          <p:nvPr/>
        </p:nvSpPr>
        <p:spPr>
          <a:xfrm>
            <a:off x="1524000" y="2079964"/>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「大阪大学オープンアクセス方針」</a:t>
            </a:r>
          </a:p>
        </p:txBody>
      </p:sp>
      <p:sp>
        <p:nvSpPr>
          <p:cNvPr id="8" name="タイトル 1">
            <a:extLst>
              <a:ext uri="{FF2B5EF4-FFF2-40B4-BE49-F238E27FC236}">
                <a16:creationId xmlns:a16="http://schemas.microsoft.com/office/drawing/2014/main" id="{41A973F0-E802-72BB-2439-53701C7D5876}"/>
              </a:ext>
            </a:extLst>
          </p:cNvPr>
          <p:cNvSpPr txBox="1">
            <a:spLocks/>
          </p:cNvSpPr>
          <p:nvPr/>
        </p:nvSpPr>
        <p:spPr>
          <a:xfrm>
            <a:off x="1524000" y="1131590"/>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次の動画</a:t>
            </a:r>
          </a:p>
        </p:txBody>
      </p:sp>
      <p:pic>
        <p:nvPicPr>
          <p:cNvPr id="3" name="図 2" descr="挿絵 が含まれている画像&#10;&#10;自動的に生成された説明">
            <a:extLst>
              <a:ext uri="{FF2B5EF4-FFF2-40B4-BE49-F238E27FC236}">
                <a16:creationId xmlns:a16="http://schemas.microsoft.com/office/drawing/2014/main" id="{8ABF2946-876C-A3EC-F054-CECCE2CBB8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288097"/>
            <a:ext cx="1315295" cy="1322664"/>
          </a:xfrm>
          <a:prstGeom prst="rect">
            <a:avLst/>
          </a:prstGeom>
        </p:spPr>
      </p:pic>
    </p:spTree>
    <p:extLst>
      <p:ext uri="{BB962C8B-B14F-4D97-AF65-F5344CB8AC3E}">
        <p14:creationId xmlns:p14="http://schemas.microsoft.com/office/powerpoint/2010/main" val="213215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D407B8-7C75-D46B-8E5F-4CBCA757C8E3}"/>
              </a:ext>
            </a:extLst>
          </p:cNvPr>
          <p:cNvSpPr>
            <a:spLocks noGrp="1"/>
          </p:cNvSpPr>
          <p:nvPr>
            <p:ph type="sldNum" sz="quarter" idx="12"/>
          </p:nvPr>
        </p:nvSpPr>
        <p:spPr/>
        <p:txBody>
          <a:bodyPr/>
          <a:lstStyle/>
          <a:p>
            <a:fld id="{18EF0BC0-D36F-43B2-9B09-259185B53A37}" type="slidenum">
              <a:rPr lang="ja-JP" altLang="en-US" smtClean="0"/>
              <a:pPr/>
              <a:t>14</a:t>
            </a:fld>
            <a:endParaRPr lang="ja-JP" altLang="en-US"/>
          </a:p>
        </p:txBody>
      </p:sp>
      <p:sp>
        <p:nvSpPr>
          <p:cNvPr id="7" name="タイトル 1">
            <a:extLst>
              <a:ext uri="{FF2B5EF4-FFF2-40B4-BE49-F238E27FC236}">
                <a16:creationId xmlns:a16="http://schemas.microsoft.com/office/drawing/2014/main" id="{7B5EEDFB-4476-8CB1-9571-68FBE20F3EC7}"/>
              </a:ext>
            </a:extLst>
          </p:cNvPr>
          <p:cNvSpPr txBox="1">
            <a:spLocks/>
          </p:cNvSpPr>
          <p:nvPr/>
        </p:nvSpPr>
        <p:spPr>
          <a:xfrm>
            <a:off x="1524000" y="2079964"/>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「大阪大学オープンアクセス方針」</a:t>
            </a:r>
          </a:p>
        </p:txBody>
      </p:sp>
      <p:sp>
        <p:nvSpPr>
          <p:cNvPr id="8" name="タイトル 1">
            <a:extLst>
              <a:ext uri="{FF2B5EF4-FFF2-40B4-BE49-F238E27FC236}">
                <a16:creationId xmlns:a16="http://schemas.microsoft.com/office/drawing/2014/main" id="{41A973F0-E802-72BB-2439-53701C7D5876}"/>
              </a:ext>
            </a:extLst>
          </p:cNvPr>
          <p:cNvSpPr txBox="1">
            <a:spLocks/>
          </p:cNvSpPr>
          <p:nvPr/>
        </p:nvSpPr>
        <p:spPr>
          <a:xfrm>
            <a:off x="1524000" y="1131590"/>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次の動画</a:t>
            </a:r>
          </a:p>
        </p:txBody>
      </p:sp>
      <p:grpSp>
        <p:nvGrpSpPr>
          <p:cNvPr id="3" name="グループ化 2">
            <a:extLst>
              <a:ext uri="{FF2B5EF4-FFF2-40B4-BE49-F238E27FC236}">
                <a16:creationId xmlns:a16="http://schemas.microsoft.com/office/drawing/2014/main" id="{899EF2A1-BEC3-4258-EAFA-F52946D594DF}"/>
              </a:ext>
            </a:extLst>
          </p:cNvPr>
          <p:cNvGrpSpPr>
            <a:grpSpLocks noChangeAspect="1"/>
          </p:cNvGrpSpPr>
          <p:nvPr/>
        </p:nvGrpSpPr>
        <p:grpSpPr>
          <a:xfrm>
            <a:off x="4932040" y="1275606"/>
            <a:ext cx="3436685" cy="2332443"/>
            <a:chOff x="6823005" y="3216050"/>
            <a:chExt cx="2069387" cy="1404464"/>
          </a:xfrm>
        </p:grpSpPr>
        <p:pic>
          <p:nvPicPr>
            <p:cNvPr id="4" name="図 3" descr="挿絵 が含まれている画像&#10;&#10;自動的に生成された説明">
              <a:extLst>
                <a:ext uri="{FF2B5EF4-FFF2-40B4-BE49-F238E27FC236}">
                  <a16:creationId xmlns:a16="http://schemas.microsoft.com/office/drawing/2014/main" id="{262334EC-6F8A-08C1-543A-499C7020C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824081"/>
              <a:ext cx="792000" cy="796433"/>
            </a:xfrm>
            <a:prstGeom prst="rect">
              <a:avLst/>
            </a:prstGeom>
          </p:spPr>
        </p:pic>
        <p:sp>
          <p:nvSpPr>
            <p:cNvPr id="5" name="吹き出し: 円形 16">
              <a:extLst>
                <a:ext uri="{FF2B5EF4-FFF2-40B4-BE49-F238E27FC236}">
                  <a16:creationId xmlns:a16="http://schemas.microsoft.com/office/drawing/2014/main" id="{7FF29288-429F-2977-B9E9-999341470910}"/>
                </a:ext>
              </a:extLst>
            </p:cNvPr>
            <p:cNvSpPr/>
            <p:nvPr/>
          </p:nvSpPr>
          <p:spPr>
            <a:xfrm>
              <a:off x="6823005" y="3216050"/>
              <a:ext cx="1298754" cy="707601"/>
            </a:xfrm>
            <a:custGeom>
              <a:avLst/>
              <a:gdLst>
                <a:gd name="connsiteX0" fmla="*/ 1376673 w 1368000"/>
                <a:gd name="connsiteY0" fmla="*/ 647568 h 720000"/>
                <a:gd name="connsiteX1" fmla="*/ 1130340 w 1368000"/>
                <a:gd name="connsiteY1" fmla="*/ 632790 h 720000"/>
                <a:gd name="connsiteX2" fmla="*/ 504200 w 1368000"/>
                <a:gd name="connsiteY2" fmla="*/ 707339 h 720000"/>
                <a:gd name="connsiteX3" fmla="*/ 154681 w 1368000"/>
                <a:gd name="connsiteY3" fmla="*/ 131990 h 720000"/>
                <a:gd name="connsiteX4" fmla="*/ 807583 w 1368000"/>
                <a:gd name="connsiteY4" fmla="*/ 5924 h 720000"/>
                <a:gd name="connsiteX5" fmla="*/ 1291998 w 1368000"/>
                <a:gd name="connsiteY5" fmla="*/ 524925 h 720000"/>
                <a:gd name="connsiteX6" fmla="*/ 1376673 w 1368000"/>
                <a:gd name="connsiteY6" fmla="*/ 647568 h 720000"/>
                <a:gd name="connsiteX0" fmla="*/ 1377110 w 1377110"/>
                <a:gd name="connsiteY0" fmla="*/ 647577 h 720013"/>
                <a:gd name="connsiteX1" fmla="*/ 1130777 w 1377110"/>
                <a:gd name="connsiteY1" fmla="*/ 632799 h 720013"/>
                <a:gd name="connsiteX2" fmla="*/ 504637 w 1377110"/>
                <a:gd name="connsiteY2" fmla="*/ 707348 h 720013"/>
                <a:gd name="connsiteX3" fmla="*/ 155118 w 1377110"/>
                <a:gd name="connsiteY3" fmla="*/ 131999 h 720013"/>
                <a:gd name="connsiteX4" fmla="*/ 808020 w 1377110"/>
                <a:gd name="connsiteY4" fmla="*/ 5933 h 720013"/>
                <a:gd name="connsiteX5" fmla="*/ 1235830 w 1377110"/>
                <a:gd name="connsiteY5" fmla="*/ 524934 h 720013"/>
                <a:gd name="connsiteX6" fmla="*/ 1377110 w 1377110"/>
                <a:gd name="connsiteY6" fmla="*/ 647577 h 720013"/>
                <a:gd name="connsiteX0" fmla="*/ 1323593 w 1323593"/>
                <a:gd name="connsiteY0" fmla="*/ 647577 h 733552"/>
                <a:gd name="connsiteX1" fmla="*/ 1092500 w 1323593"/>
                <a:gd name="connsiteY1" fmla="*/ 595787 h 733552"/>
                <a:gd name="connsiteX2" fmla="*/ 451120 w 1323593"/>
                <a:gd name="connsiteY2" fmla="*/ 707348 h 733552"/>
                <a:gd name="connsiteX3" fmla="*/ 101601 w 1323593"/>
                <a:gd name="connsiteY3" fmla="*/ 131999 h 733552"/>
                <a:gd name="connsiteX4" fmla="*/ 754503 w 1323593"/>
                <a:gd name="connsiteY4" fmla="*/ 5933 h 733552"/>
                <a:gd name="connsiteX5" fmla="*/ 1182313 w 1323593"/>
                <a:gd name="connsiteY5" fmla="*/ 524934 h 733552"/>
                <a:gd name="connsiteX6" fmla="*/ 1323593 w 1323593"/>
                <a:gd name="connsiteY6" fmla="*/ 647577 h 733552"/>
                <a:gd name="connsiteX0" fmla="*/ 1280050 w 1280050"/>
                <a:gd name="connsiteY0" fmla="*/ 627983 h 733552"/>
                <a:gd name="connsiteX1" fmla="*/ 1092500 w 1280050"/>
                <a:gd name="connsiteY1" fmla="*/ 595787 h 733552"/>
                <a:gd name="connsiteX2" fmla="*/ 451120 w 1280050"/>
                <a:gd name="connsiteY2" fmla="*/ 707348 h 733552"/>
                <a:gd name="connsiteX3" fmla="*/ 101601 w 1280050"/>
                <a:gd name="connsiteY3" fmla="*/ 131999 h 733552"/>
                <a:gd name="connsiteX4" fmla="*/ 754503 w 1280050"/>
                <a:gd name="connsiteY4" fmla="*/ 5933 h 733552"/>
                <a:gd name="connsiteX5" fmla="*/ 1182313 w 1280050"/>
                <a:gd name="connsiteY5" fmla="*/ 524934 h 733552"/>
                <a:gd name="connsiteX6" fmla="*/ 1280050 w 1280050"/>
                <a:gd name="connsiteY6" fmla="*/ 627983 h 733552"/>
                <a:gd name="connsiteX0" fmla="*/ 1196930 w 1196930"/>
                <a:gd name="connsiteY0" fmla="*/ 629293 h 736729"/>
                <a:gd name="connsiteX1" fmla="*/ 1009380 w 1196930"/>
                <a:gd name="connsiteY1" fmla="*/ 597097 h 736729"/>
                <a:gd name="connsiteX2" fmla="*/ 252611 w 1196930"/>
                <a:gd name="connsiteY2" fmla="*/ 710835 h 736729"/>
                <a:gd name="connsiteX3" fmla="*/ 18481 w 1196930"/>
                <a:gd name="connsiteY3" fmla="*/ 133309 h 736729"/>
                <a:gd name="connsiteX4" fmla="*/ 671383 w 1196930"/>
                <a:gd name="connsiteY4" fmla="*/ 7243 h 736729"/>
                <a:gd name="connsiteX5" fmla="*/ 1099193 w 1196930"/>
                <a:gd name="connsiteY5" fmla="*/ 526244 h 736729"/>
                <a:gd name="connsiteX6" fmla="*/ 1196930 w 1196930"/>
                <a:gd name="connsiteY6" fmla="*/ 629293 h 736729"/>
                <a:gd name="connsiteX0" fmla="*/ 1201347 w 1201347"/>
                <a:gd name="connsiteY0" fmla="*/ 629293 h 715994"/>
                <a:gd name="connsiteX1" fmla="*/ 1013797 w 1201347"/>
                <a:gd name="connsiteY1" fmla="*/ 597097 h 715994"/>
                <a:gd name="connsiteX2" fmla="*/ 257028 w 1201347"/>
                <a:gd name="connsiteY2" fmla="*/ 710835 h 715994"/>
                <a:gd name="connsiteX3" fmla="*/ 22898 w 1201347"/>
                <a:gd name="connsiteY3" fmla="*/ 133309 h 715994"/>
                <a:gd name="connsiteX4" fmla="*/ 675800 w 1201347"/>
                <a:gd name="connsiteY4" fmla="*/ 7243 h 715994"/>
                <a:gd name="connsiteX5" fmla="*/ 1103610 w 1201347"/>
                <a:gd name="connsiteY5" fmla="*/ 526244 h 715994"/>
                <a:gd name="connsiteX6" fmla="*/ 1201347 w 1201347"/>
                <a:gd name="connsiteY6" fmla="*/ 629293 h 715994"/>
                <a:gd name="connsiteX0" fmla="*/ 1200455 w 1200455"/>
                <a:gd name="connsiteY0" fmla="*/ 629293 h 729819"/>
                <a:gd name="connsiteX1" fmla="*/ 1012905 w 1200455"/>
                <a:gd name="connsiteY1" fmla="*/ 597097 h 729819"/>
                <a:gd name="connsiteX2" fmla="*/ 256136 w 1200455"/>
                <a:gd name="connsiteY2" fmla="*/ 710835 h 729819"/>
                <a:gd name="connsiteX3" fmla="*/ 22006 w 1200455"/>
                <a:gd name="connsiteY3" fmla="*/ 133309 h 729819"/>
                <a:gd name="connsiteX4" fmla="*/ 674908 w 1200455"/>
                <a:gd name="connsiteY4" fmla="*/ 7243 h 729819"/>
                <a:gd name="connsiteX5" fmla="*/ 1102718 w 1200455"/>
                <a:gd name="connsiteY5" fmla="*/ 526244 h 729819"/>
                <a:gd name="connsiteX6" fmla="*/ 1200455 w 1200455"/>
                <a:gd name="connsiteY6" fmla="*/ 629293 h 729819"/>
                <a:gd name="connsiteX0" fmla="*/ 1199895 w 1199895"/>
                <a:gd name="connsiteY0" fmla="*/ 629293 h 737827"/>
                <a:gd name="connsiteX1" fmla="*/ 1012345 w 1199895"/>
                <a:gd name="connsiteY1" fmla="*/ 597097 h 737827"/>
                <a:gd name="connsiteX2" fmla="*/ 255576 w 1199895"/>
                <a:gd name="connsiteY2" fmla="*/ 710835 h 737827"/>
                <a:gd name="connsiteX3" fmla="*/ 21446 w 1199895"/>
                <a:gd name="connsiteY3" fmla="*/ 133309 h 737827"/>
                <a:gd name="connsiteX4" fmla="*/ 674348 w 1199895"/>
                <a:gd name="connsiteY4" fmla="*/ 7243 h 737827"/>
                <a:gd name="connsiteX5" fmla="*/ 1102158 w 1199895"/>
                <a:gd name="connsiteY5" fmla="*/ 526244 h 737827"/>
                <a:gd name="connsiteX6" fmla="*/ 1199895 w 1199895"/>
                <a:gd name="connsiteY6" fmla="*/ 629293 h 737827"/>
                <a:gd name="connsiteX0" fmla="*/ 1213143 w 1213143"/>
                <a:gd name="connsiteY0" fmla="*/ 625553 h 728378"/>
                <a:gd name="connsiteX1" fmla="*/ 1025593 w 1213143"/>
                <a:gd name="connsiteY1" fmla="*/ 593357 h 728378"/>
                <a:gd name="connsiteX2" fmla="*/ 268824 w 1213143"/>
                <a:gd name="connsiteY2" fmla="*/ 707095 h 728378"/>
                <a:gd name="connsiteX3" fmla="*/ 17277 w 1213143"/>
                <a:gd name="connsiteY3" fmla="*/ 197060 h 728378"/>
                <a:gd name="connsiteX4" fmla="*/ 687596 w 1213143"/>
                <a:gd name="connsiteY4" fmla="*/ 3503 h 728378"/>
                <a:gd name="connsiteX5" fmla="*/ 1115406 w 1213143"/>
                <a:gd name="connsiteY5" fmla="*/ 522504 h 728378"/>
                <a:gd name="connsiteX6" fmla="*/ 1213143 w 1213143"/>
                <a:gd name="connsiteY6" fmla="*/ 625553 h 728378"/>
                <a:gd name="connsiteX0" fmla="*/ 1200966 w 1200966"/>
                <a:gd name="connsiteY0" fmla="*/ 627112 h 729937"/>
                <a:gd name="connsiteX1" fmla="*/ 1013416 w 1200966"/>
                <a:gd name="connsiteY1" fmla="*/ 594916 h 729937"/>
                <a:gd name="connsiteX2" fmla="*/ 256647 w 1200966"/>
                <a:gd name="connsiteY2" fmla="*/ 708654 h 729937"/>
                <a:gd name="connsiteX3" fmla="*/ 5100 w 1200966"/>
                <a:gd name="connsiteY3" fmla="*/ 198619 h 729937"/>
                <a:gd name="connsiteX4" fmla="*/ 675419 w 1200966"/>
                <a:gd name="connsiteY4" fmla="*/ 5062 h 729937"/>
                <a:gd name="connsiteX5" fmla="*/ 1103229 w 1200966"/>
                <a:gd name="connsiteY5" fmla="*/ 524063 h 729937"/>
                <a:gd name="connsiteX6" fmla="*/ 1200966 w 1200966"/>
                <a:gd name="connsiteY6" fmla="*/ 627112 h 729937"/>
                <a:gd name="connsiteX0" fmla="*/ 1201776 w 1201776"/>
                <a:gd name="connsiteY0" fmla="*/ 627112 h 710771"/>
                <a:gd name="connsiteX1" fmla="*/ 1014226 w 1201776"/>
                <a:gd name="connsiteY1" fmla="*/ 594916 h 710771"/>
                <a:gd name="connsiteX2" fmla="*/ 257457 w 1201776"/>
                <a:gd name="connsiteY2" fmla="*/ 708654 h 710771"/>
                <a:gd name="connsiteX3" fmla="*/ 5910 w 1201776"/>
                <a:gd name="connsiteY3" fmla="*/ 198619 h 710771"/>
                <a:gd name="connsiteX4" fmla="*/ 676229 w 1201776"/>
                <a:gd name="connsiteY4" fmla="*/ 5062 h 710771"/>
                <a:gd name="connsiteX5" fmla="*/ 1104039 w 1201776"/>
                <a:gd name="connsiteY5" fmla="*/ 524063 h 710771"/>
                <a:gd name="connsiteX6" fmla="*/ 1201776 w 1201776"/>
                <a:gd name="connsiteY6" fmla="*/ 627112 h 710771"/>
                <a:gd name="connsiteX0" fmla="*/ 1213247 w 1213247"/>
                <a:gd name="connsiteY0" fmla="*/ 625430 h 682337"/>
                <a:gd name="connsiteX1" fmla="*/ 1025697 w 1213247"/>
                <a:gd name="connsiteY1" fmla="*/ 593234 h 682337"/>
                <a:gd name="connsiteX2" fmla="*/ 279813 w 1213247"/>
                <a:gd name="connsiteY2" fmla="*/ 678669 h 682337"/>
                <a:gd name="connsiteX3" fmla="*/ 17381 w 1213247"/>
                <a:gd name="connsiteY3" fmla="*/ 196937 h 682337"/>
                <a:gd name="connsiteX4" fmla="*/ 687700 w 1213247"/>
                <a:gd name="connsiteY4" fmla="*/ 3380 h 682337"/>
                <a:gd name="connsiteX5" fmla="*/ 1115510 w 1213247"/>
                <a:gd name="connsiteY5" fmla="*/ 522381 h 682337"/>
                <a:gd name="connsiteX6" fmla="*/ 1213247 w 1213247"/>
                <a:gd name="connsiteY6" fmla="*/ 625430 h 682337"/>
                <a:gd name="connsiteX0" fmla="*/ 1212982 w 1212982"/>
                <a:gd name="connsiteY0" fmla="*/ 625430 h 692842"/>
                <a:gd name="connsiteX1" fmla="*/ 1025432 w 1212982"/>
                <a:gd name="connsiteY1" fmla="*/ 593234 h 692842"/>
                <a:gd name="connsiteX2" fmla="*/ 279548 w 1212982"/>
                <a:gd name="connsiteY2" fmla="*/ 678669 h 692842"/>
                <a:gd name="connsiteX3" fmla="*/ 17116 w 1212982"/>
                <a:gd name="connsiteY3" fmla="*/ 196937 h 692842"/>
                <a:gd name="connsiteX4" fmla="*/ 687435 w 1212982"/>
                <a:gd name="connsiteY4" fmla="*/ 3380 h 692842"/>
                <a:gd name="connsiteX5" fmla="*/ 1115245 w 1212982"/>
                <a:gd name="connsiteY5" fmla="*/ 522381 h 692842"/>
                <a:gd name="connsiteX6" fmla="*/ 1212982 w 1212982"/>
                <a:gd name="connsiteY6" fmla="*/ 625430 h 692842"/>
                <a:gd name="connsiteX0" fmla="*/ 1212537 w 1212537"/>
                <a:gd name="connsiteY0" fmla="*/ 625430 h 703075"/>
                <a:gd name="connsiteX1" fmla="*/ 1024987 w 1212537"/>
                <a:gd name="connsiteY1" fmla="*/ 593234 h 703075"/>
                <a:gd name="connsiteX2" fmla="*/ 279103 w 1212537"/>
                <a:gd name="connsiteY2" fmla="*/ 678669 h 703075"/>
                <a:gd name="connsiteX3" fmla="*/ 16671 w 1212537"/>
                <a:gd name="connsiteY3" fmla="*/ 196937 h 703075"/>
                <a:gd name="connsiteX4" fmla="*/ 686990 w 1212537"/>
                <a:gd name="connsiteY4" fmla="*/ 3380 h 703075"/>
                <a:gd name="connsiteX5" fmla="*/ 1114800 w 1212537"/>
                <a:gd name="connsiteY5" fmla="*/ 522381 h 703075"/>
                <a:gd name="connsiteX6" fmla="*/ 1212537 w 1212537"/>
                <a:gd name="connsiteY6" fmla="*/ 625430 h 703075"/>
                <a:gd name="connsiteX0" fmla="*/ 1212682 w 1212682"/>
                <a:gd name="connsiteY0" fmla="*/ 625430 h 700260"/>
                <a:gd name="connsiteX1" fmla="*/ 1025132 w 1212682"/>
                <a:gd name="connsiteY1" fmla="*/ 593234 h 700260"/>
                <a:gd name="connsiteX2" fmla="*/ 279248 w 1212682"/>
                <a:gd name="connsiteY2" fmla="*/ 678669 h 700260"/>
                <a:gd name="connsiteX3" fmla="*/ 16816 w 1212682"/>
                <a:gd name="connsiteY3" fmla="*/ 196937 h 700260"/>
                <a:gd name="connsiteX4" fmla="*/ 687135 w 1212682"/>
                <a:gd name="connsiteY4" fmla="*/ 3380 h 700260"/>
                <a:gd name="connsiteX5" fmla="*/ 1114945 w 1212682"/>
                <a:gd name="connsiteY5" fmla="*/ 522381 h 700260"/>
                <a:gd name="connsiteX6" fmla="*/ 1212682 w 1212682"/>
                <a:gd name="connsiteY6" fmla="*/ 625430 h 700260"/>
                <a:gd name="connsiteX0" fmla="*/ 1173155 w 1173155"/>
                <a:gd name="connsiteY0" fmla="*/ 624898 h 702064"/>
                <a:gd name="connsiteX1" fmla="*/ 985605 w 1173155"/>
                <a:gd name="connsiteY1" fmla="*/ 592702 h 702064"/>
                <a:gd name="connsiteX2" fmla="*/ 239721 w 1173155"/>
                <a:gd name="connsiteY2" fmla="*/ 678137 h 702064"/>
                <a:gd name="connsiteX3" fmla="*/ 18654 w 1173155"/>
                <a:gd name="connsiteY3" fmla="*/ 220354 h 702064"/>
                <a:gd name="connsiteX4" fmla="*/ 647608 w 1173155"/>
                <a:gd name="connsiteY4" fmla="*/ 2848 h 702064"/>
                <a:gd name="connsiteX5" fmla="*/ 1075418 w 1173155"/>
                <a:gd name="connsiteY5" fmla="*/ 521849 h 702064"/>
                <a:gd name="connsiteX6" fmla="*/ 1173155 w 1173155"/>
                <a:gd name="connsiteY6" fmla="*/ 624898 h 702064"/>
                <a:gd name="connsiteX0" fmla="*/ 1180632 w 1180632"/>
                <a:gd name="connsiteY0" fmla="*/ 625188 h 702354"/>
                <a:gd name="connsiteX1" fmla="*/ 993082 w 1180632"/>
                <a:gd name="connsiteY1" fmla="*/ 592992 h 702354"/>
                <a:gd name="connsiteX2" fmla="*/ 247198 w 1180632"/>
                <a:gd name="connsiteY2" fmla="*/ 678427 h 702354"/>
                <a:gd name="connsiteX3" fmla="*/ 26131 w 1180632"/>
                <a:gd name="connsiteY3" fmla="*/ 220644 h 702354"/>
                <a:gd name="connsiteX4" fmla="*/ 655085 w 1180632"/>
                <a:gd name="connsiteY4" fmla="*/ 3138 h 702354"/>
                <a:gd name="connsiteX5" fmla="*/ 1082895 w 1180632"/>
                <a:gd name="connsiteY5" fmla="*/ 522139 h 702354"/>
                <a:gd name="connsiteX6" fmla="*/ 1180632 w 1180632"/>
                <a:gd name="connsiteY6" fmla="*/ 625188 h 702354"/>
                <a:gd name="connsiteX0" fmla="*/ 1205040 w 1205040"/>
                <a:gd name="connsiteY0" fmla="*/ 627102 h 704268"/>
                <a:gd name="connsiteX1" fmla="*/ 1017490 w 1205040"/>
                <a:gd name="connsiteY1" fmla="*/ 594906 h 704268"/>
                <a:gd name="connsiteX2" fmla="*/ 271606 w 1205040"/>
                <a:gd name="connsiteY2" fmla="*/ 680341 h 704268"/>
                <a:gd name="connsiteX3" fmla="*/ 50539 w 1205040"/>
                <a:gd name="connsiteY3" fmla="*/ 222558 h 704268"/>
                <a:gd name="connsiteX4" fmla="*/ 679493 w 1205040"/>
                <a:gd name="connsiteY4" fmla="*/ 5052 h 704268"/>
                <a:gd name="connsiteX5" fmla="*/ 1107303 w 1205040"/>
                <a:gd name="connsiteY5" fmla="*/ 524053 h 704268"/>
                <a:gd name="connsiteX6" fmla="*/ 1205040 w 1205040"/>
                <a:gd name="connsiteY6" fmla="*/ 627102 h 704268"/>
                <a:gd name="connsiteX0" fmla="*/ 1180336 w 1180336"/>
                <a:gd name="connsiteY0" fmla="*/ 627709 h 704875"/>
                <a:gd name="connsiteX1" fmla="*/ 992786 w 1180336"/>
                <a:gd name="connsiteY1" fmla="*/ 595513 h 704875"/>
                <a:gd name="connsiteX2" fmla="*/ 246902 w 1180336"/>
                <a:gd name="connsiteY2" fmla="*/ 680948 h 704875"/>
                <a:gd name="connsiteX3" fmla="*/ 25835 w 1180336"/>
                <a:gd name="connsiteY3" fmla="*/ 223165 h 704875"/>
                <a:gd name="connsiteX4" fmla="*/ 654789 w 1180336"/>
                <a:gd name="connsiteY4" fmla="*/ 5659 h 704875"/>
                <a:gd name="connsiteX5" fmla="*/ 1082599 w 1180336"/>
                <a:gd name="connsiteY5" fmla="*/ 524660 h 704875"/>
                <a:gd name="connsiteX6" fmla="*/ 1180336 w 1180336"/>
                <a:gd name="connsiteY6" fmla="*/ 627709 h 704875"/>
                <a:gd name="connsiteX0" fmla="*/ 1194231 w 1194231"/>
                <a:gd name="connsiteY0" fmla="*/ 628324 h 706117"/>
                <a:gd name="connsiteX1" fmla="*/ 1006681 w 1194231"/>
                <a:gd name="connsiteY1" fmla="*/ 596128 h 706117"/>
                <a:gd name="connsiteX2" fmla="*/ 260797 w 1194231"/>
                <a:gd name="connsiteY2" fmla="*/ 681563 h 706117"/>
                <a:gd name="connsiteX3" fmla="*/ 24490 w 1194231"/>
                <a:gd name="connsiteY3" fmla="*/ 215072 h 706117"/>
                <a:gd name="connsiteX4" fmla="*/ 668684 w 1194231"/>
                <a:gd name="connsiteY4" fmla="*/ 6274 h 706117"/>
                <a:gd name="connsiteX5" fmla="*/ 1096494 w 1194231"/>
                <a:gd name="connsiteY5" fmla="*/ 525275 h 706117"/>
                <a:gd name="connsiteX6" fmla="*/ 1194231 w 1194231"/>
                <a:gd name="connsiteY6" fmla="*/ 628324 h 706117"/>
                <a:gd name="connsiteX0" fmla="*/ 1187265 w 1187265"/>
                <a:gd name="connsiteY0" fmla="*/ 625072 h 702865"/>
                <a:gd name="connsiteX1" fmla="*/ 999715 w 1187265"/>
                <a:gd name="connsiteY1" fmla="*/ 592876 h 702865"/>
                <a:gd name="connsiteX2" fmla="*/ 253831 w 1187265"/>
                <a:gd name="connsiteY2" fmla="*/ 678311 h 702865"/>
                <a:gd name="connsiteX3" fmla="*/ 17524 w 1187265"/>
                <a:gd name="connsiteY3" fmla="*/ 211820 h 702865"/>
                <a:gd name="connsiteX4" fmla="*/ 661718 w 1187265"/>
                <a:gd name="connsiteY4" fmla="*/ 3022 h 702865"/>
                <a:gd name="connsiteX5" fmla="*/ 1089528 w 1187265"/>
                <a:gd name="connsiteY5" fmla="*/ 522023 h 702865"/>
                <a:gd name="connsiteX6" fmla="*/ 1187265 w 1187265"/>
                <a:gd name="connsiteY6" fmla="*/ 625072 h 702865"/>
                <a:gd name="connsiteX0" fmla="*/ 1187287 w 1187287"/>
                <a:gd name="connsiteY0" fmla="*/ 625072 h 735262"/>
                <a:gd name="connsiteX1" fmla="*/ 999737 w 1187287"/>
                <a:gd name="connsiteY1" fmla="*/ 592876 h 735262"/>
                <a:gd name="connsiteX2" fmla="*/ 253853 w 1187287"/>
                <a:gd name="connsiteY2" fmla="*/ 678311 h 735262"/>
                <a:gd name="connsiteX3" fmla="*/ 17546 w 1187287"/>
                <a:gd name="connsiteY3" fmla="*/ 211820 h 735262"/>
                <a:gd name="connsiteX4" fmla="*/ 661740 w 1187287"/>
                <a:gd name="connsiteY4" fmla="*/ 3022 h 735262"/>
                <a:gd name="connsiteX5" fmla="*/ 1089550 w 1187287"/>
                <a:gd name="connsiteY5" fmla="*/ 522023 h 735262"/>
                <a:gd name="connsiteX6" fmla="*/ 1187287 w 1187287"/>
                <a:gd name="connsiteY6" fmla="*/ 625072 h 735262"/>
                <a:gd name="connsiteX0" fmla="*/ 1203973 w 1203973"/>
                <a:gd name="connsiteY0" fmla="*/ 625072 h 702084"/>
                <a:gd name="connsiteX1" fmla="*/ 1016423 w 1203973"/>
                <a:gd name="connsiteY1" fmla="*/ 592876 h 702084"/>
                <a:gd name="connsiteX2" fmla="*/ 270539 w 1203973"/>
                <a:gd name="connsiteY2" fmla="*/ 678311 h 702084"/>
                <a:gd name="connsiteX3" fmla="*/ 34232 w 1203973"/>
                <a:gd name="connsiteY3" fmla="*/ 211820 h 702084"/>
                <a:gd name="connsiteX4" fmla="*/ 678426 w 1203973"/>
                <a:gd name="connsiteY4" fmla="*/ 3022 h 702084"/>
                <a:gd name="connsiteX5" fmla="*/ 1106236 w 1203973"/>
                <a:gd name="connsiteY5" fmla="*/ 522023 h 702084"/>
                <a:gd name="connsiteX6" fmla="*/ 1203973 w 1203973"/>
                <a:gd name="connsiteY6" fmla="*/ 625072 h 702084"/>
                <a:gd name="connsiteX0" fmla="*/ 1201407 w 1201407"/>
                <a:gd name="connsiteY0" fmla="*/ 622934 h 699946"/>
                <a:gd name="connsiteX1" fmla="*/ 1013857 w 1201407"/>
                <a:gd name="connsiteY1" fmla="*/ 590738 h 699946"/>
                <a:gd name="connsiteX2" fmla="*/ 267973 w 1201407"/>
                <a:gd name="connsiteY2" fmla="*/ 676173 h 699946"/>
                <a:gd name="connsiteX3" fmla="*/ 31666 w 1201407"/>
                <a:gd name="connsiteY3" fmla="*/ 209682 h 699946"/>
                <a:gd name="connsiteX4" fmla="*/ 641025 w 1201407"/>
                <a:gd name="connsiteY4" fmla="*/ 3061 h 699946"/>
                <a:gd name="connsiteX5" fmla="*/ 1103670 w 1201407"/>
                <a:gd name="connsiteY5" fmla="*/ 519885 h 699946"/>
                <a:gd name="connsiteX6" fmla="*/ 1201407 w 1201407"/>
                <a:gd name="connsiteY6" fmla="*/ 622934 h 699946"/>
                <a:gd name="connsiteX0" fmla="*/ 1198897 w 1198897"/>
                <a:gd name="connsiteY0" fmla="*/ 622956 h 705379"/>
                <a:gd name="connsiteX1" fmla="*/ 1011347 w 1198897"/>
                <a:gd name="connsiteY1" fmla="*/ 590760 h 705379"/>
                <a:gd name="connsiteX2" fmla="*/ 274171 w 1198897"/>
                <a:gd name="connsiteY2" fmla="*/ 682727 h 705379"/>
                <a:gd name="connsiteX3" fmla="*/ 29156 w 1198897"/>
                <a:gd name="connsiteY3" fmla="*/ 209704 h 705379"/>
                <a:gd name="connsiteX4" fmla="*/ 638515 w 1198897"/>
                <a:gd name="connsiteY4" fmla="*/ 3083 h 705379"/>
                <a:gd name="connsiteX5" fmla="*/ 1101160 w 1198897"/>
                <a:gd name="connsiteY5" fmla="*/ 519907 h 705379"/>
                <a:gd name="connsiteX6" fmla="*/ 1198897 w 1198897"/>
                <a:gd name="connsiteY6" fmla="*/ 622956 h 705379"/>
                <a:gd name="connsiteX0" fmla="*/ 1198848 w 1198848"/>
                <a:gd name="connsiteY0" fmla="*/ 622956 h 706307"/>
                <a:gd name="connsiteX1" fmla="*/ 1011298 w 1198848"/>
                <a:gd name="connsiteY1" fmla="*/ 590760 h 706307"/>
                <a:gd name="connsiteX2" fmla="*/ 274122 w 1198848"/>
                <a:gd name="connsiteY2" fmla="*/ 682727 h 706307"/>
                <a:gd name="connsiteX3" fmla="*/ 29107 w 1198848"/>
                <a:gd name="connsiteY3" fmla="*/ 209704 h 706307"/>
                <a:gd name="connsiteX4" fmla="*/ 638466 w 1198848"/>
                <a:gd name="connsiteY4" fmla="*/ 3083 h 706307"/>
                <a:gd name="connsiteX5" fmla="*/ 1101111 w 1198848"/>
                <a:gd name="connsiteY5" fmla="*/ 519907 h 706307"/>
                <a:gd name="connsiteX6" fmla="*/ 1198848 w 1198848"/>
                <a:gd name="connsiteY6" fmla="*/ 622956 h 706307"/>
                <a:gd name="connsiteX0" fmla="*/ 1204999 w 1204999"/>
                <a:gd name="connsiteY0" fmla="*/ 623372 h 706723"/>
                <a:gd name="connsiteX1" fmla="*/ 1017449 w 1204999"/>
                <a:gd name="connsiteY1" fmla="*/ 591176 h 706723"/>
                <a:gd name="connsiteX2" fmla="*/ 280273 w 1204999"/>
                <a:gd name="connsiteY2" fmla="*/ 683143 h 706723"/>
                <a:gd name="connsiteX3" fmla="*/ 35258 w 1204999"/>
                <a:gd name="connsiteY3" fmla="*/ 210120 h 706723"/>
                <a:gd name="connsiteX4" fmla="*/ 644617 w 1204999"/>
                <a:gd name="connsiteY4" fmla="*/ 3499 h 706723"/>
                <a:gd name="connsiteX5" fmla="*/ 1107262 w 1204999"/>
                <a:gd name="connsiteY5" fmla="*/ 520323 h 706723"/>
                <a:gd name="connsiteX6" fmla="*/ 1204999 w 1204999"/>
                <a:gd name="connsiteY6" fmla="*/ 623372 h 706723"/>
                <a:gd name="connsiteX0" fmla="*/ 1202127 w 1202127"/>
                <a:gd name="connsiteY0" fmla="*/ 623762 h 707113"/>
                <a:gd name="connsiteX1" fmla="*/ 1014577 w 1202127"/>
                <a:gd name="connsiteY1" fmla="*/ 591566 h 707113"/>
                <a:gd name="connsiteX2" fmla="*/ 277401 w 1202127"/>
                <a:gd name="connsiteY2" fmla="*/ 683533 h 707113"/>
                <a:gd name="connsiteX3" fmla="*/ 32386 w 1202127"/>
                <a:gd name="connsiteY3" fmla="*/ 210510 h 707113"/>
                <a:gd name="connsiteX4" fmla="*/ 641745 w 1202127"/>
                <a:gd name="connsiteY4" fmla="*/ 3889 h 707113"/>
                <a:gd name="connsiteX5" fmla="*/ 1104390 w 1202127"/>
                <a:gd name="connsiteY5" fmla="*/ 520713 h 707113"/>
                <a:gd name="connsiteX6" fmla="*/ 1202127 w 1202127"/>
                <a:gd name="connsiteY6" fmla="*/ 623762 h 707113"/>
                <a:gd name="connsiteX0" fmla="*/ 970064 w 1184385"/>
                <a:gd name="connsiteY0" fmla="*/ 859289 h 859289"/>
                <a:gd name="connsiteX1" fmla="*/ 1014577 w 1184385"/>
                <a:gd name="connsiteY1" fmla="*/ 591566 h 859289"/>
                <a:gd name="connsiteX2" fmla="*/ 277401 w 1184385"/>
                <a:gd name="connsiteY2" fmla="*/ 683533 h 859289"/>
                <a:gd name="connsiteX3" fmla="*/ 32386 w 1184385"/>
                <a:gd name="connsiteY3" fmla="*/ 210510 h 859289"/>
                <a:gd name="connsiteX4" fmla="*/ 641745 w 1184385"/>
                <a:gd name="connsiteY4" fmla="*/ 3889 h 859289"/>
                <a:gd name="connsiteX5" fmla="*/ 1104390 w 1184385"/>
                <a:gd name="connsiteY5" fmla="*/ 520713 h 859289"/>
                <a:gd name="connsiteX6" fmla="*/ 970064 w 1184385"/>
                <a:gd name="connsiteY6" fmla="*/ 859289 h 859289"/>
                <a:gd name="connsiteX0" fmla="*/ 953297 w 1167618"/>
                <a:gd name="connsiteY0" fmla="*/ 859289 h 859289"/>
                <a:gd name="connsiteX1" fmla="*/ 883510 w 1167618"/>
                <a:gd name="connsiteY1" fmla="*/ 653911 h 859289"/>
                <a:gd name="connsiteX2" fmla="*/ 260634 w 1167618"/>
                <a:gd name="connsiteY2" fmla="*/ 683533 h 859289"/>
                <a:gd name="connsiteX3" fmla="*/ 15619 w 1167618"/>
                <a:gd name="connsiteY3" fmla="*/ 210510 h 859289"/>
                <a:gd name="connsiteX4" fmla="*/ 624978 w 1167618"/>
                <a:gd name="connsiteY4" fmla="*/ 3889 h 859289"/>
                <a:gd name="connsiteX5" fmla="*/ 1087623 w 1167618"/>
                <a:gd name="connsiteY5" fmla="*/ 520713 h 859289"/>
                <a:gd name="connsiteX6" fmla="*/ 953297 w 1167618"/>
                <a:gd name="connsiteY6" fmla="*/ 859289 h 859289"/>
                <a:gd name="connsiteX0" fmla="*/ 953297 w 1069082"/>
                <a:gd name="connsiteY0" fmla="*/ 859289 h 859289"/>
                <a:gd name="connsiteX1" fmla="*/ 883510 w 1069082"/>
                <a:gd name="connsiteY1" fmla="*/ 653911 h 859289"/>
                <a:gd name="connsiteX2" fmla="*/ 260634 w 1069082"/>
                <a:gd name="connsiteY2" fmla="*/ 683533 h 859289"/>
                <a:gd name="connsiteX3" fmla="*/ 15619 w 1069082"/>
                <a:gd name="connsiteY3" fmla="*/ 210510 h 859289"/>
                <a:gd name="connsiteX4" fmla="*/ 624978 w 1069082"/>
                <a:gd name="connsiteY4" fmla="*/ 3889 h 859289"/>
                <a:gd name="connsiteX5" fmla="*/ 962932 w 1069082"/>
                <a:gd name="connsiteY5" fmla="*/ 610768 h 859289"/>
                <a:gd name="connsiteX6" fmla="*/ 953297 w 1069082"/>
                <a:gd name="connsiteY6" fmla="*/ 859289 h 859289"/>
                <a:gd name="connsiteX0" fmla="*/ 1019106 w 1069082"/>
                <a:gd name="connsiteY0" fmla="*/ 807335 h 807335"/>
                <a:gd name="connsiteX1" fmla="*/ 883510 w 1069082"/>
                <a:gd name="connsiteY1" fmla="*/ 653911 h 807335"/>
                <a:gd name="connsiteX2" fmla="*/ 260634 w 1069082"/>
                <a:gd name="connsiteY2" fmla="*/ 683533 h 807335"/>
                <a:gd name="connsiteX3" fmla="*/ 15619 w 1069082"/>
                <a:gd name="connsiteY3" fmla="*/ 210510 h 807335"/>
                <a:gd name="connsiteX4" fmla="*/ 624978 w 1069082"/>
                <a:gd name="connsiteY4" fmla="*/ 3889 h 807335"/>
                <a:gd name="connsiteX5" fmla="*/ 962932 w 1069082"/>
                <a:gd name="connsiteY5" fmla="*/ 610768 h 807335"/>
                <a:gd name="connsiteX6" fmla="*/ 1019106 w 1069082"/>
                <a:gd name="connsiteY6" fmla="*/ 807335 h 807335"/>
                <a:gd name="connsiteX0" fmla="*/ 984470 w 1069082"/>
                <a:gd name="connsiteY0" fmla="*/ 724208 h 727544"/>
                <a:gd name="connsiteX1" fmla="*/ 883510 w 1069082"/>
                <a:gd name="connsiteY1" fmla="*/ 653911 h 727544"/>
                <a:gd name="connsiteX2" fmla="*/ 260634 w 1069082"/>
                <a:gd name="connsiteY2" fmla="*/ 683533 h 727544"/>
                <a:gd name="connsiteX3" fmla="*/ 15619 w 1069082"/>
                <a:gd name="connsiteY3" fmla="*/ 210510 h 727544"/>
                <a:gd name="connsiteX4" fmla="*/ 624978 w 1069082"/>
                <a:gd name="connsiteY4" fmla="*/ 3889 h 727544"/>
                <a:gd name="connsiteX5" fmla="*/ 962932 w 1069082"/>
                <a:gd name="connsiteY5" fmla="*/ 610768 h 727544"/>
                <a:gd name="connsiteX6" fmla="*/ 984470 w 1069082"/>
                <a:gd name="connsiteY6" fmla="*/ 724208 h 727544"/>
                <a:gd name="connsiteX0" fmla="*/ 1029497 w 1069082"/>
                <a:gd name="connsiteY0" fmla="*/ 744990 h 744990"/>
                <a:gd name="connsiteX1" fmla="*/ 883510 w 1069082"/>
                <a:gd name="connsiteY1" fmla="*/ 653911 h 744990"/>
                <a:gd name="connsiteX2" fmla="*/ 260634 w 1069082"/>
                <a:gd name="connsiteY2" fmla="*/ 683533 h 744990"/>
                <a:gd name="connsiteX3" fmla="*/ 15619 w 1069082"/>
                <a:gd name="connsiteY3" fmla="*/ 210510 h 744990"/>
                <a:gd name="connsiteX4" fmla="*/ 624978 w 1069082"/>
                <a:gd name="connsiteY4" fmla="*/ 3889 h 744990"/>
                <a:gd name="connsiteX5" fmla="*/ 962932 w 1069082"/>
                <a:gd name="connsiteY5" fmla="*/ 610768 h 744990"/>
                <a:gd name="connsiteX6" fmla="*/ 1029497 w 1069082"/>
                <a:gd name="connsiteY6" fmla="*/ 744990 h 744990"/>
                <a:gd name="connsiteX0" fmla="*/ 1055675 w 1095260"/>
                <a:gd name="connsiteY0" fmla="*/ 744032 h 744032"/>
                <a:gd name="connsiteX1" fmla="*/ 909688 w 1095260"/>
                <a:gd name="connsiteY1" fmla="*/ 652953 h 744032"/>
                <a:gd name="connsiteX2" fmla="*/ 148266 w 1095260"/>
                <a:gd name="connsiteY2" fmla="*/ 637548 h 744032"/>
                <a:gd name="connsiteX3" fmla="*/ 41797 w 1095260"/>
                <a:gd name="connsiteY3" fmla="*/ 209552 h 744032"/>
                <a:gd name="connsiteX4" fmla="*/ 651156 w 1095260"/>
                <a:gd name="connsiteY4" fmla="*/ 2931 h 744032"/>
                <a:gd name="connsiteX5" fmla="*/ 989110 w 1095260"/>
                <a:gd name="connsiteY5" fmla="*/ 609810 h 744032"/>
                <a:gd name="connsiteX6" fmla="*/ 1055675 w 1095260"/>
                <a:gd name="connsiteY6" fmla="*/ 744032 h 744032"/>
                <a:gd name="connsiteX0" fmla="*/ 1067236 w 1106821"/>
                <a:gd name="connsiteY0" fmla="*/ 744032 h 744032"/>
                <a:gd name="connsiteX1" fmla="*/ 921249 w 1106821"/>
                <a:gd name="connsiteY1" fmla="*/ 652953 h 744032"/>
                <a:gd name="connsiteX2" fmla="*/ 159827 w 1106821"/>
                <a:gd name="connsiteY2" fmla="*/ 637548 h 744032"/>
                <a:gd name="connsiteX3" fmla="*/ 53358 w 1106821"/>
                <a:gd name="connsiteY3" fmla="*/ 209552 h 744032"/>
                <a:gd name="connsiteX4" fmla="*/ 662717 w 1106821"/>
                <a:gd name="connsiteY4" fmla="*/ 2931 h 744032"/>
                <a:gd name="connsiteX5" fmla="*/ 1000671 w 1106821"/>
                <a:gd name="connsiteY5" fmla="*/ 609810 h 744032"/>
                <a:gd name="connsiteX6" fmla="*/ 1067236 w 1106821"/>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74742 w 1114327"/>
                <a:gd name="connsiteY0" fmla="*/ 744043 h 744043"/>
                <a:gd name="connsiteX1" fmla="*/ 928755 w 1114327"/>
                <a:gd name="connsiteY1" fmla="*/ 652964 h 744043"/>
                <a:gd name="connsiteX2" fmla="*/ 132696 w 1114327"/>
                <a:gd name="connsiteY2" fmla="*/ 641023 h 744043"/>
                <a:gd name="connsiteX3" fmla="*/ 60864 w 1114327"/>
                <a:gd name="connsiteY3" fmla="*/ 209563 h 744043"/>
                <a:gd name="connsiteX4" fmla="*/ 670223 w 1114327"/>
                <a:gd name="connsiteY4" fmla="*/ 2942 h 744043"/>
                <a:gd name="connsiteX5" fmla="*/ 1008177 w 1114327"/>
                <a:gd name="connsiteY5" fmla="*/ 609821 h 744043"/>
                <a:gd name="connsiteX6" fmla="*/ 1074742 w 1114327"/>
                <a:gd name="connsiteY6" fmla="*/ 744043 h 744043"/>
                <a:gd name="connsiteX0" fmla="*/ 1081259 w 1120844"/>
                <a:gd name="connsiteY0" fmla="*/ 746149 h 746149"/>
                <a:gd name="connsiteX1" fmla="*/ 935272 w 1120844"/>
                <a:gd name="connsiteY1" fmla="*/ 655070 h 746149"/>
                <a:gd name="connsiteX2" fmla="*/ 139213 w 1120844"/>
                <a:gd name="connsiteY2" fmla="*/ 643129 h 746149"/>
                <a:gd name="connsiteX3" fmla="*/ 50063 w 1120844"/>
                <a:gd name="connsiteY3" fmla="*/ 149324 h 746149"/>
                <a:gd name="connsiteX4" fmla="*/ 676740 w 1120844"/>
                <a:gd name="connsiteY4" fmla="*/ 5048 h 746149"/>
                <a:gd name="connsiteX5" fmla="*/ 1014694 w 1120844"/>
                <a:gd name="connsiteY5" fmla="*/ 611927 h 746149"/>
                <a:gd name="connsiteX6" fmla="*/ 1081259 w 1120844"/>
                <a:gd name="connsiteY6" fmla="*/ 746149 h 746149"/>
                <a:gd name="connsiteX0" fmla="*/ 1101420 w 1141005"/>
                <a:gd name="connsiteY0" fmla="*/ 746274 h 746274"/>
                <a:gd name="connsiteX1" fmla="*/ 955433 w 1141005"/>
                <a:gd name="connsiteY1" fmla="*/ 655195 h 746274"/>
                <a:gd name="connsiteX2" fmla="*/ 114347 w 1141005"/>
                <a:gd name="connsiteY2" fmla="*/ 657109 h 746274"/>
                <a:gd name="connsiteX3" fmla="*/ 70224 w 1141005"/>
                <a:gd name="connsiteY3" fmla="*/ 149449 h 746274"/>
                <a:gd name="connsiteX4" fmla="*/ 696901 w 1141005"/>
                <a:gd name="connsiteY4" fmla="*/ 5173 h 746274"/>
                <a:gd name="connsiteX5" fmla="*/ 1034855 w 1141005"/>
                <a:gd name="connsiteY5" fmla="*/ 612052 h 746274"/>
                <a:gd name="connsiteX6" fmla="*/ 1101420 w 1141005"/>
                <a:gd name="connsiteY6" fmla="*/ 746274 h 746274"/>
                <a:gd name="connsiteX0" fmla="*/ 1118544 w 1158129"/>
                <a:gd name="connsiteY0" fmla="*/ 745804 h 745804"/>
                <a:gd name="connsiteX1" fmla="*/ 972557 w 1158129"/>
                <a:gd name="connsiteY1" fmla="*/ 654725 h 745804"/>
                <a:gd name="connsiteX2" fmla="*/ 100298 w 1158129"/>
                <a:gd name="connsiteY2" fmla="*/ 601221 h 745804"/>
                <a:gd name="connsiteX3" fmla="*/ 87348 w 1158129"/>
                <a:gd name="connsiteY3" fmla="*/ 148979 h 745804"/>
                <a:gd name="connsiteX4" fmla="*/ 714025 w 1158129"/>
                <a:gd name="connsiteY4" fmla="*/ 4703 h 745804"/>
                <a:gd name="connsiteX5" fmla="*/ 1051979 w 1158129"/>
                <a:gd name="connsiteY5" fmla="*/ 611582 h 745804"/>
                <a:gd name="connsiteX6" fmla="*/ 1118544 w 1158129"/>
                <a:gd name="connsiteY6" fmla="*/ 745804 h 745804"/>
                <a:gd name="connsiteX0" fmla="*/ 1117710 w 1157295"/>
                <a:gd name="connsiteY0" fmla="*/ 745804 h 745804"/>
                <a:gd name="connsiteX1" fmla="*/ 971723 w 1157295"/>
                <a:gd name="connsiteY1" fmla="*/ 654725 h 745804"/>
                <a:gd name="connsiteX2" fmla="*/ 99464 w 1157295"/>
                <a:gd name="connsiteY2" fmla="*/ 601221 h 745804"/>
                <a:gd name="connsiteX3" fmla="*/ 86514 w 1157295"/>
                <a:gd name="connsiteY3" fmla="*/ 148979 h 745804"/>
                <a:gd name="connsiteX4" fmla="*/ 713191 w 1157295"/>
                <a:gd name="connsiteY4" fmla="*/ 4703 h 745804"/>
                <a:gd name="connsiteX5" fmla="*/ 1051145 w 1157295"/>
                <a:gd name="connsiteY5" fmla="*/ 611582 h 745804"/>
                <a:gd name="connsiteX6" fmla="*/ 1117710 w 1157295"/>
                <a:gd name="connsiteY6" fmla="*/ 745804 h 745804"/>
                <a:gd name="connsiteX0" fmla="*/ 1126062 w 1165647"/>
                <a:gd name="connsiteY0" fmla="*/ 745999 h 745999"/>
                <a:gd name="connsiteX1" fmla="*/ 980075 w 1165647"/>
                <a:gd name="connsiteY1" fmla="*/ 654920 h 745999"/>
                <a:gd name="connsiteX2" fmla="*/ 93961 w 1165647"/>
                <a:gd name="connsiteY2" fmla="*/ 625661 h 745999"/>
                <a:gd name="connsiteX3" fmla="*/ 94866 w 1165647"/>
                <a:gd name="connsiteY3" fmla="*/ 149174 h 745999"/>
                <a:gd name="connsiteX4" fmla="*/ 721543 w 1165647"/>
                <a:gd name="connsiteY4" fmla="*/ 4898 h 745999"/>
                <a:gd name="connsiteX5" fmla="*/ 1059497 w 1165647"/>
                <a:gd name="connsiteY5" fmla="*/ 611777 h 745999"/>
                <a:gd name="connsiteX6" fmla="*/ 1126062 w 1165647"/>
                <a:gd name="connsiteY6" fmla="*/ 745999 h 745999"/>
                <a:gd name="connsiteX0" fmla="*/ 1152044 w 1191629"/>
                <a:gd name="connsiteY0" fmla="*/ 746852 h 746852"/>
                <a:gd name="connsiteX1" fmla="*/ 1006057 w 1191629"/>
                <a:gd name="connsiteY1" fmla="*/ 655773 h 746852"/>
                <a:gd name="connsiteX2" fmla="*/ 119943 w 1191629"/>
                <a:gd name="connsiteY2" fmla="*/ 626514 h 746852"/>
                <a:gd name="connsiteX3" fmla="*/ 75821 w 1191629"/>
                <a:gd name="connsiteY3" fmla="*/ 136173 h 746852"/>
                <a:gd name="connsiteX4" fmla="*/ 747525 w 1191629"/>
                <a:gd name="connsiteY4" fmla="*/ 5751 h 746852"/>
                <a:gd name="connsiteX5" fmla="*/ 1085479 w 1191629"/>
                <a:gd name="connsiteY5" fmla="*/ 612630 h 746852"/>
                <a:gd name="connsiteX6" fmla="*/ 1152044 w 1191629"/>
                <a:gd name="connsiteY6" fmla="*/ 746852 h 746852"/>
                <a:gd name="connsiteX0" fmla="*/ 1141958 w 1181543"/>
                <a:gd name="connsiteY0" fmla="*/ 747392 h 747392"/>
                <a:gd name="connsiteX1" fmla="*/ 995971 w 1181543"/>
                <a:gd name="connsiteY1" fmla="*/ 656313 h 747392"/>
                <a:gd name="connsiteX2" fmla="*/ 130638 w 1181543"/>
                <a:gd name="connsiteY2" fmla="*/ 672082 h 747392"/>
                <a:gd name="connsiteX3" fmla="*/ 65735 w 1181543"/>
                <a:gd name="connsiteY3" fmla="*/ 136713 h 747392"/>
                <a:gd name="connsiteX4" fmla="*/ 737439 w 1181543"/>
                <a:gd name="connsiteY4" fmla="*/ 6291 h 747392"/>
                <a:gd name="connsiteX5" fmla="*/ 1075393 w 1181543"/>
                <a:gd name="connsiteY5" fmla="*/ 613170 h 747392"/>
                <a:gd name="connsiteX6" fmla="*/ 1141958 w 1181543"/>
                <a:gd name="connsiteY6" fmla="*/ 747392 h 747392"/>
                <a:gd name="connsiteX0" fmla="*/ 1146494 w 1186079"/>
                <a:gd name="connsiteY0" fmla="*/ 747392 h 747392"/>
                <a:gd name="connsiteX1" fmla="*/ 1000507 w 1186079"/>
                <a:gd name="connsiteY1" fmla="*/ 656313 h 747392"/>
                <a:gd name="connsiteX2" fmla="*/ 135174 w 1186079"/>
                <a:gd name="connsiteY2" fmla="*/ 672082 h 747392"/>
                <a:gd name="connsiteX3" fmla="*/ 70271 w 1186079"/>
                <a:gd name="connsiteY3" fmla="*/ 136713 h 747392"/>
                <a:gd name="connsiteX4" fmla="*/ 741975 w 1186079"/>
                <a:gd name="connsiteY4" fmla="*/ 6291 h 747392"/>
                <a:gd name="connsiteX5" fmla="*/ 1079929 w 1186079"/>
                <a:gd name="connsiteY5" fmla="*/ 613170 h 747392"/>
                <a:gd name="connsiteX6" fmla="*/ 1146494 w 1186079"/>
                <a:gd name="connsiteY6" fmla="*/ 747392 h 747392"/>
                <a:gd name="connsiteX0" fmla="*/ 1144840 w 1184425"/>
                <a:gd name="connsiteY0" fmla="*/ 746931 h 746931"/>
                <a:gd name="connsiteX1" fmla="*/ 998853 w 1184425"/>
                <a:gd name="connsiteY1" fmla="*/ 655852 h 746931"/>
                <a:gd name="connsiteX2" fmla="*/ 136983 w 1184425"/>
                <a:gd name="connsiteY2" fmla="*/ 633521 h 746931"/>
                <a:gd name="connsiteX3" fmla="*/ 68617 w 1184425"/>
                <a:gd name="connsiteY3" fmla="*/ 136252 h 746931"/>
                <a:gd name="connsiteX4" fmla="*/ 740321 w 1184425"/>
                <a:gd name="connsiteY4" fmla="*/ 5830 h 746931"/>
                <a:gd name="connsiteX5" fmla="*/ 1078275 w 1184425"/>
                <a:gd name="connsiteY5" fmla="*/ 612709 h 746931"/>
                <a:gd name="connsiteX6" fmla="*/ 1144840 w 1184425"/>
                <a:gd name="connsiteY6" fmla="*/ 746931 h 746931"/>
                <a:gd name="connsiteX0" fmla="*/ 1139632 w 1179217"/>
                <a:gd name="connsiteY0" fmla="*/ 746931 h 746931"/>
                <a:gd name="connsiteX1" fmla="*/ 993645 w 1179217"/>
                <a:gd name="connsiteY1" fmla="*/ 655852 h 746931"/>
                <a:gd name="connsiteX2" fmla="*/ 131775 w 1179217"/>
                <a:gd name="connsiteY2" fmla="*/ 633521 h 746931"/>
                <a:gd name="connsiteX3" fmla="*/ 63409 w 1179217"/>
                <a:gd name="connsiteY3" fmla="*/ 136252 h 746931"/>
                <a:gd name="connsiteX4" fmla="*/ 735113 w 1179217"/>
                <a:gd name="connsiteY4" fmla="*/ 5830 h 746931"/>
                <a:gd name="connsiteX5" fmla="*/ 1073067 w 1179217"/>
                <a:gd name="connsiteY5" fmla="*/ 612709 h 746931"/>
                <a:gd name="connsiteX6" fmla="*/ 1139632 w 1179217"/>
                <a:gd name="connsiteY6" fmla="*/ 746931 h 746931"/>
                <a:gd name="connsiteX0" fmla="*/ 1135469 w 1175054"/>
                <a:gd name="connsiteY0" fmla="*/ 746931 h 746931"/>
                <a:gd name="connsiteX1" fmla="*/ 989482 w 1175054"/>
                <a:gd name="connsiteY1" fmla="*/ 655852 h 746931"/>
                <a:gd name="connsiteX2" fmla="*/ 127612 w 1175054"/>
                <a:gd name="connsiteY2" fmla="*/ 633521 h 746931"/>
                <a:gd name="connsiteX3" fmla="*/ 59246 w 1175054"/>
                <a:gd name="connsiteY3" fmla="*/ 136252 h 746931"/>
                <a:gd name="connsiteX4" fmla="*/ 730950 w 1175054"/>
                <a:gd name="connsiteY4" fmla="*/ 5830 h 746931"/>
                <a:gd name="connsiteX5" fmla="*/ 1068904 w 1175054"/>
                <a:gd name="connsiteY5" fmla="*/ 612709 h 746931"/>
                <a:gd name="connsiteX6" fmla="*/ 1135469 w 1175054"/>
                <a:gd name="connsiteY6" fmla="*/ 746931 h 746931"/>
                <a:gd name="connsiteX0" fmla="*/ 1143148 w 1182733"/>
                <a:gd name="connsiteY0" fmla="*/ 747261 h 748080"/>
                <a:gd name="connsiteX1" fmla="*/ 997161 w 1182733"/>
                <a:gd name="connsiteY1" fmla="*/ 656182 h 748080"/>
                <a:gd name="connsiteX2" fmla="*/ 117973 w 1182733"/>
                <a:gd name="connsiteY2" fmla="*/ 661560 h 748080"/>
                <a:gd name="connsiteX3" fmla="*/ 66925 w 1182733"/>
                <a:gd name="connsiteY3" fmla="*/ 136582 h 748080"/>
                <a:gd name="connsiteX4" fmla="*/ 738629 w 1182733"/>
                <a:gd name="connsiteY4" fmla="*/ 6160 h 748080"/>
                <a:gd name="connsiteX5" fmla="*/ 1076583 w 1182733"/>
                <a:gd name="connsiteY5" fmla="*/ 613039 h 748080"/>
                <a:gd name="connsiteX6" fmla="*/ 1143148 w 1182733"/>
                <a:gd name="connsiteY6" fmla="*/ 747261 h 748080"/>
                <a:gd name="connsiteX0" fmla="*/ 1179168 w 1218753"/>
                <a:gd name="connsiteY0" fmla="*/ 747549 h 747549"/>
                <a:gd name="connsiteX1" fmla="*/ 1033181 w 1218753"/>
                <a:gd name="connsiteY1" fmla="*/ 656470 h 747549"/>
                <a:gd name="connsiteX2" fmla="*/ 153993 w 1218753"/>
                <a:gd name="connsiteY2" fmla="*/ 661848 h 747549"/>
                <a:gd name="connsiteX3" fmla="*/ 57917 w 1218753"/>
                <a:gd name="connsiteY3" fmla="*/ 133407 h 747549"/>
                <a:gd name="connsiteX4" fmla="*/ 774649 w 1218753"/>
                <a:gd name="connsiteY4" fmla="*/ 6448 h 747549"/>
                <a:gd name="connsiteX5" fmla="*/ 1112603 w 1218753"/>
                <a:gd name="connsiteY5" fmla="*/ 613327 h 747549"/>
                <a:gd name="connsiteX6" fmla="*/ 1179168 w 1218753"/>
                <a:gd name="connsiteY6" fmla="*/ 747549 h 747549"/>
                <a:gd name="connsiteX0" fmla="*/ 1148562 w 1188147"/>
                <a:gd name="connsiteY0" fmla="*/ 747861 h 747861"/>
                <a:gd name="connsiteX1" fmla="*/ 1002575 w 1188147"/>
                <a:gd name="connsiteY1" fmla="*/ 656782 h 747861"/>
                <a:gd name="connsiteX2" fmla="*/ 123387 w 1188147"/>
                <a:gd name="connsiteY2" fmla="*/ 662160 h 747861"/>
                <a:gd name="connsiteX3" fmla="*/ 72338 w 1188147"/>
                <a:gd name="connsiteY3" fmla="*/ 130256 h 747861"/>
                <a:gd name="connsiteX4" fmla="*/ 744043 w 1188147"/>
                <a:gd name="connsiteY4" fmla="*/ 6760 h 747861"/>
                <a:gd name="connsiteX5" fmla="*/ 1081997 w 1188147"/>
                <a:gd name="connsiteY5" fmla="*/ 613639 h 747861"/>
                <a:gd name="connsiteX6" fmla="*/ 1148562 w 1188147"/>
                <a:gd name="connsiteY6" fmla="*/ 747861 h 747861"/>
                <a:gd name="connsiteX0" fmla="*/ 1134392 w 1173977"/>
                <a:gd name="connsiteY0" fmla="*/ 747571 h 747571"/>
                <a:gd name="connsiteX1" fmla="*/ 988405 w 1173977"/>
                <a:gd name="connsiteY1" fmla="*/ 656492 h 747571"/>
                <a:gd name="connsiteX2" fmla="*/ 140390 w 1173977"/>
                <a:gd name="connsiteY2" fmla="*/ 641088 h 747571"/>
                <a:gd name="connsiteX3" fmla="*/ 58168 w 1173977"/>
                <a:gd name="connsiteY3" fmla="*/ 129966 h 747571"/>
                <a:gd name="connsiteX4" fmla="*/ 729873 w 1173977"/>
                <a:gd name="connsiteY4" fmla="*/ 6470 h 747571"/>
                <a:gd name="connsiteX5" fmla="*/ 1067827 w 1173977"/>
                <a:gd name="connsiteY5" fmla="*/ 613349 h 747571"/>
                <a:gd name="connsiteX6" fmla="*/ 1134392 w 1173977"/>
                <a:gd name="connsiteY6" fmla="*/ 747571 h 747571"/>
                <a:gd name="connsiteX0" fmla="*/ 1193324 w 1232909"/>
                <a:gd name="connsiteY0" fmla="*/ 744707 h 744707"/>
                <a:gd name="connsiteX1" fmla="*/ 1047337 w 1232909"/>
                <a:gd name="connsiteY1" fmla="*/ 653628 h 744707"/>
                <a:gd name="connsiteX2" fmla="*/ 199322 w 1232909"/>
                <a:gd name="connsiteY2" fmla="*/ 638224 h 744707"/>
                <a:gd name="connsiteX3" fmla="*/ 40900 w 1232909"/>
                <a:gd name="connsiteY3" fmla="*/ 182520 h 744707"/>
                <a:gd name="connsiteX4" fmla="*/ 788805 w 1232909"/>
                <a:gd name="connsiteY4" fmla="*/ 3606 h 744707"/>
                <a:gd name="connsiteX5" fmla="*/ 1126759 w 1232909"/>
                <a:gd name="connsiteY5" fmla="*/ 610485 h 744707"/>
                <a:gd name="connsiteX6" fmla="*/ 1193324 w 1232909"/>
                <a:gd name="connsiteY6" fmla="*/ 744707 h 744707"/>
                <a:gd name="connsiteX0" fmla="*/ 1193990 w 1233575"/>
                <a:gd name="connsiteY0" fmla="*/ 761232 h 761232"/>
                <a:gd name="connsiteX1" fmla="*/ 1048003 w 1233575"/>
                <a:gd name="connsiteY1" fmla="*/ 670153 h 761232"/>
                <a:gd name="connsiteX2" fmla="*/ 199988 w 1233575"/>
                <a:gd name="connsiteY2" fmla="*/ 654749 h 761232"/>
                <a:gd name="connsiteX3" fmla="*/ 41566 w 1233575"/>
                <a:gd name="connsiteY3" fmla="*/ 199045 h 761232"/>
                <a:gd name="connsiteX4" fmla="*/ 789471 w 1233575"/>
                <a:gd name="connsiteY4" fmla="*/ 20131 h 761232"/>
                <a:gd name="connsiteX5" fmla="*/ 1127425 w 1233575"/>
                <a:gd name="connsiteY5" fmla="*/ 627010 h 761232"/>
                <a:gd name="connsiteX6" fmla="*/ 1193990 w 1233575"/>
                <a:gd name="connsiteY6" fmla="*/ 761232 h 761232"/>
                <a:gd name="connsiteX0" fmla="*/ 1194081 w 1236416"/>
                <a:gd name="connsiteY0" fmla="*/ 765033 h 765033"/>
                <a:gd name="connsiteX1" fmla="*/ 1048094 w 1236416"/>
                <a:gd name="connsiteY1" fmla="*/ 673954 h 765033"/>
                <a:gd name="connsiteX2" fmla="*/ 200079 w 1236416"/>
                <a:gd name="connsiteY2" fmla="*/ 658550 h 765033"/>
                <a:gd name="connsiteX3" fmla="*/ 41657 w 1236416"/>
                <a:gd name="connsiteY3" fmla="*/ 202846 h 765033"/>
                <a:gd name="connsiteX4" fmla="*/ 799953 w 1236416"/>
                <a:gd name="connsiteY4" fmla="*/ 3150 h 765033"/>
                <a:gd name="connsiteX5" fmla="*/ 1127516 w 1236416"/>
                <a:gd name="connsiteY5" fmla="*/ 630811 h 765033"/>
                <a:gd name="connsiteX6" fmla="*/ 1194081 w 1236416"/>
                <a:gd name="connsiteY6" fmla="*/ 765033 h 765033"/>
                <a:gd name="connsiteX0" fmla="*/ 1190045 w 1218820"/>
                <a:gd name="connsiteY0" fmla="*/ 785460 h 785460"/>
                <a:gd name="connsiteX1" fmla="*/ 1044058 w 1218820"/>
                <a:gd name="connsiteY1" fmla="*/ 694381 h 785460"/>
                <a:gd name="connsiteX2" fmla="*/ 196043 w 1218820"/>
                <a:gd name="connsiteY2" fmla="*/ 678977 h 785460"/>
                <a:gd name="connsiteX3" fmla="*/ 37621 w 1218820"/>
                <a:gd name="connsiteY3" fmla="*/ 223273 h 785460"/>
                <a:gd name="connsiteX4" fmla="*/ 740499 w 1218820"/>
                <a:gd name="connsiteY4" fmla="*/ 2795 h 785460"/>
                <a:gd name="connsiteX5" fmla="*/ 1123480 w 1218820"/>
                <a:gd name="connsiteY5" fmla="*/ 651238 h 785460"/>
                <a:gd name="connsiteX6" fmla="*/ 1190045 w 1218820"/>
                <a:gd name="connsiteY6" fmla="*/ 785460 h 785460"/>
                <a:gd name="connsiteX0" fmla="*/ 1190045 w 1218820"/>
                <a:gd name="connsiteY0" fmla="*/ 788542 h 788542"/>
                <a:gd name="connsiteX1" fmla="*/ 1044058 w 1218820"/>
                <a:gd name="connsiteY1" fmla="*/ 697463 h 788542"/>
                <a:gd name="connsiteX2" fmla="*/ 196043 w 1218820"/>
                <a:gd name="connsiteY2" fmla="*/ 682059 h 788542"/>
                <a:gd name="connsiteX3" fmla="*/ 37621 w 1218820"/>
                <a:gd name="connsiteY3" fmla="*/ 143227 h 788542"/>
                <a:gd name="connsiteX4" fmla="*/ 740499 w 1218820"/>
                <a:gd name="connsiteY4" fmla="*/ 5877 h 788542"/>
                <a:gd name="connsiteX5" fmla="*/ 1123480 w 1218820"/>
                <a:gd name="connsiteY5" fmla="*/ 654320 h 788542"/>
                <a:gd name="connsiteX6" fmla="*/ 1190045 w 1218820"/>
                <a:gd name="connsiteY6" fmla="*/ 788542 h 788542"/>
                <a:gd name="connsiteX0" fmla="*/ 1206686 w 1235461"/>
                <a:gd name="connsiteY0" fmla="*/ 788963 h 788963"/>
                <a:gd name="connsiteX1" fmla="*/ 1060699 w 1235461"/>
                <a:gd name="connsiteY1" fmla="*/ 697884 h 788963"/>
                <a:gd name="connsiteX2" fmla="*/ 160729 w 1235461"/>
                <a:gd name="connsiteY2" fmla="*/ 717117 h 788963"/>
                <a:gd name="connsiteX3" fmla="*/ 54262 w 1235461"/>
                <a:gd name="connsiteY3" fmla="*/ 143648 h 788963"/>
                <a:gd name="connsiteX4" fmla="*/ 757140 w 1235461"/>
                <a:gd name="connsiteY4" fmla="*/ 6298 h 788963"/>
                <a:gd name="connsiteX5" fmla="*/ 1140121 w 1235461"/>
                <a:gd name="connsiteY5" fmla="*/ 654741 h 788963"/>
                <a:gd name="connsiteX6" fmla="*/ 1206686 w 1235461"/>
                <a:gd name="connsiteY6" fmla="*/ 788963 h 788963"/>
                <a:gd name="connsiteX0" fmla="*/ 1209931 w 1238706"/>
                <a:gd name="connsiteY0" fmla="*/ 788963 h 788963"/>
                <a:gd name="connsiteX1" fmla="*/ 1063944 w 1238706"/>
                <a:gd name="connsiteY1" fmla="*/ 697884 h 788963"/>
                <a:gd name="connsiteX2" fmla="*/ 163974 w 1238706"/>
                <a:gd name="connsiteY2" fmla="*/ 717117 h 788963"/>
                <a:gd name="connsiteX3" fmla="*/ 57507 w 1238706"/>
                <a:gd name="connsiteY3" fmla="*/ 143648 h 788963"/>
                <a:gd name="connsiteX4" fmla="*/ 760385 w 1238706"/>
                <a:gd name="connsiteY4" fmla="*/ 6298 h 788963"/>
                <a:gd name="connsiteX5" fmla="*/ 1143366 w 1238706"/>
                <a:gd name="connsiteY5" fmla="*/ 654741 h 788963"/>
                <a:gd name="connsiteX6" fmla="*/ 1209931 w 1238706"/>
                <a:gd name="connsiteY6" fmla="*/ 788963 h 788963"/>
                <a:gd name="connsiteX0" fmla="*/ 1225073 w 1253848"/>
                <a:gd name="connsiteY0" fmla="*/ 788426 h 788426"/>
                <a:gd name="connsiteX1" fmla="*/ 1079086 w 1253848"/>
                <a:gd name="connsiteY1" fmla="*/ 697347 h 788426"/>
                <a:gd name="connsiteX2" fmla="*/ 144480 w 1253848"/>
                <a:gd name="connsiteY2" fmla="*/ 671553 h 788426"/>
                <a:gd name="connsiteX3" fmla="*/ 72649 w 1253848"/>
                <a:gd name="connsiteY3" fmla="*/ 143111 h 788426"/>
                <a:gd name="connsiteX4" fmla="*/ 775527 w 1253848"/>
                <a:gd name="connsiteY4" fmla="*/ 5761 h 788426"/>
                <a:gd name="connsiteX5" fmla="*/ 1158508 w 1253848"/>
                <a:gd name="connsiteY5" fmla="*/ 654204 h 788426"/>
                <a:gd name="connsiteX6" fmla="*/ 1225073 w 1253848"/>
                <a:gd name="connsiteY6" fmla="*/ 788426 h 788426"/>
                <a:gd name="connsiteX0" fmla="*/ 1222128 w 1250903"/>
                <a:gd name="connsiteY0" fmla="*/ 788426 h 788426"/>
                <a:gd name="connsiteX1" fmla="*/ 1076141 w 1250903"/>
                <a:gd name="connsiteY1" fmla="*/ 697347 h 788426"/>
                <a:gd name="connsiteX2" fmla="*/ 141535 w 1250903"/>
                <a:gd name="connsiteY2" fmla="*/ 671553 h 788426"/>
                <a:gd name="connsiteX3" fmla="*/ 69704 w 1250903"/>
                <a:gd name="connsiteY3" fmla="*/ 143111 h 788426"/>
                <a:gd name="connsiteX4" fmla="*/ 772582 w 1250903"/>
                <a:gd name="connsiteY4" fmla="*/ 5761 h 788426"/>
                <a:gd name="connsiteX5" fmla="*/ 1155563 w 1250903"/>
                <a:gd name="connsiteY5" fmla="*/ 654204 h 788426"/>
                <a:gd name="connsiteX6" fmla="*/ 1222128 w 1250903"/>
                <a:gd name="connsiteY6" fmla="*/ 788426 h 788426"/>
                <a:gd name="connsiteX0" fmla="*/ 1228777 w 1257552"/>
                <a:gd name="connsiteY0" fmla="*/ 788623 h 788623"/>
                <a:gd name="connsiteX1" fmla="*/ 1082790 w 1257552"/>
                <a:gd name="connsiteY1" fmla="*/ 697544 h 788623"/>
                <a:gd name="connsiteX2" fmla="*/ 134329 w 1257552"/>
                <a:gd name="connsiteY2" fmla="*/ 689068 h 788623"/>
                <a:gd name="connsiteX3" fmla="*/ 76353 w 1257552"/>
                <a:gd name="connsiteY3" fmla="*/ 143308 h 788623"/>
                <a:gd name="connsiteX4" fmla="*/ 779231 w 1257552"/>
                <a:gd name="connsiteY4" fmla="*/ 5958 h 788623"/>
                <a:gd name="connsiteX5" fmla="*/ 1162212 w 1257552"/>
                <a:gd name="connsiteY5" fmla="*/ 654401 h 788623"/>
                <a:gd name="connsiteX6" fmla="*/ 1228777 w 1257552"/>
                <a:gd name="connsiteY6" fmla="*/ 788623 h 788623"/>
                <a:gd name="connsiteX0" fmla="*/ 1225396 w 1254171"/>
                <a:gd name="connsiteY0" fmla="*/ 788504 h 788504"/>
                <a:gd name="connsiteX1" fmla="*/ 1079409 w 1254171"/>
                <a:gd name="connsiteY1" fmla="*/ 697425 h 788504"/>
                <a:gd name="connsiteX2" fmla="*/ 137876 w 1254171"/>
                <a:gd name="connsiteY2" fmla="*/ 678558 h 788504"/>
                <a:gd name="connsiteX3" fmla="*/ 72972 w 1254171"/>
                <a:gd name="connsiteY3" fmla="*/ 143189 h 788504"/>
                <a:gd name="connsiteX4" fmla="*/ 775850 w 1254171"/>
                <a:gd name="connsiteY4" fmla="*/ 5839 h 788504"/>
                <a:gd name="connsiteX5" fmla="*/ 1158831 w 1254171"/>
                <a:gd name="connsiteY5" fmla="*/ 654282 h 788504"/>
                <a:gd name="connsiteX6" fmla="*/ 1225396 w 1254171"/>
                <a:gd name="connsiteY6" fmla="*/ 788504 h 788504"/>
                <a:gd name="connsiteX0" fmla="*/ 1222067 w 1250842"/>
                <a:gd name="connsiteY0" fmla="*/ 788504 h 792326"/>
                <a:gd name="connsiteX1" fmla="*/ 1076080 w 1250842"/>
                <a:gd name="connsiteY1" fmla="*/ 697425 h 792326"/>
                <a:gd name="connsiteX2" fmla="*/ 134547 w 1250842"/>
                <a:gd name="connsiteY2" fmla="*/ 678558 h 792326"/>
                <a:gd name="connsiteX3" fmla="*/ 69643 w 1250842"/>
                <a:gd name="connsiteY3" fmla="*/ 143189 h 792326"/>
                <a:gd name="connsiteX4" fmla="*/ 772521 w 1250842"/>
                <a:gd name="connsiteY4" fmla="*/ 5839 h 792326"/>
                <a:gd name="connsiteX5" fmla="*/ 1155502 w 1250842"/>
                <a:gd name="connsiteY5" fmla="*/ 654282 h 792326"/>
                <a:gd name="connsiteX6" fmla="*/ 1222067 w 1250842"/>
                <a:gd name="connsiteY6" fmla="*/ 788504 h 792326"/>
                <a:gd name="connsiteX0" fmla="*/ 1226158 w 1254933"/>
                <a:gd name="connsiteY0" fmla="*/ 798666 h 802488"/>
                <a:gd name="connsiteX1" fmla="*/ 1080171 w 1254933"/>
                <a:gd name="connsiteY1" fmla="*/ 707587 h 802488"/>
                <a:gd name="connsiteX2" fmla="*/ 138638 w 1254933"/>
                <a:gd name="connsiteY2" fmla="*/ 688720 h 802488"/>
                <a:gd name="connsiteX3" fmla="*/ 73734 w 1254933"/>
                <a:gd name="connsiteY3" fmla="*/ 153351 h 802488"/>
                <a:gd name="connsiteX4" fmla="*/ 776612 w 1254933"/>
                <a:gd name="connsiteY4" fmla="*/ 16001 h 802488"/>
                <a:gd name="connsiteX5" fmla="*/ 1159593 w 1254933"/>
                <a:gd name="connsiteY5" fmla="*/ 664444 h 802488"/>
                <a:gd name="connsiteX6" fmla="*/ 1226158 w 1254933"/>
                <a:gd name="connsiteY6" fmla="*/ 798666 h 802488"/>
                <a:gd name="connsiteX0" fmla="*/ 1229426 w 1258201"/>
                <a:gd name="connsiteY0" fmla="*/ 795116 h 798938"/>
                <a:gd name="connsiteX1" fmla="*/ 1083439 w 1258201"/>
                <a:gd name="connsiteY1" fmla="*/ 704037 h 798938"/>
                <a:gd name="connsiteX2" fmla="*/ 141906 w 1258201"/>
                <a:gd name="connsiteY2" fmla="*/ 685170 h 798938"/>
                <a:gd name="connsiteX3" fmla="*/ 77002 w 1258201"/>
                <a:gd name="connsiteY3" fmla="*/ 149801 h 798938"/>
                <a:gd name="connsiteX4" fmla="*/ 779880 w 1258201"/>
                <a:gd name="connsiteY4" fmla="*/ 12451 h 798938"/>
                <a:gd name="connsiteX5" fmla="*/ 1162861 w 1258201"/>
                <a:gd name="connsiteY5" fmla="*/ 660894 h 798938"/>
                <a:gd name="connsiteX6" fmla="*/ 1229426 w 1258201"/>
                <a:gd name="connsiteY6" fmla="*/ 795116 h 798938"/>
                <a:gd name="connsiteX0" fmla="*/ 1226493 w 1255268"/>
                <a:gd name="connsiteY0" fmla="*/ 804649 h 808471"/>
                <a:gd name="connsiteX1" fmla="*/ 1080506 w 1255268"/>
                <a:gd name="connsiteY1" fmla="*/ 713570 h 808471"/>
                <a:gd name="connsiteX2" fmla="*/ 138973 w 1255268"/>
                <a:gd name="connsiteY2" fmla="*/ 694703 h 808471"/>
                <a:gd name="connsiteX3" fmla="*/ 74069 w 1255268"/>
                <a:gd name="connsiteY3" fmla="*/ 159334 h 808471"/>
                <a:gd name="connsiteX4" fmla="*/ 776947 w 1255268"/>
                <a:gd name="connsiteY4" fmla="*/ 21984 h 808471"/>
                <a:gd name="connsiteX5" fmla="*/ 1159928 w 1255268"/>
                <a:gd name="connsiteY5" fmla="*/ 670427 h 808471"/>
                <a:gd name="connsiteX6" fmla="*/ 1226493 w 1255268"/>
                <a:gd name="connsiteY6" fmla="*/ 804649 h 808471"/>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795033 h 798855"/>
                <a:gd name="connsiteX1" fmla="*/ 1078752 w 1262546"/>
                <a:gd name="connsiteY1" fmla="*/ 703954 h 798855"/>
                <a:gd name="connsiteX2" fmla="*/ 137219 w 1262546"/>
                <a:gd name="connsiteY2" fmla="*/ 685087 h 798855"/>
                <a:gd name="connsiteX3" fmla="*/ 72315 w 1262546"/>
                <a:gd name="connsiteY3" fmla="*/ 149718 h 798855"/>
                <a:gd name="connsiteX4" fmla="*/ 813293 w 1262546"/>
                <a:gd name="connsiteY4" fmla="*/ 5440 h 798855"/>
                <a:gd name="connsiteX5" fmla="*/ 1158174 w 1262546"/>
                <a:gd name="connsiteY5" fmla="*/ 660811 h 798855"/>
                <a:gd name="connsiteX6" fmla="*/ 1224739 w 1262546"/>
                <a:gd name="connsiteY6" fmla="*/ 795033 h 798855"/>
                <a:gd name="connsiteX0" fmla="*/ 1225225 w 1264810"/>
                <a:gd name="connsiteY0" fmla="*/ 763061 h 766883"/>
                <a:gd name="connsiteX1" fmla="*/ 1079238 w 1264810"/>
                <a:gd name="connsiteY1" fmla="*/ 671982 h 766883"/>
                <a:gd name="connsiteX2" fmla="*/ 137705 w 1264810"/>
                <a:gd name="connsiteY2" fmla="*/ 653115 h 766883"/>
                <a:gd name="connsiteX3" fmla="*/ 72801 w 1264810"/>
                <a:gd name="connsiteY3" fmla="*/ 117746 h 766883"/>
                <a:gd name="connsiteX4" fmla="*/ 820706 w 1264810"/>
                <a:gd name="connsiteY4" fmla="*/ 8104 h 766883"/>
                <a:gd name="connsiteX5" fmla="*/ 1158660 w 1264810"/>
                <a:gd name="connsiteY5" fmla="*/ 628839 h 766883"/>
                <a:gd name="connsiteX6" fmla="*/ 1225225 w 1264810"/>
                <a:gd name="connsiteY6" fmla="*/ 763061 h 766883"/>
                <a:gd name="connsiteX0" fmla="*/ 1225225 w 1264810"/>
                <a:gd name="connsiteY0" fmla="*/ 748014 h 751836"/>
                <a:gd name="connsiteX1" fmla="*/ 1079238 w 1264810"/>
                <a:gd name="connsiteY1" fmla="*/ 656935 h 751836"/>
                <a:gd name="connsiteX2" fmla="*/ 137705 w 1264810"/>
                <a:gd name="connsiteY2" fmla="*/ 638068 h 751836"/>
                <a:gd name="connsiteX3" fmla="*/ 72801 w 1264810"/>
                <a:gd name="connsiteY3" fmla="*/ 102699 h 751836"/>
                <a:gd name="connsiteX4" fmla="*/ 820706 w 1264810"/>
                <a:gd name="connsiteY4" fmla="*/ 10375 h 751836"/>
                <a:gd name="connsiteX5" fmla="*/ 1158660 w 1264810"/>
                <a:gd name="connsiteY5" fmla="*/ 613792 h 751836"/>
                <a:gd name="connsiteX6" fmla="*/ 1225225 w 1264810"/>
                <a:gd name="connsiteY6" fmla="*/ 748014 h 751836"/>
                <a:gd name="connsiteX0" fmla="*/ 1225225 w 1264810"/>
                <a:gd name="connsiteY0" fmla="*/ 789233 h 793055"/>
                <a:gd name="connsiteX1" fmla="*/ 1079238 w 1264810"/>
                <a:gd name="connsiteY1" fmla="*/ 698154 h 793055"/>
                <a:gd name="connsiteX2" fmla="*/ 137705 w 1264810"/>
                <a:gd name="connsiteY2" fmla="*/ 679287 h 793055"/>
                <a:gd name="connsiteX3" fmla="*/ 72801 w 1264810"/>
                <a:gd name="connsiteY3" fmla="*/ 143918 h 793055"/>
                <a:gd name="connsiteX4" fmla="*/ 820706 w 1264810"/>
                <a:gd name="connsiteY4" fmla="*/ 51594 h 793055"/>
                <a:gd name="connsiteX5" fmla="*/ 1158660 w 1264810"/>
                <a:gd name="connsiteY5" fmla="*/ 655011 h 793055"/>
                <a:gd name="connsiteX6" fmla="*/ 1225225 w 1264810"/>
                <a:gd name="connsiteY6" fmla="*/ 789233 h 793055"/>
                <a:gd name="connsiteX0" fmla="*/ 1231096 w 1295699"/>
                <a:gd name="connsiteY0" fmla="*/ 814823 h 818645"/>
                <a:gd name="connsiteX1" fmla="*/ 1085109 w 1295699"/>
                <a:gd name="connsiteY1" fmla="*/ 723744 h 818645"/>
                <a:gd name="connsiteX2" fmla="*/ 143576 w 1295699"/>
                <a:gd name="connsiteY2" fmla="*/ 704877 h 818645"/>
                <a:gd name="connsiteX3" fmla="*/ 78672 w 1295699"/>
                <a:gd name="connsiteY3" fmla="*/ 169508 h 818645"/>
                <a:gd name="connsiteX4" fmla="*/ 909704 w 1295699"/>
                <a:gd name="connsiteY4" fmla="*/ 46011 h 818645"/>
                <a:gd name="connsiteX5" fmla="*/ 1164531 w 1295699"/>
                <a:gd name="connsiteY5" fmla="*/ 680601 h 818645"/>
                <a:gd name="connsiteX6" fmla="*/ 1231096 w 1295699"/>
                <a:gd name="connsiteY6" fmla="*/ 814823 h 818645"/>
                <a:gd name="connsiteX0" fmla="*/ 1231341 w 1297145"/>
                <a:gd name="connsiteY0" fmla="*/ 835447 h 839269"/>
                <a:gd name="connsiteX1" fmla="*/ 1085354 w 1297145"/>
                <a:gd name="connsiteY1" fmla="*/ 744368 h 839269"/>
                <a:gd name="connsiteX2" fmla="*/ 143821 w 1297145"/>
                <a:gd name="connsiteY2" fmla="*/ 725501 h 839269"/>
                <a:gd name="connsiteX3" fmla="*/ 78917 w 1297145"/>
                <a:gd name="connsiteY3" fmla="*/ 190132 h 839269"/>
                <a:gd name="connsiteX4" fmla="*/ 913413 w 1297145"/>
                <a:gd name="connsiteY4" fmla="*/ 42390 h 839269"/>
                <a:gd name="connsiteX5" fmla="*/ 1164776 w 1297145"/>
                <a:gd name="connsiteY5" fmla="*/ 701225 h 839269"/>
                <a:gd name="connsiteX6" fmla="*/ 1231341 w 1297145"/>
                <a:gd name="connsiteY6" fmla="*/ 835447 h 839269"/>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4294 w 1300098"/>
                <a:gd name="connsiteY0" fmla="*/ 815810 h 819632"/>
                <a:gd name="connsiteX1" fmla="*/ 1088307 w 1300098"/>
                <a:gd name="connsiteY1" fmla="*/ 724731 h 819632"/>
                <a:gd name="connsiteX2" fmla="*/ 146774 w 1300098"/>
                <a:gd name="connsiteY2" fmla="*/ 705864 h 819632"/>
                <a:gd name="connsiteX3" fmla="*/ 81870 w 1300098"/>
                <a:gd name="connsiteY3" fmla="*/ 170495 h 819632"/>
                <a:gd name="connsiteX4" fmla="*/ 916366 w 1300098"/>
                <a:gd name="connsiteY4" fmla="*/ 22753 h 819632"/>
                <a:gd name="connsiteX5" fmla="*/ 1167729 w 1300098"/>
                <a:gd name="connsiteY5" fmla="*/ 681588 h 819632"/>
                <a:gd name="connsiteX6" fmla="*/ 1234294 w 1300098"/>
                <a:gd name="connsiteY6" fmla="*/ 815810 h 819632"/>
                <a:gd name="connsiteX0" fmla="*/ 1253929 w 1319733"/>
                <a:gd name="connsiteY0" fmla="*/ 815810 h 819632"/>
                <a:gd name="connsiteX1" fmla="*/ 1107942 w 1319733"/>
                <a:gd name="connsiteY1" fmla="*/ 724731 h 819632"/>
                <a:gd name="connsiteX2" fmla="*/ 166409 w 1319733"/>
                <a:gd name="connsiteY2" fmla="*/ 705864 h 819632"/>
                <a:gd name="connsiteX3" fmla="*/ 101505 w 1319733"/>
                <a:gd name="connsiteY3" fmla="*/ 170495 h 819632"/>
                <a:gd name="connsiteX4" fmla="*/ 936001 w 1319733"/>
                <a:gd name="connsiteY4" fmla="*/ 22753 h 819632"/>
                <a:gd name="connsiteX5" fmla="*/ 1187364 w 1319733"/>
                <a:gd name="connsiteY5" fmla="*/ 681588 h 819632"/>
                <a:gd name="connsiteX6" fmla="*/ 1253929 w 1319733"/>
                <a:gd name="connsiteY6" fmla="*/ 815810 h 8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733" h="819632">
                  <a:moveTo>
                    <a:pt x="1253929" y="815810"/>
                  </a:moveTo>
                  <a:lnTo>
                    <a:pt x="1107942" y="724731"/>
                  </a:lnTo>
                  <a:cubicBezTo>
                    <a:pt x="935723" y="802788"/>
                    <a:pt x="458298" y="900604"/>
                    <a:pt x="166409" y="705864"/>
                  </a:cubicBezTo>
                  <a:cubicBezTo>
                    <a:pt x="5870" y="598757"/>
                    <a:pt x="-79301" y="322264"/>
                    <a:pt x="101505" y="170495"/>
                  </a:cubicBezTo>
                  <a:cubicBezTo>
                    <a:pt x="268998" y="29901"/>
                    <a:pt x="607861" y="-39036"/>
                    <a:pt x="936001" y="22753"/>
                  </a:cubicBezTo>
                  <a:cubicBezTo>
                    <a:pt x="1387420" y="142598"/>
                    <a:pt x="1397632" y="466864"/>
                    <a:pt x="1187364" y="681588"/>
                  </a:cubicBezTo>
                  <a:lnTo>
                    <a:pt x="1253929" y="815810"/>
                  </a:lnTo>
                  <a:close/>
                </a:path>
              </a:pathLst>
            </a:cu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lnSpc>
                  <a:spcPts val="1200"/>
                </a:lnSpc>
              </a:pPr>
              <a:endParaRPr kumimoji="1" lang="en-US" altLang="ja-JP" sz="1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spcAft>
                  <a:spcPts val="600"/>
                </a:spcAft>
              </a:pPr>
              <a:r>
                <a:rPr kumimoji="1" lang="ja-JP" altLang="en-US" sz="2000" dirty="0">
                  <a:solidFill>
                    <a:srgbClr val="1E1A5C"/>
                  </a:solidFill>
                  <a:latin typeface="BIZ UDゴシック" panose="020B0400000000000000" pitchFamily="49" charset="-128"/>
                  <a:ea typeface="BIZ UDゴシック" panose="020B0400000000000000" pitchFamily="49" charset="-128"/>
                </a:rPr>
                <a:t>視聴後は</a:t>
              </a:r>
              <a:endParaRPr kumimoji="1" lang="en-US" altLang="ja-JP" sz="2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pPr>
              <a:r>
                <a:rPr kumimoji="1" lang="ja-JP" altLang="en-US" sz="2400" dirty="0">
                  <a:solidFill>
                    <a:srgbClr val="1E1A5C"/>
                  </a:solidFill>
                  <a:latin typeface="BIZ UDゴシック" panose="020B0400000000000000" pitchFamily="49" charset="-128"/>
                  <a:ea typeface="BIZ UDゴシック" panose="020B0400000000000000" pitchFamily="49" charset="-128"/>
                </a:rPr>
                <a:t>確認問</a:t>
              </a:r>
              <a:r>
                <a:rPr kumimoji="1" lang="ja-JP" altLang="en-US" sz="2400" spc="100" dirty="0">
                  <a:solidFill>
                    <a:srgbClr val="1E1A5C"/>
                  </a:solidFill>
                  <a:latin typeface="BIZ UDゴシック" panose="020B0400000000000000" pitchFamily="49" charset="-128"/>
                  <a:ea typeface="BIZ UDゴシック" panose="020B0400000000000000" pitchFamily="49" charset="-128"/>
                </a:rPr>
                <a:t>題</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へ</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a:t>
              </a:r>
            </a:p>
          </p:txBody>
        </p:sp>
      </p:grpSp>
    </p:spTree>
    <p:extLst>
      <p:ext uri="{BB962C8B-B14F-4D97-AF65-F5344CB8AC3E}">
        <p14:creationId xmlns:p14="http://schemas.microsoft.com/office/powerpoint/2010/main" val="153899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プレダトリージャーナル問題①</a:t>
            </a:r>
          </a:p>
        </p:txBody>
      </p:sp>
      <p:sp>
        <p:nvSpPr>
          <p:cNvPr id="4" name="スライド番号プレースホルダー 3"/>
          <p:cNvSpPr>
            <a:spLocks noGrp="1"/>
          </p:cNvSpPr>
          <p:nvPr>
            <p:ph type="sldNum" sz="quarter" idx="12"/>
          </p:nvPr>
        </p:nvSpPr>
        <p:spPr/>
        <p:txBody>
          <a:bodyPr/>
          <a:lstStyle/>
          <a:p>
            <a:r>
              <a:rPr lang="en-US" altLang="ja-JP" dirty="0"/>
              <a:t>2</a:t>
            </a:r>
            <a:endParaRPr lang="ja-JP" altLang="en-US" dirty="0"/>
          </a:p>
        </p:txBody>
      </p:sp>
      <p:sp>
        <p:nvSpPr>
          <p:cNvPr id="5" name="コンテンツ プレースホルダー 4"/>
          <p:cNvSpPr>
            <a:spLocks noGrp="1"/>
          </p:cNvSpPr>
          <p:nvPr>
            <p:ph idx="1"/>
          </p:nvPr>
        </p:nvSpPr>
        <p:spPr/>
        <p:txBody>
          <a:bodyPr/>
          <a:lstStyle/>
          <a:p>
            <a:r>
              <a:rPr kumimoji="1" lang="ja-JP" altLang="en-US" sz="1800" dirty="0"/>
              <a:t>プレダトリージャーナル</a:t>
            </a:r>
            <a:r>
              <a:rPr lang="ja-JP" altLang="en-US" dirty="0"/>
              <a:t>（「ハゲタカジャーナル」、粗悪学術誌）</a:t>
            </a:r>
            <a:endParaRPr lang="en-US" altLang="ja-JP" dirty="0"/>
          </a:p>
          <a:p>
            <a:pPr lvl="1"/>
            <a:r>
              <a:rPr lang="ja-JP" altLang="en-US" dirty="0"/>
              <a:t>査読がずさん、もしくは行っていない</a:t>
            </a:r>
            <a:endParaRPr lang="en-US" altLang="ja-JP" dirty="0"/>
          </a:p>
          <a:p>
            <a:pPr lvl="1"/>
            <a:r>
              <a:rPr lang="en-US" altLang="ja-JP" dirty="0"/>
              <a:t>APC</a:t>
            </a:r>
            <a:r>
              <a:rPr lang="ja-JP" altLang="en-US" dirty="0"/>
              <a:t>さえ支払えば論文が受理される</a:t>
            </a:r>
            <a:endParaRPr lang="en-US" altLang="ja-JP" dirty="0"/>
          </a:p>
          <a:p>
            <a:pPr lvl="2"/>
            <a:r>
              <a:rPr lang="en-US" altLang="ja-JP" dirty="0"/>
              <a:t>“Get me off Your Fucking Mailing List”</a:t>
            </a:r>
          </a:p>
          <a:p>
            <a:pPr lvl="1">
              <a:spcBef>
                <a:spcPts val="900"/>
              </a:spcBef>
            </a:pPr>
            <a:r>
              <a:rPr lang="ja-JP" altLang="en-US" dirty="0"/>
              <a:t>論文の取り下げに応じない</a:t>
            </a:r>
            <a:endParaRPr lang="en-US" altLang="ja-JP" dirty="0"/>
          </a:p>
          <a:p>
            <a:pPr lvl="1"/>
            <a:r>
              <a:rPr lang="ja-JP" altLang="en-US" dirty="0"/>
              <a:t>編集委員を偽る</a:t>
            </a:r>
            <a:endParaRPr lang="en-US" altLang="ja-JP" dirty="0"/>
          </a:p>
          <a:p>
            <a:pPr lvl="1"/>
            <a:r>
              <a:rPr lang="ja-JP" altLang="en-US" dirty="0"/>
              <a:t>出版社の所在地が不明</a:t>
            </a:r>
            <a:endParaRPr lang="en-US" altLang="ja-JP" dirty="0"/>
          </a:p>
          <a:p>
            <a:pPr marL="204782" lvl="1" indent="0">
              <a:buNone/>
            </a:pPr>
            <a:endParaRPr lang="en-US" altLang="ja-JP" sz="600" dirty="0"/>
          </a:p>
          <a:p>
            <a:pPr marL="398860" lvl="1" indent="-195263">
              <a:buNone/>
            </a:pPr>
            <a:r>
              <a:rPr lang="ja-JP" altLang="en-US" dirty="0"/>
              <a:t>→著者から</a:t>
            </a:r>
            <a:r>
              <a:rPr lang="en-US" altLang="ja-JP" dirty="0"/>
              <a:t>APC</a:t>
            </a:r>
            <a:r>
              <a:rPr lang="ja-JP" altLang="en-US" dirty="0"/>
              <a:t>を得ることを目的に、まともな査読・編集・校正等を行わず、論文を公開する（オープンアクセス）ジャーナル</a:t>
            </a:r>
            <a:endParaRPr lang="en-US" altLang="ja-JP" dirty="0"/>
          </a:p>
        </p:txBody>
      </p:sp>
      <p:sp>
        <p:nvSpPr>
          <p:cNvPr id="6" name="テキスト ボックス 5">
            <a:extLst>
              <a:ext uri="{FF2B5EF4-FFF2-40B4-BE49-F238E27FC236}">
                <a16:creationId xmlns:a16="http://schemas.microsoft.com/office/drawing/2014/main" id="{B54C9646-7AB4-4E3D-9DEC-291F3A5B49D8}"/>
              </a:ext>
            </a:extLst>
          </p:cNvPr>
          <p:cNvSpPr txBox="1"/>
          <p:nvPr/>
        </p:nvSpPr>
        <p:spPr>
          <a:xfrm>
            <a:off x="1867821" y="4735197"/>
            <a:ext cx="5408358" cy="320836"/>
          </a:xfrm>
          <a:prstGeom prst="rect">
            <a:avLst/>
          </a:prstGeom>
          <a:noFill/>
        </p:spPr>
        <p:txBody>
          <a:bodyPr wrap="square" lIns="108000" rtlCol="0" anchor="ctr" anchorCtr="0">
            <a:noAutofit/>
          </a:bodyPr>
          <a:lstStyle/>
          <a:p>
            <a:r>
              <a:rPr lang="ja-JP" altLang="en-US" sz="900" dirty="0">
                <a:latin typeface="游ゴシック" panose="020B0400000000000000" pitchFamily="50" charset="-128"/>
                <a:ea typeface="游ゴシック" panose="020B0400000000000000" pitchFamily="50" charset="-128"/>
              </a:rPr>
              <a:t>参照：鳥井真平</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ハゲタカジャーナルの現状</a:t>
            </a:r>
            <a:r>
              <a:rPr lang="en-US" altLang="ja-JP" sz="900" dirty="0">
                <a:latin typeface="游ゴシック" panose="020B0400000000000000" pitchFamily="50" charset="-128"/>
                <a:ea typeface="游ゴシック" panose="020B0400000000000000" pitchFamily="50" charset="-128"/>
              </a:rPr>
              <a:t>. RA</a:t>
            </a:r>
            <a:r>
              <a:rPr lang="ja-JP" altLang="en-US" sz="900" dirty="0">
                <a:latin typeface="游ゴシック" panose="020B0400000000000000" pitchFamily="50" charset="-128"/>
                <a:ea typeface="游ゴシック" panose="020B0400000000000000" pitchFamily="50" charset="-128"/>
              </a:rPr>
              <a:t>協議会第</a:t>
            </a:r>
            <a:r>
              <a:rPr lang="en-US" altLang="ja-JP" sz="900" dirty="0">
                <a:latin typeface="游ゴシック" panose="020B0400000000000000" pitchFamily="50" charset="-128"/>
                <a:ea typeface="游ゴシック" panose="020B0400000000000000" pitchFamily="50" charset="-128"/>
              </a:rPr>
              <a:t>5</a:t>
            </a:r>
            <a:r>
              <a:rPr lang="ja-JP" altLang="en-US" sz="900" dirty="0">
                <a:latin typeface="游ゴシック" panose="020B0400000000000000" pitchFamily="50" charset="-128"/>
                <a:ea typeface="游ゴシック" panose="020B0400000000000000" pitchFamily="50" charset="-128"/>
              </a:rPr>
              <a:t>回年次大会</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電気通信大学</a:t>
            </a:r>
            <a:r>
              <a:rPr lang="en-US" altLang="ja-JP" sz="900" dirty="0">
                <a:latin typeface="游ゴシック" panose="020B0400000000000000" pitchFamily="50" charset="-128"/>
                <a:ea typeface="游ゴシック" panose="020B0400000000000000" pitchFamily="50" charset="-128"/>
              </a:rPr>
              <a:t>, 2019-09-03.</a:t>
            </a:r>
            <a:endParaRPr lang="ja-JP" altLang="en-US"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4102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プレダトリージャーナル問題①</a:t>
            </a:r>
          </a:p>
        </p:txBody>
      </p:sp>
      <p:sp>
        <p:nvSpPr>
          <p:cNvPr id="4" name="スライド番号プレースホルダー 3"/>
          <p:cNvSpPr>
            <a:spLocks noGrp="1"/>
          </p:cNvSpPr>
          <p:nvPr>
            <p:ph type="sldNum" sz="quarter" idx="12"/>
          </p:nvPr>
        </p:nvSpPr>
        <p:spPr/>
        <p:txBody>
          <a:bodyPr/>
          <a:lstStyle/>
          <a:p>
            <a:r>
              <a:rPr lang="en-US" altLang="ja-JP" dirty="0"/>
              <a:t>3</a:t>
            </a:r>
            <a:endParaRPr lang="ja-JP" altLang="en-US" dirty="0"/>
          </a:p>
        </p:txBody>
      </p:sp>
      <p:sp>
        <p:nvSpPr>
          <p:cNvPr id="5" name="コンテンツ プレースホルダー 4"/>
          <p:cNvSpPr>
            <a:spLocks noGrp="1"/>
          </p:cNvSpPr>
          <p:nvPr>
            <p:ph idx="1"/>
          </p:nvPr>
        </p:nvSpPr>
        <p:spPr/>
        <p:txBody>
          <a:bodyPr/>
          <a:lstStyle/>
          <a:p>
            <a:r>
              <a:rPr kumimoji="1" lang="ja-JP" altLang="en-US" dirty="0"/>
              <a:t>粗悪学術誌</a:t>
            </a:r>
            <a:r>
              <a:rPr lang="ja-JP" altLang="en-US" dirty="0"/>
              <a:t>（「ハゲタカジャーナル </a:t>
            </a:r>
            <a:r>
              <a:rPr lang="en-US" altLang="ja-JP" sz="1400" dirty="0"/>
              <a:t>Predatory journal</a:t>
            </a:r>
            <a:r>
              <a:rPr lang="en-US" altLang="ja-JP" dirty="0"/>
              <a:t> </a:t>
            </a:r>
            <a:r>
              <a:rPr lang="ja-JP" altLang="en-US" dirty="0"/>
              <a:t>」）</a:t>
            </a:r>
            <a:endParaRPr lang="en-US" altLang="ja-JP" dirty="0"/>
          </a:p>
          <a:p>
            <a:pPr lvl="1"/>
            <a:r>
              <a:rPr lang="ja-JP" altLang="en-US" dirty="0"/>
              <a:t>査読がずさん、もしくは行っていない</a:t>
            </a:r>
            <a:endParaRPr lang="en-US" altLang="ja-JP" dirty="0"/>
          </a:p>
          <a:p>
            <a:pPr lvl="1"/>
            <a:r>
              <a:rPr lang="en-US" altLang="ja-JP" dirty="0"/>
              <a:t>APC</a:t>
            </a:r>
            <a:r>
              <a:rPr lang="ja-JP" altLang="en-US" dirty="0"/>
              <a:t>さえ支払えば論文が受理される</a:t>
            </a:r>
            <a:endParaRPr lang="en-US" altLang="ja-JP" dirty="0"/>
          </a:p>
          <a:p>
            <a:pPr lvl="2"/>
            <a:r>
              <a:rPr lang="en-US" altLang="ja-JP" dirty="0"/>
              <a:t>“Get me off Your Fucking Mailing List”</a:t>
            </a:r>
          </a:p>
          <a:p>
            <a:pPr lvl="1">
              <a:spcBef>
                <a:spcPts val="900"/>
              </a:spcBef>
            </a:pPr>
            <a:r>
              <a:rPr lang="ja-JP" altLang="en-US" dirty="0"/>
              <a:t>論文の取り下げに応じない</a:t>
            </a:r>
            <a:endParaRPr lang="en-US" altLang="ja-JP" dirty="0"/>
          </a:p>
          <a:p>
            <a:pPr lvl="1"/>
            <a:r>
              <a:rPr lang="ja-JP" altLang="en-US" dirty="0"/>
              <a:t>編集委員を偽る</a:t>
            </a:r>
            <a:endParaRPr lang="en-US" altLang="ja-JP" dirty="0"/>
          </a:p>
          <a:p>
            <a:pPr lvl="1"/>
            <a:r>
              <a:rPr lang="ja-JP" altLang="en-US" dirty="0"/>
              <a:t>出版社の所在地が不明</a:t>
            </a:r>
            <a:endParaRPr lang="en-US" altLang="ja-JP" dirty="0"/>
          </a:p>
          <a:p>
            <a:pPr marL="204782" lvl="1" indent="0">
              <a:buNone/>
            </a:pPr>
            <a:endParaRPr lang="en-US" altLang="ja-JP" sz="600" dirty="0"/>
          </a:p>
          <a:p>
            <a:pPr marL="398860" lvl="1" indent="-195263">
              <a:buNone/>
            </a:pPr>
            <a:r>
              <a:rPr lang="ja-JP" altLang="en-US" dirty="0"/>
              <a:t>→</a:t>
            </a:r>
            <a:r>
              <a:rPr lang="ja-JP" altLang="en-US" sz="1800" b="1" dirty="0"/>
              <a:t>著者から</a:t>
            </a:r>
            <a:r>
              <a:rPr lang="en-US" altLang="ja-JP" sz="1800" b="1" dirty="0"/>
              <a:t>APC</a:t>
            </a:r>
            <a:r>
              <a:rPr lang="ja-JP" altLang="en-US" sz="1800" b="1" dirty="0"/>
              <a:t>を得ることを目的に、まともな査読・編集・校正等を行わず、論文を公開する（オープンアクセス）ジャーナル</a:t>
            </a:r>
            <a:endParaRPr lang="en-US" altLang="ja-JP" b="1" dirty="0"/>
          </a:p>
        </p:txBody>
      </p:sp>
      <p:sp>
        <p:nvSpPr>
          <p:cNvPr id="6" name="テキスト ボックス 5">
            <a:extLst>
              <a:ext uri="{FF2B5EF4-FFF2-40B4-BE49-F238E27FC236}">
                <a16:creationId xmlns:a16="http://schemas.microsoft.com/office/drawing/2014/main" id="{B54C9646-7AB4-4E3D-9DEC-291F3A5B49D8}"/>
              </a:ext>
            </a:extLst>
          </p:cNvPr>
          <p:cNvSpPr txBox="1"/>
          <p:nvPr/>
        </p:nvSpPr>
        <p:spPr>
          <a:xfrm>
            <a:off x="1867821" y="4735197"/>
            <a:ext cx="5408358" cy="320836"/>
          </a:xfrm>
          <a:prstGeom prst="rect">
            <a:avLst/>
          </a:prstGeom>
          <a:noFill/>
        </p:spPr>
        <p:txBody>
          <a:bodyPr wrap="square" lIns="108000" rtlCol="0" anchor="ctr" anchorCtr="0">
            <a:noAutofit/>
          </a:bodyPr>
          <a:lstStyle/>
          <a:p>
            <a:r>
              <a:rPr lang="ja-JP" altLang="en-US" sz="900" dirty="0">
                <a:latin typeface="游ゴシック" panose="020B0400000000000000" pitchFamily="50" charset="-128"/>
                <a:ea typeface="游ゴシック" panose="020B0400000000000000" pitchFamily="50" charset="-128"/>
              </a:rPr>
              <a:t>参照：鳥井真平</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ハゲタカジャーナルの現状</a:t>
            </a:r>
            <a:r>
              <a:rPr lang="en-US" altLang="ja-JP" sz="900" dirty="0">
                <a:latin typeface="游ゴシック" panose="020B0400000000000000" pitchFamily="50" charset="-128"/>
                <a:ea typeface="游ゴシック" panose="020B0400000000000000" pitchFamily="50" charset="-128"/>
              </a:rPr>
              <a:t>. RA</a:t>
            </a:r>
            <a:r>
              <a:rPr lang="ja-JP" altLang="en-US" sz="900" dirty="0">
                <a:latin typeface="游ゴシック" panose="020B0400000000000000" pitchFamily="50" charset="-128"/>
                <a:ea typeface="游ゴシック" panose="020B0400000000000000" pitchFamily="50" charset="-128"/>
              </a:rPr>
              <a:t>協議会第</a:t>
            </a:r>
            <a:r>
              <a:rPr lang="en-US" altLang="ja-JP" sz="900" dirty="0">
                <a:latin typeface="游ゴシック" panose="020B0400000000000000" pitchFamily="50" charset="-128"/>
                <a:ea typeface="游ゴシック" panose="020B0400000000000000" pitchFamily="50" charset="-128"/>
              </a:rPr>
              <a:t>5</a:t>
            </a:r>
            <a:r>
              <a:rPr lang="ja-JP" altLang="en-US" sz="900" dirty="0">
                <a:latin typeface="游ゴシック" panose="020B0400000000000000" pitchFamily="50" charset="-128"/>
                <a:ea typeface="游ゴシック" panose="020B0400000000000000" pitchFamily="50" charset="-128"/>
              </a:rPr>
              <a:t>回年次大会</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電気通信大学</a:t>
            </a:r>
            <a:r>
              <a:rPr lang="en-US" altLang="ja-JP" sz="900" dirty="0">
                <a:latin typeface="游ゴシック" panose="020B0400000000000000" pitchFamily="50" charset="-128"/>
                <a:ea typeface="游ゴシック" panose="020B0400000000000000" pitchFamily="50" charset="-128"/>
              </a:rPr>
              <a:t>, 2019-09-03.</a:t>
            </a:r>
            <a:endParaRPr lang="ja-JP" altLang="en-US"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7652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lang="en-US" altLang="ja-JP" dirty="0"/>
              <a:t>4</a:t>
            </a:r>
            <a:endParaRPr lang="ja-JP" altLang="en-US" dirty="0"/>
          </a:p>
        </p:txBody>
      </p:sp>
      <p:pic>
        <p:nvPicPr>
          <p:cNvPr id="6" name="図 5">
            <a:extLst>
              <a:ext uri="{FF2B5EF4-FFF2-40B4-BE49-F238E27FC236}">
                <a16:creationId xmlns:a16="http://schemas.microsoft.com/office/drawing/2014/main" id="{FF24E734-4E9C-4E95-AEE6-33B3DD98C4E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77127" y="303498"/>
            <a:ext cx="4499030" cy="3814763"/>
          </a:xfrm>
          <a:prstGeom prst="rect">
            <a:avLst/>
          </a:prstGeom>
          <a:ln>
            <a:solidFill>
              <a:schemeClr val="bg1">
                <a:lumMod val="50000"/>
              </a:schemeClr>
            </a:solidFill>
          </a:ln>
        </p:spPr>
      </p:pic>
      <p:sp>
        <p:nvSpPr>
          <p:cNvPr id="5" name="テキスト ボックス 4">
            <a:extLst>
              <a:ext uri="{FF2B5EF4-FFF2-40B4-BE49-F238E27FC236}">
                <a16:creationId xmlns:a16="http://schemas.microsoft.com/office/drawing/2014/main" id="{1CF4AF75-82A9-4516-AFA4-BC98DD4A8613}"/>
              </a:ext>
            </a:extLst>
          </p:cNvPr>
          <p:cNvSpPr txBox="1"/>
          <p:nvPr/>
        </p:nvSpPr>
        <p:spPr>
          <a:xfrm>
            <a:off x="1998576" y="4666443"/>
            <a:ext cx="5146848" cy="230832"/>
          </a:xfrm>
          <a:prstGeom prst="rect">
            <a:avLst/>
          </a:prstGeom>
          <a:noFill/>
        </p:spPr>
        <p:txBody>
          <a:bodyPr wrap="square" lIns="27000" rtlCol="0" anchor="ctr" anchorCtr="0">
            <a:spAutoFit/>
          </a:bodyPr>
          <a:lstStyle/>
          <a:p>
            <a:pPr marL="402421" indent="-402421">
              <a:tabLst>
                <a:tab pos="1618019" algn="l"/>
              </a:tabLst>
            </a:pPr>
            <a:r>
              <a:rPr lang="ja-JP" altLang="en-US" sz="900" dirty="0">
                <a:latin typeface="游ゴシック" panose="020B0400000000000000" pitchFamily="50" charset="-128"/>
                <a:ea typeface="游ゴシック" panose="020B0400000000000000" pitchFamily="50" charset="-128"/>
              </a:rPr>
              <a:t>毎日新聞</a:t>
            </a:r>
            <a:r>
              <a:rPr lang="en-US" altLang="ja-JP" sz="900" dirty="0">
                <a:latin typeface="游ゴシック" panose="020B0400000000000000" pitchFamily="50" charset="-128"/>
                <a:ea typeface="游ゴシック" panose="020B0400000000000000" pitchFamily="50" charset="-128"/>
              </a:rPr>
              <a:t>, 2018-04-03, </a:t>
            </a:r>
            <a:r>
              <a:rPr lang="ja-JP" altLang="en-US" sz="900" dirty="0">
                <a:latin typeface="游ゴシック" panose="020B0400000000000000" pitchFamily="50" charset="-128"/>
                <a:ea typeface="游ゴシック" panose="020B0400000000000000" pitchFamily="50" charset="-128"/>
              </a:rPr>
              <a:t>東京朝刊</a:t>
            </a:r>
            <a:r>
              <a:rPr lang="en-US" altLang="ja-JP" sz="900" dirty="0">
                <a:latin typeface="游ゴシック" panose="020B0400000000000000" pitchFamily="50" charset="-128"/>
                <a:ea typeface="游ゴシック" panose="020B0400000000000000" pitchFamily="50" charset="-128"/>
              </a:rPr>
              <a:t>.</a:t>
            </a:r>
          </a:p>
        </p:txBody>
      </p:sp>
      <p:pic>
        <p:nvPicPr>
          <p:cNvPr id="3" name="図 2">
            <a:extLst>
              <a:ext uri="{FF2B5EF4-FFF2-40B4-BE49-F238E27FC236}">
                <a16:creationId xmlns:a16="http://schemas.microsoft.com/office/drawing/2014/main" id="{029964C7-F1CA-4CD0-B6E5-897E828F4EB7}"/>
              </a:ext>
            </a:extLst>
          </p:cNvPr>
          <p:cNvPicPr>
            <a:picLocks noChangeAspect="1"/>
          </p:cNvPicPr>
          <p:nvPr/>
        </p:nvPicPr>
        <p:blipFill rotWithShape="1">
          <a:blip r:embed="rId4">
            <a:extLst>
              <a:ext uri="{28A0092B-C50C-407E-A947-70E740481C1C}">
                <a14:useLocalDpi xmlns:a14="http://schemas.microsoft.com/office/drawing/2010/main" val="0"/>
              </a:ext>
            </a:extLst>
          </a:blip>
          <a:srcRect t="-1"/>
          <a:stretch/>
        </p:blipFill>
        <p:spPr>
          <a:xfrm>
            <a:off x="3151313" y="1179970"/>
            <a:ext cx="4499030" cy="3281990"/>
          </a:xfrm>
          <a:prstGeom prst="rect">
            <a:avLst/>
          </a:prstGeom>
          <a:ln>
            <a:solidFill>
              <a:schemeClr val="bg1">
                <a:lumMod val="50000"/>
              </a:schemeClr>
            </a:solidFill>
          </a:ln>
        </p:spPr>
      </p:pic>
      <p:sp>
        <p:nvSpPr>
          <p:cNvPr id="7" name="テキスト ボックス 6">
            <a:extLst>
              <a:ext uri="{FF2B5EF4-FFF2-40B4-BE49-F238E27FC236}">
                <a16:creationId xmlns:a16="http://schemas.microsoft.com/office/drawing/2014/main" id="{88EC275F-83DF-4C83-B492-EEF9293C6FBF}"/>
              </a:ext>
            </a:extLst>
          </p:cNvPr>
          <p:cNvSpPr txBox="1"/>
          <p:nvPr/>
        </p:nvSpPr>
        <p:spPr>
          <a:xfrm>
            <a:off x="1998576" y="4836736"/>
            <a:ext cx="5146848" cy="230832"/>
          </a:xfrm>
          <a:prstGeom prst="rect">
            <a:avLst/>
          </a:prstGeom>
          <a:noFill/>
        </p:spPr>
        <p:txBody>
          <a:bodyPr wrap="square" lIns="27000" rtlCol="0" anchor="ctr" anchorCtr="0">
            <a:spAutoFit/>
          </a:bodyPr>
          <a:lstStyle/>
          <a:p>
            <a:pPr marL="402421" indent="-402421">
              <a:tabLst>
                <a:tab pos="1618019" algn="l"/>
              </a:tabLst>
            </a:pPr>
            <a:r>
              <a:rPr lang="ja-JP" altLang="en-US" sz="900" dirty="0">
                <a:latin typeface="游ゴシック" panose="020B0400000000000000" pitchFamily="50" charset="-128"/>
                <a:ea typeface="游ゴシック" panose="020B0400000000000000" pitchFamily="50" charset="-128"/>
              </a:rPr>
              <a:t>カレントアウェアネス・ポータル</a:t>
            </a:r>
            <a:r>
              <a:rPr lang="en-US" altLang="ja-JP"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hlinkClick r:id="rId5"/>
              </a:rPr>
              <a:t>https://current.ndl.go.jp/node/27497</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5334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lang="en-US" altLang="ja-JP" dirty="0"/>
              <a:t>5</a:t>
            </a:r>
            <a:endParaRPr lang="ja-JP" altLang="en-US" dirty="0"/>
          </a:p>
        </p:txBody>
      </p:sp>
      <p:sp>
        <p:nvSpPr>
          <p:cNvPr id="9" name="テキスト ボックス 8">
            <a:extLst>
              <a:ext uri="{FF2B5EF4-FFF2-40B4-BE49-F238E27FC236}">
                <a16:creationId xmlns:a16="http://schemas.microsoft.com/office/drawing/2014/main" id="{C9DCAD79-78A1-4ACE-863F-75714A83329C}"/>
              </a:ext>
            </a:extLst>
          </p:cNvPr>
          <p:cNvSpPr txBox="1"/>
          <p:nvPr/>
        </p:nvSpPr>
        <p:spPr>
          <a:xfrm>
            <a:off x="1998576" y="4509984"/>
            <a:ext cx="5146848" cy="230832"/>
          </a:xfrm>
          <a:prstGeom prst="rect">
            <a:avLst/>
          </a:prstGeom>
          <a:noFill/>
        </p:spPr>
        <p:txBody>
          <a:bodyPr wrap="square" lIns="27000" rtlCol="0" anchor="ctr" anchorCtr="0">
            <a:spAutoFit/>
          </a:bodyPr>
          <a:lstStyle/>
          <a:p>
            <a:pPr marL="402421" indent="-402421">
              <a:tabLst>
                <a:tab pos="1618019" algn="l"/>
              </a:tabLst>
            </a:pPr>
            <a:r>
              <a:rPr lang="ja-JP" altLang="en-US" sz="900" dirty="0">
                <a:latin typeface="游ゴシック" panose="020B0400000000000000" pitchFamily="50" charset="-128"/>
                <a:ea typeface="游ゴシック" panose="020B0400000000000000" pitchFamily="50" charset="-128"/>
              </a:rPr>
              <a:t>毎日新聞</a:t>
            </a:r>
            <a:r>
              <a:rPr lang="en-US" altLang="ja-JP" sz="900" dirty="0">
                <a:latin typeface="游ゴシック" panose="020B0400000000000000" pitchFamily="50" charset="-128"/>
                <a:ea typeface="游ゴシック" panose="020B0400000000000000" pitchFamily="50" charset="-128"/>
              </a:rPr>
              <a:t>, 2018-10-15, </a:t>
            </a:r>
            <a:r>
              <a:rPr lang="ja-JP" altLang="en-US" sz="900" dirty="0">
                <a:latin typeface="游ゴシック" panose="020B0400000000000000" pitchFamily="50" charset="-128"/>
                <a:ea typeface="游ゴシック" panose="020B0400000000000000" pitchFamily="50" charset="-128"/>
              </a:rPr>
              <a:t>東京朝刊</a:t>
            </a:r>
            <a:r>
              <a:rPr lang="en-US" altLang="ja-JP" sz="900" dirty="0">
                <a:latin typeface="游ゴシック" panose="020B0400000000000000" pitchFamily="50" charset="-128"/>
                <a:ea typeface="游ゴシック" panose="020B0400000000000000" pitchFamily="50" charset="-128"/>
              </a:rPr>
              <a:t> . </a:t>
            </a:r>
          </a:p>
        </p:txBody>
      </p:sp>
      <p:sp>
        <p:nvSpPr>
          <p:cNvPr id="10" name="テキスト ボックス 9">
            <a:extLst>
              <a:ext uri="{FF2B5EF4-FFF2-40B4-BE49-F238E27FC236}">
                <a16:creationId xmlns:a16="http://schemas.microsoft.com/office/drawing/2014/main" id="{6549EFB9-3965-4124-842E-14FC9C98021C}"/>
              </a:ext>
            </a:extLst>
          </p:cNvPr>
          <p:cNvSpPr txBox="1"/>
          <p:nvPr/>
        </p:nvSpPr>
        <p:spPr>
          <a:xfrm>
            <a:off x="1998576" y="4750257"/>
            <a:ext cx="5146848" cy="230832"/>
          </a:xfrm>
          <a:prstGeom prst="rect">
            <a:avLst/>
          </a:prstGeom>
          <a:noFill/>
        </p:spPr>
        <p:txBody>
          <a:bodyPr wrap="square" lIns="27000" rtlCol="0" anchor="ctr" anchorCtr="0">
            <a:spAutoFit/>
          </a:bodyPr>
          <a:lstStyle/>
          <a:p>
            <a:pPr marL="402421" indent="-402421">
              <a:tabLst>
                <a:tab pos="1618019" algn="l"/>
              </a:tabLst>
            </a:pPr>
            <a:r>
              <a:rPr lang="ja-JP" altLang="en-US" sz="900" dirty="0">
                <a:latin typeface="游ゴシック" panose="020B0400000000000000" pitchFamily="50" charset="-128"/>
                <a:ea typeface="游ゴシック" panose="020B0400000000000000" pitchFamily="50" charset="-128"/>
              </a:rPr>
              <a:t>毎日新聞</a:t>
            </a:r>
            <a:r>
              <a:rPr lang="en-US" altLang="ja-JP" sz="900" dirty="0">
                <a:latin typeface="游ゴシック" panose="020B0400000000000000" pitchFamily="50" charset="-128"/>
                <a:ea typeface="游ゴシック" panose="020B0400000000000000" pitchFamily="50" charset="-128"/>
              </a:rPr>
              <a:t>, 2018-04-03, </a:t>
            </a:r>
            <a:r>
              <a:rPr lang="ja-JP" altLang="en-US" sz="900" dirty="0">
                <a:latin typeface="游ゴシック" panose="020B0400000000000000" pitchFamily="50" charset="-128"/>
                <a:ea typeface="游ゴシック" panose="020B0400000000000000" pitchFamily="50" charset="-128"/>
              </a:rPr>
              <a:t>東京朝刊</a:t>
            </a:r>
            <a:r>
              <a:rPr lang="en-US" altLang="ja-JP" sz="900" dirty="0">
                <a:latin typeface="游ゴシック" panose="020B0400000000000000" pitchFamily="50" charset="-128"/>
                <a:ea typeface="游ゴシック" panose="020B0400000000000000" pitchFamily="50" charset="-128"/>
              </a:rPr>
              <a:t> . </a:t>
            </a:r>
          </a:p>
        </p:txBody>
      </p:sp>
      <p:grpSp>
        <p:nvGrpSpPr>
          <p:cNvPr id="5" name="グループ化 4"/>
          <p:cNvGrpSpPr/>
          <p:nvPr/>
        </p:nvGrpSpPr>
        <p:grpSpPr>
          <a:xfrm>
            <a:off x="1439652" y="303499"/>
            <a:ext cx="6048672" cy="2376265"/>
            <a:chOff x="395536" y="404664"/>
            <a:chExt cx="8064896" cy="3168353"/>
          </a:xfrm>
        </p:grpSpPr>
        <p:pic>
          <p:nvPicPr>
            <p:cNvPr id="3" name="図 2">
              <a:extLst>
                <a:ext uri="{FF2B5EF4-FFF2-40B4-BE49-F238E27FC236}">
                  <a16:creationId xmlns:a16="http://schemas.microsoft.com/office/drawing/2014/main" id="{541A4BB3-C890-48A6-9726-383AE40C92B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5536" y="404664"/>
              <a:ext cx="8064896" cy="3168353"/>
            </a:xfrm>
            <a:prstGeom prst="rect">
              <a:avLst/>
            </a:prstGeom>
            <a:ln w="9525">
              <a:solidFill>
                <a:schemeClr val="bg1">
                  <a:lumMod val="50000"/>
                </a:schemeClr>
              </a:solidFill>
            </a:ln>
          </p:spPr>
        </p:pic>
        <p:sp>
          <p:nvSpPr>
            <p:cNvPr id="2" name="正方形/長方形 1"/>
            <p:cNvSpPr/>
            <p:nvPr/>
          </p:nvSpPr>
          <p:spPr>
            <a:xfrm>
              <a:off x="6084168" y="1556792"/>
              <a:ext cx="2304256"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図 1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09682" y="1168451"/>
            <a:ext cx="6102543" cy="2716854"/>
          </a:xfrm>
          <a:prstGeom prst="rect">
            <a:avLst/>
          </a:prstGeom>
          <a:ln w="9525">
            <a:solidFill>
              <a:schemeClr val="bg1">
                <a:lumMod val="50000"/>
              </a:schemeClr>
            </a:solidFill>
          </a:ln>
        </p:spPr>
      </p:pic>
    </p:spTree>
    <p:extLst>
      <p:ext uri="{BB962C8B-B14F-4D97-AF65-F5344CB8AC3E}">
        <p14:creationId xmlns:p14="http://schemas.microsoft.com/office/powerpoint/2010/main" val="17165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プレダトリージャーナル問題②</a:t>
            </a:r>
          </a:p>
        </p:txBody>
      </p:sp>
      <p:sp>
        <p:nvSpPr>
          <p:cNvPr id="4" name="スライド番号プレースホルダー 3"/>
          <p:cNvSpPr>
            <a:spLocks noGrp="1"/>
          </p:cNvSpPr>
          <p:nvPr>
            <p:ph type="sldNum" sz="quarter" idx="12"/>
          </p:nvPr>
        </p:nvSpPr>
        <p:spPr/>
        <p:txBody>
          <a:bodyPr/>
          <a:lstStyle/>
          <a:p>
            <a:r>
              <a:rPr lang="en-US" altLang="ja-JP" dirty="0"/>
              <a:t>6</a:t>
            </a:r>
            <a:endParaRPr lang="ja-JP" altLang="en-US" dirty="0"/>
          </a:p>
        </p:txBody>
      </p:sp>
      <p:sp>
        <p:nvSpPr>
          <p:cNvPr id="5" name="コンテンツ プレースホルダー 4"/>
          <p:cNvSpPr>
            <a:spLocks noGrp="1"/>
          </p:cNvSpPr>
          <p:nvPr>
            <p:ph idx="1"/>
          </p:nvPr>
        </p:nvSpPr>
        <p:spPr/>
        <p:txBody>
          <a:bodyPr/>
          <a:lstStyle/>
          <a:p>
            <a:r>
              <a:rPr kumimoji="1" lang="ja-JP" altLang="en-US" sz="1200" dirty="0"/>
              <a:t>問題の</a:t>
            </a:r>
            <a:r>
              <a:rPr lang="ja-JP" altLang="en-US" sz="1200" dirty="0"/>
              <a:t>本質</a:t>
            </a:r>
            <a:endParaRPr kumimoji="1" lang="en-US" altLang="ja-JP" sz="1200" dirty="0"/>
          </a:p>
          <a:p>
            <a:pPr marL="336947" lvl="1" indent="-133350"/>
            <a:r>
              <a:rPr lang="ja-JP" altLang="en-US" sz="1200" dirty="0"/>
              <a:t>投稿者や読者を欺く行為</a:t>
            </a:r>
            <a:endParaRPr lang="en-US" altLang="ja-JP" sz="1200" dirty="0"/>
          </a:p>
          <a:p>
            <a:pPr marL="336947" lvl="1" indent="-133350"/>
            <a:r>
              <a:rPr lang="ja-JP" altLang="en-US" sz="1200" dirty="0"/>
              <a:t>業績を「水増し」するために意図して論文を投稿</a:t>
            </a:r>
            <a:endParaRPr lang="en-US" altLang="ja-JP" sz="1200" dirty="0"/>
          </a:p>
          <a:p>
            <a:pPr marL="336947" lvl="1" indent="-133350"/>
            <a:endParaRPr lang="en-US" altLang="ja-JP" sz="1200" dirty="0"/>
          </a:p>
          <a:p>
            <a:r>
              <a:rPr kumimoji="1" lang="ja-JP" altLang="en-US" sz="1200" dirty="0"/>
              <a:t>問題の背景</a:t>
            </a:r>
            <a:endParaRPr kumimoji="1" lang="en-US" altLang="ja-JP" sz="1200" dirty="0"/>
          </a:p>
          <a:p>
            <a:pPr lvl="1"/>
            <a:r>
              <a:rPr lang="ja-JP" altLang="en-US" sz="1200" dirty="0"/>
              <a:t>研究の発展・細分化による論文投稿数の増大</a:t>
            </a:r>
            <a:endParaRPr lang="en-US" altLang="ja-JP" sz="1200" dirty="0"/>
          </a:p>
          <a:p>
            <a:pPr lvl="1"/>
            <a:r>
              <a:rPr lang="ja-JP" altLang="en-US" sz="1200" dirty="0"/>
              <a:t>研究競争の熾烈化・発表圧力の増大</a:t>
            </a:r>
            <a:endParaRPr lang="en-US" altLang="ja-JP" sz="1200" dirty="0"/>
          </a:p>
          <a:p>
            <a:pPr lvl="1"/>
            <a:r>
              <a:rPr lang="en-US" altLang="ja-JP" sz="1200" dirty="0"/>
              <a:t>OA</a:t>
            </a:r>
            <a:r>
              <a:rPr lang="ja-JP" altLang="en-US" sz="1200" dirty="0"/>
              <a:t>出版モデルの確立、</a:t>
            </a:r>
            <a:r>
              <a:rPr lang="en-US" altLang="ja-JP" sz="1200" dirty="0"/>
              <a:t>Web</a:t>
            </a:r>
            <a:r>
              <a:rPr lang="ja-JP" altLang="en-US" sz="1200" dirty="0"/>
              <a:t>による出版コストの低下</a:t>
            </a:r>
            <a:endParaRPr lang="en-US" altLang="ja-JP" sz="1200" dirty="0"/>
          </a:p>
          <a:p>
            <a:pPr lvl="1"/>
            <a:endParaRPr lang="en-US" altLang="ja-JP" sz="1200" dirty="0"/>
          </a:p>
          <a:p>
            <a:r>
              <a:rPr lang="ja-JP" altLang="en-US" sz="1200" dirty="0"/>
              <a:t>大学</a:t>
            </a:r>
            <a:r>
              <a:rPr kumimoji="1" lang="ja-JP" altLang="en-US" sz="1200" dirty="0"/>
              <a:t>としての対応の難しさ</a:t>
            </a:r>
            <a:endParaRPr kumimoji="1" lang="en-US" altLang="ja-JP" sz="1200" dirty="0"/>
          </a:p>
          <a:p>
            <a:pPr lvl="1"/>
            <a:r>
              <a:rPr kumimoji="1" lang="ja-JP" altLang="en-US" sz="1200" dirty="0"/>
              <a:t>判定の難しさ </a:t>
            </a:r>
            <a:endParaRPr kumimoji="1" lang="en-US" altLang="ja-JP" sz="1200" dirty="0"/>
          </a:p>
          <a:p>
            <a:pPr lvl="2"/>
            <a:r>
              <a:rPr kumimoji="1" lang="ja-JP" altLang="en-US" sz="1200" dirty="0"/>
              <a:t>「粗悪さ」「悪質さ」のグラデーション</a:t>
            </a:r>
            <a:endParaRPr kumimoji="1" lang="en-US" altLang="ja-JP" sz="1200" dirty="0"/>
          </a:p>
          <a:p>
            <a:pPr lvl="2"/>
            <a:r>
              <a:rPr kumimoji="1" lang="ja-JP" altLang="en-US" sz="1200" dirty="0"/>
              <a:t>振興分野やリソース不足による（改善途上の）質の低さの可能性</a:t>
            </a:r>
            <a:endParaRPr kumimoji="1" lang="en-US" altLang="ja-JP" sz="1200" dirty="0"/>
          </a:p>
          <a:p>
            <a:pPr lvl="1"/>
            <a:r>
              <a:rPr kumimoji="1" lang="ja-JP" altLang="en-US" sz="1200" dirty="0"/>
              <a:t>訴訟リスク</a:t>
            </a:r>
            <a:endParaRPr kumimoji="1" lang="en-US" altLang="ja-JP" sz="1200" dirty="0"/>
          </a:p>
          <a:p>
            <a:pPr lvl="1"/>
            <a:r>
              <a:rPr lang="ja-JP" altLang="en-US" sz="1200" dirty="0"/>
              <a:t>学問の自由と関わって、投稿先を縛り難い</a:t>
            </a:r>
            <a:endParaRPr kumimoji="1" lang="en-US" altLang="ja-JP" sz="1200" dirty="0"/>
          </a:p>
          <a:p>
            <a:pPr lvl="1"/>
            <a:endParaRPr kumimoji="1" lang="en-US" altLang="ja-JP" dirty="0"/>
          </a:p>
        </p:txBody>
      </p:sp>
    </p:spTree>
    <p:extLst>
      <p:ext uri="{BB962C8B-B14F-4D97-AF65-F5344CB8AC3E}">
        <p14:creationId xmlns:p14="http://schemas.microsoft.com/office/powerpoint/2010/main" val="209077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プレダトリージャーナル問題②</a:t>
            </a:r>
          </a:p>
        </p:txBody>
      </p:sp>
      <p:sp>
        <p:nvSpPr>
          <p:cNvPr id="4" name="スライド番号プレースホルダー 3"/>
          <p:cNvSpPr>
            <a:spLocks noGrp="1"/>
          </p:cNvSpPr>
          <p:nvPr>
            <p:ph type="sldNum" sz="quarter" idx="12"/>
          </p:nvPr>
        </p:nvSpPr>
        <p:spPr/>
        <p:txBody>
          <a:bodyPr/>
          <a:lstStyle/>
          <a:p>
            <a:r>
              <a:rPr lang="en-US" altLang="ja-JP" dirty="0"/>
              <a:t>7</a:t>
            </a:r>
            <a:endParaRPr lang="ja-JP" altLang="en-US" dirty="0"/>
          </a:p>
        </p:txBody>
      </p:sp>
      <p:sp>
        <p:nvSpPr>
          <p:cNvPr id="5" name="コンテンツ プレースホルダー 4"/>
          <p:cNvSpPr>
            <a:spLocks noGrp="1"/>
          </p:cNvSpPr>
          <p:nvPr>
            <p:ph idx="1"/>
          </p:nvPr>
        </p:nvSpPr>
        <p:spPr/>
        <p:txBody>
          <a:bodyPr/>
          <a:lstStyle/>
          <a:p>
            <a:r>
              <a:rPr kumimoji="1" lang="ja-JP" altLang="en-US" sz="1200" b="1" dirty="0"/>
              <a:t>問題の</a:t>
            </a:r>
            <a:r>
              <a:rPr lang="ja-JP" altLang="en-US" sz="1200" b="1" dirty="0"/>
              <a:t>本質</a:t>
            </a:r>
            <a:endParaRPr kumimoji="1" lang="en-US" altLang="ja-JP" sz="1200" b="1" dirty="0"/>
          </a:p>
          <a:p>
            <a:pPr marL="336947" lvl="1" indent="-133350"/>
            <a:r>
              <a:rPr lang="ja-JP" altLang="en-US" sz="1200" b="1" dirty="0"/>
              <a:t>投稿者や読者を欺く行為</a:t>
            </a:r>
            <a:endParaRPr lang="en-US" altLang="ja-JP" sz="1200" b="1" dirty="0"/>
          </a:p>
          <a:p>
            <a:pPr marL="336947" lvl="1" indent="-133350"/>
            <a:r>
              <a:rPr lang="ja-JP" altLang="en-US" sz="1200" b="1" dirty="0"/>
              <a:t>業績を「水増し」するために意図して論文を投稿</a:t>
            </a:r>
            <a:endParaRPr lang="en-US" altLang="ja-JP" sz="1200" b="1" dirty="0"/>
          </a:p>
          <a:p>
            <a:pPr marL="336947" lvl="1" indent="-133350"/>
            <a:endParaRPr lang="en-US" altLang="ja-JP" sz="1200" dirty="0"/>
          </a:p>
          <a:p>
            <a:r>
              <a:rPr kumimoji="1" lang="ja-JP" altLang="en-US" sz="1200" dirty="0"/>
              <a:t>問題の背景</a:t>
            </a:r>
            <a:endParaRPr kumimoji="1" lang="en-US" altLang="ja-JP" sz="1200" dirty="0"/>
          </a:p>
          <a:p>
            <a:pPr lvl="1"/>
            <a:r>
              <a:rPr lang="ja-JP" altLang="en-US" sz="1200" dirty="0"/>
              <a:t>研究の発展・細分化による論文投稿数の増大</a:t>
            </a:r>
            <a:endParaRPr lang="en-US" altLang="ja-JP" sz="1200" dirty="0"/>
          </a:p>
          <a:p>
            <a:pPr lvl="1"/>
            <a:r>
              <a:rPr lang="ja-JP" altLang="en-US" sz="1200" dirty="0"/>
              <a:t>研究競争の熾烈化・発表圧力の増大</a:t>
            </a:r>
            <a:endParaRPr lang="en-US" altLang="ja-JP" sz="1200" dirty="0"/>
          </a:p>
          <a:p>
            <a:pPr lvl="1"/>
            <a:r>
              <a:rPr lang="en-US" altLang="ja-JP" sz="1200" dirty="0"/>
              <a:t>OA</a:t>
            </a:r>
            <a:r>
              <a:rPr lang="ja-JP" altLang="en-US" sz="1200" dirty="0"/>
              <a:t>出版モデルの確立、</a:t>
            </a:r>
            <a:r>
              <a:rPr lang="en-US" altLang="ja-JP" sz="1200" dirty="0"/>
              <a:t>Web</a:t>
            </a:r>
            <a:r>
              <a:rPr lang="ja-JP" altLang="en-US" sz="1200" dirty="0"/>
              <a:t>による出版コストの低下</a:t>
            </a:r>
            <a:endParaRPr lang="en-US" altLang="ja-JP" sz="1200" dirty="0"/>
          </a:p>
          <a:p>
            <a:pPr lvl="1"/>
            <a:endParaRPr lang="en-US" altLang="ja-JP" sz="1200" dirty="0"/>
          </a:p>
          <a:p>
            <a:r>
              <a:rPr lang="ja-JP" altLang="en-US" sz="1200" dirty="0"/>
              <a:t>大学</a:t>
            </a:r>
            <a:r>
              <a:rPr kumimoji="1" lang="ja-JP" altLang="en-US" sz="1200" dirty="0"/>
              <a:t>としての対応の難しさ</a:t>
            </a:r>
            <a:endParaRPr kumimoji="1" lang="en-US" altLang="ja-JP" sz="1200" dirty="0"/>
          </a:p>
          <a:p>
            <a:pPr lvl="1"/>
            <a:r>
              <a:rPr kumimoji="1" lang="ja-JP" altLang="en-US" sz="1200" dirty="0"/>
              <a:t>判定の難しさ </a:t>
            </a:r>
            <a:endParaRPr kumimoji="1" lang="en-US" altLang="ja-JP" sz="1200" dirty="0"/>
          </a:p>
          <a:p>
            <a:pPr lvl="2"/>
            <a:r>
              <a:rPr kumimoji="1" lang="ja-JP" altLang="en-US" sz="1200" dirty="0"/>
              <a:t>「粗悪さ」「悪質さ」のグラデーション</a:t>
            </a:r>
            <a:endParaRPr kumimoji="1" lang="en-US" altLang="ja-JP" sz="1200" dirty="0"/>
          </a:p>
          <a:p>
            <a:pPr lvl="2"/>
            <a:r>
              <a:rPr kumimoji="1" lang="ja-JP" altLang="en-US" sz="1200" dirty="0"/>
              <a:t>振興分野やリソース不足による（改善途上の）質の低さの可能性</a:t>
            </a:r>
            <a:endParaRPr kumimoji="1" lang="en-US" altLang="ja-JP" sz="1200" dirty="0"/>
          </a:p>
          <a:p>
            <a:pPr lvl="1"/>
            <a:r>
              <a:rPr kumimoji="1" lang="ja-JP" altLang="en-US" sz="1200" dirty="0"/>
              <a:t>訴訟リスク</a:t>
            </a:r>
            <a:endParaRPr kumimoji="1" lang="en-US" altLang="ja-JP" sz="1200" dirty="0"/>
          </a:p>
          <a:p>
            <a:pPr lvl="1"/>
            <a:r>
              <a:rPr lang="ja-JP" altLang="en-US" sz="1200" dirty="0"/>
              <a:t>学問の自由と関わって、投稿先を縛り難い</a:t>
            </a:r>
            <a:endParaRPr kumimoji="1" lang="en-US" altLang="ja-JP" sz="1200" dirty="0"/>
          </a:p>
        </p:txBody>
      </p:sp>
    </p:spTree>
    <p:extLst>
      <p:ext uri="{BB962C8B-B14F-4D97-AF65-F5344CB8AC3E}">
        <p14:creationId xmlns:p14="http://schemas.microsoft.com/office/powerpoint/2010/main" val="368397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プレダトリージャーナル問題②</a:t>
            </a:r>
          </a:p>
        </p:txBody>
      </p:sp>
      <p:sp>
        <p:nvSpPr>
          <p:cNvPr id="4" name="スライド番号プレースホルダー 3"/>
          <p:cNvSpPr>
            <a:spLocks noGrp="1"/>
          </p:cNvSpPr>
          <p:nvPr>
            <p:ph type="sldNum" sz="quarter" idx="12"/>
          </p:nvPr>
        </p:nvSpPr>
        <p:spPr>
          <a:xfrm>
            <a:off x="6553200" y="4782182"/>
            <a:ext cx="2133600" cy="273844"/>
          </a:xfrm>
        </p:spPr>
        <p:txBody>
          <a:bodyPr/>
          <a:lstStyle/>
          <a:p>
            <a:r>
              <a:rPr lang="en-US" altLang="ja-JP" dirty="0"/>
              <a:t>8</a:t>
            </a:r>
            <a:endParaRPr lang="ja-JP" altLang="en-US" dirty="0"/>
          </a:p>
        </p:txBody>
      </p:sp>
      <p:sp>
        <p:nvSpPr>
          <p:cNvPr id="5" name="コンテンツ プレースホルダー 4"/>
          <p:cNvSpPr>
            <a:spLocks noGrp="1"/>
          </p:cNvSpPr>
          <p:nvPr>
            <p:ph idx="1"/>
          </p:nvPr>
        </p:nvSpPr>
        <p:spPr/>
        <p:txBody>
          <a:bodyPr/>
          <a:lstStyle/>
          <a:p>
            <a:r>
              <a:rPr kumimoji="1" lang="ja-JP" altLang="en-US" sz="1200" dirty="0"/>
              <a:t>問題の</a:t>
            </a:r>
            <a:r>
              <a:rPr lang="ja-JP" altLang="en-US" sz="1200" dirty="0"/>
              <a:t>本質</a:t>
            </a:r>
            <a:endParaRPr kumimoji="1" lang="en-US" altLang="ja-JP" sz="1200" dirty="0"/>
          </a:p>
          <a:p>
            <a:pPr marL="336947" lvl="1" indent="-133350"/>
            <a:r>
              <a:rPr lang="ja-JP" altLang="en-US" sz="1200" dirty="0"/>
              <a:t>投稿者や読者を欺く行為</a:t>
            </a:r>
            <a:endParaRPr lang="en-US" altLang="ja-JP" sz="1200" dirty="0"/>
          </a:p>
          <a:p>
            <a:pPr marL="336947" lvl="1" indent="-133350"/>
            <a:r>
              <a:rPr lang="ja-JP" altLang="en-US" sz="1200" dirty="0"/>
              <a:t>業績を「水増し」するために意図して論文を投稿</a:t>
            </a:r>
            <a:endParaRPr lang="en-US" altLang="ja-JP" sz="1200" dirty="0"/>
          </a:p>
          <a:p>
            <a:pPr marL="336947" lvl="1" indent="-133350"/>
            <a:endParaRPr lang="en-US" altLang="ja-JP" sz="1200" dirty="0"/>
          </a:p>
          <a:p>
            <a:r>
              <a:rPr kumimoji="1" lang="ja-JP" altLang="en-US" sz="1200" b="1" dirty="0"/>
              <a:t>問題の背景</a:t>
            </a:r>
            <a:endParaRPr kumimoji="1" lang="en-US" altLang="ja-JP" sz="1200" b="1" dirty="0"/>
          </a:p>
          <a:p>
            <a:pPr lvl="1"/>
            <a:r>
              <a:rPr lang="ja-JP" altLang="en-US" sz="1200" b="1" dirty="0"/>
              <a:t>研究の発展・細分化による論文投稿数の増大</a:t>
            </a:r>
            <a:endParaRPr lang="en-US" altLang="ja-JP" sz="1200" b="1" dirty="0"/>
          </a:p>
          <a:p>
            <a:pPr lvl="1"/>
            <a:r>
              <a:rPr lang="ja-JP" altLang="en-US" sz="1200" b="1" dirty="0"/>
              <a:t>研究競争の熾烈化・発表圧力の増大</a:t>
            </a:r>
            <a:endParaRPr lang="en-US" altLang="ja-JP" sz="1200" b="1" dirty="0"/>
          </a:p>
          <a:p>
            <a:pPr lvl="1"/>
            <a:r>
              <a:rPr lang="en-US" altLang="ja-JP" sz="1200" b="1" dirty="0"/>
              <a:t>OA</a:t>
            </a:r>
            <a:r>
              <a:rPr lang="ja-JP" altLang="en-US" sz="1200" b="1" dirty="0"/>
              <a:t>出版モデルの確立、</a:t>
            </a:r>
            <a:r>
              <a:rPr lang="en-US" altLang="ja-JP" sz="1200" b="1" dirty="0"/>
              <a:t>Web</a:t>
            </a:r>
            <a:r>
              <a:rPr lang="ja-JP" altLang="en-US" sz="1200" b="1" dirty="0"/>
              <a:t>による出版コストの低下</a:t>
            </a:r>
            <a:endParaRPr lang="en-US" altLang="ja-JP" sz="1200" b="1" dirty="0"/>
          </a:p>
          <a:p>
            <a:pPr lvl="1"/>
            <a:endParaRPr lang="en-US" altLang="ja-JP" sz="1200" dirty="0"/>
          </a:p>
          <a:p>
            <a:r>
              <a:rPr lang="ja-JP" altLang="en-US" sz="1200" dirty="0"/>
              <a:t>大学</a:t>
            </a:r>
            <a:r>
              <a:rPr kumimoji="1" lang="ja-JP" altLang="en-US" sz="1200" dirty="0"/>
              <a:t>としての対応の難しさ</a:t>
            </a:r>
            <a:endParaRPr kumimoji="1" lang="en-US" altLang="ja-JP" sz="1200" dirty="0"/>
          </a:p>
          <a:p>
            <a:pPr lvl="1"/>
            <a:r>
              <a:rPr kumimoji="1" lang="ja-JP" altLang="en-US" sz="1200" dirty="0"/>
              <a:t>判定の難しさ </a:t>
            </a:r>
            <a:endParaRPr kumimoji="1" lang="en-US" altLang="ja-JP" sz="1200" dirty="0"/>
          </a:p>
          <a:p>
            <a:pPr lvl="2"/>
            <a:r>
              <a:rPr kumimoji="1" lang="ja-JP" altLang="en-US" sz="1200" dirty="0"/>
              <a:t>「粗悪さ」「悪質さ」のグラデーション</a:t>
            </a:r>
            <a:endParaRPr kumimoji="1" lang="en-US" altLang="ja-JP" sz="1200" dirty="0"/>
          </a:p>
          <a:p>
            <a:pPr lvl="2"/>
            <a:r>
              <a:rPr kumimoji="1" lang="ja-JP" altLang="en-US" sz="1200" dirty="0"/>
              <a:t>振興分野やリソース不足による（改善途上の）質の低さの可能性</a:t>
            </a:r>
            <a:endParaRPr kumimoji="1" lang="en-US" altLang="ja-JP" sz="1200" dirty="0"/>
          </a:p>
          <a:p>
            <a:pPr lvl="1"/>
            <a:r>
              <a:rPr kumimoji="1" lang="ja-JP" altLang="en-US" sz="1200" dirty="0"/>
              <a:t>訴訟リスク</a:t>
            </a:r>
            <a:endParaRPr kumimoji="1" lang="en-US" altLang="ja-JP" sz="1200" dirty="0"/>
          </a:p>
          <a:p>
            <a:pPr lvl="1"/>
            <a:r>
              <a:rPr lang="ja-JP" altLang="en-US" sz="1200" dirty="0"/>
              <a:t>学問の自由と関わって、投稿先を縛り難い</a:t>
            </a:r>
            <a:endParaRPr kumimoji="1" lang="en-US" altLang="ja-JP" dirty="0"/>
          </a:p>
        </p:txBody>
      </p:sp>
    </p:spTree>
    <p:extLst>
      <p:ext uri="{BB962C8B-B14F-4D97-AF65-F5344CB8AC3E}">
        <p14:creationId xmlns:p14="http://schemas.microsoft.com/office/powerpoint/2010/main" val="171690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プレダトリージャーナル問題②</a:t>
            </a:r>
          </a:p>
        </p:txBody>
      </p:sp>
      <p:sp>
        <p:nvSpPr>
          <p:cNvPr id="4" name="スライド番号プレースホルダー 3"/>
          <p:cNvSpPr>
            <a:spLocks noGrp="1"/>
          </p:cNvSpPr>
          <p:nvPr>
            <p:ph type="sldNum" sz="quarter" idx="12"/>
          </p:nvPr>
        </p:nvSpPr>
        <p:spPr/>
        <p:txBody>
          <a:bodyPr/>
          <a:lstStyle/>
          <a:p>
            <a:r>
              <a:rPr lang="en-US" altLang="ja-JP" dirty="0"/>
              <a:t>9</a:t>
            </a:r>
            <a:endParaRPr lang="ja-JP" altLang="en-US" dirty="0"/>
          </a:p>
        </p:txBody>
      </p:sp>
      <p:sp>
        <p:nvSpPr>
          <p:cNvPr id="5" name="コンテンツ プレースホルダー 4"/>
          <p:cNvSpPr>
            <a:spLocks noGrp="1"/>
          </p:cNvSpPr>
          <p:nvPr>
            <p:ph idx="1"/>
          </p:nvPr>
        </p:nvSpPr>
        <p:spPr/>
        <p:txBody>
          <a:bodyPr/>
          <a:lstStyle/>
          <a:p>
            <a:r>
              <a:rPr kumimoji="1" lang="ja-JP" altLang="en-US" sz="1200" dirty="0"/>
              <a:t>問題の</a:t>
            </a:r>
            <a:r>
              <a:rPr lang="ja-JP" altLang="en-US" sz="1200" dirty="0"/>
              <a:t>本質</a:t>
            </a:r>
            <a:endParaRPr kumimoji="1" lang="en-US" altLang="ja-JP" sz="1200" dirty="0"/>
          </a:p>
          <a:p>
            <a:pPr marL="336947" lvl="1" indent="-133350"/>
            <a:r>
              <a:rPr lang="ja-JP" altLang="en-US" sz="1200" dirty="0"/>
              <a:t>投稿者や読者を欺く行為</a:t>
            </a:r>
            <a:endParaRPr lang="en-US" altLang="ja-JP" sz="1200" dirty="0"/>
          </a:p>
          <a:p>
            <a:pPr marL="336947" lvl="1" indent="-133350"/>
            <a:r>
              <a:rPr lang="ja-JP" altLang="en-US" sz="1200" dirty="0"/>
              <a:t>業績を「水増し」するために意図して論文を投稿</a:t>
            </a:r>
            <a:endParaRPr lang="en-US" altLang="ja-JP" sz="1200" dirty="0"/>
          </a:p>
          <a:p>
            <a:pPr marL="336947" lvl="1" indent="-133350"/>
            <a:endParaRPr lang="en-US" altLang="ja-JP" sz="1200" dirty="0"/>
          </a:p>
          <a:p>
            <a:r>
              <a:rPr kumimoji="1" lang="ja-JP" altLang="en-US" sz="1200" dirty="0"/>
              <a:t>問題の背景</a:t>
            </a:r>
            <a:endParaRPr kumimoji="1" lang="en-US" altLang="ja-JP" sz="1200" dirty="0"/>
          </a:p>
          <a:p>
            <a:pPr lvl="1"/>
            <a:r>
              <a:rPr lang="ja-JP" altLang="en-US" sz="1200" dirty="0"/>
              <a:t>研究の発展・細分化による論文投稿数の増大</a:t>
            </a:r>
            <a:endParaRPr lang="en-US" altLang="ja-JP" sz="1200" dirty="0"/>
          </a:p>
          <a:p>
            <a:pPr lvl="1"/>
            <a:r>
              <a:rPr lang="ja-JP" altLang="en-US" sz="1200" dirty="0"/>
              <a:t>研究競争の熾烈化・発表圧力の増大</a:t>
            </a:r>
            <a:endParaRPr lang="en-US" altLang="ja-JP" sz="1200" dirty="0"/>
          </a:p>
          <a:p>
            <a:pPr lvl="1"/>
            <a:r>
              <a:rPr lang="en-US" altLang="ja-JP" sz="1200" dirty="0"/>
              <a:t>OA</a:t>
            </a:r>
            <a:r>
              <a:rPr lang="ja-JP" altLang="en-US" sz="1200" dirty="0"/>
              <a:t>出版モデルの確立、</a:t>
            </a:r>
            <a:r>
              <a:rPr lang="en-US" altLang="ja-JP" sz="1200" dirty="0"/>
              <a:t>Web</a:t>
            </a:r>
            <a:r>
              <a:rPr lang="ja-JP" altLang="en-US" sz="1200" dirty="0"/>
              <a:t>による出版コストの低下</a:t>
            </a:r>
            <a:endParaRPr lang="en-US" altLang="ja-JP" sz="1200" dirty="0"/>
          </a:p>
          <a:p>
            <a:pPr lvl="1"/>
            <a:endParaRPr lang="en-US" altLang="ja-JP" sz="1200" dirty="0"/>
          </a:p>
          <a:p>
            <a:r>
              <a:rPr lang="ja-JP" altLang="en-US" sz="1200" b="1" dirty="0"/>
              <a:t>大学</a:t>
            </a:r>
            <a:r>
              <a:rPr kumimoji="1" lang="ja-JP" altLang="en-US" sz="1200" b="1" dirty="0"/>
              <a:t>としての対応の難しさ</a:t>
            </a:r>
            <a:endParaRPr kumimoji="1" lang="en-US" altLang="ja-JP" sz="1200" b="1" dirty="0"/>
          </a:p>
          <a:p>
            <a:pPr lvl="1"/>
            <a:r>
              <a:rPr kumimoji="1" lang="ja-JP" altLang="en-US" sz="1200" b="1" dirty="0"/>
              <a:t>判定の難しさ </a:t>
            </a:r>
            <a:endParaRPr kumimoji="1" lang="en-US" altLang="ja-JP" sz="1200" b="1" dirty="0"/>
          </a:p>
          <a:p>
            <a:pPr lvl="2"/>
            <a:r>
              <a:rPr kumimoji="1" lang="ja-JP" altLang="en-US" sz="1200" b="1" dirty="0"/>
              <a:t>「粗悪さ」「悪質さ」のグラデーション</a:t>
            </a:r>
            <a:endParaRPr kumimoji="1" lang="en-US" altLang="ja-JP" sz="1200" b="1" dirty="0"/>
          </a:p>
          <a:p>
            <a:pPr lvl="2"/>
            <a:r>
              <a:rPr kumimoji="1" lang="ja-JP" altLang="en-US" sz="1200" b="1" dirty="0"/>
              <a:t>振興分野やリソース不足による（改善途上の）質の低さの可能性</a:t>
            </a:r>
            <a:endParaRPr kumimoji="1" lang="en-US" altLang="ja-JP" sz="1200" b="1" dirty="0"/>
          </a:p>
          <a:p>
            <a:pPr lvl="1"/>
            <a:r>
              <a:rPr kumimoji="1" lang="ja-JP" altLang="en-US" sz="1200" b="1" dirty="0"/>
              <a:t>訴訟リスク</a:t>
            </a:r>
            <a:endParaRPr kumimoji="1" lang="en-US" altLang="ja-JP" sz="1200" b="1" dirty="0"/>
          </a:p>
          <a:p>
            <a:pPr lvl="1"/>
            <a:r>
              <a:rPr lang="ja-JP" altLang="en-US" sz="1200" b="1" dirty="0"/>
              <a:t>学問の自由と関わって、投稿先を縛り難い</a:t>
            </a:r>
            <a:endParaRPr kumimoji="1" lang="en-US" altLang="ja-JP" sz="1200" b="1" dirty="0"/>
          </a:p>
          <a:p>
            <a:pPr lvl="1"/>
            <a:endParaRPr kumimoji="1" lang="en-US" altLang="ja-JP" dirty="0"/>
          </a:p>
        </p:txBody>
      </p:sp>
      <p:sp>
        <p:nvSpPr>
          <p:cNvPr id="3" name="フローチャート: 代替処理 2">
            <a:extLst>
              <a:ext uri="{FF2B5EF4-FFF2-40B4-BE49-F238E27FC236}">
                <a16:creationId xmlns:a16="http://schemas.microsoft.com/office/drawing/2014/main" id="{5E2A15F4-DA86-BB5B-BB99-0FF70423C230}"/>
              </a:ext>
            </a:extLst>
          </p:cNvPr>
          <p:cNvSpPr/>
          <p:nvPr/>
        </p:nvSpPr>
        <p:spPr>
          <a:xfrm rot="10800000" flipV="1">
            <a:off x="6084168" y="3507854"/>
            <a:ext cx="2304256" cy="648072"/>
          </a:xfrm>
          <a:prstGeom prst="flowChartAlternateProcess">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u="sng" dirty="0"/>
              <a:t>二値的に判断できない</a:t>
            </a:r>
            <a:endParaRPr lang="en-US" altLang="ja-JP" sz="1100" u="sng" dirty="0"/>
          </a:p>
          <a:p>
            <a:pPr algn="ctr"/>
            <a:r>
              <a:rPr kumimoji="1" lang="ja-JP" altLang="en-US" sz="1100" dirty="0"/>
              <a:t>ことを踏まえた上で、対策を考える</a:t>
            </a:r>
          </a:p>
        </p:txBody>
      </p:sp>
      <p:sp>
        <p:nvSpPr>
          <p:cNvPr id="8" name="右大かっこ 7">
            <a:extLst>
              <a:ext uri="{FF2B5EF4-FFF2-40B4-BE49-F238E27FC236}">
                <a16:creationId xmlns:a16="http://schemas.microsoft.com/office/drawing/2014/main" id="{F9A0802E-901C-BF91-090B-38B7EB3838B1}"/>
              </a:ext>
            </a:extLst>
          </p:cNvPr>
          <p:cNvSpPr/>
          <p:nvPr/>
        </p:nvSpPr>
        <p:spPr>
          <a:xfrm>
            <a:off x="5652120" y="3579862"/>
            <a:ext cx="144016" cy="576064"/>
          </a:xfrm>
          <a:prstGeom prst="rightBracket">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二等辺三角形 8">
            <a:extLst>
              <a:ext uri="{FF2B5EF4-FFF2-40B4-BE49-F238E27FC236}">
                <a16:creationId xmlns:a16="http://schemas.microsoft.com/office/drawing/2014/main" id="{7FA7A8C8-EF02-E678-9CF3-280C2BD494A1}"/>
              </a:ext>
            </a:extLst>
          </p:cNvPr>
          <p:cNvSpPr/>
          <p:nvPr/>
        </p:nvSpPr>
        <p:spPr>
          <a:xfrm rot="16200000">
            <a:off x="5895905" y="3696515"/>
            <a:ext cx="233306" cy="270750"/>
          </a:xfrm>
          <a:prstGeom prst="triangl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2832864"/>
      </p:ext>
    </p:extLst>
  </p:cSld>
  <p:clrMapOvr>
    <a:masterClrMapping/>
  </p:clrMapOvr>
</p:sld>
</file>

<file path=ppt/theme/theme1.xml><?xml version="1.0" encoding="utf-8"?>
<a:theme xmlns:a="http://schemas.openxmlformats.org/drawingml/2006/main" name="Office ​​テーマ">
  <a:themeElements>
    <a:clrScheme name="大阪大学">
      <a:dk1>
        <a:sysClr val="windowText" lastClr="000000"/>
      </a:dk1>
      <a:lt1>
        <a:sysClr val="window" lastClr="FFFFFF"/>
      </a:lt1>
      <a:dk2>
        <a:srgbClr val="1F497D"/>
      </a:dk2>
      <a:lt2>
        <a:srgbClr val="EEECE1"/>
      </a:lt2>
      <a:accent1>
        <a:srgbClr val="2D287F"/>
      </a:accent1>
      <a:accent2>
        <a:srgbClr val="FDD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AEC17BF-43D1-40CC-83D4-89D3C966FF92}">
  <we:reference id="a1005b6c-1a90-4275-9d35-1886f4b663bc" version="1.0.0.0" store="\\COREFACILITY23\Users\kanel\マニフェストファイル"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92553d-4aae-409c-8b64-1be5b3672330">
      <Terms xmlns="http://schemas.microsoft.com/office/infopath/2007/PartnerControls"/>
    </lcf76f155ced4ddcb4097134ff3c332f>
    <TaxCatchAll xmlns="18de5dac-322e-4cb1-b631-4e3e941b127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D42FFEF9AB5F54D8F13C0E1D16E912A" ma:contentTypeVersion="15" ma:contentTypeDescription="新しいドキュメントを作成します。" ma:contentTypeScope="" ma:versionID="ce99e83499c46db427a2b1ea29426881">
  <xsd:schema xmlns:xsd="http://www.w3.org/2001/XMLSchema" xmlns:xs="http://www.w3.org/2001/XMLSchema" xmlns:p="http://schemas.microsoft.com/office/2006/metadata/properties" xmlns:ns2="4892553d-4aae-409c-8b64-1be5b3672330" xmlns:ns3="18de5dac-322e-4cb1-b631-4e3e941b1276" targetNamespace="http://schemas.microsoft.com/office/2006/metadata/properties" ma:root="true" ma:fieldsID="77e563fbdef4fff2fb24a775826c9a05" ns2:_="" ns3:_="">
    <xsd:import namespace="4892553d-4aae-409c-8b64-1be5b3672330"/>
    <xsd:import namespace="18de5dac-322e-4cb1-b631-4e3e941b12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2553d-4aae-409c-8b64-1be5b3672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39f9f978-9d4d-4624-9aa1-cca461804d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de5dac-322e-4cb1-b631-4e3e941b1276"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38cd5-8a7d-4327-ae4d-32f673348cba}" ma:internalName="TaxCatchAll" ma:showField="CatchAllData" ma:web="18de5dac-322e-4cb1-b631-4e3e941b12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0518DC-8D4E-4622-9919-E27068D6242A}">
  <ds:schemaRef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18de5dac-322e-4cb1-b631-4e3e941b1276"/>
    <ds:schemaRef ds:uri="4892553d-4aae-409c-8b64-1be5b3672330"/>
  </ds:schemaRefs>
</ds:datastoreItem>
</file>

<file path=customXml/itemProps2.xml><?xml version="1.0" encoding="utf-8"?>
<ds:datastoreItem xmlns:ds="http://schemas.openxmlformats.org/officeDocument/2006/customXml" ds:itemID="{5795DF67-A117-45EE-A218-E337DE36D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2553d-4aae-409c-8b64-1be5b3672330"/>
    <ds:schemaRef ds:uri="18de5dac-322e-4cb1-b631-4e3e941b1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E5ABCD-6FA6-4A3A-A92F-05A7C30E1E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191</TotalTime>
  <Words>4552</Words>
  <Application>Microsoft Office PowerPoint</Application>
  <PresentationFormat>画面に合わせる (16:9)</PresentationFormat>
  <Paragraphs>429</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BIZ UDゴシック</vt:lpstr>
      <vt:lpstr>Monaco</vt:lpstr>
      <vt:lpstr>ui-monospace</vt:lpstr>
      <vt:lpstr>メイリオ</vt:lpstr>
      <vt:lpstr>游ゴシック</vt:lpstr>
      <vt:lpstr>Arial</vt:lpstr>
      <vt:lpstr>Calibri</vt:lpstr>
      <vt:lpstr>Wingdings</vt:lpstr>
      <vt:lpstr>Office ​​テーマ</vt:lpstr>
      <vt:lpstr>プレダトリージャーナル</vt:lpstr>
      <vt:lpstr>プレダトリージャーナル問題①</vt:lpstr>
      <vt:lpstr>プレダトリージャーナル問題①</vt:lpstr>
      <vt:lpstr>PowerPoint プレゼンテーション</vt:lpstr>
      <vt:lpstr>PowerPoint プレゼンテーション</vt:lpstr>
      <vt:lpstr>プレダトリージャーナル問題②</vt:lpstr>
      <vt:lpstr>プレダトリージャーナル問題②</vt:lpstr>
      <vt:lpstr>プレダトリージャーナル問題②</vt:lpstr>
      <vt:lpstr>プレダトリージャーナル問題②</vt:lpstr>
      <vt:lpstr>プレダトリージャーナル対策</vt:lpstr>
      <vt:lpstr>プレダトリージャーナル対策</vt:lpstr>
      <vt:lpstr>前半のまとめにかえて</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オープンアクセスを巡る状況と大阪大学におけるオープンアクセス支援⑤</dc:title>
  <dc:creator/>
  <cp:lastModifiedBy>山本　侑子</cp:lastModifiedBy>
  <cp:revision>8</cp:revision>
  <dcterms:created xsi:type="dcterms:W3CDTF">2023-05-17T05:34:06Z</dcterms:created>
  <dcterms:modified xsi:type="dcterms:W3CDTF">2025-09-25T07:02:47Z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0x010100BD42FFEF9AB5F54D8F13C0E1D16E912A</vt:lpwstr>
  </property>
</Properties>
</file>