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376" r:id="rId5"/>
    <p:sldId id="355" r:id="rId6"/>
    <p:sldId id="386" r:id="rId7"/>
    <p:sldId id="387" r:id="rId8"/>
    <p:sldId id="315" r:id="rId9"/>
    <p:sldId id="388" r:id="rId10"/>
    <p:sldId id="389" r:id="rId11"/>
    <p:sldId id="379" r:id="rId12"/>
    <p:sldId id="390" r:id="rId13"/>
  </p:sldIdLst>
  <p:sldSz cx="9144000" cy="5143500" type="screen16x9"/>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6D"/>
    <a:srgbClr val="1E1A5C"/>
    <a:srgbClr val="ECECEC"/>
    <a:srgbClr val="C0E395"/>
    <a:srgbClr val="2A25C4"/>
    <a:srgbClr val="F4CCE1"/>
    <a:srgbClr val="D0EAB0"/>
    <a:srgbClr val="E99BC4"/>
    <a:srgbClr val="C5C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5FB57-00F3-48BB-85BB-EC871B80F2F4}" v="11" dt="2023-05-26T02:35:37.189"/>
    <p1510:client id="{89B581C9-781B-466B-A1A4-EF964F7CFCE4}" v="4" dt="2024-05-10T08:12:00.4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5316" autoAdjust="0"/>
  </p:normalViewPr>
  <p:slideViewPr>
    <p:cSldViewPr>
      <p:cViewPr varScale="1">
        <p:scale>
          <a:sx n="135" d="100"/>
          <a:sy n="135" d="100"/>
        </p:scale>
        <p:origin x="762" y="114"/>
      </p:cViewPr>
      <p:guideLst>
        <p:guide orient="horz" pos="1824"/>
        <p:guide pos="2880"/>
      </p:guideLst>
    </p:cSldViewPr>
  </p:slideViewPr>
  <p:notesTextViewPr>
    <p:cViewPr>
      <p:scale>
        <a:sx n="1" d="1"/>
        <a:sy n="1" d="1"/>
      </p:scale>
      <p:origin x="0" y="0"/>
    </p:cViewPr>
  </p:notesTextViewPr>
  <p:sorterViewPr>
    <p:cViewPr>
      <p:scale>
        <a:sx n="100" d="100"/>
        <a:sy n="100" d="100"/>
      </p:scale>
      <p:origin x="0" y="-5136"/>
    </p:cViewPr>
  </p:sorterViewPr>
  <p:notesViewPr>
    <p:cSldViewPr>
      <p:cViewPr varScale="1">
        <p:scale>
          <a:sx n="76" d="100"/>
          <a:sy n="76" d="100"/>
        </p:scale>
        <p:origin x="314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C20B825-B720-4BF0-A15F-52D74A174339}" type="datetimeFigureOut">
              <a:rPr lang="ja-JP" altLang="en-US"/>
              <a:pPr>
                <a:defRPr/>
              </a:pPr>
              <a:t>2025/9/25</a:t>
            </a:fld>
            <a:endParaRPr lang="ja-JP" altLang="en-US"/>
          </a:p>
        </p:txBody>
      </p:sp>
      <p:sp>
        <p:nvSpPr>
          <p:cNvPr id="4" name="フッター プレースホルダー 3"/>
          <p:cNvSpPr>
            <a:spLocks noGrp="1"/>
          </p:cNvSpPr>
          <p:nvPr>
            <p:ph type="ftr" sz="quarter" idx="2"/>
          </p:nvPr>
        </p:nvSpPr>
        <p:spPr>
          <a:xfrm>
            <a:off x="0" y="9440648"/>
            <a:ext cx="2949786"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9" y="9440648"/>
            <a:ext cx="2949786"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768926-56A5-4F37-9541-C38A3F037578}"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DEAE825-0681-4D3B-96D6-38B93469C90A}"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423863" y="5048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033564"/>
            <a:ext cx="5445760" cy="59057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A9C2C880-4691-40F3-8CCE-18AAE8C1923B}" type="slidenum">
              <a:rPr kumimoji="1" lang="ja-JP" altLang="en-US" smtClean="0"/>
              <a:t>‹#›</a:t>
            </a:fld>
            <a:endParaRPr kumimoji="1" lang="ja-JP" altLang="en-US"/>
          </a:p>
        </p:txBody>
      </p:sp>
    </p:spTree>
    <p:extLst>
      <p:ext uri="{BB962C8B-B14F-4D97-AF65-F5344CB8AC3E}">
        <p14:creationId xmlns:p14="http://schemas.microsoft.com/office/powerpoint/2010/main" val="353054852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osaka-u.ac.jp/admin/kensui/joint/researchresults/publicationsuppor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osaka-u.ac.jp/admin/kensui/joint/researchresults/publicationsuppo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大阪大学のオープンアクセス支援①</a:t>
            </a:r>
            <a:r>
              <a:rPr lang="en-US" altLang="ja-JP" sz="900" dirty="0"/>
              <a:t>APC</a:t>
            </a:r>
            <a:r>
              <a:rPr lang="ja-JP" altLang="en-US" sz="900" dirty="0"/>
              <a:t>支援</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この動画では、</a:t>
            </a:r>
            <a:r>
              <a:rPr lang="ja-JP" altLang="en-US" sz="900" dirty="0"/>
              <a:t>大阪大学のオープンアクセス支援の取り組みのうち、</a:t>
            </a:r>
            <a:r>
              <a:rPr lang="ja-JP" altLang="en-US" sz="900" dirty="0">
                <a:sym typeface="+mn-ea"/>
              </a:rPr>
              <a:t>ゴールド</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化、つまり</a:t>
            </a:r>
            <a:r>
              <a:rPr lang="en-US" altLang="ja-JP" dirty="0"/>
              <a:t>(APC)[kana:"</a:t>
            </a:r>
            <a:r>
              <a:rPr lang="ja-JP" altLang="en-US" dirty="0"/>
              <a:t>エーピーシ</a:t>
            </a:r>
            <a:r>
              <a:rPr lang="en-US" altLang="ja-JP" dirty="0"/>
              <a:t>'</a:t>
            </a:r>
            <a:r>
              <a:rPr lang="ja-JP" altLang="en-US" dirty="0"/>
              <a:t>ィ</a:t>
            </a:r>
            <a:r>
              <a:rPr lang="en-US" altLang="ja-JP" dirty="0"/>
              <a:t>"]</a:t>
            </a:r>
            <a:r>
              <a:rPr lang="ja-JP" altLang="en-US" sz="900" dirty="0"/>
              <a:t>の支援についてお話しします。</a:t>
            </a:r>
            <a:endParaRPr lang="en-US" altLang="ja-JP" sz="900" dirty="0">
              <a:sym typeface="+mn-ea"/>
            </a:endParaRPr>
          </a:p>
          <a:p>
            <a:pPr marL="0" indent="0" algn="just">
              <a:buFont typeface="Wingdings" panose="05000000000000000000" pitchFamily="2" charset="2"/>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indent="0" algn="just">
              <a:buFont typeface="Wingdings" panose="05000000000000000000" pitchFamily="2" charset="2"/>
              <a:buNone/>
            </a:pPr>
            <a:endParaRPr kumimoji="1" lang="en-US" altLang="ja-JP" sz="900" kern="1200" dirty="0">
              <a:solidFill>
                <a:srgbClr val="000000"/>
              </a:solidFill>
              <a:effectLst/>
              <a:latin typeface="游ゴシック" panose="020B0400000000000000" pitchFamily="50" charset="-128"/>
              <a:ea typeface="游ゴシック" panose="020B0400000000000000" pitchFamily="50" charset="-128"/>
              <a:cs typeface="+mn-cs"/>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この動画では、</a:t>
            </a:r>
            <a:r>
              <a:rPr lang="ja-JP" altLang="en-US" sz="900" dirty="0"/>
              <a:t>大阪大学のオープンアクセス支援の取り組みのうち、</a:t>
            </a:r>
            <a:r>
              <a:rPr lang="ja-JP" altLang="en-US" sz="900" dirty="0">
                <a:sym typeface="+mn-ea"/>
              </a:rPr>
              <a:t>ゴールド</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化、つまり</a:t>
            </a:r>
            <a:r>
              <a:rPr lang="en-US" altLang="ja-JP" sz="900" dirty="0"/>
              <a:t>APC</a:t>
            </a:r>
            <a:r>
              <a:rPr lang="ja-JP" altLang="en-US" sz="900" dirty="0"/>
              <a:t>の支援についてお話しします。</a:t>
            </a:r>
            <a:endParaRPr lang="en-US" altLang="ja-JP" sz="900" dirty="0">
              <a:sym typeface="+mn-ea"/>
            </a:endParaRPr>
          </a:p>
          <a:p>
            <a:pPr marL="0" indent="0" algn="just">
              <a:buFont typeface="Wingdings" panose="05000000000000000000" pitchFamily="2" charset="2"/>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indent="0" algn="just">
              <a:buFont typeface="Wingdings" panose="05000000000000000000" pitchFamily="2" charset="2"/>
              <a:buNone/>
            </a:pPr>
            <a:endParaRPr kumimoji="1" lang="en-US" altLang="ja-JP" sz="900" kern="1200" dirty="0">
              <a:solidFill>
                <a:srgbClr val="000000"/>
              </a:solidFill>
              <a:effectLst/>
              <a:latin typeface="游ゴシック" panose="020B0400000000000000" pitchFamily="50" charset="-128"/>
              <a:ea typeface="游ゴシック" panose="020B0400000000000000" pitchFamily="50" charset="-128"/>
              <a:cs typeface="+mn-cs"/>
            </a:endParaRPr>
          </a:p>
          <a:p>
            <a:pPr marL="0" indent="0" algn="just">
              <a:buFont typeface="Wingdings" panose="05000000000000000000" pitchFamily="2" charset="2"/>
              <a:buNone/>
            </a:pPr>
            <a:endParaRPr kumimoji="1" lang="en-US" altLang="ja-JP" sz="900" kern="1200" dirty="0">
              <a:solidFill>
                <a:srgbClr val="000000"/>
              </a:solidFill>
              <a:effectLst/>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a:t>
            </a:fld>
            <a:endParaRPr kumimoji="1" lang="ja-JP" altLang="en-US"/>
          </a:p>
        </p:txBody>
      </p:sp>
    </p:spTree>
    <p:extLst>
      <p:ext uri="{BB962C8B-B14F-4D97-AF65-F5344CB8AC3E}">
        <p14:creationId xmlns:p14="http://schemas.microsoft.com/office/powerpoint/2010/main" val="213517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 : </a:t>
            </a:r>
            <a:r>
              <a:rPr lang="en-US" altLang="ja-JP" sz="900" dirty="0"/>
              <a:t>APC</a:t>
            </a:r>
            <a:r>
              <a:rPr lang="ja-JP" altLang="en-US" sz="900" dirty="0"/>
              <a:t>の免除・割引</a:t>
            </a:r>
            <a:endParaRPr lang="en-US" altLang="ja-JP" sz="900" dirty="0">
              <a:sym typeface="+mn-ea"/>
            </a:endParaRPr>
          </a:p>
          <a:p>
            <a:pPr marL="0" indent="0" algn="just">
              <a:buFont typeface="Wingdings" panose="05000000000000000000" pitchFamily="2" charset="2"/>
              <a:buNone/>
            </a:pP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indent="0">
              <a:buFont typeface="Wingdings" panose="05000000000000000000" pitchFamily="2" charset="2"/>
              <a:buNone/>
            </a:pPr>
            <a:r>
              <a:rPr kumimoji="1" lang="ja-JP" altLang="en-US" sz="900" dirty="0">
                <a:solidFill>
                  <a:schemeClr val="tx1"/>
                </a:solidFill>
              </a:rPr>
              <a:t>まず、</a:t>
            </a:r>
            <a:r>
              <a:rPr lang="en-US" altLang="ja-JP" dirty="0">
                <a:solidFill>
                  <a:schemeClr val="tx1"/>
                </a:solidFill>
              </a:rPr>
              <a:t>(APC)[kana:“</a:t>
            </a:r>
            <a:r>
              <a:rPr lang="ja-JP" altLang="en-US" dirty="0">
                <a:solidFill>
                  <a:schemeClr val="tx1"/>
                </a:solidFill>
              </a:rPr>
              <a:t>エーピーシ</a:t>
            </a:r>
            <a:r>
              <a:rPr lang="en-US" altLang="ja-JP" dirty="0">
                <a:solidFill>
                  <a:schemeClr val="tx1"/>
                </a:solidFill>
              </a:rPr>
              <a:t>‘</a:t>
            </a:r>
            <a:r>
              <a:rPr lang="ja-JP" altLang="en-US" dirty="0">
                <a:solidFill>
                  <a:schemeClr val="tx1"/>
                </a:solidFill>
              </a:rPr>
              <a:t>ィ</a:t>
            </a:r>
            <a:r>
              <a:rPr lang="en-US" altLang="ja-JP" dirty="0">
                <a:solidFill>
                  <a:schemeClr val="tx1"/>
                </a:solidFill>
              </a:rPr>
              <a:t>”]</a:t>
            </a:r>
            <a:r>
              <a:rPr lang="ja-JP" altLang="en-US" sz="900" dirty="0">
                <a:solidFill>
                  <a:schemeClr val="tx1"/>
                </a:solidFill>
              </a:rPr>
              <a:t>の免除や割引についてご紹介します。</a:t>
            </a:r>
            <a:endParaRPr kumimoji="1" lang="en-US" altLang="ja-JP" sz="900" dirty="0">
              <a:solidFill>
                <a:schemeClr val="tx1"/>
              </a:solidFill>
            </a:endParaRPr>
          </a:p>
          <a:p>
            <a:pPr marL="0" indent="0">
              <a:buFont typeface="Wingdings" panose="05000000000000000000" pitchFamily="2" charset="2"/>
              <a:buNone/>
            </a:pPr>
            <a:endParaRPr kumimoji="1" lang="en-US" altLang="ja-JP" sz="900" dirty="0">
              <a:solidFill>
                <a:schemeClr val="tx1"/>
              </a:solidFill>
            </a:endParaRPr>
          </a:p>
          <a:p>
            <a:pPr marL="0" indent="0">
              <a:buFont typeface="Wingdings" panose="05000000000000000000" pitchFamily="2" charset="2"/>
              <a:buNone/>
            </a:pPr>
            <a:r>
              <a:rPr lang="ja-JP" altLang="en-US" dirty="0">
                <a:solidFill>
                  <a:schemeClr val="tx1"/>
                </a:solidFill>
              </a:rPr>
              <a:t>ケンブリッジユニバーシティープレス、ロイヤルソサエティオブケミストリー、のジャーナルについては、</a:t>
            </a:r>
            <a:r>
              <a:rPr kumimoji="1" lang="ja-JP" altLang="en-US" sz="900" kern="1200" dirty="0">
                <a:solidFill>
                  <a:schemeClr val="tx1"/>
                </a:solidFill>
                <a:effectLst/>
                <a:latin typeface="+mn-lt"/>
                <a:ea typeface="+mn-ea"/>
                <a:cs typeface="+mn-cs"/>
              </a:rPr>
              <a:t>リードアンドパブリッシュの転換契約を結んでいます。</a:t>
            </a:r>
            <a:endParaRPr kumimoji="1" lang="en-US" altLang="ja-JP"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転換契約とは、通常の</a:t>
            </a:r>
            <a:r>
              <a:rPr lang="ja-JP" altLang="en-US" dirty="0">
                <a:solidFill>
                  <a:schemeClr val="tx1"/>
                </a:solidFill>
              </a:rPr>
              <a:t>購読契約を、購読料と</a:t>
            </a:r>
            <a:r>
              <a:rPr kumimoji="1" lang="ja-JP" altLang="ja-JP" sz="900" kern="1200" dirty="0">
                <a:solidFill>
                  <a:schemeClr val="tx1"/>
                </a:solidFill>
                <a:effectLst/>
                <a:latin typeface="游ゴシック" panose="020B0400000000000000" pitchFamily="50" charset="-128"/>
                <a:ea typeface="游ゴシック" panose="020B0400000000000000" pitchFamily="50" charset="-128"/>
                <a:cs typeface="+mn-cs"/>
              </a:rPr>
              <a:t>オープンアクセス</a:t>
            </a:r>
            <a:r>
              <a:rPr kumimoji="1" lang="ja-JP" altLang="en-US" sz="800" kern="1200" dirty="0">
                <a:solidFill>
                  <a:schemeClr val="tx1"/>
                </a:solidFill>
                <a:effectLst/>
                <a:latin typeface="+mn-lt"/>
                <a:ea typeface="+mn-ea"/>
                <a:cs typeface="+mn-cs"/>
              </a:rPr>
              <a:t>出版料</a:t>
            </a:r>
            <a:r>
              <a:rPr lang="ja-JP" altLang="en-US" dirty="0">
                <a:solidFill>
                  <a:schemeClr val="tx1"/>
                </a:solidFill>
              </a:rPr>
              <a:t>をセットにした契約モデルに転換することで</a:t>
            </a:r>
            <a:r>
              <a:rPr kumimoji="1" lang="ja-JP" altLang="en-US" sz="900" kern="1200" dirty="0">
                <a:solidFill>
                  <a:schemeClr val="tx1"/>
                </a:solidFill>
                <a:effectLst/>
                <a:latin typeface="+mn-lt"/>
                <a:ea typeface="+mn-ea"/>
                <a:cs typeface="+mn-cs"/>
              </a:rPr>
              <a:t>、</a:t>
            </a:r>
            <a:r>
              <a:rPr lang="ja-JP" altLang="en-US" dirty="0">
                <a:solidFill>
                  <a:schemeClr val="tx1"/>
                </a:solidFill>
              </a:rPr>
              <a:t>本学構成員が責任著者であれば、無料でオープンアクセス化できる権利を含んでいます。</a:t>
            </a:r>
            <a:endParaRPr lang="en-US" altLang="ja-JP"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いずれも次年度以降の契約については未定ですので、ご留意ください。</a:t>
            </a:r>
            <a:endParaRPr lang="en-US" altLang="ja-JP" dirty="0">
              <a:solidFill>
                <a:schemeClr val="tx1"/>
              </a:solidFill>
            </a:endParaRPr>
          </a:p>
          <a:p>
            <a:pPr marL="0" indent="0">
              <a:buFont typeface="Wingdings" panose="05000000000000000000" pitchFamily="2" charset="2"/>
              <a:buNone/>
            </a:pPr>
            <a:endParaRPr kumimoji="1" lang="en-US" altLang="ja-JP" sz="90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dirty="0">
                <a:solidFill>
                  <a:schemeClr val="tx1"/>
                </a:solidFill>
              </a:rPr>
              <a:t>また、エルゼビア、シュプリンガーネイチャー、ワイリー、発行のジャーナルについても、</a:t>
            </a:r>
            <a:r>
              <a:rPr kumimoji="1" lang="ja-JP" altLang="en-US" sz="900" kern="1200" dirty="0">
                <a:solidFill>
                  <a:schemeClr val="tx1"/>
                </a:solidFill>
                <a:effectLst/>
                <a:latin typeface="+mn-lt"/>
                <a:ea typeface="+mn-ea"/>
                <a:cs typeface="+mn-cs"/>
              </a:rPr>
              <a:t>リードアンドパブリッシュの転換契約を結んでいますが、</a:t>
            </a:r>
            <a:endParaRPr kumimoji="1" lang="en-US" altLang="ja-JP"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900" kern="1200" dirty="0">
                <a:solidFill>
                  <a:schemeClr val="tx1"/>
                </a:solidFill>
                <a:effectLst/>
                <a:latin typeface="+mn-lt"/>
                <a:ea typeface="+mn-ea"/>
                <a:cs typeface="+mn-cs"/>
              </a:rPr>
              <a:t>これらは条件付きとなりますので、後ほど詳しくご紹介します。</a:t>
            </a:r>
            <a:endParaRPr kumimoji="1" lang="en-US" altLang="ja-JP" sz="900" kern="1200" dirty="0">
              <a:solidFill>
                <a:schemeClr val="tx1"/>
              </a:solidFill>
              <a:effectLst/>
              <a:latin typeface="+mn-lt"/>
              <a:ea typeface="+mn-ea"/>
              <a:cs typeface="+mn-cs"/>
            </a:endParaRPr>
          </a:p>
          <a:p>
            <a:pPr marL="0" indent="0">
              <a:buFont typeface="Wingdings" panose="05000000000000000000" pitchFamily="2" charset="2"/>
              <a:buNone/>
            </a:pP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こちらに掲載している出版社は、あくまで価格等の様々な条件が合致したので契約したということで、</a:t>
            </a:r>
            <a:endParaRPr kumimoji="1" lang="en-US" altLang="ja-JP" sz="900" dirty="0">
              <a:solidFill>
                <a:schemeClr val="tx1"/>
              </a:solidFill>
            </a:endParaRPr>
          </a:p>
          <a:p>
            <a:pPr marL="0" indent="0">
              <a:buFont typeface="Wingdings" panose="05000000000000000000" pitchFamily="2" charset="2"/>
              <a:buNone/>
            </a:pPr>
            <a:r>
              <a:rPr kumimoji="1" lang="ja-JP" altLang="en-US" sz="900" dirty="0">
                <a:solidFill>
                  <a:schemeClr val="tx1"/>
                </a:solidFill>
              </a:rPr>
              <a:t>図書館として</a:t>
            </a:r>
            <a:r>
              <a:rPr kumimoji="1" lang="ja-JP" altLang="en-US" sz="900" u="none" dirty="0">
                <a:solidFill>
                  <a:schemeClr val="tx1"/>
                </a:solidFill>
              </a:rPr>
              <a:t>特別にこれらの出版社での出版を推薦しているわけではありませんので、その点は誤解なきようお願いします。</a:t>
            </a:r>
            <a:endParaRPr kumimoji="1" lang="en-US" altLang="ja-JP" sz="900" u="none"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900" dirty="0">
              <a:solidFill>
                <a:schemeClr val="tx1"/>
              </a:solidFill>
            </a:endParaRPr>
          </a:p>
          <a:p>
            <a:endParaRPr kumimoji="1" lang="en-US" altLang="ja-JP" sz="900"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```description</a:t>
            </a:r>
          </a:p>
          <a:p>
            <a:pPr marL="0" indent="0">
              <a:buFont typeface="Wingdings" panose="05000000000000000000" pitchFamily="2" charset="2"/>
              <a:buNone/>
            </a:pPr>
            <a:r>
              <a:rPr kumimoji="1" lang="ja-JP" altLang="en-US" sz="900" dirty="0">
                <a:solidFill>
                  <a:schemeClr val="tx1"/>
                </a:solidFill>
              </a:rPr>
              <a:t>まず、</a:t>
            </a:r>
            <a:r>
              <a:rPr lang="en-US" altLang="ja-JP" dirty="0">
                <a:solidFill>
                  <a:schemeClr val="tx1"/>
                </a:solidFill>
              </a:rPr>
              <a:t>APC</a:t>
            </a:r>
            <a:r>
              <a:rPr lang="ja-JP" altLang="en-US" sz="900" dirty="0">
                <a:solidFill>
                  <a:schemeClr val="tx1"/>
                </a:solidFill>
              </a:rPr>
              <a:t>の免除や割引についてご紹介します。</a:t>
            </a:r>
            <a:endParaRPr kumimoji="1" lang="en-US" altLang="ja-JP" sz="900" dirty="0">
              <a:solidFill>
                <a:schemeClr val="tx1"/>
              </a:solidFill>
            </a:endParaRPr>
          </a:p>
          <a:p>
            <a:pPr marL="0" indent="0">
              <a:buFont typeface="Wingdings" panose="05000000000000000000" pitchFamily="2" charset="2"/>
              <a:buNone/>
            </a:pPr>
            <a:endParaRPr kumimoji="1" lang="en-US" altLang="ja-JP" sz="900" dirty="0">
              <a:solidFill>
                <a:schemeClr val="tx1"/>
              </a:solidFill>
            </a:endParaRPr>
          </a:p>
          <a:p>
            <a:pPr marL="0" indent="0">
              <a:buFont typeface="Wingdings" panose="05000000000000000000" pitchFamily="2" charset="2"/>
              <a:buNone/>
            </a:pPr>
            <a:endParaRPr lang="ja-JP" altLang="en-US" sz="900" dirty="0">
              <a:solidFill>
                <a:schemeClr val="tx1"/>
              </a:solidFill>
            </a:endParaRPr>
          </a:p>
          <a:p>
            <a:pPr marL="0" indent="0">
              <a:buFont typeface="Wingdings" panose="05000000000000000000" pitchFamily="2" charset="2"/>
              <a:buNone/>
            </a:pPr>
            <a:r>
              <a:rPr lang="ja-JP" altLang="en-US" sz="900" dirty="0">
                <a:solidFill>
                  <a:schemeClr val="tx1"/>
                </a:solidFill>
              </a:rPr>
              <a:t>■</a:t>
            </a:r>
            <a:r>
              <a:rPr lang="en-US" altLang="ja-JP" sz="900" dirty="0">
                <a:solidFill>
                  <a:schemeClr val="tx1"/>
                </a:solidFill>
              </a:rPr>
              <a:t>APC</a:t>
            </a:r>
            <a:r>
              <a:rPr lang="ja-JP" altLang="en-US" sz="900" dirty="0">
                <a:solidFill>
                  <a:schemeClr val="tx1"/>
                </a:solidFill>
              </a:rPr>
              <a:t>の全額免除</a:t>
            </a:r>
          </a:p>
          <a:p>
            <a:pPr marL="0" indent="0">
              <a:buFont typeface="Wingdings" panose="05000000000000000000" pitchFamily="2" charset="2"/>
              <a:buNone/>
            </a:pPr>
            <a:r>
              <a:rPr lang="en-US" altLang="ja-JP" sz="900" dirty="0">
                <a:solidFill>
                  <a:schemeClr val="tx1"/>
                </a:solidFill>
              </a:rPr>
              <a:t>-Cambridge University Press</a:t>
            </a:r>
          </a:p>
          <a:p>
            <a:pPr marL="0" indent="0">
              <a:buFont typeface="Wingdings" panose="05000000000000000000" pitchFamily="2" charset="2"/>
              <a:buNone/>
            </a:pPr>
            <a:r>
              <a:rPr lang="en-US" altLang="ja-JP" sz="900" dirty="0">
                <a:solidFill>
                  <a:schemeClr val="tx1"/>
                </a:solidFill>
              </a:rPr>
              <a:t>-Royal Society of Chemistry</a:t>
            </a:r>
          </a:p>
          <a:p>
            <a:pPr marL="0" indent="0">
              <a:buFont typeface="Wingdings" panose="05000000000000000000" pitchFamily="2" charset="2"/>
              <a:buNone/>
            </a:pPr>
            <a:r>
              <a:rPr lang="ja-JP" altLang="en-US" sz="900" dirty="0">
                <a:solidFill>
                  <a:schemeClr val="tx1"/>
                </a:solidFill>
              </a:rPr>
              <a:t>これらの出版社とは、</a:t>
            </a:r>
            <a:r>
              <a:rPr lang="en-US" altLang="ja-JP" sz="900" dirty="0">
                <a:solidFill>
                  <a:schemeClr val="tx1"/>
                </a:solidFill>
              </a:rPr>
              <a:t>Read</a:t>
            </a:r>
            <a:r>
              <a:rPr lang="ja-JP" altLang="en-US" sz="900" dirty="0">
                <a:solidFill>
                  <a:schemeClr val="tx1"/>
                </a:solidFill>
              </a:rPr>
              <a:t>＆</a:t>
            </a:r>
            <a:r>
              <a:rPr lang="en-US" altLang="ja-JP" sz="900" dirty="0">
                <a:solidFill>
                  <a:schemeClr val="tx1"/>
                </a:solidFill>
              </a:rPr>
              <a:t>Publish</a:t>
            </a:r>
            <a:r>
              <a:rPr lang="ja-JP" altLang="en-US" sz="900" dirty="0">
                <a:solidFill>
                  <a:schemeClr val="tx1"/>
                </a:solidFill>
              </a:rPr>
              <a:t>契約を結んでいます。</a:t>
            </a:r>
          </a:p>
          <a:p>
            <a:pPr marL="0" indent="0">
              <a:buFont typeface="Wingdings" panose="05000000000000000000" pitchFamily="2" charset="2"/>
              <a:buNone/>
            </a:pPr>
            <a:r>
              <a:rPr lang="ja-JP" altLang="en-US" sz="900" dirty="0">
                <a:solidFill>
                  <a:schemeClr val="tx1"/>
                </a:solidFill>
              </a:rPr>
              <a:t>これは購読料とオープンアクセス出版料をひとまとめにした契約で、本学構成員が責任著者であれば、無料でオープンアクセス化できる権利を含んでいます。</a:t>
            </a:r>
          </a:p>
          <a:p>
            <a:pPr marL="0" indent="0">
              <a:buFont typeface="Wingdings" panose="05000000000000000000" pitchFamily="2" charset="2"/>
              <a:buNone/>
            </a:pPr>
            <a:r>
              <a:rPr lang="en-US" altLang="ja-JP" sz="900" dirty="0">
                <a:solidFill>
                  <a:schemeClr val="tx1"/>
                </a:solidFill>
              </a:rPr>
              <a:t>※</a:t>
            </a:r>
            <a:r>
              <a:rPr lang="ja-JP" altLang="en-US" sz="900" dirty="0">
                <a:solidFill>
                  <a:schemeClr val="tx1"/>
                </a:solidFill>
              </a:rPr>
              <a:t>いずれも次年度以降の契約については未定ですので、ご留意ください。</a:t>
            </a:r>
          </a:p>
          <a:p>
            <a:pPr marL="0" indent="0">
              <a:buFont typeface="Wingdings" panose="05000000000000000000" pitchFamily="2" charset="2"/>
              <a:buNone/>
            </a:pPr>
            <a:endParaRPr lang="ja-JP" altLang="en-US" sz="900" dirty="0">
              <a:solidFill>
                <a:schemeClr val="tx1"/>
              </a:solidFill>
            </a:endParaRPr>
          </a:p>
          <a:p>
            <a:pPr marL="0" indent="0">
              <a:buFont typeface="Wingdings" panose="05000000000000000000" pitchFamily="2" charset="2"/>
              <a:buNone/>
            </a:pPr>
            <a:r>
              <a:rPr lang="ja-JP" altLang="en-US" sz="900" dirty="0">
                <a:solidFill>
                  <a:schemeClr val="tx1"/>
                </a:solidFill>
              </a:rPr>
              <a:t>■</a:t>
            </a:r>
            <a:r>
              <a:rPr lang="en-US" altLang="ja-JP" sz="900" dirty="0">
                <a:solidFill>
                  <a:schemeClr val="tx1"/>
                </a:solidFill>
              </a:rPr>
              <a:t>APC</a:t>
            </a:r>
            <a:r>
              <a:rPr lang="ja-JP" altLang="en-US" sz="900" dirty="0">
                <a:solidFill>
                  <a:schemeClr val="tx1"/>
                </a:solidFill>
              </a:rPr>
              <a:t>の条件付き免除</a:t>
            </a:r>
          </a:p>
          <a:p>
            <a:pPr marL="0" indent="0">
              <a:buFont typeface="Wingdings" panose="05000000000000000000" pitchFamily="2" charset="2"/>
              <a:buNone/>
            </a:pPr>
            <a:r>
              <a:rPr lang="en-US" altLang="ja-JP" sz="900" dirty="0"/>
              <a:t>-Elsevier</a:t>
            </a:r>
          </a:p>
          <a:p>
            <a:pPr marL="0" indent="0">
              <a:buFont typeface="Wingdings" panose="05000000000000000000" pitchFamily="2" charset="2"/>
              <a:buNone/>
            </a:pPr>
            <a:r>
              <a:rPr lang="en-US" altLang="ja-JP" sz="900" dirty="0"/>
              <a:t>-Springer Nature</a:t>
            </a:r>
          </a:p>
          <a:p>
            <a:pPr marL="0" indent="0">
              <a:buFont typeface="Wingdings" panose="05000000000000000000" pitchFamily="2" charset="2"/>
              <a:buNone/>
            </a:pPr>
            <a:r>
              <a:rPr lang="en-US" altLang="ja-JP" sz="900" dirty="0"/>
              <a:t>-Wiley</a:t>
            </a:r>
          </a:p>
          <a:p>
            <a:pPr marL="0" indent="0">
              <a:buFont typeface="Wingdings" panose="05000000000000000000" pitchFamily="2" charset="2"/>
              <a:buNone/>
            </a:pPr>
            <a:r>
              <a:rPr lang="en-US" altLang="ja-JP" sz="900" dirty="0"/>
              <a:t>Read</a:t>
            </a:r>
            <a:r>
              <a:rPr lang="ja-JP" altLang="en-US" sz="900" dirty="0"/>
              <a:t>＆</a:t>
            </a:r>
            <a:r>
              <a:rPr lang="en-US" altLang="ja-JP" sz="900" dirty="0"/>
              <a:t>Publish</a:t>
            </a:r>
            <a:r>
              <a:rPr lang="ja-JP" altLang="en-US" sz="900" dirty="0"/>
              <a:t>の転換契約を結んでいますが、</a:t>
            </a:r>
          </a:p>
          <a:p>
            <a:pPr marL="0" indent="0">
              <a:buFont typeface="Wingdings" panose="05000000000000000000" pitchFamily="2" charset="2"/>
              <a:buNone/>
            </a:pPr>
            <a:r>
              <a:rPr lang="ja-JP" altLang="en-US" sz="900" dirty="0"/>
              <a:t>これらは条件付きとなりますので、後ほど詳しくご紹介します。</a:t>
            </a:r>
          </a:p>
          <a:p>
            <a:pPr marL="0" indent="0">
              <a:buFont typeface="Wingdings" panose="05000000000000000000" pitchFamily="2" charset="2"/>
              <a:buNone/>
            </a:pPr>
            <a:endParaRPr lang="ja-JP" altLang="en-US" sz="900" dirty="0"/>
          </a:p>
          <a:p>
            <a:pPr marL="0" indent="0">
              <a:buFont typeface="Wingdings" panose="05000000000000000000" pitchFamily="2" charset="2"/>
              <a:buNone/>
            </a:pPr>
            <a:r>
              <a:rPr lang="ja-JP" altLang="en-US" sz="900" dirty="0"/>
              <a:t>こちらに掲載している出版社は、あくまで価格等の様々な条件が合致したので契約したということで、図書館として特別にこれらの出版社での出版を推薦しているわけではありませんので、その点は誤解なきようお願いします。</a:t>
            </a:r>
          </a:p>
          <a:p>
            <a:pPr marL="0" indent="0">
              <a:buFont typeface="Wingdings" panose="05000000000000000000" pitchFamily="2" charset="2"/>
              <a:buNone/>
            </a:pPr>
            <a:endParaRPr lang="ja-JP" altLang="en-US" sz="900" dirty="0"/>
          </a:p>
          <a:p>
            <a:pPr marL="0" indent="0">
              <a:buFont typeface="Wingdings" panose="05000000000000000000" pitchFamily="2" charset="2"/>
              <a:buNone/>
            </a:pPr>
            <a:r>
              <a:rPr lang="ja-JP" altLang="en-US" sz="900" dirty="0"/>
              <a:t>その他、割引のある出版社については、図書館のウェブサイトに</a:t>
            </a:r>
            <a:r>
              <a:rPr lang="en-US" altLang="ja-JP" sz="900" dirty="0"/>
              <a:t>APC</a:t>
            </a:r>
            <a:r>
              <a:rPr lang="ja-JP" altLang="en-US" sz="900" dirty="0"/>
              <a:t>についてまとめたページがあります（</a:t>
            </a:r>
            <a:r>
              <a:rPr lang="en-US" altLang="ja-JP" sz="900" dirty="0"/>
              <a:t>CLE</a:t>
            </a:r>
            <a:r>
              <a:rPr lang="ja-JP" altLang="en-US" sz="900" dirty="0"/>
              <a:t>コースサイトの「関連リンク」）。</a:t>
            </a:r>
          </a:p>
          <a:p>
            <a:pPr marL="0" indent="0">
              <a:buFont typeface="Wingdings" panose="05000000000000000000" pitchFamily="2" charset="2"/>
              <a:buNone/>
            </a:pPr>
            <a:endParaRPr lang="ja-JP" altLang="en-US" sz="900" dirty="0"/>
          </a:p>
          <a:p>
            <a:pPr marL="0" indent="0">
              <a:buFont typeface="Wingdings" panose="05000000000000000000" pitchFamily="2" charset="2"/>
              <a:buNone/>
            </a:pPr>
            <a:r>
              <a:rPr lang="ja-JP" altLang="en-US" sz="900" dirty="0"/>
              <a:t>また、著者がジャーナル発行学会の会員である場合などにも、割引が適用されることがありますが、いずれも図書館でとりまとめは行なっておりませんので、不明な点は各出版元へお問い合わせください。</a:t>
            </a:r>
            <a:endParaRPr lang="en-US" altLang="ja-JP" sz="900" dirty="0"/>
          </a:p>
          <a:p>
            <a:pPr marL="0" indent="0">
              <a:buFont typeface="Wingdings" panose="05000000000000000000" pitchFamily="2" charset="2"/>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ja-JP" altLang="en-US" sz="900"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2</a:t>
            </a:fld>
            <a:endParaRPr kumimoji="1" lang="ja-JP" altLang="en-US"/>
          </a:p>
        </p:txBody>
      </p:sp>
    </p:spTree>
    <p:extLst>
      <p:ext uri="{BB962C8B-B14F-4D97-AF65-F5344CB8AC3E}">
        <p14:creationId xmlns:p14="http://schemas.microsoft.com/office/powerpoint/2010/main" val="425262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 : </a:t>
            </a:r>
            <a:r>
              <a:rPr lang="en-US" altLang="ja-JP" sz="900" dirty="0"/>
              <a:t>APC</a:t>
            </a:r>
            <a:r>
              <a:rPr lang="ja-JP" altLang="en-US" sz="900" dirty="0"/>
              <a:t>の免除・割引</a:t>
            </a:r>
            <a:endParaRPr lang="en-US" altLang="ja-JP" sz="900" dirty="0">
              <a:sym typeface="+mn-ea"/>
            </a:endParaRPr>
          </a:p>
          <a:p>
            <a:pPr marL="0" indent="0" algn="just">
              <a:buFont typeface="Wingdings" panose="05000000000000000000" pitchFamily="2" charset="2"/>
              <a:buNone/>
            </a:pP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t>その他、割引のある出版社については、図書館のウェブサイトに</a:t>
            </a:r>
            <a:r>
              <a:rPr lang="en-US" altLang="ja-JP" dirty="0"/>
              <a:t>(APC)[kana:“</a:t>
            </a:r>
            <a:r>
              <a:rPr lang="ja-JP" altLang="en-US" dirty="0"/>
              <a:t>エーピーシ</a:t>
            </a:r>
            <a:r>
              <a:rPr lang="en-US" altLang="ja-JP" dirty="0"/>
              <a:t>‘</a:t>
            </a:r>
            <a:r>
              <a:rPr lang="ja-JP" altLang="en-US" dirty="0"/>
              <a:t>ィ</a:t>
            </a:r>
            <a:r>
              <a:rPr lang="en-US" altLang="ja-JP" dirty="0"/>
              <a:t>”]</a:t>
            </a:r>
            <a:r>
              <a:rPr lang="ja-JP" altLang="en-US" dirty="0"/>
              <a:t>について</a:t>
            </a:r>
            <a:r>
              <a:rPr lang="ja-JP" altLang="en-US" sz="900" dirty="0"/>
              <a:t>まとめたページがあります。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また、</a:t>
            </a:r>
            <a:r>
              <a:rPr lang="ja-JP" altLang="en-US" dirty="0"/>
              <a:t>著者がジャーナル発行学会の会員である場合などにも、割引が適用されることがありますが、</a:t>
            </a:r>
            <a:r>
              <a:rPr lang="ja-JP" altLang="en-US" sz="900" dirty="0"/>
              <a:t>いずれも図書館でとりまとめは行なっておりませんので、不明な点は各出版元へお問い合わせください。</a:t>
            </a:r>
            <a:endParaRPr kumimoji="1" lang="en-US" altLang="ja-JP" b="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pPr marL="0" indent="0">
              <a:buFont typeface="Wingdings" panose="05000000000000000000" pitchFamily="2" charset="2"/>
              <a:buNone/>
            </a:pPr>
            <a:endParaRPr lang="en-US" altLang="ja-JP" sz="900" dirty="0"/>
          </a:p>
          <a:p>
            <a:endParaRPr kumimoji="1" lang="en-US" altLang="ja-JP" sz="900" dirty="0"/>
          </a:p>
          <a:p>
            <a:endParaRPr kumimoji="1" lang="en-US" altLang="ja-JP" sz="900"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3</a:t>
            </a:fld>
            <a:endParaRPr kumimoji="1" lang="ja-JP" altLang="en-US"/>
          </a:p>
        </p:txBody>
      </p:sp>
    </p:spTree>
    <p:extLst>
      <p:ext uri="{BB962C8B-B14F-4D97-AF65-F5344CB8AC3E}">
        <p14:creationId xmlns:p14="http://schemas.microsoft.com/office/powerpoint/2010/main" val="365047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A5BD2-5B98-92AF-7E38-CDACF522F8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025090-9B92-F562-E1C5-47CF193B684C}"/>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0B7F08FA-65E5-CD8B-9FB6-505509437B4E}"/>
              </a:ext>
            </a:extLst>
          </p:cNvPr>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 : </a:t>
            </a:r>
            <a:r>
              <a:rPr lang="ja-JP" altLang="en-US" sz="900" dirty="0"/>
              <a:t>転換契約による投稿支援</a:t>
            </a:r>
            <a:endParaRPr lang="en-US" altLang="ja-JP" sz="900" dirty="0">
              <a:sym typeface="+mn-ea"/>
            </a:endParaRPr>
          </a:p>
          <a:p>
            <a:pPr marL="0" indent="0" algn="just">
              <a:buFont typeface="Wingdings" panose="05000000000000000000" pitchFamily="2" charset="2"/>
              <a:buNone/>
            </a:pP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indent="0">
              <a:buFont typeface="Arial" panose="020B0604020202020204" pitchFamily="34" charset="0"/>
              <a:buNone/>
            </a:pPr>
            <a:r>
              <a:rPr lang="ja-JP" altLang="en-US" sz="900" dirty="0"/>
              <a:t>つづいて、エルゼビア社・シュプリンガーネイチャー社・ワイリー社について、転換契約によるオープンアクセス支援を行っていますのでご案内します。</a:t>
            </a:r>
            <a:endParaRPr lang="en-US" altLang="ja-JP" sz="900" dirty="0"/>
          </a:p>
          <a:p>
            <a:pPr marL="0" indent="0">
              <a:buFont typeface="Arial" panose="020B0604020202020204" pitchFamily="34" charset="0"/>
              <a:buNone/>
            </a:pPr>
            <a:r>
              <a:rPr lang="ja-JP" altLang="en-US" sz="900" dirty="0"/>
              <a:t>こちらは研究推進部研究企画課が受付している事業です。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先ほどと同様、本学構成員が責任著者であり、掲載される論文の所属機関として本学が含まれるものが主に対象となりますが、こちらは条件付きとなります。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a:p>
            <a:pPr marL="0" indent="0">
              <a:buFont typeface="Arial" panose="020B0604020202020204" pitchFamily="34" charset="0"/>
              <a:buNone/>
            </a:pP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まず、エルゼビア社・シュプリンガーネイチャー社は、ハイブリッド誌の一部のみが転換契約の対象となります。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フル</a:t>
            </a:r>
            <a:r>
              <a:rPr lang="en-US" altLang="ja-JP" sz="900" dirty="0"/>
              <a:t>OA</a:t>
            </a:r>
            <a:r>
              <a:rPr lang="ja-JP" altLang="en-US" sz="900" dirty="0"/>
              <a:t>誌や一部のハイブリッド誌は対象外となります。マイハンダイに掲載の募集要項から、対象ジャーナルリストをご確認ください。</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さらに、スコーパスが提供するジャーナル評価指標である、</a:t>
            </a:r>
            <a:r>
              <a:rPr lang="en-US" altLang="ja-JP" sz="900" dirty="0">
                <a:sym typeface="+mn-ea"/>
              </a:rPr>
              <a:t>C.S.P[break:“3ms”]</a:t>
            </a:r>
            <a:r>
              <a:rPr lang="ja-JP" altLang="en-US" sz="900" dirty="0">
                <a:sym typeface="+mn-ea"/>
              </a:rPr>
              <a:t>サイトスコア　パーセンタイルが</a:t>
            </a:r>
            <a:r>
              <a:rPr lang="en-US" altLang="ja-JP" sz="900" dirty="0"/>
              <a:t>50</a:t>
            </a:r>
            <a:r>
              <a:rPr lang="ja-JP" altLang="en-US" sz="900" dirty="0"/>
              <a:t>未満のジャーナルも、本学の支援の対象外となります。</a:t>
            </a:r>
            <a:endParaRPr lang="en-US" altLang="ja-JP" sz="900" dirty="0"/>
          </a:p>
          <a:p>
            <a:pPr marL="0" indent="0">
              <a:buFont typeface="Arial" panose="020B0604020202020204" pitchFamily="34" charset="0"/>
              <a:buNone/>
            </a:pPr>
            <a:r>
              <a:rPr lang="ja-JP" altLang="en-US" sz="900" dirty="0"/>
              <a:t>ワイリー社については、ハイブリッド誌だけでなく、フル</a:t>
            </a:r>
            <a:r>
              <a:rPr lang="en-US" altLang="ja-JP" sz="900" dirty="0"/>
              <a:t>OA</a:t>
            </a:r>
            <a:r>
              <a:rPr lang="ja-JP" altLang="en-US" sz="900" dirty="0"/>
              <a:t>誌も対象となりますが、フル</a:t>
            </a:r>
            <a:r>
              <a:rPr lang="en-US" altLang="ja-JP" sz="900" dirty="0"/>
              <a:t>OA</a:t>
            </a:r>
            <a:r>
              <a:rPr lang="ja-JP" altLang="en-US" sz="900" dirty="0"/>
              <a:t>誌については</a:t>
            </a:r>
            <a:r>
              <a:rPr lang="en-US" altLang="ja-JP" sz="900" dirty="0">
                <a:sym typeface="+mn-ea"/>
              </a:rPr>
              <a:t>C.S.P[break:“3ms”]</a:t>
            </a:r>
            <a:r>
              <a:rPr lang="ja-JP" altLang="en-US" sz="900" dirty="0">
                <a:sym typeface="+mn-ea"/>
              </a:rPr>
              <a:t>が</a:t>
            </a:r>
            <a:r>
              <a:rPr lang="en-US" altLang="ja-JP" sz="900" dirty="0">
                <a:sym typeface="+mn-ea"/>
              </a:rPr>
              <a:t>50</a:t>
            </a:r>
            <a:r>
              <a:rPr lang="ja-JP" altLang="en-US" sz="900" dirty="0">
                <a:sym typeface="+mn-ea"/>
              </a:rPr>
              <a:t>以上である必要があります。</a:t>
            </a:r>
            <a:endParaRPr lang="en-US" altLang="ja-JP" sz="900" dirty="0"/>
          </a:p>
          <a:p>
            <a:pPr marL="0" indent="0">
              <a:buFont typeface="Arial" panose="020B0604020202020204" pitchFamily="34" charset="0"/>
              <a:buNone/>
            </a:pPr>
            <a:endParaRPr lang="en-US" altLang="ja-JP" sz="900" dirty="0"/>
          </a:p>
          <a:p>
            <a:pPr marL="0" indent="0">
              <a:buFont typeface="Arial" panose="020B0604020202020204" pitchFamily="34" charset="0"/>
              <a:buNone/>
            </a:pPr>
            <a:r>
              <a:rPr lang="ja-JP" altLang="en-US" sz="900" dirty="0"/>
              <a:t>対象ジャーナルに掲載される論文は、利用条件を満たせば、</a:t>
            </a:r>
            <a:r>
              <a:rPr lang="en-US" altLang="ja-JP" sz="900" dirty="0"/>
              <a:t>APC</a:t>
            </a:r>
            <a:r>
              <a:rPr lang="ja-JP" altLang="en-US" sz="900" dirty="0"/>
              <a:t>が免除になりますが、利用料として、大学へ一部負担金の支払いが発生します。</a:t>
            </a: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一部負担金は、通常の</a:t>
            </a:r>
            <a:r>
              <a:rPr lang="en-US" altLang="ja-JP" sz="900" dirty="0"/>
              <a:t>APC</a:t>
            </a:r>
            <a:r>
              <a:rPr lang="ja-JP" altLang="en-US" sz="900" dirty="0"/>
              <a:t>より安価な金額になっておりますので、是非ご活用ください。</a:t>
            </a:r>
            <a:endParaRPr lang="en-US" altLang="ja-JP" sz="900" dirty="0"/>
          </a:p>
          <a:p>
            <a:pPr marL="0" indent="0">
              <a:buFont typeface="Arial" panose="020B0604020202020204" pitchFamily="34" charset="0"/>
              <a:buNone/>
            </a:pPr>
            <a:endParaRPr lang="en-US" altLang="ja-JP" sz="900" dirty="0"/>
          </a:p>
          <a:p>
            <a:pPr algn="just"/>
            <a:r>
              <a:rPr lang="ja-JP" altLang="en-US" sz="900" dirty="0"/>
              <a:t>出版社に対し、転換契約を利用したオープンアクセスを選択することに加え、大阪大学への申請が必要となります。</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申請フォームや詳細な条件は、マイハンダイに掲載の募集要項にてご確認ください。</a:t>
            </a:r>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indent="0">
              <a:buFont typeface="Arial" panose="020B0604020202020204" pitchFamily="34" charset="0"/>
              <a:buNone/>
            </a:pPr>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r>
              <a:rPr lang="ja-JP" altLang="en-US" sz="900" dirty="0"/>
              <a:t>■</a:t>
            </a:r>
            <a:r>
              <a:rPr lang="en-US" altLang="ja-JP" sz="900" dirty="0"/>
              <a:t>APC</a:t>
            </a:r>
            <a:r>
              <a:rPr lang="ja-JP" altLang="en-US" sz="900" dirty="0"/>
              <a:t>の条件付き免除</a:t>
            </a:r>
            <a:br>
              <a:rPr lang="ja-JP" altLang="en-US" sz="900" dirty="0"/>
            </a:br>
            <a:r>
              <a:rPr lang="en-US" altLang="ja-JP" sz="900" dirty="0"/>
              <a:t>-Elsevier</a:t>
            </a:r>
            <a:r>
              <a:rPr lang="ja-JP" altLang="en-US" sz="900" dirty="0"/>
              <a:t>社</a:t>
            </a:r>
            <a:br>
              <a:rPr lang="ja-JP" altLang="en-US" sz="900" dirty="0"/>
            </a:br>
            <a:r>
              <a:rPr lang="en-US" altLang="ja-JP" sz="900" dirty="0"/>
              <a:t>-Springer Nature</a:t>
            </a:r>
            <a:r>
              <a:rPr lang="ja-JP" altLang="en-US" sz="900" dirty="0"/>
              <a:t>社</a:t>
            </a:r>
            <a:br>
              <a:rPr lang="ja-JP" altLang="en-US" sz="900" dirty="0"/>
            </a:br>
            <a:r>
              <a:rPr lang="en-US" altLang="ja-JP" sz="900" dirty="0"/>
              <a:t>-Wiley</a:t>
            </a:r>
            <a:r>
              <a:rPr lang="ja-JP" altLang="en-US" sz="900" dirty="0"/>
              <a:t>社</a:t>
            </a:r>
            <a:br>
              <a:rPr lang="ja-JP" altLang="en-US" sz="900" dirty="0"/>
            </a:br>
            <a:r>
              <a:rPr lang="ja-JP" altLang="en-US" sz="900" dirty="0"/>
              <a:t>転換契約によるオープンアクセス支援を行っています。</a:t>
            </a:r>
            <a:br>
              <a:rPr lang="ja-JP" altLang="en-US" sz="900" dirty="0"/>
            </a:br>
            <a:r>
              <a:rPr lang="ja-JP" altLang="en-US" sz="900" dirty="0"/>
              <a:t>先ほどと同様、本学構成員が責任著者であり、掲載される論文の所属機関として本学が含まれるものが主に対象となりますが、こちらは条件付きとなります。　</a:t>
            </a:r>
            <a:endParaRPr lang="en-US" altLang="ja-JP" sz="900" dirty="0"/>
          </a:p>
          <a:p>
            <a:endParaRPr lang="ja-JP" altLang="en-US" sz="900" dirty="0"/>
          </a:p>
          <a:p>
            <a:r>
              <a:rPr lang="en-US" altLang="ja-JP" sz="900" dirty="0"/>
              <a:t>Elsevier</a:t>
            </a:r>
            <a:r>
              <a:rPr lang="ja-JP" altLang="en-US" sz="900" dirty="0"/>
              <a:t>社</a:t>
            </a:r>
            <a:br>
              <a:rPr lang="ja-JP" altLang="en-US" sz="900" dirty="0"/>
            </a:br>
            <a:r>
              <a:rPr lang="en-US" altLang="ja-JP" sz="900" dirty="0"/>
              <a:t>Springer Nature</a:t>
            </a:r>
            <a:r>
              <a:rPr lang="ja-JP" altLang="en-US" sz="900" dirty="0"/>
              <a:t>社</a:t>
            </a:r>
            <a:br>
              <a:rPr lang="ja-JP" altLang="en-US" sz="900" dirty="0"/>
            </a:br>
            <a:r>
              <a:rPr lang="ja-JP" altLang="en-US" sz="900" dirty="0"/>
              <a:t>ハイブリッド誌の一部のみが転換契約の対象となります。</a:t>
            </a:r>
            <a:br>
              <a:rPr lang="ja-JP" altLang="en-US" sz="900" dirty="0"/>
            </a:br>
            <a:r>
              <a:rPr lang="ja-JP" altLang="en-US" sz="900" dirty="0"/>
              <a:t>フル</a:t>
            </a:r>
            <a:r>
              <a:rPr lang="en-US" altLang="ja-JP" sz="900" dirty="0"/>
              <a:t>OA</a:t>
            </a:r>
            <a:r>
              <a:rPr lang="ja-JP" altLang="en-US" sz="900" dirty="0"/>
              <a:t>誌や一部のハイブリッド誌は対象外となります。マイハンダイに掲載の募集要項から、対象ジャーナルリストをご確認ください。</a:t>
            </a:r>
            <a:br>
              <a:rPr lang="ja-JP" altLang="en-US" sz="900" dirty="0"/>
            </a:br>
            <a:r>
              <a:rPr lang="ja-JP" altLang="en-US" sz="900" dirty="0"/>
              <a:t>さらに、</a:t>
            </a:r>
            <a:r>
              <a:rPr lang="en-US" altLang="ja-JP" sz="900" dirty="0"/>
              <a:t>Scopus</a:t>
            </a:r>
            <a:r>
              <a:rPr lang="ja-JP" altLang="en-US" sz="900" dirty="0"/>
              <a:t>の</a:t>
            </a:r>
            <a:r>
              <a:rPr lang="en-US" altLang="ja-JP" sz="900" dirty="0"/>
              <a:t>CSP</a:t>
            </a:r>
            <a:r>
              <a:rPr lang="ja-JP" altLang="en-US" sz="900" dirty="0"/>
              <a:t>＊が</a:t>
            </a:r>
            <a:r>
              <a:rPr lang="en-US" altLang="ja-JP" sz="900" dirty="0"/>
              <a:t>50</a:t>
            </a:r>
            <a:r>
              <a:rPr lang="ja-JP" altLang="en-US" sz="900" dirty="0"/>
              <a:t>未満のジャーナルも、本学の支援の対象外となります。</a:t>
            </a:r>
            <a:endParaRPr lang="en-US" altLang="ja-JP" sz="900" dirty="0"/>
          </a:p>
          <a:p>
            <a:endParaRPr lang="ja-JP" altLang="en-US" sz="900" dirty="0"/>
          </a:p>
          <a:p>
            <a:r>
              <a:rPr lang="en-US" altLang="ja-JP" sz="900" dirty="0"/>
              <a:t>Wiley</a:t>
            </a:r>
            <a:r>
              <a:rPr lang="ja-JP" altLang="en-US" sz="900" dirty="0"/>
              <a:t>社</a:t>
            </a:r>
            <a:br>
              <a:rPr lang="ja-JP" altLang="en-US" sz="900" dirty="0"/>
            </a:br>
            <a:r>
              <a:rPr lang="ja-JP" altLang="en-US" sz="900" dirty="0"/>
              <a:t>ハイブリッド誌・フル</a:t>
            </a:r>
            <a:r>
              <a:rPr lang="en-US" altLang="ja-JP" sz="900" dirty="0"/>
              <a:t>OA</a:t>
            </a:r>
            <a:r>
              <a:rPr lang="ja-JP" altLang="en-US" sz="900" dirty="0"/>
              <a:t>誌両方が対象となります。</a:t>
            </a:r>
            <a:endParaRPr lang="en-US" altLang="ja-JP" sz="900" dirty="0"/>
          </a:p>
          <a:p>
            <a:r>
              <a:rPr lang="ja-JP" altLang="en-US" sz="900" dirty="0"/>
              <a:t>フル</a:t>
            </a:r>
            <a:r>
              <a:rPr lang="en-US" altLang="ja-JP" sz="900" dirty="0"/>
              <a:t>OA</a:t>
            </a:r>
            <a:r>
              <a:rPr lang="ja-JP" altLang="en-US" sz="900" dirty="0"/>
              <a:t>誌については</a:t>
            </a:r>
            <a:r>
              <a:rPr lang="en-US" altLang="ja-JP" sz="900" dirty="0"/>
              <a:t>Scopus</a:t>
            </a:r>
            <a:r>
              <a:rPr lang="ja-JP" altLang="en-US" sz="900" dirty="0"/>
              <a:t>の</a:t>
            </a:r>
            <a:r>
              <a:rPr lang="en-US" altLang="ja-JP" sz="900" dirty="0"/>
              <a:t>CSP</a:t>
            </a:r>
            <a:r>
              <a:rPr lang="ja-JP" altLang="en-US" sz="900" dirty="0"/>
              <a:t>＊が</a:t>
            </a:r>
            <a:r>
              <a:rPr lang="en-US" altLang="ja-JP" sz="900" dirty="0"/>
              <a:t>50</a:t>
            </a:r>
            <a:r>
              <a:rPr lang="ja-JP" altLang="en-US" sz="900" dirty="0"/>
              <a:t>未満のジャーナルは本学の支援の対象外となります。</a:t>
            </a:r>
            <a:endParaRPr lang="en-US" altLang="ja-JP" sz="900" dirty="0"/>
          </a:p>
          <a:p>
            <a:endParaRPr lang="en-US" altLang="ja-JP" sz="900" dirty="0"/>
          </a:p>
          <a:p>
            <a:r>
              <a:rPr lang="ja-JP" altLang="en-US" sz="900" dirty="0">
                <a:latin typeface="游ゴシック" panose="020B0400000000000000" pitchFamily="50" charset="-128"/>
                <a:ea typeface="游ゴシック" panose="020B0400000000000000" pitchFamily="50" charset="-128"/>
              </a:rPr>
              <a:t>＊</a:t>
            </a:r>
            <a:r>
              <a:rPr kumimoji="1" lang="en-US" altLang="ja-JP" sz="900" dirty="0">
                <a:latin typeface="游ゴシック" panose="020B0400000000000000" pitchFamily="50" charset="-128"/>
                <a:ea typeface="游ゴシック" panose="020B0400000000000000" pitchFamily="50" charset="-128"/>
              </a:rPr>
              <a:t>CSP</a:t>
            </a:r>
            <a:r>
              <a:rPr kumimoji="1" lang="ja-JP" altLang="en-US" sz="900" dirty="0">
                <a:latin typeface="游ゴシック" panose="020B0400000000000000" pitchFamily="50" charset="-128"/>
                <a:ea typeface="游ゴシック" panose="020B0400000000000000" pitchFamily="50" charset="-128"/>
              </a:rPr>
              <a:t>：</a:t>
            </a:r>
            <a:r>
              <a:rPr kumimoji="1" lang="en-US" altLang="ja-JP" sz="900" dirty="0" err="1">
                <a:latin typeface="游ゴシック" panose="020B0400000000000000" pitchFamily="50" charset="-128"/>
                <a:ea typeface="游ゴシック" panose="020B0400000000000000" pitchFamily="50" charset="-128"/>
              </a:rPr>
              <a:t>CiteScore</a:t>
            </a:r>
            <a:r>
              <a:rPr kumimoji="1" lang="ja-JP" altLang="en-US" sz="900" dirty="0">
                <a:latin typeface="游ゴシック" panose="020B0400000000000000" pitchFamily="50" charset="-128"/>
                <a:ea typeface="游ゴシック" panose="020B0400000000000000" pitchFamily="50" charset="-128"/>
              </a:rPr>
              <a:t>パーセンタイル</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　</a:t>
            </a:r>
            <a:r>
              <a:rPr kumimoji="1" lang="en-US" altLang="ja-JP" sz="900" dirty="0">
                <a:latin typeface="游ゴシック" panose="020B0400000000000000" pitchFamily="50" charset="-128"/>
                <a:ea typeface="游ゴシック" panose="020B0400000000000000" pitchFamily="50" charset="-128"/>
              </a:rPr>
              <a:t>Scopus</a:t>
            </a:r>
            <a:r>
              <a:rPr kumimoji="1" lang="ja-JP" altLang="en-US" sz="900" dirty="0">
                <a:latin typeface="游ゴシック" panose="020B0400000000000000" pitchFamily="50" charset="-128"/>
                <a:ea typeface="游ゴシック" panose="020B0400000000000000" pitchFamily="50" charset="-128"/>
              </a:rPr>
              <a:t>データに基づいたジャーナル評価指標で、</a:t>
            </a:r>
          </a:p>
          <a:p>
            <a:r>
              <a:rPr kumimoji="1" lang="ja-JP" altLang="en-US" sz="900" dirty="0">
                <a:latin typeface="游ゴシック" panose="020B0400000000000000" pitchFamily="50" charset="-128"/>
                <a:ea typeface="游ゴシック" panose="020B0400000000000000" pitchFamily="50" charset="-128"/>
              </a:rPr>
              <a:t>　各分野における当該ジャーナルの相対的な位置を示す数値です。</a:t>
            </a:r>
            <a:endParaRPr lang="en-US" altLang="ja-JP" sz="900" dirty="0"/>
          </a:p>
          <a:p>
            <a:endParaRPr lang="en-US" altLang="ja-JP" sz="900" dirty="0"/>
          </a:p>
          <a:p>
            <a:r>
              <a:rPr lang="ja-JP" altLang="en-US" sz="900" dirty="0"/>
              <a:t>対象ジャーナルに掲載される論文は、利用条件を満たせば、</a:t>
            </a:r>
            <a:r>
              <a:rPr lang="en-US" altLang="ja-JP" sz="900" dirty="0"/>
              <a:t>APC</a:t>
            </a:r>
            <a:r>
              <a:rPr lang="ja-JP" altLang="en-US" sz="900" dirty="0"/>
              <a:t>が免除になりますが、利用料として、大学へ一部負担金の支払いが発生します。</a:t>
            </a:r>
            <a:br>
              <a:rPr lang="ja-JP" altLang="en-US" sz="900" dirty="0"/>
            </a:br>
            <a:r>
              <a:rPr lang="ja-JP" altLang="en-US" sz="900" dirty="0"/>
              <a:t>一部負担金は、通常の</a:t>
            </a:r>
            <a:r>
              <a:rPr lang="en-US" altLang="ja-JP" sz="900" dirty="0"/>
              <a:t>APC</a:t>
            </a:r>
            <a:r>
              <a:rPr lang="ja-JP" altLang="en-US" sz="900" dirty="0"/>
              <a:t>より安価な金額になっておりますので是非ご活用ください。</a:t>
            </a:r>
            <a:endParaRPr lang="en-US" altLang="ja-JP" sz="900" dirty="0"/>
          </a:p>
          <a:p>
            <a:endParaRPr lang="ja-JP" altLang="en-US"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dirty="0"/>
              <a:t>出版社に対し、転換契約を利用したオープンアクセスを選択することに加え、大阪大学への申請が必要となります。</a:t>
            </a:r>
            <a:endParaRPr lang="en-US" altLang="ja-JP" sz="900" dirty="0"/>
          </a:p>
          <a:p>
            <a:pPr algn="just"/>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申請フォームや詳細な条件は、マイハンダイに掲載の募集要項にてご確認ください。</a:t>
            </a:r>
          </a:p>
          <a:p>
            <a:endParaRPr lang="en-US" altLang="ja-JP" sz="900" b="1" dirty="0">
              <a:latin typeface="游ゴシック" panose="020B0400000000000000" pitchFamily="50" charset="-128"/>
              <a:ea typeface="游ゴシック" panose="020B0400000000000000" pitchFamily="50" charset="-128"/>
            </a:endParaRPr>
          </a:p>
          <a:p>
            <a:r>
              <a:rPr lang="ja-JP" altLang="en-US" sz="900" b="0" dirty="0">
                <a:latin typeface="游ゴシック" panose="020B0400000000000000" pitchFamily="50" charset="-128"/>
                <a:ea typeface="游ゴシック" panose="020B0400000000000000" pitchFamily="50" charset="-128"/>
              </a:rPr>
              <a:t>マイハンダイ＞大学本部事務機構＞ 研究推進関係＞ 学内支援事業＞研究成果の国際発信</a:t>
            </a:r>
            <a:endParaRPr lang="en-US" altLang="ja-JP" sz="900" b="0" dirty="0">
              <a:latin typeface="游ゴシック" panose="020B0400000000000000" pitchFamily="50" charset="-128"/>
              <a:ea typeface="游ゴシック" panose="020B0400000000000000" pitchFamily="50" charset="-128"/>
            </a:endParaRPr>
          </a:p>
          <a:p>
            <a:r>
              <a:rPr lang="ja-JP" altLang="en-US" sz="900" dirty="0"/>
              <a:t>（</a:t>
            </a:r>
            <a:r>
              <a:rPr lang="en-US" altLang="ja-JP" sz="900" dirty="0"/>
              <a:t>CLE</a:t>
            </a:r>
            <a:r>
              <a:rPr lang="ja-JP" altLang="en-US" sz="900" dirty="0"/>
              <a:t>コースサイトの「関連リンク」にも掲載しています）</a:t>
            </a:r>
            <a:endParaRPr lang="en-US" altLang="ja-JP" sz="900" b="0" dirty="0">
              <a:latin typeface="游ゴシック" panose="020B0400000000000000" pitchFamily="50" charset="-128"/>
              <a:ea typeface="游ゴシック" panose="020B0400000000000000" pitchFamily="50" charset="-128"/>
            </a:endParaRPr>
          </a:p>
          <a:p>
            <a:r>
              <a:rPr lang="en-US" altLang="ja-JP" sz="900" dirty="0">
                <a:latin typeface="游ゴシック" panose="020B0400000000000000" pitchFamily="50" charset="-128"/>
                <a:ea typeface="游ゴシック" panose="020B0400000000000000" pitchFamily="50" charset="-128"/>
                <a:hlinkClick r:id="rId3"/>
              </a:rPr>
              <a:t>https://my.osaka-u.ac.jp/admin/kensui/joint/researchresults/publicationsupport</a:t>
            </a:r>
            <a:endParaRPr lang="en-US" altLang="ja-JP" sz="900" dirty="0"/>
          </a:p>
          <a:p>
            <a:pPr marL="0" indent="0">
              <a:buFont typeface="Arial" panose="020B0604020202020204" pitchFamily="34" charset="0"/>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sz="900" dirty="0"/>
          </a:p>
          <a:p>
            <a:pPr marL="0" indent="0">
              <a:buFont typeface="Arial" panose="020B0604020202020204" pitchFamily="34" charset="0"/>
              <a:buNone/>
            </a:pPr>
            <a:endParaRPr kumimoji="1" lang="ja-JP" altLang="en-US" dirty="0"/>
          </a:p>
        </p:txBody>
      </p:sp>
      <p:sp>
        <p:nvSpPr>
          <p:cNvPr id="4" name="スライド番号プレースホルダー 3">
            <a:extLst>
              <a:ext uri="{FF2B5EF4-FFF2-40B4-BE49-F238E27FC236}">
                <a16:creationId xmlns:a16="http://schemas.microsoft.com/office/drawing/2014/main" id="{D3E50EC3-398C-2C5E-AD4B-5B94DAE86414}"/>
              </a:ext>
            </a:extLst>
          </p:cNvPr>
          <p:cNvSpPr>
            <a:spLocks noGrp="1"/>
          </p:cNvSpPr>
          <p:nvPr>
            <p:ph type="sldNum" sz="quarter" idx="10"/>
          </p:nvPr>
        </p:nvSpPr>
        <p:spPr/>
        <p:txBody>
          <a:bodyPr/>
          <a:lstStyle/>
          <a:p>
            <a:fld id="{A9C2C880-4691-40F3-8CCE-18AAE8C1923B}" type="slidenum">
              <a:rPr kumimoji="1" lang="ja-JP" altLang="en-US" smtClean="0"/>
              <a:t>4</a:t>
            </a:fld>
            <a:endParaRPr kumimoji="1" lang="ja-JP" altLang="en-US"/>
          </a:p>
        </p:txBody>
      </p:sp>
    </p:spTree>
    <p:extLst>
      <p:ext uri="{BB962C8B-B14F-4D97-AF65-F5344CB8AC3E}">
        <p14:creationId xmlns:p14="http://schemas.microsoft.com/office/powerpoint/2010/main" val="21986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a:t>
            </a:r>
            <a:r>
              <a:rPr lang="ja-JP" altLang="zh-CN" sz="900" dirty="0"/>
              <a:t>英語論文のオープンアクセス掲載料支援</a:t>
            </a:r>
            <a:endParaRPr lang="en-US" altLang="ja-JP" sz="900" dirty="0">
              <a:sym typeface="+mn-ea"/>
            </a:endParaRPr>
          </a:p>
          <a:p>
            <a:pPr marL="0" indent="0" algn="just">
              <a:buFont typeface="Wingdings" panose="05000000000000000000" pitchFamily="2" charset="2"/>
              <a:buNone/>
            </a:pP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t>その他にも、</a:t>
            </a:r>
            <a:r>
              <a:rPr lang="zh-TW" altLang="en-US" sz="900" dirty="0"/>
              <a:t>研究推進部研究企画課</a:t>
            </a:r>
            <a:r>
              <a:rPr lang="ja-JP" altLang="en-US" sz="900" dirty="0"/>
              <a:t>では、</a:t>
            </a:r>
            <a:r>
              <a:rPr lang="ja-JP" altLang="zh-CN" sz="900" dirty="0"/>
              <a:t>英語論文のオープンアクセス掲載料支援</a:t>
            </a:r>
            <a:r>
              <a:rPr lang="ja-JP" altLang="en-US" sz="900" dirty="0"/>
              <a:t>事業を行っています。</a:t>
            </a:r>
            <a:endParaRPr lang="en-US" altLang="ja-JP" sz="900" dirty="0"/>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dirty="0"/>
              <a:t>学内の研究者から、</a:t>
            </a:r>
            <a:r>
              <a:rPr lang="en-US" altLang="ja-JP" dirty="0"/>
              <a:t>(APC)[kana:“</a:t>
            </a:r>
            <a:r>
              <a:rPr lang="ja-JP" altLang="en-US" dirty="0"/>
              <a:t>エーピーシ</a:t>
            </a:r>
            <a:r>
              <a:rPr lang="en-US" altLang="ja-JP" dirty="0"/>
              <a:t>‘</a:t>
            </a:r>
            <a:r>
              <a:rPr lang="ja-JP" altLang="en-US" dirty="0"/>
              <a:t>ィ</a:t>
            </a:r>
            <a:r>
              <a:rPr lang="en-US" altLang="ja-JP" dirty="0"/>
              <a:t>”]</a:t>
            </a:r>
            <a:r>
              <a:rPr lang="ja-JP" altLang="en-US" sz="900" u="none" dirty="0">
                <a:sym typeface="+mn-ea"/>
              </a:rPr>
              <a:t>支援に関する要望が多く寄せられたことから始まった事業です。</a:t>
            </a: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sym typeface="+mn-ea"/>
              </a:rPr>
              <a:t>description</a:t>
            </a: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t>その他にも、</a:t>
            </a:r>
            <a:r>
              <a:rPr lang="zh-TW" altLang="en-US" sz="900" dirty="0"/>
              <a:t>研究推進部研究企画課</a:t>
            </a:r>
            <a:r>
              <a:rPr lang="ja-JP" altLang="en-US" sz="900" dirty="0"/>
              <a:t>では、</a:t>
            </a:r>
            <a:r>
              <a:rPr lang="ja-JP" altLang="zh-CN" sz="900" dirty="0"/>
              <a:t>英語論文のオープンアクセス掲載料支援</a:t>
            </a:r>
            <a:r>
              <a:rPr lang="ja-JP" altLang="en-US" sz="900" dirty="0"/>
              <a:t>事業を行っています。</a:t>
            </a:r>
            <a:endParaRPr lang="en-US" altLang="ja-JP" sz="900" dirty="0"/>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dirty="0"/>
              <a:t>学内の研究者から、</a:t>
            </a:r>
            <a:r>
              <a:rPr lang="en-US" altLang="ja-JP" dirty="0"/>
              <a:t>APC</a:t>
            </a:r>
            <a:r>
              <a:rPr lang="ja-JP" altLang="en-US" sz="900" u="none" dirty="0">
                <a:sym typeface="+mn-ea"/>
              </a:rPr>
              <a:t>支援に関する要望が多く寄せられたことから始まった事業です。</a:t>
            </a: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ym typeface="+mn-ea"/>
            </a:endParaRPr>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5</a:t>
            </a:fld>
            <a:endParaRPr kumimoji="1" lang="ja-JP" altLang="en-US"/>
          </a:p>
        </p:txBody>
      </p:sp>
    </p:spTree>
    <p:extLst>
      <p:ext uri="{BB962C8B-B14F-4D97-AF65-F5344CB8AC3E}">
        <p14:creationId xmlns:p14="http://schemas.microsoft.com/office/powerpoint/2010/main" val="212473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9C4E4-43F1-22F0-589A-3922A19DCC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E3A186-F3F1-4389-0766-2FE8FDF5E7D8}"/>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F0D798D6-1407-AFDE-3C74-1F1D0FC14283}"/>
              </a:ext>
            </a:extLst>
          </p:cNvPr>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a:t>
            </a:r>
            <a:r>
              <a:rPr lang="ja-JP" altLang="zh-CN" sz="900" dirty="0"/>
              <a:t>英語論文のオープンアクセス掲載料支援</a:t>
            </a:r>
            <a:endParaRPr lang="en-US" altLang="ja-JP" sz="900" dirty="0">
              <a:sym typeface="+mn-ea"/>
            </a:endParaRPr>
          </a:p>
          <a:p>
            <a:pPr marL="0" indent="0" algn="just">
              <a:buFont typeface="Wingdings" panose="05000000000000000000" pitchFamily="2" charset="2"/>
              <a:buNone/>
            </a:pP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支援対象者</a:t>
            </a:r>
            <a:r>
              <a:rPr kumimoji="1" lang="ja-JP" altLang="en-US" sz="900" dirty="0"/>
              <a:t>は、先ほどの条件付きの転換契約と同じで、</a:t>
            </a:r>
            <a:r>
              <a:rPr lang="ja-JP" altLang="en-US" sz="900" dirty="0">
                <a:sym typeface="+mn-ea"/>
              </a:rPr>
              <a:t>論文の</a:t>
            </a:r>
            <a:r>
              <a:rPr lang="ja-JP" altLang="en-US" sz="900" u="none" dirty="0">
                <a:sym typeface="+mn-ea"/>
              </a:rPr>
              <a:t>第一著者</a:t>
            </a:r>
            <a:r>
              <a:rPr lang="ja-JP" altLang="en-US" sz="900" dirty="0">
                <a:sym typeface="+mn-ea"/>
              </a:rPr>
              <a:t>または責任著者が、本学の研究者及び学振特別研究員であることですが、論文の</a:t>
            </a:r>
            <a:r>
              <a:rPr lang="ja-JP" altLang="en-US" sz="900" dirty="0">
                <a:latin typeface="游ゴシック" panose="020B0400000000000000" pitchFamily="50" charset="-128"/>
                <a:ea typeface="游ゴシック" panose="020B0400000000000000" pitchFamily="50" charset="-128"/>
              </a:rPr>
              <a:t>第一著者等が、自身が直接指導する本学学生または直接指導した本学卒業生である場合も、共著者となっている指導教員による申請が可能です。</a:t>
            </a:r>
            <a:endParaRPr lang="en-US" altLang="ja-JP" sz="900" dirty="0">
              <a:latin typeface="游ゴシック" panose="020B0400000000000000" pitchFamily="50" charset="-128"/>
              <a:ea typeface="游ゴシック" panose="020B0400000000000000" pitchFamily="50" charset="-128"/>
            </a:endParaRPr>
          </a:p>
          <a:p>
            <a:r>
              <a:rPr lang="ja-JP" altLang="en-US" sz="900" dirty="0">
                <a:sym typeface="+mn-ea"/>
              </a:rPr>
              <a:t>対象の職位などの詳細については、募集要項で指定する予定です。今年度の募集要項は、</a:t>
            </a:r>
            <a:r>
              <a:rPr lang="en-US" altLang="ja-JP" sz="900" dirty="0">
                <a:sym typeface="+mn-ea"/>
              </a:rPr>
              <a:t>7</a:t>
            </a:r>
            <a:r>
              <a:rPr lang="ja-JP" altLang="en-US" sz="900" dirty="0">
                <a:sym typeface="+mn-ea"/>
              </a:rPr>
              <a:t>月までに発出予定です。</a:t>
            </a:r>
            <a:endParaRPr lang="en-US" altLang="ja-JP" sz="900" dirty="0">
              <a:sym typeface="+mn-ea"/>
            </a:endParaRPr>
          </a:p>
          <a:p>
            <a:endParaRPr kumimoji="1" lang="en-US" altLang="ja-JP" sz="900" dirty="0">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支援対象論文は、</a:t>
            </a:r>
            <a:r>
              <a:rPr lang="ja-JP" altLang="en-US" sz="900" dirty="0">
                <a:sym typeface="+mn-ea"/>
              </a:rPr>
              <a:t>論文タイプがアーティクル、レビュー、カンファレンスペーパーのいずれかで、</a:t>
            </a:r>
            <a:r>
              <a:rPr lang="ja-JP" altLang="zh-CN" sz="900" dirty="0">
                <a:sym typeface="+mn-ea"/>
              </a:rPr>
              <a:t>掲載誌</a:t>
            </a:r>
            <a:r>
              <a:rPr lang="ja-JP" altLang="en-US" sz="900" dirty="0">
                <a:sym typeface="+mn-ea"/>
              </a:rPr>
              <a:t>はスコーパスの</a:t>
            </a:r>
            <a:r>
              <a:rPr lang="ja-JP" altLang="zh-CN" sz="900" dirty="0">
                <a:sym typeface="+mn-ea"/>
              </a:rPr>
              <a:t>収録</a:t>
            </a:r>
            <a:r>
              <a:rPr lang="ja-JP" altLang="en-US" sz="900" dirty="0">
                <a:sym typeface="+mn-ea"/>
              </a:rPr>
              <a:t>ジャーナルで</a:t>
            </a:r>
            <a:r>
              <a:rPr lang="en-US" altLang="ja-JP" sz="900" dirty="0">
                <a:sym typeface="+mn-ea"/>
              </a:rPr>
              <a:t>C.S.P[break:“3ms”]</a:t>
            </a:r>
            <a:r>
              <a:rPr lang="ja-JP" altLang="en-US" sz="900" dirty="0">
                <a:sym typeface="+mn-ea"/>
              </a:rPr>
              <a:t>が所定の数値以上、そして、</a:t>
            </a:r>
            <a:r>
              <a:rPr lang="ja-JP" altLang="en-US" sz="900" b="0" i="0" dirty="0"/>
              <a:t>年度内</a:t>
            </a:r>
            <a:r>
              <a:rPr lang="ja-JP" altLang="en-US" sz="900" dirty="0"/>
              <a:t>にジャーナル掲載、またはオープンアクセス化が完了するものということです。</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sym typeface="+mn-ea"/>
              </a:rPr>
              <a:t>description</a:t>
            </a:r>
          </a:p>
          <a:p>
            <a:r>
              <a:rPr kumimoji="1" lang="ja-JP" altLang="en-US" dirty="0"/>
              <a:t>支援対象者</a:t>
            </a:r>
            <a:r>
              <a:rPr kumimoji="1" lang="ja-JP" altLang="en-US" sz="900" dirty="0"/>
              <a:t>は、先ほどの条件付きの転換契約と同じで、</a:t>
            </a:r>
            <a:r>
              <a:rPr lang="ja-JP" altLang="en-US" sz="900" dirty="0">
                <a:sym typeface="+mn-ea"/>
              </a:rPr>
              <a:t>論文の</a:t>
            </a:r>
            <a:r>
              <a:rPr lang="ja-JP" altLang="en-US" sz="900" u="none" dirty="0">
                <a:sym typeface="+mn-ea"/>
              </a:rPr>
              <a:t>第一著者</a:t>
            </a:r>
            <a:r>
              <a:rPr lang="ja-JP" altLang="en-US" sz="900" dirty="0">
                <a:sym typeface="+mn-ea"/>
              </a:rPr>
              <a:t>または責任著者が、本学の研究者及び学振特別研究員であることですが、対象の職位などについては、募集要項で指定する予定です。今年度の募集要項は、</a:t>
            </a:r>
            <a:r>
              <a:rPr lang="en-US" altLang="ja-JP" sz="900" dirty="0">
                <a:sym typeface="+mn-ea"/>
              </a:rPr>
              <a:t>7</a:t>
            </a:r>
            <a:r>
              <a:rPr lang="ja-JP" altLang="en-US" sz="900" dirty="0">
                <a:sym typeface="+mn-ea"/>
              </a:rPr>
              <a:t>月までに発出予定です。</a:t>
            </a:r>
            <a:endParaRPr lang="en-US" altLang="ja-JP" sz="900" dirty="0">
              <a:sym typeface="+mn-ea"/>
            </a:endParaRPr>
          </a:p>
          <a:p>
            <a:r>
              <a:rPr lang="ja-JP" altLang="en-US" sz="900" dirty="0">
                <a:sym typeface="+mn-ea"/>
              </a:rPr>
              <a:t>ただし、論文の</a:t>
            </a:r>
            <a:r>
              <a:rPr lang="ja-JP" altLang="en-US" sz="900" dirty="0">
                <a:latin typeface="游ゴシック" panose="020B0400000000000000" pitchFamily="50" charset="-128"/>
                <a:ea typeface="游ゴシック" panose="020B0400000000000000" pitchFamily="50" charset="-128"/>
              </a:rPr>
              <a:t>第一著者等が、自身が直接指導する本学学生または直接指導した本学卒業生である場合も、共著者となっている指導教員による申請が可能です。</a:t>
            </a:r>
            <a:endParaRPr lang="en-US" altLang="ja-JP" sz="900" dirty="0">
              <a:latin typeface="游ゴシック" panose="020B0400000000000000" pitchFamily="50" charset="-128"/>
              <a:ea typeface="游ゴシック" panose="020B0400000000000000" pitchFamily="50" charset="-128"/>
            </a:endParaRPr>
          </a:p>
          <a:p>
            <a:endParaRPr kumimoji="1" lang="en-US" altLang="ja-JP" sz="900" dirty="0">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支援対象論文は、</a:t>
            </a:r>
            <a:r>
              <a:rPr lang="ja-JP" altLang="en-US" sz="900" dirty="0">
                <a:sym typeface="+mn-ea"/>
              </a:rPr>
              <a:t>論文タイプが</a:t>
            </a:r>
            <a:r>
              <a:rPr lang="en-US" altLang="ja-JP" sz="900" dirty="0">
                <a:sym typeface="+mn-ea"/>
              </a:rPr>
              <a:t>Article</a:t>
            </a:r>
            <a:r>
              <a:rPr lang="ja-JP" altLang="en-US" sz="900" dirty="0">
                <a:sym typeface="+mn-ea"/>
              </a:rPr>
              <a:t>、</a:t>
            </a:r>
            <a:r>
              <a:rPr lang="en-US" altLang="ja-JP" sz="900" dirty="0">
                <a:sym typeface="+mn-ea"/>
              </a:rPr>
              <a:t>Review</a:t>
            </a:r>
            <a:r>
              <a:rPr lang="ja-JP" altLang="en-US" sz="900" dirty="0">
                <a:sym typeface="+mn-ea"/>
              </a:rPr>
              <a:t>、</a:t>
            </a:r>
            <a:r>
              <a:rPr lang="en-US" altLang="ja-JP" sz="900" dirty="0">
                <a:sym typeface="+mn-ea"/>
              </a:rPr>
              <a:t>Conference paper</a:t>
            </a:r>
            <a:r>
              <a:rPr lang="ja-JP" altLang="en-US" sz="900" dirty="0">
                <a:sym typeface="+mn-ea"/>
              </a:rPr>
              <a:t>のいずれかで、</a:t>
            </a:r>
            <a:r>
              <a:rPr lang="ja-JP" altLang="zh-CN" sz="900" dirty="0">
                <a:sym typeface="+mn-ea"/>
              </a:rPr>
              <a:t>掲載誌</a:t>
            </a:r>
            <a:r>
              <a:rPr lang="ja-JP" altLang="en-US" sz="900" dirty="0">
                <a:sym typeface="+mn-ea"/>
              </a:rPr>
              <a:t>は</a:t>
            </a:r>
            <a:r>
              <a:rPr lang="en-US" altLang="ja-JP" sz="900" dirty="0">
                <a:sym typeface="+mn-ea"/>
              </a:rPr>
              <a:t>Scopus</a:t>
            </a:r>
            <a:r>
              <a:rPr lang="ja-JP" altLang="en-US" sz="900" dirty="0">
                <a:sym typeface="+mn-ea"/>
              </a:rPr>
              <a:t>の</a:t>
            </a:r>
            <a:r>
              <a:rPr lang="ja-JP" altLang="zh-CN" sz="900" dirty="0">
                <a:sym typeface="+mn-ea"/>
              </a:rPr>
              <a:t>収録</a:t>
            </a:r>
            <a:r>
              <a:rPr lang="ja-JP" altLang="en-US" sz="900" dirty="0">
                <a:sym typeface="+mn-ea"/>
              </a:rPr>
              <a:t>ジャーナルで</a:t>
            </a:r>
            <a:r>
              <a:rPr lang="en-US" altLang="ja-JP" sz="900" dirty="0">
                <a:sym typeface="+mn-ea"/>
              </a:rPr>
              <a:t>CSP</a:t>
            </a:r>
            <a:r>
              <a:rPr lang="ja-JP" altLang="en-US" sz="900" dirty="0">
                <a:sym typeface="+mn-ea"/>
              </a:rPr>
              <a:t>が所定の数値以上、</a:t>
            </a:r>
            <a:endParaRPr lang="en-US" altLang="ja-JP" sz="900" dirty="0">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dirty="0">
                <a:sym typeface="+mn-ea"/>
              </a:rPr>
              <a:t>そして、</a:t>
            </a:r>
            <a:r>
              <a:rPr lang="ja-JP" altLang="en-US" sz="900" b="0" i="0" dirty="0"/>
              <a:t>年度内</a:t>
            </a:r>
            <a:r>
              <a:rPr lang="ja-JP" altLang="en-US" sz="900" dirty="0"/>
              <a:t>にジャーナル掲載、またはオープンアクセス化が完了するものということです。</a:t>
            </a:r>
            <a:endParaRPr lang="en-US" altLang="ja-JP" sz="900" b="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900" dirty="0">
              <a:sym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dirty="0"/>
          </a:p>
          <a:p>
            <a:endParaRPr kumimoji="1" lang="en-US" altLang="ja-JP" sz="900" dirty="0"/>
          </a:p>
        </p:txBody>
      </p:sp>
      <p:sp>
        <p:nvSpPr>
          <p:cNvPr id="4" name="スライド番号プレースホルダー 3">
            <a:extLst>
              <a:ext uri="{FF2B5EF4-FFF2-40B4-BE49-F238E27FC236}">
                <a16:creationId xmlns:a16="http://schemas.microsoft.com/office/drawing/2014/main" id="{FE914A82-7425-9EFF-EE80-FCE5718AD982}"/>
              </a:ext>
            </a:extLst>
          </p:cNvPr>
          <p:cNvSpPr>
            <a:spLocks noGrp="1"/>
          </p:cNvSpPr>
          <p:nvPr>
            <p:ph type="sldNum" sz="quarter" idx="10"/>
          </p:nvPr>
        </p:nvSpPr>
        <p:spPr/>
        <p:txBody>
          <a:bodyPr/>
          <a:lstStyle/>
          <a:p>
            <a:fld id="{A9C2C880-4691-40F3-8CCE-18AAE8C1923B}" type="slidenum">
              <a:rPr kumimoji="1" lang="ja-JP" altLang="en-US" smtClean="0"/>
              <a:t>6</a:t>
            </a:fld>
            <a:endParaRPr kumimoji="1" lang="ja-JP" altLang="en-US"/>
          </a:p>
        </p:txBody>
      </p:sp>
    </p:spTree>
    <p:extLst>
      <p:ext uri="{BB962C8B-B14F-4D97-AF65-F5344CB8AC3E}">
        <p14:creationId xmlns:p14="http://schemas.microsoft.com/office/powerpoint/2010/main" val="319097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32E68-00E4-C4AC-8B02-5843A16052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F9039F-E978-3238-C55E-D4B5DB7D5BE4}"/>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6B82F815-2EF8-7A90-F9AA-29DFE0C631B9}"/>
              </a:ext>
            </a:extLst>
          </p:cNvPr>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a:t>
            </a:r>
            <a:r>
              <a:rPr lang="ja-JP" altLang="zh-CN" sz="900" dirty="0"/>
              <a:t>英語論文のオープンアクセス掲載料支援</a:t>
            </a:r>
            <a:endParaRPr lang="en-US" altLang="ja-JP" sz="900" dirty="0">
              <a:sym typeface="+mn-ea"/>
            </a:endParaRPr>
          </a:p>
          <a:p>
            <a:pPr marL="0" indent="0" algn="just">
              <a:buFont typeface="Wingdings" panose="05000000000000000000" pitchFamily="2" charset="2"/>
              <a:buNone/>
            </a:pPr>
            <a:endParaRPr lang="en-US" altLang="ja-JP" sz="900" dirty="0">
              <a:sym typeface="+mn-ea"/>
            </a:endParaRPr>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indent="0">
              <a:buFont typeface="Arial" panose="020B0604020202020204" pitchFamily="34" charset="0"/>
              <a:buNone/>
            </a:pPr>
            <a:r>
              <a:rPr kumimoji="1" lang="ja-JP" altLang="en-US" dirty="0"/>
              <a:t>支援内容としては、</a:t>
            </a:r>
            <a:r>
              <a:rPr lang="ja-JP" altLang="en-US" dirty="0"/>
              <a:t>フルオープンアクセスジャーナルに受理された場合の論文掲載料、またはハイブリッドジャーナルで論文をオープンアクセスとするための費用、つまり</a:t>
            </a:r>
            <a:r>
              <a:rPr lang="en-US" altLang="ja-JP" dirty="0"/>
              <a:t>(APC)[kana:“</a:t>
            </a:r>
            <a:r>
              <a:rPr lang="ja-JP" altLang="en-US" dirty="0"/>
              <a:t>エーピーシ</a:t>
            </a:r>
            <a:r>
              <a:rPr lang="en-US" altLang="ja-JP" dirty="0"/>
              <a:t>‘</a:t>
            </a:r>
            <a:r>
              <a:rPr lang="ja-JP" altLang="en-US" dirty="0"/>
              <a:t>ィ</a:t>
            </a:r>
            <a:r>
              <a:rPr lang="en-US" altLang="ja-JP" dirty="0"/>
              <a:t>”]</a:t>
            </a:r>
            <a:r>
              <a:rPr lang="ja-JP" altLang="en-US" dirty="0"/>
              <a:t>の支援ということになります。</a:t>
            </a:r>
            <a:r>
              <a:rPr lang="en-US" altLang="ja-JP" dirty="0"/>
              <a:t>1</a:t>
            </a:r>
            <a:r>
              <a:rPr lang="ja-JP" altLang="en-US" dirty="0"/>
              <a:t>件あたり上限</a:t>
            </a:r>
            <a:r>
              <a:rPr lang="en-US" altLang="ja-JP" dirty="0"/>
              <a:t>30</a:t>
            </a:r>
            <a:r>
              <a:rPr lang="ja-JP" altLang="en-US" dirty="0"/>
              <a:t>万円ですが、ジャーナルの</a:t>
            </a:r>
            <a:r>
              <a:rPr lang="en-US" altLang="ja-JP" dirty="0"/>
              <a:t>CSP</a:t>
            </a:r>
            <a:r>
              <a:rPr lang="ja-JP" altLang="en-US" dirty="0"/>
              <a:t>が</a:t>
            </a:r>
            <a:r>
              <a:rPr lang="en-US" altLang="ja-JP" dirty="0"/>
              <a:t>95</a:t>
            </a:r>
            <a:r>
              <a:rPr lang="ja-JP" altLang="en-US" dirty="0"/>
              <a:t>以上である場合は上限</a:t>
            </a:r>
            <a:r>
              <a:rPr lang="en-US" altLang="ja-JP" dirty="0"/>
              <a:t>50</a:t>
            </a:r>
            <a:r>
              <a:rPr lang="ja-JP" altLang="en-US" dirty="0"/>
              <a:t>万円が支援されます。年度を通じての支援上限回数は申請者の属性等によって異なります。</a:t>
            </a:r>
            <a:endParaRPr lang="en-US" altLang="ja-JP"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dirty="0"/>
              <a:t>過去の不採択の理由は、掲載誌の</a:t>
            </a:r>
            <a:r>
              <a:rPr lang="en-US" altLang="ja-JP" dirty="0"/>
              <a:t>CSP</a:t>
            </a:r>
            <a:r>
              <a:rPr lang="ja-JP" altLang="en-US" dirty="0"/>
              <a:t>不足や、掲載年度が支援対象外であったことなどです。</a:t>
            </a:r>
            <a:r>
              <a:rPr kumimoji="1" lang="ja-JP" altLang="en-US" dirty="0"/>
              <a:t>募集要項の条件を満たす場合は基本的に採択されます。</a:t>
            </a:r>
            <a:endParaRPr kumimoji="1" lang="en-US" altLang="ja-JP" sz="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dirty="0"/>
          </a:p>
          <a:p>
            <a:pPr algn="just"/>
            <a:r>
              <a:rPr lang="ja-JP" altLang="ja-JP" sz="1800" kern="100" dirty="0">
                <a:effectLst/>
                <a:latin typeface="游明朝" panose="02020400000000000000" pitchFamily="18" charset="-128"/>
                <a:ea typeface="游明朝" panose="02020400000000000000" pitchFamily="18" charset="-128"/>
                <a:cs typeface="Arial" panose="020B0604020202020204" pitchFamily="34" charset="0"/>
              </a:rPr>
              <a:t>詳細な情報を掲載した募集要項はマイハンダイで</a:t>
            </a:r>
            <a:r>
              <a:rPr lang="en-US" altLang="ja-JP" sz="1800" kern="100" dirty="0">
                <a:effectLst/>
                <a:latin typeface="游明朝" panose="02020400000000000000" pitchFamily="18" charset="-128"/>
                <a:ea typeface="游明朝" panose="02020400000000000000" pitchFamily="18" charset="-128"/>
                <a:cs typeface="Arial" panose="020B0604020202020204" pitchFamily="34" charset="0"/>
              </a:rPr>
              <a:t>7</a:t>
            </a:r>
            <a:r>
              <a:rPr lang="ja-JP" altLang="ja-JP" sz="1800" kern="100" dirty="0">
                <a:effectLst/>
                <a:latin typeface="游明朝" panose="02020400000000000000" pitchFamily="18" charset="-128"/>
                <a:ea typeface="游明朝" panose="02020400000000000000" pitchFamily="18" charset="-128"/>
                <a:cs typeface="Arial" panose="020B0604020202020204" pitchFamily="34" charset="0"/>
              </a:rPr>
              <a:t>月までに発出予定です。今回のご説明</a:t>
            </a:r>
            <a:r>
              <a:rPr lang="ja-JP" altLang="en-US" sz="1800" kern="100" dirty="0">
                <a:effectLst/>
                <a:latin typeface="游明朝" panose="02020400000000000000" pitchFamily="18" charset="-128"/>
                <a:ea typeface="游明朝" panose="02020400000000000000" pitchFamily="18" charset="-128"/>
                <a:cs typeface="Arial" panose="020B0604020202020204" pitchFamily="34" charset="0"/>
              </a:rPr>
              <a:t>から</a:t>
            </a:r>
            <a:r>
              <a:rPr lang="ja-JP" altLang="ja-JP" sz="1800" kern="100" dirty="0">
                <a:effectLst/>
                <a:latin typeface="游明朝" panose="02020400000000000000" pitchFamily="18" charset="-128"/>
                <a:ea typeface="游明朝" panose="02020400000000000000" pitchFamily="18" charset="-128"/>
                <a:cs typeface="Arial" panose="020B0604020202020204" pitchFamily="34" charset="0"/>
              </a:rPr>
              <a:t>変更が生じる可能性もありますので、必ずご確認ください。</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b="0" dirty="0"/>
          </a:p>
          <a:p>
            <a:pPr marL="0" indent="0">
              <a:buFont typeface="Wingdings" panose="05000000000000000000" pitchFamily="2" charset="2"/>
              <a:buNone/>
            </a:pPr>
            <a:r>
              <a:rPr lang="ja-JP" altLang="en-US" sz="900" dirty="0"/>
              <a:t>以上、大阪大学での</a:t>
            </a:r>
            <a:r>
              <a:rPr lang="en-US" altLang="ja-JP" dirty="0"/>
              <a:t>(APC)[kana:"</a:t>
            </a:r>
            <a:r>
              <a:rPr lang="ja-JP" altLang="en-US" dirty="0"/>
              <a:t>エーピーシ</a:t>
            </a:r>
            <a:r>
              <a:rPr lang="en-US" altLang="ja-JP" dirty="0"/>
              <a:t>'</a:t>
            </a:r>
            <a:r>
              <a:rPr lang="ja-JP" altLang="en-US" dirty="0"/>
              <a:t>ィ</a:t>
            </a:r>
            <a:r>
              <a:rPr lang="en-US" altLang="ja-JP" dirty="0"/>
              <a:t>"]</a:t>
            </a:r>
            <a:r>
              <a:rPr lang="ja-JP" altLang="en-US" sz="900" dirty="0"/>
              <a:t>支援についてお話ししました。</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pPr marL="0" indent="0">
              <a:buFont typeface="Arial" panose="020B0604020202020204" pitchFamily="34" charset="0"/>
              <a:buNone/>
            </a:pPr>
            <a:endParaRPr kumimoji="1" lang="en-US" altLang="ja-JP" baseline="0" dirty="0"/>
          </a:p>
          <a:p>
            <a:pPr marL="0" marR="0" lvl="0" indent="0" algn="just"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pPr marL="0" indent="0">
              <a:buFont typeface="Arial" panose="020B0604020202020204" pitchFamily="34" charset="0"/>
              <a:buNone/>
            </a:pPr>
            <a:r>
              <a:rPr kumimoji="1" lang="ja-JP" altLang="en-US" dirty="0"/>
              <a:t>支援内容としては、</a:t>
            </a:r>
            <a:r>
              <a:rPr lang="ja-JP" altLang="en-US" dirty="0"/>
              <a:t>フルオープンアクセスジャーナルに受理された場合の論文掲載料、またはハイブリッドジャーナルで論文をオープンアクセスとするための費用、つまり</a:t>
            </a:r>
            <a:r>
              <a:rPr lang="en-US" altLang="ja-JP" dirty="0"/>
              <a:t>APC</a:t>
            </a:r>
            <a:r>
              <a:rPr lang="ja-JP" altLang="en-US" dirty="0"/>
              <a:t>の支援ということになります。</a:t>
            </a:r>
            <a:r>
              <a:rPr lang="en-US" altLang="ja-JP" dirty="0"/>
              <a:t>1</a:t>
            </a:r>
            <a:r>
              <a:rPr lang="ja-JP" altLang="en-US" dirty="0"/>
              <a:t>件あたり上限</a:t>
            </a:r>
            <a:r>
              <a:rPr lang="en-US" altLang="ja-JP" dirty="0"/>
              <a:t>30</a:t>
            </a:r>
            <a:r>
              <a:rPr lang="ja-JP" altLang="en-US" dirty="0"/>
              <a:t>万円ですが、ジャーナルの</a:t>
            </a:r>
            <a:r>
              <a:rPr lang="en-US" altLang="ja-JP" dirty="0"/>
              <a:t>CSP</a:t>
            </a:r>
            <a:r>
              <a:rPr lang="ja-JP" altLang="en-US" dirty="0"/>
              <a:t>が</a:t>
            </a:r>
            <a:r>
              <a:rPr lang="en-US" altLang="ja-JP" dirty="0"/>
              <a:t>95</a:t>
            </a:r>
            <a:r>
              <a:rPr lang="ja-JP" altLang="en-US" dirty="0"/>
              <a:t>以上である場合は上限</a:t>
            </a:r>
            <a:r>
              <a:rPr lang="en-US" altLang="ja-JP" dirty="0"/>
              <a:t>50</a:t>
            </a:r>
            <a:r>
              <a:rPr lang="ja-JP" altLang="en-US" dirty="0"/>
              <a:t>万円が支援されます。年度を通じての支援上限回数は申請者の属性等によって異なります。</a:t>
            </a:r>
            <a:endParaRPr lang="en-US" altLang="ja-JP" dirty="0"/>
          </a:p>
          <a:p>
            <a:pPr marL="0" indent="0">
              <a:buFont typeface="Arial" panose="020B0604020202020204" pitchFamily="34" charset="0"/>
              <a:buNone/>
            </a:pP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dirty="0"/>
              <a:t>過去の不採択の理由は、掲載誌の</a:t>
            </a:r>
            <a:r>
              <a:rPr lang="en-US" altLang="ja-JP" dirty="0"/>
              <a:t>CSP</a:t>
            </a:r>
            <a:r>
              <a:rPr lang="ja-JP" altLang="en-US" dirty="0"/>
              <a:t>不足や、掲載年度が支援対象外であったことなどです。</a:t>
            </a:r>
            <a:r>
              <a:rPr kumimoji="1" lang="ja-JP" altLang="en-US" dirty="0"/>
              <a:t>募集要項の条件を満たす場合は基本的に採択されます。</a:t>
            </a:r>
            <a:endParaRPr kumimoji="1" lang="en-US" altLang="ja-JP" b="0" dirty="0"/>
          </a:p>
          <a:p>
            <a:pPr marL="0" indent="0">
              <a:buFont typeface="Arial" panose="020B0604020202020204" pitchFamily="34" charset="0"/>
              <a:buNone/>
            </a:pPr>
            <a:endParaRPr kumimoji="1" lang="en-US" altLang="ja-JP" b="0" dirty="0"/>
          </a:p>
          <a:p>
            <a:pPr algn="just"/>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詳細な情報を掲載した募集要項はマイハンダイで</a:t>
            </a:r>
            <a:r>
              <a:rPr lang="en-US" altLang="ja-JP" sz="900" kern="100" dirty="0">
                <a:effectLst/>
                <a:latin typeface="游明朝" panose="02020400000000000000" pitchFamily="18" charset="-128"/>
                <a:ea typeface="游明朝" panose="02020400000000000000" pitchFamily="18" charset="-128"/>
                <a:cs typeface="Arial" panose="020B0604020202020204" pitchFamily="34" charset="0"/>
              </a:rPr>
              <a:t>7</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月までに発出予定です。今回のご説明</a:t>
            </a:r>
            <a:r>
              <a:rPr lang="ja-JP" altLang="en-US" sz="900" kern="100" dirty="0">
                <a:effectLst/>
                <a:latin typeface="游明朝" panose="02020400000000000000" pitchFamily="18" charset="-128"/>
                <a:ea typeface="游明朝" panose="02020400000000000000" pitchFamily="18" charset="-128"/>
                <a:cs typeface="Arial" panose="020B0604020202020204" pitchFamily="34" charset="0"/>
              </a:rPr>
              <a:t>から</a:t>
            </a:r>
            <a:r>
              <a:rPr lang="ja-JP" altLang="ja-JP" sz="900" kern="100" dirty="0">
                <a:effectLst/>
                <a:latin typeface="游明朝" panose="02020400000000000000" pitchFamily="18" charset="-128"/>
                <a:ea typeface="游明朝" panose="02020400000000000000" pitchFamily="18" charset="-128"/>
                <a:cs typeface="Arial" panose="020B0604020202020204" pitchFamily="34" charset="0"/>
              </a:rPr>
              <a:t>変更が生じる可能性もありますので、必ずご確認ください。</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b="0" dirty="0"/>
          </a:p>
          <a:p>
            <a:r>
              <a:rPr lang="ja-JP" altLang="en-US" sz="900" b="0" dirty="0">
                <a:latin typeface="游ゴシック" panose="020B0400000000000000" pitchFamily="50" charset="-128"/>
                <a:ea typeface="游ゴシック" panose="020B0400000000000000" pitchFamily="50" charset="-128"/>
              </a:rPr>
              <a:t>マイハンダイ＞大学本部事務機構＞ 研究推進関係＞ 学内支援事業＞研究成果の国際発信</a:t>
            </a:r>
            <a:endParaRPr lang="en-US" altLang="ja-JP" sz="900" b="0" dirty="0">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dirty="0"/>
              <a:t>（</a:t>
            </a:r>
            <a:r>
              <a:rPr lang="en-US" altLang="ja-JP" sz="900" dirty="0"/>
              <a:t>CLE</a:t>
            </a:r>
            <a:r>
              <a:rPr lang="ja-JP" altLang="en-US" sz="900" dirty="0"/>
              <a:t>コースサイトの「関連リンク」にも掲載しています）</a:t>
            </a:r>
            <a:endParaRPr lang="en-US" altLang="ja-JP" sz="900" b="0" dirty="0">
              <a:latin typeface="游ゴシック" panose="020B0400000000000000" pitchFamily="50" charset="-128"/>
              <a:ea typeface="游ゴシック" panose="020B0400000000000000" pitchFamily="50" charset="-128"/>
            </a:endParaRPr>
          </a:p>
          <a:p>
            <a:r>
              <a:rPr lang="en-US" altLang="ja-JP" sz="900" dirty="0">
                <a:latin typeface="游ゴシック" panose="020B0400000000000000" pitchFamily="50" charset="-128"/>
                <a:ea typeface="游ゴシック" panose="020B0400000000000000" pitchFamily="50" charset="-128"/>
                <a:hlinkClick r:id="rId3"/>
              </a:rPr>
              <a:t>https://my.osaka-u.ac.jp/admin/kensui/joint/researchresults/publicationsupport</a:t>
            </a:r>
            <a:endParaRPr lang="en-US" altLang="ja-JP" sz="900" dirty="0">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900"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t>以上、大阪大学での</a:t>
            </a:r>
            <a:r>
              <a:rPr lang="en-US" altLang="ja-JP" sz="900" dirty="0"/>
              <a:t>APC</a:t>
            </a:r>
            <a:r>
              <a:rPr lang="ja-JP" altLang="en-US" sz="900" dirty="0"/>
              <a:t>支援についてお話ししました。</a:t>
            </a:r>
            <a:endParaRPr kumimoji="1" lang="en-US" altLang="ja-JP" b="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pPr marL="0" indent="0">
              <a:buFont typeface="Arial" panose="020B0604020202020204" pitchFamily="34" charset="0"/>
              <a:buNone/>
            </a:pPr>
            <a:endParaRPr kumimoji="1" lang="en-US" altLang="ja-JP" baseline="0" dirty="0"/>
          </a:p>
          <a:p>
            <a:pPr marL="0" indent="0">
              <a:buFont typeface="Wingdings" panose="05000000000000000000" pitchFamily="2" charset="2"/>
              <a:buNone/>
            </a:pPr>
            <a:endParaRPr kumimoji="1" lang="en-US" altLang="ja-JP" dirty="0"/>
          </a:p>
          <a:p>
            <a:pPr marL="0" indent="0">
              <a:buFont typeface="Wingdings" panose="05000000000000000000" pitchFamily="2" charset="2"/>
              <a:buNone/>
            </a:pPr>
            <a:endParaRPr kumimoji="1" lang="en-US" altLang="ja-JP" dirty="0"/>
          </a:p>
          <a:p>
            <a:pPr marL="0" indent="0">
              <a:buFont typeface="Wingdings" panose="05000000000000000000" pitchFamily="2" charset="2"/>
              <a:buNone/>
            </a:pPr>
            <a:endParaRPr kumimoji="1" lang="ja-JP" altLang="en-US" dirty="0"/>
          </a:p>
        </p:txBody>
      </p:sp>
      <p:sp>
        <p:nvSpPr>
          <p:cNvPr id="4" name="スライド番号プレースホルダー 3">
            <a:extLst>
              <a:ext uri="{FF2B5EF4-FFF2-40B4-BE49-F238E27FC236}">
                <a16:creationId xmlns:a16="http://schemas.microsoft.com/office/drawing/2014/main" id="{4C4B02DD-315F-CD66-D61B-78E7A6DBD75E}"/>
              </a:ext>
            </a:extLst>
          </p:cNvPr>
          <p:cNvSpPr>
            <a:spLocks noGrp="1"/>
          </p:cNvSpPr>
          <p:nvPr>
            <p:ph type="sldNum" sz="quarter" idx="10"/>
          </p:nvPr>
        </p:nvSpPr>
        <p:spPr/>
        <p:txBody>
          <a:bodyPr/>
          <a:lstStyle/>
          <a:p>
            <a:fld id="{A9C2C880-4691-40F3-8CCE-18AAE8C1923B}" type="slidenum">
              <a:rPr kumimoji="1" lang="ja-JP" altLang="en-US" smtClean="0"/>
              <a:t>7</a:t>
            </a:fld>
            <a:endParaRPr kumimoji="1" lang="ja-JP" altLang="en-US"/>
          </a:p>
        </p:txBody>
      </p:sp>
    </p:spTree>
    <p:extLst>
      <p:ext uri="{BB962C8B-B14F-4D97-AF65-F5344CB8AC3E}">
        <p14:creationId xmlns:p14="http://schemas.microsoft.com/office/powerpoint/2010/main" val="12567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a:t>
            </a:r>
            <a:r>
              <a:rPr lang="ja-JP" altLang="zh-CN" sz="900" dirty="0"/>
              <a:t>英語論文のオープンアクセス掲載料支援</a:t>
            </a:r>
            <a:endParaRPr lang="en-US" altLang="ja-JP" sz="900" dirty="0">
              <a:sym typeface="+mn-ea"/>
            </a:endParaRPr>
          </a:p>
          <a:p>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lang="ja-JP" altLang="en-US" dirty="0"/>
              <a:t>次の動画では、もう一つのオープンアクセス支援として、機関リポジトリについてご説明します。</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ja-JP" altLang="en-US" dirty="0"/>
              <a:t>次の動画では、もう一つのオープンアクセス支援として、機関リポジトリについてご説明します。</a:t>
            </a:r>
            <a:endParaRPr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dirty="0"/>
              <a:t>動画視聴後は、この動画の内容についての確認問題に挑戦してみてください。</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8</a:t>
            </a:fld>
            <a:endParaRPr kumimoji="1" lang="ja-JP" altLang="en-US"/>
          </a:p>
        </p:txBody>
      </p:sp>
    </p:spTree>
    <p:extLst>
      <p:ext uri="{BB962C8B-B14F-4D97-AF65-F5344CB8AC3E}">
        <p14:creationId xmlns:p14="http://schemas.microsoft.com/office/powerpoint/2010/main" val="1260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56471-6E4C-8931-C4FA-28DF71774B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C2A1AD-3BDB-F4A6-F6B7-19F45B6EF2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189121-7296-EC65-7FC4-E844DBF6BDB5}"/>
              </a:ext>
            </a:extLst>
          </p:cNvPr>
          <p:cNvSpPr>
            <a:spLocks noGrp="1"/>
          </p:cNvSpPr>
          <p:nvPr>
            <p:ph type="body" idx="1"/>
          </p:nvPr>
        </p:nvSpPr>
        <p:spPr/>
        <p:txBody>
          <a:bodyPr/>
          <a:lstStyle/>
          <a:p>
            <a:pPr marL="0" indent="0" algn="just">
              <a:buFont typeface="Wingdings" panose="05000000000000000000" pitchFamily="2" charset="2"/>
              <a:buNone/>
            </a:pPr>
            <a:r>
              <a:rPr lang="en-US" altLang="ja-JP" sz="900" dirty="0">
                <a:sym typeface="+mn-ea"/>
              </a:rPr>
              <a:t>Topic:</a:t>
            </a:r>
            <a:r>
              <a:rPr lang="ja-JP" altLang="zh-CN" sz="900" dirty="0"/>
              <a:t>英語論文のオープンアクセス掲載料支援</a:t>
            </a:r>
            <a:endParaRPr lang="en-US" altLang="ja-JP" sz="900" dirty="0">
              <a:sym typeface="+mn-ea"/>
            </a:endParaRPr>
          </a:p>
          <a:p>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[break:"2.5s"]</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E9E06243-3E41-9DD6-9E6B-D254AD237051}"/>
              </a:ext>
            </a:extLst>
          </p:cNvPr>
          <p:cNvSpPr>
            <a:spLocks noGrp="1"/>
          </p:cNvSpPr>
          <p:nvPr>
            <p:ph type="sldNum" sz="quarter" idx="5"/>
          </p:nvPr>
        </p:nvSpPr>
        <p:spPr/>
        <p:txBody>
          <a:bodyPr/>
          <a:lstStyle/>
          <a:p>
            <a:fld id="{A9C2C880-4691-40F3-8CCE-18AAE8C1923B}" type="slidenum">
              <a:rPr kumimoji="1" lang="ja-JP" altLang="en-US" smtClean="0"/>
              <a:t>9</a:t>
            </a:fld>
            <a:endParaRPr kumimoji="1" lang="ja-JP" altLang="en-US"/>
          </a:p>
        </p:txBody>
      </p:sp>
    </p:spTree>
    <p:extLst>
      <p:ext uri="{BB962C8B-B14F-4D97-AF65-F5344CB8AC3E}">
        <p14:creationId xmlns:p14="http://schemas.microsoft.com/office/powerpoint/2010/main" val="3251142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ja-JP" altLang="en-US" dirty="0"/>
              <a:t>マスター サブタイトルの書式設定</a:t>
            </a:r>
          </a:p>
        </p:txBody>
      </p:sp>
      <p:sp>
        <p:nvSpPr>
          <p:cNvPr id="5" name="日付プレースホルダー 3"/>
          <p:cNvSpPr>
            <a:spLocks noGrp="1"/>
          </p:cNvSpPr>
          <p:nvPr>
            <p:ph type="dt" sz="half" idx="10"/>
          </p:nvPr>
        </p:nvSpPr>
        <p:spPr>
          <a:xfrm>
            <a:off x="457200" y="4767270"/>
            <a:ext cx="2135188" cy="273844"/>
          </a:xfrm>
        </p:spPr>
        <p:txBody>
          <a:bodyPr/>
          <a:lstStyle>
            <a:lvl1pPr>
              <a:defRPr/>
            </a:lvl1pPr>
          </a:lstStyle>
          <a:p>
            <a:pPr>
              <a:defRPr/>
            </a:pPr>
            <a:fld id="{0FF6ABE1-3945-41D7-8A59-8A56047AB966}" type="datetime1">
              <a:rPr lang="ja-JP" altLang="en-US" smtClean="0"/>
              <a:t>2025/9/25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2D26373-EBF4-44F8-8BA2-5EC836F94246}" type="slidenum">
              <a:rPr lang="ja-JP" altLang="en-US"/>
              <a:pPr/>
              <a:t>‹#›</a:t>
            </a:fld>
            <a:endParaRPr lang="ja-JP" altLang="en-US"/>
          </a:p>
        </p:txBody>
      </p:sp>
      <p:pic>
        <p:nvPicPr>
          <p:cNvPr id="8" name="図 7" descr="座る, テーブル, 閉じる, 持つ が含まれている画像&#10;&#10;AI によって生成されたコンテンツは間違っている可能性があります。">
            <a:extLst>
              <a:ext uri="{FF2B5EF4-FFF2-40B4-BE49-F238E27FC236}">
                <a16:creationId xmlns:a16="http://schemas.microsoft.com/office/drawing/2014/main" id="{FCC8DA36-883D-C0CA-3C1A-8444EA3C7C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854278"/>
          </a:xfrm>
          <a:prstGeom prst="rect">
            <a:avLst/>
          </a:prstGeom>
        </p:spPr>
      </p:pic>
      <p:pic>
        <p:nvPicPr>
          <p:cNvPr id="11" name="図 10" descr="建物, ウィンドウ が含まれている画像&#10;&#10;AI によって生成されたコンテンツは間違っている可能性があります。">
            <a:extLst>
              <a:ext uri="{FF2B5EF4-FFF2-40B4-BE49-F238E27FC236}">
                <a16:creationId xmlns:a16="http://schemas.microsoft.com/office/drawing/2014/main" id="{EFADBDC5-5697-0C1E-C1E3-F8D2D1F92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63178"/>
            <a:ext cx="9144000" cy="1480322"/>
          </a:xfrm>
          <a:prstGeom prst="rect">
            <a:avLst/>
          </a:prstGeom>
        </p:spPr>
      </p:pic>
    </p:spTree>
    <p:extLst>
      <p:ext uri="{BB962C8B-B14F-4D97-AF65-F5344CB8AC3E}">
        <p14:creationId xmlns:p14="http://schemas.microsoft.com/office/powerpoint/2010/main" val="2182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20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036254"/>
            <a:ext cx="7772400" cy="1021556"/>
          </a:xfrm>
        </p:spPr>
        <p:txBody>
          <a:bodyPr anchor="t"/>
          <a:lstStyle>
            <a:lvl1pPr algn="l">
              <a:defRPr sz="3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911113"/>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5CA35C3-E04C-4A75-A69D-A59FB37B048B}"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B019E1-824D-41D5-A056-ABC73F622BDE}" type="slidenum">
              <a:rPr lang="ja-JP" altLang="en-US"/>
              <a:pPr/>
              <a:t>‹#›</a:t>
            </a:fld>
            <a:endParaRPr lang="ja-JP" altLang="en-US"/>
          </a:p>
        </p:txBody>
      </p:sp>
    </p:spTree>
    <p:extLst>
      <p:ext uri="{BB962C8B-B14F-4D97-AF65-F5344CB8AC3E}">
        <p14:creationId xmlns:p14="http://schemas.microsoft.com/office/powerpoint/2010/main" val="37536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258918A-DCD4-40FD-92B6-095E08C60439}"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CB0E52F-C81B-4530-8D6B-99CE9C34B24A}" type="slidenum">
              <a:rPr lang="ja-JP" altLang="en-US"/>
              <a:pPr/>
              <a:t>‹#›</a:t>
            </a:fld>
            <a:endParaRPr lang="ja-JP" altLang="en-US"/>
          </a:p>
        </p:txBody>
      </p:sp>
    </p:spTree>
    <p:extLst>
      <p:ext uri="{BB962C8B-B14F-4D97-AF65-F5344CB8AC3E}">
        <p14:creationId xmlns:p14="http://schemas.microsoft.com/office/powerpoint/2010/main" val="208115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151338"/>
            <a:ext cx="4040188"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3" y="1151338"/>
            <a:ext cx="4041775"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7ACCF7-FBFC-4030-9911-9A0A2C63B5EA}" type="datetime1">
              <a:rPr lang="ja-JP" altLang="en-US" smtClean="0"/>
              <a:t>2025/9/25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E13215B-0CA1-4363-87A8-C4A2C73CD5D1}" type="slidenum">
              <a:rPr lang="ja-JP" altLang="en-US"/>
              <a:pPr/>
              <a:t>‹#›</a:t>
            </a:fld>
            <a:endParaRPr lang="ja-JP" altLang="en-US"/>
          </a:p>
        </p:txBody>
      </p:sp>
    </p:spTree>
    <p:extLst>
      <p:ext uri="{BB962C8B-B14F-4D97-AF65-F5344CB8AC3E}">
        <p14:creationId xmlns:p14="http://schemas.microsoft.com/office/powerpoint/2010/main" val="305496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E3A8D79-8B42-4975-9BF9-7BF4E5E4E291}" type="datetime1">
              <a:rPr lang="ja-JP" altLang="en-US" smtClean="0"/>
              <a:t>2025/9/25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A30436A8-BC6B-4D9E-8297-54AC3D835833}" type="slidenum">
              <a:rPr lang="ja-JP" altLang="en-US"/>
              <a:pPr/>
              <a:t>‹#›</a:t>
            </a:fld>
            <a:endParaRPr lang="ja-JP" altLang="en-US"/>
          </a:p>
        </p:txBody>
      </p:sp>
    </p:spTree>
    <p:extLst>
      <p:ext uri="{BB962C8B-B14F-4D97-AF65-F5344CB8AC3E}">
        <p14:creationId xmlns:p14="http://schemas.microsoft.com/office/powerpoint/2010/main" val="11362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04790"/>
            <a:ext cx="3008313" cy="871538"/>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3575050" y="204795"/>
            <a:ext cx="5111750" cy="4389835"/>
          </a:xfrm>
        </p:spPr>
        <p:txBody>
          <a:bodyPr/>
          <a:lstStyle>
            <a:lvl1pPr>
              <a:defRPr sz="2400">
                <a:latin typeface="游ゴシック" panose="020B0400000000000000" pitchFamily="50" charset="-128"/>
                <a:ea typeface="游ゴシック" panose="020B0400000000000000" pitchFamily="50" charset="-128"/>
              </a:defRPr>
            </a:lvl1pPr>
            <a:lvl2pPr>
              <a:defRPr sz="21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500">
                <a:latin typeface="游ゴシック" panose="020B0400000000000000" pitchFamily="50" charset="-128"/>
                <a:ea typeface="游ゴシック" panose="020B0400000000000000" pitchFamily="50" charset="-128"/>
              </a:defRPr>
            </a:lvl4pPr>
            <a:lvl5pPr>
              <a:defRPr sz="1500">
                <a:latin typeface="游ゴシック" panose="020B0400000000000000" pitchFamily="50" charset="-128"/>
                <a:ea typeface="游ゴシック" panose="020B0400000000000000" pitchFamily="50" charset="-128"/>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076328"/>
            <a:ext cx="3008313" cy="351829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C7B82A-E832-42C9-BFBE-F24CB8C840DC}"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214BE7-06E5-4E7F-97B3-4A0FFB2FA5D4}" type="slidenum">
              <a:rPr lang="ja-JP" altLang="en-US"/>
              <a:pPr/>
              <a:t>‹#›</a:t>
            </a:fld>
            <a:endParaRPr lang="ja-JP" altLang="en-US"/>
          </a:p>
        </p:txBody>
      </p:sp>
    </p:spTree>
    <p:extLst>
      <p:ext uri="{BB962C8B-B14F-4D97-AF65-F5344CB8AC3E}">
        <p14:creationId xmlns:p14="http://schemas.microsoft.com/office/powerpoint/2010/main" val="396955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4"/>
            <a:ext cx="5486400" cy="425054"/>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rtlCol="0">
            <a:normAutofit/>
          </a:bodyPr>
          <a:lstStyle>
            <a:lvl1pPr marL="0" indent="0">
              <a:buNone/>
              <a:defRPr sz="2400">
                <a:latin typeface="游ゴシック" panose="020B0400000000000000" pitchFamily="50" charset="-128"/>
                <a:ea typeface="游ゴシック" panose="020B0400000000000000" pitchFamily="50" charset="-128"/>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15B1265-3F56-437A-990F-EF48DD47A35F}"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B5AAB3C-9B3B-4AFB-BB04-571B0210F0FD}" type="slidenum">
              <a:rPr lang="ja-JP" altLang="en-US"/>
              <a:pPr/>
              <a:t>‹#›</a:t>
            </a:fld>
            <a:endParaRPr lang="ja-JP" altLang="en-US"/>
          </a:p>
        </p:txBody>
      </p:sp>
    </p:spTree>
    <p:extLst>
      <p:ext uri="{BB962C8B-B14F-4D97-AF65-F5344CB8AC3E}">
        <p14:creationId xmlns:p14="http://schemas.microsoft.com/office/powerpoint/2010/main" val="194742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8F8EEF4-E354-426C-B7D2-A2C65D543D67}"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DA7B2D4-BFD3-48C1-B768-F0E69D83AB14}" type="slidenum">
              <a:rPr lang="ja-JP" altLang="en-US"/>
              <a:pPr/>
              <a:t>‹#›</a:t>
            </a:fld>
            <a:endParaRPr lang="ja-JP" altLang="en-US"/>
          </a:p>
        </p:txBody>
      </p:sp>
    </p:spTree>
    <p:extLst>
      <p:ext uri="{BB962C8B-B14F-4D97-AF65-F5344CB8AC3E}">
        <p14:creationId xmlns:p14="http://schemas.microsoft.com/office/powerpoint/2010/main" val="3013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6"/>
            <a:ext cx="2057400" cy="4388644"/>
          </a:xfrm>
        </p:spPr>
        <p:txBody>
          <a:bodyPr vert="eaVert"/>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05986"/>
            <a:ext cx="6019800" cy="4388644"/>
          </a:xfrm>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E64231F-5388-449E-B01E-29E10175B539}"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804ED79-E7AF-4631-9488-EA844F9D5948}" type="slidenum">
              <a:rPr lang="ja-JP" altLang="en-US"/>
              <a:pPr/>
              <a:t>‹#›</a:t>
            </a:fld>
            <a:endParaRPr lang="ja-JP" altLang="en-US"/>
          </a:p>
        </p:txBody>
      </p:sp>
    </p:spTree>
    <p:extLst>
      <p:ext uri="{BB962C8B-B14F-4D97-AF65-F5344CB8AC3E}">
        <p14:creationId xmlns:p14="http://schemas.microsoft.com/office/powerpoint/2010/main" val="2240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457200" y="3057811"/>
            <a:ext cx="8229600" cy="10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2085696"/>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331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30" indent="-19883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eaLnBrk="1">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Tree>
    <p:extLst>
      <p:ext uri="{BB962C8B-B14F-4D97-AF65-F5344CB8AC3E}">
        <p14:creationId xmlns:p14="http://schemas.microsoft.com/office/powerpoint/2010/main" val="32648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0629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8409C4-B7E9-49E1-91FC-40BE6F76C989}" type="datetime1">
              <a:rPr lang="ja-JP" altLang="en-US" smtClean="0"/>
              <a:t>2025/9/25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8EF0BC0-D36F-43B2-9B09-259185B53A37}" type="slidenum">
              <a:rPr lang="ja-JP" altLang="en-US"/>
              <a:pPr/>
              <a:t>‹#›</a:t>
            </a:fld>
            <a:endParaRPr lang="ja-JP" altLang="en-US"/>
          </a:p>
        </p:txBody>
      </p:sp>
      <p:pic>
        <p:nvPicPr>
          <p:cNvPr id="6" name="図 5" descr="建物, ウィンドウ が含まれている画像&#10;&#10;AI によって生成されたコンテンツは間違っている可能性があります。">
            <a:extLst>
              <a:ext uri="{FF2B5EF4-FFF2-40B4-BE49-F238E27FC236}">
                <a16:creationId xmlns:a16="http://schemas.microsoft.com/office/drawing/2014/main" id="{2C827FF7-E911-4078-CE59-E4B3CFD0A9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65084"/>
            <a:ext cx="9144000" cy="1480322"/>
          </a:xfrm>
          <a:prstGeom prst="rect">
            <a:avLst/>
          </a:prstGeom>
        </p:spPr>
      </p:pic>
    </p:spTree>
    <p:extLst>
      <p:ext uri="{BB962C8B-B14F-4D97-AF65-F5344CB8AC3E}">
        <p14:creationId xmlns:p14="http://schemas.microsoft.com/office/powerpoint/2010/main" val="14300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14577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287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26383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750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rage\home\nakajima\jobs\wdupt\OWL_contentsDIR\PWPテンプレート\Ring\jpg_temp_files\header_temp.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a:stretch/>
        </p:blipFill>
        <p:spPr bwMode="auto">
          <a:xfrm>
            <a:off x="55359" y="4262140"/>
            <a:ext cx="6447064" cy="8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547813" y="4767270"/>
            <a:ext cx="14859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fld id="{CF414D56-3934-4FD8-A819-D80C6456DA65}" type="datetime1">
              <a:rPr lang="ja-JP" altLang="en-US" smtClean="0"/>
              <a:t>2025/9/25</a:t>
            </a:fld>
            <a:endParaRPr lang="ja-JP" altLang="en-US"/>
          </a:p>
        </p:txBody>
      </p:sp>
      <p:sp>
        <p:nvSpPr>
          <p:cNvPr id="5" name="フッター プレースホルダー 4"/>
          <p:cNvSpPr>
            <a:spLocks noGrp="1"/>
          </p:cNvSpPr>
          <p:nvPr>
            <p:ph type="ftr" sz="quarter" idx="3"/>
          </p:nvPr>
        </p:nvSpPr>
        <p:spPr>
          <a:xfrm>
            <a:off x="3124200" y="4767270"/>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メイリオ" panose="020B0604030504040204" pitchFamily="50" charset="-128"/>
                <a:ea typeface="メイリオ" panose="020B0604030504040204" pitchFamily="50" charset="-128"/>
              </a:defRPr>
            </a:lvl1pPr>
          </a:lstStyle>
          <a:p>
            <a:fld id="{DC1E574C-E4C5-4E3C-8886-723CE0591055}"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31" r:id="rId1"/>
    <p:sldLayoutId id="2147483737" r:id="rId2"/>
    <p:sldLayoutId id="2147483734" r:id="rId3"/>
    <p:sldLayoutId id="2147483721" r:id="rId4"/>
    <p:sldLayoutId id="2147483726" r:id="rId5"/>
    <p:sldLayoutId id="2147483738" r:id="rId6"/>
    <p:sldLayoutId id="2147483732" r:id="rId7"/>
    <p:sldLayoutId id="2147483735" r:id="rId8"/>
    <p:sldLayoutId id="2147483733" r:id="rId9"/>
    <p:sldLayoutId id="2147483736" r:id="rId10"/>
    <p:sldLayoutId id="2147483722" r:id="rId11"/>
    <p:sldLayoutId id="2147483723" r:id="rId12"/>
    <p:sldLayoutId id="2147483724" r:id="rId13"/>
    <p:sldLayoutId id="2147483725" r:id="rId14"/>
    <p:sldLayoutId id="2147483727" r:id="rId15"/>
    <p:sldLayoutId id="2147483728" r:id="rId16"/>
    <p:sldLayoutId id="2147483729" r:id="rId17"/>
    <p:sldLayoutId id="2147483730" r:id="rId18"/>
  </p:sldLayoutIdLst>
  <p:hf hdr="0" ftr="0" dt="0"/>
  <p:txStyles>
    <p:title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p:titleStyle>
    <p:bodyStyle>
      <a:lvl1pPr marL="257168" indent="-257168"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1pPr>
      <a:lvl2pPr marL="557199" indent="-214308"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メイリオ" pitchFamily="50" charset="-128"/>
          <a:ea typeface="メイリオ" pitchFamily="50" charset="-128"/>
          <a:cs typeface="メイリオ" pitchFamily="50" charset="-128"/>
        </a:defRPr>
      </a:lvl2pPr>
      <a:lvl3pPr marL="857228" indent="-171446"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3pPr>
      <a:lvl4pPr marL="1200120"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4pPr>
      <a:lvl5pPr marL="1543012"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library.osaka-u.ac.jp/research/ap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my.osaka-u.ac.jp/admin/kensui/joint/researchresults/publicationsuppor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3D985-0E6A-125C-4660-C3E27D9C06F0}"/>
              </a:ext>
            </a:extLst>
          </p:cNvPr>
          <p:cNvSpPr>
            <a:spLocks noGrp="1"/>
          </p:cNvSpPr>
          <p:nvPr>
            <p:ph type="ctrTitle"/>
          </p:nvPr>
        </p:nvSpPr>
        <p:spPr>
          <a:xfrm>
            <a:off x="1835696" y="1923678"/>
            <a:ext cx="6120680" cy="1738931"/>
          </a:xfrm>
        </p:spPr>
        <p:txBody>
          <a:bodyPr/>
          <a:lstStyle/>
          <a:p>
            <a:pPr marL="0" indent="0">
              <a:buNone/>
            </a:pPr>
            <a:r>
              <a:rPr lang="ja-JP" altLang="en-US" sz="2800" dirty="0"/>
              <a:t>大阪大学のオープンアクセス支援①</a:t>
            </a:r>
            <a:r>
              <a:rPr lang="en-US" altLang="ja-JP" sz="2800" dirty="0"/>
              <a:t>APC</a:t>
            </a:r>
            <a:r>
              <a:rPr lang="ja-JP" altLang="en-US" sz="2800" dirty="0"/>
              <a:t>支援</a:t>
            </a:r>
            <a:endParaRPr kumimoji="1" lang="ja-JP" altLang="en-US" sz="2800" dirty="0"/>
          </a:p>
        </p:txBody>
      </p:sp>
      <p:sp>
        <p:nvSpPr>
          <p:cNvPr id="3" name="字幕 2">
            <a:extLst>
              <a:ext uri="{FF2B5EF4-FFF2-40B4-BE49-F238E27FC236}">
                <a16:creationId xmlns:a16="http://schemas.microsoft.com/office/drawing/2014/main" id="{6EED7974-A4B6-8CED-FEB7-46C88C58CC39}"/>
              </a:ext>
            </a:extLst>
          </p:cNvPr>
          <p:cNvSpPr>
            <a:spLocks noGrp="1"/>
          </p:cNvSpPr>
          <p:nvPr>
            <p:ph type="subTitle" idx="1"/>
          </p:nvPr>
        </p:nvSpPr>
        <p:spPr>
          <a:xfrm>
            <a:off x="179512" y="195486"/>
            <a:ext cx="6944816" cy="1206134"/>
          </a:xfrm>
        </p:spPr>
        <p:txBody>
          <a:bodyPr/>
          <a:lstStyle/>
          <a:p>
            <a:pPr algn="l"/>
            <a:r>
              <a:rPr lang="ja-JP" altLang="en-US" sz="1400" b="1" dirty="0">
                <a:solidFill>
                  <a:schemeClr val="bg1"/>
                </a:solidFill>
              </a:rPr>
              <a:t>新任教員研修プログラム</a:t>
            </a:r>
            <a:br>
              <a:rPr lang="en-US" altLang="ja-JP" sz="1400" b="1" dirty="0">
                <a:solidFill>
                  <a:schemeClr val="bg1"/>
                </a:solidFill>
              </a:rPr>
            </a:br>
            <a:br>
              <a:rPr lang="en-US" altLang="ja-JP" sz="1400" b="1" dirty="0">
                <a:solidFill>
                  <a:schemeClr val="bg1"/>
                </a:solidFill>
              </a:rPr>
            </a:br>
            <a:r>
              <a:rPr lang="ja-JP" altLang="en-US" sz="1400" b="1" dirty="0">
                <a:solidFill>
                  <a:schemeClr val="bg1"/>
                </a:solidFill>
              </a:rPr>
              <a:t>オープンアクセスを巡る状況と</a:t>
            </a:r>
            <a:br>
              <a:rPr lang="en-US" altLang="ja-JP" sz="1400" b="1" dirty="0">
                <a:solidFill>
                  <a:schemeClr val="bg1"/>
                </a:solidFill>
              </a:rPr>
            </a:br>
            <a:r>
              <a:rPr lang="ja-JP" altLang="en-US" sz="1400" b="1" dirty="0">
                <a:solidFill>
                  <a:schemeClr val="bg1"/>
                </a:solidFill>
              </a:rPr>
              <a:t>大阪大学におけるオープンアクセス支援⑦</a:t>
            </a:r>
            <a:endParaRPr kumimoji="1" lang="ja-JP" altLang="en-US" sz="1400" b="1" dirty="0">
              <a:solidFill>
                <a:schemeClr val="bg1"/>
              </a:solidFill>
            </a:endParaRPr>
          </a:p>
        </p:txBody>
      </p:sp>
    </p:spTree>
    <p:extLst>
      <p:ext uri="{BB962C8B-B14F-4D97-AF65-F5344CB8AC3E}">
        <p14:creationId xmlns:p14="http://schemas.microsoft.com/office/powerpoint/2010/main" val="170519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D1D6B-1D8F-4A01-AF56-DF210F3A0D85}"/>
              </a:ext>
            </a:extLst>
          </p:cNvPr>
          <p:cNvSpPr>
            <a:spLocks noGrp="1"/>
          </p:cNvSpPr>
          <p:nvPr>
            <p:ph type="title"/>
          </p:nvPr>
        </p:nvSpPr>
        <p:spPr/>
        <p:txBody>
          <a:bodyPr/>
          <a:lstStyle/>
          <a:p>
            <a:r>
              <a:rPr lang="en-US" altLang="ja-JP" sz="2700" dirty="0"/>
              <a:t>APC</a:t>
            </a:r>
            <a:r>
              <a:rPr lang="ja-JP" altLang="en-US" sz="2700" dirty="0"/>
              <a:t>の免除・割引①</a:t>
            </a:r>
          </a:p>
        </p:txBody>
      </p:sp>
      <p:sp>
        <p:nvSpPr>
          <p:cNvPr id="3" name="スライド番号プレースホルダー 2">
            <a:extLst>
              <a:ext uri="{FF2B5EF4-FFF2-40B4-BE49-F238E27FC236}">
                <a16:creationId xmlns:a16="http://schemas.microsoft.com/office/drawing/2014/main" id="{12690E62-28DE-4E78-81E9-C82FD0A7787A}"/>
              </a:ext>
            </a:extLst>
          </p:cNvPr>
          <p:cNvSpPr>
            <a:spLocks noGrp="1"/>
          </p:cNvSpPr>
          <p:nvPr>
            <p:ph type="sldNum" sz="quarter" idx="12"/>
          </p:nvPr>
        </p:nvSpPr>
        <p:spPr/>
        <p:txBody>
          <a:bodyPr/>
          <a:lstStyle/>
          <a:p>
            <a:r>
              <a:rPr lang="en-US" altLang="ja-JP" dirty="0"/>
              <a:t>2</a:t>
            </a:r>
            <a:endParaRPr lang="ja-JP" altLang="en-US" dirty="0"/>
          </a:p>
        </p:txBody>
      </p:sp>
      <p:sp>
        <p:nvSpPr>
          <p:cNvPr id="4" name="コンテンツ プレースホルダー 3">
            <a:extLst>
              <a:ext uri="{FF2B5EF4-FFF2-40B4-BE49-F238E27FC236}">
                <a16:creationId xmlns:a16="http://schemas.microsoft.com/office/drawing/2014/main" id="{B07E13E4-117E-4D20-AD72-8ED918562222}"/>
              </a:ext>
            </a:extLst>
          </p:cNvPr>
          <p:cNvSpPr>
            <a:spLocks noGrp="1"/>
          </p:cNvSpPr>
          <p:nvPr>
            <p:ph idx="1"/>
          </p:nvPr>
        </p:nvSpPr>
        <p:spPr>
          <a:xfrm>
            <a:off x="539552" y="1228834"/>
            <a:ext cx="8328165" cy="3935204"/>
          </a:xfrm>
        </p:spPr>
        <p:txBody>
          <a:bodyPr/>
          <a:lstStyle/>
          <a:p>
            <a:pPr marL="0" indent="0">
              <a:buNone/>
            </a:pPr>
            <a:r>
              <a:rPr lang="ja-JP" altLang="en-US" sz="1600" dirty="0"/>
              <a:t>■</a:t>
            </a:r>
            <a:r>
              <a:rPr lang="en-US" altLang="ja-JP" sz="1600" b="1" dirty="0"/>
              <a:t>APC</a:t>
            </a:r>
            <a:r>
              <a:rPr lang="ja-JP" altLang="en-US" sz="1600" b="1" dirty="0"/>
              <a:t>の</a:t>
            </a:r>
            <a:r>
              <a:rPr lang="ja-JP" altLang="en-US" sz="1600" b="1" dirty="0">
                <a:solidFill>
                  <a:schemeClr val="accent5"/>
                </a:solidFill>
              </a:rPr>
              <a:t>全額免除</a:t>
            </a:r>
            <a:r>
              <a:rPr lang="ja-JP" altLang="en-US" sz="1600" dirty="0"/>
              <a:t>（</a:t>
            </a:r>
            <a:r>
              <a:rPr lang="en-US" altLang="ja-JP" sz="1600" dirty="0"/>
              <a:t>Read</a:t>
            </a:r>
            <a:r>
              <a:rPr lang="ja-JP" altLang="en-US" sz="1600" dirty="0"/>
              <a:t>＆</a:t>
            </a:r>
            <a:r>
              <a:rPr lang="en-US" altLang="ja-JP" sz="1600" dirty="0"/>
              <a:t>Publish</a:t>
            </a:r>
            <a:r>
              <a:rPr lang="ja-JP" altLang="en-US" sz="1600" dirty="0"/>
              <a:t>契約＝転換契約）</a:t>
            </a:r>
            <a:endParaRPr lang="en-US" altLang="ja-JP" sz="1600" dirty="0"/>
          </a:p>
          <a:p>
            <a:pPr>
              <a:buFont typeface="Arial" panose="020B0604020202020204" pitchFamily="34" charset="0"/>
              <a:buChar char="•"/>
            </a:pPr>
            <a:r>
              <a:rPr lang="en-US" altLang="ja-JP" sz="1600" dirty="0"/>
              <a:t>Cambridge University Press (CUP)</a:t>
            </a:r>
          </a:p>
          <a:p>
            <a:pPr>
              <a:buFont typeface="Arial" panose="020B0604020202020204" pitchFamily="34" charset="0"/>
              <a:buChar char="•"/>
            </a:pPr>
            <a:r>
              <a:rPr lang="en-US" altLang="ja-JP" sz="1600" dirty="0"/>
              <a:t>Royal Society of Chemistry</a:t>
            </a:r>
            <a:r>
              <a:rPr lang="ja-JP" altLang="en-US" sz="1600" dirty="0"/>
              <a:t>（</a:t>
            </a:r>
            <a:r>
              <a:rPr lang="en-US" altLang="ja-JP" sz="1600" dirty="0"/>
              <a:t>RSC </a:t>
            </a:r>
            <a:r>
              <a:rPr lang="ja-JP" altLang="en-US" sz="1600" dirty="0"/>
              <a:t>英国王立化学会</a:t>
            </a:r>
            <a:r>
              <a:rPr lang="en-US" altLang="ja-JP" sz="1600" dirty="0"/>
              <a:t>)</a:t>
            </a:r>
            <a:r>
              <a:rPr lang="ja-JP" altLang="en-US" sz="1600" dirty="0"/>
              <a:t>　</a:t>
            </a:r>
            <a:r>
              <a:rPr lang="en-US" altLang="ja-JP" sz="1600" dirty="0"/>
              <a:t>※</a:t>
            </a:r>
            <a:r>
              <a:rPr lang="ja-JP" altLang="en-US" sz="1600" dirty="0"/>
              <a:t>年間上限本数あり</a:t>
            </a:r>
            <a:endParaRPr lang="en-US" altLang="ja-JP" sz="1600" dirty="0"/>
          </a:p>
          <a:p>
            <a:pPr>
              <a:buFont typeface="Arial" panose="020B0604020202020204" pitchFamily="34" charset="0"/>
              <a:buChar char="•"/>
            </a:pPr>
            <a:endParaRPr lang="en-US" altLang="ja-JP" sz="1600" dirty="0"/>
          </a:p>
          <a:p>
            <a:pPr marL="0" indent="0">
              <a:buNone/>
            </a:pPr>
            <a:r>
              <a:rPr lang="ja-JP" altLang="en-US" sz="1400" dirty="0"/>
              <a:t>→上記出版社が発行するジャーナルは、</a:t>
            </a:r>
            <a:endParaRPr lang="en-US" altLang="ja-JP" sz="1400" dirty="0"/>
          </a:p>
          <a:p>
            <a:pPr marL="0" indent="0">
              <a:buNone/>
            </a:pPr>
            <a:r>
              <a:rPr lang="ja-JP" altLang="en-US" sz="1400" dirty="0"/>
              <a:t>　本学構成員が責任著者であれば、無料でオープンアクセス化＝</a:t>
            </a:r>
            <a:r>
              <a:rPr lang="en-US" altLang="ja-JP" sz="1400" dirty="0"/>
              <a:t>APC</a:t>
            </a:r>
            <a:r>
              <a:rPr lang="ja-JP" altLang="en-US" sz="1400" dirty="0"/>
              <a:t>の支払い免除</a:t>
            </a:r>
            <a:endParaRPr lang="en-US" altLang="ja-JP" sz="1400" dirty="0"/>
          </a:p>
          <a:p>
            <a:pPr marL="204781" lvl="1" indent="0">
              <a:buNone/>
            </a:pPr>
            <a:r>
              <a:rPr lang="en-US" altLang="ja-JP" sz="1400" dirty="0"/>
              <a:t>※</a:t>
            </a:r>
            <a:r>
              <a:rPr lang="ja-JP" altLang="en-US" sz="1400" dirty="0"/>
              <a:t>次年度以降の契約は未定。</a:t>
            </a:r>
            <a:endParaRPr lang="en-US" altLang="ja-JP" sz="1400" dirty="0"/>
          </a:p>
          <a:p>
            <a:pPr lvl="1">
              <a:buFont typeface="Arial" panose="020B0604020202020204" pitchFamily="34" charset="0"/>
              <a:buChar char="•"/>
            </a:pPr>
            <a:endParaRPr lang="en-US" altLang="ja-JP" sz="1600" dirty="0"/>
          </a:p>
          <a:p>
            <a:pPr marL="0" indent="0">
              <a:buNone/>
            </a:pPr>
            <a:r>
              <a:rPr lang="ja-JP" altLang="en-US" sz="1600" dirty="0"/>
              <a:t>■</a:t>
            </a:r>
            <a:r>
              <a:rPr lang="en-US" altLang="ja-JP" sz="1600" dirty="0"/>
              <a:t>APC</a:t>
            </a:r>
            <a:r>
              <a:rPr lang="ja-JP" altLang="en-US" sz="1600" dirty="0"/>
              <a:t>の</a:t>
            </a:r>
            <a:r>
              <a:rPr lang="ja-JP" altLang="en-US" sz="1600" b="1" dirty="0">
                <a:solidFill>
                  <a:schemeClr val="accent5"/>
                </a:solidFill>
              </a:rPr>
              <a:t>条件付き免除</a:t>
            </a:r>
            <a:r>
              <a:rPr lang="ja-JP" altLang="en-US" sz="1600" dirty="0"/>
              <a:t>（</a:t>
            </a:r>
            <a:r>
              <a:rPr lang="en-US" altLang="ja-JP" sz="1600" dirty="0"/>
              <a:t>Read</a:t>
            </a:r>
            <a:r>
              <a:rPr lang="ja-JP" altLang="en-US" sz="1600" dirty="0"/>
              <a:t>＆</a:t>
            </a:r>
            <a:r>
              <a:rPr lang="en-US" altLang="ja-JP" sz="1600" dirty="0"/>
              <a:t>Publish</a:t>
            </a:r>
            <a:r>
              <a:rPr lang="ja-JP" altLang="en-US" sz="1600" dirty="0"/>
              <a:t>契約＝転換契約）　→後ほど紹介</a:t>
            </a:r>
            <a:endParaRPr lang="en-US" altLang="ja-JP" sz="1600" dirty="0"/>
          </a:p>
          <a:p>
            <a:pPr>
              <a:buFont typeface="Arial" panose="020B0604020202020204" pitchFamily="34" charset="0"/>
              <a:buChar char="•"/>
            </a:pPr>
            <a:r>
              <a:rPr lang="en-US" altLang="ja-JP" sz="1600" dirty="0"/>
              <a:t>Elsevier</a:t>
            </a:r>
          </a:p>
          <a:p>
            <a:pPr>
              <a:buFont typeface="Arial" panose="020B0604020202020204" pitchFamily="34" charset="0"/>
              <a:buChar char="•"/>
            </a:pPr>
            <a:r>
              <a:rPr lang="en-US" altLang="ja-JP" sz="1600" dirty="0"/>
              <a:t>Springer</a:t>
            </a:r>
            <a:r>
              <a:rPr lang="ja-JP" altLang="en-US" sz="1600" dirty="0"/>
              <a:t> </a:t>
            </a:r>
            <a:r>
              <a:rPr lang="en-US" altLang="ja-JP" sz="1600" dirty="0"/>
              <a:t>Nature</a:t>
            </a:r>
          </a:p>
          <a:p>
            <a:pPr>
              <a:buFont typeface="Arial" panose="020B0604020202020204" pitchFamily="34" charset="0"/>
              <a:buChar char="•"/>
            </a:pPr>
            <a:r>
              <a:rPr lang="en-US" altLang="ja-JP" sz="1600" dirty="0"/>
              <a:t>Wiley</a:t>
            </a:r>
            <a:endParaRPr lang="ja-JP" altLang="en-US" sz="1350" dirty="0"/>
          </a:p>
        </p:txBody>
      </p:sp>
    </p:spTree>
    <p:extLst>
      <p:ext uri="{BB962C8B-B14F-4D97-AF65-F5344CB8AC3E}">
        <p14:creationId xmlns:p14="http://schemas.microsoft.com/office/powerpoint/2010/main" val="162454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D1D6B-1D8F-4A01-AF56-DF210F3A0D85}"/>
              </a:ext>
            </a:extLst>
          </p:cNvPr>
          <p:cNvSpPr>
            <a:spLocks noGrp="1"/>
          </p:cNvSpPr>
          <p:nvPr>
            <p:ph type="title"/>
          </p:nvPr>
        </p:nvSpPr>
        <p:spPr/>
        <p:txBody>
          <a:bodyPr/>
          <a:lstStyle/>
          <a:p>
            <a:r>
              <a:rPr lang="en-US" altLang="ja-JP" sz="2700" dirty="0"/>
              <a:t>APC</a:t>
            </a:r>
            <a:r>
              <a:rPr lang="ja-JP" altLang="en-US" sz="2700" dirty="0"/>
              <a:t>の免除・割引②</a:t>
            </a:r>
          </a:p>
        </p:txBody>
      </p:sp>
      <p:sp>
        <p:nvSpPr>
          <p:cNvPr id="3" name="スライド番号プレースホルダー 2">
            <a:extLst>
              <a:ext uri="{FF2B5EF4-FFF2-40B4-BE49-F238E27FC236}">
                <a16:creationId xmlns:a16="http://schemas.microsoft.com/office/drawing/2014/main" id="{12690E62-28DE-4E78-81E9-C82FD0A7787A}"/>
              </a:ext>
            </a:extLst>
          </p:cNvPr>
          <p:cNvSpPr>
            <a:spLocks noGrp="1"/>
          </p:cNvSpPr>
          <p:nvPr>
            <p:ph type="sldNum" sz="quarter" idx="12"/>
          </p:nvPr>
        </p:nvSpPr>
        <p:spPr/>
        <p:txBody>
          <a:bodyPr/>
          <a:lstStyle/>
          <a:p>
            <a:r>
              <a:rPr lang="en-US" altLang="ja-JP" dirty="0"/>
              <a:t>3</a:t>
            </a:r>
            <a:endParaRPr lang="ja-JP" altLang="en-US" dirty="0"/>
          </a:p>
        </p:txBody>
      </p:sp>
      <p:sp>
        <p:nvSpPr>
          <p:cNvPr id="4" name="コンテンツ プレースホルダー 3">
            <a:extLst>
              <a:ext uri="{FF2B5EF4-FFF2-40B4-BE49-F238E27FC236}">
                <a16:creationId xmlns:a16="http://schemas.microsoft.com/office/drawing/2014/main" id="{B07E13E4-117E-4D20-AD72-8ED918562222}"/>
              </a:ext>
            </a:extLst>
          </p:cNvPr>
          <p:cNvSpPr>
            <a:spLocks noGrp="1"/>
          </p:cNvSpPr>
          <p:nvPr>
            <p:ph idx="1"/>
          </p:nvPr>
        </p:nvSpPr>
        <p:spPr>
          <a:xfrm>
            <a:off x="434528" y="1357671"/>
            <a:ext cx="8229600" cy="1996944"/>
          </a:xfrm>
        </p:spPr>
        <p:txBody>
          <a:bodyPr/>
          <a:lstStyle/>
          <a:p>
            <a:pPr marL="0" indent="0">
              <a:buNone/>
            </a:pPr>
            <a:r>
              <a:rPr lang="ja-JP" altLang="en-US" sz="1600" dirty="0"/>
              <a:t>■</a:t>
            </a:r>
            <a:r>
              <a:rPr lang="ja-JP" altLang="en-US" sz="1600" b="1" dirty="0"/>
              <a:t>その他（</a:t>
            </a:r>
            <a:r>
              <a:rPr lang="en-US" altLang="ja-JP" sz="1600" b="1" dirty="0"/>
              <a:t>APC</a:t>
            </a:r>
            <a:r>
              <a:rPr lang="ja-JP" altLang="en-US" sz="1600" b="1" dirty="0"/>
              <a:t>の</a:t>
            </a:r>
            <a:r>
              <a:rPr lang="ja-JP" altLang="en-US" sz="1600" b="1" dirty="0">
                <a:solidFill>
                  <a:schemeClr val="accent5"/>
                </a:solidFill>
              </a:rPr>
              <a:t>割引</a:t>
            </a:r>
            <a:r>
              <a:rPr lang="ja-JP" altLang="en-US" sz="1600" b="1" dirty="0"/>
              <a:t>等）</a:t>
            </a:r>
            <a:endParaRPr lang="en-US" altLang="ja-JP" sz="1600" b="1" dirty="0"/>
          </a:p>
          <a:p>
            <a:pPr lvl="1"/>
            <a:r>
              <a:rPr lang="ja-JP" altLang="en-US" sz="1600" dirty="0"/>
              <a:t>下記</a:t>
            </a:r>
            <a:r>
              <a:rPr lang="en-US" altLang="ja-JP" sz="1600" dirty="0"/>
              <a:t>Web</a:t>
            </a:r>
            <a:r>
              <a:rPr lang="ja-JP" altLang="en-US" sz="1600" dirty="0"/>
              <a:t>ページ記載の出版社</a:t>
            </a:r>
            <a:r>
              <a:rPr lang="en-US" altLang="ja-JP" sz="1600" dirty="0"/>
              <a:t>/</a:t>
            </a:r>
            <a:r>
              <a:rPr lang="ja-JP" altLang="en-US" sz="1600" dirty="0"/>
              <a:t>ジャーナルに</a:t>
            </a:r>
            <a:r>
              <a:rPr lang="en-US" altLang="ja-JP" sz="1600" dirty="0"/>
              <a:t>APC</a:t>
            </a:r>
            <a:r>
              <a:rPr lang="ja-JP" altLang="en-US" sz="1600" dirty="0"/>
              <a:t>の割引あり。</a:t>
            </a:r>
            <a:endParaRPr lang="en-US" altLang="ja-JP" sz="1600" dirty="0"/>
          </a:p>
          <a:p>
            <a:pPr lvl="1"/>
            <a:r>
              <a:rPr lang="ja-JP" altLang="en-US" sz="1600" dirty="0"/>
              <a:t>その他の出版社においても、著者がジャーナル発行学会の会員である場合など、</a:t>
            </a:r>
            <a:endParaRPr lang="en-US" altLang="ja-JP" sz="1600" dirty="0"/>
          </a:p>
          <a:p>
            <a:pPr marL="204781" lvl="1" indent="0">
              <a:buNone/>
            </a:pPr>
            <a:r>
              <a:rPr lang="ja-JP" altLang="en-US" sz="1600" dirty="0"/>
              <a:t>　割引が適用されることがあります。</a:t>
            </a:r>
          </a:p>
        </p:txBody>
      </p:sp>
      <p:sp>
        <p:nvSpPr>
          <p:cNvPr id="5" name="テキスト ボックス 4">
            <a:extLst>
              <a:ext uri="{FF2B5EF4-FFF2-40B4-BE49-F238E27FC236}">
                <a16:creationId xmlns:a16="http://schemas.microsoft.com/office/drawing/2014/main" id="{7359DAF1-8180-4A85-BD16-6484ED5C979C}"/>
              </a:ext>
            </a:extLst>
          </p:cNvPr>
          <p:cNvSpPr txBox="1"/>
          <p:nvPr/>
        </p:nvSpPr>
        <p:spPr>
          <a:xfrm>
            <a:off x="2447764" y="2850559"/>
            <a:ext cx="4248472" cy="504056"/>
          </a:xfrm>
          <a:prstGeom prst="rect">
            <a:avLst/>
          </a:prstGeom>
          <a:solidFill>
            <a:schemeClr val="accent5">
              <a:lumMod val="20000"/>
              <a:lumOff val="80000"/>
            </a:schemeClr>
          </a:solidFill>
        </p:spPr>
        <p:txBody>
          <a:bodyPr wrap="square" lIns="180000" rIns="108000" rtlCol="0" anchor="ctr" anchorCtr="0">
            <a:noAutofit/>
          </a:bodyPr>
          <a:lstStyle/>
          <a:p>
            <a:r>
              <a:rPr lang="en-US" altLang="ja-JP" sz="1200" dirty="0">
                <a:latin typeface="游ゴシック" panose="020B0400000000000000" pitchFamily="50" charset="-128"/>
                <a:ea typeface="游ゴシック" panose="020B0400000000000000" pitchFamily="50" charset="-128"/>
              </a:rPr>
              <a:t>APC</a:t>
            </a:r>
            <a:r>
              <a:rPr lang="ja-JP" altLang="en-US" sz="1200" dirty="0">
                <a:latin typeface="游ゴシック" panose="020B0400000000000000" pitchFamily="50" charset="-128"/>
                <a:ea typeface="游ゴシック" panose="020B0400000000000000" pitchFamily="50" charset="-128"/>
              </a:rPr>
              <a:t>（オープンアクセス出版料）の免除・割引</a:t>
            </a:r>
            <a:endParaRPr lang="en-US" altLang="ja-JP" sz="1200" dirty="0">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hlinkClick r:id="rId3"/>
              </a:rPr>
              <a:t>https://www.library.osaka-u.ac.jp/research/apc/</a:t>
            </a:r>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5718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0773D-56D5-20F0-9494-AAA3F4290D2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12A5AC6-E443-FB0F-077D-AC474D31A23E}"/>
              </a:ext>
            </a:extLst>
          </p:cNvPr>
          <p:cNvSpPr>
            <a:spLocks noGrp="1"/>
          </p:cNvSpPr>
          <p:nvPr>
            <p:ph type="title"/>
          </p:nvPr>
        </p:nvSpPr>
        <p:spPr/>
        <p:txBody>
          <a:bodyPr/>
          <a:lstStyle/>
          <a:p>
            <a:r>
              <a:rPr lang="ja-JP" altLang="en-US" sz="2400" dirty="0"/>
              <a:t>転換契約（条件付き）の</a:t>
            </a:r>
            <a:r>
              <a:rPr lang="en-US" altLang="ja-JP" sz="2400" dirty="0"/>
              <a:t>APC</a:t>
            </a:r>
            <a:r>
              <a:rPr lang="ja-JP" altLang="en-US" sz="2400" dirty="0"/>
              <a:t>免除・割引</a:t>
            </a:r>
          </a:p>
        </p:txBody>
      </p:sp>
      <p:sp>
        <p:nvSpPr>
          <p:cNvPr id="4" name="スライド番号プレースホルダー 3">
            <a:extLst>
              <a:ext uri="{FF2B5EF4-FFF2-40B4-BE49-F238E27FC236}">
                <a16:creationId xmlns:a16="http://schemas.microsoft.com/office/drawing/2014/main" id="{8A13B5A6-738B-3635-A863-36C6F0B71DF2}"/>
              </a:ext>
            </a:extLst>
          </p:cNvPr>
          <p:cNvSpPr>
            <a:spLocks noGrp="1"/>
          </p:cNvSpPr>
          <p:nvPr>
            <p:ph type="sldNum" sz="quarter" idx="12"/>
          </p:nvPr>
        </p:nvSpPr>
        <p:spPr>
          <a:xfrm>
            <a:off x="6553200" y="4767270"/>
            <a:ext cx="2133600" cy="273844"/>
          </a:xfrm>
        </p:spPr>
        <p:txBody>
          <a:bodyPr/>
          <a:lstStyle/>
          <a:p>
            <a:r>
              <a:rPr lang="en-US" altLang="ja-JP" dirty="0"/>
              <a:t>4</a:t>
            </a:r>
            <a:endParaRPr lang="ja-JP" altLang="en-US" dirty="0"/>
          </a:p>
        </p:txBody>
      </p:sp>
      <p:sp>
        <p:nvSpPr>
          <p:cNvPr id="6" name="コンテンツ プレースホルダー 3">
            <a:extLst>
              <a:ext uri="{FF2B5EF4-FFF2-40B4-BE49-F238E27FC236}">
                <a16:creationId xmlns:a16="http://schemas.microsoft.com/office/drawing/2014/main" id="{170B5F14-2C95-1902-74E2-A46451B19610}"/>
              </a:ext>
            </a:extLst>
          </p:cNvPr>
          <p:cNvSpPr txBox="1">
            <a:spLocks/>
          </p:cNvSpPr>
          <p:nvPr/>
        </p:nvSpPr>
        <p:spPr bwMode="auto">
          <a:xfrm>
            <a:off x="213674" y="1179275"/>
            <a:ext cx="4623526" cy="386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8830" indent="-198830" algn="l" rtl="0" eaLnBrk="1" fontAlgn="base" hangingPunct="0">
              <a:spcBef>
                <a:spcPct val="20000"/>
              </a:spcBef>
              <a:spcAft>
                <a:spcPct val="0"/>
              </a:spcAft>
              <a:buFont typeface="Wingdings" panose="05000000000000000000" pitchFamily="2" charset="2"/>
              <a:buChar char="n"/>
              <a:defRPr kumimoji="1" sz="1800" kern="1200">
                <a:solidFill>
                  <a:schemeClr val="tx1"/>
                </a:solidFill>
                <a:latin typeface="游ゴシック" panose="020B0400000000000000" pitchFamily="50" charset="-128"/>
                <a:ea typeface="游ゴシック" panose="020B0400000000000000" pitchFamily="50" charset="-128"/>
                <a:cs typeface="メイリオ" pitchFamily="50" charset="-128"/>
              </a:defRPr>
            </a:lvl1pPr>
            <a:lvl2pPr marL="335747" indent="-130966" algn="l" rtl="0" eaLnBrk="1" fontAlgn="base" hangingPunct="0">
              <a:spcBef>
                <a:spcPct val="20000"/>
              </a:spcBef>
              <a:spcAft>
                <a:spcPct val="0"/>
              </a:spcAft>
              <a:buFont typeface="Wingdings" panose="05000000000000000000" pitchFamily="2" charset="2"/>
              <a:buChar char=""/>
              <a:tabLst/>
              <a:defRPr kumimoji="1" sz="1500" kern="1200">
                <a:solidFill>
                  <a:schemeClr val="tx1"/>
                </a:solidFill>
                <a:latin typeface="游ゴシック" panose="020B0400000000000000" pitchFamily="50" charset="-128"/>
                <a:ea typeface="游ゴシック" panose="020B0400000000000000" pitchFamily="50" charset="-128"/>
                <a:cs typeface="メイリオ" pitchFamily="50" charset="-128"/>
              </a:defRPr>
            </a:lvl2pPr>
            <a:lvl3pPr marL="540530" indent="-138110" algn="l" rtl="0" eaLnBrk="1" fontAlgn="base" hangingPunct="0">
              <a:spcBef>
                <a:spcPct val="20000"/>
              </a:spcBef>
              <a:spcAft>
                <a:spcPct val="0"/>
              </a:spcAft>
              <a:buFont typeface="游ゴシック" panose="020B0400000000000000" pitchFamily="50" charset="-128"/>
              <a:buChar char="-"/>
              <a:defRPr kumimoji="1" sz="1350" kern="1200">
                <a:solidFill>
                  <a:schemeClr val="tx1"/>
                </a:solidFill>
                <a:latin typeface="游ゴシック" panose="020B0400000000000000" pitchFamily="50" charset="-128"/>
                <a:ea typeface="游ゴシック" panose="020B0400000000000000" pitchFamily="50" charset="-128"/>
                <a:cs typeface="メイリオ" pitchFamily="50" charset="-128"/>
              </a:defRPr>
            </a:lvl3pPr>
            <a:lvl4pPr marL="741740" indent="0" algn="l" rtl="0" eaLnBrk="0" fontAlgn="base" hangingPunct="0">
              <a:spcBef>
                <a:spcPct val="20000"/>
              </a:spcBef>
              <a:spcAft>
                <a:spcPct val="0"/>
              </a:spcAft>
              <a:buFont typeface="Arial" panose="020B0604020202020204" pitchFamily="34" charset="0"/>
              <a:buNone/>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4pPr>
            <a:lvl5pPr marL="672687" indent="-132157" algn="l" rtl="0" eaLnBrk="1" fontAlgn="base" hangingPunct="0">
              <a:spcBef>
                <a:spcPct val="20000"/>
              </a:spcBef>
              <a:spcAft>
                <a:spcPct val="0"/>
              </a:spcAft>
              <a:buFont typeface="Arial" panose="020B0604020202020204" pitchFamily="34" charset="0"/>
              <a:buChar char="»"/>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Font typeface="Wingdings" panose="05000000000000000000" pitchFamily="2" charset="2"/>
              <a:buNone/>
            </a:pPr>
            <a:r>
              <a:rPr lang="ja-JP" altLang="en-US" sz="1500" dirty="0"/>
              <a:t>■対象出版社</a:t>
            </a:r>
            <a:endParaRPr lang="en-US" altLang="ja-JP" sz="1500" dirty="0"/>
          </a:p>
          <a:p>
            <a:pPr>
              <a:buFont typeface="Arial" panose="020B0604020202020204" pitchFamily="34" charset="0"/>
              <a:buChar char="•"/>
            </a:pPr>
            <a:r>
              <a:rPr lang="en-US" altLang="ja-JP" sz="1500" dirty="0"/>
              <a:t>Elsevier</a:t>
            </a:r>
            <a:r>
              <a:rPr lang="ja-JP" altLang="en-US" sz="1500" dirty="0"/>
              <a:t>（</a:t>
            </a:r>
            <a:r>
              <a:rPr lang="ja-JP" altLang="en-US" sz="1500" b="1" dirty="0"/>
              <a:t>ハイブリッド誌</a:t>
            </a:r>
            <a:r>
              <a:rPr lang="ja-JP" altLang="en-US" sz="1500" dirty="0"/>
              <a:t>の一部）</a:t>
            </a:r>
            <a:endParaRPr lang="en-US" altLang="ja-JP" sz="1500" dirty="0"/>
          </a:p>
          <a:p>
            <a:pPr>
              <a:buFont typeface="Arial" panose="020B0604020202020204" pitchFamily="34" charset="0"/>
              <a:buChar char="•"/>
            </a:pPr>
            <a:r>
              <a:rPr lang="en-US" altLang="ja-JP" sz="1500" dirty="0"/>
              <a:t>Springer</a:t>
            </a:r>
            <a:r>
              <a:rPr lang="ja-JP" altLang="en-US" sz="1500" dirty="0"/>
              <a:t> </a:t>
            </a:r>
            <a:r>
              <a:rPr lang="en-US" altLang="ja-JP" sz="1500" dirty="0"/>
              <a:t>Nature</a:t>
            </a:r>
            <a:r>
              <a:rPr lang="ja-JP" altLang="en-US" sz="1500" dirty="0"/>
              <a:t>（</a:t>
            </a:r>
            <a:r>
              <a:rPr lang="ja-JP" altLang="en-US" sz="1500" b="1" dirty="0"/>
              <a:t>ハイブリッド誌</a:t>
            </a:r>
            <a:r>
              <a:rPr lang="ja-JP" altLang="en-US" sz="1500" dirty="0"/>
              <a:t>の一部）</a:t>
            </a:r>
            <a:endParaRPr lang="en-US" altLang="ja-JP" sz="1500" dirty="0"/>
          </a:p>
          <a:p>
            <a:pPr>
              <a:buFont typeface="Arial" panose="020B0604020202020204" pitchFamily="34" charset="0"/>
              <a:buChar char="•"/>
            </a:pPr>
            <a:r>
              <a:rPr lang="en-US" altLang="ja-JP" sz="1500" dirty="0"/>
              <a:t>Wiley</a:t>
            </a:r>
            <a:r>
              <a:rPr lang="ja-JP" altLang="en-US" sz="1500" dirty="0"/>
              <a:t>（フル</a:t>
            </a:r>
            <a:r>
              <a:rPr lang="en-US" altLang="ja-JP" sz="1500" dirty="0"/>
              <a:t>OA</a:t>
            </a:r>
            <a:r>
              <a:rPr lang="ja-JP" altLang="en-US" sz="1500" dirty="0"/>
              <a:t>誌を含む</a:t>
            </a:r>
            <a:r>
              <a:rPr lang="ja-JP" altLang="en-US" sz="1500" b="1" dirty="0"/>
              <a:t>全てのジャーナル</a:t>
            </a:r>
            <a:r>
              <a:rPr lang="ja-JP" altLang="en-US" sz="1500" dirty="0"/>
              <a:t>）</a:t>
            </a:r>
            <a:endParaRPr lang="en-US" altLang="ja-JP" sz="1500" dirty="0"/>
          </a:p>
          <a:p>
            <a:pPr marL="0" indent="0">
              <a:buNone/>
            </a:pPr>
            <a:r>
              <a:rPr lang="en-US" altLang="ja-JP" sz="1500" dirty="0"/>
              <a:t>※</a:t>
            </a:r>
            <a:r>
              <a:rPr lang="ja-JP" altLang="en-US" sz="1500" dirty="0"/>
              <a:t>本数制限あり（研究者毎の利用回数制限はなし）</a:t>
            </a:r>
            <a:endParaRPr lang="en-US" altLang="ja-JP" sz="1500" dirty="0"/>
          </a:p>
          <a:p>
            <a:pPr marL="0" indent="0">
              <a:buNone/>
            </a:pPr>
            <a:endParaRPr lang="en-US" altLang="ja-JP" sz="1500" dirty="0"/>
          </a:p>
          <a:p>
            <a:pPr marL="0" indent="0">
              <a:buNone/>
            </a:pPr>
            <a:endParaRPr lang="en-US" altLang="ja-JP" sz="1500" dirty="0"/>
          </a:p>
          <a:p>
            <a:pPr marL="0" indent="0">
              <a:buNone/>
            </a:pPr>
            <a:r>
              <a:rPr lang="ja-JP" altLang="en-US" sz="1500" dirty="0"/>
              <a:t>■内容</a:t>
            </a:r>
            <a:endParaRPr lang="en-US" altLang="ja-JP" sz="1500" dirty="0"/>
          </a:p>
          <a:p>
            <a:pPr>
              <a:buFont typeface="Arial" panose="020B0604020202020204" pitchFamily="34" charset="0"/>
              <a:buChar char="•"/>
            </a:pPr>
            <a:r>
              <a:rPr lang="en-US" altLang="ja-JP" sz="1500" b="1" dirty="0"/>
              <a:t>APC</a:t>
            </a:r>
            <a:r>
              <a:rPr lang="ja-JP" altLang="en-US" sz="1500" b="1" dirty="0"/>
              <a:t>免除</a:t>
            </a:r>
            <a:r>
              <a:rPr lang="ja-JP" altLang="en-US" sz="1500" dirty="0"/>
              <a:t>。ただし、転換契約利用料として</a:t>
            </a:r>
            <a:endParaRPr lang="en-US" altLang="ja-JP" sz="1500" dirty="0"/>
          </a:p>
          <a:p>
            <a:pPr marL="0" indent="0">
              <a:buNone/>
            </a:pPr>
            <a:r>
              <a:rPr lang="ja-JP" altLang="en-US" sz="1500" b="1" dirty="0"/>
              <a:t>　大学へ一部負担金を支払う</a:t>
            </a:r>
            <a:r>
              <a:rPr lang="ja-JP" altLang="en-US" sz="1500" dirty="0"/>
              <a:t>。</a:t>
            </a:r>
            <a:endParaRPr lang="en-US" altLang="ja-JP" sz="1500" dirty="0"/>
          </a:p>
          <a:p>
            <a:pPr>
              <a:buFont typeface="Arial" panose="020B0604020202020204" pitchFamily="34" charset="0"/>
              <a:buChar char="•"/>
            </a:pPr>
            <a:r>
              <a:rPr lang="ja-JP" altLang="en-US" sz="1500" dirty="0"/>
              <a:t>負担金額は、</a:t>
            </a:r>
            <a:r>
              <a:rPr lang="en-US" altLang="ja-JP" sz="1500" b="1" dirty="0"/>
              <a:t>CSP</a:t>
            </a:r>
            <a:r>
              <a:rPr lang="ja-JP" altLang="en-US" sz="1500" dirty="0"/>
              <a:t>や</a:t>
            </a:r>
            <a:r>
              <a:rPr lang="ja-JP" altLang="en-US" sz="1500" b="1" dirty="0"/>
              <a:t>申請者の区分</a:t>
            </a:r>
            <a:r>
              <a:rPr lang="ja-JP" altLang="en-US" sz="1500" dirty="0"/>
              <a:t>、</a:t>
            </a:r>
            <a:endParaRPr lang="en-US" altLang="ja-JP" sz="1500" dirty="0"/>
          </a:p>
          <a:p>
            <a:pPr marL="0" indent="0">
              <a:buNone/>
            </a:pPr>
            <a:r>
              <a:rPr lang="ja-JP" altLang="en-US" sz="1500" dirty="0"/>
              <a:t>　</a:t>
            </a:r>
            <a:r>
              <a:rPr lang="ja-JP" altLang="en-US" sz="1500" b="1" dirty="0"/>
              <a:t>国際共著論文かどうか</a:t>
            </a:r>
            <a:r>
              <a:rPr lang="ja-JP" altLang="en-US" sz="1500" dirty="0"/>
              <a:t>によって異なる。</a:t>
            </a:r>
            <a:endParaRPr lang="en-US" altLang="ja-JP" sz="1500" dirty="0"/>
          </a:p>
          <a:p>
            <a:pPr>
              <a:buFont typeface="Arial" panose="020B0604020202020204" pitchFamily="34" charset="0"/>
              <a:buChar char="•"/>
            </a:pPr>
            <a:endParaRPr lang="ja-JP" altLang="en-US" sz="1350" dirty="0"/>
          </a:p>
        </p:txBody>
      </p:sp>
      <p:sp>
        <p:nvSpPr>
          <p:cNvPr id="8" name="コンテンツ プレースホルダー 3">
            <a:extLst>
              <a:ext uri="{FF2B5EF4-FFF2-40B4-BE49-F238E27FC236}">
                <a16:creationId xmlns:a16="http://schemas.microsoft.com/office/drawing/2014/main" id="{F2DB9CE0-4B98-8668-B017-327BD3F68D0B}"/>
              </a:ext>
            </a:extLst>
          </p:cNvPr>
          <p:cNvSpPr txBox="1">
            <a:spLocks/>
          </p:cNvSpPr>
          <p:nvPr/>
        </p:nvSpPr>
        <p:spPr bwMode="auto">
          <a:xfrm>
            <a:off x="4574648" y="1179274"/>
            <a:ext cx="4228191" cy="386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8830" indent="-198830" algn="l" rtl="0" eaLnBrk="1" fontAlgn="base" hangingPunct="0">
              <a:spcBef>
                <a:spcPct val="20000"/>
              </a:spcBef>
              <a:spcAft>
                <a:spcPct val="0"/>
              </a:spcAft>
              <a:buFont typeface="Wingdings" panose="05000000000000000000" pitchFamily="2" charset="2"/>
              <a:buChar char="n"/>
              <a:defRPr kumimoji="1" sz="1800" kern="1200">
                <a:solidFill>
                  <a:schemeClr val="tx1"/>
                </a:solidFill>
                <a:latin typeface="游ゴシック" panose="020B0400000000000000" pitchFamily="50" charset="-128"/>
                <a:ea typeface="游ゴシック" panose="020B0400000000000000" pitchFamily="50" charset="-128"/>
                <a:cs typeface="メイリオ" pitchFamily="50" charset="-128"/>
              </a:defRPr>
            </a:lvl1pPr>
            <a:lvl2pPr marL="335747" indent="-130966" algn="l" rtl="0" eaLnBrk="1" fontAlgn="base" hangingPunct="0">
              <a:spcBef>
                <a:spcPct val="20000"/>
              </a:spcBef>
              <a:spcAft>
                <a:spcPct val="0"/>
              </a:spcAft>
              <a:buFont typeface="Wingdings" panose="05000000000000000000" pitchFamily="2" charset="2"/>
              <a:buChar char=""/>
              <a:tabLst/>
              <a:defRPr kumimoji="1" sz="1500" kern="1200">
                <a:solidFill>
                  <a:schemeClr val="tx1"/>
                </a:solidFill>
                <a:latin typeface="游ゴシック" panose="020B0400000000000000" pitchFamily="50" charset="-128"/>
                <a:ea typeface="游ゴシック" panose="020B0400000000000000" pitchFamily="50" charset="-128"/>
                <a:cs typeface="メイリオ" pitchFamily="50" charset="-128"/>
              </a:defRPr>
            </a:lvl2pPr>
            <a:lvl3pPr marL="540530" indent="-138110" algn="l" rtl="0" eaLnBrk="1" fontAlgn="base" hangingPunct="0">
              <a:spcBef>
                <a:spcPct val="20000"/>
              </a:spcBef>
              <a:spcAft>
                <a:spcPct val="0"/>
              </a:spcAft>
              <a:buFont typeface="游ゴシック" panose="020B0400000000000000" pitchFamily="50" charset="-128"/>
              <a:buChar char="-"/>
              <a:defRPr kumimoji="1" sz="1350" kern="1200">
                <a:solidFill>
                  <a:schemeClr val="tx1"/>
                </a:solidFill>
                <a:latin typeface="游ゴシック" panose="020B0400000000000000" pitchFamily="50" charset="-128"/>
                <a:ea typeface="游ゴシック" panose="020B0400000000000000" pitchFamily="50" charset="-128"/>
                <a:cs typeface="メイリオ" pitchFamily="50" charset="-128"/>
              </a:defRPr>
            </a:lvl3pPr>
            <a:lvl4pPr marL="741740" indent="0" algn="l" rtl="0" eaLnBrk="0" fontAlgn="base" hangingPunct="0">
              <a:spcBef>
                <a:spcPct val="20000"/>
              </a:spcBef>
              <a:spcAft>
                <a:spcPct val="0"/>
              </a:spcAft>
              <a:buFont typeface="Arial" panose="020B0604020202020204" pitchFamily="34" charset="0"/>
              <a:buNone/>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4pPr>
            <a:lvl5pPr marL="672687" indent="-132157" algn="l" rtl="0" eaLnBrk="1" fontAlgn="base" hangingPunct="0">
              <a:spcBef>
                <a:spcPct val="20000"/>
              </a:spcBef>
              <a:spcAft>
                <a:spcPct val="0"/>
              </a:spcAft>
              <a:buFont typeface="Arial" panose="020B0604020202020204" pitchFamily="34" charset="0"/>
              <a:buChar char="»"/>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None/>
            </a:pPr>
            <a:r>
              <a:rPr lang="ja-JP" altLang="en-US" sz="1500" dirty="0"/>
              <a:t>■利用条件</a:t>
            </a:r>
            <a:endParaRPr lang="en-US" altLang="ja-JP" sz="1500" dirty="0"/>
          </a:p>
          <a:p>
            <a:pPr>
              <a:buFont typeface="Arial" panose="020B0604020202020204" pitchFamily="34" charset="0"/>
              <a:buChar char="•"/>
            </a:pPr>
            <a:r>
              <a:rPr lang="ja-JP" altLang="en-US" sz="1500" b="1" dirty="0"/>
              <a:t>出版社への</a:t>
            </a:r>
            <a:r>
              <a:rPr lang="en-US" altLang="ja-JP" sz="1500" b="1" dirty="0"/>
              <a:t>OA</a:t>
            </a:r>
            <a:r>
              <a:rPr lang="ja-JP" altLang="en-US" sz="1500" b="1" dirty="0"/>
              <a:t>申請</a:t>
            </a:r>
            <a:r>
              <a:rPr lang="ja-JP" altLang="en-US" sz="1500" dirty="0"/>
              <a:t>と併せて、</a:t>
            </a:r>
            <a:endParaRPr lang="en-US" altLang="ja-JP" sz="1500" dirty="0"/>
          </a:p>
          <a:p>
            <a:pPr marL="0" indent="0">
              <a:buNone/>
            </a:pPr>
            <a:r>
              <a:rPr lang="ja-JP" altLang="en-US" sz="1500" b="1" dirty="0"/>
              <a:t>　大学への申請（</a:t>
            </a:r>
            <a:r>
              <a:rPr lang="en-US" altLang="ja-JP" sz="1500" b="1" dirty="0"/>
              <a:t>Forms</a:t>
            </a:r>
            <a:r>
              <a:rPr lang="ja-JP" altLang="en-US" sz="1500" b="1" dirty="0"/>
              <a:t>）</a:t>
            </a:r>
            <a:r>
              <a:rPr lang="ja-JP" altLang="en-US" sz="1500" dirty="0"/>
              <a:t>が必要。</a:t>
            </a:r>
            <a:endParaRPr lang="en-US" altLang="ja-JP" sz="1500" dirty="0"/>
          </a:p>
          <a:p>
            <a:pPr>
              <a:buFont typeface="Arial" panose="020B0604020202020204" pitchFamily="34" charset="0"/>
              <a:buChar char="•"/>
            </a:pPr>
            <a:r>
              <a:rPr lang="en-US" altLang="ja-JP" sz="1500" dirty="0"/>
              <a:t>Elsevier/Springer Nature/Wiley</a:t>
            </a:r>
            <a:r>
              <a:rPr lang="ja-JP" altLang="en-US" sz="1500" dirty="0"/>
              <a:t>フル</a:t>
            </a:r>
            <a:r>
              <a:rPr lang="en-US" altLang="ja-JP" sz="1500" dirty="0"/>
              <a:t>OA</a:t>
            </a:r>
            <a:r>
              <a:rPr lang="ja-JP" altLang="en-US" sz="1500" dirty="0"/>
              <a:t>誌については、</a:t>
            </a:r>
            <a:r>
              <a:rPr lang="en-US" altLang="ja-JP" sz="1500" b="1" dirty="0"/>
              <a:t>CSP</a:t>
            </a:r>
            <a:r>
              <a:rPr lang="ja-JP" altLang="en-US" sz="1500" b="1" dirty="0"/>
              <a:t>＊が</a:t>
            </a:r>
            <a:r>
              <a:rPr lang="en-US" altLang="ja-JP" sz="1500" b="1" dirty="0"/>
              <a:t>50</a:t>
            </a:r>
            <a:r>
              <a:rPr lang="ja-JP" altLang="en-US" sz="1500" b="1" dirty="0"/>
              <a:t>以上</a:t>
            </a:r>
            <a:r>
              <a:rPr lang="ja-JP" altLang="en-US" sz="1500" dirty="0"/>
              <a:t>のジャーナル</a:t>
            </a:r>
            <a:endParaRPr lang="en-US" altLang="ja-JP" sz="1500" dirty="0"/>
          </a:p>
          <a:p>
            <a:pPr>
              <a:buFont typeface="Arial" panose="020B0604020202020204" pitchFamily="34" charset="0"/>
              <a:buChar char="•"/>
            </a:pPr>
            <a:r>
              <a:rPr lang="ja-JP" altLang="en-US" sz="1500" dirty="0"/>
              <a:t>第一著者又は責任著者が、本学の研究者又は</a:t>
            </a:r>
            <a:r>
              <a:rPr lang="ja-JP" altLang="en-US" sz="1500" dirty="0">
                <a:sym typeface="+mn-ea"/>
              </a:rPr>
              <a:t>学振特別研究員（後ほど説明）</a:t>
            </a:r>
            <a:endParaRPr lang="en-US" altLang="ja-JP" sz="1500" dirty="0"/>
          </a:p>
          <a:p>
            <a:pPr marL="0" indent="0">
              <a:buNone/>
            </a:pPr>
            <a:endParaRPr lang="en-US" altLang="ja-JP" sz="1500" dirty="0"/>
          </a:p>
          <a:p>
            <a:pPr marL="0" indent="0">
              <a:buNone/>
            </a:pPr>
            <a:endParaRPr lang="en-US" altLang="ja-JP" sz="1500" dirty="0"/>
          </a:p>
          <a:p>
            <a:pPr marL="0" indent="0">
              <a:buNone/>
            </a:pPr>
            <a:endParaRPr lang="en-US" altLang="ja-JP" sz="1500" dirty="0"/>
          </a:p>
          <a:p>
            <a:pPr marL="0" indent="0">
              <a:buNone/>
            </a:pPr>
            <a:r>
              <a:rPr lang="ja-JP" altLang="en-US" sz="1500" dirty="0"/>
              <a:t>■留意事項</a:t>
            </a:r>
            <a:endParaRPr lang="en-US" altLang="ja-JP" sz="1500" dirty="0"/>
          </a:p>
          <a:p>
            <a:pPr>
              <a:buFont typeface="Arial" panose="020B0604020202020204" pitchFamily="34" charset="0"/>
              <a:buChar char="•"/>
            </a:pPr>
            <a:r>
              <a:rPr lang="ja-JP" altLang="en-US" sz="1500" dirty="0"/>
              <a:t>対象ジャーナルやその他</a:t>
            </a:r>
            <a:r>
              <a:rPr lang="ja-JP" altLang="en-US" sz="1500" b="1" dirty="0"/>
              <a:t>詳細</a:t>
            </a:r>
            <a:r>
              <a:rPr lang="ja-JP" altLang="en-US" sz="1500" dirty="0"/>
              <a:t>、</a:t>
            </a:r>
            <a:endParaRPr lang="en-US" altLang="ja-JP" sz="1500" dirty="0"/>
          </a:p>
          <a:p>
            <a:pPr marL="0" indent="0">
              <a:buNone/>
            </a:pPr>
            <a:r>
              <a:rPr lang="ja-JP" altLang="en-US" sz="1500" dirty="0"/>
              <a:t>　</a:t>
            </a:r>
            <a:r>
              <a:rPr lang="ja-JP" altLang="en-US" sz="1500" b="1" dirty="0"/>
              <a:t>残り本数は、マイハンダイにて要確認</a:t>
            </a:r>
            <a:r>
              <a:rPr lang="ja-JP" altLang="en-US" sz="1500" dirty="0"/>
              <a:t>。</a:t>
            </a:r>
            <a:endParaRPr lang="en-US" altLang="ja-JP" sz="1500" dirty="0"/>
          </a:p>
          <a:p>
            <a:pPr>
              <a:buFont typeface="Arial" panose="020B0604020202020204" pitchFamily="34" charset="0"/>
              <a:buChar char="•"/>
            </a:pPr>
            <a:r>
              <a:rPr lang="ja-JP" altLang="en-US" sz="1500" dirty="0"/>
              <a:t>年度途中で条件等を見直す可能性あり。</a:t>
            </a:r>
            <a:endParaRPr lang="en-US" altLang="ja-JP" sz="1500" dirty="0"/>
          </a:p>
          <a:p>
            <a:pPr>
              <a:buFont typeface="Arial" panose="020B0604020202020204" pitchFamily="34" charset="0"/>
              <a:buChar char="•"/>
            </a:pPr>
            <a:endParaRPr lang="ja-JP" altLang="en-US" sz="1350" dirty="0"/>
          </a:p>
        </p:txBody>
      </p:sp>
      <p:sp>
        <p:nvSpPr>
          <p:cNvPr id="5" name="テキスト ボックス 4">
            <a:extLst>
              <a:ext uri="{FF2B5EF4-FFF2-40B4-BE49-F238E27FC236}">
                <a16:creationId xmlns:a16="http://schemas.microsoft.com/office/drawing/2014/main" id="{B688B20E-CD11-15A3-47B1-D9CAAD4C1EC6}"/>
              </a:ext>
            </a:extLst>
          </p:cNvPr>
          <p:cNvSpPr txBox="1"/>
          <p:nvPr/>
        </p:nvSpPr>
        <p:spPr>
          <a:xfrm>
            <a:off x="4777986" y="3110193"/>
            <a:ext cx="4152340" cy="553998"/>
          </a:xfrm>
          <a:prstGeom prst="rect">
            <a:avLst/>
          </a:prstGeom>
          <a:solidFill>
            <a:schemeClr val="accent5">
              <a:lumMod val="20000"/>
              <a:lumOff val="80000"/>
            </a:schemeClr>
          </a:solidFill>
        </p:spPr>
        <p:txBody>
          <a:bodyPr wrap="square" rtlCol="0">
            <a:spAutoFit/>
          </a:bodyPr>
          <a:lstStyle/>
          <a:p>
            <a:r>
              <a:rPr lang="ja-JP" altLang="en-US" sz="1000" dirty="0">
                <a:latin typeface="游ゴシック" panose="020B0400000000000000" pitchFamily="50" charset="-128"/>
                <a:ea typeface="游ゴシック" panose="020B0400000000000000" pitchFamily="50" charset="-128"/>
              </a:rPr>
              <a:t>＊</a:t>
            </a:r>
            <a:r>
              <a:rPr kumimoji="1" lang="en-US" altLang="ja-JP" sz="1000" dirty="0" err="1">
                <a:latin typeface="游ゴシック" panose="020B0400000000000000" pitchFamily="50" charset="-128"/>
                <a:ea typeface="游ゴシック" panose="020B0400000000000000" pitchFamily="50" charset="-128"/>
              </a:rPr>
              <a:t>CiteScore</a:t>
            </a:r>
            <a:r>
              <a:rPr kumimoji="1" lang="ja-JP" altLang="en-US" sz="1000" dirty="0">
                <a:latin typeface="游ゴシック" panose="020B0400000000000000" pitchFamily="50" charset="-128"/>
                <a:ea typeface="游ゴシック" panose="020B0400000000000000" pitchFamily="50" charset="-128"/>
              </a:rPr>
              <a:t>パーセンタイル（</a:t>
            </a:r>
            <a:r>
              <a:rPr kumimoji="1" lang="en-US" altLang="ja-JP" sz="1000" dirty="0">
                <a:latin typeface="游ゴシック" panose="020B0400000000000000" pitchFamily="50" charset="-128"/>
                <a:ea typeface="游ゴシック" panose="020B0400000000000000" pitchFamily="50" charset="-128"/>
              </a:rPr>
              <a:t>CSP</a:t>
            </a:r>
            <a:r>
              <a:rPr kumimoji="1" lang="ja-JP" altLang="en-US" sz="1000" dirty="0">
                <a:latin typeface="游ゴシック" panose="020B0400000000000000" pitchFamily="50" charset="-128"/>
                <a:ea typeface="游ゴシック" panose="020B0400000000000000" pitchFamily="50" charset="-128"/>
              </a:rPr>
              <a:t>）</a:t>
            </a:r>
            <a:endParaRPr kumimoji="1"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　</a:t>
            </a:r>
            <a:r>
              <a:rPr kumimoji="1" lang="en-US" altLang="ja-JP" sz="1000" dirty="0">
                <a:latin typeface="游ゴシック" panose="020B0400000000000000" pitchFamily="50" charset="-128"/>
                <a:ea typeface="游ゴシック" panose="020B0400000000000000" pitchFamily="50" charset="-128"/>
              </a:rPr>
              <a:t>Scopus</a:t>
            </a:r>
            <a:r>
              <a:rPr kumimoji="1" lang="ja-JP" altLang="en-US" sz="1000" dirty="0">
                <a:latin typeface="游ゴシック" panose="020B0400000000000000" pitchFamily="50" charset="-128"/>
                <a:ea typeface="游ゴシック" panose="020B0400000000000000" pitchFamily="50" charset="-128"/>
              </a:rPr>
              <a:t>データに基づいたジャーナル評価指標で、</a:t>
            </a:r>
          </a:p>
          <a:p>
            <a:r>
              <a:rPr kumimoji="1" lang="ja-JP" altLang="en-US" sz="1000" dirty="0">
                <a:latin typeface="游ゴシック" panose="020B0400000000000000" pitchFamily="50" charset="-128"/>
                <a:ea typeface="游ゴシック" panose="020B0400000000000000" pitchFamily="50" charset="-128"/>
              </a:rPr>
              <a:t>　各分野における当該ジャーナルの相対的な位置を示す数値です。</a:t>
            </a:r>
            <a:endParaRPr kumimoji="1" lang="en-US" altLang="ja-JP"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6532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その他の</a:t>
            </a:r>
            <a:r>
              <a:rPr lang="en-US" altLang="ja-JP" sz="2400" dirty="0"/>
              <a:t>APC</a:t>
            </a:r>
            <a:r>
              <a:rPr lang="ja-JP" altLang="zh-CN" sz="2400" dirty="0"/>
              <a:t>支援</a:t>
            </a:r>
            <a:r>
              <a:rPr lang="ja-JP" altLang="en-US" sz="2400" dirty="0"/>
              <a:t>（英語論文投稿支援事業）①</a:t>
            </a:r>
          </a:p>
        </p:txBody>
      </p:sp>
      <p:sp>
        <p:nvSpPr>
          <p:cNvPr id="4" name="スライド番号プレースホルダー 3"/>
          <p:cNvSpPr>
            <a:spLocks noGrp="1"/>
          </p:cNvSpPr>
          <p:nvPr>
            <p:ph type="sldNum" sz="quarter" idx="12"/>
          </p:nvPr>
        </p:nvSpPr>
        <p:spPr/>
        <p:txBody>
          <a:bodyPr/>
          <a:lstStyle/>
          <a:p>
            <a:r>
              <a:rPr lang="en-US" altLang="ja-JP" dirty="0"/>
              <a:t>5</a:t>
            </a:r>
            <a:endParaRPr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lang="ja-JP" altLang="en-US" dirty="0"/>
              <a:t>概要</a:t>
            </a:r>
            <a:endParaRPr lang="en-US" altLang="ja-JP" dirty="0"/>
          </a:p>
          <a:p>
            <a:pPr marL="271457" lvl="1" indent="0">
              <a:buNone/>
            </a:pPr>
            <a:r>
              <a:rPr lang="ja-JP" altLang="zh-CN" sz="1350" dirty="0"/>
              <a:t>研究成果の国際的発信力を一層高め、大阪大学の研究力の強化につなげるため、本学の</a:t>
            </a:r>
            <a:r>
              <a:rPr lang="ja-JP" altLang="en-US" sz="1350" dirty="0"/>
              <a:t>研究者</a:t>
            </a:r>
            <a:r>
              <a:rPr lang="ja-JP" altLang="zh-CN" sz="1350" dirty="0"/>
              <a:t>が第一著者ないし責任著者として</a:t>
            </a:r>
            <a:r>
              <a:rPr lang="ja-JP" altLang="en-US" sz="1350" dirty="0"/>
              <a:t>質の高い</a:t>
            </a:r>
            <a:r>
              <a:rPr lang="ja-JP" altLang="zh-CN" sz="1350" dirty="0"/>
              <a:t>英語論文を</a:t>
            </a:r>
            <a:r>
              <a:rPr lang="ja-JP" altLang="en-US" sz="1350" dirty="0"/>
              <a:t>国際</a:t>
            </a:r>
            <a:r>
              <a:rPr lang="ja-JP" altLang="zh-CN" sz="1350" dirty="0"/>
              <a:t>ジャーナルに投稿し採録された場合、</a:t>
            </a:r>
            <a:r>
              <a:rPr lang="ja-JP" altLang="en-US" sz="1350" dirty="0"/>
              <a:t>オープンアクセス</a:t>
            </a:r>
            <a:r>
              <a:rPr lang="ja-JP" altLang="zh-CN" sz="1350" dirty="0"/>
              <a:t>掲載料</a:t>
            </a:r>
            <a:r>
              <a:rPr lang="en-US" altLang="ja-JP" sz="1350" dirty="0"/>
              <a:t> (APC)</a:t>
            </a:r>
            <a:r>
              <a:rPr lang="ja-JP" altLang="zh-CN" sz="1350" dirty="0"/>
              <a:t>を支援する。</a:t>
            </a:r>
            <a:endParaRPr lang="en-US" altLang="ja-JP" sz="1350" dirty="0"/>
          </a:p>
          <a:p>
            <a:pPr>
              <a:spcBef>
                <a:spcPts val="900"/>
              </a:spcBef>
            </a:pPr>
            <a:r>
              <a:rPr lang="ja-JP" altLang="en-US" dirty="0"/>
              <a:t>実施経緯</a:t>
            </a:r>
            <a:endParaRPr lang="en-US" altLang="ja-JP" dirty="0"/>
          </a:p>
          <a:p>
            <a:pPr marL="204783" lvl="1" indent="0">
              <a:buNone/>
            </a:pPr>
            <a:endParaRPr lang="en-US" altLang="ja-JP" sz="1200" dirty="0"/>
          </a:p>
          <a:p>
            <a:pPr marL="204783" lvl="1" indent="0">
              <a:buNone/>
            </a:pPr>
            <a:endParaRPr lang="en-US" altLang="ja-JP" sz="1200" dirty="0"/>
          </a:p>
          <a:p>
            <a:pPr marL="204783" lvl="1" indent="0">
              <a:buNone/>
            </a:pPr>
            <a:endParaRPr lang="en-US" altLang="ja-JP" sz="1200" dirty="0"/>
          </a:p>
          <a:p>
            <a:pPr marL="204783" lvl="1" indent="0">
              <a:buNone/>
            </a:pPr>
            <a:endParaRPr lang="en-US" altLang="ja-JP" sz="1200" dirty="0"/>
          </a:p>
          <a:p>
            <a:pPr marL="204783" lvl="1" indent="0">
              <a:buNone/>
            </a:pPr>
            <a:endParaRPr lang="en-US" altLang="ja-JP" sz="1200" dirty="0"/>
          </a:p>
          <a:p>
            <a:pPr marL="204783" lvl="1" indent="0">
              <a:buNone/>
            </a:pPr>
            <a:endParaRPr lang="en-US" altLang="ja-JP" sz="1200" dirty="0"/>
          </a:p>
          <a:p>
            <a:pPr marL="204783" lvl="1" indent="0">
              <a:buNone/>
            </a:pPr>
            <a:endParaRPr lang="en-US" altLang="ja-JP" sz="1200" dirty="0"/>
          </a:p>
          <a:p>
            <a:pPr marL="358775" lvl="1" indent="-179388">
              <a:buFont typeface="Arial" panose="020B0604020202020204" pitchFamily="34" charset="0"/>
              <a:buChar char="•"/>
            </a:pPr>
            <a:r>
              <a:rPr lang="ja-JP" altLang="en-US" sz="1350" dirty="0"/>
              <a:t>論文を</a:t>
            </a:r>
            <a:r>
              <a:rPr lang="en-US" altLang="ja-JP" sz="1350" dirty="0"/>
              <a:t>OA</a:t>
            </a:r>
            <a:r>
              <a:rPr lang="ja-JP" altLang="en-US" sz="1350" dirty="0"/>
              <a:t>にしたい研究者が増えているが、研究費で高額な</a:t>
            </a:r>
            <a:r>
              <a:rPr lang="en-US" altLang="ja-JP" sz="1350" dirty="0"/>
              <a:t>APC</a:t>
            </a:r>
            <a:r>
              <a:rPr lang="ja-JP" altLang="en-US" sz="1350" dirty="0"/>
              <a:t>を賄うことが難しいケースも多い。</a:t>
            </a:r>
            <a:endParaRPr lang="en-US" altLang="ja-JP" sz="1350" dirty="0"/>
          </a:p>
          <a:p>
            <a:pPr marL="358775" lvl="1" indent="-179388">
              <a:buFont typeface="Arial" panose="020B0604020202020204" pitchFamily="34" charset="0"/>
              <a:buChar char="•"/>
            </a:pPr>
            <a:r>
              <a:rPr lang="ja-JP" altLang="en-US" sz="1350" dirty="0"/>
              <a:t>このような要望に対して、</a:t>
            </a:r>
            <a:r>
              <a:rPr lang="en-US" altLang="ja-JP" sz="1350" dirty="0"/>
              <a:t>2019</a:t>
            </a:r>
            <a:r>
              <a:rPr lang="ja-JP" altLang="en-US" sz="1350" dirty="0"/>
              <a:t>年</a:t>
            </a:r>
            <a:r>
              <a:rPr lang="en-US" altLang="ja-JP" sz="1350" dirty="0"/>
              <a:t>6</a:t>
            </a:r>
            <a:r>
              <a:rPr lang="ja-JP" altLang="en-US" sz="1350" dirty="0"/>
              <a:t>月より当事業を開始。</a:t>
            </a:r>
          </a:p>
        </p:txBody>
      </p:sp>
      <p:grpSp>
        <p:nvGrpSpPr>
          <p:cNvPr id="8" name="グループ化 7">
            <a:extLst>
              <a:ext uri="{FF2B5EF4-FFF2-40B4-BE49-F238E27FC236}">
                <a16:creationId xmlns:a16="http://schemas.microsoft.com/office/drawing/2014/main" id="{B35D964A-3A88-4BCA-A74B-542436AC6DB1}"/>
              </a:ext>
            </a:extLst>
          </p:cNvPr>
          <p:cNvGrpSpPr/>
          <p:nvPr/>
        </p:nvGrpSpPr>
        <p:grpSpPr>
          <a:xfrm>
            <a:off x="755576" y="2662920"/>
            <a:ext cx="7931224" cy="1404156"/>
            <a:chOff x="589583" y="3501009"/>
            <a:chExt cx="8230889" cy="1872208"/>
          </a:xfrm>
          <a:solidFill>
            <a:schemeClr val="accent5">
              <a:lumMod val="20000"/>
              <a:lumOff val="80000"/>
            </a:schemeClr>
          </a:solidFill>
        </p:grpSpPr>
        <p:sp>
          <p:nvSpPr>
            <p:cNvPr id="5" name="矩形 9"/>
            <p:cNvSpPr/>
            <p:nvPr/>
          </p:nvSpPr>
          <p:spPr>
            <a:xfrm>
              <a:off x="589583" y="3501009"/>
              <a:ext cx="8230889" cy="1872208"/>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正方形/長方形 2"/>
            <p:cNvSpPr/>
            <p:nvPr/>
          </p:nvSpPr>
          <p:spPr>
            <a:xfrm>
              <a:off x="739040" y="3645024"/>
              <a:ext cx="3885891" cy="1716709"/>
            </a:xfrm>
            <a:prstGeom prst="rect">
              <a:avLst/>
            </a:prstGeom>
            <a:grpFill/>
          </p:spPr>
          <p:txBody>
            <a:bodyPr wrap="square">
              <a:spAutoFit/>
            </a:bodyPr>
            <a:lstStyle/>
            <a:p>
              <a:pPr>
                <a:spcBef>
                  <a:spcPts val="450"/>
                </a:spcBef>
              </a:pPr>
              <a:r>
                <a:rPr lang="ja-JP" altLang="en-US" sz="1050" dirty="0">
                  <a:latin typeface="游ゴシック" panose="020B0400000000000000" pitchFamily="50" charset="-128"/>
                  <a:ea typeface="游ゴシック" panose="020B0400000000000000" pitchFamily="50" charset="-128"/>
                </a:rPr>
                <a:t>オープンアクセス誌への掲載費サポートをしていただけると助かります。OAは掲載費が高いので、やはり研究費稼ぎに苦労しており、さらに校費が削減されている研究者は、経済的理由で投稿をためらってしまうことが多いです。このサポートがあると、間違いなく、一定水準を満たした成果を発信する数は上がると思います。</a:t>
              </a:r>
              <a:endParaRPr lang="en-US" altLang="ja-JP" sz="1050" dirty="0">
                <a:latin typeface="游ゴシック" panose="020B0400000000000000" pitchFamily="50" charset="-128"/>
                <a:ea typeface="游ゴシック" panose="020B0400000000000000" pitchFamily="50" charset="-128"/>
              </a:endParaRPr>
            </a:p>
            <a:p>
              <a:pPr algn="r">
                <a:spcBef>
                  <a:spcPts val="450"/>
                </a:spcBef>
              </a:pPr>
              <a:r>
                <a:rPr lang="ja-JP" altLang="en-US" sz="1050" dirty="0">
                  <a:latin typeface="游ゴシック" panose="020B0400000000000000" pitchFamily="50" charset="-128"/>
                  <a:ea typeface="游ゴシック" panose="020B0400000000000000" pitchFamily="50" charset="-128"/>
                </a:rPr>
                <a:t>（理学研究科 助教）</a:t>
              </a:r>
            </a:p>
          </p:txBody>
        </p:sp>
        <p:sp>
          <p:nvSpPr>
            <p:cNvPr id="7" name="文本框 7"/>
            <p:cNvSpPr txBox="1"/>
            <p:nvPr/>
          </p:nvSpPr>
          <p:spPr>
            <a:xfrm>
              <a:off x="4774390" y="3645024"/>
              <a:ext cx="3885890" cy="1285823"/>
            </a:xfrm>
            <a:prstGeom prst="rect">
              <a:avLst/>
            </a:prstGeom>
            <a:grpFill/>
          </p:spPr>
          <p:txBody>
            <a:bodyPr wrap="square" rtlCol="0" anchor="t">
              <a:spAutoFit/>
            </a:bodyPr>
            <a:lstStyle/>
            <a:p>
              <a:pPr>
                <a:spcBef>
                  <a:spcPts val="450"/>
                </a:spcBef>
              </a:pPr>
              <a:r>
                <a:rPr lang="ja-JP" altLang="en-US" sz="1050" dirty="0">
                  <a:latin typeface="游ゴシック" panose="020B0400000000000000" pitchFamily="50" charset="-128"/>
                  <a:ea typeface="游ゴシック" panose="020B0400000000000000" pitchFamily="50" charset="-128"/>
                  <a:sym typeface="+mn-ea"/>
                </a:rPr>
                <a:t>Nature Communication</a:t>
              </a:r>
              <a:r>
                <a:rPr lang="en-US" altLang="ja-JP" sz="1050" dirty="0">
                  <a:latin typeface="游ゴシック" panose="020B0400000000000000" pitchFamily="50" charset="-128"/>
                  <a:ea typeface="游ゴシック" panose="020B0400000000000000" pitchFamily="50" charset="-128"/>
                  <a:sym typeface="+mn-ea"/>
                </a:rPr>
                <a:t>s</a:t>
              </a:r>
              <a:r>
                <a:rPr lang="ja-JP" altLang="en-US" sz="1050" dirty="0">
                  <a:latin typeface="游ゴシック" panose="020B0400000000000000" pitchFamily="50" charset="-128"/>
                  <a:ea typeface="游ゴシック" panose="020B0400000000000000" pitchFamily="50" charset="-128"/>
                  <a:sym typeface="+mn-ea"/>
                </a:rPr>
                <a:t>は出版費も高く、そちらの支援があればいいのにと思います。今回は幸い、私の前の所属研究所が出版費を負担してくださるので助かりましたが、そうでなければかなり困った事態になっていました。</a:t>
              </a:r>
              <a:endParaRPr lang="en-US" altLang="ja-JP" sz="1050" dirty="0">
                <a:latin typeface="游ゴシック" panose="020B0400000000000000" pitchFamily="50" charset="-128"/>
                <a:ea typeface="游ゴシック" panose="020B0400000000000000" pitchFamily="50" charset="-128"/>
                <a:sym typeface="+mn-ea"/>
              </a:endParaRPr>
            </a:p>
            <a:p>
              <a:pPr algn="r">
                <a:spcBef>
                  <a:spcPts val="450"/>
                </a:spcBef>
              </a:pPr>
              <a:r>
                <a:rPr lang="ja-JP" altLang="en-US" sz="1050" dirty="0">
                  <a:latin typeface="游ゴシック" panose="020B0400000000000000" pitchFamily="50" charset="-128"/>
                  <a:ea typeface="游ゴシック" panose="020B0400000000000000" pitchFamily="50" charset="-128"/>
                  <a:sym typeface="+mn-ea"/>
                </a:rPr>
                <a:t>（生命機能研究科 教授）</a:t>
              </a:r>
            </a:p>
          </p:txBody>
        </p:sp>
      </p:grpSp>
    </p:spTree>
    <p:extLst>
      <p:ext uri="{BB962C8B-B14F-4D97-AF65-F5344CB8AC3E}">
        <p14:creationId xmlns:p14="http://schemas.microsoft.com/office/powerpoint/2010/main" val="51757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431-0479-569F-3505-B75FD02618B4}"/>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EED5CE-A22C-7846-83B0-51AEB341D512}"/>
              </a:ext>
            </a:extLst>
          </p:cNvPr>
          <p:cNvSpPr>
            <a:spLocks noGrp="1"/>
          </p:cNvSpPr>
          <p:nvPr>
            <p:ph type="sldNum" sz="quarter" idx="12"/>
          </p:nvPr>
        </p:nvSpPr>
        <p:spPr/>
        <p:txBody>
          <a:bodyPr/>
          <a:lstStyle/>
          <a:p>
            <a:r>
              <a:rPr lang="en-US" altLang="ja-JP" dirty="0"/>
              <a:t>6</a:t>
            </a:r>
            <a:endParaRPr lang="ja-JP" altLang="en-US" dirty="0"/>
          </a:p>
        </p:txBody>
      </p:sp>
      <p:sp>
        <p:nvSpPr>
          <p:cNvPr id="3" name="コンテンツ プレースホルダー 2">
            <a:extLst>
              <a:ext uri="{FF2B5EF4-FFF2-40B4-BE49-F238E27FC236}">
                <a16:creationId xmlns:a16="http://schemas.microsoft.com/office/drawing/2014/main" id="{2E69F9A0-E75A-8E0F-DB50-C2BF67499316}"/>
              </a:ext>
            </a:extLst>
          </p:cNvPr>
          <p:cNvSpPr>
            <a:spLocks noGrp="1"/>
          </p:cNvSpPr>
          <p:nvPr>
            <p:ph idx="1"/>
          </p:nvPr>
        </p:nvSpPr>
        <p:spPr>
          <a:xfrm>
            <a:off x="443119" y="1157769"/>
            <a:ext cx="8229600" cy="3747859"/>
          </a:xfrm>
        </p:spPr>
        <p:txBody>
          <a:bodyPr/>
          <a:lstStyle/>
          <a:p>
            <a:pPr marL="0" indent="0">
              <a:buNone/>
            </a:pPr>
            <a:endParaRPr kumimoji="1" lang="en-US" altLang="ja-JP" dirty="0"/>
          </a:p>
          <a:p>
            <a:r>
              <a:rPr kumimoji="1" lang="ja-JP" altLang="en-US" dirty="0"/>
              <a:t>支援対象者</a:t>
            </a:r>
            <a:r>
              <a:rPr kumimoji="1" lang="ja-JP" altLang="en-US" sz="1500" dirty="0"/>
              <a:t>（申請者の条件）</a:t>
            </a:r>
            <a:endParaRPr kumimoji="1" lang="en-US" altLang="ja-JP" sz="1500" dirty="0"/>
          </a:p>
          <a:p>
            <a:pPr marL="272648" indent="-141682" algn="just" fontAlgn="auto">
              <a:spcAft>
                <a:spcPts val="0"/>
              </a:spcAft>
              <a:buFont typeface="Arial" panose="020B0604020202020204" pitchFamily="34" charset="0"/>
              <a:buChar char="•"/>
            </a:pPr>
            <a:r>
              <a:rPr lang="ja-JP" altLang="en-US" sz="1500" dirty="0">
                <a:sym typeface="+mn-ea"/>
              </a:rPr>
              <a:t>掲載論文の第一著者または責任著者</a:t>
            </a:r>
            <a:r>
              <a:rPr lang="ja-JP" altLang="en-US" sz="1500" baseline="30000" dirty="0">
                <a:sym typeface="+mn-ea"/>
              </a:rPr>
              <a:t>*</a:t>
            </a:r>
            <a:r>
              <a:rPr lang="en-US" altLang="ja-JP" sz="1500" baseline="30000" dirty="0">
                <a:sym typeface="+mn-ea"/>
              </a:rPr>
              <a:t>1</a:t>
            </a:r>
            <a:r>
              <a:rPr lang="ja-JP" altLang="en-US" sz="1500" dirty="0">
                <a:sym typeface="+mn-ea"/>
              </a:rPr>
              <a:t>で、掲載される論文の所属機関として本学が含まれる</a:t>
            </a:r>
            <a:endParaRPr lang="en-US" altLang="ja-JP" sz="1500" dirty="0">
              <a:sym typeface="+mn-ea"/>
            </a:endParaRPr>
          </a:p>
          <a:p>
            <a:pPr marL="272648" indent="-141682" algn="just" fontAlgn="auto">
              <a:spcAft>
                <a:spcPts val="0"/>
              </a:spcAft>
              <a:buFont typeface="Arial" panose="020B0604020202020204" pitchFamily="34" charset="0"/>
              <a:buChar char="•"/>
            </a:pPr>
            <a:r>
              <a:rPr lang="ja-JP" altLang="en-US" sz="1500" dirty="0">
                <a:sym typeface="+mn-ea"/>
              </a:rPr>
              <a:t>本学の研究者（ただし、対象の職位等については募集要項</a:t>
            </a:r>
            <a:r>
              <a:rPr lang="ja-JP" altLang="en-US" sz="1500" baseline="30000" dirty="0">
                <a:sym typeface="+mn-ea"/>
              </a:rPr>
              <a:t>*</a:t>
            </a:r>
            <a:r>
              <a:rPr lang="en-US" altLang="ja-JP" sz="1500" baseline="30000" dirty="0">
                <a:sym typeface="+mn-ea"/>
              </a:rPr>
              <a:t>2</a:t>
            </a:r>
            <a:r>
              <a:rPr lang="ja-JP" altLang="en-US" sz="1500" dirty="0">
                <a:sym typeface="+mn-ea"/>
              </a:rPr>
              <a:t>にて指定）及び、学振特別研究員 </a:t>
            </a:r>
            <a:r>
              <a:rPr lang="en-US" altLang="ja-JP" sz="1500" dirty="0">
                <a:sym typeface="+mn-ea"/>
              </a:rPr>
              <a:t>(DC, PD, RPD, SPD)</a:t>
            </a:r>
          </a:p>
          <a:p>
            <a:pPr marL="0" indent="0" algn="just" fontAlgn="auto">
              <a:spcAft>
                <a:spcPts val="0"/>
              </a:spcAft>
              <a:buNone/>
            </a:pPr>
            <a:endParaRPr lang="en-US" altLang="ja-JP" sz="1200" dirty="0">
              <a:sym typeface="+mn-ea"/>
            </a:endParaRPr>
          </a:p>
          <a:p>
            <a:pPr algn="just" fontAlgn="auto">
              <a:spcAft>
                <a:spcPts val="0"/>
              </a:spcAft>
            </a:pPr>
            <a:r>
              <a:rPr lang="ja-JP" altLang="en-US" dirty="0"/>
              <a:t>支援対象論文</a:t>
            </a:r>
            <a:endParaRPr lang="en-US" altLang="ja-JP" dirty="0"/>
          </a:p>
          <a:p>
            <a:pPr marL="272648" indent="-141682" algn="just" fontAlgn="auto">
              <a:spcAft>
                <a:spcPts val="0"/>
              </a:spcAft>
              <a:buFont typeface="Arial" panose="020B0604020202020204" pitchFamily="34" charset="0"/>
              <a:buChar char="•"/>
            </a:pPr>
            <a:r>
              <a:rPr lang="ja-JP" altLang="en-US" sz="1500" dirty="0">
                <a:sym typeface="+mn-ea"/>
              </a:rPr>
              <a:t>論文タイプは、</a:t>
            </a:r>
            <a:r>
              <a:rPr lang="en-US" altLang="ja-JP" sz="1500" dirty="0">
                <a:sym typeface="+mn-ea"/>
              </a:rPr>
              <a:t>Article</a:t>
            </a:r>
            <a:r>
              <a:rPr lang="ja-JP" altLang="en-US" sz="1500" dirty="0">
                <a:sym typeface="+mn-ea"/>
              </a:rPr>
              <a:t>／</a:t>
            </a:r>
            <a:r>
              <a:rPr lang="en-US" altLang="ja-JP" sz="1500" dirty="0">
                <a:sym typeface="+mn-ea"/>
              </a:rPr>
              <a:t>Review</a:t>
            </a:r>
            <a:r>
              <a:rPr lang="ja-JP" altLang="en-US" sz="1500" dirty="0">
                <a:sym typeface="+mn-ea"/>
              </a:rPr>
              <a:t>／</a:t>
            </a:r>
            <a:r>
              <a:rPr lang="en-US" altLang="ja-JP" sz="1500" dirty="0">
                <a:sym typeface="+mn-ea"/>
              </a:rPr>
              <a:t>Conference paper</a:t>
            </a:r>
          </a:p>
          <a:p>
            <a:pPr marL="272648" indent="-141682" algn="just" fontAlgn="auto">
              <a:spcAft>
                <a:spcPts val="0"/>
              </a:spcAft>
              <a:buFont typeface="Arial" panose="020B0604020202020204" pitchFamily="34" charset="0"/>
              <a:buChar char="•"/>
            </a:pPr>
            <a:r>
              <a:rPr lang="ja-JP" altLang="zh-CN" sz="1500" dirty="0">
                <a:sym typeface="+mn-ea"/>
              </a:rPr>
              <a:t>掲載誌はScopus</a:t>
            </a:r>
            <a:r>
              <a:rPr lang="ja-JP" altLang="en-US" sz="1500" dirty="0">
                <a:sym typeface="+mn-ea"/>
              </a:rPr>
              <a:t>の</a:t>
            </a:r>
            <a:r>
              <a:rPr lang="ja-JP" altLang="zh-CN" sz="1500" dirty="0">
                <a:sym typeface="+mn-ea"/>
              </a:rPr>
              <a:t>収録</a:t>
            </a:r>
            <a:r>
              <a:rPr lang="ja-JP" altLang="en-US" sz="1500" dirty="0">
                <a:sym typeface="+mn-ea"/>
              </a:rPr>
              <a:t>誌で</a:t>
            </a:r>
            <a:r>
              <a:rPr lang="en-US" altLang="ja-JP" sz="1500" b="1" dirty="0"/>
              <a:t>CSP</a:t>
            </a:r>
            <a:r>
              <a:rPr lang="ja-JP" altLang="en-US" sz="1500" b="1" dirty="0"/>
              <a:t>が</a:t>
            </a:r>
            <a:r>
              <a:rPr lang="en-US" altLang="ja-JP" sz="1500" b="1" dirty="0"/>
              <a:t>80</a:t>
            </a:r>
            <a:r>
              <a:rPr lang="ja-JP" altLang="en-US" sz="1500" b="1" dirty="0"/>
              <a:t>以上（申請者が教授の場合は</a:t>
            </a:r>
            <a:r>
              <a:rPr lang="en-US" altLang="ja-JP" sz="1500" b="1" dirty="0"/>
              <a:t>95</a:t>
            </a:r>
            <a:r>
              <a:rPr lang="ja-JP" altLang="en-US" sz="1500" b="1" dirty="0"/>
              <a:t>以上）</a:t>
            </a:r>
            <a:endParaRPr lang="en-US" altLang="ja-JP" sz="1500" dirty="0"/>
          </a:p>
          <a:p>
            <a:pPr marL="272648" indent="-141682" algn="just" fontAlgn="auto">
              <a:spcAft>
                <a:spcPts val="0"/>
              </a:spcAft>
              <a:buFont typeface="Arial" panose="020B0604020202020204" pitchFamily="34" charset="0"/>
              <a:buChar char="•"/>
            </a:pPr>
            <a:r>
              <a:rPr lang="ja-JP" altLang="en-US" sz="1500" dirty="0"/>
              <a:t>年度中に掲載（またはオープンアクセス化）が完了するもの</a:t>
            </a:r>
            <a:endParaRPr lang="en-US" altLang="ja-JP" sz="1500" dirty="0"/>
          </a:p>
          <a:p>
            <a:pPr marL="130966" indent="0" algn="just" fontAlgn="auto">
              <a:spcAft>
                <a:spcPts val="0"/>
              </a:spcAft>
              <a:buNone/>
            </a:pPr>
            <a:r>
              <a:rPr lang="en-US" altLang="ja-JP" sz="1200" dirty="0"/>
              <a:t>※</a:t>
            </a:r>
            <a:r>
              <a:rPr lang="ja-JP" altLang="en-US" sz="1200" dirty="0"/>
              <a:t>申請時点でグリーン</a:t>
            </a:r>
            <a:r>
              <a:rPr lang="en-US" altLang="ja-JP" sz="1200" dirty="0"/>
              <a:t>OA</a:t>
            </a:r>
            <a:r>
              <a:rPr lang="ja-JP" altLang="en-US" sz="1200" dirty="0"/>
              <a:t>に際し出版社が定めるエンバーゴ期間（論文刊行後、一定期間リポジトリ等での著者稿等の公開を許さない期間）を満了している論文は対象外 → リポジトリ等でのグリーン</a:t>
            </a:r>
            <a:r>
              <a:rPr lang="en-US" altLang="ja-JP" sz="1200" dirty="0"/>
              <a:t>OA</a:t>
            </a:r>
            <a:r>
              <a:rPr lang="ja-JP" altLang="en-US" sz="1200" dirty="0"/>
              <a:t>を行ってください</a:t>
            </a:r>
            <a:endParaRPr lang="en-US" altLang="ja-JP" sz="1200" dirty="0"/>
          </a:p>
        </p:txBody>
      </p:sp>
      <p:sp>
        <p:nvSpPr>
          <p:cNvPr id="6" name="テキスト ボックス 5">
            <a:extLst>
              <a:ext uri="{FF2B5EF4-FFF2-40B4-BE49-F238E27FC236}">
                <a16:creationId xmlns:a16="http://schemas.microsoft.com/office/drawing/2014/main" id="{E57BF951-6F8E-C1F4-DDBB-36B9CF9B55EE}"/>
              </a:ext>
            </a:extLst>
          </p:cNvPr>
          <p:cNvSpPr txBox="1"/>
          <p:nvPr/>
        </p:nvSpPr>
        <p:spPr>
          <a:xfrm>
            <a:off x="443896" y="4495370"/>
            <a:ext cx="7859216" cy="320836"/>
          </a:xfrm>
          <a:prstGeom prst="rect">
            <a:avLst/>
          </a:prstGeom>
          <a:noFill/>
        </p:spPr>
        <p:txBody>
          <a:bodyPr wrap="square" lIns="108000" rtlCol="0" anchor="ctr" anchorCtr="0">
            <a:noAutofit/>
          </a:bodyPr>
          <a:lstStyle/>
          <a:p>
            <a:r>
              <a:rPr lang="en-US" altLang="ja-JP" sz="900" dirty="0">
                <a:latin typeface="游ゴシック" panose="020B0400000000000000" pitchFamily="50" charset="-128"/>
                <a:ea typeface="游ゴシック" panose="020B0400000000000000" pitchFamily="50" charset="-128"/>
              </a:rPr>
              <a:t>*1</a:t>
            </a:r>
            <a:r>
              <a:rPr lang="ja-JP" altLang="en-US" sz="900" dirty="0">
                <a:latin typeface="游ゴシック" panose="020B0400000000000000" pitchFamily="50" charset="-128"/>
                <a:ea typeface="游ゴシック" panose="020B0400000000000000" pitchFamily="50" charset="-128"/>
              </a:rPr>
              <a:t> 共著者であり、第一著者が、自身の直接指導する本学学生または直接指導した本学卒業生（在学時の研究成果に限る）である場合も申請可能。</a:t>
            </a:r>
            <a:endParaRPr lang="en-US" altLang="ja-JP" sz="900" dirty="0">
              <a:latin typeface="游ゴシック" panose="020B0400000000000000" pitchFamily="50" charset="-128"/>
              <a:ea typeface="游ゴシック" panose="020B0400000000000000" pitchFamily="50" charset="-128"/>
            </a:endParaRPr>
          </a:p>
          <a:p>
            <a:r>
              <a:rPr lang="en-US" altLang="ja-JP" sz="900" dirty="0">
                <a:latin typeface="游ゴシック" panose="020B0400000000000000" pitchFamily="50" charset="-128"/>
                <a:ea typeface="游ゴシック" panose="020B0400000000000000" pitchFamily="50" charset="-128"/>
              </a:rPr>
              <a:t>*2</a:t>
            </a:r>
            <a:r>
              <a:rPr lang="ja-JP" altLang="en-US" sz="900" dirty="0">
                <a:latin typeface="游ゴシック" panose="020B0400000000000000" pitchFamily="50" charset="-128"/>
                <a:ea typeface="游ゴシック" panose="020B0400000000000000" pitchFamily="50" charset="-128"/>
              </a:rPr>
              <a:t>令和</a:t>
            </a:r>
            <a:r>
              <a:rPr lang="en-US" altLang="ja-JP" sz="900" dirty="0">
                <a:latin typeface="游ゴシック" panose="020B0400000000000000" pitchFamily="50" charset="-128"/>
                <a:ea typeface="游ゴシック" panose="020B0400000000000000" pitchFamily="50" charset="-128"/>
              </a:rPr>
              <a:t>7</a:t>
            </a:r>
            <a:r>
              <a:rPr lang="ja-JP" altLang="en-US"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2025</a:t>
            </a:r>
            <a:r>
              <a:rPr lang="ja-JP" altLang="en-US" sz="900" dirty="0">
                <a:latin typeface="游ゴシック" panose="020B0400000000000000" pitchFamily="50" charset="-128"/>
                <a:ea typeface="游ゴシック" panose="020B0400000000000000" pitchFamily="50" charset="-128"/>
              </a:rPr>
              <a:t>）年度版募集要項については、</a:t>
            </a:r>
            <a:r>
              <a:rPr lang="en-US" altLang="ja-JP" sz="900" dirty="0">
                <a:latin typeface="游ゴシック" panose="020B0400000000000000" pitchFamily="50" charset="-128"/>
                <a:ea typeface="游ゴシック" panose="020B0400000000000000" pitchFamily="50" charset="-128"/>
              </a:rPr>
              <a:t>7</a:t>
            </a:r>
            <a:r>
              <a:rPr lang="ja-JP" altLang="en-US" sz="900" dirty="0">
                <a:latin typeface="游ゴシック" panose="020B0400000000000000" pitchFamily="50" charset="-128"/>
                <a:ea typeface="游ゴシック" panose="020B0400000000000000" pitchFamily="50" charset="-128"/>
              </a:rPr>
              <a:t>月までに発出予定。（上記内容についても、変更となる可能性あり）</a:t>
            </a:r>
          </a:p>
        </p:txBody>
      </p:sp>
      <p:sp>
        <p:nvSpPr>
          <p:cNvPr id="7" name="タイトル 1">
            <a:extLst>
              <a:ext uri="{FF2B5EF4-FFF2-40B4-BE49-F238E27FC236}">
                <a16:creationId xmlns:a16="http://schemas.microsoft.com/office/drawing/2014/main" id="{553DA781-FEBC-7615-1B2B-3E8AC8F65654}"/>
              </a:ext>
            </a:extLst>
          </p:cNvPr>
          <p:cNvSpPr txBox="1">
            <a:spLocks/>
          </p:cNvSpPr>
          <p:nvPr/>
        </p:nvSpPr>
        <p:spPr bwMode="auto">
          <a:xfrm>
            <a:off x="683568" y="-15424"/>
            <a:ext cx="8229600" cy="9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000" b="1" kern="1200">
                <a:solidFill>
                  <a:schemeClr val="bg1"/>
                </a:solidFill>
                <a:latin typeface="游ゴシック" panose="020B0400000000000000" pitchFamily="50" charset="-128"/>
                <a:ea typeface="游ゴシック" panose="020B0400000000000000"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r>
              <a:rPr lang="ja-JP" altLang="en-US" sz="2400" dirty="0"/>
              <a:t>その他の</a:t>
            </a:r>
            <a:r>
              <a:rPr lang="en-US" altLang="ja-JP" sz="2400" dirty="0"/>
              <a:t>APC</a:t>
            </a:r>
            <a:r>
              <a:rPr lang="ja-JP" altLang="zh-CN" sz="2400" dirty="0"/>
              <a:t>支援</a:t>
            </a:r>
            <a:r>
              <a:rPr lang="ja-JP" altLang="en-US" sz="2400" dirty="0"/>
              <a:t>（英語論文投稿支援事業）②</a:t>
            </a:r>
          </a:p>
        </p:txBody>
      </p:sp>
    </p:spTree>
    <p:extLst>
      <p:ext uri="{BB962C8B-B14F-4D97-AF65-F5344CB8AC3E}">
        <p14:creationId xmlns:p14="http://schemas.microsoft.com/office/powerpoint/2010/main" val="12635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E6E3B-99E8-6453-0898-ADD81F9DF1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A29F862-BAAA-E07E-1CA5-91B1E75CE2E6}"/>
              </a:ext>
            </a:extLst>
          </p:cNvPr>
          <p:cNvSpPr>
            <a:spLocks noGrp="1"/>
          </p:cNvSpPr>
          <p:nvPr>
            <p:ph type="title"/>
          </p:nvPr>
        </p:nvSpPr>
        <p:spPr/>
        <p:txBody>
          <a:bodyPr/>
          <a:lstStyle/>
          <a:p>
            <a:r>
              <a:rPr lang="ja-JP" altLang="en-US" sz="2400" dirty="0"/>
              <a:t>その他の</a:t>
            </a:r>
            <a:r>
              <a:rPr lang="en-US" altLang="ja-JP" sz="2400" dirty="0"/>
              <a:t>APC</a:t>
            </a:r>
            <a:r>
              <a:rPr lang="ja-JP" altLang="zh-CN" sz="2400" dirty="0"/>
              <a:t>支援</a:t>
            </a:r>
            <a:r>
              <a:rPr lang="ja-JP" altLang="en-US" sz="2400" dirty="0"/>
              <a:t>（英語論文投稿支援事業）③</a:t>
            </a:r>
          </a:p>
        </p:txBody>
      </p:sp>
      <p:sp>
        <p:nvSpPr>
          <p:cNvPr id="4" name="スライド番号プレースホルダー 3">
            <a:extLst>
              <a:ext uri="{FF2B5EF4-FFF2-40B4-BE49-F238E27FC236}">
                <a16:creationId xmlns:a16="http://schemas.microsoft.com/office/drawing/2014/main" id="{0A57A71E-AA74-DF18-59BF-3D53A0532151}"/>
              </a:ext>
            </a:extLst>
          </p:cNvPr>
          <p:cNvSpPr>
            <a:spLocks noGrp="1"/>
          </p:cNvSpPr>
          <p:nvPr>
            <p:ph type="sldNum" sz="quarter" idx="12"/>
          </p:nvPr>
        </p:nvSpPr>
        <p:spPr>
          <a:xfrm>
            <a:off x="6553200" y="4767270"/>
            <a:ext cx="2133600" cy="273844"/>
          </a:xfrm>
        </p:spPr>
        <p:txBody>
          <a:bodyPr/>
          <a:lstStyle/>
          <a:p>
            <a:r>
              <a:rPr lang="en-US" altLang="ja-JP" dirty="0"/>
              <a:t>7</a:t>
            </a:r>
            <a:endParaRPr lang="ja-JP" altLang="en-US" dirty="0"/>
          </a:p>
        </p:txBody>
      </p:sp>
      <p:sp>
        <p:nvSpPr>
          <p:cNvPr id="3" name="コンテンツ プレースホルダー 2">
            <a:extLst>
              <a:ext uri="{FF2B5EF4-FFF2-40B4-BE49-F238E27FC236}">
                <a16:creationId xmlns:a16="http://schemas.microsoft.com/office/drawing/2014/main" id="{02FF9423-8C4E-D306-9432-2E7F218F5F1C}"/>
              </a:ext>
            </a:extLst>
          </p:cNvPr>
          <p:cNvSpPr>
            <a:spLocks noGrp="1"/>
          </p:cNvSpPr>
          <p:nvPr>
            <p:ph idx="1"/>
          </p:nvPr>
        </p:nvSpPr>
        <p:spPr>
          <a:xfrm>
            <a:off x="457200" y="1220861"/>
            <a:ext cx="8229600" cy="2955771"/>
          </a:xfrm>
        </p:spPr>
        <p:txBody>
          <a:bodyPr/>
          <a:lstStyle/>
          <a:p>
            <a:r>
              <a:rPr lang="ja-JP" altLang="en-US" dirty="0"/>
              <a:t>支援内容</a:t>
            </a:r>
            <a:endParaRPr lang="en-US" altLang="ja-JP" dirty="0"/>
          </a:p>
          <a:p>
            <a:pPr marL="334800" lvl="1" indent="-129600"/>
            <a:r>
              <a:rPr lang="ja-JP" altLang="en-US" dirty="0"/>
              <a:t>フル</a:t>
            </a:r>
            <a:r>
              <a:rPr lang="en-US" altLang="ja-JP" dirty="0"/>
              <a:t>OA</a:t>
            </a:r>
            <a:r>
              <a:rPr lang="ja-JP" altLang="en-US" dirty="0"/>
              <a:t>誌に受理された場合の論文掲載料、またはハイブリッド誌で論文をオープンアクセスとするための費用（</a:t>
            </a:r>
            <a:r>
              <a:rPr lang="en-US" altLang="ja-JP" dirty="0"/>
              <a:t>=APC</a:t>
            </a:r>
            <a:r>
              <a:rPr lang="ja-JP" altLang="en-US" dirty="0"/>
              <a:t>の支援）</a:t>
            </a:r>
            <a:endParaRPr lang="en-US" altLang="ja-JP" dirty="0"/>
          </a:p>
          <a:p>
            <a:pPr marL="334800" lvl="1" indent="-129600"/>
            <a:r>
              <a:rPr lang="en-US" altLang="ja-JP" dirty="0"/>
              <a:t>1</a:t>
            </a:r>
            <a:r>
              <a:rPr lang="ja-JP" altLang="en-US" dirty="0"/>
              <a:t>件あたり上限</a:t>
            </a:r>
            <a:r>
              <a:rPr lang="en-US" altLang="ja-JP" dirty="0"/>
              <a:t>30</a:t>
            </a:r>
            <a:r>
              <a:rPr lang="ja-JP" altLang="en-US" dirty="0"/>
              <a:t>万円（</a:t>
            </a:r>
            <a:r>
              <a:rPr lang="en-US" altLang="ja-JP" dirty="0"/>
              <a:t>CSP</a:t>
            </a:r>
            <a:r>
              <a:rPr lang="ja-JP" altLang="en-US" dirty="0"/>
              <a:t>が</a:t>
            </a:r>
            <a:r>
              <a:rPr lang="en-US" altLang="ja-JP" dirty="0"/>
              <a:t>95</a:t>
            </a:r>
            <a:r>
              <a:rPr lang="ja-JP" altLang="en-US" dirty="0"/>
              <a:t>以上である場合は上限</a:t>
            </a:r>
            <a:r>
              <a:rPr lang="en-US" altLang="ja-JP" dirty="0"/>
              <a:t>50</a:t>
            </a:r>
            <a:r>
              <a:rPr lang="ja-JP" altLang="en-US" dirty="0"/>
              <a:t>万円）</a:t>
            </a:r>
            <a:endParaRPr lang="en-US" altLang="ja-JP" dirty="0"/>
          </a:p>
          <a:p>
            <a:pPr marL="334800" lvl="1" indent="-129600"/>
            <a:r>
              <a:rPr lang="ja-JP" altLang="en-US" dirty="0"/>
              <a:t>年度を通じての支援上限回数は申請者の属性等によって異なる</a:t>
            </a:r>
            <a:endParaRPr lang="en-US" altLang="ja-JP" dirty="0"/>
          </a:p>
          <a:p>
            <a:pPr marL="205200" lvl="1" indent="0">
              <a:buNone/>
            </a:pPr>
            <a:r>
              <a:rPr lang="en-US" altLang="ja-JP" dirty="0"/>
              <a:t>※</a:t>
            </a:r>
            <a:r>
              <a:rPr lang="ja-JP" altLang="ja-JP" sz="1400" b="0" i="0" u="none" strike="noStrike" dirty="0">
                <a:solidFill>
                  <a:srgbClr val="000000"/>
                </a:solidFill>
                <a:effectLst/>
                <a:latin typeface="游ゴシック" panose="020B0400000000000000" pitchFamily="50" charset="-128"/>
                <a:ea typeface="游ゴシック" panose="020B0400000000000000" pitchFamily="50" charset="-128"/>
              </a:rPr>
              <a:t>基本的に募集要項の条件を満たす場合は採択される</a:t>
            </a:r>
            <a:endParaRPr lang="en-US" altLang="ja-JP" sz="1400" dirty="0"/>
          </a:p>
          <a:p>
            <a:pPr marL="0" indent="0">
              <a:buNone/>
            </a:pPr>
            <a:endParaRPr lang="en-US" altLang="ja-JP" sz="600" dirty="0"/>
          </a:p>
          <a:p>
            <a:pPr marL="0" indent="0" algn="just">
              <a:buNone/>
            </a:pPr>
            <a:endParaRPr lang="en-US" altLang="ja-JP" sz="800" dirty="0"/>
          </a:p>
          <a:p>
            <a:pPr marL="0" indent="0" algn="just">
              <a:buNone/>
            </a:pPr>
            <a:r>
              <a:rPr lang="ja-JP" altLang="en-US" sz="1600" b="1" dirty="0"/>
              <a:t>詳細な情報はマイハンダイの募集要項をご確認ください。年度、前期</a:t>
            </a:r>
            <a:r>
              <a:rPr lang="en-US" altLang="ja-JP" sz="1600" b="1" dirty="0"/>
              <a:t>/</a:t>
            </a:r>
            <a:r>
              <a:rPr lang="ja-JP" altLang="en-US" sz="1600" b="1" dirty="0"/>
              <a:t>後期によって内容が変更となる場合があります。</a:t>
            </a:r>
            <a:endParaRPr lang="en-US" altLang="ja-JP" sz="1600" b="1" dirty="0"/>
          </a:p>
          <a:p>
            <a:pPr marL="0" indent="0" algn="just">
              <a:buNone/>
            </a:pPr>
            <a:r>
              <a:rPr lang="en-US" altLang="ja-JP" sz="1400" b="1" i="0" u="none" strike="noStrike" dirty="0">
                <a:solidFill>
                  <a:srgbClr val="000000"/>
                </a:solidFill>
                <a:effectLst/>
                <a:ea typeface="游ゴシック" panose="020B0400000000000000" pitchFamily="50" charset="-128"/>
              </a:rPr>
              <a:t>※</a:t>
            </a:r>
            <a:r>
              <a:rPr lang="ja-JP" altLang="ja-JP" sz="1400" b="1" i="0" u="none" strike="noStrike" dirty="0">
                <a:solidFill>
                  <a:srgbClr val="000000"/>
                </a:solidFill>
                <a:effectLst/>
                <a:ea typeface="游ゴシック" panose="020B0400000000000000" pitchFamily="50" charset="-128"/>
              </a:rPr>
              <a:t>令和7（2025）年度版募集要項</a:t>
            </a:r>
            <a:r>
              <a:rPr lang="ja-JP" altLang="en-US" sz="1400" b="1" i="0" u="none" strike="noStrike" dirty="0">
                <a:solidFill>
                  <a:srgbClr val="000000"/>
                </a:solidFill>
                <a:effectLst/>
                <a:ea typeface="游ゴシック" panose="020B0400000000000000" pitchFamily="50" charset="-128"/>
              </a:rPr>
              <a:t>は</a:t>
            </a:r>
            <a:r>
              <a:rPr lang="ja-JP" altLang="ja-JP" sz="1400" b="1" i="0" u="none" strike="noStrike" dirty="0">
                <a:solidFill>
                  <a:srgbClr val="000000"/>
                </a:solidFill>
                <a:effectLst/>
                <a:ea typeface="游ゴシック" panose="020B0400000000000000" pitchFamily="50" charset="-128"/>
              </a:rPr>
              <a:t>7月までに発出予定</a:t>
            </a:r>
            <a:r>
              <a:rPr lang="ja-JP" altLang="ja-JP" sz="1400" b="0" i="0" u="none" strike="noStrike" dirty="0">
                <a:solidFill>
                  <a:srgbClr val="000000"/>
                </a:solidFill>
                <a:effectLst/>
                <a:ea typeface="游ゴシック" panose="020B0400000000000000" pitchFamily="50" charset="-128"/>
              </a:rPr>
              <a:t>（</a:t>
            </a:r>
            <a:r>
              <a:rPr lang="ja-JP" altLang="en-US" sz="1400" b="0" i="0" u="none" strike="noStrike" dirty="0">
                <a:solidFill>
                  <a:srgbClr val="000000"/>
                </a:solidFill>
                <a:effectLst/>
                <a:ea typeface="游ゴシック" panose="020B0400000000000000" pitchFamily="50" charset="-128"/>
              </a:rPr>
              <a:t>ここでの説明から変更される</a:t>
            </a:r>
            <a:r>
              <a:rPr lang="ja-JP" altLang="ja-JP" sz="1400" b="0" i="0" u="none" strike="noStrike" dirty="0">
                <a:solidFill>
                  <a:srgbClr val="000000"/>
                </a:solidFill>
                <a:effectLst/>
                <a:ea typeface="游ゴシック" panose="020B0400000000000000" pitchFamily="50" charset="-128"/>
              </a:rPr>
              <a:t>可能性あり）</a:t>
            </a:r>
            <a:r>
              <a:rPr lang="ja-JP" altLang="ja-JP" sz="1600" b="0" i="0" dirty="0">
                <a:effectLst/>
                <a:ea typeface="游ゴシック" panose="020B0400000000000000" pitchFamily="50" charset="-128"/>
              </a:rPr>
              <a:t>​</a:t>
            </a:r>
            <a:endParaRPr lang="ja-JP" altLang="ja-JP" sz="1600" b="0" i="0" dirty="0">
              <a:effectLst/>
            </a:endParaRPr>
          </a:p>
          <a:p>
            <a:pPr marL="0" indent="0" algn="just">
              <a:buNone/>
            </a:pPr>
            <a:endParaRPr lang="en-US" altLang="ja-JP" sz="1600" b="1" dirty="0"/>
          </a:p>
        </p:txBody>
      </p:sp>
      <p:grpSp>
        <p:nvGrpSpPr>
          <p:cNvPr id="7" name="グループ化 6">
            <a:extLst>
              <a:ext uri="{FF2B5EF4-FFF2-40B4-BE49-F238E27FC236}">
                <a16:creationId xmlns:a16="http://schemas.microsoft.com/office/drawing/2014/main" id="{39EC1B83-B872-89C2-2B95-38C6F1FF204D}"/>
              </a:ext>
            </a:extLst>
          </p:cNvPr>
          <p:cNvGrpSpPr/>
          <p:nvPr/>
        </p:nvGrpSpPr>
        <p:grpSpPr>
          <a:xfrm>
            <a:off x="827584" y="4227934"/>
            <a:ext cx="6979751" cy="507499"/>
            <a:chOff x="827584" y="4392780"/>
            <a:chExt cx="6979751" cy="507499"/>
          </a:xfrm>
        </p:grpSpPr>
        <p:sp>
          <p:nvSpPr>
            <p:cNvPr id="6" name="テキスト ボックス 5">
              <a:extLst>
                <a:ext uri="{FF2B5EF4-FFF2-40B4-BE49-F238E27FC236}">
                  <a16:creationId xmlns:a16="http://schemas.microsoft.com/office/drawing/2014/main" id="{FE822790-7DF8-29FC-101E-D77F76539A28}"/>
                </a:ext>
              </a:extLst>
            </p:cNvPr>
            <p:cNvSpPr txBox="1"/>
            <p:nvPr/>
          </p:nvSpPr>
          <p:spPr>
            <a:xfrm>
              <a:off x="1336664" y="4392780"/>
              <a:ext cx="6470671" cy="507499"/>
            </a:xfrm>
            <a:prstGeom prst="rect">
              <a:avLst/>
            </a:prstGeom>
            <a:solidFill>
              <a:schemeClr val="accent5">
                <a:lumMod val="20000"/>
                <a:lumOff val="80000"/>
              </a:schemeClr>
            </a:solidFill>
          </p:spPr>
          <p:txBody>
            <a:bodyPr wrap="square" lIns="180000" rIns="108000" rtlCol="0" anchor="ctr" anchorCtr="0">
              <a:noAutofit/>
            </a:bodyPr>
            <a:lstStyle/>
            <a:p>
              <a:r>
                <a:rPr lang="ja-JP" altLang="en-US" sz="1200" b="1" dirty="0">
                  <a:latin typeface="游ゴシック" panose="020B0400000000000000" pitchFamily="50" charset="-128"/>
                  <a:ea typeface="游ゴシック" panose="020B0400000000000000" pitchFamily="50" charset="-128"/>
                </a:rPr>
                <a:t>マイハンダイ＞大学本部事務機構＞ 研究推進関係＞ 学内支援事業＞研究成果の国際発信</a:t>
              </a:r>
              <a:endParaRPr lang="en-US" altLang="ja-JP" sz="1200" b="1" dirty="0">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hlinkClick r:id="rId3"/>
                </a:rPr>
                <a:t>https://my.osaka-u.ac.jp/admin/kensui/joint/researchresults/publicationsupport</a:t>
              </a:r>
              <a:endParaRPr lang="en-US" altLang="ja-JP" sz="1200"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13C787CC-487B-CA23-F52C-62EC7FC297D5}"/>
                </a:ext>
              </a:extLst>
            </p:cNvPr>
            <p:cNvGrpSpPr/>
            <p:nvPr/>
          </p:nvGrpSpPr>
          <p:grpSpPr>
            <a:xfrm>
              <a:off x="827584" y="4392780"/>
              <a:ext cx="652214" cy="507499"/>
              <a:chOff x="823442" y="4410673"/>
              <a:chExt cx="652214" cy="507499"/>
            </a:xfrm>
            <a:solidFill>
              <a:schemeClr val="accent5"/>
            </a:solidFill>
          </p:grpSpPr>
          <p:sp>
            <p:nvSpPr>
              <p:cNvPr id="9" name="矢印: 右 8">
                <a:extLst>
                  <a:ext uri="{FF2B5EF4-FFF2-40B4-BE49-F238E27FC236}">
                    <a16:creationId xmlns:a16="http://schemas.microsoft.com/office/drawing/2014/main" id="{AE5087EA-CB8F-B11A-E3F6-7255D0E1DE74}"/>
                  </a:ext>
                </a:extLst>
              </p:cNvPr>
              <p:cNvSpPr/>
              <p:nvPr/>
            </p:nvSpPr>
            <p:spPr>
              <a:xfrm>
                <a:off x="823443" y="4410673"/>
                <a:ext cx="652213" cy="507499"/>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F816FCB-5848-076B-F936-F83A87DAC571}"/>
                  </a:ext>
                </a:extLst>
              </p:cNvPr>
              <p:cNvSpPr txBox="1"/>
              <p:nvPr/>
            </p:nvSpPr>
            <p:spPr>
              <a:xfrm>
                <a:off x="823442" y="4535215"/>
                <a:ext cx="508197" cy="261610"/>
              </a:xfrm>
              <a:prstGeom prst="rect">
                <a:avLst/>
              </a:prstGeom>
              <a:grpFill/>
            </p:spPr>
            <p:txBody>
              <a:bodyPr wrap="square" rtlCol="0">
                <a:spAutoFit/>
              </a:bodyPr>
              <a:lstStyle/>
              <a:p>
                <a:r>
                  <a:rPr kumimoji="1" lang="ja-JP" altLang="en-US" sz="1100" dirty="0">
                    <a:solidFill>
                      <a:schemeClr val="bg1"/>
                    </a:solidFill>
                  </a:rPr>
                  <a:t>詳細</a:t>
                </a:r>
              </a:p>
            </p:txBody>
          </p:sp>
        </p:grpSp>
      </p:grpSp>
    </p:spTree>
    <p:extLst>
      <p:ext uri="{BB962C8B-B14F-4D97-AF65-F5344CB8AC3E}">
        <p14:creationId xmlns:p14="http://schemas.microsoft.com/office/powerpoint/2010/main" val="71230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D407B8-7C75-D46B-8E5F-4CBCA757C8E3}"/>
              </a:ext>
            </a:extLst>
          </p:cNvPr>
          <p:cNvSpPr>
            <a:spLocks noGrp="1"/>
          </p:cNvSpPr>
          <p:nvPr>
            <p:ph type="sldNum" sz="quarter" idx="12"/>
          </p:nvPr>
        </p:nvSpPr>
        <p:spPr/>
        <p:txBody>
          <a:bodyPr/>
          <a:lstStyle/>
          <a:p>
            <a:r>
              <a:rPr lang="en-US" altLang="ja-JP" dirty="0"/>
              <a:t>8</a:t>
            </a:r>
            <a:endParaRPr lang="ja-JP" altLang="en-US" dirty="0"/>
          </a:p>
        </p:txBody>
      </p:sp>
      <p:sp>
        <p:nvSpPr>
          <p:cNvPr id="7" name="タイトル 1">
            <a:extLst>
              <a:ext uri="{FF2B5EF4-FFF2-40B4-BE49-F238E27FC236}">
                <a16:creationId xmlns:a16="http://schemas.microsoft.com/office/drawing/2014/main" id="{7B5EEDFB-4476-8CB1-9571-68FBE20F3EC7}"/>
              </a:ext>
            </a:extLst>
          </p:cNvPr>
          <p:cNvSpPr txBox="1">
            <a:spLocks/>
          </p:cNvSpPr>
          <p:nvPr/>
        </p:nvSpPr>
        <p:spPr>
          <a:xfrm>
            <a:off x="1499320" y="1779662"/>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大阪大学のオープンアクセス支援②：大阪大学学術情報庫 </a:t>
            </a:r>
            <a:r>
              <a:rPr lang="en-US" altLang="ja-JP" sz="2800" dirty="0"/>
              <a:t>OUKA</a:t>
            </a:r>
          </a:p>
        </p:txBody>
      </p:sp>
      <p:sp>
        <p:nvSpPr>
          <p:cNvPr id="8" name="タイトル 1">
            <a:extLst>
              <a:ext uri="{FF2B5EF4-FFF2-40B4-BE49-F238E27FC236}">
                <a16:creationId xmlns:a16="http://schemas.microsoft.com/office/drawing/2014/main" id="{41A973F0-E802-72BB-2439-53701C7D5876}"/>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pic>
        <p:nvPicPr>
          <p:cNvPr id="3" name="図 2" descr="挿絵 が含まれている画像&#10;&#10;自動的に生成された説明">
            <a:extLst>
              <a:ext uri="{FF2B5EF4-FFF2-40B4-BE49-F238E27FC236}">
                <a16:creationId xmlns:a16="http://schemas.microsoft.com/office/drawing/2014/main" id="{6EFECDF0-565F-64F8-7FA1-C6E81907C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309087"/>
            <a:ext cx="1315295" cy="1322664"/>
          </a:xfrm>
          <a:prstGeom prst="rect">
            <a:avLst/>
          </a:prstGeom>
        </p:spPr>
      </p:pic>
    </p:spTree>
    <p:extLst>
      <p:ext uri="{BB962C8B-B14F-4D97-AF65-F5344CB8AC3E}">
        <p14:creationId xmlns:p14="http://schemas.microsoft.com/office/powerpoint/2010/main" val="111081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D278-7561-9260-7EF1-6A3045E7D3B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308164-8F00-4E89-E7B5-E48B3560CAE7}"/>
              </a:ext>
            </a:extLst>
          </p:cNvPr>
          <p:cNvSpPr>
            <a:spLocks noGrp="1"/>
          </p:cNvSpPr>
          <p:nvPr>
            <p:ph type="sldNum" sz="quarter" idx="12"/>
          </p:nvPr>
        </p:nvSpPr>
        <p:spPr/>
        <p:txBody>
          <a:bodyPr/>
          <a:lstStyle/>
          <a:p>
            <a:r>
              <a:rPr lang="en-US" altLang="ja-JP" dirty="0"/>
              <a:t>8</a:t>
            </a:r>
            <a:endParaRPr lang="ja-JP" altLang="en-US" dirty="0"/>
          </a:p>
        </p:txBody>
      </p:sp>
      <p:sp>
        <p:nvSpPr>
          <p:cNvPr id="7" name="タイトル 1">
            <a:extLst>
              <a:ext uri="{FF2B5EF4-FFF2-40B4-BE49-F238E27FC236}">
                <a16:creationId xmlns:a16="http://schemas.microsoft.com/office/drawing/2014/main" id="{5A378A58-6A88-DE1D-500F-41D19F84E7CE}"/>
              </a:ext>
            </a:extLst>
          </p:cNvPr>
          <p:cNvSpPr txBox="1">
            <a:spLocks/>
          </p:cNvSpPr>
          <p:nvPr/>
        </p:nvSpPr>
        <p:spPr>
          <a:xfrm>
            <a:off x="1499320" y="1779662"/>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大阪大学のオープンアクセス支援②：大阪大学学術情報庫 </a:t>
            </a:r>
            <a:r>
              <a:rPr lang="en-US" altLang="ja-JP" sz="2800" dirty="0"/>
              <a:t>OUKA</a:t>
            </a:r>
          </a:p>
        </p:txBody>
      </p:sp>
      <p:sp>
        <p:nvSpPr>
          <p:cNvPr id="8" name="タイトル 1">
            <a:extLst>
              <a:ext uri="{FF2B5EF4-FFF2-40B4-BE49-F238E27FC236}">
                <a16:creationId xmlns:a16="http://schemas.microsoft.com/office/drawing/2014/main" id="{1981D958-92B9-82DA-6C99-2882602548F2}"/>
              </a:ext>
            </a:extLst>
          </p:cNvPr>
          <p:cNvSpPr txBox="1">
            <a:spLocks/>
          </p:cNvSpPr>
          <p:nvPr/>
        </p:nvSpPr>
        <p:spPr>
          <a:xfrm>
            <a:off x="1524000" y="1131590"/>
            <a:ext cx="6120680" cy="1738931"/>
          </a:xfrm>
          <a:prstGeom prst="rect">
            <a:avLst/>
          </a:prstGeom>
        </p:spPr>
        <p:txBody>
          <a:bodyPr/>
          <a:lst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a:lstStyle>
          <a:p>
            <a:pPr algn="l"/>
            <a:r>
              <a:rPr lang="ja-JP" altLang="en-US" sz="2800" dirty="0"/>
              <a:t>次の動画</a:t>
            </a:r>
          </a:p>
        </p:txBody>
      </p:sp>
      <p:grpSp>
        <p:nvGrpSpPr>
          <p:cNvPr id="4" name="グループ化 3">
            <a:extLst>
              <a:ext uri="{FF2B5EF4-FFF2-40B4-BE49-F238E27FC236}">
                <a16:creationId xmlns:a16="http://schemas.microsoft.com/office/drawing/2014/main" id="{61278F34-6A9F-9AC8-37F2-DAF6934A2836}"/>
              </a:ext>
            </a:extLst>
          </p:cNvPr>
          <p:cNvGrpSpPr>
            <a:grpSpLocks noChangeAspect="1"/>
          </p:cNvGrpSpPr>
          <p:nvPr/>
        </p:nvGrpSpPr>
        <p:grpSpPr>
          <a:xfrm>
            <a:off x="4932040" y="1275606"/>
            <a:ext cx="3436685" cy="2332443"/>
            <a:chOff x="6823005" y="3216050"/>
            <a:chExt cx="2069387" cy="1404464"/>
          </a:xfrm>
        </p:grpSpPr>
        <p:pic>
          <p:nvPicPr>
            <p:cNvPr id="5" name="図 4" descr="挿絵 が含まれている画像&#10;&#10;自動的に生成された説明">
              <a:extLst>
                <a:ext uri="{FF2B5EF4-FFF2-40B4-BE49-F238E27FC236}">
                  <a16:creationId xmlns:a16="http://schemas.microsoft.com/office/drawing/2014/main" id="{1CBEEF87-EA7A-2558-9C0C-E5970D9BD6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824081"/>
              <a:ext cx="792000" cy="796433"/>
            </a:xfrm>
            <a:prstGeom prst="rect">
              <a:avLst/>
            </a:prstGeom>
          </p:spPr>
        </p:pic>
        <p:sp>
          <p:nvSpPr>
            <p:cNvPr id="6" name="吹き出し: 円形 16">
              <a:extLst>
                <a:ext uri="{FF2B5EF4-FFF2-40B4-BE49-F238E27FC236}">
                  <a16:creationId xmlns:a16="http://schemas.microsoft.com/office/drawing/2014/main" id="{20B69423-CE94-7880-D134-AC27C8955412}"/>
                </a:ext>
              </a:extLst>
            </p:cNvPr>
            <p:cNvSpPr/>
            <p:nvPr/>
          </p:nvSpPr>
          <p:spPr>
            <a:xfrm>
              <a:off x="6823005" y="3216050"/>
              <a:ext cx="1298754" cy="707601"/>
            </a:xfrm>
            <a:custGeom>
              <a:avLst/>
              <a:gdLst>
                <a:gd name="connsiteX0" fmla="*/ 1376673 w 1368000"/>
                <a:gd name="connsiteY0" fmla="*/ 647568 h 720000"/>
                <a:gd name="connsiteX1" fmla="*/ 1130340 w 1368000"/>
                <a:gd name="connsiteY1" fmla="*/ 632790 h 720000"/>
                <a:gd name="connsiteX2" fmla="*/ 504200 w 1368000"/>
                <a:gd name="connsiteY2" fmla="*/ 707339 h 720000"/>
                <a:gd name="connsiteX3" fmla="*/ 154681 w 1368000"/>
                <a:gd name="connsiteY3" fmla="*/ 131990 h 720000"/>
                <a:gd name="connsiteX4" fmla="*/ 807583 w 1368000"/>
                <a:gd name="connsiteY4" fmla="*/ 5924 h 720000"/>
                <a:gd name="connsiteX5" fmla="*/ 1291998 w 1368000"/>
                <a:gd name="connsiteY5" fmla="*/ 524925 h 720000"/>
                <a:gd name="connsiteX6" fmla="*/ 1376673 w 1368000"/>
                <a:gd name="connsiteY6" fmla="*/ 647568 h 720000"/>
                <a:gd name="connsiteX0" fmla="*/ 1377110 w 1377110"/>
                <a:gd name="connsiteY0" fmla="*/ 647577 h 720013"/>
                <a:gd name="connsiteX1" fmla="*/ 1130777 w 1377110"/>
                <a:gd name="connsiteY1" fmla="*/ 632799 h 720013"/>
                <a:gd name="connsiteX2" fmla="*/ 504637 w 1377110"/>
                <a:gd name="connsiteY2" fmla="*/ 707348 h 720013"/>
                <a:gd name="connsiteX3" fmla="*/ 155118 w 1377110"/>
                <a:gd name="connsiteY3" fmla="*/ 131999 h 720013"/>
                <a:gd name="connsiteX4" fmla="*/ 808020 w 1377110"/>
                <a:gd name="connsiteY4" fmla="*/ 5933 h 720013"/>
                <a:gd name="connsiteX5" fmla="*/ 1235830 w 1377110"/>
                <a:gd name="connsiteY5" fmla="*/ 524934 h 720013"/>
                <a:gd name="connsiteX6" fmla="*/ 1377110 w 1377110"/>
                <a:gd name="connsiteY6" fmla="*/ 647577 h 720013"/>
                <a:gd name="connsiteX0" fmla="*/ 1323593 w 1323593"/>
                <a:gd name="connsiteY0" fmla="*/ 647577 h 733552"/>
                <a:gd name="connsiteX1" fmla="*/ 1092500 w 1323593"/>
                <a:gd name="connsiteY1" fmla="*/ 595787 h 733552"/>
                <a:gd name="connsiteX2" fmla="*/ 451120 w 1323593"/>
                <a:gd name="connsiteY2" fmla="*/ 707348 h 733552"/>
                <a:gd name="connsiteX3" fmla="*/ 101601 w 1323593"/>
                <a:gd name="connsiteY3" fmla="*/ 131999 h 733552"/>
                <a:gd name="connsiteX4" fmla="*/ 754503 w 1323593"/>
                <a:gd name="connsiteY4" fmla="*/ 5933 h 733552"/>
                <a:gd name="connsiteX5" fmla="*/ 1182313 w 1323593"/>
                <a:gd name="connsiteY5" fmla="*/ 524934 h 733552"/>
                <a:gd name="connsiteX6" fmla="*/ 1323593 w 1323593"/>
                <a:gd name="connsiteY6" fmla="*/ 647577 h 733552"/>
                <a:gd name="connsiteX0" fmla="*/ 1280050 w 1280050"/>
                <a:gd name="connsiteY0" fmla="*/ 627983 h 733552"/>
                <a:gd name="connsiteX1" fmla="*/ 1092500 w 1280050"/>
                <a:gd name="connsiteY1" fmla="*/ 595787 h 733552"/>
                <a:gd name="connsiteX2" fmla="*/ 451120 w 1280050"/>
                <a:gd name="connsiteY2" fmla="*/ 707348 h 733552"/>
                <a:gd name="connsiteX3" fmla="*/ 101601 w 1280050"/>
                <a:gd name="connsiteY3" fmla="*/ 131999 h 733552"/>
                <a:gd name="connsiteX4" fmla="*/ 754503 w 1280050"/>
                <a:gd name="connsiteY4" fmla="*/ 5933 h 733552"/>
                <a:gd name="connsiteX5" fmla="*/ 1182313 w 1280050"/>
                <a:gd name="connsiteY5" fmla="*/ 524934 h 733552"/>
                <a:gd name="connsiteX6" fmla="*/ 1280050 w 1280050"/>
                <a:gd name="connsiteY6" fmla="*/ 627983 h 733552"/>
                <a:gd name="connsiteX0" fmla="*/ 1196930 w 1196930"/>
                <a:gd name="connsiteY0" fmla="*/ 629293 h 736729"/>
                <a:gd name="connsiteX1" fmla="*/ 1009380 w 1196930"/>
                <a:gd name="connsiteY1" fmla="*/ 597097 h 736729"/>
                <a:gd name="connsiteX2" fmla="*/ 252611 w 1196930"/>
                <a:gd name="connsiteY2" fmla="*/ 710835 h 736729"/>
                <a:gd name="connsiteX3" fmla="*/ 18481 w 1196930"/>
                <a:gd name="connsiteY3" fmla="*/ 133309 h 736729"/>
                <a:gd name="connsiteX4" fmla="*/ 671383 w 1196930"/>
                <a:gd name="connsiteY4" fmla="*/ 7243 h 736729"/>
                <a:gd name="connsiteX5" fmla="*/ 1099193 w 1196930"/>
                <a:gd name="connsiteY5" fmla="*/ 526244 h 736729"/>
                <a:gd name="connsiteX6" fmla="*/ 1196930 w 1196930"/>
                <a:gd name="connsiteY6" fmla="*/ 629293 h 736729"/>
                <a:gd name="connsiteX0" fmla="*/ 1201347 w 1201347"/>
                <a:gd name="connsiteY0" fmla="*/ 629293 h 715994"/>
                <a:gd name="connsiteX1" fmla="*/ 1013797 w 1201347"/>
                <a:gd name="connsiteY1" fmla="*/ 597097 h 715994"/>
                <a:gd name="connsiteX2" fmla="*/ 257028 w 1201347"/>
                <a:gd name="connsiteY2" fmla="*/ 710835 h 715994"/>
                <a:gd name="connsiteX3" fmla="*/ 22898 w 1201347"/>
                <a:gd name="connsiteY3" fmla="*/ 133309 h 715994"/>
                <a:gd name="connsiteX4" fmla="*/ 675800 w 1201347"/>
                <a:gd name="connsiteY4" fmla="*/ 7243 h 715994"/>
                <a:gd name="connsiteX5" fmla="*/ 1103610 w 1201347"/>
                <a:gd name="connsiteY5" fmla="*/ 526244 h 715994"/>
                <a:gd name="connsiteX6" fmla="*/ 1201347 w 1201347"/>
                <a:gd name="connsiteY6" fmla="*/ 629293 h 715994"/>
                <a:gd name="connsiteX0" fmla="*/ 1200455 w 1200455"/>
                <a:gd name="connsiteY0" fmla="*/ 629293 h 729819"/>
                <a:gd name="connsiteX1" fmla="*/ 1012905 w 1200455"/>
                <a:gd name="connsiteY1" fmla="*/ 597097 h 729819"/>
                <a:gd name="connsiteX2" fmla="*/ 256136 w 1200455"/>
                <a:gd name="connsiteY2" fmla="*/ 710835 h 729819"/>
                <a:gd name="connsiteX3" fmla="*/ 22006 w 1200455"/>
                <a:gd name="connsiteY3" fmla="*/ 133309 h 729819"/>
                <a:gd name="connsiteX4" fmla="*/ 674908 w 1200455"/>
                <a:gd name="connsiteY4" fmla="*/ 7243 h 729819"/>
                <a:gd name="connsiteX5" fmla="*/ 1102718 w 1200455"/>
                <a:gd name="connsiteY5" fmla="*/ 526244 h 729819"/>
                <a:gd name="connsiteX6" fmla="*/ 1200455 w 1200455"/>
                <a:gd name="connsiteY6" fmla="*/ 629293 h 729819"/>
                <a:gd name="connsiteX0" fmla="*/ 1199895 w 1199895"/>
                <a:gd name="connsiteY0" fmla="*/ 629293 h 737827"/>
                <a:gd name="connsiteX1" fmla="*/ 1012345 w 1199895"/>
                <a:gd name="connsiteY1" fmla="*/ 597097 h 737827"/>
                <a:gd name="connsiteX2" fmla="*/ 255576 w 1199895"/>
                <a:gd name="connsiteY2" fmla="*/ 710835 h 737827"/>
                <a:gd name="connsiteX3" fmla="*/ 21446 w 1199895"/>
                <a:gd name="connsiteY3" fmla="*/ 133309 h 737827"/>
                <a:gd name="connsiteX4" fmla="*/ 674348 w 1199895"/>
                <a:gd name="connsiteY4" fmla="*/ 7243 h 737827"/>
                <a:gd name="connsiteX5" fmla="*/ 1102158 w 1199895"/>
                <a:gd name="connsiteY5" fmla="*/ 526244 h 737827"/>
                <a:gd name="connsiteX6" fmla="*/ 1199895 w 1199895"/>
                <a:gd name="connsiteY6" fmla="*/ 629293 h 737827"/>
                <a:gd name="connsiteX0" fmla="*/ 1213143 w 1213143"/>
                <a:gd name="connsiteY0" fmla="*/ 625553 h 728378"/>
                <a:gd name="connsiteX1" fmla="*/ 1025593 w 1213143"/>
                <a:gd name="connsiteY1" fmla="*/ 593357 h 728378"/>
                <a:gd name="connsiteX2" fmla="*/ 268824 w 1213143"/>
                <a:gd name="connsiteY2" fmla="*/ 707095 h 728378"/>
                <a:gd name="connsiteX3" fmla="*/ 17277 w 1213143"/>
                <a:gd name="connsiteY3" fmla="*/ 197060 h 728378"/>
                <a:gd name="connsiteX4" fmla="*/ 687596 w 1213143"/>
                <a:gd name="connsiteY4" fmla="*/ 3503 h 728378"/>
                <a:gd name="connsiteX5" fmla="*/ 1115406 w 1213143"/>
                <a:gd name="connsiteY5" fmla="*/ 522504 h 728378"/>
                <a:gd name="connsiteX6" fmla="*/ 1213143 w 1213143"/>
                <a:gd name="connsiteY6" fmla="*/ 625553 h 728378"/>
                <a:gd name="connsiteX0" fmla="*/ 1200966 w 1200966"/>
                <a:gd name="connsiteY0" fmla="*/ 627112 h 729937"/>
                <a:gd name="connsiteX1" fmla="*/ 1013416 w 1200966"/>
                <a:gd name="connsiteY1" fmla="*/ 594916 h 729937"/>
                <a:gd name="connsiteX2" fmla="*/ 256647 w 1200966"/>
                <a:gd name="connsiteY2" fmla="*/ 708654 h 729937"/>
                <a:gd name="connsiteX3" fmla="*/ 5100 w 1200966"/>
                <a:gd name="connsiteY3" fmla="*/ 198619 h 729937"/>
                <a:gd name="connsiteX4" fmla="*/ 675419 w 1200966"/>
                <a:gd name="connsiteY4" fmla="*/ 5062 h 729937"/>
                <a:gd name="connsiteX5" fmla="*/ 1103229 w 1200966"/>
                <a:gd name="connsiteY5" fmla="*/ 524063 h 729937"/>
                <a:gd name="connsiteX6" fmla="*/ 1200966 w 1200966"/>
                <a:gd name="connsiteY6" fmla="*/ 627112 h 729937"/>
                <a:gd name="connsiteX0" fmla="*/ 1201776 w 1201776"/>
                <a:gd name="connsiteY0" fmla="*/ 627112 h 710771"/>
                <a:gd name="connsiteX1" fmla="*/ 1014226 w 1201776"/>
                <a:gd name="connsiteY1" fmla="*/ 594916 h 710771"/>
                <a:gd name="connsiteX2" fmla="*/ 257457 w 1201776"/>
                <a:gd name="connsiteY2" fmla="*/ 708654 h 710771"/>
                <a:gd name="connsiteX3" fmla="*/ 5910 w 1201776"/>
                <a:gd name="connsiteY3" fmla="*/ 198619 h 710771"/>
                <a:gd name="connsiteX4" fmla="*/ 676229 w 1201776"/>
                <a:gd name="connsiteY4" fmla="*/ 5062 h 710771"/>
                <a:gd name="connsiteX5" fmla="*/ 1104039 w 1201776"/>
                <a:gd name="connsiteY5" fmla="*/ 524063 h 710771"/>
                <a:gd name="connsiteX6" fmla="*/ 1201776 w 1201776"/>
                <a:gd name="connsiteY6" fmla="*/ 627112 h 710771"/>
                <a:gd name="connsiteX0" fmla="*/ 1213247 w 1213247"/>
                <a:gd name="connsiteY0" fmla="*/ 625430 h 682337"/>
                <a:gd name="connsiteX1" fmla="*/ 1025697 w 1213247"/>
                <a:gd name="connsiteY1" fmla="*/ 593234 h 682337"/>
                <a:gd name="connsiteX2" fmla="*/ 279813 w 1213247"/>
                <a:gd name="connsiteY2" fmla="*/ 678669 h 682337"/>
                <a:gd name="connsiteX3" fmla="*/ 17381 w 1213247"/>
                <a:gd name="connsiteY3" fmla="*/ 196937 h 682337"/>
                <a:gd name="connsiteX4" fmla="*/ 687700 w 1213247"/>
                <a:gd name="connsiteY4" fmla="*/ 3380 h 682337"/>
                <a:gd name="connsiteX5" fmla="*/ 1115510 w 1213247"/>
                <a:gd name="connsiteY5" fmla="*/ 522381 h 682337"/>
                <a:gd name="connsiteX6" fmla="*/ 1213247 w 1213247"/>
                <a:gd name="connsiteY6" fmla="*/ 625430 h 682337"/>
                <a:gd name="connsiteX0" fmla="*/ 1212982 w 1212982"/>
                <a:gd name="connsiteY0" fmla="*/ 625430 h 692842"/>
                <a:gd name="connsiteX1" fmla="*/ 1025432 w 1212982"/>
                <a:gd name="connsiteY1" fmla="*/ 593234 h 692842"/>
                <a:gd name="connsiteX2" fmla="*/ 279548 w 1212982"/>
                <a:gd name="connsiteY2" fmla="*/ 678669 h 692842"/>
                <a:gd name="connsiteX3" fmla="*/ 17116 w 1212982"/>
                <a:gd name="connsiteY3" fmla="*/ 196937 h 692842"/>
                <a:gd name="connsiteX4" fmla="*/ 687435 w 1212982"/>
                <a:gd name="connsiteY4" fmla="*/ 3380 h 692842"/>
                <a:gd name="connsiteX5" fmla="*/ 1115245 w 1212982"/>
                <a:gd name="connsiteY5" fmla="*/ 522381 h 692842"/>
                <a:gd name="connsiteX6" fmla="*/ 1212982 w 1212982"/>
                <a:gd name="connsiteY6" fmla="*/ 625430 h 692842"/>
                <a:gd name="connsiteX0" fmla="*/ 1212537 w 1212537"/>
                <a:gd name="connsiteY0" fmla="*/ 625430 h 703075"/>
                <a:gd name="connsiteX1" fmla="*/ 1024987 w 1212537"/>
                <a:gd name="connsiteY1" fmla="*/ 593234 h 703075"/>
                <a:gd name="connsiteX2" fmla="*/ 279103 w 1212537"/>
                <a:gd name="connsiteY2" fmla="*/ 678669 h 703075"/>
                <a:gd name="connsiteX3" fmla="*/ 16671 w 1212537"/>
                <a:gd name="connsiteY3" fmla="*/ 196937 h 703075"/>
                <a:gd name="connsiteX4" fmla="*/ 686990 w 1212537"/>
                <a:gd name="connsiteY4" fmla="*/ 3380 h 703075"/>
                <a:gd name="connsiteX5" fmla="*/ 1114800 w 1212537"/>
                <a:gd name="connsiteY5" fmla="*/ 522381 h 703075"/>
                <a:gd name="connsiteX6" fmla="*/ 1212537 w 1212537"/>
                <a:gd name="connsiteY6" fmla="*/ 625430 h 703075"/>
                <a:gd name="connsiteX0" fmla="*/ 1212682 w 1212682"/>
                <a:gd name="connsiteY0" fmla="*/ 625430 h 700260"/>
                <a:gd name="connsiteX1" fmla="*/ 1025132 w 1212682"/>
                <a:gd name="connsiteY1" fmla="*/ 593234 h 700260"/>
                <a:gd name="connsiteX2" fmla="*/ 279248 w 1212682"/>
                <a:gd name="connsiteY2" fmla="*/ 678669 h 700260"/>
                <a:gd name="connsiteX3" fmla="*/ 16816 w 1212682"/>
                <a:gd name="connsiteY3" fmla="*/ 196937 h 700260"/>
                <a:gd name="connsiteX4" fmla="*/ 687135 w 1212682"/>
                <a:gd name="connsiteY4" fmla="*/ 3380 h 700260"/>
                <a:gd name="connsiteX5" fmla="*/ 1114945 w 1212682"/>
                <a:gd name="connsiteY5" fmla="*/ 522381 h 700260"/>
                <a:gd name="connsiteX6" fmla="*/ 1212682 w 1212682"/>
                <a:gd name="connsiteY6" fmla="*/ 625430 h 700260"/>
                <a:gd name="connsiteX0" fmla="*/ 1173155 w 1173155"/>
                <a:gd name="connsiteY0" fmla="*/ 624898 h 702064"/>
                <a:gd name="connsiteX1" fmla="*/ 985605 w 1173155"/>
                <a:gd name="connsiteY1" fmla="*/ 592702 h 702064"/>
                <a:gd name="connsiteX2" fmla="*/ 239721 w 1173155"/>
                <a:gd name="connsiteY2" fmla="*/ 678137 h 702064"/>
                <a:gd name="connsiteX3" fmla="*/ 18654 w 1173155"/>
                <a:gd name="connsiteY3" fmla="*/ 220354 h 702064"/>
                <a:gd name="connsiteX4" fmla="*/ 647608 w 1173155"/>
                <a:gd name="connsiteY4" fmla="*/ 2848 h 702064"/>
                <a:gd name="connsiteX5" fmla="*/ 1075418 w 1173155"/>
                <a:gd name="connsiteY5" fmla="*/ 521849 h 702064"/>
                <a:gd name="connsiteX6" fmla="*/ 1173155 w 1173155"/>
                <a:gd name="connsiteY6" fmla="*/ 624898 h 702064"/>
                <a:gd name="connsiteX0" fmla="*/ 1180632 w 1180632"/>
                <a:gd name="connsiteY0" fmla="*/ 625188 h 702354"/>
                <a:gd name="connsiteX1" fmla="*/ 993082 w 1180632"/>
                <a:gd name="connsiteY1" fmla="*/ 592992 h 702354"/>
                <a:gd name="connsiteX2" fmla="*/ 247198 w 1180632"/>
                <a:gd name="connsiteY2" fmla="*/ 678427 h 702354"/>
                <a:gd name="connsiteX3" fmla="*/ 26131 w 1180632"/>
                <a:gd name="connsiteY3" fmla="*/ 220644 h 702354"/>
                <a:gd name="connsiteX4" fmla="*/ 655085 w 1180632"/>
                <a:gd name="connsiteY4" fmla="*/ 3138 h 702354"/>
                <a:gd name="connsiteX5" fmla="*/ 1082895 w 1180632"/>
                <a:gd name="connsiteY5" fmla="*/ 522139 h 702354"/>
                <a:gd name="connsiteX6" fmla="*/ 1180632 w 1180632"/>
                <a:gd name="connsiteY6" fmla="*/ 625188 h 702354"/>
                <a:gd name="connsiteX0" fmla="*/ 1205040 w 1205040"/>
                <a:gd name="connsiteY0" fmla="*/ 627102 h 704268"/>
                <a:gd name="connsiteX1" fmla="*/ 1017490 w 1205040"/>
                <a:gd name="connsiteY1" fmla="*/ 594906 h 704268"/>
                <a:gd name="connsiteX2" fmla="*/ 271606 w 1205040"/>
                <a:gd name="connsiteY2" fmla="*/ 680341 h 704268"/>
                <a:gd name="connsiteX3" fmla="*/ 50539 w 1205040"/>
                <a:gd name="connsiteY3" fmla="*/ 222558 h 704268"/>
                <a:gd name="connsiteX4" fmla="*/ 679493 w 1205040"/>
                <a:gd name="connsiteY4" fmla="*/ 5052 h 704268"/>
                <a:gd name="connsiteX5" fmla="*/ 1107303 w 1205040"/>
                <a:gd name="connsiteY5" fmla="*/ 524053 h 704268"/>
                <a:gd name="connsiteX6" fmla="*/ 1205040 w 1205040"/>
                <a:gd name="connsiteY6" fmla="*/ 627102 h 704268"/>
                <a:gd name="connsiteX0" fmla="*/ 1180336 w 1180336"/>
                <a:gd name="connsiteY0" fmla="*/ 627709 h 704875"/>
                <a:gd name="connsiteX1" fmla="*/ 992786 w 1180336"/>
                <a:gd name="connsiteY1" fmla="*/ 595513 h 704875"/>
                <a:gd name="connsiteX2" fmla="*/ 246902 w 1180336"/>
                <a:gd name="connsiteY2" fmla="*/ 680948 h 704875"/>
                <a:gd name="connsiteX3" fmla="*/ 25835 w 1180336"/>
                <a:gd name="connsiteY3" fmla="*/ 223165 h 704875"/>
                <a:gd name="connsiteX4" fmla="*/ 654789 w 1180336"/>
                <a:gd name="connsiteY4" fmla="*/ 5659 h 704875"/>
                <a:gd name="connsiteX5" fmla="*/ 1082599 w 1180336"/>
                <a:gd name="connsiteY5" fmla="*/ 524660 h 704875"/>
                <a:gd name="connsiteX6" fmla="*/ 1180336 w 1180336"/>
                <a:gd name="connsiteY6" fmla="*/ 627709 h 704875"/>
                <a:gd name="connsiteX0" fmla="*/ 1194231 w 1194231"/>
                <a:gd name="connsiteY0" fmla="*/ 628324 h 706117"/>
                <a:gd name="connsiteX1" fmla="*/ 1006681 w 1194231"/>
                <a:gd name="connsiteY1" fmla="*/ 596128 h 706117"/>
                <a:gd name="connsiteX2" fmla="*/ 260797 w 1194231"/>
                <a:gd name="connsiteY2" fmla="*/ 681563 h 706117"/>
                <a:gd name="connsiteX3" fmla="*/ 24490 w 1194231"/>
                <a:gd name="connsiteY3" fmla="*/ 215072 h 706117"/>
                <a:gd name="connsiteX4" fmla="*/ 668684 w 1194231"/>
                <a:gd name="connsiteY4" fmla="*/ 6274 h 706117"/>
                <a:gd name="connsiteX5" fmla="*/ 1096494 w 1194231"/>
                <a:gd name="connsiteY5" fmla="*/ 525275 h 706117"/>
                <a:gd name="connsiteX6" fmla="*/ 1194231 w 1194231"/>
                <a:gd name="connsiteY6" fmla="*/ 628324 h 706117"/>
                <a:gd name="connsiteX0" fmla="*/ 1187265 w 1187265"/>
                <a:gd name="connsiteY0" fmla="*/ 625072 h 702865"/>
                <a:gd name="connsiteX1" fmla="*/ 999715 w 1187265"/>
                <a:gd name="connsiteY1" fmla="*/ 592876 h 702865"/>
                <a:gd name="connsiteX2" fmla="*/ 253831 w 1187265"/>
                <a:gd name="connsiteY2" fmla="*/ 678311 h 702865"/>
                <a:gd name="connsiteX3" fmla="*/ 17524 w 1187265"/>
                <a:gd name="connsiteY3" fmla="*/ 211820 h 702865"/>
                <a:gd name="connsiteX4" fmla="*/ 661718 w 1187265"/>
                <a:gd name="connsiteY4" fmla="*/ 3022 h 702865"/>
                <a:gd name="connsiteX5" fmla="*/ 1089528 w 1187265"/>
                <a:gd name="connsiteY5" fmla="*/ 522023 h 702865"/>
                <a:gd name="connsiteX6" fmla="*/ 1187265 w 1187265"/>
                <a:gd name="connsiteY6" fmla="*/ 625072 h 702865"/>
                <a:gd name="connsiteX0" fmla="*/ 1187287 w 1187287"/>
                <a:gd name="connsiteY0" fmla="*/ 625072 h 735262"/>
                <a:gd name="connsiteX1" fmla="*/ 999737 w 1187287"/>
                <a:gd name="connsiteY1" fmla="*/ 592876 h 735262"/>
                <a:gd name="connsiteX2" fmla="*/ 253853 w 1187287"/>
                <a:gd name="connsiteY2" fmla="*/ 678311 h 735262"/>
                <a:gd name="connsiteX3" fmla="*/ 17546 w 1187287"/>
                <a:gd name="connsiteY3" fmla="*/ 211820 h 735262"/>
                <a:gd name="connsiteX4" fmla="*/ 661740 w 1187287"/>
                <a:gd name="connsiteY4" fmla="*/ 3022 h 735262"/>
                <a:gd name="connsiteX5" fmla="*/ 1089550 w 1187287"/>
                <a:gd name="connsiteY5" fmla="*/ 522023 h 735262"/>
                <a:gd name="connsiteX6" fmla="*/ 1187287 w 1187287"/>
                <a:gd name="connsiteY6" fmla="*/ 625072 h 735262"/>
                <a:gd name="connsiteX0" fmla="*/ 1203973 w 1203973"/>
                <a:gd name="connsiteY0" fmla="*/ 625072 h 702084"/>
                <a:gd name="connsiteX1" fmla="*/ 1016423 w 1203973"/>
                <a:gd name="connsiteY1" fmla="*/ 592876 h 702084"/>
                <a:gd name="connsiteX2" fmla="*/ 270539 w 1203973"/>
                <a:gd name="connsiteY2" fmla="*/ 678311 h 702084"/>
                <a:gd name="connsiteX3" fmla="*/ 34232 w 1203973"/>
                <a:gd name="connsiteY3" fmla="*/ 211820 h 702084"/>
                <a:gd name="connsiteX4" fmla="*/ 678426 w 1203973"/>
                <a:gd name="connsiteY4" fmla="*/ 3022 h 702084"/>
                <a:gd name="connsiteX5" fmla="*/ 1106236 w 1203973"/>
                <a:gd name="connsiteY5" fmla="*/ 522023 h 702084"/>
                <a:gd name="connsiteX6" fmla="*/ 1203973 w 1203973"/>
                <a:gd name="connsiteY6" fmla="*/ 625072 h 702084"/>
                <a:gd name="connsiteX0" fmla="*/ 1201407 w 1201407"/>
                <a:gd name="connsiteY0" fmla="*/ 622934 h 699946"/>
                <a:gd name="connsiteX1" fmla="*/ 1013857 w 1201407"/>
                <a:gd name="connsiteY1" fmla="*/ 590738 h 699946"/>
                <a:gd name="connsiteX2" fmla="*/ 267973 w 1201407"/>
                <a:gd name="connsiteY2" fmla="*/ 676173 h 699946"/>
                <a:gd name="connsiteX3" fmla="*/ 31666 w 1201407"/>
                <a:gd name="connsiteY3" fmla="*/ 209682 h 699946"/>
                <a:gd name="connsiteX4" fmla="*/ 641025 w 1201407"/>
                <a:gd name="connsiteY4" fmla="*/ 3061 h 699946"/>
                <a:gd name="connsiteX5" fmla="*/ 1103670 w 1201407"/>
                <a:gd name="connsiteY5" fmla="*/ 519885 h 699946"/>
                <a:gd name="connsiteX6" fmla="*/ 1201407 w 1201407"/>
                <a:gd name="connsiteY6" fmla="*/ 622934 h 699946"/>
                <a:gd name="connsiteX0" fmla="*/ 1198897 w 1198897"/>
                <a:gd name="connsiteY0" fmla="*/ 622956 h 705379"/>
                <a:gd name="connsiteX1" fmla="*/ 1011347 w 1198897"/>
                <a:gd name="connsiteY1" fmla="*/ 590760 h 705379"/>
                <a:gd name="connsiteX2" fmla="*/ 274171 w 1198897"/>
                <a:gd name="connsiteY2" fmla="*/ 682727 h 705379"/>
                <a:gd name="connsiteX3" fmla="*/ 29156 w 1198897"/>
                <a:gd name="connsiteY3" fmla="*/ 209704 h 705379"/>
                <a:gd name="connsiteX4" fmla="*/ 638515 w 1198897"/>
                <a:gd name="connsiteY4" fmla="*/ 3083 h 705379"/>
                <a:gd name="connsiteX5" fmla="*/ 1101160 w 1198897"/>
                <a:gd name="connsiteY5" fmla="*/ 519907 h 705379"/>
                <a:gd name="connsiteX6" fmla="*/ 1198897 w 1198897"/>
                <a:gd name="connsiteY6" fmla="*/ 622956 h 705379"/>
                <a:gd name="connsiteX0" fmla="*/ 1198848 w 1198848"/>
                <a:gd name="connsiteY0" fmla="*/ 622956 h 706307"/>
                <a:gd name="connsiteX1" fmla="*/ 1011298 w 1198848"/>
                <a:gd name="connsiteY1" fmla="*/ 590760 h 706307"/>
                <a:gd name="connsiteX2" fmla="*/ 274122 w 1198848"/>
                <a:gd name="connsiteY2" fmla="*/ 682727 h 706307"/>
                <a:gd name="connsiteX3" fmla="*/ 29107 w 1198848"/>
                <a:gd name="connsiteY3" fmla="*/ 209704 h 706307"/>
                <a:gd name="connsiteX4" fmla="*/ 638466 w 1198848"/>
                <a:gd name="connsiteY4" fmla="*/ 3083 h 706307"/>
                <a:gd name="connsiteX5" fmla="*/ 1101111 w 1198848"/>
                <a:gd name="connsiteY5" fmla="*/ 519907 h 706307"/>
                <a:gd name="connsiteX6" fmla="*/ 1198848 w 1198848"/>
                <a:gd name="connsiteY6" fmla="*/ 622956 h 706307"/>
                <a:gd name="connsiteX0" fmla="*/ 1204999 w 1204999"/>
                <a:gd name="connsiteY0" fmla="*/ 623372 h 706723"/>
                <a:gd name="connsiteX1" fmla="*/ 1017449 w 1204999"/>
                <a:gd name="connsiteY1" fmla="*/ 591176 h 706723"/>
                <a:gd name="connsiteX2" fmla="*/ 280273 w 1204999"/>
                <a:gd name="connsiteY2" fmla="*/ 683143 h 706723"/>
                <a:gd name="connsiteX3" fmla="*/ 35258 w 1204999"/>
                <a:gd name="connsiteY3" fmla="*/ 210120 h 706723"/>
                <a:gd name="connsiteX4" fmla="*/ 644617 w 1204999"/>
                <a:gd name="connsiteY4" fmla="*/ 3499 h 706723"/>
                <a:gd name="connsiteX5" fmla="*/ 1107262 w 1204999"/>
                <a:gd name="connsiteY5" fmla="*/ 520323 h 706723"/>
                <a:gd name="connsiteX6" fmla="*/ 1204999 w 1204999"/>
                <a:gd name="connsiteY6" fmla="*/ 623372 h 706723"/>
                <a:gd name="connsiteX0" fmla="*/ 1202127 w 1202127"/>
                <a:gd name="connsiteY0" fmla="*/ 623762 h 707113"/>
                <a:gd name="connsiteX1" fmla="*/ 1014577 w 1202127"/>
                <a:gd name="connsiteY1" fmla="*/ 591566 h 707113"/>
                <a:gd name="connsiteX2" fmla="*/ 277401 w 1202127"/>
                <a:gd name="connsiteY2" fmla="*/ 683533 h 707113"/>
                <a:gd name="connsiteX3" fmla="*/ 32386 w 1202127"/>
                <a:gd name="connsiteY3" fmla="*/ 210510 h 707113"/>
                <a:gd name="connsiteX4" fmla="*/ 641745 w 1202127"/>
                <a:gd name="connsiteY4" fmla="*/ 3889 h 707113"/>
                <a:gd name="connsiteX5" fmla="*/ 1104390 w 1202127"/>
                <a:gd name="connsiteY5" fmla="*/ 520713 h 707113"/>
                <a:gd name="connsiteX6" fmla="*/ 1202127 w 1202127"/>
                <a:gd name="connsiteY6" fmla="*/ 623762 h 707113"/>
                <a:gd name="connsiteX0" fmla="*/ 970064 w 1184385"/>
                <a:gd name="connsiteY0" fmla="*/ 859289 h 859289"/>
                <a:gd name="connsiteX1" fmla="*/ 1014577 w 1184385"/>
                <a:gd name="connsiteY1" fmla="*/ 591566 h 859289"/>
                <a:gd name="connsiteX2" fmla="*/ 277401 w 1184385"/>
                <a:gd name="connsiteY2" fmla="*/ 683533 h 859289"/>
                <a:gd name="connsiteX3" fmla="*/ 32386 w 1184385"/>
                <a:gd name="connsiteY3" fmla="*/ 210510 h 859289"/>
                <a:gd name="connsiteX4" fmla="*/ 641745 w 1184385"/>
                <a:gd name="connsiteY4" fmla="*/ 3889 h 859289"/>
                <a:gd name="connsiteX5" fmla="*/ 1104390 w 1184385"/>
                <a:gd name="connsiteY5" fmla="*/ 520713 h 859289"/>
                <a:gd name="connsiteX6" fmla="*/ 970064 w 1184385"/>
                <a:gd name="connsiteY6" fmla="*/ 859289 h 859289"/>
                <a:gd name="connsiteX0" fmla="*/ 953297 w 1167618"/>
                <a:gd name="connsiteY0" fmla="*/ 859289 h 859289"/>
                <a:gd name="connsiteX1" fmla="*/ 883510 w 1167618"/>
                <a:gd name="connsiteY1" fmla="*/ 653911 h 859289"/>
                <a:gd name="connsiteX2" fmla="*/ 260634 w 1167618"/>
                <a:gd name="connsiteY2" fmla="*/ 683533 h 859289"/>
                <a:gd name="connsiteX3" fmla="*/ 15619 w 1167618"/>
                <a:gd name="connsiteY3" fmla="*/ 210510 h 859289"/>
                <a:gd name="connsiteX4" fmla="*/ 624978 w 1167618"/>
                <a:gd name="connsiteY4" fmla="*/ 3889 h 859289"/>
                <a:gd name="connsiteX5" fmla="*/ 1087623 w 1167618"/>
                <a:gd name="connsiteY5" fmla="*/ 520713 h 859289"/>
                <a:gd name="connsiteX6" fmla="*/ 953297 w 1167618"/>
                <a:gd name="connsiteY6" fmla="*/ 859289 h 859289"/>
                <a:gd name="connsiteX0" fmla="*/ 953297 w 1069082"/>
                <a:gd name="connsiteY0" fmla="*/ 859289 h 859289"/>
                <a:gd name="connsiteX1" fmla="*/ 883510 w 1069082"/>
                <a:gd name="connsiteY1" fmla="*/ 653911 h 859289"/>
                <a:gd name="connsiteX2" fmla="*/ 260634 w 1069082"/>
                <a:gd name="connsiteY2" fmla="*/ 683533 h 859289"/>
                <a:gd name="connsiteX3" fmla="*/ 15619 w 1069082"/>
                <a:gd name="connsiteY3" fmla="*/ 210510 h 859289"/>
                <a:gd name="connsiteX4" fmla="*/ 624978 w 1069082"/>
                <a:gd name="connsiteY4" fmla="*/ 3889 h 859289"/>
                <a:gd name="connsiteX5" fmla="*/ 962932 w 1069082"/>
                <a:gd name="connsiteY5" fmla="*/ 610768 h 859289"/>
                <a:gd name="connsiteX6" fmla="*/ 953297 w 1069082"/>
                <a:gd name="connsiteY6" fmla="*/ 859289 h 859289"/>
                <a:gd name="connsiteX0" fmla="*/ 1019106 w 1069082"/>
                <a:gd name="connsiteY0" fmla="*/ 807335 h 807335"/>
                <a:gd name="connsiteX1" fmla="*/ 883510 w 1069082"/>
                <a:gd name="connsiteY1" fmla="*/ 653911 h 807335"/>
                <a:gd name="connsiteX2" fmla="*/ 260634 w 1069082"/>
                <a:gd name="connsiteY2" fmla="*/ 683533 h 807335"/>
                <a:gd name="connsiteX3" fmla="*/ 15619 w 1069082"/>
                <a:gd name="connsiteY3" fmla="*/ 210510 h 807335"/>
                <a:gd name="connsiteX4" fmla="*/ 624978 w 1069082"/>
                <a:gd name="connsiteY4" fmla="*/ 3889 h 807335"/>
                <a:gd name="connsiteX5" fmla="*/ 962932 w 1069082"/>
                <a:gd name="connsiteY5" fmla="*/ 610768 h 807335"/>
                <a:gd name="connsiteX6" fmla="*/ 1019106 w 1069082"/>
                <a:gd name="connsiteY6" fmla="*/ 807335 h 807335"/>
                <a:gd name="connsiteX0" fmla="*/ 984470 w 1069082"/>
                <a:gd name="connsiteY0" fmla="*/ 724208 h 727544"/>
                <a:gd name="connsiteX1" fmla="*/ 883510 w 1069082"/>
                <a:gd name="connsiteY1" fmla="*/ 653911 h 727544"/>
                <a:gd name="connsiteX2" fmla="*/ 260634 w 1069082"/>
                <a:gd name="connsiteY2" fmla="*/ 683533 h 727544"/>
                <a:gd name="connsiteX3" fmla="*/ 15619 w 1069082"/>
                <a:gd name="connsiteY3" fmla="*/ 210510 h 727544"/>
                <a:gd name="connsiteX4" fmla="*/ 624978 w 1069082"/>
                <a:gd name="connsiteY4" fmla="*/ 3889 h 727544"/>
                <a:gd name="connsiteX5" fmla="*/ 962932 w 1069082"/>
                <a:gd name="connsiteY5" fmla="*/ 610768 h 727544"/>
                <a:gd name="connsiteX6" fmla="*/ 984470 w 1069082"/>
                <a:gd name="connsiteY6" fmla="*/ 724208 h 727544"/>
                <a:gd name="connsiteX0" fmla="*/ 1029497 w 1069082"/>
                <a:gd name="connsiteY0" fmla="*/ 744990 h 744990"/>
                <a:gd name="connsiteX1" fmla="*/ 883510 w 1069082"/>
                <a:gd name="connsiteY1" fmla="*/ 653911 h 744990"/>
                <a:gd name="connsiteX2" fmla="*/ 260634 w 1069082"/>
                <a:gd name="connsiteY2" fmla="*/ 683533 h 744990"/>
                <a:gd name="connsiteX3" fmla="*/ 15619 w 1069082"/>
                <a:gd name="connsiteY3" fmla="*/ 210510 h 744990"/>
                <a:gd name="connsiteX4" fmla="*/ 624978 w 1069082"/>
                <a:gd name="connsiteY4" fmla="*/ 3889 h 744990"/>
                <a:gd name="connsiteX5" fmla="*/ 962932 w 1069082"/>
                <a:gd name="connsiteY5" fmla="*/ 610768 h 744990"/>
                <a:gd name="connsiteX6" fmla="*/ 1029497 w 1069082"/>
                <a:gd name="connsiteY6" fmla="*/ 744990 h 744990"/>
                <a:gd name="connsiteX0" fmla="*/ 1055675 w 1095260"/>
                <a:gd name="connsiteY0" fmla="*/ 744032 h 744032"/>
                <a:gd name="connsiteX1" fmla="*/ 909688 w 1095260"/>
                <a:gd name="connsiteY1" fmla="*/ 652953 h 744032"/>
                <a:gd name="connsiteX2" fmla="*/ 148266 w 1095260"/>
                <a:gd name="connsiteY2" fmla="*/ 637548 h 744032"/>
                <a:gd name="connsiteX3" fmla="*/ 41797 w 1095260"/>
                <a:gd name="connsiteY3" fmla="*/ 209552 h 744032"/>
                <a:gd name="connsiteX4" fmla="*/ 651156 w 1095260"/>
                <a:gd name="connsiteY4" fmla="*/ 2931 h 744032"/>
                <a:gd name="connsiteX5" fmla="*/ 989110 w 1095260"/>
                <a:gd name="connsiteY5" fmla="*/ 609810 h 744032"/>
                <a:gd name="connsiteX6" fmla="*/ 1055675 w 1095260"/>
                <a:gd name="connsiteY6" fmla="*/ 744032 h 744032"/>
                <a:gd name="connsiteX0" fmla="*/ 1067236 w 1106821"/>
                <a:gd name="connsiteY0" fmla="*/ 744032 h 744032"/>
                <a:gd name="connsiteX1" fmla="*/ 921249 w 1106821"/>
                <a:gd name="connsiteY1" fmla="*/ 652953 h 744032"/>
                <a:gd name="connsiteX2" fmla="*/ 159827 w 1106821"/>
                <a:gd name="connsiteY2" fmla="*/ 637548 h 744032"/>
                <a:gd name="connsiteX3" fmla="*/ 53358 w 1106821"/>
                <a:gd name="connsiteY3" fmla="*/ 209552 h 744032"/>
                <a:gd name="connsiteX4" fmla="*/ 662717 w 1106821"/>
                <a:gd name="connsiteY4" fmla="*/ 2931 h 744032"/>
                <a:gd name="connsiteX5" fmla="*/ 1000671 w 1106821"/>
                <a:gd name="connsiteY5" fmla="*/ 609810 h 744032"/>
                <a:gd name="connsiteX6" fmla="*/ 1067236 w 1106821"/>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74742 w 1114327"/>
                <a:gd name="connsiteY0" fmla="*/ 744043 h 744043"/>
                <a:gd name="connsiteX1" fmla="*/ 928755 w 1114327"/>
                <a:gd name="connsiteY1" fmla="*/ 652964 h 744043"/>
                <a:gd name="connsiteX2" fmla="*/ 132696 w 1114327"/>
                <a:gd name="connsiteY2" fmla="*/ 641023 h 744043"/>
                <a:gd name="connsiteX3" fmla="*/ 60864 w 1114327"/>
                <a:gd name="connsiteY3" fmla="*/ 209563 h 744043"/>
                <a:gd name="connsiteX4" fmla="*/ 670223 w 1114327"/>
                <a:gd name="connsiteY4" fmla="*/ 2942 h 744043"/>
                <a:gd name="connsiteX5" fmla="*/ 1008177 w 1114327"/>
                <a:gd name="connsiteY5" fmla="*/ 609821 h 744043"/>
                <a:gd name="connsiteX6" fmla="*/ 1074742 w 1114327"/>
                <a:gd name="connsiteY6" fmla="*/ 744043 h 744043"/>
                <a:gd name="connsiteX0" fmla="*/ 1081259 w 1120844"/>
                <a:gd name="connsiteY0" fmla="*/ 746149 h 746149"/>
                <a:gd name="connsiteX1" fmla="*/ 935272 w 1120844"/>
                <a:gd name="connsiteY1" fmla="*/ 655070 h 746149"/>
                <a:gd name="connsiteX2" fmla="*/ 139213 w 1120844"/>
                <a:gd name="connsiteY2" fmla="*/ 643129 h 746149"/>
                <a:gd name="connsiteX3" fmla="*/ 50063 w 1120844"/>
                <a:gd name="connsiteY3" fmla="*/ 149324 h 746149"/>
                <a:gd name="connsiteX4" fmla="*/ 676740 w 1120844"/>
                <a:gd name="connsiteY4" fmla="*/ 5048 h 746149"/>
                <a:gd name="connsiteX5" fmla="*/ 1014694 w 1120844"/>
                <a:gd name="connsiteY5" fmla="*/ 611927 h 746149"/>
                <a:gd name="connsiteX6" fmla="*/ 1081259 w 1120844"/>
                <a:gd name="connsiteY6" fmla="*/ 746149 h 746149"/>
                <a:gd name="connsiteX0" fmla="*/ 1101420 w 1141005"/>
                <a:gd name="connsiteY0" fmla="*/ 746274 h 746274"/>
                <a:gd name="connsiteX1" fmla="*/ 955433 w 1141005"/>
                <a:gd name="connsiteY1" fmla="*/ 655195 h 746274"/>
                <a:gd name="connsiteX2" fmla="*/ 114347 w 1141005"/>
                <a:gd name="connsiteY2" fmla="*/ 657109 h 746274"/>
                <a:gd name="connsiteX3" fmla="*/ 70224 w 1141005"/>
                <a:gd name="connsiteY3" fmla="*/ 149449 h 746274"/>
                <a:gd name="connsiteX4" fmla="*/ 696901 w 1141005"/>
                <a:gd name="connsiteY4" fmla="*/ 5173 h 746274"/>
                <a:gd name="connsiteX5" fmla="*/ 1034855 w 1141005"/>
                <a:gd name="connsiteY5" fmla="*/ 612052 h 746274"/>
                <a:gd name="connsiteX6" fmla="*/ 1101420 w 1141005"/>
                <a:gd name="connsiteY6" fmla="*/ 746274 h 746274"/>
                <a:gd name="connsiteX0" fmla="*/ 1118544 w 1158129"/>
                <a:gd name="connsiteY0" fmla="*/ 745804 h 745804"/>
                <a:gd name="connsiteX1" fmla="*/ 972557 w 1158129"/>
                <a:gd name="connsiteY1" fmla="*/ 654725 h 745804"/>
                <a:gd name="connsiteX2" fmla="*/ 100298 w 1158129"/>
                <a:gd name="connsiteY2" fmla="*/ 601221 h 745804"/>
                <a:gd name="connsiteX3" fmla="*/ 87348 w 1158129"/>
                <a:gd name="connsiteY3" fmla="*/ 148979 h 745804"/>
                <a:gd name="connsiteX4" fmla="*/ 714025 w 1158129"/>
                <a:gd name="connsiteY4" fmla="*/ 4703 h 745804"/>
                <a:gd name="connsiteX5" fmla="*/ 1051979 w 1158129"/>
                <a:gd name="connsiteY5" fmla="*/ 611582 h 745804"/>
                <a:gd name="connsiteX6" fmla="*/ 1118544 w 1158129"/>
                <a:gd name="connsiteY6" fmla="*/ 745804 h 745804"/>
                <a:gd name="connsiteX0" fmla="*/ 1117710 w 1157295"/>
                <a:gd name="connsiteY0" fmla="*/ 745804 h 745804"/>
                <a:gd name="connsiteX1" fmla="*/ 971723 w 1157295"/>
                <a:gd name="connsiteY1" fmla="*/ 654725 h 745804"/>
                <a:gd name="connsiteX2" fmla="*/ 99464 w 1157295"/>
                <a:gd name="connsiteY2" fmla="*/ 601221 h 745804"/>
                <a:gd name="connsiteX3" fmla="*/ 86514 w 1157295"/>
                <a:gd name="connsiteY3" fmla="*/ 148979 h 745804"/>
                <a:gd name="connsiteX4" fmla="*/ 713191 w 1157295"/>
                <a:gd name="connsiteY4" fmla="*/ 4703 h 745804"/>
                <a:gd name="connsiteX5" fmla="*/ 1051145 w 1157295"/>
                <a:gd name="connsiteY5" fmla="*/ 611582 h 745804"/>
                <a:gd name="connsiteX6" fmla="*/ 1117710 w 1157295"/>
                <a:gd name="connsiteY6" fmla="*/ 745804 h 745804"/>
                <a:gd name="connsiteX0" fmla="*/ 1126062 w 1165647"/>
                <a:gd name="connsiteY0" fmla="*/ 745999 h 745999"/>
                <a:gd name="connsiteX1" fmla="*/ 980075 w 1165647"/>
                <a:gd name="connsiteY1" fmla="*/ 654920 h 745999"/>
                <a:gd name="connsiteX2" fmla="*/ 93961 w 1165647"/>
                <a:gd name="connsiteY2" fmla="*/ 625661 h 745999"/>
                <a:gd name="connsiteX3" fmla="*/ 94866 w 1165647"/>
                <a:gd name="connsiteY3" fmla="*/ 149174 h 745999"/>
                <a:gd name="connsiteX4" fmla="*/ 721543 w 1165647"/>
                <a:gd name="connsiteY4" fmla="*/ 4898 h 745999"/>
                <a:gd name="connsiteX5" fmla="*/ 1059497 w 1165647"/>
                <a:gd name="connsiteY5" fmla="*/ 611777 h 745999"/>
                <a:gd name="connsiteX6" fmla="*/ 1126062 w 1165647"/>
                <a:gd name="connsiteY6" fmla="*/ 745999 h 745999"/>
                <a:gd name="connsiteX0" fmla="*/ 1152044 w 1191629"/>
                <a:gd name="connsiteY0" fmla="*/ 746852 h 746852"/>
                <a:gd name="connsiteX1" fmla="*/ 1006057 w 1191629"/>
                <a:gd name="connsiteY1" fmla="*/ 655773 h 746852"/>
                <a:gd name="connsiteX2" fmla="*/ 119943 w 1191629"/>
                <a:gd name="connsiteY2" fmla="*/ 626514 h 746852"/>
                <a:gd name="connsiteX3" fmla="*/ 75821 w 1191629"/>
                <a:gd name="connsiteY3" fmla="*/ 136173 h 746852"/>
                <a:gd name="connsiteX4" fmla="*/ 747525 w 1191629"/>
                <a:gd name="connsiteY4" fmla="*/ 5751 h 746852"/>
                <a:gd name="connsiteX5" fmla="*/ 1085479 w 1191629"/>
                <a:gd name="connsiteY5" fmla="*/ 612630 h 746852"/>
                <a:gd name="connsiteX6" fmla="*/ 1152044 w 1191629"/>
                <a:gd name="connsiteY6" fmla="*/ 746852 h 746852"/>
                <a:gd name="connsiteX0" fmla="*/ 1141958 w 1181543"/>
                <a:gd name="connsiteY0" fmla="*/ 747392 h 747392"/>
                <a:gd name="connsiteX1" fmla="*/ 995971 w 1181543"/>
                <a:gd name="connsiteY1" fmla="*/ 656313 h 747392"/>
                <a:gd name="connsiteX2" fmla="*/ 130638 w 1181543"/>
                <a:gd name="connsiteY2" fmla="*/ 672082 h 747392"/>
                <a:gd name="connsiteX3" fmla="*/ 65735 w 1181543"/>
                <a:gd name="connsiteY3" fmla="*/ 136713 h 747392"/>
                <a:gd name="connsiteX4" fmla="*/ 737439 w 1181543"/>
                <a:gd name="connsiteY4" fmla="*/ 6291 h 747392"/>
                <a:gd name="connsiteX5" fmla="*/ 1075393 w 1181543"/>
                <a:gd name="connsiteY5" fmla="*/ 613170 h 747392"/>
                <a:gd name="connsiteX6" fmla="*/ 1141958 w 1181543"/>
                <a:gd name="connsiteY6" fmla="*/ 747392 h 747392"/>
                <a:gd name="connsiteX0" fmla="*/ 1146494 w 1186079"/>
                <a:gd name="connsiteY0" fmla="*/ 747392 h 747392"/>
                <a:gd name="connsiteX1" fmla="*/ 1000507 w 1186079"/>
                <a:gd name="connsiteY1" fmla="*/ 656313 h 747392"/>
                <a:gd name="connsiteX2" fmla="*/ 135174 w 1186079"/>
                <a:gd name="connsiteY2" fmla="*/ 672082 h 747392"/>
                <a:gd name="connsiteX3" fmla="*/ 70271 w 1186079"/>
                <a:gd name="connsiteY3" fmla="*/ 136713 h 747392"/>
                <a:gd name="connsiteX4" fmla="*/ 741975 w 1186079"/>
                <a:gd name="connsiteY4" fmla="*/ 6291 h 747392"/>
                <a:gd name="connsiteX5" fmla="*/ 1079929 w 1186079"/>
                <a:gd name="connsiteY5" fmla="*/ 613170 h 747392"/>
                <a:gd name="connsiteX6" fmla="*/ 1146494 w 1186079"/>
                <a:gd name="connsiteY6" fmla="*/ 747392 h 747392"/>
                <a:gd name="connsiteX0" fmla="*/ 1144840 w 1184425"/>
                <a:gd name="connsiteY0" fmla="*/ 746931 h 746931"/>
                <a:gd name="connsiteX1" fmla="*/ 998853 w 1184425"/>
                <a:gd name="connsiteY1" fmla="*/ 655852 h 746931"/>
                <a:gd name="connsiteX2" fmla="*/ 136983 w 1184425"/>
                <a:gd name="connsiteY2" fmla="*/ 633521 h 746931"/>
                <a:gd name="connsiteX3" fmla="*/ 68617 w 1184425"/>
                <a:gd name="connsiteY3" fmla="*/ 136252 h 746931"/>
                <a:gd name="connsiteX4" fmla="*/ 740321 w 1184425"/>
                <a:gd name="connsiteY4" fmla="*/ 5830 h 746931"/>
                <a:gd name="connsiteX5" fmla="*/ 1078275 w 1184425"/>
                <a:gd name="connsiteY5" fmla="*/ 612709 h 746931"/>
                <a:gd name="connsiteX6" fmla="*/ 1144840 w 1184425"/>
                <a:gd name="connsiteY6" fmla="*/ 746931 h 746931"/>
                <a:gd name="connsiteX0" fmla="*/ 1139632 w 1179217"/>
                <a:gd name="connsiteY0" fmla="*/ 746931 h 746931"/>
                <a:gd name="connsiteX1" fmla="*/ 993645 w 1179217"/>
                <a:gd name="connsiteY1" fmla="*/ 655852 h 746931"/>
                <a:gd name="connsiteX2" fmla="*/ 131775 w 1179217"/>
                <a:gd name="connsiteY2" fmla="*/ 633521 h 746931"/>
                <a:gd name="connsiteX3" fmla="*/ 63409 w 1179217"/>
                <a:gd name="connsiteY3" fmla="*/ 136252 h 746931"/>
                <a:gd name="connsiteX4" fmla="*/ 735113 w 1179217"/>
                <a:gd name="connsiteY4" fmla="*/ 5830 h 746931"/>
                <a:gd name="connsiteX5" fmla="*/ 1073067 w 1179217"/>
                <a:gd name="connsiteY5" fmla="*/ 612709 h 746931"/>
                <a:gd name="connsiteX6" fmla="*/ 1139632 w 1179217"/>
                <a:gd name="connsiteY6" fmla="*/ 746931 h 746931"/>
                <a:gd name="connsiteX0" fmla="*/ 1135469 w 1175054"/>
                <a:gd name="connsiteY0" fmla="*/ 746931 h 746931"/>
                <a:gd name="connsiteX1" fmla="*/ 989482 w 1175054"/>
                <a:gd name="connsiteY1" fmla="*/ 655852 h 746931"/>
                <a:gd name="connsiteX2" fmla="*/ 127612 w 1175054"/>
                <a:gd name="connsiteY2" fmla="*/ 633521 h 746931"/>
                <a:gd name="connsiteX3" fmla="*/ 59246 w 1175054"/>
                <a:gd name="connsiteY3" fmla="*/ 136252 h 746931"/>
                <a:gd name="connsiteX4" fmla="*/ 730950 w 1175054"/>
                <a:gd name="connsiteY4" fmla="*/ 5830 h 746931"/>
                <a:gd name="connsiteX5" fmla="*/ 1068904 w 1175054"/>
                <a:gd name="connsiteY5" fmla="*/ 612709 h 746931"/>
                <a:gd name="connsiteX6" fmla="*/ 1135469 w 1175054"/>
                <a:gd name="connsiteY6" fmla="*/ 746931 h 746931"/>
                <a:gd name="connsiteX0" fmla="*/ 1143148 w 1182733"/>
                <a:gd name="connsiteY0" fmla="*/ 747261 h 748080"/>
                <a:gd name="connsiteX1" fmla="*/ 997161 w 1182733"/>
                <a:gd name="connsiteY1" fmla="*/ 656182 h 748080"/>
                <a:gd name="connsiteX2" fmla="*/ 117973 w 1182733"/>
                <a:gd name="connsiteY2" fmla="*/ 661560 h 748080"/>
                <a:gd name="connsiteX3" fmla="*/ 66925 w 1182733"/>
                <a:gd name="connsiteY3" fmla="*/ 136582 h 748080"/>
                <a:gd name="connsiteX4" fmla="*/ 738629 w 1182733"/>
                <a:gd name="connsiteY4" fmla="*/ 6160 h 748080"/>
                <a:gd name="connsiteX5" fmla="*/ 1076583 w 1182733"/>
                <a:gd name="connsiteY5" fmla="*/ 613039 h 748080"/>
                <a:gd name="connsiteX6" fmla="*/ 1143148 w 1182733"/>
                <a:gd name="connsiteY6" fmla="*/ 747261 h 748080"/>
                <a:gd name="connsiteX0" fmla="*/ 1179168 w 1218753"/>
                <a:gd name="connsiteY0" fmla="*/ 747549 h 747549"/>
                <a:gd name="connsiteX1" fmla="*/ 1033181 w 1218753"/>
                <a:gd name="connsiteY1" fmla="*/ 656470 h 747549"/>
                <a:gd name="connsiteX2" fmla="*/ 153993 w 1218753"/>
                <a:gd name="connsiteY2" fmla="*/ 661848 h 747549"/>
                <a:gd name="connsiteX3" fmla="*/ 57917 w 1218753"/>
                <a:gd name="connsiteY3" fmla="*/ 133407 h 747549"/>
                <a:gd name="connsiteX4" fmla="*/ 774649 w 1218753"/>
                <a:gd name="connsiteY4" fmla="*/ 6448 h 747549"/>
                <a:gd name="connsiteX5" fmla="*/ 1112603 w 1218753"/>
                <a:gd name="connsiteY5" fmla="*/ 613327 h 747549"/>
                <a:gd name="connsiteX6" fmla="*/ 1179168 w 1218753"/>
                <a:gd name="connsiteY6" fmla="*/ 747549 h 747549"/>
                <a:gd name="connsiteX0" fmla="*/ 1148562 w 1188147"/>
                <a:gd name="connsiteY0" fmla="*/ 747861 h 747861"/>
                <a:gd name="connsiteX1" fmla="*/ 1002575 w 1188147"/>
                <a:gd name="connsiteY1" fmla="*/ 656782 h 747861"/>
                <a:gd name="connsiteX2" fmla="*/ 123387 w 1188147"/>
                <a:gd name="connsiteY2" fmla="*/ 662160 h 747861"/>
                <a:gd name="connsiteX3" fmla="*/ 72338 w 1188147"/>
                <a:gd name="connsiteY3" fmla="*/ 130256 h 747861"/>
                <a:gd name="connsiteX4" fmla="*/ 744043 w 1188147"/>
                <a:gd name="connsiteY4" fmla="*/ 6760 h 747861"/>
                <a:gd name="connsiteX5" fmla="*/ 1081997 w 1188147"/>
                <a:gd name="connsiteY5" fmla="*/ 613639 h 747861"/>
                <a:gd name="connsiteX6" fmla="*/ 1148562 w 1188147"/>
                <a:gd name="connsiteY6" fmla="*/ 747861 h 747861"/>
                <a:gd name="connsiteX0" fmla="*/ 1134392 w 1173977"/>
                <a:gd name="connsiteY0" fmla="*/ 747571 h 747571"/>
                <a:gd name="connsiteX1" fmla="*/ 988405 w 1173977"/>
                <a:gd name="connsiteY1" fmla="*/ 656492 h 747571"/>
                <a:gd name="connsiteX2" fmla="*/ 140390 w 1173977"/>
                <a:gd name="connsiteY2" fmla="*/ 641088 h 747571"/>
                <a:gd name="connsiteX3" fmla="*/ 58168 w 1173977"/>
                <a:gd name="connsiteY3" fmla="*/ 129966 h 747571"/>
                <a:gd name="connsiteX4" fmla="*/ 729873 w 1173977"/>
                <a:gd name="connsiteY4" fmla="*/ 6470 h 747571"/>
                <a:gd name="connsiteX5" fmla="*/ 1067827 w 1173977"/>
                <a:gd name="connsiteY5" fmla="*/ 613349 h 747571"/>
                <a:gd name="connsiteX6" fmla="*/ 1134392 w 1173977"/>
                <a:gd name="connsiteY6" fmla="*/ 747571 h 747571"/>
                <a:gd name="connsiteX0" fmla="*/ 1193324 w 1232909"/>
                <a:gd name="connsiteY0" fmla="*/ 744707 h 744707"/>
                <a:gd name="connsiteX1" fmla="*/ 1047337 w 1232909"/>
                <a:gd name="connsiteY1" fmla="*/ 653628 h 744707"/>
                <a:gd name="connsiteX2" fmla="*/ 199322 w 1232909"/>
                <a:gd name="connsiteY2" fmla="*/ 638224 h 744707"/>
                <a:gd name="connsiteX3" fmla="*/ 40900 w 1232909"/>
                <a:gd name="connsiteY3" fmla="*/ 182520 h 744707"/>
                <a:gd name="connsiteX4" fmla="*/ 788805 w 1232909"/>
                <a:gd name="connsiteY4" fmla="*/ 3606 h 744707"/>
                <a:gd name="connsiteX5" fmla="*/ 1126759 w 1232909"/>
                <a:gd name="connsiteY5" fmla="*/ 610485 h 744707"/>
                <a:gd name="connsiteX6" fmla="*/ 1193324 w 1232909"/>
                <a:gd name="connsiteY6" fmla="*/ 744707 h 744707"/>
                <a:gd name="connsiteX0" fmla="*/ 1193990 w 1233575"/>
                <a:gd name="connsiteY0" fmla="*/ 761232 h 761232"/>
                <a:gd name="connsiteX1" fmla="*/ 1048003 w 1233575"/>
                <a:gd name="connsiteY1" fmla="*/ 670153 h 761232"/>
                <a:gd name="connsiteX2" fmla="*/ 199988 w 1233575"/>
                <a:gd name="connsiteY2" fmla="*/ 654749 h 761232"/>
                <a:gd name="connsiteX3" fmla="*/ 41566 w 1233575"/>
                <a:gd name="connsiteY3" fmla="*/ 199045 h 761232"/>
                <a:gd name="connsiteX4" fmla="*/ 789471 w 1233575"/>
                <a:gd name="connsiteY4" fmla="*/ 20131 h 761232"/>
                <a:gd name="connsiteX5" fmla="*/ 1127425 w 1233575"/>
                <a:gd name="connsiteY5" fmla="*/ 627010 h 761232"/>
                <a:gd name="connsiteX6" fmla="*/ 1193990 w 1233575"/>
                <a:gd name="connsiteY6" fmla="*/ 761232 h 761232"/>
                <a:gd name="connsiteX0" fmla="*/ 1194081 w 1236416"/>
                <a:gd name="connsiteY0" fmla="*/ 765033 h 765033"/>
                <a:gd name="connsiteX1" fmla="*/ 1048094 w 1236416"/>
                <a:gd name="connsiteY1" fmla="*/ 673954 h 765033"/>
                <a:gd name="connsiteX2" fmla="*/ 200079 w 1236416"/>
                <a:gd name="connsiteY2" fmla="*/ 658550 h 765033"/>
                <a:gd name="connsiteX3" fmla="*/ 41657 w 1236416"/>
                <a:gd name="connsiteY3" fmla="*/ 202846 h 765033"/>
                <a:gd name="connsiteX4" fmla="*/ 799953 w 1236416"/>
                <a:gd name="connsiteY4" fmla="*/ 3150 h 765033"/>
                <a:gd name="connsiteX5" fmla="*/ 1127516 w 1236416"/>
                <a:gd name="connsiteY5" fmla="*/ 630811 h 765033"/>
                <a:gd name="connsiteX6" fmla="*/ 1194081 w 1236416"/>
                <a:gd name="connsiteY6" fmla="*/ 765033 h 765033"/>
                <a:gd name="connsiteX0" fmla="*/ 1190045 w 1218820"/>
                <a:gd name="connsiteY0" fmla="*/ 785460 h 785460"/>
                <a:gd name="connsiteX1" fmla="*/ 1044058 w 1218820"/>
                <a:gd name="connsiteY1" fmla="*/ 694381 h 785460"/>
                <a:gd name="connsiteX2" fmla="*/ 196043 w 1218820"/>
                <a:gd name="connsiteY2" fmla="*/ 678977 h 785460"/>
                <a:gd name="connsiteX3" fmla="*/ 37621 w 1218820"/>
                <a:gd name="connsiteY3" fmla="*/ 223273 h 785460"/>
                <a:gd name="connsiteX4" fmla="*/ 740499 w 1218820"/>
                <a:gd name="connsiteY4" fmla="*/ 2795 h 785460"/>
                <a:gd name="connsiteX5" fmla="*/ 1123480 w 1218820"/>
                <a:gd name="connsiteY5" fmla="*/ 651238 h 785460"/>
                <a:gd name="connsiteX6" fmla="*/ 1190045 w 1218820"/>
                <a:gd name="connsiteY6" fmla="*/ 785460 h 785460"/>
                <a:gd name="connsiteX0" fmla="*/ 1190045 w 1218820"/>
                <a:gd name="connsiteY0" fmla="*/ 788542 h 788542"/>
                <a:gd name="connsiteX1" fmla="*/ 1044058 w 1218820"/>
                <a:gd name="connsiteY1" fmla="*/ 697463 h 788542"/>
                <a:gd name="connsiteX2" fmla="*/ 196043 w 1218820"/>
                <a:gd name="connsiteY2" fmla="*/ 682059 h 788542"/>
                <a:gd name="connsiteX3" fmla="*/ 37621 w 1218820"/>
                <a:gd name="connsiteY3" fmla="*/ 143227 h 788542"/>
                <a:gd name="connsiteX4" fmla="*/ 740499 w 1218820"/>
                <a:gd name="connsiteY4" fmla="*/ 5877 h 788542"/>
                <a:gd name="connsiteX5" fmla="*/ 1123480 w 1218820"/>
                <a:gd name="connsiteY5" fmla="*/ 654320 h 788542"/>
                <a:gd name="connsiteX6" fmla="*/ 1190045 w 1218820"/>
                <a:gd name="connsiteY6" fmla="*/ 788542 h 788542"/>
                <a:gd name="connsiteX0" fmla="*/ 1206686 w 1235461"/>
                <a:gd name="connsiteY0" fmla="*/ 788963 h 788963"/>
                <a:gd name="connsiteX1" fmla="*/ 1060699 w 1235461"/>
                <a:gd name="connsiteY1" fmla="*/ 697884 h 788963"/>
                <a:gd name="connsiteX2" fmla="*/ 160729 w 1235461"/>
                <a:gd name="connsiteY2" fmla="*/ 717117 h 788963"/>
                <a:gd name="connsiteX3" fmla="*/ 54262 w 1235461"/>
                <a:gd name="connsiteY3" fmla="*/ 143648 h 788963"/>
                <a:gd name="connsiteX4" fmla="*/ 757140 w 1235461"/>
                <a:gd name="connsiteY4" fmla="*/ 6298 h 788963"/>
                <a:gd name="connsiteX5" fmla="*/ 1140121 w 1235461"/>
                <a:gd name="connsiteY5" fmla="*/ 654741 h 788963"/>
                <a:gd name="connsiteX6" fmla="*/ 1206686 w 1235461"/>
                <a:gd name="connsiteY6" fmla="*/ 788963 h 788963"/>
                <a:gd name="connsiteX0" fmla="*/ 1209931 w 1238706"/>
                <a:gd name="connsiteY0" fmla="*/ 788963 h 788963"/>
                <a:gd name="connsiteX1" fmla="*/ 1063944 w 1238706"/>
                <a:gd name="connsiteY1" fmla="*/ 697884 h 788963"/>
                <a:gd name="connsiteX2" fmla="*/ 163974 w 1238706"/>
                <a:gd name="connsiteY2" fmla="*/ 717117 h 788963"/>
                <a:gd name="connsiteX3" fmla="*/ 57507 w 1238706"/>
                <a:gd name="connsiteY3" fmla="*/ 143648 h 788963"/>
                <a:gd name="connsiteX4" fmla="*/ 760385 w 1238706"/>
                <a:gd name="connsiteY4" fmla="*/ 6298 h 788963"/>
                <a:gd name="connsiteX5" fmla="*/ 1143366 w 1238706"/>
                <a:gd name="connsiteY5" fmla="*/ 654741 h 788963"/>
                <a:gd name="connsiteX6" fmla="*/ 1209931 w 1238706"/>
                <a:gd name="connsiteY6" fmla="*/ 788963 h 788963"/>
                <a:gd name="connsiteX0" fmla="*/ 1225073 w 1253848"/>
                <a:gd name="connsiteY0" fmla="*/ 788426 h 788426"/>
                <a:gd name="connsiteX1" fmla="*/ 1079086 w 1253848"/>
                <a:gd name="connsiteY1" fmla="*/ 697347 h 788426"/>
                <a:gd name="connsiteX2" fmla="*/ 144480 w 1253848"/>
                <a:gd name="connsiteY2" fmla="*/ 671553 h 788426"/>
                <a:gd name="connsiteX3" fmla="*/ 72649 w 1253848"/>
                <a:gd name="connsiteY3" fmla="*/ 143111 h 788426"/>
                <a:gd name="connsiteX4" fmla="*/ 775527 w 1253848"/>
                <a:gd name="connsiteY4" fmla="*/ 5761 h 788426"/>
                <a:gd name="connsiteX5" fmla="*/ 1158508 w 1253848"/>
                <a:gd name="connsiteY5" fmla="*/ 654204 h 788426"/>
                <a:gd name="connsiteX6" fmla="*/ 1225073 w 1253848"/>
                <a:gd name="connsiteY6" fmla="*/ 788426 h 788426"/>
                <a:gd name="connsiteX0" fmla="*/ 1222128 w 1250903"/>
                <a:gd name="connsiteY0" fmla="*/ 788426 h 788426"/>
                <a:gd name="connsiteX1" fmla="*/ 1076141 w 1250903"/>
                <a:gd name="connsiteY1" fmla="*/ 697347 h 788426"/>
                <a:gd name="connsiteX2" fmla="*/ 141535 w 1250903"/>
                <a:gd name="connsiteY2" fmla="*/ 671553 h 788426"/>
                <a:gd name="connsiteX3" fmla="*/ 69704 w 1250903"/>
                <a:gd name="connsiteY3" fmla="*/ 143111 h 788426"/>
                <a:gd name="connsiteX4" fmla="*/ 772582 w 1250903"/>
                <a:gd name="connsiteY4" fmla="*/ 5761 h 788426"/>
                <a:gd name="connsiteX5" fmla="*/ 1155563 w 1250903"/>
                <a:gd name="connsiteY5" fmla="*/ 654204 h 788426"/>
                <a:gd name="connsiteX6" fmla="*/ 1222128 w 1250903"/>
                <a:gd name="connsiteY6" fmla="*/ 788426 h 788426"/>
                <a:gd name="connsiteX0" fmla="*/ 1228777 w 1257552"/>
                <a:gd name="connsiteY0" fmla="*/ 788623 h 788623"/>
                <a:gd name="connsiteX1" fmla="*/ 1082790 w 1257552"/>
                <a:gd name="connsiteY1" fmla="*/ 697544 h 788623"/>
                <a:gd name="connsiteX2" fmla="*/ 134329 w 1257552"/>
                <a:gd name="connsiteY2" fmla="*/ 689068 h 788623"/>
                <a:gd name="connsiteX3" fmla="*/ 76353 w 1257552"/>
                <a:gd name="connsiteY3" fmla="*/ 143308 h 788623"/>
                <a:gd name="connsiteX4" fmla="*/ 779231 w 1257552"/>
                <a:gd name="connsiteY4" fmla="*/ 5958 h 788623"/>
                <a:gd name="connsiteX5" fmla="*/ 1162212 w 1257552"/>
                <a:gd name="connsiteY5" fmla="*/ 654401 h 788623"/>
                <a:gd name="connsiteX6" fmla="*/ 1228777 w 1257552"/>
                <a:gd name="connsiteY6" fmla="*/ 788623 h 788623"/>
                <a:gd name="connsiteX0" fmla="*/ 1225396 w 1254171"/>
                <a:gd name="connsiteY0" fmla="*/ 788504 h 788504"/>
                <a:gd name="connsiteX1" fmla="*/ 1079409 w 1254171"/>
                <a:gd name="connsiteY1" fmla="*/ 697425 h 788504"/>
                <a:gd name="connsiteX2" fmla="*/ 137876 w 1254171"/>
                <a:gd name="connsiteY2" fmla="*/ 678558 h 788504"/>
                <a:gd name="connsiteX3" fmla="*/ 72972 w 1254171"/>
                <a:gd name="connsiteY3" fmla="*/ 143189 h 788504"/>
                <a:gd name="connsiteX4" fmla="*/ 775850 w 1254171"/>
                <a:gd name="connsiteY4" fmla="*/ 5839 h 788504"/>
                <a:gd name="connsiteX5" fmla="*/ 1158831 w 1254171"/>
                <a:gd name="connsiteY5" fmla="*/ 654282 h 788504"/>
                <a:gd name="connsiteX6" fmla="*/ 1225396 w 1254171"/>
                <a:gd name="connsiteY6" fmla="*/ 788504 h 788504"/>
                <a:gd name="connsiteX0" fmla="*/ 1222067 w 1250842"/>
                <a:gd name="connsiteY0" fmla="*/ 788504 h 792326"/>
                <a:gd name="connsiteX1" fmla="*/ 1076080 w 1250842"/>
                <a:gd name="connsiteY1" fmla="*/ 697425 h 792326"/>
                <a:gd name="connsiteX2" fmla="*/ 134547 w 1250842"/>
                <a:gd name="connsiteY2" fmla="*/ 678558 h 792326"/>
                <a:gd name="connsiteX3" fmla="*/ 69643 w 1250842"/>
                <a:gd name="connsiteY3" fmla="*/ 143189 h 792326"/>
                <a:gd name="connsiteX4" fmla="*/ 772521 w 1250842"/>
                <a:gd name="connsiteY4" fmla="*/ 5839 h 792326"/>
                <a:gd name="connsiteX5" fmla="*/ 1155502 w 1250842"/>
                <a:gd name="connsiteY5" fmla="*/ 654282 h 792326"/>
                <a:gd name="connsiteX6" fmla="*/ 1222067 w 1250842"/>
                <a:gd name="connsiteY6" fmla="*/ 788504 h 792326"/>
                <a:gd name="connsiteX0" fmla="*/ 1226158 w 1254933"/>
                <a:gd name="connsiteY0" fmla="*/ 798666 h 802488"/>
                <a:gd name="connsiteX1" fmla="*/ 1080171 w 1254933"/>
                <a:gd name="connsiteY1" fmla="*/ 707587 h 802488"/>
                <a:gd name="connsiteX2" fmla="*/ 138638 w 1254933"/>
                <a:gd name="connsiteY2" fmla="*/ 688720 h 802488"/>
                <a:gd name="connsiteX3" fmla="*/ 73734 w 1254933"/>
                <a:gd name="connsiteY3" fmla="*/ 153351 h 802488"/>
                <a:gd name="connsiteX4" fmla="*/ 776612 w 1254933"/>
                <a:gd name="connsiteY4" fmla="*/ 16001 h 802488"/>
                <a:gd name="connsiteX5" fmla="*/ 1159593 w 1254933"/>
                <a:gd name="connsiteY5" fmla="*/ 664444 h 802488"/>
                <a:gd name="connsiteX6" fmla="*/ 1226158 w 1254933"/>
                <a:gd name="connsiteY6" fmla="*/ 798666 h 802488"/>
                <a:gd name="connsiteX0" fmla="*/ 1229426 w 1258201"/>
                <a:gd name="connsiteY0" fmla="*/ 795116 h 798938"/>
                <a:gd name="connsiteX1" fmla="*/ 1083439 w 1258201"/>
                <a:gd name="connsiteY1" fmla="*/ 704037 h 798938"/>
                <a:gd name="connsiteX2" fmla="*/ 141906 w 1258201"/>
                <a:gd name="connsiteY2" fmla="*/ 685170 h 798938"/>
                <a:gd name="connsiteX3" fmla="*/ 77002 w 1258201"/>
                <a:gd name="connsiteY3" fmla="*/ 149801 h 798938"/>
                <a:gd name="connsiteX4" fmla="*/ 779880 w 1258201"/>
                <a:gd name="connsiteY4" fmla="*/ 12451 h 798938"/>
                <a:gd name="connsiteX5" fmla="*/ 1162861 w 1258201"/>
                <a:gd name="connsiteY5" fmla="*/ 660894 h 798938"/>
                <a:gd name="connsiteX6" fmla="*/ 1229426 w 1258201"/>
                <a:gd name="connsiteY6" fmla="*/ 795116 h 798938"/>
                <a:gd name="connsiteX0" fmla="*/ 1226493 w 1255268"/>
                <a:gd name="connsiteY0" fmla="*/ 804649 h 808471"/>
                <a:gd name="connsiteX1" fmla="*/ 1080506 w 1255268"/>
                <a:gd name="connsiteY1" fmla="*/ 713570 h 808471"/>
                <a:gd name="connsiteX2" fmla="*/ 138973 w 1255268"/>
                <a:gd name="connsiteY2" fmla="*/ 694703 h 808471"/>
                <a:gd name="connsiteX3" fmla="*/ 74069 w 1255268"/>
                <a:gd name="connsiteY3" fmla="*/ 159334 h 808471"/>
                <a:gd name="connsiteX4" fmla="*/ 776947 w 1255268"/>
                <a:gd name="connsiteY4" fmla="*/ 21984 h 808471"/>
                <a:gd name="connsiteX5" fmla="*/ 1159928 w 1255268"/>
                <a:gd name="connsiteY5" fmla="*/ 670427 h 808471"/>
                <a:gd name="connsiteX6" fmla="*/ 1226493 w 1255268"/>
                <a:gd name="connsiteY6" fmla="*/ 804649 h 808471"/>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795033 h 798855"/>
                <a:gd name="connsiteX1" fmla="*/ 1078752 w 1262546"/>
                <a:gd name="connsiteY1" fmla="*/ 703954 h 798855"/>
                <a:gd name="connsiteX2" fmla="*/ 137219 w 1262546"/>
                <a:gd name="connsiteY2" fmla="*/ 685087 h 798855"/>
                <a:gd name="connsiteX3" fmla="*/ 72315 w 1262546"/>
                <a:gd name="connsiteY3" fmla="*/ 149718 h 798855"/>
                <a:gd name="connsiteX4" fmla="*/ 813293 w 1262546"/>
                <a:gd name="connsiteY4" fmla="*/ 5440 h 798855"/>
                <a:gd name="connsiteX5" fmla="*/ 1158174 w 1262546"/>
                <a:gd name="connsiteY5" fmla="*/ 660811 h 798855"/>
                <a:gd name="connsiteX6" fmla="*/ 1224739 w 1262546"/>
                <a:gd name="connsiteY6" fmla="*/ 795033 h 798855"/>
                <a:gd name="connsiteX0" fmla="*/ 1225225 w 1264810"/>
                <a:gd name="connsiteY0" fmla="*/ 763061 h 766883"/>
                <a:gd name="connsiteX1" fmla="*/ 1079238 w 1264810"/>
                <a:gd name="connsiteY1" fmla="*/ 671982 h 766883"/>
                <a:gd name="connsiteX2" fmla="*/ 137705 w 1264810"/>
                <a:gd name="connsiteY2" fmla="*/ 653115 h 766883"/>
                <a:gd name="connsiteX3" fmla="*/ 72801 w 1264810"/>
                <a:gd name="connsiteY3" fmla="*/ 117746 h 766883"/>
                <a:gd name="connsiteX4" fmla="*/ 820706 w 1264810"/>
                <a:gd name="connsiteY4" fmla="*/ 8104 h 766883"/>
                <a:gd name="connsiteX5" fmla="*/ 1158660 w 1264810"/>
                <a:gd name="connsiteY5" fmla="*/ 628839 h 766883"/>
                <a:gd name="connsiteX6" fmla="*/ 1225225 w 1264810"/>
                <a:gd name="connsiteY6" fmla="*/ 763061 h 766883"/>
                <a:gd name="connsiteX0" fmla="*/ 1225225 w 1264810"/>
                <a:gd name="connsiteY0" fmla="*/ 748014 h 751836"/>
                <a:gd name="connsiteX1" fmla="*/ 1079238 w 1264810"/>
                <a:gd name="connsiteY1" fmla="*/ 656935 h 751836"/>
                <a:gd name="connsiteX2" fmla="*/ 137705 w 1264810"/>
                <a:gd name="connsiteY2" fmla="*/ 638068 h 751836"/>
                <a:gd name="connsiteX3" fmla="*/ 72801 w 1264810"/>
                <a:gd name="connsiteY3" fmla="*/ 102699 h 751836"/>
                <a:gd name="connsiteX4" fmla="*/ 820706 w 1264810"/>
                <a:gd name="connsiteY4" fmla="*/ 10375 h 751836"/>
                <a:gd name="connsiteX5" fmla="*/ 1158660 w 1264810"/>
                <a:gd name="connsiteY5" fmla="*/ 613792 h 751836"/>
                <a:gd name="connsiteX6" fmla="*/ 1225225 w 1264810"/>
                <a:gd name="connsiteY6" fmla="*/ 748014 h 751836"/>
                <a:gd name="connsiteX0" fmla="*/ 1225225 w 1264810"/>
                <a:gd name="connsiteY0" fmla="*/ 789233 h 793055"/>
                <a:gd name="connsiteX1" fmla="*/ 1079238 w 1264810"/>
                <a:gd name="connsiteY1" fmla="*/ 698154 h 793055"/>
                <a:gd name="connsiteX2" fmla="*/ 137705 w 1264810"/>
                <a:gd name="connsiteY2" fmla="*/ 679287 h 793055"/>
                <a:gd name="connsiteX3" fmla="*/ 72801 w 1264810"/>
                <a:gd name="connsiteY3" fmla="*/ 143918 h 793055"/>
                <a:gd name="connsiteX4" fmla="*/ 820706 w 1264810"/>
                <a:gd name="connsiteY4" fmla="*/ 51594 h 793055"/>
                <a:gd name="connsiteX5" fmla="*/ 1158660 w 1264810"/>
                <a:gd name="connsiteY5" fmla="*/ 655011 h 793055"/>
                <a:gd name="connsiteX6" fmla="*/ 1225225 w 1264810"/>
                <a:gd name="connsiteY6" fmla="*/ 789233 h 793055"/>
                <a:gd name="connsiteX0" fmla="*/ 1231096 w 1295699"/>
                <a:gd name="connsiteY0" fmla="*/ 814823 h 818645"/>
                <a:gd name="connsiteX1" fmla="*/ 1085109 w 1295699"/>
                <a:gd name="connsiteY1" fmla="*/ 723744 h 818645"/>
                <a:gd name="connsiteX2" fmla="*/ 143576 w 1295699"/>
                <a:gd name="connsiteY2" fmla="*/ 704877 h 818645"/>
                <a:gd name="connsiteX3" fmla="*/ 78672 w 1295699"/>
                <a:gd name="connsiteY3" fmla="*/ 169508 h 818645"/>
                <a:gd name="connsiteX4" fmla="*/ 909704 w 1295699"/>
                <a:gd name="connsiteY4" fmla="*/ 46011 h 818645"/>
                <a:gd name="connsiteX5" fmla="*/ 1164531 w 1295699"/>
                <a:gd name="connsiteY5" fmla="*/ 680601 h 818645"/>
                <a:gd name="connsiteX6" fmla="*/ 1231096 w 1295699"/>
                <a:gd name="connsiteY6" fmla="*/ 814823 h 818645"/>
                <a:gd name="connsiteX0" fmla="*/ 1231341 w 1297145"/>
                <a:gd name="connsiteY0" fmla="*/ 835447 h 839269"/>
                <a:gd name="connsiteX1" fmla="*/ 1085354 w 1297145"/>
                <a:gd name="connsiteY1" fmla="*/ 744368 h 839269"/>
                <a:gd name="connsiteX2" fmla="*/ 143821 w 1297145"/>
                <a:gd name="connsiteY2" fmla="*/ 725501 h 839269"/>
                <a:gd name="connsiteX3" fmla="*/ 78917 w 1297145"/>
                <a:gd name="connsiteY3" fmla="*/ 190132 h 839269"/>
                <a:gd name="connsiteX4" fmla="*/ 913413 w 1297145"/>
                <a:gd name="connsiteY4" fmla="*/ 42390 h 839269"/>
                <a:gd name="connsiteX5" fmla="*/ 1164776 w 1297145"/>
                <a:gd name="connsiteY5" fmla="*/ 701225 h 839269"/>
                <a:gd name="connsiteX6" fmla="*/ 1231341 w 1297145"/>
                <a:gd name="connsiteY6" fmla="*/ 835447 h 839269"/>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4294 w 1300098"/>
                <a:gd name="connsiteY0" fmla="*/ 815810 h 819632"/>
                <a:gd name="connsiteX1" fmla="*/ 1088307 w 1300098"/>
                <a:gd name="connsiteY1" fmla="*/ 724731 h 819632"/>
                <a:gd name="connsiteX2" fmla="*/ 146774 w 1300098"/>
                <a:gd name="connsiteY2" fmla="*/ 705864 h 819632"/>
                <a:gd name="connsiteX3" fmla="*/ 81870 w 1300098"/>
                <a:gd name="connsiteY3" fmla="*/ 170495 h 819632"/>
                <a:gd name="connsiteX4" fmla="*/ 916366 w 1300098"/>
                <a:gd name="connsiteY4" fmla="*/ 22753 h 819632"/>
                <a:gd name="connsiteX5" fmla="*/ 1167729 w 1300098"/>
                <a:gd name="connsiteY5" fmla="*/ 681588 h 819632"/>
                <a:gd name="connsiteX6" fmla="*/ 1234294 w 1300098"/>
                <a:gd name="connsiteY6" fmla="*/ 815810 h 819632"/>
                <a:gd name="connsiteX0" fmla="*/ 1253929 w 1319733"/>
                <a:gd name="connsiteY0" fmla="*/ 815810 h 819632"/>
                <a:gd name="connsiteX1" fmla="*/ 1107942 w 1319733"/>
                <a:gd name="connsiteY1" fmla="*/ 724731 h 819632"/>
                <a:gd name="connsiteX2" fmla="*/ 166409 w 1319733"/>
                <a:gd name="connsiteY2" fmla="*/ 705864 h 819632"/>
                <a:gd name="connsiteX3" fmla="*/ 101505 w 1319733"/>
                <a:gd name="connsiteY3" fmla="*/ 170495 h 819632"/>
                <a:gd name="connsiteX4" fmla="*/ 936001 w 1319733"/>
                <a:gd name="connsiteY4" fmla="*/ 22753 h 819632"/>
                <a:gd name="connsiteX5" fmla="*/ 1187364 w 1319733"/>
                <a:gd name="connsiteY5" fmla="*/ 681588 h 819632"/>
                <a:gd name="connsiteX6" fmla="*/ 1253929 w 1319733"/>
                <a:gd name="connsiteY6" fmla="*/ 815810 h 8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733" h="819632">
                  <a:moveTo>
                    <a:pt x="1253929" y="815810"/>
                  </a:moveTo>
                  <a:lnTo>
                    <a:pt x="1107942" y="724731"/>
                  </a:lnTo>
                  <a:cubicBezTo>
                    <a:pt x="935723" y="802788"/>
                    <a:pt x="458298" y="900604"/>
                    <a:pt x="166409" y="705864"/>
                  </a:cubicBezTo>
                  <a:cubicBezTo>
                    <a:pt x="5870" y="598757"/>
                    <a:pt x="-79301" y="322264"/>
                    <a:pt x="101505" y="170495"/>
                  </a:cubicBezTo>
                  <a:cubicBezTo>
                    <a:pt x="268998" y="29901"/>
                    <a:pt x="607861" y="-39036"/>
                    <a:pt x="936001" y="22753"/>
                  </a:cubicBezTo>
                  <a:cubicBezTo>
                    <a:pt x="1387420" y="142598"/>
                    <a:pt x="1397632" y="466864"/>
                    <a:pt x="1187364" y="681588"/>
                  </a:cubicBezTo>
                  <a:lnTo>
                    <a:pt x="1253929" y="815810"/>
                  </a:lnTo>
                  <a:close/>
                </a:path>
              </a:pathLst>
            </a:cu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ts val="1200"/>
                </a:lnSpc>
              </a:pPr>
              <a:endParaRPr kumimoji="1" lang="en-US" altLang="ja-JP" sz="1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spcAft>
                  <a:spcPts val="600"/>
                </a:spcAft>
              </a:pPr>
              <a:r>
                <a:rPr kumimoji="1" lang="ja-JP" altLang="en-US" sz="2000" dirty="0">
                  <a:solidFill>
                    <a:srgbClr val="1E1A5C"/>
                  </a:solidFill>
                  <a:latin typeface="BIZ UDゴシック" panose="020B0400000000000000" pitchFamily="49" charset="-128"/>
                  <a:ea typeface="BIZ UDゴシック" panose="020B0400000000000000" pitchFamily="49" charset="-128"/>
                </a:rPr>
                <a:t>視聴後は</a:t>
              </a:r>
              <a:endParaRPr kumimoji="1" lang="en-US" altLang="ja-JP" sz="2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pPr>
              <a:r>
                <a:rPr kumimoji="1" lang="ja-JP" altLang="en-US" sz="2400" dirty="0">
                  <a:solidFill>
                    <a:srgbClr val="1E1A5C"/>
                  </a:solidFill>
                  <a:latin typeface="BIZ UDゴシック" panose="020B0400000000000000" pitchFamily="49" charset="-128"/>
                  <a:ea typeface="BIZ UDゴシック" panose="020B0400000000000000" pitchFamily="49" charset="-128"/>
                </a:rPr>
                <a:t>確認問</a:t>
              </a:r>
              <a:r>
                <a:rPr kumimoji="1" lang="ja-JP" altLang="en-US" sz="2400" spc="100" dirty="0">
                  <a:solidFill>
                    <a:srgbClr val="1E1A5C"/>
                  </a:solidFill>
                  <a:latin typeface="BIZ UDゴシック" panose="020B0400000000000000" pitchFamily="49" charset="-128"/>
                  <a:ea typeface="BIZ UDゴシック" panose="020B0400000000000000" pitchFamily="49" charset="-128"/>
                </a:rPr>
                <a:t>題</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へ</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3999922865"/>
      </p:ext>
    </p:extLst>
  </p:cSld>
  <p:clrMapOvr>
    <a:masterClrMapping/>
  </p:clrMapOvr>
</p:sld>
</file>

<file path=ppt/theme/theme1.xml><?xml version="1.0" encoding="utf-8"?>
<a:theme xmlns:a="http://schemas.openxmlformats.org/drawingml/2006/main" name="Office ​​テーマ">
  <a:themeElements>
    <a:clrScheme name="大阪大学">
      <a:dk1>
        <a:sysClr val="windowText" lastClr="000000"/>
      </a:dk1>
      <a:lt1>
        <a:sysClr val="window" lastClr="FFFFFF"/>
      </a:lt1>
      <a:dk2>
        <a:srgbClr val="1F497D"/>
      </a:dk2>
      <a:lt2>
        <a:srgbClr val="EEECE1"/>
      </a:lt2>
      <a:accent1>
        <a:srgbClr val="2D287F"/>
      </a:accent1>
      <a:accent2>
        <a:srgbClr val="FDD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627E7A6-12A6-4618-BC58-886576C95F86}">
  <we:reference id="a1005b6c-1a90-4275-9d35-1886f4b663bc" version="1.0.0.0" store="\\LPCH023\Users\st01\Desktop\manifest"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A1D58BC4573254C8018F58989441BC3" ma:contentTypeVersion="11" ma:contentTypeDescription="新しいドキュメントを作成します。" ma:contentTypeScope="" ma:versionID="08c88b8a06a76397c0ab6e1548e2f964">
  <xsd:schema xmlns:xsd="http://www.w3.org/2001/XMLSchema" xmlns:xs="http://www.w3.org/2001/XMLSchema" xmlns:p="http://schemas.microsoft.com/office/2006/metadata/properties" xmlns:ns2="735f2fac-f412-49af-b637-a64e5d8586f2" xmlns:ns3="3cdb7ee3-11f9-4ed4-8676-00dad8b560fa" targetNamespace="http://schemas.microsoft.com/office/2006/metadata/properties" ma:root="true" ma:fieldsID="3d0681c961d3231bf309e0111fb3761b" ns2:_="" ns3:_="">
    <xsd:import namespace="735f2fac-f412-49af-b637-a64e5d8586f2"/>
    <xsd:import namespace="3cdb7ee3-11f9-4ed4-8676-00dad8b560f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f2fac-f412-49af-b637-a64e5d858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db7ee3-11f9-4ed4-8676-00dad8b560f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14f7f5e-f765-49fe-b3dd-084d6e2b2b1e}" ma:internalName="TaxCatchAll" ma:showField="CatchAllData" ma:web="3cdb7ee3-11f9-4ed4-8676-00dad8b56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5f2fac-f412-49af-b637-a64e5d8586f2">
      <Terms xmlns="http://schemas.microsoft.com/office/infopath/2007/PartnerControls"/>
    </lcf76f155ced4ddcb4097134ff3c332f>
    <TaxCatchAll xmlns="3cdb7ee3-11f9-4ed4-8676-00dad8b560fa" xsi:nil="true"/>
  </documentManagement>
</p:properties>
</file>

<file path=customXml/itemProps1.xml><?xml version="1.0" encoding="utf-8"?>
<ds:datastoreItem xmlns:ds="http://schemas.openxmlformats.org/officeDocument/2006/customXml" ds:itemID="{FA3BA893-B5DF-480E-940E-CE7B3D4F61E9}">
  <ds:schemaRefs>
    <ds:schemaRef ds:uri="http://schemas.microsoft.com/sharepoint/v3/contenttype/forms"/>
  </ds:schemaRefs>
</ds:datastoreItem>
</file>

<file path=customXml/itemProps2.xml><?xml version="1.0" encoding="utf-8"?>
<ds:datastoreItem xmlns:ds="http://schemas.openxmlformats.org/officeDocument/2006/customXml" ds:itemID="{1E606AC1-88E7-473D-B731-30E23D1702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f2fac-f412-49af-b637-a64e5d8586f2"/>
    <ds:schemaRef ds:uri="3cdb7ee3-11f9-4ed4-8676-00dad8b56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6A556D-AA4A-4BDA-ADD1-3260727784DB}">
  <ds:schemaRefs>
    <ds:schemaRef ds:uri="http://schemas.microsoft.com/office/2006/metadata/properties"/>
    <ds:schemaRef ds:uri="http://schemas.microsoft.com/office/infopath/2007/PartnerControls"/>
    <ds:schemaRef ds:uri="4892553d-4aae-409c-8b64-1be5b3672330"/>
    <ds:schemaRef ds:uri="18de5dac-322e-4cb1-b631-4e3e941b1276"/>
    <ds:schemaRef ds:uri="735f2fac-f412-49af-b637-a64e5d8586f2"/>
    <ds:schemaRef ds:uri="3cdb7ee3-11f9-4ed4-8676-00dad8b560fa"/>
  </ds:schemaRefs>
</ds:datastoreItem>
</file>

<file path=docProps/app.xml><?xml version="1.0" encoding="utf-8"?>
<Properties xmlns="http://schemas.openxmlformats.org/officeDocument/2006/extended-properties" xmlns:vt="http://schemas.openxmlformats.org/officeDocument/2006/docPropsVTypes">
  <Template/>
  <TotalTime>578</TotalTime>
  <Words>3393</Words>
  <Application>Microsoft Office PowerPoint</Application>
  <PresentationFormat>画面に合わせる (16:9)</PresentationFormat>
  <Paragraphs>288</Paragraphs>
  <Slides>9</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BIZ UDゴシック</vt:lpstr>
      <vt:lpstr>メイリオ</vt:lpstr>
      <vt:lpstr>游ゴシック</vt:lpstr>
      <vt:lpstr>游明朝</vt:lpstr>
      <vt:lpstr>Arial</vt:lpstr>
      <vt:lpstr>Calibri</vt:lpstr>
      <vt:lpstr>Wingdings</vt:lpstr>
      <vt:lpstr>Office ​​テーマ</vt:lpstr>
      <vt:lpstr>大阪大学のオープンアクセス支援①APC支援</vt:lpstr>
      <vt:lpstr>APCの免除・割引①</vt:lpstr>
      <vt:lpstr>APCの免除・割引②</vt:lpstr>
      <vt:lpstr>転換契約（条件付き）のAPC免除・割引</vt:lpstr>
      <vt:lpstr>その他のAPC支援（英語論文投稿支援事業）①</vt:lpstr>
      <vt:lpstr>PowerPoint プレゼンテーション</vt:lpstr>
      <vt:lpstr>その他のAPC支援（英語論文投稿支援事業）③</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オープンアクセスを巡る状況と大阪大学におけるオープンアクセス支援⑦</dc:title>
  <dc:creator/>
  <cp:lastModifiedBy>山本　侑子</cp:lastModifiedBy>
  <cp:revision>20</cp:revision>
  <dcterms:created xsi:type="dcterms:W3CDTF">2023-05-26T02:29:41Z</dcterms:created>
  <dcterms:modified xsi:type="dcterms:W3CDTF">2025-09-25T07:03:35Z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0x010100DA1D58BC4573254C8018F58989441BC3</vt:lpwstr>
  </property>
  <property fmtid="{D5CDD505-2E9C-101B-9397-08002B2CF9AE}" pid="3" name="MediaServiceImageTags">
    <vt:lpwstr/>
  </property>
</Properties>
</file>