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76" r:id="rId5"/>
    <p:sldId id="272" r:id="rId6"/>
    <p:sldId id="289" r:id="rId7"/>
    <p:sldId id="352" r:id="rId8"/>
    <p:sldId id="288" r:id="rId9"/>
    <p:sldId id="306" r:id="rId10"/>
    <p:sldId id="307" r:id="rId11"/>
    <p:sldId id="308" r:id="rId12"/>
    <p:sldId id="309" r:id="rId13"/>
    <p:sldId id="387" r:id="rId14"/>
    <p:sldId id="296" r:id="rId15"/>
    <p:sldId id="388" r:id="rId16"/>
    <p:sldId id="281" r:id="rId17"/>
    <p:sldId id="290" r:id="rId18"/>
    <p:sldId id="291" r:id="rId19"/>
    <p:sldId id="386" r:id="rId20"/>
  </p:sldIdLst>
  <p:sldSz cx="9144000" cy="5143500" type="screen16x9"/>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3429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685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0287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17145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0574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24003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2743200" algn="l" defTabSz="6858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8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i" initials="m" lastIdx="1" clrIdx="0">
    <p:extLst>
      <p:ext uri="{19B8F6BF-5375-455C-9EA6-DF929625EA0E}">
        <p15:presenceInfo xmlns:p15="http://schemas.microsoft.com/office/powerpoint/2012/main" userId="mi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D6D"/>
    <a:srgbClr val="FCA43D"/>
    <a:srgbClr val="EF4F4D"/>
    <a:srgbClr val="FFFFFF"/>
    <a:srgbClr val="F7E1D7"/>
    <a:srgbClr val="F03B32"/>
    <a:srgbClr val="EE713D"/>
    <a:srgbClr val="ED5243"/>
    <a:srgbClr val="F9A183"/>
    <a:srgbClr val="F3F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8" autoAdjust="0"/>
    <p:restoredTop sz="92785" autoAdjust="0"/>
  </p:normalViewPr>
  <p:slideViewPr>
    <p:cSldViewPr>
      <p:cViewPr varScale="1">
        <p:scale>
          <a:sx n="135" d="100"/>
          <a:sy n="135" d="100"/>
        </p:scale>
        <p:origin x="1008" y="114"/>
      </p:cViewPr>
      <p:guideLst>
        <p:guide orient="horz" pos="1824"/>
        <p:guide pos="2880"/>
      </p:guideLst>
    </p:cSldViewPr>
  </p:slideViewPr>
  <p:notesTextViewPr>
    <p:cViewPr>
      <p:scale>
        <a:sx n="3" d="2"/>
        <a:sy n="3" d="2"/>
      </p:scale>
      <p:origin x="0" y="0"/>
    </p:cViewPr>
  </p:notesTextViewPr>
  <p:sorterViewPr>
    <p:cViewPr>
      <p:scale>
        <a:sx n="100" d="100"/>
        <a:sy n="100" d="100"/>
      </p:scale>
      <p:origin x="0" y="-5136"/>
    </p:cViewPr>
  </p:sorterViewPr>
  <p:notesViewPr>
    <p:cSldViewPr>
      <p:cViewPr varScale="1">
        <p:scale>
          <a:sx n="76" d="100"/>
          <a:sy n="76" d="100"/>
        </p:scale>
        <p:origin x="314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500" dirty="0">
                <a:latin typeface="游ゴシック" panose="020B0400000000000000" pitchFamily="50" charset="-128"/>
                <a:ea typeface="游ゴシック" panose="020B0400000000000000" pitchFamily="50" charset="-128"/>
              </a:rPr>
              <a:t>コンテンツの種類</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manualLayout>
          <c:layoutTarget val="inner"/>
          <c:xMode val="edge"/>
          <c:yMode val="edge"/>
          <c:x val="5.1822799151248641E-2"/>
          <c:y val="0.15231100909945147"/>
          <c:w val="0.54073118393133179"/>
          <c:h val="0.52670413935143934"/>
        </c:manualLayout>
      </c:layout>
      <c:pieChart>
        <c:varyColors val="1"/>
        <c:ser>
          <c:idx val="0"/>
          <c:order val="0"/>
          <c:tx>
            <c:strRef>
              <c:f>Sheet1!$B$1</c:f>
              <c:strCache>
                <c:ptCount val="1"/>
                <c:pt idx="0">
                  <c:v>コンテンツ数</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608-4A54-A7BA-13D113200D16}"/>
              </c:ext>
            </c:extLst>
          </c:dPt>
          <c:dPt>
            <c:idx val="1"/>
            <c:bubble3D val="0"/>
            <c:spPr>
              <a:solidFill>
                <a:schemeClr val="accent2"/>
              </a:solidFill>
              <a:ln w="19050">
                <a:noFill/>
              </a:ln>
              <a:effectLst/>
            </c:spPr>
            <c:extLst>
              <c:ext xmlns:c16="http://schemas.microsoft.com/office/drawing/2014/chart" uri="{C3380CC4-5D6E-409C-BE32-E72D297353CC}">
                <c16:uniqueId val="{00000003-0608-4A54-A7BA-13D113200D16}"/>
              </c:ext>
            </c:extLst>
          </c:dPt>
          <c:dPt>
            <c:idx val="2"/>
            <c:bubble3D val="0"/>
            <c:spPr>
              <a:solidFill>
                <a:schemeClr val="accent3"/>
              </a:solidFill>
              <a:ln w="19050">
                <a:noFill/>
              </a:ln>
              <a:effectLst/>
            </c:spPr>
            <c:extLst>
              <c:ext xmlns:c16="http://schemas.microsoft.com/office/drawing/2014/chart" uri="{C3380CC4-5D6E-409C-BE32-E72D297353CC}">
                <c16:uniqueId val="{00000005-0608-4A54-A7BA-13D113200D16}"/>
              </c:ext>
            </c:extLst>
          </c:dPt>
          <c:dPt>
            <c:idx val="3"/>
            <c:bubble3D val="0"/>
            <c:spPr>
              <a:solidFill>
                <a:schemeClr val="accent4"/>
              </a:solidFill>
              <a:ln w="19050">
                <a:noFill/>
              </a:ln>
              <a:effectLst/>
            </c:spPr>
            <c:extLst>
              <c:ext xmlns:c16="http://schemas.microsoft.com/office/drawing/2014/chart" uri="{C3380CC4-5D6E-409C-BE32-E72D297353CC}">
                <c16:uniqueId val="{00000007-0608-4A54-A7BA-13D113200D16}"/>
              </c:ext>
            </c:extLst>
          </c:dPt>
          <c:dPt>
            <c:idx val="4"/>
            <c:bubble3D val="0"/>
            <c:spPr>
              <a:solidFill>
                <a:schemeClr val="accent5"/>
              </a:solidFill>
              <a:ln w="19050">
                <a:noFill/>
              </a:ln>
              <a:effectLst/>
            </c:spPr>
            <c:extLst>
              <c:ext xmlns:c16="http://schemas.microsoft.com/office/drawing/2014/chart" uri="{C3380CC4-5D6E-409C-BE32-E72D297353CC}">
                <c16:uniqueId val="{00000009-0608-4A54-A7BA-13D113200D16}"/>
              </c:ext>
            </c:extLst>
          </c:dPt>
          <c:dPt>
            <c:idx val="5"/>
            <c:bubble3D val="0"/>
            <c:spPr>
              <a:solidFill>
                <a:schemeClr val="accent6"/>
              </a:solidFill>
              <a:ln w="19050">
                <a:noFill/>
              </a:ln>
              <a:effectLst/>
            </c:spPr>
            <c:extLst>
              <c:ext xmlns:c16="http://schemas.microsoft.com/office/drawing/2014/chart" uri="{C3380CC4-5D6E-409C-BE32-E72D297353CC}">
                <c16:uniqueId val="{0000000B-0608-4A54-A7BA-13D113200D16}"/>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0608-4A54-A7BA-13D113200D16}"/>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0608-4A54-A7BA-13D113200D16}"/>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0608-4A54-A7BA-13D113200D16}"/>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0608-4A54-A7BA-13D113200D16}"/>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0608-4A54-A7BA-13D113200D16}"/>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0608-4A54-A7BA-13D113200D16}"/>
              </c:ext>
            </c:extLst>
          </c:dPt>
          <c:dLbls>
            <c:dLbl>
              <c:idx val="0"/>
              <c:layout>
                <c:manualLayout>
                  <c:x val="-0.20745801849202616"/>
                  <c:y val="6.345370464974745E-2"/>
                </c:manualLayout>
              </c:layout>
              <c:spPr>
                <a:noFill/>
                <a:ln w="9525" cap="flat" cmpd="sng" algn="ctr">
                  <a:noFill/>
                  <a:prstDash val="solid"/>
                  <a:round/>
                  <a:headEnd type="none" w="med" len="med"/>
                  <a:tailEnd type="none" w="med" len="med"/>
                </a:ln>
                <a:effectLst/>
              </c:spPr>
              <c:txPr>
                <a:bodyPr rot="0" spcFirstLastPara="1" vertOverflow="overflow" horzOverflow="overflow" vert="horz" wrap="square" lIns="38100" tIns="54000" rIns="38100" bIns="0" anchor="ctr" anchorCtr="1">
                  <a:spAutoFit/>
                </a:bodyPr>
                <a:lstStyle/>
                <a:p>
                  <a:pPr>
                    <a:lnSpc>
                      <a:spcPts val="1400"/>
                    </a:lnSpc>
                    <a:defRPr sz="10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0151"/>
                        <a:gd name="adj2" fmla="val 9074"/>
                      </a:avLst>
                    </a:prstGeom>
                    <a:noFill/>
                    <a:ln>
                      <a:noFill/>
                    </a:ln>
                  </c15:spPr>
                </c:ext>
                <c:ext xmlns:c16="http://schemas.microsoft.com/office/drawing/2014/chart" uri="{C3380CC4-5D6E-409C-BE32-E72D297353CC}">
                  <c16:uniqueId val="{00000001-0608-4A54-A7BA-13D113200D16}"/>
                </c:ext>
              </c:extLst>
            </c:dLbl>
            <c:dLbl>
              <c:idx val="1"/>
              <c:layout>
                <c:manualLayout>
                  <c:x val="8.2548510364559805E-2"/>
                  <c:y val="-0.18395437688806104"/>
                </c:manualLayout>
              </c:layout>
              <c:spPr>
                <a:noFill/>
                <a:ln>
                  <a:noFill/>
                </a:ln>
                <a:effectLst/>
              </c:spPr>
              <c:txPr>
                <a:bodyPr rot="0" spcFirstLastPara="1" vertOverflow="overflow" horzOverflow="overflow" vert="horz" wrap="square" lIns="38100" tIns="54000" rIns="38100" bIns="0" anchor="ctr" anchorCtr="1">
                  <a:spAutoFit/>
                </a:bodyPr>
                <a:lstStyle/>
                <a:p>
                  <a:pPr>
                    <a:lnSpc>
                      <a:spcPts val="1400"/>
                    </a:lnSpc>
                    <a:defRPr sz="1000" b="0" i="0" u="none" strike="noStrike" kern="1200" baseline="0">
                      <a:solidFill>
                        <a:schemeClr val="dk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0"/>
                        <a:gd name="adj2" fmla="val 46294"/>
                      </a:avLst>
                    </a:prstGeom>
                    <a:noFill/>
                    <a:ln>
                      <a:noFill/>
                    </a:ln>
                  </c15:spPr>
                </c:ext>
                <c:ext xmlns:c16="http://schemas.microsoft.com/office/drawing/2014/chart" uri="{C3380CC4-5D6E-409C-BE32-E72D297353CC}">
                  <c16:uniqueId val="{00000003-0608-4A54-A7BA-13D113200D16}"/>
                </c:ext>
              </c:extLst>
            </c:dLbl>
            <c:dLbl>
              <c:idx val="2"/>
              <c:layout>
                <c:manualLayout>
                  <c:x val="5.4871319117068162E-2"/>
                  <c:y val="4.2476648388488893E-2"/>
                </c:manualLayout>
              </c:layout>
              <c:spPr>
                <a:xfrm>
                  <a:off x="47625" y="1771650"/>
                  <a:ext cx="1021157" cy="647664"/>
                </a:xfrm>
                <a:noFill/>
                <a:ln>
                  <a:noFill/>
                </a:ln>
                <a:effectLst/>
              </c:spPr>
              <c:txPr>
                <a:bodyPr rot="0" spcFirstLastPara="1" vertOverflow="overflow" horzOverflow="overflow" vert="horz" wrap="square" lIns="38100" tIns="54000" rIns="38100" bIns="0" anchor="ctr" anchorCtr="1">
                  <a:spAutoFit/>
                </a:bodyPr>
                <a:lstStyle/>
                <a:p>
                  <a:pPr>
                    <a:lnSpc>
                      <a:spcPts val="1400"/>
                    </a:lnSpc>
                    <a:defRPr sz="10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8964"/>
                        <a:gd name="adj2" fmla="val -35493"/>
                      </a:avLst>
                    </a:prstGeom>
                    <a:noFill/>
                    <a:ln>
                      <a:noFill/>
                    </a:ln>
                  </c15:spPr>
                  <c15:layout>
                    <c:manualLayout>
                      <c:w val="0.2451100784422916"/>
                      <c:h val="0.15142699291173797"/>
                    </c:manualLayout>
                  </c15:layout>
                </c:ext>
                <c:ext xmlns:c16="http://schemas.microsoft.com/office/drawing/2014/chart" uri="{C3380CC4-5D6E-409C-BE32-E72D297353CC}">
                  <c16:uniqueId val="{00000005-0608-4A54-A7BA-13D113200D16}"/>
                </c:ext>
              </c:extLst>
            </c:dLbl>
            <c:dLbl>
              <c:idx val="3"/>
              <c:delete val="1"/>
              <c:extLst>
                <c:ext xmlns:c15="http://schemas.microsoft.com/office/drawing/2012/chart" uri="{CE6537A1-D6FC-4f65-9D91-7224C49458BB}"/>
                <c:ext xmlns:c16="http://schemas.microsoft.com/office/drawing/2014/chart" uri="{C3380CC4-5D6E-409C-BE32-E72D297353CC}">
                  <c16:uniqueId val="{00000007-0608-4A54-A7BA-13D113200D16}"/>
                </c:ext>
              </c:extLst>
            </c:dLbl>
            <c:dLbl>
              <c:idx val="4"/>
              <c:delete val="1"/>
              <c:extLst>
                <c:ext xmlns:c15="http://schemas.microsoft.com/office/drawing/2012/chart" uri="{CE6537A1-D6FC-4f65-9D91-7224C49458BB}"/>
                <c:ext xmlns:c16="http://schemas.microsoft.com/office/drawing/2014/chart" uri="{C3380CC4-5D6E-409C-BE32-E72D297353CC}">
                  <c16:uniqueId val="{00000009-0608-4A54-A7BA-13D113200D16}"/>
                </c:ext>
              </c:extLst>
            </c:dLbl>
            <c:dLbl>
              <c:idx val="5"/>
              <c:delete val="1"/>
              <c:extLst>
                <c:ext xmlns:c15="http://schemas.microsoft.com/office/drawing/2012/chart" uri="{CE6537A1-D6FC-4f65-9D91-7224C49458BB}"/>
                <c:ext xmlns:c16="http://schemas.microsoft.com/office/drawing/2014/chart" uri="{C3380CC4-5D6E-409C-BE32-E72D297353CC}">
                  <c16:uniqueId val="{0000000B-0608-4A54-A7BA-13D113200D16}"/>
                </c:ext>
              </c:extLst>
            </c:dLbl>
            <c:dLbl>
              <c:idx val="6"/>
              <c:delete val="1"/>
              <c:extLst>
                <c:ext xmlns:c15="http://schemas.microsoft.com/office/drawing/2012/chart" uri="{CE6537A1-D6FC-4f65-9D91-7224C49458BB}"/>
                <c:ext xmlns:c16="http://schemas.microsoft.com/office/drawing/2014/chart" uri="{C3380CC4-5D6E-409C-BE32-E72D297353CC}">
                  <c16:uniqueId val="{0000000D-0608-4A54-A7BA-13D113200D16}"/>
                </c:ext>
              </c:extLst>
            </c:dLbl>
            <c:dLbl>
              <c:idx val="7"/>
              <c:delete val="1"/>
              <c:extLst>
                <c:ext xmlns:c15="http://schemas.microsoft.com/office/drawing/2012/chart" uri="{CE6537A1-D6FC-4f65-9D91-7224C49458BB}"/>
                <c:ext xmlns:c16="http://schemas.microsoft.com/office/drawing/2014/chart" uri="{C3380CC4-5D6E-409C-BE32-E72D297353CC}">
                  <c16:uniqueId val="{0000000F-0608-4A54-A7BA-13D113200D16}"/>
                </c:ext>
              </c:extLst>
            </c:dLbl>
            <c:dLbl>
              <c:idx val="8"/>
              <c:delete val="1"/>
              <c:extLst>
                <c:ext xmlns:c15="http://schemas.microsoft.com/office/drawing/2012/chart" uri="{CE6537A1-D6FC-4f65-9D91-7224C49458BB}"/>
                <c:ext xmlns:c16="http://schemas.microsoft.com/office/drawing/2014/chart" uri="{C3380CC4-5D6E-409C-BE32-E72D297353CC}">
                  <c16:uniqueId val="{00000011-0608-4A54-A7BA-13D113200D16}"/>
                </c:ext>
              </c:extLst>
            </c:dLbl>
            <c:dLbl>
              <c:idx val="9"/>
              <c:delete val="1"/>
              <c:extLst>
                <c:ext xmlns:c15="http://schemas.microsoft.com/office/drawing/2012/chart" uri="{CE6537A1-D6FC-4f65-9D91-7224C49458BB}"/>
                <c:ext xmlns:c16="http://schemas.microsoft.com/office/drawing/2014/chart" uri="{C3380CC4-5D6E-409C-BE32-E72D297353CC}">
                  <c16:uniqueId val="{00000013-0608-4A54-A7BA-13D113200D16}"/>
                </c:ext>
              </c:extLst>
            </c:dLbl>
            <c:dLbl>
              <c:idx val="10"/>
              <c:delete val="1"/>
              <c:extLst>
                <c:ext xmlns:c15="http://schemas.microsoft.com/office/drawing/2012/chart" uri="{CE6537A1-D6FC-4f65-9D91-7224C49458BB}"/>
                <c:ext xmlns:c16="http://schemas.microsoft.com/office/drawing/2014/chart" uri="{C3380CC4-5D6E-409C-BE32-E72D297353CC}">
                  <c16:uniqueId val="{00000015-0608-4A54-A7BA-13D113200D16}"/>
                </c:ext>
              </c:extLst>
            </c:dLbl>
            <c:dLbl>
              <c:idx val="11"/>
              <c:delete val="1"/>
              <c:extLst>
                <c:ext xmlns:c15="http://schemas.microsoft.com/office/drawing/2012/chart" uri="{CE6537A1-D6FC-4f65-9D91-7224C49458BB}"/>
                <c:ext xmlns:c16="http://schemas.microsoft.com/office/drawing/2014/chart" uri="{C3380CC4-5D6E-409C-BE32-E72D297353CC}">
                  <c16:uniqueId val="{00000017-0608-4A54-A7BA-13D113200D16}"/>
                </c:ext>
              </c:extLst>
            </c:dLbl>
            <c:spPr>
              <a:solidFill>
                <a:prstClr val="white"/>
              </a:solidFill>
              <a:ln>
                <a:noFill/>
              </a:ln>
              <a:effectLst/>
            </c:spPr>
            <c:txPr>
              <a:bodyPr rot="0" spcFirstLastPara="1" vertOverflow="overflow" horzOverflow="overflow" vert="horz" wrap="square" lIns="38100" tIns="54000" rIns="38100" bIns="0" anchor="ctr" anchorCtr="1">
                <a:spAutoFit/>
              </a:bodyPr>
              <a:lstStyle/>
              <a:p>
                <a:pPr>
                  <a:lnSpc>
                    <a:spcPts val="1400"/>
                  </a:lnSpc>
                  <a:defRPr sz="1000" b="0" i="0" u="none" strike="noStrike" kern="1200" baseline="0">
                    <a:solidFill>
                      <a:schemeClr val="dk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Sheet1!$A$2:$A$13</c:f>
              <c:strCache>
                <c:ptCount val="12"/>
                <c:pt idx="0">
                  <c:v>博士論文</c:v>
                </c:pt>
                <c:pt idx="1">
                  <c:v>紀要論文</c:v>
                </c:pt>
                <c:pt idx="2">
                  <c:v>学術雑誌論文</c:v>
                </c:pt>
                <c:pt idx="3">
                  <c:v>テクニカルレポート</c:v>
                </c:pt>
                <c:pt idx="4">
                  <c:v>研究報告書</c:v>
                </c:pt>
                <c:pt idx="5">
                  <c:v>会議発表用資料</c:v>
                </c:pt>
                <c:pt idx="6">
                  <c:v>会議発表論文</c:v>
                </c:pt>
                <c:pt idx="7">
                  <c:v>図書</c:v>
                </c:pt>
                <c:pt idx="8">
                  <c:v>教材</c:v>
                </c:pt>
                <c:pt idx="9">
                  <c:v>データ</c:v>
                </c:pt>
                <c:pt idx="10">
                  <c:v>一般雑誌記事</c:v>
                </c:pt>
                <c:pt idx="11">
                  <c:v>その他</c:v>
                </c:pt>
              </c:strCache>
            </c:strRef>
          </c:cat>
          <c:val>
            <c:numRef>
              <c:f>Sheet1!$B$2:$B$13</c:f>
              <c:numCache>
                <c:formatCode>General</c:formatCode>
                <c:ptCount val="12"/>
                <c:pt idx="0">
                  <c:v>33280</c:v>
                </c:pt>
                <c:pt idx="1">
                  <c:v>28781</c:v>
                </c:pt>
                <c:pt idx="2">
                  <c:v>16558</c:v>
                </c:pt>
                <c:pt idx="3">
                  <c:v>1701</c:v>
                </c:pt>
                <c:pt idx="4">
                  <c:v>672</c:v>
                </c:pt>
                <c:pt idx="5">
                  <c:v>142</c:v>
                </c:pt>
                <c:pt idx="6">
                  <c:v>478</c:v>
                </c:pt>
                <c:pt idx="7">
                  <c:v>244</c:v>
                </c:pt>
                <c:pt idx="8">
                  <c:v>96</c:v>
                </c:pt>
                <c:pt idx="9">
                  <c:v>651</c:v>
                </c:pt>
                <c:pt idx="10">
                  <c:v>1024</c:v>
                </c:pt>
                <c:pt idx="11">
                  <c:v>10174</c:v>
                </c:pt>
              </c:numCache>
            </c:numRef>
          </c:val>
          <c:extLst>
            <c:ext xmlns:c16="http://schemas.microsoft.com/office/drawing/2014/chart" uri="{C3380CC4-5D6E-409C-BE32-E72D297353CC}">
              <c16:uniqueId val="{00000018-0608-4A54-A7BA-13D113200D16}"/>
            </c:ext>
          </c:extLst>
        </c:ser>
        <c:dLbls>
          <c:dLblPos val="bestFit"/>
          <c:showLegendKey val="0"/>
          <c:showVal val="0"/>
          <c:showCatName val="0"/>
          <c:showSerName val="0"/>
          <c:showPercent val="0"/>
          <c:showBubbleSize val="0"/>
          <c:showLeaderLines val="0"/>
        </c:dLbls>
        <c:firstSliceAng val="0"/>
      </c:pieChart>
      <c:spPr>
        <a:noFill/>
        <a:ln>
          <a:noFill/>
        </a:ln>
        <a:effectLst/>
      </c:spPr>
    </c:plotArea>
    <c:legend>
      <c:legendPos val="r"/>
      <c:legendEntry>
        <c:idx val="3"/>
        <c:txPr>
          <a:bodyPr rot="0" spcFirstLastPara="1" vertOverflow="ellipsis" vert="horz" wrap="square" anchor="ctr" anchorCtr="1"/>
          <a:lstStyle/>
          <a:p>
            <a:pPr>
              <a:lnSpc>
                <a:spcPts val="1200"/>
              </a:lnSpc>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Entry>
      <c:layout>
        <c:manualLayout>
          <c:xMode val="edge"/>
          <c:yMode val="edge"/>
          <c:x val="0.61084438278302111"/>
          <c:y val="0.14364924033292878"/>
          <c:w val="0.3279559878256027"/>
          <c:h val="0.69638345650175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5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500" dirty="0">
                <a:latin typeface="游ゴシック" panose="020B0400000000000000" pitchFamily="50" charset="-128"/>
                <a:ea typeface="游ゴシック" panose="020B0400000000000000" pitchFamily="50" charset="-128"/>
              </a:rPr>
              <a:t>コンテンツ数・ダウンロード数</a:t>
            </a:r>
          </a:p>
        </c:rich>
      </c:tx>
      <c:layout>
        <c:manualLayout>
          <c:xMode val="edge"/>
          <c:yMode val="edge"/>
          <c:x val="0.1503777125764475"/>
          <c:y val="1.36526618669896E-2"/>
        </c:manualLayout>
      </c:layout>
      <c:overlay val="0"/>
      <c:spPr>
        <a:noFill/>
        <a:ln>
          <a:noFill/>
        </a:ln>
        <a:effectLst/>
      </c:spPr>
      <c:txPr>
        <a:bodyPr rot="0" spcFirstLastPara="1" vertOverflow="ellipsis" vert="horz" wrap="square" anchor="ctr" anchorCtr="1"/>
        <a:lstStyle/>
        <a:p>
          <a:pPr algn="ctr">
            <a:defRPr sz="15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manualLayout>
          <c:layoutTarget val="inner"/>
          <c:xMode val="edge"/>
          <c:yMode val="edge"/>
          <c:x val="0.14614181520272551"/>
          <c:y val="0.28178837957140052"/>
          <c:w val="0.68643425991197815"/>
          <c:h val="0.53536751244271552"/>
        </c:manualLayout>
      </c:layout>
      <c:barChart>
        <c:barDir val="col"/>
        <c:grouping val="clustered"/>
        <c:varyColors val="0"/>
        <c:ser>
          <c:idx val="0"/>
          <c:order val="0"/>
          <c:tx>
            <c:strRef>
              <c:f>Sheet1!$B$1</c:f>
              <c:strCache>
                <c:ptCount val="1"/>
                <c:pt idx="0">
                  <c:v>コンテンツ数（左目盛り）</c:v>
                </c:pt>
              </c:strCache>
            </c:strRef>
          </c:tx>
          <c:spPr>
            <a:solidFill>
              <a:schemeClr val="accent1"/>
            </a:solidFill>
            <a:ln>
              <a:noFill/>
            </a:ln>
            <a:effectLst/>
          </c:spPr>
          <c:invertIfNegative val="0"/>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Sheet1!$B$2:$B$14</c:f>
              <c:numCache>
                <c:formatCode>#,##0</c:formatCode>
                <c:ptCount val="13"/>
                <c:pt idx="0">
                  <c:v>23527</c:v>
                </c:pt>
                <c:pt idx="1">
                  <c:v>26053</c:v>
                </c:pt>
                <c:pt idx="2">
                  <c:v>49234</c:v>
                </c:pt>
                <c:pt idx="3">
                  <c:v>53224</c:v>
                </c:pt>
                <c:pt idx="4">
                  <c:v>58117</c:v>
                </c:pt>
                <c:pt idx="5">
                  <c:v>62804</c:v>
                </c:pt>
                <c:pt idx="6">
                  <c:v>66327</c:v>
                </c:pt>
                <c:pt idx="7">
                  <c:v>70027</c:v>
                </c:pt>
                <c:pt idx="8" formatCode="#,##0_);[Red]\(#,##0\)">
                  <c:v>73707</c:v>
                </c:pt>
                <c:pt idx="9" formatCode="#,##0_);[Red]\(#,##0\)">
                  <c:v>81300</c:v>
                </c:pt>
                <c:pt idx="10" formatCode="#,##0_);[Red]\(#,##0\)">
                  <c:v>85026</c:v>
                </c:pt>
                <c:pt idx="11" formatCode="General">
                  <c:v>88775</c:v>
                </c:pt>
                <c:pt idx="12" formatCode="General">
                  <c:v>94618</c:v>
                </c:pt>
              </c:numCache>
            </c:numRef>
          </c:val>
          <c:extLst>
            <c:ext xmlns:c16="http://schemas.microsoft.com/office/drawing/2014/chart" uri="{C3380CC4-5D6E-409C-BE32-E72D297353CC}">
              <c16:uniqueId val="{00000000-5240-427D-8636-48CF4473B83F}"/>
            </c:ext>
          </c:extLst>
        </c:ser>
        <c:dLbls>
          <c:showLegendKey val="0"/>
          <c:showVal val="0"/>
          <c:showCatName val="0"/>
          <c:showSerName val="0"/>
          <c:showPercent val="0"/>
          <c:showBubbleSize val="0"/>
        </c:dLbls>
        <c:gapWidth val="219"/>
        <c:overlap val="-27"/>
        <c:axId val="486194640"/>
        <c:axId val="486195296"/>
      </c:barChart>
      <c:lineChart>
        <c:grouping val="standard"/>
        <c:varyColors val="0"/>
        <c:ser>
          <c:idx val="1"/>
          <c:order val="1"/>
          <c:tx>
            <c:strRef>
              <c:f>Sheet1!$C$1</c:f>
              <c:strCache>
                <c:ptCount val="1"/>
                <c:pt idx="0">
                  <c:v>ダウンロード数（右目盛り）</c:v>
                </c:pt>
              </c:strCache>
            </c:strRef>
          </c:tx>
          <c:spPr>
            <a:ln w="28575" cap="rnd">
              <a:solidFill>
                <a:schemeClr val="accent2"/>
              </a:solidFill>
              <a:round/>
            </a:ln>
            <a:effectLst/>
          </c:spPr>
          <c:marker>
            <c:symbol val="none"/>
          </c:marker>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Sheet1!$C$2:$C$14</c:f>
              <c:numCache>
                <c:formatCode>#,##0</c:formatCode>
                <c:ptCount val="13"/>
                <c:pt idx="0">
                  <c:v>1322952</c:v>
                </c:pt>
                <c:pt idx="1">
                  <c:v>1944074</c:v>
                </c:pt>
                <c:pt idx="2">
                  <c:v>2001072</c:v>
                </c:pt>
                <c:pt idx="3">
                  <c:v>2375333</c:v>
                </c:pt>
                <c:pt idx="4">
                  <c:v>2022000</c:v>
                </c:pt>
                <c:pt idx="5">
                  <c:v>1640744</c:v>
                </c:pt>
                <c:pt idx="6">
                  <c:v>3128188</c:v>
                </c:pt>
                <c:pt idx="7">
                  <c:v>3403357</c:v>
                </c:pt>
                <c:pt idx="8" formatCode="#,##0_);[Red]\(#,##0\)">
                  <c:v>3051850</c:v>
                </c:pt>
                <c:pt idx="9" formatCode="#,##0_);[Red]\(#,##0\)">
                  <c:v>3046671</c:v>
                </c:pt>
                <c:pt idx="10" formatCode="#,##0_);[Red]\(#,##0\)">
                  <c:v>3240883</c:v>
                </c:pt>
                <c:pt idx="11">
                  <c:v>3318402</c:v>
                </c:pt>
                <c:pt idx="12" formatCode="General">
                  <c:v>5596712</c:v>
                </c:pt>
              </c:numCache>
            </c:numRef>
          </c:val>
          <c:smooth val="0"/>
          <c:extLst>
            <c:ext xmlns:c16="http://schemas.microsoft.com/office/drawing/2014/chart" uri="{C3380CC4-5D6E-409C-BE32-E72D297353CC}">
              <c16:uniqueId val="{00000001-5240-427D-8636-48CF4473B83F}"/>
            </c:ext>
          </c:extLst>
        </c:ser>
        <c:dLbls>
          <c:showLegendKey val="0"/>
          <c:showVal val="0"/>
          <c:showCatName val="0"/>
          <c:showSerName val="0"/>
          <c:showPercent val="0"/>
          <c:showBubbleSize val="0"/>
        </c:dLbls>
        <c:marker val="1"/>
        <c:smooth val="0"/>
        <c:axId val="486191688"/>
        <c:axId val="486223176"/>
      </c:lineChart>
      <c:catAx>
        <c:axId val="4861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86195296"/>
        <c:crosses val="autoZero"/>
        <c:auto val="1"/>
        <c:lblAlgn val="ctr"/>
        <c:lblOffset val="100"/>
        <c:noMultiLvlLbl val="0"/>
      </c:catAx>
      <c:valAx>
        <c:axId val="486195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86194640"/>
        <c:crosses val="autoZero"/>
        <c:crossBetween val="between"/>
      </c:valAx>
      <c:valAx>
        <c:axId val="48622317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86191688"/>
        <c:crosses val="max"/>
        <c:crossBetween val="between"/>
      </c:valAx>
      <c:catAx>
        <c:axId val="48619168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000" dirty="0">
                    <a:latin typeface="游ゴシック" panose="020B0400000000000000" pitchFamily="50" charset="-128"/>
                    <a:ea typeface="游ゴシック" panose="020B0400000000000000" pitchFamily="50" charset="-128"/>
                  </a:rPr>
                  <a:t>年度</a:t>
                </a:r>
              </a:p>
            </c:rich>
          </c:tx>
          <c:layout>
            <c:manualLayout>
              <c:xMode val="edge"/>
              <c:yMode val="edge"/>
              <c:x val="0.14118409407004678"/>
              <c:y val="0.900672119590646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numFmt formatCode="General" sourceLinked="1"/>
        <c:majorTickMark val="out"/>
        <c:minorTickMark val="none"/>
        <c:tickLblPos val="nextTo"/>
        <c:crossAx val="486223176"/>
        <c:crosses val="autoZero"/>
        <c:auto val="1"/>
        <c:lblAlgn val="ctr"/>
        <c:lblOffset val="100"/>
        <c:noMultiLvlLbl val="0"/>
      </c:catAx>
      <c:spPr>
        <a:noFill/>
        <a:ln>
          <a:noFill/>
        </a:ln>
        <a:effectLst/>
      </c:spPr>
    </c:plotArea>
    <c:legend>
      <c:legendPos val="t"/>
      <c:layout>
        <c:manualLayout>
          <c:xMode val="edge"/>
          <c:yMode val="edge"/>
          <c:x val="5.0000043300765386E-2"/>
          <c:y val="0.14789490190425447"/>
          <c:w val="0.89999991339846919"/>
          <c:h val="7.088840884837831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C20B825-B720-4BF0-A15F-52D74A174339}" type="datetimeFigureOut">
              <a:rPr lang="ja-JP" altLang="en-US"/>
              <a:pPr>
                <a:defRPr/>
              </a:pPr>
              <a:t>2025/9/25</a:t>
            </a:fld>
            <a:endParaRPr lang="ja-JP" altLang="en-US"/>
          </a:p>
        </p:txBody>
      </p:sp>
      <p:sp>
        <p:nvSpPr>
          <p:cNvPr id="4" name="フッター プレースホルダー 3"/>
          <p:cNvSpPr>
            <a:spLocks noGrp="1"/>
          </p:cNvSpPr>
          <p:nvPr>
            <p:ph type="ftr" sz="quarter" idx="2"/>
          </p:nvPr>
        </p:nvSpPr>
        <p:spPr>
          <a:xfrm>
            <a:off x="0" y="9440648"/>
            <a:ext cx="2949786"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9" y="9440648"/>
            <a:ext cx="2949786"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768926-56A5-4F37-9541-C38A3F037578}"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440" tIns="45720" rIns="91440" bIns="45720" rtlCol="0"/>
          <a:lstStyle>
            <a:lvl1pPr algn="r">
              <a:defRPr sz="1200"/>
            </a:lvl1pPr>
          </a:lstStyle>
          <a:p>
            <a:fld id="{BDEAE825-0681-4D3B-96D6-38B93469C90A}" type="datetimeFigureOut">
              <a:rPr kumimoji="1" lang="ja-JP" altLang="en-US" smtClean="0"/>
              <a:t>2025/9/25</a:t>
            </a:fld>
            <a:endParaRPr kumimoji="1" lang="ja-JP" altLang="en-US"/>
          </a:p>
        </p:txBody>
      </p:sp>
      <p:sp>
        <p:nvSpPr>
          <p:cNvPr id="4" name="スライド イメージ プレースホルダー 3"/>
          <p:cNvSpPr>
            <a:spLocks noGrp="1" noRot="1" noChangeAspect="1"/>
          </p:cNvSpPr>
          <p:nvPr>
            <p:ph type="sldImg" idx="2"/>
          </p:nvPr>
        </p:nvSpPr>
        <p:spPr>
          <a:xfrm>
            <a:off x="423863" y="5048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033564"/>
            <a:ext cx="5445760" cy="59057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9"/>
            <a:ext cx="2949786"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1"/>
          </a:xfrm>
          <a:prstGeom prst="rect">
            <a:avLst/>
          </a:prstGeom>
        </p:spPr>
        <p:txBody>
          <a:bodyPr vert="horz" lIns="91440" tIns="45720" rIns="91440" bIns="45720" rtlCol="0" anchor="b"/>
          <a:lstStyle>
            <a:lvl1pPr algn="r">
              <a:defRPr sz="1200"/>
            </a:lvl1pPr>
          </a:lstStyle>
          <a:p>
            <a:fld id="{A9C2C880-4691-40F3-8CCE-18AAE8C1923B}" type="slidenum">
              <a:rPr kumimoji="1" lang="ja-JP" altLang="en-US" smtClean="0"/>
              <a:t>‹#›</a:t>
            </a:fld>
            <a:endParaRPr kumimoji="1" lang="ja-JP" altLang="en-US"/>
          </a:p>
        </p:txBody>
      </p:sp>
    </p:spTree>
    <p:extLst>
      <p:ext uri="{BB962C8B-B14F-4D97-AF65-F5344CB8AC3E}">
        <p14:creationId xmlns:p14="http://schemas.microsoft.com/office/powerpoint/2010/main" val="353054852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ja-JP" altLang="en-US" sz="900" dirty="0"/>
              <a:t>大阪大学のオープンアクセス支援②：大阪大学学術情報庫 </a:t>
            </a:r>
            <a:r>
              <a:rPr kumimoji="1" lang="en-US" altLang="ja-JP" sz="900" dirty="0"/>
              <a:t>OUKA</a:t>
            </a:r>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indent="0" algn="just">
              <a:buFont typeface="Wingdings" panose="05000000000000000000" pitchFamily="2" charset="2"/>
              <a:buNone/>
            </a:pP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この動画では、</a:t>
            </a:r>
            <a:r>
              <a:rPr lang="ja-JP" altLang="en-US" sz="900" dirty="0"/>
              <a:t>大阪大学のオープンアクセス支援の取り組みのうち、</a:t>
            </a:r>
            <a:r>
              <a:rPr lang="ja-JP" altLang="en-US" sz="900" dirty="0">
                <a:sym typeface="+mn-ea"/>
              </a:rPr>
              <a:t>グリーン</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化、つまり機関リポジトリでの公開</a:t>
            </a:r>
            <a:r>
              <a:rPr lang="ja-JP" altLang="en-US" sz="900" dirty="0"/>
              <a:t>支援についてお話しします。</a:t>
            </a:r>
            <a:endParaRPr lang="en-US" altLang="ja-JP" sz="900" dirty="0"/>
          </a:p>
          <a:p>
            <a:pPr marL="0" indent="0" algn="just">
              <a:buFont typeface="Wingdings" panose="05000000000000000000" pitchFamily="2" charset="2"/>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indent="0" algn="just">
              <a:buFont typeface="Wingdings" panose="05000000000000000000" pitchFamily="2" charset="2"/>
              <a:buNone/>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sym typeface="+mn-ea"/>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indent="0" algn="just">
              <a:buFont typeface="Wingdings" panose="05000000000000000000" pitchFamily="2" charset="2"/>
              <a:buNone/>
            </a:pP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この動画では、</a:t>
            </a:r>
            <a:r>
              <a:rPr lang="ja-JP" altLang="en-US" sz="900" dirty="0"/>
              <a:t>大阪大学のオープンアクセス支援の取り組みのうち、</a:t>
            </a:r>
            <a:r>
              <a:rPr lang="ja-JP" altLang="en-US" sz="900" dirty="0">
                <a:sym typeface="+mn-ea"/>
              </a:rPr>
              <a:t>グリーン</a:t>
            </a:r>
            <a:r>
              <a:rPr kumimoji="1" lang="ja-JP" altLang="ja-JP" sz="900" kern="1200" dirty="0">
                <a:solidFill>
                  <a:srgbClr val="000000"/>
                </a:solidFill>
                <a:effectLst/>
                <a:latin typeface="游ゴシック" panose="020B0400000000000000" pitchFamily="50" charset="-128"/>
                <a:ea typeface="游ゴシック" panose="020B0400000000000000" pitchFamily="50" charset="-128"/>
                <a:cs typeface="+mn-cs"/>
              </a:rPr>
              <a:t>オープンアクセス</a:t>
            </a:r>
            <a:r>
              <a:rPr kumimoji="1" lang="ja-JP" altLang="en-US" sz="900" kern="1200" dirty="0">
                <a:solidFill>
                  <a:srgbClr val="000000"/>
                </a:solidFill>
                <a:effectLst/>
                <a:latin typeface="游ゴシック" panose="020B0400000000000000" pitchFamily="50" charset="-128"/>
                <a:ea typeface="游ゴシック" panose="020B0400000000000000" pitchFamily="50" charset="-128"/>
                <a:cs typeface="+mn-cs"/>
              </a:rPr>
              <a:t>化、つまり機関リポジトリでの公開</a:t>
            </a:r>
            <a:r>
              <a:rPr lang="ja-JP" altLang="en-US" sz="900" dirty="0"/>
              <a:t>支援についてお話しします。</a:t>
            </a:r>
            <a:endParaRPr lang="en-US" altLang="ja-JP" sz="900" dirty="0"/>
          </a:p>
          <a:p>
            <a:pPr marL="0" indent="0" algn="just">
              <a:buFont typeface="Wingdings" panose="05000000000000000000" pitchFamily="2" charset="2"/>
              <a:buNone/>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sym typeface="+mn-ea"/>
            </a:endParaRPr>
          </a:p>
          <a:p>
            <a:pPr marL="0" indent="0" algn="just">
              <a:buFont typeface="Wingdings" panose="05000000000000000000" pitchFamily="2" charset="2"/>
              <a:buNone/>
            </a:pPr>
            <a:endParaRPr lang="en-US" altLang="ja-JP" sz="900" dirty="0">
              <a:sym typeface="+mn-ea"/>
            </a:endParaRPr>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1</a:t>
            </a:fld>
            <a:endParaRPr kumimoji="1" lang="ja-JP" altLang="en-US"/>
          </a:p>
        </p:txBody>
      </p:sp>
    </p:spTree>
    <p:extLst>
      <p:ext uri="{BB962C8B-B14F-4D97-AF65-F5344CB8AC3E}">
        <p14:creationId xmlns:p14="http://schemas.microsoft.com/office/powerpoint/2010/main" val="213517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F504C-19CC-5A45-F540-775740C236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5E058A-4139-0800-630E-516184B131DB}"/>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CE664EE8-6F00-3DE0-D8F1-C994CED51864}"/>
              </a:ext>
            </a:extLst>
          </p:cNvPr>
          <p:cNvSpPr>
            <a:spLocks noGrp="1"/>
          </p:cNvSpPr>
          <p:nvPr>
            <p:ph type="body" idx="1"/>
          </p:nvPr>
        </p:nvSpPr>
        <p:spPr/>
        <p:txBody>
          <a:bodyPr/>
          <a:lstStyle/>
          <a:p>
            <a:r>
              <a:rPr kumimoji="1" lang="en-US" altLang="ja-JP" dirty="0" err="1"/>
              <a:t>Topic:</a:t>
            </a:r>
            <a:r>
              <a:rPr lang="en-US" altLang="ja-JP" sz="900" dirty="0" err="1"/>
              <a:t>OUKA</a:t>
            </a:r>
            <a:r>
              <a:rPr lang="ja-JP" altLang="en-US" sz="900" dirty="0"/>
              <a:t>での公開手順③</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OUKA</a:t>
            </a:r>
            <a:r>
              <a:rPr kumimoji="1" lang="ja-JP" altLang="en-US" sz="900" dirty="0"/>
              <a:t>への論文登録依頼は、</a:t>
            </a:r>
            <a:r>
              <a:rPr kumimoji="1" lang="en-US" altLang="ja-JP" sz="900" dirty="0"/>
              <a:t>2021</a:t>
            </a:r>
            <a:r>
              <a:rPr kumimoji="1" lang="ja-JP" altLang="en-US" sz="900" dirty="0"/>
              <a:t>年度から運用開始した「</a:t>
            </a:r>
            <a:r>
              <a:rPr lang="ja-JP" altLang="en-US" sz="900" dirty="0"/>
              <a:t>リポジトリ登録支援システム」から可能です。簡単に説明しますと、このシステムに</a:t>
            </a:r>
            <a:r>
              <a:rPr kumimoji="1" lang="ja-JP" altLang="en-US" sz="900" dirty="0"/>
              <a:t>大阪大学個人</a:t>
            </a:r>
            <a:r>
              <a:rPr kumimoji="1" lang="en-US" altLang="ja-JP" sz="900" dirty="0"/>
              <a:t>ID</a:t>
            </a:r>
            <a:r>
              <a:rPr kumimoji="1" lang="ja-JP" altLang="en-US" sz="900" dirty="0"/>
              <a:t>でログインすると、教員基礎データシステム　リサーチマップに登録された自分の論文</a:t>
            </a:r>
            <a:r>
              <a:rPr lang="ja-JP" altLang="en-US" sz="900" dirty="0">
                <a:latin typeface="+mn-ea"/>
              </a:rPr>
              <a:t>一覧が表示され、そこから手軽にリポジトリ登録申請ができるというものです。また、簡易な形ですが、</a:t>
            </a:r>
            <a:r>
              <a:rPr lang="en-US" altLang="ja-JP" sz="900" dirty="0">
                <a:latin typeface="+mn-ea"/>
              </a:rPr>
              <a:t>(</a:t>
            </a:r>
            <a:r>
              <a:rPr lang="ja-JP" altLang="en-US" sz="900" dirty="0">
                <a:latin typeface="+mn-ea"/>
              </a:rPr>
              <a:t>各</a:t>
            </a:r>
            <a:r>
              <a:rPr lang="en-US" altLang="ja-JP" sz="900" dirty="0">
                <a:latin typeface="+mn-ea"/>
              </a:rPr>
              <a:t>)[kana:“</a:t>
            </a:r>
            <a:r>
              <a:rPr lang="ja-JP" altLang="en-US" sz="900" dirty="0">
                <a:latin typeface="+mn-ea"/>
              </a:rPr>
              <a:t>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dirty="0">
                <a:latin typeface="+mn-ea"/>
              </a:rPr>
              <a:t>ク</a:t>
            </a:r>
            <a:r>
              <a:rPr lang="en-US" altLang="ja-JP" sz="900" dirty="0">
                <a:latin typeface="+mn-ea"/>
              </a:rPr>
              <a:t>”]</a:t>
            </a:r>
            <a:r>
              <a:rPr lang="ja-JP" altLang="en-US" sz="900" dirty="0">
                <a:latin typeface="+mn-ea"/>
              </a:rPr>
              <a:t>論文について出版社の著作権ポリシーが表示されるようになっています。</a:t>
            </a:r>
            <a:r>
              <a:rPr kumimoji="1" lang="ja-JP" altLang="en-US" sz="900" dirty="0"/>
              <a:t>リサーチマップ</a:t>
            </a:r>
            <a:r>
              <a:rPr lang="ja-JP" altLang="en-US" sz="900" dirty="0">
                <a:latin typeface="+mn-ea"/>
              </a:rPr>
              <a:t>にない論文や、論文の付属データの公開も依頼できます。</a:t>
            </a:r>
            <a:endParaRPr lang="en-US" altLang="ja-JP" sz="900" dirty="0">
              <a:latin typeface="+mn-ea"/>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900" dirty="0"/>
              <a:t>OUKA</a:t>
            </a:r>
            <a:r>
              <a:rPr kumimoji="1" lang="ja-JP" altLang="en-US" sz="900" dirty="0"/>
              <a:t>への論文登録依頼は、</a:t>
            </a:r>
            <a:r>
              <a:rPr kumimoji="1" lang="en-US" altLang="ja-JP" sz="900" dirty="0"/>
              <a:t>2021</a:t>
            </a:r>
            <a:r>
              <a:rPr kumimoji="1" lang="ja-JP" altLang="en-US" sz="900" dirty="0"/>
              <a:t>年度から運用開始した「</a:t>
            </a:r>
            <a:r>
              <a:rPr lang="ja-JP" altLang="en-US" sz="900" dirty="0"/>
              <a:t>リポジトリ登録支援システム」から可能です。簡単に説明しますと、このシステムに</a:t>
            </a:r>
            <a:r>
              <a:rPr kumimoji="1" lang="ja-JP" altLang="en-US" sz="900" dirty="0"/>
              <a:t>大阪大学個人</a:t>
            </a:r>
            <a:r>
              <a:rPr kumimoji="1" lang="en-US" altLang="ja-JP" sz="900" dirty="0"/>
              <a:t>ID</a:t>
            </a:r>
            <a:r>
              <a:rPr kumimoji="1" lang="ja-JP" altLang="en-US" sz="900" dirty="0"/>
              <a:t>でログインすると、教員基礎データシステム：</a:t>
            </a:r>
            <a:r>
              <a:rPr kumimoji="1" lang="en-US" altLang="ja-JP" sz="900" dirty="0" err="1"/>
              <a:t>researchmap</a:t>
            </a:r>
            <a:r>
              <a:rPr kumimoji="1" lang="ja-JP" altLang="en-US" sz="900" dirty="0"/>
              <a:t>　に登録された自分の論文</a:t>
            </a:r>
            <a:r>
              <a:rPr lang="ja-JP" altLang="en-US" sz="900" dirty="0">
                <a:latin typeface="+mn-ea"/>
              </a:rPr>
              <a:t>一覧が表示され、そこから手軽にリポジトリ登録申請ができるというものです。また、簡易な形ですが、各論文について出版社の著作権ポリシーが表示されるようになっています。</a:t>
            </a:r>
            <a:r>
              <a:rPr kumimoji="1" lang="en-US" altLang="ja-JP" sz="900" dirty="0" err="1"/>
              <a:t>researchmap</a:t>
            </a:r>
            <a:r>
              <a:rPr lang="ja-JP" altLang="en-US" sz="900" dirty="0">
                <a:latin typeface="+mn-ea"/>
              </a:rPr>
              <a:t>にない論文や、論文の付属データの公開も依頼できます。</a:t>
            </a:r>
            <a:endParaRPr lang="en-US" altLang="ja-JP" sz="900" dirty="0">
              <a:latin typeface="+mn-ea"/>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p:txBody>
      </p:sp>
      <p:sp>
        <p:nvSpPr>
          <p:cNvPr id="4" name="スライド番号プレースホルダー 3">
            <a:extLst>
              <a:ext uri="{FF2B5EF4-FFF2-40B4-BE49-F238E27FC236}">
                <a16:creationId xmlns:a16="http://schemas.microsoft.com/office/drawing/2014/main" id="{2224E3D8-448B-51E7-0E08-3C26BC705871}"/>
              </a:ext>
            </a:extLst>
          </p:cNvPr>
          <p:cNvSpPr>
            <a:spLocks noGrp="1"/>
          </p:cNvSpPr>
          <p:nvPr>
            <p:ph type="sldNum" sz="quarter" idx="10"/>
          </p:nvPr>
        </p:nvSpPr>
        <p:spPr/>
        <p:txBody>
          <a:bodyPr/>
          <a:lstStyle/>
          <a:p>
            <a:fld id="{A9C2C880-4691-40F3-8CCE-18AAE8C1923B}" type="slidenum">
              <a:rPr kumimoji="1" lang="ja-JP" altLang="en-US" smtClean="0"/>
              <a:t>10</a:t>
            </a:fld>
            <a:endParaRPr kumimoji="1" lang="ja-JP" altLang="en-US"/>
          </a:p>
        </p:txBody>
      </p:sp>
    </p:spTree>
    <p:extLst>
      <p:ext uri="{BB962C8B-B14F-4D97-AF65-F5344CB8AC3E}">
        <p14:creationId xmlns:p14="http://schemas.microsoft.com/office/powerpoint/2010/main" val="298895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適用例外の申請</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先ほども少し触れましたが、こちらにあげたような、やむを得ない理由がある場合は、研究成果をオープンアクセス方針の適用例外とすることが可能です。もちろん、この申請は義務ではありません。</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以上が</a:t>
            </a:r>
            <a:r>
              <a:rPr lang="en-US" altLang="ja-JP" sz="900" dirty="0"/>
              <a:t>OUKA</a:t>
            </a:r>
            <a:r>
              <a:rPr lang="ja-JP" altLang="en-US" sz="900" dirty="0"/>
              <a:t>での公開についての説明になります。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先ほども少し触れましたが、こちらに掲げたような、やむを得ない理由がある場合は、研究成果をオープンアクセス方針の適用例外とすることが可能です。もちろん、この申請は義務ではありません。</a:t>
            </a: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以上が</a:t>
            </a:r>
            <a:r>
              <a:rPr lang="en-US" altLang="ja-JP" sz="900" dirty="0"/>
              <a:t>OUKA</a:t>
            </a:r>
            <a:r>
              <a:rPr lang="ja-JP" altLang="en-US" sz="900" dirty="0"/>
              <a:t>での公開についての説明になります。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p>
          <a:p>
            <a:endParaRPr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11</a:t>
            </a:fld>
            <a:endParaRPr kumimoji="1" lang="ja-JP" altLang="en-US"/>
          </a:p>
        </p:txBody>
      </p:sp>
    </p:spTree>
    <p:extLst>
      <p:ext uri="{BB962C8B-B14F-4D97-AF65-F5344CB8AC3E}">
        <p14:creationId xmlns:p14="http://schemas.microsoft.com/office/powerpoint/2010/main" val="136883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EC92-58A4-B852-B5F4-A302FA5D7C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48FB09-08EF-634C-A777-5B59511A2052}"/>
              </a:ext>
            </a:extLst>
          </p:cNvPr>
          <p:cNvSpPr>
            <a:spLocks noGrp="1" noRot="1" noChangeAspect="1"/>
          </p:cNvSpPr>
          <p:nvPr>
            <p:ph type="sldImg"/>
          </p:nvPr>
        </p:nvSpPr>
        <p:spPr>
          <a:xfrm>
            <a:off x="423863" y="504825"/>
            <a:ext cx="5959475" cy="3352800"/>
          </a:xfrm>
        </p:spPr>
      </p:sp>
      <p:sp>
        <p:nvSpPr>
          <p:cNvPr id="3" name="ノート プレースホルダー 2">
            <a:extLst>
              <a:ext uri="{FF2B5EF4-FFF2-40B4-BE49-F238E27FC236}">
                <a16:creationId xmlns:a16="http://schemas.microsoft.com/office/drawing/2014/main" id="{57949BA4-6F6B-BF06-A9F3-2BBD49666993}"/>
              </a:ext>
            </a:extLst>
          </p:cNvPr>
          <p:cNvSpPr>
            <a:spLocks noGrp="1"/>
          </p:cNvSpPr>
          <p:nvPr>
            <p:ph type="body" idx="1"/>
          </p:nvPr>
        </p:nvSpPr>
        <p:spPr/>
        <p:txBody>
          <a:bodyPr/>
          <a:lstStyle/>
          <a:p>
            <a:r>
              <a:rPr kumimoji="1" lang="en-US" altLang="ja-JP" dirty="0"/>
              <a:t>Topic:</a:t>
            </a:r>
            <a:r>
              <a:rPr lang="ja-JP" altLang="en-US" sz="900" dirty="0">
                <a:latin typeface="游ゴシック" panose="020B0400000000000000" pitchFamily="50" charset="-128"/>
                <a:ea typeface="游ゴシック" panose="020B0400000000000000" pitchFamily="50" charset="-128"/>
              </a:rPr>
              <a:t>研究データ管理・オープンアクセス支援サイト</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本学のオープンサイエンス推進室では、</a:t>
            </a:r>
            <a:r>
              <a:rPr lang="en-US" altLang="ja-JP" sz="900" dirty="0"/>
              <a:t>2025</a:t>
            </a:r>
            <a:r>
              <a:rPr lang="ja-JP" altLang="en-US" sz="900" dirty="0"/>
              <a:t>年度、研究データ管理とオープンアクセスを支援するポータルサイトを新たに公開しました。</a:t>
            </a:r>
            <a:endParaRPr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[break:"0.1s"]</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グリーンオープンアクセス、ゴールドオープンアクセス両方の実践方法についてや、公的助成を受けた論文のオープンアクセス義務化方針への対応方法、よくある質問などをまとめています。</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また、データマネジメントプランの作成をはじめ、研究データ管理を支援する情報を提供しています。ぜひご覧ください。</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本学のオープンサイエンス推進室では、</a:t>
            </a:r>
            <a:r>
              <a:rPr lang="en-US" altLang="ja-JP" sz="900" dirty="0"/>
              <a:t>2025</a:t>
            </a:r>
            <a:r>
              <a:rPr lang="ja-JP" altLang="en-US" sz="900" dirty="0"/>
              <a:t>年度、研究データ管理とオープンアクセスを支援するポータルサイトを新たに公開しました。</a:t>
            </a:r>
            <a:endParaRPr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グリーンオープンアクセス、ゴールドオープンアクセス両方の実践方法についてや、公的助成を受けた論文のオープンアクセス義務化方針への対応方法、よくある質問などをまとめています。</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また、データマネジメントプランの作成をはじめ、研究データ管理を支援する情報を提供しています。ぜひご覧ください。</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mn-ea"/>
              </a:rPr>
              <a:t>https://osoa-portal.osaka-u.ac.jp/</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p>
          <a:p>
            <a:endParaRPr lang="en-US" altLang="ja-JP" sz="900" dirty="0"/>
          </a:p>
        </p:txBody>
      </p:sp>
      <p:sp>
        <p:nvSpPr>
          <p:cNvPr id="4" name="スライド番号プレースホルダー 3">
            <a:extLst>
              <a:ext uri="{FF2B5EF4-FFF2-40B4-BE49-F238E27FC236}">
                <a16:creationId xmlns:a16="http://schemas.microsoft.com/office/drawing/2014/main" id="{7D1ED1E4-0A8F-AD52-E19C-8DA2B658C928}"/>
              </a:ext>
            </a:extLst>
          </p:cNvPr>
          <p:cNvSpPr>
            <a:spLocks noGrp="1"/>
          </p:cNvSpPr>
          <p:nvPr>
            <p:ph type="sldNum" sz="quarter" idx="10"/>
          </p:nvPr>
        </p:nvSpPr>
        <p:spPr/>
        <p:txBody>
          <a:bodyPr/>
          <a:lstStyle/>
          <a:p>
            <a:fld id="{A9C2C880-4691-40F3-8CCE-18AAE8C1923B}" type="slidenum">
              <a:rPr kumimoji="1" lang="ja-JP" altLang="en-US" smtClean="0"/>
              <a:t>12</a:t>
            </a:fld>
            <a:endParaRPr kumimoji="1" lang="ja-JP" altLang="en-US"/>
          </a:p>
        </p:txBody>
      </p:sp>
    </p:spTree>
    <p:extLst>
      <p:ext uri="{BB962C8B-B14F-4D97-AF65-F5344CB8AC3E}">
        <p14:creationId xmlns:p14="http://schemas.microsoft.com/office/powerpoint/2010/main" val="76933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オープンアクセス方針運用の全体像</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今回のシリーズ動画でお話ししたことの全体像を図示しますと、こちらのようになります。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dirty="0"/>
              <a:t>今回のシリーズ動画でお話ししたことの全体像を図示しますと、こちらのようになります。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13</a:t>
            </a:fld>
            <a:endParaRPr kumimoji="1" lang="ja-JP" altLang="en-US"/>
          </a:p>
        </p:txBody>
      </p:sp>
    </p:spTree>
    <p:extLst>
      <p:ext uri="{BB962C8B-B14F-4D97-AF65-F5344CB8AC3E}">
        <p14:creationId xmlns:p14="http://schemas.microsoft.com/office/powerpoint/2010/main" val="317409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オープンアクセス方針運用の全体像</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また、関連する資料は各種ウェブサイトや</a:t>
            </a:r>
            <a:r>
              <a:rPr lang="en-US" altLang="ja-JP" sz="900" dirty="0">
                <a:latin typeface="+mn-ea"/>
              </a:rPr>
              <a:t>(</a:t>
            </a:r>
            <a:r>
              <a:rPr kumimoji="1" lang="ja-JP" altLang="en-US" dirty="0"/>
              <a:t>マイハンダイ</a:t>
            </a:r>
            <a:r>
              <a:rPr lang="en-US" altLang="ja-JP" sz="900" dirty="0">
                <a:latin typeface="+mn-ea"/>
              </a:rPr>
              <a:t>)[kana:</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dirty="0">
                <a:latin typeface="+mn-ea"/>
              </a:rPr>
              <a:t>マイハ</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mn-ea"/>
                <a:ea typeface="游ゴシック" panose="020B0400000000000000" pitchFamily="50" charset="-128"/>
              </a:rPr>
              <a:t>ンダイ</a:t>
            </a:r>
            <a:r>
              <a:rPr lang="en-US" altLang="ja-JP" sz="900" dirty="0">
                <a:latin typeface="+mn-ea"/>
              </a:rPr>
              <a:t>”]</a:t>
            </a:r>
            <a:r>
              <a:rPr kumimoji="1" lang="ja-JP" altLang="en-US" dirty="0"/>
              <a:t>にも掲載しております。これらへのリンクや補足情報は、</a:t>
            </a:r>
            <a:r>
              <a:rPr kumimoji="1" lang="en-US" altLang="ja-JP" dirty="0"/>
              <a:t>CLE</a:t>
            </a:r>
            <a:r>
              <a:rPr kumimoji="1" lang="ja-JP" altLang="en-US" dirty="0"/>
              <a:t>のページにも掲載しております。</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dirty="0"/>
              <a:t>また、関連する資料は各種ウェブサイトやマイハンダイにも掲載しております。これらへのリンクや補足情報は、</a:t>
            </a:r>
            <a:r>
              <a:rPr kumimoji="1" lang="en-US" altLang="ja-JP" dirty="0"/>
              <a:t>CLE</a:t>
            </a:r>
            <a:r>
              <a:rPr kumimoji="1" lang="ja-JP" altLang="en-US" dirty="0"/>
              <a:t>のページにも掲載しておりますので、ご参照ください。</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14</a:t>
            </a:fld>
            <a:endParaRPr kumimoji="1" lang="ja-JP" altLang="en-US"/>
          </a:p>
        </p:txBody>
      </p:sp>
    </p:spTree>
    <p:extLst>
      <p:ext uri="{BB962C8B-B14F-4D97-AF65-F5344CB8AC3E}">
        <p14:creationId xmlns:p14="http://schemas.microsoft.com/office/powerpoint/2010/main" val="293009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オープンアクセス方針運用の全体像</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t>この動画シリーズの内容についてのご質問、たとえば、大阪大学オープンアクセス方針について、研究成果のオープンアクセス化について、</a:t>
            </a:r>
            <a:r>
              <a:rPr kumimoji="1" lang="en-US" altLang="ja-JP" sz="900" dirty="0"/>
              <a:t>OUKA</a:t>
            </a:r>
            <a:r>
              <a:rPr kumimoji="1" lang="ja-JP" altLang="en-US" sz="900" dirty="0"/>
              <a:t>についてなどのお問い合わせは、こちらまでお送りください。</a:t>
            </a:r>
            <a:endParaRPr kumimoji="1" lang="en-US" altLang="ja-JP" sz="900" b="0" i="0" u="none" strike="noStrike" dirty="0">
              <a:solidFill>
                <a:schemeClr val="tx1"/>
              </a:solidFill>
              <a:effectLst/>
              <a:latin typeface="+mn-lt"/>
              <a:ea typeface="+mn-ea"/>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t>この動画シリーズの内容についてのご質問、たとえば、大阪大学オープンアクセス方針について、研究成果のオープンアクセス化について、</a:t>
            </a:r>
            <a:r>
              <a:rPr kumimoji="1" lang="en-US" altLang="ja-JP" sz="900" dirty="0"/>
              <a:t>OUKA</a:t>
            </a:r>
            <a:r>
              <a:rPr kumimoji="1" lang="ja-JP" altLang="en-US" sz="900" dirty="0"/>
              <a:t>についてなどのお問い合わせは、こちらまでお送りください。</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endParaRPr kumimoji="1" lang="en-US" altLang="ja-JP" sz="900" dirty="0"/>
          </a:p>
          <a:p>
            <a:endParaRPr kumimoji="1" lang="en-US" altLang="ja-JP" sz="900" dirty="0"/>
          </a:p>
          <a:p>
            <a:endParaRPr kumimoji="1"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15</a:t>
            </a:fld>
            <a:endParaRPr kumimoji="1" lang="ja-JP" altLang="en-US"/>
          </a:p>
        </p:txBody>
      </p:sp>
    </p:spTree>
    <p:extLst>
      <p:ext uri="{BB962C8B-B14F-4D97-AF65-F5344CB8AC3E}">
        <p14:creationId xmlns:p14="http://schemas.microsoft.com/office/powerpoint/2010/main" val="152296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オープンアクセス方針運用の全体像</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[break:"2s"]</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endParaRPr kumimoji="1" lang="en-US" altLang="ja-JP" sz="900" dirty="0"/>
          </a:p>
          <a:p>
            <a:endParaRPr kumimoji="1" lang="en-US" altLang="ja-JP" sz="900" dirty="0"/>
          </a:p>
          <a:p>
            <a:endParaRPr kumimoji="1"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16</a:t>
            </a:fld>
            <a:endParaRPr kumimoji="1" lang="ja-JP" altLang="en-US"/>
          </a:p>
        </p:txBody>
      </p:sp>
    </p:spTree>
    <p:extLst>
      <p:ext uri="{BB962C8B-B14F-4D97-AF65-F5344CB8AC3E}">
        <p14:creationId xmlns:p14="http://schemas.microsoft.com/office/powerpoint/2010/main" val="189362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a:t>Topic:</a:t>
            </a:r>
            <a:r>
              <a:rPr lang="ja-JP" altLang="en-US" sz="900" dirty="0"/>
              <a:t>大阪大学学術情報庫 </a:t>
            </a:r>
            <a:r>
              <a:rPr lang="en-US" altLang="ja-JP" sz="900" dirty="0"/>
              <a:t>OUKA</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dirty="0"/>
              <a:t>本学の機関リポジトリ、</a:t>
            </a:r>
            <a:r>
              <a:rPr lang="ja-JP" altLang="en-US" sz="900" dirty="0"/>
              <a:t>大阪大学、</a:t>
            </a:r>
            <a:r>
              <a:rPr lang="ja-JP" altLang="en-US" dirty="0"/>
              <a:t>学術</a:t>
            </a:r>
            <a:r>
              <a:rPr lang="ja-JP" altLang="en-US" sz="900" dirty="0"/>
              <a:t>情報庫、</a:t>
            </a:r>
            <a:r>
              <a:rPr lang="en-US" altLang="ja-JP" sz="900" dirty="0"/>
              <a:t>OUKA</a:t>
            </a:r>
            <a:r>
              <a:rPr lang="ja-JP" altLang="en-US" dirty="0"/>
              <a:t>について、簡単にご紹介いたします。概要はこちらに記載したとおりです。本学教員・元教員はだれでも研究成果を登録・公開可能です。大学が責任をもって、保存・公開していきます。費用負担の必要はありません。</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dirty="0"/>
              <a:t>本学の機関リポジトリ「</a:t>
            </a:r>
            <a:r>
              <a:rPr lang="ja-JP" altLang="en-US" sz="900" dirty="0"/>
              <a:t>大阪大学学術情報庫 </a:t>
            </a:r>
            <a:r>
              <a:rPr lang="en-US" altLang="ja-JP" dirty="0"/>
              <a:t>OUKA</a:t>
            </a:r>
            <a:r>
              <a:rPr lang="ja-JP" altLang="en-US" dirty="0"/>
              <a:t>」について、簡単にご紹介いたします。概要はこちらに記載したとおりです。本学教員・元教員はだれでも研究成果を登録・公開可能です。大学が責任をもって、保存・公開していきます。費用負担の必要はありません。</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2</a:t>
            </a:fld>
            <a:endParaRPr kumimoji="1" lang="ja-JP" altLang="en-US"/>
          </a:p>
        </p:txBody>
      </p:sp>
    </p:spTree>
    <p:extLst>
      <p:ext uri="{BB962C8B-B14F-4D97-AF65-F5344CB8AC3E}">
        <p14:creationId xmlns:p14="http://schemas.microsoft.com/office/powerpoint/2010/main" val="234275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のサービス</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登録可能なコンテンツとしては、こちらに挙げたものとなります。</a:t>
            </a:r>
            <a:r>
              <a:rPr lang="en-US" altLang="ja-JP" sz="900" dirty="0"/>
              <a:t>OUKA</a:t>
            </a:r>
            <a:r>
              <a:rPr lang="ja-JP" altLang="en-US" sz="900" dirty="0"/>
              <a:t>はオープンアクセス方針では対象外の、様々な研究成果についても登録・公開の対象としています。論文に限らず、各種研究報告書、学会・研究会のプレゼン資料なども登録可能です。論文のエビデンスデータの登録も可能です。登録のサポートとしては、</a:t>
            </a:r>
            <a:r>
              <a:rPr lang="ja-JP" altLang="en-US" dirty="0"/>
              <a:t>紀要や本学関連学会誌の電子化の支援、出版社等の著作権ポリシーの調査、</a:t>
            </a:r>
            <a:r>
              <a:rPr kumimoji="1" lang="ja-JP" altLang="en-US" dirty="0"/>
              <a:t>永続的識別子、</a:t>
            </a:r>
            <a:r>
              <a:rPr lang="en-US" altLang="ja-JP" dirty="0">
                <a:effectLst/>
              </a:rPr>
              <a:t>(DOI)[ruby:</a:t>
            </a:r>
            <a:r>
              <a:rPr kumimoji="1" lang="en-US" altLang="ja-JP" dirty="0"/>
              <a:t>"</a:t>
            </a:r>
            <a:r>
              <a:rPr lang="ja-JP" altLang="en-US" dirty="0">
                <a:effectLst/>
              </a:rPr>
              <a:t>でぃーおーあい</a:t>
            </a:r>
            <a:r>
              <a:rPr kumimoji="1" lang="en-US" altLang="ja-JP" dirty="0"/>
              <a:t>"</a:t>
            </a:r>
            <a:r>
              <a:rPr lang="en-US" altLang="ja-JP" dirty="0">
                <a:effectLst/>
              </a:rPr>
              <a:t>]</a:t>
            </a:r>
            <a:r>
              <a:rPr kumimoji="1" lang="ja-JP" altLang="en-US" dirty="0"/>
              <a:t>の付与などを図書館で行っております。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dirty="0"/>
              <a:t>登録可能なコンテンツとしては、こちらに挙げたものとなります。</a:t>
            </a:r>
            <a:r>
              <a:rPr lang="en-US" altLang="ja-JP" sz="900" dirty="0"/>
              <a:t>OUKA</a:t>
            </a:r>
            <a:r>
              <a:rPr lang="ja-JP" altLang="en-US" sz="900" dirty="0"/>
              <a:t>はオープンアクセス方針対象外の様々な研究成果についても登録・公開の対象としています。論文に限らず、各種研究報告書、学会・研究会のプレゼン資料なども登録可能です。論文のエビデンスデータの登録も可能です。登録のサポートとしては、</a:t>
            </a:r>
            <a:r>
              <a:rPr lang="ja-JP" altLang="en-US" dirty="0"/>
              <a:t>紀要や本学関連学会誌の電子化の支援、出版社等の著作権ポリシーの調査、</a:t>
            </a:r>
            <a:r>
              <a:rPr kumimoji="1" lang="ja-JP" altLang="en-US" dirty="0"/>
              <a:t>永続的識別子、</a:t>
            </a:r>
            <a:r>
              <a:rPr kumimoji="1" lang="en-US" altLang="ja-JP" dirty="0"/>
              <a:t>DOI</a:t>
            </a:r>
            <a:r>
              <a:rPr kumimoji="1" lang="ja-JP" altLang="en-US" dirty="0"/>
              <a:t>の付与などを図書館で行っております。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3</a:t>
            </a:fld>
            <a:endParaRPr kumimoji="1" lang="ja-JP" altLang="en-US"/>
          </a:p>
        </p:txBody>
      </p:sp>
    </p:spTree>
    <p:extLst>
      <p:ext uri="{BB962C8B-B14F-4D97-AF65-F5344CB8AC3E}">
        <p14:creationId xmlns:p14="http://schemas.microsoft.com/office/powerpoint/2010/main" val="92679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の現況</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dirty="0"/>
              <a:t>OUKA</a:t>
            </a:r>
            <a:r>
              <a:rPr lang="ja-JP" altLang="en-US" sz="900" dirty="0"/>
              <a:t>の現況をご紹介します。</a:t>
            </a:r>
            <a:r>
              <a:rPr lang="ja-JP" altLang="en-US" sz="900" dirty="0">
                <a:latin typeface="游ゴシック" panose="020B0400000000000000" pitchFamily="50" charset="-128"/>
                <a:ea typeface="+mn-ea"/>
              </a:rPr>
              <a:t>ダウンロード件数は年間約</a:t>
            </a:r>
            <a:r>
              <a:rPr lang="en-US" altLang="ja-JP" sz="900" dirty="0">
                <a:latin typeface="游ゴシック" panose="020B0400000000000000" pitchFamily="50" charset="-128"/>
                <a:ea typeface="+mn-ea"/>
              </a:rPr>
              <a:t>560</a:t>
            </a:r>
            <a:r>
              <a:rPr lang="ja-JP" altLang="en-US" sz="900" dirty="0">
                <a:latin typeface="游ゴシック" panose="020B0400000000000000" pitchFamily="50" charset="-128"/>
                <a:ea typeface="+mn-ea"/>
              </a:rPr>
              <a:t>万件、コンテンツ収録数は約 </a:t>
            </a:r>
            <a:r>
              <a:rPr lang="en-US" altLang="ja-JP" sz="900" dirty="0">
                <a:latin typeface="游ゴシック" panose="020B0400000000000000" pitchFamily="50" charset="-128"/>
                <a:ea typeface="+mn-ea"/>
              </a:rPr>
              <a:t>9</a:t>
            </a:r>
            <a:r>
              <a:rPr lang="ja-JP" altLang="en-US" sz="900" dirty="0">
                <a:latin typeface="游ゴシック" panose="020B0400000000000000" pitchFamily="50" charset="-128"/>
                <a:ea typeface="+mn-ea"/>
              </a:rPr>
              <a:t>万</a:t>
            </a:r>
            <a:r>
              <a:rPr lang="en-US" altLang="ja-JP" sz="900" dirty="0">
                <a:latin typeface="游ゴシック" panose="020B0400000000000000" pitchFamily="50" charset="-128"/>
                <a:ea typeface="+mn-ea"/>
              </a:rPr>
              <a:t>4</a:t>
            </a:r>
            <a:r>
              <a:rPr lang="ja-JP" altLang="en-US" sz="900" dirty="0">
                <a:latin typeface="游ゴシック" panose="020B0400000000000000" pitchFamily="50" charset="-128"/>
                <a:ea typeface="+mn-ea"/>
              </a:rPr>
              <a:t>千件です。</a:t>
            </a:r>
            <a:endParaRPr lang="en-US" altLang="ja-JP" sz="900" dirty="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dirty="0"/>
              <a:t>OUKA</a:t>
            </a:r>
            <a:r>
              <a:rPr lang="ja-JP" altLang="en-US" sz="900" dirty="0"/>
              <a:t>の現況をご紹介します。</a:t>
            </a:r>
            <a:r>
              <a:rPr lang="ja-JP" altLang="en-US" sz="900" dirty="0">
                <a:latin typeface="游ゴシック" panose="020B0400000000000000" pitchFamily="50" charset="-128"/>
                <a:ea typeface="+mn-ea"/>
              </a:rPr>
              <a:t>ダウンロード件数は年間約</a:t>
            </a:r>
            <a:r>
              <a:rPr lang="en-US" altLang="ja-JP" sz="900" dirty="0">
                <a:latin typeface="游ゴシック" panose="020B0400000000000000" pitchFamily="50" charset="-128"/>
                <a:ea typeface="+mn-ea"/>
              </a:rPr>
              <a:t>560</a:t>
            </a:r>
            <a:r>
              <a:rPr lang="ja-JP" altLang="en-US" sz="900" dirty="0">
                <a:latin typeface="游ゴシック" panose="020B0400000000000000" pitchFamily="50" charset="-128"/>
                <a:ea typeface="+mn-ea"/>
              </a:rPr>
              <a:t>万件、コンテンツ収録数は約 </a:t>
            </a:r>
            <a:r>
              <a:rPr lang="en-US" altLang="ja-JP" sz="900" dirty="0">
                <a:latin typeface="游ゴシック" panose="020B0400000000000000" pitchFamily="50" charset="-128"/>
                <a:ea typeface="+mn-ea"/>
              </a:rPr>
              <a:t>9</a:t>
            </a:r>
            <a:r>
              <a:rPr lang="ja-JP" altLang="en-US" sz="900" dirty="0">
                <a:latin typeface="游ゴシック" panose="020B0400000000000000" pitchFamily="50" charset="-128"/>
                <a:ea typeface="+mn-ea"/>
              </a:rPr>
              <a:t>万</a:t>
            </a:r>
            <a:r>
              <a:rPr lang="en-US" altLang="ja-JP" sz="900" dirty="0">
                <a:latin typeface="游ゴシック" panose="020B0400000000000000" pitchFamily="50" charset="-128"/>
                <a:ea typeface="+mn-ea"/>
              </a:rPr>
              <a:t>4</a:t>
            </a:r>
            <a:r>
              <a:rPr lang="ja-JP" altLang="en-US" sz="900" dirty="0">
                <a:latin typeface="游ゴシック" panose="020B0400000000000000" pitchFamily="50" charset="-128"/>
                <a:ea typeface="+mn-ea"/>
              </a:rPr>
              <a:t>千件です。</a:t>
            </a:r>
            <a:endParaRPr lang="en-US" altLang="ja-JP" sz="900" dirty="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ja-JP" altLang="en-US" sz="9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4</a:t>
            </a:fld>
            <a:endParaRPr kumimoji="1" lang="ja-JP" altLang="en-US"/>
          </a:p>
        </p:txBody>
      </p:sp>
    </p:spTree>
    <p:extLst>
      <p:ext uri="{BB962C8B-B14F-4D97-AF65-F5344CB8AC3E}">
        <p14:creationId xmlns:p14="http://schemas.microsoft.com/office/powerpoint/2010/main" val="190928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の現況</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lang="ja-JP" altLang="en-US" sz="900" dirty="0"/>
              <a:t>リポジトリに登録した論文情報は、このように色々なところに流通し、 </a:t>
            </a:r>
            <a:r>
              <a:rPr lang="en-US" altLang="ja-JP" sz="900" dirty="0"/>
              <a:t>(</a:t>
            </a:r>
            <a:r>
              <a:rPr lang="ja-JP" altLang="en-US" sz="900" dirty="0"/>
              <a:t>可視化</a:t>
            </a:r>
            <a:r>
              <a:rPr lang="en-US" altLang="ja-JP" sz="900" dirty="0"/>
              <a:t>)[kana:"</a:t>
            </a:r>
            <a:r>
              <a:rPr lang="ja-JP" altLang="en-US" sz="900" dirty="0"/>
              <a:t>カシカ</a:t>
            </a:r>
            <a:r>
              <a:rPr lang="en-US" altLang="ja-JP" sz="900" dirty="0"/>
              <a:t>'"]</a:t>
            </a:r>
            <a:r>
              <a:rPr lang="ja-JP" altLang="en-US" sz="900" dirty="0"/>
              <a:t>が進みます。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ja-JP" altLang="en-US" sz="900" dirty="0"/>
              <a:t>リポジトリに登録した論文情報は、このように色々なところに流通し、可視化が進みます。</a:t>
            </a:r>
            <a:endParaRPr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5</a:t>
            </a:fld>
            <a:endParaRPr kumimoji="1" lang="ja-JP" altLang="en-US"/>
          </a:p>
        </p:txBody>
      </p:sp>
    </p:spTree>
    <p:extLst>
      <p:ext uri="{BB962C8B-B14F-4D97-AF65-F5344CB8AC3E}">
        <p14:creationId xmlns:p14="http://schemas.microsoft.com/office/powerpoint/2010/main" val="135878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で研究成果を公開する</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en-US" altLang="ja-JP" sz="900" dirty="0"/>
              <a:t>OUKA</a:t>
            </a:r>
            <a:r>
              <a:rPr kumimoji="1" lang="ja-JP" altLang="en-US" sz="900" dirty="0"/>
              <a:t>に研究成果を登録する手順を説明します。大きな流れはこのようになります。依頼</a:t>
            </a:r>
            <a:r>
              <a:rPr lang="ja-JP" altLang="en-US" sz="900" dirty="0"/>
              <a:t>をいただければ、図書館で</a:t>
            </a:r>
            <a:r>
              <a:rPr kumimoji="1" lang="ja-JP" altLang="en-US" sz="900" dirty="0"/>
              <a:t>登録できるかどうかやその条件の確認を行い、登録作業を進めます。公開禁止期間：エンバーゴがある場合は、その管理も図書館でいたします。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en-US" altLang="ja-JP" sz="900" dirty="0"/>
              <a:t>OUKA</a:t>
            </a:r>
            <a:r>
              <a:rPr kumimoji="1" lang="ja-JP" altLang="en-US" sz="900" dirty="0"/>
              <a:t>に研究成果をご登録いただく際の手順を説明します。大きな流れはこのようになります。依頼</a:t>
            </a:r>
            <a:r>
              <a:rPr lang="ja-JP" altLang="en-US" sz="900" dirty="0"/>
              <a:t>をいただければ、図書館で</a:t>
            </a:r>
            <a:r>
              <a:rPr kumimoji="1" lang="ja-JP" altLang="en-US" sz="900" dirty="0"/>
              <a:t>登録できるかどうかやその条件の確認を行い、登録作業を進めます。公開禁止期間：エンバーゴがある場合は、その管理も図書館でいたします。</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6</a:t>
            </a:fld>
            <a:endParaRPr kumimoji="1" lang="ja-JP" altLang="en-US"/>
          </a:p>
        </p:txBody>
      </p:sp>
    </p:spTree>
    <p:extLst>
      <p:ext uri="{BB962C8B-B14F-4D97-AF65-F5344CB8AC3E}">
        <p14:creationId xmlns:p14="http://schemas.microsoft.com/office/powerpoint/2010/main" val="12871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での公開手順①</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dirty="0"/>
              <a:t>それぞれの手順を詳しく見ていきます。まずは、共著者、全員の合意を得ておいてください。合意について、</a:t>
            </a:r>
            <a:r>
              <a:rPr lang="ja-JP" altLang="en-US" dirty="0"/>
              <a:t>文書で残しておく必要はありません。証拠書類の提出は求められません。論文投稿前など、連絡が取りやすいうちに確認しておくことをお勧めします。同意確認メールの日本語・英語の文例を図書館ウェブサイトで公開していますので、ぜひご利用ください。</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dirty="0"/>
              <a:t>それぞれの手順を詳しく見ていきます。まずは、共著者全員の合意を得ておいてください。合意について、</a:t>
            </a:r>
            <a:r>
              <a:rPr lang="ja-JP" altLang="en-US" dirty="0"/>
              <a:t>文書で残しておく必要はありません。証拠書類の提出は求められません。論文投稿前など、連絡が取りやすいうちに確認しておくことをお勧めします。同意確認メールの日本語・英語の文例を図書館ウェブサイトで公開していますので、ぜひご利用ください。</a:t>
            </a:r>
            <a:endParaRPr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7</a:t>
            </a:fld>
            <a:endParaRPr kumimoji="1" lang="ja-JP" altLang="en-US"/>
          </a:p>
        </p:txBody>
      </p:sp>
    </p:spTree>
    <p:extLst>
      <p:ext uri="{BB962C8B-B14F-4D97-AF65-F5344CB8AC3E}">
        <p14:creationId xmlns:p14="http://schemas.microsoft.com/office/powerpoint/2010/main" val="421268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での公開手順②</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t>次に、公開する論文ファイルをご準備いただきたいのですが、注意点があります。機関リポジトリで公開するには、論文のバージョンの制約がある場合が多いことです。</a:t>
            </a:r>
            <a:r>
              <a:rPr lang="ja-JP" altLang="en-US" sz="900" dirty="0">
                <a:latin typeface="游ゴシック" panose="020B0400000000000000" pitchFamily="50" charset="-128"/>
                <a:ea typeface="+mn-ea"/>
                <a:cs typeface="メイリオ" panose="020B0604030504040204" pitchFamily="50" charset="-128"/>
              </a:rPr>
              <a:t>つまり、多くの出版社は著者最終稿のリポジトリ登録を許可していますが、出版社版の登録を許可しているところは少数です。</a:t>
            </a:r>
            <a:endParaRPr kumimoji="1" lang="en-US" altLang="ja-JP" sz="900" dirty="0"/>
          </a:p>
          <a:p>
            <a:r>
              <a:rPr kumimoji="1" lang="ja-JP" altLang="en-US" sz="900" dirty="0"/>
              <a:t>論文投稿時には</a:t>
            </a:r>
            <a:r>
              <a:rPr kumimoji="1" lang="ja-JP" altLang="en-US" sz="900" dirty="0">
                <a:solidFill>
                  <a:schemeClr val="tx1"/>
                </a:solidFill>
                <a:latin typeface="游ゴシック" panose="020B0400000000000000" pitchFamily="50" charset="-128"/>
                <a:ea typeface="+mn-ea"/>
              </a:rPr>
              <a:t>査読者や編集者と何度かやり取りがあり、その過程で内容を修正するかと思いますが、</a:t>
            </a:r>
            <a:r>
              <a:rPr kumimoji="1" lang="en-US" altLang="ja-JP" sz="900" dirty="0">
                <a:solidFill>
                  <a:schemeClr val="tx1"/>
                </a:solidFill>
                <a:latin typeface="游ゴシック" panose="020B0400000000000000" pitchFamily="50" charset="-128"/>
                <a:ea typeface="+mn-ea"/>
              </a:rPr>
              <a:t>[break:"0.2s"]</a:t>
            </a:r>
            <a:r>
              <a:rPr kumimoji="1" lang="ja-JP" altLang="en-US" sz="900" dirty="0">
                <a:solidFill>
                  <a:schemeClr val="tx1"/>
                </a:solidFill>
                <a:latin typeface="游ゴシック" panose="020B0400000000000000" pitchFamily="50" charset="-128"/>
                <a:ea typeface="+mn-ea"/>
              </a:rPr>
              <a:t>査読を通り最終的に出版社に提出した原稿が、</a:t>
            </a:r>
            <a:r>
              <a:rPr kumimoji="1" lang="ja-JP" altLang="en-US" sz="900" dirty="0"/>
              <a:t>著者最終稿、またはアクセプト版です。</a:t>
            </a:r>
            <a:r>
              <a:rPr kumimoji="1" lang="ja-JP" altLang="en-US" sz="900" dirty="0">
                <a:latin typeface="游ゴシック" panose="020B0400000000000000" pitchFamily="50" charset="-128"/>
                <a:ea typeface="+mn-ea"/>
              </a:rPr>
              <a:t>その後、最終校正・レイアウト調整を経て</a:t>
            </a:r>
            <a:r>
              <a:rPr kumimoji="1" lang="ja-JP" altLang="en-US" sz="900" dirty="0"/>
              <a:t>電子ジャーナルあるいは冊子体の雑誌として掲載されたものを、出版社版と呼びます。出版社のポリシーは図書館で調査しますので、お気軽にお問い合わせください。</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t>次に、公開する論文ファイルをご準備いただきたいのですが、注意点があります。機関リポジトリで公開するには、論文のバージョンの制約がある場合が多いことです。</a:t>
            </a:r>
            <a:r>
              <a:rPr lang="ja-JP" altLang="en-US" sz="900" dirty="0">
                <a:latin typeface="游ゴシック" panose="020B0400000000000000" pitchFamily="50" charset="-128"/>
                <a:ea typeface="+mn-ea"/>
                <a:cs typeface="メイリオ" panose="020B0604030504040204" pitchFamily="50" charset="-128"/>
              </a:rPr>
              <a:t>つまり、多くの出版社は著者最終稿のリポジトリ登録を許可していますが、出版社版の登録を許可しているところは少数です。</a:t>
            </a:r>
            <a:endParaRPr kumimoji="1" lang="en-US" altLang="ja-JP" sz="900" dirty="0"/>
          </a:p>
          <a:p>
            <a:r>
              <a:rPr kumimoji="1" lang="ja-JP" altLang="en-US" sz="900" dirty="0"/>
              <a:t>論文投稿時には</a:t>
            </a:r>
            <a:r>
              <a:rPr kumimoji="1" lang="ja-JP" altLang="en-US" sz="900" dirty="0">
                <a:solidFill>
                  <a:schemeClr val="tx1"/>
                </a:solidFill>
                <a:latin typeface="游ゴシック" panose="020B0400000000000000" pitchFamily="50" charset="-128"/>
                <a:ea typeface="+mn-ea"/>
              </a:rPr>
              <a:t>査読者や編集者と何度かやり取りがあり、その過程で内容を修正するかと思いますが、査読を通り最終的に出版社に提出した原稿が、</a:t>
            </a:r>
            <a:r>
              <a:rPr kumimoji="1" lang="ja-JP" altLang="en-US" sz="900" dirty="0"/>
              <a:t>著者最終稿、またはアクセプト版です。</a:t>
            </a:r>
            <a:r>
              <a:rPr kumimoji="1" lang="ja-JP" altLang="en-US" sz="900" dirty="0">
                <a:latin typeface="游ゴシック" panose="020B0400000000000000" pitchFamily="50" charset="-128"/>
                <a:ea typeface="+mn-ea"/>
              </a:rPr>
              <a:t>その後、最終校正・レイアウト調整を経て</a:t>
            </a:r>
            <a:r>
              <a:rPr kumimoji="1" lang="ja-JP" altLang="en-US" sz="900" dirty="0"/>
              <a:t>電子ジャーナルあるいは冊子体の雑誌として掲載されたものを、出版社版と呼びます。出版社のポリシーは図書館で調査しますので、お気軽にお問い合わせください。</a:t>
            </a: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p:txBody>
      </p:sp>
      <p:sp>
        <p:nvSpPr>
          <p:cNvPr id="4" name="スライド番号プレースホルダー 3"/>
          <p:cNvSpPr>
            <a:spLocks noGrp="1"/>
          </p:cNvSpPr>
          <p:nvPr>
            <p:ph type="sldNum" sz="quarter" idx="5"/>
          </p:nvPr>
        </p:nvSpPr>
        <p:spPr/>
        <p:txBody>
          <a:bodyPr/>
          <a:lstStyle/>
          <a:p>
            <a:fld id="{A9C2C880-4691-40F3-8CCE-18AAE8C1923B}" type="slidenum">
              <a:rPr kumimoji="1" lang="ja-JP" altLang="en-US" smtClean="0"/>
              <a:t>8</a:t>
            </a:fld>
            <a:endParaRPr kumimoji="1" lang="ja-JP" altLang="en-US"/>
          </a:p>
        </p:txBody>
      </p:sp>
    </p:spTree>
    <p:extLst>
      <p:ext uri="{BB962C8B-B14F-4D97-AF65-F5344CB8AC3E}">
        <p14:creationId xmlns:p14="http://schemas.microsoft.com/office/powerpoint/2010/main" val="116978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r>
              <a:rPr kumimoji="1" lang="en-US" altLang="ja-JP" dirty="0" err="1"/>
              <a:t>Topic:</a:t>
            </a:r>
            <a:r>
              <a:rPr lang="en-US" altLang="ja-JP" sz="900" dirty="0" err="1"/>
              <a:t>OUKA</a:t>
            </a:r>
            <a:r>
              <a:rPr lang="ja-JP" altLang="en-US" sz="900" dirty="0"/>
              <a:t>での公開手順②</a:t>
            </a:r>
            <a:endParaRPr kumimoji="1" lang="en-US" altLang="ja-JP" sz="90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kumimoji="1" lang="ja-JP" altLang="en-US" sz="900" dirty="0"/>
              <a:t>ご参考までに、海外の主要出版社のポリシーをまとめました。多くの出版社は、著者最終稿は</a:t>
            </a:r>
            <a:r>
              <a:rPr kumimoji="1" lang="en-US" altLang="ja-JP" sz="900" dirty="0"/>
              <a:t>OK</a:t>
            </a:r>
            <a:r>
              <a:rPr kumimoji="1" lang="ja-JP" altLang="en-US" sz="900" dirty="0"/>
              <a:t>、出版社版は</a:t>
            </a:r>
            <a:r>
              <a:rPr kumimoji="1" lang="en-US" altLang="ja-JP" sz="900" dirty="0"/>
              <a:t>NG</a:t>
            </a:r>
            <a:r>
              <a:rPr kumimoji="1" lang="ja-JP" altLang="en-US" sz="900" dirty="0"/>
              <a:t>としています。</a:t>
            </a:r>
            <a:r>
              <a:rPr lang="en-US" altLang="ja-JP" dirty="0">
                <a:effectLst/>
              </a:rPr>
              <a:t>(AIP)[ruby:</a:t>
            </a:r>
            <a:r>
              <a:rPr kumimoji="1" lang="en-US" altLang="ja-JP" dirty="0"/>
              <a:t>"</a:t>
            </a:r>
            <a:r>
              <a:rPr kumimoji="1" lang="ja-JP" altLang="en-US" dirty="0"/>
              <a:t>えいあいぴー</a:t>
            </a:r>
            <a:r>
              <a:rPr kumimoji="1" lang="en-US" altLang="ja-JP" dirty="0"/>
              <a:t>"</a:t>
            </a:r>
            <a:r>
              <a:rPr lang="en-US" altLang="ja-JP" dirty="0">
                <a:effectLst/>
              </a:rPr>
              <a:t>]</a:t>
            </a:r>
            <a:r>
              <a:rPr kumimoji="1" lang="ja-JP" altLang="en-US" sz="900" dirty="0"/>
              <a:t>や</a:t>
            </a:r>
            <a:r>
              <a:rPr lang="en-US" altLang="ja-JP" dirty="0">
                <a:effectLst/>
              </a:rPr>
              <a:t>(APS)[ruby:</a:t>
            </a:r>
            <a:r>
              <a:rPr kumimoji="1" lang="en-US" altLang="ja-JP" dirty="0"/>
              <a:t>"</a:t>
            </a:r>
            <a:r>
              <a:rPr kumimoji="1" lang="ja-JP" altLang="en-US" dirty="0"/>
              <a:t>えーぴーえす</a:t>
            </a:r>
            <a:r>
              <a:rPr kumimoji="1" lang="en-US" altLang="ja-JP" dirty="0"/>
              <a:t>"</a:t>
            </a:r>
            <a:r>
              <a:rPr lang="en-US" altLang="ja-JP" dirty="0">
                <a:effectLst/>
              </a:rPr>
              <a:t>]</a:t>
            </a:r>
            <a:r>
              <a:rPr kumimoji="1" lang="ja-JP" altLang="en-US" sz="900" dirty="0"/>
              <a:t>など、出版社版の公開が可能な場合もあります。ちなみに、日本の人文社会科学系の出版社・学会については、そもそもポリシーが明確でない場合が多いですが、ポリシーが明確である場合は、出版社版</a:t>
            </a:r>
            <a:r>
              <a:rPr kumimoji="1" lang="en-US" altLang="ja-JP" sz="900" dirty="0"/>
              <a:t>OK</a:t>
            </a:r>
            <a:r>
              <a:rPr kumimoji="1" lang="ja-JP" altLang="en-US" sz="900" dirty="0"/>
              <a:t>が比較的多いように思います。もちろん様々なケースがあり一概に言うのは難しいです。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kumimoji="1" lang="ja-JP" altLang="en-US" sz="900" dirty="0"/>
              <a:t>ご参考までに、海外の主要出版社のポリシーをまとめました。多くの出版社は、著者最終稿は</a:t>
            </a:r>
            <a:r>
              <a:rPr kumimoji="1" lang="en-US" altLang="ja-JP" sz="900" dirty="0"/>
              <a:t>OK</a:t>
            </a:r>
            <a:r>
              <a:rPr kumimoji="1" lang="ja-JP" altLang="en-US" sz="900" dirty="0"/>
              <a:t>、出版社版は</a:t>
            </a:r>
            <a:r>
              <a:rPr kumimoji="1" lang="en-US" altLang="ja-JP" sz="900" dirty="0"/>
              <a:t>NG</a:t>
            </a:r>
            <a:r>
              <a:rPr kumimoji="1" lang="ja-JP" altLang="en-US" sz="900" dirty="0"/>
              <a:t>としています。</a:t>
            </a:r>
            <a:r>
              <a:rPr kumimoji="1" lang="en-US" altLang="ja-JP" sz="900" dirty="0"/>
              <a:t>AIP</a:t>
            </a:r>
            <a:r>
              <a:rPr kumimoji="1" lang="ja-JP" altLang="en-US" sz="900" dirty="0"/>
              <a:t>や</a:t>
            </a:r>
            <a:r>
              <a:rPr kumimoji="1" lang="en-US" altLang="ja-JP" sz="900" dirty="0"/>
              <a:t>APS</a:t>
            </a:r>
            <a:r>
              <a:rPr kumimoji="1" lang="ja-JP" altLang="en-US" sz="900" dirty="0"/>
              <a:t>など、出版社版の公開が可能な場合もあります。ちなみに、日本の人文社会科学系の出版社・学会については、そもそもポリシーが明確でない場合が多いですが、ポリシーが明確である場合は、出版社版</a:t>
            </a:r>
            <a:r>
              <a:rPr kumimoji="1" lang="en-US" altLang="ja-JP" sz="900" dirty="0"/>
              <a:t>OK</a:t>
            </a:r>
            <a:r>
              <a:rPr kumimoji="1" lang="ja-JP" altLang="en-US" sz="900" dirty="0"/>
              <a:t>が比較的多いように思います。もちろん様々なケースがあり一概に言うのは難しいです。</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9</a:t>
            </a:fld>
            <a:endParaRPr kumimoji="1" lang="ja-JP" altLang="en-US"/>
          </a:p>
        </p:txBody>
      </p:sp>
    </p:spTree>
    <p:extLst>
      <p:ext uri="{BB962C8B-B14F-4D97-AF65-F5344CB8AC3E}">
        <p14:creationId xmlns:p14="http://schemas.microsoft.com/office/powerpoint/2010/main" val="1564610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ja-JP" altLang="en-US" dirty="0"/>
              <a:t>マスター サブタイトルの書式設定</a:t>
            </a:r>
          </a:p>
        </p:txBody>
      </p:sp>
      <p:sp>
        <p:nvSpPr>
          <p:cNvPr id="5" name="日付プレースホルダー 3"/>
          <p:cNvSpPr>
            <a:spLocks noGrp="1"/>
          </p:cNvSpPr>
          <p:nvPr>
            <p:ph type="dt" sz="half" idx="10"/>
          </p:nvPr>
        </p:nvSpPr>
        <p:spPr>
          <a:xfrm>
            <a:off x="457200" y="4767270"/>
            <a:ext cx="2135188" cy="273844"/>
          </a:xfrm>
        </p:spPr>
        <p:txBody>
          <a:bodyPr/>
          <a:lstStyle>
            <a:lvl1pPr>
              <a:defRPr/>
            </a:lvl1pPr>
          </a:lstStyle>
          <a:p>
            <a:pPr>
              <a:defRPr/>
            </a:pPr>
            <a:fld id="{0FF6ABE1-3945-41D7-8A59-8A56047AB966}" type="datetime1">
              <a:rPr lang="ja-JP" altLang="en-US" smtClean="0"/>
              <a:t>2025/9/25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2D26373-EBF4-44F8-8BA2-5EC836F94246}" type="slidenum">
              <a:rPr lang="ja-JP" altLang="en-US"/>
              <a:pPr/>
              <a:t>‹#›</a:t>
            </a:fld>
            <a:endParaRPr lang="ja-JP" altLang="en-US"/>
          </a:p>
        </p:txBody>
      </p:sp>
      <p:pic>
        <p:nvPicPr>
          <p:cNvPr id="8" name="図 7" descr="座る, テーブル, 閉じる, 持つ が含まれている画像&#10;&#10;AI によって生成されたコンテンツは間違っている可能性があります。">
            <a:extLst>
              <a:ext uri="{FF2B5EF4-FFF2-40B4-BE49-F238E27FC236}">
                <a16:creationId xmlns:a16="http://schemas.microsoft.com/office/drawing/2014/main" id="{77EDBFEC-B5E4-7121-8766-E376FC4E8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854278"/>
          </a:xfrm>
          <a:prstGeom prst="rect">
            <a:avLst/>
          </a:prstGeom>
        </p:spPr>
      </p:pic>
      <p:pic>
        <p:nvPicPr>
          <p:cNvPr id="11" name="図 10" descr="建物, ウィンドウ が含まれている画像&#10;&#10;AI によって生成されたコンテンツは間違っている可能性があります。">
            <a:extLst>
              <a:ext uri="{FF2B5EF4-FFF2-40B4-BE49-F238E27FC236}">
                <a16:creationId xmlns:a16="http://schemas.microsoft.com/office/drawing/2014/main" id="{7E206A97-3470-F6E9-25AB-D1A01904A9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 y="3663178"/>
            <a:ext cx="9144000" cy="1480322"/>
          </a:xfrm>
          <a:prstGeom prst="rect">
            <a:avLst/>
          </a:prstGeom>
        </p:spPr>
      </p:pic>
    </p:spTree>
    <p:extLst>
      <p:ext uri="{BB962C8B-B14F-4D97-AF65-F5344CB8AC3E}">
        <p14:creationId xmlns:p14="http://schemas.microsoft.com/office/powerpoint/2010/main" val="21820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5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20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036254"/>
            <a:ext cx="7772400" cy="1021556"/>
          </a:xfrm>
        </p:spPr>
        <p:txBody>
          <a:bodyPr anchor="t"/>
          <a:lstStyle>
            <a:lvl1pPr algn="l">
              <a:defRPr sz="3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911113"/>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5CA35C3-E04C-4A75-A69D-A59FB37B048B}"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B019E1-824D-41D5-A056-ABC73F622BDE}" type="slidenum">
              <a:rPr lang="ja-JP" altLang="en-US"/>
              <a:pPr/>
              <a:t>‹#›</a:t>
            </a:fld>
            <a:endParaRPr lang="ja-JP" altLang="en-US"/>
          </a:p>
        </p:txBody>
      </p:sp>
    </p:spTree>
    <p:extLst>
      <p:ext uri="{BB962C8B-B14F-4D97-AF65-F5344CB8AC3E}">
        <p14:creationId xmlns:p14="http://schemas.microsoft.com/office/powerpoint/2010/main" val="375366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sz="half" idx="1"/>
          </p:nvPr>
        </p:nvSpPr>
        <p:spPr>
          <a:xfrm>
            <a:off x="457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200155"/>
            <a:ext cx="4038600" cy="3394472"/>
          </a:xfrm>
        </p:spPr>
        <p:txBody>
          <a:bodyPr/>
          <a:lstStyle>
            <a:lvl1pPr>
              <a:defRPr sz="2100">
                <a:latin typeface="游ゴシック" panose="020B0400000000000000" pitchFamily="50" charset="-128"/>
                <a:ea typeface="游ゴシック" panose="020B0400000000000000" pitchFamily="50" charset="-128"/>
              </a:defRPr>
            </a:lvl1pPr>
            <a:lvl2pPr>
              <a:defRPr sz="1800">
                <a:latin typeface="游ゴシック" panose="020B0400000000000000" pitchFamily="50" charset="-128"/>
                <a:ea typeface="游ゴシック" panose="020B0400000000000000" pitchFamily="50" charset="-128"/>
              </a:defRPr>
            </a:lvl2pPr>
            <a:lvl3pPr>
              <a:defRPr sz="1500">
                <a:latin typeface="游ゴシック" panose="020B0400000000000000" pitchFamily="50" charset="-128"/>
                <a:ea typeface="游ゴシック" panose="020B0400000000000000" pitchFamily="50" charset="-128"/>
              </a:defRPr>
            </a:lvl3pPr>
            <a:lvl4pPr>
              <a:defRPr sz="1350">
                <a:latin typeface="游ゴシック" panose="020B0400000000000000" pitchFamily="50" charset="-128"/>
                <a:ea typeface="游ゴシック" panose="020B0400000000000000" pitchFamily="50" charset="-128"/>
              </a:defRPr>
            </a:lvl4pPr>
            <a:lvl5pPr>
              <a:defRPr sz="1350">
                <a:latin typeface="游ゴシック" panose="020B0400000000000000" pitchFamily="50" charset="-128"/>
                <a:ea typeface="游ゴシック" panose="020B0400000000000000" pitchFamily="50" charset="-128"/>
              </a:defRPr>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258918A-DCD4-40FD-92B6-095E08C60439}"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CB0E52F-C81B-4530-8D6B-99CE9C34B24A}" type="slidenum">
              <a:rPr lang="ja-JP" altLang="en-US"/>
              <a:pPr/>
              <a:t>‹#›</a:t>
            </a:fld>
            <a:endParaRPr lang="ja-JP" altLang="en-US"/>
          </a:p>
        </p:txBody>
      </p:sp>
    </p:spTree>
    <p:extLst>
      <p:ext uri="{BB962C8B-B14F-4D97-AF65-F5344CB8AC3E}">
        <p14:creationId xmlns:p14="http://schemas.microsoft.com/office/powerpoint/2010/main" val="208115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151338"/>
            <a:ext cx="4040188"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3" y="1151338"/>
            <a:ext cx="4041775" cy="479822"/>
          </a:xfrm>
        </p:spPr>
        <p:txBody>
          <a:bodyPr anchor="b"/>
          <a:lstStyle>
            <a:lvl1pPr marL="0" indent="0">
              <a:buNone/>
              <a:defRPr sz="1800" b="1">
                <a:latin typeface="游ゴシック" panose="020B0400000000000000" pitchFamily="50" charset="-128"/>
                <a:ea typeface="游ゴシック" panose="020B0400000000000000" pitchFamily="50" charset="-128"/>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1800">
                <a:latin typeface="游ゴシック" panose="020B0400000000000000" pitchFamily="50" charset="-128"/>
                <a:ea typeface="游ゴシック" panose="020B0400000000000000" pitchFamily="50" charset="-128"/>
              </a:defRPr>
            </a:lvl1pPr>
            <a:lvl2pPr>
              <a:defRPr sz="1500">
                <a:latin typeface="游ゴシック" panose="020B0400000000000000" pitchFamily="50" charset="-128"/>
                <a:ea typeface="游ゴシック" panose="020B0400000000000000" pitchFamily="50" charset="-128"/>
              </a:defRPr>
            </a:lvl2pPr>
            <a:lvl3pPr>
              <a:defRPr sz="1350">
                <a:latin typeface="游ゴシック" panose="020B0400000000000000" pitchFamily="50" charset="-128"/>
                <a:ea typeface="游ゴシック" panose="020B0400000000000000" pitchFamily="50" charset="-128"/>
              </a:defRPr>
            </a:lvl3pPr>
            <a:lvl4pPr>
              <a:defRPr sz="1200">
                <a:latin typeface="游ゴシック" panose="020B0400000000000000" pitchFamily="50" charset="-128"/>
                <a:ea typeface="游ゴシック" panose="020B0400000000000000" pitchFamily="50" charset="-128"/>
              </a:defRPr>
            </a:lvl4pPr>
            <a:lvl5pPr>
              <a:defRPr sz="1200">
                <a:latin typeface="游ゴシック" panose="020B0400000000000000" pitchFamily="50" charset="-128"/>
                <a:ea typeface="游ゴシック" panose="020B0400000000000000" pitchFamily="50" charset="-128"/>
              </a:defRPr>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7ACCF7-FBFC-4030-9911-9A0A2C63B5EA}" type="datetime1">
              <a:rPr lang="ja-JP" altLang="en-US" smtClean="0"/>
              <a:t>2025/9/25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E13215B-0CA1-4363-87A8-C4A2C73CD5D1}" type="slidenum">
              <a:rPr lang="ja-JP" altLang="en-US"/>
              <a:pPr/>
              <a:t>‹#›</a:t>
            </a:fld>
            <a:endParaRPr lang="ja-JP" altLang="en-US"/>
          </a:p>
        </p:txBody>
      </p:sp>
    </p:spTree>
    <p:extLst>
      <p:ext uri="{BB962C8B-B14F-4D97-AF65-F5344CB8AC3E}">
        <p14:creationId xmlns:p14="http://schemas.microsoft.com/office/powerpoint/2010/main" val="305496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E3A8D79-8B42-4975-9BF9-7BF4E5E4E291}" type="datetime1">
              <a:rPr lang="ja-JP" altLang="en-US" smtClean="0"/>
              <a:t>2025/9/25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A30436A8-BC6B-4D9E-8297-54AC3D835833}" type="slidenum">
              <a:rPr lang="ja-JP" altLang="en-US"/>
              <a:pPr/>
              <a:t>‹#›</a:t>
            </a:fld>
            <a:endParaRPr lang="ja-JP" altLang="en-US"/>
          </a:p>
        </p:txBody>
      </p:sp>
    </p:spTree>
    <p:extLst>
      <p:ext uri="{BB962C8B-B14F-4D97-AF65-F5344CB8AC3E}">
        <p14:creationId xmlns:p14="http://schemas.microsoft.com/office/powerpoint/2010/main" val="1136252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04790"/>
            <a:ext cx="3008313" cy="871538"/>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3575050" y="204795"/>
            <a:ext cx="5111750" cy="4389835"/>
          </a:xfrm>
        </p:spPr>
        <p:txBody>
          <a:bodyPr/>
          <a:lstStyle>
            <a:lvl1pPr>
              <a:defRPr sz="2400">
                <a:latin typeface="游ゴシック" panose="020B0400000000000000" pitchFamily="50" charset="-128"/>
                <a:ea typeface="游ゴシック" panose="020B0400000000000000" pitchFamily="50" charset="-128"/>
              </a:defRPr>
            </a:lvl1pPr>
            <a:lvl2pPr>
              <a:defRPr sz="21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500">
                <a:latin typeface="游ゴシック" panose="020B0400000000000000" pitchFamily="50" charset="-128"/>
                <a:ea typeface="游ゴシック" panose="020B0400000000000000" pitchFamily="50" charset="-128"/>
              </a:defRPr>
            </a:lvl4pPr>
            <a:lvl5pPr>
              <a:defRPr sz="1500">
                <a:latin typeface="游ゴシック" panose="020B0400000000000000" pitchFamily="50" charset="-128"/>
                <a:ea typeface="游ゴシック" panose="020B0400000000000000" pitchFamily="50" charset="-128"/>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076328"/>
            <a:ext cx="3008313" cy="351829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CC7B82A-E832-42C9-BFBE-F24CB8C840DC}"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AD214BE7-06E5-4E7F-97B3-4A0FFB2FA5D4}" type="slidenum">
              <a:rPr lang="ja-JP" altLang="en-US"/>
              <a:pPr/>
              <a:t>‹#›</a:t>
            </a:fld>
            <a:endParaRPr lang="ja-JP" altLang="en-US"/>
          </a:p>
        </p:txBody>
      </p:sp>
    </p:spTree>
    <p:extLst>
      <p:ext uri="{BB962C8B-B14F-4D97-AF65-F5344CB8AC3E}">
        <p14:creationId xmlns:p14="http://schemas.microsoft.com/office/powerpoint/2010/main" val="3969556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4"/>
            <a:ext cx="5486400" cy="425054"/>
          </a:xfrm>
        </p:spPr>
        <p:txBody>
          <a:bodyPr anchor="b"/>
          <a:lstStyle>
            <a:lvl1pPr algn="l">
              <a:defRPr sz="1500"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図プレースホルダー 2"/>
          <p:cNvSpPr>
            <a:spLocks noGrp="1"/>
          </p:cNvSpPr>
          <p:nvPr>
            <p:ph type="pic" idx="1"/>
          </p:nvPr>
        </p:nvSpPr>
        <p:spPr>
          <a:xfrm>
            <a:off x="1792288" y="459581"/>
            <a:ext cx="5486400" cy="3086100"/>
          </a:xfrm>
        </p:spPr>
        <p:txBody>
          <a:bodyPr rtlCol="0">
            <a:normAutofit/>
          </a:bodyPr>
          <a:lstStyle>
            <a:lvl1pPr marL="0" indent="0">
              <a:buNone/>
              <a:defRPr sz="2400">
                <a:latin typeface="游ゴシック" panose="020B0400000000000000" pitchFamily="50" charset="-128"/>
                <a:ea typeface="游ゴシック" panose="020B0400000000000000" pitchFamily="50" charset="-128"/>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050">
                <a:latin typeface="游ゴシック" panose="020B0400000000000000" pitchFamily="50" charset="-128"/>
                <a:ea typeface="游ゴシック" panose="020B0400000000000000" pitchFamily="50" charset="-128"/>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15B1265-3F56-437A-990F-EF48DD47A35F}" type="datetime1">
              <a:rPr lang="ja-JP" altLang="en-US" smtClean="0"/>
              <a:t>2025/9/25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B5AAB3C-9B3B-4AFB-BB04-571B0210F0FD}" type="slidenum">
              <a:rPr lang="ja-JP" altLang="en-US"/>
              <a:pPr/>
              <a:t>‹#›</a:t>
            </a:fld>
            <a:endParaRPr lang="ja-JP" altLang="en-US"/>
          </a:p>
        </p:txBody>
      </p:sp>
    </p:spTree>
    <p:extLst>
      <p:ext uri="{BB962C8B-B14F-4D97-AF65-F5344CB8AC3E}">
        <p14:creationId xmlns:p14="http://schemas.microsoft.com/office/powerpoint/2010/main" val="194742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8F8EEF4-E354-426C-B7D2-A2C65D543D67}"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DA7B2D4-BFD3-48C1-B768-F0E69D83AB14}" type="slidenum">
              <a:rPr lang="ja-JP" altLang="en-US"/>
              <a:pPr/>
              <a:t>‹#›</a:t>
            </a:fld>
            <a:endParaRPr lang="ja-JP" altLang="en-US"/>
          </a:p>
        </p:txBody>
      </p:sp>
    </p:spTree>
    <p:extLst>
      <p:ext uri="{BB962C8B-B14F-4D97-AF65-F5344CB8AC3E}">
        <p14:creationId xmlns:p14="http://schemas.microsoft.com/office/powerpoint/2010/main" val="301384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6"/>
            <a:ext cx="2057400" cy="4388644"/>
          </a:xfrm>
        </p:spPr>
        <p:txBody>
          <a:bodyPr vert="eaVert"/>
          <a:lstStyle>
            <a:lvl1pPr>
              <a:defRPr>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05986"/>
            <a:ext cx="6019800" cy="4388644"/>
          </a:xfrm>
        </p:spPr>
        <p:txBody>
          <a:bodyPr vert="eaVert"/>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E64231F-5388-449E-B01E-29E10175B539}"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804ED79-E7AF-4631-9488-EA844F9D5948}" type="slidenum">
              <a:rPr lang="ja-JP" altLang="en-US"/>
              <a:pPr/>
              <a:t>‹#›</a:t>
            </a:fld>
            <a:endParaRPr lang="ja-JP" altLang="en-US"/>
          </a:p>
        </p:txBody>
      </p:sp>
    </p:spTree>
    <p:extLst>
      <p:ext uri="{BB962C8B-B14F-4D97-AF65-F5344CB8AC3E}">
        <p14:creationId xmlns:p14="http://schemas.microsoft.com/office/powerpoint/2010/main" val="22405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457200" y="3057811"/>
            <a:ext cx="8229600" cy="10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2085696"/>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5331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31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30" indent="-19883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eaLnBrk="1">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Tree>
    <p:extLst>
      <p:ext uri="{BB962C8B-B14F-4D97-AF65-F5344CB8AC3E}">
        <p14:creationId xmlns:p14="http://schemas.microsoft.com/office/powerpoint/2010/main" val="32648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47" indent="-130966">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30" indent="-138110">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672687" indent="-132157">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0629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8409C4-B7E9-49E1-91FC-40BE6F76C989}" type="datetime1">
              <a:rPr lang="ja-JP" altLang="en-US" smtClean="0"/>
              <a:t>2025/9/25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8EF0BC0-D36F-43B2-9B09-259185B53A37}" type="slidenum">
              <a:rPr lang="ja-JP" altLang="en-US"/>
              <a:pPr/>
              <a:t>‹#›</a:t>
            </a:fld>
            <a:endParaRPr lang="ja-JP" altLang="en-US"/>
          </a:p>
        </p:txBody>
      </p:sp>
      <p:pic>
        <p:nvPicPr>
          <p:cNvPr id="6" name="図 5" descr="建物, ウィンドウ が含まれている画像&#10;&#10;AI によって生成されたコンテンツは間違っている可能性があります。">
            <a:extLst>
              <a:ext uri="{FF2B5EF4-FFF2-40B4-BE49-F238E27FC236}">
                <a16:creationId xmlns:a16="http://schemas.microsoft.com/office/drawing/2014/main" id="{4DAB1053-AFC4-2BA2-992B-018D205A4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3178"/>
            <a:ext cx="9144000" cy="1480322"/>
          </a:xfrm>
          <a:prstGeom prst="rect">
            <a:avLst/>
          </a:prstGeom>
        </p:spPr>
      </p:pic>
    </p:spTree>
    <p:extLst>
      <p:ext uri="{BB962C8B-B14F-4D97-AF65-F5344CB8AC3E}">
        <p14:creationId xmlns:p14="http://schemas.microsoft.com/office/powerpoint/2010/main" val="14300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14577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2870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4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tx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263839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marL="198830" indent="-198830">
              <a:buFont typeface="Wingdings" panose="05000000000000000000" pitchFamily="2" charset="2"/>
              <a:buChar char="n"/>
              <a:defRPr sz="1950">
                <a:latin typeface="游ゴシック" panose="020B0400000000000000" pitchFamily="50" charset="-128"/>
                <a:ea typeface="游ゴシック" panose="020B0400000000000000" pitchFamily="50" charset="-128"/>
              </a:defRPr>
            </a:lvl1pPr>
            <a:lvl2pPr marL="470285" indent="-198830">
              <a:tabLst/>
              <a:defRPr sz="1650">
                <a:latin typeface="游ゴシック" panose="020B0400000000000000" pitchFamily="50" charset="-128"/>
                <a:ea typeface="游ゴシック" panose="020B0400000000000000" pitchFamily="50" charset="-128"/>
              </a:defRPr>
            </a:lvl2pPr>
            <a:lvl3pPr marL="670305" indent="-135728">
              <a:defRPr sz="1350">
                <a:latin typeface="游ゴシック" panose="020B0400000000000000" pitchFamily="50" charset="-128"/>
                <a:ea typeface="游ゴシック" panose="020B0400000000000000" pitchFamily="50" charset="-128"/>
              </a:defRPr>
            </a:lvl3pPr>
            <a:lvl4pPr marL="741740" indent="0">
              <a:buNone/>
              <a:defRPr sz="1200">
                <a:latin typeface="游ゴシック" panose="020B0400000000000000" pitchFamily="50" charset="-128"/>
                <a:ea typeface="游ゴシック" panose="020B0400000000000000" pitchFamily="50" charset="-128"/>
              </a:defRPr>
            </a:lvl4pPr>
            <a:lvl5pPr marL="877469" indent="-135728">
              <a:defRPr sz="1200">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4"/>
            <a:r>
              <a:rPr lang="ja-JP" altLang="en-US" dirty="0"/>
              <a:t>第 </a:t>
            </a:r>
            <a:r>
              <a:rPr lang="en-US" altLang="ja-JP" dirty="0"/>
              <a:t>4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fld id="{440D4EC5-B593-4C87-B558-CFA144026E83}" type="datetime1">
              <a:rPr lang="ja-JP" altLang="en-US" smtClean="0"/>
              <a:t>2025/9/25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36750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orage\home\nakajima\jobs\wdupt\OWL_contentsDIR\PWPテンプレート\Ring\jpg_temp_files\header_temp.jpg"/>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r="21881"/>
          <a:stretch/>
        </p:blipFill>
        <p:spPr bwMode="auto">
          <a:xfrm>
            <a:off x="55359" y="4262140"/>
            <a:ext cx="6447064" cy="84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1547813" y="4767270"/>
            <a:ext cx="14859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fld id="{CF414D56-3934-4FD8-A819-D80C6456DA65}" type="datetime1">
              <a:rPr lang="ja-JP" altLang="en-US" smtClean="0"/>
              <a:t>2025/9/25</a:t>
            </a:fld>
            <a:endParaRPr lang="ja-JP" altLang="en-US"/>
          </a:p>
        </p:txBody>
      </p:sp>
      <p:sp>
        <p:nvSpPr>
          <p:cNvPr id="5" name="フッター プレースホルダー 4"/>
          <p:cNvSpPr>
            <a:spLocks noGrp="1"/>
          </p:cNvSpPr>
          <p:nvPr>
            <p:ph type="ftr" sz="quarter" idx="3"/>
          </p:nvPr>
        </p:nvSpPr>
        <p:spPr>
          <a:xfrm>
            <a:off x="3124200" y="4767270"/>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メイリオ" pitchFamily="50" charset="-128"/>
                <a:ea typeface="メイリオ" pitchFamily="50" charset="-128"/>
                <a:cs typeface="メイリオ"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4767270"/>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メイリオ" panose="020B0604030504040204" pitchFamily="50" charset="-128"/>
                <a:ea typeface="メイリオ" panose="020B0604030504040204" pitchFamily="50" charset="-128"/>
              </a:defRPr>
            </a:lvl1pPr>
          </a:lstStyle>
          <a:p>
            <a:fld id="{DC1E574C-E4C5-4E3C-8886-723CE0591055}"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31" r:id="rId1"/>
    <p:sldLayoutId id="2147483737" r:id="rId2"/>
    <p:sldLayoutId id="2147483734" r:id="rId3"/>
    <p:sldLayoutId id="2147483721" r:id="rId4"/>
    <p:sldLayoutId id="2147483726" r:id="rId5"/>
    <p:sldLayoutId id="2147483738" r:id="rId6"/>
    <p:sldLayoutId id="2147483732" r:id="rId7"/>
    <p:sldLayoutId id="2147483735" r:id="rId8"/>
    <p:sldLayoutId id="2147483733" r:id="rId9"/>
    <p:sldLayoutId id="2147483736" r:id="rId10"/>
    <p:sldLayoutId id="2147483722" r:id="rId11"/>
    <p:sldLayoutId id="2147483723" r:id="rId12"/>
    <p:sldLayoutId id="2147483724" r:id="rId13"/>
    <p:sldLayoutId id="2147483725" r:id="rId14"/>
    <p:sldLayoutId id="2147483727" r:id="rId15"/>
    <p:sldLayoutId id="2147483728" r:id="rId16"/>
    <p:sldLayoutId id="2147483729" r:id="rId17"/>
    <p:sldLayoutId id="2147483730" r:id="rId18"/>
  </p:sldLayoutIdLst>
  <p:hf hdr="0" ftr="0" dt="0"/>
  <p:txStyles>
    <p:titleStyle>
      <a:lvl1pPr algn="ctr" rtl="0" eaLnBrk="0" fontAlgn="base" hangingPunct="0">
        <a:spcBef>
          <a:spcPct val="0"/>
        </a:spcBef>
        <a:spcAft>
          <a:spcPct val="0"/>
        </a:spcAft>
        <a:defRPr kumimoji="1" sz="2700" b="1" kern="1200">
          <a:solidFill>
            <a:schemeClr val="tx1"/>
          </a:solidFill>
          <a:latin typeface="メイリオ" pitchFamily="50" charset="-128"/>
          <a:ea typeface="メイリオ" pitchFamily="50" charset="-128"/>
          <a:cs typeface="メイリオ" pitchFamily="50" charset="-128"/>
        </a:defRPr>
      </a:lvl1pPr>
      <a:lvl2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2700" b="1">
          <a:solidFill>
            <a:schemeClr val="tx1"/>
          </a:solidFill>
          <a:latin typeface="メイリオ" pitchFamily="50" charset="-128"/>
          <a:ea typeface="メイリオ" pitchFamily="50" charset="-128"/>
          <a:cs typeface="メイリオ" pitchFamily="50" charset="-128"/>
        </a:defRPr>
      </a:lvl5pPr>
      <a:lvl6pPr marL="342892" algn="ctr" rtl="0" fontAlgn="base">
        <a:spcBef>
          <a:spcPct val="0"/>
        </a:spcBef>
        <a:spcAft>
          <a:spcPct val="0"/>
        </a:spcAft>
        <a:defRPr kumimoji="1" sz="3300">
          <a:solidFill>
            <a:schemeClr val="tx1"/>
          </a:solidFill>
          <a:latin typeface="Calibri" pitchFamily="34" charset="0"/>
          <a:ea typeface="ＭＳ Ｐゴシック" charset="-128"/>
        </a:defRPr>
      </a:lvl6pPr>
      <a:lvl7pPr marL="685783" algn="ctr" rtl="0" fontAlgn="base">
        <a:spcBef>
          <a:spcPct val="0"/>
        </a:spcBef>
        <a:spcAft>
          <a:spcPct val="0"/>
        </a:spcAft>
        <a:defRPr kumimoji="1" sz="3300">
          <a:solidFill>
            <a:schemeClr val="tx1"/>
          </a:solidFill>
          <a:latin typeface="Calibri" pitchFamily="34" charset="0"/>
          <a:ea typeface="ＭＳ Ｐゴシック" charset="-128"/>
        </a:defRPr>
      </a:lvl7pPr>
      <a:lvl8pPr marL="1028675" algn="ctr" rtl="0" fontAlgn="base">
        <a:spcBef>
          <a:spcPct val="0"/>
        </a:spcBef>
        <a:spcAft>
          <a:spcPct val="0"/>
        </a:spcAft>
        <a:defRPr kumimoji="1" sz="3300">
          <a:solidFill>
            <a:schemeClr val="tx1"/>
          </a:solidFill>
          <a:latin typeface="Calibri" pitchFamily="34" charset="0"/>
          <a:ea typeface="ＭＳ Ｐゴシック" charset="-128"/>
        </a:defRPr>
      </a:lvl8pPr>
      <a:lvl9pPr marL="1371566" algn="ctr" rtl="0" fontAlgn="base">
        <a:spcBef>
          <a:spcPct val="0"/>
        </a:spcBef>
        <a:spcAft>
          <a:spcPct val="0"/>
        </a:spcAft>
        <a:defRPr kumimoji="1" sz="3300">
          <a:solidFill>
            <a:schemeClr val="tx1"/>
          </a:solidFill>
          <a:latin typeface="Calibri" pitchFamily="34" charset="0"/>
          <a:ea typeface="ＭＳ Ｐゴシック" charset="-128"/>
        </a:defRPr>
      </a:lvl9pPr>
    </p:titleStyle>
    <p:bodyStyle>
      <a:lvl1pPr marL="257168" indent="-257168"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1pPr>
      <a:lvl2pPr marL="557199" indent="-214308"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メイリオ" pitchFamily="50" charset="-128"/>
          <a:ea typeface="メイリオ" pitchFamily="50" charset="-128"/>
          <a:cs typeface="メイリオ" pitchFamily="50" charset="-128"/>
        </a:defRPr>
      </a:lvl2pPr>
      <a:lvl3pPr marL="857228" indent="-171446"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3pPr>
      <a:lvl4pPr marL="1200120"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4pPr>
      <a:lvl5pPr marL="1543012" indent="-171446"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メイリオ" pitchFamily="50" charset="-128"/>
          <a:ea typeface="メイリオ" pitchFamily="50" charset="-128"/>
          <a:cs typeface="メイリオ" pitchFamily="50" charset="-128"/>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ir-deposit.library.osaka-u.ac.jp/"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osoa-portal.osaka-u.ac.j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osoa-portal.osaka-u.ac.jp/" TargetMode="External"/><Relationship Id="rId7" Type="http://schemas.openxmlformats.org/officeDocument/2006/relationships/hyperlink" Target="https://ir.library.osaka-u.ac.jp/portal/deposit.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library.osaka-u.ac.jp/apc/" TargetMode="External"/><Relationship Id="rId5" Type="http://schemas.openxmlformats.org/officeDocument/2006/relationships/hyperlink" Target="https://my.osaka-u.ac.jp/admin/kensui/" TargetMode="External"/><Relationship Id="rId4" Type="http://schemas.openxmlformats.org/officeDocument/2006/relationships/hyperlink" Target="https://www.library.osaka-u.ac.jp/openaccesspolic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ouka@office.osaka-u.ac.j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mailto:ouka@office.osaka-u.ac.j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ir.library.osaka-u.ac.j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support.irdb.nii.ac.jp/j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library.osaka-u.ac.jp/openaccesspolic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library.osaka-u.ac.jp/doc/tmp_ouka_agreement_coauthors_en.txt" TargetMode="External"/><Relationship Id="rId4" Type="http://schemas.openxmlformats.org/officeDocument/2006/relationships/hyperlink" Target="https://www.library.osaka-u.ac.jp/doc/tmp_ouka_agreement_coauthors.t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3D985-0E6A-125C-4660-C3E27D9C06F0}"/>
              </a:ext>
            </a:extLst>
          </p:cNvPr>
          <p:cNvSpPr>
            <a:spLocks noGrp="1"/>
          </p:cNvSpPr>
          <p:nvPr>
            <p:ph type="ctrTitle"/>
          </p:nvPr>
        </p:nvSpPr>
        <p:spPr>
          <a:xfrm>
            <a:off x="1691680" y="1932543"/>
            <a:ext cx="6120680" cy="1738931"/>
          </a:xfrm>
        </p:spPr>
        <p:txBody>
          <a:bodyPr/>
          <a:lstStyle/>
          <a:p>
            <a:r>
              <a:rPr kumimoji="1" lang="ja-JP" altLang="en-US" sz="2800" dirty="0"/>
              <a:t>大阪大学のオープンアクセス支援②：大阪大学学術情報庫 </a:t>
            </a:r>
            <a:r>
              <a:rPr kumimoji="1" lang="en-US" altLang="ja-JP" sz="2800" dirty="0"/>
              <a:t>OUKA</a:t>
            </a:r>
            <a:endParaRPr kumimoji="1" lang="ja-JP" altLang="en-US" sz="2800" dirty="0"/>
          </a:p>
        </p:txBody>
      </p:sp>
      <p:sp>
        <p:nvSpPr>
          <p:cNvPr id="3" name="字幕 2">
            <a:extLst>
              <a:ext uri="{FF2B5EF4-FFF2-40B4-BE49-F238E27FC236}">
                <a16:creationId xmlns:a16="http://schemas.microsoft.com/office/drawing/2014/main" id="{6EED7974-A4B6-8CED-FEB7-46C88C58CC39}"/>
              </a:ext>
            </a:extLst>
          </p:cNvPr>
          <p:cNvSpPr>
            <a:spLocks noGrp="1"/>
          </p:cNvSpPr>
          <p:nvPr>
            <p:ph type="subTitle" idx="1"/>
          </p:nvPr>
        </p:nvSpPr>
        <p:spPr>
          <a:xfrm>
            <a:off x="179512" y="195486"/>
            <a:ext cx="6944816" cy="1206134"/>
          </a:xfrm>
        </p:spPr>
        <p:txBody>
          <a:bodyPr/>
          <a:lstStyle/>
          <a:p>
            <a:pPr algn="l"/>
            <a:r>
              <a:rPr lang="ja-JP" altLang="en-US" sz="1400" b="1" dirty="0">
                <a:solidFill>
                  <a:schemeClr val="bg1"/>
                </a:solidFill>
              </a:rPr>
              <a:t>新任教員研修プログラム</a:t>
            </a:r>
            <a:br>
              <a:rPr lang="en-US" altLang="ja-JP" sz="1400" b="1" dirty="0">
                <a:solidFill>
                  <a:schemeClr val="bg1"/>
                </a:solidFill>
              </a:rPr>
            </a:br>
            <a:br>
              <a:rPr lang="en-US" altLang="ja-JP" sz="1400" b="1" dirty="0">
                <a:solidFill>
                  <a:schemeClr val="bg1"/>
                </a:solidFill>
              </a:rPr>
            </a:br>
            <a:r>
              <a:rPr lang="ja-JP" altLang="en-US" sz="1400" b="1" dirty="0">
                <a:solidFill>
                  <a:schemeClr val="bg1"/>
                </a:solidFill>
              </a:rPr>
              <a:t>オープンアクセスを巡る状況と</a:t>
            </a:r>
            <a:br>
              <a:rPr lang="en-US" altLang="ja-JP" sz="1400" b="1" dirty="0">
                <a:solidFill>
                  <a:schemeClr val="bg1"/>
                </a:solidFill>
              </a:rPr>
            </a:br>
            <a:r>
              <a:rPr lang="ja-JP" altLang="en-US" sz="1400" b="1" dirty="0">
                <a:solidFill>
                  <a:schemeClr val="bg1"/>
                </a:solidFill>
              </a:rPr>
              <a:t>大阪大学におけるオープンアクセス支援⑧</a:t>
            </a:r>
            <a:endParaRPr kumimoji="1" lang="ja-JP" altLang="en-US" sz="1400" b="1" dirty="0">
              <a:solidFill>
                <a:schemeClr val="bg1"/>
              </a:solidFill>
            </a:endParaRPr>
          </a:p>
        </p:txBody>
      </p:sp>
    </p:spTree>
    <p:extLst>
      <p:ext uri="{BB962C8B-B14F-4D97-AF65-F5344CB8AC3E}">
        <p14:creationId xmlns:p14="http://schemas.microsoft.com/office/powerpoint/2010/main" val="17051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C24F-5DC0-941D-BEA4-FE4E487C9789}"/>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36C7C648-A628-C294-FC8F-87677F3C473B}"/>
              </a:ext>
            </a:extLst>
          </p:cNvPr>
          <p:cNvSpPr>
            <a:spLocks noGrp="1"/>
          </p:cNvSpPr>
          <p:nvPr>
            <p:ph type="title"/>
          </p:nvPr>
        </p:nvSpPr>
        <p:spPr/>
        <p:txBody>
          <a:bodyPr/>
          <a:lstStyle/>
          <a:p>
            <a:r>
              <a:rPr lang="en-US" altLang="ja-JP" sz="2700" dirty="0"/>
              <a:t>OUKA</a:t>
            </a:r>
            <a:r>
              <a:rPr lang="ja-JP" altLang="en-US" sz="2700" dirty="0" err="1"/>
              <a:t>での</a:t>
            </a:r>
            <a:r>
              <a:rPr lang="ja-JP" altLang="en-US" sz="2700" dirty="0"/>
              <a:t>公開手順③</a:t>
            </a:r>
          </a:p>
        </p:txBody>
      </p:sp>
      <p:sp>
        <p:nvSpPr>
          <p:cNvPr id="6" name="コンテンツ プレースホルダー 2">
            <a:extLst>
              <a:ext uri="{FF2B5EF4-FFF2-40B4-BE49-F238E27FC236}">
                <a16:creationId xmlns:a16="http://schemas.microsoft.com/office/drawing/2014/main" id="{35EAD868-8DA5-96E3-C924-F075601DE8DF}"/>
              </a:ext>
            </a:extLst>
          </p:cNvPr>
          <p:cNvSpPr>
            <a:spLocks noGrp="1"/>
          </p:cNvSpPr>
          <p:nvPr>
            <p:ph idx="1"/>
          </p:nvPr>
        </p:nvSpPr>
        <p:spPr/>
        <p:txBody>
          <a:bodyPr/>
          <a:lstStyle/>
          <a:p>
            <a:pPr marL="271457" indent="-271457">
              <a:buNone/>
            </a:pPr>
            <a:r>
              <a:rPr lang="ja-JP" altLang="en-US" dirty="0"/>
              <a:t>③リポジトリ登録支援システムで登録申請を行う</a:t>
            </a:r>
            <a:endParaRPr lang="en-US" altLang="ja-JP" sz="1200" dirty="0"/>
          </a:p>
          <a:p>
            <a:pPr marL="0" lvl="1" indent="0">
              <a:buNone/>
            </a:pPr>
            <a:endParaRPr lang="en-US" altLang="ja-JP" sz="1200" dirty="0"/>
          </a:p>
        </p:txBody>
      </p:sp>
      <p:sp>
        <p:nvSpPr>
          <p:cNvPr id="72" name="スライド番号プレースホルダー 3">
            <a:extLst>
              <a:ext uri="{FF2B5EF4-FFF2-40B4-BE49-F238E27FC236}">
                <a16:creationId xmlns:a16="http://schemas.microsoft.com/office/drawing/2014/main" id="{0C8B0711-5428-C96F-9890-145256416EB8}"/>
              </a:ext>
            </a:extLst>
          </p:cNvPr>
          <p:cNvSpPr>
            <a:spLocks noGrp="1"/>
          </p:cNvSpPr>
          <p:nvPr>
            <p:ph type="sldNum" sz="quarter" idx="12"/>
          </p:nvPr>
        </p:nvSpPr>
        <p:spPr>
          <a:xfrm>
            <a:off x="6553200" y="4767270"/>
            <a:ext cx="2133600" cy="273844"/>
          </a:xfrm>
        </p:spPr>
        <p:txBody>
          <a:bodyPr/>
          <a:lstStyle/>
          <a:p>
            <a:r>
              <a:rPr lang="en-US" altLang="ja-JP" dirty="0"/>
              <a:t>10</a:t>
            </a:r>
            <a:endParaRPr lang="ja-JP" altLang="en-US" dirty="0"/>
          </a:p>
        </p:txBody>
      </p:sp>
      <p:pic>
        <p:nvPicPr>
          <p:cNvPr id="7" name="図 6">
            <a:extLst>
              <a:ext uri="{FF2B5EF4-FFF2-40B4-BE49-F238E27FC236}">
                <a16:creationId xmlns:a16="http://schemas.microsoft.com/office/drawing/2014/main" id="{9C362529-4149-070C-1F83-7961C4F77554}"/>
              </a:ext>
            </a:extLst>
          </p:cNvPr>
          <p:cNvPicPr>
            <a:picLocks noChangeAspect="1"/>
          </p:cNvPicPr>
          <p:nvPr/>
        </p:nvPicPr>
        <p:blipFill>
          <a:blip r:embed="rId3"/>
          <a:stretch>
            <a:fillRect/>
          </a:stretch>
        </p:blipFill>
        <p:spPr>
          <a:xfrm>
            <a:off x="323528" y="1595475"/>
            <a:ext cx="4782091" cy="3171795"/>
          </a:xfrm>
          <a:prstGeom prst="rect">
            <a:avLst/>
          </a:prstGeom>
        </p:spPr>
      </p:pic>
      <p:pic>
        <p:nvPicPr>
          <p:cNvPr id="9" name="図 8">
            <a:extLst>
              <a:ext uri="{FF2B5EF4-FFF2-40B4-BE49-F238E27FC236}">
                <a16:creationId xmlns:a16="http://schemas.microsoft.com/office/drawing/2014/main" id="{265C1FB0-0564-D701-DF40-7579FFC40537}"/>
              </a:ext>
            </a:extLst>
          </p:cNvPr>
          <p:cNvPicPr>
            <a:picLocks noChangeAspect="1"/>
          </p:cNvPicPr>
          <p:nvPr/>
        </p:nvPicPr>
        <p:blipFill>
          <a:blip r:embed="rId4"/>
          <a:stretch>
            <a:fillRect/>
          </a:stretch>
        </p:blipFill>
        <p:spPr>
          <a:xfrm>
            <a:off x="5105619" y="1656613"/>
            <a:ext cx="3878201" cy="2016224"/>
          </a:xfrm>
          <a:prstGeom prst="rect">
            <a:avLst/>
          </a:prstGeom>
          <a:solidFill>
            <a:srgbClr val="C0E395"/>
          </a:solidFill>
          <a:ln w="28575">
            <a:solidFill>
              <a:schemeClr val="accent5">
                <a:lumMod val="60000"/>
                <a:lumOff val="40000"/>
              </a:schemeClr>
            </a:solidFill>
          </a:ln>
        </p:spPr>
      </p:pic>
      <p:sp>
        <p:nvSpPr>
          <p:cNvPr id="10" name="テキスト ボックス 9">
            <a:extLst>
              <a:ext uri="{FF2B5EF4-FFF2-40B4-BE49-F238E27FC236}">
                <a16:creationId xmlns:a16="http://schemas.microsoft.com/office/drawing/2014/main" id="{C6FA6044-CEA8-00A1-FEC2-B47FF09CC5B7}"/>
              </a:ext>
            </a:extLst>
          </p:cNvPr>
          <p:cNvSpPr txBox="1"/>
          <p:nvPr/>
        </p:nvSpPr>
        <p:spPr>
          <a:xfrm>
            <a:off x="2483768" y="1851670"/>
            <a:ext cx="1885033" cy="430887"/>
          </a:xfrm>
          <a:prstGeom prst="rect">
            <a:avLst/>
          </a:prstGeom>
          <a:solidFill>
            <a:schemeClr val="accent5"/>
          </a:solidFill>
          <a:ln>
            <a:noFill/>
          </a:ln>
        </p:spPr>
        <p:txBody>
          <a:bodyPr wrap="square" rtlCol="0">
            <a:spAutoFit/>
          </a:bodyPr>
          <a:lstStyle/>
          <a:p>
            <a:pPr algn="ctr"/>
            <a:r>
              <a:rPr kumimoji="1" lang="en-US" altLang="ja-JP" sz="1100" b="1" dirty="0" err="1">
                <a:solidFill>
                  <a:schemeClr val="bg1"/>
                </a:solidFill>
              </a:rPr>
              <a:t>Researchmap</a:t>
            </a:r>
            <a:r>
              <a:rPr kumimoji="1" lang="ja-JP" altLang="en-US" sz="1100" b="1" dirty="0">
                <a:solidFill>
                  <a:schemeClr val="bg1"/>
                </a:solidFill>
              </a:rPr>
              <a:t>に登録済の</a:t>
            </a:r>
            <a:endParaRPr kumimoji="1" lang="en-US" altLang="ja-JP" sz="1100" b="1" dirty="0">
              <a:solidFill>
                <a:schemeClr val="bg1"/>
              </a:solidFill>
            </a:endParaRPr>
          </a:p>
          <a:p>
            <a:pPr algn="ctr"/>
            <a:r>
              <a:rPr kumimoji="1" lang="ja-JP" altLang="en-US" sz="1100" b="1" dirty="0">
                <a:solidFill>
                  <a:schemeClr val="bg1"/>
                </a:solidFill>
              </a:rPr>
              <a:t>論文リスト</a:t>
            </a:r>
          </a:p>
        </p:txBody>
      </p:sp>
      <p:sp>
        <p:nvSpPr>
          <p:cNvPr id="11" name="矢印: 右 10">
            <a:extLst>
              <a:ext uri="{FF2B5EF4-FFF2-40B4-BE49-F238E27FC236}">
                <a16:creationId xmlns:a16="http://schemas.microsoft.com/office/drawing/2014/main" id="{878268FF-0A47-6F13-0514-8DB27C898797}"/>
              </a:ext>
            </a:extLst>
          </p:cNvPr>
          <p:cNvSpPr/>
          <p:nvPr/>
        </p:nvSpPr>
        <p:spPr>
          <a:xfrm>
            <a:off x="4572000" y="2339808"/>
            <a:ext cx="635732" cy="360040"/>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CFE04A0-7C40-4FA4-C8DB-D2687773C6B6}"/>
              </a:ext>
            </a:extLst>
          </p:cNvPr>
          <p:cNvSpPr txBox="1"/>
          <p:nvPr/>
        </p:nvSpPr>
        <p:spPr>
          <a:xfrm>
            <a:off x="6935439" y="2043207"/>
            <a:ext cx="1885033" cy="430887"/>
          </a:xfrm>
          <a:prstGeom prst="rect">
            <a:avLst/>
          </a:prstGeom>
          <a:solidFill>
            <a:schemeClr val="accent5"/>
          </a:solidFill>
          <a:ln>
            <a:noFill/>
          </a:ln>
        </p:spPr>
        <p:txBody>
          <a:bodyPr wrap="square" rtlCol="0">
            <a:spAutoFit/>
          </a:bodyPr>
          <a:lstStyle/>
          <a:p>
            <a:pPr algn="ctr"/>
            <a:r>
              <a:rPr kumimoji="1" lang="ja-JP" altLang="en-US" sz="1100" b="1" dirty="0">
                <a:solidFill>
                  <a:schemeClr val="bg1"/>
                </a:solidFill>
              </a:rPr>
              <a:t>出版社の著作権ポリシーを確認できる</a:t>
            </a:r>
          </a:p>
        </p:txBody>
      </p:sp>
      <p:sp>
        <p:nvSpPr>
          <p:cNvPr id="13" name="テキスト ボックス 12">
            <a:extLst>
              <a:ext uri="{FF2B5EF4-FFF2-40B4-BE49-F238E27FC236}">
                <a16:creationId xmlns:a16="http://schemas.microsoft.com/office/drawing/2014/main" id="{6187C7CC-0574-0829-60F7-2C7857A0518A}"/>
              </a:ext>
            </a:extLst>
          </p:cNvPr>
          <p:cNvSpPr txBox="1"/>
          <p:nvPr/>
        </p:nvSpPr>
        <p:spPr>
          <a:xfrm>
            <a:off x="6962581" y="3299044"/>
            <a:ext cx="1857892" cy="261610"/>
          </a:xfrm>
          <a:prstGeom prst="rect">
            <a:avLst/>
          </a:prstGeom>
          <a:solidFill>
            <a:schemeClr val="accent5"/>
          </a:solidFill>
          <a:ln>
            <a:noFill/>
          </a:ln>
        </p:spPr>
        <p:txBody>
          <a:bodyPr wrap="square" rtlCol="0">
            <a:spAutoFit/>
          </a:bodyPr>
          <a:lstStyle/>
          <a:p>
            <a:pPr algn="ctr"/>
            <a:r>
              <a:rPr kumimoji="1" lang="ja-JP" altLang="en-US" sz="1100" b="1" dirty="0">
                <a:solidFill>
                  <a:schemeClr val="bg1"/>
                </a:solidFill>
              </a:rPr>
              <a:t>公開ファイルをアップロード</a:t>
            </a:r>
          </a:p>
        </p:txBody>
      </p:sp>
      <p:sp>
        <p:nvSpPr>
          <p:cNvPr id="14" name="テキスト ボックス 13">
            <a:extLst>
              <a:ext uri="{FF2B5EF4-FFF2-40B4-BE49-F238E27FC236}">
                <a16:creationId xmlns:a16="http://schemas.microsoft.com/office/drawing/2014/main" id="{57EFAFC3-AE58-4227-F2F8-03B43BC68D66}"/>
              </a:ext>
            </a:extLst>
          </p:cNvPr>
          <p:cNvSpPr txBox="1"/>
          <p:nvPr/>
        </p:nvSpPr>
        <p:spPr>
          <a:xfrm>
            <a:off x="5369519" y="3983798"/>
            <a:ext cx="3131840" cy="648072"/>
          </a:xfrm>
          <a:prstGeom prst="rect">
            <a:avLst/>
          </a:prstGeom>
          <a:solidFill>
            <a:schemeClr val="accent5">
              <a:lumMod val="40000"/>
              <a:lumOff val="60000"/>
            </a:schemeClr>
          </a:solidFill>
        </p:spPr>
        <p:txBody>
          <a:bodyPr wrap="square" lIns="180000" rtlCol="0" anchor="ctr" anchorCtr="0">
            <a:noAutofit/>
          </a:bodyPr>
          <a:lstStyle/>
          <a:p>
            <a:r>
              <a:rPr lang="ja-JP" altLang="en-US" sz="1200" dirty="0">
                <a:latin typeface="游ゴシック" panose="020B0400000000000000" pitchFamily="50" charset="-128"/>
                <a:ea typeface="游ゴシック" panose="020B0400000000000000" pitchFamily="50" charset="-128"/>
              </a:rPr>
              <a:t>リポジトリ登録支援システム</a:t>
            </a:r>
            <a:endParaRPr lang="en-US" altLang="ja-JP" sz="1200"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hlinkClick r:id="rId5"/>
              </a:rPr>
              <a:t>https://ir-deposit.library.osaka-u.ac.jp/</a:t>
            </a:r>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7530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適用例外の申請</a:t>
            </a:r>
          </a:p>
        </p:txBody>
      </p:sp>
      <p:sp>
        <p:nvSpPr>
          <p:cNvPr id="4" name="スライド番号プレースホルダー 3"/>
          <p:cNvSpPr>
            <a:spLocks noGrp="1"/>
          </p:cNvSpPr>
          <p:nvPr>
            <p:ph type="sldNum" sz="quarter" idx="12"/>
          </p:nvPr>
        </p:nvSpPr>
        <p:spPr/>
        <p:txBody>
          <a:bodyPr/>
          <a:lstStyle/>
          <a:p>
            <a:r>
              <a:rPr lang="en-US" altLang="ja-JP" dirty="0"/>
              <a:t>11</a:t>
            </a:r>
            <a:endParaRPr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lang="ja-JP" altLang="en-US" sz="1500" dirty="0"/>
              <a:t>やむを得ない理由がある場合は、研究成果をオープンアクセス方針の適用例外とすることが可能です。</a:t>
            </a:r>
            <a:endParaRPr lang="en-US" altLang="ja-JP" sz="1500" dirty="0"/>
          </a:p>
          <a:p>
            <a:pPr marL="0" indent="0">
              <a:buNone/>
            </a:pPr>
            <a:endParaRPr lang="en-US" altLang="ja-JP" sz="600" dirty="0"/>
          </a:p>
          <a:p>
            <a:pPr>
              <a:buFont typeface="Wingdings" panose="05000000000000000000" pitchFamily="2" charset="2"/>
              <a:buChar char="l"/>
            </a:pPr>
            <a:r>
              <a:rPr lang="ja-JP" altLang="en-US" sz="1500" dirty="0"/>
              <a:t>理由の例</a:t>
            </a:r>
            <a:endParaRPr lang="en-US" altLang="ja-JP" sz="1500" dirty="0"/>
          </a:p>
          <a:p>
            <a:pPr marL="0" indent="0">
              <a:buNone/>
            </a:pPr>
            <a:r>
              <a:rPr lang="ja-JP" altLang="en-US" sz="1350" dirty="0"/>
              <a:t>　①出版社等の許諾が得られない場合</a:t>
            </a:r>
            <a:endParaRPr lang="en-US" altLang="ja-JP" sz="1350" dirty="0"/>
          </a:p>
          <a:p>
            <a:pPr marL="0" indent="0">
              <a:buNone/>
            </a:pPr>
            <a:r>
              <a:rPr lang="ja-JP" altLang="en-US" sz="1350" dirty="0"/>
              <a:t>　②本学以外の共著者の合意が得られない場合</a:t>
            </a:r>
            <a:endParaRPr lang="en-US" altLang="ja-JP" sz="1350" dirty="0"/>
          </a:p>
          <a:p>
            <a:pPr marL="0" indent="0">
              <a:buNone/>
            </a:pPr>
            <a:r>
              <a:rPr lang="ja-JP" altLang="en-US" sz="1350" dirty="0"/>
              <a:t>　③</a:t>
            </a:r>
            <a:r>
              <a:rPr lang="ja-JP" altLang="ja-JP" sz="1350" dirty="0"/>
              <a:t>研究成果に他者の権利を侵害する内容が含まれていることが判明した場合</a:t>
            </a:r>
          </a:p>
          <a:p>
            <a:pPr marL="0" indent="0">
              <a:buNone/>
            </a:pPr>
            <a:r>
              <a:rPr lang="ja-JP" altLang="en-US" sz="1350" dirty="0"/>
              <a:t>　④</a:t>
            </a:r>
            <a:r>
              <a:rPr lang="ja-JP" altLang="ja-JP" sz="1350" dirty="0"/>
              <a:t>研究不正が判明した場合</a:t>
            </a:r>
          </a:p>
          <a:p>
            <a:pPr marL="0" indent="0">
              <a:buNone/>
            </a:pPr>
            <a:r>
              <a:rPr lang="ja-JP" altLang="en-US" sz="1350" dirty="0"/>
              <a:t>　⑤</a:t>
            </a:r>
            <a:r>
              <a:rPr lang="ja-JP" altLang="ja-JP" sz="1350" dirty="0"/>
              <a:t>出版者版と異なる版の公開を差し控えたい場合</a:t>
            </a:r>
            <a:endParaRPr lang="en-US" altLang="ja-JP" sz="1350" dirty="0"/>
          </a:p>
          <a:p>
            <a:pPr marL="0" indent="0">
              <a:buNone/>
            </a:pPr>
            <a:endParaRPr lang="ja-JP" altLang="ja-JP" sz="600" dirty="0"/>
          </a:p>
          <a:p>
            <a:pPr marL="0" indent="0">
              <a:spcBef>
                <a:spcPts val="450"/>
              </a:spcBef>
              <a:buNone/>
            </a:pPr>
            <a:r>
              <a:rPr lang="ja-JP" altLang="en-US" sz="1350" dirty="0"/>
              <a:t>　</a:t>
            </a:r>
            <a:r>
              <a:rPr lang="en-US" altLang="ja-JP" sz="1350" dirty="0"/>
              <a:t>※</a:t>
            </a:r>
            <a:r>
              <a:rPr lang="ja-JP" altLang="ja-JP" sz="1350" dirty="0"/>
              <a:t>以下のような例は、適用の例外には該当し</a:t>
            </a:r>
            <a:r>
              <a:rPr lang="ja-JP" altLang="en-US" sz="1350" dirty="0"/>
              <a:t>ません</a:t>
            </a:r>
            <a:r>
              <a:rPr lang="ja-JP" altLang="ja-JP" sz="1350" dirty="0"/>
              <a:t>。</a:t>
            </a:r>
          </a:p>
          <a:p>
            <a:pPr marL="0" indent="0">
              <a:buNone/>
            </a:pPr>
            <a:r>
              <a:rPr lang="ja-JP" altLang="en-US" sz="1350" dirty="0"/>
              <a:t>　　</a:t>
            </a:r>
            <a:r>
              <a:rPr lang="ja-JP" altLang="ja-JP" sz="1350" dirty="0"/>
              <a:t>特許の申請のため（本方針は</a:t>
            </a:r>
            <a:r>
              <a:rPr lang="ja-JP" altLang="en-US" sz="1350" dirty="0"/>
              <a:t>既</a:t>
            </a:r>
            <a:r>
              <a:rPr lang="ja-JP" altLang="ja-JP" sz="1350" dirty="0"/>
              <a:t>に公開された論文を対象としているため</a:t>
            </a:r>
            <a:r>
              <a:rPr lang="ja-JP" altLang="en-US" sz="1350" dirty="0"/>
              <a:t>）</a:t>
            </a:r>
            <a:endParaRPr lang="en-US" altLang="ja-JP" sz="1350" dirty="0"/>
          </a:p>
          <a:p>
            <a:pPr marL="0" indent="0">
              <a:buNone/>
            </a:pPr>
            <a:endParaRPr lang="en-US" altLang="ja-JP" sz="600" dirty="0"/>
          </a:p>
          <a:p>
            <a:pPr>
              <a:buFont typeface="Wingdings" panose="05000000000000000000" pitchFamily="2" charset="2"/>
              <a:buChar char="l"/>
            </a:pPr>
            <a:r>
              <a:rPr lang="ja-JP" altLang="en-US" sz="1500" dirty="0"/>
              <a:t>申請は「リポジトリ登録支援システム」から可能です。</a:t>
            </a:r>
            <a:endParaRPr lang="en-US" altLang="ja-JP" sz="1350" dirty="0"/>
          </a:p>
        </p:txBody>
      </p:sp>
    </p:spTree>
    <p:extLst>
      <p:ext uri="{BB962C8B-B14F-4D97-AF65-F5344CB8AC3E}">
        <p14:creationId xmlns:p14="http://schemas.microsoft.com/office/powerpoint/2010/main" val="150695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BC75-CFC8-BB46-6015-49BCDB56E0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C93436C-D337-4B16-4C15-863B4969FD1A}"/>
              </a:ext>
            </a:extLst>
          </p:cNvPr>
          <p:cNvSpPr>
            <a:spLocks noGrp="1"/>
          </p:cNvSpPr>
          <p:nvPr>
            <p:ph type="title"/>
          </p:nvPr>
        </p:nvSpPr>
        <p:spPr/>
        <p:txBody>
          <a:bodyPr/>
          <a:lstStyle/>
          <a:p>
            <a:r>
              <a:rPr lang="ja-JP" altLang="en-US" sz="2800" dirty="0">
                <a:latin typeface="游ゴシック" panose="020B0400000000000000" pitchFamily="50" charset="-128"/>
                <a:ea typeface="游ゴシック" panose="020B0400000000000000" pitchFamily="50" charset="-128"/>
              </a:rPr>
              <a:t>研究データ管理・オープンアクセス支援サイト</a:t>
            </a:r>
            <a:endParaRPr lang="ja-JP" altLang="en-US" sz="2700" dirty="0"/>
          </a:p>
        </p:txBody>
      </p:sp>
      <p:sp>
        <p:nvSpPr>
          <p:cNvPr id="4" name="スライド番号プレースホルダー 3">
            <a:extLst>
              <a:ext uri="{FF2B5EF4-FFF2-40B4-BE49-F238E27FC236}">
                <a16:creationId xmlns:a16="http://schemas.microsoft.com/office/drawing/2014/main" id="{A2BFD2AC-23CE-4E58-199C-CF8D004F72DC}"/>
              </a:ext>
            </a:extLst>
          </p:cNvPr>
          <p:cNvSpPr>
            <a:spLocks noGrp="1"/>
          </p:cNvSpPr>
          <p:nvPr>
            <p:ph type="sldNum" sz="quarter" idx="12"/>
          </p:nvPr>
        </p:nvSpPr>
        <p:spPr/>
        <p:txBody>
          <a:bodyPr/>
          <a:lstStyle/>
          <a:p>
            <a:r>
              <a:rPr lang="en-US" altLang="ja-JP" dirty="0"/>
              <a:t>12</a:t>
            </a:r>
            <a:endParaRPr lang="ja-JP" altLang="en-US" dirty="0"/>
          </a:p>
        </p:txBody>
      </p:sp>
      <p:pic>
        <p:nvPicPr>
          <p:cNvPr id="7" name="図 6">
            <a:extLst>
              <a:ext uri="{FF2B5EF4-FFF2-40B4-BE49-F238E27FC236}">
                <a16:creationId xmlns:a16="http://schemas.microsoft.com/office/drawing/2014/main" id="{9D2E13B4-FE65-6A6D-3873-7E2693D0BA05}"/>
              </a:ext>
            </a:extLst>
          </p:cNvPr>
          <p:cNvPicPr>
            <a:picLocks noChangeAspect="1"/>
          </p:cNvPicPr>
          <p:nvPr/>
        </p:nvPicPr>
        <p:blipFill>
          <a:blip r:embed="rId3"/>
          <a:stretch>
            <a:fillRect/>
          </a:stretch>
        </p:blipFill>
        <p:spPr>
          <a:xfrm>
            <a:off x="179512" y="1380901"/>
            <a:ext cx="8635828" cy="3288327"/>
          </a:xfrm>
          <a:prstGeom prst="rect">
            <a:avLst/>
          </a:prstGeom>
        </p:spPr>
      </p:pic>
      <p:sp>
        <p:nvSpPr>
          <p:cNvPr id="8" name="四角形: 角を丸くする 7">
            <a:extLst>
              <a:ext uri="{FF2B5EF4-FFF2-40B4-BE49-F238E27FC236}">
                <a16:creationId xmlns:a16="http://schemas.microsoft.com/office/drawing/2014/main" id="{F3AD2D60-2A8A-8A6D-B91B-A5AC92BA4218}"/>
              </a:ext>
            </a:extLst>
          </p:cNvPr>
          <p:cNvSpPr/>
          <p:nvPr/>
        </p:nvSpPr>
        <p:spPr>
          <a:xfrm>
            <a:off x="3101824" y="1197404"/>
            <a:ext cx="3528392" cy="504056"/>
          </a:xfrm>
          <a:prstGeom prst="roundRect">
            <a:avLst/>
          </a:prstGeom>
          <a:noFill/>
          <a:ln w="41275" cmpd="thickThi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hlinkClick r:id="rId4"/>
              </a:rPr>
              <a:t>https://osoa-portal.osaka-u.ac.</a:t>
            </a:r>
            <a:r>
              <a:rPr lang="en-US" altLang="ja-JP" dirty="0">
                <a:solidFill>
                  <a:schemeClr val="tx1"/>
                </a:solidFill>
                <a:hlinkClick r:id="rId4"/>
              </a:rPr>
              <a:t>jp</a:t>
            </a:r>
            <a:endParaRPr kumimoji="1" lang="ja-JP" altLang="en-US" dirty="0">
              <a:solidFill>
                <a:schemeClr val="tx1"/>
              </a:solidFill>
            </a:endParaRPr>
          </a:p>
        </p:txBody>
      </p:sp>
      <p:pic>
        <p:nvPicPr>
          <p:cNvPr id="11" name="図 10">
            <a:extLst>
              <a:ext uri="{FF2B5EF4-FFF2-40B4-BE49-F238E27FC236}">
                <a16:creationId xmlns:a16="http://schemas.microsoft.com/office/drawing/2014/main" id="{2A9D9C7B-18FC-87B9-8935-4A4AA98CD8DE}"/>
              </a:ext>
            </a:extLst>
          </p:cNvPr>
          <p:cNvPicPr>
            <a:picLocks noChangeAspect="1"/>
          </p:cNvPicPr>
          <p:nvPr/>
        </p:nvPicPr>
        <p:blipFill>
          <a:blip r:embed="rId5"/>
          <a:stretch>
            <a:fillRect/>
          </a:stretch>
        </p:blipFill>
        <p:spPr>
          <a:xfrm>
            <a:off x="3796739" y="2121910"/>
            <a:ext cx="1512168" cy="1047207"/>
          </a:xfrm>
          <a:prstGeom prst="rect">
            <a:avLst/>
          </a:prstGeom>
        </p:spPr>
      </p:pic>
      <p:pic>
        <p:nvPicPr>
          <p:cNvPr id="13" name="図 12" descr="ロゴ が含まれている画像&#10;&#10;AI によって生成されたコンテンツは間違っている可能性があります。">
            <a:extLst>
              <a:ext uri="{FF2B5EF4-FFF2-40B4-BE49-F238E27FC236}">
                <a16:creationId xmlns:a16="http://schemas.microsoft.com/office/drawing/2014/main" id="{8E4C8915-D75E-C208-DD83-525F9C638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9422" y="2121910"/>
            <a:ext cx="1369434" cy="1080608"/>
          </a:xfrm>
          <a:prstGeom prst="rect">
            <a:avLst/>
          </a:prstGeom>
        </p:spPr>
      </p:pic>
      <p:grpSp>
        <p:nvGrpSpPr>
          <p:cNvPr id="15" name="グループ化 14">
            <a:extLst>
              <a:ext uri="{FF2B5EF4-FFF2-40B4-BE49-F238E27FC236}">
                <a16:creationId xmlns:a16="http://schemas.microsoft.com/office/drawing/2014/main" id="{8E5DBE6B-5735-7432-0140-ED6A160CD5A6}"/>
              </a:ext>
            </a:extLst>
          </p:cNvPr>
          <p:cNvGrpSpPr/>
          <p:nvPr/>
        </p:nvGrpSpPr>
        <p:grpSpPr>
          <a:xfrm>
            <a:off x="5546438" y="2121910"/>
            <a:ext cx="2705331" cy="2187279"/>
            <a:chOff x="5107508" y="2099123"/>
            <a:chExt cx="2705331" cy="2187279"/>
          </a:xfrm>
        </p:grpSpPr>
        <p:sp>
          <p:nvSpPr>
            <p:cNvPr id="14" name="正方形/長方形 13">
              <a:extLst>
                <a:ext uri="{FF2B5EF4-FFF2-40B4-BE49-F238E27FC236}">
                  <a16:creationId xmlns:a16="http://schemas.microsoft.com/office/drawing/2014/main" id="{0953F728-79B3-8260-EE10-2CF6C579010F}"/>
                </a:ext>
              </a:extLst>
            </p:cNvPr>
            <p:cNvSpPr/>
            <p:nvPr/>
          </p:nvSpPr>
          <p:spPr>
            <a:xfrm>
              <a:off x="5107508" y="2099123"/>
              <a:ext cx="2705331" cy="2187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F3D9B0A-7D9C-F156-291D-CBBEF8ECB439}"/>
                </a:ext>
              </a:extLst>
            </p:cNvPr>
            <p:cNvPicPr>
              <a:picLocks noChangeAspect="1"/>
            </p:cNvPicPr>
            <p:nvPr/>
          </p:nvPicPr>
          <p:blipFill>
            <a:blip r:embed="rId7"/>
            <a:stretch>
              <a:fillRect/>
            </a:stretch>
          </p:blipFill>
          <p:spPr>
            <a:xfrm>
              <a:off x="5197142" y="2099123"/>
              <a:ext cx="2543210" cy="2143985"/>
            </a:xfrm>
            <a:prstGeom prst="rect">
              <a:avLst/>
            </a:prstGeom>
            <a:ln w="57150">
              <a:noFill/>
            </a:ln>
          </p:spPr>
        </p:pic>
      </p:grpSp>
      <p:sp>
        <p:nvSpPr>
          <p:cNvPr id="6" name="吹き出し: 線 5">
            <a:extLst>
              <a:ext uri="{FF2B5EF4-FFF2-40B4-BE49-F238E27FC236}">
                <a16:creationId xmlns:a16="http://schemas.microsoft.com/office/drawing/2014/main" id="{216A215B-4CCF-F93B-6771-037C5A6E88C8}"/>
              </a:ext>
            </a:extLst>
          </p:cNvPr>
          <p:cNvSpPr/>
          <p:nvPr/>
        </p:nvSpPr>
        <p:spPr>
          <a:xfrm>
            <a:off x="6444208" y="1794970"/>
            <a:ext cx="2133601" cy="360040"/>
          </a:xfrm>
          <a:prstGeom prst="borderCallout1">
            <a:avLst>
              <a:gd name="adj1" fmla="val 92854"/>
              <a:gd name="adj2" fmla="val 15552"/>
              <a:gd name="adj3" fmla="val 253595"/>
              <a:gd name="adj4" fmla="val -5366"/>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論文の</a:t>
            </a:r>
            <a:r>
              <a:rPr kumimoji="1" lang="en-US" altLang="ja-JP" sz="1200" dirty="0">
                <a:solidFill>
                  <a:schemeClr val="tx1"/>
                </a:solidFill>
              </a:rPr>
              <a:t>OUKA</a:t>
            </a:r>
            <a:r>
              <a:rPr kumimoji="1" lang="ja-JP" altLang="en-US" sz="1200" dirty="0">
                <a:solidFill>
                  <a:schemeClr val="tx1"/>
                </a:solidFill>
              </a:rPr>
              <a:t>での公開方法</a:t>
            </a:r>
          </a:p>
        </p:txBody>
      </p:sp>
      <p:sp>
        <p:nvSpPr>
          <p:cNvPr id="3" name="吹き出し: 線 2">
            <a:extLst>
              <a:ext uri="{FF2B5EF4-FFF2-40B4-BE49-F238E27FC236}">
                <a16:creationId xmlns:a16="http://schemas.microsoft.com/office/drawing/2014/main" id="{35F0B6C4-4364-E104-D6D3-E85504C3DB35}"/>
              </a:ext>
            </a:extLst>
          </p:cNvPr>
          <p:cNvSpPr/>
          <p:nvPr/>
        </p:nvSpPr>
        <p:spPr>
          <a:xfrm>
            <a:off x="2771800" y="3714098"/>
            <a:ext cx="2378025" cy="360040"/>
          </a:xfrm>
          <a:prstGeom prst="borderCallout1">
            <a:avLst>
              <a:gd name="adj1" fmla="val 21102"/>
              <a:gd name="adj2" fmla="val 101016"/>
              <a:gd name="adj3" fmla="val -127526"/>
              <a:gd name="adj4" fmla="val 123259"/>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研究データの</a:t>
            </a:r>
            <a:r>
              <a:rPr kumimoji="1" lang="en-US" altLang="ja-JP" sz="1200" dirty="0">
                <a:solidFill>
                  <a:schemeClr val="tx1"/>
                </a:solidFill>
              </a:rPr>
              <a:t>OUKA</a:t>
            </a:r>
            <a:r>
              <a:rPr kumimoji="1" lang="ja-JP" altLang="en-US" sz="1200" dirty="0">
                <a:solidFill>
                  <a:schemeClr val="tx1"/>
                </a:solidFill>
              </a:rPr>
              <a:t>での公開方法</a:t>
            </a:r>
          </a:p>
        </p:txBody>
      </p:sp>
      <p:sp>
        <p:nvSpPr>
          <p:cNvPr id="5" name="吹き出し: 線 4">
            <a:extLst>
              <a:ext uri="{FF2B5EF4-FFF2-40B4-BE49-F238E27FC236}">
                <a16:creationId xmlns:a16="http://schemas.microsoft.com/office/drawing/2014/main" id="{A8EA5D96-4DEA-4EA1-43AC-0197A5DE5AC4}"/>
              </a:ext>
            </a:extLst>
          </p:cNvPr>
          <p:cNvSpPr/>
          <p:nvPr/>
        </p:nvSpPr>
        <p:spPr>
          <a:xfrm>
            <a:off x="4981118" y="4358209"/>
            <a:ext cx="2831242" cy="360040"/>
          </a:xfrm>
          <a:prstGeom prst="borderCallout1">
            <a:avLst>
              <a:gd name="adj1" fmla="val 36852"/>
              <a:gd name="adj2" fmla="val 98012"/>
              <a:gd name="adj3" fmla="val -103134"/>
              <a:gd name="adj4" fmla="val 82391"/>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公的助成を受けた論文の</a:t>
            </a:r>
            <a:r>
              <a:rPr kumimoji="1" lang="en-US" altLang="ja-JP" sz="1200" dirty="0">
                <a:solidFill>
                  <a:schemeClr val="tx1"/>
                </a:solidFill>
              </a:rPr>
              <a:t>OA</a:t>
            </a:r>
            <a:r>
              <a:rPr kumimoji="1" lang="ja-JP" altLang="en-US" sz="1200" dirty="0">
                <a:solidFill>
                  <a:schemeClr val="tx1"/>
                </a:solidFill>
              </a:rPr>
              <a:t>義務化対応</a:t>
            </a:r>
          </a:p>
        </p:txBody>
      </p:sp>
    </p:spTree>
    <p:extLst>
      <p:ext uri="{BB962C8B-B14F-4D97-AF65-F5344CB8AC3E}">
        <p14:creationId xmlns:p14="http://schemas.microsoft.com/office/powerpoint/2010/main" val="409500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大阪大学オープンアクセス方針運用の全体像</a:t>
            </a:r>
          </a:p>
        </p:txBody>
      </p:sp>
      <p:sp>
        <p:nvSpPr>
          <p:cNvPr id="4" name="スライド番号プレースホルダー 3"/>
          <p:cNvSpPr>
            <a:spLocks noGrp="1"/>
          </p:cNvSpPr>
          <p:nvPr>
            <p:ph type="sldNum" sz="quarter" idx="12"/>
          </p:nvPr>
        </p:nvSpPr>
        <p:spPr/>
        <p:txBody>
          <a:bodyPr/>
          <a:lstStyle/>
          <a:p>
            <a:r>
              <a:rPr lang="en-US" altLang="ja-JP" dirty="0"/>
              <a:t>13</a:t>
            </a:r>
            <a:endParaRPr lang="ja-JP" altLang="en-US" dirty="0"/>
          </a:p>
        </p:txBody>
      </p:sp>
      <p:pic>
        <p:nvPicPr>
          <p:cNvPr id="8" name="コンテンツ プレースホルダー 7">
            <a:extLst>
              <a:ext uri="{FF2B5EF4-FFF2-40B4-BE49-F238E27FC236}">
                <a16:creationId xmlns:a16="http://schemas.microsoft.com/office/drawing/2014/main" id="{8C361DD1-3A83-423E-979E-5795D1A3585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2947"/>
          <a:stretch/>
        </p:blipFill>
        <p:spPr>
          <a:xfrm>
            <a:off x="2377134" y="1059582"/>
            <a:ext cx="4389732" cy="4067681"/>
          </a:xfrm>
        </p:spPr>
      </p:pic>
    </p:spTree>
    <p:extLst>
      <p:ext uri="{BB962C8B-B14F-4D97-AF65-F5344CB8AC3E}">
        <p14:creationId xmlns:p14="http://schemas.microsoft.com/office/powerpoint/2010/main" val="29046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関連資料（まとめ）</a:t>
            </a:r>
          </a:p>
        </p:txBody>
      </p:sp>
      <p:sp>
        <p:nvSpPr>
          <p:cNvPr id="4" name="スライド番号プレースホルダー 3"/>
          <p:cNvSpPr>
            <a:spLocks noGrp="1"/>
          </p:cNvSpPr>
          <p:nvPr>
            <p:ph type="sldNum" sz="quarter" idx="12"/>
          </p:nvPr>
        </p:nvSpPr>
        <p:spPr/>
        <p:txBody>
          <a:bodyPr/>
          <a:lstStyle/>
          <a:p>
            <a:r>
              <a:rPr lang="en-US" altLang="ja-JP" dirty="0"/>
              <a:t>14</a:t>
            </a:r>
            <a:endParaRPr lang="ja-JP" altLang="en-US" dirty="0"/>
          </a:p>
        </p:txBody>
      </p:sp>
      <p:sp>
        <p:nvSpPr>
          <p:cNvPr id="3" name="コンテンツ プレースホルダー 2"/>
          <p:cNvSpPr>
            <a:spLocks noGrp="1"/>
          </p:cNvSpPr>
          <p:nvPr>
            <p:ph idx="1"/>
          </p:nvPr>
        </p:nvSpPr>
        <p:spPr/>
        <p:txBody>
          <a:bodyPr/>
          <a:lstStyle/>
          <a:p>
            <a:pPr>
              <a:spcBef>
                <a:spcPts val="150"/>
              </a:spcBef>
            </a:pPr>
            <a:r>
              <a:rPr lang="ja-JP" altLang="en-US" sz="1500" dirty="0"/>
              <a:t>研究データ管理・オープンアクセス支援ポータルサイト</a:t>
            </a:r>
            <a:endParaRPr lang="en-US" altLang="ja-JP" sz="1500" dirty="0"/>
          </a:p>
          <a:p>
            <a:pPr indent="-134538">
              <a:buFont typeface="游ゴシック" panose="020B0400000000000000" pitchFamily="50" charset="-128"/>
              <a:buChar char="-"/>
            </a:pP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データマネジメントプランの作成、研究データ管理、オープンアクセス、国の義務化対応方法などを掲載</a:t>
            </a:r>
            <a:endParaRPr lang="en-US" altLang="ja-JP" sz="1200" dirty="0"/>
          </a:p>
          <a:p>
            <a:pPr marL="0" indent="201211">
              <a:spcBef>
                <a:spcPts val="0"/>
              </a:spcBef>
              <a:buNone/>
            </a:pPr>
            <a:r>
              <a:rPr lang="en-US" altLang="ja-JP" sz="1200" dirty="0">
                <a:hlinkClick r:id="rId3"/>
              </a:rPr>
              <a:t>https://osoa-portal.osaka-u.ac.jp</a:t>
            </a:r>
            <a:endParaRPr lang="en-US" altLang="ja-JP" sz="1200" dirty="0"/>
          </a:p>
          <a:p>
            <a:pPr marL="0" indent="201211">
              <a:spcBef>
                <a:spcPts val="0"/>
              </a:spcBef>
              <a:buNone/>
            </a:pPr>
            <a:endParaRPr lang="en-US" altLang="ja-JP" sz="600" dirty="0"/>
          </a:p>
          <a:p>
            <a:pPr>
              <a:spcBef>
                <a:spcPts val="150"/>
              </a:spcBef>
            </a:pPr>
            <a:r>
              <a:rPr lang="ja-JP" altLang="en-US" sz="1500" dirty="0"/>
              <a:t>大阪大学オープンアクセス方針</a:t>
            </a:r>
            <a:endParaRPr lang="en-US" altLang="ja-JP" sz="1500" dirty="0"/>
          </a:p>
          <a:p>
            <a:pPr indent="-134538">
              <a:buFont typeface="游ゴシック" panose="020B0400000000000000" pitchFamily="50" charset="-128"/>
              <a:buChar char="-"/>
            </a:pPr>
            <a:r>
              <a:rPr lang="ja-JP" altLang="en-US" sz="1200" dirty="0"/>
              <a:t>オープンアクセス方針全文、共著者に同意を得る際のメール定型文などを掲載</a:t>
            </a:r>
            <a:endParaRPr lang="en-US" altLang="ja-JP" sz="1200" dirty="0"/>
          </a:p>
          <a:p>
            <a:pPr marL="0" indent="201211">
              <a:spcBef>
                <a:spcPts val="0"/>
              </a:spcBef>
              <a:buNone/>
            </a:pPr>
            <a:r>
              <a:rPr lang="en-US" altLang="ja-JP" sz="1200" dirty="0">
                <a:hlinkClick r:id="rId4"/>
              </a:rPr>
              <a:t>https://www.library.osaka-u.ac.jp/openaccesspolicy/</a:t>
            </a:r>
            <a:endParaRPr lang="en-US" altLang="ja-JP" sz="1200" dirty="0"/>
          </a:p>
          <a:p>
            <a:pPr marL="0" indent="0">
              <a:buNone/>
            </a:pPr>
            <a:endParaRPr lang="en-US" altLang="zh-TW" sz="600" dirty="0"/>
          </a:p>
          <a:p>
            <a:pPr>
              <a:spcBef>
                <a:spcPts val="150"/>
              </a:spcBef>
            </a:pPr>
            <a:r>
              <a:rPr lang="ja-JP" altLang="en-US" sz="1500" dirty="0"/>
              <a:t>英語論文の投稿支援</a:t>
            </a:r>
            <a:endParaRPr lang="en-US" altLang="ja-JP" sz="1500" dirty="0"/>
          </a:p>
          <a:p>
            <a:pPr indent="-134538">
              <a:buFont typeface="游ゴシック" panose="020B0400000000000000" pitchFamily="50" charset="-128"/>
              <a:buChar char="-"/>
            </a:pPr>
            <a:r>
              <a:rPr lang="ja-JP" altLang="en-US" sz="1200" dirty="0"/>
              <a:t>英語論文の校正、オープンアクセス支援事業などの情報を掲載</a:t>
            </a:r>
            <a:endParaRPr lang="en-US" altLang="ja-JP" sz="1200" dirty="0"/>
          </a:p>
          <a:p>
            <a:pPr marL="0" indent="201211">
              <a:spcBef>
                <a:spcPts val="0"/>
              </a:spcBef>
              <a:buNone/>
            </a:pPr>
            <a:r>
              <a:rPr lang="en-US" altLang="ja-JP" sz="1200" dirty="0">
                <a:hlinkClick r:id="rId5"/>
              </a:rPr>
              <a:t>https://my.osaka-u.ac.jp/admin/kensui/</a:t>
            </a:r>
            <a:endParaRPr lang="en-US" altLang="ja-JP" sz="1200" dirty="0"/>
          </a:p>
          <a:p>
            <a:pPr marL="0" indent="201211">
              <a:buNone/>
            </a:pPr>
            <a:endParaRPr lang="en-US" altLang="ja-JP" sz="600" dirty="0">
              <a:cs typeface="Arial" panose="020B0604020202020204" pitchFamily="34" charset="0"/>
            </a:endParaRPr>
          </a:p>
          <a:p>
            <a:pPr>
              <a:spcBef>
                <a:spcPts val="150"/>
              </a:spcBef>
            </a:pPr>
            <a:r>
              <a:rPr lang="ja-JP" altLang="en-US" sz="1500" dirty="0"/>
              <a:t>論文投稿に係る</a:t>
            </a:r>
            <a:r>
              <a:rPr lang="en-US" altLang="ja-JP" sz="1500" dirty="0"/>
              <a:t>APC</a:t>
            </a:r>
            <a:r>
              <a:rPr lang="ja-JP" altLang="en-US" sz="1500" dirty="0"/>
              <a:t>の免除・割引</a:t>
            </a:r>
            <a:endParaRPr lang="en-US" altLang="ja-JP" sz="1500" dirty="0"/>
          </a:p>
          <a:p>
            <a:pPr indent="-134538">
              <a:buFont typeface="游ゴシック" panose="020B0400000000000000" pitchFamily="50" charset="-128"/>
              <a:buChar char="-"/>
            </a:pPr>
            <a:r>
              <a:rPr lang="ja-JP" altLang="en-US" sz="1200" dirty="0"/>
              <a:t>大阪大学における</a:t>
            </a:r>
            <a:r>
              <a:rPr lang="en-US" altLang="ja-JP" sz="1200" dirty="0"/>
              <a:t>APC</a:t>
            </a:r>
            <a:r>
              <a:rPr lang="ja-JP" altLang="en-US" sz="1200" dirty="0"/>
              <a:t>の免除・割引情報を掲載</a:t>
            </a:r>
            <a:endParaRPr lang="en-US" altLang="ja-JP" sz="1200" dirty="0"/>
          </a:p>
          <a:p>
            <a:pPr marL="0" indent="201211">
              <a:spcBef>
                <a:spcPts val="0"/>
              </a:spcBef>
              <a:buNone/>
            </a:pPr>
            <a:r>
              <a:rPr lang="en-US" altLang="zh-TW" sz="1200" dirty="0">
                <a:hlinkClick r:id="rId6"/>
              </a:rPr>
              <a:t>https://www.library.osaka-u.ac.jp/apc/</a:t>
            </a:r>
            <a:endParaRPr lang="en-US" altLang="zh-TW" sz="1200" dirty="0"/>
          </a:p>
          <a:p>
            <a:pPr marL="0" indent="0">
              <a:buNone/>
            </a:pPr>
            <a:endParaRPr lang="en-US" altLang="ja-JP" sz="600" dirty="0"/>
          </a:p>
          <a:p>
            <a:r>
              <a:rPr lang="ja-JP" altLang="en-US" sz="1500" dirty="0"/>
              <a:t>リポジトリ登録支援システム</a:t>
            </a:r>
            <a:endParaRPr lang="en-US" altLang="ja-JP" sz="1500" dirty="0"/>
          </a:p>
          <a:p>
            <a:pPr indent="-134538">
              <a:buFont typeface="游ゴシック" panose="020B0400000000000000" pitchFamily="50" charset="-128"/>
              <a:buChar char="-"/>
            </a:pPr>
            <a:r>
              <a:rPr lang="ja-JP" altLang="en-US" sz="1200" dirty="0"/>
              <a:t>論文・論文付属データの</a:t>
            </a:r>
            <a:r>
              <a:rPr lang="en-US" altLang="ja-JP" sz="1200" dirty="0"/>
              <a:t>OUKA</a:t>
            </a:r>
            <a:r>
              <a:rPr lang="ja-JP" altLang="en-US" sz="1200" dirty="0"/>
              <a:t>登録依頼ができるシステムの案内ページ</a:t>
            </a:r>
            <a:endParaRPr lang="en-US" altLang="ja-JP" sz="1200" dirty="0"/>
          </a:p>
          <a:p>
            <a:pPr marL="0" indent="201211">
              <a:spcBef>
                <a:spcPts val="0"/>
              </a:spcBef>
              <a:buNone/>
            </a:pPr>
            <a:r>
              <a:rPr lang="en-US" altLang="zh-TW" sz="1200" dirty="0">
                <a:hlinkClick r:id="rId7"/>
              </a:rPr>
              <a:t>https://ir.library.osaka-u.ac.jp/portal/deposit.html</a:t>
            </a:r>
            <a:endParaRPr lang="en-US" altLang="zh-TW" sz="1200" dirty="0"/>
          </a:p>
          <a:p>
            <a:pPr marL="0" indent="201211">
              <a:buNone/>
            </a:pPr>
            <a:endParaRPr lang="en-US" altLang="zh-TW" sz="1200" dirty="0"/>
          </a:p>
        </p:txBody>
      </p:sp>
      <p:sp>
        <p:nvSpPr>
          <p:cNvPr id="6" name="テキスト ボックス 5"/>
          <p:cNvSpPr txBox="1"/>
          <p:nvPr/>
        </p:nvSpPr>
        <p:spPr>
          <a:xfrm>
            <a:off x="5652120" y="1232225"/>
            <a:ext cx="504056" cy="253916"/>
          </a:xfrm>
          <a:prstGeom prst="rect">
            <a:avLst/>
          </a:prstGeom>
          <a:solidFill>
            <a:schemeClr val="accent5">
              <a:lumMod val="40000"/>
              <a:lumOff val="60000"/>
            </a:schemeClr>
          </a:solidFill>
        </p:spPr>
        <p:txBody>
          <a:bodyPr wrap="square" rtlCol="0" anchor="ctr" anchorCtr="0">
            <a:spAutoFit/>
          </a:bodyPr>
          <a:lstStyle/>
          <a:p>
            <a:pPr algn="ctr">
              <a:spcAft>
                <a:spcPts val="450"/>
              </a:spcAft>
            </a:pPr>
            <a:r>
              <a:rPr lang="en-US" altLang="ja-JP" sz="1050" b="1" dirty="0">
                <a:latin typeface="游ゴシック" panose="020B0400000000000000" pitchFamily="50" charset="-128"/>
                <a:ea typeface="游ゴシック" panose="020B0400000000000000" pitchFamily="50" charset="-128"/>
              </a:rPr>
              <a:t>NEW</a:t>
            </a:r>
            <a:endParaRPr lang="ja-JP" altLang="en-US" sz="1050"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3509882" y="1995686"/>
            <a:ext cx="1638182" cy="253916"/>
          </a:xfrm>
          <a:prstGeom prst="rect">
            <a:avLst/>
          </a:prstGeom>
          <a:solidFill>
            <a:schemeClr val="accent5">
              <a:lumMod val="40000"/>
              <a:lumOff val="60000"/>
            </a:schemeClr>
          </a:solidFill>
        </p:spPr>
        <p:txBody>
          <a:bodyPr wrap="square" rtlCol="0" anchor="ctr" anchorCtr="0">
            <a:spAutoFit/>
          </a:bodyPr>
          <a:lstStyle/>
          <a:p>
            <a:pPr algn="ctr">
              <a:spcAft>
                <a:spcPts val="450"/>
              </a:spcAft>
            </a:pPr>
            <a:r>
              <a:rPr lang="ja-JP" altLang="en-US" sz="1050" dirty="0">
                <a:latin typeface="游ゴシック" panose="020B0400000000000000" pitchFamily="50" charset="-128"/>
                <a:ea typeface="游ゴシック" panose="020B0400000000000000" pitchFamily="50" charset="-128"/>
              </a:rPr>
              <a:t>附属図書館</a:t>
            </a:r>
            <a:r>
              <a:rPr lang="en-US" altLang="ja-JP" sz="1050" dirty="0">
                <a:latin typeface="游ゴシック" panose="020B0400000000000000" pitchFamily="50" charset="-128"/>
                <a:ea typeface="游ゴシック" panose="020B0400000000000000" pitchFamily="50" charset="-128"/>
              </a:rPr>
              <a:t>Web</a:t>
            </a:r>
            <a:r>
              <a:rPr lang="ja-JP" altLang="en-US" sz="1050" dirty="0">
                <a:latin typeface="游ゴシック" panose="020B0400000000000000" pitchFamily="50" charset="-128"/>
                <a:ea typeface="游ゴシック" panose="020B0400000000000000" pitchFamily="50" charset="-128"/>
              </a:rPr>
              <a:t>サイト</a:t>
            </a:r>
          </a:p>
        </p:txBody>
      </p:sp>
      <p:sp>
        <p:nvSpPr>
          <p:cNvPr id="8" name="テキスト ボックス 7"/>
          <p:cNvSpPr txBox="1"/>
          <p:nvPr/>
        </p:nvSpPr>
        <p:spPr>
          <a:xfrm>
            <a:off x="2591924" y="2749882"/>
            <a:ext cx="1025970" cy="253916"/>
          </a:xfrm>
          <a:prstGeom prst="rect">
            <a:avLst/>
          </a:prstGeom>
          <a:solidFill>
            <a:schemeClr val="accent5">
              <a:lumMod val="40000"/>
              <a:lumOff val="60000"/>
            </a:schemeClr>
          </a:solidFill>
        </p:spPr>
        <p:txBody>
          <a:bodyPr wrap="square" rtlCol="0" anchor="ctr" anchorCtr="0">
            <a:spAutoFit/>
          </a:bodyPr>
          <a:lstStyle/>
          <a:p>
            <a:pPr algn="ctr">
              <a:spcAft>
                <a:spcPts val="450"/>
              </a:spcAft>
            </a:pPr>
            <a:r>
              <a:rPr lang="ja-JP" altLang="en-US" sz="1050" dirty="0">
                <a:latin typeface="游ゴシック" panose="020B0400000000000000" pitchFamily="50" charset="-128"/>
                <a:ea typeface="游ゴシック" panose="020B0400000000000000" pitchFamily="50" charset="-128"/>
              </a:rPr>
              <a:t>マイハンダイ</a:t>
            </a:r>
          </a:p>
        </p:txBody>
      </p:sp>
      <p:sp>
        <p:nvSpPr>
          <p:cNvPr id="9" name="テキスト ボックス 8"/>
          <p:cNvSpPr txBox="1"/>
          <p:nvPr/>
        </p:nvSpPr>
        <p:spPr>
          <a:xfrm>
            <a:off x="3725906" y="3505321"/>
            <a:ext cx="1566174" cy="253916"/>
          </a:xfrm>
          <a:prstGeom prst="rect">
            <a:avLst/>
          </a:prstGeom>
          <a:solidFill>
            <a:schemeClr val="accent5">
              <a:lumMod val="40000"/>
              <a:lumOff val="60000"/>
            </a:schemeClr>
          </a:solidFill>
        </p:spPr>
        <p:txBody>
          <a:bodyPr wrap="square" rtlCol="0" anchor="ctr" anchorCtr="0">
            <a:spAutoFit/>
          </a:bodyPr>
          <a:lstStyle/>
          <a:p>
            <a:pPr algn="ctr">
              <a:spcAft>
                <a:spcPts val="450"/>
              </a:spcAft>
            </a:pPr>
            <a:r>
              <a:rPr lang="ja-JP" altLang="en-US" sz="1050" dirty="0">
                <a:latin typeface="游ゴシック" panose="020B0400000000000000" pitchFamily="50" charset="-128"/>
                <a:ea typeface="游ゴシック" panose="020B0400000000000000" pitchFamily="50" charset="-128"/>
              </a:rPr>
              <a:t>附属図書館</a:t>
            </a:r>
            <a:r>
              <a:rPr lang="en-US" altLang="ja-JP" sz="1050" dirty="0">
                <a:latin typeface="游ゴシック" panose="020B0400000000000000" pitchFamily="50" charset="-128"/>
                <a:ea typeface="游ゴシック" panose="020B0400000000000000" pitchFamily="50" charset="-128"/>
              </a:rPr>
              <a:t>Web</a:t>
            </a:r>
            <a:r>
              <a:rPr lang="ja-JP" altLang="en-US" sz="1050" dirty="0">
                <a:latin typeface="游ゴシック" panose="020B0400000000000000" pitchFamily="50" charset="-128"/>
                <a:ea typeface="游ゴシック" panose="020B0400000000000000" pitchFamily="50" charset="-128"/>
              </a:rPr>
              <a:t>サイト</a:t>
            </a:r>
          </a:p>
        </p:txBody>
      </p:sp>
      <p:sp>
        <p:nvSpPr>
          <p:cNvPr id="10" name="テキスト ボックス 9">
            <a:extLst>
              <a:ext uri="{FF2B5EF4-FFF2-40B4-BE49-F238E27FC236}">
                <a16:creationId xmlns:a16="http://schemas.microsoft.com/office/drawing/2014/main" id="{583B6200-47D4-4125-B4F4-36421970B8E8}"/>
              </a:ext>
            </a:extLst>
          </p:cNvPr>
          <p:cNvSpPr txBox="1"/>
          <p:nvPr/>
        </p:nvSpPr>
        <p:spPr>
          <a:xfrm>
            <a:off x="3347864" y="4299942"/>
            <a:ext cx="1025970" cy="253916"/>
          </a:xfrm>
          <a:prstGeom prst="rect">
            <a:avLst/>
          </a:prstGeom>
          <a:solidFill>
            <a:schemeClr val="accent5">
              <a:lumMod val="40000"/>
              <a:lumOff val="60000"/>
            </a:schemeClr>
          </a:solidFill>
        </p:spPr>
        <p:txBody>
          <a:bodyPr wrap="square" rtlCol="0" anchor="ctr" anchorCtr="0">
            <a:spAutoFit/>
          </a:bodyPr>
          <a:lstStyle/>
          <a:p>
            <a:pPr algn="ctr">
              <a:spcAft>
                <a:spcPts val="450"/>
              </a:spcAft>
            </a:pPr>
            <a:r>
              <a:rPr lang="en-US" altLang="ja-JP" sz="1050" dirty="0">
                <a:latin typeface="游ゴシック" panose="020B0400000000000000" pitchFamily="50" charset="-128"/>
                <a:ea typeface="游ゴシック" panose="020B0400000000000000" pitchFamily="50" charset="-128"/>
              </a:rPr>
              <a:t>OUKA</a:t>
            </a:r>
            <a:r>
              <a:rPr lang="ja-JP" altLang="en-US" sz="1050" dirty="0">
                <a:latin typeface="游ゴシック" panose="020B0400000000000000" pitchFamily="50" charset="-128"/>
                <a:ea typeface="游ゴシック" panose="020B0400000000000000" pitchFamily="50" charset="-128"/>
              </a:rPr>
              <a:t>サイト</a:t>
            </a:r>
          </a:p>
        </p:txBody>
      </p:sp>
    </p:spTree>
    <p:extLst>
      <p:ext uri="{BB962C8B-B14F-4D97-AF65-F5344CB8AC3E}">
        <p14:creationId xmlns:p14="http://schemas.microsoft.com/office/powerpoint/2010/main" val="69365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お問い合わせ</a:t>
            </a:r>
          </a:p>
        </p:txBody>
      </p:sp>
      <p:sp>
        <p:nvSpPr>
          <p:cNvPr id="4" name="スライド番号プレースホルダー 3"/>
          <p:cNvSpPr>
            <a:spLocks noGrp="1"/>
          </p:cNvSpPr>
          <p:nvPr>
            <p:ph type="sldNum" sz="quarter" idx="12"/>
          </p:nvPr>
        </p:nvSpPr>
        <p:spPr/>
        <p:txBody>
          <a:bodyPr/>
          <a:lstStyle/>
          <a:p>
            <a:r>
              <a:rPr lang="en-US" altLang="ja-JP" dirty="0"/>
              <a:t>15</a:t>
            </a:r>
            <a:endParaRPr lang="ja-JP" altLang="en-US" dirty="0"/>
          </a:p>
        </p:txBody>
      </p:sp>
      <p:sp>
        <p:nvSpPr>
          <p:cNvPr id="3" name="コンテンツ プレースホルダー 2"/>
          <p:cNvSpPr>
            <a:spLocks noGrp="1"/>
          </p:cNvSpPr>
          <p:nvPr>
            <p:ph idx="1"/>
          </p:nvPr>
        </p:nvSpPr>
        <p:spPr/>
        <p:txBody>
          <a:bodyPr/>
          <a:lstStyle/>
          <a:p>
            <a:r>
              <a:rPr lang="ja-JP" altLang="en-US" dirty="0"/>
              <a:t>大阪大学オープンアクセス方針について</a:t>
            </a:r>
            <a:endParaRPr lang="en-US" altLang="ja-JP" dirty="0"/>
          </a:p>
          <a:p>
            <a:r>
              <a:rPr lang="ja-JP" altLang="en-US" dirty="0"/>
              <a:t>論文・研究データ・その他研究成果のグリーンオープンアクセスについて</a:t>
            </a:r>
            <a:endParaRPr lang="en-US" altLang="ja-JP" dirty="0"/>
          </a:p>
          <a:p>
            <a:r>
              <a:rPr lang="en-US" altLang="ja-JP" dirty="0"/>
              <a:t>OUKA</a:t>
            </a:r>
            <a:r>
              <a:rPr lang="ja-JP" altLang="en-US" dirty="0"/>
              <a:t>について</a:t>
            </a:r>
            <a:endParaRPr lang="en-US" altLang="ja-JP" dirty="0"/>
          </a:p>
          <a:p>
            <a:pPr marL="0" indent="0" algn="ctr">
              <a:spcBef>
                <a:spcPts val="1800"/>
              </a:spcBef>
              <a:buNone/>
            </a:pPr>
            <a:r>
              <a:rPr lang="ja-JP" altLang="en-US" dirty="0"/>
              <a:t>お問い合わせやご相談はこちらまで！</a:t>
            </a:r>
            <a:endParaRPr lang="en-US" altLang="ja-JP" dirty="0"/>
          </a:p>
        </p:txBody>
      </p:sp>
      <p:sp>
        <p:nvSpPr>
          <p:cNvPr id="5" name="テキスト ボックス 4"/>
          <p:cNvSpPr txBox="1"/>
          <p:nvPr/>
        </p:nvSpPr>
        <p:spPr>
          <a:xfrm>
            <a:off x="2195743" y="3003798"/>
            <a:ext cx="4692208" cy="1596076"/>
          </a:xfrm>
          <a:prstGeom prst="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tIns="135000" bIns="135000" rtlCol="0">
            <a:spAutoFit/>
          </a:bodyPr>
          <a:lstStyle/>
          <a:p>
            <a:pPr algn="ctr">
              <a:spcAft>
                <a:spcPts val="450"/>
              </a:spcAft>
            </a:pPr>
            <a:r>
              <a:rPr lang="ja-JP" altLang="en-US" sz="1600" b="1" dirty="0">
                <a:latin typeface="游ゴシック" panose="020B0400000000000000" pitchFamily="50" charset="-128"/>
                <a:ea typeface="游ゴシック" panose="020B0400000000000000" pitchFamily="50" charset="-128"/>
                <a:cs typeface="メイリオ" pitchFamily="50" charset="-128"/>
              </a:rPr>
              <a:t>附属図書館 学術情報整備課　</a:t>
            </a:r>
            <a:endParaRPr lang="en-US" altLang="ja-JP" sz="1600" b="1" dirty="0">
              <a:latin typeface="游ゴシック" panose="020B0400000000000000" pitchFamily="50" charset="-128"/>
              <a:ea typeface="游ゴシック" panose="020B0400000000000000" pitchFamily="50" charset="-128"/>
              <a:cs typeface="メイリオ" pitchFamily="50" charset="-128"/>
            </a:endParaRPr>
          </a:p>
          <a:p>
            <a:pPr algn="ctr">
              <a:spcAft>
                <a:spcPts val="0"/>
              </a:spcAft>
            </a:pPr>
            <a:r>
              <a:rPr lang="ja-JP" altLang="en-US" sz="1600" b="1" dirty="0">
                <a:latin typeface="游ゴシック" panose="020B0400000000000000" pitchFamily="50" charset="-128"/>
                <a:ea typeface="游ゴシック" panose="020B0400000000000000" pitchFamily="50" charset="-128"/>
                <a:cs typeface="メイリオ" pitchFamily="50" charset="-128"/>
              </a:rPr>
              <a:t>電子コンテンツ担当</a:t>
            </a:r>
            <a:endParaRPr lang="en-US" altLang="ja-JP" sz="1600" b="1" dirty="0">
              <a:latin typeface="游ゴシック" panose="020B0400000000000000" pitchFamily="50" charset="-128"/>
              <a:ea typeface="游ゴシック" panose="020B0400000000000000" pitchFamily="50" charset="-128"/>
              <a:cs typeface="メイリオ" pitchFamily="50" charset="-128"/>
            </a:endParaRPr>
          </a:p>
          <a:p>
            <a:pPr algn="ctr">
              <a:spcAft>
                <a:spcPts val="450"/>
              </a:spcAft>
            </a:pPr>
            <a:endParaRPr lang="en-US" altLang="ja-JP" sz="750" b="1" dirty="0">
              <a:latin typeface="游ゴシック" panose="020B0400000000000000" pitchFamily="50" charset="-128"/>
              <a:ea typeface="游ゴシック" panose="020B0400000000000000" pitchFamily="50" charset="-128"/>
              <a:cs typeface="メイリオ" pitchFamily="50" charset="-128"/>
            </a:endParaRPr>
          </a:p>
          <a:p>
            <a:pPr algn="ctr">
              <a:spcAft>
                <a:spcPts val="450"/>
              </a:spcAft>
            </a:pPr>
            <a:r>
              <a:rPr lang="en-US" altLang="ja-JP" sz="1600" b="1" dirty="0">
                <a:latin typeface="游ゴシック" panose="020B0400000000000000" pitchFamily="50" charset="-128"/>
                <a:ea typeface="游ゴシック" panose="020B0400000000000000" pitchFamily="50" charset="-128"/>
                <a:cs typeface="メイリオ" pitchFamily="50" charset="-128"/>
              </a:rPr>
              <a:t>TEL</a:t>
            </a:r>
            <a:r>
              <a:rPr lang="ja-JP" altLang="en-US" sz="1600" b="1" dirty="0">
                <a:latin typeface="游ゴシック" panose="020B0400000000000000" pitchFamily="50" charset="-128"/>
                <a:ea typeface="游ゴシック" panose="020B0400000000000000" pitchFamily="50" charset="-128"/>
                <a:cs typeface="メイリオ" pitchFamily="50" charset="-128"/>
              </a:rPr>
              <a:t>：</a:t>
            </a:r>
            <a:r>
              <a:rPr lang="en-US" altLang="ja-JP" sz="1600" b="1" dirty="0">
                <a:latin typeface="游ゴシック" panose="020B0400000000000000" pitchFamily="50" charset="-128"/>
                <a:ea typeface="游ゴシック" panose="020B0400000000000000" pitchFamily="50" charset="-128"/>
                <a:cs typeface="メイリオ" pitchFamily="50" charset="-128"/>
              </a:rPr>
              <a:t>06-6850-5071</a:t>
            </a:r>
            <a:r>
              <a:rPr lang="ja-JP" altLang="en-US" sz="1600" b="1" dirty="0">
                <a:latin typeface="游ゴシック" panose="020B0400000000000000" pitchFamily="50" charset="-128"/>
                <a:ea typeface="游ゴシック" panose="020B0400000000000000" pitchFamily="50" charset="-128"/>
                <a:cs typeface="メイリオ" pitchFamily="50" charset="-128"/>
              </a:rPr>
              <a:t>（ 内線 豊中</a:t>
            </a:r>
            <a:r>
              <a:rPr lang="en-US" altLang="ja-JP" sz="1600" b="1" dirty="0">
                <a:latin typeface="游ゴシック" panose="020B0400000000000000" pitchFamily="50" charset="-128"/>
                <a:ea typeface="游ゴシック" panose="020B0400000000000000" pitchFamily="50" charset="-128"/>
                <a:cs typeface="メイリオ" pitchFamily="50" charset="-128"/>
              </a:rPr>
              <a:t>5071</a:t>
            </a:r>
            <a:r>
              <a:rPr lang="ja-JP" altLang="en-US" sz="1600" b="1" dirty="0">
                <a:latin typeface="游ゴシック" panose="020B0400000000000000" pitchFamily="50" charset="-128"/>
                <a:ea typeface="游ゴシック" panose="020B0400000000000000" pitchFamily="50" charset="-128"/>
                <a:cs typeface="メイリオ" pitchFamily="50" charset="-128"/>
              </a:rPr>
              <a:t>・</a:t>
            </a:r>
            <a:r>
              <a:rPr lang="en-US" altLang="ja-JP" sz="1600" b="1" dirty="0">
                <a:latin typeface="游ゴシック" panose="020B0400000000000000" pitchFamily="50" charset="-128"/>
                <a:ea typeface="游ゴシック" panose="020B0400000000000000" pitchFamily="50" charset="-128"/>
                <a:cs typeface="メイリオ" pitchFamily="50" charset="-128"/>
              </a:rPr>
              <a:t>5819</a:t>
            </a:r>
            <a:r>
              <a:rPr lang="ja-JP" altLang="en-US" sz="1600" b="1" dirty="0">
                <a:latin typeface="游ゴシック" panose="020B0400000000000000" pitchFamily="50" charset="-128"/>
                <a:ea typeface="游ゴシック" panose="020B0400000000000000" pitchFamily="50" charset="-128"/>
                <a:cs typeface="メイリオ" pitchFamily="50" charset="-128"/>
              </a:rPr>
              <a:t> ）</a:t>
            </a:r>
          </a:p>
          <a:p>
            <a:pPr algn="ctr">
              <a:spcAft>
                <a:spcPts val="450"/>
              </a:spcAft>
            </a:pPr>
            <a:r>
              <a:rPr lang="en-US" altLang="ja-JP" sz="1600" b="1" dirty="0">
                <a:latin typeface="游ゴシック" panose="020B0400000000000000" pitchFamily="50" charset="-128"/>
                <a:ea typeface="游ゴシック" panose="020B0400000000000000" pitchFamily="50" charset="-128"/>
                <a:cs typeface="メイリオ" pitchFamily="50" charset="-128"/>
              </a:rPr>
              <a:t>E-mail</a:t>
            </a:r>
            <a:r>
              <a:rPr lang="ja-JP" altLang="en-US" sz="1600" b="1" dirty="0">
                <a:latin typeface="游ゴシック" panose="020B0400000000000000" pitchFamily="50" charset="-128"/>
                <a:ea typeface="游ゴシック" panose="020B0400000000000000" pitchFamily="50" charset="-128"/>
                <a:cs typeface="メイリオ" pitchFamily="50" charset="-128"/>
              </a:rPr>
              <a:t>：</a:t>
            </a:r>
            <a:r>
              <a:rPr lang="en-US" altLang="ja-JP" sz="1600" b="1" dirty="0">
                <a:latin typeface="游ゴシック" panose="020B0400000000000000" pitchFamily="50" charset="-128"/>
                <a:ea typeface="游ゴシック" panose="020B0400000000000000" pitchFamily="50" charset="-128"/>
                <a:cs typeface="メイリオ" pitchFamily="50" charset="-128"/>
                <a:hlinkClick r:id="rId3"/>
              </a:rPr>
              <a:t>ouka@office.osaka-u.ac.jp</a:t>
            </a:r>
            <a:endParaRPr kumimoji="1" lang="ja-JP" altLang="en-US" sz="1600" b="1" dirty="0"/>
          </a:p>
        </p:txBody>
      </p:sp>
      <p:pic>
        <p:nvPicPr>
          <p:cNvPr id="7" name="図 6" descr="挿絵 が含まれている画像&#10;&#10;自動的に生成された説明">
            <a:extLst>
              <a:ext uri="{FF2B5EF4-FFF2-40B4-BE49-F238E27FC236}">
                <a16:creationId xmlns:a16="http://schemas.microsoft.com/office/drawing/2014/main" id="{59717BC6-AF20-D23D-86BD-D59C4CD2B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3337318"/>
            <a:ext cx="1315295" cy="1322664"/>
          </a:xfrm>
          <a:prstGeom prst="rect">
            <a:avLst/>
          </a:prstGeom>
        </p:spPr>
      </p:pic>
    </p:spTree>
    <p:extLst>
      <p:ext uri="{BB962C8B-B14F-4D97-AF65-F5344CB8AC3E}">
        <p14:creationId xmlns:p14="http://schemas.microsoft.com/office/powerpoint/2010/main" val="331809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お問い合わせ</a:t>
            </a:r>
          </a:p>
        </p:txBody>
      </p:sp>
      <p:sp>
        <p:nvSpPr>
          <p:cNvPr id="4" name="スライド番号プレースホルダー 3"/>
          <p:cNvSpPr>
            <a:spLocks noGrp="1"/>
          </p:cNvSpPr>
          <p:nvPr>
            <p:ph type="sldNum" sz="quarter" idx="12"/>
          </p:nvPr>
        </p:nvSpPr>
        <p:spPr/>
        <p:txBody>
          <a:bodyPr/>
          <a:lstStyle/>
          <a:p>
            <a:r>
              <a:rPr lang="en-US" altLang="ja-JP" dirty="0"/>
              <a:t>16</a:t>
            </a:r>
            <a:endParaRPr lang="ja-JP" altLang="en-US" dirty="0"/>
          </a:p>
        </p:txBody>
      </p:sp>
      <p:sp>
        <p:nvSpPr>
          <p:cNvPr id="3" name="コンテンツ プレースホルダー 2"/>
          <p:cNvSpPr>
            <a:spLocks noGrp="1"/>
          </p:cNvSpPr>
          <p:nvPr>
            <p:ph idx="1"/>
          </p:nvPr>
        </p:nvSpPr>
        <p:spPr/>
        <p:txBody>
          <a:bodyPr/>
          <a:lstStyle/>
          <a:p>
            <a:r>
              <a:rPr lang="ja-JP" altLang="en-US" dirty="0"/>
              <a:t>大阪大学オープンアクセス方針について</a:t>
            </a:r>
            <a:endParaRPr lang="en-US" altLang="ja-JP" dirty="0"/>
          </a:p>
          <a:p>
            <a:r>
              <a:rPr lang="ja-JP" altLang="en-US" dirty="0"/>
              <a:t>論文・研究データ・その他研究成果のグリーンオープンアクセスについて</a:t>
            </a:r>
            <a:endParaRPr lang="en-US" altLang="ja-JP" dirty="0"/>
          </a:p>
          <a:p>
            <a:r>
              <a:rPr lang="en-US" altLang="ja-JP" dirty="0"/>
              <a:t>OUKA</a:t>
            </a:r>
            <a:r>
              <a:rPr lang="ja-JP" altLang="en-US" dirty="0"/>
              <a:t>について</a:t>
            </a:r>
            <a:endParaRPr lang="en-US" altLang="ja-JP" dirty="0"/>
          </a:p>
          <a:p>
            <a:pPr marL="0" indent="0" algn="ctr">
              <a:spcBef>
                <a:spcPts val="1800"/>
              </a:spcBef>
              <a:buNone/>
            </a:pPr>
            <a:r>
              <a:rPr lang="ja-JP" altLang="en-US" dirty="0"/>
              <a:t>お問い合わせやご相談はこちらまで！</a:t>
            </a:r>
            <a:endParaRPr lang="en-US" altLang="ja-JP" dirty="0"/>
          </a:p>
        </p:txBody>
      </p:sp>
      <p:sp>
        <p:nvSpPr>
          <p:cNvPr id="5" name="テキスト ボックス 4"/>
          <p:cNvSpPr txBox="1"/>
          <p:nvPr/>
        </p:nvSpPr>
        <p:spPr>
          <a:xfrm>
            <a:off x="2195743" y="3003798"/>
            <a:ext cx="4692208" cy="1596076"/>
          </a:xfrm>
          <a:prstGeom prst="rect">
            <a:avLst/>
          </a:prstGeom>
          <a:solidFill>
            <a:schemeClr val="accent5">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tIns="135000" bIns="135000" rtlCol="0">
            <a:spAutoFit/>
          </a:bodyPr>
          <a:lstStyle/>
          <a:p>
            <a:pPr algn="ctr">
              <a:spcAft>
                <a:spcPts val="450"/>
              </a:spcAft>
            </a:pPr>
            <a:r>
              <a:rPr lang="ja-JP" altLang="en-US" sz="1600" b="1" dirty="0">
                <a:latin typeface="游ゴシック" panose="020B0400000000000000" pitchFamily="50" charset="-128"/>
                <a:ea typeface="游ゴシック" panose="020B0400000000000000" pitchFamily="50" charset="-128"/>
                <a:cs typeface="メイリオ" pitchFamily="50" charset="-128"/>
              </a:rPr>
              <a:t>附属図書館 学術情報整備課　</a:t>
            </a:r>
            <a:endParaRPr lang="en-US" altLang="ja-JP" sz="1600" b="1" dirty="0">
              <a:latin typeface="游ゴシック" panose="020B0400000000000000" pitchFamily="50" charset="-128"/>
              <a:ea typeface="游ゴシック" panose="020B0400000000000000" pitchFamily="50" charset="-128"/>
              <a:cs typeface="メイリオ" pitchFamily="50" charset="-128"/>
            </a:endParaRPr>
          </a:p>
          <a:p>
            <a:pPr algn="ctr">
              <a:spcAft>
                <a:spcPts val="0"/>
              </a:spcAft>
            </a:pPr>
            <a:r>
              <a:rPr lang="ja-JP" altLang="en-US" sz="1600" b="1" dirty="0">
                <a:latin typeface="游ゴシック" panose="020B0400000000000000" pitchFamily="50" charset="-128"/>
                <a:ea typeface="游ゴシック" panose="020B0400000000000000" pitchFamily="50" charset="-128"/>
                <a:cs typeface="メイリオ" pitchFamily="50" charset="-128"/>
              </a:rPr>
              <a:t>電子コンテンツ担当</a:t>
            </a:r>
            <a:endParaRPr lang="en-US" altLang="ja-JP" sz="1600" b="1" dirty="0">
              <a:latin typeface="游ゴシック" panose="020B0400000000000000" pitchFamily="50" charset="-128"/>
              <a:ea typeface="游ゴシック" panose="020B0400000000000000" pitchFamily="50" charset="-128"/>
              <a:cs typeface="メイリオ" pitchFamily="50" charset="-128"/>
            </a:endParaRPr>
          </a:p>
          <a:p>
            <a:pPr algn="ctr">
              <a:spcAft>
                <a:spcPts val="450"/>
              </a:spcAft>
            </a:pPr>
            <a:endParaRPr lang="en-US" altLang="ja-JP" sz="750" b="1" dirty="0">
              <a:latin typeface="游ゴシック" panose="020B0400000000000000" pitchFamily="50" charset="-128"/>
              <a:ea typeface="游ゴシック" panose="020B0400000000000000" pitchFamily="50" charset="-128"/>
              <a:cs typeface="メイリオ" pitchFamily="50" charset="-128"/>
            </a:endParaRPr>
          </a:p>
          <a:p>
            <a:pPr algn="ctr">
              <a:spcAft>
                <a:spcPts val="450"/>
              </a:spcAft>
            </a:pPr>
            <a:r>
              <a:rPr lang="en-US" altLang="ja-JP" sz="1600" b="1" dirty="0">
                <a:latin typeface="游ゴシック" panose="020B0400000000000000" pitchFamily="50" charset="-128"/>
                <a:ea typeface="游ゴシック" panose="020B0400000000000000" pitchFamily="50" charset="-128"/>
                <a:cs typeface="メイリオ" pitchFamily="50" charset="-128"/>
              </a:rPr>
              <a:t>TEL</a:t>
            </a:r>
            <a:r>
              <a:rPr lang="ja-JP" altLang="en-US" sz="1600" b="1" dirty="0">
                <a:latin typeface="游ゴシック" panose="020B0400000000000000" pitchFamily="50" charset="-128"/>
                <a:ea typeface="游ゴシック" panose="020B0400000000000000" pitchFamily="50" charset="-128"/>
                <a:cs typeface="メイリオ" pitchFamily="50" charset="-128"/>
              </a:rPr>
              <a:t>：</a:t>
            </a:r>
            <a:r>
              <a:rPr lang="en-US" altLang="ja-JP" sz="1600" b="1" dirty="0">
                <a:latin typeface="游ゴシック" panose="020B0400000000000000" pitchFamily="50" charset="-128"/>
                <a:ea typeface="游ゴシック" panose="020B0400000000000000" pitchFamily="50" charset="-128"/>
                <a:cs typeface="メイリオ" pitchFamily="50" charset="-128"/>
              </a:rPr>
              <a:t>06-6850-5071</a:t>
            </a:r>
            <a:r>
              <a:rPr lang="ja-JP" altLang="en-US" sz="1600" b="1" dirty="0">
                <a:latin typeface="游ゴシック" panose="020B0400000000000000" pitchFamily="50" charset="-128"/>
                <a:ea typeface="游ゴシック" panose="020B0400000000000000" pitchFamily="50" charset="-128"/>
                <a:cs typeface="メイリオ" pitchFamily="50" charset="-128"/>
              </a:rPr>
              <a:t>（ 内線 豊中</a:t>
            </a:r>
            <a:r>
              <a:rPr lang="en-US" altLang="ja-JP" sz="1600" b="1" dirty="0">
                <a:latin typeface="游ゴシック" panose="020B0400000000000000" pitchFamily="50" charset="-128"/>
                <a:ea typeface="游ゴシック" panose="020B0400000000000000" pitchFamily="50" charset="-128"/>
                <a:cs typeface="メイリオ" pitchFamily="50" charset="-128"/>
              </a:rPr>
              <a:t>5071</a:t>
            </a:r>
            <a:r>
              <a:rPr lang="ja-JP" altLang="en-US" sz="1600" b="1" dirty="0">
                <a:latin typeface="游ゴシック" panose="020B0400000000000000" pitchFamily="50" charset="-128"/>
                <a:ea typeface="游ゴシック" panose="020B0400000000000000" pitchFamily="50" charset="-128"/>
                <a:cs typeface="メイリオ" pitchFamily="50" charset="-128"/>
              </a:rPr>
              <a:t>・</a:t>
            </a:r>
            <a:r>
              <a:rPr lang="en-US" altLang="ja-JP" sz="1600" b="1" dirty="0">
                <a:latin typeface="游ゴシック" panose="020B0400000000000000" pitchFamily="50" charset="-128"/>
                <a:ea typeface="游ゴシック" panose="020B0400000000000000" pitchFamily="50" charset="-128"/>
                <a:cs typeface="メイリオ" pitchFamily="50" charset="-128"/>
              </a:rPr>
              <a:t>5819</a:t>
            </a:r>
            <a:r>
              <a:rPr lang="ja-JP" altLang="en-US" sz="1600" b="1" dirty="0">
                <a:latin typeface="游ゴシック" panose="020B0400000000000000" pitchFamily="50" charset="-128"/>
                <a:ea typeface="游ゴシック" panose="020B0400000000000000" pitchFamily="50" charset="-128"/>
                <a:cs typeface="メイリオ" pitchFamily="50" charset="-128"/>
              </a:rPr>
              <a:t> ）</a:t>
            </a:r>
          </a:p>
          <a:p>
            <a:pPr algn="ctr">
              <a:spcAft>
                <a:spcPts val="450"/>
              </a:spcAft>
            </a:pPr>
            <a:r>
              <a:rPr lang="en-US" altLang="ja-JP" sz="1600" b="1" dirty="0">
                <a:latin typeface="游ゴシック" panose="020B0400000000000000" pitchFamily="50" charset="-128"/>
                <a:ea typeface="游ゴシック" panose="020B0400000000000000" pitchFamily="50" charset="-128"/>
                <a:cs typeface="メイリオ" pitchFamily="50" charset="-128"/>
              </a:rPr>
              <a:t>E-mail</a:t>
            </a:r>
            <a:r>
              <a:rPr lang="ja-JP" altLang="en-US" sz="1600" b="1" dirty="0">
                <a:latin typeface="游ゴシック" panose="020B0400000000000000" pitchFamily="50" charset="-128"/>
                <a:ea typeface="游ゴシック" panose="020B0400000000000000" pitchFamily="50" charset="-128"/>
                <a:cs typeface="メイリオ" pitchFamily="50" charset="-128"/>
              </a:rPr>
              <a:t>：</a:t>
            </a:r>
            <a:r>
              <a:rPr lang="en-US" altLang="ja-JP" sz="1600" b="1" dirty="0">
                <a:latin typeface="游ゴシック" panose="020B0400000000000000" pitchFamily="50" charset="-128"/>
                <a:ea typeface="游ゴシック" panose="020B0400000000000000" pitchFamily="50" charset="-128"/>
                <a:cs typeface="メイリオ" pitchFamily="50" charset="-128"/>
                <a:hlinkClick r:id="rId3"/>
              </a:rPr>
              <a:t>ouka@office.osaka-u.ac.jp</a:t>
            </a:r>
            <a:endParaRPr kumimoji="1" lang="ja-JP" altLang="en-US" sz="1600" b="1" dirty="0"/>
          </a:p>
        </p:txBody>
      </p:sp>
      <p:grpSp>
        <p:nvGrpSpPr>
          <p:cNvPr id="6" name="グループ化 5">
            <a:extLst>
              <a:ext uri="{FF2B5EF4-FFF2-40B4-BE49-F238E27FC236}">
                <a16:creationId xmlns:a16="http://schemas.microsoft.com/office/drawing/2014/main" id="{D5C2E993-AF19-620F-E108-8C0ABE01FE20}"/>
              </a:ext>
            </a:extLst>
          </p:cNvPr>
          <p:cNvGrpSpPr>
            <a:grpSpLocks noChangeAspect="1"/>
          </p:cNvGrpSpPr>
          <p:nvPr/>
        </p:nvGrpSpPr>
        <p:grpSpPr>
          <a:xfrm>
            <a:off x="5599811" y="2348505"/>
            <a:ext cx="3436685" cy="2332443"/>
            <a:chOff x="6823005" y="3216050"/>
            <a:chExt cx="2069387" cy="1404464"/>
          </a:xfrm>
        </p:grpSpPr>
        <p:pic>
          <p:nvPicPr>
            <p:cNvPr id="8" name="図 7" descr="挿絵 が含まれている画像&#10;&#10;自動的に生成された説明">
              <a:extLst>
                <a:ext uri="{FF2B5EF4-FFF2-40B4-BE49-F238E27FC236}">
                  <a16:creationId xmlns:a16="http://schemas.microsoft.com/office/drawing/2014/main" id="{D25528A0-4443-3BC4-4D36-F60788141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3824081"/>
              <a:ext cx="792000" cy="796433"/>
            </a:xfrm>
            <a:prstGeom prst="rect">
              <a:avLst/>
            </a:prstGeom>
          </p:spPr>
        </p:pic>
        <p:sp>
          <p:nvSpPr>
            <p:cNvPr id="9" name="吹き出し: 円形 16">
              <a:extLst>
                <a:ext uri="{FF2B5EF4-FFF2-40B4-BE49-F238E27FC236}">
                  <a16:creationId xmlns:a16="http://schemas.microsoft.com/office/drawing/2014/main" id="{033B0C76-F851-1104-D361-0A0932155B80}"/>
                </a:ext>
              </a:extLst>
            </p:cNvPr>
            <p:cNvSpPr/>
            <p:nvPr/>
          </p:nvSpPr>
          <p:spPr>
            <a:xfrm>
              <a:off x="6823005" y="3216050"/>
              <a:ext cx="1298754" cy="707601"/>
            </a:xfrm>
            <a:custGeom>
              <a:avLst/>
              <a:gdLst>
                <a:gd name="connsiteX0" fmla="*/ 1376673 w 1368000"/>
                <a:gd name="connsiteY0" fmla="*/ 647568 h 720000"/>
                <a:gd name="connsiteX1" fmla="*/ 1130340 w 1368000"/>
                <a:gd name="connsiteY1" fmla="*/ 632790 h 720000"/>
                <a:gd name="connsiteX2" fmla="*/ 504200 w 1368000"/>
                <a:gd name="connsiteY2" fmla="*/ 707339 h 720000"/>
                <a:gd name="connsiteX3" fmla="*/ 154681 w 1368000"/>
                <a:gd name="connsiteY3" fmla="*/ 131990 h 720000"/>
                <a:gd name="connsiteX4" fmla="*/ 807583 w 1368000"/>
                <a:gd name="connsiteY4" fmla="*/ 5924 h 720000"/>
                <a:gd name="connsiteX5" fmla="*/ 1291998 w 1368000"/>
                <a:gd name="connsiteY5" fmla="*/ 524925 h 720000"/>
                <a:gd name="connsiteX6" fmla="*/ 1376673 w 1368000"/>
                <a:gd name="connsiteY6" fmla="*/ 647568 h 720000"/>
                <a:gd name="connsiteX0" fmla="*/ 1377110 w 1377110"/>
                <a:gd name="connsiteY0" fmla="*/ 647577 h 720013"/>
                <a:gd name="connsiteX1" fmla="*/ 1130777 w 1377110"/>
                <a:gd name="connsiteY1" fmla="*/ 632799 h 720013"/>
                <a:gd name="connsiteX2" fmla="*/ 504637 w 1377110"/>
                <a:gd name="connsiteY2" fmla="*/ 707348 h 720013"/>
                <a:gd name="connsiteX3" fmla="*/ 155118 w 1377110"/>
                <a:gd name="connsiteY3" fmla="*/ 131999 h 720013"/>
                <a:gd name="connsiteX4" fmla="*/ 808020 w 1377110"/>
                <a:gd name="connsiteY4" fmla="*/ 5933 h 720013"/>
                <a:gd name="connsiteX5" fmla="*/ 1235830 w 1377110"/>
                <a:gd name="connsiteY5" fmla="*/ 524934 h 720013"/>
                <a:gd name="connsiteX6" fmla="*/ 1377110 w 1377110"/>
                <a:gd name="connsiteY6" fmla="*/ 647577 h 720013"/>
                <a:gd name="connsiteX0" fmla="*/ 1323593 w 1323593"/>
                <a:gd name="connsiteY0" fmla="*/ 647577 h 733552"/>
                <a:gd name="connsiteX1" fmla="*/ 1092500 w 1323593"/>
                <a:gd name="connsiteY1" fmla="*/ 595787 h 733552"/>
                <a:gd name="connsiteX2" fmla="*/ 451120 w 1323593"/>
                <a:gd name="connsiteY2" fmla="*/ 707348 h 733552"/>
                <a:gd name="connsiteX3" fmla="*/ 101601 w 1323593"/>
                <a:gd name="connsiteY3" fmla="*/ 131999 h 733552"/>
                <a:gd name="connsiteX4" fmla="*/ 754503 w 1323593"/>
                <a:gd name="connsiteY4" fmla="*/ 5933 h 733552"/>
                <a:gd name="connsiteX5" fmla="*/ 1182313 w 1323593"/>
                <a:gd name="connsiteY5" fmla="*/ 524934 h 733552"/>
                <a:gd name="connsiteX6" fmla="*/ 1323593 w 1323593"/>
                <a:gd name="connsiteY6" fmla="*/ 647577 h 733552"/>
                <a:gd name="connsiteX0" fmla="*/ 1280050 w 1280050"/>
                <a:gd name="connsiteY0" fmla="*/ 627983 h 733552"/>
                <a:gd name="connsiteX1" fmla="*/ 1092500 w 1280050"/>
                <a:gd name="connsiteY1" fmla="*/ 595787 h 733552"/>
                <a:gd name="connsiteX2" fmla="*/ 451120 w 1280050"/>
                <a:gd name="connsiteY2" fmla="*/ 707348 h 733552"/>
                <a:gd name="connsiteX3" fmla="*/ 101601 w 1280050"/>
                <a:gd name="connsiteY3" fmla="*/ 131999 h 733552"/>
                <a:gd name="connsiteX4" fmla="*/ 754503 w 1280050"/>
                <a:gd name="connsiteY4" fmla="*/ 5933 h 733552"/>
                <a:gd name="connsiteX5" fmla="*/ 1182313 w 1280050"/>
                <a:gd name="connsiteY5" fmla="*/ 524934 h 733552"/>
                <a:gd name="connsiteX6" fmla="*/ 1280050 w 1280050"/>
                <a:gd name="connsiteY6" fmla="*/ 627983 h 733552"/>
                <a:gd name="connsiteX0" fmla="*/ 1196930 w 1196930"/>
                <a:gd name="connsiteY0" fmla="*/ 629293 h 736729"/>
                <a:gd name="connsiteX1" fmla="*/ 1009380 w 1196930"/>
                <a:gd name="connsiteY1" fmla="*/ 597097 h 736729"/>
                <a:gd name="connsiteX2" fmla="*/ 252611 w 1196930"/>
                <a:gd name="connsiteY2" fmla="*/ 710835 h 736729"/>
                <a:gd name="connsiteX3" fmla="*/ 18481 w 1196930"/>
                <a:gd name="connsiteY3" fmla="*/ 133309 h 736729"/>
                <a:gd name="connsiteX4" fmla="*/ 671383 w 1196930"/>
                <a:gd name="connsiteY4" fmla="*/ 7243 h 736729"/>
                <a:gd name="connsiteX5" fmla="*/ 1099193 w 1196930"/>
                <a:gd name="connsiteY5" fmla="*/ 526244 h 736729"/>
                <a:gd name="connsiteX6" fmla="*/ 1196930 w 1196930"/>
                <a:gd name="connsiteY6" fmla="*/ 629293 h 736729"/>
                <a:gd name="connsiteX0" fmla="*/ 1201347 w 1201347"/>
                <a:gd name="connsiteY0" fmla="*/ 629293 h 715994"/>
                <a:gd name="connsiteX1" fmla="*/ 1013797 w 1201347"/>
                <a:gd name="connsiteY1" fmla="*/ 597097 h 715994"/>
                <a:gd name="connsiteX2" fmla="*/ 257028 w 1201347"/>
                <a:gd name="connsiteY2" fmla="*/ 710835 h 715994"/>
                <a:gd name="connsiteX3" fmla="*/ 22898 w 1201347"/>
                <a:gd name="connsiteY3" fmla="*/ 133309 h 715994"/>
                <a:gd name="connsiteX4" fmla="*/ 675800 w 1201347"/>
                <a:gd name="connsiteY4" fmla="*/ 7243 h 715994"/>
                <a:gd name="connsiteX5" fmla="*/ 1103610 w 1201347"/>
                <a:gd name="connsiteY5" fmla="*/ 526244 h 715994"/>
                <a:gd name="connsiteX6" fmla="*/ 1201347 w 1201347"/>
                <a:gd name="connsiteY6" fmla="*/ 629293 h 715994"/>
                <a:gd name="connsiteX0" fmla="*/ 1200455 w 1200455"/>
                <a:gd name="connsiteY0" fmla="*/ 629293 h 729819"/>
                <a:gd name="connsiteX1" fmla="*/ 1012905 w 1200455"/>
                <a:gd name="connsiteY1" fmla="*/ 597097 h 729819"/>
                <a:gd name="connsiteX2" fmla="*/ 256136 w 1200455"/>
                <a:gd name="connsiteY2" fmla="*/ 710835 h 729819"/>
                <a:gd name="connsiteX3" fmla="*/ 22006 w 1200455"/>
                <a:gd name="connsiteY3" fmla="*/ 133309 h 729819"/>
                <a:gd name="connsiteX4" fmla="*/ 674908 w 1200455"/>
                <a:gd name="connsiteY4" fmla="*/ 7243 h 729819"/>
                <a:gd name="connsiteX5" fmla="*/ 1102718 w 1200455"/>
                <a:gd name="connsiteY5" fmla="*/ 526244 h 729819"/>
                <a:gd name="connsiteX6" fmla="*/ 1200455 w 1200455"/>
                <a:gd name="connsiteY6" fmla="*/ 629293 h 729819"/>
                <a:gd name="connsiteX0" fmla="*/ 1199895 w 1199895"/>
                <a:gd name="connsiteY0" fmla="*/ 629293 h 737827"/>
                <a:gd name="connsiteX1" fmla="*/ 1012345 w 1199895"/>
                <a:gd name="connsiteY1" fmla="*/ 597097 h 737827"/>
                <a:gd name="connsiteX2" fmla="*/ 255576 w 1199895"/>
                <a:gd name="connsiteY2" fmla="*/ 710835 h 737827"/>
                <a:gd name="connsiteX3" fmla="*/ 21446 w 1199895"/>
                <a:gd name="connsiteY3" fmla="*/ 133309 h 737827"/>
                <a:gd name="connsiteX4" fmla="*/ 674348 w 1199895"/>
                <a:gd name="connsiteY4" fmla="*/ 7243 h 737827"/>
                <a:gd name="connsiteX5" fmla="*/ 1102158 w 1199895"/>
                <a:gd name="connsiteY5" fmla="*/ 526244 h 737827"/>
                <a:gd name="connsiteX6" fmla="*/ 1199895 w 1199895"/>
                <a:gd name="connsiteY6" fmla="*/ 629293 h 737827"/>
                <a:gd name="connsiteX0" fmla="*/ 1213143 w 1213143"/>
                <a:gd name="connsiteY0" fmla="*/ 625553 h 728378"/>
                <a:gd name="connsiteX1" fmla="*/ 1025593 w 1213143"/>
                <a:gd name="connsiteY1" fmla="*/ 593357 h 728378"/>
                <a:gd name="connsiteX2" fmla="*/ 268824 w 1213143"/>
                <a:gd name="connsiteY2" fmla="*/ 707095 h 728378"/>
                <a:gd name="connsiteX3" fmla="*/ 17277 w 1213143"/>
                <a:gd name="connsiteY3" fmla="*/ 197060 h 728378"/>
                <a:gd name="connsiteX4" fmla="*/ 687596 w 1213143"/>
                <a:gd name="connsiteY4" fmla="*/ 3503 h 728378"/>
                <a:gd name="connsiteX5" fmla="*/ 1115406 w 1213143"/>
                <a:gd name="connsiteY5" fmla="*/ 522504 h 728378"/>
                <a:gd name="connsiteX6" fmla="*/ 1213143 w 1213143"/>
                <a:gd name="connsiteY6" fmla="*/ 625553 h 728378"/>
                <a:gd name="connsiteX0" fmla="*/ 1200966 w 1200966"/>
                <a:gd name="connsiteY0" fmla="*/ 627112 h 729937"/>
                <a:gd name="connsiteX1" fmla="*/ 1013416 w 1200966"/>
                <a:gd name="connsiteY1" fmla="*/ 594916 h 729937"/>
                <a:gd name="connsiteX2" fmla="*/ 256647 w 1200966"/>
                <a:gd name="connsiteY2" fmla="*/ 708654 h 729937"/>
                <a:gd name="connsiteX3" fmla="*/ 5100 w 1200966"/>
                <a:gd name="connsiteY3" fmla="*/ 198619 h 729937"/>
                <a:gd name="connsiteX4" fmla="*/ 675419 w 1200966"/>
                <a:gd name="connsiteY4" fmla="*/ 5062 h 729937"/>
                <a:gd name="connsiteX5" fmla="*/ 1103229 w 1200966"/>
                <a:gd name="connsiteY5" fmla="*/ 524063 h 729937"/>
                <a:gd name="connsiteX6" fmla="*/ 1200966 w 1200966"/>
                <a:gd name="connsiteY6" fmla="*/ 627112 h 729937"/>
                <a:gd name="connsiteX0" fmla="*/ 1201776 w 1201776"/>
                <a:gd name="connsiteY0" fmla="*/ 627112 h 710771"/>
                <a:gd name="connsiteX1" fmla="*/ 1014226 w 1201776"/>
                <a:gd name="connsiteY1" fmla="*/ 594916 h 710771"/>
                <a:gd name="connsiteX2" fmla="*/ 257457 w 1201776"/>
                <a:gd name="connsiteY2" fmla="*/ 708654 h 710771"/>
                <a:gd name="connsiteX3" fmla="*/ 5910 w 1201776"/>
                <a:gd name="connsiteY3" fmla="*/ 198619 h 710771"/>
                <a:gd name="connsiteX4" fmla="*/ 676229 w 1201776"/>
                <a:gd name="connsiteY4" fmla="*/ 5062 h 710771"/>
                <a:gd name="connsiteX5" fmla="*/ 1104039 w 1201776"/>
                <a:gd name="connsiteY5" fmla="*/ 524063 h 710771"/>
                <a:gd name="connsiteX6" fmla="*/ 1201776 w 1201776"/>
                <a:gd name="connsiteY6" fmla="*/ 627112 h 710771"/>
                <a:gd name="connsiteX0" fmla="*/ 1213247 w 1213247"/>
                <a:gd name="connsiteY0" fmla="*/ 625430 h 682337"/>
                <a:gd name="connsiteX1" fmla="*/ 1025697 w 1213247"/>
                <a:gd name="connsiteY1" fmla="*/ 593234 h 682337"/>
                <a:gd name="connsiteX2" fmla="*/ 279813 w 1213247"/>
                <a:gd name="connsiteY2" fmla="*/ 678669 h 682337"/>
                <a:gd name="connsiteX3" fmla="*/ 17381 w 1213247"/>
                <a:gd name="connsiteY3" fmla="*/ 196937 h 682337"/>
                <a:gd name="connsiteX4" fmla="*/ 687700 w 1213247"/>
                <a:gd name="connsiteY4" fmla="*/ 3380 h 682337"/>
                <a:gd name="connsiteX5" fmla="*/ 1115510 w 1213247"/>
                <a:gd name="connsiteY5" fmla="*/ 522381 h 682337"/>
                <a:gd name="connsiteX6" fmla="*/ 1213247 w 1213247"/>
                <a:gd name="connsiteY6" fmla="*/ 625430 h 682337"/>
                <a:gd name="connsiteX0" fmla="*/ 1212982 w 1212982"/>
                <a:gd name="connsiteY0" fmla="*/ 625430 h 692842"/>
                <a:gd name="connsiteX1" fmla="*/ 1025432 w 1212982"/>
                <a:gd name="connsiteY1" fmla="*/ 593234 h 692842"/>
                <a:gd name="connsiteX2" fmla="*/ 279548 w 1212982"/>
                <a:gd name="connsiteY2" fmla="*/ 678669 h 692842"/>
                <a:gd name="connsiteX3" fmla="*/ 17116 w 1212982"/>
                <a:gd name="connsiteY3" fmla="*/ 196937 h 692842"/>
                <a:gd name="connsiteX4" fmla="*/ 687435 w 1212982"/>
                <a:gd name="connsiteY4" fmla="*/ 3380 h 692842"/>
                <a:gd name="connsiteX5" fmla="*/ 1115245 w 1212982"/>
                <a:gd name="connsiteY5" fmla="*/ 522381 h 692842"/>
                <a:gd name="connsiteX6" fmla="*/ 1212982 w 1212982"/>
                <a:gd name="connsiteY6" fmla="*/ 625430 h 692842"/>
                <a:gd name="connsiteX0" fmla="*/ 1212537 w 1212537"/>
                <a:gd name="connsiteY0" fmla="*/ 625430 h 703075"/>
                <a:gd name="connsiteX1" fmla="*/ 1024987 w 1212537"/>
                <a:gd name="connsiteY1" fmla="*/ 593234 h 703075"/>
                <a:gd name="connsiteX2" fmla="*/ 279103 w 1212537"/>
                <a:gd name="connsiteY2" fmla="*/ 678669 h 703075"/>
                <a:gd name="connsiteX3" fmla="*/ 16671 w 1212537"/>
                <a:gd name="connsiteY3" fmla="*/ 196937 h 703075"/>
                <a:gd name="connsiteX4" fmla="*/ 686990 w 1212537"/>
                <a:gd name="connsiteY4" fmla="*/ 3380 h 703075"/>
                <a:gd name="connsiteX5" fmla="*/ 1114800 w 1212537"/>
                <a:gd name="connsiteY5" fmla="*/ 522381 h 703075"/>
                <a:gd name="connsiteX6" fmla="*/ 1212537 w 1212537"/>
                <a:gd name="connsiteY6" fmla="*/ 625430 h 703075"/>
                <a:gd name="connsiteX0" fmla="*/ 1212682 w 1212682"/>
                <a:gd name="connsiteY0" fmla="*/ 625430 h 700260"/>
                <a:gd name="connsiteX1" fmla="*/ 1025132 w 1212682"/>
                <a:gd name="connsiteY1" fmla="*/ 593234 h 700260"/>
                <a:gd name="connsiteX2" fmla="*/ 279248 w 1212682"/>
                <a:gd name="connsiteY2" fmla="*/ 678669 h 700260"/>
                <a:gd name="connsiteX3" fmla="*/ 16816 w 1212682"/>
                <a:gd name="connsiteY3" fmla="*/ 196937 h 700260"/>
                <a:gd name="connsiteX4" fmla="*/ 687135 w 1212682"/>
                <a:gd name="connsiteY4" fmla="*/ 3380 h 700260"/>
                <a:gd name="connsiteX5" fmla="*/ 1114945 w 1212682"/>
                <a:gd name="connsiteY5" fmla="*/ 522381 h 700260"/>
                <a:gd name="connsiteX6" fmla="*/ 1212682 w 1212682"/>
                <a:gd name="connsiteY6" fmla="*/ 625430 h 700260"/>
                <a:gd name="connsiteX0" fmla="*/ 1173155 w 1173155"/>
                <a:gd name="connsiteY0" fmla="*/ 624898 h 702064"/>
                <a:gd name="connsiteX1" fmla="*/ 985605 w 1173155"/>
                <a:gd name="connsiteY1" fmla="*/ 592702 h 702064"/>
                <a:gd name="connsiteX2" fmla="*/ 239721 w 1173155"/>
                <a:gd name="connsiteY2" fmla="*/ 678137 h 702064"/>
                <a:gd name="connsiteX3" fmla="*/ 18654 w 1173155"/>
                <a:gd name="connsiteY3" fmla="*/ 220354 h 702064"/>
                <a:gd name="connsiteX4" fmla="*/ 647608 w 1173155"/>
                <a:gd name="connsiteY4" fmla="*/ 2848 h 702064"/>
                <a:gd name="connsiteX5" fmla="*/ 1075418 w 1173155"/>
                <a:gd name="connsiteY5" fmla="*/ 521849 h 702064"/>
                <a:gd name="connsiteX6" fmla="*/ 1173155 w 1173155"/>
                <a:gd name="connsiteY6" fmla="*/ 624898 h 702064"/>
                <a:gd name="connsiteX0" fmla="*/ 1180632 w 1180632"/>
                <a:gd name="connsiteY0" fmla="*/ 625188 h 702354"/>
                <a:gd name="connsiteX1" fmla="*/ 993082 w 1180632"/>
                <a:gd name="connsiteY1" fmla="*/ 592992 h 702354"/>
                <a:gd name="connsiteX2" fmla="*/ 247198 w 1180632"/>
                <a:gd name="connsiteY2" fmla="*/ 678427 h 702354"/>
                <a:gd name="connsiteX3" fmla="*/ 26131 w 1180632"/>
                <a:gd name="connsiteY3" fmla="*/ 220644 h 702354"/>
                <a:gd name="connsiteX4" fmla="*/ 655085 w 1180632"/>
                <a:gd name="connsiteY4" fmla="*/ 3138 h 702354"/>
                <a:gd name="connsiteX5" fmla="*/ 1082895 w 1180632"/>
                <a:gd name="connsiteY5" fmla="*/ 522139 h 702354"/>
                <a:gd name="connsiteX6" fmla="*/ 1180632 w 1180632"/>
                <a:gd name="connsiteY6" fmla="*/ 625188 h 702354"/>
                <a:gd name="connsiteX0" fmla="*/ 1205040 w 1205040"/>
                <a:gd name="connsiteY0" fmla="*/ 627102 h 704268"/>
                <a:gd name="connsiteX1" fmla="*/ 1017490 w 1205040"/>
                <a:gd name="connsiteY1" fmla="*/ 594906 h 704268"/>
                <a:gd name="connsiteX2" fmla="*/ 271606 w 1205040"/>
                <a:gd name="connsiteY2" fmla="*/ 680341 h 704268"/>
                <a:gd name="connsiteX3" fmla="*/ 50539 w 1205040"/>
                <a:gd name="connsiteY3" fmla="*/ 222558 h 704268"/>
                <a:gd name="connsiteX4" fmla="*/ 679493 w 1205040"/>
                <a:gd name="connsiteY4" fmla="*/ 5052 h 704268"/>
                <a:gd name="connsiteX5" fmla="*/ 1107303 w 1205040"/>
                <a:gd name="connsiteY5" fmla="*/ 524053 h 704268"/>
                <a:gd name="connsiteX6" fmla="*/ 1205040 w 1205040"/>
                <a:gd name="connsiteY6" fmla="*/ 627102 h 704268"/>
                <a:gd name="connsiteX0" fmla="*/ 1180336 w 1180336"/>
                <a:gd name="connsiteY0" fmla="*/ 627709 h 704875"/>
                <a:gd name="connsiteX1" fmla="*/ 992786 w 1180336"/>
                <a:gd name="connsiteY1" fmla="*/ 595513 h 704875"/>
                <a:gd name="connsiteX2" fmla="*/ 246902 w 1180336"/>
                <a:gd name="connsiteY2" fmla="*/ 680948 h 704875"/>
                <a:gd name="connsiteX3" fmla="*/ 25835 w 1180336"/>
                <a:gd name="connsiteY3" fmla="*/ 223165 h 704875"/>
                <a:gd name="connsiteX4" fmla="*/ 654789 w 1180336"/>
                <a:gd name="connsiteY4" fmla="*/ 5659 h 704875"/>
                <a:gd name="connsiteX5" fmla="*/ 1082599 w 1180336"/>
                <a:gd name="connsiteY5" fmla="*/ 524660 h 704875"/>
                <a:gd name="connsiteX6" fmla="*/ 1180336 w 1180336"/>
                <a:gd name="connsiteY6" fmla="*/ 627709 h 704875"/>
                <a:gd name="connsiteX0" fmla="*/ 1194231 w 1194231"/>
                <a:gd name="connsiteY0" fmla="*/ 628324 h 706117"/>
                <a:gd name="connsiteX1" fmla="*/ 1006681 w 1194231"/>
                <a:gd name="connsiteY1" fmla="*/ 596128 h 706117"/>
                <a:gd name="connsiteX2" fmla="*/ 260797 w 1194231"/>
                <a:gd name="connsiteY2" fmla="*/ 681563 h 706117"/>
                <a:gd name="connsiteX3" fmla="*/ 24490 w 1194231"/>
                <a:gd name="connsiteY3" fmla="*/ 215072 h 706117"/>
                <a:gd name="connsiteX4" fmla="*/ 668684 w 1194231"/>
                <a:gd name="connsiteY4" fmla="*/ 6274 h 706117"/>
                <a:gd name="connsiteX5" fmla="*/ 1096494 w 1194231"/>
                <a:gd name="connsiteY5" fmla="*/ 525275 h 706117"/>
                <a:gd name="connsiteX6" fmla="*/ 1194231 w 1194231"/>
                <a:gd name="connsiteY6" fmla="*/ 628324 h 706117"/>
                <a:gd name="connsiteX0" fmla="*/ 1187265 w 1187265"/>
                <a:gd name="connsiteY0" fmla="*/ 625072 h 702865"/>
                <a:gd name="connsiteX1" fmla="*/ 999715 w 1187265"/>
                <a:gd name="connsiteY1" fmla="*/ 592876 h 702865"/>
                <a:gd name="connsiteX2" fmla="*/ 253831 w 1187265"/>
                <a:gd name="connsiteY2" fmla="*/ 678311 h 702865"/>
                <a:gd name="connsiteX3" fmla="*/ 17524 w 1187265"/>
                <a:gd name="connsiteY3" fmla="*/ 211820 h 702865"/>
                <a:gd name="connsiteX4" fmla="*/ 661718 w 1187265"/>
                <a:gd name="connsiteY4" fmla="*/ 3022 h 702865"/>
                <a:gd name="connsiteX5" fmla="*/ 1089528 w 1187265"/>
                <a:gd name="connsiteY5" fmla="*/ 522023 h 702865"/>
                <a:gd name="connsiteX6" fmla="*/ 1187265 w 1187265"/>
                <a:gd name="connsiteY6" fmla="*/ 625072 h 702865"/>
                <a:gd name="connsiteX0" fmla="*/ 1187287 w 1187287"/>
                <a:gd name="connsiteY0" fmla="*/ 625072 h 735262"/>
                <a:gd name="connsiteX1" fmla="*/ 999737 w 1187287"/>
                <a:gd name="connsiteY1" fmla="*/ 592876 h 735262"/>
                <a:gd name="connsiteX2" fmla="*/ 253853 w 1187287"/>
                <a:gd name="connsiteY2" fmla="*/ 678311 h 735262"/>
                <a:gd name="connsiteX3" fmla="*/ 17546 w 1187287"/>
                <a:gd name="connsiteY3" fmla="*/ 211820 h 735262"/>
                <a:gd name="connsiteX4" fmla="*/ 661740 w 1187287"/>
                <a:gd name="connsiteY4" fmla="*/ 3022 h 735262"/>
                <a:gd name="connsiteX5" fmla="*/ 1089550 w 1187287"/>
                <a:gd name="connsiteY5" fmla="*/ 522023 h 735262"/>
                <a:gd name="connsiteX6" fmla="*/ 1187287 w 1187287"/>
                <a:gd name="connsiteY6" fmla="*/ 625072 h 735262"/>
                <a:gd name="connsiteX0" fmla="*/ 1203973 w 1203973"/>
                <a:gd name="connsiteY0" fmla="*/ 625072 h 702084"/>
                <a:gd name="connsiteX1" fmla="*/ 1016423 w 1203973"/>
                <a:gd name="connsiteY1" fmla="*/ 592876 h 702084"/>
                <a:gd name="connsiteX2" fmla="*/ 270539 w 1203973"/>
                <a:gd name="connsiteY2" fmla="*/ 678311 h 702084"/>
                <a:gd name="connsiteX3" fmla="*/ 34232 w 1203973"/>
                <a:gd name="connsiteY3" fmla="*/ 211820 h 702084"/>
                <a:gd name="connsiteX4" fmla="*/ 678426 w 1203973"/>
                <a:gd name="connsiteY4" fmla="*/ 3022 h 702084"/>
                <a:gd name="connsiteX5" fmla="*/ 1106236 w 1203973"/>
                <a:gd name="connsiteY5" fmla="*/ 522023 h 702084"/>
                <a:gd name="connsiteX6" fmla="*/ 1203973 w 1203973"/>
                <a:gd name="connsiteY6" fmla="*/ 625072 h 702084"/>
                <a:gd name="connsiteX0" fmla="*/ 1201407 w 1201407"/>
                <a:gd name="connsiteY0" fmla="*/ 622934 h 699946"/>
                <a:gd name="connsiteX1" fmla="*/ 1013857 w 1201407"/>
                <a:gd name="connsiteY1" fmla="*/ 590738 h 699946"/>
                <a:gd name="connsiteX2" fmla="*/ 267973 w 1201407"/>
                <a:gd name="connsiteY2" fmla="*/ 676173 h 699946"/>
                <a:gd name="connsiteX3" fmla="*/ 31666 w 1201407"/>
                <a:gd name="connsiteY3" fmla="*/ 209682 h 699946"/>
                <a:gd name="connsiteX4" fmla="*/ 641025 w 1201407"/>
                <a:gd name="connsiteY4" fmla="*/ 3061 h 699946"/>
                <a:gd name="connsiteX5" fmla="*/ 1103670 w 1201407"/>
                <a:gd name="connsiteY5" fmla="*/ 519885 h 699946"/>
                <a:gd name="connsiteX6" fmla="*/ 1201407 w 1201407"/>
                <a:gd name="connsiteY6" fmla="*/ 622934 h 699946"/>
                <a:gd name="connsiteX0" fmla="*/ 1198897 w 1198897"/>
                <a:gd name="connsiteY0" fmla="*/ 622956 h 705379"/>
                <a:gd name="connsiteX1" fmla="*/ 1011347 w 1198897"/>
                <a:gd name="connsiteY1" fmla="*/ 590760 h 705379"/>
                <a:gd name="connsiteX2" fmla="*/ 274171 w 1198897"/>
                <a:gd name="connsiteY2" fmla="*/ 682727 h 705379"/>
                <a:gd name="connsiteX3" fmla="*/ 29156 w 1198897"/>
                <a:gd name="connsiteY3" fmla="*/ 209704 h 705379"/>
                <a:gd name="connsiteX4" fmla="*/ 638515 w 1198897"/>
                <a:gd name="connsiteY4" fmla="*/ 3083 h 705379"/>
                <a:gd name="connsiteX5" fmla="*/ 1101160 w 1198897"/>
                <a:gd name="connsiteY5" fmla="*/ 519907 h 705379"/>
                <a:gd name="connsiteX6" fmla="*/ 1198897 w 1198897"/>
                <a:gd name="connsiteY6" fmla="*/ 622956 h 705379"/>
                <a:gd name="connsiteX0" fmla="*/ 1198848 w 1198848"/>
                <a:gd name="connsiteY0" fmla="*/ 622956 h 706307"/>
                <a:gd name="connsiteX1" fmla="*/ 1011298 w 1198848"/>
                <a:gd name="connsiteY1" fmla="*/ 590760 h 706307"/>
                <a:gd name="connsiteX2" fmla="*/ 274122 w 1198848"/>
                <a:gd name="connsiteY2" fmla="*/ 682727 h 706307"/>
                <a:gd name="connsiteX3" fmla="*/ 29107 w 1198848"/>
                <a:gd name="connsiteY3" fmla="*/ 209704 h 706307"/>
                <a:gd name="connsiteX4" fmla="*/ 638466 w 1198848"/>
                <a:gd name="connsiteY4" fmla="*/ 3083 h 706307"/>
                <a:gd name="connsiteX5" fmla="*/ 1101111 w 1198848"/>
                <a:gd name="connsiteY5" fmla="*/ 519907 h 706307"/>
                <a:gd name="connsiteX6" fmla="*/ 1198848 w 1198848"/>
                <a:gd name="connsiteY6" fmla="*/ 622956 h 706307"/>
                <a:gd name="connsiteX0" fmla="*/ 1204999 w 1204999"/>
                <a:gd name="connsiteY0" fmla="*/ 623372 h 706723"/>
                <a:gd name="connsiteX1" fmla="*/ 1017449 w 1204999"/>
                <a:gd name="connsiteY1" fmla="*/ 591176 h 706723"/>
                <a:gd name="connsiteX2" fmla="*/ 280273 w 1204999"/>
                <a:gd name="connsiteY2" fmla="*/ 683143 h 706723"/>
                <a:gd name="connsiteX3" fmla="*/ 35258 w 1204999"/>
                <a:gd name="connsiteY3" fmla="*/ 210120 h 706723"/>
                <a:gd name="connsiteX4" fmla="*/ 644617 w 1204999"/>
                <a:gd name="connsiteY4" fmla="*/ 3499 h 706723"/>
                <a:gd name="connsiteX5" fmla="*/ 1107262 w 1204999"/>
                <a:gd name="connsiteY5" fmla="*/ 520323 h 706723"/>
                <a:gd name="connsiteX6" fmla="*/ 1204999 w 1204999"/>
                <a:gd name="connsiteY6" fmla="*/ 623372 h 706723"/>
                <a:gd name="connsiteX0" fmla="*/ 1202127 w 1202127"/>
                <a:gd name="connsiteY0" fmla="*/ 623762 h 707113"/>
                <a:gd name="connsiteX1" fmla="*/ 1014577 w 1202127"/>
                <a:gd name="connsiteY1" fmla="*/ 591566 h 707113"/>
                <a:gd name="connsiteX2" fmla="*/ 277401 w 1202127"/>
                <a:gd name="connsiteY2" fmla="*/ 683533 h 707113"/>
                <a:gd name="connsiteX3" fmla="*/ 32386 w 1202127"/>
                <a:gd name="connsiteY3" fmla="*/ 210510 h 707113"/>
                <a:gd name="connsiteX4" fmla="*/ 641745 w 1202127"/>
                <a:gd name="connsiteY4" fmla="*/ 3889 h 707113"/>
                <a:gd name="connsiteX5" fmla="*/ 1104390 w 1202127"/>
                <a:gd name="connsiteY5" fmla="*/ 520713 h 707113"/>
                <a:gd name="connsiteX6" fmla="*/ 1202127 w 1202127"/>
                <a:gd name="connsiteY6" fmla="*/ 623762 h 707113"/>
                <a:gd name="connsiteX0" fmla="*/ 970064 w 1184385"/>
                <a:gd name="connsiteY0" fmla="*/ 859289 h 859289"/>
                <a:gd name="connsiteX1" fmla="*/ 1014577 w 1184385"/>
                <a:gd name="connsiteY1" fmla="*/ 591566 h 859289"/>
                <a:gd name="connsiteX2" fmla="*/ 277401 w 1184385"/>
                <a:gd name="connsiteY2" fmla="*/ 683533 h 859289"/>
                <a:gd name="connsiteX3" fmla="*/ 32386 w 1184385"/>
                <a:gd name="connsiteY3" fmla="*/ 210510 h 859289"/>
                <a:gd name="connsiteX4" fmla="*/ 641745 w 1184385"/>
                <a:gd name="connsiteY4" fmla="*/ 3889 h 859289"/>
                <a:gd name="connsiteX5" fmla="*/ 1104390 w 1184385"/>
                <a:gd name="connsiteY5" fmla="*/ 520713 h 859289"/>
                <a:gd name="connsiteX6" fmla="*/ 970064 w 1184385"/>
                <a:gd name="connsiteY6" fmla="*/ 859289 h 859289"/>
                <a:gd name="connsiteX0" fmla="*/ 953297 w 1167618"/>
                <a:gd name="connsiteY0" fmla="*/ 859289 h 859289"/>
                <a:gd name="connsiteX1" fmla="*/ 883510 w 1167618"/>
                <a:gd name="connsiteY1" fmla="*/ 653911 h 859289"/>
                <a:gd name="connsiteX2" fmla="*/ 260634 w 1167618"/>
                <a:gd name="connsiteY2" fmla="*/ 683533 h 859289"/>
                <a:gd name="connsiteX3" fmla="*/ 15619 w 1167618"/>
                <a:gd name="connsiteY3" fmla="*/ 210510 h 859289"/>
                <a:gd name="connsiteX4" fmla="*/ 624978 w 1167618"/>
                <a:gd name="connsiteY4" fmla="*/ 3889 h 859289"/>
                <a:gd name="connsiteX5" fmla="*/ 1087623 w 1167618"/>
                <a:gd name="connsiteY5" fmla="*/ 520713 h 859289"/>
                <a:gd name="connsiteX6" fmla="*/ 953297 w 1167618"/>
                <a:gd name="connsiteY6" fmla="*/ 859289 h 859289"/>
                <a:gd name="connsiteX0" fmla="*/ 953297 w 1069082"/>
                <a:gd name="connsiteY0" fmla="*/ 859289 h 859289"/>
                <a:gd name="connsiteX1" fmla="*/ 883510 w 1069082"/>
                <a:gd name="connsiteY1" fmla="*/ 653911 h 859289"/>
                <a:gd name="connsiteX2" fmla="*/ 260634 w 1069082"/>
                <a:gd name="connsiteY2" fmla="*/ 683533 h 859289"/>
                <a:gd name="connsiteX3" fmla="*/ 15619 w 1069082"/>
                <a:gd name="connsiteY3" fmla="*/ 210510 h 859289"/>
                <a:gd name="connsiteX4" fmla="*/ 624978 w 1069082"/>
                <a:gd name="connsiteY4" fmla="*/ 3889 h 859289"/>
                <a:gd name="connsiteX5" fmla="*/ 962932 w 1069082"/>
                <a:gd name="connsiteY5" fmla="*/ 610768 h 859289"/>
                <a:gd name="connsiteX6" fmla="*/ 953297 w 1069082"/>
                <a:gd name="connsiteY6" fmla="*/ 859289 h 859289"/>
                <a:gd name="connsiteX0" fmla="*/ 1019106 w 1069082"/>
                <a:gd name="connsiteY0" fmla="*/ 807335 h 807335"/>
                <a:gd name="connsiteX1" fmla="*/ 883510 w 1069082"/>
                <a:gd name="connsiteY1" fmla="*/ 653911 h 807335"/>
                <a:gd name="connsiteX2" fmla="*/ 260634 w 1069082"/>
                <a:gd name="connsiteY2" fmla="*/ 683533 h 807335"/>
                <a:gd name="connsiteX3" fmla="*/ 15619 w 1069082"/>
                <a:gd name="connsiteY3" fmla="*/ 210510 h 807335"/>
                <a:gd name="connsiteX4" fmla="*/ 624978 w 1069082"/>
                <a:gd name="connsiteY4" fmla="*/ 3889 h 807335"/>
                <a:gd name="connsiteX5" fmla="*/ 962932 w 1069082"/>
                <a:gd name="connsiteY5" fmla="*/ 610768 h 807335"/>
                <a:gd name="connsiteX6" fmla="*/ 1019106 w 1069082"/>
                <a:gd name="connsiteY6" fmla="*/ 807335 h 807335"/>
                <a:gd name="connsiteX0" fmla="*/ 984470 w 1069082"/>
                <a:gd name="connsiteY0" fmla="*/ 724208 h 727544"/>
                <a:gd name="connsiteX1" fmla="*/ 883510 w 1069082"/>
                <a:gd name="connsiteY1" fmla="*/ 653911 h 727544"/>
                <a:gd name="connsiteX2" fmla="*/ 260634 w 1069082"/>
                <a:gd name="connsiteY2" fmla="*/ 683533 h 727544"/>
                <a:gd name="connsiteX3" fmla="*/ 15619 w 1069082"/>
                <a:gd name="connsiteY3" fmla="*/ 210510 h 727544"/>
                <a:gd name="connsiteX4" fmla="*/ 624978 w 1069082"/>
                <a:gd name="connsiteY4" fmla="*/ 3889 h 727544"/>
                <a:gd name="connsiteX5" fmla="*/ 962932 w 1069082"/>
                <a:gd name="connsiteY5" fmla="*/ 610768 h 727544"/>
                <a:gd name="connsiteX6" fmla="*/ 984470 w 1069082"/>
                <a:gd name="connsiteY6" fmla="*/ 724208 h 727544"/>
                <a:gd name="connsiteX0" fmla="*/ 1029497 w 1069082"/>
                <a:gd name="connsiteY0" fmla="*/ 744990 h 744990"/>
                <a:gd name="connsiteX1" fmla="*/ 883510 w 1069082"/>
                <a:gd name="connsiteY1" fmla="*/ 653911 h 744990"/>
                <a:gd name="connsiteX2" fmla="*/ 260634 w 1069082"/>
                <a:gd name="connsiteY2" fmla="*/ 683533 h 744990"/>
                <a:gd name="connsiteX3" fmla="*/ 15619 w 1069082"/>
                <a:gd name="connsiteY3" fmla="*/ 210510 h 744990"/>
                <a:gd name="connsiteX4" fmla="*/ 624978 w 1069082"/>
                <a:gd name="connsiteY4" fmla="*/ 3889 h 744990"/>
                <a:gd name="connsiteX5" fmla="*/ 962932 w 1069082"/>
                <a:gd name="connsiteY5" fmla="*/ 610768 h 744990"/>
                <a:gd name="connsiteX6" fmla="*/ 1029497 w 1069082"/>
                <a:gd name="connsiteY6" fmla="*/ 744990 h 744990"/>
                <a:gd name="connsiteX0" fmla="*/ 1055675 w 1095260"/>
                <a:gd name="connsiteY0" fmla="*/ 744032 h 744032"/>
                <a:gd name="connsiteX1" fmla="*/ 909688 w 1095260"/>
                <a:gd name="connsiteY1" fmla="*/ 652953 h 744032"/>
                <a:gd name="connsiteX2" fmla="*/ 148266 w 1095260"/>
                <a:gd name="connsiteY2" fmla="*/ 637548 h 744032"/>
                <a:gd name="connsiteX3" fmla="*/ 41797 w 1095260"/>
                <a:gd name="connsiteY3" fmla="*/ 209552 h 744032"/>
                <a:gd name="connsiteX4" fmla="*/ 651156 w 1095260"/>
                <a:gd name="connsiteY4" fmla="*/ 2931 h 744032"/>
                <a:gd name="connsiteX5" fmla="*/ 989110 w 1095260"/>
                <a:gd name="connsiteY5" fmla="*/ 609810 h 744032"/>
                <a:gd name="connsiteX6" fmla="*/ 1055675 w 1095260"/>
                <a:gd name="connsiteY6" fmla="*/ 744032 h 744032"/>
                <a:gd name="connsiteX0" fmla="*/ 1067236 w 1106821"/>
                <a:gd name="connsiteY0" fmla="*/ 744032 h 744032"/>
                <a:gd name="connsiteX1" fmla="*/ 921249 w 1106821"/>
                <a:gd name="connsiteY1" fmla="*/ 652953 h 744032"/>
                <a:gd name="connsiteX2" fmla="*/ 159827 w 1106821"/>
                <a:gd name="connsiteY2" fmla="*/ 637548 h 744032"/>
                <a:gd name="connsiteX3" fmla="*/ 53358 w 1106821"/>
                <a:gd name="connsiteY3" fmla="*/ 209552 h 744032"/>
                <a:gd name="connsiteX4" fmla="*/ 662717 w 1106821"/>
                <a:gd name="connsiteY4" fmla="*/ 2931 h 744032"/>
                <a:gd name="connsiteX5" fmla="*/ 1000671 w 1106821"/>
                <a:gd name="connsiteY5" fmla="*/ 609810 h 744032"/>
                <a:gd name="connsiteX6" fmla="*/ 1067236 w 1106821"/>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60218 w 1099803"/>
                <a:gd name="connsiteY0" fmla="*/ 744032 h 744032"/>
                <a:gd name="connsiteX1" fmla="*/ 914231 w 1099803"/>
                <a:gd name="connsiteY1" fmla="*/ 652953 h 744032"/>
                <a:gd name="connsiteX2" fmla="*/ 152809 w 1099803"/>
                <a:gd name="connsiteY2" fmla="*/ 637548 h 744032"/>
                <a:gd name="connsiteX3" fmla="*/ 46340 w 1099803"/>
                <a:gd name="connsiteY3" fmla="*/ 209552 h 744032"/>
                <a:gd name="connsiteX4" fmla="*/ 655699 w 1099803"/>
                <a:gd name="connsiteY4" fmla="*/ 2931 h 744032"/>
                <a:gd name="connsiteX5" fmla="*/ 993653 w 1099803"/>
                <a:gd name="connsiteY5" fmla="*/ 609810 h 744032"/>
                <a:gd name="connsiteX6" fmla="*/ 1060218 w 1099803"/>
                <a:gd name="connsiteY6" fmla="*/ 744032 h 744032"/>
                <a:gd name="connsiteX0" fmla="*/ 1074742 w 1114327"/>
                <a:gd name="connsiteY0" fmla="*/ 744043 h 744043"/>
                <a:gd name="connsiteX1" fmla="*/ 928755 w 1114327"/>
                <a:gd name="connsiteY1" fmla="*/ 652964 h 744043"/>
                <a:gd name="connsiteX2" fmla="*/ 132696 w 1114327"/>
                <a:gd name="connsiteY2" fmla="*/ 641023 h 744043"/>
                <a:gd name="connsiteX3" fmla="*/ 60864 w 1114327"/>
                <a:gd name="connsiteY3" fmla="*/ 209563 h 744043"/>
                <a:gd name="connsiteX4" fmla="*/ 670223 w 1114327"/>
                <a:gd name="connsiteY4" fmla="*/ 2942 h 744043"/>
                <a:gd name="connsiteX5" fmla="*/ 1008177 w 1114327"/>
                <a:gd name="connsiteY5" fmla="*/ 609821 h 744043"/>
                <a:gd name="connsiteX6" fmla="*/ 1074742 w 1114327"/>
                <a:gd name="connsiteY6" fmla="*/ 744043 h 744043"/>
                <a:gd name="connsiteX0" fmla="*/ 1081259 w 1120844"/>
                <a:gd name="connsiteY0" fmla="*/ 746149 h 746149"/>
                <a:gd name="connsiteX1" fmla="*/ 935272 w 1120844"/>
                <a:gd name="connsiteY1" fmla="*/ 655070 h 746149"/>
                <a:gd name="connsiteX2" fmla="*/ 139213 w 1120844"/>
                <a:gd name="connsiteY2" fmla="*/ 643129 h 746149"/>
                <a:gd name="connsiteX3" fmla="*/ 50063 w 1120844"/>
                <a:gd name="connsiteY3" fmla="*/ 149324 h 746149"/>
                <a:gd name="connsiteX4" fmla="*/ 676740 w 1120844"/>
                <a:gd name="connsiteY4" fmla="*/ 5048 h 746149"/>
                <a:gd name="connsiteX5" fmla="*/ 1014694 w 1120844"/>
                <a:gd name="connsiteY5" fmla="*/ 611927 h 746149"/>
                <a:gd name="connsiteX6" fmla="*/ 1081259 w 1120844"/>
                <a:gd name="connsiteY6" fmla="*/ 746149 h 746149"/>
                <a:gd name="connsiteX0" fmla="*/ 1101420 w 1141005"/>
                <a:gd name="connsiteY0" fmla="*/ 746274 h 746274"/>
                <a:gd name="connsiteX1" fmla="*/ 955433 w 1141005"/>
                <a:gd name="connsiteY1" fmla="*/ 655195 h 746274"/>
                <a:gd name="connsiteX2" fmla="*/ 114347 w 1141005"/>
                <a:gd name="connsiteY2" fmla="*/ 657109 h 746274"/>
                <a:gd name="connsiteX3" fmla="*/ 70224 w 1141005"/>
                <a:gd name="connsiteY3" fmla="*/ 149449 h 746274"/>
                <a:gd name="connsiteX4" fmla="*/ 696901 w 1141005"/>
                <a:gd name="connsiteY4" fmla="*/ 5173 h 746274"/>
                <a:gd name="connsiteX5" fmla="*/ 1034855 w 1141005"/>
                <a:gd name="connsiteY5" fmla="*/ 612052 h 746274"/>
                <a:gd name="connsiteX6" fmla="*/ 1101420 w 1141005"/>
                <a:gd name="connsiteY6" fmla="*/ 746274 h 746274"/>
                <a:gd name="connsiteX0" fmla="*/ 1118544 w 1158129"/>
                <a:gd name="connsiteY0" fmla="*/ 745804 h 745804"/>
                <a:gd name="connsiteX1" fmla="*/ 972557 w 1158129"/>
                <a:gd name="connsiteY1" fmla="*/ 654725 h 745804"/>
                <a:gd name="connsiteX2" fmla="*/ 100298 w 1158129"/>
                <a:gd name="connsiteY2" fmla="*/ 601221 h 745804"/>
                <a:gd name="connsiteX3" fmla="*/ 87348 w 1158129"/>
                <a:gd name="connsiteY3" fmla="*/ 148979 h 745804"/>
                <a:gd name="connsiteX4" fmla="*/ 714025 w 1158129"/>
                <a:gd name="connsiteY4" fmla="*/ 4703 h 745804"/>
                <a:gd name="connsiteX5" fmla="*/ 1051979 w 1158129"/>
                <a:gd name="connsiteY5" fmla="*/ 611582 h 745804"/>
                <a:gd name="connsiteX6" fmla="*/ 1118544 w 1158129"/>
                <a:gd name="connsiteY6" fmla="*/ 745804 h 745804"/>
                <a:gd name="connsiteX0" fmla="*/ 1117710 w 1157295"/>
                <a:gd name="connsiteY0" fmla="*/ 745804 h 745804"/>
                <a:gd name="connsiteX1" fmla="*/ 971723 w 1157295"/>
                <a:gd name="connsiteY1" fmla="*/ 654725 h 745804"/>
                <a:gd name="connsiteX2" fmla="*/ 99464 w 1157295"/>
                <a:gd name="connsiteY2" fmla="*/ 601221 h 745804"/>
                <a:gd name="connsiteX3" fmla="*/ 86514 w 1157295"/>
                <a:gd name="connsiteY3" fmla="*/ 148979 h 745804"/>
                <a:gd name="connsiteX4" fmla="*/ 713191 w 1157295"/>
                <a:gd name="connsiteY4" fmla="*/ 4703 h 745804"/>
                <a:gd name="connsiteX5" fmla="*/ 1051145 w 1157295"/>
                <a:gd name="connsiteY5" fmla="*/ 611582 h 745804"/>
                <a:gd name="connsiteX6" fmla="*/ 1117710 w 1157295"/>
                <a:gd name="connsiteY6" fmla="*/ 745804 h 745804"/>
                <a:gd name="connsiteX0" fmla="*/ 1126062 w 1165647"/>
                <a:gd name="connsiteY0" fmla="*/ 745999 h 745999"/>
                <a:gd name="connsiteX1" fmla="*/ 980075 w 1165647"/>
                <a:gd name="connsiteY1" fmla="*/ 654920 h 745999"/>
                <a:gd name="connsiteX2" fmla="*/ 93961 w 1165647"/>
                <a:gd name="connsiteY2" fmla="*/ 625661 h 745999"/>
                <a:gd name="connsiteX3" fmla="*/ 94866 w 1165647"/>
                <a:gd name="connsiteY3" fmla="*/ 149174 h 745999"/>
                <a:gd name="connsiteX4" fmla="*/ 721543 w 1165647"/>
                <a:gd name="connsiteY4" fmla="*/ 4898 h 745999"/>
                <a:gd name="connsiteX5" fmla="*/ 1059497 w 1165647"/>
                <a:gd name="connsiteY5" fmla="*/ 611777 h 745999"/>
                <a:gd name="connsiteX6" fmla="*/ 1126062 w 1165647"/>
                <a:gd name="connsiteY6" fmla="*/ 745999 h 745999"/>
                <a:gd name="connsiteX0" fmla="*/ 1152044 w 1191629"/>
                <a:gd name="connsiteY0" fmla="*/ 746852 h 746852"/>
                <a:gd name="connsiteX1" fmla="*/ 1006057 w 1191629"/>
                <a:gd name="connsiteY1" fmla="*/ 655773 h 746852"/>
                <a:gd name="connsiteX2" fmla="*/ 119943 w 1191629"/>
                <a:gd name="connsiteY2" fmla="*/ 626514 h 746852"/>
                <a:gd name="connsiteX3" fmla="*/ 75821 w 1191629"/>
                <a:gd name="connsiteY3" fmla="*/ 136173 h 746852"/>
                <a:gd name="connsiteX4" fmla="*/ 747525 w 1191629"/>
                <a:gd name="connsiteY4" fmla="*/ 5751 h 746852"/>
                <a:gd name="connsiteX5" fmla="*/ 1085479 w 1191629"/>
                <a:gd name="connsiteY5" fmla="*/ 612630 h 746852"/>
                <a:gd name="connsiteX6" fmla="*/ 1152044 w 1191629"/>
                <a:gd name="connsiteY6" fmla="*/ 746852 h 746852"/>
                <a:gd name="connsiteX0" fmla="*/ 1141958 w 1181543"/>
                <a:gd name="connsiteY0" fmla="*/ 747392 h 747392"/>
                <a:gd name="connsiteX1" fmla="*/ 995971 w 1181543"/>
                <a:gd name="connsiteY1" fmla="*/ 656313 h 747392"/>
                <a:gd name="connsiteX2" fmla="*/ 130638 w 1181543"/>
                <a:gd name="connsiteY2" fmla="*/ 672082 h 747392"/>
                <a:gd name="connsiteX3" fmla="*/ 65735 w 1181543"/>
                <a:gd name="connsiteY3" fmla="*/ 136713 h 747392"/>
                <a:gd name="connsiteX4" fmla="*/ 737439 w 1181543"/>
                <a:gd name="connsiteY4" fmla="*/ 6291 h 747392"/>
                <a:gd name="connsiteX5" fmla="*/ 1075393 w 1181543"/>
                <a:gd name="connsiteY5" fmla="*/ 613170 h 747392"/>
                <a:gd name="connsiteX6" fmla="*/ 1141958 w 1181543"/>
                <a:gd name="connsiteY6" fmla="*/ 747392 h 747392"/>
                <a:gd name="connsiteX0" fmla="*/ 1146494 w 1186079"/>
                <a:gd name="connsiteY0" fmla="*/ 747392 h 747392"/>
                <a:gd name="connsiteX1" fmla="*/ 1000507 w 1186079"/>
                <a:gd name="connsiteY1" fmla="*/ 656313 h 747392"/>
                <a:gd name="connsiteX2" fmla="*/ 135174 w 1186079"/>
                <a:gd name="connsiteY2" fmla="*/ 672082 h 747392"/>
                <a:gd name="connsiteX3" fmla="*/ 70271 w 1186079"/>
                <a:gd name="connsiteY3" fmla="*/ 136713 h 747392"/>
                <a:gd name="connsiteX4" fmla="*/ 741975 w 1186079"/>
                <a:gd name="connsiteY4" fmla="*/ 6291 h 747392"/>
                <a:gd name="connsiteX5" fmla="*/ 1079929 w 1186079"/>
                <a:gd name="connsiteY5" fmla="*/ 613170 h 747392"/>
                <a:gd name="connsiteX6" fmla="*/ 1146494 w 1186079"/>
                <a:gd name="connsiteY6" fmla="*/ 747392 h 747392"/>
                <a:gd name="connsiteX0" fmla="*/ 1144840 w 1184425"/>
                <a:gd name="connsiteY0" fmla="*/ 746931 h 746931"/>
                <a:gd name="connsiteX1" fmla="*/ 998853 w 1184425"/>
                <a:gd name="connsiteY1" fmla="*/ 655852 h 746931"/>
                <a:gd name="connsiteX2" fmla="*/ 136983 w 1184425"/>
                <a:gd name="connsiteY2" fmla="*/ 633521 h 746931"/>
                <a:gd name="connsiteX3" fmla="*/ 68617 w 1184425"/>
                <a:gd name="connsiteY3" fmla="*/ 136252 h 746931"/>
                <a:gd name="connsiteX4" fmla="*/ 740321 w 1184425"/>
                <a:gd name="connsiteY4" fmla="*/ 5830 h 746931"/>
                <a:gd name="connsiteX5" fmla="*/ 1078275 w 1184425"/>
                <a:gd name="connsiteY5" fmla="*/ 612709 h 746931"/>
                <a:gd name="connsiteX6" fmla="*/ 1144840 w 1184425"/>
                <a:gd name="connsiteY6" fmla="*/ 746931 h 746931"/>
                <a:gd name="connsiteX0" fmla="*/ 1139632 w 1179217"/>
                <a:gd name="connsiteY0" fmla="*/ 746931 h 746931"/>
                <a:gd name="connsiteX1" fmla="*/ 993645 w 1179217"/>
                <a:gd name="connsiteY1" fmla="*/ 655852 h 746931"/>
                <a:gd name="connsiteX2" fmla="*/ 131775 w 1179217"/>
                <a:gd name="connsiteY2" fmla="*/ 633521 h 746931"/>
                <a:gd name="connsiteX3" fmla="*/ 63409 w 1179217"/>
                <a:gd name="connsiteY3" fmla="*/ 136252 h 746931"/>
                <a:gd name="connsiteX4" fmla="*/ 735113 w 1179217"/>
                <a:gd name="connsiteY4" fmla="*/ 5830 h 746931"/>
                <a:gd name="connsiteX5" fmla="*/ 1073067 w 1179217"/>
                <a:gd name="connsiteY5" fmla="*/ 612709 h 746931"/>
                <a:gd name="connsiteX6" fmla="*/ 1139632 w 1179217"/>
                <a:gd name="connsiteY6" fmla="*/ 746931 h 746931"/>
                <a:gd name="connsiteX0" fmla="*/ 1135469 w 1175054"/>
                <a:gd name="connsiteY0" fmla="*/ 746931 h 746931"/>
                <a:gd name="connsiteX1" fmla="*/ 989482 w 1175054"/>
                <a:gd name="connsiteY1" fmla="*/ 655852 h 746931"/>
                <a:gd name="connsiteX2" fmla="*/ 127612 w 1175054"/>
                <a:gd name="connsiteY2" fmla="*/ 633521 h 746931"/>
                <a:gd name="connsiteX3" fmla="*/ 59246 w 1175054"/>
                <a:gd name="connsiteY3" fmla="*/ 136252 h 746931"/>
                <a:gd name="connsiteX4" fmla="*/ 730950 w 1175054"/>
                <a:gd name="connsiteY4" fmla="*/ 5830 h 746931"/>
                <a:gd name="connsiteX5" fmla="*/ 1068904 w 1175054"/>
                <a:gd name="connsiteY5" fmla="*/ 612709 h 746931"/>
                <a:gd name="connsiteX6" fmla="*/ 1135469 w 1175054"/>
                <a:gd name="connsiteY6" fmla="*/ 746931 h 746931"/>
                <a:gd name="connsiteX0" fmla="*/ 1143148 w 1182733"/>
                <a:gd name="connsiteY0" fmla="*/ 747261 h 748080"/>
                <a:gd name="connsiteX1" fmla="*/ 997161 w 1182733"/>
                <a:gd name="connsiteY1" fmla="*/ 656182 h 748080"/>
                <a:gd name="connsiteX2" fmla="*/ 117973 w 1182733"/>
                <a:gd name="connsiteY2" fmla="*/ 661560 h 748080"/>
                <a:gd name="connsiteX3" fmla="*/ 66925 w 1182733"/>
                <a:gd name="connsiteY3" fmla="*/ 136582 h 748080"/>
                <a:gd name="connsiteX4" fmla="*/ 738629 w 1182733"/>
                <a:gd name="connsiteY4" fmla="*/ 6160 h 748080"/>
                <a:gd name="connsiteX5" fmla="*/ 1076583 w 1182733"/>
                <a:gd name="connsiteY5" fmla="*/ 613039 h 748080"/>
                <a:gd name="connsiteX6" fmla="*/ 1143148 w 1182733"/>
                <a:gd name="connsiteY6" fmla="*/ 747261 h 748080"/>
                <a:gd name="connsiteX0" fmla="*/ 1179168 w 1218753"/>
                <a:gd name="connsiteY0" fmla="*/ 747549 h 747549"/>
                <a:gd name="connsiteX1" fmla="*/ 1033181 w 1218753"/>
                <a:gd name="connsiteY1" fmla="*/ 656470 h 747549"/>
                <a:gd name="connsiteX2" fmla="*/ 153993 w 1218753"/>
                <a:gd name="connsiteY2" fmla="*/ 661848 h 747549"/>
                <a:gd name="connsiteX3" fmla="*/ 57917 w 1218753"/>
                <a:gd name="connsiteY3" fmla="*/ 133407 h 747549"/>
                <a:gd name="connsiteX4" fmla="*/ 774649 w 1218753"/>
                <a:gd name="connsiteY4" fmla="*/ 6448 h 747549"/>
                <a:gd name="connsiteX5" fmla="*/ 1112603 w 1218753"/>
                <a:gd name="connsiteY5" fmla="*/ 613327 h 747549"/>
                <a:gd name="connsiteX6" fmla="*/ 1179168 w 1218753"/>
                <a:gd name="connsiteY6" fmla="*/ 747549 h 747549"/>
                <a:gd name="connsiteX0" fmla="*/ 1148562 w 1188147"/>
                <a:gd name="connsiteY0" fmla="*/ 747861 h 747861"/>
                <a:gd name="connsiteX1" fmla="*/ 1002575 w 1188147"/>
                <a:gd name="connsiteY1" fmla="*/ 656782 h 747861"/>
                <a:gd name="connsiteX2" fmla="*/ 123387 w 1188147"/>
                <a:gd name="connsiteY2" fmla="*/ 662160 h 747861"/>
                <a:gd name="connsiteX3" fmla="*/ 72338 w 1188147"/>
                <a:gd name="connsiteY3" fmla="*/ 130256 h 747861"/>
                <a:gd name="connsiteX4" fmla="*/ 744043 w 1188147"/>
                <a:gd name="connsiteY4" fmla="*/ 6760 h 747861"/>
                <a:gd name="connsiteX5" fmla="*/ 1081997 w 1188147"/>
                <a:gd name="connsiteY5" fmla="*/ 613639 h 747861"/>
                <a:gd name="connsiteX6" fmla="*/ 1148562 w 1188147"/>
                <a:gd name="connsiteY6" fmla="*/ 747861 h 747861"/>
                <a:gd name="connsiteX0" fmla="*/ 1134392 w 1173977"/>
                <a:gd name="connsiteY0" fmla="*/ 747571 h 747571"/>
                <a:gd name="connsiteX1" fmla="*/ 988405 w 1173977"/>
                <a:gd name="connsiteY1" fmla="*/ 656492 h 747571"/>
                <a:gd name="connsiteX2" fmla="*/ 140390 w 1173977"/>
                <a:gd name="connsiteY2" fmla="*/ 641088 h 747571"/>
                <a:gd name="connsiteX3" fmla="*/ 58168 w 1173977"/>
                <a:gd name="connsiteY3" fmla="*/ 129966 h 747571"/>
                <a:gd name="connsiteX4" fmla="*/ 729873 w 1173977"/>
                <a:gd name="connsiteY4" fmla="*/ 6470 h 747571"/>
                <a:gd name="connsiteX5" fmla="*/ 1067827 w 1173977"/>
                <a:gd name="connsiteY5" fmla="*/ 613349 h 747571"/>
                <a:gd name="connsiteX6" fmla="*/ 1134392 w 1173977"/>
                <a:gd name="connsiteY6" fmla="*/ 747571 h 747571"/>
                <a:gd name="connsiteX0" fmla="*/ 1193324 w 1232909"/>
                <a:gd name="connsiteY0" fmla="*/ 744707 h 744707"/>
                <a:gd name="connsiteX1" fmla="*/ 1047337 w 1232909"/>
                <a:gd name="connsiteY1" fmla="*/ 653628 h 744707"/>
                <a:gd name="connsiteX2" fmla="*/ 199322 w 1232909"/>
                <a:gd name="connsiteY2" fmla="*/ 638224 h 744707"/>
                <a:gd name="connsiteX3" fmla="*/ 40900 w 1232909"/>
                <a:gd name="connsiteY3" fmla="*/ 182520 h 744707"/>
                <a:gd name="connsiteX4" fmla="*/ 788805 w 1232909"/>
                <a:gd name="connsiteY4" fmla="*/ 3606 h 744707"/>
                <a:gd name="connsiteX5" fmla="*/ 1126759 w 1232909"/>
                <a:gd name="connsiteY5" fmla="*/ 610485 h 744707"/>
                <a:gd name="connsiteX6" fmla="*/ 1193324 w 1232909"/>
                <a:gd name="connsiteY6" fmla="*/ 744707 h 744707"/>
                <a:gd name="connsiteX0" fmla="*/ 1193990 w 1233575"/>
                <a:gd name="connsiteY0" fmla="*/ 761232 h 761232"/>
                <a:gd name="connsiteX1" fmla="*/ 1048003 w 1233575"/>
                <a:gd name="connsiteY1" fmla="*/ 670153 h 761232"/>
                <a:gd name="connsiteX2" fmla="*/ 199988 w 1233575"/>
                <a:gd name="connsiteY2" fmla="*/ 654749 h 761232"/>
                <a:gd name="connsiteX3" fmla="*/ 41566 w 1233575"/>
                <a:gd name="connsiteY3" fmla="*/ 199045 h 761232"/>
                <a:gd name="connsiteX4" fmla="*/ 789471 w 1233575"/>
                <a:gd name="connsiteY4" fmla="*/ 20131 h 761232"/>
                <a:gd name="connsiteX5" fmla="*/ 1127425 w 1233575"/>
                <a:gd name="connsiteY5" fmla="*/ 627010 h 761232"/>
                <a:gd name="connsiteX6" fmla="*/ 1193990 w 1233575"/>
                <a:gd name="connsiteY6" fmla="*/ 761232 h 761232"/>
                <a:gd name="connsiteX0" fmla="*/ 1194081 w 1236416"/>
                <a:gd name="connsiteY0" fmla="*/ 765033 h 765033"/>
                <a:gd name="connsiteX1" fmla="*/ 1048094 w 1236416"/>
                <a:gd name="connsiteY1" fmla="*/ 673954 h 765033"/>
                <a:gd name="connsiteX2" fmla="*/ 200079 w 1236416"/>
                <a:gd name="connsiteY2" fmla="*/ 658550 h 765033"/>
                <a:gd name="connsiteX3" fmla="*/ 41657 w 1236416"/>
                <a:gd name="connsiteY3" fmla="*/ 202846 h 765033"/>
                <a:gd name="connsiteX4" fmla="*/ 799953 w 1236416"/>
                <a:gd name="connsiteY4" fmla="*/ 3150 h 765033"/>
                <a:gd name="connsiteX5" fmla="*/ 1127516 w 1236416"/>
                <a:gd name="connsiteY5" fmla="*/ 630811 h 765033"/>
                <a:gd name="connsiteX6" fmla="*/ 1194081 w 1236416"/>
                <a:gd name="connsiteY6" fmla="*/ 765033 h 765033"/>
                <a:gd name="connsiteX0" fmla="*/ 1190045 w 1218820"/>
                <a:gd name="connsiteY0" fmla="*/ 785460 h 785460"/>
                <a:gd name="connsiteX1" fmla="*/ 1044058 w 1218820"/>
                <a:gd name="connsiteY1" fmla="*/ 694381 h 785460"/>
                <a:gd name="connsiteX2" fmla="*/ 196043 w 1218820"/>
                <a:gd name="connsiteY2" fmla="*/ 678977 h 785460"/>
                <a:gd name="connsiteX3" fmla="*/ 37621 w 1218820"/>
                <a:gd name="connsiteY3" fmla="*/ 223273 h 785460"/>
                <a:gd name="connsiteX4" fmla="*/ 740499 w 1218820"/>
                <a:gd name="connsiteY4" fmla="*/ 2795 h 785460"/>
                <a:gd name="connsiteX5" fmla="*/ 1123480 w 1218820"/>
                <a:gd name="connsiteY5" fmla="*/ 651238 h 785460"/>
                <a:gd name="connsiteX6" fmla="*/ 1190045 w 1218820"/>
                <a:gd name="connsiteY6" fmla="*/ 785460 h 785460"/>
                <a:gd name="connsiteX0" fmla="*/ 1190045 w 1218820"/>
                <a:gd name="connsiteY0" fmla="*/ 788542 h 788542"/>
                <a:gd name="connsiteX1" fmla="*/ 1044058 w 1218820"/>
                <a:gd name="connsiteY1" fmla="*/ 697463 h 788542"/>
                <a:gd name="connsiteX2" fmla="*/ 196043 w 1218820"/>
                <a:gd name="connsiteY2" fmla="*/ 682059 h 788542"/>
                <a:gd name="connsiteX3" fmla="*/ 37621 w 1218820"/>
                <a:gd name="connsiteY3" fmla="*/ 143227 h 788542"/>
                <a:gd name="connsiteX4" fmla="*/ 740499 w 1218820"/>
                <a:gd name="connsiteY4" fmla="*/ 5877 h 788542"/>
                <a:gd name="connsiteX5" fmla="*/ 1123480 w 1218820"/>
                <a:gd name="connsiteY5" fmla="*/ 654320 h 788542"/>
                <a:gd name="connsiteX6" fmla="*/ 1190045 w 1218820"/>
                <a:gd name="connsiteY6" fmla="*/ 788542 h 788542"/>
                <a:gd name="connsiteX0" fmla="*/ 1206686 w 1235461"/>
                <a:gd name="connsiteY0" fmla="*/ 788963 h 788963"/>
                <a:gd name="connsiteX1" fmla="*/ 1060699 w 1235461"/>
                <a:gd name="connsiteY1" fmla="*/ 697884 h 788963"/>
                <a:gd name="connsiteX2" fmla="*/ 160729 w 1235461"/>
                <a:gd name="connsiteY2" fmla="*/ 717117 h 788963"/>
                <a:gd name="connsiteX3" fmla="*/ 54262 w 1235461"/>
                <a:gd name="connsiteY3" fmla="*/ 143648 h 788963"/>
                <a:gd name="connsiteX4" fmla="*/ 757140 w 1235461"/>
                <a:gd name="connsiteY4" fmla="*/ 6298 h 788963"/>
                <a:gd name="connsiteX5" fmla="*/ 1140121 w 1235461"/>
                <a:gd name="connsiteY5" fmla="*/ 654741 h 788963"/>
                <a:gd name="connsiteX6" fmla="*/ 1206686 w 1235461"/>
                <a:gd name="connsiteY6" fmla="*/ 788963 h 788963"/>
                <a:gd name="connsiteX0" fmla="*/ 1209931 w 1238706"/>
                <a:gd name="connsiteY0" fmla="*/ 788963 h 788963"/>
                <a:gd name="connsiteX1" fmla="*/ 1063944 w 1238706"/>
                <a:gd name="connsiteY1" fmla="*/ 697884 h 788963"/>
                <a:gd name="connsiteX2" fmla="*/ 163974 w 1238706"/>
                <a:gd name="connsiteY2" fmla="*/ 717117 h 788963"/>
                <a:gd name="connsiteX3" fmla="*/ 57507 w 1238706"/>
                <a:gd name="connsiteY3" fmla="*/ 143648 h 788963"/>
                <a:gd name="connsiteX4" fmla="*/ 760385 w 1238706"/>
                <a:gd name="connsiteY4" fmla="*/ 6298 h 788963"/>
                <a:gd name="connsiteX5" fmla="*/ 1143366 w 1238706"/>
                <a:gd name="connsiteY5" fmla="*/ 654741 h 788963"/>
                <a:gd name="connsiteX6" fmla="*/ 1209931 w 1238706"/>
                <a:gd name="connsiteY6" fmla="*/ 788963 h 788963"/>
                <a:gd name="connsiteX0" fmla="*/ 1225073 w 1253848"/>
                <a:gd name="connsiteY0" fmla="*/ 788426 h 788426"/>
                <a:gd name="connsiteX1" fmla="*/ 1079086 w 1253848"/>
                <a:gd name="connsiteY1" fmla="*/ 697347 h 788426"/>
                <a:gd name="connsiteX2" fmla="*/ 144480 w 1253848"/>
                <a:gd name="connsiteY2" fmla="*/ 671553 h 788426"/>
                <a:gd name="connsiteX3" fmla="*/ 72649 w 1253848"/>
                <a:gd name="connsiteY3" fmla="*/ 143111 h 788426"/>
                <a:gd name="connsiteX4" fmla="*/ 775527 w 1253848"/>
                <a:gd name="connsiteY4" fmla="*/ 5761 h 788426"/>
                <a:gd name="connsiteX5" fmla="*/ 1158508 w 1253848"/>
                <a:gd name="connsiteY5" fmla="*/ 654204 h 788426"/>
                <a:gd name="connsiteX6" fmla="*/ 1225073 w 1253848"/>
                <a:gd name="connsiteY6" fmla="*/ 788426 h 788426"/>
                <a:gd name="connsiteX0" fmla="*/ 1222128 w 1250903"/>
                <a:gd name="connsiteY0" fmla="*/ 788426 h 788426"/>
                <a:gd name="connsiteX1" fmla="*/ 1076141 w 1250903"/>
                <a:gd name="connsiteY1" fmla="*/ 697347 h 788426"/>
                <a:gd name="connsiteX2" fmla="*/ 141535 w 1250903"/>
                <a:gd name="connsiteY2" fmla="*/ 671553 h 788426"/>
                <a:gd name="connsiteX3" fmla="*/ 69704 w 1250903"/>
                <a:gd name="connsiteY3" fmla="*/ 143111 h 788426"/>
                <a:gd name="connsiteX4" fmla="*/ 772582 w 1250903"/>
                <a:gd name="connsiteY4" fmla="*/ 5761 h 788426"/>
                <a:gd name="connsiteX5" fmla="*/ 1155563 w 1250903"/>
                <a:gd name="connsiteY5" fmla="*/ 654204 h 788426"/>
                <a:gd name="connsiteX6" fmla="*/ 1222128 w 1250903"/>
                <a:gd name="connsiteY6" fmla="*/ 788426 h 788426"/>
                <a:gd name="connsiteX0" fmla="*/ 1228777 w 1257552"/>
                <a:gd name="connsiteY0" fmla="*/ 788623 h 788623"/>
                <a:gd name="connsiteX1" fmla="*/ 1082790 w 1257552"/>
                <a:gd name="connsiteY1" fmla="*/ 697544 h 788623"/>
                <a:gd name="connsiteX2" fmla="*/ 134329 w 1257552"/>
                <a:gd name="connsiteY2" fmla="*/ 689068 h 788623"/>
                <a:gd name="connsiteX3" fmla="*/ 76353 w 1257552"/>
                <a:gd name="connsiteY3" fmla="*/ 143308 h 788623"/>
                <a:gd name="connsiteX4" fmla="*/ 779231 w 1257552"/>
                <a:gd name="connsiteY4" fmla="*/ 5958 h 788623"/>
                <a:gd name="connsiteX5" fmla="*/ 1162212 w 1257552"/>
                <a:gd name="connsiteY5" fmla="*/ 654401 h 788623"/>
                <a:gd name="connsiteX6" fmla="*/ 1228777 w 1257552"/>
                <a:gd name="connsiteY6" fmla="*/ 788623 h 788623"/>
                <a:gd name="connsiteX0" fmla="*/ 1225396 w 1254171"/>
                <a:gd name="connsiteY0" fmla="*/ 788504 h 788504"/>
                <a:gd name="connsiteX1" fmla="*/ 1079409 w 1254171"/>
                <a:gd name="connsiteY1" fmla="*/ 697425 h 788504"/>
                <a:gd name="connsiteX2" fmla="*/ 137876 w 1254171"/>
                <a:gd name="connsiteY2" fmla="*/ 678558 h 788504"/>
                <a:gd name="connsiteX3" fmla="*/ 72972 w 1254171"/>
                <a:gd name="connsiteY3" fmla="*/ 143189 h 788504"/>
                <a:gd name="connsiteX4" fmla="*/ 775850 w 1254171"/>
                <a:gd name="connsiteY4" fmla="*/ 5839 h 788504"/>
                <a:gd name="connsiteX5" fmla="*/ 1158831 w 1254171"/>
                <a:gd name="connsiteY5" fmla="*/ 654282 h 788504"/>
                <a:gd name="connsiteX6" fmla="*/ 1225396 w 1254171"/>
                <a:gd name="connsiteY6" fmla="*/ 788504 h 788504"/>
                <a:gd name="connsiteX0" fmla="*/ 1222067 w 1250842"/>
                <a:gd name="connsiteY0" fmla="*/ 788504 h 792326"/>
                <a:gd name="connsiteX1" fmla="*/ 1076080 w 1250842"/>
                <a:gd name="connsiteY1" fmla="*/ 697425 h 792326"/>
                <a:gd name="connsiteX2" fmla="*/ 134547 w 1250842"/>
                <a:gd name="connsiteY2" fmla="*/ 678558 h 792326"/>
                <a:gd name="connsiteX3" fmla="*/ 69643 w 1250842"/>
                <a:gd name="connsiteY3" fmla="*/ 143189 h 792326"/>
                <a:gd name="connsiteX4" fmla="*/ 772521 w 1250842"/>
                <a:gd name="connsiteY4" fmla="*/ 5839 h 792326"/>
                <a:gd name="connsiteX5" fmla="*/ 1155502 w 1250842"/>
                <a:gd name="connsiteY5" fmla="*/ 654282 h 792326"/>
                <a:gd name="connsiteX6" fmla="*/ 1222067 w 1250842"/>
                <a:gd name="connsiteY6" fmla="*/ 788504 h 792326"/>
                <a:gd name="connsiteX0" fmla="*/ 1226158 w 1254933"/>
                <a:gd name="connsiteY0" fmla="*/ 798666 h 802488"/>
                <a:gd name="connsiteX1" fmla="*/ 1080171 w 1254933"/>
                <a:gd name="connsiteY1" fmla="*/ 707587 h 802488"/>
                <a:gd name="connsiteX2" fmla="*/ 138638 w 1254933"/>
                <a:gd name="connsiteY2" fmla="*/ 688720 h 802488"/>
                <a:gd name="connsiteX3" fmla="*/ 73734 w 1254933"/>
                <a:gd name="connsiteY3" fmla="*/ 153351 h 802488"/>
                <a:gd name="connsiteX4" fmla="*/ 776612 w 1254933"/>
                <a:gd name="connsiteY4" fmla="*/ 16001 h 802488"/>
                <a:gd name="connsiteX5" fmla="*/ 1159593 w 1254933"/>
                <a:gd name="connsiteY5" fmla="*/ 664444 h 802488"/>
                <a:gd name="connsiteX6" fmla="*/ 1226158 w 1254933"/>
                <a:gd name="connsiteY6" fmla="*/ 798666 h 802488"/>
                <a:gd name="connsiteX0" fmla="*/ 1229426 w 1258201"/>
                <a:gd name="connsiteY0" fmla="*/ 795116 h 798938"/>
                <a:gd name="connsiteX1" fmla="*/ 1083439 w 1258201"/>
                <a:gd name="connsiteY1" fmla="*/ 704037 h 798938"/>
                <a:gd name="connsiteX2" fmla="*/ 141906 w 1258201"/>
                <a:gd name="connsiteY2" fmla="*/ 685170 h 798938"/>
                <a:gd name="connsiteX3" fmla="*/ 77002 w 1258201"/>
                <a:gd name="connsiteY3" fmla="*/ 149801 h 798938"/>
                <a:gd name="connsiteX4" fmla="*/ 779880 w 1258201"/>
                <a:gd name="connsiteY4" fmla="*/ 12451 h 798938"/>
                <a:gd name="connsiteX5" fmla="*/ 1162861 w 1258201"/>
                <a:gd name="connsiteY5" fmla="*/ 660894 h 798938"/>
                <a:gd name="connsiteX6" fmla="*/ 1229426 w 1258201"/>
                <a:gd name="connsiteY6" fmla="*/ 795116 h 798938"/>
                <a:gd name="connsiteX0" fmla="*/ 1226493 w 1255268"/>
                <a:gd name="connsiteY0" fmla="*/ 804649 h 808471"/>
                <a:gd name="connsiteX1" fmla="*/ 1080506 w 1255268"/>
                <a:gd name="connsiteY1" fmla="*/ 713570 h 808471"/>
                <a:gd name="connsiteX2" fmla="*/ 138973 w 1255268"/>
                <a:gd name="connsiteY2" fmla="*/ 694703 h 808471"/>
                <a:gd name="connsiteX3" fmla="*/ 74069 w 1255268"/>
                <a:gd name="connsiteY3" fmla="*/ 159334 h 808471"/>
                <a:gd name="connsiteX4" fmla="*/ 776947 w 1255268"/>
                <a:gd name="connsiteY4" fmla="*/ 21984 h 808471"/>
                <a:gd name="connsiteX5" fmla="*/ 1159928 w 1255268"/>
                <a:gd name="connsiteY5" fmla="*/ 670427 h 808471"/>
                <a:gd name="connsiteX6" fmla="*/ 1226493 w 1255268"/>
                <a:gd name="connsiteY6" fmla="*/ 804649 h 808471"/>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808224 h 812046"/>
                <a:gd name="connsiteX1" fmla="*/ 1078752 w 1262546"/>
                <a:gd name="connsiteY1" fmla="*/ 717145 h 812046"/>
                <a:gd name="connsiteX2" fmla="*/ 137219 w 1262546"/>
                <a:gd name="connsiteY2" fmla="*/ 698278 h 812046"/>
                <a:gd name="connsiteX3" fmla="*/ 72315 w 1262546"/>
                <a:gd name="connsiteY3" fmla="*/ 162909 h 812046"/>
                <a:gd name="connsiteX4" fmla="*/ 813293 w 1262546"/>
                <a:gd name="connsiteY4" fmla="*/ 4777 h 812046"/>
                <a:gd name="connsiteX5" fmla="*/ 1158174 w 1262546"/>
                <a:gd name="connsiteY5" fmla="*/ 674002 h 812046"/>
                <a:gd name="connsiteX6" fmla="*/ 1224739 w 1262546"/>
                <a:gd name="connsiteY6" fmla="*/ 808224 h 812046"/>
                <a:gd name="connsiteX0" fmla="*/ 1224739 w 1262546"/>
                <a:gd name="connsiteY0" fmla="*/ 795033 h 798855"/>
                <a:gd name="connsiteX1" fmla="*/ 1078752 w 1262546"/>
                <a:gd name="connsiteY1" fmla="*/ 703954 h 798855"/>
                <a:gd name="connsiteX2" fmla="*/ 137219 w 1262546"/>
                <a:gd name="connsiteY2" fmla="*/ 685087 h 798855"/>
                <a:gd name="connsiteX3" fmla="*/ 72315 w 1262546"/>
                <a:gd name="connsiteY3" fmla="*/ 149718 h 798855"/>
                <a:gd name="connsiteX4" fmla="*/ 813293 w 1262546"/>
                <a:gd name="connsiteY4" fmla="*/ 5440 h 798855"/>
                <a:gd name="connsiteX5" fmla="*/ 1158174 w 1262546"/>
                <a:gd name="connsiteY5" fmla="*/ 660811 h 798855"/>
                <a:gd name="connsiteX6" fmla="*/ 1224739 w 1262546"/>
                <a:gd name="connsiteY6" fmla="*/ 795033 h 798855"/>
                <a:gd name="connsiteX0" fmla="*/ 1225225 w 1264810"/>
                <a:gd name="connsiteY0" fmla="*/ 763061 h 766883"/>
                <a:gd name="connsiteX1" fmla="*/ 1079238 w 1264810"/>
                <a:gd name="connsiteY1" fmla="*/ 671982 h 766883"/>
                <a:gd name="connsiteX2" fmla="*/ 137705 w 1264810"/>
                <a:gd name="connsiteY2" fmla="*/ 653115 h 766883"/>
                <a:gd name="connsiteX3" fmla="*/ 72801 w 1264810"/>
                <a:gd name="connsiteY3" fmla="*/ 117746 h 766883"/>
                <a:gd name="connsiteX4" fmla="*/ 820706 w 1264810"/>
                <a:gd name="connsiteY4" fmla="*/ 8104 h 766883"/>
                <a:gd name="connsiteX5" fmla="*/ 1158660 w 1264810"/>
                <a:gd name="connsiteY5" fmla="*/ 628839 h 766883"/>
                <a:gd name="connsiteX6" fmla="*/ 1225225 w 1264810"/>
                <a:gd name="connsiteY6" fmla="*/ 763061 h 766883"/>
                <a:gd name="connsiteX0" fmla="*/ 1225225 w 1264810"/>
                <a:gd name="connsiteY0" fmla="*/ 748014 h 751836"/>
                <a:gd name="connsiteX1" fmla="*/ 1079238 w 1264810"/>
                <a:gd name="connsiteY1" fmla="*/ 656935 h 751836"/>
                <a:gd name="connsiteX2" fmla="*/ 137705 w 1264810"/>
                <a:gd name="connsiteY2" fmla="*/ 638068 h 751836"/>
                <a:gd name="connsiteX3" fmla="*/ 72801 w 1264810"/>
                <a:gd name="connsiteY3" fmla="*/ 102699 h 751836"/>
                <a:gd name="connsiteX4" fmla="*/ 820706 w 1264810"/>
                <a:gd name="connsiteY4" fmla="*/ 10375 h 751836"/>
                <a:gd name="connsiteX5" fmla="*/ 1158660 w 1264810"/>
                <a:gd name="connsiteY5" fmla="*/ 613792 h 751836"/>
                <a:gd name="connsiteX6" fmla="*/ 1225225 w 1264810"/>
                <a:gd name="connsiteY6" fmla="*/ 748014 h 751836"/>
                <a:gd name="connsiteX0" fmla="*/ 1225225 w 1264810"/>
                <a:gd name="connsiteY0" fmla="*/ 789233 h 793055"/>
                <a:gd name="connsiteX1" fmla="*/ 1079238 w 1264810"/>
                <a:gd name="connsiteY1" fmla="*/ 698154 h 793055"/>
                <a:gd name="connsiteX2" fmla="*/ 137705 w 1264810"/>
                <a:gd name="connsiteY2" fmla="*/ 679287 h 793055"/>
                <a:gd name="connsiteX3" fmla="*/ 72801 w 1264810"/>
                <a:gd name="connsiteY3" fmla="*/ 143918 h 793055"/>
                <a:gd name="connsiteX4" fmla="*/ 820706 w 1264810"/>
                <a:gd name="connsiteY4" fmla="*/ 51594 h 793055"/>
                <a:gd name="connsiteX5" fmla="*/ 1158660 w 1264810"/>
                <a:gd name="connsiteY5" fmla="*/ 655011 h 793055"/>
                <a:gd name="connsiteX6" fmla="*/ 1225225 w 1264810"/>
                <a:gd name="connsiteY6" fmla="*/ 789233 h 793055"/>
                <a:gd name="connsiteX0" fmla="*/ 1231096 w 1295699"/>
                <a:gd name="connsiteY0" fmla="*/ 814823 h 818645"/>
                <a:gd name="connsiteX1" fmla="*/ 1085109 w 1295699"/>
                <a:gd name="connsiteY1" fmla="*/ 723744 h 818645"/>
                <a:gd name="connsiteX2" fmla="*/ 143576 w 1295699"/>
                <a:gd name="connsiteY2" fmla="*/ 704877 h 818645"/>
                <a:gd name="connsiteX3" fmla="*/ 78672 w 1295699"/>
                <a:gd name="connsiteY3" fmla="*/ 169508 h 818645"/>
                <a:gd name="connsiteX4" fmla="*/ 909704 w 1295699"/>
                <a:gd name="connsiteY4" fmla="*/ 46011 h 818645"/>
                <a:gd name="connsiteX5" fmla="*/ 1164531 w 1295699"/>
                <a:gd name="connsiteY5" fmla="*/ 680601 h 818645"/>
                <a:gd name="connsiteX6" fmla="*/ 1231096 w 1295699"/>
                <a:gd name="connsiteY6" fmla="*/ 814823 h 818645"/>
                <a:gd name="connsiteX0" fmla="*/ 1231341 w 1297145"/>
                <a:gd name="connsiteY0" fmla="*/ 835447 h 839269"/>
                <a:gd name="connsiteX1" fmla="*/ 1085354 w 1297145"/>
                <a:gd name="connsiteY1" fmla="*/ 744368 h 839269"/>
                <a:gd name="connsiteX2" fmla="*/ 143821 w 1297145"/>
                <a:gd name="connsiteY2" fmla="*/ 725501 h 839269"/>
                <a:gd name="connsiteX3" fmla="*/ 78917 w 1297145"/>
                <a:gd name="connsiteY3" fmla="*/ 190132 h 839269"/>
                <a:gd name="connsiteX4" fmla="*/ 913413 w 1297145"/>
                <a:gd name="connsiteY4" fmla="*/ 42390 h 839269"/>
                <a:gd name="connsiteX5" fmla="*/ 1164776 w 1297145"/>
                <a:gd name="connsiteY5" fmla="*/ 701225 h 839269"/>
                <a:gd name="connsiteX6" fmla="*/ 1231341 w 1297145"/>
                <a:gd name="connsiteY6" fmla="*/ 835447 h 839269"/>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1341 w 1297145"/>
                <a:gd name="connsiteY0" fmla="*/ 812460 h 816282"/>
                <a:gd name="connsiteX1" fmla="*/ 1085354 w 1297145"/>
                <a:gd name="connsiteY1" fmla="*/ 721381 h 816282"/>
                <a:gd name="connsiteX2" fmla="*/ 143821 w 1297145"/>
                <a:gd name="connsiteY2" fmla="*/ 702514 h 816282"/>
                <a:gd name="connsiteX3" fmla="*/ 78917 w 1297145"/>
                <a:gd name="connsiteY3" fmla="*/ 167145 h 816282"/>
                <a:gd name="connsiteX4" fmla="*/ 913413 w 1297145"/>
                <a:gd name="connsiteY4" fmla="*/ 19403 h 816282"/>
                <a:gd name="connsiteX5" fmla="*/ 1164776 w 1297145"/>
                <a:gd name="connsiteY5" fmla="*/ 678238 h 816282"/>
                <a:gd name="connsiteX6" fmla="*/ 1231341 w 1297145"/>
                <a:gd name="connsiteY6" fmla="*/ 812460 h 816282"/>
                <a:gd name="connsiteX0" fmla="*/ 1234294 w 1300098"/>
                <a:gd name="connsiteY0" fmla="*/ 815810 h 819632"/>
                <a:gd name="connsiteX1" fmla="*/ 1088307 w 1300098"/>
                <a:gd name="connsiteY1" fmla="*/ 724731 h 819632"/>
                <a:gd name="connsiteX2" fmla="*/ 146774 w 1300098"/>
                <a:gd name="connsiteY2" fmla="*/ 705864 h 819632"/>
                <a:gd name="connsiteX3" fmla="*/ 81870 w 1300098"/>
                <a:gd name="connsiteY3" fmla="*/ 170495 h 819632"/>
                <a:gd name="connsiteX4" fmla="*/ 916366 w 1300098"/>
                <a:gd name="connsiteY4" fmla="*/ 22753 h 819632"/>
                <a:gd name="connsiteX5" fmla="*/ 1167729 w 1300098"/>
                <a:gd name="connsiteY5" fmla="*/ 681588 h 819632"/>
                <a:gd name="connsiteX6" fmla="*/ 1234294 w 1300098"/>
                <a:gd name="connsiteY6" fmla="*/ 815810 h 819632"/>
                <a:gd name="connsiteX0" fmla="*/ 1253929 w 1319733"/>
                <a:gd name="connsiteY0" fmla="*/ 815810 h 819632"/>
                <a:gd name="connsiteX1" fmla="*/ 1107942 w 1319733"/>
                <a:gd name="connsiteY1" fmla="*/ 724731 h 819632"/>
                <a:gd name="connsiteX2" fmla="*/ 166409 w 1319733"/>
                <a:gd name="connsiteY2" fmla="*/ 705864 h 819632"/>
                <a:gd name="connsiteX3" fmla="*/ 101505 w 1319733"/>
                <a:gd name="connsiteY3" fmla="*/ 170495 h 819632"/>
                <a:gd name="connsiteX4" fmla="*/ 936001 w 1319733"/>
                <a:gd name="connsiteY4" fmla="*/ 22753 h 819632"/>
                <a:gd name="connsiteX5" fmla="*/ 1187364 w 1319733"/>
                <a:gd name="connsiteY5" fmla="*/ 681588 h 819632"/>
                <a:gd name="connsiteX6" fmla="*/ 1253929 w 1319733"/>
                <a:gd name="connsiteY6" fmla="*/ 815810 h 8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733" h="819632">
                  <a:moveTo>
                    <a:pt x="1253929" y="815810"/>
                  </a:moveTo>
                  <a:lnTo>
                    <a:pt x="1107942" y="724731"/>
                  </a:lnTo>
                  <a:cubicBezTo>
                    <a:pt x="935723" y="802788"/>
                    <a:pt x="458298" y="900604"/>
                    <a:pt x="166409" y="705864"/>
                  </a:cubicBezTo>
                  <a:cubicBezTo>
                    <a:pt x="5870" y="598757"/>
                    <a:pt x="-79301" y="322264"/>
                    <a:pt x="101505" y="170495"/>
                  </a:cubicBezTo>
                  <a:cubicBezTo>
                    <a:pt x="268998" y="29901"/>
                    <a:pt x="607861" y="-39036"/>
                    <a:pt x="936001" y="22753"/>
                  </a:cubicBezTo>
                  <a:cubicBezTo>
                    <a:pt x="1387420" y="142598"/>
                    <a:pt x="1397632" y="466864"/>
                    <a:pt x="1187364" y="681588"/>
                  </a:cubicBezTo>
                  <a:lnTo>
                    <a:pt x="1253929" y="815810"/>
                  </a:lnTo>
                  <a:close/>
                </a:path>
              </a:pathLst>
            </a:cu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ts val="1200"/>
                </a:lnSpc>
              </a:pPr>
              <a:endParaRPr kumimoji="1" lang="en-US" altLang="ja-JP" sz="1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spcAft>
                  <a:spcPts val="600"/>
                </a:spcAft>
              </a:pPr>
              <a:r>
                <a:rPr kumimoji="1" lang="ja-JP" altLang="en-US" sz="2000" dirty="0">
                  <a:solidFill>
                    <a:srgbClr val="1E1A5C"/>
                  </a:solidFill>
                  <a:latin typeface="BIZ UDゴシック" panose="020B0400000000000000" pitchFamily="49" charset="-128"/>
                  <a:ea typeface="BIZ UDゴシック" panose="020B0400000000000000" pitchFamily="49" charset="-128"/>
                </a:rPr>
                <a:t>視聴後は</a:t>
              </a:r>
              <a:endParaRPr kumimoji="1" lang="en-US" altLang="ja-JP" sz="2000" dirty="0">
                <a:solidFill>
                  <a:srgbClr val="1E1A5C"/>
                </a:solidFill>
                <a:latin typeface="BIZ UDゴシック" panose="020B0400000000000000" pitchFamily="49" charset="-128"/>
                <a:ea typeface="BIZ UDゴシック" panose="020B0400000000000000" pitchFamily="49" charset="-128"/>
              </a:endParaRPr>
            </a:p>
            <a:p>
              <a:pPr algn="ctr">
                <a:lnSpc>
                  <a:spcPts val="2400"/>
                </a:lnSpc>
              </a:pPr>
              <a:r>
                <a:rPr kumimoji="1" lang="ja-JP" altLang="en-US" sz="2400" dirty="0">
                  <a:solidFill>
                    <a:srgbClr val="1E1A5C"/>
                  </a:solidFill>
                  <a:latin typeface="BIZ UDゴシック" panose="020B0400000000000000" pitchFamily="49" charset="-128"/>
                  <a:ea typeface="BIZ UDゴシック" panose="020B0400000000000000" pitchFamily="49" charset="-128"/>
                </a:rPr>
                <a:t>確認問</a:t>
              </a:r>
              <a:r>
                <a:rPr kumimoji="1" lang="ja-JP" altLang="en-US" sz="2400" spc="100" dirty="0">
                  <a:solidFill>
                    <a:srgbClr val="1E1A5C"/>
                  </a:solidFill>
                  <a:latin typeface="BIZ UDゴシック" panose="020B0400000000000000" pitchFamily="49" charset="-128"/>
                  <a:ea typeface="BIZ UDゴシック" panose="020B0400000000000000" pitchFamily="49" charset="-128"/>
                </a:rPr>
                <a:t>題</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へ</a:t>
              </a:r>
              <a:r>
                <a:rPr kumimoji="1" lang="ja-JP" altLang="en-US" sz="2000" spc="-100" dirty="0">
                  <a:solidFill>
                    <a:srgbClr val="1E1A5C"/>
                  </a:solidFill>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40502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700" dirty="0"/>
              <a:t>大阪大学学術情報庫 </a:t>
            </a:r>
            <a:r>
              <a:rPr lang="en-US" altLang="ja-JP" sz="2700" dirty="0"/>
              <a:t>OUKA</a:t>
            </a:r>
            <a:endParaRPr lang="ja-JP" altLang="en-US" sz="2700" dirty="0"/>
          </a:p>
        </p:txBody>
      </p:sp>
      <p:sp>
        <p:nvSpPr>
          <p:cNvPr id="4" name="スライド番号プレースホルダー 3"/>
          <p:cNvSpPr>
            <a:spLocks noGrp="1"/>
          </p:cNvSpPr>
          <p:nvPr>
            <p:ph type="sldNum" sz="quarter" idx="12"/>
          </p:nvPr>
        </p:nvSpPr>
        <p:spPr/>
        <p:txBody>
          <a:bodyPr/>
          <a:lstStyle/>
          <a:p>
            <a:r>
              <a:rPr lang="en-US" altLang="ja-JP" dirty="0"/>
              <a:t>2</a:t>
            </a:r>
            <a:endParaRPr lang="ja-JP" altLang="en-US" dirty="0"/>
          </a:p>
        </p:txBody>
      </p:sp>
      <p:sp>
        <p:nvSpPr>
          <p:cNvPr id="6" name="コンテンツ プレースホルダー 2"/>
          <p:cNvSpPr>
            <a:spLocks noGrp="1"/>
          </p:cNvSpPr>
          <p:nvPr>
            <p:ph idx="1"/>
          </p:nvPr>
        </p:nvSpPr>
        <p:spPr/>
        <p:txBody>
          <a:bodyPr/>
          <a:lstStyle/>
          <a:p>
            <a:r>
              <a:rPr lang="ja-JP" altLang="en-US" dirty="0"/>
              <a:t>大阪大学の機関リポジトリ</a:t>
            </a:r>
            <a:endParaRPr lang="en-US" altLang="ja-JP" dirty="0"/>
          </a:p>
          <a:p>
            <a:pPr marL="188996" indent="-134997">
              <a:buFont typeface="Arial" panose="020B0604020202020204" pitchFamily="34" charset="0"/>
              <a:buChar char="•"/>
            </a:pPr>
            <a:r>
              <a:rPr lang="ja-JP" altLang="en-US" sz="1500" dirty="0"/>
              <a:t>本学の研究教育成果発信のためのプラットフォーム </a:t>
            </a:r>
            <a:r>
              <a:rPr lang="en-US" altLang="ja-JP" sz="1500" dirty="0"/>
              <a:t>(2007</a:t>
            </a:r>
            <a:r>
              <a:rPr lang="ja-JP" altLang="en-US" sz="1500" dirty="0"/>
              <a:t>年</a:t>
            </a:r>
            <a:r>
              <a:rPr lang="en-US" altLang="ja-JP" sz="1500" dirty="0"/>
              <a:t>2</a:t>
            </a:r>
            <a:r>
              <a:rPr lang="ja-JP" altLang="en-US" sz="1500" dirty="0"/>
              <a:t>月～</a:t>
            </a:r>
            <a:r>
              <a:rPr lang="en-US" altLang="ja-JP" sz="1500" dirty="0"/>
              <a:t>)</a:t>
            </a:r>
          </a:p>
          <a:p>
            <a:pPr marL="188996" indent="-134997">
              <a:buFont typeface="Arial" panose="020B0604020202020204" pitchFamily="34" charset="0"/>
              <a:buChar char="•"/>
            </a:pPr>
            <a:r>
              <a:rPr lang="ja-JP" altLang="en-US" sz="1500" dirty="0"/>
              <a:t>本学の教職員（元構成員を含む）は誰でも研究成果を登録可能</a:t>
            </a:r>
            <a:endParaRPr lang="en-US" altLang="ja-JP" sz="1500" dirty="0"/>
          </a:p>
          <a:p>
            <a:pPr marL="188996" indent="-134997" eaLnBrk="1" hangingPunct="1">
              <a:buFont typeface="Arial" panose="020B0604020202020204" pitchFamily="34" charset="0"/>
              <a:buChar char="•"/>
            </a:pPr>
            <a:r>
              <a:rPr lang="ja-JP" altLang="en-US" sz="1500" dirty="0"/>
              <a:t>登録した研究成果は永久的に保存・公開</a:t>
            </a:r>
            <a:endParaRPr lang="en-US" altLang="ja-JP" sz="1500" dirty="0"/>
          </a:p>
          <a:p>
            <a:pPr marL="188996" indent="-134997">
              <a:buFont typeface="Arial" panose="020B0604020202020204" pitchFamily="34" charset="0"/>
              <a:buChar char="•"/>
            </a:pPr>
            <a:r>
              <a:rPr lang="ja-JP" altLang="en-US" sz="1500" dirty="0"/>
              <a:t>費用負担の必要なし</a:t>
            </a:r>
          </a:p>
        </p:txBody>
      </p:sp>
      <p:sp>
        <p:nvSpPr>
          <p:cNvPr id="11" name="正方形/長方形 10"/>
          <p:cNvSpPr/>
          <p:nvPr/>
        </p:nvSpPr>
        <p:spPr>
          <a:xfrm>
            <a:off x="2526946" y="4395166"/>
            <a:ext cx="2275286" cy="415498"/>
          </a:xfrm>
          <a:prstGeom prst="rect">
            <a:avLst/>
          </a:prstGeom>
        </p:spPr>
        <p:txBody>
          <a:bodyPr wrap="square">
            <a:spAutoFit/>
          </a:bodyPr>
          <a:lstStyle/>
          <a:p>
            <a:r>
              <a:rPr lang="en-US" altLang="ja-JP" sz="1050" dirty="0">
                <a:latin typeface="游ゴシック" panose="020B0400000000000000" pitchFamily="50" charset="-128"/>
                <a:ea typeface="游ゴシック" panose="020B0400000000000000" pitchFamily="50" charset="-128"/>
                <a:cs typeface="メイリオ" pitchFamily="50" charset="-128"/>
              </a:rPr>
              <a:t>OUKA</a:t>
            </a:r>
            <a:r>
              <a:rPr lang="ja-JP" altLang="en-US" sz="1050" dirty="0">
                <a:latin typeface="游ゴシック" panose="020B0400000000000000" pitchFamily="50" charset="-128"/>
                <a:ea typeface="游ゴシック" panose="020B0400000000000000" pitchFamily="50" charset="-128"/>
                <a:cs typeface="メイリオ" pitchFamily="50" charset="-128"/>
              </a:rPr>
              <a:t>トップページ</a:t>
            </a:r>
            <a:endParaRPr lang="en-US" altLang="ja-JP" sz="1050" dirty="0">
              <a:latin typeface="游ゴシック" panose="020B0400000000000000" pitchFamily="50" charset="-128"/>
              <a:ea typeface="游ゴシック" panose="020B0400000000000000" pitchFamily="50" charset="-128"/>
              <a:cs typeface="メイリオ" pitchFamily="50" charset="-128"/>
            </a:endParaRPr>
          </a:p>
          <a:p>
            <a:r>
              <a:rPr lang="en-US" altLang="ja-JP" sz="1050" dirty="0">
                <a:latin typeface="游ゴシック" panose="020B0400000000000000" pitchFamily="50" charset="-128"/>
                <a:ea typeface="游ゴシック" panose="020B0400000000000000" pitchFamily="50" charset="-128"/>
                <a:cs typeface="Arial" panose="020B0604020202020204" pitchFamily="34" charset="0"/>
                <a:hlinkClick r:id="rId3"/>
              </a:rPr>
              <a:t>https://ir.library.osaka-u.ac.jp/</a:t>
            </a:r>
            <a:endParaRPr lang="en-US" altLang="ja-JP" sz="1050" dirty="0">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7" name="図 6" descr="グラフィカル ユーザー インターフェイス&#10;&#10;自動的に生成された説明">
            <a:extLst>
              <a:ext uri="{FF2B5EF4-FFF2-40B4-BE49-F238E27FC236}">
                <a16:creationId xmlns:a16="http://schemas.microsoft.com/office/drawing/2014/main" id="{1B992A7A-B5B5-B836-238F-5F59C6D4B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967" y="2241649"/>
            <a:ext cx="3995936" cy="2569015"/>
          </a:xfrm>
          <a:prstGeom prst="rect">
            <a:avLst/>
          </a:prstGeom>
          <a:ln>
            <a:noFill/>
          </a:ln>
        </p:spPr>
      </p:pic>
    </p:spTree>
    <p:extLst>
      <p:ext uri="{BB962C8B-B14F-4D97-AF65-F5344CB8AC3E}">
        <p14:creationId xmlns:p14="http://schemas.microsoft.com/office/powerpoint/2010/main" val="27571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700" dirty="0"/>
              <a:t>OUKA</a:t>
            </a:r>
            <a:r>
              <a:rPr lang="ja-JP" altLang="en-US" sz="2700" dirty="0"/>
              <a:t>のサービス</a:t>
            </a:r>
          </a:p>
        </p:txBody>
      </p:sp>
      <p:sp>
        <p:nvSpPr>
          <p:cNvPr id="4" name="スライド番号プレースホルダー 3"/>
          <p:cNvSpPr>
            <a:spLocks noGrp="1"/>
          </p:cNvSpPr>
          <p:nvPr>
            <p:ph type="sldNum" sz="quarter" idx="12"/>
          </p:nvPr>
        </p:nvSpPr>
        <p:spPr/>
        <p:txBody>
          <a:bodyPr/>
          <a:lstStyle/>
          <a:p>
            <a:r>
              <a:rPr lang="en-US" altLang="ja-JP" dirty="0"/>
              <a:t>3</a:t>
            </a:r>
            <a:endParaRPr lang="ja-JP" altLang="en-US" dirty="0"/>
          </a:p>
        </p:txBody>
      </p:sp>
      <p:sp>
        <p:nvSpPr>
          <p:cNvPr id="3" name="コンテンツ プレースホルダー 2"/>
          <p:cNvSpPr>
            <a:spLocks noGrp="1"/>
          </p:cNvSpPr>
          <p:nvPr>
            <p:ph idx="1"/>
          </p:nvPr>
        </p:nvSpPr>
        <p:spPr/>
        <p:txBody>
          <a:bodyPr/>
          <a:lstStyle/>
          <a:p>
            <a:r>
              <a:rPr lang="ja-JP" altLang="en-US" dirty="0"/>
              <a:t>登録可能なコンテンツ</a:t>
            </a:r>
            <a:endParaRPr lang="en-US" altLang="ja-JP" dirty="0"/>
          </a:p>
          <a:p>
            <a:pPr marL="272648" indent="-141682">
              <a:buFont typeface="Arial" panose="020B0604020202020204" pitchFamily="34" charset="0"/>
              <a:buChar char="•"/>
            </a:pPr>
            <a:r>
              <a:rPr lang="zh-TW" altLang="en-US" sz="1500" b="1" dirty="0"/>
              <a:t>学術雑誌論文</a:t>
            </a:r>
          </a:p>
          <a:p>
            <a:pPr marL="272648" indent="-141682">
              <a:buFont typeface="Arial" panose="020B0604020202020204" pitchFamily="34" charset="0"/>
              <a:buChar char="•"/>
            </a:pPr>
            <a:r>
              <a:rPr lang="ja-JP" altLang="en-US" sz="1500" dirty="0"/>
              <a:t>会議発表論文</a:t>
            </a:r>
            <a:endParaRPr lang="en-US" altLang="zh-TW" sz="1500" dirty="0"/>
          </a:p>
          <a:p>
            <a:pPr marL="272648" indent="-141682">
              <a:buFont typeface="Arial" panose="020B0604020202020204" pitchFamily="34" charset="0"/>
              <a:buChar char="•"/>
            </a:pPr>
            <a:r>
              <a:rPr lang="zh-TW" altLang="en-US" sz="1500" dirty="0"/>
              <a:t>博士論文</a:t>
            </a:r>
          </a:p>
          <a:p>
            <a:pPr marL="272648" indent="-141682">
              <a:buFont typeface="Arial" panose="020B0604020202020204" pitchFamily="34" charset="0"/>
              <a:buChar char="•"/>
            </a:pPr>
            <a:r>
              <a:rPr lang="zh-TW" altLang="en-US" sz="1500" dirty="0"/>
              <a:t>紀要論文</a:t>
            </a:r>
          </a:p>
          <a:p>
            <a:pPr marL="272648" indent="-141682">
              <a:buFont typeface="Arial" panose="020B0604020202020204" pitchFamily="34" charset="0"/>
              <a:buChar char="•"/>
            </a:pPr>
            <a:r>
              <a:rPr lang="zh-TW" altLang="en-US" sz="1500" dirty="0"/>
              <a:t>研究成果報告書</a:t>
            </a:r>
            <a:endParaRPr lang="en-US" altLang="ja-JP" sz="1200" dirty="0"/>
          </a:p>
          <a:p>
            <a:pPr marL="53999" indent="0">
              <a:spcBef>
                <a:spcPts val="450"/>
              </a:spcBef>
              <a:buNone/>
            </a:pPr>
            <a:endParaRPr lang="en-US" altLang="ja-JP" sz="1350" dirty="0"/>
          </a:p>
          <a:p>
            <a:pPr>
              <a:spcBef>
                <a:spcPts val="0"/>
              </a:spcBef>
            </a:pPr>
            <a:r>
              <a:rPr lang="ja-JP" altLang="en-US" dirty="0"/>
              <a:t>登録サポート</a:t>
            </a:r>
            <a:endParaRPr lang="en-US" altLang="ja-JP" dirty="0"/>
          </a:p>
          <a:p>
            <a:pPr marL="272648" lvl="1" indent="-141682">
              <a:buFont typeface="Arial" panose="020B0604020202020204" pitchFamily="34" charset="0"/>
              <a:buChar char="•"/>
            </a:pPr>
            <a:r>
              <a:rPr lang="ja-JP" altLang="en-US" dirty="0"/>
              <a:t>紀要や本学関連学会誌の電子化の支援</a:t>
            </a:r>
            <a:endParaRPr lang="en-US" altLang="ja-JP" dirty="0"/>
          </a:p>
          <a:p>
            <a:pPr marL="272648" lvl="1" indent="-141682">
              <a:buFont typeface="Arial" panose="020B0604020202020204" pitchFamily="34" charset="0"/>
              <a:buChar char="•"/>
            </a:pPr>
            <a:r>
              <a:rPr lang="ja-JP" altLang="en-US" dirty="0"/>
              <a:t>出版社等の著作権ポリシーの調査</a:t>
            </a:r>
            <a:endParaRPr lang="en-US" altLang="ja-JP" dirty="0"/>
          </a:p>
          <a:p>
            <a:pPr marL="272648" lvl="1" indent="-141682">
              <a:buFont typeface="Arial" panose="020B0604020202020204" pitchFamily="34" charset="0"/>
              <a:buChar char="•"/>
            </a:pPr>
            <a:r>
              <a:rPr kumimoji="1" lang="ja-JP" altLang="en-US" dirty="0"/>
              <a:t>永続的識別子（</a:t>
            </a:r>
            <a:r>
              <a:rPr kumimoji="1" lang="en-US" altLang="ja-JP" dirty="0"/>
              <a:t>DOI</a:t>
            </a:r>
            <a:r>
              <a:rPr kumimoji="1" lang="ja-JP" altLang="en-US" dirty="0"/>
              <a:t>）の付与</a:t>
            </a:r>
            <a:endParaRPr kumimoji="1" lang="en-US" altLang="ja-JP" dirty="0"/>
          </a:p>
          <a:p>
            <a:endParaRPr kumimoji="1" lang="ja-JP" altLang="en-US" dirty="0"/>
          </a:p>
        </p:txBody>
      </p:sp>
      <p:sp>
        <p:nvSpPr>
          <p:cNvPr id="7" name="コンテンツ プレースホルダー 2"/>
          <p:cNvSpPr txBox="1">
            <a:spLocks/>
          </p:cNvSpPr>
          <p:nvPr/>
        </p:nvSpPr>
        <p:spPr bwMode="auto">
          <a:xfrm>
            <a:off x="3869922" y="1200151"/>
            <a:ext cx="4590510" cy="223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65113" indent="-265113" algn="l" rtl="0" eaLnBrk="0" fontAlgn="base" hangingPunct="0">
              <a:spcBef>
                <a:spcPct val="20000"/>
              </a:spcBef>
              <a:spcAft>
                <a:spcPct val="0"/>
              </a:spcAft>
              <a:buFont typeface="Wingdings" panose="05000000000000000000" pitchFamily="2" charset="2"/>
              <a:buChar char="n"/>
              <a:defRPr kumimoji="1" sz="26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627063" indent="-265113" algn="l" rtl="0" eaLnBrk="0" fontAlgn="base" hangingPunct="0">
              <a:spcBef>
                <a:spcPct val="20000"/>
              </a:spcBef>
              <a:spcAft>
                <a:spcPct val="0"/>
              </a:spcAft>
              <a:buFont typeface="Arial" panose="020B0604020202020204" pitchFamily="34" charset="0"/>
              <a:buChar char="–"/>
              <a:tabLst/>
              <a:defRPr kumimoji="1" sz="22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893763" indent="-180975"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989012" indent="0" algn="l" rtl="0" eaLnBrk="0" fontAlgn="base" hangingPunct="0">
              <a:spcBef>
                <a:spcPct val="20000"/>
              </a:spcBef>
              <a:spcAft>
                <a:spcPct val="0"/>
              </a:spcAft>
              <a:buFont typeface="Arial" panose="020B0604020202020204" pitchFamily="34" charset="0"/>
              <a:buNone/>
              <a:defRPr kumimoji="1" sz="16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1169988" indent="-180975" algn="l" rtl="0" eaLnBrk="0" fontAlgn="base" hangingPunct="0">
              <a:spcBef>
                <a:spcPct val="20000"/>
              </a:spcBef>
              <a:spcAft>
                <a:spcPct val="0"/>
              </a:spcAft>
              <a:buFont typeface="Arial" panose="020B0604020202020204" pitchFamily="34" charset="0"/>
              <a:buChar char="»"/>
              <a:defRPr kumimoji="1" sz="16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sz="1800" dirty="0"/>
          </a:p>
          <a:p>
            <a:pPr marL="188996" indent="-134997">
              <a:buFont typeface="Arial" panose="020B0604020202020204" pitchFamily="34" charset="0"/>
              <a:buChar char="•"/>
            </a:pPr>
            <a:r>
              <a:rPr lang="zh-TW" altLang="en-US" sz="1500" dirty="0"/>
              <a:t>図書</a:t>
            </a:r>
          </a:p>
          <a:p>
            <a:pPr marL="188996" indent="-134997">
              <a:buFont typeface="Arial" panose="020B0604020202020204" pitchFamily="34" charset="0"/>
              <a:buChar char="•"/>
            </a:pPr>
            <a:r>
              <a:rPr lang="zh-TW" altLang="en-US" sz="1500" dirty="0"/>
              <a:t>会議</a:t>
            </a:r>
            <a:r>
              <a:rPr lang="ja-JP" altLang="en-US" sz="1500" dirty="0"/>
              <a:t>プレゼン</a:t>
            </a:r>
            <a:r>
              <a:rPr lang="zh-TW" altLang="en-US" sz="1500" dirty="0"/>
              <a:t>資料</a:t>
            </a:r>
          </a:p>
          <a:p>
            <a:pPr marL="188996" indent="-134997">
              <a:buFont typeface="Arial" panose="020B0604020202020204" pitchFamily="34" charset="0"/>
              <a:buChar char="•"/>
            </a:pPr>
            <a:r>
              <a:rPr lang="zh-TW" altLang="en-US" sz="1500" dirty="0"/>
              <a:t>教材</a:t>
            </a:r>
            <a:endParaRPr lang="en-US" altLang="zh-TW" sz="1500" dirty="0"/>
          </a:p>
          <a:p>
            <a:pPr marL="188996" indent="-134997">
              <a:buFont typeface="Arial" panose="020B0604020202020204" pitchFamily="34" charset="0"/>
              <a:buChar char="•"/>
            </a:pPr>
            <a:r>
              <a:rPr lang="ja-JP" altLang="en-US" sz="1500" b="1" dirty="0"/>
              <a:t>論文のエビデンスデータ、その他研究データ</a:t>
            </a:r>
            <a:endParaRPr lang="en-US" altLang="ja-JP" sz="1500" b="1" dirty="0"/>
          </a:p>
          <a:p>
            <a:pPr marL="188996" indent="-134997">
              <a:buFont typeface="Arial" panose="020B0604020202020204" pitchFamily="34" charset="0"/>
              <a:buChar char="•"/>
            </a:pPr>
            <a:r>
              <a:rPr lang="ja-JP" altLang="en-US" sz="1500" dirty="0"/>
              <a:t>その他</a:t>
            </a:r>
            <a:endParaRPr lang="en-US" altLang="ja-JP" sz="1500" dirty="0"/>
          </a:p>
          <a:p>
            <a:pPr marL="53999" indent="0">
              <a:buNone/>
            </a:pPr>
            <a:endParaRPr lang="en-US" altLang="ja-JP" sz="1200" dirty="0"/>
          </a:p>
        </p:txBody>
      </p:sp>
    </p:spTree>
    <p:extLst>
      <p:ext uri="{BB962C8B-B14F-4D97-AF65-F5344CB8AC3E}">
        <p14:creationId xmlns:p14="http://schemas.microsoft.com/office/powerpoint/2010/main" val="45571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10">
            <a:extLst>
              <a:ext uri="{FF2B5EF4-FFF2-40B4-BE49-F238E27FC236}">
                <a16:creationId xmlns:a16="http://schemas.microsoft.com/office/drawing/2014/main" id="{0C5F562A-554C-4532-90DB-660A629797DA}"/>
              </a:ext>
            </a:extLst>
          </p:cNvPr>
          <p:cNvGraphicFramePr>
            <a:graphicFrameLocks/>
          </p:cNvGraphicFramePr>
          <p:nvPr>
            <p:extLst>
              <p:ext uri="{D42A27DB-BD31-4B8C-83A1-F6EECF244321}">
                <p14:modId xmlns:p14="http://schemas.microsoft.com/office/powerpoint/2010/main" val="2721545052"/>
              </p:ext>
            </p:extLst>
          </p:nvPr>
        </p:nvGraphicFramePr>
        <p:xfrm>
          <a:off x="4944970" y="1042071"/>
          <a:ext cx="4166120" cy="4101430"/>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a:extLst>
              <a:ext uri="{FF2B5EF4-FFF2-40B4-BE49-F238E27FC236}">
                <a16:creationId xmlns:a16="http://schemas.microsoft.com/office/drawing/2014/main" id="{2E5A09FF-600B-474C-977F-439D923B7E1D}"/>
              </a:ext>
            </a:extLst>
          </p:cNvPr>
          <p:cNvSpPr>
            <a:spLocks noGrp="1"/>
          </p:cNvSpPr>
          <p:nvPr>
            <p:ph type="title"/>
          </p:nvPr>
        </p:nvSpPr>
        <p:spPr>
          <a:xfrm>
            <a:off x="1485900" y="87474"/>
            <a:ext cx="6172200" cy="972108"/>
          </a:xfrm>
        </p:spPr>
        <p:txBody>
          <a:bodyPr/>
          <a:lstStyle/>
          <a:p>
            <a:r>
              <a:rPr lang="en-US" altLang="ja-JP" sz="2700" dirty="0"/>
              <a:t>OUKA</a:t>
            </a:r>
            <a:r>
              <a:rPr lang="ja-JP" altLang="en-US" sz="2700" dirty="0"/>
              <a:t>の現況</a:t>
            </a:r>
          </a:p>
        </p:txBody>
      </p:sp>
      <p:sp>
        <p:nvSpPr>
          <p:cNvPr id="3" name="スライド番号プレースホルダー 2">
            <a:extLst>
              <a:ext uri="{FF2B5EF4-FFF2-40B4-BE49-F238E27FC236}">
                <a16:creationId xmlns:a16="http://schemas.microsoft.com/office/drawing/2014/main" id="{327B0131-63A5-4CCB-9C21-521F6667E12F}"/>
              </a:ext>
            </a:extLst>
          </p:cNvPr>
          <p:cNvSpPr>
            <a:spLocks noGrp="1"/>
          </p:cNvSpPr>
          <p:nvPr>
            <p:ph type="sldNum" sz="quarter" idx="12"/>
          </p:nvPr>
        </p:nvSpPr>
        <p:spPr/>
        <p:txBody>
          <a:bodyPr/>
          <a:lstStyle/>
          <a:p>
            <a:r>
              <a:rPr lang="en-US" altLang="ja-JP" dirty="0"/>
              <a:t>4</a:t>
            </a:r>
          </a:p>
        </p:txBody>
      </p:sp>
      <p:sp>
        <p:nvSpPr>
          <p:cNvPr id="8" name="テキスト ボックス 7">
            <a:extLst>
              <a:ext uri="{FF2B5EF4-FFF2-40B4-BE49-F238E27FC236}">
                <a16:creationId xmlns:a16="http://schemas.microsoft.com/office/drawing/2014/main" id="{9BD4C70D-CD51-49B8-BF80-5A8D63A98068}"/>
              </a:ext>
            </a:extLst>
          </p:cNvPr>
          <p:cNvSpPr txBox="1"/>
          <p:nvPr/>
        </p:nvSpPr>
        <p:spPr>
          <a:xfrm>
            <a:off x="2573778" y="4215603"/>
            <a:ext cx="3996444" cy="708611"/>
          </a:xfrm>
          <a:prstGeom prst="rect">
            <a:avLst/>
          </a:prstGeom>
          <a:solidFill>
            <a:schemeClr val="bg1">
              <a:lumMod val="95000"/>
            </a:schemeClr>
          </a:solidFill>
        </p:spPr>
        <p:txBody>
          <a:bodyPr wrap="square" lIns="108000" rtlCol="0" anchor="ctr" anchorCtr="0">
            <a:noAutofit/>
          </a:bodyPr>
          <a:lstStyle/>
          <a:p>
            <a:r>
              <a:rPr lang="ja-JP" altLang="en-US" sz="1200" dirty="0">
                <a:latin typeface="游ゴシック" panose="020B0400000000000000" pitchFamily="50" charset="-128"/>
                <a:ea typeface="游ゴシック" panose="020B0400000000000000" pitchFamily="50" charset="-128"/>
              </a:rPr>
              <a:t>ダウンロード件数　約</a:t>
            </a:r>
            <a:r>
              <a:rPr lang="en-US" altLang="ja-JP" sz="1200" dirty="0">
                <a:latin typeface="游ゴシック" panose="020B0400000000000000" pitchFamily="50" charset="-128"/>
                <a:ea typeface="游ゴシック" panose="020B0400000000000000" pitchFamily="50" charset="-128"/>
              </a:rPr>
              <a:t>560</a:t>
            </a:r>
            <a:r>
              <a:rPr lang="ja-JP" altLang="en-US" sz="1200" dirty="0">
                <a:latin typeface="游ゴシック" panose="020B0400000000000000" pitchFamily="50" charset="-128"/>
                <a:ea typeface="游ゴシック" panose="020B0400000000000000" pitchFamily="50" charset="-128"/>
              </a:rPr>
              <a:t>万件（</a:t>
            </a:r>
            <a:r>
              <a:rPr lang="en-US" altLang="ja-JP" sz="1200" dirty="0">
                <a:latin typeface="游ゴシック" panose="020B0400000000000000" pitchFamily="50" charset="-128"/>
                <a:ea typeface="游ゴシック" panose="020B0400000000000000" pitchFamily="50" charset="-128"/>
              </a:rPr>
              <a:t>2024</a:t>
            </a:r>
            <a:r>
              <a:rPr lang="ja-JP" altLang="en-US" sz="1200" dirty="0">
                <a:latin typeface="游ゴシック" panose="020B0400000000000000" pitchFamily="50" charset="-128"/>
                <a:ea typeface="游ゴシック" panose="020B0400000000000000" pitchFamily="50" charset="-128"/>
              </a:rPr>
              <a:t>年度）</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コンテンツ収録数　約 </a:t>
            </a:r>
            <a:r>
              <a:rPr lang="en-US" altLang="ja-JP" sz="1200" dirty="0">
                <a:latin typeface="游ゴシック" panose="020B0400000000000000" pitchFamily="50" charset="-128"/>
                <a:ea typeface="游ゴシック" panose="020B0400000000000000" pitchFamily="50" charset="-128"/>
              </a:rPr>
              <a:t>9.4</a:t>
            </a:r>
            <a:r>
              <a:rPr lang="ja-JP" altLang="en-US" sz="1200" dirty="0">
                <a:latin typeface="游ゴシック" panose="020B0400000000000000" pitchFamily="50" charset="-128"/>
                <a:ea typeface="游ゴシック" panose="020B0400000000000000" pitchFamily="50" charset="-128"/>
              </a:rPr>
              <a:t>万件（</a:t>
            </a:r>
            <a:r>
              <a:rPr lang="en-US" altLang="ja-JP" sz="1200" dirty="0">
                <a:latin typeface="游ゴシック" panose="020B0400000000000000" pitchFamily="50" charset="-128"/>
                <a:ea typeface="游ゴシック" panose="020B0400000000000000" pitchFamily="50" charset="-128"/>
              </a:rPr>
              <a:t>2025</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月末時点）</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紀要・本学関連学会誌の収録数　約</a:t>
            </a:r>
            <a:r>
              <a:rPr lang="en-US" altLang="ja-JP" sz="1200" dirty="0">
                <a:latin typeface="游ゴシック" panose="020B0400000000000000" pitchFamily="50" charset="-128"/>
                <a:ea typeface="游ゴシック" panose="020B0400000000000000" pitchFamily="50" charset="-128"/>
              </a:rPr>
              <a:t>120</a:t>
            </a:r>
            <a:r>
              <a:rPr lang="ja-JP" altLang="en-US" sz="1200" dirty="0">
                <a:latin typeface="游ゴシック" panose="020B0400000000000000" pitchFamily="50" charset="-128"/>
                <a:ea typeface="游ゴシック" panose="020B0400000000000000" pitchFamily="50" charset="-128"/>
              </a:rPr>
              <a:t>タイトル</a:t>
            </a:r>
            <a:endParaRPr lang="en-US" altLang="ja-JP" sz="1200" dirty="0">
              <a:latin typeface="游ゴシック" panose="020B0400000000000000" pitchFamily="50" charset="-128"/>
              <a:ea typeface="游ゴシック" panose="020B0400000000000000" pitchFamily="50" charset="-128"/>
            </a:endParaRPr>
          </a:p>
        </p:txBody>
      </p:sp>
      <p:graphicFrame>
        <p:nvGraphicFramePr>
          <p:cNvPr id="11" name="グラフ 10">
            <a:extLst>
              <a:ext uri="{FF2B5EF4-FFF2-40B4-BE49-F238E27FC236}">
                <a16:creationId xmlns:a16="http://schemas.microsoft.com/office/drawing/2014/main" id="{680FD778-7A3E-440E-A826-36ACAB23D5A4}"/>
              </a:ext>
            </a:extLst>
          </p:cNvPr>
          <p:cNvGraphicFramePr/>
          <p:nvPr>
            <p:extLst>
              <p:ext uri="{D42A27DB-BD31-4B8C-83A1-F6EECF244321}">
                <p14:modId xmlns:p14="http://schemas.microsoft.com/office/powerpoint/2010/main" val="3487781346"/>
              </p:ext>
            </p:extLst>
          </p:nvPr>
        </p:nvGraphicFramePr>
        <p:xfrm>
          <a:off x="202686" y="1059582"/>
          <a:ext cx="4618856" cy="3357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54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t>【</a:t>
            </a:r>
            <a:r>
              <a:rPr lang="ja-JP" altLang="en-US" sz="2400" dirty="0"/>
              <a:t>参考</a:t>
            </a:r>
            <a:r>
              <a:rPr lang="en-US" altLang="ja-JP" sz="2400" dirty="0"/>
              <a:t>】</a:t>
            </a:r>
            <a:r>
              <a:rPr lang="ja-JP" altLang="en-US" sz="2400" dirty="0"/>
              <a:t>機関リポジトリのメタデータ流通</a:t>
            </a:r>
          </a:p>
        </p:txBody>
      </p:sp>
      <p:sp>
        <p:nvSpPr>
          <p:cNvPr id="4" name="スライド番号プレースホルダー 3"/>
          <p:cNvSpPr>
            <a:spLocks noGrp="1"/>
          </p:cNvSpPr>
          <p:nvPr>
            <p:ph type="sldNum" sz="quarter" idx="12"/>
          </p:nvPr>
        </p:nvSpPr>
        <p:spPr/>
        <p:txBody>
          <a:bodyPr/>
          <a:lstStyle/>
          <a:p>
            <a:r>
              <a:rPr lang="en-US" altLang="ja-JP" dirty="0"/>
              <a:t>5</a:t>
            </a:r>
            <a:endParaRPr lang="ja-JP" altLang="en-US" dirty="0"/>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1708566"/>
            <a:ext cx="6491905" cy="2230424"/>
          </a:xfrm>
        </p:spPr>
      </p:pic>
      <p:sp>
        <p:nvSpPr>
          <p:cNvPr id="6" name="テキスト ボックス 5"/>
          <p:cNvSpPr txBox="1"/>
          <p:nvPr/>
        </p:nvSpPr>
        <p:spPr>
          <a:xfrm>
            <a:off x="1950770" y="4587974"/>
            <a:ext cx="5242461" cy="238571"/>
          </a:xfrm>
          <a:prstGeom prst="rect">
            <a:avLst/>
          </a:prstGeom>
          <a:noFill/>
        </p:spPr>
        <p:txBody>
          <a:bodyPr wrap="square" lIns="108000" rtlCol="0" anchor="ctr" anchorCtr="0">
            <a:noAutofit/>
          </a:bodyPr>
          <a:lstStyle/>
          <a:p>
            <a:pPr marL="402421" indent="-402421" algn="ctr">
              <a:tabLst>
                <a:tab pos="1618019" algn="l"/>
              </a:tabLst>
            </a:pPr>
            <a:r>
              <a:rPr lang="ja-JP" altLang="en-US" sz="900" dirty="0">
                <a:latin typeface="游ゴシック" panose="020B0400000000000000" pitchFamily="50" charset="-128"/>
                <a:ea typeface="游ゴシック" panose="020B0400000000000000" pitchFamily="50" charset="-128"/>
              </a:rPr>
              <a:t>出典：学術機関リポジトリデータベースサポート</a:t>
            </a:r>
            <a:r>
              <a:rPr lang="en-US" altLang="ja-JP"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hlinkClick r:id="rId4"/>
              </a:rPr>
              <a:t>https://support.irdb.nii.ac.jp/ja. </a:t>
            </a:r>
            <a:endParaRPr lang="ja-JP" altLang="en-US"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9808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D511B599-F3C7-4E76-BF82-80A7CD1E8332}"/>
              </a:ext>
            </a:extLst>
          </p:cNvPr>
          <p:cNvSpPr>
            <a:spLocks noGrp="1"/>
          </p:cNvSpPr>
          <p:nvPr>
            <p:ph type="title"/>
          </p:nvPr>
        </p:nvSpPr>
        <p:spPr/>
        <p:txBody>
          <a:bodyPr/>
          <a:lstStyle/>
          <a:p>
            <a:r>
              <a:rPr lang="en-US" altLang="ja-JP" sz="2700" dirty="0"/>
              <a:t>OUKA</a:t>
            </a:r>
            <a:r>
              <a:rPr lang="ja-JP" altLang="en-US" sz="2700" dirty="0"/>
              <a:t>で研究成果（論文）を公開する</a:t>
            </a:r>
          </a:p>
        </p:txBody>
      </p:sp>
      <p:sp>
        <p:nvSpPr>
          <p:cNvPr id="4" name="スライド番号プレースホルダー 3">
            <a:extLst>
              <a:ext uri="{FF2B5EF4-FFF2-40B4-BE49-F238E27FC236}">
                <a16:creationId xmlns:a16="http://schemas.microsoft.com/office/drawing/2014/main" id="{DD1ECFDD-B7FA-4FBA-9654-DADA5729AA4B}"/>
              </a:ext>
            </a:extLst>
          </p:cNvPr>
          <p:cNvSpPr>
            <a:spLocks noGrp="1"/>
          </p:cNvSpPr>
          <p:nvPr>
            <p:ph type="sldNum" sz="quarter" idx="12"/>
          </p:nvPr>
        </p:nvSpPr>
        <p:spPr/>
        <p:txBody>
          <a:bodyPr/>
          <a:lstStyle/>
          <a:p>
            <a:r>
              <a:rPr lang="en-US" altLang="ja-JP" dirty="0"/>
              <a:t>6</a:t>
            </a:r>
            <a:endParaRPr lang="ja-JP" altLang="en-US" dirty="0"/>
          </a:p>
        </p:txBody>
      </p:sp>
      <p:sp>
        <p:nvSpPr>
          <p:cNvPr id="9" name="コンテンツ プレースホルダー 12">
            <a:extLst>
              <a:ext uri="{FF2B5EF4-FFF2-40B4-BE49-F238E27FC236}">
                <a16:creationId xmlns:a16="http://schemas.microsoft.com/office/drawing/2014/main" id="{63B45955-3E28-4D9A-9DD5-2F6DFFEF00B7}"/>
              </a:ext>
            </a:extLst>
          </p:cNvPr>
          <p:cNvSpPr>
            <a:spLocks noGrp="1"/>
          </p:cNvSpPr>
          <p:nvPr>
            <p:ph idx="1"/>
          </p:nvPr>
        </p:nvSpPr>
        <p:spPr/>
        <p:txBody>
          <a:bodyPr/>
          <a:lstStyle/>
          <a:p>
            <a:r>
              <a:rPr lang="en-US" altLang="ja-JP" dirty="0"/>
              <a:t>OUKA</a:t>
            </a:r>
            <a:r>
              <a:rPr lang="ja-JP" altLang="en-US" dirty="0" err="1"/>
              <a:t>での</a:t>
            </a:r>
            <a:r>
              <a:rPr lang="ja-JP" altLang="en-US" dirty="0"/>
              <a:t>公開手順</a:t>
            </a:r>
            <a:endParaRPr lang="en-US" altLang="ja-JP" dirty="0"/>
          </a:p>
          <a:p>
            <a:pPr marL="0" indent="0">
              <a:buNone/>
            </a:pPr>
            <a:endParaRPr lang="en-US" altLang="ja-JP" sz="600" dirty="0"/>
          </a:p>
          <a:p>
            <a:pPr marL="0" indent="0">
              <a:buNone/>
            </a:pPr>
            <a:r>
              <a:rPr lang="ja-JP" altLang="en-US" dirty="0"/>
              <a:t> ①共著者全員の同意を得る</a:t>
            </a:r>
            <a:endParaRPr lang="en-US" altLang="ja-JP" dirty="0"/>
          </a:p>
          <a:p>
            <a:pPr marL="0" indent="0">
              <a:buNone/>
            </a:pPr>
            <a:r>
              <a:rPr lang="ja-JP" altLang="en-US" dirty="0"/>
              <a:t> ②公開する論文ファイルを準備する</a:t>
            </a:r>
            <a:endParaRPr lang="en-US" altLang="ja-JP" dirty="0"/>
          </a:p>
          <a:p>
            <a:pPr marL="0" indent="0">
              <a:buNone/>
            </a:pPr>
            <a:r>
              <a:rPr lang="ja-JP" altLang="en-US" dirty="0"/>
              <a:t> ③「リポジトリ登録支援システム」で登録依頼を行う</a:t>
            </a:r>
            <a:endParaRPr lang="en-US" altLang="ja-JP" dirty="0"/>
          </a:p>
          <a:p>
            <a:pPr marL="0" indent="0">
              <a:buNone/>
            </a:pPr>
            <a:endParaRPr lang="en-US" altLang="ja-JP" sz="600" dirty="0"/>
          </a:p>
          <a:p>
            <a:pPr marL="188996" indent="-134997">
              <a:buFont typeface="Arial" panose="020B0604020202020204" pitchFamily="34" charset="0"/>
              <a:buChar char="•"/>
            </a:pPr>
            <a:r>
              <a:rPr lang="ja-JP" altLang="en-US" sz="1350" dirty="0"/>
              <a:t>申請受理後、図書館で著作権調査（登録可否およびその条件の確認）を行い、登録作業を進めます。</a:t>
            </a:r>
            <a:endParaRPr lang="en-US" altLang="ja-JP" sz="1350" dirty="0"/>
          </a:p>
          <a:p>
            <a:pPr marL="188996" indent="-134997">
              <a:buFont typeface="Arial" panose="020B0604020202020204" pitchFamily="34" charset="0"/>
              <a:buChar char="•"/>
            </a:pPr>
            <a:r>
              <a:rPr lang="ja-JP" altLang="en-US" sz="1350" dirty="0"/>
              <a:t>出版社が公開禁止期間（エンバーゴ）を定めている場合、その管理は図書館で行います。</a:t>
            </a:r>
            <a:endParaRPr lang="en-US" altLang="ja-JP" sz="1350" dirty="0"/>
          </a:p>
          <a:p>
            <a:pPr marL="188996" indent="-134997">
              <a:buFont typeface="Arial" panose="020B0604020202020204" pitchFamily="34" charset="0"/>
              <a:buChar char="•"/>
            </a:pPr>
            <a:r>
              <a:rPr lang="ja-JP" altLang="en-US" sz="1350" b="1" dirty="0"/>
              <a:t>公開依頼はメールでもお受けします。</a:t>
            </a:r>
            <a:endParaRPr lang="en-US" altLang="ja-JP" sz="1350" b="1" dirty="0"/>
          </a:p>
        </p:txBody>
      </p:sp>
      <p:sp>
        <p:nvSpPr>
          <p:cNvPr id="10" name="正方形/長方形 9">
            <a:extLst>
              <a:ext uri="{FF2B5EF4-FFF2-40B4-BE49-F238E27FC236}">
                <a16:creationId xmlns:a16="http://schemas.microsoft.com/office/drawing/2014/main" id="{131E2502-E88A-47B3-9A30-70E93CE14FB2}"/>
              </a:ext>
            </a:extLst>
          </p:cNvPr>
          <p:cNvSpPr/>
          <p:nvPr/>
        </p:nvSpPr>
        <p:spPr>
          <a:xfrm>
            <a:off x="611560" y="3723878"/>
            <a:ext cx="7920880" cy="53367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611560" y="3795886"/>
            <a:ext cx="7704855" cy="461665"/>
            <a:chOff x="611560" y="3795886"/>
            <a:chExt cx="7704855" cy="461665"/>
          </a:xfrm>
        </p:grpSpPr>
        <p:sp>
          <p:nvSpPr>
            <p:cNvPr id="11" name="テキスト ボックス 10">
              <a:extLst>
                <a:ext uri="{FF2B5EF4-FFF2-40B4-BE49-F238E27FC236}">
                  <a16:creationId xmlns:a16="http://schemas.microsoft.com/office/drawing/2014/main" id="{A4ADEDA5-BD22-473C-A3D9-AFF912DBEB61}"/>
                </a:ext>
              </a:extLst>
            </p:cNvPr>
            <p:cNvSpPr txBox="1"/>
            <p:nvPr/>
          </p:nvSpPr>
          <p:spPr>
            <a:xfrm>
              <a:off x="1043609" y="3834302"/>
              <a:ext cx="7272806" cy="300082"/>
            </a:xfrm>
            <a:prstGeom prst="rect">
              <a:avLst/>
            </a:prstGeom>
            <a:noFill/>
            <a:ln>
              <a:noFill/>
            </a:ln>
          </p:spPr>
          <p:txBody>
            <a:bodyPr wrap="square" rtlCol="0">
              <a:spAutoFit/>
            </a:bodyPr>
            <a:lstStyle/>
            <a:p>
              <a:pPr>
                <a:spcAft>
                  <a:spcPts val="450"/>
                </a:spcAft>
              </a:pPr>
              <a:r>
                <a:rPr lang="en-US" altLang="ja-JP" sz="1350" dirty="0">
                  <a:latin typeface="游ゴシック" panose="020B0400000000000000" pitchFamily="50" charset="-128"/>
                  <a:ea typeface="游ゴシック" panose="020B0400000000000000" pitchFamily="50" charset="-128"/>
                </a:rPr>
                <a:t>OUKA</a:t>
              </a:r>
              <a:r>
                <a:rPr lang="ja-JP" altLang="en-US" sz="1350" dirty="0">
                  <a:latin typeface="游ゴシック" panose="020B0400000000000000" pitchFamily="50" charset="-128"/>
                  <a:ea typeface="游ゴシック" panose="020B0400000000000000" pitchFamily="50" charset="-128"/>
                </a:rPr>
                <a:t>登録によって、研究成果の著作権が大学や図書館に移転することはありません。 </a:t>
              </a:r>
            </a:p>
          </p:txBody>
        </p:sp>
        <p:sp>
          <p:nvSpPr>
            <p:cNvPr id="12" name="テキスト ボックス 11">
              <a:extLst>
                <a:ext uri="{FF2B5EF4-FFF2-40B4-BE49-F238E27FC236}">
                  <a16:creationId xmlns:a16="http://schemas.microsoft.com/office/drawing/2014/main" id="{88FFBF02-28F7-492A-AFB3-C602087B10DA}"/>
                </a:ext>
              </a:extLst>
            </p:cNvPr>
            <p:cNvSpPr txBox="1"/>
            <p:nvPr/>
          </p:nvSpPr>
          <p:spPr>
            <a:xfrm>
              <a:off x="611560" y="3795886"/>
              <a:ext cx="432049" cy="461665"/>
            </a:xfrm>
            <a:prstGeom prst="rect">
              <a:avLst/>
            </a:prstGeom>
            <a:noFill/>
            <a:ln>
              <a:noFill/>
            </a:ln>
          </p:spPr>
          <p:txBody>
            <a:bodyPr wrap="square" rtlCol="0">
              <a:spAutoFit/>
            </a:bodyPr>
            <a:lstStyle/>
            <a:p>
              <a:r>
                <a:rPr lang="ja-JP" altLang="en-US" sz="2400" b="1" dirty="0">
                  <a:solidFill>
                    <a:sysClr val="windowText" lastClr="000000"/>
                  </a:solidFill>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260464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E1B7F85-5D62-4CEB-948F-6A6355775E9A}"/>
              </a:ext>
            </a:extLst>
          </p:cNvPr>
          <p:cNvSpPr>
            <a:spLocks noGrp="1"/>
          </p:cNvSpPr>
          <p:nvPr>
            <p:ph type="title"/>
          </p:nvPr>
        </p:nvSpPr>
        <p:spPr/>
        <p:txBody>
          <a:bodyPr/>
          <a:lstStyle/>
          <a:p>
            <a:r>
              <a:rPr lang="en-US" altLang="ja-JP" sz="2700" dirty="0"/>
              <a:t>OUKA</a:t>
            </a:r>
            <a:r>
              <a:rPr lang="ja-JP" altLang="en-US" sz="2700" dirty="0" err="1"/>
              <a:t>での</a:t>
            </a:r>
            <a:r>
              <a:rPr lang="ja-JP" altLang="en-US" sz="2700" dirty="0"/>
              <a:t>公開手順①</a:t>
            </a:r>
          </a:p>
        </p:txBody>
      </p:sp>
      <p:sp>
        <p:nvSpPr>
          <p:cNvPr id="4" name="スライド番号プレースホルダー 3">
            <a:extLst>
              <a:ext uri="{FF2B5EF4-FFF2-40B4-BE49-F238E27FC236}">
                <a16:creationId xmlns:a16="http://schemas.microsoft.com/office/drawing/2014/main" id="{AD43AACC-B7BC-4BA5-8E43-1CAB0E3A941D}"/>
              </a:ext>
            </a:extLst>
          </p:cNvPr>
          <p:cNvSpPr>
            <a:spLocks noGrp="1"/>
          </p:cNvSpPr>
          <p:nvPr>
            <p:ph type="sldNum" sz="quarter" idx="12"/>
          </p:nvPr>
        </p:nvSpPr>
        <p:spPr/>
        <p:txBody>
          <a:bodyPr/>
          <a:lstStyle/>
          <a:p>
            <a:r>
              <a:rPr lang="en-US" altLang="ja-JP" dirty="0"/>
              <a:t>7</a:t>
            </a:r>
            <a:endParaRPr lang="ja-JP" altLang="en-US" dirty="0"/>
          </a:p>
        </p:txBody>
      </p:sp>
      <p:sp>
        <p:nvSpPr>
          <p:cNvPr id="6" name="コンテンツ プレースホルダー 2">
            <a:extLst>
              <a:ext uri="{FF2B5EF4-FFF2-40B4-BE49-F238E27FC236}">
                <a16:creationId xmlns:a16="http://schemas.microsoft.com/office/drawing/2014/main" id="{B5AC391A-84E1-4087-860E-6F9226656DE9}"/>
              </a:ext>
            </a:extLst>
          </p:cNvPr>
          <p:cNvSpPr>
            <a:spLocks noGrp="1"/>
          </p:cNvSpPr>
          <p:nvPr>
            <p:ph idx="1"/>
          </p:nvPr>
        </p:nvSpPr>
        <p:spPr/>
        <p:txBody>
          <a:bodyPr/>
          <a:lstStyle/>
          <a:p>
            <a:pPr marL="0" lvl="1" indent="0">
              <a:buNone/>
            </a:pPr>
            <a:r>
              <a:rPr lang="ja-JP" altLang="en-US" sz="1800" dirty="0"/>
              <a:t>①共著者全員の合意を得る</a:t>
            </a:r>
            <a:endParaRPr lang="en-US" altLang="ja-JP" sz="900" dirty="0"/>
          </a:p>
          <a:p>
            <a:pPr marL="265503" lvl="1" indent="-128585">
              <a:buFont typeface="Arial" panose="020B0604020202020204" pitchFamily="34" charset="0"/>
              <a:buChar char="•"/>
            </a:pPr>
            <a:r>
              <a:rPr lang="ja-JP" altLang="en-US" dirty="0"/>
              <a:t>文書で残しておく必要はありません。</a:t>
            </a:r>
            <a:endParaRPr lang="en-US" altLang="ja-JP" dirty="0"/>
          </a:p>
          <a:p>
            <a:pPr marL="265503" lvl="1" indent="-128585">
              <a:buFont typeface="Arial" panose="020B0604020202020204" pitchFamily="34" charset="0"/>
              <a:buChar char="•"/>
            </a:pPr>
            <a:r>
              <a:rPr lang="ja-JP" altLang="en-US" dirty="0"/>
              <a:t>証拠書類の提出は求められません。</a:t>
            </a:r>
            <a:endParaRPr lang="en-US" altLang="ja-JP" dirty="0"/>
          </a:p>
          <a:p>
            <a:pPr marL="265503" lvl="1" indent="-128585" eaLnBrk="1" hangingPunct="1">
              <a:buFont typeface="Arial" panose="020B0604020202020204" pitchFamily="34" charset="0"/>
              <a:buChar char="•"/>
            </a:pPr>
            <a:r>
              <a:rPr lang="ja-JP" altLang="en-US" dirty="0"/>
              <a:t>論文投稿前など、連絡が取りやすいうちに確認しておくことをお勧めします。</a:t>
            </a:r>
            <a:endParaRPr lang="en-US" altLang="ja-JP" dirty="0"/>
          </a:p>
        </p:txBody>
      </p:sp>
      <p:grpSp>
        <p:nvGrpSpPr>
          <p:cNvPr id="2" name="グループ化 1"/>
          <p:cNvGrpSpPr/>
          <p:nvPr/>
        </p:nvGrpSpPr>
        <p:grpSpPr>
          <a:xfrm>
            <a:off x="683568" y="2672004"/>
            <a:ext cx="8003232" cy="1697375"/>
            <a:chOff x="534380" y="3562671"/>
            <a:chExt cx="8075240" cy="2089055"/>
          </a:xfrm>
          <a:noFill/>
        </p:grpSpPr>
        <p:sp>
          <p:nvSpPr>
            <p:cNvPr id="7" name="正方形/長方形 6">
              <a:extLst>
                <a:ext uri="{FF2B5EF4-FFF2-40B4-BE49-F238E27FC236}">
                  <a16:creationId xmlns:a16="http://schemas.microsoft.com/office/drawing/2014/main" id="{F34CCFE5-6BE0-4FBA-B79F-E722678AB9E2}"/>
                </a:ext>
              </a:extLst>
            </p:cNvPr>
            <p:cNvSpPr/>
            <p:nvPr/>
          </p:nvSpPr>
          <p:spPr>
            <a:xfrm>
              <a:off x="534380" y="3562671"/>
              <a:ext cx="8075240" cy="20890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0B2D147-FF7A-4A9E-8D4E-35A7744DECB2}"/>
                </a:ext>
              </a:extLst>
            </p:cNvPr>
            <p:cNvSpPr txBox="1"/>
            <p:nvPr/>
          </p:nvSpPr>
          <p:spPr>
            <a:xfrm>
              <a:off x="534380" y="3645025"/>
              <a:ext cx="8075240" cy="1855242"/>
            </a:xfrm>
            <a:prstGeom prst="rect">
              <a:avLst/>
            </a:prstGeom>
            <a:grpFill/>
            <a:ln>
              <a:noFill/>
            </a:ln>
          </p:spPr>
          <p:txBody>
            <a:bodyPr wrap="square" lIns="180000" rtlCol="0">
              <a:spAutoFit/>
            </a:bodyPr>
            <a:lstStyle/>
            <a:p>
              <a:pPr marL="0" lvl="1" eaLnBrk="0" hangingPunct="0">
                <a:spcBef>
                  <a:spcPct val="20000"/>
                </a:spcBef>
              </a:pPr>
              <a:r>
                <a:rPr lang="ja-JP" altLang="en-US" sz="1350" dirty="0">
                  <a:solidFill>
                    <a:prstClr val="black"/>
                  </a:solidFill>
                  <a:latin typeface="游ゴシック" panose="020B0400000000000000" pitchFamily="50" charset="-128"/>
                  <a:ea typeface="游ゴシック" panose="020B0400000000000000" pitchFamily="50" charset="-128"/>
                </a:rPr>
                <a:t>図書館</a:t>
              </a:r>
              <a:r>
                <a:rPr lang="en-US" altLang="ja-JP" sz="1350" dirty="0">
                  <a:solidFill>
                    <a:prstClr val="black"/>
                  </a:solidFill>
                  <a:latin typeface="游ゴシック" panose="020B0400000000000000" pitchFamily="50" charset="-128"/>
                  <a:ea typeface="游ゴシック" panose="020B0400000000000000" pitchFamily="50" charset="-128"/>
                </a:rPr>
                <a:t>Web</a:t>
              </a:r>
              <a:r>
                <a:rPr lang="ja-JP" altLang="en-US" sz="1350" dirty="0">
                  <a:solidFill>
                    <a:prstClr val="black"/>
                  </a:solidFill>
                  <a:latin typeface="游ゴシック" panose="020B0400000000000000" pitchFamily="50" charset="-128"/>
                  <a:ea typeface="游ゴシック" panose="020B0400000000000000" pitchFamily="50" charset="-128"/>
                </a:rPr>
                <a:t>サイトにて、同意確認メールの雛形（日</a:t>
              </a:r>
              <a:r>
                <a:rPr lang="en-US" altLang="ja-JP" sz="1350" dirty="0">
                  <a:solidFill>
                    <a:prstClr val="black"/>
                  </a:solidFill>
                  <a:latin typeface="游ゴシック" panose="020B0400000000000000" pitchFamily="50" charset="-128"/>
                  <a:ea typeface="游ゴシック" panose="020B0400000000000000" pitchFamily="50" charset="-128"/>
                </a:rPr>
                <a:t>/</a:t>
              </a:r>
              <a:r>
                <a:rPr lang="ja-JP" altLang="en-US" sz="1350" dirty="0">
                  <a:solidFill>
                    <a:prstClr val="black"/>
                  </a:solidFill>
                  <a:latin typeface="游ゴシック" panose="020B0400000000000000" pitchFamily="50" charset="-128"/>
                  <a:ea typeface="游ゴシック" panose="020B0400000000000000" pitchFamily="50" charset="-128"/>
                </a:rPr>
                <a:t>英）を公開しております。</a:t>
              </a:r>
              <a:endParaRPr lang="en-US" altLang="ja-JP" sz="1350" dirty="0">
                <a:solidFill>
                  <a:prstClr val="black"/>
                </a:solidFill>
                <a:latin typeface="游ゴシック" panose="020B0400000000000000" pitchFamily="50" charset="-128"/>
                <a:ea typeface="游ゴシック" panose="020B0400000000000000" pitchFamily="50" charset="-128"/>
              </a:endParaRPr>
            </a:p>
            <a:p>
              <a:pPr marL="0" lvl="1" eaLnBrk="0" hangingPunct="0">
                <a:spcBef>
                  <a:spcPct val="20000"/>
                </a:spcBef>
              </a:pPr>
              <a:r>
                <a:rPr lang="ja-JP" altLang="en-US" sz="1350" dirty="0">
                  <a:solidFill>
                    <a:prstClr val="black"/>
                  </a:solidFill>
                  <a:latin typeface="游ゴシック" panose="020B0400000000000000" pitchFamily="50" charset="-128"/>
                  <a:ea typeface="游ゴシック" panose="020B0400000000000000" pitchFamily="50" charset="-128"/>
                </a:rPr>
                <a:t>どうぞご活用ください。</a:t>
              </a:r>
              <a:endParaRPr lang="en-US" altLang="ja-JP" sz="1350" dirty="0">
                <a:solidFill>
                  <a:prstClr val="black"/>
                </a:solidFill>
                <a:latin typeface="游ゴシック" panose="020B0400000000000000" pitchFamily="50" charset="-128"/>
                <a:ea typeface="游ゴシック" panose="020B0400000000000000" pitchFamily="50" charset="-128"/>
              </a:endParaRPr>
            </a:p>
            <a:p>
              <a:pPr marL="0" lvl="1" eaLnBrk="0" hangingPunct="0">
                <a:spcBef>
                  <a:spcPct val="20000"/>
                </a:spcBef>
              </a:pPr>
              <a:endParaRPr lang="en-US" altLang="ja-JP" sz="788" dirty="0">
                <a:solidFill>
                  <a:prstClr val="black"/>
                </a:solidFill>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大阪大学オープンアクセス方針</a:t>
              </a:r>
              <a:endParaRPr lang="en-US" altLang="ja-JP" sz="1200" dirty="0">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hlinkClick r:id="rId3"/>
                </a:rPr>
                <a:t>https://www.library.osaka-u.ac.jp/openaccesspolicy/</a:t>
              </a:r>
              <a:endParaRPr lang="en-US" altLang="ja-JP" sz="1200" dirty="0">
                <a:latin typeface="游ゴシック" panose="020B0400000000000000" pitchFamily="50" charset="-128"/>
                <a:ea typeface="游ゴシック" panose="020B0400000000000000" pitchFamily="50" charset="-128"/>
              </a:endParaRPr>
            </a:p>
            <a:p>
              <a:pPr marL="0" lvl="1" eaLnBrk="0" hangingPunct="0">
                <a:spcBef>
                  <a:spcPct val="20000"/>
                </a:spcBef>
              </a:pPr>
              <a:r>
                <a:rPr lang="en-US" altLang="ja-JP" sz="1200" dirty="0">
                  <a:solidFill>
                    <a:prstClr val="black"/>
                  </a:solidFill>
                  <a:latin typeface="游ゴシック" panose="020B0400000000000000" pitchFamily="50" charset="-128"/>
                  <a:ea typeface="游ゴシック" panose="020B0400000000000000" pitchFamily="50" charset="-128"/>
                </a:rPr>
                <a:t> (</a:t>
              </a:r>
              <a:r>
                <a:rPr lang="ja-JP" altLang="en-US" sz="1200" dirty="0">
                  <a:solidFill>
                    <a:prstClr val="black"/>
                  </a:solidFill>
                  <a:latin typeface="游ゴシック" panose="020B0400000000000000" pitchFamily="50" charset="-128"/>
                  <a:ea typeface="游ゴシック" panose="020B0400000000000000" pitchFamily="50" charset="-128"/>
                </a:rPr>
                <a:t>日</a:t>
              </a:r>
              <a:r>
                <a:rPr lang="en-US" altLang="ja-JP" sz="1200" dirty="0">
                  <a:solidFill>
                    <a:prstClr val="black"/>
                  </a:solidFill>
                  <a:latin typeface="游ゴシック" panose="020B0400000000000000" pitchFamily="50" charset="-128"/>
                  <a:ea typeface="游ゴシック" panose="020B0400000000000000" pitchFamily="50" charset="-128"/>
                </a:rPr>
                <a:t>) </a:t>
              </a:r>
              <a:r>
                <a:rPr lang="en-AU" altLang="ja-JP" sz="1200" dirty="0">
                  <a:solidFill>
                    <a:prstClr val="black"/>
                  </a:solidFill>
                  <a:latin typeface="游ゴシック" panose="020B0400000000000000" pitchFamily="50" charset="-128"/>
                  <a:ea typeface="游ゴシック" panose="020B0400000000000000" pitchFamily="50" charset="-128"/>
                  <a:hlinkClick r:id="rId4"/>
                </a:rPr>
                <a:t>https://www.library.osaka-u.ac.jp/doc/tmp_ouka_agreement_coauthors.txt</a:t>
              </a:r>
              <a:endParaRPr lang="en-AU" altLang="ja-JP" sz="1200" dirty="0">
                <a:solidFill>
                  <a:prstClr val="black"/>
                </a:solidFill>
                <a:latin typeface="游ゴシック" panose="020B0400000000000000" pitchFamily="50" charset="-128"/>
                <a:ea typeface="游ゴシック" panose="020B0400000000000000" pitchFamily="50" charset="-128"/>
              </a:endParaRPr>
            </a:p>
            <a:p>
              <a:pPr marL="0" lvl="1" eaLnBrk="0" hangingPunct="0">
                <a:spcBef>
                  <a:spcPct val="20000"/>
                </a:spcBef>
              </a:pPr>
              <a:r>
                <a:rPr lang="en-AU" altLang="ja-JP" sz="1200" dirty="0">
                  <a:solidFill>
                    <a:prstClr val="black"/>
                  </a:solidFill>
                  <a:latin typeface="游ゴシック" panose="020B0400000000000000" pitchFamily="50" charset="-128"/>
                  <a:ea typeface="游ゴシック" panose="020B0400000000000000" pitchFamily="50" charset="-128"/>
                </a:rPr>
                <a:t> (</a:t>
              </a:r>
              <a:r>
                <a:rPr lang="ja-JP" altLang="en-US" sz="1200" dirty="0">
                  <a:solidFill>
                    <a:prstClr val="black"/>
                  </a:solidFill>
                  <a:latin typeface="游ゴシック" panose="020B0400000000000000" pitchFamily="50" charset="-128"/>
                  <a:ea typeface="游ゴシック" panose="020B0400000000000000" pitchFamily="50" charset="-128"/>
                </a:rPr>
                <a:t>英</a:t>
              </a:r>
              <a:r>
                <a:rPr lang="en-AU" altLang="ja-JP" sz="1200" dirty="0">
                  <a:solidFill>
                    <a:prstClr val="black"/>
                  </a:solidFill>
                  <a:latin typeface="游ゴシック" panose="020B0400000000000000" pitchFamily="50" charset="-128"/>
                  <a:ea typeface="游ゴシック" panose="020B0400000000000000" pitchFamily="50" charset="-128"/>
                </a:rPr>
                <a:t>) </a:t>
              </a:r>
              <a:r>
                <a:rPr lang="en-AU" altLang="ja-JP" sz="1200" dirty="0">
                  <a:solidFill>
                    <a:prstClr val="black"/>
                  </a:solidFill>
                  <a:latin typeface="游ゴシック" panose="020B0400000000000000" pitchFamily="50" charset="-128"/>
                  <a:ea typeface="游ゴシック" panose="020B0400000000000000" pitchFamily="50" charset="-128"/>
                  <a:hlinkClick r:id="rId5"/>
                </a:rPr>
                <a:t>https://www.library.osaka-u.ac.jp/doc/tmp_ouka_agreement_coauthors_en.txt</a:t>
              </a:r>
              <a:endParaRPr lang="en-AU" altLang="ja-JP" sz="1200" dirty="0">
                <a:solidFill>
                  <a:prstClr val="black"/>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86453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E20566-09E7-D8B4-5A17-56A6F9B5FE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991" y="3651870"/>
            <a:ext cx="748297" cy="998001"/>
          </a:xfrm>
          <a:prstGeom prst="rect">
            <a:avLst/>
          </a:prstGeom>
          <a:noFill/>
          <a:ln w="12700" algn="ctr">
            <a:solidFill>
              <a:srgbClr val="FCA43D"/>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タイトル 1">
            <a:extLst>
              <a:ext uri="{FF2B5EF4-FFF2-40B4-BE49-F238E27FC236}">
                <a16:creationId xmlns:a16="http://schemas.microsoft.com/office/drawing/2014/main" id="{E1A6D609-0E5F-4FCC-ABE4-22B1985A72B0}"/>
              </a:ext>
            </a:extLst>
          </p:cNvPr>
          <p:cNvSpPr>
            <a:spLocks noGrp="1"/>
          </p:cNvSpPr>
          <p:nvPr>
            <p:ph type="title"/>
          </p:nvPr>
        </p:nvSpPr>
        <p:spPr/>
        <p:txBody>
          <a:bodyPr/>
          <a:lstStyle/>
          <a:p>
            <a:r>
              <a:rPr lang="en-US" altLang="ja-JP" sz="2700" dirty="0"/>
              <a:t>OUKA</a:t>
            </a:r>
            <a:r>
              <a:rPr lang="ja-JP" altLang="en-US" sz="2700" dirty="0" err="1"/>
              <a:t>での</a:t>
            </a:r>
            <a:r>
              <a:rPr lang="ja-JP" altLang="en-US" sz="2700" dirty="0"/>
              <a:t>公開手順②</a:t>
            </a:r>
          </a:p>
        </p:txBody>
      </p:sp>
      <p:sp>
        <p:nvSpPr>
          <p:cNvPr id="4" name="スライド番号プレースホルダー 3">
            <a:extLst>
              <a:ext uri="{FF2B5EF4-FFF2-40B4-BE49-F238E27FC236}">
                <a16:creationId xmlns:a16="http://schemas.microsoft.com/office/drawing/2014/main" id="{67CE8C2F-F225-4687-87DF-B1FC1AB64834}"/>
              </a:ext>
            </a:extLst>
          </p:cNvPr>
          <p:cNvSpPr>
            <a:spLocks noGrp="1"/>
          </p:cNvSpPr>
          <p:nvPr>
            <p:ph type="sldNum" sz="quarter" idx="12"/>
          </p:nvPr>
        </p:nvSpPr>
        <p:spPr/>
        <p:txBody>
          <a:bodyPr/>
          <a:lstStyle/>
          <a:p>
            <a:r>
              <a:rPr lang="en-US" altLang="ja-JP" dirty="0"/>
              <a:t>8</a:t>
            </a:r>
            <a:endParaRPr lang="ja-JP" altLang="en-US" dirty="0"/>
          </a:p>
        </p:txBody>
      </p:sp>
      <p:sp>
        <p:nvSpPr>
          <p:cNvPr id="6" name="コンテンツ プレースホルダー 2">
            <a:extLst>
              <a:ext uri="{FF2B5EF4-FFF2-40B4-BE49-F238E27FC236}">
                <a16:creationId xmlns:a16="http://schemas.microsoft.com/office/drawing/2014/main" id="{4BB7524E-E0B3-4F6A-AFFA-BCDFBE798202}"/>
              </a:ext>
            </a:extLst>
          </p:cNvPr>
          <p:cNvSpPr>
            <a:spLocks noGrp="1"/>
          </p:cNvSpPr>
          <p:nvPr>
            <p:ph idx="1"/>
          </p:nvPr>
        </p:nvSpPr>
        <p:spPr>
          <a:xfrm>
            <a:off x="457200" y="1192852"/>
            <a:ext cx="8229600" cy="3394472"/>
          </a:xfrm>
        </p:spPr>
        <p:txBody>
          <a:bodyPr/>
          <a:lstStyle/>
          <a:p>
            <a:pPr marL="0" indent="0">
              <a:buNone/>
            </a:pPr>
            <a:r>
              <a:rPr lang="ja-JP" altLang="en-US" dirty="0"/>
              <a:t>②公開する論文ファイルを準備する</a:t>
            </a:r>
            <a:endParaRPr lang="en-US" altLang="ja-JP" dirty="0"/>
          </a:p>
          <a:p>
            <a:pPr marL="265503" lvl="1" indent="-128585" eaLnBrk="1" hangingPunct="1">
              <a:buFont typeface="Arial" panose="020B0604020202020204" pitchFamily="34" charset="0"/>
              <a:buChar char="•"/>
            </a:pPr>
            <a:r>
              <a:rPr lang="ja-JP" altLang="en-US" dirty="0"/>
              <a:t>出版社の許諾により可能な場合は</a:t>
            </a:r>
            <a:r>
              <a:rPr lang="ja-JP" altLang="en-US" b="1" dirty="0"/>
              <a:t>出版社版</a:t>
            </a:r>
            <a:r>
              <a:rPr lang="ja-JP" altLang="en-US" dirty="0"/>
              <a:t>を、著者版の公開のみ許諾されている場合は</a:t>
            </a:r>
            <a:r>
              <a:rPr lang="ja-JP" altLang="en-US" b="1" dirty="0"/>
              <a:t>著者最終稿</a:t>
            </a:r>
            <a:r>
              <a:rPr lang="ja-JP" altLang="en-US" dirty="0"/>
              <a:t>等を準備してください。</a:t>
            </a:r>
            <a:endParaRPr lang="en-US" altLang="ja-JP" dirty="0"/>
          </a:p>
          <a:p>
            <a:pPr marL="265503" lvl="1" indent="-128585" eaLnBrk="1" hangingPunct="1">
              <a:buFont typeface="Arial" panose="020B0604020202020204" pitchFamily="34" charset="0"/>
              <a:buChar char="•"/>
            </a:pPr>
            <a:r>
              <a:rPr lang="ja-JP" altLang="en-US" dirty="0"/>
              <a:t>出版社が提示する条件が不明な場合は</a:t>
            </a:r>
            <a:r>
              <a:rPr lang="ja-JP" altLang="en-US" b="1" dirty="0"/>
              <a:t>著者最終稿</a:t>
            </a:r>
            <a:r>
              <a:rPr lang="ja-JP" altLang="en-US" dirty="0"/>
              <a:t>をご準備ください。</a:t>
            </a:r>
            <a:endParaRPr lang="en-US" altLang="ja-JP" dirty="0"/>
          </a:p>
          <a:p>
            <a:pPr marL="0" lvl="1" indent="0">
              <a:buNone/>
            </a:pPr>
            <a:endParaRPr lang="en-US" altLang="ja-JP" sz="1200" dirty="0"/>
          </a:p>
          <a:p>
            <a:pPr marL="0" lvl="1" indent="0">
              <a:buNone/>
            </a:pPr>
            <a:endParaRPr lang="en-US" altLang="ja-JP" sz="1200" dirty="0"/>
          </a:p>
        </p:txBody>
      </p:sp>
      <p:pic>
        <p:nvPicPr>
          <p:cNvPr id="7" name="図 6" descr="ダイアグラム&#10;&#10;AI によって生成されたコンテンツは間違っている可能性があります。">
            <a:extLst>
              <a:ext uri="{FF2B5EF4-FFF2-40B4-BE49-F238E27FC236}">
                <a16:creationId xmlns:a16="http://schemas.microsoft.com/office/drawing/2014/main" id="{D89AD5B8-1C50-CBAF-DF42-CDBF24353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664" y="2427734"/>
            <a:ext cx="5112568" cy="2481394"/>
          </a:xfrm>
          <a:prstGeom prst="rect">
            <a:avLst/>
          </a:prstGeom>
        </p:spPr>
      </p:pic>
      <p:grpSp>
        <p:nvGrpSpPr>
          <p:cNvPr id="55" name="グループ化 54">
            <a:extLst>
              <a:ext uri="{FF2B5EF4-FFF2-40B4-BE49-F238E27FC236}">
                <a16:creationId xmlns:a16="http://schemas.microsoft.com/office/drawing/2014/main" id="{26FBC62E-C34D-9140-9FBD-839D9DA74A20}"/>
              </a:ext>
            </a:extLst>
          </p:cNvPr>
          <p:cNvGrpSpPr/>
          <p:nvPr/>
        </p:nvGrpSpPr>
        <p:grpSpPr>
          <a:xfrm>
            <a:off x="824014" y="2427734"/>
            <a:ext cx="4021986" cy="386054"/>
            <a:chOff x="910054" y="2427734"/>
            <a:chExt cx="4021986" cy="386054"/>
          </a:xfrm>
          <a:solidFill>
            <a:schemeClr val="accent5">
              <a:lumMod val="40000"/>
              <a:lumOff val="60000"/>
            </a:schemeClr>
          </a:solidFill>
        </p:grpSpPr>
        <p:sp>
          <p:nvSpPr>
            <p:cNvPr id="28" name="テキスト ボックス 27">
              <a:extLst>
                <a:ext uri="{FF2B5EF4-FFF2-40B4-BE49-F238E27FC236}">
                  <a16:creationId xmlns:a16="http://schemas.microsoft.com/office/drawing/2014/main" id="{8AF9CFB4-484D-2A2C-B7D8-7C424B628F61}"/>
                </a:ext>
              </a:extLst>
            </p:cNvPr>
            <p:cNvSpPr txBox="1">
              <a:spLocks/>
            </p:cNvSpPr>
            <p:nvPr/>
          </p:nvSpPr>
          <p:spPr>
            <a:xfrm>
              <a:off x="934616" y="2427734"/>
              <a:ext cx="3997424" cy="386054"/>
            </a:xfrm>
            <a:prstGeom prst="rect">
              <a:avLst/>
            </a:prstGeom>
            <a:grpFill/>
          </p:spPr>
          <p:txBody>
            <a:bodyPr wrap="square" lIns="54000" tIns="54000" rIns="54000" bIns="54000" rtlCol="0" anchor="ctr" anchorCtr="0">
              <a:spAutoFit/>
            </a:bodyPr>
            <a:lstStyle/>
            <a:p>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多くの出版社は「著者最終稿」のリポジトリ登録を許可していますが、</a:t>
              </a:r>
              <a:endPar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endParaRPr>
            </a:p>
            <a:p>
              <a:r>
                <a:rPr lang="ja-JP" altLang="en-US" sz="900" dirty="0">
                  <a:latin typeface="游ゴシック" panose="020B0400000000000000" pitchFamily="50" charset="-128"/>
                  <a:ea typeface="游ゴシック" panose="020B0400000000000000" pitchFamily="50" charset="-128"/>
                  <a:cs typeface="メイリオ" panose="020B0604030504040204" pitchFamily="50" charset="-128"/>
                </a:rPr>
                <a:t>　　「出版社版」の登録を許可している出版社は少数です。</a:t>
              </a:r>
              <a:endParaRPr lang="en-US" altLang="ja-JP" sz="9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9020921F-3CFC-273E-8276-737B7F6E3113}"/>
                </a:ext>
              </a:extLst>
            </p:cNvPr>
            <p:cNvSpPr txBox="1"/>
            <p:nvPr/>
          </p:nvSpPr>
          <p:spPr>
            <a:xfrm>
              <a:off x="910054" y="2444456"/>
              <a:ext cx="504055" cy="369332"/>
            </a:xfrm>
            <a:prstGeom prst="rect">
              <a:avLst/>
            </a:prstGeom>
            <a:noFill/>
            <a:ln>
              <a:noFill/>
            </a:ln>
          </p:spPr>
          <p:txBody>
            <a:bodyPr wrap="square" rtlCol="0">
              <a:spAutoFit/>
            </a:bodyPr>
            <a:lstStyle/>
            <a:p>
              <a:r>
                <a:rPr lang="ja-JP" altLang="en-US" b="1" dirty="0">
                  <a:solidFill>
                    <a:sysClr val="windowText" lastClr="000000"/>
                  </a:solidFill>
                  <a:latin typeface="メイリオ" panose="020B0604030504040204" pitchFamily="50" charset="-128"/>
                  <a:ea typeface="メイリオ" panose="020B0604030504040204" pitchFamily="50" charset="-128"/>
                </a:rPr>
                <a:t>！　</a:t>
              </a:r>
            </a:p>
          </p:txBody>
        </p:sp>
      </p:grpSp>
      <p:pic>
        <p:nvPicPr>
          <p:cNvPr id="1027" name="Picture 3">
            <a:extLst>
              <a:ext uri="{FF2B5EF4-FFF2-40B4-BE49-F238E27FC236}">
                <a16:creationId xmlns:a16="http://schemas.microsoft.com/office/drawing/2014/main" id="{973BF17F-893E-55C5-AC95-21AB4F39A7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3816" y="2559165"/>
            <a:ext cx="743642" cy="998001"/>
          </a:xfrm>
          <a:prstGeom prst="rect">
            <a:avLst/>
          </a:prstGeom>
          <a:noFill/>
          <a:ln w="12700" algn="ctr">
            <a:solidFill>
              <a:srgbClr val="EF4F4D"/>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テキスト ボックス 2">
            <a:extLst>
              <a:ext uri="{FF2B5EF4-FFF2-40B4-BE49-F238E27FC236}">
                <a16:creationId xmlns:a16="http://schemas.microsoft.com/office/drawing/2014/main" id="{C682011E-C71E-2C17-6545-8A4247E7A71C}"/>
              </a:ext>
            </a:extLst>
          </p:cNvPr>
          <p:cNvSpPr txBox="1"/>
          <p:nvPr/>
        </p:nvSpPr>
        <p:spPr>
          <a:xfrm>
            <a:off x="7074768" y="4636997"/>
            <a:ext cx="1405136" cy="307777"/>
          </a:xfrm>
          <a:prstGeom prst="rect">
            <a:avLst/>
          </a:prstGeom>
          <a:noFill/>
        </p:spPr>
        <p:txBody>
          <a:bodyPr wrap="square" rtlCol="0">
            <a:spAutoFit/>
          </a:bodyPr>
          <a:lstStyle/>
          <a:p>
            <a:r>
              <a:rPr kumimoji="1" lang="ja-JP" altLang="en-US" sz="1100" dirty="0">
                <a:solidFill>
                  <a:srgbClr val="FCA43D"/>
                </a:solidFill>
              </a:rPr>
              <a:t>リポジトリ</a:t>
            </a:r>
            <a:r>
              <a:rPr kumimoji="1" lang="en-US" altLang="ja-JP" sz="1400" dirty="0">
                <a:solidFill>
                  <a:srgbClr val="FCA43D"/>
                </a:solidFill>
              </a:rPr>
              <a:t>OK</a:t>
            </a:r>
            <a:endParaRPr kumimoji="1" lang="ja-JP" altLang="en-US" sz="1400" dirty="0">
              <a:solidFill>
                <a:srgbClr val="FCA43D"/>
              </a:solidFill>
            </a:endParaRPr>
          </a:p>
        </p:txBody>
      </p:sp>
      <p:sp>
        <p:nvSpPr>
          <p:cNvPr id="8" name="テキスト ボックス 7">
            <a:extLst>
              <a:ext uri="{FF2B5EF4-FFF2-40B4-BE49-F238E27FC236}">
                <a16:creationId xmlns:a16="http://schemas.microsoft.com/office/drawing/2014/main" id="{0FA4516E-8BC6-1ACC-91EA-D885A78CA6D6}"/>
              </a:ext>
            </a:extLst>
          </p:cNvPr>
          <p:cNvSpPr txBox="1"/>
          <p:nvPr/>
        </p:nvSpPr>
        <p:spPr>
          <a:xfrm>
            <a:off x="6994657" y="2139702"/>
            <a:ext cx="1405136" cy="430887"/>
          </a:xfrm>
          <a:prstGeom prst="rect">
            <a:avLst/>
          </a:prstGeom>
          <a:noFill/>
        </p:spPr>
        <p:txBody>
          <a:bodyPr wrap="square" rtlCol="0">
            <a:spAutoFit/>
          </a:bodyPr>
          <a:lstStyle/>
          <a:p>
            <a:r>
              <a:rPr kumimoji="1" lang="ja-JP" altLang="en-US" sz="1100" dirty="0">
                <a:solidFill>
                  <a:srgbClr val="EF4F4D"/>
                </a:solidFill>
              </a:rPr>
              <a:t>リポジトリ</a:t>
            </a:r>
            <a:r>
              <a:rPr lang="en-US" altLang="ja-JP" sz="1400" dirty="0">
                <a:solidFill>
                  <a:srgbClr val="EF4F4D"/>
                </a:solidFill>
              </a:rPr>
              <a:t>NG</a:t>
            </a:r>
          </a:p>
          <a:p>
            <a:r>
              <a:rPr kumimoji="1" lang="ja-JP" altLang="en-US" sz="800" dirty="0">
                <a:solidFill>
                  <a:srgbClr val="EF4F4D"/>
                </a:solidFill>
              </a:rPr>
              <a:t>がほとんど</a:t>
            </a:r>
          </a:p>
        </p:txBody>
      </p:sp>
      <p:grpSp>
        <p:nvGrpSpPr>
          <p:cNvPr id="10" name="グループ化 9">
            <a:extLst>
              <a:ext uri="{FF2B5EF4-FFF2-40B4-BE49-F238E27FC236}">
                <a16:creationId xmlns:a16="http://schemas.microsoft.com/office/drawing/2014/main" id="{71F14B88-2B1D-D830-B430-89A3195F8361}"/>
              </a:ext>
            </a:extLst>
          </p:cNvPr>
          <p:cNvGrpSpPr/>
          <p:nvPr/>
        </p:nvGrpSpPr>
        <p:grpSpPr>
          <a:xfrm>
            <a:off x="5053775" y="4104217"/>
            <a:ext cx="1587159" cy="663053"/>
            <a:chOff x="5053775" y="4104217"/>
            <a:chExt cx="1587159" cy="663053"/>
          </a:xfrm>
        </p:grpSpPr>
        <p:sp>
          <p:nvSpPr>
            <p:cNvPr id="48" name="四角形: 角を丸くする 47">
              <a:extLst>
                <a:ext uri="{FF2B5EF4-FFF2-40B4-BE49-F238E27FC236}">
                  <a16:creationId xmlns:a16="http://schemas.microsoft.com/office/drawing/2014/main" id="{E1440EC5-EE61-2B67-4826-B24E34C762F3}"/>
                </a:ext>
              </a:extLst>
            </p:cNvPr>
            <p:cNvSpPr/>
            <p:nvPr/>
          </p:nvSpPr>
          <p:spPr>
            <a:xfrm>
              <a:off x="5198877" y="4104217"/>
              <a:ext cx="1442057" cy="663053"/>
            </a:xfrm>
            <a:prstGeom prst="roundRect">
              <a:avLst/>
            </a:prstGeom>
            <a:solidFill>
              <a:schemeClr val="bg1"/>
            </a:solidFill>
            <a:ln w="19050">
              <a:solidFill>
                <a:srgbClr val="FCA4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chemeClr val="tx1"/>
                  </a:solidFill>
                  <a:latin typeface="+mj-ea"/>
                  <a:ea typeface="+mj-ea"/>
                </a:rPr>
                <a:t>査読を経た</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出版社提出時の最終原稿</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出版社による最終校正や</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タイプセットは未了</a:t>
              </a:r>
              <a:endParaRPr lang="en-US" altLang="ja-JP" sz="800" b="1" dirty="0">
                <a:solidFill>
                  <a:schemeClr val="tx1"/>
                </a:solidFill>
                <a:latin typeface="+mj-ea"/>
                <a:ea typeface="+mj-ea"/>
              </a:endParaRPr>
            </a:p>
          </p:txBody>
        </p:sp>
        <p:sp>
          <p:nvSpPr>
            <p:cNvPr id="2" name="二等辺三角形 1">
              <a:extLst>
                <a:ext uri="{FF2B5EF4-FFF2-40B4-BE49-F238E27FC236}">
                  <a16:creationId xmlns:a16="http://schemas.microsoft.com/office/drawing/2014/main" id="{ABC04B86-9CF6-82A7-1204-ED2DBD602FF1}"/>
                </a:ext>
              </a:extLst>
            </p:cNvPr>
            <p:cNvSpPr/>
            <p:nvPr/>
          </p:nvSpPr>
          <p:spPr>
            <a:xfrm rot="16200000">
              <a:off x="5066721" y="4359004"/>
              <a:ext cx="116227" cy="142119"/>
            </a:xfrm>
            <a:prstGeom prst="triangle">
              <a:avLst/>
            </a:prstGeom>
            <a:solidFill>
              <a:srgbClr val="FCA43D"/>
            </a:solidFill>
            <a:ln>
              <a:solidFill>
                <a:srgbClr val="FCA4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0202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EDEAFED-CB97-4FF0-80AF-D2834EEC06B0}"/>
              </a:ext>
            </a:extLst>
          </p:cNvPr>
          <p:cNvSpPr>
            <a:spLocks noGrp="1"/>
          </p:cNvSpPr>
          <p:nvPr>
            <p:ph type="title"/>
          </p:nvPr>
        </p:nvSpPr>
        <p:spPr/>
        <p:txBody>
          <a:bodyPr/>
          <a:lstStyle/>
          <a:p>
            <a:r>
              <a:rPr lang="en-US" altLang="ja-JP" sz="2700" dirty="0"/>
              <a:t>【</a:t>
            </a:r>
            <a:r>
              <a:rPr lang="ja-JP" altLang="en-US" sz="2700" dirty="0"/>
              <a:t>参考</a:t>
            </a:r>
            <a:r>
              <a:rPr lang="en-US" altLang="ja-JP" sz="2700" dirty="0"/>
              <a:t>】</a:t>
            </a:r>
            <a:r>
              <a:rPr lang="ja-JP" altLang="en-US" sz="2700" dirty="0"/>
              <a:t>出版社の著作権ポリシー</a:t>
            </a:r>
          </a:p>
        </p:txBody>
      </p:sp>
      <p:sp>
        <p:nvSpPr>
          <p:cNvPr id="4" name="スライド番号プレースホルダー 3">
            <a:extLst>
              <a:ext uri="{FF2B5EF4-FFF2-40B4-BE49-F238E27FC236}">
                <a16:creationId xmlns:a16="http://schemas.microsoft.com/office/drawing/2014/main" id="{2A25FECD-787C-4C28-B1D1-AB592B668D3A}"/>
              </a:ext>
            </a:extLst>
          </p:cNvPr>
          <p:cNvSpPr>
            <a:spLocks noGrp="1"/>
          </p:cNvSpPr>
          <p:nvPr>
            <p:ph type="sldNum" sz="quarter" idx="12"/>
          </p:nvPr>
        </p:nvSpPr>
        <p:spPr/>
        <p:txBody>
          <a:bodyPr/>
          <a:lstStyle/>
          <a:p>
            <a:r>
              <a:rPr lang="en-US" altLang="ja-JP" dirty="0"/>
              <a:t>9</a:t>
            </a:r>
            <a:endParaRPr lang="ja-JP" altLang="en-US" dirty="0"/>
          </a:p>
        </p:txBody>
      </p:sp>
      <p:sp>
        <p:nvSpPr>
          <p:cNvPr id="6" name="コンテンツ プレースホルダー 2">
            <a:extLst>
              <a:ext uri="{FF2B5EF4-FFF2-40B4-BE49-F238E27FC236}">
                <a16:creationId xmlns:a16="http://schemas.microsoft.com/office/drawing/2014/main" id="{4D860936-608C-4D56-BCB3-A5BFC060CD1D}"/>
              </a:ext>
            </a:extLst>
          </p:cNvPr>
          <p:cNvSpPr>
            <a:spLocks noGrp="1"/>
          </p:cNvSpPr>
          <p:nvPr>
            <p:ph idx="1"/>
          </p:nvPr>
        </p:nvSpPr>
        <p:spPr/>
        <p:txBody>
          <a:bodyPr/>
          <a:lstStyle/>
          <a:p>
            <a:r>
              <a:rPr lang="ja-JP" altLang="en-US" sz="1500" dirty="0"/>
              <a:t>主な出版社のリポジトリ登録に関するポリシー（概要）</a:t>
            </a:r>
            <a:r>
              <a:rPr lang="en-US" altLang="ja-JP" sz="1200" baseline="50000" dirty="0"/>
              <a:t>*1</a:t>
            </a:r>
            <a:endParaRPr lang="en-US" altLang="ja-JP" sz="1500" dirty="0"/>
          </a:p>
          <a:p>
            <a:endParaRPr lang="en-US" altLang="ja-JP" sz="1500" dirty="0"/>
          </a:p>
          <a:p>
            <a:endParaRPr lang="en-US" altLang="ja-JP" sz="1500" dirty="0"/>
          </a:p>
          <a:p>
            <a:endParaRPr lang="en-US" altLang="ja-JP" sz="1500" dirty="0"/>
          </a:p>
          <a:p>
            <a:endParaRPr lang="en-US" altLang="ja-JP" sz="1500" dirty="0"/>
          </a:p>
          <a:p>
            <a:endParaRPr lang="en-US" altLang="ja-JP" sz="1500" dirty="0"/>
          </a:p>
          <a:p>
            <a:endParaRPr lang="en-US" altLang="ja-JP" sz="1500" dirty="0"/>
          </a:p>
          <a:p>
            <a:pPr marL="0" indent="0">
              <a:buNone/>
            </a:pPr>
            <a:endParaRPr lang="en-US" altLang="ja-JP" sz="900" dirty="0"/>
          </a:p>
          <a:p>
            <a:pPr marL="0" indent="0">
              <a:buNone/>
            </a:pPr>
            <a:endParaRPr lang="en-US" altLang="ja-JP" sz="900" dirty="0"/>
          </a:p>
          <a:p>
            <a:pPr>
              <a:spcBef>
                <a:spcPts val="1200"/>
              </a:spcBef>
            </a:pPr>
            <a:r>
              <a:rPr lang="ja-JP" altLang="en-US" sz="1500" dirty="0"/>
              <a:t>出版社版のリポジトリ登録が可能な主な出版社</a:t>
            </a:r>
            <a:r>
              <a:rPr lang="en-US" altLang="ja-JP" sz="1500" dirty="0"/>
              <a:t>/</a:t>
            </a:r>
            <a:r>
              <a:rPr lang="ja-JP" altLang="en-US" sz="1500" dirty="0"/>
              <a:t>ジャーナル</a:t>
            </a:r>
            <a:endParaRPr lang="en-US" altLang="ja-JP" sz="1500" dirty="0"/>
          </a:p>
          <a:p>
            <a:pPr indent="-130966">
              <a:buFont typeface="Arial" panose="020B0604020202020204" pitchFamily="34" charset="0"/>
              <a:buChar char="•"/>
            </a:pPr>
            <a:r>
              <a:rPr lang="en-US" altLang="ja-JP" sz="1200" dirty="0"/>
              <a:t>AIP (AIP Conference Proceedings, Applied Physics Letters, Journal of Applied Physics </a:t>
            </a:r>
            <a:r>
              <a:rPr lang="ja-JP" altLang="en-US" sz="1200" dirty="0"/>
              <a:t>など</a:t>
            </a:r>
            <a:r>
              <a:rPr lang="en-US" altLang="ja-JP" sz="1200" dirty="0"/>
              <a:t>) </a:t>
            </a:r>
            <a:r>
              <a:rPr lang="en-US" altLang="ja-JP" sz="1200" baseline="30000" dirty="0"/>
              <a:t>*2</a:t>
            </a:r>
          </a:p>
          <a:p>
            <a:pPr indent="-130966">
              <a:buFont typeface="Arial" panose="020B0604020202020204" pitchFamily="34" charset="0"/>
              <a:buChar char="•"/>
            </a:pPr>
            <a:r>
              <a:rPr lang="en-US" altLang="ja-JP" sz="1200" dirty="0"/>
              <a:t>APS (Physical Review Letters, Physical Review A/B/C/D/E </a:t>
            </a:r>
            <a:r>
              <a:rPr lang="ja-JP" altLang="en-US" sz="1200" dirty="0"/>
              <a:t>など</a:t>
            </a:r>
            <a:r>
              <a:rPr lang="en-US" altLang="ja-JP" sz="1200" dirty="0"/>
              <a:t>)</a:t>
            </a:r>
          </a:p>
          <a:p>
            <a:pPr indent="-130966">
              <a:buFont typeface="Arial" panose="020B0604020202020204" pitchFamily="34" charset="0"/>
              <a:buChar char="•"/>
            </a:pPr>
            <a:r>
              <a:rPr lang="en-US" altLang="ja-JP" sz="1200" dirty="0"/>
              <a:t>Astrophysical Journal, Proceedings of SPIE </a:t>
            </a:r>
            <a:r>
              <a:rPr lang="ja-JP" altLang="en-US" sz="1200" dirty="0"/>
              <a:t>など</a:t>
            </a:r>
          </a:p>
        </p:txBody>
      </p:sp>
      <p:sp>
        <p:nvSpPr>
          <p:cNvPr id="8" name="テキスト ボックス 7">
            <a:extLst>
              <a:ext uri="{FF2B5EF4-FFF2-40B4-BE49-F238E27FC236}">
                <a16:creationId xmlns:a16="http://schemas.microsoft.com/office/drawing/2014/main" id="{F48F9C3D-83B5-4305-84AA-0DED7600F37C}"/>
              </a:ext>
            </a:extLst>
          </p:cNvPr>
          <p:cNvSpPr txBox="1"/>
          <p:nvPr/>
        </p:nvSpPr>
        <p:spPr>
          <a:xfrm>
            <a:off x="683568" y="4578682"/>
            <a:ext cx="5146848" cy="369332"/>
          </a:xfrm>
          <a:prstGeom prst="rect">
            <a:avLst/>
          </a:prstGeom>
          <a:noFill/>
        </p:spPr>
        <p:txBody>
          <a:bodyPr wrap="square" lIns="27000" rtlCol="0" anchor="ctr" anchorCtr="0">
            <a:spAutoFit/>
          </a:bodyPr>
          <a:lstStyle/>
          <a:p>
            <a:pPr marL="402421" indent="-402421">
              <a:tabLst>
                <a:tab pos="1618019" algn="l"/>
              </a:tabLst>
            </a:pPr>
            <a:r>
              <a:rPr lang="en-US" altLang="ja-JP" sz="900" dirty="0">
                <a:latin typeface="游ゴシック" panose="020B0400000000000000" pitchFamily="50" charset="-128"/>
                <a:ea typeface="游ゴシック" panose="020B0400000000000000" pitchFamily="50" charset="-128"/>
              </a:rPr>
              <a:t>*1) </a:t>
            </a:r>
            <a:r>
              <a:rPr lang="ja-JP" altLang="en-US" sz="900" dirty="0">
                <a:latin typeface="游ゴシック" panose="020B0400000000000000" pitchFamily="50" charset="-128"/>
                <a:ea typeface="游ゴシック" panose="020B0400000000000000" pitchFamily="50" charset="-128"/>
              </a:rPr>
              <a:t>オープンアクセス誌ではなく、オープンアクセスオプションも選択しなかった場合</a:t>
            </a:r>
            <a:endParaRPr lang="en-US" altLang="ja-JP" sz="900" dirty="0">
              <a:latin typeface="游ゴシック" panose="020B0400000000000000" pitchFamily="50" charset="-128"/>
              <a:ea typeface="游ゴシック" panose="020B0400000000000000" pitchFamily="50" charset="-128"/>
            </a:endParaRPr>
          </a:p>
          <a:p>
            <a:pPr marL="402421" indent="-402421">
              <a:tabLst>
                <a:tab pos="1618019" algn="l"/>
              </a:tabLst>
            </a:pPr>
            <a:r>
              <a:rPr lang="en-US" altLang="ja-JP" sz="900" dirty="0">
                <a:latin typeface="游ゴシック" panose="020B0400000000000000" pitchFamily="50" charset="-128"/>
                <a:ea typeface="游ゴシック" panose="020B0400000000000000" pitchFamily="50" charset="-128"/>
              </a:rPr>
              <a:t>*2) </a:t>
            </a:r>
            <a:r>
              <a:rPr lang="ja-JP" altLang="en-US" sz="900" dirty="0">
                <a:latin typeface="游ゴシック" panose="020B0400000000000000" pitchFamily="50" charset="-128"/>
                <a:ea typeface="游ゴシック" panose="020B0400000000000000" pitchFamily="50" charset="-128"/>
              </a:rPr>
              <a:t>公開禁止期間</a:t>
            </a:r>
            <a:r>
              <a:rPr lang="en-US" altLang="ja-JP" sz="900" dirty="0">
                <a:latin typeface="游ゴシック" panose="020B0400000000000000" pitchFamily="50" charset="-128"/>
                <a:ea typeface="游ゴシック" panose="020B0400000000000000" pitchFamily="50" charset="-128"/>
              </a:rPr>
              <a:t>12</a:t>
            </a:r>
            <a:r>
              <a:rPr lang="ja-JP" altLang="en-US" sz="900" dirty="0">
                <a:latin typeface="游ゴシック" panose="020B0400000000000000" pitchFamily="50" charset="-128"/>
                <a:ea typeface="游ゴシック" panose="020B0400000000000000" pitchFamily="50" charset="-128"/>
              </a:rPr>
              <a:t>ヶ月</a:t>
            </a:r>
            <a:endParaRPr lang="en-US" altLang="ja-JP" sz="900" dirty="0">
              <a:latin typeface="游ゴシック" panose="020B0400000000000000" pitchFamily="50" charset="-128"/>
              <a:ea typeface="游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55929567"/>
              </p:ext>
            </p:extLst>
          </p:nvPr>
        </p:nvGraphicFramePr>
        <p:xfrm>
          <a:off x="755576" y="1554383"/>
          <a:ext cx="6096000" cy="1944000"/>
        </p:xfrm>
        <a:graphic>
          <a:graphicData uri="http://schemas.openxmlformats.org/drawingml/2006/table">
            <a:tbl>
              <a:tblPr firstRow="1" bandRow="1">
                <a:tableStyleId>{5C22544A-7EE6-4342-B048-85BDC9FD1C3A}</a:tableStyleId>
              </a:tblPr>
              <a:tblGrid>
                <a:gridCol w="1425348">
                  <a:extLst>
                    <a:ext uri="{9D8B030D-6E8A-4147-A177-3AD203B41FA5}">
                      <a16:colId xmlns:a16="http://schemas.microsoft.com/office/drawing/2014/main" val="3873599403"/>
                    </a:ext>
                  </a:extLst>
                </a:gridCol>
                <a:gridCol w="3235432">
                  <a:extLst>
                    <a:ext uri="{9D8B030D-6E8A-4147-A177-3AD203B41FA5}">
                      <a16:colId xmlns:a16="http://schemas.microsoft.com/office/drawing/2014/main" val="1795089192"/>
                    </a:ext>
                  </a:extLst>
                </a:gridCol>
                <a:gridCol w="1435220">
                  <a:extLst>
                    <a:ext uri="{9D8B030D-6E8A-4147-A177-3AD203B41FA5}">
                      <a16:colId xmlns:a16="http://schemas.microsoft.com/office/drawing/2014/main" val="4178153457"/>
                    </a:ext>
                  </a:extLst>
                </a:gridCol>
              </a:tblGrid>
              <a:tr h="324000">
                <a:tc>
                  <a:txBody>
                    <a:bodyPr/>
                    <a:lstStyle/>
                    <a:p>
                      <a:r>
                        <a:rPr kumimoji="1" lang="ja-JP" altLang="en-US" sz="1200" dirty="0">
                          <a:latin typeface="游ゴシック" panose="020B0400000000000000" pitchFamily="50" charset="-128"/>
                          <a:ea typeface="游ゴシック" panose="020B0400000000000000" pitchFamily="50" charset="-128"/>
                        </a:rPr>
                        <a:t>出版社</a:t>
                      </a:r>
                    </a:p>
                  </a:txBody>
                  <a:tcPr anchor="ctr">
                    <a:solidFill>
                      <a:srgbClr val="314D6D"/>
                    </a:solidFill>
                  </a:tcPr>
                </a:tc>
                <a:tc>
                  <a:txBody>
                    <a:bodyPr/>
                    <a:lstStyle/>
                    <a:p>
                      <a:r>
                        <a:rPr kumimoji="1" lang="ja-JP" altLang="en-US" sz="1200" dirty="0">
                          <a:latin typeface="游ゴシック" panose="020B0400000000000000" pitchFamily="50" charset="-128"/>
                          <a:ea typeface="游ゴシック" panose="020B0400000000000000" pitchFamily="50" charset="-128"/>
                        </a:rPr>
                        <a:t>著者最終稿</a:t>
                      </a:r>
                    </a:p>
                  </a:txBody>
                  <a:tcPr anchor="ctr">
                    <a:solidFill>
                      <a:srgbClr val="314D6D"/>
                    </a:solidFill>
                  </a:tcPr>
                </a:tc>
                <a:tc>
                  <a:txBody>
                    <a:bodyPr/>
                    <a:lstStyle/>
                    <a:p>
                      <a:r>
                        <a:rPr kumimoji="1" lang="ja-JP" altLang="en-US" sz="1200" dirty="0">
                          <a:latin typeface="游ゴシック" panose="020B0400000000000000" pitchFamily="50" charset="-128"/>
                          <a:ea typeface="游ゴシック" panose="020B0400000000000000" pitchFamily="50" charset="-128"/>
                        </a:rPr>
                        <a:t>出版社版</a:t>
                      </a:r>
                    </a:p>
                  </a:txBody>
                  <a:tcPr anchor="ctr">
                    <a:solidFill>
                      <a:srgbClr val="314D6D"/>
                    </a:solidFill>
                  </a:tcPr>
                </a:tc>
                <a:extLst>
                  <a:ext uri="{0D108BD9-81ED-4DB2-BD59-A6C34878D82A}">
                    <a16:rowId xmlns:a16="http://schemas.microsoft.com/office/drawing/2014/main" val="1814199603"/>
                  </a:ext>
                </a:extLst>
              </a:tr>
              <a:tr h="324000">
                <a:tc>
                  <a:txBody>
                    <a:bodyPr/>
                    <a:lstStyle/>
                    <a:p>
                      <a:r>
                        <a:rPr kumimoji="1" lang="en-US" altLang="ja-JP" sz="1200" dirty="0">
                          <a:latin typeface="游ゴシック" panose="020B0400000000000000" pitchFamily="50" charset="-128"/>
                          <a:ea typeface="游ゴシック" panose="020B0400000000000000" pitchFamily="50" charset="-128"/>
                        </a:rPr>
                        <a:t>ACS</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游ゴシック" panose="020B0400000000000000" pitchFamily="50" charset="-128"/>
                        </a:rPr>
                        <a:t>可（公開禁止期間</a:t>
                      </a:r>
                      <a:r>
                        <a:rPr kumimoji="1" lang="en-US" altLang="ja-JP" sz="1200" dirty="0">
                          <a:latin typeface="游ゴシック" panose="020B0400000000000000" pitchFamily="50" charset="-128"/>
                          <a:ea typeface="游ゴシック" panose="020B0400000000000000" pitchFamily="50" charset="-128"/>
                        </a:rPr>
                        <a:t>12</a:t>
                      </a:r>
                      <a:r>
                        <a:rPr kumimoji="1" lang="ja-JP" altLang="en-US" sz="1200" dirty="0">
                          <a:latin typeface="游ゴシック" panose="020B0400000000000000" pitchFamily="50" charset="-128"/>
                          <a:ea typeface="游ゴシック" panose="020B0400000000000000" pitchFamily="50" charset="-128"/>
                        </a:rPr>
                        <a:t>ヶ月）</a:t>
                      </a:r>
                    </a:p>
                  </a:txBody>
                  <a:tcPr anchor="ctr"/>
                </a:tc>
                <a:tc>
                  <a:txBody>
                    <a:bodyPr/>
                    <a:lstStyle/>
                    <a:p>
                      <a:r>
                        <a:rPr kumimoji="1" lang="ja-JP" altLang="en-US" sz="1200" dirty="0">
                          <a:latin typeface="游ゴシック" panose="020B0400000000000000" pitchFamily="50" charset="-128"/>
                          <a:ea typeface="游ゴシック" panose="020B0400000000000000" pitchFamily="50" charset="-128"/>
                        </a:rPr>
                        <a:t>不可</a:t>
                      </a:r>
                    </a:p>
                  </a:txBody>
                  <a:tcPr marL="68580" marR="68580" marT="34290" marB="34290" anchor="ctr"/>
                </a:tc>
                <a:extLst>
                  <a:ext uri="{0D108BD9-81ED-4DB2-BD59-A6C34878D82A}">
                    <a16:rowId xmlns:a16="http://schemas.microsoft.com/office/drawing/2014/main" val="1415534995"/>
                  </a:ext>
                </a:extLst>
              </a:tr>
              <a:tr h="324000">
                <a:tc>
                  <a:txBody>
                    <a:bodyPr/>
                    <a:lstStyle/>
                    <a:p>
                      <a:r>
                        <a:rPr kumimoji="1" lang="en-US" altLang="ja-JP" sz="1200" dirty="0">
                          <a:latin typeface="游ゴシック" panose="020B0400000000000000" pitchFamily="50" charset="-128"/>
                          <a:ea typeface="游ゴシック" panose="020B0400000000000000" pitchFamily="50" charset="-128"/>
                        </a:rPr>
                        <a:t>Elsevier</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游ゴシック" panose="020B0400000000000000" pitchFamily="50" charset="-128"/>
                        </a:rPr>
                        <a:t>可（公開禁止期間</a:t>
                      </a:r>
                      <a:r>
                        <a:rPr kumimoji="1" lang="en-US" altLang="ja-JP" sz="1200" dirty="0">
                          <a:latin typeface="游ゴシック" panose="020B0400000000000000" pitchFamily="50" charset="-128"/>
                          <a:ea typeface="游ゴシック" panose="020B0400000000000000" pitchFamily="50" charset="-128"/>
                        </a:rPr>
                        <a:t>12</a:t>
                      </a:r>
                      <a:r>
                        <a:rPr kumimoji="1" lang="ja-JP" altLang="en-US" sz="1200" dirty="0">
                          <a:latin typeface="游ゴシック" panose="020B0400000000000000" pitchFamily="50" charset="-128"/>
                          <a:ea typeface="游ゴシック" panose="020B0400000000000000" pitchFamily="50" charset="-128"/>
                        </a:rPr>
                        <a:t>ヶ月</a:t>
                      </a:r>
                      <a:r>
                        <a:rPr kumimoji="1" lang="en-US" altLang="ja-JP" sz="1200" dirty="0">
                          <a:latin typeface="游ゴシック" panose="020B0400000000000000" pitchFamily="50" charset="-128"/>
                          <a:ea typeface="游ゴシック" panose="020B0400000000000000" pitchFamily="50" charset="-128"/>
                        </a:rPr>
                        <a:t>/24</a:t>
                      </a:r>
                      <a:r>
                        <a:rPr kumimoji="1" lang="ja-JP" altLang="en-US" sz="1200" dirty="0">
                          <a:latin typeface="游ゴシック" panose="020B0400000000000000" pitchFamily="50" charset="-128"/>
                          <a:ea typeface="游ゴシック" panose="020B0400000000000000" pitchFamily="50" charset="-128"/>
                        </a:rPr>
                        <a:t>か月など）</a:t>
                      </a:r>
                    </a:p>
                  </a:txBody>
                  <a:tcPr marL="68580" marR="68580" marT="34290" marB="34290" anchor="ctr"/>
                </a:tc>
                <a:tc>
                  <a:txBody>
                    <a:bodyPr/>
                    <a:lstStyle/>
                    <a:p>
                      <a:r>
                        <a:rPr kumimoji="1" lang="ja-JP" altLang="en-US" sz="1200" dirty="0">
                          <a:latin typeface="游ゴシック" panose="020B0400000000000000" pitchFamily="50" charset="-128"/>
                          <a:ea typeface="游ゴシック" panose="020B0400000000000000" pitchFamily="50" charset="-128"/>
                        </a:rPr>
                        <a:t>不可</a:t>
                      </a:r>
                    </a:p>
                  </a:txBody>
                  <a:tcPr marL="68580" marR="68580" marT="34290" marB="34290" anchor="ctr"/>
                </a:tc>
                <a:extLst>
                  <a:ext uri="{0D108BD9-81ED-4DB2-BD59-A6C34878D82A}">
                    <a16:rowId xmlns:a16="http://schemas.microsoft.com/office/drawing/2014/main" val="2743856059"/>
                  </a:ext>
                </a:extLst>
              </a:tr>
              <a:tr h="324000">
                <a:tc>
                  <a:txBody>
                    <a:bodyPr/>
                    <a:lstStyle/>
                    <a:p>
                      <a:r>
                        <a:rPr kumimoji="1" lang="en-US" altLang="ja-JP" sz="1200" dirty="0">
                          <a:latin typeface="游ゴシック" panose="020B0400000000000000" pitchFamily="50" charset="-128"/>
                          <a:ea typeface="游ゴシック" panose="020B0400000000000000" pitchFamily="50" charset="-128"/>
                        </a:rPr>
                        <a:t>Nature</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游ゴシック" panose="020B0400000000000000" pitchFamily="50" charset="-128"/>
                        </a:rPr>
                        <a:t>可（公開禁止期間</a:t>
                      </a:r>
                      <a:r>
                        <a:rPr kumimoji="1" lang="en-US" altLang="ja-JP" sz="1200" dirty="0">
                          <a:latin typeface="游ゴシック" panose="020B0400000000000000" pitchFamily="50" charset="-128"/>
                          <a:ea typeface="游ゴシック" panose="020B0400000000000000" pitchFamily="50" charset="-128"/>
                        </a:rPr>
                        <a:t>6</a:t>
                      </a:r>
                      <a:r>
                        <a:rPr kumimoji="1" lang="ja-JP" altLang="en-US" sz="1200" dirty="0">
                          <a:latin typeface="游ゴシック" panose="020B0400000000000000" pitchFamily="50" charset="-128"/>
                          <a:ea typeface="游ゴシック" panose="020B0400000000000000" pitchFamily="50" charset="-128"/>
                        </a:rPr>
                        <a:t>ヶ月）</a:t>
                      </a:r>
                    </a:p>
                  </a:txBody>
                  <a:tcPr marL="68580" marR="68580" marT="34290" marB="34290" anchor="ctr"/>
                </a:tc>
                <a:tc>
                  <a:txBody>
                    <a:bodyPr/>
                    <a:lstStyle/>
                    <a:p>
                      <a:r>
                        <a:rPr kumimoji="1" lang="ja-JP" altLang="en-US" sz="1200" dirty="0">
                          <a:latin typeface="游ゴシック" panose="020B0400000000000000" pitchFamily="50" charset="-128"/>
                          <a:ea typeface="游ゴシック" panose="020B0400000000000000" pitchFamily="50" charset="-128"/>
                        </a:rPr>
                        <a:t>不可</a:t>
                      </a:r>
                    </a:p>
                  </a:txBody>
                  <a:tcPr marL="68580" marR="68580" marT="34290" marB="34290" anchor="ctr"/>
                </a:tc>
                <a:extLst>
                  <a:ext uri="{0D108BD9-81ED-4DB2-BD59-A6C34878D82A}">
                    <a16:rowId xmlns:a16="http://schemas.microsoft.com/office/drawing/2014/main" val="2793831514"/>
                  </a:ext>
                </a:extLst>
              </a:tr>
              <a:tr h="324000">
                <a:tc>
                  <a:txBody>
                    <a:bodyPr/>
                    <a:lstStyle/>
                    <a:p>
                      <a:r>
                        <a:rPr kumimoji="1" lang="en-US" altLang="ja-JP" sz="1200" dirty="0">
                          <a:latin typeface="游ゴシック" panose="020B0400000000000000" pitchFamily="50" charset="-128"/>
                          <a:ea typeface="游ゴシック" panose="020B0400000000000000" pitchFamily="50" charset="-128"/>
                        </a:rPr>
                        <a:t>Springer</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游ゴシック" panose="020B0400000000000000" pitchFamily="50" charset="-128"/>
                          <a:ea typeface="游ゴシック" panose="020B0400000000000000" pitchFamily="50" charset="-128"/>
                        </a:rPr>
                        <a:t>可（公開禁止期間</a:t>
                      </a:r>
                      <a:r>
                        <a:rPr kumimoji="1" lang="en-US" altLang="ja-JP" sz="1200" dirty="0">
                          <a:latin typeface="游ゴシック" panose="020B0400000000000000" pitchFamily="50" charset="-128"/>
                          <a:ea typeface="游ゴシック" panose="020B0400000000000000" pitchFamily="50" charset="-128"/>
                        </a:rPr>
                        <a:t>12</a:t>
                      </a:r>
                      <a:r>
                        <a:rPr kumimoji="1" lang="ja-JP" altLang="en-US" sz="1200" dirty="0">
                          <a:latin typeface="游ゴシック" panose="020B0400000000000000" pitchFamily="50" charset="-128"/>
                          <a:ea typeface="游ゴシック" panose="020B0400000000000000" pitchFamily="50" charset="-128"/>
                        </a:rPr>
                        <a:t>ヶ月）</a:t>
                      </a:r>
                    </a:p>
                  </a:txBody>
                  <a:tcPr marL="68580" marR="68580" marT="34290" marB="34290" anchor="ctr"/>
                </a:tc>
                <a:tc>
                  <a:txBody>
                    <a:bodyPr/>
                    <a:lstStyle/>
                    <a:p>
                      <a:r>
                        <a:rPr kumimoji="1" lang="ja-JP" altLang="en-US" sz="1200" dirty="0">
                          <a:latin typeface="游ゴシック" panose="020B0400000000000000" pitchFamily="50" charset="-128"/>
                          <a:ea typeface="游ゴシック" panose="020B0400000000000000" pitchFamily="50" charset="-128"/>
                        </a:rPr>
                        <a:t>不可</a:t>
                      </a:r>
                    </a:p>
                  </a:txBody>
                  <a:tcPr marL="68580" marR="68580" marT="34290" marB="34290" anchor="ctr"/>
                </a:tc>
                <a:extLst>
                  <a:ext uri="{0D108BD9-81ED-4DB2-BD59-A6C34878D82A}">
                    <a16:rowId xmlns:a16="http://schemas.microsoft.com/office/drawing/2014/main" val="1500091426"/>
                  </a:ext>
                </a:extLst>
              </a:tr>
              <a:tr h="324000">
                <a:tc>
                  <a:txBody>
                    <a:bodyPr/>
                    <a:lstStyle/>
                    <a:p>
                      <a:r>
                        <a:rPr kumimoji="1" lang="en-US" altLang="ja-JP" sz="1200" dirty="0">
                          <a:latin typeface="游ゴシック" panose="020B0400000000000000" pitchFamily="50" charset="-128"/>
                          <a:ea typeface="游ゴシック" panose="020B0400000000000000" pitchFamily="50" charset="-128"/>
                        </a:rPr>
                        <a:t>Wiley</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200" dirty="0">
                          <a:latin typeface="游ゴシック" panose="020B0400000000000000" pitchFamily="50" charset="-128"/>
                          <a:ea typeface="游ゴシック" panose="020B0400000000000000" pitchFamily="50" charset="-128"/>
                        </a:rPr>
                        <a:t>可（公開禁止期間</a:t>
                      </a:r>
                      <a:r>
                        <a:rPr kumimoji="1" lang="en-US" altLang="ja-JP" sz="1200" dirty="0">
                          <a:latin typeface="游ゴシック" panose="020B0400000000000000" pitchFamily="50" charset="-128"/>
                          <a:ea typeface="游ゴシック" panose="020B0400000000000000" pitchFamily="50" charset="-128"/>
                        </a:rPr>
                        <a:t>12</a:t>
                      </a:r>
                      <a:r>
                        <a:rPr kumimoji="1" lang="ja-JP" altLang="en-US" sz="1200" dirty="0">
                          <a:latin typeface="游ゴシック" panose="020B0400000000000000" pitchFamily="50" charset="-128"/>
                          <a:ea typeface="游ゴシック" panose="020B0400000000000000" pitchFamily="50" charset="-128"/>
                        </a:rPr>
                        <a:t>ヶ月</a:t>
                      </a:r>
                      <a:r>
                        <a:rPr kumimoji="1" lang="en-US" altLang="ja-JP" sz="1200" dirty="0">
                          <a:latin typeface="游ゴシック" panose="020B0400000000000000" pitchFamily="50" charset="-128"/>
                          <a:ea typeface="游ゴシック" panose="020B0400000000000000" pitchFamily="50" charset="-128"/>
                        </a:rPr>
                        <a:t>/24</a:t>
                      </a:r>
                      <a:r>
                        <a:rPr kumimoji="1" lang="ja-JP" altLang="en-US" sz="1200" dirty="0">
                          <a:latin typeface="游ゴシック" panose="020B0400000000000000" pitchFamily="50" charset="-128"/>
                          <a:ea typeface="游ゴシック" panose="020B0400000000000000" pitchFamily="50" charset="-128"/>
                        </a:rPr>
                        <a:t>か月など）</a:t>
                      </a:r>
                    </a:p>
                  </a:txBody>
                  <a:tcPr marL="68580" marR="68580" marT="34290" marB="34290" anchor="ctr"/>
                </a:tc>
                <a:tc>
                  <a:txBody>
                    <a:bodyPr/>
                    <a:lstStyle/>
                    <a:p>
                      <a:r>
                        <a:rPr kumimoji="1" lang="ja-JP" altLang="en-US" sz="1200" dirty="0">
                          <a:latin typeface="游ゴシック" panose="020B0400000000000000" pitchFamily="50" charset="-128"/>
                          <a:ea typeface="游ゴシック" panose="020B0400000000000000" pitchFamily="50" charset="-128"/>
                        </a:rPr>
                        <a:t>不可</a:t>
                      </a:r>
                    </a:p>
                  </a:txBody>
                  <a:tcPr marL="68580" marR="68580" marT="34290" marB="34290" anchor="ctr"/>
                </a:tc>
                <a:extLst>
                  <a:ext uri="{0D108BD9-81ED-4DB2-BD59-A6C34878D82A}">
                    <a16:rowId xmlns:a16="http://schemas.microsoft.com/office/drawing/2014/main" val="158304335"/>
                  </a:ext>
                </a:extLst>
              </a:tr>
            </a:tbl>
          </a:graphicData>
        </a:graphic>
      </p:graphicFrame>
    </p:spTree>
    <p:extLst>
      <p:ext uri="{BB962C8B-B14F-4D97-AF65-F5344CB8AC3E}">
        <p14:creationId xmlns:p14="http://schemas.microsoft.com/office/powerpoint/2010/main" val="3207341521"/>
      </p:ext>
    </p:extLst>
  </p:cSld>
  <p:clrMapOvr>
    <a:masterClrMapping/>
  </p:clrMapOvr>
</p:sld>
</file>

<file path=ppt/theme/theme1.xml><?xml version="1.0" encoding="utf-8"?>
<a:theme xmlns:a="http://schemas.openxmlformats.org/drawingml/2006/main" name="Office ​​テーマ">
  <a:themeElements>
    <a:clrScheme name="大阪大学">
      <a:dk1>
        <a:sysClr val="windowText" lastClr="000000"/>
      </a:dk1>
      <a:lt1>
        <a:sysClr val="window" lastClr="FFFFFF"/>
      </a:lt1>
      <a:dk2>
        <a:srgbClr val="1F497D"/>
      </a:dk2>
      <a:lt2>
        <a:srgbClr val="EEECE1"/>
      </a:lt2>
      <a:accent1>
        <a:srgbClr val="2D287F"/>
      </a:accent1>
      <a:accent2>
        <a:srgbClr val="FDD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F9F423A-AD1B-4379-9301-C11FD8916EBB}">
  <we:reference id="a1005b6c-1a90-4275-9d35-1886f4b663bc" version="1.0.0.0" store="\\LPCH023\Users\st01\Desktop\manifest"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5" ma:contentTypeDescription="新しいドキュメントを作成します。" ma:contentTypeScope="" ma:versionID="ce99e83499c46db427a2b1ea29426881">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77e563fbdef4fff2fb24a775826c9a0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Props1.xml><?xml version="1.0" encoding="utf-8"?>
<ds:datastoreItem xmlns:ds="http://schemas.openxmlformats.org/officeDocument/2006/customXml" ds:itemID="{519FA73F-D1B1-4BEF-A3BB-4682F5CB56FD}">
  <ds:schemaRefs>
    <ds:schemaRef ds:uri="http://schemas.microsoft.com/sharepoint/v3/contenttype/forms"/>
  </ds:schemaRefs>
</ds:datastoreItem>
</file>

<file path=customXml/itemProps2.xml><?xml version="1.0" encoding="utf-8"?>
<ds:datastoreItem xmlns:ds="http://schemas.openxmlformats.org/officeDocument/2006/customXml" ds:itemID="{378032FD-7150-43FF-B81D-31CF76D1D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2553d-4aae-409c-8b64-1be5b3672330"/>
    <ds:schemaRef ds:uri="18de5dac-322e-4cb1-b631-4e3e941b1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3C423B-5531-43B7-919C-28ECD9A7326F}">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4892553d-4aae-409c-8b64-1be5b3672330"/>
    <ds:schemaRef ds:uri="http://purl.org/dc/elements/1.1/"/>
    <ds:schemaRef ds:uri="http://purl.org/dc/terms/"/>
    <ds:schemaRef ds:uri="http://purl.org/dc/dcmitype/"/>
    <ds:schemaRef ds:uri="http://schemas.microsoft.com/office/infopath/2007/PartnerControls"/>
    <ds:schemaRef ds:uri="18de5dac-322e-4cb1-b631-4e3e941b1276"/>
  </ds:schemaRefs>
</ds:datastoreItem>
</file>

<file path=docProps/app.xml><?xml version="1.0" encoding="utf-8"?>
<Properties xmlns="http://schemas.openxmlformats.org/officeDocument/2006/extended-properties" xmlns:vt="http://schemas.openxmlformats.org/officeDocument/2006/docPropsVTypes">
  <Template/>
  <TotalTime>16270</TotalTime>
  <Words>3612</Words>
  <Application>Microsoft Office PowerPoint</Application>
  <PresentationFormat>画面に合わせる (16:9)</PresentationFormat>
  <Paragraphs>381</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BIZ UDゴシック</vt:lpstr>
      <vt:lpstr>メイリオ</vt:lpstr>
      <vt:lpstr>游ゴシック</vt:lpstr>
      <vt:lpstr>Arial</vt:lpstr>
      <vt:lpstr>Calibri</vt:lpstr>
      <vt:lpstr>Wingdings</vt:lpstr>
      <vt:lpstr>Office ​​テーマ</vt:lpstr>
      <vt:lpstr>大阪大学のオープンアクセス支援②：大阪大学学術情報庫 OUKA</vt:lpstr>
      <vt:lpstr>大阪大学学術情報庫 OUKA</vt:lpstr>
      <vt:lpstr>OUKAのサービス</vt:lpstr>
      <vt:lpstr>OUKAの現況</vt:lpstr>
      <vt:lpstr>【参考】機関リポジトリのメタデータ流通</vt:lpstr>
      <vt:lpstr>OUKAで研究成果（論文）を公開する</vt:lpstr>
      <vt:lpstr>OUKAでの公開手順①</vt:lpstr>
      <vt:lpstr>OUKAでの公開手順②</vt:lpstr>
      <vt:lpstr>【参考】出版社の著作権ポリシー</vt:lpstr>
      <vt:lpstr>OUKAでの公開手順③</vt:lpstr>
      <vt:lpstr>適用例外の申請</vt:lpstr>
      <vt:lpstr>研究データ管理・オープンアクセス支援サイト</vt:lpstr>
      <vt:lpstr>大阪大学オープンアクセス方針運用の全体像</vt:lpstr>
      <vt:lpstr>関連資料（まとめ）</vt:lpstr>
      <vt:lpstr>お問い合わせ</vt:lpstr>
      <vt:lpstr>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オープンアクセスを巡る状況と大阪大学におけるオープンアクセス支援⑧</dc:title>
  <dc:creator>甲斐尚人</dc:creator>
  <cp:lastModifiedBy>山本　侑子</cp:lastModifiedBy>
  <cp:revision>965</cp:revision>
  <cp:lastPrinted>2025-04-28T02:45:45Z</cp:lastPrinted>
  <dcterms:created xsi:type="dcterms:W3CDTF">2011-07-07T11:53:11Z</dcterms:created>
  <dcterms:modified xsi:type="dcterms:W3CDTF">2025-09-25T07:03:56Z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ies>
</file>