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ええで" initials="" lastIdx="13" clrIdx="0"/>
  <p:cmAuthor id="1" name="Natsuko Yoshiga" initials=""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AF3D1"/>
    <a:srgbClr val="FFF3DE"/>
    <a:srgbClr val="FFF8B6"/>
    <a:srgbClr val="FFB4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04"/>
    <p:restoredTop sz="38074"/>
  </p:normalViewPr>
  <p:slideViewPr>
    <p:cSldViewPr snapToGrid="0">
      <p:cViewPr varScale="1">
        <p:scale>
          <a:sx n="63" d="100"/>
          <a:sy n="63" d="100"/>
        </p:scale>
        <p:origin x="552" y="184"/>
      </p:cViewPr>
      <p:guideLst>
        <p:guide orient="horz" pos="1620"/>
        <p:guide pos="2880"/>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aos Voulgaris" userId="552682f2348a3cfc" providerId="LiveId" clId="{25451AFB-442B-5044-AD22-07F1E9DF463C}"/>
    <pc:docChg chg="modSld">
      <pc:chgData name="Nikolaos Voulgaris" userId="552682f2348a3cfc" providerId="LiveId" clId="{25451AFB-442B-5044-AD22-07F1E9DF463C}" dt="2026-02-10T05:13:09.824" v="106" actId="207"/>
      <pc:docMkLst>
        <pc:docMk/>
      </pc:docMkLst>
      <pc:sldChg chg="modNotesTx">
        <pc:chgData name="Nikolaos Voulgaris" userId="552682f2348a3cfc" providerId="LiveId" clId="{25451AFB-442B-5044-AD22-07F1E9DF463C}" dt="2026-02-05T05:56:36.901" v="5" actId="20577"/>
        <pc:sldMkLst>
          <pc:docMk/>
          <pc:sldMk cId="0" sldId="256"/>
        </pc:sldMkLst>
      </pc:sldChg>
      <pc:sldChg chg="modNotesTx">
        <pc:chgData name="Nikolaos Voulgaris" userId="552682f2348a3cfc" providerId="LiveId" clId="{25451AFB-442B-5044-AD22-07F1E9DF463C}" dt="2026-02-05T05:57:05.175" v="27" actId="20577"/>
        <pc:sldMkLst>
          <pc:docMk/>
          <pc:sldMk cId="0" sldId="257"/>
        </pc:sldMkLst>
      </pc:sldChg>
      <pc:sldChg chg="modNotesTx">
        <pc:chgData name="Nikolaos Voulgaris" userId="552682f2348a3cfc" providerId="LiveId" clId="{25451AFB-442B-5044-AD22-07F1E9DF463C}" dt="2026-02-05T05:57:48.998" v="40" actId="20577"/>
        <pc:sldMkLst>
          <pc:docMk/>
          <pc:sldMk cId="0" sldId="259"/>
        </pc:sldMkLst>
      </pc:sldChg>
      <pc:sldChg chg="modNotesTx">
        <pc:chgData name="Nikolaos Voulgaris" userId="552682f2348a3cfc" providerId="LiveId" clId="{25451AFB-442B-5044-AD22-07F1E9DF463C}" dt="2026-02-05T05:58:33.023" v="41" actId="20577"/>
        <pc:sldMkLst>
          <pc:docMk/>
          <pc:sldMk cId="0" sldId="260"/>
        </pc:sldMkLst>
      </pc:sldChg>
      <pc:sldChg chg="modNotesTx">
        <pc:chgData name="Nikolaos Voulgaris" userId="552682f2348a3cfc" providerId="LiveId" clId="{25451AFB-442B-5044-AD22-07F1E9DF463C}" dt="2026-02-05T05:58:58.836" v="52" actId="20577"/>
        <pc:sldMkLst>
          <pc:docMk/>
          <pc:sldMk cId="0" sldId="262"/>
        </pc:sldMkLst>
      </pc:sldChg>
      <pc:sldChg chg="modNotesTx">
        <pc:chgData name="Nikolaos Voulgaris" userId="552682f2348a3cfc" providerId="LiveId" clId="{25451AFB-442B-5044-AD22-07F1E9DF463C}" dt="2026-02-10T05:05:58.842" v="105" actId="20577"/>
        <pc:sldMkLst>
          <pc:docMk/>
          <pc:sldMk cId="0" sldId="263"/>
        </pc:sldMkLst>
      </pc:sldChg>
      <pc:sldChg chg="modNotesTx">
        <pc:chgData name="Nikolaos Voulgaris" userId="552682f2348a3cfc" providerId="LiveId" clId="{25451AFB-442B-5044-AD22-07F1E9DF463C}" dt="2026-02-10T03:52:29.595" v="96" actId="20577"/>
        <pc:sldMkLst>
          <pc:docMk/>
          <pc:sldMk cId="0" sldId="264"/>
        </pc:sldMkLst>
      </pc:sldChg>
      <pc:sldChg chg="modNotesTx">
        <pc:chgData name="Nikolaos Voulgaris" userId="552682f2348a3cfc" providerId="LiveId" clId="{25451AFB-442B-5044-AD22-07F1E9DF463C}" dt="2026-02-10T03:53:02.933" v="102" actId="20577"/>
        <pc:sldMkLst>
          <pc:docMk/>
          <pc:sldMk cId="0" sldId="265"/>
        </pc:sldMkLst>
      </pc:sldChg>
      <pc:sldChg chg="modNotesTx">
        <pc:chgData name="Nikolaos Voulgaris" userId="552682f2348a3cfc" providerId="LiveId" clId="{25451AFB-442B-5044-AD22-07F1E9DF463C}" dt="2026-02-10T03:53:13.302" v="104" actId="20577"/>
        <pc:sldMkLst>
          <pc:docMk/>
          <pc:sldMk cId="0" sldId="267"/>
        </pc:sldMkLst>
      </pc:sldChg>
      <pc:sldChg chg="modSp mod">
        <pc:chgData name="Nikolaos Voulgaris" userId="552682f2348a3cfc" providerId="LiveId" clId="{25451AFB-442B-5044-AD22-07F1E9DF463C}" dt="2026-02-10T05:13:09.824" v="106" actId="207"/>
        <pc:sldMkLst>
          <pc:docMk/>
          <pc:sldMk cId="0" sldId="269"/>
        </pc:sldMkLst>
        <pc:spChg chg="mod">
          <ac:chgData name="Nikolaos Voulgaris" userId="552682f2348a3cfc" providerId="LiveId" clId="{25451AFB-442B-5044-AD22-07F1E9DF463C}" dt="2026-02-10T05:13:09.824" v="106" actId="207"/>
          <ac:spMkLst>
            <pc:docMk/>
            <pc:sldMk cId="0" sldId="269"/>
            <ac:spMk id="8" creationId="{85833695-AB3D-3B6F-BF13-04FB5DE8F05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members.tei-c.org/Events/meeting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What is TEI?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effectLst/>
                <a:latin typeface="Helvetica Neue" panose="02000503000000020004" pitchFamily="2" charset="0"/>
              </a:rPr>
              <a:t>Voice: Joanna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Imagine this: the literary text you’ve been researching is digitized. In an instant, you can identify and unify all character names, highlight key phrases or characters, and collaborate on detailed analyses with researchers around the world—all at the same time.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Now imagine that this text is preserved for centuries, allowing future scholars to use it just as you do today…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That’s the power of T E 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In this video, we’ll introduce you to the world of T E I, a tool that can take your research to the next level.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Imagine this: the literary text you’ve been researching is digitized. In an instant, you can identify and unify all character names, highlight key phrases or characters, and collaborate on detailed analyses with researchers around the world—all at the same time.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Now imagine that this text is preserved for centuries, allowing future scholars to use it just as you do today…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That’s the power of TEI.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In this video, we’ll introduce you to the world of TEI, a tool that can take your research to the next level.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836cdd5ff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836cdd5ff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What is TEI?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effectLst/>
                <a:latin typeface="Helvetica Neue" panose="02000503000000020004" pitchFamily="2" charset="0"/>
              </a:rPr>
              <a:t>Voice: Joanna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 dirty="0"/>
              <a:t>Have you ever thought about how to effectively organize, preserve, and share your research data when digitizing materials?</a:t>
            </a:r>
          </a:p>
          <a:p>
            <a:pPr marL="0" lvl="0" indent="0" algn="l" rtl="0">
              <a:spcBef>
                <a:spcPts val="0"/>
              </a:spcBef>
              <a:spcAft>
                <a:spcPts val="0"/>
              </a:spcAft>
              <a:buNone/>
            </a:pPr>
            <a:r>
              <a:rPr lang="en-US" altLang="ja" dirty="0"/>
              <a:t>T E I, the Text Encoding Initiative, offers one possible solution.</a:t>
            </a:r>
          </a:p>
          <a:p>
            <a:pPr marL="0" lvl="0" indent="0" algn="l" rtl="0">
              <a:spcBef>
                <a:spcPts val="0"/>
              </a:spcBef>
              <a:spcAft>
                <a:spcPts val="0"/>
              </a:spcAft>
              <a:buNone/>
            </a:pPr>
            <a:r>
              <a:rPr lang="en-US" altLang="ja" dirty="0"/>
              <a:t>In this section, we’ll explore what T E I is and why it matters.</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 dirty="0"/>
              <a:t>Have you ever thought about how to effectively organize, preserve, and share your research data when digitizing materials?</a:t>
            </a:r>
          </a:p>
          <a:p>
            <a:pPr marL="0" lvl="0" indent="0" algn="l" rtl="0">
              <a:spcBef>
                <a:spcPts val="0"/>
              </a:spcBef>
              <a:spcAft>
                <a:spcPts val="0"/>
              </a:spcAft>
              <a:buNone/>
            </a:pPr>
            <a:r>
              <a:rPr lang="en-US" altLang="ja" dirty="0"/>
              <a:t>TEI, the Text Encoding Initiative, offers one possible solution.</a:t>
            </a:r>
          </a:p>
          <a:p>
            <a:pPr marL="0" lvl="0" indent="0" algn="l" rtl="0">
              <a:spcBef>
                <a:spcPts val="0"/>
              </a:spcBef>
              <a:spcAft>
                <a:spcPts val="0"/>
              </a:spcAft>
              <a:buNone/>
            </a:pPr>
            <a:r>
              <a:rPr lang="en-US" altLang="ja" dirty="0"/>
              <a:t>In this section, we’ll explore what TEI is and why it matters.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lvl="0" indent="0" algn="l" rtl="0">
              <a:spcBef>
                <a:spcPts val="0"/>
              </a:spcBef>
              <a:spcAft>
                <a:spcPts val="0"/>
              </a:spcAft>
              <a:buNone/>
            </a:pPr>
            <a:endParaRPr lang="en-US" altLang="j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836cdd5ff4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836cdd5ff4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What is TEI?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effectLst/>
                <a:latin typeface="Helvetica Neue" panose="02000503000000020004" pitchFamily="2" charset="0"/>
              </a:rPr>
              <a:t>Voice: Joanna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endParaRPr lang="en-US" altLang="ja" dirty="0"/>
          </a:p>
          <a:p>
            <a:pPr marL="0" lvl="0" indent="0" algn="l" rtl="0">
              <a:spcBef>
                <a:spcPts val="0"/>
              </a:spcBef>
              <a:spcAft>
                <a:spcPts val="0"/>
              </a:spcAft>
              <a:buNone/>
            </a:pPr>
            <a:r>
              <a:rPr lang="en-US" altLang="ja" dirty="0"/>
              <a:t>T E I is an international organization that compiles guidelines for digitally preserving and representing the meaning and structure of texts used in humanities research, such as literary works, historical documents, and letters.</a:t>
            </a:r>
          </a:p>
          <a:p>
            <a:pPr marL="0" lvl="0" indent="0" algn="l" rtl="0">
              <a:spcBef>
                <a:spcPts val="0"/>
              </a:spcBef>
              <a:spcAft>
                <a:spcPts val="0"/>
              </a:spcAft>
              <a:buNone/>
            </a:pPr>
            <a:r>
              <a:rPr lang="en-US" altLang="ja" dirty="0"/>
              <a:t>It was launched in 1987 by humanities scholars in Europe and North America who sought to standardize text data for research.</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 dirty="0"/>
              <a:t>TEI is an international organization that compiles guidelines for digitally preserving and representing the meaning and structure of texts used in humanities research, such as literary works, historical documents, and letters.</a:t>
            </a:r>
          </a:p>
          <a:p>
            <a:pPr marL="0" lvl="0" indent="0" algn="l" rtl="0">
              <a:spcBef>
                <a:spcPts val="0"/>
              </a:spcBef>
              <a:spcAft>
                <a:spcPts val="0"/>
              </a:spcAft>
              <a:buNone/>
            </a:pPr>
            <a:r>
              <a:rPr lang="en-US" altLang="ja" dirty="0"/>
              <a:t>It was launched in 1987 by humanities scholars in Europe and North America who sought to standardize text data for research.</a:t>
            </a:r>
          </a:p>
          <a:p>
            <a:pPr marL="0" lvl="0" indent="0" algn="l" rtl="0">
              <a:spcBef>
                <a:spcPts val="0"/>
              </a:spcBef>
              <a:spcAft>
                <a:spcPts val="0"/>
              </a:spcAft>
              <a:buNone/>
            </a:pPr>
            <a:r>
              <a:rPr lang="en-US" altLang="ja" dirty="0"/>
              <a:t>https://</a:t>
            </a:r>
            <a:r>
              <a:rPr lang="en-US" altLang="ja" dirty="0" err="1"/>
              <a:t>tei-c.org</a:t>
            </a:r>
            <a:r>
              <a:rPr lang="en-US" altLang="ja" dirty="0"/>
              <a:t>/</a:t>
            </a:r>
          </a:p>
          <a:p>
            <a:pPr marL="0" lvl="0" indent="0" algn="l" rtl="0">
              <a:spcBef>
                <a:spcPts val="0"/>
              </a:spcBef>
              <a:spcAft>
                <a:spcPts val="0"/>
              </a:spcAft>
              <a:buNone/>
            </a:pPr>
            <a:r>
              <a:rPr lang="en-US" dirty="0">
                <a:effectLst/>
                <a:latin typeface="Helvetica Neue" panose="02000503000000020004" pitchFamily="2" charset="0"/>
              </a:rPr>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36cdd5ff4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36cdd5ff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Purpose and Benefits of TEI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effectLst/>
                <a:latin typeface="Helvetica Neue" panose="02000503000000020004" pitchFamily="2" charset="0"/>
              </a:rPr>
              <a:t>Voice: Joanna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JP" dirty="0"/>
              <a:t>Researchers sometimes jot down their insights as annotations in the margins of research materials or mark key passages directly on the main text.</a:t>
            </a:r>
          </a:p>
          <a:p>
            <a:pPr marL="0" lvl="0" indent="0" algn="l" rtl="0">
              <a:spcBef>
                <a:spcPts val="0"/>
              </a:spcBef>
              <a:spcAft>
                <a:spcPts val="0"/>
              </a:spcAft>
              <a:buNone/>
            </a:pPr>
            <a:r>
              <a:rPr lang="en-US" altLang="ja-JP" dirty="0"/>
              <a:t>They may also add small readings, punctuation marks, or other symbols next to the text, such as </a:t>
            </a:r>
            <a:r>
              <a:rPr lang="en-US" altLang="ja-JP" dirty="0" err="1"/>
              <a:t>kun</a:t>
            </a:r>
            <a:r>
              <a:rPr lang="en-US" altLang="ja-JP" dirty="0"/>
              <a:t> ten, which are guiding marks for rendering Chinese into Japanese.</a:t>
            </a:r>
          </a:p>
          <a:p>
            <a:pPr marL="0" lvl="0" indent="0" algn="l" rtl="0">
              <a:spcBef>
                <a:spcPts val="0"/>
              </a:spcBef>
              <a:spcAft>
                <a:spcPts val="0"/>
              </a:spcAft>
              <a:buNone/>
            </a:pPr>
            <a:r>
              <a:rPr lang="en-US" altLang="ja-JP" dirty="0"/>
              <a:t>The text itself may also carry important meaning, its origin, character size, style, and layout can all be significant.</a:t>
            </a:r>
          </a:p>
          <a:p>
            <a:pPr marL="0" lvl="0" indent="0" algn="l" rtl="0">
              <a:spcBef>
                <a:spcPts val="0"/>
              </a:spcBef>
              <a:spcAft>
                <a:spcPts val="0"/>
              </a:spcAft>
              <a:buNone/>
            </a:pPr>
            <a:r>
              <a:rPr lang="en-US" altLang="ja-JP" dirty="0"/>
              <a:t>Until now, although the research materials themselves have often been recorded, the annotations, layout, and other forms of paratextual information mentioned earlier have rarely been </a:t>
            </a:r>
            <a:r>
              <a:rPr lang="en-US" altLang="ja-JP" dirty="0" err="1"/>
              <a:t>datafied</a:t>
            </a:r>
            <a:r>
              <a:rPr lang="en-US" altLang="ja-JP" dirty="0"/>
              <a:t> using standardized rules and technologies.</a:t>
            </a:r>
          </a:p>
          <a:p>
            <a:pPr marL="0" lvl="0" indent="0" algn="l" rtl="0">
              <a:spcBef>
                <a:spcPts val="0"/>
              </a:spcBef>
              <a:spcAft>
                <a:spcPts val="0"/>
              </a:spcAft>
              <a:buNone/>
            </a:pPr>
            <a:r>
              <a:rPr lang="en-US" altLang="ja-JP" dirty="0"/>
              <a:t>In humanities research, we deal with a wide range of textual materials such as historical documents, literary works, letters, and diaries.</a:t>
            </a:r>
          </a:p>
          <a:p>
            <a:pPr marL="0" lvl="0" indent="0" algn="l" rtl="0">
              <a:spcBef>
                <a:spcPts val="0"/>
              </a:spcBef>
              <a:spcAft>
                <a:spcPts val="0"/>
              </a:spcAft>
              <a:buNone/>
            </a:pPr>
            <a:r>
              <a:rPr lang="en-US" altLang="ja-JP" dirty="0"/>
              <a:t>If we lack a way to organize scholarly insights</a:t>
            </a:r>
            <a:r>
              <a:rPr lang="en-GB" altLang="ja-JP" dirty="0"/>
              <a:t>,</a:t>
            </a:r>
            <a:r>
              <a:rPr lang="en-US" altLang="ja-JP" dirty="0"/>
              <a:t> especially those that are difficult to express or preserve, and share them as structured data with other researchers, then individual research becomes extremely difficult to pass on to future generations.</a:t>
            </a:r>
          </a:p>
          <a:p>
            <a:pPr marL="0" lvl="0" indent="0" algn="l" rtl="0">
              <a:spcBef>
                <a:spcPts val="0"/>
              </a:spcBef>
              <a:spcAft>
                <a:spcPts val="0"/>
              </a:spcAft>
              <a:buNone/>
            </a:pPr>
            <a:r>
              <a:rPr lang="en-US" altLang="ja-JP" dirty="0"/>
              <a:t>T E I provides a solution to this problem by offering rules for representing both the text and its surrounding information in a consistent format.</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JP" dirty="0"/>
              <a:t>Researchers sometimes jot down their insights as annotations in the margins of research materials or mark key passages directly on the main text.</a:t>
            </a:r>
          </a:p>
          <a:p>
            <a:pPr marL="0" lvl="0" indent="0" algn="l" rtl="0">
              <a:spcBef>
                <a:spcPts val="0"/>
              </a:spcBef>
              <a:spcAft>
                <a:spcPts val="0"/>
              </a:spcAft>
              <a:buNone/>
            </a:pPr>
            <a:r>
              <a:rPr lang="en-US" altLang="ja-JP" dirty="0"/>
              <a:t>They may also add small readings, punctuation marks, or other symbols next to the text, such as kunten, which are guiding marks for rendering Chinese into Japanese.</a:t>
            </a:r>
          </a:p>
          <a:p>
            <a:pPr marL="0" lvl="0" indent="0" algn="l" rtl="0">
              <a:spcBef>
                <a:spcPts val="0"/>
              </a:spcBef>
              <a:spcAft>
                <a:spcPts val="0"/>
              </a:spcAft>
              <a:buNone/>
            </a:pPr>
            <a:r>
              <a:rPr lang="en-US" altLang="ja-JP" dirty="0"/>
              <a:t>The text itself may also carry important meaning, its origin, character size, style, and layout can all be significant.</a:t>
            </a:r>
          </a:p>
          <a:p>
            <a:pPr marL="0" lvl="0" indent="0" algn="l" rtl="0">
              <a:spcBef>
                <a:spcPts val="0"/>
              </a:spcBef>
              <a:spcAft>
                <a:spcPts val="0"/>
              </a:spcAft>
              <a:buNone/>
            </a:pPr>
            <a:r>
              <a:rPr lang="en-US" altLang="ja-JP" dirty="0"/>
              <a:t>Until now, although the research materials themselves have often been recorded, the annotations, layout, and other forms of paratextual information mentioned earlier have rarely been </a:t>
            </a:r>
            <a:r>
              <a:rPr lang="en-US" altLang="ja-JP" dirty="0" err="1"/>
              <a:t>datafied</a:t>
            </a:r>
            <a:r>
              <a:rPr lang="en-US" altLang="ja-JP" dirty="0"/>
              <a:t> using standardized rules and technologies.</a:t>
            </a:r>
          </a:p>
          <a:p>
            <a:pPr marL="0" lvl="0" indent="0" algn="l" rtl="0">
              <a:spcBef>
                <a:spcPts val="0"/>
              </a:spcBef>
              <a:spcAft>
                <a:spcPts val="0"/>
              </a:spcAft>
              <a:buNone/>
            </a:pPr>
            <a:r>
              <a:rPr lang="en-US" altLang="ja-JP" dirty="0"/>
              <a:t>In humanities research, we deal with a wide range of textual materials such as historical documents, literary works, letters, and diaries.</a:t>
            </a:r>
          </a:p>
          <a:p>
            <a:pPr marL="0" lvl="0" indent="0" algn="l" rtl="0">
              <a:spcBef>
                <a:spcPts val="0"/>
              </a:spcBef>
              <a:spcAft>
                <a:spcPts val="0"/>
              </a:spcAft>
              <a:buNone/>
            </a:pPr>
            <a:r>
              <a:rPr lang="en-US" altLang="ja-JP" dirty="0"/>
              <a:t>If we lack a way to organize scholarly insights</a:t>
            </a:r>
            <a:r>
              <a:rPr lang="en-GB" altLang="ja-JP" dirty="0"/>
              <a:t>,</a:t>
            </a:r>
            <a:r>
              <a:rPr lang="en-US" altLang="ja-JP" dirty="0"/>
              <a:t> especially those that are difficult to express or preserve, and share them as structured data with other researchers, then individual research becomes extremely difficult to pass on to future generations.</a:t>
            </a:r>
          </a:p>
          <a:p>
            <a:pPr marL="0" lvl="0" indent="0" algn="l" rtl="0">
              <a:spcBef>
                <a:spcPts val="0"/>
              </a:spcBef>
              <a:spcAft>
                <a:spcPts val="0"/>
              </a:spcAft>
              <a:buNone/>
            </a:pPr>
            <a:r>
              <a:rPr lang="en-US" altLang="ja-JP" dirty="0"/>
              <a:t>TEI provides a solution to this problem by offering rules for representing both the text and its surrounding information in a consistent format.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lvl="0" indent="0" algn="l" rtl="0">
              <a:spcBef>
                <a:spcPts val="0"/>
              </a:spcBef>
              <a:spcAft>
                <a:spcPts val="0"/>
              </a:spcAft>
              <a:buNone/>
            </a:pPr>
            <a:endParaRPr lang="en-US" altLang="ja" dirty="0"/>
          </a:p>
          <a:p>
            <a:pPr marL="0" lvl="0" indent="0" algn="l" rtl="0">
              <a:spcBef>
                <a:spcPts val="0"/>
              </a:spcBef>
              <a:spcAft>
                <a:spcPts val="0"/>
              </a:spcAft>
              <a:buNone/>
            </a:pPr>
            <a:endParaRPr lang="en-US" altLang="ja" dirty="0"/>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836cdd5ff4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836cdd5ff4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Purpose and Benefits of TEI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effectLst/>
                <a:latin typeface="Helvetica Neue" panose="02000503000000020004" pitchFamily="2" charset="0"/>
              </a:rPr>
              <a:t>Voice: Joanna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Clr>
                <a:schemeClr val="dk1"/>
              </a:buClr>
              <a:buSzPts val="1100"/>
              <a:buFont typeface="Arial"/>
              <a:buNone/>
            </a:pPr>
            <a:r>
              <a:rPr lang="en-US" altLang="ja-JP" dirty="0"/>
              <a:t>First, to organize text data, T E I uses a language called X M L.</a:t>
            </a:r>
          </a:p>
          <a:p>
            <a:pPr marL="0" lvl="0" indent="0" algn="l" rtl="0">
              <a:spcBef>
                <a:spcPts val="0"/>
              </a:spcBef>
              <a:spcAft>
                <a:spcPts val="0"/>
              </a:spcAft>
              <a:buClr>
                <a:schemeClr val="dk1"/>
              </a:buClr>
              <a:buSzPts val="1100"/>
              <a:buFont typeface="Arial"/>
              <a:buNone/>
            </a:pPr>
            <a:r>
              <a:rPr lang="en-US" altLang="ja-JP" dirty="0"/>
              <a:t>X M L, which stands for Extensible Markup Language, is a form of notation used to organize and structure the contents of text.</a:t>
            </a:r>
          </a:p>
          <a:p>
            <a:pPr marL="0" lvl="0" indent="0" algn="l" rtl="0">
              <a:spcBef>
                <a:spcPts val="0"/>
              </a:spcBef>
              <a:spcAft>
                <a:spcPts val="0"/>
              </a:spcAft>
              <a:buClr>
                <a:schemeClr val="dk1"/>
              </a:buClr>
              <a:buSzPts val="1100"/>
              <a:buFont typeface="Arial"/>
              <a:buNone/>
            </a:pPr>
            <a:r>
              <a:rPr lang="en-US" altLang="ja-JP" dirty="0"/>
              <a:t>Specifically, by enclosing important segments with markers called “tags,” it allows a computer to understand the meaning and position of those segments.</a:t>
            </a:r>
          </a:p>
          <a:p>
            <a:pPr marL="0" lvl="0" indent="0" algn="l" rtl="0">
              <a:spcBef>
                <a:spcPts val="0"/>
              </a:spcBef>
              <a:spcAft>
                <a:spcPts val="0"/>
              </a:spcAft>
              <a:buClr>
                <a:schemeClr val="dk1"/>
              </a:buClr>
              <a:buSzPts val="1100"/>
              <a:buFont typeface="Arial"/>
              <a:buNone/>
            </a:pPr>
            <a:r>
              <a:rPr lang="en-US" altLang="ja-JP" dirty="0"/>
              <a:t>For example, when recording the title of a book, enclosing that portion in a title tag lets the computer know that, “This is the title.”</a:t>
            </a:r>
          </a:p>
          <a:p>
            <a:pPr marL="0" lvl="0" indent="0" algn="l" rtl="0">
              <a:spcBef>
                <a:spcPts val="0"/>
              </a:spcBef>
              <a:spcAft>
                <a:spcPts val="0"/>
              </a:spcAft>
              <a:buClr>
                <a:schemeClr val="dk1"/>
              </a:buClr>
              <a:buSzPts val="1100"/>
              <a:buFont typeface="Arial"/>
              <a:buNone/>
            </a:pPr>
            <a:r>
              <a:rPr lang="en-US" altLang="ja-JP" dirty="0"/>
              <a:t>As a result, it becomes much easier to locate and display that title when needed.</a:t>
            </a:r>
            <a:endParaRPr lang="ja-JP" alt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Clr>
                <a:schemeClr val="dk1"/>
              </a:buClr>
              <a:buSzPts val="1100"/>
              <a:buFont typeface="Arial"/>
              <a:buNone/>
            </a:pPr>
            <a:r>
              <a:rPr lang="en-US" altLang="ja-JP" dirty="0"/>
              <a:t>First, to organize text data, TEI uses a language called XML.</a:t>
            </a:r>
          </a:p>
          <a:p>
            <a:pPr marL="0" lvl="0" indent="0" algn="l" rtl="0">
              <a:spcBef>
                <a:spcPts val="0"/>
              </a:spcBef>
              <a:spcAft>
                <a:spcPts val="0"/>
              </a:spcAft>
              <a:buClr>
                <a:schemeClr val="dk1"/>
              </a:buClr>
              <a:buSzPts val="1100"/>
              <a:buFont typeface="Arial"/>
              <a:buNone/>
            </a:pPr>
            <a:r>
              <a:rPr lang="en-US" altLang="ja-JP" dirty="0"/>
              <a:t>XML (Extensible Markup Language) is a form of notation used to organize and structure the contents of text.</a:t>
            </a:r>
          </a:p>
          <a:p>
            <a:pPr marL="0" lvl="0" indent="0" algn="l" rtl="0">
              <a:spcBef>
                <a:spcPts val="0"/>
              </a:spcBef>
              <a:spcAft>
                <a:spcPts val="0"/>
              </a:spcAft>
              <a:buClr>
                <a:schemeClr val="dk1"/>
              </a:buClr>
              <a:buSzPts val="1100"/>
              <a:buFont typeface="Arial"/>
              <a:buNone/>
            </a:pPr>
            <a:r>
              <a:rPr lang="en-US" altLang="ja-JP" dirty="0"/>
              <a:t>Specifically, by enclosing important segments with markers called “tags,” it allows a computer to understand the meaning and position of those segments.</a:t>
            </a:r>
          </a:p>
          <a:p>
            <a:pPr marL="0" lvl="0" indent="0" algn="l" rtl="0">
              <a:spcBef>
                <a:spcPts val="0"/>
              </a:spcBef>
              <a:spcAft>
                <a:spcPts val="0"/>
              </a:spcAft>
              <a:buClr>
                <a:schemeClr val="dk1"/>
              </a:buClr>
              <a:buSzPts val="1100"/>
              <a:buFont typeface="Arial"/>
              <a:buNone/>
            </a:pPr>
            <a:r>
              <a:rPr lang="en-US" altLang="ja-JP" dirty="0"/>
              <a:t>For example, when recording the title of a book, enclosing that portion in a title tag lets the computer know that, “This is the title.”</a:t>
            </a:r>
          </a:p>
          <a:p>
            <a:pPr marL="0" lvl="0" indent="0" algn="l" rtl="0">
              <a:spcBef>
                <a:spcPts val="0"/>
              </a:spcBef>
              <a:spcAft>
                <a:spcPts val="0"/>
              </a:spcAft>
              <a:buClr>
                <a:schemeClr val="dk1"/>
              </a:buClr>
              <a:buSzPts val="1100"/>
              <a:buFont typeface="Arial"/>
              <a:buNone/>
            </a:pPr>
            <a:r>
              <a:rPr lang="en-US" altLang="ja-JP" dirty="0"/>
              <a:t>As a result, it becomes much easier to locate and  display that title when needed.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836cdd5ff4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2836cdd5ff4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Purpose and Benefits of TEI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effectLst/>
                <a:latin typeface="Helvetica Neue" panose="02000503000000020004" pitchFamily="2" charset="0"/>
              </a:rPr>
              <a:t>Voice: Joanna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Clr>
                <a:schemeClr val="dk1"/>
              </a:buClr>
              <a:buSzPts val="1100"/>
              <a:buFont typeface="Arial"/>
              <a:buNone/>
            </a:pPr>
            <a:r>
              <a:rPr lang="en-US" altLang="ja-JP" dirty="0"/>
              <a:t>There are also additional benefits of T E I, like the following.</a:t>
            </a:r>
          </a:p>
          <a:p>
            <a:pPr marL="0" lvl="0" indent="0" algn="l" rtl="0">
              <a:spcBef>
                <a:spcPts val="0"/>
              </a:spcBef>
              <a:spcAft>
                <a:spcPts val="0"/>
              </a:spcAft>
              <a:buClr>
                <a:schemeClr val="dk1"/>
              </a:buClr>
              <a:buSzPts val="1100"/>
              <a:buFont typeface="Arial"/>
              <a:buNone/>
            </a:pPr>
            <a:r>
              <a:rPr lang="en-US" altLang="ja-JP" dirty="0"/>
              <a:t>Ensuring compatibility: Since data from any researcher is stored in the same format, it can be easily shared among researchers. </a:t>
            </a:r>
          </a:p>
          <a:p>
            <a:pPr marL="0" lvl="0" indent="0" algn="l" rtl="0">
              <a:spcBef>
                <a:spcPts val="0"/>
              </a:spcBef>
              <a:spcAft>
                <a:spcPts val="0"/>
              </a:spcAft>
              <a:buClr>
                <a:schemeClr val="dk1"/>
              </a:buClr>
              <a:buSzPts val="1100"/>
              <a:buFont typeface="Arial"/>
              <a:buNone/>
            </a:pPr>
            <a:r>
              <a:rPr lang="en-US" altLang="ja-JP" dirty="0"/>
              <a:t>Meaning that it becomes easier to link data across different projects or reuse data of other researchers. </a:t>
            </a:r>
          </a:p>
          <a:p>
            <a:pPr marL="0" lvl="0" indent="0" algn="l" rtl="0">
              <a:spcBef>
                <a:spcPts val="0"/>
              </a:spcBef>
              <a:spcAft>
                <a:spcPts val="0"/>
              </a:spcAft>
              <a:buClr>
                <a:schemeClr val="dk1"/>
              </a:buClr>
              <a:buSzPts val="1100"/>
              <a:buFont typeface="Arial"/>
              <a:buNone/>
            </a:pPr>
            <a:r>
              <a:rPr lang="en-US" altLang="ja-JP" dirty="0"/>
              <a:t>Long-term preservation: Saving data in a standardized format makes it easier to adapt to future technological changes and increases the chances of long-term usability.</a:t>
            </a:r>
          </a:p>
          <a:p>
            <a:pPr marL="0" lvl="0" indent="0" algn="l" rtl="0">
              <a:spcBef>
                <a:spcPts val="0"/>
              </a:spcBef>
              <a:spcAft>
                <a:spcPts val="0"/>
              </a:spcAft>
              <a:buClr>
                <a:schemeClr val="dk1"/>
              </a:buClr>
              <a:buSzPts val="1100"/>
              <a:buFont typeface="Arial"/>
              <a:buNone/>
            </a:pPr>
            <a:r>
              <a:rPr lang="en-US" altLang="ja-JP" dirty="0"/>
              <a:t>Efficient search and analysis: By using tags to mark important parts of the text, it becomes easier to later search for specific information or analyze the data based on defined criteria. </a:t>
            </a:r>
          </a:p>
          <a:p>
            <a:pPr marL="0" lvl="0" indent="0" algn="l" rtl="0">
              <a:spcBef>
                <a:spcPts val="0"/>
              </a:spcBef>
              <a:spcAft>
                <a:spcPts val="0"/>
              </a:spcAft>
              <a:buClr>
                <a:schemeClr val="dk1"/>
              </a:buClr>
              <a:buSzPts val="1100"/>
              <a:buFont typeface="Arial"/>
              <a:buNone/>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Clr>
                <a:schemeClr val="dk1"/>
              </a:buClr>
              <a:buSzPts val="1100"/>
              <a:buFont typeface="Arial"/>
              <a:buNone/>
            </a:pPr>
            <a:r>
              <a:rPr lang="en-US" altLang="ja-JP" dirty="0"/>
              <a:t>There are also additional benefits of TEI, like the following.</a:t>
            </a:r>
          </a:p>
          <a:p>
            <a:pPr marL="0" lvl="0" indent="0" algn="l" rtl="0">
              <a:spcBef>
                <a:spcPts val="0"/>
              </a:spcBef>
              <a:spcAft>
                <a:spcPts val="0"/>
              </a:spcAft>
              <a:buClr>
                <a:schemeClr val="dk1"/>
              </a:buClr>
              <a:buSzPts val="1100"/>
              <a:buFont typeface="Arial"/>
              <a:buNone/>
            </a:pPr>
            <a:r>
              <a:rPr lang="en-US" altLang="ja-JP" dirty="0"/>
              <a:t>Ensuring compatibility: Since data from any researcher is stored in the same format, it can be easily shared among researchers. </a:t>
            </a:r>
          </a:p>
          <a:p>
            <a:pPr marL="0" lvl="0" indent="0" algn="l" rtl="0">
              <a:spcBef>
                <a:spcPts val="0"/>
              </a:spcBef>
              <a:spcAft>
                <a:spcPts val="0"/>
              </a:spcAft>
              <a:buClr>
                <a:schemeClr val="dk1"/>
              </a:buClr>
              <a:buSzPts val="1100"/>
              <a:buFont typeface="Arial"/>
              <a:buNone/>
            </a:pPr>
            <a:r>
              <a:rPr lang="en-US" altLang="ja-JP" dirty="0"/>
              <a:t>Meaning that it becomes easier to link data across different projects or reuse data of other researchers. </a:t>
            </a:r>
          </a:p>
          <a:p>
            <a:pPr marL="0" lvl="0" indent="0" algn="l" rtl="0">
              <a:spcBef>
                <a:spcPts val="0"/>
              </a:spcBef>
              <a:spcAft>
                <a:spcPts val="0"/>
              </a:spcAft>
              <a:buClr>
                <a:schemeClr val="dk1"/>
              </a:buClr>
              <a:buSzPts val="1100"/>
              <a:buFont typeface="Arial"/>
              <a:buNone/>
            </a:pPr>
            <a:r>
              <a:rPr lang="en-US" altLang="ja-JP" dirty="0"/>
              <a:t>Long-term preservation: Saving data in a standardized format makes it easier to adapt to future technological changes and increases the chances of long-term usability.</a:t>
            </a:r>
          </a:p>
          <a:p>
            <a:pPr marL="0" lvl="0" indent="0" algn="l" rtl="0">
              <a:spcBef>
                <a:spcPts val="0"/>
              </a:spcBef>
              <a:spcAft>
                <a:spcPts val="0"/>
              </a:spcAft>
              <a:buClr>
                <a:schemeClr val="dk1"/>
              </a:buClr>
              <a:buSzPts val="1100"/>
              <a:buFont typeface="Arial"/>
              <a:buNone/>
            </a:pPr>
            <a:r>
              <a:rPr lang="en-US" altLang="ja-JP" dirty="0"/>
              <a:t>Efficient search and analysis: By using tags to mark important parts of the text, it becomes easier to later search for specific information or analyze the data based on defined criteria.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514b376e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514b376e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a:effectLst/>
                <a:latin typeface="Helvetica Neue" panose="02000503000000020004" pitchFamily="2" charset="0"/>
              </a:rPr>
              <a:t>Topic:</a:t>
            </a:r>
            <a:r>
              <a:rPr lang="en-US" altLang="ja-JP" dirty="0" err="1"/>
              <a:t>The</a:t>
            </a:r>
            <a:r>
              <a:rPr lang="en-US" altLang="ja-JP" dirty="0"/>
              <a:t> History and Background of TEI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err="1"/>
              <a:t>Voice:Joanna</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JP" dirty="0"/>
              <a:t>Let’s take a moment to explore the history and background of T E I.</a:t>
            </a:r>
          </a:p>
          <a:p>
            <a:pPr marL="0" lvl="0" indent="0" algn="l" rtl="0">
              <a:spcBef>
                <a:spcPts val="0"/>
              </a:spcBef>
              <a:spcAft>
                <a:spcPts val="0"/>
              </a:spcAft>
              <a:buNone/>
            </a:pPr>
            <a:r>
              <a:rPr lang="en-US" altLang="ja-JP" dirty="0"/>
              <a:t>The Text Encoding Initiative was created to address key challenges faced by humanities researchers.</a:t>
            </a:r>
          </a:p>
          <a:p>
            <a:pPr marL="0" lvl="0" indent="0" algn="l" rtl="0">
              <a:spcBef>
                <a:spcPts val="0"/>
              </a:spcBef>
              <a:spcAft>
                <a:spcPts val="0"/>
              </a:spcAft>
              <a:buNone/>
            </a:pPr>
            <a:r>
              <a:rPr lang="en-US" altLang="ja-JP" dirty="0"/>
              <a:t>Researchers in the humanities often engage in highly detailed analysis of creative works.</a:t>
            </a:r>
          </a:p>
          <a:p>
            <a:pPr marL="0" lvl="0" indent="0" algn="l" rtl="0">
              <a:spcBef>
                <a:spcPts val="0"/>
              </a:spcBef>
              <a:spcAft>
                <a:spcPts val="0"/>
              </a:spcAft>
              <a:buNone/>
            </a:pPr>
            <a:r>
              <a:rPr lang="en-US" altLang="ja-JP" dirty="0"/>
              <a:t>The research data generated in the process can be extremely valuable to future researchers.</a:t>
            </a:r>
          </a:p>
          <a:p>
            <a:pPr marL="0" lvl="0" indent="0" algn="l" rtl="0">
              <a:spcBef>
                <a:spcPts val="0"/>
              </a:spcBef>
              <a:spcAft>
                <a:spcPts val="0"/>
              </a:spcAft>
              <a:buNone/>
            </a:pPr>
            <a:r>
              <a:rPr lang="en-US" altLang="ja-JP" dirty="0"/>
              <a:t>Yet at the same time, that data may be unintelligible without explanation from the researcher themselves.</a:t>
            </a:r>
            <a:br>
              <a:rPr lang="en-US" altLang="ja-JP" dirty="0"/>
            </a:br>
            <a:r>
              <a:rPr lang="en-US" altLang="ja-JP" dirty="0"/>
              <a:t>This is a factor that may contribute to the lack of transparency sometimes associated with research in the humanities.</a:t>
            </a:r>
          </a:p>
          <a:p>
            <a:pPr marL="0" lvl="0" indent="0" algn="l" rtl="0">
              <a:spcBef>
                <a:spcPts val="0"/>
              </a:spcBef>
              <a:spcAft>
                <a:spcPts val="0"/>
              </a:spcAft>
              <a:buNone/>
            </a:pPr>
            <a:r>
              <a:rPr lang="en-US" altLang="ja-JP" dirty="0"/>
              <a:t>To address this, researchers developed a shared set of rules for embedding their own insights into textual sources, so that these could be passed on to future generations. </a:t>
            </a:r>
          </a:p>
          <a:p>
            <a:pPr marL="0" lvl="0" indent="0" algn="l" rtl="0">
              <a:spcBef>
                <a:spcPts val="0"/>
              </a:spcBef>
              <a:spcAft>
                <a:spcPts val="0"/>
              </a:spcAft>
              <a:buNone/>
            </a:pPr>
            <a:r>
              <a:rPr lang="en-US" altLang="ja-JP" dirty="0"/>
              <a:t>That’s how T E I began.</a:t>
            </a:r>
          </a:p>
          <a:p>
            <a:pPr marL="0" lvl="0" indent="0" algn="l" rtl="0">
              <a:spcBef>
                <a:spcPts val="0"/>
              </a:spcBef>
              <a:spcAft>
                <a:spcPts val="0"/>
              </a:spcAft>
              <a:buNone/>
            </a:pPr>
            <a:r>
              <a:rPr lang="en-US" altLang="ja-JP" dirty="0"/>
              <a:t>In the 1980s, as computers became more widespread, humanities researchers began considering how to digitize textual materials.</a:t>
            </a:r>
          </a:p>
          <a:p>
            <a:pPr marL="0" lvl="0" indent="0" algn="l" rtl="0">
              <a:spcBef>
                <a:spcPts val="0"/>
              </a:spcBef>
              <a:spcAft>
                <a:spcPts val="0"/>
              </a:spcAft>
              <a:buNone/>
            </a:pPr>
            <a:r>
              <a:rPr lang="en-US" altLang="ja-JP" dirty="0"/>
              <a:t>At the time, however, each researcher used their own method of handling text data, making it very difficult to share that data or reuse it across different projects.</a:t>
            </a:r>
          </a:p>
          <a:p>
            <a:pPr marL="0" lvl="0" indent="0" algn="l" rtl="0">
              <a:spcBef>
                <a:spcPts val="0"/>
              </a:spcBef>
              <a:spcAft>
                <a:spcPts val="0"/>
              </a:spcAft>
              <a:buNone/>
            </a:pPr>
            <a:r>
              <a:rPr lang="en-US" altLang="ja-JP" dirty="0"/>
              <a:t>To resolve this problem, researchers from Europe and the U.S., came together to create a unified digital data format for the humanities.</a:t>
            </a:r>
          </a:p>
          <a:p>
            <a:pPr marL="0" lvl="0" indent="0" algn="l" rtl="0">
              <a:spcBef>
                <a:spcPts val="0"/>
              </a:spcBef>
              <a:spcAft>
                <a:spcPts val="0"/>
              </a:spcAft>
              <a:buNone/>
            </a:pPr>
            <a:r>
              <a:rPr lang="en-US" altLang="ja-JP" dirty="0"/>
              <a:t>That initiative, launched in 1987, marked the beginning of T E 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JP" dirty="0"/>
              <a:t>Let’s take a moment to explore the history and background of TEI.</a:t>
            </a:r>
          </a:p>
          <a:p>
            <a:pPr marL="0" lvl="0" indent="0" algn="l" rtl="0">
              <a:spcBef>
                <a:spcPts val="0"/>
              </a:spcBef>
              <a:spcAft>
                <a:spcPts val="0"/>
              </a:spcAft>
              <a:buNone/>
            </a:pPr>
            <a:r>
              <a:rPr lang="en-US" altLang="ja-JP" dirty="0"/>
              <a:t>The Text Encoding Initiative, or TEI, was created to address key challenges faced by humanities researchers.</a:t>
            </a:r>
          </a:p>
          <a:p>
            <a:pPr marL="0" lvl="0" indent="0" algn="l" rtl="0">
              <a:spcBef>
                <a:spcPts val="0"/>
              </a:spcBef>
              <a:spcAft>
                <a:spcPts val="0"/>
              </a:spcAft>
              <a:buNone/>
            </a:pPr>
            <a:r>
              <a:rPr lang="en-US" altLang="ja-JP" dirty="0"/>
              <a:t>Researchers in the humanities often engage in highly detailed analysis of creative works.</a:t>
            </a:r>
          </a:p>
          <a:p>
            <a:pPr marL="0" lvl="0" indent="0" algn="l" rtl="0">
              <a:spcBef>
                <a:spcPts val="0"/>
              </a:spcBef>
              <a:spcAft>
                <a:spcPts val="0"/>
              </a:spcAft>
              <a:buNone/>
            </a:pPr>
            <a:r>
              <a:rPr lang="en-US" altLang="ja-JP" dirty="0"/>
              <a:t>The research data generated in the process can be extremely valuable to future researchers.</a:t>
            </a:r>
          </a:p>
          <a:p>
            <a:pPr marL="0" lvl="0" indent="0" algn="l" rtl="0">
              <a:spcBef>
                <a:spcPts val="0"/>
              </a:spcBef>
              <a:spcAft>
                <a:spcPts val="0"/>
              </a:spcAft>
              <a:buNone/>
            </a:pPr>
            <a:r>
              <a:rPr lang="en-US" altLang="ja-JP" dirty="0"/>
              <a:t>Yet at the same time, that data may be unintelligible without explanation from the researcher themselves.</a:t>
            </a:r>
            <a:br>
              <a:rPr lang="en-US" altLang="ja-JP" dirty="0"/>
            </a:br>
            <a:r>
              <a:rPr lang="en-US" altLang="ja-JP" dirty="0"/>
              <a:t>This is a factor that may contribute to the lack of transparency sometimes associated with research in the humanities.</a:t>
            </a:r>
          </a:p>
          <a:p>
            <a:pPr marL="0" lvl="0" indent="0" algn="l" rtl="0">
              <a:spcBef>
                <a:spcPts val="0"/>
              </a:spcBef>
              <a:spcAft>
                <a:spcPts val="0"/>
              </a:spcAft>
              <a:buNone/>
            </a:pPr>
            <a:r>
              <a:rPr lang="en-US" altLang="ja-JP" dirty="0"/>
              <a:t>To address this, researchers developed a shared set of rules for embedding their own insights into textual sources, so that these could be passed on to future generations. </a:t>
            </a:r>
          </a:p>
          <a:p>
            <a:pPr marL="0" lvl="0" indent="0" algn="l" rtl="0">
              <a:spcBef>
                <a:spcPts val="0"/>
              </a:spcBef>
              <a:spcAft>
                <a:spcPts val="0"/>
              </a:spcAft>
              <a:buNone/>
            </a:pPr>
            <a:r>
              <a:rPr lang="en-US" altLang="ja-JP" dirty="0"/>
              <a:t>That’s how TEI began.</a:t>
            </a:r>
          </a:p>
          <a:p>
            <a:pPr marL="0" lvl="0" indent="0" algn="l" rtl="0">
              <a:spcBef>
                <a:spcPts val="0"/>
              </a:spcBef>
              <a:spcAft>
                <a:spcPts val="0"/>
              </a:spcAft>
              <a:buNone/>
            </a:pPr>
            <a:r>
              <a:rPr lang="en-US" altLang="ja-JP" dirty="0"/>
              <a:t>In the 1980s, as computers became more widespread, humanities researchers began considering how to digitize textual materials.</a:t>
            </a:r>
          </a:p>
          <a:p>
            <a:pPr marL="0" lvl="0" indent="0" algn="l" rtl="0">
              <a:spcBef>
                <a:spcPts val="0"/>
              </a:spcBef>
              <a:spcAft>
                <a:spcPts val="0"/>
              </a:spcAft>
              <a:buNone/>
            </a:pPr>
            <a:r>
              <a:rPr lang="en-US" altLang="ja-JP" dirty="0"/>
              <a:t>At the time, however, each researcher used their own method of handling text data, making it very difficult to share that data or reuse it across different projects.</a:t>
            </a:r>
          </a:p>
          <a:p>
            <a:pPr marL="0" lvl="0" indent="0" algn="l" rtl="0">
              <a:spcBef>
                <a:spcPts val="0"/>
              </a:spcBef>
              <a:spcAft>
                <a:spcPts val="0"/>
              </a:spcAft>
              <a:buNone/>
            </a:pPr>
            <a:r>
              <a:rPr lang="en-US" altLang="ja-JP" dirty="0"/>
              <a:t>To resolve this problem, researchers from Europe and the U.S., came together to create a unified digital data format for the humanities.</a:t>
            </a:r>
          </a:p>
          <a:p>
            <a:pPr marL="0" lvl="0" indent="0" algn="l" rtl="0">
              <a:spcBef>
                <a:spcPts val="0"/>
              </a:spcBef>
              <a:spcAft>
                <a:spcPts val="0"/>
              </a:spcAft>
              <a:buNone/>
            </a:pPr>
            <a:r>
              <a:rPr lang="en-US" altLang="ja-JP" dirty="0"/>
              <a:t>That initiative, launched in 1987, marked the beginning of TEI.</a:t>
            </a:r>
          </a:p>
          <a:p>
            <a:pPr marL="0" lvl="0" indent="0" algn="l" rtl="0">
              <a:spcBef>
                <a:spcPts val="0"/>
              </a:spcBef>
              <a:spcAft>
                <a:spcPts val="0"/>
              </a:spcAft>
              <a:buClr>
                <a:schemeClr val="dk1"/>
              </a:buClr>
              <a:buSzPts val="1100"/>
              <a:buFont typeface="Arial"/>
              <a:buNone/>
            </a:pPr>
            <a:r>
              <a:rPr lang="en-US" dirty="0">
                <a:effectLst/>
                <a:latin typeface="Helvetica Neue" panose="02000503000000020004" pitchFamily="2" charset="0"/>
              </a:rPr>
              <a:t>[「</a:t>
            </a:r>
            <a:r>
              <a:rPr lang="en-US" dirty="0" err="1">
                <a:effectLst/>
                <a:latin typeface="Helvetica Neue" panose="02000503000000020004" pitchFamily="2" charset="0"/>
              </a:rPr>
              <a:t>萬葉集</a:t>
            </a:r>
            <a:r>
              <a:rPr lang="en-US" dirty="0">
                <a:effectLst/>
                <a:latin typeface="Helvetica Neue" panose="02000503000000020004" pitchFamily="2" charset="0"/>
              </a:rPr>
              <a:t> 20巻」](https://</a:t>
            </a:r>
            <a:r>
              <a:rPr lang="en-US" dirty="0" err="1">
                <a:effectLst/>
                <a:latin typeface="Helvetica Neue" panose="02000503000000020004" pitchFamily="2" charset="0"/>
              </a:rPr>
              <a:t>www.iiif.ku-orcas.kansai-u.ac.jp</a:t>
            </a:r>
            <a:r>
              <a:rPr lang="en-US" dirty="0">
                <a:effectLst/>
                <a:latin typeface="Helvetica Neue" panose="02000503000000020004" pitchFamily="2" charset="0"/>
              </a:rPr>
              <a:t>/books/210464810#?page=9)</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836cdd5ff4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836cdd5ff4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a:effectLst/>
                <a:latin typeface="Helvetica Neue" panose="02000503000000020004" pitchFamily="2" charset="0"/>
              </a:rPr>
              <a:t>Topic:</a:t>
            </a:r>
            <a:r>
              <a:rPr lang="en-US" altLang="ja-JP" dirty="0" err="1"/>
              <a:t>The</a:t>
            </a:r>
            <a:r>
              <a:rPr lang="en-US" altLang="ja-JP" dirty="0"/>
              <a:t> History and Background of TEI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err="1"/>
              <a:t>Voice:Joanna</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The T E I project was originally developed using a markup standard called S G M 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S G M L , which stands for Standard Generalized Markup Language, was a technology used for structuring complex documents, and it saw primary use in industries like publishing.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However, due to its complexity and difficulty of use, S G M L was never broadly adopted.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In the 2000s, a more user-friendly and widely applicable alternative emerged, called X M L.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With the adoption of X M L, the T E I Guidelines were rebuilt on this new foundation, leading to their widespread use across many areas of the humanities.</a:t>
            </a:r>
          </a:p>
          <a:p>
            <a:pPr marL="0" lvl="0" indent="0" algn="l" rtl="0">
              <a:spcBef>
                <a:spcPts val="0"/>
              </a:spcBef>
              <a:spcAft>
                <a:spcPts val="0"/>
              </a:spcAft>
              <a:buNone/>
            </a:pPr>
            <a:endParaRPr lang="ja-JP" alt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The TEI project was originally developed using a markup standard called SGML.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SGML (Standard Generalized Markup Language) was a technology used for structuring complex documents, and it saw primary use in industries like publishing.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However, due to its complexity and difficulty of use, SGML was never broadly adopted.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In the 2000s, a more user-friendly and widely applicable alternative emerged, called XML (Extensible Markup Language).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With the adoption of XML, the TEI Guidelines were rebuilt on this new foundation, leading to their widespread use across many areas of the humanities.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836cdd5ff4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836cdd5ff4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a:effectLst/>
                <a:latin typeface="Helvetica Neue" panose="02000503000000020004" pitchFamily="2" charset="0"/>
              </a:rPr>
              <a:t>Topic:</a:t>
            </a:r>
            <a:r>
              <a:rPr lang="en-US" altLang="ja-JP" dirty="0" err="1"/>
              <a:t>The</a:t>
            </a:r>
            <a:r>
              <a:rPr lang="en-US" altLang="ja-JP" dirty="0"/>
              <a:t> History and Background of TEI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err="1"/>
              <a:t>Voice:Joanna</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 dirty="0"/>
              <a:t>X M L, simply put, is a format for organizing digital data.</a:t>
            </a:r>
          </a:p>
          <a:p>
            <a:pPr marL="0" lvl="0" indent="0" algn="l" rtl="0">
              <a:spcBef>
                <a:spcPts val="0"/>
              </a:spcBef>
              <a:spcAft>
                <a:spcPts val="0"/>
              </a:spcAft>
              <a:buNone/>
            </a:pPr>
            <a:r>
              <a:rPr lang="en-US" altLang="ja" dirty="0"/>
              <a:t>By using X M L, the structure and meaning of a text can be clearly defined so that a computer can understand it.</a:t>
            </a:r>
          </a:p>
          <a:p>
            <a:pPr marL="0" lvl="0" indent="0" algn="l" rtl="0">
              <a:spcBef>
                <a:spcPts val="0"/>
              </a:spcBef>
              <a:spcAft>
                <a:spcPts val="0"/>
              </a:spcAft>
              <a:buNone/>
            </a:pPr>
            <a:r>
              <a:rPr lang="en-US" altLang="ja" dirty="0"/>
              <a:t>This allowed researchers to digitize text data according to a common set of rules, making it easier to share.</a:t>
            </a:r>
          </a:p>
          <a:p>
            <a:pPr marL="0" lvl="0" indent="0" algn="l" rtl="0">
              <a:spcBef>
                <a:spcPts val="0"/>
              </a:spcBef>
              <a:spcAft>
                <a:spcPts val="0"/>
              </a:spcAft>
              <a:buNone/>
            </a:pPr>
            <a:r>
              <a:rPr lang="en-US" altLang="ja" dirty="0"/>
              <a:t>By adopting X M L, T E I made it possible for researchers around the world to handle text data in the same format, greatly improving data compatibility and preservation.</a:t>
            </a:r>
          </a:p>
          <a:p>
            <a:pPr marL="0" lvl="0" indent="0" algn="l" rtl="0">
              <a:spcBef>
                <a:spcPts val="0"/>
              </a:spcBef>
              <a:spcAft>
                <a:spcPts val="0"/>
              </a:spcAft>
              <a:buNone/>
            </a:pPr>
            <a:endParaRPr lang="ja-JP" altLang="en-US"/>
          </a:p>
          <a:p>
            <a:pPr marL="0" lvl="0" indent="0" algn="l" rtl="0">
              <a:spcBef>
                <a:spcPts val="0"/>
              </a:spcBef>
              <a:spcAft>
                <a:spcPts val="0"/>
              </a:spcAft>
              <a:buNone/>
            </a:pPr>
            <a:r>
              <a:rPr lang="en-GB" altLang="ja-JP" dirty="0"/>
              <a:t>The features of X M L are as follows:</a:t>
            </a:r>
          </a:p>
          <a:p>
            <a:pPr marL="0" lvl="0" indent="0" algn="l" rtl="0">
              <a:spcBef>
                <a:spcPts val="0"/>
              </a:spcBef>
              <a:spcAft>
                <a:spcPts val="0"/>
              </a:spcAft>
              <a:buNone/>
            </a:pPr>
            <a:endParaRPr lang="ja-JP" altLang="en-US"/>
          </a:p>
          <a:p>
            <a:pPr marL="0" lvl="0" indent="0" algn="l" rtl="0">
              <a:spcBef>
                <a:spcPts val="0"/>
              </a:spcBef>
              <a:spcAft>
                <a:spcPts val="0"/>
              </a:spcAft>
              <a:buNone/>
            </a:pPr>
            <a:r>
              <a:rPr lang="en-GB" altLang="ja-JP" dirty="0"/>
              <a:t>Tags can be freely defined.</a:t>
            </a:r>
            <a:endParaRPr lang="ja-JP" altLang="en-US"/>
          </a:p>
          <a:p>
            <a:pPr marL="0" lvl="0" indent="0" algn="l" rtl="0">
              <a:spcBef>
                <a:spcPts val="0"/>
              </a:spcBef>
              <a:spcAft>
                <a:spcPts val="0"/>
              </a:spcAft>
              <a:buNone/>
            </a:pPr>
            <a:r>
              <a:rPr lang="en-US" altLang="ja-JP" dirty="0"/>
              <a:t>In X M L, you can freely decide which tags (labels) to use.</a:t>
            </a:r>
          </a:p>
          <a:p>
            <a:pPr marL="0" lvl="0" indent="0" algn="l" rtl="0">
              <a:spcBef>
                <a:spcPts val="0"/>
              </a:spcBef>
              <a:spcAft>
                <a:spcPts val="0"/>
              </a:spcAft>
              <a:buNone/>
            </a:pPr>
            <a:r>
              <a:rPr lang="en-US" altLang="ja-JP" dirty="0"/>
              <a:t>This means that unlike H T M L, which uses a fixed set of tags, you can create appropriately named tags based on the content, making the data easier to organize and understand.</a:t>
            </a:r>
          </a:p>
          <a:p>
            <a:pPr marL="0" lvl="0" indent="0" algn="l" rtl="0">
              <a:spcBef>
                <a:spcPts val="0"/>
              </a:spcBef>
              <a:spcAft>
                <a:spcPts val="0"/>
              </a:spcAft>
              <a:buNone/>
            </a:pPr>
            <a:endParaRPr lang="ja-JP" altLang="en-US"/>
          </a:p>
          <a:p>
            <a:pPr marL="0" lvl="0" indent="0" algn="l" rtl="0">
              <a:spcBef>
                <a:spcPts val="0"/>
              </a:spcBef>
              <a:spcAft>
                <a:spcPts val="0"/>
              </a:spcAft>
              <a:buNone/>
            </a:pPr>
            <a:r>
              <a:rPr lang="en-GB" altLang="ja-JP" dirty="0"/>
              <a:t>It is highly extensible</a:t>
            </a:r>
            <a:r>
              <a:rPr lang="en-US" altLang="ja-JP" dirty="0"/>
              <a:t> and versatile.</a:t>
            </a:r>
          </a:p>
          <a:p>
            <a:pPr marL="0" lvl="0" indent="0" algn="l" rtl="0">
              <a:spcBef>
                <a:spcPts val="0"/>
              </a:spcBef>
              <a:spcAft>
                <a:spcPts val="0"/>
              </a:spcAft>
              <a:buNone/>
            </a:pPr>
            <a:r>
              <a:rPr lang="en-US" altLang="ja-JP" dirty="0"/>
              <a:t>Because tags can be defined to match the structure and content of the data, XML can accommodate many data types and purposes.</a:t>
            </a:r>
          </a:p>
          <a:p>
            <a:pPr marL="0" lvl="0" indent="0" algn="l" rtl="0">
              <a:spcBef>
                <a:spcPts val="0"/>
              </a:spcBef>
              <a:spcAft>
                <a:spcPts val="0"/>
              </a:spcAft>
              <a:buNone/>
            </a:pPr>
            <a:r>
              <a:rPr lang="en-US" altLang="ja-JP" dirty="0"/>
              <a:t>This is why XML is considered to be highly extensible.</a:t>
            </a:r>
            <a:endParaRPr lang="ja-JP" altLang="en-US"/>
          </a:p>
          <a:p>
            <a:pPr marL="0" lvl="0" indent="0" algn="l" rtl="0">
              <a:spcBef>
                <a:spcPts val="0"/>
              </a:spcBef>
              <a:spcAft>
                <a:spcPts val="0"/>
              </a:spcAft>
              <a:buNone/>
            </a:pPr>
            <a:endParaRPr lang="en-US" altLang="ja-JP" dirty="0"/>
          </a:p>
          <a:p>
            <a:pPr marL="0" lvl="0" indent="0" algn="l" rtl="0">
              <a:spcBef>
                <a:spcPts val="0"/>
              </a:spcBef>
              <a:spcAft>
                <a:spcPts val="0"/>
              </a:spcAft>
              <a:buNone/>
            </a:pPr>
            <a:r>
              <a:rPr lang="en-US" altLang="ja-JP" dirty="0"/>
              <a:t>It’s structure can be transformed.</a:t>
            </a:r>
            <a:br>
              <a:rPr lang="en-US" altLang="ja-JP" dirty="0"/>
            </a:br>
            <a:r>
              <a:rPr lang="en-US" altLang="ja-JP" dirty="0"/>
              <a:t>XML allows data structures to be converted into other formats.</a:t>
            </a:r>
          </a:p>
          <a:p>
            <a:pPr marL="0" lvl="0" indent="0" algn="l" rtl="0">
              <a:spcBef>
                <a:spcPts val="0"/>
              </a:spcBef>
              <a:spcAft>
                <a:spcPts val="0"/>
              </a:spcAft>
              <a:buNone/>
            </a:pPr>
            <a:r>
              <a:rPr lang="en-US" altLang="ja-JP" dirty="0"/>
              <a:t>For example, XML data can be converted into HTML, CSV, or other data formats.</a:t>
            </a:r>
          </a:p>
          <a:p>
            <a:pPr marL="0" lvl="0" indent="0" algn="l" rtl="0">
              <a:spcBef>
                <a:spcPts val="0"/>
              </a:spcBef>
              <a:spcAft>
                <a:spcPts val="0"/>
              </a:spcAft>
              <a:buNone/>
            </a:pPr>
            <a:r>
              <a:rPr lang="en-US" altLang="ja-JP" dirty="0"/>
              <a:t>In essence, the same data can be reused for a variety of purposes.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 dirty="0"/>
              <a:t>XML, simply put, is a format for organizing digital data.</a:t>
            </a:r>
          </a:p>
          <a:p>
            <a:pPr marL="0" lvl="0" indent="0" algn="l" rtl="0">
              <a:spcBef>
                <a:spcPts val="0"/>
              </a:spcBef>
              <a:spcAft>
                <a:spcPts val="0"/>
              </a:spcAft>
              <a:buNone/>
            </a:pPr>
            <a:r>
              <a:rPr lang="en-US" altLang="ja" dirty="0"/>
              <a:t>By using XML, the structure and meaning of a text can be clearly defined so that a computer can understand it.</a:t>
            </a:r>
          </a:p>
          <a:p>
            <a:pPr marL="0" lvl="0" indent="0" algn="l" rtl="0">
              <a:spcBef>
                <a:spcPts val="0"/>
              </a:spcBef>
              <a:spcAft>
                <a:spcPts val="0"/>
              </a:spcAft>
              <a:buNone/>
            </a:pPr>
            <a:r>
              <a:rPr lang="en-US" altLang="ja" dirty="0"/>
              <a:t>This allowed researchers to digitize text data according to a common set of rules, making it easier to share.</a:t>
            </a:r>
          </a:p>
          <a:p>
            <a:pPr marL="0" lvl="0" indent="0" algn="l" rtl="0">
              <a:spcBef>
                <a:spcPts val="0"/>
              </a:spcBef>
              <a:spcAft>
                <a:spcPts val="0"/>
              </a:spcAft>
              <a:buNone/>
            </a:pPr>
            <a:r>
              <a:rPr lang="en-US" altLang="ja" dirty="0"/>
              <a:t>By adopting XML, TEI made it possible for researchers around the world to handle text data in the same format, greatly improving data compatibility and preservation.</a:t>
            </a:r>
          </a:p>
          <a:p>
            <a:pPr marL="0" lvl="0" indent="0" algn="l" rtl="0">
              <a:spcBef>
                <a:spcPts val="0"/>
              </a:spcBef>
              <a:spcAft>
                <a:spcPts val="0"/>
              </a:spcAft>
              <a:buNone/>
            </a:pPr>
            <a:endParaRPr lang="ja-JP" altLang="en-US"/>
          </a:p>
          <a:p>
            <a:pPr marL="0" lvl="0" indent="0" algn="l" rtl="0">
              <a:spcBef>
                <a:spcPts val="0"/>
              </a:spcBef>
              <a:spcAft>
                <a:spcPts val="0"/>
              </a:spcAft>
              <a:buNone/>
            </a:pPr>
            <a:r>
              <a:rPr lang="en-GB" altLang="ja-JP" dirty="0"/>
              <a:t>The features of XML are as follows:</a:t>
            </a:r>
          </a:p>
          <a:p>
            <a:pPr marL="0" lvl="0" indent="0" algn="l" rtl="0">
              <a:spcBef>
                <a:spcPts val="0"/>
              </a:spcBef>
              <a:spcAft>
                <a:spcPts val="0"/>
              </a:spcAft>
              <a:buNone/>
            </a:pPr>
            <a:endParaRPr lang="ja-JP" altLang="en-US"/>
          </a:p>
          <a:p>
            <a:pPr marL="0" lvl="0" indent="0" algn="l" rtl="0">
              <a:spcBef>
                <a:spcPts val="0"/>
              </a:spcBef>
              <a:spcAft>
                <a:spcPts val="0"/>
              </a:spcAft>
              <a:buNone/>
            </a:pPr>
            <a:r>
              <a:rPr lang="en-GB" altLang="ja-JP" dirty="0"/>
              <a:t>Tags can be freely defined.</a:t>
            </a:r>
            <a:endParaRPr lang="ja-JP" altLang="en-US"/>
          </a:p>
          <a:p>
            <a:pPr marL="0" lvl="0" indent="0" algn="l" rtl="0">
              <a:spcBef>
                <a:spcPts val="0"/>
              </a:spcBef>
              <a:spcAft>
                <a:spcPts val="0"/>
              </a:spcAft>
              <a:buNone/>
            </a:pPr>
            <a:r>
              <a:rPr lang="en-US" altLang="ja-JP" dirty="0"/>
              <a:t>In XML, you can freely decide which tags (labels) to use.</a:t>
            </a:r>
          </a:p>
          <a:p>
            <a:pPr marL="0" lvl="0" indent="0" algn="l" rtl="0">
              <a:spcBef>
                <a:spcPts val="0"/>
              </a:spcBef>
              <a:spcAft>
                <a:spcPts val="0"/>
              </a:spcAft>
              <a:buNone/>
            </a:pPr>
            <a:r>
              <a:rPr lang="en-US" altLang="ja-JP" dirty="0"/>
              <a:t>This means that unlike HTML, which uses a fixed set of tags, you can create appropriately named tags based on the content, making the data easier to organize and understand.</a:t>
            </a:r>
          </a:p>
          <a:p>
            <a:pPr marL="0" lvl="0" indent="0" algn="l" rtl="0">
              <a:spcBef>
                <a:spcPts val="0"/>
              </a:spcBef>
              <a:spcAft>
                <a:spcPts val="0"/>
              </a:spcAft>
              <a:buNone/>
            </a:pPr>
            <a:endParaRPr lang="ja-JP" altLang="en-US"/>
          </a:p>
          <a:p>
            <a:pPr marL="0" lvl="0" indent="0" algn="l" rtl="0">
              <a:spcBef>
                <a:spcPts val="0"/>
              </a:spcBef>
              <a:spcAft>
                <a:spcPts val="0"/>
              </a:spcAft>
              <a:buNone/>
            </a:pPr>
            <a:r>
              <a:rPr lang="en-GB" altLang="ja-JP" dirty="0"/>
              <a:t>It is highly extensible.</a:t>
            </a:r>
            <a:endParaRPr lang="ja-JP" altLang="en-US"/>
          </a:p>
          <a:p>
            <a:pPr marL="0" lvl="0" indent="0" algn="l" rtl="0">
              <a:spcBef>
                <a:spcPts val="0"/>
              </a:spcBef>
              <a:spcAft>
                <a:spcPts val="0"/>
              </a:spcAft>
              <a:buNone/>
            </a:pPr>
            <a:r>
              <a:rPr lang="en-US" altLang="ja-JP" dirty="0"/>
              <a:t>XML is versatile.</a:t>
            </a:r>
          </a:p>
          <a:p>
            <a:pPr marL="0" lvl="0" indent="0" algn="l" rtl="0">
              <a:spcBef>
                <a:spcPts val="0"/>
              </a:spcBef>
              <a:spcAft>
                <a:spcPts val="0"/>
              </a:spcAft>
              <a:buNone/>
            </a:pPr>
            <a:r>
              <a:rPr lang="en-US" altLang="ja-JP" dirty="0"/>
              <a:t>Because tags can be defined to match the structure and content of the data, XML can accommodate many data types and purposes.</a:t>
            </a:r>
          </a:p>
          <a:p>
            <a:pPr marL="0" lvl="0" indent="0" algn="l" rtl="0">
              <a:spcBef>
                <a:spcPts val="0"/>
              </a:spcBef>
              <a:spcAft>
                <a:spcPts val="0"/>
              </a:spcAft>
              <a:buNone/>
            </a:pPr>
            <a:r>
              <a:rPr lang="en-US" altLang="ja-JP" dirty="0"/>
              <a:t>This is why XML is considered to be highly extensible.</a:t>
            </a:r>
            <a:endParaRPr lang="ja-JP" altLang="en-US"/>
          </a:p>
          <a:p>
            <a:pPr marL="0" lvl="0" indent="0" algn="l" rtl="0">
              <a:spcBef>
                <a:spcPts val="0"/>
              </a:spcBef>
              <a:spcAft>
                <a:spcPts val="0"/>
              </a:spcAft>
              <a:buNone/>
            </a:pPr>
            <a:endParaRPr lang="en-US" altLang="ja-JP" dirty="0"/>
          </a:p>
          <a:p>
            <a:pPr marL="0" lvl="0" indent="0" algn="l" rtl="0">
              <a:spcBef>
                <a:spcPts val="0"/>
              </a:spcBef>
              <a:spcAft>
                <a:spcPts val="0"/>
              </a:spcAft>
              <a:buNone/>
            </a:pPr>
            <a:r>
              <a:rPr lang="en-US" altLang="ja-JP" dirty="0"/>
              <a:t>It’s structure can be transformed.</a:t>
            </a:r>
            <a:br>
              <a:rPr lang="en-US" altLang="ja-JP" dirty="0"/>
            </a:br>
            <a:r>
              <a:rPr lang="en-US" altLang="ja-JP" dirty="0"/>
              <a:t>XML allows data structures to be converted into other formats.</a:t>
            </a:r>
          </a:p>
          <a:p>
            <a:pPr marL="0" lvl="0" indent="0" algn="l" rtl="0">
              <a:spcBef>
                <a:spcPts val="0"/>
              </a:spcBef>
              <a:spcAft>
                <a:spcPts val="0"/>
              </a:spcAft>
              <a:buNone/>
            </a:pPr>
            <a:r>
              <a:rPr lang="en-US" altLang="ja-JP" dirty="0"/>
              <a:t>For example, XML data can be converted into HTML, CSV, or other data formats.</a:t>
            </a:r>
          </a:p>
          <a:p>
            <a:pPr marL="0" lvl="0" indent="0" algn="l" rtl="0">
              <a:spcBef>
                <a:spcPts val="0"/>
              </a:spcBef>
              <a:spcAft>
                <a:spcPts val="0"/>
              </a:spcAft>
              <a:buNone/>
            </a:pPr>
            <a:r>
              <a:rPr lang="en-US" altLang="ja-JP" dirty="0"/>
              <a:t>In essence, the same data can be reused for a variety of purposes.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836cdd5ff4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836cdd5ff4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a:effectLst/>
                <a:latin typeface="Helvetica Neue" panose="02000503000000020004" pitchFamily="2" charset="0"/>
              </a:rPr>
              <a:t>Topic:</a:t>
            </a:r>
            <a:r>
              <a:rPr lang="en-US" altLang="ja-JP" dirty="0" err="1"/>
              <a:t>The</a:t>
            </a:r>
            <a:r>
              <a:rPr lang="en-US" altLang="ja-JP" dirty="0"/>
              <a:t> History and Background of TEI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err="1"/>
              <a:t>Voice:Joanna</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 dirty="0"/>
              <a:t>T E I has grown into an international project, and researchers around the world are collaborating to continuously revise and expand its guidelines.</a:t>
            </a:r>
          </a:p>
          <a:p>
            <a:pPr marL="0" lvl="0" indent="0" algn="l" rtl="0">
              <a:spcBef>
                <a:spcPts val="0"/>
              </a:spcBef>
              <a:spcAft>
                <a:spcPts val="0"/>
              </a:spcAft>
              <a:buNone/>
            </a:pPr>
            <a:r>
              <a:rPr lang="en-US" altLang="ja" dirty="0"/>
              <a:t>An international T E I conference is also held annually, and active research discussions and information exchange take place.</a:t>
            </a:r>
          </a:p>
          <a:p>
            <a:pPr marL="0" lvl="0" indent="0" algn="l" rtl="0">
              <a:spcBef>
                <a:spcPts val="0"/>
              </a:spcBef>
              <a:spcAft>
                <a:spcPts val="0"/>
              </a:spcAft>
              <a:buNone/>
            </a:pPr>
            <a:r>
              <a:rPr lang="en-US" altLang="ja" dirty="0"/>
              <a:t>As T E I adoption grows across diverse areas of the humanities, text data is being digitized more extensively, enabling more powerful and effective research than ever before.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 dirty="0"/>
              <a:t>TEI has grown into an international project, and researchers around the world are collaborating to continuously revise and expand its guidelines.</a:t>
            </a:r>
          </a:p>
          <a:p>
            <a:pPr marL="0" lvl="0" indent="0" algn="l" rtl="0">
              <a:spcBef>
                <a:spcPts val="0"/>
              </a:spcBef>
              <a:spcAft>
                <a:spcPts val="0"/>
              </a:spcAft>
              <a:buNone/>
            </a:pPr>
            <a:r>
              <a:rPr lang="en-US" altLang="ja" dirty="0"/>
              <a:t>An international TEI conference is also held annually, and active research discussions and information exchange take place.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sz="1100" b="0" i="0" dirty="0">
                <a:solidFill>
                  <a:srgbClr val="000000"/>
                </a:solidFill>
                <a:effectLst/>
                <a:latin typeface="Verdana" panose="020B0604030504040204" pitchFamily="34" charset="0"/>
                <a:hlinkClick r:id="rId3"/>
              </a:rPr>
              <a:t>https://members.tei-c.org/Events/meetings</a:t>
            </a:r>
            <a:r>
              <a:rPr lang="en-US" altLang="ja-JP" sz="1200" b="0" i="0" dirty="0">
                <a:solidFill>
                  <a:srgbClr val="000000"/>
                </a:solidFill>
                <a:effectLst/>
                <a:latin typeface="Verdana" panose="020B0604030504040204" pitchFamily="34" charset="0"/>
              </a:rPr>
              <a:t> </a:t>
            </a:r>
            <a:endParaRPr lang="ja-JP" altLang="en-US"/>
          </a:p>
          <a:p>
            <a:pPr marL="0" lvl="0" indent="0" algn="l" rtl="0">
              <a:spcBef>
                <a:spcPts val="0"/>
              </a:spcBef>
              <a:spcAft>
                <a:spcPts val="0"/>
              </a:spcAft>
              <a:buNone/>
            </a:pPr>
            <a:r>
              <a:rPr lang="en-US" altLang="ja" dirty="0"/>
              <a:t>As TEI adoption grows across diverse areas of the humanities, text data is being digitized more extensively, enabling more powerful and effective research than ever before.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836cdd5ff4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836cdd5ff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ja" dirty="0"/>
              <a:t>TEI</a:t>
            </a:r>
            <a:r>
              <a:rPr lang="en-GB" altLang="ja" dirty="0"/>
              <a:t> Structure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Now, let’s briefly look at how T E I is structured.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T E I offers a set of rules and procedures for organizing various types of texts, and in order to understand it, it is important to know how T E I tags are used.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Organizing a text using T E I is much like properly arranging furniture in a house.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For example, a house contains different rooms, such as a living room, kitchen, and bedroom.</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If we map this to the “structure” of a text, each room corresponds to a chapter or paragraph.</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Just as the living room contains a sofa or a TV, a chapter or paragraph contains components such as headings, sentences, or quotations.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You can think of T E I tags as the “furniture placement rules”, that are used to label and organize those components.</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Now, let’s briefly look at how TEI is structured.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TEI offers a set of rules and procedures for organizing various types of texts, and in order to understand it, it is important to know how TEI tags are used.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Organizing a text using TEI is much like properly arranging furniture in a house.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For example, a house contains different rooms, such as a living room, kitchen, and bedroom.</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If we map this to the “structure” of a text, each room corresponds to a chapter or paragraph.</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Just as the living room contains a sofa or a TV, a chapter or paragraph contains components such as headings, sentences, or quotations.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You can think of TEI tags as the “furniture placement rules”, that are used to label and organize those components.</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836cdd5ff4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836cdd5ff4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a:effectLst/>
                <a:latin typeface="Helvetica Neue" panose="02000503000000020004" pitchFamily="2" charset="0"/>
              </a:rPr>
              <a:t>Topic:</a:t>
            </a:r>
            <a:r>
              <a:rPr lang="en-US" altLang="ja" dirty="0" err="1"/>
              <a:t>TEI</a:t>
            </a:r>
            <a:r>
              <a:rPr lang="en-GB" altLang="ja" dirty="0"/>
              <a:t> Structure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 E I tags are markers that clarify which parts of the text represent what.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For example, if you label a book title as “title,” anyone, as well as the computer, can immediately recognize it as the title.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In the house analogy, this is like placing a label that says “sofa” on the sofa in the living room.</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By doing so, the house becomes organized, and anyone can quickly tell what is where.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TEI tags are markers that clarify which parts of the text represent what.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For example, if you label a book title as “title,” anyone, as well as the computer, can immediately recognize it as the title.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In the house analogy, this is like placing a label that says “sofa” on the sofa in the living room.</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By doing so, the house becomes organized, and anyone can quickly tell what is where.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836cdd5ff4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836cdd5ff4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a:effectLst/>
                <a:latin typeface="Helvetica Neue" panose="02000503000000020004" pitchFamily="2" charset="0"/>
              </a:rPr>
              <a:t>Topic:</a:t>
            </a:r>
            <a:r>
              <a:rPr lang="en-US" altLang="ja" dirty="0" err="1"/>
              <a:t>TEI</a:t>
            </a:r>
            <a:r>
              <a:rPr lang="en-GB" altLang="ja" dirty="0"/>
              <a:t> Structure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 E I tags can be broadly categorized into three types: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Metadata tags: These indicate information about the entire text, such as the author, date of writing and where it was published.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In other words, they are like the exterior of a house, the name of its owner and its address.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Structure tags: These tags form the framework of the text. They indicate major components like chapters, paragraphs, and sections.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In terms of the house analogy, this is equivalent to a house’s floor plan.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Content tags: These tags describe the content of the 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They label elements such as headings, names, dates, and quotations.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It’s like putting labels on the furniture and decorations inside a house.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In short, T E I tags are tools for organizing and tidying up textual data, just like labeling the furnishings inside a house.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Clr>
                <a:schemeClr val="dk1"/>
              </a:buClr>
              <a:buSzPts val="1100"/>
              <a:buFont typeface="Arial"/>
              <a:buNone/>
            </a:pPr>
            <a:r>
              <a:rPr lang="en-US" altLang="ja" dirty="0"/>
              <a:t>TEI tags can be broadly categorized into three types: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ja-JP" dirty="0"/>
              <a:t>Metadata tags: These indicate information about the entire text, such as the author, date of writing and where it was published.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ja-JP" dirty="0"/>
              <a:t>In other words, they are like the exterior of a house, the name of its owner and its address.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ja-JP" dirty="0"/>
              <a:t>Structure tags: These tags form the framework of the text. They indicate major components like chapters, paragraphs, and sections.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ja-JP" dirty="0"/>
              <a:t>In terms of the house analogy, this is equivalent to a house’s floor plan.</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ja-JP" dirty="0"/>
              <a:t>Content tags: These tags describe the content of the text.</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ja-JP" dirty="0"/>
              <a:t>They label elements such as headings, names, dates, and quotations.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ja-JP" dirty="0"/>
              <a:t>It’s like putting labels on the furniture and decorations inside a house.</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ja-JP" dirty="0"/>
              <a:t>In short, TEI tags are tools for organizing and tidying up textual data, just like labeling the furnishings inside a house.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f514b376e1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f514b376e1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ja" dirty="0"/>
              <a:t>TEI</a:t>
            </a:r>
            <a:r>
              <a:rPr lang="en-GB" altLang="ja" dirty="0"/>
              <a:t>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 dirty="0" err="1"/>
              <a:t>Voice:Joanna</a:t>
            </a:r>
            <a:endParaRPr lang="en-GB" altLang="ja"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ltLang="ja"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JP" dirty="0"/>
              <a:t>So far, we’ve seen how T E I structures text and how its tags work. </a:t>
            </a:r>
          </a:p>
          <a:p>
            <a:pPr marL="0" lvl="0" indent="0" algn="l" rtl="0">
              <a:spcBef>
                <a:spcPts val="0"/>
              </a:spcBef>
              <a:spcAft>
                <a:spcPts val="0"/>
              </a:spcAft>
              <a:buNone/>
            </a:pPr>
            <a:r>
              <a:rPr lang="en-US" altLang="ja-JP" dirty="0"/>
              <a:t>Here, we’ll explain the “T E I Guidelines,” which define how these tags should be used. </a:t>
            </a:r>
          </a:p>
          <a:p>
            <a:pPr marL="0" lvl="0" indent="0" algn="l" rtl="0">
              <a:spcBef>
                <a:spcPts val="0"/>
              </a:spcBef>
              <a:spcAft>
                <a:spcPts val="0"/>
              </a:spcAft>
              <a:buNone/>
            </a:pPr>
            <a:r>
              <a:rPr lang="en-US" altLang="ja-JP" dirty="0"/>
              <a:t>These guidelines cover the basic rules of T E I and serve as a reference for humanities researchers to digitize and preserve texts for future use. </a:t>
            </a:r>
          </a:p>
          <a:p>
            <a:pPr marL="0" lvl="0" indent="0" algn="l" rtl="0">
              <a:spcBef>
                <a:spcPts val="0"/>
              </a:spcBef>
              <a:spcAft>
                <a:spcPts val="0"/>
              </a:spcAft>
              <a:buNone/>
            </a:pPr>
            <a:r>
              <a:rPr lang="en-US" altLang="ja-JP" dirty="0"/>
              <a:t>By following the T E I Guidelines, anyone can organize digital data in a consistent format, regardless of who created the data. </a:t>
            </a:r>
          </a:p>
          <a:p>
            <a:pPr marL="0" lvl="0" indent="0" algn="l" rtl="0">
              <a:spcBef>
                <a:spcPts val="0"/>
              </a:spcBef>
              <a:spcAft>
                <a:spcPts val="0"/>
              </a:spcAft>
              <a:buNone/>
            </a:pPr>
            <a:r>
              <a:rPr lang="en-US" altLang="ja-JP" dirty="0"/>
              <a:t>This makes it easier to share and reuse data among researchers and across different projects. </a:t>
            </a:r>
            <a:endParaRPr lang="ja-JP" alt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JP" dirty="0"/>
              <a:t>So far, we’ve seen how TEI structures text and how its tags work.</a:t>
            </a:r>
          </a:p>
          <a:p>
            <a:pPr marL="0" lvl="0" indent="0" algn="l" rtl="0">
              <a:spcBef>
                <a:spcPts val="0"/>
              </a:spcBef>
              <a:spcAft>
                <a:spcPts val="0"/>
              </a:spcAft>
              <a:buNone/>
            </a:pPr>
            <a:r>
              <a:rPr lang="en-US" altLang="ja-JP" dirty="0"/>
              <a:t>Here, we’ll explain the “TEI Guidelines,” which define how these tags should be used.</a:t>
            </a:r>
          </a:p>
          <a:p>
            <a:pPr marL="0" lvl="0" indent="0" algn="l" rtl="0">
              <a:spcBef>
                <a:spcPts val="0"/>
              </a:spcBef>
              <a:spcAft>
                <a:spcPts val="0"/>
              </a:spcAft>
              <a:buNone/>
            </a:pPr>
            <a:r>
              <a:rPr lang="en-US" altLang="ja-JP" dirty="0"/>
              <a:t>These guidelines cover the basic rules of TEI and serve as a reference for humanities researchers to digitize and preserve texts for future use.</a:t>
            </a:r>
          </a:p>
          <a:p>
            <a:pPr marL="0" lvl="0" indent="0" algn="l" rtl="0">
              <a:spcBef>
                <a:spcPts val="0"/>
              </a:spcBef>
              <a:spcAft>
                <a:spcPts val="0"/>
              </a:spcAft>
              <a:buNone/>
            </a:pPr>
            <a:r>
              <a:rPr lang="en-US" altLang="ja-JP" dirty="0"/>
              <a:t>By following the TEI Guidelines, anyone can organize digital data in a consistent format, regardless of who created the data.</a:t>
            </a:r>
          </a:p>
          <a:p>
            <a:pPr marL="0" lvl="0" indent="0" algn="l" rtl="0">
              <a:spcBef>
                <a:spcPts val="0"/>
              </a:spcBef>
              <a:spcAft>
                <a:spcPts val="0"/>
              </a:spcAft>
              <a:buNone/>
            </a:pPr>
            <a:r>
              <a:rPr lang="en-US" altLang="ja-JP" dirty="0"/>
              <a:t>This makes it easier to share and reuse data among researchers and across different projects.</a:t>
            </a:r>
          </a:p>
          <a:p>
            <a:pPr marL="0" lvl="0" indent="0" algn="l" rtl="0">
              <a:spcBef>
                <a:spcPts val="0"/>
              </a:spcBef>
              <a:spcAft>
                <a:spcPts val="0"/>
              </a:spcAft>
              <a:buNone/>
            </a:pPr>
            <a:r>
              <a:rPr lang="en-US" altLang="ja-JP" dirty="0"/>
              <a:t>(TEI Guidelines, available both online and as a downloadable file) (https://</a:t>
            </a:r>
            <a:r>
              <a:rPr lang="en-US" altLang="ja-JP" dirty="0" err="1"/>
              <a:t>www.tei-c.org</a:t>
            </a:r>
            <a:r>
              <a:rPr lang="en-US" altLang="ja-JP" dirty="0"/>
              <a:t>/release/doc/tei-p5-doc/</a:t>
            </a:r>
            <a:r>
              <a:rPr lang="en-US" altLang="ja-JP" dirty="0" err="1"/>
              <a:t>en</a:t>
            </a:r>
            <a:r>
              <a:rPr lang="en-US" altLang="ja-JP" dirty="0"/>
              <a:t>/html/</a:t>
            </a:r>
            <a:r>
              <a:rPr lang="en-US" altLang="ja-JP" dirty="0" err="1"/>
              <a:t>index.html</a:t>
            </a:r>
            <a:r>
              <a:rPr lang="en-US" altLang="ja-JP" dirty="0"/>
              <a:t>)</a:t>
            </a:r>
          </a:p>
          <a:p>
            <a:pPr marL="0" lvl="0" indent="0" algn="l" rtl="0">
              <a:spcBef>
                <a:spcPts val="0"/>
              </a:spcBef>
              <a:spcAft>
                <a:spcPts val="0"/>
              </a:spcAft>
              <a:buNone/>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836cdd5ff4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836cdd5ff4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a:effectLst/>
                <a:latin typeface="Helvetica Neue" panose="02000503000000020004" pitchFamily="2" charset="0"/>
              </a:rPr>
              <a:t>Topic:</a:t>
            </a:r>
            <a:r>
              <a:rPr lang="en-US" altLang="ja" dirty="0" err="1"/>
              <a:t>TEI</a:t>
            </a:r>
            <a:r>
              <a:rPr lang="en-GB" altLang="ja" dirty="0"/>
              <a:t>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 dirty="0" err="1"/>
              <a:t>Voice:Joanna</a:t>
            </a:r>
            <a:endParaRPr lang="en-GB" altLang="ja"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The main goal of the T E I Guidelines is the standardization of text data.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Standardization means establishing common rules for handling data, so that everyone organizes texts in the same way.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For example, when another researcher uses your data, they can immediately understand how it’s structured.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This makes preservation and sharing of data much smoother.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endParaRPr lang="en-US" altLang="ja"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The main goal of the TEI Guidelines is the standardization of text data.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Standardization means establishing common rules for handling data, so that everyone organizes texts in the same way.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For example, when another researcher uses your data, they can immediately understand how it’s structured.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 dirty="0"/>
              <a:t>This makes preservation and sharing of data much smoother.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836cdd5ff4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2836cdd5ff4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a:effectLst/>
                <a:latin typeface="Helvetica Neue" panose="02000503000000020004" pitchFamily="2" charset="0"/>
              </a:rPr>
              <a:t>Topic:</a:t>
            </a:r>
            <a:r>
              <a:rPr lang="en-US" altLang="ja" dirty="0" err="1"/>
              <a:t>TEI</a:t>
            </a:r>
            <a:r>
              <a:rPr lang="en-GB" altLang="ja" dirty="0"/>
              <a:t>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 dirty="0" err="1"/>
              <a:t>Voice:Joanna</a:t>
            </a:r>
            <a:endParaRPr lang="en-GB" altLang="ja"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 dirty="0"/>
              <a:t>The T E I Guidelines are designed to be highly flexible and can accommodate many different types of texts.</a:t>
            </a:r>
          </a:p>
          <a:p>
            <a:pPr marL="0" lvl="0" indent="0" algn="l" rtl="0">
              <a:spcBef>
                <a:spcPts val="0"/>
              </a:spcBef>
              <a:spcAft>
                <a:spcPts val="0"/>
              </a:spcAft>
              <a:buNone/>
            </a:pPr>
            <a:r>
              <a:rPr lang="en-US" altLang="ja" dirty="0"/>
              <a:t>This is because you can choose and apply appropriate tags when digitizing various kinds of textual materials.</a:t>
            </a:r>
          </a:p>
          <a:p>
            <a:pPr marL="0" lvl="0" indent="0" algn="l" rtl="0">
              <a:spcBef>
                <a:spcPts val="0"/>
              </a:spcBef>
              <a:spcAft>
                <a:spcPts val="0"/>
              </a:spcAft>
              <a:buNone/>
            </a:pPr>
            <a:r>
              <a:rPr lang="en-US" altLang="ja" dirty="0"/>
              <a:t>For example, in texts like poems where rhythm and meter are important, you use tags suited to that purpose; for texts with specific formats like letters or diaries, you apply tags appropriate to those genres.</a:t>
            </a:r>
          </a:p>
          <a:p>
            <a:pPr marL="0" lvl="0" indent="0" algn="l" rtl="0">
              <a:spcBef>
                <a:spcPts val="0"/>
              </a:spcBef>
              <a:spcAft>
                <a:spcPts val="0"/>
              </a:spcAft>
              <a:buNone/>
            </a:pPr>
            <a:r>
              <a:rPr lang="en-US" altLang="ja" dirty="0"/>
              <a:t>This flexibility is one of the reasons why T E I is widely adopted across many fields of research.</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endParaRPr lang="en-GB" altLang="ja" dirty="0"/>
          </a:p>
          <a:p>
            <a:pPr marL="0" lvl="0" indent="0" algn="l" rtl="0">
              <a:spcBef>
                <a:spcPts val="0"/>
              </a:spcBef>
              <a:spcAft>
                <a:spcPts val="0"/>
              </a:spcAft>
              <a:buNone/>
            </a:pPr>
            <a:r>
              <a:rPr lang="en-US" altLang="ja" dirty="0"/>
              <a:t>The TEI Guidelines are designed to be highly flexible and can accommodate many different types of texts.</a:t>
            </a:r>
          </a:p>
          <a:p>
            <a:pPr marL="0" lvl="0" indent="0" algn="l" rtl="0">
              <a:spcBef>
                <a:spcPts val="0"/>
              </a:spcBef>
              <a:spcAft>
                <a:spcPts val="0"/>
              </a:spcAft>
              <a:buNone/>
            </a:pPr>
            <a:r>
              <a:rPr lang="en-US" altLang="ja" dirty="0"/>
              <a:t>This is because you can choose and apply appropriate tags when digitizing various kinds of textual materials.</a:t>
            </a:r>
          </a:p>
          <a:p>
            <a:pPr marL="0" lvl="0" indent="0" algn="l" rtl="0">
              <a:spcBef>
                <a:spcPts val="0"/>
              </a:spcBef>
              <a:spcAft>
                <a:spcPts val="0"/>
              </a:spcAft>
              <a:buNone/>
            </a:pPr>
            <a:r>
              <a:rPr lang="en-US" altLang="ja" dirty="0"/>
              <a:t>For example, in texts like poems where rhythm and meter are important, you use tags suited to that purpose; for texts with specific formats like letters or diaries, you apply tags appropriate to those genres.</a:t>
            </a:r>
          </a:p>
          <a:p>
            <a:pPr marL="0" lvl="0" indent="0" algn="l" rtl="0">
              <a:spcBef>
                <a:spcPts val="0"/>
              </a:spcBef>
              <a:spcAft>
                <a:spcPts val="0"/>
              </a:spcAft>
              <a:buNone/>
            </a:pPr>
            <a:r>
              <a:rPr lang="en-US" altLang="ja" dirty="0"/>
              <a:t>This flexibility is one of the reasons why TEI is widely adopted across many fields of research.</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836cdd5ff4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836cdd5ff4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err="1">
                <a:effectLst/>
                <a:latin typeface="Helvetica Neue" panose="02000503000000020004" pitchFamily="2" charset="0"/>
              </a:rPr>
              <a:t>Topic:</a:t>
            </a:r>
            <a:r>
              <a:rPr lang="en-US" altLang="ja" dirty="0" err="1"/>
              <a:t>TEI</a:t>
            </a:r>
            <a:r>
              <a:rPr lang="en-GB" altLang="ja" dirty="0"/>
              <a:t>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 dirty="0" err="1"/>
              <a:t>Voice:Joanna</a:t>
            </a:r>
            <a:endParaRPr lang="en-GB" altLang="ja"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 dirty="0"/>
              <a:t>The T E I guidelines explain in detail which tags to use and how to apply them.</a:t>
            </a:r>
          </a:p>
          <a:p>
            <a:pPr marL="0" lvl="0" indent="0" algn="l" rtl="0">
              <a:spcBef>
                <a:spcPts val="0"/>
              </a:spcBef>
              <a:spcAft>
                <a:spcPts val="0"/>
              </a:spcAft>
              <a:buNone/>
            </a:pPr>
            <a:r>
              <a:rPr lang="en-US" altLang="ja" dirty="0"/>
              <a:t>For example, tags for indicating the title of a document, the author’s name, the date, and place, are all described in the guidelines.</a:t>
            </a:r>
          </a:p>
          <a:p>
            <a:pPr marL="0" lvl="0" indent="0" algn="l" rtl="0">
              <a:spcBef>
                <a:spcPts val="0"/>
              </a:spcBef>
              <a:spcAft>
                <a:spcPts val="0"/>
              </a:spcAft>
              <a:buNone/>
            </a:pPr>
            <a:r>
              <a:rPr lang="en-US" altLang="ja" dirty="0"/>
              <a:t>However, if you’re using T E I for the first time, you may feel overwhelmed by the sheer volume of the guidelines.</a:t>
            </a:r>
          </a:p>
          <a:p>
            <a:pPr marL="0" lvl="0" indent="0" algn="l" rtl="0">
              <a:spcBef>
                <a:spcPts val="0"/>
              </a:spcBef>
              <a:spcAft>
                <a:spcPts val="0"/>
              </a:spcAft>
              <a:buNone/>
            </a:pPr>
            <a:r>
              <a:rPr lang="en-US" altLang="ja" dirty="0"/>
              <a:t>So in the next section, we’ll introduce specific ways to use tags when structuring a text, while also explaining how to refer to the guidelines as needed.</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 dirty="0"/>
              <a:t>The TEI guidelines explain in detail which tags to use and how to apply them.</a:t>
            </a:r>
          </a:p>
          <a:p>
            <a:pPr marL="0" lvl="0" indent="0" algn="l" rtl="0">
              <a:spcBef>
                <a:spcPts val="0"/>
              </a:spcBef>
              <a:spcAft>
                <a:spcPts val="0"/>
              </a:spcAft>
              <a:buNone/>
            </a:pPr>
            <a:r>
              <a:rPr lang="en-US" altLang="ja" dirty="0"/>
              <a:t>For example, tags for indicating the title of a document, the author’s name, the date, and place, are all described in the guidelines.</a:t>
            </a:r>
          </a:p>
          <a:p>
            <a:pPr marL="0" lvl="0" indent="0" algn="l" rtl="0">
              <a:spcBef>
                <a:spcPts val="0"/>
              </a:spcBef>
              <a:spcAft>
                <a:spcPts val="0"/>
              </a:spcAft>
              <a:buNone/>
            </a:pPr>
            <a:r>
              <a:rPr lang="en-US" altLang="ja" dirty="0"/>
              <a:t>However, if you’re using TEI for the first time, you may feel overwhelmed by the sheer volume of the guidelines.</a:t>
            </a:r>
          </a:p>
          <a:p>
            <a:pPr marL="0" lvl="0" indent="0" algn="l" rtl="0">
              <a:spcBef>
                <a:spcPts val="0"/>
              </a:spcBef>
              <a:spcAft>
                <a:spcPts val="0"/>
              </a:spcAft>
              <a:buNone/>
            </a:pPr>
            <a:r>
              <a:rPr lang="en-US" altLang="ja" dirty="0"/>
              <a:t>So in the next section, we’ll introduce specific ways to use tags when structuring a text, while also explaining how to refer to the guidelines as needed.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lang="en-US" altLang="j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45225" y="2762725"/>
            <a:ext cx="6736500" cy="1159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3200" b="1" i="0">
                <a:solidFill>
                  <a:schemeClr val="dk2"/>
                </a:solidFill>
                <a:latin typeface="BIZ UDPGothic" panose="020B0400000000000000" pitchFamily="34" charset="-128"/>
                <a:ea typeface="BIZ UDPGothic" panose="020B0400000000000000" pitchFamily="34" charset="-128"/>
              </a:defRPr>
            </a:lvl1pPr>
            <a:lvl2pPr lvl="1">
              <a:spcBef>
                <a:spcPts val="0"/>
              </a:spcBef>
              <a:spcAft>
                <a:spcPts val="0"/>
              </a:spcAft>
              <a:buClr>
                <a:schemeClr val="dk2"/>
              </a:buClr>
              <a:buSzPts val="4400"/>
              <a:buNone/>
              <a:defRPr sz="4400">
                <a:solidFill>
                  <a:schemeClr val="dk2"/>
                </a:solidFill>
              </a:defRPr>
            </a:lvl2pPr>
            <a:lvl3pPr lvl="2">
              <a:spcBef>
                <a:spcPts val="0"/>
              </a:spcBef>
              <a:spcAft>
                <a:spcPts val="0"/>
              </a:spcAft>
              <a:buClr>
                <a:schemeClr val="dk2"/>
              </a:buClr>
              <a:buSzPts val="4400"/>
              <a:buNone/>
              <a:defRPr sz="4400">
                <a:solidFill>
                  <a:schemeClr val="dk2"/>
                </a:solidFill>
              </a:defRPr>
            </a:lvl3pPr>
            <a:lvl4pPr lvl="3">
              <a:spcBef>
                <a:spcPts val="0"/>
              </a:spcBef>
              <a:spcAft>
                <a:spcPts val="0"/>
              </a:spcAft>
              <a:buClr>
                <a:schemeClr val="dk2"/>
              </a:buClr>
              <a:buSzPts val="4400"/>
              <a:buNone/>
              <a:defRPr sz="4400">
                <a:solidFill>
                  <a:schemeClr val="dk2"/>
                </a:solidFill>
              </a:defRPr>
            </a:lvl4pPr>
            <a:lvl5pPr lvl="4">
              <a:spcBef>
                <a:spcPts val="0"/>
              </a:spcBef>
              <a:spcAft>
                <a:spcPts val="0"/>
              </a:spcAft>
              <a:buClr>
                <a:schemeClr val="dk2"/>
              </a:buClr>
              <a:buSzPts val="4400"/>
              <a:buNone/>
              <a:defRPr sz="4400">
                <a:solidFill>
                  <a:schemeClr val="dk2"/>
                </a:solidFill>
              </a:defRPr>
            </a:lvl5pPr>
            <a:lvl6pPr lvl="5">
              <a:spcBef>
                <a:spcPts val="0"/>
              </a:spcBef>
              <a:spcAft>
                <a:spcPts val="0"/>
              </a:spcAft>
              <a:buClr>
                <a:schemeClr val="dk2"/>
              </a:buClr>
              <a:buSzPts val="4400"/>
              <a:buNone/>
              <a:defRPr sz="4400">
                <a:solidFill>
                  <a:schemeClr val="dk2"/>
                </a:solidFill>
              </a:defRPr>
            </a:lvl6pPr>
            <a:lvl7pPr lvl="6">
              <a:spcBef>
                <a:spcPts val="0"/>
              </a:spcBef>
              <a:spcAft>
                <a:spcPts val="0"/>
              </a:spcAft>
              <a:buClr>
                <a:schemeClr val="dk2"/>
              </a:buClr>
              <a:buSzPts val="4400"/>
              <a:buNone/>
              <a:defRPr sz="4400">
                <a:solidFill>
                  <a:schemeClr val="dk2"/>
                </a:solidFill>
              </a:defRPr>
            </a:lvl7pPr>
            <a:lvl8pPr lvl="7">
              <a:spcBef>
                <a:spcPts val="0"/>
              </a:spcBef>
              <a:spcAft>
                <a:spcPts val="0"/>
              </a:spcAft>
              <a:buClr>
                <a:schemeClr val="dk2"/>
              </a:buClr>
              <a:buSzPts val="4400"/>
              <a:buNone/>
              <a:defRPr sz="4400">
                <a:solidFill>
                  <a:schemeClr val="dk2"/>
                </a:solidFill>
              </a:defRPr>
            </a:lvl8pPr>
            <a:lvl9pPr lvl="8">
              <a:spcBef>
                <a:spcPts val="0"/>
              </a:spcBef>
              <a:spcAft>
                <a:spcPts val="0"/>
              </a:spcAft>
              <a:buClr>
                <a:schemeClr val="dk2"/>
              </a:buClr>
              <a:buSzPts val="4400"/>
              <a:buNone/>
              <a:defRPr sz="4400">
                <a:solidFill>
                  <a:schemeClr val="dk2"/>
                </a:solidFill>
              </a:defRPr>
            </a:lvl9pPr>
          </a:lstStyle>
          <a:p>
            <a:r>
              <a:rPr lang="ja-JP" altLang="en-US"/>
              <a:t>マスター タイトルの書式設定</a:t>
            </a:r>
            <a:endParaRPr/>
          </a:p>
        </p:txBody>
      </p:sp>
      <p:sp>
        <p:nvSpPr>
          <p:cNvPr id="11" name="Google Shape;11;p2"/>
          <p:cNvSpPr/>
          <p:nvPr/>
        </p:nvSpPr>
        <p:spPr>
          <a:xfrm>
            <a:off x="5938246" y="2533163"/>
            <a:ext cx="7218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2" name="Google Shape;12;p2"/>
          <p:cNvSpPr/>
          <p:nvPr/>
        </p:nvSpPr>
        <p:spPr>
          <a:xfrm>
            <a:off x="6659861" y="2533163"/>
            <a:ext cx="7218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 name="Google Shape;13;p2"/>
          <p:cNvSpPr/>
          <p:nvPr/>
        </p:nvSpPr>
        <p:spPr>
          <a:xfrm>
            <a:off x="-1" y="2533163"/>
            <a:ext cx="7218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4" name="Google Shape;14;p2"/>
          <p:cNvSpPr/>
          <p:nvPr/>
        </p:nvSpPr>
        <p:spPr>
          <a:xfrm>
            <a:off x="721425" y="2533163"/>
            <a:ext cx="52167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83157831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5"/>
        <p:cNvGrpSpPr/>
        <p:nvPr/>
      </p:nvGrpSpPr>
      <p:grpSpPr>
        <a:xfrm>
          <a:off x="0" y="0"/>
          <a:ext cx="0" cy="0"/>
          <a:chOff x="0" y="0"/>
          <a:chExt cx="0" cy="0"/>
        </a:xfrm>
      </p:grpSpPr>
      <p:sp>
        <p:nvSpPr>
          <p:cNvPr id="16" name="Google Shape;16;p3"/>
          <p:cNvSpPr/>
          <p:nvPr/>
        </p:nvSpPr>
        <p:spPr>
          <a:xfrm>
            <a:off x="0" y="0"/>
            <a:ext cx="9144000" cy="3993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17" name="Google Shape;17;p3"/>
          <p:cNvSpPr txBox="1">
            <a:spLocks noGrp="1"/>
          </p:cNvSpPr>
          <p:nvPr>
            <p:ph type="ctrTitle"/>
          </p:nvPr>
        </p:nvSpPr>
        <p:spPr>
          <a:xfrm>
            <a:off x="685800" y="1583342"/>
            <a:ext cx="77724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4000" b="1" i="0">
                <a:solidFill>
                  <a:schemeClr val="lt1"/>
                </a:solidFill>
                <a:latin typeface="BIZ UDPGothic" panose="020B0400000000000000" pitchFamily="34" charset="-128"/>
                <a:ea typeface="BIZ UDPGothic" panose="020B0400000000000000" pitchFamily="34" charset="-128"/>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r>
              <a:rPr lang="ja-JP" altLang="en-US"/>
              <a:t>マスター タイトルの書式設定</a:t>
            </a:r>
            <a:endParaRPr/>
          </a:p>
        </p:txBody>
      </p:sp>
      <p:sp>
        <p:nvSpPr>
          <p:cNvPr id="18" name="Google Shape;18;p3"/>
          <p:cNvSpPr txBox="1">
            <a:spLocks noGrp="1"/>
          </p:cNvSpPr>
          <p:nvPr>
            <p:ph type="subTitle" idx="1"/>
          </p:nvPr>
        </p:nvSpPr>
        <p:spPr>
          <a:xfrm>
            <a:off x="685800" y="2840053"/>
            <a:ext cx="77724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400"/>
              <a:buNone/>
              <a:defRPr sz="2400" b="0" i="0">
                <a:solidFill>
                  <a:schemeClr val="lt1"/>
                </a:solidFill>
                <a:latin typeface="BIZ UDPGothic" panose="020B0400000000000000" pitchFamily="34" charset="-128"/>
                <a:ea typeface="BIZ UDPGothic" panose="020B0400000000000000" pitchFamily="34" charset="-128"/>
              </a:defRPr>
            </a:lvl1pPr>
            <a:lvl2pPr lvl="1" algn="ctr" rtl="0">
              <a:spcBef>
                <a:spcPts val="0"/>
              </a:spcBef>
              <a:spcAft>
                <a:spcPts val="0"/>
              </a:spcAft>
              <a:buClr>
                <a:schemeClr val="lt1"/>
              </a:buClr>
              <a:buSzPts val="2400"/>
              <a:buNone/>
              <a:defRPr b="1">
                <a:solidFill>
                  <a:schemeClr val="lt1"/>
                </a:solidFill>
              </a:defRPr>
            </a:lvl2pPr>
            <a:lvl3pPr lvl="2" algn="ctr" rtl="0">
              <a:spcBef>
                <a:spcPts val="0"/>
              </a:spcBef>
              <a:spcAft>
                <a:spcPts val="0"/>
              </a:spcAft>
              <a:buClr>
                <a:schemeClr val="lt1"/>
              </a:buClr>
              <a:buSzPts val="2400"/>
              <a:buNone/>
              <a:defRPr b="1">
                <a:solidFill>
                  <a:schemeClr val="lt1"/>
                </a:solidFill>
              </a:defRPr>
            </a:lvl3pPr>
            <a:lvl4pPr lvl="3" algn="ctr" rtl="0">
              <a:spcBef>
                <a:spcPts val="0"/>
              </a:spcBef>
              <a:spcAft>
                <a:spcPts val="0"/>
              </a:spcAft>
              <a:buClr>
                <a:schemeClr val="lt1"/>
              </a:buClr>
              <a:buSzPts val="2400"/>
              <a:buNone/>
              <a:defRPr sz="2400" b="1">
                <a:solidFill>
                  <a:schemeClr val="lt1"/>
                </a:solidFill>
              </a:defRPr>
            </a:lvl4pPr>
            <a:lvl5pPr lvl="4" algn="ctr" rtl="0">
              <a:spcBef>
                <a:spcPts val="0"/>
              </a:spcBef>
              <a:spcAft>
                <a:spcPts val="0"/>
              </a:spcAft>
              <a:buClr>
                <a:schemeClr val="lt1"/>
              </a:buClr>
              <a:buSzPts val="2400"/>
              <a:buNone/>
              <a:defRPr sz="2400" b="1">
                <a:solidFill>
                  <a:schemeClr val="lt1"/>
                </a:solidFill>
              </a:defRPr>
            </a:lvl5pPr>
            <a:lvl6pPr lvl="5" algn="ctr" rtl="0">
              <a:spcBef>
                <a:spcPts val="0"/>
              </a:spcBef>
              <a:spcAft>
                <a:spcPts val="0"/>
              </a:spcAft>
              <a:buClr>
                <a:schemeClr val="lt1"/>
              </a:buClr>
              <a:buSzPts val="2400"/>
              <a:buNone/>
              <a:defRPr sz="2400" b="1">
                <a:solidFill>
                  <a:schemeClr val="lt1"/>
                </a:solidFill>
              </a:defRPr>
            </a:lvl6pPr>
            <a:lvl7pPr lvl="6" algn="ctr" rtl="0">
              <a:spcBef>
                <a:spcPts val="0"/>
              </a:spcBef>
              <a:spcAft>
                <a:spcPts val="0"/>
              </a:spcAft>
              <a:buClr>
                <a:schemeClr val="lt1"/>
              </a:buClr>
              <a:buSzPts val="2400"/>
              <a:buNone/>
              <a:defRPr sz="2400" b="1">
                <a:solidFill>
                  <a:schemeClr val="lt1"/>
                </a:solidFill>
              </a:defRPr>
            </a:lvl7pPr>
            <a:lvl8pPr lvl="7" algn="ctr" rtl="0">
              <a:spcBef>
                <a:spcPts val="0"/>
              </a:spcBef>
              <a:spcAft>
                <a:spcPts val="0"/>
              </a:spcAft>
              <a:buClr>
                <a:schemeClr val="lt1"/>
              </a:buClr>
              <a:buSzPts val="2400"/>
              <a:buNone/>
              <a:defRPr sz="2400" b="1">
                <a:solidFill>
                  <a:schemeClr val="lt1"/>
                </a:solidFill>
              </a:defRPr>
            </a:lvl8pPr>
            <a:lvl9pPr lvl="8" algn="ctr" rtl="0">
              <a:spcBef>
                <a:spcPts val="0"/>
              </a:spcBef>
              <a:spcAft>
                <a:spcPts val="0"/>
              </a:spcAft>
              <a:buClr>
                <a:schemeClr val="lt1"/>
              </a:buClr>
              <a:buSzPts val="2400"/>
              <a:buNone/>
              <a:defRPr sz="2400" b="1">
                <a:solidFill>
                  <a:schemeClr val="lt1"/>
                </a:solidFill>
              </a:defRPr>
            </a:lvl9pPr>
          </a:lstStyle>
          <a:p>
            <a:r>
              <a:rPr lang="ja-JP" altLang="en-US"/>
              <a:t>マスター サブタイトルの書式設定</a:t>
            </a:r>
            <a:endParaRPr/>
          </a:p>
        </p:txBody>
      </p:sp>
      <p:sp>
        <p:nvSpPr>
          <p:cNvPr id="19" name="Google Shape;19;p3"/>
          <p:cNvSpPr/>
          <p:nvPr/>
        </p:nvSpPr>
        <p:spPr>
          <a:xfrm>
            <a:off x="3047704" y="3992850"/>
            <a:ext cx="3047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 name="Google Shape;20;p3"/>
          <p:cNvSpPr/>
          <p:nvPr/>
        </p:nvSpPr>
        <p:spPr>
          <a:xfrm>
            <a:off x="6096271" y="3992850"/>
            <a:ext cx="3047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 name="Google Shape;21;p3"/>
          <p:cNvSpPr/>
          <p:nvPr/>
        </p:nvSpPr>
        <p:spPr>
          <a:xfrm>
            <a:off x="1" y="3992850"/>
            <a:ext cx="3047700" cy="771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2" name="Google Shape;22;p3"/>
          <p:cNvSpPr txBox="1">
            <a:spLocks noGrp="1"/>
          </p:cNvSpPr>
          <p:nvPr>
            <p:ph type="sldNum" idx="12"/>
          </p:nvPr>
        </p:nvSpPr>
        <p:spPr>
          <a:xfrm>
            <a:off x="0" y="4717811"/>
            <a:ext cx="9144000" cy="313500"/>
          </a:xfrm>
          <a:prstGeom prst="rect">
            <a:avLst/>
          </a:prstGeom>
        </p:spPr>
        <p:txBody>
          <a:bodyPr spcFirstLastPara="1" wrap="square" lIns="91425" tIns="91425" rIns="91425" bIns="91425" anchor="t" anchorCtr="0">
            <a:noAutofit/>
          </a:bodyPr>
          <a:lstStyle>
            <a:lvl1pPr lvl="0" algn="ctr">
              <a:buNone/>
              <a:defRPr b="0" i="0"/>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24947003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cSld name="3_タイトルとコンテンツ">
    <p:bg>
      <p:bgPr>
        <a:solidFill>
          <a:schemeClr val="bg1"/>
        </a:solidFill>
        <a:effectLst/>
      </p:bgPr>
    </p:bg>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463696FB-5032-2C33-044E-CF9EE241F81D}"/>
              </a:ext>
            </a:extLst>
          </p:cNvPr>
          <p:cNvSpPr/>
          <p:nvPr/>
        </p:nvSpPr>
        <p:spPr>
          <a:xfrm>
            <a:off x="0" y="-3644"/>
            <a:ext cx="9144000" cy="1063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4000">
              <a:solidFill>
                <a:schemeClr val="bg1"/>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a:xfrm>
            <a:off x="457200" y="87474"/>
            <a:ext cx="8229600" cy="972108"/>
          </a:xfrm>
          <a:prstGeom prst="rect">
            <a:avLst/>
          </a:prstGeom>
        </p:spPr>
        <p:txBody>
          <a:bodyPr>
            <a:normAutofit/>
          </a:bodyPr>
          <a:lstStyle>
            <a:lvl1pPr>
              <a:defRPr sz="3200">
                <a:solidFill>
                  <a:schemeClr val="bg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8" name="コンテンツ プレースホルダー 2"/>
          <p:cNvSpPr>
            <a:spLocks noGrp="1"/>
          </p:cNvSpPr>
          <p:nvPr>
            <p:ph idx="1"/>
          </p:nvPr>
        </p:nvSpPr>
        <p:spPr>
          <a:xfrm>
            <a:off x="782852" y="1200155"/>
            <a:ext cx="7903948" cy="3394472"/>
          </a:xfrm>
          <a:prstGeom prst="rect">
            <a:avLst/>
          </a:prstGeom>
        </p:spPr>
        <p:txBody>
          <a:bodyPr>
            <a:normAutofit/>
          </a:bodyPr>
          <a:lstStyle>
            <a:lvl1pPr marL="0" indent="0" eaLnBrk="1">
              <a:lnSpc>
                <a:spcPct val="110000"/>
              </a:lnSpc>
              <a:buFont typeface="Wingdings" panose="05000000000000000000" pitchFamily="2" charset="2"/>
              <a:buNone/>
              <a:defRPr sz="3200">
                <a:latin typeface="BIZ UDPGothic" panose="020B0400000000000000" pitchFamily="34" charset="-128"/>
                <a:ea typeface="BIZ UDPGothic" panose="020B0400000000000000" pitchFamily="34" charset="-128"/>
              </a:defRPr>
            </a:lvl1pPr>
            <a:lvl2pPr marL="335720" indent="-130957" eaLnBrk="1">
              <a:buFont typeface="Wingdings" panose="05000000000000000000" pitchFamily="2" charset="2"/>
              <a:buChar char=""/>
              <a:tabLst/>
              <a:defRPr sz="2400">
                <a:latin typeface="BIZ UDPGothic" panose="020B0400000000000000" pitchFamily="34" charset="-128"/>
                <a:ea typeface="BIZ UDPGothic" panose="020B0400000000000000" pitchFamily="34" charset="-128"/>
              </a:defRPr>
            </a:lvl2pPr>
            <a:lvl3pPr marL="540490" indent="-138101" eaLnBrk="1">
              <a:buFont typeface="游ゴシック" panose="020B0400000000000000" pitchFamily="50" charset="-128"/>
              <a:buChar char="-"/>
              <a:defRPr sz="2000">
                <a:latin typeface="BIZ UDPGothic" panose="020B0400000000000000" pitchFamily="34" charset="-128"/>
                <a:ea typeface="BIZ UDPGothic" panose="020B0400000000000000" pitchFamily="34" charset="-128"/>
              </a:defRPr>
            </a:lvl3pPr>
            <a:lvl4pPr marL="741686" indent="0">
              <a:buNone/>
              <a:defRPr sz="2000">
                <a:latin typeface="BIZ UDPGothic" panose="020B0400000000000000" pitchFamily="34" charset="-128"/>
                <a:ea typeface="BIZ UDPGothic" panose="020B0400000000000000" pitchFamily="34" charset="-128"/>
              </a:defRPr>
            </a:lvl4pPr>
            <a:lvl5pPr marL="672638" indent="-132148" eaLnBrk="1">
              <a:defRPr sz="1200">
                <a:latin typeface="游ゴシック" panose="020B0400000000000000" pitchFamily="50" charset="-128"/>
                <a:ea typeface="游ゴシック" panose="020B0400000000000000" pitchFamily="50" charset="-128"/>
              </a:defRPr>
            </a:lvl5pPr>
          </a:lstStyle>
          <a:p>
            <a:pPr lvl="0"/>
            <a:r>
              <a:rPr lang="ja-JP" altLang="en-US"/>
              <a:t>マスター テキストの書式設定</a:t>
            </a:r>
          </a:p>
        </p:txBody>
      </p:sp>
      <p:sp>
        <p:nvSpPr>
          <p:cNvPr id="4" name="Google Shape;59;p8">
            <a:extLst>
              <a:ext uri="{FF2B5EF4-FFF2-40B4-BE49-F238E27FC236}">
                <a16:creationId xmlns:a16="http://schemas.microsoft.com/office/drawing/2014/main" id="{00D67FBA-F066-9867-8056-EF48ECD19EC3}"/>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0;p8">
            <a:extLst>
              <a:ext uri="{FF2B5EF4-FFF2-40B4-BE49-F238E27FC236}">
                <a16:creationId xmlns:a16="http://schemas.microsoft.com/office/drawing/2014/main" id="{52E464C6-1E3C-EE9F-E330-5BA9F99E67CB}"/>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1;p8">
            <a:extLst>
              <a:ext uri="{FF2B5EF4-FFF2-40B4-BE49-F238E27FC236}">
                <a16:creationId xmlns:a16="http://schemas.microsoft.com/office/drawing/2014/main" id="{B2342AFD-156D-8E8E-C1CD-8479FF433697}"/>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 name="Google Shape;62;p8">
            <a:extLst>
              <a:ext uri="{FF2B5EF4-FFF2-40B4-BE49-F238E27FC236}">
                <a16:creationId xmlns:a16="http://schemas.microsoft.com/office/drawing/2014/main" id="{AFE9CB05-7C3A-B19A-D12F-532957D1BA4F}"/>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0" name="Google Shape;38;p5">
            <a:extLst>
              <a:ext uri="{FF2B5EF4-FFF2-40B4-BE49-F238E27FC236}">
                <a16:creationId xmlns:a16="http://schemas.microsoft.com/office/drawing/2014/main" id="{485A3DD4-FE69-D0A9-3DE5-BC9625908E7E}"/>
              </a:ext>
            </a:extLst>
          </p:cNvPr>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287913330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9"/>
        <p:cNvGrpSpPr/>
        <p:nvPr/>
      </p:nvGrpSpPr>
      <p:grpSpPr>
        <a:xfrm>
          <a:off x="0" y="0"/>
          <a:ext cx="0" cy="0"/>
          <a:chOff x="0" y="0"/>
          <a:chExt cx="0" cy="0"/>
        </a:xfrm>
      </p:grpSpPr>
      <p:sp>
        <p:nvSpPr>
          <p:cNvPr id="44" name="Google Shape;44;p6"/>
          <p:cNvSpPr txBox="1">
            <a:spLocks noGrp="1"/>
          </p:cNvSpPr>
          <p:nvPr>
            <p:ph type="title"/>
          </p:nvPr>
        </p:nvSpPr>
        <p:spPr>
          <a:xfrm>
            <a:off x="893700" y="358389"/>
            <a:ext cx="7356366" cy="701287"/>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b="1" i="0">
                <a:solidFill>
                  <a:schemeClr val="tx1">
                    <a:lumMod val="50000"/>
                  </a:schemeClr>
                </a:solidFill>
                <a:latin typeface="BIZ UDPGothic" panose="020B0400000000000000" pitchFamily="34" charset="-128"/>
                <a:ea typeface="BIZ UDPGothic" panose="020B0400000000000000" pitchFamily="34" charset="-128"/>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r>
              <a:rPr lang="ja-JP" altLang="en-US"/>
              <a:t>マスター タイトルの書式設定</a:t>
            </a:r>
            <a:endParaRPr/>
          </a:p>
        </p:txBody>
      </p:sp>
      <p:sp>
        <p:nvSpPr>
          <p:cNvPr id="45" name="Google Shape;45;p6"/>
          <p:cNvSpPr txBox="1">
            <a:spLocks noGrp="1"/>
          </p:cNvSpPr>
          <p:nvPr>
            <p:ph type="body" idx="1"/>
          </p:nvPr>
        </p:nvSpPr>
        <p:spPr>
          <a:xfrm>
            <a:off x="893624" y="1200150"/>
            <a:ext cx="3581679" cy="3725700"/>
          </a:xfrm>
          <a:prstGeom prst="rect">
            <a:avLst/>
          </a:prstGeom>
        </p:spPr>
        <p:txBody>
          <a:bodyPr spcFirstLastPara="1" wrap="square" lIns="91425" tIns="91425" rIns="91425" bIns="91425" anchor="t" anchorCtr="0">
            <a:noAutofit/>
          </a:bodyPr>
          <a:lstStyle>
            <a:lvl1pPr marL="101597" lvl="0" indent="0">
              <a:spcBef>
                <a:spcPts val="600"/>
              </a:spcBef>
              <a:spcAft>
                <a:spcPts val="0"/>
              </a:spcAft>
              <a:buSzPts val="2000"/>
              <a:buNone/>
              <a:defRPr sz="2000" b="0" i="0">
                <a:latin typeface="BIZ UDPGothic" panose="020B0400000000000000" pitchFamily="34" charset="-128"/>
                <a:ea typeface="BIZ UDPGothic" panose="020B0400000000000000" pitchFamily="34" charset="-128"/>
              </a:defRPr>
            </a:lvl1pPr>
            <a:lvl2pPr marL="914378" lvl="1" indent="-355591">
              <a:spcBef>
                <a:spcPts val="0"/>
              </a:spcBef>
              <a:spcAft>
                <a:spcPts val="0"/>
              </a:spcAft>
              <a:buSzPts val="2000"/>
              <a:buChar char="○"/>
              <a:defRPr sz="2000"/>
            </a:lvl2pPr>
            <a:lvl3pPr marL="1371566" lvl="2" indent="-355591">
              <a:spcBef>
                <a:spcPts val="0"/>
              </a:spcBef>
              <a:spcAft>
                <a:spcPts val="0"/>
              </a:spcAft>
              <a:buSzPts val="2000"/>
              <a:buChar char="■"/>
              <a:defRPr sz="2000"/>
            </a:lvl3pPr>
            <a:lvl4pPr marL="1828754" lvl="3" indent="-355591">
              <a:spcBef>
                <a:spcPts val="0"/>
              </a:spcBef>
              <a:spcAft>
                <a:spcPts val="0"/>
              </a:spcAft>
              <a:buSzPts val="2000"/>
              <a:buChar char="●"/>
              <a:defRPr sz="2000"/>
            </a:lvl4pPr>
            <a:lvl5pPr marL="2285943" lvl="4" indent="-355591">
              <a:spcBef>
                <a:spcPts val="0"/>
              </a:spcBef>
              <a:spcAft>
                <a:spcPts val="0"/>
              </a:spcAft>
              <a:buSzPts val="2000"/>
              <a:buChar char="○"/>
              <a:defRPr sz="2000"/>
            </a:lvl5pPr>
            <a:lvl6pPr marL="2743132" lvl="5" indent="-355591">
              <a:spcBef>
                <a:spcPts val="0"/>
              </a:spcBef>
              <a:spcAft>
                <a:spcPts val="0"/>
              </a:spcAft>
              <a:buSzPts val="2000"/>
              <a:buChar char="■"/>
              <a:defRPr sz="2000"/>
            </a:lvl6pPr>
            <a:lvl7pPr marL="3200320" lvl="6" indent="-355591">
              <a:spcBef>
                <a:spcPts val="0"/>
              </a:spcBef>
              <a:spcAft>
                <a:spcPts val="0"/>
              </a:spcAft>
              <a:buSzPts val="2000"/>
              <a:buChar char="●"/>
              <a:defRPr sz="2000"/>
            </a:lvl7pPr>
            <a:lvl8pPr marL="3657509" lvl="7" indent="-355591">
              <a:spcBef>
                <a:spcPts val="0"/>
              </a:spcBef>
              <a:spcAft>
                <a:spcPts val="0"/>
              </a:spcAft>
              <a:buSzPts val="2000"/>
              <a:buChar char="○"/>
              <a:defRPr sz="2000"/>
            </a:lvl8pPr>
            <a:lvl9pPr marL="4114697" lvl="8" indent="-355591">
              <a:spcBef>
                <a:spcPts val="0"/>
              </a:spcBef>
              <a:spcAft>
                <a:spcPts val="0"/>
              </a:spcAft>
              <a:buSzPts val="2000"/>
              <a:buChar char="■"/>
              <a:defRPr sz="2000"/>
            </a:lvl9pPr>
          </a:lstStyle>
          <a:p>
            <a:pPr lvl="0"/>
            <a:r>
              <a:rPr lang="ja-JP" altLang="en-US"/>
              <a:t>マスター テキストの書式設定</a:t>
            </a:r>
          </a:p>
        </p:txBody>
      </p:sp>
      <p:sp>
        <p:nvSpPr>
          <p:cNvPr id="46" name="Google Shape;46;p6"/>
          <p:cNvSpPr txBox="1">
            <a:spLocks noGrp="1"/>
          </p:cNvSpPr>
          <p:nvPr>
            <p:ph type="body" idx="2"/>
          </p:nvPr>
        </p:nvSpPr>
        <p:spPr>
          <a:xfrm>
            <a:off x="4668386" y="1200150"/>
            <a:ext cx="3581679" cy="3725700"/>
          </a:xfrm>
          <a:prstGeom prst="rect">
            <a:avLst/>
          </a:prstGeom>
        </p:spPr>
        <p:txBody>
          <a:bodyPr spcFirstLastPara="1" wrap="square" lIns="91425" tIns="91425" rIns="91425" bIns="91425" anchor="t" anchorCtr="0">
            <a:noAutofit/>
          </a:bodyPr>
          <a:lstStyle>
            <a:lvl1pPr marL="101597" lvl="0" indent="0">
              <a:spcBef>
                <a:spcPts val="600"/>
              </a:spcBef>
              <a:spcAft>
                <a:spcPts val="0"/>
              </a:spcAft>
              <a:buSzPts val="2000"/>
              <a:buNone/>
              <a:defRPr sz="2000" b="0" i="0">
                <a:latin typeface="BIZ UDPGothic" panose="020B0400000000000000" pitchFamily="34" charset="-128"/>
                <a:ea typeface="BIZ UDPGothic" panose="020B0400000000000000" pitchFamily="34" charset="-128"/>
              </a:defRPr>
            </a:lvl1pPr>
            <a:lvl2pPr marL="914378" lvl="1" indent="-355591">
              <a:spcBef>
                <a:spcPts val="0"/>
              </a:spcBef>
              <a:spcAft>
                <a:spcPts val="0"/>
              </a:spcAft>
              <a:buSzPts val="2000"/>
              <a:buChar char="○"/>
              <a:defRPr sz="2000"/>
            </a:lvl2pPr>
            <a:lvl3pPr marL="1371566" lvl="2" indent="-355591">
              <a:spcBef>
                <a:spcPts val="0"/>
              </a:spcBef>
              <a:spcAft>
                <a:spcPts val="0"/>
              </a:spcAft>
              <a:buSzPts val="2000"/>
              <a:buChar char="■"/>
              <a:defRPr sz="2000"/>
            </a:lvl3pPr>
            <a:lvl4pPr marL="1828754" lvl="3" indent="-355591">
              <a:spcBef>
                <a:spcPts val="0"/>
              </a:spcBef>
              <a:spcAft>
                <a:spcPts val="0"/>
              </a:spcAft>
              <a:buSzPts val="2000"/>
              <a:buChar char="●"/>
              <a:defRPr sz="2000"/>
            </a:lvl4pPr>
            <a:lvl5pPr marL="2285943" lvl="4" indent="-355591">
              <a:spcBef>
                <a:spcPts val="0"/>
              </a:spcBef>
              <a:spcAft>
                <a:spcPts val="0"/>
              </a:spcAft>
              <a:buSzPts val="2000"/>
              <a:buChar char="○"/>
              <a:defRPr sz="2000"/>
            </a:lvl5pPr>
            <a:lvl6pPr marL="2743132" lvl="5" indent="-355591">
              <a:spcBef>
                <a:spcPts val="0"/>
              </a:spcBef>
              <a:spcAft>
                <a:spcPts val="0"/>
              </a:spcAft>
              <a:buSzPts val="2000"/>
              <a:buChar char="■"/>
              <a:defRPr sz="2000"/>
            </a:lvl6pPr>
            <a:lvl7pPr marL="3200320" lvl="6" indent="-355591">
              <a:spcBef>
                <a:spcPts val="0"/>
              </a:spcBef>
              <a:spcAft>
                <a:spcPts val="0"/>
              </a:spcAft>
              <a:buSzPts val="2000"/>
              <a:buChar char="●"/>
              <a:defRPr sz="2000"/>
            </a:lvl7pPr>
            <a:lvl8pPr marL="3657509" lvl="7" indent="-355591">
              <a:spcBef>
                <a:spcPts val="0"/>
              </a:spcBef>
              <a:spcAft>
                <a:spcPts val="0"/>
              </a:spcAft>
              <a:buSzPts val="2000"/>
              <a:buChar char="○"/>
              <a:defRPr sz="2000"/>
            </a:lvl8pPr>
            <a:lvl9pPr marL="4114697" lvl="8" indent="-355591">
              <a:spcBef>
                <a:spcPts val="0"/>
              </a:spcBef>
              <a:spcAft>
                <a:spcPts val="0"/>
              </a:spcAft>
              <a:buSzPts val="2000"/>
              <a:buChar char="■"/>
              <a:defRPr sz="2000"/>
            </a:lvl9pPr>
          </a:lstStyle>
          <a:p>
            <a:pPr lvl="0"/>
            <a:r>
              <a:rPr lang="ja-JP" altLang="en-US"/>
              <a:t>マスター テキストの書式設定</a:t>
            </a:r>
          </a:p>
        </p:txBody>
      </p:sp>
      <p:sp>
        <p:nvSpPr>
          <p:cNvPr id="47" name="Google Shape;47;p6"/>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F5C612B5-165F-0946-763C-7B2A766A784E}"/>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B8318362-D37E-A169-17C9-539F726226A5}"/>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723E59B6-177D-2B95-1688-83F5D6917104}"/>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07D8D7BD-9A3A-EB01-4F43-A9F54F332FC4}"/>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30358077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8"/>
        <p:cNvGrpSpPr/>
        <p:nvPr/>
      </p:nvGrpSpPr>
      <p:grpSpPr>
        <a:xfrm>
          <a:off x="0" y="0"/>
          <a:ext cx="0" cy="0"/>
          <a:chOff x="0" y="0"/>
          <a:chExt cx="0" cy="0"/>
        </a:xfrm>
      </p:grpSpPr>
      <p:sp>
        <p:nvSpPr>
          <p:cNvPr id="53" name="Google Shape;53;p7"/>
          <p:cNvSpPr txBox="1">
            <a:spLocks noGrp="1"/>
          </p:cNvSpPr>
          <p:nvPr>
            <p:ph type="title"/>
          </p:nvPr>
        </p:nvSpPr>
        <p:spPr>
          <a:xfrm>
            <a:off x="893700" y="358389"/>
            <a:ext cx="7356366" cy="701287"/>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b="1" i="0">
                <a:solidFill>
                  <a:schemeClr val="tx1">
                    <a:lumMod val="50000"/>
                  </a:schemeClr>
                </a:solidFill>
                <a:latin typeface="BIZ UDPGothic" panose="020B0400000000000000" pitchFamily="34" charset="-128"/>
                <a:ea typeface="BIZ UDPGothic" panose="020B0400000000000000" pitchFamily="34" charset="-128"/>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r>
              <a:rPr lang="ja-JP" altLang="en-US"/>
              <a:t>マスター タイトルの書式設定</a:t>
            </a:r>
            <a:endParaRPr/>
          </a:p>
        </p:txBody>
      </p:sp>
      <p:sp>
        <p:nvSpPr>
          <p:cNvPr id="54" name="Google Shape;54;p7"/>
          <p:cNvSpPr txBox="1">
            <a:spLocks noGrp="1"/>
          </p:cNvSpPr>
          <p:nvPr>
            <p:ph type="body" idx="1"/>
          </p:nvPr>
        </p:nvSpPr>
        <p:spPr>
          <a:xfrm>
            <a:off x="893700" y="1200150"/>
            <a:ext cx="2371200" cy="3725700"/>
          </a:xfrm>
          <a:prstGeom prst="rect">
            <a:avLst/>
          </a:prstGeom>
        </p:spPr>
        <p:txBody>
          <a:bodyPr spcFirstLastPara="1" wrap="square" lIns="91425" tIns="91425" rIns="91425" bIns="91425" anchor="t" anchorCtr="0">
            <a:noAutofit/>
          </a:bodyPr>
          <a:lstStyle>
            <a:lvl1pPr marL="139697" lvl="0" indent="0" rtl="0">
              <a:spcBef>
                <a:spcPts val="600"/>
              </a:spcBef>
              <a:spcAft>
                <a:spcPts val="0"/>
              </a:spcAft>
              <a:buSzPts val="1400"/>
              <a:buNone/>
              <a:defRPr sz="1400" b="0" i="0">
                <a:latin typeface="BIZ UDPGothic" panose="020B0400000000000000" pitchFamily="34" charset="-128"/>
                <a:ea typeface="BIZ UDPGothic" panose="020B0400000000000000" pitchFamily="34" charset="-128"/>
              </a:defRPr>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pPr lvl="0"/>
            <a:r>
              <a:rPr lang="ja-JP" altLang="en-US"/>
              <a:t>マスター テキストの書式設定</a:t>
            </a:r>
          </a:p>
        </p:txBody>
      </p:sp>
      <p:sp>
        <p:nvSpPr>
          <p:cNvPr id="55" name="Google Shape;55;p7"/>
          <p:cNvSpPr txBox="1">
            <a:spLocks noGrp="1"/>
          </p:cNvSpPr>
          <p:nvPr>
            <p:ph type="body" idx="2"/>
          </p:nvPr>
        </p:nvSpPr>
        <p:spPr>
          <a:xfrm>
            <a:off x="3386404" y="1200150"/>
            <a:ext cx="2371200" cy="3725700"/>
          </a:xfrm>
          <a:prstGeom prst="rect">
            <a:avLst/>
          </a:prstGeom>
        </p:spPr>
        <p:txBody>
          <a:bodyPr spcFirstLastPara="1" wrap="square" lIns="91425" tIns="91425" rIns="91425" bIns="91425" anchor="t" anchorCtr="0">
            <a:noAutofit/>
          </a:bodyPr>
          <a:lstStyle>
            <a:lvl1pPr marL="139697" lvl="0" indent="0" rtl="0">
              <a:spcBef>
                <a:spcPts val="600"/>
              </a:spcBef>
              <a:spcAft>
                <a:spcPts val="0"/>
              </a:spcAft>
              <a:buSzPts val="1400"/>
              <a:buNone/>
              <a:defRPr sz="1400" b="0" i="0">
                <a:latin typeface="BIZ UDPGothic" panose="020B0400000000000000" pitchFamily="34" charset="-128"/>
                <a:ea typeface="BIZ UDPGothic" panose="020B0400000000000000" pitchFamily="34" charset="-128"/>
              </a:defRPr>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pPr lvl="0"/>
            <a:r>
              <a:rPr lang="ja-JP" altLang="en-US"/>
              <a:t>マスター テキストの書式設定</a:t>
            </a:r>
          </a:p>
        </p:txBody>
      </p:sp>
      <p:sp>
        <p:nvSpPr>
          <p:cNvPr id="56" name="Google Shape;56;p7"/>
          <p:cNvSpPr txBox="1">
            <a:spLocks noGrp="1"/>
          </p:cNvSpPr>
          <p:nvPr>
            <p:ph type="body" idx="3"/>
          </p:nvPr>
        </p:nvSpPr>
        <p:spPr>
          <a:xfrm>
            <a:off x="5879107" y="1200150"/>
            <a:ext cx="2371200" cy="3725700"/>
          </a:xfrm>
          <a:prstGeom prst="rect">
            <a:avLst/>
          </a:prstGeom>
        </p:spPr>
        <p:txBody>
          <a:bodyPr spcFirstLastPara="1" wrap="square" lIns="91425" tIns="91425" rIns="91425" bIns="91425" anchor="t" anchorCtr="0">
            <a:noAutofit/>
          </a:bodyPr>
          <a:lstStyle>
            <a:lvl1pPr marL="139697" lvl="0" indent="0" rtl="0">
              <a:spcBef>
                <a:spcPts val="600"/>
              </a:spcBef>
              <a:spcAft>
                <a:spcPts val="0"/>
              </a:spcAft>
              <a:buSzPts val="1400"/>
              <a:buNone/>
              <a:defRPr sz="1400" b="0" i="0">
                <a:latin typeface="BIZ UDPGothic" panose="020B0400000000000000" pitchFamily="34" charset="-128"/>
                <a:ea typeface="BIZ UDPGothic" panose="020B0400000000000000" pitchFamily="34" charset="-128"/>
              </a:defRPr>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pPr lvl="0"/>
            <a:r>
              <a:rPr lang="ja-JP" altLang="en-US"/>
              <a:t>マスター テキストの書式設定</a:t>
            </a:r>
          </a:p>
        </p:txBody>
      </p:sp>
      <p:sp>
        <p:nvSpPr>
          <p:cNvPr id="57" name="Google Shape;57;p7"/>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21867EA7-B7CA-C4D9-2BA5-2BA12487004A}"/>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5F3B028C-A69F-BC78-4393-B573D6A7CBFD}"/>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20E21139-BAAB-41D7-E5BF-D2BB8E4F2980}"/>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905F6B7A-8EB8-F06B-8698-11977124957A}"/>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84599408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8"/>
        <p:cNvGrpSpPr/>
        <p:nvPr/>
      </p:nvGrpSpPr>
      <p:grpSpPr>
        <a:xfrm>
          <a:off x="0" y="0"/>
          <a:ext cx="0" cy="0"/>
          <a:chOff x="0" y="0"/>
          <a:chExt cx="0" cy="0"/>
        </a:xfrm>
      </p:grpSpPr>
      <p:sp>
        <p:nvSpPr>
          <p:cNvPr id="63" name="Google Shape;63;p8"/>
          <p:cNvSpPr txBox="1">
            <a:spLocks noGrp="1"/>
          </p:cNvSpPr>
          <p:nvPr>
            <p:ph type="title"/>
          </p:nvPr>
        </p:nvSpPr>
        <p:spPr>
          <a:xfrm>
            <a:off x="893700" y="358388"/>
            <a:ext cx="7356366" cy="857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b="1" i="0">
                <a:solidFill>
                  <a:schemeClr val="tx1">
                    <a:lumMod val="50000"/>
                  </a:schemeClr>
                </a:solidFill>
                <a:latin typeface="BIZ UDPGothic" panose="020B0400000000000000" pitchFamily="34" charset="-128"/>
                <a:ea typeface="BIZ UDPGothic" panose="020B0400000000000000" pitchFamily="34" charset="-128"/>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r>
              <a:rPr lang="ja-JP" altLang="en-US"/>
              <a:t>マスター タイトルの書式設定</a:t>
            </a:r>
            <a:endParaRPr/>
          </a:p>
        </p:txBody>
      </p:sp>
      <p:sp>
        <p:nvSpPr>
          <p:cNvPr id="64" name="Google Shape;64;p8"/>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5ACE663B-6E2F-1A23-1DBF-7E7A08438621}"/>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127E4178-F712-EA72-E3D7-9CEA19AF21F6}"/>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5F4126CD-97E7-17A4-2B64-E8F13728C705}"/>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6635149E-8C08-E873-0255-A32563927C01}"/>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802429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5"/>
        <p:cNvGrpSpPr/>
        <p:nvPr/>
      </p:nvGrpSpPr>
      <p:grpSpPr>
        <a:xfrm>
          <a:off x="0" y="0"/>
          <a:ext cx="0" cy="0"/>
          <a:chOff x="0" y="0"/>
          <a:chExt cx="0" cy="0"/>
        </a:xfrm>
      </p:grpSpPr>
      <p:sp>
        <p:nvSpPr>
          <p:cNvPr id="70" name="Google Shape;70;p9"/>
          <p:cNvSpPr txBox="1">
            <a:spLocks noGrp="1"/>
          </p:cNvSpPr>
          <p:nvPr>
            <p:ph type="body" idx="1"/>
          </p:nvPr>
        </p:nvSpPr>
        <p:spPr>
          <a:xfrm>
            <a:off x="893700" y="4649963"/>
            <a:ext cx="6462600" cy="350700"/>
          </a:xfrm>
          <a:prstGeom prst="rect">
            <a:avLst/>
          </a:prstGeom>
        </p:spPr>
        <p:txBody>
          <a:bodyPr spcFirstLastPara="1" wrap="square" lIns="91425" tIns="91425" rIns="91425" bIns="91425" anchor="b" anchorCtr="0">
            <a:noAutofit/>
          </a:bodyPr>
          <a:lstStyle>
            <a:lvl1pPr marL="457189" lvl="0" indent="-228594">
              <a:spcBef>
                <a:spcPts val="360"/>
              </a:spcBef>
              <a:spcAft>
                <a:spcPts val="0"/>
              </a:spcAft>
              <a:buClr>
                <a:schemeClr val="dk2"/>
              </a:buClr>
              <a:buSzPts val="1400"/>
              <a:buNone/>
              <a:defRPr sz="1400" b="0" i="0">
                <a:solidFill>
                  <a:schemeClr val="dk2"/>
                </a:solidFill>
                <a:latin typeface="BIZ UDPGothic" panose="020B0400000000000000" pitchFamily="34" charset="-128"/>
                <a:ea typeface="BIZ UDPGothic" panose="020B0400000000000000" pitchFamily="34" charset="-128"/>
              </a:defRPr>
            </a:lvl1pPr>
          </a:lstStyle>
          <a:p>
            <a:pPr lvl="0"/>
            <a:r>
              <a:rPr lang="ja-JP" altLang="en-US"/>
              <a:t>マスター テキストの書式設定</a:t>
            </a:r>
          </a:p>
        </p:txBody>
      </p:sp>
      <p:sp>
        <p:nvSpPr>
          <p:cNvPr id="71" name="Google Shape;71;p9"/>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39DCCACA-68FD-45A4-614A-564C6399E8C7}"/>
              </a:ext>
            </a:extLst>
          </p:cNvPr>
          <p:cNvSpPr/>
          <p:nvPr/>
        </p:nvSpPr>
        <p:spPr>
          <a:xfrm>
            <a:off x="7356366" y="-3267"/>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B7ADFE7D-45B3-6777-54D4-2CAB039C30AC}"/>
              </a:ext>
            </a:extLst>
          </p:cNvPr>
          <p:cNvSpPr/>
          <p:nvPr/>
        </p:nvSpPr>
        <p:spPr>
          <a:xfrm>
            <a:off x="8250312" y="-3267"/>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7C54AC58-1D04-3643-E8D5-4D2D6D6FF02C}"/>
              </a:ext>
            </a:extLst>
          </p:cNvPr>
          <p:cNvSpPr/>
          <p:nvPr/>
        </p:nvSpPr>
        <p:spPr>
          <a:xfrm>
            <a:off x="0" y="-3267"/>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E2D58F6A-26FB-0653-5E59-12AB88032BCD}"/>
              </a:ext>
            </a:extLst>
          </p:cNvPr>
          <p:cNvSpPr/>
          <p:nvPr/>
        </p:nvSpPr>
        <p:spPr>
          <a:xfrm>
            <a:off x="893710" y="-3267"/>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4149006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7" name="Google Shape;77;p10"/>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C404BD68-A798-1F03-4645-955FF82EE1F6}"/>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1956D683-4FDE-D3A8-A9A8-0D9FB0D07214}"/>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8B212D52-D3AC-F38C-B88C-A1780D8324E4}"/>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CB2E6FA9-847E-D7F7-7A68-B2D36518B292}"/>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1922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1"/>
        </a:solidFill>
        <a:effectLst/>
      </p:bgPr>
    </p:bg>
    <p:spTree>
      <p:nvGrpSpPr>
        <p:cNvPr id="1" name="Shape 78"/>
        <p:cNvGrpSpPr/>
        <p:nvPr/>
      </p:nvGrpSpPr>
      <p:grpSpPr>
        <a:xfrm>
          <a:off x="0" y="0"/>
          <a:ext cx="0" cy="0"/>
          <a:chOff x="0" y="0"/>
          <a:chExt cx="0" cy="0"/>
        </a:xfrm>
      </p:grpSpPr>
      <p:sp>
        <p:nvSpPr>
          <p:cNvPr id="83" name="Google Shape;83;p11"/>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112988766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3"/>
        <p:cNvGrpSpPr/>
        <p:nvPr/>
      </p:nvGrpSpPr>
      <p:grpSpPr>
        <a:xfrm>
          <a:off x="0" y="0"/>
          <a:ext cx="0" cy="0"/>
          <a:chOff x="0" y="0"/>
          <a:chExt cx="0" cy="0"/>
        </a:xfrm>
      </p:grpSpPr>
      <p:sp>
        <p:nvSpPr>
          <p:cNvPr id="24" name="Google Shape;24;p4"/>
          <p:cNvSpPr txBox="1">
            <a:spLocks noGrp="1"/>
          </p:cNvSpPr>
          <p:nvPr>
            <p:ph type="body" idx="1"/>
          </p:nvPr>
        </p:nvSpPr>
        <p:spPr>
          <a:xfrm>
            <a:off x="1710425" y="2161800"/>
            <a:ext cx="5723700" cy="819900"/>
          </a:xfrm>
          <a:prstGeom prst="rect">
            <a:avLst/>
          </a:prstGeom>
        </p:spPr>
        <p:txBody>
          <a:bodyPr spcFirstLastPara="1" wrap="square" lIns="91425" tIns="91425" rIns="91425" bIns="91425" anchor="t" anchorCtr="0">
            <a:noAutofit/>
          </a:bodyPr>
          <a:lstStyle>
            <a:lvl1pPr marL="76198" lvl="0" indent="0" algn="ctr" rtl="0">
              <a:spcBef>
                <a:spcPts val="600"/>
              </a:spcBef>
              <a:spcAft>
                <a:spcPts val="0"/>
              </a:spcAft>
              <a:buSzPts val="2400"/>
              <a:buNone/>
              <a:defRPr sz="3200" b="0" i="0">
                <a:latin typeface="BIZ UDPGothic" panose="020B0400000000000000" pitchFamily="34" charset="-128"/>
                <a:ea typeface="BIZ UDPGothic" panose="020B0400000000000000" pitchFamily="34" charset="-128"/>
              </a:defRPr>
            </a:lvl1pPr>
            <a:lvl2pPr marL="914378" lvl="1" indent="-380990" algn="ctr" rtl="0">
              <a:spcBef>
                <a:spcPts val="0"/>
              </a:spcBef>
              <a:spcAft>
                <a:spcPts val="0"/>
              </a:spcAft>
              <a:buSzPts val="2400"/>
              <a:buChar char="○"/>
              <a:defRPr i="1"/>
            </a:lvl2pPr>
            <a:lvl3pPr marL="1371566" lvl="2" indent="-380990" algn="ctr" rtl="0">
              <a:spcBef>
                <a:spcPts val="0"/>
              </a:spcBef>
              <a:spcAft>
                <a:spcPts val="0"/>
              </a:spcAft>
              <a:buSzPts val="2400"/>
              <a:buChar char="■"/>
              <a:defRPr i="1"/>
            </a:lvl3pPr>
            <a:lvl4pPr marL="1828754" lvl="3" indent="-380990" algn="ctr" rtl="0">
              <a:spcBef>
                <a:spcPts val="0"/>
              </a:spcBef>
              <a:spcAft>
                <a:spcPts val="0"/>
              </a:spcAft>
              <a:buSzPts val="2400"/>
              <a:buChar char="●"/>
              <a:defRPr i="1"/>
            </a:lvl4pPr>
            <a:lvl5pPr marL="2285943" lvl="4" indent="-380990" algn="ctr" rtl="0">
              <a:spcBef>
                <a:spcPts val="0"/>
              </a:spcBef>
              <a:spcAft>
                <a:spcPts val="0"/>
              </a:spcAft>
              <a:buSzPts val="2400"/>
              <a:buChar char="○"/>
              <a:defRPr i="1"/>
            </a:lvl5pPr>
            <a:lvl6pPr marL="2743132" lvl="5" indent="-380990" algn="ctr" rtl="0">
              <a:spcBef>
                <a:spcPts val="0"/>
              </a:spcBef>
              <a:spcAft>
                <a:spcPts val="0"/>
              </a:spcAft>
              <a:buSzPts val="2400"/>
              <a:buChar char="■"/>
              <a:defRPr i="1"/>
            </a:lvl6pPr>
            <a:lvl7pPr marL="3200320" lvl="6" indent="-380990" algn="ctr" rtl="0">
              <a:spcBef>
                <a:spcPts val="0"/>
              </a:spcBef>
              <a:spcAft>
                <a:spcPts val="0"/>
              </a:spcAft>
              <a:buSzPts val="2400"/>
              <a:buChar char="●"/>
              <a:defRPr i="1"/>
            </a:lvl7pPr>
            <a:lvl8pPr marL="3657509" lvl="7" indent="-380990" algn="ctr" rtl="0">
              <a:spcBef>
                <a:spcPts val="0"/>
              </a:spcBef>
              <a:spcAft>
                <a:spcPts val="0"/>
              </a:spcAft>
              <a:buSzPts val="2400"/>
              <a:buChar char="○"/>
              <a:defRPr i="1"/>
            </a:lvl8pPr>
            <a:lvl9pPr marL="4114697" lvl="8" indent="-380990" algn="ctr">
              <a:spcBef>
                <a:spcPts val="0"/>
              </a:spcBef>
              <a:spcAft>
                <a:spcPts val="0"/>
              </a:spcAft>
              <a:buSzPts val="2400"/>
              <a:buChar char="■"/>
              <a:defRPr i="1"/>
            </a:lvl9pPr>
          </a:lstStyle>
          <a:p>
            <a:pPr lvl="0"/>
            <a:r>
              <a:rPr lang="ja-JP" altLang="en-US"/>
              <a:t>マスター テキストの書式設定</a:t>
            </a:r>
          </a:p>
        </p:txBody>
      </p:sp>
      <p:sp>
        <p:nvSpPr>
          <p:cNvPr id="25" name="Google Shape;25;p4"/>
          <p:cNvSpPr txBox="1"/>
          <p:nvPr/>
        </p:nvSpPr>
        <p:spPr>
          <a:xfrm>
            <a:off x="3593404" y="1109485"/>
            <a:ext cx="1957200" cy="98038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600" b="1">
                <a:solidFill>
                  <a:schemeClr val="tx1"/>
                </a:solidFill>
              </a:rPr>
              <a:t>“</a:t>
            </a:r>
            <a:endParaRPr sz="9600" b="1">
              <a:solidFill>
                <a:schemeClr val="tx1"/>
              </a:solidFill>
            </a:endParaRPr>
          </a:p>
        </p:txBody>
      </p:sp>
      <p:sp>
        <p:nvSpPr>
          <p:cNvPr id="26" name="Google Shape;26;p4"/>
          <p:cNvSpPr/>
          <p:nvPr/>
        </p:nvSpPr>
        <p:spPr>
          <a:xfrm>
            <a:off x="5723283" y="1599675"/>
            <a:ext cx="17103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7" name="Google Shape;27;p4"/>
          <p:cNvSpPr/>
          <p:nvPr/>
        </p:nvSpPr>
        <p:spPr>
          <a:xfrm>
            <a:off x="7434177" y="1599675"/>
            <a:ext cx="17103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8" name="Google Shape;28;p4"/>
          <p:cNvSpPr/>
          <p:nvPr/>
        </p:nvSpPr>
        <p:spPr>
          <a:xfrm>
            <a:off x="0" y="1599675"/>
            <a:ext cx="17103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9" name="Google Shape;29;p4"/>
          <p:cNvSpPr/>
          <p:nvPr/>
        </p:nvSpPr>
        <p:spPr>
          <a:xfrm>
            <a:off x="1710425" y="1599675"/>
            <a:ext cx="17103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0" name="Google Shape;30;p4"/>
          <p:cNvSpPr txBox="1">
            <a:spLocks noGrp="1"/>
          </p:cNvSpPr>
          <p:nvPr>
            <p:ph type="sldNum" idx="12"/>
          </p:nvPr>
        </p:nvSpPr>
        <p:spPr>
          <a:xfrm>
            <a:off x="0" y="4751622"/>
            <a:ext cx="9144000" cy="313500"/>
          </a:xfrm>
          <a:prstGeom prst="rect">
            <a:avLst/>
          </a:prstGeom>
        </p:spPr>
        <p:txBody>
          <a:bodyPr spcFirstLastPara="1" wrap="square" lIns="91425" tIns="91425" rIns="91425" bIns="91425" anchor="t" anchorCtr="0">
            <a:noAutofit/>
          </a:bodyPr>
          <a:lstStyle>
            <a:lvl1pPr lvl="0" algn="ctr">
              <a:buNone/>
              <a:defRPr b="0" i="0"/>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46612456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タイトル スライド">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71600" y="3813888"/>
            <a:ext cx="6400800" cy="469218"/>
          </a:xfrm>
          <a:prstGeom prst="rect">
            <a:avLst/>
          </a:prstGeom>
        </p:spPr>
        <p:txBody>
          <a:bodyPr/>
          <a:lstStyle>
            <a:lvl1pPr marL="0" indent="0" algn="ctr">
              <a:buNone/>
              <a:defRPr>
                <a:solidFill>
                  <a:schemeClr val="tx1">
                    <a:lumMod val="75000"/>
                    <a:lumOff val="25000"/>
                  </a:schemeClr>
                </a:solidFill>
                <a:latin typeface="游ゴシック" panose="020B0400000000000000" pitchFamily="50" charset="-128"/>
                <a:ea typeface="游ゴシック" panose="020B0400000000000000" pitchFamily="50" charset="-128"/>
              </a:defRPr>
            </a:lvl1pPr>
            <a:lvl2pPr marL="342866" indent="0" algn="ctr">
              <a:buNone/>
              <a:defRPr>
                <a:solidFill>
                  <a:schemeClr val="tx1">
                    <a:tint val="75000"/>
                  </a:schemeClr>
                </a:solidFill>
              </a:defRPr>
            </a:lvl2pPr>
            <a:lvl3pPr marL="685732" indent="0" algn="ctr">
              <a:buNone/>
              <a:defRPr>
                <a:solidFill>
                  <a:schemeClr val="tx1">
                    <a:tint val="75000"/>
                  </a:schemeClr>
                </a:solidFill>
              </a:defRPr>
            </a:lvl3pPr>
            <a:lvl4pPr marL="1028598" indent="0" algn="ctr">
              <a:buNone/>
              <a:defRPr>
                <a:solidFill>
                  <a:schemeClr val="tx1">
                    <a:tint val="75000"/>
                  </a:schemeClr>
                </a:solidFill>
              </a:defRPr>
            </a:lvl4pPr>
            <a:lvl5pPr marL="1371464" indent="0" algn="ctr">
              <a:buNone/>
              <a:defRPr>
                <a:solidFill>
                  <a:schemeClr val="tx1">
                    <a:tint val="75000"/>
                  </a:schemeClr>
                </a:solidFill>
              </a:defRPr>
            </a:lvl5pPr>
            <a:lvl6pPr marL="1714331" indent="0" algn="ctr">
              <a:buNone/>
              <a:defRPr>
                <a:solidFill>
                  <a:schemeClr val="tx1">
                    <a:tint val="75000"/>
                  </a:schemeClr>
                </a:solidFill>
              </a:defRPr>
            </a:lvl6pPr>
            <a:lvl7pPr marL="2057195" indent="0" algn="ctr">
              <a:buNone/>
              <a:defRPr>
                <a:solidFill>
                  <a:schemeClr val="tx1">
                    <a:tint val="75000"/>
                  </a:schemeClr>
                </a:solidFill>
              </a:defRPr>
            </a:lvl7pPr>
            <a:lvl8pPr marL="2400060" indent="0" algn="ctr">
              <a:buNone/>
              <a:defRPr>
                <a:solidFill>
                  <a:schemeClr val="tx1">
                    <a:tint val="75000"/>
                  </a:schemeClr>
                </a:solidFill>
              </a:defRPr>
            </a:lvl8pPr>
            <a:lvl9pPr marL="2742926" indent="0" algn="ctr">
              <a:buNone/>
              <a:defRPr>
                <a:solidFill>
                  <a:schemeClr val="tx1">
                    <a:tint val="75000"/>
                  </a:schemeClr>
                </a:solidFill>
              </a:defRPr>
            </a:lvl9pPr>
          </a:lstStyle>
          <a:p>
            <a:r>
              <a:rPr lang="ja-JP" altLang="en-US"/>
              <a:t>マスター サブタイトルの書式設定</a:t>
            </a:r>
          </a:p>
        </p:txBody>
      </p:sp>
      <p:sp>
        <p:nvSpPr>
          <p:cNvPr id="2" name="Google Shape;59;p8">
            <a:extLst>
              <a:ext uri="{FF2B5EF4-FFF2-40B4-BE49-F238E27FC236}">
                <a16:creationId xmlns:a16="http://schemas.microsoft.com/office/drawing/2014/main" id="{808EB531-2B45-6747-7C32-52EA2ABF44C3}"/>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0;p8">
            <a:extLst>
              <a:ext uri="{FF2B5EF4-FFF2-40B4-BE49-F238E27FC236}">
                <a16:creationId xmlns:a16="http://schemas.microsoft.com/office/drawing/2014/main" id="{B59A09FF-07E9-D401-ABB4-9579E0DDFAE4}"/>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1;p8">
            <a:extLst>
              <a:ext uri="{FF2B5EF4-FFF2-40B4-BE49-F238E27FC236}">
                <a16:creationId xmlns:a16="http://schemas.microsoft.com/office/drawing/2014/main" id="{C9946FFC-12F2-5FC7-DBA6-3221B8850CE4}"/>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2;p8">
            <a:extLst>
              <a:ext uri="{FF2B5EF4-FFF2-40B4-BE49-F238E27FC236}">
                <a16:creationId xmlns:a16="http://schemas.microsoft.com/office/drawing/2014/main" id="{23C6DA69-4B8C-4BE9-CBD8-4F18655E5F87}"/>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156204576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6_タイトルとコンテンツ">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85696"/>
            <a:ext cx="8229600" cy="972108"/>
          </a:xfrm>
          <a:prstGeom prst="rect">
            <a:avLst/>
          </a:prstGeom>
        </p:spPr>
        <p:txBody>
          <a:bodyPr>
            <a:normAutofit/>
          </a:bodyPr>
          <a:lstStyle>
            <a:lvl1pPr>
              <a:defRPr sz="3600">
                <a:solidFill>
                  <a:schemeClr val="tx1">
                    <a:lumMod val="50000"/>
                  </a:schemeClr>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3" name="Google Shape;59;p8">
            <a:extLst>
              <a:ext uri="{FF2B5EF4-FFF2-40B4-BE49-F238E27FC236}">
                <a16:creationId xmlns:a16="http://schemas.microsoft.com/office/drawing/2014/main" id="{10377CCF-68FD-C625-B1C7-5424852C0691}"/>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0;p8">
            <a:extLst>
              <a:ext uri="{FF2B5EF4-FFF2-40B4-BE49-F238E27FC236}">
                <a16:creationId xmlns:a16="http://schemas.microsoft.com/office/drawing/2014/main" id="{3C68FE37-03FC-FD04-419A-3A72E9A27811}"/>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1;p8">
            <a:extLst>
              <a:ext uri="{FF2B5EF4-FFF2-40B4-BE49-F238E27FC236}">
                <a16:creationId xmlns:a16="http://schemas.microsoft.com/office/drawing/2014/main" id="{09F07A00-DB08-833B-DD3B-76A46EE23F1D}"/>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2;p8">
            <a:extLst>
              <a:ext uri="{FF2B5EF4-FFF2-40B4-BE49-F238E27FC236}">
                <a16:creationId xmlns:a16="http://schemas.microsoft.com/office/drawing/2014/main" id="{7D765330-434D-04F3-31F0-98E8851DFC49}"/>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0047841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タイトルとコンテンツ">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17612"/>
            <a:ext cx="8229600" cy="972108"/>
          </a:xfrm>
          <a:prstGeom prst="rect">
            <a:avLst/>
          </a:prstGeom>
        </p:spPr>
        <p:txBody>
          <a:bodyPr/>
          <a:lstStyle>
            <a:lvl1pPr>
              <a:defRPr sz="3000">
                <a:solidFill>
                  <a:schemeClr val="bg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3" name="コンテンツ プレースホルダー 2"/>
          <p:cNvSpPr>
            <a:spLocks noGrp="1"/>
          </p:cNvSpPr>
          <p:nvPr>
            <p:ph idx="1"/>
          </p:nvPr>
        </p:nvSpPr>
        <p:spPr>
          <a:xfrm>
            <a:off x="893700" y="1373588"/>
            <a:ext cx="7283860" cy="3552300"/>
          </a:xfrm>
          <a:prstGeom prst="rect">
            <a:avLst/>
          </a:prstGeom>
        </p:spPr>
        <p:txBody>
          <a:bodyPr/>
          <a:lstStyle>
            <a:lvl1pPr marL="198815" indent="-198815">
              <a:buFont typeface="Wingdings" panose="05000000000000000000" pitchFamily="2" charset="2"/>
              <a:buChar char="n"/>
              <a:defRPr sz="1800">
                <a:latin typeface="游ゴシック" panose="020B0400000000000000" pitchFamily="50" charset="-128"/>
                <a:ea typeface="游ゴシック" panose="020B0400000000000000" pitchFamily="50" charset="-128"/>
              </a:defRPr>
            </a:lvl1pPr>
            <a:lvl2pPr marL="335720" indent="-130957">
              <a:buFont typeface="Wingdings" panose="05000000000000000000" pitchFamily="2" charset="2"/>
              <a:buChar char=""/>
              <a:tabLst/>
              <a:defRPr sz="1500">
                <a:latin typeface="游ゴシック" panose="020B0400000000000000" pitchFamily="50" charset="-128"/>
                <a:ea typeface="游ゴシック" panose="020B0400000000000000" pitchFamily="50" charset="-128"/>
              </a:defRPr>
            </a:lvl2pPr>
            <a:lvl3pPr marL="540490" indent="-138101">
              <a:buFont typeface="游ゴシック" panose="020B0400000000000000" pitchFamily="50" charset="-128"/>
              <a:buChar char="-"/>
              <a:defRPr sz="1350">
                <a:latin typeface="游ゴシック" panose="020B0400000000000000" pitchFamily="50" charset="-128"/>
                <a:ea typeface="游ゴシック" panose="020B0400000000000000" pitchFamily="50" charset="-128"/>
              </a:defRPr>
            </a:lvl3pPr>
            <a:lvl4pPr marL="741686" indent="0">
              <a:buNone/>
              <a:defRPr sz="1200">
                <a:latin typeface="游ゴシック" panose="020B0400000000000000" pitchFamily="50" charset="-128"/>
                <a:ea typeface="游ゴシック" panose="020B0400000000000000" pitchFamily="50" charset="-128"/>
              </a:defRPr>
            </a:lvl4pPr>
            <a:lvl5pPr marL="672638" indent="-132148">
              <a:defRPr sz="1200">
                <a:latin typeface="游ゴシック" panose="020B0400000000000000" pitchFamily="50" charset="-128"/>
                <a:ea typeface="游ゴシック" panose="020B0400000000000000"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4" name="Google Shape;59;p8">
            <a:extLst>
              <a:ext uri="{FF2B5EF4-FFF2-40B4-BE49-F238E27FC236}">
                <a16:creationId xmlns:a16="http://schemas.microsoft.com/office/drawing/2014/main" id="{3665CAC3-D270-64A0-BA83-9AE5B0237E03}"/>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0;p8">
            <a:extLst>
              <a:ext uri="{FF2B5EF4-FFF2-40B4-BE49-F238E27FC236}">
                <a16:creationId xmlns:a16="http://schemas.microsoft.com/office/drawing/2014/main" id="{3BEEC9AD-0BA0-45B7-3BEF-48EFE2276CD3}"/>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1;p8">
            <a:extLst>
              <a:ext uri="{FF2B5EF4-FFF2-40B4-BE49-F238E27FC236}">
                <a16:creationId xmlns:a16="http://schemas.microsoft.com/office/drawing/2014/main" id="{FF1D8436-F37E-1B1F-7E9C-2E611051A552}"/>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 name="Google Shape;62;p8">
            <a:extLst>
              <a:ext uri="{FF2B5EF4-FFF2-40B4-BE49-F238E27FC236}">
                <a16:creationId xmlns:a16="http://schemas.microsoft.com/office/drawing/2014/main" id="{1F4B23DB-C6A9-7891-A2CD-3F5EEB3C4DFB}"/>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173767416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2555776" y="1707654"/>
            <a:ext cx="6120680" cy="1782198"/>
          </a:xfrm>
        </p:spPr>
        <p:txBody>
          <a:bodyPr>
            <a:noAutofit/>
          </a:bodyPr>
          <a:lstStyle>
            <a:lvl1pPr algn="l">
              <a:defRPr sz="3600">
                <a:effectLst/>
                <a:latin typeface="游ゴシック" panose="020B0400000000000000" pitchFamily="50" charset="-128"/>
                <a:ea typeface="游ゴシック" panose="020B0400000000000000" pitchFamily="50" charset="-128"/>
              </a:defRPr>
            </a:lvl1pPr>
          </a:lstStyle>
          <a:p>
            <a:r>
              <a:rPr lang="ja-JP" altLang="en-US"/>
              <a:t>マスター タイトルの書式設定</a:t>
            </a:r>
          </a:p>
        </p:txBody>
      </p:sp>
      <p:sp>
        <p:nvSpPr>
          <p:cNvPr id="3" name="サブタイトル 2"/>
          <p:cNvSpPr>
            <a:spLocks noGrp="1"/>
          </p:cNvSpPr>
          <p:nvPr>
            <p:ph type="subTitle" idx="1"/>
          </p:nvPr>
        </p:nvSpPr>
        <p:spPr>
          <a:xfrm>
            <a:off x="1371600" y="3813888"/>
            <a:ext cx="6400800" cy="469218"/>
          </a:xfrm>
        </p:spPr>
        <p:txBody>
          <a:bodyPr/>
          <a:lstStyle>
            <a:lvl1pPr marL="0" indent="0" algn="ctr">
              <a:buNone/>
              <a:defRPr>
                <a:solidFill>
                  <a:schemeClr val="tx1">
                    <a:lumMod val="75000"/>
                    <a:lumOff val="25000"/>
                  </a:schemeClr>
                </a:solidFill>
                <a:latin typeface="游ゴシック" panose="020B0400000000000000" pitchFamily="50" charset="-128"/>
                <a:ea typeface="游ゴシック" panose="020B0400000000000000" pitchFamily="50" charset="-128"/>
              </a:defRPr>
            </a:lvl1pPr>
            <a:lvl2pPr marL="342866" indent="0" algn="ctr">
              <a:buNone/>
              <a:defRPr>
                <a:solidFill>
                  <a:schemeClr val="tx1">
                    <a:tint val="75000"/>
                  </a:schemeClr>
                </a:solidFill>
              </a:defRPr>
            </a:lvl2pPr>
            <a:lvl3pPr marL="685732" indent="0" algn="ctr">
              <a:buNone/>
              <a:defRPr>
                <a:solidFill>
                  <a:schemeClr val="tx1">
                    <a:tint val="75000"/>
                  </a:schemeClr>
                </a:solidFill>
              </a:defRPr>
            </a:lvl3pPr>
            <a:lvl4pPr marL="1028598" indent="0" algn="ctr">
              <a:buNone/>
              <a:defRPr>
                <a:solidFill>
                  <a:schemeClr val="tx1">
                    <a:tint val="75000"/>
                  </a:schemeClr>
                </a:solidFill>
              </a:defRPr>
            </a:lvl4pPr>
            <a:lvl5pPr marL="1371464" indent="0" algn="ctr">
              <a:buNone/>
              <a:defRPr>
                <a:solidFill>
                  <a:schemeClr val="tx1">
                    <a:tint val="75000"/>
                  </a:schemeClr>
                </a:solidFill>
              </a:defRPr>
            </a:lvl5pPr>
            <a:lvl6pPr marL="1714331" indent="0" algn="ctr">
              <a:buNone/>
              <a:defRPr>
                <a:solidFill>
                  <a:schemeClr val="tx1">
                    <a:tint val="75000"/>
                  </a:schemeClr>
                </a:solidFill>
              </a:defRPr>
            </a:lvl6pPr>
            <a:lvl7pPr marL="2057195" indent="0" algn="ctr">
              <a:buNone/>
              <a:defRPr>
                <a:solidFill>
                  <a:schemeClr val="tx1">
                    <a:tint val="75000"/>
                  </a:schemeClr>
                </a:solidFill>
              </a:defRPr>
            </a:lvl7pPr>
            <a:lvl8pPr marL="2400060" indent="0" algn="ctr">
              <a:buNone/>
              <a:defRPr>
                <a:solidFill>
                  <a:schemeClr val="tx1">
                    <a:tint val="75000"/>
                  </a:schemeClr>
                </a:solidFill>
              </a:defRPr>
            </a:lvl8pPr>
            <a:lvl9pPr marL="2742926"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p:cNvSpPr>
            <a:spLocks noGrp="1"/>
          </p:cNvSpPr>
          <p:nvPr>
            <p:ph type="dt" sz="half" idx="10"/>
          </p:nvPr>
        </p:nvSpPr>
        <p:spPr>
          <a:xfrm>
            <a:off x="457200" y="4767273"/>
            <a:ext cx="2135188" cy="273844"/>
          </a:xfrm>
        </p:spPr>
        <p:txBody>
          <a:bodyPr/>
          <a:lstStyle>
            <a:lvl1pPr>
              <a:defRPr/>
            </a:lvl1pPr>
          </a:lstStyle>
          <a:p>
            <a:fld id="{C764DE79-268F-4C1A-8933-263129D2AF90}" type="datetimeFigureOut">
              <a:rPr lang="en-US" dirty="0"/>
              <a:t>2/10/26</a:t>
            </a:fld>
            <a:endParaRPr lang="en-US"/>
          </a:p>
        </p:txBody>
      </p:sp>
      <p:sp>
        <p:nvSpPr>
          <p:cNvPr id="6" name="フッター プレースホルダー 4"/>
          <p:cNvSpPr>
            <a:spLocks noGrp="1"/>
          </p:cNvSpPr>
          <p:nvPr>
            <p:ph type="ftr" sz="quarter" idx="11"/>
          </p:nvPr>
        </p:nvSpPr>
        <p:spPr/>
        <p:txBody>
          <a:bodyPr/>
          <a:lstStyle>
            <a:lvl1pPr>
              <a:defRPr/>
            </a:lvl1pPr>
          </a:lstStyle>
          <a:p>
            <a:endParaRPr lang="en-US"/>
          </a:p>
        </p:txBody>
      </p:sp>
      <p:sp>
        <p:nvSpPr>
          <p:cNvPr id="7" name="スライド番号プレースホルダー 5"/>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218895096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8_タイトルとコンテンツ">
    <p:bg>
      <p:bgPr>
        <a:solidFill>
          <a:schemeClr val="bg1"/>
        </a:solidFill>
        <a:effectLst/>
      </p:bgPr>
    </p:bg>
    <p:spTree>
      <p:nvGrpSpPr>
        <p:cNvPr id="1" name=""/>
        <p:cNvGrpSpPr/>
        <p:nvPr/>
      </p:nvGrpSpPr>
      <p:grpSpPr>
        <a:xfrm>
          <a:off x="0" y="0"/>
          <a:ext cx="0" cy="0"/>
          <a:chOff x="0" y="0"/>
          <a:chExt cx="0" cy="0"/>
        </a:xfrm>
      </p:grpSpPr>
      <p:sp>
        <p:nvSpPr>
          <p:cNvPr id="7" name="正方形/長方形 6"/>
          <p:cNvSpPr/>
          <p:nvPr/>
        </p:nvSpPr>
        <p:spPr>
          <a:xfrm>
            <a:off x="0" y="-3644"/>
            <a:ext cx="9144000" cy="1063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solidFill>
                <a:schemeClr val="bg1"/>
              </a:solidFill>
            </a:endParaRPr>
          </a:p>
        </p:txBody>
      </p:sp>
      <p:sp>
        <p:nvSpPr>
          <p:cNvPr id="2" name="タイトル 1"/>
          <p:cNvSpPr>
            <a:spLocks noGrp="1"/>
          </p:cNvSpPr>
          <p:nvPr>
            <p:ph type="title"/>
          </p:nvPr>
        </p:nvSpPr>
        <p:spPr>
          <a:xfrm>
            <a:off x="457200" y="87474"/>
            <a:ext cx="8229600" cy="972108"/>
          </a:xfrm>
        </p:spPr>
        <p:txBody>
          <a:bodyPr/>
          <a:lstStyle>
            <a:lvl1pPr>
              <a:defRPr sz="3000">
                <a:solidFill>
                  <a:schemeClr val="bg1"/>
                </a:solidFill>
                <a:latin typeface="游ゴシック" panose="020B0400000000000000" pitchFamily="50" charset="-128"/>
                <a:ea typeface="游ゴシック" panose="020B0400000000000000" pitchFamily="50" charset="-128"/>
              </a:defRPr>
            </a:lvl1pPr>
          </a:lstStyle>
          <a:p>
            <a:r>
              <a:rPr lang="ja-JP" altLang="en-US"/>
              <a:t>マスター タイトルの書式設定</a:t>
            </a:r>
          </a:p>
        </p:txBody>
      </p:sp>
      <p:sp>
        <p:nvSpPr>
          <p:cNvPr id="4" name="日付プレースホルダー 3"/>
          <p:cNvSpPr>
            <a:spLocks noGrp="1"/>
          </p:cNvSpPr>
          <p:nvPr>
            <p:ph type="dt" sz="half" idx="10"/>
          </p:nvPr>
        </p:nvSpPr>
        <p:spPr>
          <a:xfrm>
            <a:off x="1547813" y="4767273"/>
            <a:ext cx="1485900" cy="273844"/>
          </a:xfrm>
          <a:prstGeom prst="rect">
            <a:avLst/>
          </a:prstGeom>
        </p:spPr>
        <p:txBody>
          <a:bodyPr/>
          <a:lstStyle>
            <a:lvl1pPr>
              <a:defRPr/>
            </a:lvl1pPr>
          </a:lstStyle>
          <a:p>
            <a:fld id="{C764DE79-268F-4C1A-8933-263129D2AF90}" type="datetimeFigureOut">
              <a:rPr lang="en-US" dirty="0"/>
              <a:t>2/10/26</a:t>
            </a:fld>
            <a:endParaRPr lang="en-US"/>
          </a:p>
        </p:txBody>
      </p:sp>
      <p:sp>
        <p:nvSpPr>
          <p:cNvPr id="5" name="フッター プレースホルダー 4"/>
          <p:cNvSpPr>
            <a:spLocks noGrp="1"/>
          </p:cNvSpPr>
          <p:nvPr>
            <p:ph type="ftr" sz="quarter" idx="11"/>
          </p:nvPr>
        </p:nvSpPr>
        <p:spPr>
          <a:xfrm>
            <a:off x="3124200" y="4767273"/>
            <a:ext cx="2895600" cy="273844"/>
          </a:xfrm>
          <a:prstGeom prst="rect">
            <a:avLst/>
          </a:prstGeom>
        </p:spPr>
        <p:txBody>
          <a:bodyPr/>
          <a:lstStyle>
            <a:lvl1pPr>
              <a:defRPr/>
            </a:lvl1pPr>
          </a:lstStyle>
          <a:p>
            <a:endParaRPr lang="en-US"/>
          </a:p>
        </p:txBody>
      </p:sp>
      <p:sp>
        <p:nvSpPr>
          <p:cNvPr id="6" name="スライド番号プレースホルダー 5"/>
          <p:cNvSpPr>
            <a:spLocks noGrp="1"/>
          </p:cNvSpPr>
          <p:nvPr>
            <p:ph type="sldNum" sz="quarter" idx="12"/>
          </p:nvPr>
        </p:nvSpPr>
        <p:spPr>
          <a:xfrm>
            <a:off x="6553200" y="4767273"/>
            <a:ext cx="2133600" cy="273844"/>
          </a:xfrm>
          <a:prstGeom prst="rect">
            <a:avLst/>
          </a:prstGeom>
        </p:spPr>
        <p:txBody>
          <a:bodyPr/>
          <a:lstStyle>
            <a:lvl1pPr>
              <a:defRPr>
                <a:latin typeface="游ゴシック" panose="020B0400000000000000" pitchFamily="50" charset="-128"/>
                <a:ea typeface="游ゴシック" panose="020B0400000000000000" pitchFamily="50" charset="-128"/>
              </a:defRPr>
            </a:lvl1pPr>
          </a:lstStyle>
          <a:p>
            <a:pPr marL="0" lvl="0" indent="0" algn="r" rtl="0">
              <a:spcBef>
                <a:spcPts val="0"/>
              </a:spcBef>
              <a:spcAft>
                <a:spcPts val="0"/>
              </a:spcAft>
              <a:buNone/>
            </a:pPr>
            <a:fld id="{00000000-1234-1234-1234-123412341234}" type="slidenum">
              <a:rPr lang="en-US" altLang="ja"/>
              <a:t>‹#›</a:t>
            </a:fld>
            <a:endParaRPr lang="ja" altLang="en-US"/>
          </a:p>
        </p:txBody>
      </p:sp>
      <p:sp>
        <p:nvSpPr>
          <p:cNvPr id="8" name="コンテンツ プレースホルダー 2"/>
          <p:cNvSpPr>
            <a:spLocks noGrp="1"/>
          </p:cNvSpPr>
          <p:nvPr>
            <p:ph idx="1"/>
          </p:nvPr>
        </p:nvSpPr>
        <p:spPr>
          <a:xfrm>
            <a:off x="457200" y="1200155"/>
            <a:ext cx="8229600" cy="3394472"/>
          </a:xfrm>
        </p:spPr>
        <p:txBody>
          <a:bodyPr/>
          <a:lstStyle>
            <a:lvl1pPr marL="198815" indent="-198815" eaLnBrk="1">
              <a:buFont typeface="Wingdings" panose="05000000000000000000" pitchFamily="2" charset="2"/>
              <a:buChar char="n"/>
              <a:defRPr sz="1800">
                <a:latin typeface="游ゴシック" panose="020B0400000000000000" pitchFamily="50" charset="-128"/>
                <a:ea typeface="游ゴシック" panose="020B0400000000000000" pitchFamily="50" charset="-128"/>
              </a:defRPr>
            </a:lvl1pPr>
            <a:lvl2pPr marL="335720" indent="-130957" eaLnBrk="1">
              <a:buFont typeface="Wingdings" panose="05000000000000000000" pitchFamily="2" charset="2"/>
              <a:buChar char=""/>
              <a:tabLst/>
              <a:defRPr sz="1500">
                <a:latin typeface="游ゴシック" panose="020B0400000000000000" pitchFamily="50" charset="-128"/>
                <a:ea typeface="游ゴシック" panose="020B0400000000000000" pitchFamily="50" charset="-128"/>
              </a:defRPr>
            </a:lvl2pPr>
            <a:lvl3pPr marL="540490" indent="-138101" eaLnBrk="1">
              <a:buFont typeface="游ゴシック" panose="020B0400000000000000" pitchFamily="50" charset="-128"/>
              <a:buChar char="-"/>
              <a:defRPr sz="1350">
                <a:latin typeface="游ゴシック" panose="020B0400000000000000" pitchFamily="50" charset="-128"/>
                <a:ea typeface="游ゴシック" panose="020B0400000000000000" pitchFamily="50" charset="-128"/>
              </a:defRPr>
            </a:lvl3pPr>
            <a:lvl4pPr marL="741686" indent="0">
              <a:buNone/>
              <a:defRPr sz="1200">
                <a:latin typeface="游ゴシック" panose="020B0400000000000000" pitchFamily="50" charset="-128"/>
                <a:ea typeface="游ゴシック" panose="020B0400000000000000" pitchFamily="50" charset="-128"/>
              </a:defRPr>
            </a:lvl4pPr>
            <a:lvl5pPr marL="672638" indent="-132148" eaLnBrk="1">
              <a:defRPr sz="1200">
                <a:latin typeface="游ゴシック" panose="020B0400000000000000" pitchFamily="50" charset="-128"/>
                <a:ea typeface="游ゴシック" panose="020B0400000000000000"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Tree>
    <p:extLst>
      <p:ext uri="{BB962C8B-B14F-4D97-AF65-F5344CB8AC3E}">
        <p14:creationId xmlns:p14="http://schemas.microsoft.com/office/powerpoint/2010/main" val="2129205728"/>
      </p:ext>
    </p:extLst>
  </p:cSld>
  <p:clrMapOvr>
    <a:masterClrMapping/>
  </p:clrMapOvr>
  <p:transition>
    <p:fade thruBlk="1"/>
  </p:transition>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9_タイトルとコンテンツ">
    <p:bg>
      <p:bgPr>
        <a:solidFill>
          <a:schemeClr val="bg1"/>
        </a:solid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1547813" y="4767273"/>
            <a:ext cx="1485900" cy="273844"/>
          </a:xfrm>
          <a:prstGeom prst="rect">
            <a:avLst/>
          </a:prstGeom>
        </p:spPr>
        <p:txBody>
          <a:bodyPr/>
          <a:lstStyle>
            <a:lvl1pPr>
              <a:defRPr/>
            </a:lvl1pPr>
          </a:lstStyle>
          <a:p>
            <a:fld id="{C764DE79-268F-4C1A-8933-263129D2AF90}" type="datetimeFigureOut">
              <a:rPr lang="en-US" dirty="0"/>
              <a:t>2/10/26</a:t>
            </a:fld>
            <a:endParaRPr lang="en-US"/>
          </a:p>
        </p:txBody>
      </p:sp>
      <p:sp>
        <p:nvSpPr>
          <p:cNvPr id="6" name="スライド番号プレースホルダー 5"/>
          <p:cNvSpPr>
            <a:spLocks noGrp="1"/>
          </p:cNvSpPr>
          <p:nvPr>
            <p:ph type="sldNum" sz="quarter" idx="12"/>
          </p:nvPr>
        </p:nvSpPr>
        <p:spPr>
          <a:xfrm>
            <a:off x="6553200" y="4767273"/>
            <a:ext cx="2133600" cy="273844"/>
          </a:xfrm>
          <a:prstGeom prst="rect">
            <a:avLst/>
          </a:prstGeom>
        </p:spPr>
        <p:txBody>
          <a:bodyPr/>
          <a:lstStyle>
            <a:lvl1pPr>
              <a:defRPr/>
            </a:lvl1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161533226"/>
      </p:ext>
    </p:extLst>
  </p:cSld>
  <p:clrMapOvr>
    <a:masterClrMapping/>
  </p:clrMapOvr>
  <p:transition>
    <p:fade thruBlk="1"/>
  </p:transition>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3387392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BF15FF19-EF74-5F7E-1E90-E7B6015F2276}"/>
              </a:ext>
            </a:extLst>
          </p:cNvPr>
          <p:cNvSpPr>
            <a:spLocks noGrp="1"/>
          </p:cNvSpPr>
          <p:nvPr>
            <p:ph type="title"/>
          </p:nvPr>
        </p:nvSpPr>
        <p:spPr>
          <a:xfrm>
            <a:off x="628650" y="274639"/>
            <a:ext cx="7886700" cy="99377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17" name="テキスト プレースホルダー 16">
            <a:extLst>
              <a:ext uri="{FF2B5EF4-FFF2-40B4-BE49-F238E27FC236}">
                <a16:creationId xmlns:a16="http://schemas.microsoft.com/office/drawing/2014/main" id="{0815042E-04C2-3A48-C0EF-588B7E8D64F3}"/>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endParaRPr kumimoji="1" lang="ja-JP" altLang="en-US"/>
          </a:p>
        </p:txBody>
      </p:sp>
    </p:spTree>
    <p:extLst>
      <p:ext uri="{BB962C8B-B14F-4D97-AF65-F5344CB8AC3E}">
        <p14:creationId xmlns:p14="http://schemas.microsoft.com/office/powerpoint/2010/main" val="209032169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ransition>
    <p:fade thruBlk="1"/>
  </p:transition>
  <p:hf sldNum="0" hdr="0" ftr="0" dt="0"/>
  <p:txStyles>
    <p:title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defRPr kumimoji="1" sz="3200" b="1"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R="0" lvl="1"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19090" marR="0" lvl="0" indent="-342892" algn="l" rtl="0" eaLnBrk="1" hangingPunct="1">
        <a:lnSpc>
          <a:spcPct val="110000"/>
        </a:lnSpc>
        <a:spcBef>
          <a:spcPts val="0"/>
        </a:spcBef>
        <a:spcAft>
          <a:spcPts val="0"/>
        </a:spcAft>
        <a:buClr>
          <a:srgbClr val="000000"/>
        </a:buClr>
        <a:buFont typeface="Arial" panose="020B0604020202020204" pitchFamily="34" charset="0"/>
        <a:buChar char="•"/>
        <a:defRPr kumimoji="1" sz="28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L="0" marR="0" lvl="1" indent="0" algn="l" rtl="0" eaLnBrk="1" hangingPunct="1">
        <a:lnSpc>
          <a:spcPct val="100000"/>
        </a:lnSpc>
        <a:spcBef>
          <a:spcPts val="0"/>
        </a:spcBef>
        <a:spcAft>
          <a:spcPts val="0"/>
        </a:spcAft>
        <a:buClr>
          <a:srgbClr val="000000"/>
        </a:buClr>
        <a:buFont typeface="Arial" panose="020B0604020202020204" pitchFamily="34" charset="0"/>
        <a:buNone/>
        <a:defRPr kumimoji="1" sz="2000" b="0" i="0" u="none" strike="noStrike" cap="none">
          <a:solidFill>
            <a:srgbClr val="000000"/>
          </a:solidFill>
          <a:latin typeface="Arial"/>
          <a:ea typeface="Arial"/>
          <a:cs typeface="Arial"/>
          <a:sym typeface="Arial"/>
        </a:defRPr>
      </a:lvl2pPr>
      <a:lvl3pPr marL="457189" marR="0" lvl="2"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3pPr>
      <a:lvl4pPr marL="457189" marR="0" lvl="3"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4pPr>
      <a:lvl5pPr marL="457189" marR="0" lvl="4"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tei-c.org/"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hyperlink" Target="https://archive.org/details/greenfairybook00lang_0/page/n9/mode/2up" TargetMode="External"/><Relationship Id="rId10" Type="http://schemas.openxmlformats.org/officeDocument/2006/relationships/image" Target="../media/image10.png"/><Relationship Id="rId4" Type="http://schemas.microsoft.com/office/2007/relationships/hdphoto" Target="../media/hdphoto3.wdp"/><Relationship Id="rId9"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www.iiif.ku-orcas.kansai-u.ac.jp/books/210464810#?page=9"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16.pn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hyperlink" Target="https://members.tei-c.org/Events/meetings" TargetMode="Externa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tei-c.org/release/doc/tei-p5-doc/en/html/index.html"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microsoft.com/office/2007/relationships/hdphoto" Target="../media/hdphoto6.wdp"/><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microsoft.com/office/2007/relationships/hdphoto" Target="../media/hdphoto8.wdp"/><Relationship Id="rId5" Type="http://schemas.openxmlformats.org/officeDocument/2006/relationships/image" Target="../media/image35.png"/><Relationship Id="rId4" Type="http://schemas.microsoft.com/office/2007/relationships/hdphoto" Target="../media/hdphoto7.wdp"/></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microsoft.com/office/2007/relationships/hdphoto" Target="../media/hdphoto10.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3467165"/>
            <a:ext cx="8671536" cy="1015663"/>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GB" altLang="ja" sz="2800" dirty="0">
                <a:solidFill>
                  <a:schemeClr val="tx1">
                    <a:lumMod val="50000"/>
                  </a:schemeClr>
                </a:solidFill>
                <a:latin typeface="Helvetica" pitchFamily="2" charset="0"/>
                <a:ea typeface="Verdana" panose="020B0604030504040204" pitchFamily="34" charset="0"/>
                <a:cs typeface="Verdana" panose="020B0604030504040204" pitchFamily="34" charset="0"/>
              </a:rPr>
              <a:t>Essential Material for</a:t>
            </a:r>
            <a:br>
              <a:rPr lang="en-GB" altLang="ja" sz="2800" dirty="0">
                <a:solidFill>
                  <a:schemeClr val="tx1">
                    <a:lumMod val="50000"/>
                  </a:schemeClr>
                </a:solidFill>
                <a:latin typeface="Helvetica" pitchFamily="2" charset="0"/>
                <a:ea typeface="Verdana" panose="020B0604030504040204" pitchFamily="34" charset="0"/>
                <a:cs typeface="Verdana" panose="020B0604030504040204" pitchFamily="34" charset="0"/>
              </a:rPr>
            </a:br>
            <a:r>
              <a:rPr lang="en-GB" altLang="ja" sz="2800" dirty="0">
                <a:solidFill>
                  <a:schemeClr val="tx1">
                    <a:lumMod val="50000"/>
                  </a:schemeClr>
                </a:solidFill>
                <a:latin typeface="Helvetica" pitchFamily="2" charset="0"/>
                <a:ea typeface="Verdana" panose="020B0604030504040204" pitchFamily="34" charset="0"/>
                <a:cs typeface="Verdana" panose="020B0604030504040204" pitchFamily="34" charset="0"/>
              </a:rPr>
              <a:t> Humanities Researchers</a:t>
            </a:r>
            <a:r>
              <a:rPr lang="ja" sz="2800" dirty="0">
                <a:solidFill>
                  <a:schemeClr val="tx1">
                    <a:lumMod val="50000"/>
                  </a:schemeClr>
                </a:solidFill>
                <a:latin typeface="Helvetica" pitchFamily="2" charset="0"/>
                <a:cs typeface="Verdana" panose="020B0604030504040204" pitchFamily="34" charset="0"/>
              </a:rPr>
              <a:t>! </a:t>
            </a:r>
            <a:endParaRPr sz="2800" dirty="0">
              <a:solidFill>
                <a:schemeClr val="tx1">
                  <a:lumMod val="50000"/>
                </a:schemeClr>
              </a:solidFill>
              <a:latin typeface="Helvetica" pitchFamily="2" charset="0"/>
              <a:ea typeface="Verdana" panose="020B0604030504040204" pitchFamily="34" charset="0"/>
              <a:cs typeface="Verdana" panose="020B0604030504040204" pitchFamily="34" charset="0"/>
            </a:endParaRPr>
          </a:p>
          <a:p>
            <a:pPr marL="0" lvl="0" indent="0" algn="ctr" rtl="0">
              <a:spcBef>
                <a:spcPts val="0"/>
              </a:spcBef>
              <a:spcAft>
                <a:spcPts val="0"/>
              </a:spcAft>
              <a:buSzPts val="990"/>
              <a:buNone/>
            </a:pPr>
            <a:r>
              <a:rPr lang="en-GB" altLang="ja" sz="2800" dirty="0">
                <a:solidFill>
                  <a:schemeClr val="tx1">
                    <a:lumMod val="50000"/>
                  </a:schemeClr>
                </a:solidFill>
                <a:latin typeface="Helvetica" pitchFamily="2" charset="0"/>
                <a:ea typeface="Verdana" panose="020B0604030504040204" pitchFamily="34" charset="0"/>
                <a:cs typeface="Verdana" panose="020B0604030504040204" pitchFamily="34" charset="0"/>
              </a:rPr>
              <a:t>Envisioning a New Path in Humanities Research with Text Data and </a:t>
            </a:r>
            <a:r>
              <a:rPr lang="en-GB" altLang="ja" sz="2800" dirty="0">
                <a:solidFill>
                  <a:schemeClr val="bg2"/>
                </a:solidFill>
                <a:latin typeface="Helvetica" pitchFamily="2" charset="0"/>
                <a:ea typeface="Verdana" panose="020B0604030504040204" pitchFamily="34" charset="0"/>
                <a:cs typeface="Verdana" panose="020B0604030504040204" pitchFamily="34" charset="0"/>
              </a:rPr>
              <a:t>TEI</a:t>
            </a:r>
            <a:endParaRPr sz="2000" dirty="0">
              <a:solidFill>
                <a:schemeClr val="bg2"/>
              </a:solidFill>
              <a:latin typeface="Helvetica" pitchFamily="2" charset="0"/>
              <a:ea typeface="Verdana" panose="020B0604030504040204" pitchFamily="34" charset="0"/>
              <a:cs typeface="Verdana" panose="020B0604030504040204" pitchFamily="34" charset="0"/>
            </a:endParaRPr>
          </a:p>
        </p:txBody>
      </p:sp>
      <p:sp>
        <p:nvSpPr>
          <p:cNvPr id="2" name="テキスト ボックス 1">
            <a:extLst>
              <a:ext uri="{FF2B5EF4-FFF2-40B4-BE49-F238E27FC236}">
                <a16:creationId xmlns:a16="http://schemas.microsoft.com/office/drawing/2014/main" id="{8D1CA165-8529-E7DD-2075-FC915384E52E}"/>
              </a:ext>
            </a:extLst>
          </p:cNvPr>
          <p:cNvSpPr txBox="1"/>
          <p:nvPr/>
        </p:nvSpPr>
        <p:spPr>
          <a:xfrm>
            <a:off x="4333439" y="191312"/>
            <a:ext cx="3872409" cy="938719"/>
          </a:xfrm>
          <a:prstGeom prst="rect">
            <a:avLst/>
          </a:prstGeom>
          <a:noFill/>
        </p:spPr>
        <p:txBody>
          <a:bodyPr wrap="square">
            <a:spAutoFit/>
          </a:bodyPr>
          <a:lstStyle/>
          <a:p>
            <a:pPr algn="r"/>
            <a:r>
              <a:rPr lang="en-US" altLang="ja-JP" sz="1100" b="1" dirty="0">
                <a:solidFill>
                  <a:schemeClr val="tx1">
                    <a:lumMod val="75000"/>
                  </a:schemeClr>
                </a:solidFill>
                <a:latin typeface="Helvetica" pitchFamily="2" charset="0"/>
                <a:ea typeface="Verdana" panose="020B0604030504040204" pitchFamily="34" charset="0"/>
                <a:cs typeface="Verdana" panose="020B0604030504040204" pitchFamily="34" charset="0"/>
              </a:rPr>
              <a:t>Developing a Research Data Ecosystem for the Promotion of Data-Driven Science</a:t>
            </a:r>
          </a:p>
          <a:p>
            <a:pPr algn="r"/>
            <a:br>
              <a:rPr lang="en-US" altLang="ja-JP" sz="1100" b="1" dirty="0">
                <a:solidFill>
                  <a:schemeClr val="tx1">
                    <a:lumMod val="75000"/>
                  </a:schemeClr>
                </a:solidFill>
                <a:latin typeface="Helvetica" pitchFamily="2" charset="0"/>
                <a:ea typeface="Verdana" panose="020B0604030504040204" pitchFamily="34" charset="0"/>
                <a:cs typeface="Verdana" panose="020B0604030504040204" pitchFamily="34" charset="0"/>
              </a:rPr>
            </a:br>
            <a:r>
              <a:rPr lang="en-US" altLang="ja-JP" sz="1100" b="1" dirty="0">
                <a:solidFill>
                  <a:schemeClr val="tx1">
                    <a:lumMod val="75000"/>
                  </a:schemeClr>
                </a:solidFill>
                <a:latin typeface="Helvetica" pitchFamily="2" charset="0"/>
                <a:ea typeface="Verdana" panose="020B0604030504040204" pitchFamily="34" charset="0"/>
                <a:cs typeface="Verdana" panose="020B0604030504040204" pitchFamily="34" charset="0"/>
              </a:rPr>
              <a:t>Research Data Management Teaching Materials – Practical Edition</a:t>
            </a:r>
          </a:p>
        </p:txBody>
      </p:sp>
      <p:sp>
        <p:nvSpPr>
          <p:cNvPr id="3" name="テキスト ボックス 2">
            <a:extLst>
              <a:ext uri="{FF2B5EF4-FFF2-40B4-BE49-F238E27FC236}">
                <a16:creationId xmlns:a16="http://schemas.microsoft.com/office/drawing/2014/main" id="{3A8554DB-810C-7C46-6019-8CBA05D35356}"/>
              </a:ext>
            </a:extLst>
          </p:cNvPr>
          <p:cNvSpPr txBox="1"/>
          <p:nvPr/>
        </p:nvSpPr>
        <p:spPr>
          <a:xfrm>
            <a:off x="807521" y="1003092"/>
            <a:ext cx="7398327" cy="1723549"/>
          </a:xfrm>
          <a:prstGeom prst="rect">
            <a:avLst/>
          </a:prstGeom>
          <a:noFill/>
        </p:spPr>
        <p:txBody>
          <a:bodyPr wrap="square" rtlCol="0">
            <a:spAutoFit/>
          </a:bodyPr>
          <a:lstStyle/>
          <a:p>
            <a:pPr>
              <a:lnSpc>
                <a:spcPct val="200000"/>
              </a:lnSpc>
            </a:pPr>
            <a:r>
              <a:rPr lang="en-GB" altLang="ja-JP" sz="1600" b="1" dirty="0">
                <a:solidFill>
                  <a:schemeClr val="tx1"/>
                </a:solidFill>
                <a:latin typeface="Helvetica" pitchFamily="2" charset="0"/>
                <a:ea typeface="Verdana" panose="020B0604030504040204" pitchFamily="34" charset="0"/>
                <a:cs typeface="Verdana" panose="020B0604030504040204" pitchFamily="34" charset="0"/>
              </a:rPr>
              <a:t>The University of Osaka Global Japanese Studies Education and Research Incubator</a:t>
            </a:r>
            <a:r>
              <a:rPr lang="ja-JP" altLang="en-US" sz="1600" b="1">
                <a:solidFill>
                  <a:schemeClr val="tx1"/>
                </a:solidFill>
                <a:latin typeface="Helvetica" pitchFamily="2" charset="0"/>
                <a:ea typeface="BIZ UDPゴシック" panose="020B0400000000000000" pitchFamily="50" charset="-128"/>
                <a:cs typeface="Verdana" panose="020B0604030504040204" pitchFamily="34" charset="0"/>
              </a:rPr>
              <a:t>「</a:t>
            </a:r>
            <a:r>
              <a:rPr lang="en-GB" altLang="ja-JP" sz="1600" b="1" dirty="0">
                <a:solidFill>
                  <a:schemeClr val="tx1"/>
                </a:solidFill>
                <a:latin typeface="Helvetica" pitchFamily="2" charset="0"/>
                <a:ea typeface="Verdana" panose="020B0604030504040204" pitchFamily="34" charset="0"/>
                <a:cs typeface="Verdana" panose="020B0604030504040204" pitchFamily="34" charset="0"/>
              </a:rPr>
              <a:t>Incubator-Supported Project</a:t>
            </a:r>
            <a:r>
              <a:rPr lang="ja-JP" altLang="en-US" sz="1600" b="1">
                <a:solidFill>
                  <a:schemeClr val="tx1"/>
                </a:solidFill>
                <a:latin typeface="Helvetica" pitchFamily="2" charset="0"/>
                <a:ea typeface="BIZ UDPゴシック" panose="020B0400000000000000" pitchFamily="50" charset="-128"/>
                <a:cs typeface="Verdana" panose="020B0604030504040204" pitchFamily="34" charset="0"/>
              </a:rPr>
              <a:t>」</a:t>
            </a:r>
            <a:endParaRPr lang="en-US" altLang="ja-JP" sz="1600" b="1" dirty="0">
              <a:solidFill>
                <a:schemeClr val="tx1"/>
              </a:solidFill>
              <a:latin typeface="Helvetica" pitchFamily="2" charset="0"/>
              <a:ea typeface="Verdana" panose="020B0604030504040204" pitchFamily="34" charset="0"/>
              <a:cs typeface="Verdana" panose="020B0604030504040204" pitchFamily="34" charset="0"/>
            </a:endParaRPr>
          </a:p>
          <a:p>
            <a:r>
              <a:rPr lang="ja-JP" altLang="en-US" sz="1400" b="1">
                <a:solidFill>
                  <a:schemeClr val="tx1"/>
                </a:solidFill>
                <a:latin typeface="Helvetica" pitchFamily="2" charset="0"/>
                <a:ea typeface="BIZ UDPゴシック" panose="020B0400000000000000" pitchFamily="50" charset="-128"/>
                <a:cs typeface="Verdana" panose="020B0604030504040204" pitchFamily="34" charset="0"/>
              </a:rPr>
              <a:t>ー</a:t>
            </a:r>
            <a:r>
              <a:rPr lang="en-US" altLang="ja-JP" sz="1400" b="1" dirty="0">
                <a:solidFill>
                  <a:schemeClr val="tx1"/>
                </a:solidFill>
                <a:latin typeface="Helvetica" pitchFamily="2" charset="0"/>
                <a:ea typeface="Verdana" panose="020B0604030504040204" pitchFamily="34" charset="0"/>
                <a:cs typeface="Verdana" panose="020B0604030504040204" pitchFamily="34" charset="0"/>
              </a:rPr>
              <a:t> Developing Digital Humanities Educational Materials to Enhance Research Data Management in the Humanities</a:t>
            </a:r>
            <a:r>
              <a:rPr lang="ja-JP" altLang="en-US" sz="1400" b="1">
                <a:solidFill>
                  <a:schemeClr val="tx1"/>
                </a:solidFill>
                <a:latin typeface="Helvetica" pitchFamily="2" charset="0"/>
                <a:ea typeface="BIZ UDPゴシック" panose="020B0400000000000000" pitchFamily="50" charset="-128"/>
                <a:cs typeface="Verdana" panose="020B0604030504040204" pitchFamily="34" charset="0"/>
              </a:rPr>
              <a:t>ー</a:t>
            </a:r>
            <a:endParaRPr lang="en-US" altLang="ja-JP" sz="1400" b="1" dirty="0">
              <a:solidFill>
                <a:schemeClr val="tx1"/>
              </a:solidFill>
              <a:latin typeface="Helvetica" pitchFamily="2" charset="0"/>
              <a:ea typeface="Verdana" panose="020B0604030504040204" pitchFamily="34" charset="0"/>
              <a:cs typeface="Verdana" panose="020B0604030504040204" pitchFamily="34" charset="0"/>
            </a:endParaRPr>
          </a:p>
          <a:p>
            <a:endParaRPr kumimoji="1" lang="ja-JP" altLang="en-US">
              <a:solidFill>
                <a:schemeClr val="tx1"/>
              </a:solidFill>
              <a:latin typeface="Helvetica" pitchFamily="2" charset="0"/>
              <a:cs typeface="Verdana" panose="020B0604030504040204" pitchFamily="34" charset="0"/>
            </a:endParaRPr>
          </a:p>
        </p:txBody>
      </p:sp>
      <p:pic>
        <p:nvPicPr>
          <p:cNvPr id="1026" name="Picture 2" descr="The University of Osaka: A Driving Force for Social Transformation － The  University of Osaka">
            <a:extLst>
              <a:ext uri="{FF2B5EF4-FFF2-40B4-BE49-F238E27FC236}">
                <a16:creationId xmlns:a16="http://schemas.microsoft.com/office/drawing/2014/main" id="{FC0E1642-D6AB-F2AE-3CD2-4561C16D3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5848" y="20067"/>
            <a:ext cx="938152" cy="11333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ltLang="ja" dirty="0">
                <a:latin typeface="Helvetica" pitchFamily="2" charset="0"/>
              </a:rPr>
              <a:t>What is TEI</a:t>
            </a:r>
            <a:r>
              <a:rPr lang="ja" dirty="0">
                <a:latin typeface="Helvetica" pitchFamily="2" charset="0"/>
              </a:rPr>
              <a:t>？</a:t>
            </a:r>
            <a:endParaRPr dirty="0">
              <a:latin typeface="Helvetica" pitchFamily="2" charset="0"/>
            </a:endParaRPr>
          </a:p>
        </p:txBody>
      </p:sp>
      <p:sp>
        <p:nvSpPr>
          <p:cNvPr id="2" name="字幕 1">
            <a:extLst>
              <a:ext uri="{FF2B5EF4-FFF2-40B4-BE49-F238E27FC236}">
                <a16:creationId xmlns:a16="http://schemas.microsoft.com/office/drawing/2014/main" id="{6DAF6973-CD1B-F974-788F-3FF2F84F73B8}"/>
              </a:ext>
            </a:extLst>
          </p:cNvPr>
          <p:cNvSpPr>
            <a:spLocks noGrp="1"/>
          </p:cNvSpPr>
          <p:nvPr>
            <p:ph type="subTitle" idx="1"/>
          </p:nvPr>
        </p:nvSpPr>
        <p:spPr/>
        <p:txBody>
          <a:bodyPr/>
          <a:lstStyle/>
          <a:p>
            <a:r>
              <a:rPr lang="ja" altLang="ja-JP" b="1">
                <a:latin typeface="Helvetica" pitchFamily="2" charset="0"/>
              </a:rPr>
              <a:t>Text Encoding Initiative</a:t>
            </a:r>
            <a:endParaRPr lang="ja-JP" altLang="en-US" b="1">
              <a:latin typeface="Helvetica"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57200" y="195942"/>
            <a:ext cx="8229600" cy="863639"/>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ja" dirty="0">
                <a:latin typeface="Helvetica" pitchFamily="2" charset="0"/>
              </a:rPr>
              <a:t>TEI</a:t>
            </a:r>
            <a:r>
              <a:rPr lang="en-GB" altLang="ja" dirty="0">
                <a:latin typeface="Helvetica" pitchFamily="2" charset="0"/>
              </a:rPr>
              <a:t> (</a:t>
            </a:r>
            <a:r>
              <a:rPr lang="ja" dirty="0">
                <a:latin typeface="Helvetica" pitchFamily="2" charset="0"/>
              </a:rPr>
              <a:t>Text Encoding Initiative</a:t>
            </a:r>
            <a:r>
              <a:rPr lang="en-GB" altLang="ja">
                <a:latin typeface="Helvetica" pitchFamily="2" charset="0"/>
              </a:rPr>
              <a:t>)</a:t>
            </a:r>
            <a:endParaRPr dirty="0">
              <a:latin typeface="Helvetica" pitchFamily="2" charset="0"/>
            </a:endParaRPr>
          </a:p>
        </p:txBody>
      </p:sp>
      <p:sp>
        <p:nvSpPr>
          <p:cNvPr id="66" name="Google Shape;66;p15"/>
          <p:cNvSpPr txBox="1">
            <a:spLocks noGrp="1"/>
          </p:cNvSpPr>
          <p:nvPr>
            <p:ph idx="1"/>
          </p:nvPr>
        </p:nvSpPr>
        <p:spPr>
          <a:prstGeom prst="rect">
            <a:avLst/>
          </a:prstGeom>
        </p:spPr>
        <p:txBody>
          <a:bodyPr spcFirstLastPara="1" wrap="square" lIns="91425" tIns="91425" rIns="91425" bIns="91425" anchor="t" anchorCtr="0">
            <a:normAutofit/>
          </a:bodyPr>
          <a:lstStyle/>
          <a:p>
            <a:pPr marL="0" lvl="0" indent="0" algn="l" rtl="0">
              <a:spcBef>
                <a:spcPts val="1200"/>
              </a:spcBef>
              <a:spcAft>
                <a:spcPts val="1200"/>
              </a:spcAft>
              <a:buNone/>
            </a:pPr>
            <a:r>
              <a:rPr lang="ja" sz="2400" dirty="0">
                <a:latin typeface="Helvetica" pitchFamily="2" charset="0"/>
                <a:hlinkClick r:id="rId3"/>
              </a:rPr>
              <a:t>https://tei-c.org/</a:t>
            </a:r>
            <a:endParaRPr sz="2400" dirty="0">
              <a:latin typeface="Helvetica" pitchFamily="2" charset="0"/>
            </a:endParaRPr>
          </a:p>
        </p:txBody>
      </p:sp>
      <p:pic>
        <p:nvPicPr>
          <p:cNvPr id="67" name="Google Shape;67;p15"/>
          <p:cNvPicPr preferRelativeResize="0"/>
          <p:nvPr/>
        </p:nvPicPr>
        <p:blipFill>
          <a:blip r:embed="rId4">
            <a:alphaModFix/>
          </a:blip>
          <a:stretch>
            <a:fillRect/>
          </a:stretch>
        </p:blipFill>
        <p:spPr>
          <a:xfrm>
            <a:off x="5260415" y="1276250"/>
            <a:ext cx="3116550" cy="3116550"/>
          </a:xfrm>
          <a:prstGeom prst="rect">
            <a:avLst/>
          </a:prstGeom>
          <a:noFill/>
          <a:ln>
            <a:noFill/>
          </a:ln>
        </p:spPr>
      </p:pic>
      <p:sp>
        <p:nvSpPr>
          <p:cNvPr id="2" name="テキスト ボックス 1">
            <a:extLst>
              <a:ext uri="{FF2B5EF4-FFF2-40B4-BE49-F238E27FC236}">
                <a16:creationId xmlns:a16="http://schemas.microsoft.com/office/drawing/2014/main" id="{D5BB991F-AD74-1CF5-4D00-A113003BAC77}"/>
              </a:ext>
            </a:extLst>
          </p:cNvPr>
          <p:cNvSpPr txBox="1"/>
          <p:nvPr/>
        </p:nvSpPr>
        <p:spPr>
          <a:xfrm>
            <a:off x="782851" y="2057545"/>
            <a:ext cx="4391821" cy="267765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altLang="ja" sz="2400" dirty="0">
                <a:solidFill>
                  <a:schemeClr val="dk1"/>
                </a:solidFill>
                <a:latin typeface="Helvetica" pitchFamily="2" charset="0"/>
                <a:ea typeface="BIZ UDPGothic" panose="020B0400000000000000" pitchFamily="34" charset="-128"/>
              </a:rPr>
              <a:t>An international organization that compiles guidelines for digitally preserving and representing the </a:t>
            </a:r>
            <a:r>
              <a:rPr lang="en-US" altLang="ja" sz="2400" dirty="0">
                <a:solidFill>
                  <a:srgbClr val="FF0000"/>
                </a:solidFill>
                <a:latin typeface="Helvetica" pitchFamily="2" charset="0"/>
                <a:ea typeface="BIZ UDPGothic" panose="020B0400000000000000" pitchFamily="34" charset="-128"/>
              </a:rPr>
              <a:t>meaning and structure of texts </a:t>
            </a:r>
            <a:r>
              <a:rPr lang="en-US" altLang="ja" sz="2400" dirty="0">
                <a:solidFill>
                  <a:schemeClr val="dk1"/>
                </a:solidFill>
                <a:latin typeface="Helvetica" pitchFamily="2" charset="0"/>
                <a:ea typeface="BIZ UDPGothic" panose="020B0400000000000000" pitchFamily="34" charset="-128"/>
              </a:rPr>
              <a:t>such as literary works, historical documents, and letters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457200" y="175009"/>
            <a:ext cx="8229600" cy="883853"/>
          </a:xfrm>
        </p:spPr>
        <p:txBody>
          <a:bodyPr spcFirstLastPara="1" wrap="square" lIns="91425" tIns="91425" rIns="91425" bIns="91425" anchor="t" anchorCtr="0">
            <a:normAutofit/>
          </a:bodyPr>
          <a:lstStyle/>
          <a:p>
            <a:pPr lvl="0"/>
            <a:r>
              <a:rPr lang="en-GB" altLang="ja" dirty="0"/>
              <a:t>Purpose and Benefits of TEI (1)</a:t>
            </a:r>
            <a:endParaRPr lang="ja-JP" altLang="en-US"/>
          </a:p>
        </p:txBody>
      </p:sp>
      <p:pic>
        <p:nvPicPr>
          <p:cNvPr id="3" name="図 2" descr="落書きされた壁&#10;&#10;自動的に生成された説明">
            <a:extLst>
              <a:ext uri="{FF2B5EF4-FFF2-40B4-BE49-F238E27FC236}">
                <a16:creationId xmlns:a16="http://schemas.microsoft.com/office/drawing/2014/main" id="{4DE6BE37-8D51-68A6-5BA4-34FDEE627B3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a:xfrm>
            <a:off x="212271" y="1200156"/>
            <a:ext cx="4869428" cy="3768335"/>
          </a:xfrm>
          <a:prstGeom prst="rect">
            <a:avLst/>
          </a:prstGeom>
        </p:spPr>
      </p:pic>
      <p:sp>
        <p:nvSpPr>
          <p:cNvPr id="10" name="テキスト ボックス 9">
            <a:extLst>
              <a:ext uri="{FF2B5EF4-FFF2-40B4-BE49-F238E27FC236}">
                <a16:creationId xmlns:a16="http://schemas.microsoft.com/office/drawing/2014/main" id="{A8EA43E6-2A6E-B17E-9627-CB4B8FADA9E9}"/>
              </a:ext>
            </a:extLst>
          </p:cNvPr>
          <p:cNvSpPr txBox="1"/>
          <p:nvPr/>
        </p:nvSpPr>
        <p:spPr>
          <a:xfrm>
            <a:off x="5283469" y="4497169"/>
            <a:ext cx="3648260" cy="646331"/>
          </a:xfrm>
          <a:prstGeom prst="rect">
            <a:avLst/>
          </a:prstGeom>
          <a:noFill/>
        </p:spPr>
        <p:txBody>
          <a:bodyPr wrap="square" rtlCol="0">
            <a:spAutoFit/>
          </a:bodyPr>
          <a:lstStyle/>
          <a:p>
            <a:r>
              <a:rPr lang="en-US" sz="1200" b="1" dirty="0"/>
              <a:t>“</a:t>
            </a:r>
            <a:r>
              <a:rPr lang="en-US" sz="1200" b="1" dirty="0" err="1"/>
              <a:t>Kaitai</a:t>
            </a:r>
            <a:r>
              <a:rPr lang="en-US" sz="1200" b="1" dirty="0"/>
              <a:t> Shinsho,” in the collection of the Regional History and Culture Research Center, Saga University</a:t>
            </a:r>
            <a:endParaRPr lang="en-US" sz="1200" dirty="0"/>
          </a:p>
        </p:txBody>
      </p:sp>
      <p:pic>
        <p:nvPicPr>
          <p:cNvPr id="12" name="図 11" descr="手紙&#10;&#10;低い精度で自動的に生成された説明">
            <a:extLst>
              <a:ext uri="{FF2B5EF4-FFF2-40B4-BE49-F238E27FC236}">
                <a16:creationId xmlns:a16="http://schemas.microsoft.com/office/drawing/2014/main" id="{8F5CB663-ED40-C7D6-D713-E0D276D736A9}"/>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20000"/>
                    </a14:imgEffect>
                  </a14:imgLayer>
                </a14:imgProps>
              </a:ext>
            </a:extLst>
          </a:blip>
          <a:stretch>
            <a:fillRect/>
          </a:stretch>
        </p:blipFill>
        <p:spPr>
          <a:xfrm>
            <a:off x="5655919" y="1200156"/>
            <a:ext cx="2903359" cy="3331583"/>
          </a:xfrm>
          <a:prstGeom prst="rect">
            <a:avLst/>
          </a:prstGeom>
        </p:spPr>
      </p:pic>
      <p:sp>
        <p:nvSpPr>
          <p:cNvPr id="9" name="テキスト ボックス 8">
            <a:extLst>
              <a:ext uri="{FF2B5EF4-FFF2-40B4-BE49-F238E27FC236}">
                <a16:creationId xmlns:a16="http://schemas.microsoft.com/office/drawing/2014/main" id="{8EAF676F-61A5-8D3E-06E1-AE9FFE618A7A}"/>
              </a:ext>
            </a:extLst>
          </p:cNvPr>
          <p:cNvSpPr txBox="1"/>
          <p:nvPr/>
        </p:nvSpPr>
        <p:spPr>
          <a:xfrm>
            <a:off x="1413122" y="1058862"/>
            <a:ext cx="7439933" cy="58477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1600" b="1" dirty="0"/>
              <a:t>Captures contextual elements beyond the main text—such as bibliographic data, annotations, layout, and seals</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3" name="Google Shape;83;p17"/>
          <p:cNvSpPr txBox="1">
            <a:spLocks noGrp="1"/>
          </p:cNvSpPr>
          <p:nvPr>
            <p:ph idx="1"/>
          </p:nvPr>
        </p:nvSpPr>
        <p:spPr>
          <a:xfrm>
            <a:off x="533400" y="1200155"/>
            <a:ext cx="3526971" cy="1771645"/>
          </a:xfrm>
          <a:prstGeom prst="rect">
            <a:avLst/>
          </a:prstGeom>
        </p:spPr>
        <p:txBody>
          <a:bodyPr spcFirstLastPara="1" wrap="square" lIns="91425" tIns="91425" rIns="91425" bIns="91425" anchor="t" anchorCtr="0">
            <a:normAutofit fontScale="92500" lnSpcReduction="20000"/>
          </a:bodyPr>
          <a:lstStyle/>
          <a:p>
            <a:pPr marL="114300">
              <a:lnSpc>
                <a:spcPct val="120000"/>
              </a:lnSpc>
              <a:buSzPts val="1800"/>
            </a:pPr>
            <a:r>
              <a:rPr lang="ja" altLang="ja-JP" sz="2000" b="1" dirty="0">
                <a:solidFill>
                  <a:srgbClr val="FF0000"/>
                </a:solidFill>
                <a:latin typeface="Helvetica" pitchFamily="2" charset="0"/>
              </a:rPr>
              <a:t>XML</a:t>
            </a:r>
            <a:r>
              <a:rPr lang="ja" altLang="ja-JP" sz="2000" b="1" dirty="0">
                <a:latin typeface="Helvetica" pitchFamily="2" charset="0"/>
              </a:rPr>
              <a:t>（Extensible Markup Language）</a:t>
            </a:r>
            <a:endParaRPr lang="en-GB" altLang="ja" sz="2000" b="1" dirty="0">
              <a:latin typeface="Helvetica" pitchFamily="2" charset="0"/>
            </a:endParaRPr>
          </a:p>
          <a:p>
            <a:pPr marL="114300">
              <a:lnSpc>
                <a:spcPct val="120000"/>
              </a:lnSpc>
              <a:buSzPts val="1800"/>
            </a:pPr>
            <a:r>
              <a:rPr lang="en-GB" sz="2000" b="1" dirty="0">
                <a:latin typeface="Helvetica" pitchFamily="2" charset="0"/>
              </a:rPr>
              <a:t>A </a:t>
            </a:r>
            <a:r>
              <a:rPr lang="en-US" sz="2000" b="1" dirty="0">
                <a:latin typeface="Helvetica" pitchFamily="2" charset="0"/>
              </a:rPr>
              <a:t>method of notation for organizing and structuring the content of text</a:t>
            </a:r>
            <a:endParaRPr lang="en-US" sz="2000" dirty="0">
              <a:latin typeface="Helvetica" pitchFamily="2" charset="0"/>
            </a:endParaRPr>
          </a:p>
        </p:txBody>
      </p:sp>
      <p:pic>
        <p:nvPicPr>
          <p:cNvPr id="3" name="図 2" descr="本を読んでいる人の絵&#10;&#10;中程度の精度で自動的に生成された説明">
            <a:extLst>
              <a:ext uri="{FF2B5EF4-FFF2-40B4-BE49-F238E27FC236}">
                <a16:creationId xmlns:a16="http://schemas.microsoft.com/office/drawing/2014/main" id="{EB52C604-74EE-D81D-5DB5-8186C03A18A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a:xfrm>
            <a:off x="4165770" y="1059582"/>
            <a:ext cx="4978230" cy="3873884"/>
          </a:xfrm>
          <a:prstGeom prst="rect">
            <a:avLst/>
          </a:prstGeom>
        </p:spPr>
      </p:pic>
      <p:sp>
        <p:nvSpPr>
          <p:cNvPr id="4" name="テキスト ボックス 3">
            <a:extLst>
              <a:ext uri="{FF2B5EF4-FFF2-40B4-BE49-F238E27FC236}">
                <a16:creationId xmlns:a16="http://schemas.microsoft.com/office/drawing/2014/main" id="{E7FED971-58E2-BEEF-7321-A1C415050EDE}"/>
              </a:ext>
            </a:extLst>
          </p:cNvPr>
          <p:cNvSpPr txBox="1"/>
          <p:nvPr/>
        </p:nvSpPr>
        <p:spPr>
          <a:xfrm>
            <a:off x="4463139" y="4871004"/>
            <a:ext cx="4285514" cy="261610"/>
          </a:xfrm>
          <a:prstGeom prst="rect">
            <a:avLst/>
          </a:prstGeom>
          <a:noFill/>
        </p:spPr>
        <p:txBody>
          <a:bodyPr wrap="square" rtlCol="0">
            <a:spAutoFit/>
          </a:bodyPr>
          <a:lstStyle/>
          <a:p>
            <a:r>
              <a:rPr kumimoji="1" lang="en-US" altLang="ja-JP" sz="1050">
                <a:latin typeface="Helvetica" pitchFamily="2" charset="0"/>
                <a:ea typeface="BIZ UDPGothic" panose="020B0400000000000000" pitchFamily="34" charset="-128"/>
              </a:rPr>
              <a:t>“</a:t>
            </a:r>
            <a:r>
              <a:rPr kumimoji="1" lang="en-US" altLang="ja-JP" sz="1050">
                <a:latin typeface="Helvetica" pitchFamily="2" charset="0"/>
                <a:ea typeface="BIZ UDPGothic" panose="020B0400000000000000" pitchFamily="34" charset="-128"/>
                <a:hlinkClick r:id="rId5"/>
              </a:rPr>
              <a:t>The green fairy book</a:t>
            </a:r>
            <a:r>
              <a:rPr kumimoji="1" lang="en-US" altLang="ja-JP" sz="1050">
                <a:latin typeface="Helvetica" pitchFamily="2" charset="0"/>
                <a:ea typeface="BIZ UDPGothic" panose="020B0400000000000000" pitchFamily="34" charset="-128"/>
              </a:rPr>
              <a:t>” by Lang, Andrew, 1844-1912</a:t>
            </a:r>
            <a:endParaRPr kumimoji="1" lang="ja-JP" altLang="en-US" sz="1050">
              <a:latin typeface="Helvetica" pitchFamily="2" charset="0"/>
              <a:ea typeface="BIZ UDPGothic" panose="020B0400000000000000" pitchFamily="34" charset="-128"/>
            </a:endParaRPr>
          </a:p>
        </p:txBody>
      </p:sp>
      <p:sp>
        <p:nvSpPr>
          <p:cNvPr id="5" name="テキスト ボックス 4">
            <a:extLst>
              <a:ext uri="{FF2B5EF4-FFF2-40B4-BE49-F238E27FC236}">
                <a16:creationId xmlns:a16="http://schemas.microsoft.com/office/drawing/2014/main" id="{1020A9D3-C7B7-0EE2-1138-D5E05603BFDF}"/>
              </a:ext>
            </a:extLst>
          </p:cNvPr>
          <p:cNvSpPr txBox="1"/>
          <p:nvPr/>
        </p:nvSpPr>
        <p:spPr>
          <a:xfrm>
            <a:off x="165235" y="3143148"/>
            <a:ext cx="3775393" cy="369332"/>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US" altLang="ja" sz="1800">
                <a:solidFill>
                  <a:srgbClr val="FF0000"/>
                </a:solidFill>
                <a:latin typeface="Helvetica" pitchFamily="2" charset="0"/>
              </a:rPr>
              <a:t>&lt;title&gt;</a:t>
            </a:r>
            <a:r>
              <a:rPr lang="en-US" altLang="ja" sz="1800">
                <a:latin typeface="Helvetica" pitchFamily="2" charset="0"/>
                <a:sym typeface="HiraMinProN-W3"/>
              </a:rPr>
              <a:t>The Green Fairy Book</a:t>
            </a:r>
            <a:r>
              <a:rPr lang="en-US" altLang="ja" sz="1800">
                <a:solidFill>
                  <a:srgbClr val="FF0000"/>
                </a:solidFill>
                <a:latin typeface="Helvetica" pitchFamily="2" charset="0"/>
              </a:rPr>
              <a:t>&lt;/title&gt;</a:t>
            </a:r>
            <a:endParaRPr lang="en-US" altLang="ja-JP" sz="1800">
              <a:solidFill>
                <a:srgbClr val="FF0000"/>
              </a:solidFill>
              <a:latin typeface="Helvetica" pitchFamily="2" charset="0"/>
            </a:endParaRPr>
          </a:p>
        </p:txBody>
      </p:sp>
      <p:cxnSp>
        <p:nvCxnSpPr>
          <p:cNvPr id="15" name="直線矢印コネクタ 14">
            <a:extLst>
              <a:ext uri="{FF2B5EF4-FFF2-40B4-BE49-F238E27FC236}">
                <a16:creationId xmlns:a16="http://schemas.microsoft.com/office/drawing/2014/main" id="{075F97BD-77EA-C140-84D2-E206D565E989}"/>
              </a:ext>
            </a:extLst>
          </p:cNvPr>
          <p:cNvCxnSpPr>
            <a:cxnSpLocks/>
            <a:stCxn id="29" idx="1"/>
          </p:cNvCxnSpPr>
          <p:nvPr/>
        </p:nvCxnSpPr>
        <p:spPr>
          <a:xfrm flipH="1" flipV="1">
            <a:off x="577496" y="3407229"/>
            <a:ext cx="284728" cy="373955"/>
          </a:xfrm>
          <a:prstGeom prst="straightConnector1">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D3922315-2B96-E61C-F4DA-BBBBD26DF206}"/>
              </a:ext>
            </a:extLst>
          </p:cNvPr>
          <p:cNvSpPr txBox="1"/>
          <p:nvPr/>
        </p:nvSpPr>
        <p:spPr>
          <a:xfrm>
            <a:off x="1778332" y="2705622"/>
            <a:ext cx="505267" cy="369332"/>
          </a:xfrm>
          <a:prstGeom prst="rect">
            <a:avLst/>
          </a:prstGeom>
          <a:noFill/>
        </p:spPr>
        <p:txBody>
          <a:bodyPr wrap="none" rtlCol="0">
            <a:spAutoFit/>
          </a:bodyPr>
          <a:lstStyle/>
          <a:p>
            <a:r>
              <a:rPr kumimoji="1" lang="en-GB" altLang="ja-JP" sz="1800" dirty="0">
                <a:latin typeface="Helvetica" pitchFamily="2" charset="0"/>
                <a:ea typeface="BIZ UDGothic" panose="020B0400000000000000" pitchFamily="49" charset="-128"/>
              </a:rPr>
              <a:t>tag</a:t>
            </a:r>
            <a:endParaRPr kumimoji="1" lang="ja-JP" altLang="en-US" sz="1800">
              <a:latin typeface="Helvetica" pitchFamily="2" charset="0"/>
              <a:ea typeface="BIZ UDGothic" panose="020B0400000000000000" pitchFamily="49" charset="-128"/>
            </a:endParaRPr>
          </a:p>
        </p:txBody>
      </p:sp>
      <p:cxnSp>
        <p:nvCxnSpPr>
          <p:cNvPr id="20" name="直線矢印コネクタ 19">
            <a:extLst>
              <a:ext uri="{FF2B5EF4-FFF2-40B4-BE49-F238E27FC236}">
                <a16:creationId xmlns:a16="http://schemas.microsoft.com/office/drawing/2014/main" id="{92F9B83D-B625-7359-B7E2-42C860121B2D}"/>
              </a:ext>
            </a:extLst>
          </p:cNvPr>
          <p:cNvCxnSpPr>
            <a:cxnSpLocks/>
            <a:stCxn id="29" idx="7"/>
          </p:cNvCxnSpPr>
          <p:nvPr/>
        </p:nvCxnSpPr>
        <p:spPr>
          <a:xfrm flipV="1">
            <a:off x="1823341" y="3407229"/>
            <a:ext cx="1576216" cy="373955"/>
          </a:xfrm>
          <a:prstGeom prst="straightConnector1">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26" name="グラフィックス 25" descr="インターネット 単色塗りつぶし">
            <a:extLst>
              <a:ext uri="{FF2B5EF4-FFF2-40B4-BE49-F238E27FC236}">
                <a16:creationId xmlns:a16="http://schemas.microsoft.com/office/drawing/2014/main" id="{78142901-689A-32EE-6BBD-B81FC9A0312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85158" y="4266809"/>
            <a:ext cx="914400" cy="914400"/>
          </a:xfrm>
          <a:prstGeom prst="rect">
            <a:avLst/>
          </a:prstGeom>
        </p:spPr>
      </p:pic>
      <p:sp>
        <p:nvSpPr>
          <p:cNvPr id="27" name="円形吹き出し 26">
            <a:extLst>
              <a:ext uri="{FF2B5EF4-FFF2-40B4-BE49-F238E27FC236}">
                <a16:creationId xmlns:a16="http://schemas.microsoft.com/office/drawing/2014/main" id="{F7A838C9-A42D-A894-CB6C-42974BDEAF36}"/>
              </a:ext>
            </a:extLst>
          </p:cNvPr>
          <p:cNvSpPr/>
          <p:nvPr/>
        </p:nvSpPr>
        <p:spPr>
          <a:xfrm>
            <a:off x="2918857" y="3896502"/>
            <a:ext cx="961401" cy="421469"/>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a:latin typeface="Helvetica" pitchFamily="2" charset="0"/>
              </a:rPr>
              <a:t>I got it.</a:t>
            </a:r>
            <a:endParaRPr kumimoji="1" lang="ja-JP" altLang="en-US">
              <a:latin typeface="Helvetica" pitchFamily="2" charset="0"/>
            </a:endParaRPr>
          </a:p>
        </p:txBody>
      </p:sp>
      <p:sp>
        <p:nvSpPr>
          <p:cNvPr id="29" name="円形吹き出し 28">
            <a:extLst>
              <a:ext uri="{FF2B5EF4-FFF2-40B4-BE49-F238E27FC236}">
                <a16:creationId xmlns:a16="http://schemas.microsoft.com/office/drawing/2014/main" id="{9FA4F76D-CAE1-B345-9DB5-4239C1B7B659}"/>
              </a:ext>
            </a:extLst>
          </p:cNvPr>
          <p:cNvSpPr/>
          <p:nvPr/>
        </p:nvSpPr>
        <p:spPr>
          <a:xfrm>
            <a:off x="663170" y="3696479"/>
            <a:ext cx="1359225" cy="578399"/>
          </a:xfrm>
          <a:prstGeom prst="wedgeEllipseCallout">
            <a:avLst>
              <a:gd name="adj1" fmla="val 1591"/>
              <a:gd name="adj2" fmla="val 7567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a:latin typeface="Helvetica" pitchFamily="2" charset="0"/>
              </a:rPr>
              <a:t>This part is a title.</a:t>
            </a:r>
            <a:endParaRPr kumimoji="1" lang="ja-JP" altLang="en-US">
              <a:latin typeface="Helvetica" pitchFamily="2" charset="0"/>
            </a:endParaRPr>
          </a:p>
        </p:txBody>
      </p:sp>
      <p:pic>
        <p:nvPicPr>
          <p:cNvPr id="31" name="グラフィックス 30" descr="男性 枠線">
            <a:extLst>
              <a:ext uri="{FF2B5EF4-FFF2-40B4-BE49-F238E27FC236}">
                <a16:creationId xmlns:a16="http://schemas.microsoft.com/office/drawing/2014/main" id="{5D481518-B9AB-9D3A-307B-60940E77DC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14800" y="2114550"/>
            <a:ext cx="914400" cy="914400"/>
          </a:xfrm>
          <a:prstGeom prst="rect">
            <a:avLst/>
          </a:prstGeom>
        </p:spPr>
      </p:pic>
      <p:pic>
        <p:nvPicPr>
          <p:cNvPr id="33" name="グラフィックス 32" descr="アイデアが浮かんだ人 枠線">
            <a:extLst>
              <a:ext uri="{FF2B5EF4-FFF2-40B4-BE49-F238E27FC236}">
                <a16:creationId xmlns:a16="http://schemas.microsoft.com/office/drawing/2014/main" id="{B324FDEC-7694-2FBF-0A7A-C1F89024209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264800" y="2264550"/>
            <a:ext cx="914400" cy="914400"/>
          </a:xfrm>
          <a:prstGeom prst="rect">
            <a:avLst/>
          </a:prstGeom>
        </p:spPr>
      </p:pic>
      <p:sp>
        <p:nvSpPr>
          <p:cNvPr id="34" name="スマイル 33">
            <a:extLst>
              <a:ext uri="{FF2B5EF4-FFF2-40B4-BE49-F238E27FC236}">
                <a16:creationId xmlns:a16="http://schemas.microsoft.com/office/drawing/2014/main" id="{BC1DF562-5973-23B0-102D-D63C79F3E834}"/>
              </a:ext>
            </a:extLst>
          </p:cNvPr>
          <p:cNvSpPr/>
          <p:nvPr/>
        </p:nvSpPr>
        <p:spPr>
          <a:xfrm>
            <a:off x="1272392" y="4481186"/>
            <a:ext cx="485645" cy="485645"/>
          </a:xfrm>
          <a:prstGeom prst="smileyFac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cxnSp>
        <p:nvCxnSpPr>
          <p:cNvPr id="35" name="直線矢印コネクタ 34">
            <a:extLst>
              <a:ext uri="{FF2B5EF4-FFF2-40B4-BE49-F238E27FC236}">
                <a16:creationId xmlns:a16="http://schemas.microsoft.com/office/drawing/2014/main" id="{1B55AB5F-86F8-8EC8-5EC6-704F31BDF6BB}"/>
              </a:ext>
            </a:extLst>
          </p:cNvPr>
          <p:cNvCxnSpPr>
            <a:cxnSpLocks/>
            <a:stCxn id="34" idx="6"/>
            <a:endCxn id="26" idx="1"/>
          </p:cNvCxnSpPr>
          <p:nvPr/>
        </p:nvCxnSpPr>
        <p:spPr>
          <a:xfrm>
            <a:off x="1758037" y="4724009"/>
            <a:ext cx="727121" cy="0"/>
          </a:xfrm>
          <a:prstGeom prst="straightConnector1">
            <a:avLst/>
          </a:prstGeom>
          <a:ln w="3810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3" name="正方形/長方形 42">
            <a:extLst>
              <a:ext uri="{FF2B5EF4-FFF2-40B4-BE49-F238E27FC236}">
                <a16:creationId xmlns:a16="http://schemas.microsoft.com/office/drawing/2014/main" id="{3BABB3F0-902F-FB9D-F8F5-ECBB7DC47068}"/>
              </a:ext>
            </a:extLst>
          </p:cNvPr>
          <p:cNvSpPr/>
          <p:nvPr/>
        </p:nvSpPr>
        <p:spPr>
          <a:xfrm>
            <a:off x="6836229" y="1200155"/>
            <a:ext cx="2024743" cy="552445"/>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cxnSp>
        <p:nvCxnSpPr>
          <p:cNvPr id="45" name="曲線コネクタ 44">
            <a:extLst>
              <a:ext uri="{FF2B5EF4-FFF2-40B4-BE49-F238E27FC236}">
                <a16:creationId xmlns:a16="http://schemas.microsoft.com/office/drawing/2014/main" id="{52027B9E-EF56-FCA4-625C-7201E5CD62B6}"/>
              </a:ext>
            </a:extLst>
          </p:cNvPr>
          <p:cNvCxnSpPr>
            <a:cxnSpLocks/>
            <a:stCxn id="43" idx="1"/>
            <a:endCxn id="5" idx="3"/>
          </p:cNvCxnSpPr>
          <p:nvPr/>
        </p:nvCxnSpPr>
        <p:spPr>
          <a:xfrm rot="10800000" flipV="1">
            <a:off x="3940629" y="1476378"/>
            <a:ext cx="2895601" cy="1851436"/>
          </a:xfrm>
          <a:prstGeom prst="curvedConnector3">
            <a:avLst/>
          </a:prstGeom>
          <a:ln w="57150">
            <a:tailEnd type="triangle"/>
          </a:ln>
        </p:spPr>
        <p:style>
          <a:lnRef idx="3">
            <a:schemeClr val="accent3"/>
          </a:lnRef>
          <a:fillRef idx="0">
            <a:schemeClr val="accent3"/>
          </a:fillRef>
          <a:effectRef idx="2">
            <a:schemeClr val="accent3"/>
          </a:effectRef>
          <a:fontRef idx="minor">
            <a:schemeClr val="tx1"/>
          </a:fontRef>
        </p:style>
      </p:cxnSp>
      <p:sp>
        <p:nvSpPr>
          <p:cNvPr id="7" name="Google Shape;72;p16">
            <a:extLst>
              <a:ext uri="{FF2B5EF4-FFF2-40B4-BE49-F238E27FC236}">
                <a16:creationId xmlns:a16="http://schemas.microsoft.com/office/drawing/2014/main" id="{C85C3106-D4F1-E086-031F-F54172B54793}"/>
              </a:ext>
            </a:extLst>
          </p:cNvPr>
          <p:cNvSpPr txBox="1">
            <a:spLocks noGrp="1"/>
          </p:cNvSpPr>
          <p:nvPr>
            <p:ph type="title"/>
          </p:nvPr>
        </p:nvSpPr>
        <p:spPr>
          <a:xfrm>
            <a:off x="457200" y="175009"/>
            <a:ext cx="8229600" cy="883853"/>
          </a:xfrm>
        </p:spPr>
        <p:txBody>
          <a:bodyPr spcFirstLastPara="1" wrap="square" lIns="91425" tIns="91425" rIns="91425" bIns="91425" anchor="t" anchorCtr="0">
            <a:normAutofit/>
          </a:bodyPr>
          <a:lstStyle/>
          <a:p>
            <a:pPr lvl="0"/>
            <a:r>
              <a:rPr lang="en-GB" altLang="ja" dirty="0">
                <a:latin typeface="Helvetica" pitchFamily="2" charset="0"/>
              </a:rPr>
              <a:t>Purpose and Benefits of TEI (2)</a:t>
            </a:r>
            <a:endParaRPr lang="ja-JP" altLang="en-US">
              <a:latin typeface="Helvetica" pitchFamily="2" charset="0"/>
            </a:endParaRP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90" name="Google Shape;90;p18"/>
          <p:cNvSpPr txBox="1">
            <a:spLocks noGrp="1"/>
          </p:cNvSpPr>
          <p:nvPr>
            <p:ph idx="1"/>
          </p:nvPr>
        </p:nvSpPr>
        <p:spPr>
          <a:xfrm>
            <a:off x="535259" y="1058863"/>
            <a:ext cx="5919969" cy="3921352"/>
          </a:xfrm>
          <a:prstGeom prst="rect">
            <a:avLst/>
          </a:prstGeom>
        </p:spPr>
        <p:txBody>
          <a:bodyPr spcFirstLastPara="1" wrap="square" lIns="91425" tIns="91425" rIns="91425" bIns="91425" anchor="t" anchorCtr="0">
            <a:normAutofit fontScale="92500" lnSpcReduction="20000"/>
          </a:bodyPr>
          <a:lstStyle/>
          <a:p>
            <a:pPr marL="0" lvl="0" indent="0" algn="l" rtl="0">
              <a:lnSpc>
                <a:spcPct val="170000"/>
              </a:lnSpc>
              <a:spcBef>
                <a:spcPts val="0"/>
              </a:spcBef>
              <a:spcAft>
                <a:spcPts val="0"/>
              </a:spcAft>
              <a:buClr>
                <a:schemeClr val="dk1"/>
              </a:buClr>
              <a:buSzPts val="1100"/>
              <a:buFont typeface="Arial"/>
              <a:buNone/>
            </a:pPr>
            <a:r>
              <a:rPr lang="en-GB" altLang="ja-JP" sz="2800" dirty="0">
                <a:latin typeface="Helvetica" pitchFamily="2" charset="0"/>
              </a:rPr>
              <a:t>Benefits</a:t>
            </a:r>
            <a:r>
              <a:rPr lang="el-GR" altLang="ja-JP" sz="2800" dirty="0">
                <a:latin typeface="Helvetica" pitchFamily="2" charset="0"/>
              </a:rPr>
              <a:t> </a:t>
            </a:r>
            <a:r>
              <a:rPr lang="en-GB" altLang="ja-JP" sz="2800" dirty="0">
                <a:latin typeface="Helvetica" pitchFamily="2" charset="0"/>
              </a:rPr>
              <a:t>of TEI</a:t>
            </a:r>
            <a:endParaRPr lang="en-US" altLang="ja-JP" sz="2800" dirty="0">
              <a:latin typeface="Helvetica" pitchFamily="2" charset="0"/>
            </a:endParaRPr>
          </a:p>
          <a:p>
            <a:pPr marL="514350" lvl="0" indent="-514350" algn="l" rtl="0">
              <a:lnSpc>
                <a:spcPct val="170000"/>
              </a:lnSpc>
              <a:spcBef>
                <a:spcPts val="0"/>
              </a:spcBef>
              <a:spcAft>
                <a:spcPts val="0"/>
              </a:spcAft>
              <a:buClr>
                <a:schemeClr val="dk1"/>
              </a:buClr>
              <a:buSzPct val="100000"/>
              <a:buFont typeface="+mj-lt"/>
              <a:buAutoNum type="arabicPeriod"/>
            </a:pPr>
            <a:r>
              <a:rPr lang="en-US" altLang="ja-JP" sz="2000" b="1" dirty="0">
                <a:solidFill>
                  <a:srgbClr val="FF0000"/>
                </a:solidFill>
                <a:latin typeface="Helvetica" pitchFamily="2" charset="0"/>
              </a:rPr>
              <a:t>Compatibility </a:t>
            </a:r>
            <a:r>
              <a:rPr lang="en-US" altLang="ja-JP" sz="2000" dirty="0">
                <a:latin typeface="Helvetica" pitchFamily="2" charset="0"/>
              </a:rPr>
              <a:t>Easy data sharing among researchers</a:t>
            </a:r>
          </a:p>
          <a:p>
            <a:pPr marL="514350" lvl="0" indent="-514350" algn="l" rtl="0">
              <a:lnSpc>
                <a:spcPct val="170000"/>
              </a:lnSpc>
              <a:spcBef>
                <a:spcPts val="0"/>
              </a:spcBef>
              <a:spcAft>
                <a:spcPts val="0"/>
              </a:spcAft>
              <a:buClr>
                <a:schemeClr val="dk1"/>
              </a:buClr>
              <a:buSzPct val="100000"/>
              <a:buFont typeface="+mj-lt"/>
              <a:buAutoNum type="arabicPeriod"/>
            </a:pPr>
            <a:r>
              <a:rPr lang="en-GB" altLang="ja-JP" sz="2000" b="1" dirty="0">
                <a:solidFill>
                  <a:srgbClr val="FF0000"/>
                </a:solidFill>
                <a:latin typeface="Helvetica" pitchFamily="2" charset="0"/>
              </a:rPr>
              <a:t>Long-term Preservation</a:t>
            </a:r>
            <a:r>
              <a:rPr lang="en-US" altLang="ja-JP" sz="2000" b="1" dirty="0">
                <a:solidFill>
                  <a:srgbClr val="FF0000"/>
                </a:solidFill>
                <a:latin typeface="Helvetica" pitchFamily="2" charset="0"/>
              </a:rPr>
              <a:t> </a:t>
            </a:r>
            <a:r>
              <a:rPr lang="en-GB" altLang="ja-JP" sz="2000" dirty="0">
                <a:latin typeface="Helvetica" pitchFamily="2" charset="0"/>
              </a:rPr>
              <a:t>Adaptable to future technological changes</a:t>
            </a:r>
            <a:endParaRPr lang="en-US" altLang="ja-JP" sz="2000" dirty="0">
              <a:latin typeface="Helvetica" pitchFamily="2" charset="0"/>
            </a:endParaRPr>
          </a:p>
          <a:p>
            <a:pPr marL="514350" indent="-514350">
              <a:lnSpc>
                <a:spcPct val="170000"/>
              </a:lnSpc>
              <a:buClr>
                <a:schemeClr val="dk1"/>
              </a:buClr>
              <a:buSzPct val="100000"/>
              <a:buFont typeface="+mj-lt"/>
              <a:buAutoNum type="arabicPeriod"/>
            </a:pPr>
            <a:r>
              <a:rPr lang="en-US" altLang="ja-JP" sz="2000" b="1" dirty="0">
                <a:solidFill>
                  <a:srgbClr val="FF0000"/>
                </a:solidFill>
                <a:latin typeface="Helvetica" pitchFamily="2" charset="0"/>
              </a:rPr>
              <a:t>Efficient search and analysis </a:t>
            </a:r>
            <a:r>
              <a:rPr lang="en-US" altLang="ja-JP" sz="2000" dirty="0">
                <a:solidFill>
                  <a:schemeClr val="tx2">
                    <a:lumMod val="10000"/>
                  </a:schemeClr>
                </a:solidFill>
                <a:latin typeface="Helvetica" pitchFamily="2" charset="0"/>
              </a:rPr>
              <a:t>Makes it easy to find specific information or analyze data based on defined criteria</a:t>
            </a:r>
          </a:p>
          <a:p>
            <a:pPr marL="514350" indent="-514350">
              <a:lnSpc>
                <a:spcPct val="170000"/>
              </a:lnSpc>
              <a:buClr>
                <a:schemeClr val="dk1"/>
              </a:buClr>
              <a:buSzPct val="100000"/>
              <a:buFont typeface="+mj-lt"/>
              <a:buAutoNum type="arabicPeriod"/>
            </a:pPr>
            <a:endParaRPr lang="en-US" altLang="ja-JP" sz="2000" dirty="0">
              <a:solidFill>
                <a:schemeClr val="tx2">
                  <a:lumMod val="10000"/>
                </a:schemeClr>
              </a:solidFill>
              <a:latin typeface="Helvetica" pitchFamily="2" charset="0"/>
            </a:endParaRPr>
          </a:p>
        </p:txBody>
      </p:sp>
      <p:pic>
        <p:nvPicPr>
          <p:cNvPr id="91" name="Google Shape;91;p18"/>
          <p:cNvPicPr preferRelativeResize="0"/>
          <p:nvPr/>
        </p:nvPicPr>
        <p:blipFill>
          <a:blip r:embed="rId3">
            <a:alphaModFix/>
          </a:blip>
          <a:stretch>
            <a:fillRect/>
          </a:stretch>
        </p:blipFill>
        <p:spPr>
          <a:xfrm>
            <a:off x="7114448" y="2363505"/>
            <a:ext cx="1878780" cy="1066198"/>
          </a:xfrm>
          <a:prstGeom prst="rect">
            <a:avLst/>
          </a:prstGeom>
          <a:noFill/>
          <a:ln>
            <a:noFill/>
          </a:ln>
        </p:spPr>
      </p:pic>
      <p:pic>
        <p:nvPicPr>
          <p:cNvPr id="92" name="Google Shape;92;p18"/>
          <p:cNvPicPr preferRelativeResize="0"/>
          <p:nvPr/>
        </p:nvPicPr>
        <p:blipFill>
          <a:blip r:embed="rId4">
            <a:alphaModFix/>
          </a:blip>
          <a:stretch>
            <a:fillRect/>
          </a:stretch>
        </p:blipFill>
        <p:spPr>
          <a:xfrm>
            <a:off x="6560800" y="1200155"/>
            <a:ext cx="1163350" cy="1163350"/>
          </a:xfrm>
          <a:prstGeom prst="rect">
            <a:avLst/>
          </a:prstGeom>
          <a:noFill/>
          <a:ln>
            <a:noFill/>
          </a:ln>
        </p:spPr>
      </p:pic>
      <p:pic>
        <p:nvPicPr>
          <p:cNvPr id="93" name="Google Shape;93;p18"/>
          <p:cNvPicPr preferRelativeResize="0"/>
          <p:nvPr/>
        </p:nvPicPr>
        <p:blipFill>
          <a:blip r:embed="rId5">
            <a:alphaModFix/>
          </a:blip>
          <a:stretch>
            <a:fillRect/>
          </a:stretch>
        </p:blipFill>
        <p:spPr>
          <a:xfrm>
            <a:off x="6807138" y="3600418"/>
            <a:ext cx="1246700" cy="1246700"/>
          </a:xfrm>
          <a:prstGeom prst="rect">
            <a:avLst/>
          </a:prstGeom>
          <a:noFill/>
          <a:ln>
            <a:noFill/>
          </a:ln>
        </p:spPr>
      </p:pic>
      <p:sp>
        <p:nvSpPr>
          <p:cNvPr id="4" name="Google Shape;72;p16">
            <a:extLst>
              <a:ext uri="{FF2B5EF4-FFF2-40B4-BE49-F238E27FC236}">
                <a16:creationId xmlns:a16="http://schemas.microsoft.com/office/drawing/2014/main" id="{D87D2699-F2F5-C93A-1E5C-B82BAB74C69A}"/>
              </a:ext>
            </a:extLst>
          </p:cNvPr>
          <p:cNvSpPr txBox="1">
            <a:spLocks noGrp="1"/>
          </p:cNvSpPr>
          <p:nvPr>
            <p:ph type="title"/>
          </p:nvPr>
        </p:nvSpPr>
        <p:spPr>
          <a:xfrm>
            <a:off x="457200" y="175009"/>
            <a:ext cx="8229600" cy="883853"/>
          </a:xfrm>
        </p:spPr>
        <p:txBody>
          <a:bodyPr spcFirstLastPara="1" wrap="square" lIns="91425" tIns="91425" rIns="91425" bIns="91425" anchor="t" anchorCtr="0">
            <a:normAutofit/>
          </a:bodyPr>
          <a:lstStyle/>
          <a:p>
            <a:pPr lvl="0"/>
            <a:r>
              <a:rPr lang="en-GB" altLang="ja" dirty="0">
                <a:latin typeface="Helvetica" pitchFamily="2" charset="0"/>
              </a:rPr>
              <a:t>Purpose and Benefits of TEI (3)</a:t>
            </a:r>
            <a:endParaRPr lang="ja-JP" altLang="en-US">
              <a:latin typeface="Helvetica"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rtl="0">
              <a:lnSpc>
                <a:spcPct val="120000"/>
              </a:lnSpc>
              <a:spcBef>
                <a:spcPts val="500"/>
              </a:spcBef>
              <a:spcAft>
                <a:spcPts val="0"/>
              </a:spcAft>
              <a:buClr>
                <a:schemeClr val="dk1"/>
              </a:buClr>
              <a:buSzPct val="39285"/>
              <a:buFont typeface="Arial"/>
              <a:buNone/>
            </a:pPr>
            <a:r>
              <a:rPr lang="en-GB" altLang="ja" dirty="0">
                <a:latin typeface="Helvetica" pitchFamily="2" charset="0"/>
              </a:rPr>
              <a:t>History and Background of TEI</a:t>
            </a:r>
            <a:r>
              <a:rPr lang="ja" dirty="0">
                <a:latin typeface="Helvetica" pitchFamily="2" charset="0"/>
              </a:rPr>
              <a:t>（1）</a:t>
            </a:r>
            <a:endParaRPr dirty="0">
              <a:latin typeface="Helvetica" pitchFamily="2" charset="0"/>
            </a:endParaRPr>
          </a:p>
        </p:txBody>
      </p:sp>
      <p:pic>
        <p:nvPicPr>
          <p:cNvPr id="5" name="コンテンツ プレースホルダー 4" descr="ホワイトボードに書かれた文字&#10;&#10;自動的に生成された説明">
            <a:extLst>
              <a:ext uri="{FF2B5EF4-FFF2-40B4-BE49-F238E27FC236}">
                <a16:creationId xmlns:a16="http://schemas.microsoft.com/office/drawing/2014/main" id="{3881486D-CB7F-DD4C-FE94-12A3D4E3460B}"/>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a:xfrm>
            <a:off x="4379140" y="1171140"/>
            <a:ext cx="3603985" cy="3884886"/>
          </a:xfrm>
          <a:prstGeom prst="rect">
            <a:avLst/>
          </a:prstGeom>
        </p:spPr>
      </p:pic>
      <p:grpSp>
        <p:nvGrpSpPr>
          <p:cNvPr id="9" name="グループ化 8">
            <a:extLst>
              <a:ext uri="{FF2B5EF4-FFF2-40B4-BE49-F238E27FC236}">
                <a16:creationId xmlns:a16="http://schemas.microsoft.com/office/drawing/2014/main" id="{D4DCD5FF-3E79-12DA-BF13-D9B3A392DA67}"/>
              </a:ext>
            </a:extLst>
          </p:cNvPr>
          <p:cNvGrpSpPr/>
          <p:nvPr/>
        </p:nvGrpSpPr>
        <p:grpSpPr>
          <a:xfrm>
            <a:off x="643074" y="1531276"/>
            <a:ext cx="2988853" cy="2378140"/>
            <a:chOff x="0" y="1763486"/>
            <a:chExt cx="2988853" cy="2378140"/>
          </a:xfrm>
        </p:grpSpPr>
        <p:pic>
          <p:nvPicPr>
            <p:cNvPr id="3" name="図 2" descr="ホワイトボードに書かれた文字&#10;&#10;自動的に生成された説明">
              <a:extLst>
                <a:ext uri="{FF2B5EF4-FFF2-40B4-BE49-F238E27FC236}">
                  <a16:creationId xmlns:a16="http://schemas.microsoft.com/office/drawing/2014/main" id="{685F8425-3BDE-68C2-1DDD-3BA817119459}"/>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20000"/>
                      </a14:imgEffect>
                    </a14:imgLayer>
                  </a14:imgProps>
                </a:ext>
              </a:extLst>
            </a:blip>
            <a:stretch>
              <a:fillRect/>
            </a:stretch>
          </p:blipFill>
          <p:spPr>
            <a:xfrm>
              <a:off x="0" y="1763486"/>
              <a:ext cx="2988853" cy="2378140"/>
            </a:xfrm>
            <a:prstGeom prst="rect">
              <a:avLst/>
            </a:prstGeom>
          </p:spPr>
        </p:pic>
        <p:sp>
          <p:nvSpPr>
            <p:cNvPr id="6" name="正方形/長方形 5">
              <a:extLst>
                <a:ext uri="{FF2B5EF4-FFF2-40B4-BE49-F238E27FC236}">
                  <a16:creationId xmlns:a16="http://schemas.microsoft.com/office/drawing/2014/main" id="{BD5367D6-8493-8207-E2F7-2D59BB805B52}"/>
                </a:ext>
              </a:extLst>
            </p:cNvPr>
            <p:cNvSpPr/>
            <p:nvPr/>
          </p:nvSpPr>
          <p:spPr>
            <a:xfrm>
              <a:off x="1494426" y="1763486"/>
              <a:ext cx="1390288" cy="1491343"/>
            </a:xfrm>
            <a:prstGeom prst="rect">
              <a:avLst/>
            </a:prstGeom>
            <a:noFill/>
            <a:ln w="381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kumimoji="1" lang="ja-JP" altLang="en-US">
                <a:latin typeface="Helvetica" pitchFamily="2" charset="0"/>
              </a:endParaRPr>
            </a:p>
          </p:txBody>
        </p:sp>
      </p:grpSp>
      <p:sp>
        <p:nvSpPr>
          <p:cNvPr id="7" name="テキスト ボックス 6">
            <a:extLst>
              <a:ext uri="{FF2B5EF4-FFF2-40B4-BE49-F238E27FC236}">
                <a16:creationId xmlns:a16="http://schemas.microsoft.com/office/drawing/2014/main" id="{2A3124DB-759C-9DA7-CB2E-E633CB0141AF}"/>
              </a:ext>
            </a:extLst>
          </p:cNvPr>
          <p:cNvSpPr txBox="1"/>
          <p:nvPr/>
        </p:nvSpPr>
        <p:spPr>
          <a:xfrm>
            <a:off x="643074" y="3928502"/>
            <a:ext cx="3374570" cy="646331"/>
          </a:xfrm>
          <a:prstGeom prst="rect">
            <a:avLst/>
          </a:prstGeom>
          <a:noFill/>
        </p:spPr>
        <p:txBody>
          <a:bodyPr wrap="square" rtlCol="0">
            <a:spAutoFit/>
          </a:bodyPr>
          <a:lstStyle/>
          <a:p>
            <a:r>
              <a:rPr lang="ja-JP" altLang="en-US" sz="1200" b="0" i="0">
                <a:solidFill>
                  <a:srgbClr val="000000"/>
                </a:solidFill>
                <a:effectLst/>
                <a:latin typeface="Helvetica" pitchFamily="2" charset="0"/>
                <a:ea typeface="BIZ UDGothic" panose="020B0400000000000000" pitchFamily="49" charset="-128"/>
                <a:hlinkClick r:id="rId7"/>
              </a:rPr>
              <a:t>「萬葉集 </a:t>
            </a:r>
            <a:r>
              <a:rPr lang="en-US" altLang="ja-JP" sz="1200" b="0" i="0" dirty="0">
                <a:solidFill>
                  <a:srgbClr val="000000"/>
                </a:solidFill>
                <a:effectLst/>
                <a:latin typeface="Helvetica" pitchFamily="2" charset="0"/>
                <a:ea typeface="BIZ UDGothic" panose="020B0400000000000000" pitchFamily="49" charset="-128"/>
                <a:hlinkClick r:id="rId7"/>
              </a:rPr>
              <a:t>20</a:t>
            </a:r>
            <a:r>
              <a:rPr lang="ja-JP" altLang="en-US" sz="1200" b="0" i="0">
                <a:solidFill>
                  <a:srgbClr val="000000"/>
                </a:solidFill>
                <a:effectLst/>
                <a:latin typeface="Helvetica" pitchFamily="2" charset="0"/>
                <a:ea typeface="BIZ UDGothic" panose="020B0400000000000000" pitchFamily="49" charset="-128"/>
                <a:hlinkClick r:id="rId7"/>
              </a:rPr>
              <a:t>巻」</a:t>
            </a:r>
            <a:r>
              <a:rPr lang="en-GB" altLang="ja-JP" sz="1200" b="0" i="0" dirty="0">
                <a:solidFill>
                  <a:srgbClr val="000000"/>
                </a:solidFill>
                <a:effectLst/>
                <a:latin typeface="Helvetica" pitchFamily="2" charset="0"/>
                <a:ea typeface="BIZ UDGothic" panose="020B0400000000000000" pitchFamily="49" charset="-128"/>
              </a:rPr>
              <a:t>(</a:t>
            </a:r>
            <a:r>
              <a:rPr lang="en-US" sz="1200" b="1" dirty="0" err="1">
                <a:latin typeface="Helvetica" pitchFamily="2" charset="0"/>
              </a:rPr>
              <a:t>Man’yōshū</a:t>
            </a:r>
            <a:r>
              <a:rPr lang="en-US" sz="1200" b="1" dirty="0">
                <a:latin typeface="Helvetica" pitchFamily="2" charset="0"/>
              </a:rPr>
              <a:t>, Volume 20) Kansai University Asia Open Research Center [KU-ORCAS]</a:t>
            </a:r>
            <a:endParaRPr lang="en-US" sz="1200" dirty="0">
              <a:latin typeface="Helvetica" pitchFamily="2" charset="0"/>
            </a:endParaRPr>
          </a:p>
        </p:txBody>
      </p:sp>
      <p:sp>
        <p:nvSpPr>
          <p:cNvPr id="8" name="テキスト ボックス 7">
            <a:extLst>
              <a:ext uri="{FF2B5EF4-FFF2-40B4-BE49-F238E27FC236}">
                <a16:creationId xmlns:a16="http://schemas.microsoft.com/office/drawing/2014/main" id="{D97EDA8F-CA01-E7C0-7CE6-AFBE98376302}"/>
              </a:ext>
            </a:extLst>
          </p:cNvPr>
          <p:cNvSpPr txBox="1"/>
          <p:nvPr/>
        </p:nvSpPr>
        <p:spPr>
          <a:xfrm>
            <a:off x="5681382" y="1124075"/>
            <a:ext cx="2819544" cy="60016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1100" b="1" dirty="0">
                <a:latin typeface="Helvetica" pitchFamily="2" charset="0"/>
              </a:rPr>
              <a:t>Annotations in </a:t>
            </a:r>
            <a:r>
              <a:rPr lang="en-US" sz="1100" b="1" dirty="0">
                <a:solidFill>
                  <a:srgbClr val="FF0000"/>
                </a:solidFill>
                <a:latin typeface="Helvetica" pitchFamily="2" charset="0"/>
              </a:rPr>
              <a:t>red ink </a:t>
            </a:r>
            <a:r>
              <a:rPr lang="en-US" sz="1100" b="1" dirty="0">
                <a:latin typeface="Helvetica" pitchFamily="2" charset="0"/>
              </a:rPr>
              <a:t>are important</a:t>
            </a:r>
            <a:r>
              <a:rPr lang="el-GR" sz="1100" b="1" dirty="0">
                <a:latin typeface="Helvetica" pitchFamily="2" charset="0"/>
              </a:rPr>
              <a:t>.</a:t>
            </a:r>
            <a:endParaRPr lang="en-US" sz="1100" dirty="0">
              <a:latin typeface="Helvetica" pitchFamily="2" charset="0"/>
            </a:endParaRPr>
          </a:p>
          <a:p>
            <a:r>
              <a:rPr lang="en-US" sz="1100" b="1" dirty="0">
                <a:latin typeface="Helvetica" pitchFamily="2" charset="0"/>
              </a:rPr>
              <a:t>We want to digitize the meaning of the annotations as well</a:t>
            </a:r>
            <a:endParaRPr lang="en-US" sz="1100" dirty="0">
              <a:latin typeface="Helvetica" pitchFamily="2" charset="0"/>
            </a:endParaRPr>
          </a:p>
        </p:txBody>
      </p:sp>
      <p:cxnSp>
        <p:nvCxnSpPr>
          <p:cNvPr id="11" name="直線矢印コネクタ 10">
            <a:extLst>
              <a:ext uri="{FF2B5EF4-FFF2-40B4-BE49-F238E27FC236}">
                <a16:creationId xmlns:a16="http://schemas.microsoft.com/office/drawing/2014/main" id="{7707358E-7C0E-E3A6-5DB0-CC8D721AE967}"/>
              </a:ext>
            </a:extLst>
          </p:cNvPr>
          <p:cNvCxnSpPr>
            <a:cxnSpLocks/>
          </p:cNvCxnSpPr>
          <p:nvPr/>
        </p:nvCxnSpPr>
        <p:spPr>
          <a:xfrm>
            <a:off x="3527788" y="2720346"/>
            <a:ext cx="85135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08657126-6065-9EC6-2755-52EEFE6692F8}"/>
              </a:ext>
            </a:extLst>
          </p:cNvPr>
          <p:cNvSpPr txBox="1"/>
          <p:nvPr/>
        </p:nvSpPr>
        <p:spPr>
          <a:xfrm>
            <a:off x="208749" y="4683383"/>
            <a:ext cx="8888185" cy="30777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b="1" dirty="0">
                <a:latin typeface="Helvetica" pitchFamily="2" charset="0"/>
              </a:rPr>
              <a:t>In 1987, a project began to create a unified digital data format for the humanities → which became TEI</a:t>
            </a:r>
            <a:endParaRPr lang="en-US" dirty="0">
              <a:latin typeface="Helvetica" pitchFamily="2"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7" name="Google Shape;107;p20"/>
          <p:cNvSpPr txBox="1">
            <a:spLocks noGrp="1"/>
          </p:cNvSpPr>
          <p:nvPr>
            <p:ph idx="1"/>
          </p:nvPr>
        </p:nvSpPr>
        <p:spPr>
          <a:xfrm>
            <a:off x="552789" y="1156447"/>
            <a:ext cx="7932303" cy="3839067"/>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US" altLang="ja" sz="2400" b="1" dirty="0">
                <a:solidFill>
                  <a:schemeClr val="bg2"/>
                </a:solidFill>
                <a:latin typeface="Helvetica" pitchFamily="2" charset="0"/>
              </a:rPr>
              <a:t>SGML</a:t>
            </a:r>
            <a:r>
              <a:rPr lang="ja" altLang="en-US" sz="2400" dirty="0">
                <a:latin typeface="Helvetica" pitchFamily="2" charset="0"/>
              </a:rPr>
              <a:t>（</a:t>
            </a:r>
            <a:r>
              <a:rPr lang="en-US" altLang="ja" sz="2400" dirty="0">
                <a:latin typeface="Helvetica" pitchFamily="2" charset="0"/>
              </a:rPr>
              <a:t>Standard Generalized Markup Language)</a:t>
            </a:r>
          </a:p>
          <a:p>
            <a:pPr marL="342900" indent="-342900">
              <a:buFont typeface="Arial" panose="020B0604020202020204" pitchFamily="34" charset="0"/>
              <a:buChar char="•"/>
            </a:pPr>
            <a:r>
              <a:rPr lang="en-US" sz="2000" dirty="0">
                <a:latin typeface="Helvetica" pitchFamily="2" charset="0"/>
              </a:rPr>
              <a:t>A technology used primarily in the publishing industry to structure complex documents</a:t>
            </a:r>
          </a:p>
          <a:p>
            <a:pPr marL="342900" indent="-342900">
              <a:buFont typeface="Arial" panose="020B0604020202020204" pitchFamily="34" charset="0"/>
              <a:buChar char="•"/>
            </a:pPr>
            <a:r>
              <a:rPr lang="en-US" sz="2000" dirty="0">
                <a:latin typeface="Helvetica" pitchFamily="2" charset="0"/>
              </a:rPr>
              <a:t>It did not become widely adopted by the general public</a:t>
            </a:r>
            <a:br>
              <a:rPr lang="en-US" altLang="ja-JP" sz="1800" dirty="0">
                <a:latin typeface="Helvetica" pitchFamily="2" charset="0"/>
              </a:rPr>
            </a:br>
            <a:endParaRPr lang="en-US" altLang="ja-JP" sz="1800" dirty="0">
              <a:latin typeface="Helvetica" pitchFamily="2" charset="0"/>
            </a:endParaRPr>
          </a:p>
          <a:p>
            <a:pPr lvl="0">
              <a:lnSpc>
                <a:spcPct val="100000"/>
              </a:lnSpc>
            </a:pPr>
            <a:r>
              <a:rPr lang="en-US" altLang="ja-JP" sz="2400" dirty="0">
                <a:solidFill>
                  <a:schemeClr val="tx2">
                    <a:lumMod val="10000"/>
                  </a:schemeClr>
                </a:solidFill>
                <a:latin typeface="Helvetica" pitchFamily="2" charset="0"/>
              </a:rPr>
              <a:t>The Emergence of </a:t>
            </a:r>
            <a:r>
              <a:rPr lang="en-US" altLang="ja-JP" sz="2400" b="1" dirty="0">
                <a:solidFill>
                  <a:schemeClr val="bg2"/>
                </a:solidFill>
                <a:latin typeface="Helvetica" pitchFamily="2" charset="0"/>
              </a:rPr>
              <a:t>XML </a:t>
            </a:r>
            <a:r>
              <a:rPr lang="en-US" altLang="ja-JP" sz="2400" dirty="0">
                <a:solidFill>
                  <a:schemeClr val="tx2">
                    <a:lumMod val="10000"/>
                  </a:schemeClr>
                </a:solidFill>
                <a:latin typeface="Helvetica" pitchFamily="2" charset="0"/>
              </a:rPr>
              <a:t>(</a:t>
            </a:r>
            <a:r>
              <a:rPr lang="en-US" altLang="ja-JP" sz="2400" dirty="0">
                <a:latin typeface="Helvetica" pitchFamily="2" charset="0"/>
              </a:rPr>
              <a:t>Extensible Markup Language)</a:t>
            </a:r>
          </a:p>
          <a:p>
            <a:pPr marL="342900" lvl="0" indent="-342900" algn="l" rtl="0">
              <a:lnSpc>
                <a:spcPct val="100000"/>
              </a:lnSpc>
              <a:spcBef>
                <a:spcPts val="0"/>
              </a:spcBef>
              <a:spcAft>
                <a:spcPts val="0"/>
              </a:spcAft>
              <a:buFont typeface="Arial" panose="020B0604020202020204" pitchFamily="34" charset="0"/>
              <a:buChar char="•"/>
            </a:pPr>
            <a:r>
              <a:rPr lang="en-US" altLang="ja-JP" sz="2000" dirty="0">
                <a:latin typeface="Helvetica" pitchFamily="2" charset="0"/>
              </a:rPr>
              <a:t>In the 2000s, XML was introduced as a more user-friendly format for many people</a:t>
            </a:r>
          </a:p>
          <a:p>
            <a:pPr marL="342900" lvl="0" indent="-342900" algn="l" rtl="0">
              <a:lnSpc>
                <a:spcPct val="100000"/>
              </a:lnSpc>
              <a:spcBef>
                <a:spcPts val="0"/>
              </a:spcBef>
              <a:spcAft>
                <a:spcPts val="0"/>
              </a:spcAft>
              <a:buFont typeface="Arial" panose="020B0604020202020204" pitchFamily="34" charset="0"/>
              <a:buChar char="•"/>
            </a:pPr>
            <a:r>
              <a:rPr lang="en-US" altLang="ja-JP" sz="2000" dirty="0">
                <a:latin typeface="Helvetica" pitchFamily="2" charset="0"/>
              </a:rPr>
              <a:t>The </a:t>
            </a:r>
            <a:r>
              <a:rPr lang="en-US" altLang="ja-JP" sz="2000" dirty="0">
                <a:solidFill>
                  <a:srgbClr val="00B0F0"/>
                </a:solidFill>
                <a:latin typeface="Helvetica" pitchFamily="2" charset="0"/>
              </a:rPr>
              <a:t>TEI Guidelines (User Guide) </a:t>
            </a:r>
            <a:r>
              <a:rPr lang="en-US" altLang="ja-JP" sz="2000" dirty="0">
                <a:latin typeface="Helvetica" pitchFamily="2" charset="0"/>
              </a:rPr>
              <a:t>were reconstructed based on XML</a:t>
            </a:r>
          </a:p>
        </p:txBody>
      </p:sp>
      <p:sp>
        <p:nvSpPr>
          <p:cNvPr id="3" name="Title 2">
            <a:extLst>
              <a:ext uri="{FF2B5EF4-FFF2-40B4-BE49-F238E27FC236}">
                <a16:creationId xmlns:a16="http://schemas.microsoft.com/office/drawing/2014/main" id="{02F05A1C-8A88-56CC-C8EF-E455B9734AC3}"/>
              </a:ext>
            </a:extLst>
          </p:cNvPr>
          <p:cNvSpPr>
            <a:spLocks noGrp="1"/>
          </p:cNvSpPr>
          <p:nvPr>
            <p:ph type="title"/>
          </p:nvPr>
        </p:nvSpPr>
        <p:spPr/>
        <p:txBody>
          <a:bodyPr/>
          <a:lstStyle/>
          <a:p>
            <a:r>
              <a:rPr lang="en-GB" altLang="ja" dirty="0">
                <a:latin typeface="Helvetica" pitchFamily="2" charset="0"/>
              </a:rPr>
              <a:t>History and Background of TEI</a:t>
            </a:r>
            <a:r>
              <a:rPr lang="ja" altLang="en-US" dirty="0">
                <a:latin typeface="Helvetica" pitchFamily="2" charset="0"/>
              </a:rPr>
              <a:t>（</a:t>
            </a:r>
            <a:r>
              <a:rPr lang="en-US" altLang="ja" dirty="0">
                <a:latin typeface="Helvetica" pitchFamily="2" charset="0"/>
              </a:rPr>
              <a:t>2</a:t>
            </a:r>
            <a:r>
              <a:rPr lang="ja" altLang="en-US" dirty="0">
                <a:latin typeface="Helvetica" pitchFamily="2" charset="0"/>
              </a:rPr>
              <a:t>）</a:t>
            </a:r>
            <a:endParaRPr lang="en-JP"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1"/>
          <p:cNvSpPr txBox="1">
            <a:spLocks noGrp="1"/>
          </p:cNvSpPr>
          <p:nvPr>
            <p:ph type="title"/>
          </p:nvPr>
        </p:nvSpPr>
        <p:spPr>
          <a:xfrm>
            <a:off x="457200" y="163286"/>
            <a:ext cx="8229600" cy="895577"/>
          </a:xfrm>
        </p:spPr>
        <p:txBody>
          <a:bodyPr spcFirstLastPara="1" wrap="square" lIns="91425" tIns="91425" rIns="91425" bIns="91425" anchor="t" anchorCtr="0">
            <a:normAutofit/>
          </a:bodyPr>
          <a:lstStyle/>
          <a:p>
            <a:pPr lvl="0"/>
            <a:r>
              <a:rPr lang="en-GB" altLang="ja" dirty="0">
                <a:latin typeface="Helvetica" pitchFamily="2" charset="0"/>
              </a:rPr>
              <a:t>History and Background of TEI</a:t>
            </a:r>
            <a:r>
              <a:rPr lang="ja" altLang="en-US" dirty="0">
                <a:latin typeface="Helvetica" pitchFamily="2" charset="0"/>
              </a:rPr>
              <a:t>（</a:t>
            </a:r>
            <a:r>
              <a:rPr lang="en-US" altLang="ja" dirty="0">
                <a:latin typeface="Helvetica" pitchFamily="2" charset="0"/>
              </a:rPr>
              <a:t>3</a:t>
            </a:r>
            <a:r>
              <a:rPr lang="ja" altLang="en-US" dirty="0">
                <a:latin typeface="Helvetica" pitchFamily="2" charset="0"/>
              </a:rPr>
              <a:t>）</a:t>
            </a:r>
            <a:endParaRPr lang="ja-JP" altLang="en-US">
              <a:latin typeface="Helvetica" pitchFamily="2" charset="0"/>
            </a:endParaRPr>
          </a:p>
        </p:txBody>
      </p:sp>
      <p:sp>
        <p:nvSpPr>
          <p:cNvPr id="115" name="Google Shape;115;p21"/>
          <p:cNvSpPr txBox="1">
            <a:spLocks noGrp="1"/>
          </p:cNvSpPr>
          <p:nvPr>
            <p:ph idx="1"/>
          </p:nvPr>
        </p:nvSpPr>
        <p:spPr>
          <a:xfrm>
            <a:off x="782638" y="1200150"/>
            <a:ext cx="5735178" cy="3943350"/>
          </a:xfrm>
        </p:spPr>
        <p:txBody>
          <a:bodyPr spcFirstLastPara="1" wrap="square" lIns="91425" tIns="91425" rIns="91425" bIns="91425" anchor="t" anchorCtr="0">
            <a:normAutofit fontScale="55000" lnSpcReduction="20000"/>
          </a:bodyPr>
          <a:lstStyle/>
          <a:p>
            <a:pPr lvl="0">
              <a:lnSpc>
                <a:spcPct val="120000"/>
              </a:lnSpc>
            </a:pPr>
            <a:r>
              <a:rPr lang="en-GB" altLang="ja" sz="4500" b="1" dirty="0">
                <a:latin typeface="Helvetica" pitchFamily="2" charset="0"/>
              </a:rPr>
              <a:t>Features of </a:t>
            </a:r>
            <a:r>
              <a:rPr lang="en-US" altLang="ja" sz="4500" b="1" dirty="0">
                <a:latin typeface="Helvetica" pitchFamily="2" charset="0"/>
              </a:rPr>
              <a:t>XML</a:t>
            </a:r>
            <a:endParaRPr lang="ja-JP" altLang="en-US" sz="4500" b="1">
              <a:latin typeface="Helvetica" pitchFamily="2" charset="0"/>
            </a:endParaRPr>
          </a:p>
          <a:p>
            <a:pPr marL="514350" lvl="0" indent="-514350">
              <a:lnSpc>
                <a:spcPct val="120000"/>
              </a:lnSpc>
              <a:buFont typeface="+mj-lt"/>
              <a:buAutoNum type="arabicPeriod"/>
            </a:pPr>
            <a:r>
              <a:rPr lang="en-GB" altLang="ja-JP" b="1" dirty="0">
                <a:solidFill>
                  <a:schemeClr val="bg2"/>
                </a:solidFill>
                <a:latin typeface="Helvetica" pitchFamily="2" charset="0"/>
              </a:rPr>
              <a:t>Tags can be freely defined</a:t>
            </a:r>
            <a:br>
              <a:rPr lang="en-US" altLang="ja-JP" dirty="0">
                <a:latin typeface="Helvetica" pitchFamily="2" charset="0"/>
              </a:rPr>
            </a:br>
            <a:r>
              <a:rPr lang="en-GB" altLang="ja-JP" dirty="0">
                <a:latin typeface="Helvetica" pitchFamily="2" charset="0"/>
              </a:rPr>
              <a:t>You can define your own tags (labels)</a:t>
            </a:r>
            <a:endParaRPr lang="en-US" altLang="ja-JP" dirty="0">
              <a:latin typeface="Helvetica" pitchFamily="2" charset="0"/>
            </a:endParaRPr>
          </a:p>
          <a:p>
            <a:pPr marL="514350" lvl="0" indent="-514350">
              <a:lnSpc>
                <a:spcPct val="120000"/>
              </a:lnSpc>
              <a:buFont typeface="+mj-lt"/>
              <a:buAutoNum type="arabicPeriod"/>
            </a:pPr>
            <a:r>
              <a:rPr lang="en-GB" altLang="ja-JP" b="1" dirty="0">
                <a:solidFill>
                  <a:schemeClr val="bg2"/>
                </a:solidFill>
                <a:latin typeface="Helvetica" pitchFamily="2" charset="0"/>
              </a:rPr>
              <a:t>Highly extensible</a:t>
            </a:r>
            <a:br>
              <a:rPr lang="en-US" altLang="ja-JP" dirty="0">
                <a:latin typeface="Helvetica" pitchFamily="2" charset="0"/>
              </a:rPr>
            </a:br>
            <a:r>
              <a:rPr lang="en-US" altLang="ja-JP" dirty="0">
                <a:latin typeface="Helvetica" pitchFamily="2" charset="0"/>
              </a:rPr>
              <a:t>Because tags can be defined to match the structure and content of your data, XML can support a wide variety of data types and use cases.</a:t>
            </a:r>
          </a:p>
          <a:p>
            <a:pPr marL="514350" lvl="0" indent="-514350">
              <a:lnSpc>
                <a:spcPct val="120000"/>
              </a:lnSpc>
              <a:buFont typeface="+mj-lt"/>
              <a:buAutoNum type="arabicPeriod"/>
            </a:pPr>
            <a:r>
              <a:rPr lang="en-GB" altLang="ja-JP" b="1" dirty="0">
                <a:solidFill>
                  <a:schemeClr val="bg2"/>
                </a:solidFill>
                <a:latin typeface="Helvetica" pitchFamily="2" charset="0"/>
              </a:rPr>
              <a:t>Transformable structure</a:t>
            </a:r>
            <a:br>
              <a:rPr lang="en-US" altLang="ja-JP" dirty="0">
                <a:latin typeface="Helvetica" pitchFamily="2" charset="0"/>
              </a:rPr>
            </a:br>
            <a:r>
              <a:rPr lang="en-US" altLang="ja-JP" dirty="0">
                <a:latin typeface="Helvetica" pitchFamily="2" charset="0"/>
              </a:rPr>
              <a:t>XML can convert data structure to other formats=</a:t>
            </a:r>
            <a:r>
              <a:rPr lang="en-US" altLang="ja-JP" dirty="0">
                <a:solidFill>
                  <a:srgbClr val="FF0000"/>
                </a:solidFill>
                <a:latin typeface="Helvetica" pitchFamily="2" charset="0"/>
              </a:rPr>
              <a:t>the same data can be reused for various purposes</a:t>
            </a:r>
            <a:endParaRPr lang="en-US" altLang="ja" dirty="0">
              <a:solidFill>
                <a:srgbClr val="FF0000"/>
              </a:solidFill>
              <a:latin typeface="Helvetica" pitchFamily="2" charset="0"/>
            </a:endParaRPr>
          </a:p>
        </p:txBody>
      </p:sp>
      <p:grpSp>
        <p:nvGrpSpPr>
          <p:cNvPr id="7" name="グループ化 6">
            <a:extLst>
              <a:ext uri="{FF2B5EF4-FFF2-40B4-BE49-F238E27FC236}">
                <a16:creationId xmlns:a16="http://schemas.microsoft.com/office/drawing/2014/main" id="{CEC01814-3422-8925-0F78-EFBC13D8B633}"/>
              </a:ext>
            </a:extLst>
          </p:cNvPr>
          <p:cNvGrpSpPr/>
          <p:nvPr/>
        </p:nvGrpSpPr>
        <p:grpSpPr>
          <a:xfrm>
            <a:off x="6226623" y="2571750"/>
            <a:ext cx="1039586" cy="1039586"/>
            <a:chOff x="6359978" y="2509157"/>
            <a:chExt cx="1039586" cy="1039586"/>
          </a:xfrm>
        </p:grpSpPr>
        <p:pic>
          <p:nvPicPr>
            <p:cNvPr id="5" name="グラフィックス 4" descr="紙 単色塗りつぶし">
              <a:extLst>
                <a:ext uri="{FF2B5EF4-FFF2-40B4-BE49-F238E27FC236}">
                  <a16:creationId xmlns:a16="http://schemas.microsoft.com/office/drawing/2014/main" id="{94F24FA7-A788-C295-8C79-622E8EF9F8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59978" y="2509157"/>
              <a:ext cx="1039586" cy="1039586"/>
            </a:xfrm>
            <a:prstGeom prst="rect">
              <a:avLst/>
            </a:prstGeom>
          </p:spPr>
        </p:pic>
        <p:sp>
          <p:nvSpPr>
            <p:cNvPr id="6" name="テキスト ボックス 5">
              <a:extLst>
                <a:ext uri="{FF2B5EF4-FFF2-40B4-BE49-F238E27FC236}">
                  <a16:creationId xmlns:a16="http://schemas.microsoft.com/office/drawing/2014/main" id="{A5189FAD-F049-8648-7FEB-277878612F14}"/>
                </a:ext>
              </a:extLst>
            </p:cNvPr>
            <p:cNvSpPr txBox="1"/>
            <p:nvPr/>
          </p:nvSpPr>
          <p:spPr>
            <a:xfrm>
              <a:off x="6651171" y="3004457"/>
              <a:ext cx="463588" cy="307777"/>
            </a:xfrm>
            <a:prstGeom prst="rect">
              <a:avLst/>
            </a:prstGeom>
            <a:noFill/>
          </p:spPr>
          <p:txBody>
            <a:bodyPr wrap="none" rtlCol="0">
              <a:spAutoFit/>
            </a:bodyPr>
            <a:lstStyle/>
            <a:p>
              <a:r>
                <a:rPr kumimoji="1" lang="en-US" altLang="ja-JP">
                  <a:solidFill>
                    <a:srgbClr val="FF0000"/>
                  </a:solidFill>
                  <a:latin typeface="Helvetica" pitchFamily="2" charset="0"/>
                  <a:ea typeface="BIZ UDPGothic" panose="020B0400000000000000" pitchFamily="34" charset="-128"/>
                </a:rPr>
                <a:t>TEI</a:t>
              </a:r>
              <a:endParaRPr kumimoji="1" lang="ja-JP" altLang="en-US">
                <a:solidFill>
                  <a:srgbClr val="FF0000"/>
                </a:solidFill>
                <a:latin typeface="Helvetica" pitchFamily="2" charset="0"/>
                <a:ea typeface="BIZ UDPGothic" panose="020B0400000000000000" pitchFamily="34" charset="-128"/>
              </a:endParaRPr>
            </a:p>
          </p:txBody>
        </p:sp>
      </p:grpSp>
      <p:pic>
        <p:nvPicPr>
          <p:cNvPr id="13" name="グラフィックス 12" descr="データベース 単色塗りつぶし">
            <a:extLst>
              <a:ext uri="{FF2B5EF4-FFF2-40B4-BE49-F238E27FC236}">
                <a16:creationId xmlns:a16="http://schemas.microsoft.com/office/drawing/2014/main" id="{48349550-C8DB-2A15-EEDA-F88069CF24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91395" y="3769179"/>
            <a:ext cx="914400" cy="914400"/>
          </a:xfrm>
          <a:prstGeom prst="rect">
            <a:avLst/>
          </a:prstGeom>
        </p:spPr>
      </p:pic>
      <p:pic>
        <p:nvPicPr>
          <p:cNvPr id="15" name="グラフィックス 14" descr="閉じた本 単色塗りつぶし">
            <a:extLst>
              <a:ext uri="{FF2B5EF4-FFF2-40B4-BE49-F238E27FC236}">
                <a16:creationId xmlns:a16="http://schemas.microsoft.com/office/drawing/2014/main" id="{C5BE2938-B035-6F8E-B969-F94F6F98683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91395" y="1450521"/>
            <a:ext cx="914400" cy="914400"/>
          </a:xfrm>
          <a:prstGeom prst="rect">
            <a:avLst/>
          </a:prstGeom>
        </p:spPr>
      </p:pic>
      <p:pic>
        <p:nvPicPr>
          <p:cNvPr id="17" name="グラフィックス 16" descr="ブラウザー ウィンドウ 単色塗りつぶし">
            <a:extLst>
              <a:ext uri="{FF2B5EF4-FFF2-40B4-BE49-F238E27FC236}">
                <a16:creationId xmlns:a16="http://schemas.microsoft.com/office/drawing/2014/main" id="{32835ABD-B903-EF0A-7A0F-9D7384D0493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38843" y="2634343"/>
            <a:ext cx="914400" cy="914400"/>
          </a:xfrm>
          <a:prstGeom prst="rect">
            <a:avLst/>
          </a:prstGeom>
        </p:spPr>
      </p:pic>
      <p:cxnSp>
        <p:nvCxnSpPr>
          <p:cNvPr id="19" name="直線矢印コネクタ 18">
            <a:extLst>
              <a:ext uri="{FF2B5EF4-FFF2-40B4-BE49-F238E27FC236}">
                <a16:creationId xmlns:a16="http://schemas.microsoft.com/office/drawing/2014/main" id="{E529492E-D101-DCA8-EC69-DCFA4A5181FD}"/>
              </a:ext>
            </a:extLst>
          </p:cNvPr>
          <p:cNvCxnSpPr>
            <a:cxnSpLocks/>
            <a:stCxn id="5" idx="0"/>
          </p:cNvCxnSpPr>
          <p:nvPr/>
        </p:nvCxnSpPr>
        <p:spPr>
          <a:xfrm flipV="1">
            <a:off x="6746416" y="1948543"/>
            <a:ext cx="721179" cy="623207"/>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682F226F-54D9-6C99-13F9-C00C57501BF3}"/>
              </a:ext>
            </a:extLst>
          </p:cNvPr>
          <p:cNvCxnSpPr>
            <a:cxnSpLocks/>
            <a:endCxn id="17" idx="1"/>
          </p:cNvCxnSpPr>
          <p:nvPr/>
        </p:nvCxnSpPr>
        <p:spPr>
          <a:xfrm>
            <a:off x="7272597" y="3091543"/>
            <a:ext cx="566246"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C863526D-C2DD-B030-BF01-58F1B96AA3F4}"/>
              </a:ext>
            </a:extLst>
          </p:cNvPr>
          <p:cNvCxnSpPr>
            <a:cxnSpLocks/>
          </p:cNvCxnSpPr>
          <p:nvPr/>
        </p:nvCxnSpPr>
        <p:spPr>
          <a:xfrm>
            <a:off x="6746416" y="3611336"/>
            <a:ext cx="644979" cy="623207"/>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DCED0B6F-D653-86A4-D6B4-C9DC26E9AED1}"/>
              </a:ext>
            </a:extLst>
          </p:cNvPr>
          <p:cNvSpPr txBox="1"/>
          <p:nvPr/>
        </p:nvSpPr>
        <p:spPr>
          <a:xfrm>
            <a:off x="7411446" y="2251855"/>
            <a:ext cx="782587" cy="307777"/>
          </a:xfrm>
          <a:prstGeom prst="rect">
            <a:avLst/>
          </a:prstGeom>
          <a:noFill/>
        </p:spPr>
        <p:txBody>
          <a:bodyPr wrap="none" rtlCol="0">
            <a:spAutoFit/>
          </a:bodyPr>
          <a:lstStyle/>
          <a:p>
            <a:r>
              <a:rPr kumimoji="1" lang="en-US" altLang="ja-JP">
                <a:solidFill>
                  <a:schemeClr val="bg2"/>
                </a:solidFill>
                <a:latin typeface="Helvetica" pitchFamily="2" charset="0"/>
                <a:ea typeface="BIZ UDPGothic" panose="020B0400000000000000" pitchFamily="34" charset="-128"/>
              </a:rPr>
              <a:t>eBooks</a:t>
            </a:r>
            <a:endParaRPr kumimoji="1" lang="ja-JP" altLang="en-US">
              <a:solidFill>
                <a:schemeClr val="bg2"/>
              </a:solidFill>
              <a:latin typeface="Helvetica" pitchFamily="2" charset="0"/>
              <a:ea typeface="BIZ UDPGothic" panose="020B0400000000000000" pitchFamily="34" charset="-128"/>
            </a:endParaRPr>
          </a:p>
        </p:txBody>
      </p:sp>
      <p:sp>
        <p:nvSpPr>
          <p:cNvPr id="30" name="テキスト ボックス 29">
            <a:extLst>
              <a:ext uri="{FF2B5EF4-FFF2-40B4-BE49-F238E27FC236}">
                <a16:creationId xmlns:a16="http://schemas.microsoft.com/office/drawing/2014/main" id="{F041CA41-4734-42C7-BE68-B12A7E16C632}"/>
              </a:ext>
            </a:extLst>
          </p:cNvPr>
          <p:cNvSpPr txBox="1"/>
          <p:nvPr/>
        </p:nvSpPr>
        <p:spPr>
          <a:xfrm>
            <a:off x="7716397" y="3371005"/>
            <a:ext cx="1159292" cy="307777"/>
          </a:xfrm>
          <a:prstGeom prst="rect">
            <a:avLst/>
          </a:prstGeom>
          <a:noFill/>
        </p:spPr>
        <p:txBody>
          <a:bodyPr wrap="none" rtlCol="0">
            <a:spAutoFit/>
          </a:bodyPr>
          <a:lstStyle/>
          <a:p>
            <a:r>
              <a:rPr kumimoji="1" lang="en-US" altLang="ja-JP" dirty="0">
                <a:solidFill>
                  <a:schemeClr val="bg2"/>
                </a:solidFill>
                <a:latin typeface="Helvetica" pitchFamily="2" charset="0"/>
                <a:ea typeface="BIZ UDPGothic" panose="020B0400000000000000" pitchFamily="34" charset="-128"/>
              </a:rPr>
              <a:t>on browsers</a:t>
            </a:r>
            <a:endParaRPr kumimoji="1" lang="ja-JP" altLang="en-US">
              <a:solidFill>
                <a:schemeClr val="bg2"/>
              </a:solidFill>
              <a:latin typeface="Helvetica" pitchFamily="2" charset="0"/>
              <a:ea typeface="BIZ UDPGothic" panose="020B0400000000000000" pitchFamily="34" charset="-128"/>
            </a:endParaRPr>
          </a:p>
        </p:txBody>
      </p:sp>
      <p:sp>
        <p:nvSpPr>
          <p:cNvPr id="31" name="テキスト ボックス 30">
            <a:extLst>
              <a:ext uri="{FF2B5EF4-FFF2-40B4-BE49-F238E27FC236}">
                <a16:creationId xmlns:a16="http://schemas.microsoft.com/office/drawing/2014/main" id="{959A3F9D-EB60-9C41-DB61-3FC70BCD16BE}"/>
              </a:ext>
            </a:extLst>
          </p:cNvPr>
          <p:cNvSpPr txBox="1"/>
          <p:nvPr/>
        </p:nvSpPr>
        <p:spPr>
          <a:xfrm>
            <a:off x="7312860" y="4604401"/>
            <a:ext cx="920445" cy="307777"/>
          </a:xfrm>
          <a:prstGeom prst="rect">
            <a:avLst/>
          </a:prstGeom>
          <a:noFill/>
        </p:spPr>
        <p:txBody>
          <a:bodyPr wrap="none" rtlCol="0">
            <a:spAutoFit/>
          </a:bodyPr>
          <a:lstStyle/>
          <a:p>
            <a:r>
              <a:rPr kumimoji="1" lang="en-US" altLang="ja-JP">
                <a:solidFill>
                  <a:schemeClr val="bg2"/>
                </a:solidFill>
                <a:latin typeface="Helvetica" pitchFamily="2" charset="0"/>
                <a:ea typeface="BIZ UDPGothic" panose="020B0400000000000000" pitchFamily="34" charset="-128"/>
              </a:rPr>
              <a:t>database</a:t>
            </a:r>
            <a:endParaRPr kumimoji="1" lang="ja-JP" altLang="en-US">
              <a:solidFill>
                <a:schemeClr val="bg2"/>
              </a:solidFill>
              <a:latin typeface="Helvetica" pitchFamily="2" charset="0"/>
              <a:ea typeface="BIZ UDPGothic" panose="020B0400000000000000"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2"/>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rtl="0">
              <a:lnSpc>
                <a:spcPct val="120000"/>
              </a:lnSpc>
              <a:spcBef>
                <a:spcPts val="500"/>
              </a:spcBef>
              <a:spcAft>
                <a:spcPts val="0"/>
              </a:spcAft>
              <a:buClr>
                <a:schemeClr val="dk1"/>
              </a:buClr>
              <a:buSzPct val="39285"/>
              <a:buFont typeface="Arial"/>
              <a:buNone/>
            </a:pPr>
            <a:r>
              <a:rPr lang="en-GB" altLang="ja" dirty="0">
                <a:latin typeface="Helvetica" pitchFamily="2" charset="0"/>
              </a:rPr>
              <a:t>History and Background of TEI</a:t>
            </a:r>
            <a:r>
              <a:rPr lang="ja" dirty="0">
                <a:latin typeface="Helvetica" pitchFamily="2" charset="0"/>
              </a:rPr>
              <a:t>（4）</a:t>
            </a:r>
            <a:endParaRPr dirty="0">
              <a:latin typeface="Helvetica" pitchFamily="2" charset="0"/>
            </a:endParaRPr>
          </a:p>
          <a:p>
            <a:pPr marL="0" lvl="0" indent="0" rtl="0">
              <a:spcBef>
                <a:spcPts val="0"/>
              </a:spcBef>
              <a:spcAft>
                <a:spcPts val="0"/>
              </a:spcAft>
              <a:buNone/>
            </a:pPr>
            <a:endParaRPr dirty="0">
              <a:latin typeface="Helvetica" pitchFamily="2" charset="0"/>
            </a:endParaRPr>
          </a:p>
        </p:txBody>
      </p:sp>
      <p:pic>
        <p:nvPicPr>
          <p:cNvPr id="3" name="図 2" descr="グラフィカル ユーザー インターフェイス, Web サイト&#10;&#10;自動的に生成された説明">
            <a:extLst>
              <a:ext uri="{FF2B5EF4-FFF2-40B4-BE49-F238E27FC236}">
                <a16:creationId xmlns:a16="http://schemas.microsoft.com/office/drawing/2014/main" id="{08221804-830D-5C1F-9DBE-E87AE30B958E}"/>
              </a:ext>
            </a:extLst>
          </p:cNvPr>
          <p:cNvPicPr>
            <a:picLocks noChangeAspect="1"/>
          </p:cNvPicPr>
          <p:nvPr/>
        </p:nvPicPr>
        <p:blipFill>
          <a:blip r:embed="rId3"/>
          <a:stretch>
            <a:fillRect/>
          </a:stretch>
        </p:blipFill>
        <p:spPr>
          <a:xfrm>
            <a:off x="4691084" y="1059582"/>
            <a:ext cx="3995716" cy="2030790"/>
          </a:xfrm>
          <a:prstGeom prst="rect">
            <a:avLst/>
          </a:prstGeom>
        </p:spPr>
      </p:pic>
      <p:pic>
        <p:nvPicPr>
          <p:cNvPr id="7" name="図 6" descr="グラフィカル ユーザー インターフェイス, テキスト, アプリケーション&#10;&#10;自動的に生成された説明">
            <a:extLst>
              <a:ext uri="{FF2B5EF4-FFF2-40B4-BE49-F238E27FC236}">
                <a16:creationId xmlns:a16="http://schemas.microsoft.com/office/drawing/2014/main" id="{A12F9902-C8FA-AE42-6CEB-D5A78F7B7589}"/>
              </a:ext>
            </a:extLst>
          </p:cNvPr>
          <p:cNvPicPr>
            <a:picLocks noChangeAspect="1"/>
          </p:cNvPicPr>
          <p:nvPr/>
        </p:nvPicPr>
        <p:blipFill>
          <a:blip r:embed="rId4"/>
          <a:stretch>
            <a:fillRect/>
          </a:stretch>
        </p:blipFill>
        <p:spPr>
          <a:xfrm>
            <a:off x="4644524" y="3090372"/>
            <a:ext cx="4042276" cy="1782595"/>
          </a:xfrm>
          <a:prstGeom prst="rect">
            <a:avLst/>
          </a:prstGeom>
        </p:spPr>
      </p:pic>
      <p:sp>
        <p:nvSpPr>
          <p:cNvPr id="8" name="テキスト ボックス 7">
            <a:extLst>
              <a:ext uri="{FF2B5EF4-FFF2-40B4-BE49-F238E27FC236}">
                <a16:creationId xmlns:a16="http://schemas.microsoft.com/office/drawing/2014/main" id="{9FE6E446-13E0-EA1C-4608-1AAC2F5B23F2}"/>
              </a:ext>
            </a:extLst>
          </p:cNvPr>
          <p:cNvSpPr txBox="1"/>
          <p:nvPr/>
        </p:nvSpPr>
        <p:spPr>
          <a:xfrm>
            <a:off x="457200" y="1848475"/>
            <a:ext cx="4639264" cy="1446550"/>
          </a:xfrm>
          <a:prstGeom prst="rect">
            <a:avLst/>
          </a:prstGeom>
          <a:noFill/>
        </p:spPr>
        <p:txBody>
          <a:bodyPr wrap="square" rtlCol="0">
            <a:spAutoFit/>
          </a:bodyPr>
          <a:lstStyle/>
          <a:p>
            <a:r>
              <a:rPr lang="en-US" altLang="ja-JP" sz="2400" b="0" i="0" dirty="0">
                <a:solidFill>
                  <a:srgbClr val="000000"/>
                </a:solidFill>
                <a:effectLst/>
                <a:latin typeface="Helvetica" pitchFamily="2" charset="0"/>
              </a:rPr>
              <a:t>The TEI's conference and annual general meetings</a:t>
            </a:r>
          </a:p>
          <a:p>
            <a:r>
              <a:rPr lang="en-US" altLang="ja-JP" sz="2000" b="0" i="0" dirty="0">
                <a:solidFill>
                  <a:srgbClr val="000000"/>
                </a:solidFill>
                <a:effectLst/>
                <a:latin typeface="Helvetica" pitchFamily="2" charset="0"/>
                <a:hlinkClick r:id="rId5"/>
              </a:rPr>
              <a:t>https://members.tei-c.org/Events/meetings</a:t>
            </a:r>
            <a:endParaRPr lang="en-US" altLang="ja-JP" sz="2400" dirty="0">
              <a:latin typeface="Helvetica"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7" name="Google Shape;137;p24"/>
          <p:cNvPicPr preferRelativeResize="0"/>
          <p:nvPr/>
        </p:nvPicPr>
        <p:blipFill>
          <a:blip r:embed="rId3">
            <a:alphaModFix/>
          </a:blip>
          <a:stretch>
            <a:fillRect/>
          </a:stretch>
        </p:blipFill>
        <p:spPr>
          <a:xfrm>
            <a:off x="3669923" y="1582882"/>
            <a:ext cx="5016877" cy="3244049"/>
          </a:xfrm>
          <a:prstGeom prst="rect">
            <a:avLst/>
          </a:prstGeom>
          <a:noFill/>
          <a:ln>
            <a:noFill/>
          </a:ln>
        </p:spPr>
      </p:pic>
      <p:sp>
        <p:nvSpPr>
          <p:cNvPr id="132" name="Google Shape;132;p24"/>
          <p:cNvSpPr txBox="1">
            <a:spLocks noGrp="1"/>
          </p:cNvSpPr>
          <p:nvPr>
            <p:ph type="title"/>
          </p:nvPr>
        </p:nvSpPr>
        <p:spPr>
          <a:xfrm>
            <a:off x="457200" y="178140"/>
            <a:ext cx="8229600" cy="881441"/>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ja" dirty="0">
                <a:latin typeface="Helvetica" pitchFamily="2" charset="0"/>
              </a:rPr>
              <a:t>TEI</a:t>
            </a:r>
            <a:r>
              <a:rPr lang="en-GB" altLang="ja" dirty="0">
                <a:latin typeface="Helvetica" pitchFamily="2" charset="0"/>
              </a:rPr>
              <a:t> Structure (1)</a:t>
            </a:r>
            <a:endParaRPr dirty="0">
              <a:latin typeface="Helvetica" pitchFamily="2" charset="0"/>
            </a:endParaRPr>
          </a:p>
        </p:txBody>
      </p:sp>
      <p:pic>
        <p:nvPicPr>
          <p:cNvPr id="134" name="Google Shape;134;p24"/>
          <p:cNvPicPr preferRelativeResize="0"/>
          <p:nvPr/>
        </p:nvPicPr>
        <p:blipFill>
          <a:blip r:embed="rId4">
            <a:alphaModFix/>
          </a:blip>
          <a:stretch>
            <a:fillRect/>
          </a:stretch>
        </p:blipFill>
        <p:spPr>
          <a:xfrm>
            <a:off x="7249178" y="3505041"/>
            <a:ext cx="1033350" cy="1033350"/>
          </a:xfrm>
          <a:prstGeom prst="rect">
            <a:avLst/>
          </a:prstGeom>
          <a:noFill/>
          <a:ln>
            <a:noFill/>
          </a:ln>
        </p:spPr>
      </p:pic>
      <p:pic>
        <p:nvPicPr>
          <p:cNvPr id="135" name="Google Shape;135;p24"/>
          <p:cNvPicPr preferRelativeResize="0"/>
          <p:nvPr/>
        </p:nvPicPr>
        <p:blipFill>
          <a:blip r:embed="rId5">
            <a:alphaModFix/>
          </a:blip>
          <a:stretch>
            <a:fillRect/>
          </a:stretch>
        </p:blipFill>
        <p:spPr>
          <a:xfrm>
            <a:off x="6998203" y="2000245"/>
            <a:ext cx="1535300" cy="863599"/>
          </a:xfrm>
          <a:prstGeom prst="rect">
            <a:avLst/>
          </a:prstGeom>
          <a:noFill/>
          <a:ln>
            <a:noFill/>
          </a:ln>
        </p:spPr>
      </p:pic>
      <p:pic>
        <p:nvPicPr>
          <p:cNvPr id="136" name="Google Shape;136;p24"/>
          <p:cNvPicPr preferRelativeResize="0"/>
          <p:nvPr/>
        </p:nvPicPr>
        <p:blipFill>
          <a:blip r:embed="rId6">
            <a:alphaModFix/>
          </a:blip>
          <a:stretch>
            <a:fillRect/>
          </a:stretch>
        </p:blipFill>
        <p:spPr>
          <a:xfrm>
            <a:off x="4776693" y="3029761"/>
            <a:ext cx="1432234" cy="1203075"/>
          </a:xfrm>
          <a:prstGeom prst="rect">
            <a:avLst/>
          </a:prstGeom>
          <a:noFill/>
          <a:ln>
            <a:noFill/>
          </a:ln>
        </p:spPr>
      </p:pic>
      <p:sp>
        <p:nvSpPr>
          <p:cNvPr id="4" name="テキスト ボックス 3">
            <a:extLst>
              <a:ext uri="{FF2B5EF4-FFF2-40B4-BE49-F238E27FC236}">
                <a16:creationId xmlns:a16="http://schemas.microsoft.com/office/drawing/2014/main" id="{896F42E5-A5E4-E323-5C28-37523819404D}"/>
              </a:ext>
            </a:extLst>
          </p:cNvPr>
          <p:cNvSpPr txBox="1"/>
          <p:nvPr/>
        </p:nvSpPr>
        <p:spPr>
          <a:xfrm>
            <a:off x="300095" y="1370532"/>
            <a:ext cx="3160401" cy="3170099"/>
          </a:xfrm>
          <a:prstGeom prst="rect">
            <a:avLst/>
          </a:prstGeom>
          <a:noFill/>
        </p:spPr>
        <p:txBody>
          <a:bodyPr wrap="square" rtlCol="0">
            <a:spAutoFit/>
          </a:bodyPr>
          <a:lstStyle/>
          <a:p>
            <a:r>
              <a:rPr kumimoji="1" lang="en-GB" altLang="ja-JP" sz="3200" dirty="0">
                <a:latin typeface="Helvetica" pitchFamily="2" charset="0"/>
              </a:rPr>
              <a:t>House</a:t>
            </a:r>
            <a:r>
              <a:rPr kumimoji="1" lang="en-US" altLang="ja-JP" sz="2400" dirty="0">
                <a:latin typeface="Helvetica" pitchFamily="2" charset="0"/>
              </a:rPr>
              <a:t> </a:t>
            </a:r>
            <a:r>
              <a:rPr kumimoji="1" lang="en-GB" altLang="ja-JP" sz="2400" dirty="0">
                <a:latin typeface="Helvetica" pitchFamily="2" charset="0"/>
              </a:rPr>
              <a:t>(floor</a:t>
            </a:r>
            <a:r>
              <a:rPr kumimoji="1" lang="en-US" altLang="ja-JP" sz="2400" dirty="0">
                <a:latin typeface="Helvetica" pitchFamily="2" charset="0"/>
              </a:rPr>
              <a:t> </a:t>
            </a:r>
            <a:r>
              <a:rPr kumimoji="1" lang="en-GB" altLang="ja-JP" sz="2400" dirty="0">
                <a:latin typeface="Helvetica" pitchFamily="2" charset="0"/>
              </a:rPr>
              <a:t>plan)</a:t>
            </a:r>
            <a:endParaRPr kumimoji="1" lang="en-US" altLang="ja-JP" sz="3200" dirty="0">
              <a:latin typeface="Helvetica" pitchFamily="2" charset="0"/>
            </a:endParaRPr>
          </a:p>
          <a:p>
            <a:r>
              <a:rPr kumimoji="1" lang="en-US" altLang="ja-JP" sz="2400" dirty="0">
                <a:highlight>
                  <a:srgbClr val="FFFF00"/>
                </a:highlight>
                <a:latin typeface="Helvetica" pitchFamily="2" charset="0"/>
              </a:rPr>
              <a:t>- </a:t>
            </a:r>
            <a:r>
              <a:rPr kumimoji="1" lang="en-GB" altLang="ja-JP" sz="2400" dirty="0">
                <a:highlight>
                  <a:srgbClr val="FFFF00"/>
                </a:highlight>
                <a:latin typeface="Helvetica" pitchFamily="2" charset="0"/>
              </a:rPr>
              <a:t>Living Room</a:t>
            </a:r>
            <a:endParaRPr kumimoji="1" lang="en-US" altLang="ja-JP" sz="2400" dirty="0">
              <a:highlight>
                <a:srgbClr val="FFFF00"/>
              </a:highlight>
              <a:latin typeface="Helvetica" pitchFamily="2" charset="0"/>
            </a:endParaRPr>
          </a:p>
          <a:p>
            <a:pPr lvl="2"/>
            <a:r>
              <a:rPr kumimoji="1" lang="en-US" altLang="ja-JP" sz="2400" dirty="0">
                <a:latin typeface="Helvetica" pitchFamily="2" charset="0"/>
              </a:rPr>
              <a:t>-- </a:t>
            </a:r>
            <a:r>
              <a:rPr kumimoji="1" lang="en-GB" altLang="ja-JP" sz="2000" dirty="0">
                <a:latin typeface="Helvetica" pitchFamily="2" charset="0"/>
              </a:rPr>
              <a:t>sofa</a:t>
            </a:r>
            <a:endParaRPr kumimoji="1" lang="en-US" altLang="ja-JP" sz="2400" dirty="0">
              <a:latin typeface="Helvetica" pitchFamily="2" charset="0"/>
            </a:endParaRPr>
          </a:p>
          <a:p>
            <a:pPr lvl="2"/>
            <a:r>
              <a:rPr kumimoji="1" lang="en-US" altLang="ja-JP" sz="2400" dirty="0">
                <a:highlight>
                  <a:srgbClr val="FFFF00"/>
                </a:highlight>
                <a:latin typeface="Helvetica" pitchFamily="2" charset="0"/>
              </a:rPr>
              <a:t>- </a:t>
            </a:r>
            <a:r>
              <a:rPr kumimoji="1" lang="en-GB" altLang="ja-JP" sz="2400" dirty="0">
                <a:highlight>
                  <a:srgbClr val="FFFF00"/>
                </a:highlight>
                <a:latin typeface="Helvetica" pitchFamily="2" charset="0"/>
              </a:rPr>
              <a:t>Kitchen</a:t>
            </a:r>
            <a:endParaRPr kumimoji="1" lang="en-US" altLang="ja-JP" sz="2400" dirty="0">
              <a:highlight>
                <a:srgbClr val="FFFF00"/>
              </a:highlight>
              <a:latin typeface="Helvetica" pitchFamily="2" charset="0"/>
            </a:endParaRPr>
          </a:p>
          <a:p>
            <a:pPr lvl="2"/>
            <a:r>
              <a:rPr kumimoji="1" lang="en-US" altLang="ja-JP" sz="2400" dirty="0">
                <a:latin typeface="Helvetica" pitchFamily="2" charset="0"/>
              </a:rPr>
              <a:t>-- </a:t>
            </a:r>
            <a:r>
              <a:rPr kumimoji="1" lang="en-GB" altLang="ja-JP" sz="2000" dirty="0">
                <a:latin typeface="Helvetica" pitchFamily="2" charset="0"/>
              </a:rPr>
              <a:t>refrigerator</a:t>
            </a:r>
            <a:endParaRPr kumimoji="1" lang="en-US" altLang="ja-JP" sz="2400" dirty="0">
              <a:latin typeface="Helvetica" pitchFamily="2" charset="0"/>
            </a:endParaRPr>
          </a:p>
          <a:p>
            <a:pPr lvl="2"/>
            <a:r>
              <a:rPr kumimoji="1" lang="en-US" altLang="ja-JP" sz="2400" dirty="0">
                <a:highlight>
                  <a:srgbClr val="FFFF00"/>
                </a:highlight>
                <a:latin typeface="Helvetica" pitchFamily="2" charset="0"/>
              </a:rPr>
              <a:t>- </a:t>
            </a:r>
            <a:r>
              <a:rPr kumimoji="1" lang="en-GB" altLang="ja-JP" sz="2400" dirty="0">
                <a:highlight>
                  <a:srgbClr val="FFFF00"/>
                </a:highlight>
                <a:latin typeface="Helvetica" pitchFamily="2" charset="0"/>
              </a:rPr>
              <a:t>Bedroom</a:t>
            </a:r>
            <a:endParaRPr kumimoji="1" lang="en-US" altLang="ja-JP" sz="2400" dirty="0">
              <a:highlight>
                <a:srgbClr val="FFFF00"/>
              </a:highlight>
              <a:latin typeface="Helvetica" pitchFamily="2" charset="0"/>
            </a:endParaRPr>
          </a:p>
          <a:p>
            <a:pPr lvl="3"/>
            <a:r>
              <a:rPr kumimoji="1" lang="en-US" altLang="ja-JP" sz="2400" dirty="0">
                <a:latin typeface="Helvetica" pitchFamily="2" charset="0"/>
              </a:rPr>
              <a:t>-- </a:t>
            </a:r>
            <a:r>
              <a:rPr kumimoji="1" lang="en-GB" altLang="ja-JP" sz="2000" dirty="0">
                <a:latin typeface="Helvetica" pitchFamily="2" charset="0"/>
              </a:rPr>
              <a:t>bed</a:t>
            </a:r>
            <a:endParaRPr kumimoji="1" lang="en-US" altLang="ja-JP" sz="2400" dirty="0">
              <a:latin typeface="Helvetica" pitchFamily="2" charset="0"/>
            </a:endParaRPr>
          </a:p>
          <a:p>
            <a:endParaRPr kumimoji="1" lang="ja-JP" altLang="en-US" sz="2400">
              <a:latin typeface="Helvetica" pitchFamily="2" charset="0"/>
            </a:endParaRPr>
          </a:p>
        </p:txBody>
      </p:sp>
      <p:sp>
        <p:nvSpPr>
          <p:cNvPr id="5" name="テキスト ボックス 4">
            <a:extLst>
              <a:ext uri="{FF2B5EF4-FFF2-40B4-BE49-F238E27FC236}">
                <a16:creationId xmlns:a16="http://schemas.microsoft.com/office/drawing/2014/main" id="{98635FA0-2186-4FDD-E206-48E18DBAE402}"/>
              </a:ext>
            </a:extLst>
          </p:cNvPr>
          <p:cNvSpPr txBox="1"/>
          <p:nvPr/>
        </p:nvSpPr>
        <p:spPr>
          <a:xfrm>
            <a:off x="3669923" y="1016867"/>
            <a:ext cx="5384867" cy="646331"/>
          </a:xfrm>
          <a:prstGeom prst="rect">
            <a:avLst/>
          </a:prstGeom>
          <a:noFill/>
        </p:spPr>
        <p:txBody>
          <a:bodyPr wrap="square" rtlCol="0">
            <a:spAutoFit/>
          </a:bodyPr>
          <a:lstStyle/>
          <a:p>
            <a:r>
              <a:rPr kumimoji="1" lang="en-US" altLang="ja-JP" sz="1800" dirty="0">
                <a:latin typeface="Helvetica" pitchFamily="2" charset="0"/>
                <a:ea typeface="BIZ UDPGothic" panose="020B0400000000000000" pitchFamily="34" charset="-128"/>
              </a:rPr>
              <a:t>Each </a:t>
            </a:r>
            <a:r>
              <a:rPr kumimoji="1" lang="en-US" altLang="ja-JP" sz="1800" u="sng" dirty="0">
                <a:latin typeface="Helvetica" pitchFamily="2" charset="0"/>
                <a:ea typeface="BIZ UDPGothic" panose="020B0400000000000000" pitchFamily="34" charset="-128"/>
              </a:rPr>
              <a:t>room</a:t>
            </a:r>
            <a:r>
              <a:rPr kumimoji="1" lang="en-US" altLang="ja-JP" sz="1800" dirty="0">
                <a:latin typeface="Helvetica" pitchFamily="2" charset="0"/>
                <a:ea typeface="BIZ UDPGothic" panose="020B0400000000000000" pitchFamily="34" charset="-128"/>
              </a:rPr>
              <a:t> = a section of the text, such as a </a:t>
            </a:r>
            <a:r>
              <a:rPr kumimoji="1" lang="en-US" altLang="ja-JP" sz="1800" u="sng" dirty="0">
                <a:latin typeface="Helvetica" pitchFamily="2" charset="0"/>
                <a:ea typeface="BIZ UDPGothic" panose="020B0400000000000000" pitchFamily="34" charset="-128"/>
              </a:rPr>
              <a:t>chapter</a:t>
            </a:r>
            <a:r>
              <a:rPr kumimoji="1" lang="en-US" altLang="ja-JP" sz="1800" dirty="0">
                <a:latin typeface="Helvetica" pitchFamily="2" charset="0"/>
                <a:ea typeface="BIZ UDPGothic" panose="020B0400000000000000" pitchFamily="34" charset="-128"/>
              </a:rPr>
              <a:t> or </a:t>
            </a:r>
            <a:r>
              <a:rPr kumimoji="1" lang="en-US" altLang="ja-JP" sz="1800" u="sng" dirty="0">
                <a:latin typeface="Helvetica" pitchFamily="2" charset="0"/>
                <a:ea typeface="BIZ UDPGothic" panose="020B0400000000000000" pitchFamily="34" charset="-128"/>
              </a:rPr>
              <a:t>paragraph</a:t>
            </a:r>
            <a:r>
              <a:rPr kumimoji="1" lang="en-US" altLang="ja-JP" sz="1800" dirty="0">
                <a:latin typeface="Helvetica" pitchFamily="2" charset="0"/>
                <a:ea typeface="BIZ UDPGothic" panose="020B0400000000000000" pitchFamily="34" charset="-128"/>
              </a:rPr>
              <a:t> </a:t>
            </a:r>
            <a:endParaRPr kumimoji="1" lang="ja-JP" altLang="en-US" sz="1800">
              <a:latin typeface="Helvetica" pitchFamily="2" charset="0"/>
              <a:ea typeface="BIZ UDPGothic" panose="020B0400000000000000"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457200" y="169816"/>
            <a:ext cx="8229600" cy="889765"/>
          </a:xfrm>
          <a:prstGeom prst="rect">
            <a:avLst/>
          </a:prstGeom>
        </p:spPr>
        <p:txBody>
          <a:bodyPr spcFirstLastPara="1" wrap="square" lIns="91425" tIns="91425" rIns="91425" bIns="91425" anchor="t" anchorCtr="0">
            <a:normAutofit/>
          </a:bodyPr>
          <a:lstStyle/>
          <a:p>
            <a:pPr lvl="0"/>
            <a:r>
              <a:rPr lang="en-US" altLang="ja" dirty="0">
                <a:latin typeface="Helvetica" pitchFamily="2" charset="0"/>
              </a:rPr>
              <a:t>TEI</a:t>
            </a:r>
            <a:r>
              <a:rPr lang="en-GB" altLang="ja" dirty="0">
                <a:latin typeface="Helvetica" pitchFamily="2" charset="0"/>
              </a:rPr>
              <a:t> Structure (2)</a:t>
            </a:r>
            <a:endParaRPr dirty="0"/>
          </a:p>
        </p:txBody>
      </p:sp>
      <p:pic>
        <p:nvPicPr>
          <p:cNvPr id="144" name="Google Shape;144;p25"/>
          <p:cNvPicPr preferRelativeResize="0"/>
          <p:nvPr/>
        </p:nvPicPr>
        <p:blipFill>
          <a:blip r:embed="rId3">
            <a:alphaModFix/>
          </a:blip>
          <a:stretch>
            <a:fillRect/>
          </a:stretch>
        </p:blipFill>
        <p:spPr>
          <a:xfrm>
            <a:off x="1603087" y="1093502"/>
            <a:ext cx="5937826" cy="3821000"/>
          </a:xfrm>
          <a:prstGeom prst="rect">
            <a:avLst/>
          </a:prstGeom>
          <a:noFill/>
          <a:ln>
            <a:noFill/>
          </a:ln>
        </p:spPr>
      </p:pic>
      <p:sp>
        <p:nvSpPr>
          <p:cNvPr id="7" name="テキスト ボックス 6">
            <a:extLst>
              <a:ext uri="{FF2B5EF4-FFF2-40B4-BE49-F238E27FC236}">
                <a16:creationId xmlns:a16="http://schemas.microsoft.com/office/drawing/2014/main" id="{BDDCA879-F1D8-DF9F-A575-F8021510FBCD}"/>
              </a:ext>
            </a:extLst>
          </p:cNvPr>
          <p:cNvSpPr txBox="1"/>
          <p:nvPr/>
        </p:nvSpPr>
        <p:spPr>
          <a:xfrm>
            <a:off x="6286416" y="2618650"/>
            <a:ext cx="1087157" cy="307777"/>
          </a:xfrm>
          <a:prstGeom prst="rect">
            <a:avLst/>
          </a:prstGeom>
          <a:solidFill>
            <a:srgbClr val="FFF8B6"/>
          </a:solidFill>
        </p:spPr>
        <p:txBody>
          <a:bodyPr wrap="none" rtlCol="0">
            <a:spAutoFit/>
          </a:bodyPr>
          <a:lstStyle/>
          <a:p>
            <a:r>
              <a:rPr kumimoji="1" lang="en-US" altLang="ja-JP" b="1">
                <a:solidFill>
                  <a:schemeClr val="accent3"/>
                </a:solidFill>
                <a:latin typeface="BIZ UDPGothic" panose="020B0400000000000000" pitchFamily="34" charset="-128"/>
                <a:ea typeface="BIZ UDPGothic" panose="020B0400000000000000" pitchFamily="34" charset="-128"/>
              </a:rPr>
              <a:t>&lt;/room&gt;</a:t>
            </a:r>
            <a:endParaRPr kumimoji="1" lang="ja-JP" altLang="en-US" b="1">
              <a:solidFill>
                <a:schemeClr val="accent3"/>
              </a:solidFill>
              <a:latin typeface="BIZ UDPGothic" panose="020B0400000000000000" pitchFamily="34" charset="-128"/>
              <a:ea typeface="BIZ UDPGothic" panose="020B0400000000000000" pitchFamily="34" charset="-128"/>
            </a:endParaRPr>
          </a:p>
        </p:txBody>
      </p:sp>
      <p:sp>
        <p:nvSpPr>
          <p:cNvPr id="13" name="テキスト ボックス 12">
            <a:extLst>
              <a:ext uri="{FF2B5EF4-FFF2-40B4-BE49-F238E27FC236}">
                <a16:creationId xmlns:a16="http://schemas.microsoft.com/office/drawing/2014/main" id="{BD0CB259-BF49-3DFC-3F90-772AA8F69DF6}"/>
              </a:ext>
            </a:extLst>
          </p:cNvPr>
          <p:cNvSpPr txBox="1"/>
          <p:nvPr/>
        </p:nvSpPr>
        <p:spPr>
          <a:xfrm>
            <a:off x="5450543" y="1211596"/>
            <a:ext cx="997389" cy="307777"/>
          </a:xfrm>
          <a:prstGeom prst="rect">
            <a:avLst/>
          </a:prstGeom>
          <a:solidFill>
            <a:srgbClr val="FFF8B6"/>
          </a:solidFill>
        </p:spPr>
        <p:txBody>
          <a:bodyPr wrap="none" rtlCol="0">
            <a:spAutoFit/>
          </a:bodyPr>
          <a:lstStyle/>
          <a:p>
            <a:r>
              <a:rPr kumimoji="1" lang="en-US" altLang="ja-JP" b="1">
                <a:solidFill>
                  <a:schemeClr val="accent3"/>
                </a:solidFill>
                <a:latin typeface="BIZ UDPGothic" panose="020B0400000000000000" pitchFamily="34" charset="-128"/>
                <a:ea typeface="BIZ UDPGothic" panose="020B0400000000000000" pitchFamily="34" charset="-128"/>
              </a:rPr>
              <a:t>&lt;room&gt;</a:t>
            </a:r>
            <a:endParaRPr kumimoji="1" lang="ja-JP" altLang="en-US" b="1">
              <a:solidFill>
                <a:schemeClr val="accent3"/>
              </a:solidFill>
              <a:latin typeface="BIZ UDPGothic" panose="020B0400000000000000" pitchFamily="34" charset="-128"/>
              <a:ea typeface="BIZ UDPGothic" panose="020B0400000000000000" pitchFamily="34" charset="-128"/>
            </a:endParaRPr>
          </a:p>
        </p:txBody>
      </p:sp>
      <p:sp>
        <p:nvSpPr>
          <p:cNvPr id="14" name="テキスト ボックス 13">
            <a:extLst>
              <a:ext uri="{FF2B5EF4-FFF2-40B4-BE49-F238E27FC236}">
                <a16:creationId xmlns:a16="http://schemas.microsoft.com/office/drawing/2014/main" id="{BE4C20CA-A1ED-011F-A9BA-E2790D869F73}"/>
              </a:ext>
            </a:extLst>
          </p:cNvPr>
          <p:cNvSpPr txBox="1"/>
          <p:nvPr/>
        </p:nvSpPr>
        <p:spPr>
          <a:xfrm>
            <a:off x="1710211" y="1211595"/>
            <a:ext cx="997389" cy="307777"/>
          </a:xfrm>
          <a:prstGeom prst="rect">
            <a:avLst/>
          </a:prstGeom>
          <a:solidFill>
            <a:srgbClr val="FFF8B6"/>
          </a:solidFill>
        </p:spPr>
        <p:txBody>
          <a:bodyPr wrap="none" rtlCol="0">
            <a:spAutoFit/>
          </a:bodyPr>
          <a:lstStyle/>
          <a:p>
            <a:r>
              <a:rPr kumimoji="1" lang="en-US" altLang="ja-JP" b="1">
                <a:solidFill>
                  <a:schemeClr val="accent3"/>
                </a:solidFill>
                <a:latin typeface="BIZ UDPGothic" panose="020B0400000000000000" pitchFamily="34" charset="-128"/>
                <a:ea typeface="BIZ UDPGothic" panose="020B0400000000000000" pitchFamily="34" charset="-128"/>
              </a:rPr>
              <a:t>&lt;room&gt;</a:t>
            </a:r>
            <a:endParaRPr kumimoji="1" lang="ja-JP" altLang="en-US" b="1">
              <a:solidFill>
                <a:schemeClr val="accent3"/>
              </a:solidFill>
              <a:latin typeface="BIZ UDPGothic" panose="020B0400000000000000" pitchFamily="34" charset="-128"/>
              <a:ea typeface="BIZ UDPGothic" panose="020B0400000000000000" pitchFamily="34" charset="-128"/>
            </a:endParaRPr>
          </a:p>
        </p:txBody>
      </p:sp>
      <p:sp>
        <p:nvSpPr>
          <p:cNvPr id="15" name="テキスト ボックス 14">
            <a:extLst>
              <a:ext uri="{FF2B5EF4-FFF2-40B4-BE49-F238E27FC236}">
                <a16:creationId xmlns:a16="http://schemas.microsoft.com/office/drawing/2014/main" id="{A7D1B02A-D046-D5CE-BEB2-4222C836F0F8}"/>
              </a:ext>
            </a:extLst>
          </p:cNvPr>
          <p:cNvSpPr txBox="1"/>
          <p:nvPr/>
        </p:nvSpPr>
        <p:spPr>
          <a:xfrm>
            <a:off x="2552322" y="1985821"/>
            <a:ext cx="1087157" cy="307777"/>
          </a:xfrm>
          <a:prstGeom prst="rect">
            <a:avLst/>
          </a:prstGeom>
          <a:solidFill>
            <a:srgbClr val="FFF8B6"/>
          </a:solidFill>
        </p:spPr>
        <p:txBody>
          <a:bodyPr wrap="none" rtlCol="0">
            <a:spAutoFit/>
          </a:bodyPr>
          <a:lstStyle/>
          <a:p>
            <a:r>
              <a:rPr kumimoji="1" lang="en-US" altLang="ja-JP" b="1">
                <a:solidFill>
                  <a:schemeClr val="accent3"/>
                </a:solidFill>
                <a:latin typeface="BIZ UDPGothic" panose="020B0400000000000000" pitchFamily="34" charset="-128"/>
                <a:ea typeface="BIZ UDPGothic" panose="020B0400000000000000" pitchFamily="34" charset="-128"/>
              </a:rPr>
              <a:t>&lt;/room&gt;</a:t>
            </a:r>
            <a:endParaRPr kumimoji="1" lang="ja-JP" altLang="en-US" b="1">
              <a:solidFill>
                <a:schemeClr val="accent3"/>
              </a:solidFill>
              <a:latin typeface="BIZ UDPGothic" panose="020B0400000000000000" pitchFamily="34" charset="-128"/>
              <a:ea typeface="BIZ UDPGothic" panose="020B0400000000000000" pitchFamily="34" charset="-128"/>
            </a:endParaRPr>
          </a:p>
        </p:txBody>
      </p:sp>
      <p:sp>
        <p:nvSpPr>
          <p:cNvPr id="16" name="テキスト ボックス 15">
            <a:extLst>
              <a:ext uri="{FF2B5EF4-FFF2-40B4-BE49-F238E27FC236}">
                <a16:creationId xmlns:a16="http://schemas.microsoft.com/office/drawing/2014/main" id="{6CA927AC-9F1C-BEEB-EE69-A2A501CADC7E}"/>
              </a:ext>
            </a:extLst>
          </p:cNvPr>
          <p:cNvSpPr txBox="1"/>
          <p:nvPr/>
        </p:nvSpPr>
        <p:spPr>
          <a:xfrm>
            <a:off x="4211304" y="4445769"/>
            <a:ext cx="1087157" cy="307777"/>
          </a:xfrm>
          <a:prstGeom prst="rect">
            <a:avLst/>
          </a:prstGeom>
          <a:solidFill>
            <a:srgbClr val="FFF8B6"/>
          </a:solidFill>
        </p:spPr>
        <p:txBody>
          <a:bodyPr wrap="none" rtlCol="0">
            <a:spAutoFit/>
          </a:bodyPr>
          <a:lstStyle/>
          <a:p>
            <a:r>
              <a:rPr kumimoji="1" lang="en-US" altLang="ja-JP" b="1">
                <a:solidFill>
                  <a:schemeClr val="accent3"/>
                </a:solidFill>
                <a:latin typeface="BIZ UDPGothic" panose="020B0400000000000000" pitchFamily="34" charset="-128"/>
                <a:ea typeface="BIZ UDPGothic" panose="020B0400000000000000" pitchFamily="34" charset="-128"/>
              </a:rPr>
              <a:t>&lt;/room&gt;</a:t>
            </a:r>
            <a:endParaRPr kumimoji="1" lang="ja-JP" altLang="en-US" b="1">
              <a:solidFill>
                <a:schemeClr val="accent3"/>
              </a:solidFill>
              <a:latin typeface="BIZ UDPGothic" panose="020B0400000000000000" pitchFamily="34" charset="-128"/>
              <a:ea typeface="BIZ UDPGothic" panose="020B0400000000000000" pitchFamily="34" charset="-128"/>
            </a:endParaRPr>
          </a:p>
        </p:txBody>
      </p:sp>
      <p:sp>
        <p:nvSpPr>
          <p:cNvPr id="17" name="テキスト ボックス 16">
            <a:extLst>
              <a:ext uri="{FF2B5EF4-FFF2-40B4-BE49-F238E27FC236}">
                <a16:creationId xmlns:a16="http://schemas.microsoft.com/office/drawing/2014/main" id="{9A3634D0-75EA-D623-223E-87F6B8DF22E4}"/>
              </a:ext>
            </a:extLst>
          </p:cNvPr>
          <p:cNvSpPr txBox="1"/>
          <p:nvPr/>
        </p:nvSpPr>
        <p:spPr>
          <a:xfrm>
            <a:off x="6286416" y="4452045"/>
            <a:ext cx="1087157" cy="307777"/>
          </a:xfrm>
          <a:prstGeom prst="rect">
            <a:avLst/>
          </a:prstGeom>
          <a:solidFill>
            <a:srgbClr val="FFF8B6"/>
          </a:solidFill>
        </p:spPr>
        <p:txBody>
          <a:bodyPr wrap="none" rtlCol="0">
            <a:spAutoFit/>
          </a:bodyPr>
          <a:lstStyle/>
          <a:p>
            <a:r>
              <a:rPr kumimoji="1" lang="en-US" altLang="ja-JP" b="1">
                <a:solidFill>
                  <a:schemeClr val="accent3"/>
                </a:solidFill>
                <a:latin typeface="BIZ UDPGothic" panose="020B0400000000000000" pitchFamily="34" charset="-128"/>
                <a:ea typeface="BIZ UDPGothic" panose="020B0400000000000000" pitchFamily="34" charset="-128"/>
              </a:rPr>
              <a:t>&lt;/room&gt;</a:t>
            </a:r>
            <a:endParaRPr kumimoji="1" lang="ja-JP" altLang="en-US" b="1">
              <a:solidFill>
                <a:schemeClr val="accent3"/>
              </a:solidFill>
              <a:latin typeface="BIZ UDPGothic" panose="020B0400000000000000" pitchFamily="34" charset="-128"/>
              <a:ea typeface="BIZ UDPGothic" panose="020B0400000000000000" pitchFamily="34" charset="-128"/>
            </a:endParaRPr>
          </a:p>
        </p:txBody>
      </p:sp>
      <p:sp>
        <p:nvSpPr>
          <p:cNvPr id="18" name="テキスト ボックス 17">
            <a:extLst>
              <a:ext uri="{FF2B5EF4-FFF2-40B4-BE49-F238E27FC236}">
                <a16:creationId xmlns:a16="http://schemas.microsoft.com/office/drawing/2014/main" id="{6E29BF43-E6DE-4AF7-68A7-233A080B0962}"/>
              </a:ext>
            </a:extLst>
          </p:cNvPr>
          <p:cNvSpPr txBox="1"/>
          <p:nvPr/>
        </p:nvSpPr>
        <p:spPr>
          <a:xfrm>
            <a:off x="3712609" y="1209220"/>
            <a:ext cx="997389" cy="307777"/>
          </a:xfrm>
          <a:prstGeom prst="rect">
            <a:avLst/>
          </a:prstGeom>
          <a:solidFill>
            <a:srgbClr val="FFF8B6"/>
          </a:solidFill>
        </p:spPr>
        <p:txBody>
          <a:bodyPr wrap="none" rtlCol="0">
            <a:spAutoFit/>
          </a:bodyPr>
          <a:lstStyle/>
          <a:p>
            <a:r>
              <a:rPr kumimoji="1" lang="en-US" altLang="ja-JP" b="1">
                <a:solidFill>
                  <a:schemeClr val="accent3"/>
                </a:solidFill>
                <a:latin typeface="BIZ UDPGothic" panose="020B0400000000000000" pitchFamily="34" charset="-128"/>
                <a:ea typeface="BIZ UDPGothic" panose="020B0400000000000000" pitchFamily="34" charset="-128"/>
              </a:rPr>
              <a:t>&lt;room&gt;</a:t>
            </a:r>
            <a:endParaRPr kumimoji="1" lang="ja-JP" altLang="en-US" b="1">
              <a:solidFill>
                <a:schemeClr val="accent3"/>
              </a:solidFill>
              <a:latin typeface="BIZ UDPGothic" panose="020B0400000000000000" pitchFamily="34" charset="-128"/>
              <a:ea typeface="BIZ UDPGothic" panose="020B0400000000000000" pitchFamily="34" charset="-128"/>
            </a:endParaRPr>
          </a:p>
        </p:txBody>
      </p:sp>
      <p:sp>
        <p:nvSpPr>
          <p:cNvPr id="20" name="テキスト ボックス 19">
            <a:extLst>
              <a:ext uri="{FF2B5EF4-FFF2-40B4-BE49-F238E27FC236}">
                <a16:creationId xmlns:a16="http://schemas.microsoft.com/office/drawing/2014/main" id="{72FE9676-A7D4-7BDD-DBC7-E1A0B625E624}"/>
              </a:ext>
            </a:extLst>
          </p:cNvPr>
          <p:cNvSpPr txBox="1"/>
          <p:nvPr/>
        </p:nvSpPr>
        <p:spPr>
          <a:xfrm>
            <a:off x="1207182" y="2532275"/>
            <a:ext cx="1412566" cy="307777"/>
          </a:xfrm>
          <a:prstGeom prst="rect">
            <a:avLst/>
          </a:prstGeom>
          <a:solidFill>
            <a:srgbClr val="FFF8B6"/>
          </a:solidFill>
        </p:spPr>
        <p:txBody>
          <a:bodyPr wrap="none" rtlCol="0">
            <a:spAutoFit/>
          </a:bodyPr>
          <a:lstStyle/>
          <a:p>
            <a:r>
              <a:rPr kumimoji="1" lang="en-US" altLang="ja-JP" b="1">
                <a:solidFill>
                  <a:schemeClr val="bg2"/>
                </a:solidFill>
                <a:latin typeface="BIZ UDPGothic" panose="020B0400000000000000" pitchFamily="34" charset="-128"/>
                <a:ea typeface="BIZ UDPGothic" panose="020B0400000000000000" pitchFamily="34" charset="-128"/>
              </a:rPr>
              <a:t>&lt;furniture&gt;</a:t>
            </a:r>
            <a:endParaRPr kumimoji="1" lang="ja-JP" altLang="en-US" b="1">
              <a:solidFill>
                <a:schemeClr val="bg2"/>
              </a:solidFill>
              <a:latin typeface="BIZ UDPGothic" panose="020B0400000000000000" pitchFamily="34" charset="-128"/>
              <a:ea typeface="BIZ UDPGothic" panose="020B0400000000000000" pitchFamily="34" charset="-128"/>
            </a:endParaRPr>
          </a:p>
        </p:txBody>
      </p:sp>
      <p:sp>
        <p:nvSpPr>
          <p:cNvPr id="21" name="テキスト ボックス 20">
            <a:extLst>
              <a:ext uri="{FF2B5EF4-FFF2-40B4-BE49-F238E27FC236}">
                <a16:creationId xmlns:a16="http://schemas.microsoft.com/office/drawing/2014/main" id="{96466308-EDA6-0944-85E8-0EE7E1EB9F70}"/>
              </a:ext>
            </a:extLst>
          </p:cNvPr>
          <p:cNvSpPr txBox="1"/>
          <p:nvPr/>
        </p:nvSpPr>
        <p:spPr>
          <a:xfrm>
            <a:off x="3561101" y="2541480"/>
            <a:ext cx="1502334" cy="307777"/>
          </a:xfrm>
          <a:prstGeom prst="rect">
            <a:avLst/>
          </a:prstGeom>
          <a:solidFill>
            <a:srgbClr val="FFF8B6"/>
          </a:solidFill>
        </p:spPr>
        <p:txBody>
          <a:bodyPr wrap="none" rtlCol="0">
            <a:spAutoFit/>
          </a:bodyPr>
          <a:lstStyle/>
          <a:p>
            <a:r>
              <a:rPr kumimoji="1" lang="en-US" altLang="ja-JP" b="1">
                <a:solidFill>
                  <a:schemeClr val="bg2"/>
                </a:solidFill>
                <a:latin typeface="BIZ UDPGothic" panose="020B0400000000000000" pitchFamily="34" charset="-128"/>
                <a:ea typeface="BIZ UDPGothic" panose="020B0400000000000000" pitchFamily="34" charset="-128"/>
              </a:rPr>
              <a:t>&lt;/furniture&gt;</a:t>
            </a:r>
            <a:endParaRPr kumimoji="1" lang="ja-JP" altLang="en-US" b="1">
              <a:solidFill>
                <a:schemeClr val="bg2"/>
              </a:solidFill>
              <a:latin typeface="BIZ UDPGothic" panose="020B0400000000000000" pitchFamily="34" charset="-128"/>
              <a:ea typeface="BIZ UDPGothic" panose="020B0400000000000000" pitchFamily="34" charset="-128"/>
            </a:endParaRPr>
          </a:p>
        </p:txBody>
      </p:sp>
      <p:sp>
        <p:nvSpPr>
          <p:cNvPr id="22" name="テキスト ボックス 21">
            <a:extLst>
              <a:ext uri="{FF2B5EF4-FFF2-40B4-BE49-F238E27FC236}">
                <a16:creationId xmlns:a16="http://schemas.microsoft.com/office/drawing/2014/main" id="{B75B9E1A-E812-5065-A17D-3638F63D5F9E}"/>
              </a:ext>
            </a:extLst>
          </p:cNvPr>
          <p:cNvSpPr txBox="1"/>
          <p:nvPr/>
        </p:nvSpPr>
        <p:spPr>
          <a:xfrm>
            <a:off x="5499208" y="3049131"/>
            <a:ext cx="997389" cy="307777"/>
          </a:xfrm>
          <a:prstGeom prst="rect">
            <a:avLst/>
          </a:prstGeom>
          <a:solidFill>
            <a:srgbClr val="FFF8B6"/>
          </a:solidFill>
        </p:spPr>
        <p:txBody>
          <a:bodyPr wrap="none" rtlCol="0">
            <a:spAutoFit/>
          </a:bodyPr>
          <a:lstStyle/>
          <a:p>
            <a:r>
              <a:rPr kumimoji="1" lang="en-US" altLang="ja-JP" b="1">
                <a:solidFill>
                  <a:schemeClr val="accent3"/>
                </a:solidFill>
                <a:latin typeface="BIZ UDPGothic" panose="020B0400000000000000" pitchFamily="34" charset="-128"/>
                <a:ea typeface="BIZ UDPGothic" panose="020B0400000000000000" pitchFamily="34" charset="-128"/>
              </a:rPr>
              <a:t>&lt;room&gt;</a:t>
            </a:r>
            <a:endParaRPr kumimoji="1" lang="ja-JP" altLang="en-US" b="1">
              <a:solidFill>
                <a:schemeClr val="accent3"/>
              </a:solidFill>
              <a:latin typeface="BIZ UDPGothic" panose="020B0400000000000000" pitchFamily="34" charset="-128"/>
              <a:ea typeface="BIZ UDPGothic" panose="020B0400000000000000" pitchFamily="34" charset="-128"/>
            </a:endParaRPr>
          </a:p>
        </p:txBody>
      </p:sp>
      <p:sp>
        <p:nvSpPr>
          <p:cNvPr id="23" name="テキスト ボックス 22">
            <a:extLst>
              <a:ext uri="{FF2B5EF4-FFF2-40B4-BE49-F238E27FC236}">
                <a16:creationId xmlns:a16="http://schemas.microsoft.com/office/drawing/2014/main" id="{D6F52FA3-A7B2-C064-14BC-0EDC8BD3FA35}"/>
              </a:ext>
            </a:extLst>
          </p:cNvPr>
          <p:cNvSpPr txBox="1"/>
          <p:nvPr/>
        </p:nvSpPr>
        <p:spPr>
          <a:xfrm>
            <a:off x="240213" y="1147665"/>
            <a:ext cx="1362874" cy="369332"/>
          </a:xfrm>
          <a:prstGeom prst="rect">
            <a:avLst/>
          </a:prstGeom>
          <a:solidFill>
            <a:srgbClr val="FFF8B6"/>
          </a:solidFill>
        </p:spPr>
        <p:txBody>
          <a:bodyPr wrap="none" rtlCol="0">
            <a:spAutoFit/>
          </a:bodyPr>
          <a:lstStyle/>
          <a:p>
            <a:r>
              <a:rPr kumimoji="1" lang="en-US" altLang="ja-JP" sz="1800" b="1">
                <a:solidFill>
                  <a:srgbClr val="00B050"/>
                </a:solidFill>
                <a:latin typeface="BIZ UDPGothic" panose="020B0400000000000000" pitchFamily="34" charset="-128"/>
                <a:ea typeface="BIZ UDPGothic" panose="020B0400000000000000" pitchFamily="34" charset="-128"/>
              </a:rPr>
              <a:t>&lt;house&gt;</a:t>
            </a:r>
            <a:endParaRPr kumimoji="1" lang="ja-JP" altLang="en-US" sz="1800" b="1">
              <a:solidFill>
                <a:srgbClr val="00B050"/>
              </a:solidFill>
              <a:latin typeface="BIZ UDPGothic" panose="020B0400000000000000" pitchFamily="34" charset="-128"/>
              <a:ea typeface="BIZ UDPGothic" panose="020B0400000000000000" pitchFamily="34" charset="-128"/>
            </a:endParaRPr>
          </a:p>
        </p:txBody>
      </p:sp>
      <p:sp>
        <p:nvSpPr>
          <p:cNvPr id="24" name="テキスト ボックス 23">
            <a:extLst>
              <a:ext uri="{FF2B5EF4-FFF2-40B4-BE49-F238E27FC236}">
                <a16:creationId xmlns:a16="http://schemas.microsoft.com/office/drawing/2014/main" id="{D8FB6748-A63E-E6B0-8979-CEEA4AB4B9A2}"/>
              </a:ext>
            </a:extLst>
          </p:cNvPr>
          <p:cNvSpPr txBox="1"/>
          <p:nvPr/>
        </p:nvSpPr>
        <p:spPr>
          <a:xfrm>
            <a:off x="7540913" y="4445769"/>
            <a:ext cx="1478290" cy="369332"/>
          </a:xfrm>
          <a:prstGeom prst="rect">
            <a:avLst/>
          </a:prstGeom>
          <a:solidFill>
            <a:srgbClr val="FFF8B6"/>
          </a:solidFill>
        </p:spPr>
        <p:txBody>
          <a:bodyPr wrap="none" rtlCol="0">
            <a:spAutoFit/>
          </a:bodyPr>
          <a:lstStyle/>
          <a:p>
            <a:r>
              <a:rPr kumimoji="1" lang="en-US" altLang="ja-JP" sz="1800" b="1">
                <a:solidFill>
                  <a:srgbClr val="00B050"/>
                </a:solidFill>
                <a:latin typeface="BIZ UDPGothic" panose="020B0400000000000000" pitchFamily="34" charset="-128"/>
                <a:ea typeface="BIZ UDPGothic" panose="020B0400000000000000" pitchFamily="34" charset="-128"/>
              </a:rPr>
              <a:t>&lt;/house&gt;</a:t>
            </a:r>
            <a:endParaRPr kumimoji="1" lang="ja-JP" altLang="en-US" sz="1800" b="1">
              <a:solidFill>
                <a:srgbClr val="00B050"/>
              </a:solidFill>
              <a:latin typeface="BIZ UDPGothic" panose="020B0400000000000000" pitchFamily="34" charset="-128"/>
              <a:ea typeface="BIZ UDPGothic" panose="020B0400000000000000" pitchFamily="34" charset="-128"/>
            </a:endParaRPr>
          </a:p>
        </p:txBody>
      </p:sp>
      <p:sp>
        <p:nvSpPr>
          <p:cNvPr id="25" name="正方形/長方形 24">
            <a:extLst>
              <a:ext uri="{FF2B5EF4-FFF2-40B4-BE49-F238E27FC236}">
                <a16:creationId xmlns:a16="http://schemas.microsoft.com/office/drawing/2014/main" id="{35DDE720-F86C-66EF-3B93-03926BCF9664}"/>
              </a:ext>
            </a:extLst>
          </p:cNvPr>
          <p:cNvSpPr/>
          <p:nvPr/>
        </p:nvSpPr>
        <p:spPr>
          <a:xfrm>
            <a:off x="2632811" y="2403566"/>
            <a:ext cx="941353" cy="522861"/>
          </a:xfrm>
          <a:prstGeom prst="rect">
            <a:avLst/>
          </a:prstGeom>
          <a:noFill/>
          <a:ln w="28575">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6"/>
          <p:cNvSpPr txBox="1">
            <a:spLocks noGrp="1"/>
          </p:cNvSpPr>
          <p:nvPr>
            <p:ph type="title"/>
          </p:nvPr>
        </p:nvSpPr>
        <p:spPr>
          <a:xfrm>
            <a:off x="457200" y="195943"/>
            <a:ext cx="8229600" cy="862920"/>
          </a:xfrm>
        </p:spPr>
        <p:txBody>
          <a:bodyPr spcFirstLastPara="1" wrap="square" lIns="91425" tIns="91425" rIns="91425" bIns="91425" anchor="t" anchorCtr="0">
            <a:normAutofit/>
          </a:bodyPr>
          <a:lstStyle/>
          <a:p>
            <a:pPr lvl="0"/>
            <a:r>
              <a:rPr lang="en-US" altLang="ja" dirty="0">
                <a:latin typeface="Helvetica" pitchFamily="2" charset="0"/>
              </a:rPr>
              <a:t>TEI</a:t>
            </a:r>
            <a:r>
              <a:rPr lang="en-GB" altLang="ja" dirty="0">
                <a:latin typeface="Helvetica" pitchFamily="2" charset="0"/>
              </a:rPr>
              <a:t> Structure (3)</a:t>
            </a:r>
            <a:endParaRPr lang="ja-JP" altLang="en-US">
              <a:latin typeface="Helvetica" pitchFamily="2" charset="0"/>
            </a:endParaRPr>
          </a:p>
        </p:txBody>
      </p:sp>
      <p:sp>
        <p:nvSpPr>
          <p:cNvPr id="8" name="コンテンツ プレースホルダー 7">
            <a:extLst>
              <a:ext uri="{FF2B5EF4-FFF2-40B4-BE49-F238E27FC236}">
                <a16:creationId xmlns:a16="http://schemas.microsoft.com/office/drawing/2014/main" id="{85833695-AB3D-3B6F-BF13-04FB5DE8F052}"/>
              </a:ext>
            </a:extLst>
          </p:cNvPr>
          <p:cNvSpPr>
            <a:spLocks noGrp="1"/>
          </p:cNvSpPr>
          <p:nvPr>
            <p:ph idx="1"/>
          </p:nvPr>
        </p:nvSpPr>
        <p:spPr/>
        <p:txBody>
          <a:bodyPr>
            <a:normAutofit fontScale="92500" lnSpcReduction="20000"/>
          </a:bodyPr>
          <a:lstStyle/>
          <a:p>
            <a:pPr marL="514350" indent="-514350">
              <a:buFont typeface="+mj-lt"/>
              <a:buAutoNum type="arabicPeriod"/>
            </a:pPr>
            <a:r>
              <a:rPr lang="en-GB" altLang="ja-JP" b="1" dirty="0">
                <a:latin typeface="Helvetica" pitchFamily="2" charset="0"/>
              </a:rPr>
              <a:t>Metadata Tags</a:t>
            </a:r>
            <a:endParaRPr lang="en-US" altLang="ja-JP" b="1" dirty="0">
              <a:latin typeface="Helvetica" pitchFamily="2" charset="0"/>
            </a:endParaRPr>
          </a:p>
          <a:p>
            <a:pPr marL="850070" lvl="1" indent="-514350"/>
            <a:r>
              <a:rPr lang="en-US" altLang="ja-JP" b="1" dirty="0">
                <a:solidFill>
                  <a:schemeClr val="tx2">
                    <a:lumMod val="10000"/>
                  </a:schemeClr>
                </a:solidFill>
                <a:latin typeface="Helvetica" pitchFamily="2" charset="0"/>
              </a:rPr>
              <a:t>Tags that provide </a:t>
            </a:r>
            <a:r>
              <a:rPr lang="en-US" altLang="ja-JP" b="1" dirty="0">
                <a:solidFill>
                  <a:schemeClr val="accent3"/>
                </a:solidFill>
                <a:latin typeface="Helvetica" pitchFamily="2" charset="0"/>
              </a:rPr>
              <a:t>information about the text as a whole</a:t>
            </a:r>
            <a:r>
              <a:rPr lang="en-US" altLang="ja-JP" b="1" dirty="0">
                <a:solidFill>
                  <a:schemeClr val="tx2">
                    <a:lumMod val="10000"/>
                  </a:schemeClr>
                </a:solidFill>
                <a:latin typeface="Helvetica" pitchFamily="2" charset="0"/>
              </a:rPr>
              <a:t> (author, date of writing, place of publication, etc.)</a:t>
            </a:r>
          </a:p>
          <a:p>
            <a:pPr marL="514350" indent="-514350">
              <a:buFont typeface="+mj-lt"/>
              <a:buAutoNum type="arabicPeriod"/>
            </a:pPr>
            <a:r>
              <a:rPr lang="en-GB" altLang="ja-JP" b="1" dirty="0">
                <a:latin typeface="Helvetica" pitchFamily="2" charset="0"/>
              </a:rPr>
              <a:t>Structure</a:t>
            </a:r>
            <a:r>
              <a:rPr lang="en-US" altLang="ja-JP" b="1" dirty="0">
                <a:latin typeface="Helvetica" pitchFamily="2" charset="0"/>
              </a:rPr>
              <a:t> </a:t>
            </a:r>
            <a:r>
              <a:rPr lang="en-GB" altLang="ja-JP" b="1" dirty="0">
                <a:latin typeface="Helvetica" pitchFamily="2" charset="0"/>
              </a:rPr>
              <a:t>Tags</a:t>
            </a:r>
            <a:endParaRPr lang="en-US" altLang="ja-JP" b="1" dirty="0">
              <a:latin typeface="Helvetica" pitchFamily="2" charset="0"/>
            </a:endParaRPr>
          </a:p>
          <a:p>
            <a:pPr marL="850070" lvl="1" indent="-514350"/>
            <a:r>
              <a:rPr lang="en-US" altLang="ja" dirty="0">
                <a:solidFill>
                  <a:schemeClr val="tx2">
                    <a:lumMod val="10000"/>
                  </a:schemeClr>
                </a:solidFill>
                <a:latin typeface="Helvetica" pitchFamily="2" charset="0"/>
              </a:rPr>
              <a:t>Tags that indicate </a:t>
            </a:r>
            <a:r>
              <a:rPr lang="en-US" altLang="ja" dirty="0">
                <a:solidFill>
                  <a:schemeClr val="accent3"/>
                </a:solidFill>
                <a:latin typeface="Helvetica" pitchFamily="2" charset="0"/>
              </a:rPr>
              <a:t>major structural components of the text</a:t>
            </a:r>
            <a:r>
              <a:rPr lang="en-US" altLang="ja" dirty="0">
                <a:solidFill>
                  <a:schemeClr val="tx2">
                    <a:lumMod val="10000"/>
                  </a:schemeClr>
                </a:solidFill>
                <a:latin typeface="Helvetica" pitchFamily="2" charset="0"/>
              </a:rPr>
              <a:t> (such as chapters, paragraphs, and sections)</a:t>
            </a:r>
          </a:p>
          <a:p>
            <a:pPr marL="514350" indent="-514350">
              <a:buFont typeface="+mj-lt"/>
              <a:buAutoNum type="arabicPeriod"/>
            </a:pPr>
            <a:r>
              <a:rPr lang="en-GB" altLang="ja-JP" b="1" dirty="0">
                <a:solidFill>
                  <a:schemeClr val="tx2">
                    <a:lumMod val="10000"/>
                  </a:schemeClr>
                </a:solidFill>
                <a:latin typeface="Helvetica" pitchFamily="2" charset="0"/>
              </a:rPr>
              <a:t>Content</a:t>
            </a:r>
            <a:r>
              <a:rPr lang="en-US" altLang="ja-JP" b="1" dirty="0">
                <a:solidFill>
                  <a:schemeClr val="tx2">
                    <a:lumMod val="10000"/>
                  </a:schemeClr>
                </a:solidFill>
                <a:latin typeface="Helvetica" pitchFamily="2" charset="0"/>
              </a:rPr>
              <a:t> </a:t>
            </a:r>
            <a:r>
              <a:rPr lang="en-GB" altLang="ja-JP" b="1" dirty="0">
                <a:solidFill>
                  <a:schemeClr val="tx2">
                    <a:lumMod val="10000"/>
                  </a:schemeClr>
                </a:solidFill>
                <a:latin typeface="Helvetica" pitchFamily="2" charset="0"/>
              </a:rPr>
              <a:t>Tags</a:t>
            </a:r>
            <a:endParaRPr lang="en-US" altLang="ja-JP" b="1" dirty="0">
              <a:solidFill>
                <a:schemeClr val="tx2">
                  <a:lumMod val="10000"/>
                </a:schemeClr>
              </a:solidFill>
              <a:latin typeface="Helvetica" pitchFamily="2" charset="0"/>
            </a:endParaRPr>
          </a:p>
          <a:p>
            <a:pPr marL="850070" lvl="1" indent="-514350"/>
            <a:r>
              <a:rPr lang="en-US" altLang="ja-JP" dirty="0">
                <a:solidFill>
                  <a:schemeClr val="tx2">
                    <a:lumMod val="10000"/>
                  </a:schemeClr>
                </a:solidFill>
                <a:latin typeface="Helvetica" pitchFamily="2" charset="0"/>
              </a:rPr>
              <a:t>Tags that </a:t>
            </a:r>
            <a:r>
              <a:rPr lang="en-US" altLang="ja-JP" dirty="0">
                <a:solidFill>
                  <a:schemeClr val="accent3"/>
                </a:solidFill>
                <a:latin typeface="Helvetica" pitchFamily="2" charset="0"/>
              </a:rPr>
              <a:t>describe the content of the text </a:t>
            </a:r>
            <a:r>
              <a:rPr lang="en-US" altLang="ja-JP" dirty="0">
                <a:solidFill>
                  <a:schemeClr val="tx2">
                    <a:lumMod val="10000"/>
                  </a:schemeClr>
                </a:solidFill>
                <a:latin typeface="Helvetica" pitchFamily="2" charset="0"/>
              </a:rPr>
              <a:t>(such as headings, names, dates, quotations, etc.)</a:t>
            </a:r>
          </a:p>
          <a:p>
            <a:endParaRPr lang="ja-JP" altLang="en-US">
              <a:latin typeface="Helvetica" pitchFamily="2"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7"/>
          <p:cNvSpPr txBox="1">
            <a:spLocks noGrp="1"/>
          </p:cNvSpPr>
          <p:nvPr>
            <p:ph type="title"/>
          </p:nvPr>
        </p:nvSpPr>
        <p:spPr>
          <a:xfrm>
            <a:off x="457200" y="209006"/>
            <a:ext cx="8229600" cy="850576"/>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en-GB" altLang="ja" dirty="0">
                <a:latin typeface="Helvetica" pitchFamily="2" charset="0"/>
              </a:rPr>
              <a:t>TEI Guidelines (1)</a:t>
            </a:r>
            <a:endParaRPr dirty="0">
              <a:latin typeface="Helvetica" pitchFamily="2" charset="0"/>
            </a:endParaRPr>
          </a:p>
        </p:txBody>
      </p:sp>
      <p:sp>
        <p:nvSpPr>
          <p:cNvPr id="157" name="Google Shape;157;p27"/>
          <p:cNvSpPr txBox="1">
            <a:spLocks noGrp="1"/>
          </p:cNvSpPr>
          <p:nvPr>
            <p:ph idx="1"/>
          </p:nvPr>
        </p:nvSpPr>
        <p:spPr>
          <a:xfrm>
            <a:off x="366164" y="1059582"/>
            <a:ext cx="5259133" cy="3535045"/>
          </a:xfrm>
          <a:prstGeom prst="rect">
            <a:avLst/>
          </a:prstGeom>
        </p:spPr>
        <p:txBody>
          <a:bodyPr spcFirstLastPara="1" wrap="square" lIns="91425" tIns="91425" rIns="91425" bIns="91425" anchor="t" anchorCtr="0">
            <a:normAutofit fontScale="85000" lnSpcReduction="10000"/>
          </a:bodyPr>
          <a:lstStyle/>
          <a:p>
            <a:pPr marL="0" lvl="0" indent="0" algn="l" rtl="0">
              <a:spcBef>
                <a:spcPts val="1200"/>
              </a:spcBef>
              <a:spcAft>
                <a:spcPts val="1200"/>
              </a:spcAft>
              <a:buNone/>
            </a:pPr>
            <a:r>
              <a:rPr lang="en-GB" sz="3600" b="1" dirty="0">
                <a:latin typeface="Helvetica" pitchFamily="2" charset="0"/>
              </a:rPr>
              <a:t>TEI Guidelines Homepage</a:t>
            </a:r>
            <a:endParaRPr lang="en-US" sz="3600" b="1" dirty="0">
              <a:latin typeface="Helvetica" pitchFamily="2" charset="0"/>
            </a:endParaRPr>
          </a:p>
          <a:p>
            <a:pPr marL="0" lvl="0" indent="0" algn="l" rtl="0">
              <a:spcBef>
                <a:spcPts val="1200"/>
              </a:spcBef>
              <a:spcAft>
                <a:spcPts val="1200"/>
              </a:spcAft>
              <a:buNone/>
            </a:pPr>
            <a:r>
              <a:rPr lang="en-US" sz="3100" dirty="0">
                <a:latin typeface="Helvetica" pitchFamily="2" charset="0"/>
              </a:rPr>
              <a:t>Guidelines for tagging text, its structure, annotations, and other contextual information</a:t>
            </a:r>
          </a:p>
          <a:p>
            <a:pPr marL="0" lvl="0" indent="0" algn="l" rtl="0">
              <a:spcBef>
                <a:spcPts val="1200"/>
              </a:spcBef>
              <a:spcAft>
                <a:spcPts val="1200"/>
              </a:spcAft>
              <a:buNone/>
            </a:pPr>
            <a:r>
              <a:rPr lang="en-US" sz="2400" dirty="0">
                <a:latin typeface="Helvetica" pitchFamily="2" charset="0"/>
                <a:hlinkClick r:id="rId3"/>
              </a:rPr>
              <a:t>https://www.tei-c.org/release/doc/tei-p5-doc/en/html/index.html</a:t>
            </a:r>
            <a:endParaRPr lang="en-US" sz="2400" dirty="0">
              <a:latin typeface="Helvetica" pitchFamily="2" charset="0"/>
            </a:endParaRPr>
          </a:p>
        </p:txBody>
      </p:sp>
      <p:pic>
        <p:nvPicPr>
          <p:cNvPr id="158" name="Google Shape;158;p27"/>
          <p:cNvPicPr preferRelativeResize="0"/>
          <p:nvPr/>
        </p:nvPicPr>
        <p:blipFill>
          <a:blip r:embed="rId4">
            <a:alphaModFix/>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5839097" y="1060269"/>
            <a:ext cx="2847703" cy="3975696"/>
          </a:xfrm>
          <a:prstGeom prst="rect">
            <a:avLst/>
          </a:prstGeom>
          <a:solidFill>
            <a:schemeClr val="tx1"/>
          </a:solidFill>
          <a:ln>
            <a:solidFill>
              <a:schemeClr val="tx1"/>
            </a:solidFill>
          </a:ln>
        </p:spPr>
      </p:pic>
      <p:sp>
        <p:nvSpPr>
          <p:cNvPr id="2" name="テキスト ボックス 1">
            <a:extLst>
              <a:ext uri="{FF2B5EF4-FFF2-40B4-BE49-F238E27FC236}">
                <a16:creationId xmlns:a16="http://schemas.microsoft.com/office/drawing/2014/main" id="{2A8FF9EE-E710-9D23-8ED8-9D364F49CB17}"/>
              </a:ext>
            </a:extLst>
          </p:cNvPr>
          <p:cNvSpPr txBox="1"/>
          <p:nvPr/>
        </p:nvSpPr>
        <p:spPr>
          <a:xfrm>
            <a:off x="457200" y="4195929"/>
            <a:ext cx="3049233" cy="307777"/>
          </a:xfrm>
          <a:prstGeom prst="rect">
            <a:avLst/>
          </a:prstGeom>
          <a:noFill/>
        </p:spPr>
        <p:txBody>
          <a:bodyPr wrap="none" rtlCol="0">
            <a:spAutoFit/>
          </a:bodyPr>
          <a:lstStyle/>
          <a:p>
            <a:r>
              <a:rPr kumimoji="1" lang="en-GB" altLang="ja-JP" dirty="0">
                <a:latin typeface="Helvetica" pitchFamily="2" charset="0"/>
                <a:ea typeface="BIZ UDPGothic" panose="020B0400000000000000" pitchFamily="34" charset="-128"/>
              </a:rPr>
              <a:t>(Please</a:t>
            </a:r>
            <a:r>
              <a:rPr kumimoji="1" lang="en-US" altLang="ja-JP" dirty="0">
                <a:latin typeface="Helvetica" pitchFamily="2" charset="0"/>
                <a:ea typeface="BIZ UDPGothic" panose="020B0400000000000000" pitchFamily="34" charset="-128"/>
              </a:rPr>
              <a:t> </a:t>
            </a:r>
            <a:r>
              <a:rPr kumimoji="1" lang="en-GB" altLang="ja-JP" dirty="0">
                <a:latin typeface="Helvetica" pitchFamily="2" charset="0"/>
                <a:ea typeface="BIZ UDPGothic" panose="020B0400000000000000" pitchFamily="34" charset="-128"/>
              </a:rPr>
              <a:t>search</a:t>
            </a:r>
            <a:r>
              <a:rPr kumimoji="1" lang="en-US" altLang="ja-JP" dirty="0">
                <a:latin typeface="Helvetica" pitchFamily="2" charset="0"/>
                <a:ea typeface="BIZ UDPGothic" panose="020B0400000000000000" pitchFamily="34" charset="-128"/>
              </a:rPr>
              <a:t> </a:t>
            </a:r>
            <a:r>
              <a:rPr kumimoji="1" lang="en-GB" altLang="ja-JP" dirty="0">
                <a:latin typeface="Helvetica" pitchFamily="2" charset="0"/>
                <a:ea typeface="BIZ UDPGothic" panose="020B0400000000000000" pitchFamily="34" charset="-128"/>
              </a:rPr>
              <a:t>for</a:t>
            </a:r>
            <a:r>
              <a:rPr kumimoji="1" lang="en-US" altLang="ja-JP" dirty="0">
                <a:latin typeface="Helvetica" pitchFamily="2" charset="0"/>
                <a:ea typeface="BIZ UDPGothic" panose="020B0400000000000000" pitchFamily="34" charset="-128"/>
              </a:rPr>
              <a:t>: “TEI guidelines”</a:t>
            </a:r>
            <a:r>
              <a:rPr kumimoji="1" lang="en-GB" altLang="ja-JP" dirty="0">
                <a:latin typeface="Helvetica" pitchFamily="2" charset="0"/>
                <a:ea typeface="BIZ UDPGothic" panose="020B0400000000000000" pitchFamily="34" charset="-128"/>
              </a:rPr>
              <a:t>)</a:t>
            </a:r>
            <a:endParaRPr kumimoji="1" lang="ja-JP" altLang="en-US">
              <a:latin typeface="Helvetica" pitchFamily="2" charset="0"/>
              <a:ea typeface="BIZ UDPGothic" panose="020B0400000000000000"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8"/>
          <p:cNvSpPr txBox="1">
            <a:spLocks noGrp="1"/>
          </p:cNvSpPr>
          <p:nvPr>
            <p:ph type="title"/>
          </p:nvPr>
        </p:nvSpPr>
        <p:spPr>
          <a:xfrm>
            <a:off x="457200" y="195942"/>
            <a:ext cx="8229600" cy="863639"/>
          </a:xfrm>
          <a:prstGeom prst="rect">
            <a:avLst/>
          </a:prstGeom>
        </p:spPr>
        <p:txBody>
          <a:bodyPr spcFirstLastPara="1" wrap="square" lIns="91425" tIns="91425" rIns="91425" bIns="91425" anchor="t" anchorCtr="0">
            <a:normAutofit/>
          </a:bodyPr>
          <a:lstStyle/>
          <a:p>
            <a:pPr lvl="0"/>
            <a:r>
              <a:rPr lang="en-US" altLang="ja" dirty="0">
                <a:latin typeface="Helvetica" pitchFamily="2" charset="0"/>
              </a:rPr>
              <a:t>TEI</a:t>
            </a:r>
            <a:r>
              <a:rPr lang="en-GB" altLang="ja" dirty="0">
                <a:latin typeface="Helvetica" pitchFamily="2" charset="0"/>
              </a:rPr>
              <a:t> Guidelines (2)</a:t>
            </a:r>
            <a:endParaRPr dirty="0">
              <a:latin typeface="Helvetica" pitchFamily="2" charset="0"/>
            </a:endParaRPr>
          </a:p>
        </p:txBody>
      </p:sp>
      <p:sp>
        <p:nvSpPr>
          <p:cNvPr id="164" name="Google Shape;164;p28"/>
          <p:cNvSpPr txBox="1">
            <a:spLocks noGrp="1"/>
          </p:cNvSpPr>
          <p:nvPr>
            <p:ph idx="1"/>
          </p:nvPr>
        </p:nvSpPr>
        <p:spPr>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GB" altLang="ja" dirty="0">
                <a:latin typeface="Helvetica" pitchFamily="2" charset="0"/>
              </a:rPr>
              <a:t>Goal</a:t>
            </a:r>
            <a:endParaRPr lang="en-US" altLang="ja" dirty="0">
              <a:latin typeface="Helvetica" pitchFamily="2" charset="0"/>
            </a:endParaRPr>
          </a:p>
          <a:p>
            <a:pPr marL="0" lvl="0" indent="0" algn="l" rtl="0">
              <a:spcBef>
                <a:spcPts val="1200"/>
              </a:spcBef>
              <a:spcAft>
                <a:spcPts val="0"/>
              </a:spcAft>
              <a:buClr>
                <a:schemeClr val="dk1"/>
              </a:buClr>
              <a:buSzPts val="1100"/>
              <a:buFont typeface="Arial"/>
              <a:buNone/>
            </a:pPr>
            <a:r>
              <a:rPr lang="en-GB" altLang="ja" b="1" dirty="0">
                <a:latin typeface="Helvetica" pitchFamily="2" charset="0"/>
              </a:rPr>
              <a:t>The Standardization of Text Data</a:t>
            </a:r>
            <a:endParaRPr lang="en-US" altLang="ja" b="1" dirty="0">
              <a:latin typeface="Helvetica" pitchFamily="2" charset="0"/>
            </a:endParaRPr>
          </a:p>
        </p:txBody>
      </p:sp>
      <p:pic>
        <p:nvPicPr>
          <p:cNvPr id="2" name="図 1">
            <a:extLst>
              <a:ext uri="{FF2B5EF4-FFF2-40B4-BE49-F238E27FC236}">
                <a16:creationId xmlns:a16="http://schemas.microsoft.com/office/drawing/2014/main" id="{6167F4C4-C946-A34C-0B44-1588477F4E78}"/>
              </a:ext>
            </a:extLst>
          </p:cNvPr>
          <p:cNvPicPr>
            <a:picLocks noChangeAspect="1"/>
          </p:cNvPicPr>
          <p:nvPr/>
        </p:nvPicPr>
        <p:blipFill>
          <a:blip r:embed="rId3"/>
          <a:stretch>
            <a:fillRect/>
          </a:stretch>
        </p:blipFill>
        <p:spPr>
          <a:xfrm>
            <a:off x="6146800" y="2571750"/>
            <a:ext cx="2540000" cy="23749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71" name="Google Shape;171;p29"/>
          <p:cNvPicPr preferRelativeResize="0"/>
          <p:nvPr/>
        </p:nvPicPr>
        <p:blipFill>
          <a:blip r:embed="rId3">
            <a:alphaModFix/>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97737" y="1126711"/>
            <a:ext cx="3023598" cy="2061990"/>
          </a:xfrm>
          <a:prstGeom prst="rect">
            <a:avLst/>
          </a:prstGeom>
          <a:noFill/>
          <a:ln>
            <a:solidFill>
              <a:schemeClr val="tx1"/>
            </a:solidFill>
          </a:ln>
        </p:spPr>
      </p:pic>
      <p:sp>
        <p:nvSpPr>
          <p:cNvPr id="169" name="Google Shape;169;p29"/>
          <p:cNvSpPr txBox="1">
            <a:spLocks noGrp="1"/>
          </p:cNvSpPr>
          <p:nvPr>
            <p:ph type="title"/>
          </p:nvPr>
        </p:nvSpPr>
        <p:spPr>
          <a:xfrm>
            <a:off x="457200" y="171900"/>
            <a:ext cx="4114800" cy="887682"/>
          </a:xfrm>
          <a:prstGeom prst="rect">
            <a:avLst/>
          </a:prstGeom>
        </p:spPr>
        <p:txBody>
          <a:bodyPr spcFirstLastPara="1" wrap="square" lIns="91425" tIns="91425" rIns="91425" bIns="91425" anchor="t" anchorCtr="0">
            <a:normAutofit/>
          </a:bodyPr>
          <a:lstStyle/>
          <a:p>
            <a:pPr lvl="0"/>
            <a:r>
              <a:rPr lang="en-US" altLang="ja" dirty="0">
                <a:latin typeface="Helvetica" pitchFamily="2" charset="0"/>
              </a:rPr>
              <a:t>TEI</a:t>
            </a:r>
            <a:r>
              <a:rPr lang="en-GB" altLang="ja" dirty="0">
                <a:latin typeface="Helvetica" pitchFamily="2" charset="0"/>
              </a:rPr>
              <a:t> Guidelines (3)</a:t>
            </a:r>
            <a:endParaRPr dirty="0"/>
          </a:p>
        </p:txBody>
      </p:sp>
      <p:pic>
        <p:nvPicPr>
          <p:cNvPr id="172" name="Google Shape;172;p29"/>
          <p:cNvPicPr preferRelativeResize="0"/>
          <p:nvPr/>
        </p:nvPicPr>
        <p:blipFill>
          <a:blip r:embed="rId5">
            <a:alphaModFix/>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4832958" y="1123270"/>
            <a:ext cx="3400079" cy="1518315"/>
          </a:xfrm>
          <a:prstGeom prst="rect">
            <a:avLst/>
          </a:prstGeom>
          <a:noFill/>
          <a:ln>
            <a:solidFill>
              <a:schemeClr val="tx1"/>
            </a:solidFill>
          </a:ln>
        </p:spPr>
      </p:pic>
      <p:pic>
        <p:nvPicPr>
          <p:cNvPr id="173" name="Google Shape;173;p29"/>
          <p:cNvPicPr preferRelativeResize="0"/>
          <p:nvPr/>
        </p:nvPicPr>
        <p:blipFill>
          <a:blip r:embed="rId7">
            <a:alphaModFix/>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2273399" y="2894800"/>
            <a:ext cx="5565465" cy="2076800"/>
          </a:xfrm>
          <a:prstGeom prst="rect">
            <a:avLst/>
          </a:prstGeom>
          <a:noFill/>
          <a:ln>
            <a:solidFill>
              <a:schemeClr val="tx1"/>
            </a:solidFill>
          </a:ln>
        </p:spPr>
      </p:pic>
      <p:sp>
        <p:nvSpPr>
          <p:cNvPr id="6" name="テキスト ボックス 5">
            <a:extLst>
              <a:ext uri="{FF2B5EF4-FFF2-40B4-BE49-F238E27FC236}">
                <a16:creationId xmlns:a16="http://schemas.microsoft.com/office/drawing/2014/main" id="{6D08D000-AED9-D27E-F576-A68C38B9BFF4}"/>
              </a:ext>
            </a:extLst>
          </p:cNvPr>
          <p:cNvSpPr txBox="1"/>
          <p:nvPr/>
        </p:nvSpPr>
        <p:spPr>
          <a:xfrm>
            <a:off x="299589" y="3250369"/>
            <a:ext cx="902811" cy="369332"/>
          </a:xfrm>
          <a:prstGeom prst="rect">
            <a:avLst/>
          </a:prstGeom>
          <a:noFill/>
        </p:spPr>
        <p:txBody>
          <a:bodyPr wrap="none" rtlCol="0">
            <a:spAutoFit/>
          </a:bodyPr>
          <a:lstStyle/>
          <a:p>
            <a:r>
              <a:rPr kumimoji="1" lang="ja-JP" altLang="en-US" sz="1800">
                <a:latin typeface="Helvetica" pitchFamily="2" charset="0"/>
                <a:ea typeface="BIZ UDPGothic" panose="020B0400000000000000" pitchFamily="34" charset="-128"/>
              </a:rPr>
              <a:t>↑</a:t>
            </a:r>
            <a:r>
              <a:rPr kumimoji="1" lang="en-GB" altLang="ja-JP" sz="1800" dirty="0">
                <a:latin typeface="Helvetica" pitchFamily="2" charset="0"/>
                <a:ea typeface="BIZ UDPGothic" panose="020B0400000000000000" pitchFamily="34" charset="-128"/>
              </a:rPr>
              <a:t>Poem</a:t>
            </a:r>
            <a:endParaRPr kumimoji="1" lang="ja-JP" altLang="en-US" sz="1800">
              <a:latin typeface="Helvetica" pitchFamily="2" charset="0"/>
              <a:ea typeface="BIZ UDPGothic" panose="020B0400000000000000" pitchFamily="34" charset="-128"/>
            </a:endParaRPr>
          </a:p>
        </p:txBody>
      </p:sp>
      <p:sp>
        <p:nvSpPr>
          <p:cNvPr id="7" name="テキスト ボックス 6">
            <a:extLst>
              <a:ext uri="{FF2B5EF4-FFF2-40B4-BE49-F238E27FC236}">
                <a16:creationId xmlns:a16="http://schemas.microsoft.com/office/drawing/2014/main" id="{72FE53AC-8E6E-4F38-653E-BF78209D9B6E}"/>
              </a:ext>
            </a:extLst>
          </p:cNvPr>
          <p:cNvSpPr txBox="1"/>
          <p:nvPr/>
        </p:nvSpPr>
        <p:spPr>
          <a:xfrm>
            <a:off x="786196" y="3856688"/>
            <a:ext cx="973343" cy="369332"/>
          </a:xfrm>
          <a:prstGeom prst="rect">
            <a:avLst/>
          </a:prstGeom>
          <a:noFill/>
        </p:spPr>
        <p:txBody>
          <a:bodyPr wrap="none" rtlCol="0">
            <a:spAutoFit/>
          </a:bodyPr>
          <a:lstStyle/>
          <a:p>
            <a:r>
              <a:rPr kumimoji="1" lang="en-GB" altLang="ja-JP" sz="1800" dirty="0">
                <a:latin typeface="Helvetica" pitchFamily="2" charset="0"/>
                <a:ea typeface="BIZ UDPGothic" panose="020B0400000000000000" pitchFamily="34" charset="-128"/>
              </a:rPr>
              <a:t>Diary</a:t>
            </a:r>
            <a:r>
              <a:rPr kumimoji="1" lang="ja-JP" altLang="en-US" sz="1800">
                <a:latin typeface="Helvetica" pitchFamily="2" charset="0"/>
                <a:ea typeface="BIZ UDPGothic" panose="020B0400000000000000" pitchFamily="34" charset="-128"/>
              </a:rPr>
              <a:t>→</a:t>
            </a:r>
          </a:p>
        </p:txBody>
      </p:sp>
      <p:sp>
        <p:nvSpPr>
          <p:cNvPr id="8" name="テキスト ボックス 7">
            <a:extLst>
              <a:ext uri="{FF2B5EF4-FFF2-40B4-BE49-F238E27FC236}">
                <a16:creationId xmlns:a16="http://schemas.microsoft.com/office/drawing/2014/main" id="{4C53DC0A-BC26-6DA6-D526-9B3C718CC907}"/>
              </a:ext>
            </a:extLst>
          </p:cNvPr>
          <p:cNvSpPr txBox="1"/>
          <p:nvPr/>
        </p:nvSpPr>
        <p:spPr>
          <a:xfrm>
            <a:off x="3557950" y="1189494"/>
            <a:ext cx="1005403" cy="369332"/>
          </a:xfrm>
          <a:prstGeom prst="rect">
            <a:avLst/>
          </a:prstGeom>
          <a:noFill/>
        </p:spPr>
        <p:txBody>
          <a:bodyPr wrap="none" rtlCol="0">
            <a:spAutoFit/>
          </a:bodyPr>
          <a:lstStyle/>
          <a:p>
            <a:r>
              <a:rPr kumimoji="1" lang="en-GB" altLang="ja-JP" sz="1800" dirty="0">
                <a:latin typeface="Helvetica" pitchFamily="2" charset="0"/>
                <a:ea typeface="BIZ UDPGothic" panose="020B0400000000000000" pitchFamily="34" charset="-128"/>
              </a:rPr>
              <a:t>Letter</a:t>
            </a:r>
            <a:r>
              <a:rPr kumimoji="1" lang="ja-JP" altLang="en-US" sz="1800">
                <a:latin typeface="Helvetica" pitchFamily="2" charset="0"/>
                <a:ea typeface="BIZ UDPGothic" panose="020B0400000000000000" pitchFamily="34" charset="-128"/>
              </a:rPr>
              <a:t>→</a:t>
            </a:r>
          </a:p>
        </p:txBody>
      </p:sp>
      <p:sp>
        <p:nvSpPr>
          <p:cNvPr id="3" name="TextBox 2">
            <a:extLst>
              <a:ext uri="{FF2B5EF4-FFF2-40B4-BE49-F238E27FC236}">
                <a16:creationId xmlns:a16="http://schemas.microsoft.com/office/drawing/2014/main" id="{90D6C422-71B2-A979-587B-604611375E3F}"/>
              </a:ext>
            </a:extLst>
          </p:cNvPr>
          <p:cNvSpPr txBox="1"/>
          <p:nvPr/>
        </p:nvSpPr>
        <p:spPr>
          <a:xfrm>
            <a:off x="61653" y="1112311"/>
            <a:ext cx="3277989" cy="2123658"/>
          </a:xfrm>
          <a:prstGeom prst="rect">
            <a:avLst/>
          </a:prstGeom>
          <a:solidFill>
            <a:srgbClr val="FAF3D1"/>
          </a:solidFill>
          <a:ln>
            <a:solidFill>
              <a:schemeClr val="accent6"/>
            </a:solidFill>
          </a:ln>
        </p:spPr>
        <p:txBody>
          <a:bodyPr wrap="square" rtlCol="0">
            <a:spAutoFit/>
          </a:bodyPr>
          <a:lstStyle/>
          <a:p>
            <a:r>
              <a:rPr lang="en-US" sz="1100" dirty="0">
                <a:solidFill>
                  <a:srgbClr val="C00000"/>
                </a:solidFill>
              </a:rPr>
              <a:t>&lt;text&gt;</a:t>
            </a:r>
          </a:p>
          <a:p>
            <a:r>
              <a:rPr lang="en-US" sz="1100" dirty="0">
                <a:solidFill>
                  <a:srgbClr val="C00000"/>
                </a:solidFill>
              </a:rPr>
              <a:t>  &lt;body&gt;</a:t>
            </a:r>
          </a:p>
          <a:p>
            <a:r>
              <a:rPr lang="en-US" sz="1100" dirty="0">
                <a:solidFill>
                  <a:srgbClr val="C00000"/>
                </a:solidFill>
              </a:rPr>
              <a:t>    &lt;div type=</a:t>
            </a:r>
            <a:r>
              <a:rPr lang="en-US" sz="1100" dirty="0">
                <a:solidFill>
                  <a:schemeClr val="accent1"/>
                </a:solidFill>
              </a:rPr>
              <a:t> "poem" </a:t>
            </a:r>
            <a:r>
              <a:rPr lang="en-US" sz="1100" dirty="0">
                <a:solidFill>
                  <a:srgbClr val="C00000"/>
                </a:solidFill>
              </a:rPr>
              <a:t>&gt;</a:t>
            </a:r>
          </a:p>
          <a:p>
            <a:r>
              <a:rPr lang="en-US" sz="1100" dirty="0">
                <a:solidFill>
                  <a:srgbClr val="C00000"/>
                </a:solidFill>
              </a:rPr>
              <a:t>      &lt;lg type=</a:t>
            </a:r>
            <a:r>
              <a:rPr lang="en-US" sz="1100" dirty="0">
                <a:solidFill>
                  <a:schemeClr val="accent1"/>
                </a:solidFill>
              </a:rPr>
              <a:t> "stanza"</a:t>
            </a:r>
            <a:r>
              <a:rPr lang="en-US" sz="1100" dirty="0">
                <a:solidFill>
                  <a:srgbClr val="C00000"/>
                </a:solidFill>
              </a:rPr>
              <a:t>&gt;</a:t>
            </a:r>
          </a:p>
          <a:p>
            <a:r>
              <a:rPr lang="en-US" sz="1100" dirty="0">
                <a:solidFill>
                  <a:srgbClr val="C00000"/>
                </a:solidFill>
              </a:rPr>
              <a:t>        &lt;l&gt;</a:t>
            </a:r>
            <a:r>
              <a:rPr lang="en-US" sz="1100" dirty="0">
                <a:solidFill>
                  <a:schemeClr val="tx2">
                    <a:lumMod val="10000"/>
                  </a:schemeClr>
                </a:solidFill>
              </a:rPr>
              <a:t>In the quiet forest,</a:t>
            </a:r>
            <a:r>
              <a:rPr lang="en-US" sz="1100" dirty="0">
                <a:solidFill>
                  <a:srgbClr val="C00000"/>
                </a:solidFill>
              </a:rPr>
              <a:t>&lt;/l&gt;</a:t>
            </a:r>
          </a:p>
          <a:p>
            <a:r>
              <a:rPr lang="en-US" sz="1100" dirty="0">
                <a:solidFill>
                  <a:srgbClr val="C00000"/>
                </a:solidFill>
              </a:rPr>
              <a:t>        &lt;l&gt;</a:t>
            </a:r>
            <a:r>
              <a:rPr lang="en-US" sz="1100" dirty="0">
                <a:solidFill>
                  <a:schemeClr val="tx2">
                    <a:lumMod val="10000"/>
                  </a:schemeClr>
                </a:solidFill>
              </a:rPr>
              <a:t>I walk the path lit by moonlight.</a:t>
            </a:r>
            <a:r>
              <a:rPr lang="en-US" sz="1100" dirty="0">
                <a:solidFill>
                  <a:srgbClr val="C00000"/>
                </a:solidFill>
              </a:rPr>
              <a:t>&lt;/l&gt;</a:t>
            </a:r>
          </a:p>
          <a:p>
            <a:r>
              <a:rPr lang="en-US" sz="1100" dirty="0">
                <a:solidFill>
                  <a:srgbClr val="C00000"/>
                </a:solidFill>
              </a:rPr>
              <a:t>        &lt;l&gt;</a:t>
            </a:r>
            <a:r>
              <a:rPr lang="en-US" sz="1100" dirty="0">
                <a:solidFill>
                  <a:schemeClr val="tx2">
                    <a:lumMod val="10000"/>
                  </a:schemeClr>
                </a:solidFill>
              </a:rPr>
              <a:t>A cold wind blows through,</a:t>
            </a:r>
            <a:r>
              <a:rPr lang="en-US" sz="1100" dirty="0">
                <a:solidFill>
                  <a:srgbClr val="C00000"/>
                </a:solidFill>
              </a:rPr>
              <a:t>&lt;/l&gt;</a:t>
            </a:r>
          </a:p>
          <a:p>
            <a:r>
              <a:rPr lang="en-US" sz="1100" dirty="0">
                <a:solidFill>
                  <a:srgbClr val="C00000"/>
                </a:solidFill>
              </a:rPr>
              <a:t>        &lt;l&gt;</a:t>
            </a:r>
            <a:r>
              <a:rPr lang="en-US" sz="1100" dirty="0">
                <a:solidFill>
                  <a:schemeClr val="tx2">
                    <a:lumMod val="10000"/>
                  </a:schemeClr>
                </a:solidFill>
              </a:rPr>
              <a:t>and memories stir within me.</a:t>
            </a:r>
            <a:r>
              <a:rPr lang="en-US" sz="1100" dirty="0">
                <a:solidFill>
                  <a:srgbClr val="C00000"/>
                </a:solidFill>
              </a:rPr>
              <a:t>&lt;/l&gt;</a:t>
            </a:r>
          </a:p>
          <a:p>
            <a:r>
              <a:rPr lang="en-US" sz="1100" dirty="0">
                <a:solidFill>
                  <a:srgbClr val="C00000"/>
                </a:solidFill>
              </a:rPr>
              <a:t>      &lt;/lg&gt;</a:t>
            </a:r>
          </a:p>
          <a:p>
            <a:r>
              <a:rPr lang="en-US" sz="1100" dirty="0">
                <a:solidFill>
                  <a:srgbClr val="C00000"/>
                </a:solidFill>
              </a:rPr>
              <a:t>    &lt;/div&gt;</a:t>
            </a:r>
          </a:p>
          <a:p>
            <a:r>
              <a:rPr lang="en-US" sz="1100" dirty="0">
                <a:solidFill>
                  <a:srgbClr val="C00000"/>
                </a:solidFill>
              </a:rPr>
              <a:t>  &lt;/body&gt;</a:t>
            </a:r>
          </a:p>
          <a:p>
            <a:r>
              <a:rPr lang="en-US" sz="1100" dirty="0">
                <a:solidFill>
                  <a:srgbClr val="C00000"/>
                </a:solidFill>
              </a:rPr>
              <a:t>&lt;/text&gt;</a:t>
            </a:r>
            <a:endParaRPr lang="en-JP" sz="1100" dirty="0">
              <a:solidFill>
                <a:srgbClr val="C00000"/>
              </a:solidFill>
            </a:endParaRPr>
          </a:p>
        </p:txBody>
      </p:sp>
      <p:sp>
        <p:nvSpPr>
          <p:cNvPr id="2" name="TextBox 1">
            <a:extLst>
              <a:ext uri="{FF2B5EF4-FFF2-40B4-BE49-F238E27FC236}">
                <a16:creationId xmlns:a16="http://schemas.microsoft.com/office/drawing/2014/main" id="{952B86AB-31E4-4E08-B4A3-4F83E2A8042C}"/>
              </a:ext>
            </a:extLst>
          </p:cNvPr>
          <p:cNvSpPr txBox="1"/>
          <p:nvPr/>
        </p:nvSpPr>
        <p:spPr>
          <a:xfrm>
            <a:off x="1759539" y="2679443"/>
            <a:ext cx="7184188" cy="2354491"/>
          </a:xfrm>
          <a:prstGeom prst="rect">
            <a:avLst/>
          </a:prstGeom>
          <a:solidFill>
            <a:srgbClr val="FAF3D1"/>
          </a:solidFill>
          <a:ln>
            <a:solidFill>
              <a:schemeClr val="accent6"/>
            </a:solidFill>
          </a:ln>
        </p:spPr>
        <p:txBody>
          <a:bodyPr wrap="square" rtlCol="0">
            <a:spAutoFit/>
          </a:bodyPr>
          <a:lstStyle/>
          <a:p>
            <a:r>
              <a:rPr lang="en-US" sz="1050" dirty="0">
                <a:solidFill>
                  <a:srgbClr val="C00000"/>
                </a:solidFill>
              </a:rPr>
              <a:t>&lt;text&gt;</a:t>
            </a:r>
          </a:p>
          <a:p>
            <a:r>
              <a:rPr lang="en-US" sz="1050" dirty="0">
                <a:solidFill>
                  <a:srgbClr val="C00000"/>
                </a:solidFill>
              </a:rPr>
              <a:t>  &lt;body&gt;</a:t>
            </a:r>
          </a:p>
          <a:p>
            <a:r>
              <a:rPr lang="en-US" sz="1050" dirty="0">
                <a:solidFill>
                  <a:srgbClr val="C00000"/>
                </a:solidFill>
              </a:rPr>
              <a:t>    &lt;div type=</a:t>
            </a:r>
            <a:r>
              <a:rPr lang="en-US" sz="1050" dirty="0">
                <a:solidFill>
                  <a:schemeClr val="accent1"/>
                </a:solidFill>
              </a:rPr>
              <a:t>"diary"</a:t>
            </a:r>
            <a:r>
              <a:rPr lang="en-US" sz="1050" dirty="0">
                <a:solidFill>
                  <a:srgbClr val="C00000"/>
                </a:solidFill>
              </a:rPr>
              <a:t>&gt;</a:t>
            </a:r>
          </a:p>
          <a:p>
            <a:r>
              <a:rPr lang="en-US" sz="1050" dirty="0">
                <a:solidFill>
                  <a:srgbClr val="C00000"/>
                </a:solidFill>
              </a:rPr>
              <a:t>      &lt;div type=</a:t>
            </a:r>
            <a:r>
              <a:rPr lang="en-US" sz="1050" dirty="0">
                <a:solidFill>
                  <a:schemeClr val="accent1"/>
                </a:solidFill>
              </a:rPr>
              <a:t>"entry"</a:t>
            </a:r>
            <a:r>
              <a:rPr lang="en-US" sz="1050" dirty="0">
                <a:solidFill>
                  <a:srgbClr val="C00000"/>
                </a:solidFill>
              </a:rPr>
              <a:t> </a:t>
            </a:r>
            <a:r>
              <a:rPr lang="en-US" sz="1050" dirty="0" err="1">
                <a:solidFill>
                  <a:srgbClr val="C00000"/>
                </a:solidFill>
              </a:rPr>
              <a:t>xml:id</a:t>
            </a:r>
            <a:r>
              <a:rPr lang="en-US" sz="1050" dirty="0">
                <a:solidFill>
                  <a:srgbClr val="C00000"/>
                </a:solidFill>
              </a:rPr>
              <a:t>=</a:t>
            </a:r>
            <a:r>
              <a:rPr lang="en-US" sz="1050" dirty="0">
                <a:solidFill>
                  <a:schemeClr val="accent1"/>
                </a:solidFill>
              </a:rPr>
              <a:t>"entry1"</a:t>
            </a:r>
            <a:r>
              <a:rPr lang="en-US" sz="1050" dirty="0">
                <a:solidFill>
                  <a:srgbClr val="C00000"/>
                </a:solidFill>
              </a:rPr>
              <a:t>&gt;</a:t>
            </a:r>
          </a:p>
          <a:p>
            <a:r>
              <a:rPr lang="en-US" sz="1050" dirty="0">
                <a:solidFill>
                  <a:srgbClr val="C00000"/>
                </a:solidFill>
              </a:rPr>
              <a:t>        &lt;head&gt;</a:t>
            </a:r>
            <a:r>
              <a:rPr lang="en-US" sz="1050" dirty="0">
                <a:solidFill>
                  <a:schemeClr val="tx2">
                    <a:lumMod val="10000"/>
                  </a:schemeClr>
                </a:solidFill>
              </a:rPr>
              <a:t>September 25, 2024</a:t>
            </a:r>
            <a:r>
              <a:rPr lang="en-US" sz="1050" dirty="0">
                <a:solidFill>
                  <a:srgbClr val="C00000"/>
                </a:solidFill>
              </a:rPr>
              <a:t>&lt;/head&gt;</a:t>
            </a:r>
          </a:p>
          <a:p>
            <a:r>
              <a:rPr lang="en-US" sz="1050" dirty="0">
                <a:solidFill>
                  <a:srgbClr val="C00000"/>
                </a:solidFill>
              </a:rPr>
              <a:t>        &lt;p&gt;</a:t>
            </a:r>
            <a:r>
              <a:rPr lang="en-US" sz="1050" dirty="0">
                <a:solidFill>
                  <a:schemeClr val="tx2">
                    <a:lumMod val="10000"/>
                  </a:schemeClr>
                </a:solidFill>
              </a:rPr>
              <a:t>Today was an extremely busy day. I was rushed with work from the morning and couldn’t even eat lunch</a:t>
            </a:r>
            <a:r>
              <a:rPr lang="en-US" sz="1050" dirty="0">
                <a:solidFill>
                  <a:srgbClr val="C00000"/>
                </a:solidFill>
              </a:rPr>
              <a:t>.&lt;/p&gt;</a:t>
            </a:r>
          </a:p>
          <a:p>
            <a:r>
              <a:rPr lang="en-US" sz="1050" dirty="0">
                <a:solidFill>
                  <a:srgbClr val="C00000"/>
                </a:solidFill>
              </a:rPr>
              <a:t>      &lt;/div&gt;</a:t>
            </a:r>
          </a:p>
          <a:p>
            <a:r>
              <a:rPr lang="en-US" sz="1050" dirty="0">
                <a:solidFill>
                  <a:srgbClr val="C00000"/>
                </a:solidFill>
              </a:rPr>
              <a:t>      &lt;div type=</a:t>
            </a:r>
            <a:r>
              <a:rPr lang="en-US" sz="1050" dirty="0">
                <a:solidFill>
                  <a:schemeClr val="accent1"/>
                </a:solidFill>
              </a:rPr>
              <a:t>”entry"</a:t>
            </a:r>
            <a:r>
              <a:rPr lang="en-US" sz="1050" dirty="0">
                <a:solidFill>
                  <a:srgbClr val="C00000"/>
                </a:solidFill>
              </a:rPr>
              <a:t> </a:t>
            </a:r>
            <a:r>
              <a:rPr lang="en-US" sz="1050" dirty="0" err="1">
                <a:solidFill>
                  <a:srgbClr val="C00000"/>
                </a:solidFill>
              </a:rPr>
              <a:t>xml:id</a:t>
            </a:r>
            <a:r>
              <a:rPr lang="en-US" sz="1050" dirty="0">
                <a:solidFill>
                  <a:srgbClr val="C00000"/>
                </a:solidFill>
              </a:rPr>
              <a:t>=</a:t>
            </a:r>
            <a:r>
              <a:rPr lang="en-US" sz="1050" dirty="0">
                <a:solidFill>
                  <a:schemeClr val="accent1"/>
                </a:solidFill>
              </a:rPr>
              <a:t>"entry2"</a:t>
            </a:r>
            <a:r>
              <a:rPr lang="en-US" sz="1050" dirty="0">
                <a:solidFill>
                  <a:srgbClr val="C00000"/>
                </a:solidFill>
              </a:rPr>
              <a:t>&gt;</a:t>
            </a:r>
          </a:p>
          <a:p>
            <a:r>
              <a:rPr lang="en-US" sz="1050" dirty="0">
                <a:solidFill>
                  <a:srgbClr val="C00000"/>
                </a:solidFill>
              </a:rPr>
              <a:t>        &lt;head&gt;</a:t>
            </a:r>
            <a:r>
              <a:rPr lang="en-US" sz="1050" dirty="0">
                <a:solidFill>
                  <a:schemeClr val="tx2">
                    <a:lumMod val="10000"/>
                  </a:schemeClr>
                </a:solidFill>
              </a:rPr>
              <a:t>September 26, 2024</a:t>
            </a:r>
            <a:r>
              <a:rPr lang="en-US" sz="1050" dirty="0">
                <a:solidFill>
                  <a:srgbClr val="C00000"/>
                </a:solidFill>
              </a:rPr>
              <a:t>&lt;/head&gt;</a:t>
            </a:r>
          </a:p>
          <a:p>
            <a:r>
              <a:rPr lang="en-US" sz="1050" dirty="0">
                <a:solidFill>
                  <a:srgbClr val="C00000"/>
                </a:solidFill>
              </a:rPr>
              <a:t>        &lt;p&gt;</a:t>
            </a:r>
            <a:r>
              <a:rPr lang="en-US" sz="1050" dirty="0">
                <a:solidFill>
                  <a:schemeClr val="tx2">
                    <a:lumMod val="10000"/>
                  </a:schemeClr>
                </a:solidFill>
              </a:rPr>
              <a:t>Today I took things slowly. The weather was nice, and I enjoyed a walk.</a:t>
            </a:r>
            <a:r>
              <a:rPr lang="en-US" sz="1050" dirty="0">
                <a:solidFill>
                  <a:srgbClr val="C00000"/>
                </a:solidFill>
              </a:rPr>
              <a:t>&lt;/p&gt;</a:t>
            </a:r>
          </a:p>
          <a:p>
            <a:r>
              <a:rPr lang="en-US" sz="1050" dirty="0">
                <a:solidFill>
                  <a:srgbClr val="C00000"/>
                </a:solidFill>
              </a:rPr>
              <a:t>      &lt;/div&gt;</a:t>
            </a:r>
          </a:p>
          <a:p>
            <a:r>
              <a:rPr lang="en-US" sz="1050" dirty="0">
                <a:solidFill>
                  <a:srgbClr val="C00000"/>
                </a:solidFill>
              </a:rPr>
              <a:t>    &lt;/div&gt;</a:t>
            </a:r>
          </a:p>
          <a:p>
            <a:r>
              <a:rPr lang="en-US" sz="1050" dirty="0">
                <a:solidFill>
                  <a:srgbClr val="C00000"/>
                </a:solidFill>
              </a:rPr>
              <a:t>  &lt;/body&gt;</a:t>
            </a:r>
          </a:p>
          <a:p>
            <a:r>
              <a:rPr lang="en-US" sz="1050" dirty="0">
                <a:solidFill>
                  <a:srgbClr val="C00000"/>
                </a:solidFill>
              </a:rPr>
              <a:t>&lt;/text&gt;</a:t>
            </a:r>
            <a:endParaRPr lang="en-JP" sz="1050" dirty="0">
              <a:solidFill>
                <a:srgbClr val="C00000"/>
              </a:solidFill>
            </a:endParaRPr>
          </a:p>
        </p:txBody>
      </p:sp>
      <p:sp>
        <p:nvSpPr>
          <p:cNvPr id="4" name="TextBox 3">
            <a:extLst>
              <a:ext uri="{FF2B5EF4-FFF2-40B4-BE49-F238E27FC236}">
                <a16:creationId xmlns:a16="http://schemas.microsoft.com/office/drawing/2014/main" id="{4D5C3753-7D33-1516-E9B2-DB39EB5D6A63}"/>
              </a:ext>
            </a:extLst>
          </p:cNvPr>
          <p:cNvSpPr txBox="1"/>
          <p:nvPr/>
        </p:nvSpPr>
        <p:spPr>
          <a:xfrm>
            <a:off x="4647748" y="651747"/>
            <a:ext cx="4398515" cy="2631490"/>
          </a:xfrm>
          <a:prstGeom prst="rect">
            <a:avLst/>
          </a:prstGeom>
          <a:solidFill>
            <a:srgbClr val="FAF3D1"/>
          </a:solidFill>
          <a:ln>
            <a:solidFill>
              <a:schemeClr val="accent6"/>
            </a:solidFill>
          </a:ln>
        </p:spPr>
        <p:txBody>
          <a:bodyPr wrap="square" rtlCol="0">
            <a:spAutoFit/>
          </a:bodyPr>
          <a:lstStyle/>
          <a:p>
            <a:r>
              <a:rPr lang="en-US" sz="1100" dirty="0">
                <a:solidFill>
                  <a:srgbClr val="C00000"/>
                </a:solidFill>
              </a:rPr>
              <a:t>&lt;text&gt;</a:t>
            </a:r>
          </a:p>
          <a:p>
            <a:r>
              <a:rPr lang="en-US" sz="1100" dirty="0">
                <a:solidFill>
                  <a:srgbClr val="C00000"/>
                </a:solidFill>
              </a:rPr>
              <a:t>  &lt;body&gt;</a:t>
            </a:r>
          </a:p>
          <a:p>
            <a:r>
              <a:rPr lang="en-US" sz="1100" dirty="0">
                <a:solidFill>
                  <a:srgbClr val="C00000"/>
                </a:solidFill>
              </a:rPr>
              <a:t>    &lt;div type=</a:t>
            </a:r>
            <a:r>
              <a:rPr lang="en-US" sz="1100" dirty="0">
                <a:solidFill>
                  <a:schemeClr val="accent1"/>
                </a:solidFill>
              </a:rPr>
              <a:t>"letter"</a:t>
            </a:r>
            <a:r>
              <a:rPr lang="en-US" sz="1100" dirty="0">
                <a:solidFill>
                  <a:srgbClr val="C00000"/>
                </a:solidFill>
              </a:rPr>
              <a:t>&gt;</a:t>
            </a:r>
          </a:p>
          <a:p>
            <a:r>
              <a:rPr lang="en-US" sz="1100" dirty="0">
                <a:solidFill>
                  <a:srgbClr val="C00000"/>
                </a:solidFill>
              </a:rPr>
              <a:t>      &lt;opener&gt;</a:t>
            </a:r>
          </a:p>
          <a:p>
            <a:r>
              <a:rPr lang="en-US" sz="1100" dirty="0">
                <a:solidFill>
                  <a:srgbClr val="C00000"/>
                </a:solidFill>
              </a:rPr>
              <a:t>        &lt;salute&gt;</a:t>
            </a:r>
            <a:r>
              <a:rPr lang="en-US" sz="1100" dirty="0">
                <a:solidFill>
                  <a:schemeClr val="tx2">
                    <a:lumMod val="10000"/>
                  </a:schemeClr>
                </a:solidFill>
              </a:rPr>
              <a:t>Dear friend,</a:t>
            </a:r>
            <a:r>
              <a:rPr lang="en-US" sz="1100" dirty="0">
                <a:solidFill>
                  <a:srgbClr val="C00000"/>
                </a:solidFill>
              </a:rPr>
              <a:t>&lt;/salute&gt;</a:t>
            </a:r>
          </a:p>
          <a:p>
            <a:r>
              <a:rPr lang="en-US" sz="1100" dirty="0">
                <a:solidFill>
                  <a:srgbClr val="C00000"/>
                </a:solidFill>
              </a:rPr>
              <a:t>      &lt;/opener&gt;</a:t>
            </a:r>
          </a:p>
          <a:p>
            <a:r>
              <a:rPr lang="en-US" sz="1100" dirty="0">
                <a:solidFill>
                  <a:srgbClr val="C00000"/>
                </a:solidFill>
              </a:rPr>
              <a:t>      &lt;p&gt;</a:t>
            </a:r>
            <a:r>
              <a:rPr lang="en-US" sz="1100" dirty="0">
                <a:solidFill>
                  <a:schemeClr val="tx2">
                    <a:lumMod val="10000"/>
                  </a:schemeClr>
                </a:solidFill>
              </a:rPr>
              <a:t>Sorry I haven’t written in so long. Life has been busy lately,</a:t>
            </a:r>
            <a:br>
              <a:rPr lang="en-US" sz="1100" dirty="0">
                <a:solidFill>
                  <a:schemeClr val="tx2">
                    <a:lumMod val="10000"/>
                  </a:schemeClr>
                </a:solidFill>
              </a:rPr>
            </a:br>
            <a:r>
              <a:rPr lang="en-US" sz="1100" dirty="0">
                <a:solidFill>
                  <a:schemeClr val="tx2">
                    <a:lumMod val="10000"/>
                  </a:schemeClr>
                </a:solidFill>
              </a:rPr>
              <a:t>      but I think of you often.</a:t>
            </a:r>
            <a:r>
              <a:rPr lang="en-US" sz="1100" dirty="0">
                <a:solidFill>
                  <a:srgbClr val="C00000"/>
                </a:solidFill>
              </a:rPr>
              <a:t>&lt;/p&gt;</a:t>
            </a:r>
          </a:p>
          <a:p>
            <a:r>
              <a:rPr lang="en-US" sz="1100" dirty="0">
                <a:solidFill>
                  <a:srgbClr val="C00000"/>
                </a:solidFill>
              </a:rPr>
              <a:t>      &lt;closer&gt;</a:t>
            </a:r>
          </a:p>
          <a:p>
            <a:r>
              <a:rPr lang="en-US" sz="1100" dirty="0">
                <a:solidFill>
                  <a:srgbClr val="C00000"/>
                </a:solidFill>
              </a:rPr>
              <a:t>        &lt;salute&gt;</a:t>
            </a:r>
            <a:r>
              <a:rPr lang="en-US" sz="1100" dirty="0">
                <a:solidFill>
                  <a:schemeClr val="tx2">
                    <a:lumMod val="10000"/>
                  </a:schemeClr>
                </a:solidFill>
              </a:rPr>
              <a:t>Best regards</a:t>
            </a:r>
            <a:r>
              <a:rPr lang="en-US" sz="1100" dirty="0">
                <a:solidFill>
                  <a:srgbClr val="C00000"/>
                </a:solidFill>
              </a:rPr>
              <a:t>,&lt;/salute&gt;</a:t>
            </a:r>
          </a:p>
          <a:p>
            <a:r>
              <a:rPr lang="en-US" sz="1100" dirty="0">
                <a:solidFill>
                  <a:srgbClr val="C00000"/>
                </a:solidFill>
              </a:rPr>
              <a:t>        &lt;signed&gt;</a:t>
            </a:r>
            <a:r>
              <a:rPr lang="en-US" sz="1100" dirty="0">
                <a:solidFill>
                  <a:schemeClr val="tx2">
                    <a:lumMod val="10000"/>
                  </a:schemeClr>
                </a:solidFill>
              </a:rPr>
              <a:t>Taro</a:t>
            </a:r>
            <a:r>
              <a:rPr lang="en-US" sz="1100" dirty="0">
                <a:solidFill>
                  <a:srgbClr val="C00000"/>
                </a:solidFill>
              </a:rPr>
              <a:t>&lt;/signed&gt;</a:t>
            </a:r>
          </a:p>
          <a:p>
            <a:r>
              <a:rPr lang="en-US" sz="1100" dirty="0">
                <a:solidFill>
                  <a:srgbClr val="C00000"/>
                </a:solidFill>
              </a:rPr>
              <a:t>      &lt;/closer&gt;</a:t>
            </a:r>
          </a:p>
          <a:p>
            <a:r>
              <a:rPr lang="en-US" sz="1100" dirty="0">
                <a:solidFill>
                  <a:srgbClr val="C00000"/>
                </a:solidFill>
              </a:rPr>
              <a:t>    &lt;/div&gt;</a:t>
            </a:r>
          </a:p>
          <a:p>
            <a:r>
              <a:rPr lang="en-US" sz="1100" dirty="0">
                <a:solidFill>
                  <a:srgbClr val="C00000"/>
                </a:solidFill>
              </a:rPr>
              <a:t>  &lt;/body&gt;</a:t>
            </a:r>
          </a:p>
          <a:p>
            <a:r>
              <a:rPr lang="en-US" sz="1100" dirty="0">
                <a:solidFill>
                  <a:srgbClr val="C00000"/>
                </a:solidFill>
              </a:rPr>
              <a:t>&lt;/text&gt;</a:t>
            </a:r>
            <a:endParaRPr lang="en-JP" sz="1100" dirty="0">
              <a:solidFill>
                <a:srgbClr val="C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0"/>
          <p:cNvSpPr txBox="1">
            <a:spLocks noGrp="1"/>
          </p:cNvSpPr>
          <p:nvPr>
            <p:ph type="title"/>
          </p:nvPr>
        </p:nvSpPr>
        <p:spPr>
          <a:xfrm>
            <a:off x="457200" y="179080"/>
            <a:ext cx="8229600" cy="880502"/>
          </a:xfrm>
          <a:prstGeom prst="rect">
            <a:avLst/>
          </a:prstGeom>
        </p:spPr>
        <p:txBody>
          <a:bodyPr spcFirstLastPara="1" wrap="square" lIns="91425" tIns="91425" rIns="91425" bIns="91425" anchor="t" anchorCtr="0">
            <a:normAutofit/>
          </a:bodyPr>
          <a:lstStyle/>
          <a:p>
            <a:pPr lvl="0"/>
            <a:r>
              <a:rPr lang="en-US" altLang="ja" dirty="0">
                <a:latin typeface="Helvetica" pitchFamily="2" charset="0"/>
              </a:rPr>
              <a:t>TEI</a:t>
            </a:r>
            <a:r>
              <a:rPr lang="en-GB" altLang="ja" dirty="0">
                <a:latin typeface="Helvetica" pitchFamily="2" charset="0"/>
              </a:rPr>
              <a:t> Guidelines (4)</a:t>
            </a:r>
            <a:endParaRPr dirty="0">
              <a:latin typeface="Helvetica" pitchFamily="2" charset="0"/>
            </a:endParaRPr>
          </a:p>
        </p:txBody>
      </p:sp>
      <p:pic>
        <p:nvPicPr>
          <p:cNvPr id="5" name="図 4" descr="グラフィカル ユーザー インターフェイス, テキスト, アプリケーション, メール&#10;&#10;自動的に生成された説明">
            <a:extLst>
              <a:ext uri="{FF2B5EF4-FFF2-40B4-BE49-F238E27FC236}">
                <a16:creationId xmlns:a16="http://schemas.microsoft.com/office/drawing/2014/main" id="{B44A6A54-E1B0-6254-42BC-6422D420EA7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681112" y="1059582"/>
            <a:ext cx="5123566" cy="3994645"/>
          </a:xfrm>
          <a:prstGeom prst="rect">
            <a:avLst/>
          </a:prstGeom>
        </p:spPr>
      </p:pic>
      <p:sp>
        <p:nvSpPr>
          <p:cNvPr id="6" name="テキスト ボックス 5">
            <a:extLst>
              <a:ext uri="{FF2B5EF4-FFF2-40B4-BE49-F238E27FC236}">
                <a16:creationId xmlns:a16="http://schemas.microsoft.com/office/drawing/2014/main" id="{536A1A4C-0B00-5353-5BCD-BC6AFA133836}"/>
              </a:ext>
            </a:extLst>
          </p:cNvPr>
          <p:cNvSpPr txBox="1"/>
          <p:nvPr/>
        </p:nvSpPr>
        <p:spPr>
          <a:xfrm>
            <a:off x="210290" y="2571750"/>
            <a:ext cx="3241593" cy="369332"/>
          </a:xfrm>
          <a:prstGeom prst="rect">
            <a:avLst/>
          </a:prstGeom>
          <a:noFill/>
        </p:spPr>
        <p:txBody>
          <a:bodyPr wrap="none" rtlCol="0">
            <a:spAutoFit/>
          </a:bodyPr>
          <a:lstStyle/>
          <a:p>
            <a:r>
              <a:rPr kumimoji="1" lang="en-US" altLang="ja-JP" sz="1800" dirty="0">
                <a:latin typeface="Helvetica" pitchFamily="2" charset="0"/>
                <a:ea typeface="BIZ UDPGothic" panose="020B0400000000000000" pitchFamily="34" charset="-128"/>
              </a:rPr>
              <a:t>TEI Guidelines Homepage </a:t>
            </a:r>
            <a:r>
              <a:rPr kumimoji="1" lang="ja-JP" altLang="en-US" sz="1800">
                <a:latin typeface="Helvetica" pitchFamily="2" charset="0"/>
                <a:ea typeface="BIZ UDPGothic" panose="020B0400000000000000" pitchFamily="34" charset="-128"/>
              </a:rPr>
              <a:t>→</a:t>
            </a:r>
          </a:p>
        </p:txBody>
      </p:sp>
    </p:spTree>
  </p:cSld>
  <p:clrMapOvr>
    <a:masterClrMapping/>
  </p:clrMapOvr>
</p:sld>
</file>

<file path=ppt/theme/theme1.xml><?xml version="1.0" encoding="utf-8"?>
<a:theme xmlns:a="http://schemas.openxmlformats.org/drawingml/2006/main" name="Antonio template">
  <a:themeElements>
    <a:clrScheme name="Custom 347">
      <a:dk1>
        <a:srgbClr val="677480"/>
      </a:dk1>
      <a:lt1>
        <a:srgbClr val="FFFFFF"/>
      </a:lt1>
      <a:dk2>
        <a:srgbClr val="2185C5"/>
      </a:dk2>
      <a:lt2>
        <a:srgbClr val="DEE2E6"/>
      </a:lt2>
      <a:accent1>
        <a:srgbClr val="2185C5"/>
      </a:accent1>
      <a:accent2>
        <a:srgbClr val="7ECEFD"/>
      </a:accent2>
      <a:accent3>
        <a:srgbClr val="F20253"/>
      </a:accent3>
      <a:accent4>
        <a:srgbClr val="FF9715"/>
      </a:accent4>
      <a:accent5>
        <a:srgbClr val="1C3AA9"/>
      </a:accent5>
      <a:accent6>
        <a:srgbClr val="97ABBC"/>
      </a:accent6>
      <a:hlink>
        <a:srgbClr val="2185C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JStemplate" id="{EDF0A8F0-306A-9C44-B75D-60BFC41D9ECB}" vid="{F58A5809-F495-9149-BFC8-DD68E2FEF279}"/>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72D071A5-0FCE-F641-AB95-C378124973F1}">
  <we:reference id="bd5fb07b-f3e7-4d3f-af08-fcc3868e6623" version="1.0.0.0" store="developer" storeType="Registry"/>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64DE3E4F-BFF1-5D4B-8977-715DB2EF389F}">
  <we:reference id="a1005b6c-1a90-4275-9d35-1886f4b663bc" version="1.0.0.0" store="developer" storeType="Registry"/>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GJStemplate</Template>
  <TotalTime>13056</TotalTime>
  <Words>5551</Words>
  <Application>Microsoft Macintosh PowerPoint</Application>
  <PresentationFormat>On-screen Show (16:9)</PresentationFormat>
  <Paragraphs>466</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BIZ UDPGothic</vt:lpstr>
      <vt:lpstr>游ゴシック</vt:lpstr>
      <vt:lpstr>Arial</vt:lpstr>
      <vt:lpstr>Helvetica</vt:lpstr>
      <vt:lpstr>Helvetica Neue</vt:lpstr>
      <vt:lpstr>Verdana</vt:lpstr>
      <vt:lpstr>Wingdings</vt:lpstr>
      <vt:lpstr>Antonio template</vt:lpstr>
      <vt:lpstr>Essential Material for  Humanities Researchers!  Envisioning a New Path in Humanities Research with Text Data and TEI</vt:lpstr>
      <vt:lpstr>What is TEI？</vt:lpstr>
      <vt:lpstr>TEI (Text Encoding Initiative)</vt:lpstr>
      <vt:lpstr>Purpose and Benefits of TEI (1)</vt:lpstr>
      <vt:lpstr>Purpose and Benefits of TEI (2)</vt:lpstr>
      <vt:lpstr>Purpose and Benefits of TEI (3)</vt:lpstr>
      <vt:lpstr>History and Background of TEI（1）</vt:lpstr>
      <vt:lpstr>History and Background of TEI（2）</vt:lpstr>
      <vt:lpstr>History and Background of TEI（3）</vt:lpstr>
      <vt:lpstr>History and Background of TEI（4） </vt:lpstr>
      <vt:lpstr>TEI Structure (1)</vt:lpstr>
      <vt:lpstr>TEI Structure (2)</vt:lpstr>
      <vt:lpstr>TEI Structure (3)</vt:lpstr>
      <vt:lpstr>TEI Guidelines (1)</vt:lpstr>
      <vt:lpstr>TEI Guidelines (2)</vt:lpstr>
      <vt:lpstr>TEI Guidelines (3)</vt:lpstr>
      <vt:lpstr>TEI Guidelines (4)</vt:lpstr>
    </vt:vector>
  </TitlesOfParts>
  <Manager/>
  <Company>大阪大学大学院人文学研究科</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TEIとは何か？</dc:title>
  <dc:subject>人文学研究者必見！テキストデータとTEIで描く新たな研究ビジョン</dc:subject>
  <dc:creator>吉賀夏子</dc:creator>
  <cp:keywords/>
  <dc:description/>
  <cp:lastModifiedBy>VOULGARIS NIKOLAOS</cp:lastModifiedBy>
  <cp:revision>191</cp:revision>
  <dcterms:modified xsi:type="dcterms:W3CDTF">2026-02-10T05:13:19Z</dcterms:modified>
  <cp:category/>
</cp:coreProperties>
</file>