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13" r:id="rId1"/>
  </p:sldMasterIdLst>
  <p:notesMasterIdLst>
    <p:notesMasterId r:id="rId35"/>
  </p:notesMasterIdLst>
  <p:sldIdLst>
    <p:sldId id="256" r:id="rId2"/>
    <p:sldId id="257" r:id="rId3"/>
    <p:sldId id="262" r:id="rId4"/>
    <p:sldId id="286" r:id="rId5"/>
    <p:sldId id="283" r:id="rId6"/>
    <p:sldId id="284" r:id="rId7"/>
    <p:sldId id="282" r:id="rId8"/>
    <p:sldId id="263" r:id="rId9"/>
    <p:sldId id="269" r:id="rId10"/>
    <p:sldId id="258" r:id="rId11"/>
    <p:sldId id="261" r:id="rId12"/>
    <p:sldId id="264" r:id="rId13"/>
    <p:sldId id="265" r:id="rId14"/>
    <p:sldId id="266" r:id="rId15"/>
    <p:sldId id="267" r:id="rId16"/>
    <p:sldId id="268" r:id="rId17"/>
    <p:sldId id="271" r:id="rId18"/>
    <p:sldId id="270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7" r:id="rId30"/>
    <p:sldId id="288" r:id="rId31"/>
    <p:sldId id="289" r:id="rId32"/>
    <p:sldId id="290" r:id="rId33"/>
    <p:sldId id="260" r:id="rId34"/>
  </p:sldIdLst>
  <p:sldSz cx="9144000" cy="5143500" type="screen16x9"/>
  <p:notesSz cx="6858000" cy="9144000"/>
  <p:defaultTextStyle>
    <a:defPPr>
      <a:defRPr lang="ja-JP"/>
    </a:defPPr>
    <a:lvl1pPr algn="l" defTabSz="712788" rtl="0" eaLnBrk="0" fontAlgn="base" hangingPunct="0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Yu Gothic" panose="020B0400000000000000" pitchFamily="34" charset="-128"/>
        <a:ea typeface="Yu Gothic" panose="020B0400000000000000" pitchFamily="34" charset="-128"/>
        <a:cs typeface="Yu Gothic" panose="020B0400000000000000" pitchFamily="34" charset="-128"/>
      </a:defRPr>
    </a:lvl1pPr>
    <a:lvl2pPr marL="355600" indent="101600" algn="l" defTabSz="712788" rtl="0" eaLnBrk="0" fontAlgn="base" hangingPunct="0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Yu Gothic" panose="020B0400000000000000" pitchFamily="34" charset="-128"/>
        <a:ea typeface="Yu Gothic" panose="020B0400000000000000" pitchFamily="34" charset="-128"/>
        <a:cs typeface="Yu Gothic" panose="020B0400000000000000" pitchFamily="34" charset="-128"/>
      </a:defRPr>
    </a:lvl2pPr>
    <a:lvl3pPr marL="712788" indent="201613" algn="l" defTabSz="712788" rtl="0" eaLnBrk="0" fontAlgn="base" hangingPunct="0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Yu Gothic" panose="020B0400000000000000" pitchFamily="34" charset="-128"/>
        <a:ea typeface="Yu Gothic" panose="020B0400000000000000" pitchFamily="34" charset="-128"/>
        <a:cs typeface="Yu Gothic" panose="020B0400000000000000" pitchFamily="34" charset="-128"/>
      </a:defRPr>
    </a:lvl3pPr>
    <a:lvl4pPr marL="1068388" indent="303213" algn="l" defTabSz="712788" rtl="0" eaLnBrk="0" fontAlgn="base" hangingPunct="0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Yu Gothic" panose="020B0400000000000000" pitchFamily="34" charset="-128"/>
        <a:ea typeface="Yu Gothic" panose="020B0400000000000000" pitchFamily="34" charset="-128"/>
        <a:cs typeface="Yu Gothic" panose="020B0400000000000000" pitchFamily="34" charset="-128"/>
      </a:defRPr>
    </a:lvl4pPr>
    <a:lvl5pPr marL="1425575" indent="403225" algn="l" defTabSz="712788" rtl="0" eaLnBrk="0" fontAlgn="base" hangingPunct="0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Yu Gothic" panose="020B0400000000000000" pitchFamily="34" charset="-128"/>
        <a:ea typeface="Yu Gothic" panose="020B0400000000000000" pitchFamily="34" charset="-128"/>
        <a:cs typeface="Yu Gothic" panose="020B0400000000000000" pitchFamily="34" charset="-128"/>
      </a:defRPr>
    </a:lvl5pPr>
    <a:lvl6pPr marL="2286000" algn="l" defTabSz="914400" rtl="0" eaLnBrk="1" latinLnBrk="0" hangingPunct="1">
      <a:defRPr kumimoji="1" sz="1400" kern="1200">
        <a:solidFill>
          <a:schemeClr val="tx1"/>
        </a:solidFill>
        <a:latin typeface="Yu Gothic" panose="020B0400000000000000" pitchFamily="34" charset="-128"/>
        <a:ea typeface="Yu Gothic" panose="020B0400000000000000" pitchFamily="34" charset="-128"/>
        <a:cs typeface="Yu Gothic" panose="020B0400000000000000" pitchFamily="34" charset="-128"/>
      </a:defRPr>
    </a:lvl6pPr>
    <a:lvl7pPr marL="2743200" algn="l" defTabSz="914400" rtl="0" eaLnBrk="1" latinLnBrk="0" hangingPunct="1">
      <a:defRPr kumimoji="1" sz="1400" kern="1200">
        <a:solidFill>
          <a:schemeClr val="tx1"/>
        </a:solidFill>
        <a:latin typeface="Yu Gothic" panose="020B0400000000000000" pitchFamily="34" charset="-128"/>
        <a:ea typeface="Yu Gothic" panose="020B0400000000000000" pitchFamily="34" charset="-128"/>
        <a:cs typeface="Yu Gothic" panose="020B0400000000000000" pitchFamily="34" charset="-128"/>
      </a:defRPr>
    </a:lvl7pPr>
    <a:lvl8pPr marL="3200400" algn="l" defTabSz="914400" rtl="0" eaLnBrk="1" latinLnBrk="0" hangingPunct="1">
      <a:defRPr kumimoji="1" sz="1400" kern="1200">
        <a:solidFill>
          <a:schemeClr val="tx1"/>
        </a:solidFill>
        <a:latin typeface="Yu Gothic" panose="020B0400000000000000" pitchFamily="34" charset="-128"/>
        <a:ea typeface="Yu Gothic" panose="020B0400000000000000" pitchFamily="34" charset="-128"/>
        <a:cs typeface="Yu Gothic" panose="020B0400000000000000" pitchFamily="34" charset="-128"/>
      </a:defRPr>
    </a:lvl8pPr>
    <a:lvl9pPr marL="3657600" algn="l" defTabSz="914400" rtl="0" eaLnBrk="1" latinLnBrk="0" hangingPunct="1">
      <a:defRPr kumimoji="1" sz="1400" kern="1200">
        <a:solidFill>
          <a:schemeClr val="tx1"/>
        </a:solidFill>
        <a:latin typeface="Yu Gothic" panose="020B0400000000000000" pitchFamily="34" charset="-128"/>
        <a:ea typeface="Yu Gothic" panose="020B0400000000000000" pitchFamily="34" charset="-128"/>
        <a:cs typeface="Yu Gothic" panose="020B0400000000000000" pitchFamily="34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ええで" initials="" lastIdx="3" clrIdx="0"/>
  <p:cmAuthor id="1" name="Natsuko Yoshiga" initials="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FA4C593-414D-894F-AA36-12C7E55E9058}" v="4" dt="2026-02-10T10:05:35.8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20"/>
    <p:restoredTop sz="45034"/>
  </p:normalViewPr>
  <p:slideViewPr>
    <p:cSldViewPr snapToGrid="0">
      <p:cViewPr varScale="1">
        <p:scale>
          <a:sx n="71" d="100"/>
          <a:sy n="71" d="100"/>
        </p:scale>
        <p:origin x="3416" y="17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30" d="100"/>
        <a:sy n="130" d="100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2920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kolaos Voulgaris" userId="552682f2348a3cfc" providerId="LiveId" clId="{25451AFB-442B-5044-AD22-07F1E9DF463C}"/>
    <pc:docChg chg="undo redo custSel addSld delSld modSld">
      <pc:chgData name="Nikolaos Voulgaris" userId="552682f2348a3cfc" providerId="LiveId" clId="{25451AFB-442B-5044-AD22-07F1E9DF463C}" dt="2026-02-10T10:05:55.963" v="1844" actId="20577"/>
      <pc:docMkLst>
        <pc:docMk/>
      </pc:docMkLst>
      <pc:sldChg chg="modSp mod modNotesTx">
        <pc:chgData name="Nikolaos Voulgaris" userId="552682f2348a3cfc" providerId="LiveId" clId="{25451AFB-442B-5044-AD22-07F1E9DF463C}" dt="2026-02-10T09:26:34.771" v="1645" actId="20577"/>
        <pc:sldMkLst>
          <pc:docMk/>
          <pc:sldMk cId="0" sldId="257"/>
        </pc:sldMkLst>
        <pc:spChg chg="mod">
          <ac:chgData name="Nikolaos Voulgaris" userId="552682f2348a3cfc" providerId="LiveId" clId="{25451AFB-442B-5044-AD22-07F1E9DF463C}" dt="2026-02-10T09:25:45.475" v="1623" actId="20577"/>
          <ac:spMkLst>
            <pc:docMk/>
            <pc:sldMk cId="0" sldId="257"/>
            <ac:spMk id="61" creationId="{00000000-0000-0000-0000-000000000000}"/>
          </ac:spMkLst>
        </pc:spChg>
      </pc:sldChg>
      <pc:sldChg chg="modNotesTx">
        <pc:chgData name="Nikolaos Voulgaris" userId="552682f2348a3cfc" providerId="LiveId" clId="{25451AFB-442B-5044-AD22-07F1E9DF463C}" dt="2026-02-10T04:33:40.893" v="1603" actId="20577"/>
        <pc:sldMkLst>
          <pc:docMk/>
          <pc:sldMk cId="473691189" sldId="258"/>
        </pc:sldMkLst>
      </pc:sldChg>
      <pc:sldChg chg="modNotesTx">
        <pc:chgData name="Nikolaos Voulgaris" userId="552682f2348a3cfc" providerId="LiveId" clId="{25451AFB-442B-5044-AD22-07F1E9DF463C}" dt="2026-02-10T09:38:15.989" v="1717" actId="20577"/>
        <pc:sldMkLst>
          <pc:docMk/>
          <pc:sldMk cId="1819629198" sldId="261"/>
        </pc:sldMkLst>
      </pc:sldChg>
      <pc:sldChg chg="modNotesTx">
        <pc:chgData name="Nikolaos Voulgaris" userId="552682f2348a3cfc" providerId="LiveId" clId="{25451AFB-442B-5044-AD22-07F1E9DF463C}" dt="2026-02-10T09:28:35.999" v="1649" actId="20577"/>
        <pc:sldMkLst>
          <pc:docMk/>
          <pc:sldMk cId="990348000" sldId="262"/>
        </pc:sldMkLst>
      </pc:sldChg>
      <pc:sldChg chg="modNotesTx">
        <pc:chgData name="Nikolaos Voulgaris" userId="552682f2348a3cfc" providerId="LiveId" clId="{25451AFB-442B-5044-AD22-07F1E9DF463C}" dt="2026-02-10T09:32:46.069" v="1706" actId="20577"/>
        <pc:sldMkLst>
          <pc:docMk/>
          <pc:sldMk cId="3179787979" sldId="263"/>
        </pc:sldMkLst>
      </pc:sldChg>
      <pc:sldChg chg="addSp delSp modSp mod">
        <pc:chgData name="Nikolaos Voulgaris" userId="552682f2348a3cfc" providerId="LiveId" clId="{25451AFB-442B-5044-AD22-07F1E9DF463C}" dt="2026-02-10T09:42:19.825" v="1764" actId="2711"/>
        <pc:sldMkLst>
          <pc:docMk/>
          <pc:sldMk cId="668547767" sldId="265"/>
        </pc:sldMkLst>
        <pc:spChg chg="mod">
          <ac:chgData name="Nikolaos Voulgaris" userId="552682f2348a3cfc" providerId="LiveId" clId="{25451AFB-442B-5044-AD22-07F1E9DF463C}" dt="2026-02-10T09:42:19.825" v="1764" actId="2711"/>
          <ac:spMkLst>
            <pc:docMk/>
            <pc:sldMk cId="668547767" sldId="265"/>
            <ac:spMk id="2" creationId="{B6135B71-A47A-C9ED-4E47-C3FD7ED9978B}"/>
          </ac:spMkLst>
        </pc:spChg>
        <pc:spChg chg="mod">
          <ac:chgData name="Nikolaos Voulgaris" userId="552682f2348a3cfc" providerId="LiveId" clId="{25451AFB-442B-5044-AD22-07F1E9DF463C}" dt="2026-02-10T09:42:04.163" v="1763" actId="1036"/>
          <ac:spMkLst>
            <pc:docMk/>
            <pc:sldMk cId="668547767" sldId="265"/>
            <ac:spMk id="6" creationId="{ED2383F5-9F03-FE13-3A91-D326235D7D25}"/>
          </ac:spMkLst>
        </pc:spChg>
        <pc:spChg chg="mod">
          <ac:chgData name="Nikolaos Voulgaris" userId="552682f2348a3cfc" providerId="LiveId" clId="{25451AFB-442B-5044-AD22-07F1E9DF463C}" dt="2026-02-10T09:42:04.163" v="1763" actId="1036"/>
          <ac:spMkLst>
            <pc:docMk/>
            <pc:sldMk cId="668547767" sldId="265"/>
            <ac:spMk id="7" creationId="{DDEC2C42-71F2-C817-9950-F702410071F4}"/>
          </ac:spMkLst>
        </pc:spChg>
        <pc:spChg chg="mod">
          <ac:chgData name="Nikolaos Voulgaris" userId="552682f2348a3cfc" providerId="LiveId" clId="{25451AFB-442B-5044-AD22-07F1E9DF463C}" dt="2026-02-10T09:42:04.163" v="1763" actId="1036"/>
          <ac:spMkLst>
            <pc:docMk/>
            <pc:sldMk cId="668547767" sldId="265"/>
            <ac:spMk id="8" creationId="{CE70A072-EAB1-6D78-0186-F574F1696792}"/>
          </ac:spMkLst>
        </pc:spChg>
        <pc:picChg chg="del mod">
          <ac:chgData name="Nikolaos Voulgaris" userId="552682f2348a3cfc" providerId="LiveId" clId="{25451AFB-442B-5044-AD22-07F1E9DF463C}" dt="2026-02-10T09:41:40.415" v="1726" actId="478"/>
          <ac:picMkLst>
            <pc:docMk/>
            <pc:sldMk cId="668547767" sldId="265"/>
            <ac:picMk id="4" creationId="{A42B7B24-338D-0E2F-3135-FD425A52A2C4}"/>
          </ac:picMkLst>
        </pc:picChg>
        <pc:picChg chg="add mod">
          <ac:chgData name="Nikolaos Voulgaris" userId="552682f2348a3cfc" providerId="LiveId" clId="{25451AFB-442B-5044-AD22-07F1E9DF463C}" dt="2026-02-10T09:42:04.163" v="1763" actId="1036"/>
          <ac:picMkLst>
            <pc:docMk/>
            <pc:sldMk cId="668547767" sldId="265"/>
            <ac:picMk id="5" creationId="{6106FF20-FE82-E345-B706-7C26F24ED546}"/>
          </ac:picMkLst>
        </pc:picChg>
      </pc:sldChg>
      <pc:sldChg chg="modSp mod">
        <pc:chgData name="Nikolaos Voulgaris" userId="552682f2348a3cfc" providerId="LiveId" clId="{25451AFB-442B-5044-AD22-07F1E9DF463C}" dt="2026-02-10T09:43:28.267" v="1765" actId="2711"/>
        <pc:sldMkLst>
          <pc:docMk/>
          <pc:sldMk cId="2559965321" sldId="267"/>
        </pc:sldMkLst>
        <pc:spChg chg="mod">
          <ac:chgData name="Nikolaos Voulgaris" userId="552682f2348a3cfc" providerId="LiveId" clId="{25451AFB-442B-5044-AD22-07F1E9DF463C}" dt="2026-02-10T09:43:28.267" v="1765" actId="2711"/>
          <ac:spMkLst>
            <pc:docMk/>
            <pc:sldMk cId="2559965321" sldId="267"/>
            <ac:spMk id="2" creationId="{787222AD-CE2B-34B2-7A07-2C5754C3C751}"/>
          </ac:spMkLst>
        </pc:spChg>
      </pc:sldChg>
      <pc:sldChg chg="modNotesTx">
        <pc:chgData name="Nikolaos Voulgaris" userId="552682f2348a3cfc" providerId="LiveId" clId="{25451AFB-442B-5044-AD22-07F1E9DF463C}" dt="2026-02-10T09:46:01.816" v="1777" actId="20577"/>
        <pc:sldMkLst>
          <pc:docMk/>
          <pc:sldMk cId="1388846873" sldId="268"/>
        </pc:sldMkLst>
      </pc:sldChg>
      <pc:sldChg chg="modNotesTx">
        <pc:chgData name="Nikolaos Voulgaris" userId="552682f2348a3cfc" providerId="LiveId" clId="{25451AFB-442B-5044-AD22-07F1E9DF463C}" dt="2026-02-10T09:51:42.365" v="1799" actId="20577"/>
        <pc:sldMkLst>
          <pc:docMk/>
          <pc:sldMk cId="596234823" sldId="271"/>
        </pc:sldMkLst>
      </pc:sldChg>
      <pc:sldChg chg="modSp mod modNotesTx">
        <pc:chgData name="Nikolaos Voulgaris" userId="552682f2348a3cfc" providerId="LiveId" clId="{25451AFB-442B-5044-AD22-07F1E9DF463C}" dt="2026-02-10T10:01:53.161" v="1819" actId="20577"/>
        <pc:sldMkLst>
          <pc:docMk/>
          <pc:sldMk cId="2424760461" sldId="280"/>
        </pc:sldMkLst>
        <pc:spChg chg="mod">
          <ac:chgData name="Nikolaos Voulgaris" userId="552682f2348a3cfc" providerId="LiveId" clId="{25451AFB-442B-5044-AD22-07F1E9DF463C}" dt="2026-02-10T10:01:37.100" v="1817" actId="20577"/>
          <ac:spMkLst>
            <pc:docMk/>
            <pc:sldMk cId="2424760461" sldId="280"/>
            <ac:spMk id="3" creationId="{5E888B5A-E2DD-28D7-1E90-D2220871CA97}"/>
          </ac:spMkLst>
        </pc:spChg>
      </pc:sldChg>
      <pc:sldChg chg="modSp mod modNotesTx">
        <pc:chgData name="Nikolaos Voulgaris" userId="552682f2348a3cfc" providerId="LiveId" clId="{25451AFB-442B-5044-AD22-07F1E9DF463C}" dt="2026-02-10T09:31:02.861" v="1660" actId="20577"/>
        <pc:sldMkLst>
          <pc:docMk/>
          <pc:sldMk cId="3411626110" sldId="282"/>
        </pc:sldMkLst>
        <pc:spChg chg="mod">
          <ac:chgData name="Nikolaos Voulgaris" userId="552682f2348a3cfc" providerId="LiveId" clId="{25451AFB-442B-5044-AD22-07F1E9DF463C}" dt="2026-02-10T09:30:36.716" v="1654" actId="20577"/>
          <ac:spMkLst>
            <pc:docMk/>
            <pc:sldMk cId="3411626110" sldId="282"/>
            <ac:spMk id="3" creationId="{FC3BAE08-93E6-0DC9-2B13-76DB2FEB4C0B}"/>
          </ac:spMkLst>
        </pc:spChg>
      </pc:sldChg>
      <pc:sldChg chg="modSp mod modNotesTx">
        <pc:chgData name="Nikolaos Voulgaris" userId="552682f2348a3cfc" providerId="LiveId" clId="{25451AFB-442B-5044-AD22-07F1E9DF463C}" dt="2026-02-10T09:29:38.763" v="1651" actId="20577"/>
        <pc:sldMkLst>
          <pc:docMk/>
          <pc:sldMk cId="578849004" sldId="286"/>
        </pc:sldMkLst>
        <pc:spChg chg="mod">
          <ac:chgData name="Nikolaos Voulgaris" userId="552682f2348a3cfc" providerId="LiveId" clId="{25451AFB-442B-5044-AD22-07F1E9DF463C}" dt="2026-02-10T05:50:56.539" v="1620" actId="20577"/>
          <ac:spMkLst>
            <pc:docMk/>
            <pc:sldMk cId="578849004" sldId="286"/>
            <ac:spMk id="2" creationId="{10F496EE-E07C-F81C-E2C4-AF9D2DA5A8D9}"/>
          </ac:spMkLst>
        </pc:spChg>
      </pc:sldChg>
      <pc:sldChg chg="modNotesTx">
        <pc:chgData name="Nikolaos Voulgaris" userId="552682f2348a3cfc" providerId="LiveId" clId="{25451AFB-442B-5044-AD22-07F1E9DF463C}" dt="2026-02-10T10:05:55.963" v="1844" actId="20577"/>
        <pc:sldMkLst>
          <pc:docMk/>
          <pc:sldMk cId="3818186543" sldId="28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158750" marR="0" lvl="0" indent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+mj-lt"/>
      <a:buNone/>
      <a:defRPr sz="1400" b="0" i="0" u="none" strike="noStrike" cap="none">
        <a:solidFill>
          <a:srgbClr val="000000"/>
        </a:solidFill>
        <a:latin typeface="Helvetica" pitchFamily="2" charset="0"/>
        <a:ea typeface="Helvetica" pitchFamily="2" charset="0"/>
        <a:cs typeface="Arial"/>
        <a:sym typeface="Arial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colab.research.google.com/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olab.research.google.com/?hl=ja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olab.research.google.com/?hl=ja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intl/account/about/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colab.research.google.com/drive/19eII4FMv1FAIU3AKctemFpzo1sc57-gd?usp=sharing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>
                <a:effectLst/>
                <a:latin typeface="Helvetica Neue" panose="02000503000000020004" pitchFamily="2" charset="0"/>
              </a:rPr>
              <a:t>Topic:</a:t>
            </a:r>
            <a:r>
              <a:rPr kumimoji="1" lang="en-US" altLang="ja-JP" dirty="0" err="1"/>
              <a:t>Google</a:t>
            </a:r>
            <a:r>
              <a:rPr kumimoji="1" lang="en-US" altLang="ja-JP" dirty="0"/>
              <a:t> Colab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1" lang="en-US" altLang="ja-JP" dirty="0" err="1"/>
              <a:t>Voice:Joanna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 dirty="0"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```text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altLang="ja-JP" dirty="0">
                <a:effectLst/>
                <a:latin typeface="Helvetica" pitchFamily="2" charset="0"/>
                <a:ea typeface="Hiragino Sans" panose="020B0400000000000000" pitchFamily="34" charset="-128"/>
              </a:rPr>
              <a:t>T E I hands-on.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altLang="ja-JP" dirty="0">
                <a:latin typeface="Helvetica" pitchFamily="2" charset="0"/>
                <a:ea typeface="BIZ UDPGothic"/>
              </a:rPr>
              <a:t>Text</a:t>
            </a:r>
            <a:r>
              <a:rPr lang="en-US" altLang="ja-JP" dirty="0">
                <a:latin typeface="Helvetica" pitchFamily="2" charset="0"/>
                <a:ea typeface="BIZ UDPGothic"/>
              </a:rPr>
              <a:t> </a:t>
            </a:r>
            <a:r>
              <a:rPr lang="en-GB" altLang="ja-JP" dirty="0">
                <a:latin typeface="Helvetica" pitchFamily="2" charset="0"/>
                <a:ea typeface="BIZ UDPGothic"/>
              </a:rPr>
              <a:t>analysis</a:t>
            </a:r>
            <a:r>
              <a:rPr lang="en-US" altLang="ja-JP" dirty="0">
                <a:latin typeface="Helvetica" pitchFamily="2" charset="0"/>
                <a:ea typeface="BIZ UDPGothic"/>
              </a:rPr>
              <a:t> </a:t>
            </a:r>
            <a:r>
              <a:rPr lang="en-GB" altLang="ja-JP" dirty="0">
                <a:latin typeface="Helvetica" pitchFamily="2" charset="0"/>
                <a:ea typeface="BIZ UDPGothic"/>
              </a:rPr>
              <a:t>with</a:t>
            </a:r>
            <a:r>
              <a:rPr lang="en-US" altLang="ja-JP" dirty="0">
                <a:latin typeface="Helvetica" pitchFamily="2" charset="0"/>
                <a:ea typeface="BIZ UDPGothic"/>
              </a:rPr>
              <a:t> </a:t>
            </a:r>
            <a:r>
              <a:rPr lang="en-GB" altLang="ja-JP" dirty="0">
                <a:latin typeface="Helvetica" pitchFamily="2" charset="0"/>
                <a:ea typeface="BIZ UDPGothic"/>
              </a:rPr>
              <a:t>Run,</a:t>
            </a:r>
            <a:r>
              <a:rPr lang="en-US" altLang="ja-JP" dirty="0">
                <a:latin typeface="Helvetica" pitchFamily="2" charset="0"/>
                <a:ea typeface="BIZ UDPGothic"/>
              </a:rPr>
              <a:t> </a:t>
            </a:r>
            <a:r>
              <a:rPr lang="en-GB" altLang="ja-JP" dirty="0">
                <a:latin typeface="Helvetica" pitchFamily="2" charset="0"/>
                <a:ea typeface="BIZ UDPGothic"/>
              </a:rPr>
              <a:t>Melos!</a:t>
            </a:r>
            <a:endParaRPr lang="en-US" altLang="ja-JP" dirty="0">
              <a:latin typeface="Helvetica" pitchFamily="2" charset="0"/>
              <a:ea typeface="BIZ UDPGothic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 dirty="0"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```description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altLang="ja-JP" dirty="0">
                <a:effectLst/>
                <a:latin typeface="Helvetica" pitchFamily="2" charset="0"/>
                <a:ea typeface="Hiragino Sans" panose="020B0400000000000000" pitchFamily="34" charset="-128"/>
              </a:rPr>
              <a:t>TEI hands-on.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altLang="ja-JP" dirty="0">
                <a:latin typeface="Helvetica" pitchFamily="2" charset="0"/>
                <a:ea typeface="BIZ UDPGothic"/>
              </a:rPr>
              <a:t>Text</a:t>
            </a:r>
            <a:r>
              <a:rPr lang="en-US" altLang="ja-JP" dirty="0">
                <a:latin typeface="Helvetica" pitchFamily="2" charset="0"/>
                <a:ea typeface="BIZ UDPGothic"/>
              </a:rPr>
              <a:t> </a:t>
            </a:r>
            <a:r>
              <a:rPr lang="en-GB" altLang="ja-JP" dirty="0">
                <a:latin typeface="Helvetica" pitchFamily="2" charset="0"/>
                <a:ea typeface="BIZ UDPGothic"/>
              </a:rPr>
              <a:t>analysis</a:t>
            </a:r>
            <a:r>
              <a:rPr lang="en-US" altLang="ja-JP" dirty="0">
                <a:latin typeface="Helvetica" pitchFamily="2" charset="0"/>
                <a:ea typeface="BIZ UDPGothic"/>
              </a:rPr>
              <a:t> </a:t>
            </a:r>
            <a:r>
              <a:rPr lang="en-GB" altLang="ja-JP" dirty="0">
                <a:latin typeface="Helvetica" pitchFamily="2" charset="0"/>
                <a:ea typeface="BIZ UDPGothic"/>
              </a:rPr>
              <a:t>with</a:t>
            </a:r>
            <a:r>
              <a:rPr lang="en-US" altLang="ja-JP" dirty="0">
                <a:latin typeface="Helvetica" pitchFamily="2" charset="0"/>
                <a:ea typeface="BIZ UDPGothic"/>
              </a:rPr>
              <a:t> </a:t>
            </a:r>
            <a:r>
              <a:rPr lang="en-GB" altLang="ja-JP" dirty="0">
                <a:latin typeface="Helvetica" pitchFamily="2" charset="0"/>
                <a:ea typeface="BIZ UDPGothic"/>
              </a:rPr>
              <a:t>Run,</a:t>
            </a:r>
            <a:r>
              <a:rPr lang="en-US" altLang="ja-JP" dirty="0">
                <a:latin typeface="Helvetica" pitchFamily="2" charset="0"/>
                <a:ea typeface="BIZ UDPGothic"/>
              </a:rPr>
              <a:t> </a:t>
            </a:r>
            <a:r>
              <a:rPr lang="en-GB" altLang="ja-JP" dirty="0">
                <a:latin typeface="Helvetica" pitchFamily="2" charset="0"/>
                <a:ea typeface="BIZ UDPGothic"/>
              </a:rPr>
              <a:t>Melos!</a:t>
            </a:r>
            <a:endParaRPr lang="en-US" altLang="ja-JP" dirty="0">
              <a:latin typeface="Helvetica" pitchFamily="2" charset="0"/>
              <a:ea typeface="BIZ UDPGothic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  <a:endParaRPr lang="en-US" altLang="ja-JP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f5158a503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f5158a503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>
                <a:effectLst/>
                <a:latin typeface="Helvetica Neue" panose="02000503000000020004" pitchFamily="2" charset="0"/>
              </a:rPr>
              <a:t>Topic:</a:t>
            </a:r>
            <a:r>
              <a:rPr kumimoji="1" lang="en-US" altLang="ja-JP" dirty="0" err="1"/>
              <a:t>Google</a:t>
            </a:r>
            <a:r>
              <a:rPr kumimoji="1" lang="en-US" altLang="ja-JP" dirty="0"/>
              <a:t> Colab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1" lang="en-US" altLang="ja-JP" dirty="0" err="1"/>
              <a:t>Voice:Joanna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```text</a:t>
            </a:r>
            <a:endParaRPr lang="en-AU" altLang="ja-JP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altLang="ja-JP" sz="1100" dirty="0"/>
              <a:t>In this section, we will introduce several examples of text analysis using research materials that have been converted into T E I format, based on the knowledge covered in the T E I Hands-on: Basic Edition.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altLang="ja-JP" sz="1100" dirty="0"/>
              <a:t>First, locate the T</a:t>
            </a:r>
            <a:r>
              <a:rPr lang="el-GR" altLang="ja-JP" sz="1100" dirty="0"/>
              <a:t> </a:t>
            </a:r>
            <a:r>
              <a:rPr lang="en-US" altLang="ja-JP" sz="1100" dirty="0"/>
              <a:t>E</a:t>
            </a:r>
            <a:r>
              <a:rPr lang="el-GR" altLang="ja-JP" sz="1100" dirty="0"/>
              <a:t> </a:t>
            </a:r>
            <a:r>
              <a:rPr lang="en-US" altLang="ja-JP" sz="1100" dirty="0"/>
              <a:t>I hands-on E N dot eye p y n b file, either in the demo folder or from the T</a:t>
            </a:r>
            <a:r>
              <a:rPr lang="el-GR" altLang="ja-JP" sz="1100" dirty="0"/>
              <a:t> </a:t>
            </a:r>
            <a:r>
              <a:rPr lang="en-US" altLang="ja-JP" sz="1100" dirty="0"/>
              <a:t>E</a:t>
            </a:r>
            <a:r>
              <a:rPr lang="el-GR" altLang="ja-JP" sz="1100" dirty="0"/>
              <a:t> </a:t>
            </a:r>
            <a:r>
              <a:rPr lang="en-US" altLang="ja-JP" sz="1100" dirty="0"/>
              <a:t>I-tools repository on GitHub linked from the video guidance page, and download it.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altLang="ja-JP" sz="1100" dirty="0"/>
              <a:t>This file contains programs that run on a web browser.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altLang="ja-JP" sz="1100" dirty="0"/>
              <a:t>The file should already be inside your project folder.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altLang="ja-JP" sz="1100" dirty="0"/>
              <a:t>Next, search for Google Colab using your web browser.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altLang="ja-JP" sz="1100" dirty="0"/>
              <a:t>We recommend using Chrome as the </a:t>
            </a:r>
            <a:r>
              <a:rPr lang="en-GB" altLang="ja-JP" sz="1100" dirty="0"/>
              <a:t>browser.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```description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altLang="ja-JP" sz="1100" dirty="0"/>
              <a:t>In this section, we will introduce several examples of text analysis using research materials that have been converted into TEI format, based on the knowledge covered in the TEI Hands-on: Basic Edition.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altLang="ja-JP" sz="1100" dirty="0"/>
              <a:t>First, locate the </a:t>
            </a:r>
            <a:r>
              <a:rPr lang="en-US" altLang="ja-JP" sz="1100" dirty="0" err="1"/>
              <a:t>TEI_hands-on.ipynb</a:t>
            </a:r>
            <a:r>
              <a:rPr lang="en-US" altLang="ja-JP" sz="1100" dirty="0"/>
              <a:t> file, either in the demo folder or from the TEI-tools repository on GitHub linked from the video guidance page, and download it. (https://</a:t>
            </a:r>
            <a:r>
              <a:rPr lang="en-US" altLang="ja-JP" sz="1100" dirty="0" err="1"/>
              <a:t>github.com</a:t>
            </a:r>
            <a:r>
              <a:rPr lang="en-US" altLang="ja-JP" sz="1100" dirty="0"/>
              <a:t>/</a:t>
            </a:r>
            <a:r>
              <a:rPr lang="en-US" altLang="ja-JP" sz="1100" dirty="0" err="1"/>
              <a:t>nikolito</a:t>
            </a:r>
            <a:r>
              <a:rPr lang="en-US" altLang="ja-JP" sz="1100" dirty="0"/>
              <a:t>/TEI-tools/)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altLang="ja-JP" sz="1100" dirty="0"/>
              <a:t>This file contains programs that run on a web browser.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altLang="ja-JP" sz="1100" dirty="0"/>
              <a:t>The file should already be inside your project folder.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altLang="ja-JP" sz="1100" dirty="0"/>
              <a:t>Next, search for Google Colab using your web browser.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altLang="ja-JP" sz="1100" dirty="0"/>
              <a:t>We recommend using Chrome as the browser. (</a:t>
            </a:r>
            <a:r>
              <a:rPr lang="en-US" altLang="ja-JP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https://colab.research.google.com</a:t>
            </a:r>
            <a:r>
              <a:rPr lang="en-US" altLang="ja-JP" dirty="0"/>
              <a:t>/)</a:t>
            </a:r>
            <a:r>
              <a:rPr lang="ja-JP" altLang="en-US" sz="1100"/>
              <a:t> </a:t>
            </a:r>
            <a:endParaRPr lang="en-GB" altLang="ja-JP" sz="11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  <a:endParaRPr lang="en-US" altLang="ja-JP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>
                <a:effectLst/>
                <a:latin typeface="Helvetica Neue" panose="02000503000000020004" pitchFamily="2" charset="0"/>
              </a:rPr>
              <a:t>Topic:</a:t>
            </a:r>
            <a:r>
              <a:rPr kumimoji="1" lang="en-US" altLang="ja-JP" dirty="0" err="1"/>
              <a:t>Google</a:t>
            </a:r>
            <a:r>
              <a:rPr kumimoji="1" lang="en-US" altLang="ja-JP" dirty="0"/>
              <a:t> Colab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1" lang="en-US" altLang="ja-JP" dirty="0" err="1"/>
              <a:t>Voice:Joanna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 dirty="0"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```text</a:t>
            </a:r>
          </a:p>
          <a:p>
            <a:pPr marL="158750" indent="0">
              <a:buNone/>
            </a:pPr>
            <a:r>
              <a:rPr kumimoji="1" lang="en-US" altLang="ja-JP" dirty="0"/>
              <a:t>In this video, we’ll proceed using the downloaded program and T E I data.</a:t>
            </a:r>
          </a:p>
          <a:p>
            <a:pPr marL="158750" indent="0">
              <a:buNone/>
            </a:pPr>
            <a:r>
              <a:rPr kumimoji="1" lang="en-US" altLang="ja-JP" dirty="0"/>
              <a:t>We’ll be using the programming support service called Google Colab.</a:t>
            </a:r>
          </a:p>
          <a:p>
            <a:pPr marL="158750" indent="0">
              <a:buNone/>
            </a:pPr>
            <a:r>
              <a:rPr kumimoji="1" lang="en-US" altLang="ja-JP" dirty="0"/>
              <a:t>Search for “Google Colab” using the Chrome browser and open the Google Colab website.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```description</a:t>
            </a:r>
          </a:p>
          <a:p>
            <a:pPr marL="158750" indent="0">
              <a:buNone/>
            </a:pPr>
            <a:r>
              <a:rPr kumimoji="1" lang="en-US" altLang="ja-JP" dirty="0"/>
              <a:t>In this video, we’ll proceed using the downloaded program and TEI data.</a:t>
            </a:r>
          </a:p>
          <a:p>
            <a:pPr marL="158750" indent="0">
              <a:buNone/>
            </a:pPr>
            <a:r>
              <a:rPr kumimoji="1" lang="en-US" altLang="ja-JP" dirty="0"/>
              <a:t>We’ll be using a programming support service called Google Colab.</a:t>
            </a:r>
          </a:p>
          <a:p>
            <a:pPr marL="158750" indent="0">
              <a:buNone/>
            </a:pPr>
            <a:r>
              <a:rPr kumimoji="1" lang="en-US" altLang="ja-JP" dirty="0"/>
              <a:t>Search for “Google Colab” using the Chrome browser and open the Google Colab website. (</a:t>
            </a:r>
            <a:r>
              <a:rPr kumimoji="1" lang="en-US" altLang="ja-JP" dirty="0">
                <a:solidFill>
                  <a:schemeClr val="bg1"/>
                </a:solidFill>
                <a:latin typeface="BIZ UDPGothic" panose="020B0400000000000000" pitchFamily="34" charset="-128"/>
                <a:ea typeface="BIZ UDPGothic" panose="020B0400000000000000" pitchFamily="34" charset="-128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https://colab.research.google.com/</a:t>
            </a:r>
            <a:endParaRPr kumimoji="1" lang="en-US" altLang="ja-JP" dirty="0">
              <a:solidFill>
                <a:schemeClr val="bg1"/>
              </a:solidFill>
              <a:latin typeface="BIZ UDPGothic" panose="020B0400000000000000" pitchFamily="34" charset="-128"/>
              <a:ea typeface="BIZ UDPGothic" panose="020B0400000000000000" pitchFamily="34" charset="-128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</a:p>
          <a:p>
            <a:pPr marL="158750" indent="0">
              <a:buNone/>
            </a:pPr>
            <a:endParaRPr kumimoji="1" lang="en-AU" altLang="ja-JP" dirty="0"/>
          </a:p>
        </p:txBody>
      </p:sp>
    </p:spTree>
    <p:extLst>
      <p:ext uri="{BB962C8B-B14F-4D97-AF65-F5344CB8AC3E}">
        <p14:creationId xmlns:p14="http://schemas.microsoft.com/office/powerpoint/2010/main" val="16984529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5B7FAC-01F1-3A4D-46DF-19E259CD9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277B63E-EC05-152E-C394-D8383FF314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D2420DC-AE47-6F65-CADC-FBADA6D26A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>
                <a:effectLst/>
                <a:latin typeface="Helvetica Neue" panose="02000503000000020004" pitchFamily="2" charset="0"/>
              </a:rPr>
              <a:t>Topic:</a:t>
            </a:r>
            <a:r>
              <a:rPr kumimoji="1" lang="en-US" altLang="ja-JP" dirty="0" err="1"/>
              <a:t>Google</a:t>
            </a:r>
            <a:r>
              <a:rPr kumimoji="1" lang="en-US" altLang="ja-JP" dirty="0"/>
              <a:t> Colab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1" lang="en-US" altLang="ja-JP" dirty="0" err="1"/>
              <a:t>Voice:Joanna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 dirty="0"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```text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dirty="0">
                <a:effectLst/>
                <a:latin typeface="Helvetica Neue" panose="02000503000000020004" pitchFamily="2" charset="0"/>
              </a:rPr>
              <a:t>Let’s take another look at Google Colab. Google Colab is a simple programming tool that runs in your web browser.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dirty="0">
                <a:effectLst/>
                <a:latin typeface="Helvetica Neue" panose="02000503000000020004" pitchFamily="2" charset="0"/>
              </a:rPr>
              <a:t>It allows you to execute programs by making use of Google’s computing resources.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dirty="0">
                <a:effectLst/>
                <a:latin typeface="Helvetica Neue" panose="02000503000000020004" pitchFamily="2" charset="0"/>
              </a:rPr>
              <a:t>Because it runs in a browser, there’s no need to worry about your computer’s O S or specs.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dirty="0">
                <a:effectLst/>
                <a:latin typeface="Helvetica Neue" panose="02000503000000020004" pitchFamily="2" charset="0"/>
              </a:rPr>
              <a:t>It also supports sharing your code with others and lets you insert explanations or topic outlines before, and after each code block.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dirty="0">
                <a:effectLst/>
                <a:latin typeface="Helvetica Neue" panose="02000503000000020004" pitchFamily="2" charset="0"/>
              </a:rPr>
              <a:t>For beginners, it’s especially appealing because there’s no need to install any extra software—just press the run button and your code executes.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dirty="0">
                <a:effectLst/>
                <a:latin typeface="Helvetica Neue" panose="02000503000000020004" pitchFamily="2" charset="0"/>
              </a:rPr>
              <a:t>However, you do need to be connected to the internet and have a Google account. Also, you can’t keep the connection open for long periods.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dirty="0">
                <a:effectLst/>
                <a:latin typeface="Helvetica Neue" panose="02000503000000020004" pitchFamily="2" charset="0"/>
              </a:rPr>
              <a:t>When the connection is lost, the program itself will remain, but temporary files created during execution will disappear, unless saved to your local machine.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```description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u="none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(https://colab.research.google.com/</a:t>
            </a:r>
            <a:r>
              <a:rPr kumimoji="1" lang="en-US" altLang="ja-JP" u="none" dirty="0">
                <a:solidFill>
                  <a:schemeClr val="tx1"/>
                </a:solidFill>
              </a:rPr>
              <a:t>)</a:t>
            </a:r>
            <a:r>
              <a:rPr kumimoji="1" lang="en-US" altLang="ja-JP" u="none" dirty="0">
                <a:solidFill>
                  <a:schemeClr val="tx1"/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US" altLang="ja-JP" dirty="0">
                <a:effectLst/>
                <a:latin typeface="Helvetica Neue" panose="02000503000000020004" pitchFamily="2" charset="0"/>
              </a:rPr>
              <a:t>Let’s take another look at Google Colab. Google Colab is a simple programming tool that runs in your web browser.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dirty="0">
                <a:effectLst/>
                <a:latin typeface="Helvetica Neue" panose="02000503000000020004" pitchFamily="2" charset="0"/>
              </a:rPr>
              <a:t>It allows you to execute programs by making use of Google’s computing resources.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dirty="0">
                <a:effectLst/>
                <a:latin typeface="Helvetica Neue" panose="02000503000000020004" pitchFamily="2" charset="0"/>
              </a:rPr>
              <a:t>Because it runs in a browser, there’s no need to worry about your computer’s OS or specs.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dirty="0">
                <a:effectLst/>
                <a:latin typeface="Helvetica Neue" panose="02000503000000020004" pitchFamily="2" charset="0"/>
              </a:rPr>
              <a:t>It also supports sharing your code with others and lets you insert explanations or topic outlines before and after each code block.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dirty="0">
                <a:effectLst/>
                <a:latin typeface="Helvetica Neue" panose="02000503000000020004" pitchFamily="2" charset="0"/>
              </a:rPr>
              <a:t>For beginners, it’s especially appealing because there’s no need to install any extra software—just press the run button and your code executes.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dirty="0">
                <a:effectLst/>
                <a:latin typeface="Helvetica Neue" panose="02000503000000020004" pitchFamily="2" charset="0"/>
              </a:rPr>
              <a:t>However, you do need to be connected to the internet and have a Google account. Also, you can’t keep the connection open for long periods.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dirty="0">
                <a:effectLst/>
                <a:latin typeface="Helvetica Neue" panose="02000503000000020004" pitchFamily="2" charset="0"/>
              </a:rPr>
              <a:t>When the connection is lost, the program itself will remain, but temporary files created during execution will disappear unless saved to your local machine.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  <a:endParaRPr lang="en-US" altLang="ja-JP" dirty="0"/>
          </a:p>
          <a:p>
            <a:pPr marL="158750" indent="0">
              <a:buNone/>
            </a:pPr>
            <a:endParaRPr kumimoji="1" lang="en-AU" altLang="ja-JP" dirty="0"/>
          </a:p>
        </p:txBody>
      </p:sp>
    </p:spTree>
    <p:extLst>
      <p:ext uri="{BB962C8B-B14F-4D97-AF65-F5344CB8AC3E}">
        <p14:creationId xmlns:p14="http://schemas.microsoft.com/office/powerpoint/2010/main" val="37633365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>
                <a:effectLst/>
                <a:latin typeface="Helvetica Neue" panose="02000503000000020004" pitchFamily="2" charset="0"/>
              </a:rPr>
              <a:t>Topic:</a:t>
            </a:r>
            <a:r>
              <a:rPr kumimoji="1" lang="en-US" altLang="ja-JP" dirty="0" err="1"/>
              <a:t>Google</a:t>
            </a:r>
            <a:r>
              <a:rPr kumimoji="1" lang="en-US" altLang="ja-JP" dirty="0"/>
              <a:t> Colab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1" lang="en-US" altLang="ja-JP" dirty="0" err="1"/>
              <a:t>Voice:Joanna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 dirty="0"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```text</a:t>
            </a:r>
          </a:p>
          <a:p>
            <a:pPr marL="158750" indent="0">
              <a:buNone/>
            </a:pPr>
            <a:r>
              <a:rPr kumimoji="1" lang="en-US" altLang="ja-JP" dirty="0"/>
              <a:t>To use Google Colab, you need a Google account (a username and password).</a:t>
            </a:r>
          </a:p>
          <a:p>
            <a:pPr marL="158750" indent="0">
              <a:buNone/>
            </a:pPr>
            <a:r>
              <a:rPr kumimoji="1" lang="en-US" altLang="ja-JP" dirty="0"/>
              <a:t>Using Colab is free if you’re just creating an account and running programs.</a:t>
            </a:r>
          </a:p>
          <a:p>
            <a:pPr marL="158750" indent="0">
              <a:buNone/>
            </a:pPr>
            <a:r>
              <a:rPr kumimoji="1" lang="en-US" altLang="ja-JP" dirty="0"/>
              <a:t>If you don’t have an account yet, please create one before continuing.</a:t>
            </a:r>
          </a:p>
          <a:p>
            <a:pPr marL="158750" indent="0">
              <a:buNone/>
            </a:pPr>
            <a:r>
              <a:rPr kumimoji="1" lang="en-US" altLang="ja-JP" dirty="0"/>
              <a:t>You can either visit the link below or search the internet using keywords like “Create Google account.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```description</a:t>
            </a:r>
          </a:p>
          <a:p>
            <a:pPr marL="158750" indent="0">
              <a:buNone/>
            </a:pPr>
            <a:r>
              <a:rPr kumimoji="1" lang="en-US" altLang="ja-JP" dirty="0"/>
              <a:t>To use Google Colab, you need a Google account (a username and password).</a:t>
            </a:r>
          </a:p>
          <a:p>
            <a:pPr marL="158750" indent="0">
              <a:buNone/>
            </a:pPr>
            <a:r>
              <a:rPr kumimoji="1" lang="en-US" altLang="ja-JP" dirty="0"/>
              <a:t>Using Colab is free if you’re just creating an account and running programs.</a:t>
            </a:r>
          </a:p>
          <a:p>
            <a:pPr marL="158750" indent="0">
              <a:buNone/>
            </a:pPr>
            <a:r>
              <a:rPr kumimoji="1" lang="en-US" altLang="ja-JP" dirty="0"/>
              <a:t>If you don’t have an account yet, please create one before continuing. </a:t>
            </a:r>
          </a:p>
          <a:p>
            <a:pPr marL="158750" indent="0">
              <a:buNone/>
            </a:pPr>
            <a:r>
              <a:rPr kumimoji="1" lang="en-US" altLang="ja-JP" dirty="0"/>
              <a:t>You can either visit the link below or search the internet using keywords like “Create Google account. </a:t>
            </a:r>
            <a:r>
              <a:rPr lang="en-US" altLang="ja-JP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https://www.google.com/intl/account/about/</a:t>
            </a:r>
            <a:r>
              <a:rPr lang="en-US" altLang="ja-JP" dirty="0">
                <a:solidFill>
                  <a:schemeClr val="tx1"/>
                </a:solidFill>
              </a:rPr>
              <a:t> </a:t>
            </a:r>
            <a:endParaRPr kumimoji="1" lang="en-AU" dirty="0">
              <a:solidFill>
                <a:schemeClr val="tx1"/>
              </a:solidFill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  <a:endParaRPr lang="en-US" altLang="ja-JP" dirty="0"/>
          </a:p>
          <a:p>
            <a:pPr marL="158750" indent="0">
              <a:buNone/>
            </a:pPr>
            <a:endParaRPr kumimoji="1" lang="en-US" altLang="ja-JP" dirty="0"/>
          </a:p>
          <a:p>
            <a:pPr marL="158750" indent="0">
              <a:buNone/>
            </a:pPr>
            <a:endParaRPr kumimoji="1" lang="ja-JP" altLang="en-US"/>
          </a:p>
          <a:p>
            <a:pPr marL="158750" indent="0">
              <a:buNone/>
            </a:pP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04497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>
                <a:effectLst/>
                <a:latin typeface="Helvetica Neue" panose="02000503000000020004" pitchFamily="2" charset="0"/>
              </a:rPr>
              <a:t>Topic:</a:t>
            </a:r>
            <a:r>
              <a:rPr kumimoji="1" lang="en-US" altLang="ja-JP" dirty="0" err="1"/>
              <a:t>Google</a:t>
            </a:r>
            <a:r>
              <a:rPr kumimoji="1" lang="en-US" altLang="ja-JP" dirty="0"/>
              <a:t> Colab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1" lang="en-US" altLang="ja-JP" dirty="0" err="1"/>
              <a:t>Voice:Joanna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 dirty="0"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```text</a:t>
            </a:r>
          </a:p>
          <a:p>
            <a:pPr marL="158750" indent="0">
              <a:buNone/>
            </a:pPr>
            <a:r>
              <a:rPr lang="en-AU" altLang="ja-JP" sz="1100" dirty="0"/>
              <a:t>Once you’ve created your Google account, go to the Google Colab site.</a:t>
            </a:r>
          </a:p>
          <a:p>
            <a:pPr marL="158750" indent="0">
              <a:buNone/>
            </a:pPr>
            <a:r>
              <a:rPr lang="en-AU" altLang="ja-JP" sz="1100" dirty="0"/>
              <a:t>Then, log in using the login button near the top-right corner of the screen.</a:t>
            </a:r>
          </a:p>
          <a:p>
            <a:pPr marL="158750" indent="0">
              <a:buNone/>
            </a:pPr>
            <a:r>
              <a:rPr lang="en-AU" altLang="ja-JP" sz="1100" dirty="0"/>
              <a:t>By the way, a “notebook” refers to the type of programming file used in Google Colab.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```description</a:t>
            </a:r>
          </a:p>
          <a:p>
            <a:pPr marL="158750" indent="0">
              <a:buNone/>
            </a:pPr>
            <a:r>
              <a:rPr kumimoji="1" lang="en-US" altLang="ja-JP" dirty="0"/>
              <a:t>Once you’ve created your Google account, go to the Google Colab site.</a:t>
            </a:r>
          </a:p>
          <a:p>
            <a:pPr marL="158750" indent="0">
              <a:buNone/>
            </a:pPr>
            <a:r>
              <a:rPr kumimoji="1" lang="en-US" altLang="ja-JP" dirty="0"/>
              <a:t>Then, log in using the login button near the top-right corner of the screen.</a:t>
            </a:r>
          </a:p>
          <a:p>
            <a:pPr marL="158750" indent="0">
              <a:buNone/>
            </a:pPr>
            <a:r>
              <a:rPr kumimoji="1" lang="en-US" altLang="ja-JP" dirty="0"/>
              <a:t>By the way, a “notebook” refers to the type of programming file used in Google Colab.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</a:p>
          <a:p>
            <a:pPr marL="158750" indent="0">
              <a:buNone/>
            </a:pP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2564191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935A42-3AD5-8704-6E19-15720CB65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AE3A015-B0DC-E8DE-1973-E00E33AEB7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3F9AA295-2755-0FA5-A96A-C8600B464F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>
                <a:effectLst/>
                <a:latin typeface="Helvetica Neue" panose="02000503000000020004" pitchFamily="2" charset="0"/>
              </a:rPr>
              <a:t>Topic:</a:t>
            </a:r>
            <a:r>
              <a:rPr kumimoji="1" lang="en-US" altLang="ja-JP" dirty="0" err="1"/>
              <a:t>Google</a:t>
            </a:r>
            <a:r>
              <a:rPr kumimoji="1" lang="en-US" altLang="ja-JP" dirty="0"/>
              <a:t> Colab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1" lang="en-US" altLang="ja-JP" dirty="0" err="1"/>
              <a:t>Voice:Joanna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 dirty="0"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```text</a:t>
            </a:r>
          </a:p>
          <a:p>
            <a:pPr marL="158750" indent="0">
              <a:buNone/>
            </a:pPr>
            <a:r>
              <a:rPr kumimoji="1" lang="en-US" altLang="ja-JP" dirty="0"/>
              <a:t>Next, from the Google Colab menu, choose “File,” and your screen should look like the one on the right.</a:t>
            </a:r>
          </a:p>
          <a:p>
            <a:pPr marL="158750" indent="0">
              <a:buNone/>
            </a:pPr>
            <a:r>
              <a:rPr kumimoji="1" lang="en-US" altLang="ja-JP" dirty="0"/>
              <a:t>Select “Open notebook” from the file menu.</a:t>
            </a:r>
          </a:p>
          <a:p>
            <a:pPr marL="158750" indent="0">
              <a:buNone/>
            </a:pPr>
            <a:r>
              <a:rPr kumimoji="1" lang="en-US" altLang="ja-JP" dirty="0"/>
              <a:t>Then, in the dialog that appears, select ”upload”, and upload the T E </a:t>
            </a:r>
            <a:r>
              <a:rPr kumimoji="1" lang="en-US" altLang="ja-JP" dirty="0" err="1"/>
              <a:t>I_hands</a:t>
            </a:r>
            <a:r>
              <a:rPr kumimoji="1" lang="en-US" altLang="ja-JP" dirty="0"/>
              <a:t>-on E N, file to Google Colab.</a:t>
            </a:r>
            <a:endParaRPr lang="en-US" dirty="0"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```description</a:t>
            </a:r>
          </a:p>
          <a:p>
            <a:pPr marL="158750" indent="0">
              <a:buNone/>
            </a:pPr>
            <a:r>
              <a:rPr kumimoji="1" lang="en-US" altLang="ja-JP" dirty="0"/>
              <a:t>Next, from the Google Colab menu, choose “File,” and your screen should look like the one on the right.</a:t>
            </a:r>
          </a:p>
          <a:p>
            <a:pPr marL="158750" indent="0">
              <a:buNone/>
            </a:pPr>
            <a:r>
              <a:rPr kumimoji="1" lang="en-US" altLang="ja-JP" dirty="0"/>
              <a:t>Select “Open notebook” from the file menu.</a:t>
            </a:r>
          </a:p>
          <a:p>
            <a:pPr marL="158750" indent="0">
              <a:buNone/>
            </a:pPr>
            <a:r>
              <a:rPr kumimoji="1" lang="en-US" altLang="ja-JP" dirty="0"/>
              <a:t>Then, in the dialog that appears, select “upload” and upload the </a:t>
            </a:r>
            <a:r>
              <a:rPr kumimoji="1" lang="en-US" altLang="ja-JP" dirty="0" err="1"/>
              <a:t>TEI_hands-on.ipynb</a:t>
            </a:r>
            <a:r>
              <a:rPr kumimoji="1" lang="en-US" altLang="ja-JP" dirty="0"/>
              <a:t> file to Google Colab.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  <a:endParaRPr lang="en-US" altLang="ja-JP" dirty="0"/>
          </a:p>
          <a:p>
            <a:pPr marL="158750" indent="0">
              <a:buNone/>
            </a:pPr>
            <a:endParaRPr kumimoji="1" lang="en-AU" altLang="ja-JP" dirty="0"/>
          </a:p>
        </p:txBody>
      </p:sp>
    </p:spTree>
    <p:extLst>
      <p:ext uri="{BB962C8B-B14F-4D97-AF65-F5344CB8AC3E}">
        <p14:creationId xmlns:p14="http://schemas.microsoft.com/office/powerpoint/2010/main" val="41812930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>
                <a:effectLst/>
                <a:latin typeface="Helvetica Neue" panose="02000503000000020004" pitchFamily="2" charset="0"/>
              </a:rPr>
              <a:t>Topic:</a:t>
            </a:r>
            <a:r>
              <a:rPr kumimoji="1" lang="en-US" altLang="ja-JP" dirty="0" err="1"/>
              <a:t>Google</a:t>
            </a:r>
            <a:r>
              <a:rPr kumimoji="1" lang="en-US" altLang="ja-JP" dirty="0"/>
              <a:t> Colab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1" lang="en-US" altLang="ja-JP" dirty="0" err="1"/>
              <a:t>Voice:Joanna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 dirty="0"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```text</a:t>
            </a:r>
          </a:p>
          <a:p>
            <a:pPr marL="158750" indent="0">
              <a:buNone/>
            </a:pPr>
            <a:r>
              <a:rPr kumimoji="1" lang="en-US" altLang="ja-JP" dirty="0"/>
              <a:t>This notebook provides sample code for text analysis using T E I files, along with explanations.</a:t>
            </a:r>
          </a:p>
          <a:p>
            <a:pPr marL="158750" indent="0">
              <a:buNone/>
            </a:pPr>
            <a:r>
              <a:rPr kumimoji="1" lang="en-US" altLang="ja-JP" dirty="0"/>
              <a:t>The code is fully functional, so please try running the notebook as you watch the video.</a:t>
            </a:r>
          </a:p>
          <a:p>
            <a:pPr marL="158750" indent="0">
              <a:buNone/>
            </a:pPr>
            <a:r>
              <a:rPr kumimoji="1" lang="en-US" altLang="ja-JP" dirty="0"/>
              <a:t>The programming language used is Python, which is easy to search for online when you run into questions.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```description</a:t>
            </a:r>
          </a:p>
          <a:p>
            <a:pPr marL="158750" indent="0">
              <a:buNone/>
            </a:pPr>
            <a:r>
              <a:rPr kumimoji="1" lang="en-US" altLang="ja-JP" dirty="0"/>
              <a:t>(</a:t>
            </a:r>
            <a:r>
              <a:rPr lang="en-US" altLang="ja-JP" dirty="0">
                <a:latin typeface="Helvetica" pitchFamily="2" charset="0"/>
                <a:hlinkClick r:id="rId3"/>
              </a:rPr>
              <a:t>https://colab.research.google.com/drive/19eII4FMv1FAIU3AKctemFpzo1sc57-gd?usp=sharing</a:t>
            </a:r>
            <a:r>
              <a:rPr lang="en-US" altLang="ja-JP" dirty="0">
                <a:latin typeface="Helvetica" pitchFamily="2" charset="0"/>
              </a:rPr>
              <a:t> </a:t>
            </a:r>
            <a:r>
              <a:rPr kumimoji="1" lang="en-US" altLang="ja-JP" sz="1100" dirty="0">
                <a:solidFill>
                  <a:schemeClr val="tx1"/>
                </a:solidFill>
              </a:rPr>
              <a:t>) </a:t>
            </a:r>
            <a:r>
              <a:rPr kumimoji="1" lang="en-GB" altLang="ja-JP" sz="1100" dirty="0">
                <a:solidFill>
                  <a:schemeClr val="tx1"/>
                </a:solidFill>
              </a:rPr>
              <a:t>T</a:t>
            </a:r>
            <a:r>
              <a:rPr kumimoji="1" lang="en-US" altLang="ja-JP" dirty="0"/>
              <a:t>his notebook provides sample code for text analysis using TEI files, along with explanations.</a:t>
            </a:r>
          </a:p>
          <a:p>
            <a:pPr marL="158750" indent="0">
              <a:buNone/>
            </a:pPr>
            <a:r>
              <a:rPr kumimoji="1" lang="en-US" altLang="ja-JP" dirty="0"/>
              <a:t>The code is fully functional, so please try running the notebook as you watch the video.</a:t>
            </a:r>
          </a:p>
          <a:p>
            <a:pPr marL="158750" indent="0">
              <a:buNone/>
            </a:pPr>
            <a:r>
              <a:rPr kumimoji="1" lang="en-US" altLang="ja-JP" dirty="0"/>
              <a:t>The programming language used is Python, which is easy to search for online when you run into questions.</a:t>
            </a:r>
            <a:endParaRPr lang="en-US" dirty="0"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  <a:endParaRPr lang="en-US" altLang="ja-JP" dirty="0"/>
          </a:p>
          <a:p>
            <a:pPr marL="158750" indent="0">
              <a:buNone/>
            </a:pPr>
            <a:endParaRPr kumimoji="1" lang="en-AU" altLang="ja-JP" dirty="0"/>
          </a:p>
        </p:txBody>
      </p:sp>
    </p:spTree>
    <p:extLst>
      <p:ext uri="{BB962C8B-B14F-4D97-AF65-F5344CB8AC3E}">
        <p14:creationId xmlns:p14="http://schemas.microsoft.com/office/powerpoint/2010/main" val="31053751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BA4048-34B3-2680-E86C-2411331EE7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7A18C23-F103-224E-B60A-66557DEF46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FDD83A4-2151-AC3B-CDDD-72C6CF55B7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>
                <a:effectLst/>
                <a:latin typeface="Helvetica Neue" panose="02000503000000020004" pitchFamily="2" charset="0"/>
              </a:rPr>
              <a:t>Topic:</a:t>
            </a:r>
            <a:r>
              <a:rPr kumimoji="1" lang="en-US" altLang="ja-JP" dirty="0" err="1"/>
              <a:t>Google</a:t>
            </a:r>
            <a:r>
              <a:rPr kumimoji="1" lang="en-US" altLang="ja-JP" dirty="0"/>
              <a:t> Colab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1" lang="en-US" altLang="ja-JP" dirty="0" err="1"/>
              <a:t>Voice:Joanna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 dirty="0"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```text</a:t>
            </a:r>
          </a:p>
          <a:p>
            <a:pPr marL="158750" indent="0">
              <a:buNone/>
            </a:pPr>
            <a:r>
              <a:rPr kumimoji="1" lang="en-US" altLang="ja-JP" dirty="0"/>
              <a:t>In this video, some explanations of the program will refer to line numbers.</a:t>
            </a:r>
          </a:p>
          <a:p>
            <a:pPr marL="158750" indent="0">
              <a:buNone/>
            </a:pPr>
            <a:r>
              <a:rPr kumimoji="1" lang="en-US" altLang="ja-JP" dirty="0"/>
              <a:t>So, just like on the screen, go to settings via the gear icon, click “Editor,” and check “Show line numbers.”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```description</a:t>
            </a:r>
          </a:p>
          <a:p>
            <a:pPr marL="158750" indent="0">
              <a:buNone/>
            </a:pPr>
            <a:r>
              <a:rPr kumimoji="1" lang="en-US" altLang="ja-JP" dirty="0"/>
              <a:t>In this video, some explanations of the program will refer to line numbers.</a:t>
            </a:r>
          </a:p>
          <a:p>
            <a:pPr marL="158750" indent="0">
              <a:buNone/>
            </a:pPr>
            <a:r>
              <a:rPr kumimoji="1" lang="en-US" altLang="ja-JP" dirty="0"/>
              <a:t>So, just like on the screen, go to settings via the gear icon, click “Editor,” and check “Show line numbers.”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  <a:endParaRPr lang="en-US" altLang="ja-JP" dirty="0"/>
          </a:p>
          <a:p>
            <a:pPr marL="158750" indent="0">
              <a:buNone/>
            </a:pPr>
            <a:endParaRPr kumimoji="1" lang="en-AU" altLang="ja-JP" dirty="0"/>
          </a:p>
        </p:txBody>
      </p:sp>
    </p:spTree>
    <p:extLst>
      <p:ext uri="{BB962C8B-B14F-4D97-AF65-F5344CB8AC3E}">
        <p14:creationId xmlns:p14="http://schemas.microsoft.com/office/powerpoint/2010/main" val="15408512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>
                <a:effectLst/>
                <a:latin typeface="Helvetica Neue" panose="02000503000000020004" pitchFamily="2" charset="0"/>
              </a:rPr>
              <a:t>Topic:Run</a:t>
            </a:r>
            <a:r>
              <a:rPr lang="en-US" dirty="0">
                <a:effectLst/>
                <a:latin typeface="Helvetica Neue" panose="02000503000000020004" pitchFamily="2" charset="0"/>
              </a:rPr>
              <a:t>, Melos! TEI version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1" lang="en-US" altLang="ja-JP" dirty="0" err="1">
                <a:effectLst/>
                <a:latin typeface="Helvetica Neue" panose="02000503000000020004" pitchFamily="2" charset="0"/>
              </a:rPr>
              <a:t>Voice:Joanna</a:t>
            </a:r>
            <a:endParaRPr kumimoji="1" lang="en-US" altLang="ja-JP" dirty="0"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```text</a:t>
            </a:r>
          </a:p>
          <a:p>
            <a:pPr marL="158750" indent="0">
              <a:buNone/>
            </a:pPr>
            <a:r>
              <a:rPr kumimoji="1" lang="en-US" altLang="ja-JP" dirty="0"/>
              <a:t>The sample code we’ll be using is based on Run, Melos by Osamu Dazai, converted into T</a:t>
            </a:r>
            <a:r>
              <a:rPr kumimoji="1" lang="el-GR" altLang="ja-JP" dirty="0"/>
              <a:t> </a:t>
            </a:r>
            <a:r>
              <a:rPr kumimoji="1" lang="en-US" altLang="ja-JP" dirty="0"/>
              <a:t>E</a:t>
            </a:r>
            <a:r>
              <a:rPr kumimoji="1" lang="el-GR" altLang="ja-JP" dirty="0"/>
              <a:t> </a:t>
            </a:r>
            <a:r>
              <a:rPr kumimoji="1" lang="en-US" altLang="ja-JP" dirty="0"/>
              <a:t>I format and lightly modified.</a:t>
            </a:r>
          </a:p>
          <a:p>
            <a:pPr marL="158750" indent="0">
              <a:buNone/>
            </a:pPr>
            <a:r>
              <a:rPr kumimoji="1" lang="en-US" altLang="ja-JP" dirty="0"/>
              <a:t>These kinds of texts have long been supported by volunteer efforts.</a:t>
            </a:r>
          </a:p>
          <a:p>
            <a:pPr marL="158750" indent="0">
              <a:buNone/>
            </a:pPr>
            <a:r>
              <a:rPr kumimoji="1" lang="en-US" altLang="ja-JP" dirty="0"/>
              <a:t>Recently, more and more texts with clear usage permissions have become available online, making them easy to use for research and education.</a:t>
            </a:r>
            <a:endParaRPr lang="en-US" dirty="0"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```description</a:t>
            </a:r>
          </a:p>
          <a:p>
            <a:pPr marL="158750" indent="0">
              <a:buNone/>
            </a:pPr>
            <a:r>
              <a:rPr kumimoji="1" lang="en-US" altLang="ja-JP" dirty="0"/>
              <a:t>The sample code we’ll be using is based on Run, Melos by Osamu Dazai, converted into TEI format and lightly modified.</a:t>
            </a:r>
          </a:p>
          <a:p>
            <a:pPr marL="158750" indent="0">
              <a:buNone/>
            </a:pPr>
            <a:r>
              <a:rPr kumimoji="1" lang="en-US" altLang="ja-JP" dirty="0"/>
              <a:t>These kinds of texts have long been supported by volunteer efforts.</a:t>
            </a:r>
          </a:p>
          <a:p>
            <a:pPr marL="158750" indent="0">
              <a:buNone/>
            </a:pPr>
            <a:r>
              <a:rPr kumimoji="1" lang="en-US" altLang="ja-JP" dirty="0"/>
              <a:t>Recently, more and more texts with clear usage permissions have become available online, making them easy to use for research and education.</a:t>
            </a:r>
            <a:endParaRPr lang="en-US" dirty="0"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  <a:endParaRPr lang="en-US" altLang="ja-JP" dirty="0"/>
          </a:p>
          <a:p>
            <a:pPr marL="158750" indent="0">
              <a:buNone/>
            </a:pPr>
            <a:endParaRPr kumimoji="1" lang="en-AU" altLang="ja-JP" dirty="0"/>
          </a:p>
        </p:txBody>
      </p:sp>
    </p:spTree>
    <p:extLst>
      <p:ext uri="{BB962C8B-B14F-4D97-AF65-F5344CB8AC3E}">
        <p14:creationId xmlns:p14="http://schemas.microsoft.com/office/powerpoint/2010/main" val="31493854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>
                <a:effectLst/>
                <a:latin typeface="Helvetica Neue" panose="02000503000000020004" pitchFamily="2" charset="0"/>
              </a:rPr>
              <a:t>Topic:Run</a:t>
            </a:r>
            <a:r>
              <a:rPr lang="en-US" dirty="0">
                <a:effectLst/>
                <a:latin typeface="Helvetica Neue" panose="02000503000000020004" pitchFamily="2" charset="0"/>
              </a:rPr>
              <a:t>, Melos! TEI version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1" lang="en-US" altLang="ja-JP" dirty="0" err="1">
                <a:effectLst/>
                <a:latin typeface="Helvetica Neue" panose="02000503000000020004" pitchFamily="2" charset="0"/>
              </a:rPr>
              <a:t>Voice:Joanna</a:t>
            </a:r>
            <a:endParaRPr kumimoji="1" lang="en-US" altLang="ja-JP" dirty="0"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kumimoji="1" lang="en-US" altLang="ja-JP" dirty="0"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```text</a:t>
            </a:r>
          </a:p>
          <a:p>
            <a:pPr marL="158750" indent="0" algn="l">
              <a:spcAft>
                <a:spcPts val="450"/>
              </a:spcAft>
              <a:buNone/>
            </a:pPr>
            <a:r>
              <a:rPr lang="en-US" altLang="ja-JP" dirty="0">
                <a:solidFill>
                  <a:srgbClr val="1F1F1F"/>
                </a:solidFill>
                <a:effectLst/>
                <a:latin typeface="Roboto" panose="020F0502020204030204" pitchFamily="34" charset="0"/>
              </a:rPr>
              <a:t>Let’s now go over the program contained in the T E </a:t>
            </a:r>
            <a:r>
              <a:rPr lang="en-US" altLang="ja-JP" dirty="0" err="1">
                <a:solidFill>
                  <a:srgbClr val="1F1F1F"/>
                </a:solidFill>
                <a:effectLst/>
                <a:latin typeface="Roboto" panose="020F0502020204030204" pitchFamily="34" charset="0"/>
              </a:rPr>
              <a:t>I_hands</a:t>
            </a:r>
            <a:r>
              <a:rPr lang="en-US" altLang="ja-JP" dirty="0">
                <a:solidFill>
                  <a:srgbClr val="1F1F1F"/>
                </a:solidFill>
                <a:effectLst/>
                <a:latin typeface="Roboto" panose="020F0502020204030204" pitchFamily="34" charset="0"/>
              </a:rPr>
              <a:t>-on E N file.</a:t>
            </a:r>
          </a:p>
          <a:p>
            <a:pPr marL="158750" indent="0" algn="l">
              <a:spcAft>
                <a:spcPts val="450"/>
              </a:spcAft>
              <a:buNone/>
            </a:pPr>
            <a:r>
              <a:rPr lang="en-US" altLang="ja-JP" dirty="0">
                <a:solidFill>
                  <a:srgbClr val="1F1F1F"/>
                </a:solidFill>
                <a:effectLst/>
                <a:latin typeface="Roboto" panose="020F0502020204030204" pitchFamily="34" charset="0"/>
              </a:rPr>
              <a:t>First, as shown on the screen, install the necessary packages for the program to run. Then click the run button on the left side of the code.</a:t>
            </a:r>
          </a:p>
          <a:p>
            <a:pPr marL="158750" indent="0" algn="l">
              <a:spcAft>
                <a:spcPts val="450"/>
              </a:spcAft>
              <a:buNone/>
            </a:pPr>
            <a:r>
              <a:rPr lang="en-US" altLang="ja-JP" dirty="0">
                <a:solidFill>
                  <a:srgbClr val="1F1F1F"/>
                </a:solidFill>
                <a:effectLst/>
                <a:latin typeface="Roboto" panose="020F0502020204030204" pitchFamily="34" charset="0"/>
              </a:rPr>
              <a:t>This will connect the notebook to a computer and execute the program.</a:t>
            </a:r>
          </a:p>
          <a:p>
            <a:pPr marL="158750" indent="0" algn="l">
              <a:spcAft>
                <a:spcPts val="450"/>
              </a:spcAft>
              <a:buNone/>
            </a:pPr>
            <a:r>
              <a:rPr lang="en-US" altLang="ja-JP" dirty="0">
                <a:solidFill>
                  <a:srgbClr val="1F1F1F"/>
                </a:solidFill>
                <a:effectLst/>
                <a:latin typeface="Roboto" panose="020F0502020204030204" pitchFamily="34" charset="0"/>
              </a:rPr>
              <a:t>Beautiful Soup is a Python library, a set of bundled programs, that makes it easy to parse HTML and XML files.</a:t>
            </a:r>
          </a:p>
          <a:p>
            <a:pPr marL="158750" indent="0" algn="l">
              <a:spcAft>
                <a:spcPts val="450"/>
              </a:spcAft>
              <a:buNone/>
            </a:pPr>
            <a:r>
              <a:rPr lang="en-US" altLang="ja-JP" dirty="0">
                <a:solidFill>
                  <a:srgbClr val="1F1F1F"/>
                </a:solidFill>
                <a:effectLst/>
                <a:latin typeface="Roboto" panose="020F0502020204030204" pitchFamily="34" charset="0"/>
              </a:rPr>
              <a:t>It’s especially useful for extracting information or analyzing structure from web pages and XML files built with tags.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```description</a:t>
            </a:r>
          </a:p>
          <a:p>
            <a:pPr marL="158750" indent="0" algn="l">
              <a:spcAft>
                <a:spcPts val="450"/>
              </a:spcAft>
              <a:buNone/>
            </a:pPr>
            <a:r>
              <a:rPr lang="en-US" altLang="ja-JP" dirty="0">
                <a:solidFill>
                  <a:srgbClr val="1F1F1F"/>
                </a:solidFill>
                <a:effectLst/>
                <a:latin typeface="Roboto" panose="020F0502020204030204" pitchFamily="34" charset="0"/>
              </a:rPr>
              <a:t>Let’s now go over the program contained in </a:t>
            </a:r>
            <a:r>
              <a:rPr lang="en-US" altLang="ja-JP" dirty="0" err="1">
                <a:solidFill>
                  <a:srgbClr val="1F1F1F"/>
                </a:solidFill>
                <a:effectLst/>
                <a:latin typeface="Roboto" panose="020F0502020204030204" pitchFamily="34" charset="0"/>
              </a:rPr>
              <a:t>TEI_hands-on.ipynb</a:t>
            </a:r>
            <a:r>
              <a:rPr lang="en-US" altLang="ja-JP" dirty="0">
                <a:solidFill>
                  <a:srgbClr val="1F1F1F"/>
                </a:solidFill>
                <a:effectLst/>
                <a:latin typeface="Roboto" panose="020F0502020204030204" pitchFamily="34" charset="0"/>
              </a:rPr>
              <a:t>.</a:t>
            </a:r>
          </a:p>
          <a:p>
            <a:pPr marL="158750" indent="0" algn="l">
              <a:spcAft>
                <a:spcPts val="450"/>
              </a:spcAft>
              <a:buNone/>
            </a:pPr>
            <a:r>
              <a:rPr lang="en-US" altLang="ja-JP" dirty="0">
                <a:solidFill>
                  <a:srgbClr val="1F1F1F"/>
                </a:solidFill>
                <a:effectLst/>
                <a:latin typeface="Roboto" panose="020F0502020204030204" pitchFamily="34" charset="0"/>
              </a:rPr>
              <a:t>First, as shown on the screen, install the necessary packages for the program to run. Then click the run button on the left side of the code.</a:t>
            </a:r>
          </a:p>
          <a:p>
            <a:pPr marL="158750" indent="0" algn="l">
              <a:spcAft>
                <a:spcPts val="450"/>
              </a:spcAft>
              <a:buNone/>
            </a:pPr>
            <a:r>
              <a:rPr lang="en-US" altLang="ja-JP" dirty="0">
                <a:solidFill>
                  <a:srgbClr val="1F1F1F"/>
                </a:solidFill>
                <a:effectLst/>
                <a:latin typeface="Roboto" panose="020F0502020204030204" pitchFamily="34" charset="0"/>
              </a:rPr>
              <a:t>This will connect the notebook to a computer and execute the program.</a:t>
            </a:r>
          </a:p>
          <a:p>
            <a:pPr marL="158750" indent="0" algn="l">
              <a:spcAft>
                <a:spcPts val="450"/>
              </a:spcAft>
              <a:buNone/>
            </a:pPr>
            <a:r>
              <a:rPr lang="en-US" altLang="ja-JP" dirty="0" err="1">
                <a:solidFill>
                  <a:srgbClr val="1F1F1F"/>
                </a:solidFill>
                <a:effectLst/>
                <a:latin typeface="Roboto" panose="020F0502020204030204" pitchFamily="34" charset="0"/>
              </a:rPr>
              <a:t>BeautifulSoup</a:t>
            </a:r>
            <a:r>
              <a:rPr lang="en-US" altLang="ja-JP" dirty="0">
                <a:solidFill>
                  <a:srgbClr val="1F1F1F"/>
                </a:solidFill>
                <a:effectLst/>
                <a:latin typeface="Roboto" panose="020F0502020204030204" pitchFamily="34" charset="0"/>
              </a:rPr>
              <a:t> is a Python library, a set of bundled programs, that makes it easy to parse HTML and XML files.</a:t>
            </a:r>
          </a:p>
          <a:p>
            <a:pPr marL="158750" indent="0" algn="l">
              <a:spcAft>
                <a:spcPts val="450"/>
              </a:spcAft>
              <a:buNone/>
            </a:pPr>
            <a:r>
              <a:rPr lang="en-US" altLang="ja-JP" dirty="0">
                <a:solidFill>
                  <a:srgbClr val="1F1F1F"/>
                </a:solidFill>
                <a:effectLst/>
                <a:latin typeface="Roboto" panose="020F0502020204030204" pitchFamily="34" charset="0"/>
              </a:rPr>
              <a:t>It’s especially useful for extracting information or analyzing structure from web pages and XML files built with tags.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  <a:endParaRPr lang="en-US" altLang="ja-JP" dirty="0"/>
          </a:p>
          <a:p>
            <a:pPr marL="158750" indent="0" algn="l">
              <a:spcAft>
                <a:spcPts val="450"/>
              </a:spcAft>
              <a:buNone/>
            </a:pPr>
            <a:endParaRPr lang="en-AU" altLang="ja-JP" dirty="0">
              <a:solidFill>
                <a:srgbClr val="1F1F1F"/>
              </a:solidFill>
              <a:effectLst/>
              <a:latin typeface="Roboto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23124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167480-51A5-0E7F-A6EB-71510664A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A82EA43-6E3C-438F-6E25-D25752DEEF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1BB85DD-5BD2-B6EF-6FDC-4F1819AFCB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>
                <a:effectLst/>
                <a:latin typeface="Helvetica Neue" panose="02000503000000020004" pitchFamily="2" charset="0"/>
              </a:rPr>
              <a:t>Topic:Run</a:t>
            </a:r>
            <a:r>
              <a:rPr lang="en-US" dirty="0">
                <a:effectLst/>
                <a:latin typeface="Helvetica Neue" panose="02000503000000020004" pitchFamily="2" charset="0"/>
              </a:rPr>
              <a:t>, Melos! TEI version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1" lang="en-US" altLang="ja-JP" dirty="0" err="1">
                <a:effectLst/>
                <a:latin typeface="Helvetica Neue" panose="02000503000000020004" pitchFamily="2" charset="0"/>
              </a:rPr>
              <a:t>Voice:Joanna</a:t>
            </a:r>
            <a:endParaRPr kumimoji="1" lang="en-US" altLang="ja-JP" dirty="0"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 dirty="0"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```text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sz="1100" u="none" strike="noStrike" cap="none" dirty="0">
                <a:solidFill>
                  <a:srgbClr val="000000"/>
                </a:solidFill>
                <a:effectLst/>
                <a:ea typeface="Arial"/>
                <a:sym typeface="Arial"/>
              </a:rPr>
              <a:t>Next, we download the T E I data from a repository called GitHub.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```description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sz="1100" u="none" strike="noStrike" cap="none" dirty="0">
                <a:solidFill>
                  <a:srgbClr val="000000"/>
                </a:solidFill>
                <a:effectLst/>
                <a:ea typeface="Arial"/>
                <a:sym typeface="Arial"/>
              </a:rPr>
              <a:t>GitHub is an online platform that is mostly free and is commonly used to store and share research data and code.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  <a:endParaRPr lang="en-US" altLang="ja-JP" dirty="0"/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>
                <a:srgbClr val="000000"/>
              </a:buClr>
              <a:buSzPts val="1100"/>
              <a:buFont typeface="+mj-lt"/>
              <a:buNone/>
              <a:tabLst/>
              <a:defRPr/>
            </a:pPr>
            <a:endParaRPr lang="en-AU" altLang="ja-JP" dirty="0">
              <a:solidFill>
                <a:srgbClr val="1F1F1F"/>
              </a:solidFill>
              <a:effectLst/>
              <a:latin typeface="Roboto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92151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>
                <a:effectLst/>
                <a:latin typeface="Helvetica Neue" panose="02000503000000020004" pitchFamily="2" charset="0"/>
              </a:rPr>
              <a:t>Topic:Run</a:t>
            </a:r>
            <a:r>
              <a:rPr lang="en-US" dirty="0">
                <a:effectLst/>
                <a:latin typeface="Helvetica Neue" panose="02000503000000020004" pitchFamily="2" charset="0"/>
              </a:rPr>
              <a:t>, Melos! TEI version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1" lang="en-US" altLang="ja-JP" dirty="0" err="1">
                <a:effectLst/>
                <a:latin typeface="Helvetica Neue" panose="02000503000000020004" pitchFamily="2" charset="0"/>
              </a:rPr>
              <a:t>Voice:Joanna</a:t>
            </a:r>
            <a:endParaRPr kumimoji="1" lang="en-US" altLang="ja-JP" dirty="0"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 dirty="0"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```text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1" lang="en-GB" altLang="ja-JP" dirty="0"/>
              <a:t>The downloaded data is saved in a temporary storage location provided by Google </a:t>
            </a:r>
            <a:r>
              <a:rPr kumimoji="1" lang="en-GB" altLang="ja-JP" dirty="0" err="1"/>
              <a:t>Colab</a:t>
            </a:r>
            <a:r>
              <a:rPr kumimoji="1" lang="en-GB" altLang="ja-JP" dirty="0"/>
              <a:t> ,</a:t>
            </a:r>
            <a:br>
              <a:rPr kumimoji="1" lang="en-GB" altLang="ja-JP" dirty="0"/>
            </a:br>
            <a:r>
              <a:rPr kumimoji="1" lang="en-GB" altLang="ja-JP" dirty="0"/>
              <a:t>This is a personal workspace where your files are stored while the session is running.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1" lang="en-US" altLang="ja-JP" dirty="0"/>
              <a:t>[break:"2s"]</a:t>
            </a:r>
            <a:endParaRPr lang="en-US" dirty="0"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```description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1" lang="en-GB" altLang="ja-JP" dirty="0"/>
              <a:t>The downloaded data is saved in a temporary file space provided by Google </a:t>
            </a:r>
            <a:r>
              <a:rPr kumimoji="1" lang="en-GB" altLang="ja-JP" dirty="0" err="1"/>
              <a:t>Colab</a:t>
            </a:r>
            <a:r>
              <a:rPr kumimoji="1" lang="en-GB" altLang="ja-JP" dirty="0"/>
              <a:t>.</a:t>
            </a:r>
            <a:br>
              <a:rPr kumimoji="1" lang="en-GB" altLang="ja-JP" dirty="0"/>
            </a:br>
            <a:r>
              <a:rPr kumimoji="1" lang="en-GB" altLang="ja-JP" dirty="0"/>
              <a:t>This is a place where you can store your own files temporarily.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  <a:endParaRPr lang="en-US" altLang="ja-JP" dirty="0"/>
          </a:p>
          <a:p>
            <a:pPr marL="158750" indent="0">
              <a:buNone/>
            </a:pPr>
            <a:endParaRPr kumimoji="1" lang="en-AU" altLang="ja-JP" dirty="0"/>
          </a:p>
        </p:txBody>
      </p:sp>
    </p:spTree>
    <p:extLst>
      <p:ext uri="{BB962C8B-B14F-4D97-AF65-F5344CB8AC3E}">
        <p14:creationId xmlns:p14="http://schemas.microsoft.com/office/powerpoint/2010/main" val="33429383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292BD0-C8EE-6541-C2BA-AEB26723CA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29AC5534-682E-D6C0-BEAD-766B9ABD41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BEC396D-F3CE-3B54-BC85-14CDEC8F61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>
                <a:effectLst/>
                <a:latin typeface="Helvetica Neue" panose="02000503000000020004" pitchFamily="2" charset="0"/>
              </a:rPr>
              <a:t>Topic:Run</a:t>
            </a:r>
            <a:r>
              <a:rPr lang="en-US" dirty="0">
                <a:effectLst/>
                <a:latin typeface="Helvetica Neue" panose="02000503000000020004" pitchFamily="2" charset="0"/>
              </a:rPr>
              <a:t>, Melos! TEI version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1" lang="en-US" altLang="ja-JP" dirty="0" err="1">
                <a:effectLst/>
                <a:latin typeface="Helvetica Neue" panose="02000503000000020004" pitchFamily="2" charset="0"/>
              </a:rPr>
              <a:t>Voice:Joanna</a:t>
            </a:r>
            <a:endParaRPr kumimoji="1" lang="en-US" altLang="ja-JP" dirty="0"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 dirty="0"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```text</a:t>
            </a:r>
          </a:p>
          <a:p>
            <a:pPr marL="158750" indent="0">
              <a:buNone/>
            </a:pPr>
            <a:r>
              <a:rPr kumimoji="1" lang="en-US" altLang="ja-JP" dirty="0"/>
              <a:t>Let’s use a program to easily display the contents of the </a:t>
            </a:r>
            <a:r>
              <a:rPr kumimoji="1" lang="en-US" altLang="ja-JP" dirty="0" err="1"/>
              <a:t>meros</a:t>
            </a:r>
            <a:r>
              <a:rPr kumimoji="1" lang="en-US" altLang="ja-JP" dirty="0"/>
              <a:t> dot xml file.</a:t>
            </a:r>
          </a:p>
          <a:p>
            <a:pPr marL="158750" indent="0">
              <a:buNone/>
            </a:pPr>
            <a:r>
              <a:rPr kumimoji="1" lang="en-US" altLang="ja-JP" dirty="0"/>
              <a:t>In Python programming, it is very common to read a file and output its contents to the screen or to another file.</a:t>
            </a:r>
          </a:p>
          <a:p>
            <a:pPr marL="158750" indent="0">
              <a:buNone/>
            </a:pPr>
            <a:r>
              <a:rPr kumimoji="1" lang="en-US" altLang="ja-JP" dirty="0"/>
              <a:t>The code block shown here on the top right corner safely opens the specified file and prints its contents to the screen.</a:t>
            </a:r>
          </a:p>
          <a:p>
            <a:pPr marL="158750" indent="0">
              <a:buNone/>
            </a:pPr>
            <a:r>
              <a:rPr kumimoji="1" lang="en-US" altLang="ja-JP" dirty="0"/>
              <a:t>The encoding used is UTF-eight.</a:t>
            </a:r>
          </a:p>
          <a:p>
            <a:pPr marL="158750" indent="0">
              <a:buNone/>
            </a:pPr>
            <a:r>
              <a:rPr kumimoji="1" lang="en-US" altLang="ja-JP" dirty="0"/>
              <a:t>This encoding is used to correctly read Japanese characters that are represented as sequences of zeros and ones.</a:t>
            </a:r>
          </a:p>
          <a:p>
            <a:pPr marL="158750" indent="0">
              <a:buNone/>
            </a:pPr>
            <a:r>
              <a:rPr kumimoji="1" lang="en-US" altLang="ja-JP" dirty="0"/>
              <a:t>In the </a:t>
            </a:r>
            <a:r>
              <a:rPr kumimoji="1" lang="en-US" altLang="ja-JP" dirty="0" err="1"/>
              <a:t>meros</a:t>
            </a:r>
            <a:r>
              <a:rPr kumimoji="1" lang="en-US" altLang="ja-JP" dirty="0"/>
              <a:t> dot xml file, bibliographic information and the main text of Run, Melos! are represented as data in XML format.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```description</a:t>
            </a:r>
          </a:p>
          <a:p>
            <a:pPr marL="158750" indent="0">
              <a:buNone/>
            </a:pPr>
            <a:r>
              <a:rPr kumimoji="1" lang="en-US" altLang="ja-JP" dirty="0"/>
              <a:t>Let’s use a program to easily display the contents of the </a:t>
            </a:r>
            <a:r>
              <a:rPr kumimoji="1" lang="en-US" altLang="ja-JP" dirty="0" err="1"/>
              <a:t>meros.xml</a:t>
            </a:r>
            <a:r>
              <a:rPr kumimoji="1" lang="en-US" altLang="ja-JP" dirty="0"/>
              <a:t> file.</a:t>
            </a:r>
          </a:p>
          <a:p>
            <a:pPr marL="158750" indent="0">
              <a:buNone/>
            </a:pPr>
            <a:r>
              <a:rPr kumimoji="1" lang="en-US" altLang="ja-JP" dirty="0"/>
              <a:t>In Python programming, it is common to read a file and output its contents to the screen or to another file.</a:t>
            </a:r>
          </a:p>
          <a:p>
            <a:pPr marL="158750" indent="0">
              <a:buNone/>
            </a:pPr>
            <a:r>
              <a:rPr kumimoji="1" lang="en-US" altLang="ja-JP" dirty="0"/>
              <a:t>The code shown on the screen safely opens the specified file and prints it to the screen.</a:t>
            </a:r>
          </a:p>
          <a:p>
            <a:pPr marL="158750" indent="0">
              <a:buNone/>
            </a:pPr>
            <a:r>
              <a:rPr kumimoji="1" lang="en-US" altLang="ja-JP" dirty="0"/>
              <a:t>UTF-8 encoding is used to correctly read Japanese characters that are converted into sequences of zeros and ones.</a:t>
            </a:r>
          </a:p>
          <a:p>
            <a:pPr marL="158750" indent="0">
              <a:buNone/>
            </a:pPr>
            <a:r>
              <a:rPr kumimoji="1" lang="en-US" altLang="ja-JP" dirty="0"/>
              <a:t>In the </a:t>
            </a:r>
            <a:r>
              <a:rPr kumimoji="1" lang="en-US" altLang="ja-JP" dirty="0" err="1"/>
              <a:t>meros.xml</a:t>
            </a:r>
            <a:r>
              <a:rPr kumimoji="1" lang="en-US" altLang="ja-JP" dirty="0"/>
              <a:t> file, bibliographic data and the main text of Run, Melos! are represented in XML format.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  <a:endParaRPr lang="en-US" altLang="ja-JP" dirty="0"/>
          </a:p>
          <a:p>
            <a:pPr marL="158750" indent="0">
              <a:buNone/>
            </a:pP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4295414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>
                <a:effectLst/>
                <a:latin typeface="Helvetica Neue" panose="02000503000000020004" pitchFamily="2" charset="0"/>
              </a:rPr>
              <a:t>Topic:Run</a:t>
            </a:r>
            <a:r>
              <a:rPr lang="en-US" dirty="0">
                <a:effectLst/>
                <a:latin typeface="Helvetica Neue" panose="02000503000000020004" pitchFamily="2" charset="0"/>
              </a:rPr>
              <a:t>, Melos! TEI version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1" lang="en-US" altLang="ja-JP" dirty="0" err="1">
                <a:effectLst/>
                <a:latin typeface="Helvetica Neue" panose="02000503000000020004" pitchFamily="2" charset="0"/>
              </a:rPr>
              <a:t>Voice:Joanna</a:t>
            </a:r>
            <a:endParaRPr kumimoji="1" lang="en-US" altLang="ja-JP" dirty="0"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 dirty="0"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```text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dirty="0"/>
              <a:t>You can choose to show or hide the output results by clicking the icon on the screen.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```description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1" lang="en-GB" altLang="ja-JP" dirty="0"/>
              <a:t>Click the on-screen icon to choose whether the output results are shown or hidden.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  <a:endParaRPr lang="en-US" altLang="ja-JP" dirty="0"/>
          </a:p>
          <a:p>
            <a:pPr marL="158750" indent="0">
              <a:buNone/>
            </a:pPr>
            <a:endParaRPr kumimoji="1" lang="en-AU" altLang="ja-JP" dirty="0"/>
          </a:p>
        </p:txBody>
      </p:sp>
    </p:spTree>
    <p:extLst>
      <p:ext uri="{BB962C8B-B14F-4D97-AF65-F5344CB8AC3E}">
        <p14:creationId xmlns:p14="http://schemas.microsoft.com/office/powerpoint/2010/main" val="14568035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04141C-0506-86D3-923F-A70C3FC7B3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7B507FD-B59C-C891-AF58-7B14BC7B64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647ABBCE-61A0-2B86-8A72-5B452101F0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>
                <a:effectLst/>
                <a:latin typeface="Helvetica Neue" panose="02000503000000020004" pitchFamily="2" charset="0"/>
              </a:rPr>
              <a:t>Topic:</a:t>
            </a:r>
            <a:r>
              <a:rPr kumimoji="1" lang="en-US" dirty="0" err="1">
                <a:effectLst/>
                <a:latin typeface="Helvetica Neue" panose="02000503000000020004" pitchFamily="2" charset="0"/>
              </a:rPr>
              <a:t>Text</a:t>
            </a:r>
            <a:r>
              <a:rPr kumimoji="1" lang="en-US" dirty="0">
                <a:effectLst/>
                <a:latin typeface="Helvetica Neue" panose="02000503000000020004" pitchFamily="2" charset="0"/>
              </a:rPr>
              <a:t> Formatting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1" lang="en-US" altLang="ja-JP" dirty="0" err="1">
                <a:effectLst/>
                <a:latin typeface="Helvetica Neue" panose="02000503000000020004" pitchFamily="2" charset="0"/>
              </a:rPr>
              <a:t>Voice:Joanna</a:t>
            </a:r>
            <a:endParaRPr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```text</a:t>
            </a:r>
            <a:endParaRPr lang="en-US" altLang="ja-JP" dirty="0">
              <a:effectLst/>
              <a:latin typeface="Helvetica" pitchFamily="2" charset="0"/>
              <a:ea typeface="Hiragino Sans" panose="020B0400000000000000" pitchFamily="34" charset="-128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dirty="0">
                <a:effectLst/>
                <a:latin typeface="Helvetica" pitchFamily="2" charset="0"/>
                <a:ea typeface="Hiragino Sans" panose="020B0400000000000000" pitchFamily="34" charset="-128"/>
              </a:rPr>
              <a:t>T E I is usually stored as an XML file, and the text is marked up using tags.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dirty="0">
                <a:effectLst/>
                <a:latin typeface="Helvetica" pitchFamily="2" charset="0"/>
                <a:ea typeface="Hiragino Sans" panose="020B0400000000000000" pitchFamily="34" charset="-128"/>
              </a:rPr>
              <a:t>[break:"1s"]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dirty="0" err="1">
                <a:effectLst/>
                <a:latin typeface="Helvetica" pitchFamily="2" charset="0"/>
                <a:ea typeface="Hiragino Sans" panose="020B0400000000000000" pitchFamily="34" charset="-128"/>
              </a:rPr>
              <a:t>BeautifulSoup</a:t>
            </a:r>
            <a:r>
              <a:rPr lang="en-US" altLang="ja-JP" dirty="0">
                <a:effectLst/>
                <a:latin typeface="Helvetica" pitchFamily="2" charset="0"/>
                <a:ea typeface="Hiragino Sans" panose="020B0400000000000000" pitchFamily="34" charset="-128"/>
              </a:rPr>
              <a:t> is a library that makes it relatively easy to search for tags and edit an XML or HTML structure.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dirty="0">
                <a:effectLst/>
                <a:latin typeface="Helvetica" pitchFamily="2" charset="0"/>
                <a:ea typeface="Hiragino Sans" panose="020B0400000000000000" pitchFamily="34" charset="-128"/>
              </a:rPr>
              <a:t>[break:"1s"]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dirty="0">
                <a:effectLst/>
                <a:latin typeface="Helvetica" pitchFamily="2" charset="0"/>
                <a:ea typeface="Hiragino Sans" panose="020B0400000000000000" pitchFamily="34" charset="-128"/>
              </a:rPr>
              <a:t>With this in mind, please look at the notebook section titled, Let’s display the text with all T E I tags removed from the T E I file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dirty="0">
                <a:effectLst/>
                <a:latin typeface="Helvetica" pitchFamily="2" charset="0"/>
                <a:ea typeface="Hiragino Sans" panose="020B0400000000000000" pitchFamily="34" charset="-128"/>
              </a:rPr>
              <a:t>[break:"1s"]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dirty="0">
                <a:effectLst/>
                <a:latin typeface="Helvetica" pitchFamily="2" charset="0"/>
                <a:ea typeface="Hiragino Sans" panose="020B0400000000000000" pitchFamily="34" charset="-128"/>
              </a:rPr>
              <a:t>First, when you run this program, </a:t>
            </a:r>
            <a:r>
              <a:rPr lang="en-US" altLang="ja-JP" dirty="0" err="1">
                <a:effectLst/>
                <a:latin typeface="Helvetica" pitchFamily="2" charset="0"/>
                <a:ea typeface="Hiragino Sans" panose="020B0400000000000000" pitchFamily="34" charset="-128"/>
              </a:rPr>
              <a:t>BeautifulSoup</a:t>
            </a:r>
            <a:r>
              <a:rPr lang="en-US" altLang="ja-JP" dirty="0">
                <a:effectLst/>
                <a:latin typeface="Helvetica" pitchFamily="2" charset="0"/>
                <a:ea typeface="Hiragino Sans" panose="020B0400000000000000" pitchFamily="34" charset="-128"/>
              </a:rPr>
              <a:t> is imported on line two.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dirty="0">
                <a:effectLst/>
                <a:latin typeface="Helvetica" pitchFamily="2" charset="0"/>
                <a:ea typeface="Hiragino Sans" panose="020B0400000000000000" pitchFamily="34" charset="-128"/>
              </a:rPr>
              <a:t>[break:"1s"]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dirty="0">
                <a:effectLst/>
                <a:latin typeface="Helvetica" pitchFamily="2" charset="0"/>
                <a:ea typeface="Hiragino Sans" panose="020B0400000000000000" pitchFamily="34" charset="-128"/>
              </a:rPr>
              <a:t>Next, between lines five and eight, the </a:t>
            </a:r>
            <a:r>
              <a:rPr lang="en-US" altLang="ja-JP" dirty="0" err="1">
                <a:effectLst/>
                <a:latin typeface="Helvetica" pitchFamily="2" charset="0"/>
                <a:ea typeface="Hiragino Sans" panose="020B0400000000000000" pitchFamily="34" charset="-128"/>
              </a:rPr>
              <a:t>meros</a:t>
            </a:r>
            <a:r>
              <a:rPr lang="en-US" altLang="ja-JP" dirty="0">
                <a:effectLst/>
                <a:latin typeface="Helvetica" pitchFamily="2" charset="0"/>
                <a:ea typeface="Hiragino Sans" panose="020B0400000000000000" pitchFamily="34" charset="-128"/>
              </a:rPr>
              <a:t> dot xml file is opened and parsed as XML, creating a </a:t>
            </a:r>
            <a:r>
              <a:rPr lang="en-US" altLang="ja-JP" dirty="0" err="1">
                <a:effectLst/>
                <a:latin typeface="Helvetica" pitchFamily="2" charset="0"/>
                <a:ea typeface="Hiragino Sans" panose="020B0400000000000000" pitchFamily="34" charset="-128"/>
              </a:rPr>
              <a:t>BeautifulSoup</a:t>
            </a:r>
            <a:r>
              <a:rPr lang="en-US" altLang="ja-JP" dirty="0">
                <a:effectLst/>
                <a:latin typeface="Helvetica" pitchFamily="2" charset="0"/>
                <a:ea typeface="Hiragino Sans" panose="020B0400000000000000" pitchFamily="34" charset="-128"/>
              </a:rPr>
              <a:t> object called soup.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dirty="0">
                <a:effectLst/>
                <a:latin typeface="Helvetica" pitchFamily="2" charset="0"/>
                <a:ea typeface="Hiragino Sans" panose="020B0400000000000000" pitchFamily="34" charset="-128"/>
              </a:rPr>
              <a:t>[break:"1s"]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dirty="0">
                <a:effectLst/>
                <a:latin typeface="Helvetica" pitchFamily="2" charset="0"/>
                <a:ea typeface="Hiragino Sans" panose="020B0400000000000000" pitchFamily="34" charset="-128"/>
              </a:rPr>
              <a:t>Names such as </a:t>
            </a:r>
            <a:r>
              <a:rPr lang="en-US" altLang="ja-JP" dirty="0" err="1">
                <a:effectLst/>
                <a:latin typeface="Helvetica" pitchFamily="2" charset="0"/>
                <a:ea typeface="Hiragino Sans" panose="020B0400000000000000" pitchFamily="34" charset="-128"/>
              </a:rPr>
              <a:t>file_path</a:t>
            </a:r>
            <a:r>
              <a:rPr lang="en-US" altLang="ja-JP" dirty="0">
                <a:effectLst/>
                <a:latin typeface="Helvetica" pitchFamily="2" charset="0"/>
                <a:ea typeface="Hiragino Sans" panose="020B0400000000000000" pitchFamily="34" charset="-128"/>
              </a:rPr>
              <a:t> on line five, and soup on line eight are called variables.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dirty="0">
                <a:effectLst/>
                <a:latin typeface="Helvetica" pitchFamily="2" charset="0"/>
                <a:ea typeface="Hiragino Sans" panose="020B0400000000000000" pitchFamily="34" charset="-128"/>
              </a:rPr>
              <a:t>[break:"1s"]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dirty="0">
                <a:effectLst/>
                <a:latin typeface="Helvetica" pitchFamily="2" charset="0"/>
                <a:ea typeface="Hiragino Sans" panose="020B0400000000000000" pitchFamily="34" charset="-128"/>
              </a:rPr>
              <a:t>In Python, a variable is a name that refers to a value or object, so you can use it later in the program.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dirty="0">
                <a:effectLst/>
                <a:latin typeface="Helvetica" pitchFamily="2" charset="0"/>
                <a:ea typeface="Hiragino Sans" panose="020B0400000000000000" pitchFamily="34" charset="-128"/>
              </a:rPr>
              <a:t>[break:"1s"]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dirty="0">
                <a:effectLst/>
                <a:latin typeface="Helvetica" pitchFamily="2" charset="0"/>
                <a:ea typeface="Hiragino Sans" panose="020B0400000000000000" pitchFamily="34" charset="-128"/>
              </a:rPr>
              <a:t>Here, file is a file object created by open, and </a:t>
            </a:r>
            <a:r>
              <a:rPr lang="en-US" altLang="ja-JP" dirty="0" err="1">
                <a:effectLst/>
                <a:latin typeface="Helvetica" pitchFamily="2" charset="0"/>
                <a:ea typeface="Hiragino Sans" panose="020B0400000000000000" pitchFamily="34" charset="-128"/>
              </a:rPr>
              <a:t>BeautifulSoup</a:t>
            </a:r>
            <a:r>
              <a:rPr lang="en-US" altLang="ja-JP" dirty="0">
                <a:effectLst/>
                <a:latin typeface="Helvetica" pitchFamily="2" charset="0"/>
                <a:ea typeface="Hiragino Sans" panose="020B0400000000000000" pitchFamily="34" charset="-128"/>
              </a:rPr>
              <a:t> reads from it and parses the XML into a structured tree.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dirty="0">
                <a:effectLst/>
                <a:latin typeface="Helvetica" pitchFamily="2" charset="0"/>
                <a:ea typeface="Hiragino Sans" panose="020B0400000000000000" pitchFamily="34" charset="-128"/>
              </a:rPr>
              <a:t>[break:"1s"]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dirty="0">
                <a:effectLst/>
                <a:latin typeface="Helvetica" pitchFamily="2" charset="0"/>
                <a:ea typeface="Hiragino Sans" panose="020B0400000000000000" pitchFamily="34" charset="-128"/>
              </a:rPr>
              <a:t>A function is a tool that performs an operation when you call it with parentheses, and it may return a result.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dirty="0">
                <a:effectLst/>
                <a:latin typeface="Helvetica" pitchFamily="2" charset="0"/>
                <a:ea typeface="Hiragino Sans" panose="020B0400000000000000" pitchFamily="34" charset="-128"/>
              </a:rPr>
              <a:t>[break:"1s"]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dirty="0">
                <a:effectLst/>
                <a:latin typeface="Helvetica" pitchFamily="2" charset="0"/>
                <a:ea typeface="Hiragino Sans" panose="020B0400000000000000" pitchFamily="34" charset="-128"/>
              </a:rPr>
              <a:t>So, </a:t>
            </a:r>
            <a:r>
              <a:rPr lang="en-US" altLang="ja-JP" dirty="0" err="1">
                <a:effectLst/>
                <a:latin typeface="Helvetica" pitchFamily="2" charset="0"/>
                <a:ea typeface="Hiragino Sans" panose="020B0400000000000000" pitchFamily="34" charset="-128"/>
              </a:rPr>
              <a:t>BeautifulSoup</a:t>
            </a:r>
            <a:r>
              <a:rPr lang="en-US" altLang="ja-JP" dirty="0">
                <a:effectLst/>
                <a:latin typeface="Helvetica" pitchFamily="2" charset="0"/>
                <a:ea typeface="Hiragino Sans" panose="020B0400000000000000" pitchFamily="34" charset="-128"/>
              </a:rPr>
              <a:t> takes the opened file and produces soup, which represents the parsed XML structure.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dirty="0">
                <a:effectLst/>
                <a:latin typeface="Helvetica" pitchFamily="2" charset="0"/>
                <a:ea typeface="Hiragino Sans" panose="020B0400000000000000" pitchFamily="34" charset="-128"/>
              </a:rPr>
              <a:t>[break:"1s"]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dirty="0">
                <a:effectLst/>
                <a:latin typeface="Helvetica" pitchFamily="2" charset="0"/>
                <a:ea typeface="Hiragino Sans" panose="020B0400000000000000" pitchFamily="34" charset="-128"/>
              </a:rPr>
              <a:t>After that, all that remains is to extract the content we want from soup.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dirty="0">
                <a:effectLst/>
                <a:latin typeface="Helvetica" pitchFamily="2" charset="0"/>
                <a:ea typeface="Hiragino Sans" panose="020B0400000000000000" pitchFamily="34" charset="-128"/>
              </a:rPr>
              <a:t>[break:"1s"]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dirty="0">
                <a:effectLst/>
                <a:latin typeface="Helvetica" pitchFamily="2" charset="0"/>
                <a:ea typeface="Hiragino Sans" panose="020B0400000000000000" pitchFamily="34" charset="-128"/>
              </a:rPr>
              <a:t>Please look carefully at line fifteen.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dirty="0">
                <a:effectLst/>
                <a:latin typeface="Helvetica" pitchFamily="2" charset="0"/>
                <a:ea typeface="Hiragino Sans" panose="020B0400000000000000" pitchFamily="34" charset="-128"/>
              </a:rPr>
              <a:t>[break:"1s"]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dirty="0">
                <a:effectLst/>
                <a:latin typeface="Helvetica" pitchFamily="2" charset="0"/>
                <a:ea typeface="Hiragino Sans" panose="020B0400000000000000" pitchFamily="34" charset="-128"/>
              </a:rPr>
              <a:t>It finds the text tag, and then </a:t>
            </a:r>
            <a:r>
              <a:rPr lang="en-US" altLang="ja-JP" dirty="0" err="1">
                <a:effectLst/>
                <a:latin typeface="Helvetica" pitchFamily="2" charset="0"/>
                <a:ea typeface="Hiragino Sans" panose="020B0400000000000000" pitchFamily="34" charset="-128"/>
              </a:rPr>
              <a:t>get_text</a:t>
            </a:r>
            <a:r>
              <a:rPr lang="en-US" altLang="ja-JP" dirty="0">
                <a:effectLst/>
                <a:latin typeface="Helvetica" pitchFamily="2" charset="0"/>
                <a:ea typeface="Hiragino Sans" panose="020B0400000000000000" pitchFamily="34" charset="-128"/>
              </a:rPr>
              <a:t> extracts the plain text inside it, without including the tags in the output.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dirty="0">
                <a:effectLst/>
                <a:latin typeface="Helvetica" pitchFamily="2" charset="0"/>
                <a:ea typeface="Hiragino Sans" panose="020B0400000000000000" pitchFamily="34" charset="-128"/>
              </a:rPr>
              <a:t>[break:"1s"]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dirty="0">
                <a:effectLst/>
                <a:latin typeface="Helvetica" pitchFamily="2" charset="0"/>
                <a:ea typeface="Hiragino Sans" panose="020B0400000000000000" pitchFamily="34" charset="-128"/>
              </a:rPr>
              <a:t>When this program is run, the result printed is the text content with markup removed from the output.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```description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dirty="0">
                <a:effectLst/>
                <a:latin typeface="Helvetica Neue" panose="02000503000000020004" pitchFamily="2" charset="0"/>
              </a:rPr>
              <a:t>This is a recap of what we have covered so far.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dirty="0">
                <a:effectLst/>
                <a:latin typeface="Helvetica Neue" panose="02000503000000020004" pitchFamily="2" charset="0"/>
              </a:rPr>
              <a:t>TEI is usually stored as an XML file, and the text is marked up using tags.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dirty="0" err="1">
                <a:effectLst/>
                <a:latin typeface="Helvetica Neue" panose="02000503000000020004" pitchFamily="2" charset="0"/>
              </a:rPr>
              <a:t>BeautifulSoup</a:t>
            </a:r>
            <a:r>
              <a:rPr lang="en-US" altLang="ja-JP" dirty="0">
                <a:effectLst/>
                <a:latin typeface="Helvetica Neue" panose="02000503000000020004" pitchFamily="2" charset="0"/>
              </a:rPr>
              <a:t> is a library that makes it relatively easy to search for tags and edit an XML or HTML structure.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dirty="0">
                <a:effectLst/>
                <a:latin typeface="Helvetica Neue" panose="02000503000000020004" pitchFamily="2" charset="0"/>
              </a:rPr>
              <a:t>With this in mind, please look at the notebook section titled “Display text with tags removed from a TEI file.”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dirty="0">
                <a:effectLst/>
                <a:latin typeface="Helvetica Neue" panose="02000503000000020004" pitchFamily="2" charset="0"/>
              </a:rPr>
              <a:t>First, when you run this program, </a:t>
            </a:r>
            <a:r>
              <a:rPr lang="en-US" altLang="ja-JP" dirty="0" err="1">
                <a:effectLst/>
                <a:latin typeface="Helvetica Neue" panose="02000503000000020004" pitchFamily="2" charset="0"/>
              </a:rPr>
              <a:t>BeautifulSoup</a:t>
            </a:r>
            <a:r>
              <a:rPr lang="en-US" altLang="ja-JP" dirty="0">
                <a:effectLst/>
                <a:latin typeface="Helvetica Neue" panose="02000503000000020004" pitchFamily="2" charset="0"/>
              </a:rPr>
              <a:t> is imported on line two.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dirty="0">
                <a:effectLst/>
                <a:latin typeface="Helvetica Neue" panose="02000503000000020004" pitchFamily="2" charset="0"/>
              </a:rPr>
              <a:t>Next, between lines five and eight, the </a:t>
            </a:r>
            <a:r>
              <a:rPr lang="en-US" altLang="ja-JP" dirty="0" err="1">
                <a:effectLst/>
                <a:latin typeface="Helvetica Neue" panose="02000503000000020004" pitchFamily="2" charset="0"/>
              </a:rPr>
              <a:t>meros.xml</a:t>
            </a:r>
            <a:r>
              <a:rPr lang="en-US" altLang="ja-JP" dirty="0">
                <a:effectLst/>
                <a:latin typeface="Helvetica Neue" panose="02000503000000020004" pitchFamily="2" charset="0"/>
              </a:rPr>
              <a:t> file is opened and parsed as XML, creating a </a:t>
            </a:r>
            <a:r>
              <a:rPr lang="en-US" altLang="ja-JP" dirty="0" err="1">
                <a:effectLst/>
                <a:latin typeface="Helvetica Neue" panose="02000503000000020004" pitchFamily="2" charset="0"/>
              </a:rPr>
              <a:t>BeautifulSoup</a:t>
            </a:r>
            <a:r>
              <a:rPr lang="en-US" altLang="ja-JP" dirty="0">
                <a:effectLst/>
                <a:latin typeface="Helvetica Neue" panose="02000503000000020004" pitchFamily="2" charset="0"/>
              </a:rPr>
              <a:t> object called soup.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dirty="0">
                <a:effectLst/>
                <a:latin typeface="Helvetica Neue" panose="02000503000000020004" pitchFamily="2" charset="0"/>
              </a:rPr>
              <a:t>Incidentally, names such as </a:t>
            </a:r>
            <a:r>
              <a:rPr lang="en-US" altLang="ja-JP" dirty="0" err="1">
                <a:effectLst/>
                <a:latin typeface="Helvetica Neue" panose="02000503000000020004" pitchFamily="2" charset="0"/>
              </a:rPr>
              <a:t>file_path</a:t>
            </a:r>
            <a:r>
              <a:rPr lang="en-US" altLang="ja-JP" dirty="0">
                <a:effectLst/>
                <a:latin typeface="Helvetica Neue" panose="02000503000000020004" pitchFamily="2" charset="0"/>
              </a:rPr>
              <a:t> on line five and soup on line eight are called variables.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dirty="0">
                <a:effectLst/>
                <a:latin typeface="Helvetica Neue" panose="02000503000000020004" pitchFamily="2" charset="0"/>
              </a:rPr>
              <a:t>In Python, a variable is a name that refers to a value or object so it can be used later in the program.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dirty="0">
                <a:effectLst/>
                <a:latin typeface="Helvetica Neue" panose="02000503000000020004" pitchFamily="2" charset="0"/>
              </a:rPr>
              <a:t>Here, file is a file object created by open, and </a:t>
            </a:r>
            <a:r>
              <a:rPr lang="en-US" altLang="ja-JP" dirty="0" err="1">
                <a:effectLst/>
                <a:latin typeface="Helvetica Neue" panose="02000503000000020004" pitchFamily="2" charset="0"/>
              </a:rPr>
              <a:t>BeautifulSoup</a:t>
            </a:r>
            <a:r>
              <a:rPr lang="en-US" altLang="ja-JP" dirty="0">
                <a:effectLst/>
                <a:latin typeface="Helvetica Neue" panose="02000503000000020004" pitchFamily="2" charset="0"/>
              </a:rPr>
              <a:t> reads from it and parses the XML into a structured tree.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dirty="0">
                <a:effectLst/>
                <a:latin typeface="Helvetica Neue" panose="02000503000000020004" pitchFamily="2" charset="0"/>
              </a:rPr>
              <a:t>A function is a tool you call with parentheses to perform an operation, and it may return a result.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dirty="0">
                <a:effectLst/>
                <a:latin typeface="Helvetica Neue" panose="02000503000000020004" pitchFamily="2" charset="0"/>
              </a:rPr>
              <a:t>In other words, </a:t>
            </a:r>
            <a:r>
              <a:rPr lang="en-US" altLang="ja-JP" dirty="0" err="1">
                <a:effectLst/>
                <a:latin typeface="Helvetica Neue" panose="02000503000000020004" pitchFamily="2" charset="0"/>
              </a:rPr>
              <a:t>BeautifulSoup</a:t>
            </a:r>
            <a:r>
              <a:rPr lang="en-US" altLang="ja-JP" dirty="0">
                <a:effectLst/>
                <a:latin typeface="Helvetica Neue" panose="02000503000000020004" pitchFamily="2" charset="0"/>
              </a:rPr>
              <a:t> takes the opened file and produces soup, which represents the parsed XML structure.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dirty="0">
                <a:effectLst/>
                <a:latin typeface="Helvetica Neue" panose="02000503000000020004" pitchFamily="2" charset="0"/>
              </a:rPr>
              <a:t>After that, all that remains is to extract the content we want from soup.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dirty="0">
                <a:effectLst/>
                <a:latin typeface="Helvetica Neue" panose="02000503000000020004" pitchFamily="2" charset="0"/>
              </a:rPr>
              <a:t>Please look carefully at line fifteen.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dirty="0">
                <a:effectLst/>
                <a:latin typeface="Helvetica Neue" panose="02000503000000020004" pitchFamily="2" charset="0"/>
              </a:rPr>
              <a:t>It finds the &lt;text&gt; element, and then </a:t>
            </a:r>
            <a:r>
              <a:rPr lang="en-US" altLang="ja-JP" dirty="0" err="1">
                <a:effectLst/>
                <a:latin typeface="Helvetica Neue" panose="02000503000000020004" pitchFamily="2" charset="0"/>
              </a:rPr>
              <a:t>get_text</a:t>
            </a:r>
            <a:r>
              <a:rPr lang="en-US" altLang="ja-JP" dirty="0">
                <a:effectLst/>
                <a:latin typeface="Helvetica Neue" panose="02000503000000020004" pitchFamily="2" charset="0"/>
              </a:rPr>
              <a:t> extracts the plain text inside it, without including tags in the output.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dirty="0">
                <a:effectLst/>
                <a:latin typeface="Helvetica Neue" panose="02000503000000020004" pitchFamily="2" charset="0"/>
              </a:rPr>
              <a:t>When this program is run, the printed result is the text content with markup removed from the output.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  <a:endParaRPr lang="en-US" altLang="ja-JP" dirty="0"/>
          </a:p>
          <a:p>
            <a:pPr marL="158750" indent="0">
              <a:buNone/>
            </a:pPr>
            <a:endParaRPr kumimoji="1" lang="en-US" altLang="ja-JP" dirty="0"/>
          </a:p>
          <a:p>
            <a:pPr marL="158750" indent="0">
              <a:buNone/>
            </a:pPr>
            <a:endParaRPr kumimoji="1" lang="ja-JP" altLang="en-US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434288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0F3CED-611B-CB0E-A98F-660DED083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B54C3B1-DF36-1140-8366-DEFECF7C1B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4F9217C-008E-F5AA-2DEB-62D0DF250F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>
                <a:effectLst/>
                <a:latin typeface="Helvetica Neue" panose="02000503000000020004" pitchFamily="2" charset="0"/>
              </a:rPr>
              <a:t>Topic:</a:t>
            </a:r>
            <a:r>
              <a:rPr kumimoji="1" lang="en-US" dirty="0" err="1">
                <a:effectLst/>
                <a:latin typeface="Helvetica Neue" panose="02000503000000020004" pitchFamily="2" charset="0"/>
              </a:rPr>
              <a:t>Text</a:t>
            </a:r>
            <a:r>
              <a:rPr kumimoji="1" lang="en-US" dirty="0">
                <a:effectLst/>
                <a:latin typeface="Helvetica Neue" panose="02000503000000020004" pitchFamily="2" charset="0"/>
              </a:rPr>
              <a:t> Formatting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1" lang="en-US" altLang="ja-JP" dirty="0" err="1">
                <a:effectLst/>
                <a:latin typeface="Helvetica Neue" panose="02000503000000020004" pitchFamily="2" charset="0"/>
              </a:rPr>
              <a:t>Voice:Joanna</a:t>
            </a:r>
            <a:endParaRPr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```text</a:t>
            </a:r>
          </a:p>
          <a:p>
            <a:pPr>
              <a:buNone/>
            </a:pPr>
            <a:r>
              <a:rPr lang="en-GB" dirty="0"/>
              <a:t>After all XML elements are loaded into soup, we next use functions in </a:t>
            </a:r>
            <a:r>
              <a:rPr lang="en-GB" dirty="0" err="1"/>
              <a:t>BeautifulSoup</a:t>
            </a:r>
            <a:r>
              <a:rPr lang="en-GB" dirty="0"/>
              <a:t> to extract specific elements.</a:t>
            </a:r>
          </a:p>
          <a:p>
            <a:pPr>
              <a:buNone/>
            </a:pPr>
            <a:r>
              <a:rPr lang="en-GB" dirty="0"/>
              <a:t>[break:"1s"]</a:t>
            </a:r>
          </a:p>
          <a:p>
            <a:pPr>
              <a:buNone/>
            </a:pPr>
            <a:r>
              <a:rPr lang="en-GB" dirty="0"/>
              <a:t>This text contains ruby annotations, which provide reading guides for difficult kanji and foreign words.</a:t>
            </a:r>
          </a:p>
          <a:p>
            <a:pPr>
              <a:buNone/>
            </a:pPr>
            <a:r>
              <a:rPr lang="en-GB" dirty="0"/>
              <a:t>[break:"1s"]</a:t>
            </a:r>
          </a:p>
          <a:p>
            <a:pPr>
              <a:buNone/>
            </a:pPr>
            <a:r>
              <a:rPr lang="en-GB" dirty="0"/>
              <a:t>For this reason, even if all tags are removed from the </a:t>
            </a:r>
            <a:r>
              <a:rPr lang="en-GB" dirty="0" err="1"/>
              <a:t>meros</a:t>
            </a:r>
            <a:r>
              <a:rPr lang="en-GB" dirty="0"/>
              <a:t> T E I file using the function on line fifteen, the ruby parts will remain.</a:t>
            </a:r>
          </a:p>
          <a:p>
            <a:pPr>
              <a:buNone/>
            </a:pPr>
            <a:r>
              <a:rPr lang="en-GB" dirty="0"/>
              <a:t>[break:"1s"]</a:t>
            </a:r>
          </a:p>
          <a:p>
            <a:pPr>
              <a:buNone/>
            </a:pPr>
            <a:r>
              <a:rPr lang="en-GB" dirty="0"/>
              <a:t>To address this, a method for removing ruby annotations is added starting from line ten.</a:t>
            </a:r>
          </a:p>
          <a:p>
            <a:pPr>
              <a:buNone/>
            </a:pPr>
            <a:r>
              <a:rPr lang="en-GB" dirty="0"/>
              <a:t>[break:"1s"]</a:t>
            </a:r>
          </a:p>
          <a:p>
            <a:pPr>
              <a:buNone/>
            </a:pPr>
            <a:r>
              <a:rPr lang="en-GB" dirty="0"/>
              <a:t>On line eleven, the </a:t>
            </a:r>
            <a:r>
              <a:rPr lang="en-GB" dirty="0" err="1"/>
              <a:t>find_all</a:t>
            </a:r>
            <a:r>
              <a:rPr lang="en-GB" dirty="0"/>
              <a:t> function is connected to the soup variable using a dot, and all rt tags, which represent ruby text, are searched for.</a:t>
            </a:r>
          </a:p>
          <a:p>
            <a:pPr>
              <a:buNone/>
            </a:pPr>
            <a:r>
              <a:rPr lang="en-GB" dirty="0"/>
              <a:t>[break:"1s"]</a:t>
            </a:r>
          </a:p>
          <a:p>
            <a:pPr>
              <a:buNone/>
            </a:pPr>
            <a:r>
              <a:rPr lang="en-GB" dirty="0"/>
              <a:t>Each extracted rt element is then stored one by one in a variable called ruby, and all ruby elements are repeatedly removed using the decompose function.</a:t>
            </a:r>
          </a:p>
          <a:p>
            <a:pPr>
              <a:buNone/>
            </a:pPr>
            <a:r>
              <a:rPr lang="en-GB" dirty="0"/>
              <a:t>[break:"1s"]</a:t>
            </a:r>
          </a:p>
          <a:p>
            <a:pPr>
              <a:buNone/>
            </a:pPr>
            <a:r>
              <a:rPr lang="en-GB" dirty="0"/>
              <a:t>The four statement is a commonly used programming structure.</a:t>
            </a:r>
          </a:p>
          <a:p>
            <a:pPr>
              <a:buNone/>
            </a:pPr>
            <a:r>
              <a:rPr lang="en-GB" dirty="0"/>
              <a:t>It instructs the program to repeatedly execute the code written inside the four loop, while the condition written to the right of four, is satisfied.</a:t>
            </a:r>
          </a:p>
          <a:p>
            <a:pPr>
              <a:buNone/>
            </a:pPr>
            <a:r>
              <a:rPr lang="en-GB" dirty="0"/>
              <a:t>[break:"1s"]</a:t>
            </a:r>
          </a:p>
          <a:p>
            <a:pPr>
              <a:buNone/>
            </a:pPr>
            <a:r>
              <a:rPr lang="en-GB" dirty="0"/>
              <a:t>By doing this, all rt elements contained in the soup data are removed.</a:t>
            </a:r>
          </a:p>
          <a:p>
            <a:pPr>
              <a:buNone/>
            </a:pPr>
            <a:r>
              <a:rPr lang="en-GB" dirty="0"/>
              <a:t>[break:"1s"]</a:t>
            </a:r>
          </a:p>
          <a:p>
            <a:pPr>
              <a:buNone/>
            </a:pPr>
            <a:r>
              <a:rPr lang="en-GB" dirty="0"/>
              <a:t>On line fifteen, the text element is extracted from the soup data that no longer contains rt elements, and only the text is retrieved using the </a:t>
            </a:r>
            <a:r>
              <a:rPr lang="en-GB" dirty="0" err="1"/>
              <a:t>get_text</a:t>
            </a:r>
            <a:r>
              <a:rPr lang="en-GB" dirty="0"/>
              <a:t> function.</a:t>
            </a:r>
          </a:p>
          <a:p>
            <a:pPr>
              <a:buNone/>
            </a:pPr>
            <a:r>
              <a:rPr lang="en-GB" dirty="0"/>
              <a:t>[break:"1s"]</a:t>
            </a:r>
          </a:p>
          <a:p>
            <a:pPr>
              <a:buNone/>
            </a:pPr>
            <a:r>
              <a:rPr lang="en-GB" dirty="0"/>
              <a:t>The option, strip equals True, removes line breaks, tabs, and extra spaces at the same time.</a:t>
            </a:r>
          </a:p>
          <a:p>
            <a:pPr>
              <a:buNone/>
            </a:pPr>
            <a:r>
              <a:rPr lang="en-GB" dirty="0"/>
              <a:t>[break:"1s"]</a:t>
            </a:r>
          </a:p>
          <a:p>
            <a:pPr>
              <a:buNone/>
            </a:pPr>
            <a:r>
              <a:rPr lang="en-GB" dirty="0"/>
              <a:t>In this way, the variable </a:t>
            </a:r>
            <a:r>
              <a:rPr lang="en-GB" dirty="0" err="1"/>
              <a:t>text_content</a:t>
            </a:r>
            <a:r>
              <a:rPr lang="en-GB" dirty="0"/>
              <a:t> stores text data with no tags and with ruby annotations removed.</a:t>
            </a:r>
          </a:p>
          <a:p>
            <a:pPr>
              <a:buNone/>
            </a:pPr>
            <a:r>
              <a:rPr lang="en-GB" dirty="0"/>
              <a:t>[break:"1s"]</a:t>
            </a:r>
          </a:p>
          <a:p>
            <a:pPr>
              <a:buNone/>
            </a:pPr>
            <a:r>
              <a:rPr lang="en-GB" dirty="0"/>
              <a:t>As a final step, the data in </a:t>
            </a:r>
            <a:r>
              <a:rPr lang="en-GB" dirty="0" err="1"/>
              <a:t>text_content</a:t>
            </a:r>
            <a:r>
              <a:rPr lang="en-GB" dirty="0"/>
              <a:t> is passed to the print function and displayed on the screen.</a:t>
            </a:r>
          </a:p>
          <a:p>
            <a:pPr>
              <a:buNone/>
            </a:pPr>
            <a:r>
              <a:rPr lang="en-GB" dirty="0"/>
              <a:t>[break:"1s"]</a:t>
            </a:r>
          </a:p>
          <a:p>
            <a:pPr>
              <a:buNone/>
            </a:pPr>
            <a:r>
              <a:rPr lang="en-GB" dirty="0"/>
              <a:t>At this point, characters in </a:t>
            </a:r>
            <a:r>
              <a:rPr lang="en-GB" dirty="0" err="1"/>
              <a:t>text_content</a:t>
            </a:r>
            <a:r>
              <a:rPr lang="en-GB" dirty="0"/>
              <a:t> are stored sequentially, starting from index zero.</a:t>
            </a:r>
          </a:p>
          <a:p>
            <a:pPr>
              <a:buNone/>
            </a:pPr>
            <a:r>
              <a:rPr lang="en-GB" dirty="0"/>
              <a:t>Please confirm the output results.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```description</a:t>
            </a:r>
          </a:p>
          <a:p>
            <a:pPr>
              <a:buNone/>
            </a:pPr>
            <a:r>
              <a:rPr lang="en-GB" dirty="0"/>
              <a:t>After all XML elements are loaded into soup, we next use the element-extraction functions included in </a:t>
            </a:r>
            <a:r>
              <a:rPr lang="en-GB" dirty="0" err="1"/>
              <a:t>BeautifulSoup</a:t>
            </a:r>
            <a:r>
              <a:rPr lang="en-GB" dirty="0"/>
              <a:t>.</a:t>
            </a:r>
          </a:p>
          <a:p>
            <a:pPr>
              <a:buNone/>
            </a:pPr>
            <a:r>
              <a:rPr lang="en-GB" dirty="0"/>
              <a:t>This text contains ruby annotations, which provide readings for difficult kanji and foreign words.</a:t>
            </a:r>
          </a:p>
          <a:p>
            <a:pPr>
              <a:buNone/>
            </a:pPr>
            <a:r>
              <a:rPr lang="en-GB" dirty="0"/>
              <a:t>For this reason, even if all tags are removed from the </a:t>
            </a:r>
            <a:r>
              <a:rPr lang="en-GB" dirty="0" err="1"/>
              <a:t>meros</a:t>
            </a:r>
            <a:r>
              <a:rPr lang="en-GB" dirty="0"/>
              <a:t> TEI file using the function on line fifteen, the ruby parts will remain.</a:t>
            </a:r>
          </a:p>
          <a:p>
            <a:pPr>
              <a:buNone/>
            </a:pPr>
            <a:r>
              <a:rPr lang="en-GB" dirty="0"/>
              <a:t>To handle this, a method for removing ruby annotations is added starting from line ten.</a:t>
            </a:r>
          </a:p>
          <a:p>
            <a:pPr>
              <a:buNone/>
            </a:pPr>
            <a:r>
              <a:rPr lang="en-GB" dirty="0"/>
              <a:t>On line eleven, the </a:t>
            </a:r>
            <a:r>
              <a:rPr lang="en-GB" dirty="0" err="1"/>
              <a:t>find_all</a:t>
            </a:r>
            <a:r>
              <a:rPr lang="en-GB" dirty="0"/>
              <a:t> function is connected to the soup variable using a dot, and all rt tags, which represent ruby text, are searched for.</a:t>
            </a:r>
          </a:p>
          <a:p>
            <a:pPr>
              <a:buNone/>
            </a:pPr>
            <a:r>
              <a:rPr lang="en-GB" dirty="0"/>
              <a:t>Each extracted rt element is then placed one by one into a variable called ruby, and all ruby elements are repeatedly removed using the decompose function.</a:t>
            </a:r>
          </a:p>
          <a:p>
            <a:pPr>
              <a:buNone/>
            </a:pPr>
            <a:r>
              <a:rPr lang="en-GB" dirty="0"/>
              <a:t>The for statement is a commonly used programming construct.</a:t>
            </a:r>
          </a:p>
          <a:p>
            <a:pPr>
              <a:buNone/>
            </a:pPr>
            <a:r>
              <a:rPr lang="en-GB" dirty="0"/>
              <a:t>It instructs the program to repeatedly execute the code written inside the for loop while the condition written to the right of for is satisfied.</a:t>
            </a:r>
          </a:p>
          <a:p>
            <a:pPr>
              <a:buNone/>
            </a:pPr>
            <a:r>
              <a:rPr lang="en-GB" dirty="0"/>
              <a:t>By doing this, all rt elements contained in the soup data are removed.</a:t>
            </a:r>
          </a:p>
          <a:p>
            <a:pPr>
              <a:buNone/>
            </a:pPr>
            <a:r>
              <a:rPr lang="en-GB" dirty="0"/>
              <a:t>On line fifteen, the text element is extracted from the soup data that no longer contains rt elements, and only the text is retrieved using the </a:t>
            </a:r>
            <a:r>
              <a:rPr lang="en-GB" dirty="0" err="1"/>
              <a:t>get_text</a:t>
            </a:r>
            <a:r>
              <a:rPr lang="en-GB" dirty="0"/>
              <a:t> function.</a:t>
            </a:r>
          </a:p>
          <a:p>
            <a:pPr>
              <a:buNone/>
            </a:pPr>
            <a:r>
              <a:rPr lang="en-GB" dirty="0"/>
              <a:t>The option strip equals True removes line breaks, tabs, and extra spaces at the same time.</a:t>
            </a:r>
          </a:p>
          <a:p>
            <a:pPr>
              <a:buNone/>
            </a:pPr>
            <a:r>
              <a:rPr lang="en-GB" dirty="0"/>
              <a:t>In this way, the variable </a:t>
            </a:r>
            <a:r>
              <a:rPr lang="en-GB" dirty="0" err="1"/>
              <a:t>text_content</a:t>
            </a:r>
            <a:r>
              <a:rPr lang="en-GB" dirty="0"/>
              <a:t> stores text data with no tags and with ruby annotations removed.</a:t>
            </a:r>
          </a:p>
          <a:p>
            <a:pPr>
              <a:buNone/>
            </a:pPr>
            <a:r>
              <a:rPr lang="en-GB" dirty="0"/>
              <a:t>As a final step, the data in </a:t>
            </a:r>
            <a:r>
              <a:rPr lang="en-GB" dirty="0" err="1"/>
              <a:t>text_content</a:t>
            </a:r>
            <a:r>
              <a:rPr lang="en-GB" dirty="0"/>
              <a:t> is passed to the print function and displayed on the screen.</a:t>
            </a:r>
          </a:p>
          <a:p>
            <a:pPr>
              <a:buNone/>
            </a:pPr>
            <a:r>
              <a:rPr lang="en-GB" dirty="0"/>
              <a:t>At this point, characters in </a:t>
            </a:r>
            <a:r>
              <a:rPr lang="en-GB" dirty="0" err="1"/>
              <a:t>text_content</a:t>
            </a:r>
            <a:r>
              <a:rPr lang="en-GB" dirty="0"/>
              <a:t> are stored sequentially, starting from index zero.</a:t>
            </a:r>
          </a:p>
          <a:p>
            <a:pPr>
              <a:buNone/>
            </a:pPr>
            <a:r>
              <a:rPr lang="en-GB" dirty="0"/>
              <a:t>That is, in the sentence “Melos was enraged,” index zero is </a:t>
            </a:r>
            <a:r>
              <a:rPr lang="ja-JP" altLang="en-US"/>
              <a:t>メ</a:t>
            </a:r>
            <a:r>
              <a:rPr lang="en-US" altLang="ja-JP" dirty="0"/>
              <a:t>, </a:t>
            </a:r>
            <a:r>
              <a:rPr lang="en-GB" dirty="0"/>
              <a:t>index one is </a:t>
            </a:r>
            <a:r>
              <a:rPr lang="ja-JP" altLang="en-US"/>
              <a:t>ロ</a:t>
            </a:r>
            <a:r>
              <a:rPr lang="en-US" altLang="ja-JP" dirty="0"/>
              <a:t>, </a:t>
            </a:r>
            <a:r>
              <a:rPr lang="en-GB" dirty="0"/>
              <a:t>index two is </a:t>
            </a:r>
            <a:r>
              <a:rPr lang="ja-JP" altLang="en-US"/>
              <a:t>ス</a:t>
            </a:r>
            <a:r>
              <a:rPr lang="en-US" altLang="ja-JP" dirty="0"/>
              <a:t>, </a:t>
            </a:r>
            <a:r>
              <a:rPr lang="en-GB" dirty="0"/>
              <a:t>and index three is </a:t>
            </a:r>
            <a:r>
              <a:rPr lang="ja-JP" altLang="en-US"/>
              <a:t>は</a:t>
            </a:r>
            <a:r>
              <a:rPr lang="en-US" altLang="ja-JP" dirty="0"/>
              <a:t>.</a:t>
            </a:r>
            <a:endParaRPr lang="ja-JP" altLang="en-US"/>
          </a:p>
          <a:p>
            <a:pPr>
              <a:buNone/>
            </a:pPr>
            <a:r>
              <a:rPr lang="en-GB" dirty="0"/>
              <a:t>Incidentally, the character at index ten of </a:t>
            </a:r>
            <a:r>
              <a:rPr lang="en-GB" dirty="0" err="1"/>
              <a:t>text_content</a:t>
            </a:r>
            <a:r>
              <a:rPr lang="en-GB" dirty="0"/>
              <a:t> is </a:t>
            </a:r>
            <a:r>
              <a:rPr lang="ja-JP" altLang="en-US"/>
              <a:t>ず</a:t>
            </a:r>
            <a:r>
              <a:rPr lang="en-US" altLang="ja-JP" dirty="0"/>
              <a:t>.</a:t>
            </a:r>
          </a:p>
          <a:p>
            <a:pPr>
              <a:buNone/>
            </a:pPr>
            <a:r>
              <a:rPr lang="en-GB" dirty="0"/>
              <a:t>Please check this in the output results.</a:t>
            </a:r>
            <a:endParaRPr lang="en-US" altLang="ja-JP" dirty="0"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  <a:endParaRPr lang="en-US" altLang="ja-JP" dirty="0"/>
          </a:p>
          <a:p>
            <a:pPr marL="158750" indent="0">
              <a:buNone/>
            </a:pP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 marL="158750" indent="0">
              <a:buNone/>
            </a:pP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358990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>
                <a:effectLst/>
                <a:latin typeface="Helvetica Neue" panose="02000503000000020004" pitchFamily="2" charset="0"/>
              </a:rPr>
              <a:t>Topic:</a:t>
            </a:r>
            <a:r>
              <a:rPr kumimoji="1" lang="en-US" dirty="0" err="1">
                <a:effectLst/>
                <a:latin typeface="Helvetica Neue" panose="02000503000000020004" pitchFamily="2" charset="0"/>
              </a:rPr>
              <a:t>Text</a:t>
            </a:r>
            <a:r>
              <a:rPr kumimoji="1" lang="en-US" dirty="0">
                <a:effectLst/>
                <a:latin typeface="Helvetica Neue" panose="02000503000000020004" pitchFamily="2" charset="0"/>
              </a:rPr>
              <a:t> Formatting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1" lang="en-US" altLang="ja-JP" dirty="0" err="1">
                <a:effectLst/>
                <a:latin typeface="Helvetica Neue" panose="02000503000000020004" pitchFamily="2" charset="0"/>
              </a:rPr>
              <a:t>Voice:Joanna</a:t>
            </a:r>
            <a:endParaRPr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```text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+mj-lt"/>
              <a:buNone/>
              <a:tabLst/>
              <a:defRPr/>
            </a:pPr>
            <a:r>
              <a:rPr kumimoji="1" lang="en-GB" altLang="ja-JP" dirty="0"/>
              <a:t>In fact, when the </a:t>
            </a:r>
            <a:r>
              <a:rPr kumimoji="1" lang="en-GB" altLang="ja-JP" dirty="0" err="1"/>
              <a:t>text_content</a:t>
            </a:r>
            <a:r>
              <a:rPr kumimoji="1" lang="en-GB" altLang="ja-JP" dirty="0"/>
              <a:t> variable from the previous slide is displayed, the text has no line breaks, so it is difficult to read. </a:t>
            </a:r>
            <a:r>
              <a:rPr lang="en-GB" dirty="0"/>
              <a:t>[break:"1s"]</a:t>
            </a:r>
            <a:endParaRPr kumimoji="1" lang="en-GB" altLang="ja-JP" dirty="0"/>
          </a:p>
          <a:p>
            <a:pPr marL="158750" indent="0">
              <a:buNone/>
            </a:pPr>
            <a:r>
              <a:rPr kumimoji="1" lang="en-GB" altLang="ja-JP" dirty="0"/>
              <a:t>For this reason, we use the </a:t>
            </a:r>
            <a:r>
              <a:rPr kumimoji="1" lang="en-GB" altLang="ja-JP" dirty="0" err="1"/>
              <a:t>textwrap</a:t>
            </a:r>
            <a:r>
              <a:rPr kumimoji="1" lang="en-GB" altLang="ja-JP" dirty="0"/>
              <a:t> library to format the text in a more readable way.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+mj-lt"/>
              <a:buNone/>
              <a:tabLst/>
              <a:defRPr/>
            </a:pPr>
            <a:r>
              <a:rPr lang="en-GB" dirty="0"/>
              <a:t>[break:"1s"]</a:t>
            </a:r>
            <a:endParaRPr kumimoji="1" lang="en-GB" altLang="ja-JP" dirty="0"/>
          </a:p>
          <a:p>
            <a:pPr marL="158750" indent="0">
              <a:buNone/>
            </a:pPr>
            <a:r>
              <a:rPr kumimoji="1" lang="en-GB" altLang="ja-JP" dirty="0"/>
              <a:t>When we use the fill function included in the </a:t>
            </a:r>
            <a:r>
              <a:rPr kumimoji="1" lang="en-GB" altLang="ja-JP" dirty="0" err="1"/>
              <a:t>textwrap</a:t>
            </a:r>
            <a:r>
              <a:rPr kumimoji="1" lang="en-GB" altLang="ja-JP" dirty="0"/>
              <a:t> library, </a:t>
            </a:r>
            <a:r>
              <a:rPr kumimoji="1" lang="en-GB" altLang="ja-JP" dirty="0" err="1"/>
              <a:t>text_content</a:t>
            </a:r>
            <a:r>
              <a:rPr kumimoji="1" lang="en-GB" altLang="ja-JP" dirty="0"/>
              <a:t>, that is, the text with tags removed, can be wrapped at a width of 20 characters.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+mj-lt"/>
              <a:buNone/>
              <a:tabLst/>
              <a:defRPr/>
            </a:pPr>
            <a:r>
              <a:rPr lang="en-GB" dirty="0"/>
              <a:t>[break:"1s"]</a:t>
            </a:r>
            <a:endParaRPr kumimoji="1" lang="en-GB" altLang="ja-JP" dirty="0"/>
          </a:p>
          <a:p>
            <a:pPr marL="158750" indent="0">
              <a:buNone/>
            </a:pPr>
            <a:r>
              <a:rPr kumimoji="1" lang="en-GB" altLang="ja-JP" dirty="0"/>
              <a:t>You can also see square brackets next to </a:t>
            </a:r>
            <a:r>
              <a:rPr kumimoji="1" lang="en-GB" altLang="ja-JP" dirty="0" err="1"/>
              <a:t>wrapped_text</a:t>
            </a:r>
            <a:r>
              <a:rPr kumimoji="1" lang="en-GB" altLang="ja-JP" dirty="0"/>
              <a:t>, with a colon and the number 300 inside.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+mj-lt"/>
              <a:buNone/>
              <a:tabLst/>
              <a:defRPr/>
            </a:pPr>
            <a:r>
              <a:rPr lang="en-GB" dirty="0"/>
              <a:t>[break:"1s"]</a:t>
            </a:r>
            <a:endParaRPr kumimoji="1" lang="en-GB" altLang="ja-JP" dirty="0"/>
          </a:p>
          <a:p>
            <a:pPr marL="158750" indent="0">
              <a:buNone/>
            </a:pPr>
            <a:r>
              <a:rPr kumimoji="1" lang="en-GB" altLang="ja-JP" dirty="0"/>
              <a:t>This represents the string from index zero to index 299, in other words, 300 characters of </a:t>
            </a:r>
            <a:r>
              <a:rPr kumimoji="1" lang="en-GB" altLang="ja-JP" dirty="0" err="1"/>
              <a:t>wrapped_text</a:t>
            </a:r>
            <a:r>
              <a:rPr kumimoji="1" lang="en-GB" altLang="ja-JP" dirty="0"/>
              <a:t>.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+mj-lt"/>
              <a:buNone/>
              <a:tabLst/>
              <a:defRPr/>
            </a:pPr>
            <a:r>
              <a:rPr lang="en-GB" dirty="0"/>
              <a:t>[break:"1s"]</a:t>
            </a:r>
            <a:endParaRPr kumimoji="1" lang="en-GB" altLang="ja-JP" dirty="0"/>
          </a:p>
          <a:p>
            <a:pPr marL="158750" indent="0">
              <a:buNone/>
            </a:pPr>
            <a:r>
              <a:rPr kumimoji="1" lang="en-GB" altLang="ja-JP" dirty="0"/>
              <a:t>This type of notation is specific to Python and is called slice notation.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+mj-lt"/>
              <a:buNone/>
              <a:tabLst/>
              <a:defRPr/>
            </a:pPr>
            <a:r>
              <a:rPr lang="en-GB" dirty="0"/>
              <a:t>[break:"1s"]</a:t>
            </a:r>
            <a:endParaRPr kumimoji="1" lang="en-GB" altLang="ja-JP" dirty="0"/>
          </a:p>
          <a:p>
            <a:pPr marL="158750" indent="0">
              <a:buNone/>
            </a:pPr>
            <a:r>
              <a:rPr kumimoji="1" lang="en-GB" altLang="ja-JP" dirty="0"/>
              <a:t>The output text on the right shows the result.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```description</a:t>
            </a:r>
          </a:p>
          <a:p>
            <a:pPr>
              <a:buNone/>
            </a:pPr>
            <a:r>
              <a:rPr lang="en-GB" dirty="0"/>
              <a:t>In fact, when the </a:t>
            </a:r>
            <a:r>
              <a:rPr lang="en-GB" dirty="0" err="1"/>
              <a:t>text_content</a:t>
            </a:r>
            <a:r>
              <a:rPr lang="en-GB" dirty="0"/>
              <a:t> variable from the previous slide is displayed, the text has no line breaks, which makes it difficult to read.</a:t>
            </a:r>
          </a:p>
          <a:p>
            <a:pPr>
              <a:buNone/>
            </a:pPr>
            <a:r>
              <a:rPr lang="en-GB" dirty="0"/>
              <a:t>For this reason, we use the </a:t>
            </a:r>
            <a:r>
              <a:rPr lang="en-GB" dirty="0" err="1"/>
              <a:t>textwrap</a:t>
            </a:r>
            <a:r>
              <a:rPr lang="en-GB" dirty="0"/>
              <a:t> library to format the text in a more readable way.</a:t>
            </a:r>
          </a:p>
          <a:p>
            <a:pPr>
              <a:buNone/>
            </a:pPr>
            <a:r>
              <a:rPr lang="en-GB" dirty="0"/>
              <a:t>When we use the fill function included in the </a:t>
            </a:r>
            <a:r>
              <a:rPr lang="en-GB" dirty="0" err="1"/>
              <a:t>textwrap</a:t>
            </a:r>
            <a:r>
              <a:rPr lang="en-GB" dirty="0"/>
              <a:t> library, </a:t>
            </a:r>
            <a:r>
              <a:rPr lang="en-GB" dirty="0" err="1"/>
              <a:t>text_content</a:t>
            </a:r>
            <a:r>
              <a:rPr lang="en-GB" dirty="0"/>
              <a:t> can be wrapped at a width of 20 characters.</a:t>
            </a:r>
          </a:p>
          <a:p>
            <a:pPr>
              <a:buNone/>
            </a:pPr>
            <a:r>
              <a:rPr lang="en-GB" dirty="0"/>
              <a:t>You can also see square brackets next to </a:t>
            </a:r>
            <a:r>
              <a:rPr lang="en-GB" dirty="0" err="1"/>
              <a:t>wrapped_text</a:t>
            </a:r>
            <a:r>
              <a:rPr lang="en-GB" dirty="0"/>
              <a:t>, with a colon and the number 300 inside.</a:t>
            </a:r>
          </a:p>
          <a:p>
            <a:pPr>
              <a:buNone/>
            </a:pPr>
            <a:r>
              <a:rPr lang="en-GB" dirty="0"/>
              <a:t>This represents </a:t>
            </a:r>
            <a:r>
              <a:rPr lang="en-GB" dirty="0" err="1"/>
              <a:t>wrapped_text</a:t>
            </a:r>
            <a:r>
              <a:rPr lang="en-GB" dirty="0"/>
              <a:t> from index zero to index 299, in other words, 300 characters.</a:t>
            </a:r>
          </a:p>
          <a:p>
            <a:pPr>
              <a:buNone/>
            </a:pPr>
            <a:r>
              <a:rPr lang="en-GB" dirty="0"/>
              <a:t>This type of notation is specific to Python and is called slice notation.</a:t>
            </a:r>
          </a:p>
          <a:p>
            <a:pPr>
              <a:buNone/>
            </a:pPr>
            <a:r>
              <a:rPr lang="en-GB" dirty="0"/>
              <a:t>The output text on the right shows the result.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  <a:endParaRPr lang="en-US" altLang="ja-JP" dirty="0"/>
          </a:p>
          <a:p>
            <a:pPr marL="158750" indent="0">
              <a:buNone/>
            </a:pPr>
            <a:endParaRPr kumimoji="1" lang="en-AU" altLang="ja-JP" dirty="0"/>
          </a:p>
          <a:p>
            <a:pPr marL="158750" indent="0">
              <a:buNone/>
            </a:pPr>
            <a:endParaRPr kumimoji="1" lang="ja-JP" altLang="en-US"/>
          </a:p>
          <a:p>
            <a:pPr marL="158750" indent="0">
              <a:buNone/>
            </a:pP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02266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>
                <a:effectLst/>
                <a:latin typeface="Helvetica Neue" panose="02000503000000020004" pitchFamily="2" charset="0"/>
              </a:rPr>
              <a:t>Topic:Tag</a:t>
            </a:r>
            <a:r>
              <a:rPr lang="en-US" dirty="0">
                <a:effectLst/>
                <a:latin typeface="Helvetica Neue" panose="02000503000000020004" pitchFamily="2" charset="0"/>
              </a:rPr>
              <a:t> Hierarchy in </a:t>
            </a:r>
            <a:r>
              <a:rPr kumimoji="1" lang="en-US" altLang="ja-JP" dirty="0" err="1"/>
              <a:t>meros.xml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1" lang="en-US" altLang="ja-JP" dirty="0" err="1"/>
              <a:t>Voice:Joanna</a:t>
            </a:r>
            <a:endParaRPr kumimoji="1" lang="en-GB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```text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From this point on, we will look at how to extract only the information you need from an XML file.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To do this, checking the markup rules is an extremely important step.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In other words, when outputting necessary information from a T E I file, you need to examine which tags are used and how they are structured hierarchically.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[break:"1s"]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For this purpose, we will introduce a convenient program that allows you to easily understand the hierarchical structure of tags.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Please proceed and run the program shown on the right side of the screen.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dirty="0">
                <a:effectLst/>
                <a:latin typeface="Helvetica Neue" panose="02000503000000020004" pitchFamily="2" charset="0"/>
              </a:rPr>
              <a:t>```</a:t>
            </a:r>
            <a:endParaRPr lang="en-US" dirty="0"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```description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From this point on, we will look at how to extract only the information you need from an XML file.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To do this, checking the markup rules is an extremely important step.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In other words, when outputting the required information from a TEI file, it is necessary to examine which tags are used and how they are structured hierarchically.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For this purpose, we will introduce a convenient program that makes it easy to understand the hierarchical structure of tags.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Please proceed to “To check the markup rules of this file” and run the program shown on the right side of the screen.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  <a:endParaRPr lang="en-US" altLang="ja-JP" dirty="0"/>
          </a:p>
          <a:p>
            <a:pPr marL="158750" indent="0">
              <a:buNone/>
            </a:pPr>
            <a:endParaRPr lang="en-AU" altLang="ja-JP" dirty="0">
              <a:solidFill>
                <a:srgbClr val="1F1F1F"/>
              </a:solidFill>
              <a:effectLst/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77665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>
                <a:effectLst/>
                <a:latin typeface="Helvetica Neue" panose="02000503000000020004" pitchFamily="2" charset="0"/>
              </a:rPr>
              <a:t>Topic:Tag</a:t>
            </a:r>
            <a:r>
              <a:rPr lang="en-US" dirty="0">
                <a:effectLst/>
                <a:latin typeface="Helvetica Neue" panose="02000503000000020004" pitchFamily="2" charset="0"/>
              </a:rPr>
              <a:t> Hierarchy in </a:t>
            </a:r>
            <a:r>
              <a:rPr kumimoji="1" lang="en-US" altLang="ja-JP" dirty="0" err="1"/>
              <a:t>meros.xml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1" lang="en-US" altLang="ja-JP" dirty="0" err="1"/>
              <a:t>Voice:Joanna</a:t>
            </a:r>
            <a:endParaRPr kumimoji="1" lang="en-GB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```text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When you run the cell, the hierarchical structure of the T E I tags is displayed in the output.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First, expand T E I, then T E I Header, and then encoding desk by clicking the triangle icons in order.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[break:"0.5s"]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You can see that the hierarchy proceeds as the encoding desk tag, the </a:t>
            </a:r>
            <a:r>
              <a:rPr lang="en-GB" altLang="ja-JP" dirty="0" err="1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editorialDecl</a:t>
            </a: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 tag, the p tag, and the g </a:t>
            </a:r>
            <a:r>
              <a:rPr lang="en-GB" altLang="ja-JP" dirty="0" err="1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i</a:t>
            </a: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 tag.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[break:"1s"]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Data in XML format is always nested.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For this reason, a program like this can display the tag hierarchy.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[break:"0.5s"]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From observing this XML hierarchy, we can say the following.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[break:"0.5s"]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First, as explained earlier, the T E I tag contains the T E I Header and text tags.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[break:"0.5s"]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Second, the T E I Header contains the file desk, encoding desk, and revision desk tags.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[break:"0.5s"]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Third, the text tag contains the body, which corresponds to the main text, and the back tag, which contains elements other than the main text, such as supplementary material.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[break:"0.5s"]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The body contains seventeen p tags.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[break:"0.5s"]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The back tag contains the </a:t>
            </a:r>
            <a:r>
              <a:rPr lang="en-GB" altLang="ja-JP" dirty="0" err="1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listPerson</a:t>
            </a: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 and </a:t>
            </a:r>
            <a:r>
              <a:rPr lang="en-GB" altLang="ja-JP" dirty="0" err="1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listPlace</a:t>
            </a: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 tags, which store the names of characters and place names that appear in the story.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```description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When you run the cell, the hierarchical structure of the TEI tags is displayed in the output.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Let’s click the triangle icons in order, from TEI to </a:t>
            </a:r>
            <a:r>
              <a:rPr lang="en-GB" altLang="ja-JP" dirty="0" err="1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teiHeader</a:t>
            </a: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and then to </a:t>
            </a:r>
            <a:r>
              <a:rPr lang="en-GB" altLang="ja-JP" dirty="0" err="1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encodingDesc</a:t>
            </a: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You can see that the hierarchy proceeds as </a:t>
            </a:r>
            <a:r>
              <a:rPr lang="en-GB" altLang="ja-JP" dirty="0" err="1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encodingDesc</a:t>
            </a: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then </a:t>
            </a:r>
            <a:r>
              <a:rPr lang="en-GB" altLang="ja-JP" dirty="0" err="1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editorialDecl</a:t>
            </a: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then p, and then </a:t>
            </a:r>
            <a:r>
              <a:rPr lang="en-GB" altLang="ja-JP" dirty="0" err="1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gi</a:t>
            </a: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Data in XML format is always nested.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For this reason, a program like this can display the tag hierarchy.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From observing this XML hierarchy, we can say the following.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First, as explained earlier, the TEI tag contains the </a:t>
            </a:r>
            <a:r>
              <a:rPr lang="en-GB" altLang="ja-JP" dirty="0" err="1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teiHeader</a:t>
            </a: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 and text tags.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Second, the </a:t>
            </a:r>
            <a:r>
              <a:rPr lang="en-GB" altLang="ja-JP" dirty="0" err="1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teiHeader</a:t>
            </a: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 contains the </a:t>
            </a:r>
            <a:r>
              <a:rPr lang="en-GB" altLang="ja-JP" dirty="0" err="1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fileDesc</a:t>
            </a: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en-GB" altLang="ja-JP" dirty="0" err="1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encodingDesc</a:t>
            </a: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and </a:t>
            </a:r>
            <a:r>
              <a:rPr lang="en-GB" altLang="ja-JP" dirty="0" err="1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revisionDesc</a:t>
            </a: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 tags.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Third, the text tag contains the body, which corresponds to the main text, and the back, which contains elements other than the main text, such as supplementary material.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The body contains seventeen p tags.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The back contains the </a:t>
            </a:r>
            <a:r>
              <a:rPr lang="en-GB" altLang="ja-JP" dirty="0" err="1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listPerson</a:t>
            </a: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 and </a:t>
            </a:r>
            <a:r>
              <a:rPr lang="en-GB" altLang="ja-JP" dirty="0" err="1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listPlace</a:t>
            </a: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 tags, which store the names of characters and place names that appear in the story.</a:t>
            </a:r>
            <a:endParaRPr lang="en-US" dirty="0"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  <a:endParaRPr lang="en-US" altLang="ja-JP" dirty="0"/>
          </a:p>
          <a:p>
            <a:pPr marL="158750" indent="0">
              <a:buNone/>
            </a:pPr>
            <a:endParaRPr kumimoji="1" lang="ja-JP" altLang="en-US"/>
          </a:p>
          <a:p>
            <a:pPr marL="158750" indent="0">
              <a:buNone/>
            </a:pP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130169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>
                <a:effectLst/>
                <a:latin typeface="Helvetica Neue" panose="02000503000000020004" pitchFamily="2" charset="0"/>
              </a:rPr>
              <a:t>Topic:Tag</a:t>
            </a:r>
            <a:r>
              <a:rPr lang="en-US" dirty="0">
                <a:effectLst/>
                <a:latin typeface="Helvetica Neue" panose="02000503000000020004" pitchFamily="2" charset="0"/>
              </a:rPr>
              <a:t> Hierarchy in </a:t>
            </a:r>
            <a:r>
              <a:rPr kumimoji="1" lang="en-US" altLang="ja-JP" dirty="0" err="1"/>
              <a:t>meros.xml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1" lang="en-US" altLang="ja-JP" dirty="0" err="1"/>
              <a:t>Voice:Joanna</a:t>
            </a:r>
            <a:endParaRPr kumimoji="1" lang="en-GB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```text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Let’s move on to the section titled “Examining the </a:t>
            </a:r>
            <a:r>
              <a:rPr lang="en-US" dirty="0" err="1">
                <a:effectLst/>
                <a:latin typeface="Helvetica Neue" panose="02000503000000020004" pitchFamily="2" charset="0"/>
              </a:rPr>
              <a:t>editorialDecl</a:t>
            </a:r>
            <a:r>
              <a:rPr lang="en-US" dirty="0">
                <a:effectLst/>
                <a:latin typeface="Helvetica Neue" panose="02000503000000020004" pitchFamily="2" charset="0"/>
              </a:rPr>
              <a:t> tag.”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If specific personal names and place names are marked up appropriately, they can be extracted mechanically even when their written forms differ.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In the </a:t>
            </a:r>
            <a:r>
              <a:rPr lang="en-US" dirty="0" err="1">
                <a:effectLst/>
                <a:latin typeface="Helvetica Neue" panose="02000503000000020004" pitchFamily="2" charset="0"/>
              </a:rPr>
              <a:t>editorialDecl</a:t>
            </a:r>
            <a:r>
              <a:rPr lang="en-US" dirty="0">
                <a:effectLst/>
                <a:latin typeface="Helvetica Neue" panose="02000503000000020004" pitchFamily="2" charset="0"/>
              </a:rPr>
              <a:t> tag of </a:t>
            </a:r>
            <a:r>
              <a:rPr lang="en-US" dirty="0" err="1">
                <a:effectLst/>
                <a:latin typeface="Helvetica Neue" panose="02000503000000020004" pitchFamily="2" charset="0"/>
              </a:rPr>
              <a:t>meros</a:t>
            </a:r>
            <a:r>
              <a:rPr lang="en-US" dirty="0">
                <a:effectLst/>
                <a:latin typeface="Helvetica Neue" panose="02000503000000020004" pitchFamily="2" charset="0"/>
              </a:rPr>
              <a:t> dot xml, markup rules are described, so let’s extract them.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When you run the program that is shown on the right side of the screen, the results are displayed based on the description on the left.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The key points of these results are as follows.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[break:"0.5s"]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First, </a:t>
            </a:r>
            <a:r>
              <a:rPr lang="en-US" dirty="0" err="1">
                <a:effectLst/>
                <a:latin typeface="Helvetica Neue" panose="02000503000000020004" pitchFamily="2" charset="0"/>
              </a:rPr>
              <a:t>placeName</a:t>
            </a:r>
            <a:r>
              <a:rPr lang="en-US" dirty="0">
                <a:effectLst/>
                <a:latin typeface="Helvetica Neue" panose="02000503000000020004" pitchFamily="2" charset="0"/>
              </a:rPr>
              <a:t> and </a:t>
            </a:r>
            <a:r>
              <a:rPr lang="en-US" dirty="0" err="1">
                <a:effectLst/>
                <a:latin typeface="Helvetica Neue" panose="02000503000000020004" pitchFamily="2" charset="0"/>
              </a:rPr>
              <a:t>persName</a:t>
            </a:r>
            <a:r>
              <a:rPr lang="en-US" dirty="0">
                <a:effectLst/>
                <a:latin typeface="Helvetica Neue" panose="02000503000000020004" pitchFamily="2" charset="0"/>
              </a:rPr>
              <a:t> are used to tag nouns referring to places and people.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[break:"0.5s"]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Second, personal pronouns are also tagged using r 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[break:"0.5s"]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Third, all three of these tags have a </a:t>
            </a:r>
            <a:r>
              <a:rPr lang="en-US" dirty="0" err="1">
                <a:effectLst/>
                <a:latin typeface="Helvetica Neue" panose="02000503000000020004" pitchFamily="2" charset="0"/>
              </a:rPr>
              <a:t>corresp</a:t>
            </a:r>
            <a:r>
              <a:rPr lang="en-US" dirty="0">
                <a:effectLst/>
                <a:latin typeface="Helvetica Neue" panose="02000503000000020004" pitchFamily="2" charset="0"/>
              </a:rPr>
              <a:t> attribute, which allows name normalization by using their IDs.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More detailed explanations are also provided in Google </a:t>
            </a:r>
            <a:r>
              <a:rPr lang="en-US" dirty="0" err="1">
                <a:effectLst/>
                <a:latin typeface="Helvetica Neue" panose="02000503000000020004" pitchFamily="2" charset="0"/>
              </a:rPr>
              <a:t>Colab</a:t>
            </a:r>
            <a:r>
              <a:rPr lang="en-US" dirty="0">
                <a:effectLst/>
                <a:latin typeface="Helvetica Neue" panose="02000503000000020004" pitchFamily="2" charset="0"/>
              </a:rPr>
              <a:t>, so please refer to them.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```description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dirty="0">
                <a:effectLst/>
                <a:latin typeface="Helvetica Neue" panose="02000503000000020004" pitchFamily="2" charset="0"/>
              </a:rPr>
              <a:t>Let’s move on to the section titled “Examining the </a:t>
            </a:r>
            <a:r>
              <a:rPr lang="en-US" altLang="ja-JP" dirty="0" err="1">
                <a:effectLst/>
                <a:latin typeface="Helvetica Neue" panose="02000503000000020004" pitchFamily="2" charset="0"/>
              </a:rPr>
              <a:t>editorialDecl</a:t>
            </a:r>
            <a:r>
              <a:rPr lang="en-US" altLang="ja-JP" dirty="0">
                <a:effectLst/>
                <a:latin typeface="Helvetica Neue" panose="02000503000000020004" pitchFamily="2" charset="0"/>
              </a:rPr>
              <a:t> tag.”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dirty="0">
                <a:effectLst/>
                <a:latin typeface="Helvetica Neue" panose="02000503000000020004" pitchFamily="2" charset="0"/>
              </a:rPr>
              <a:t>If specific personal names and place names are marked up appropriately, they can be extracted mechanically even when their written forms differ.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dirty="0">
                <a:effectLst/>
                <a:latin typeface="Helvetica Neue" panose="02000503000000020004" pitchFamily="2" charset="0"/>
              </a:rPr>
              <a:t>In the </a:t>
            </a:r>
            <a:r>
              <a:rPr lang="en-US" altLang="ja-JP" dirty="0" err="1">
                <a:effectLst/>
                <a:latin typeface="Helvetica Neue" panose="02000503000000020004" pitchFamily="2" charset="0"/>
              </a:rPr>
              <a:t>editorialDecl</a:t>
            </a:r>
            <a:r>
              <a:rPr lang="en-US" altLang="ja-JP" dirty="0">
                <a:effectLst/>
                <a:latin typeface="Helvetica Neue" panose="02000503000000020004" pitchFamily="2" charset="0"/>
              </a:rPr>
              <a:t> tag of </a:t>
            </a:r>
            <a:r>
              <a:rPr lang="en-US" altLang="ja-JP" dirty="0" err="1">
                <a:effectLst/>
                <a:latin typeface="Helvetica Neue" panose="02000503000000020004" pitchFamily="2" charset="0"/>
              </a:rPr>
              <a:t>meros.xml</a:t>
            </a:r>
            <a:r>
              <a:rPr lang="en-US" altLang="ja-JP" dirty="0">
                <a:effectLst/>
                <a:latin typeface="Helvetica Neue" panose="02000503000000020004" pitchFamily="2" charset="0"/>
              </a:rPr>
              <a:t>, the markup rules are described, so let’s extract them.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dirty="0">
                <a:effectLst/>
                <a:latin typeface="Helvetica Neue" panose="02000503000000020004" pitchFamily="2" charset="0"/>
              </a:rPr>
              <a:t>When you run the program shown on the right side of the screen, the results are displayed as shown on the left.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dirty="0">
                <a:effectLst/>
                <a:latin typeface="Helvetica Neue" panose="02000503000000020004" pitchFamily="2" charset="0"/>
              </a:rPr>
              <a:t>The key points of these results are that </a:t>
            </a:r>
            <a:r>
              <a:rPr lang="en-US" altLang="ja-JP" dirty="0" err="1">
                <a:effectLst/>
                <a:latin typeface="Helvetica Neue" panose="02000503000000020004" pitchFamily="2" charset="0"/>
              </a:rPr>
              <a:t>placeName</a:t>
            </a:r>
            <a:r>
              <a:rPr lang="en-US" altLang="ja-JP" dirty="0">
                <a:effectLst/>
                <a:latin typeface="Helvetica Neue" panose="02000503000000020004" pitchFamily="2" charset="0"/>
              </a:rPr>
              <a:t> and </a:t>
            </a:r>
            <a:r>
              <a:rPr lang="en-US" altLang="ja-JP" dirty="0" err="1">
                <a:effectLst/>
                <a:latin typeface="Helvetica Neue" panose="02000503000000020004" pitchFamily="2" charset="0"/>
              </a:rPr>
              <a:t>persName</a:t>
            </a:r>
            <a:r>
              <a:rPr lang="en-US" altLang="ja-JP" dirty="0">
                <a:effectLst/>
                <a:latin typeface="Helvetica Neue" panose="02000503000000020004" pitchFamily="2" charset="0"/>
              </a:rPr>
              <a:t> are used to tag nouns referring to places and people, that personal pronouns are also tagged using </a:t>
            </a:r>
            <a:r>
              <a:rPr lang="en-US" altLang="ja-JP" dirty="0" err="1">
                <a:effectLst/>
                <a:latin typeface="Helvetica Neue" panose="02000503000000020004" pitchFamily="2" charset="0"/>
              </a:rPr>
              <a:t>rs</a:t>
            </a:r>
            <a:r>
              <a:rPr lang="en-US" altLang="ja-JP" dirty="0">
                <a:effectLst/>
                <a:latin typeface="Helvetica Neue" panose="02000503000000020004" pitchFamily="2" charset="0"/>
              </a:rPr>
              <a:t>, and that all three of these tags have a </a:t>
            </a:r>
            <a:r>
              <a:rPr lang="en-US" altLang="ja-JP" dirty="0" err="1">
                <a:effectLst/>
                <a:latin typeface="Helvetica Neue" panose="02000503000000020004" pitchFamily="2" charset="0"/>
              </a:rPr>
              <a:t>corresp</a:t>
            </a:r>
            <a:r>
              <a:rPr lang="en-US" altLang="ja-JP" dirty="0">
                <a:effectLst/>
                <a:latin typeface="Helvetica Neue" panose="02000503000000020004" pitchFamily="2" charset="0"/>
              </a:rPr>
              <a:t> attribute, which allows name normalization using their IDs.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dirty="0">
                <a:effectLst/>
                <a:latin typeface="Helvetica Neue" panose="02000503000000020004" pitchFamily="2" charset="0"/>
              </a:rPr>
              <a:t>More detailed explanations are also provided in Google </a:t>
            </a:r>
            <a:r>
              <a:rPr lang="en-US" altLang="ja-JP" dirty="0" err="1">
                <a:effectLst/>
                <a:latin typeface="Helvetica Neue" panose="02000503000000020004" pitchFamily="2" charset="0"/>
              </a:rPr>
              <a:t>Colab</a:t>
            </a:r>
            <a:r>
              <a:rPr lang="en-US" altLang="ja-JP" dirty="0">
                <a:effectLst/>
                <a:latin typeface="Helvetica Neue" panose="02000503000000020004" pitchFamily="2" charset="0"/>
              </a:rPr>
              <a:t>, so please refer to them.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30711294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>
                <a:effectLst/>
                <a:latin typeface="Helvetica Neue" panose="02000503000000020004" pitchFamily="2" charset="0"/>
              </a:rPr>
              <a:t>Topic:S</a:t>
            </a:r>
            <a:r>
              <a:rPr lang="en-US" altLang="ja-JP" dirty="0" err="1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tandardizing</a:t>
            </a:r>
            <a:r>
              <a:rPr lang="en-US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 Personal and Place Names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dirty="0" err="1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Voice:Joanna</a:t>
            </a:r>
            <a:endParaRPr lang="en-US" altLang="ja-JP" dirty="0">
              <a:solidFill>
                <a:srgbClr val="1F1F1F"/>
              </a:solidFill>
              <a:effectLst/>
              <a:latin typeface="Roboto" panose="020000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```text</a:t>
            </a:r>
          </a:p>
          <a:p>
            <a:pPr marL="158750" indent="0">
              <a:buNone/>
            </a:pP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In this T E I file, name normalization for personal names and place names has already been performed ,</a:t>
            </a:r>
            <a:b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</a:b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Let’s start by making a list of how the main character, Melos, is referred to in the story.</a:t>
            </a:r>
          </a:p>
          <a:p>
            <a:pPr marL="158750" indent="0">
              <a:buNone/>
            </a:pP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We will also display the number of times each form of the name appears.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+mj-lt"/>
              <a:buNone/>
              <a:tabLst/>
              <a:defRPr/>
            </a:pP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[</a:t>
            </a:r>
            <a:r>
              <a:rPr lang="en-GB" dirty="0"/>
              <a:t>break:"1s"</a:t>
            </a: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]</a:t>
            </a:r>
          </a:p>
          <a:p>
            <a:pPr marL="158750" indent="0">
              <a:buNone/>
            </a:pP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The screen on the right shows the output of the program on the left.</a:t>
            </a:r>
          </a:p>
          <a:p>
            <a:pPr marL="158750" indent="0">
              <a:buNone/>
            </a:pP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However, the display and the counts look a little strange.</a:t>
            </a:r>
          </a:p>
          <a:p>
            <a:pPr marL="158750" indent="0">
              <a:buNone/>
            </a:pP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When tags are added directly to raw text, it is common for display issues like this to occur.</a:t>
            </a:r>
          </a:p>
          <a:p>
            <a:pPr marL="158750" indent="0">
              <a:buNone/>
            </a:pP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Let’s remove unnecessary spaces and line breaks from the names and recount them.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```description</a:t>
            </a:r>
          </a:p>
          <a:p>
            <a:pPr marL="158750" indent="0">
              <a:buNone/>
            </a:pP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In this TEI file, name normalization for personal names and place names has already been carried out.</a:t>
            </a:r>
          </a:p>
          <a:p>
            <a:pPr marL="158750" indent="0">
              <a:buNone/>
            </a:pP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Let’s begin by making a list of how the main character, Melos, is referred to in the story.</a:t>
            </a:r>
          </a:p>
          <a:p>
            <a:pPr marL="158750" indent="0">
              <a:buNone/>
            </a:pP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We will also display the number of times each form of the name appears.</a:t>
            </a:r>
          </a:p>
          <a:p>
            <a:pPr marL="158750" indent="0">
              <a:buNone/>
            </a:pP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The screen on the right shows the output of the program on the left.</a:t>
            </a:r>
          </a:p>
          <a:p>
            <a:pPr marL="158750" indent="0">
              <a:buNone/>
            </a:pP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However, the display and the counts look a little strange.</a:t>
            </a:r>
          </a:p>
          <a:p>
            <a:pPr marL="158750" indent="0">
              <a:buNone/>
            </a:pP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Because tags are added directly to the raw text, it is common for display issues like this to occur.</a:t>
            </a:r>
          </a:p>
          <a:p>
            <a:pPr marL="158750" indent="0">
              <a:buNone/>
            </a:pP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Let’s remove unnecessary spaces and line breaks from the names and then recount them.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  <a:endParaRPr lang="en-US" altLang="ja-JP" dirty="0"/>
          </a:p>
          <a:p>
            <a:pPr marL="158750" indent="0">
              <a:buNone/>
            </a:pPr>
            <a:endParaRPr lang="en-AU" altLang="ja-JP" dirty="0">
              <a:solidFill>
                <a:srgbClr val="1F1F1F"/>
              </a:solidFill>
              <a:effectLst/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523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>
                <a:effectLst/>
                <a:latin typeface="Helvetica Neue" panose="02000503000000020004" pitchFamily="2" charset="0"/>
              </a:rPr>
              <a:t>Topic:S</a:t>
            </a:r>
            <a:r>
              <a:rPr lang="en-US" altLang="ja-JP" dirty="0" err="1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tandardizing</a:t>
            </a:r>
            <a:r>
              <a:rPr lang="en-US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 Personal and Place Names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dirty="0" err="1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Voice:Joanna</a:t>
            </a:r>
            <a:endParaRPr lang="en-US" altLang="ja-JP" dirty="0">
              <a:solidFill>
                <a:srgbClr val="1F1F1F"/>
              </a:solidFill>
              <a:effectLst/>
              <a:latin typeface="Roboto" panose="020000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```text</a:t>
            </a:r>
          </a:p>
          <a:p>
            <a:pPr marL="158750" indent="0">
              <a:buNone/>
            </a:pPr>
            <a:r>
              <a:rPr kumimoji="1" lang="en-US" altLang="ja-JP" dirty="0"/>
              <a:t>The processing from line twelve onward has been improved.</a:t>
            </a:r>
          </a:p>
          <a:p>
            <a:pPr marL="158750" indent="0">
              <a:buNone/>
            </a:pPr>
            <a:r>
              <a:rPr kumimoji="1" lang="en-US" altLang="ja-JP" dirty="0"/>
              <a:t>If a </a:t>
            </a:r>
            <a:r>
              <a:rPr kumimoji="1" lang="en-US" altLang="ja-JP" dirty="0" err="1"/>
              <a:t>persName</a:t>
            </a:r>
            <a:r>
              <a:rPr kumimoji="1" lang="en-US" altLang="ja-JP" dirty="0"/>
              <a:t> tag whose </a:t>
            </a:r>
            <a:r>
              <a:rPr kumimoji="1" lang="en-US" altLang="ja-JP" dirty="0" err="1"/>
              <a:t>corresp</a:t>
            </a:r>
            <a:r>
              <a:rPr kumimoji="1" lang="en-US" altLang="ja-JP" dirty="0"/>
              <a:t> attribute is Melos contains an </a:t>
            </a:r>
            <a:r>
              <a:rPr kumimoji="1" lang="en-US" altLang="ja-JP" dirty="0" err="1"/>
              <a:t>rb</a:t>
            </a:r>
            <a:r>
              <a:rPr kumimoji="1" lang="en-US" altLang="ja-JP" dirty="0"/>
              <a:t> tag, the text inside the </a:t>
            </a:r>
            <a:r>
              <a:rPr kumimoji="1" lang="en-US" altLang="ja-JP" dirty="0" err="1"/>
              <a:t>rb</a:t>
            </a:r>
            <a:r>
              <a:rPr kumimoji="1" lang="en-US" altLang="ja-JP" dirty="0"/>
              <a:t> tag is extracted and added to the </a:t>
            </a:r>
            <a:r>
              <a:rPr kumimoji="1" lang="en-US" altLang="ja-JP" dirty="0" err="1"/>
              <a:t>melos_names</a:t>
            </a:r>
            <a:r>
              <a:rPr kumimoji="1" lang="en-US" altLang="ja-JP" dirty="0"/>
              <a:t> variable as a personal name.</a:t>
            </a:r>
          </a:p>
          <a:p>
            <a:pPr marL="158750" indent="0">
              <a:buNone/>
            </a:pPr>
            <a:r>
              <a:rPr kumimoji="1" lang="en-US" altLang="ja-JP" dirty="0"/>
              <a:t>Using this improved code, the number of occurrences of each form of the name is counted correctly.</a:t>
            </a:r>
          </a:p>
          <a:p>
            <a:pPr marL="158750" indent="0">
              <a:buNone/>
            </a:pPr>
            <a:r>
              <a:rPr kumimoji="1" lang="en-US" altLang="ja-JP" dirty="0"/>
              <a:t>There are seventeen different forms used to refer to Melos, but all of them point to the same character.</a:t>
            </a:r>
          </a:p>
          <a:p>
            <a:pPr marL="158750" indent="0">
              <a:buNone/>
            </a:pPr>
            <a:r>
              <a:rPr kumimoji="1" lang="en-US" altLang="ja-JP" dirty="0"/>
              <a:t>By performing name normalization, it becomes possible to see how a character is perceived by others and how that perception changes over the course of the story.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```description</a:t>
            </a:r>
            <a:endParaRPr kumimoji="1" lang="en-US" altLang="ja-JP" dirty="0"/>
          </a:p>
          <a:p>
            <a:pPr marL="158750" indent="0">
              <a:buNone/>
            </a:pPr>
            <a:r>
              <a:rPr kumimoji="1" lang="en-US" altLang="ja-JP" dirty="0"/>
              <a:t>The processing from line twelve onward has been improved.</a:t>
            </a:r>
          </a:p>
          <a:p>
            <a:pPr marL="158750" indent="0">
              <a:buNone/>
            </a:pPr>
            <a:r>
              <a:rPr kumimoji="1" lang="en-US" altLang="ja-JP" dirty="0"/>
              <a:t>If a </a:t>
            </a:r>
            <a:r>
              <a:rPr kumimoji="1" lang="en-US" altLang="ja-JP" dirty="0" err="1"/>
              <a:t>persName</a:t>
            </a:r>
            <a:r>
              <a:rPr kumimoji="1" lang="en-US" altLang="ja-JP" dirty="0"/>
              <a:t> tag whose </a:t>
            </a:r>
            <a:r>
              <a:rPr kumimoji="1" lang="en-US" altLang="ja-JP" dirty="0" err="1"/>
              <a:t>corresp</a:t>
            </a:r>
            <a:r>
              <a:rPr kumimoji="1" lang="en-US" altLang="ja-JP" dirty="0"/>
              <a:t> attribute is Melos contains an </a:t>
            </a:r>
            <a:r>
              <a:rPr kumimoji="1" lang="en-US" altLang="ja-JP" dirty="0" err="1"/>
              <a:t>rb</a:t>
            </a:r>
            <a:r>
              <a:rPr kumimoji="1" lang="en-US" altLang="ja-JP" dirty="0"/>
              <a:t> tag, the text inside the </a:t>
            </a:r>
            <a:r>
              <a:rPr kumimoji="1" lang="en-US" altLang="ja-JP" dirty="0" err="1"/>
              <a:t>rb</a:t>
            </a:r>
            <a:r>
              <a:rPr kumimoji="1" lang="en-US" altLang="ja-JP" dirty="0"/>
              <a:t> tag is extracted and added to the </a:t>
            </a:r>
            <a:r>
              <a:rPr kumimoji="1" lang="en-US" altLang="ja-JP" dirty="0" err="1"/>
              <a:t>melos_names</a:t>
            </a:r>
            <a:r>
              <a:rPr kumimoji="1" lang="en-US" altLang="ja-JP" dirty="0"/>
              <a:t> variable as a personal name.</a:t>
            </a:r>
          </a:p>
          <a:p>
            <a:pPr marL="158750" indent="0">
              <a:buNone/>
            </a:pPr>
            <a:r>
              <a:rPr kumimoji="1" lang="en-US" altLang="ja-JP" dirty="0"/>
              <a:t>Using this improved code, the frequency of each form of the name is counted correctly.</a:t>
            </a:r>
          </a:p>
          <a:p>
            <a:pPr marL="158750" indent="0">
              <a:buNone/>
            </a:pPr>
            <a:r>
              <a:rPr kumimoji="1" lang="en-US" altLang="ja-JP" dirty="0"/>
              <a:t>There are seventeen different forms used to refer to Melos, but all of them refer to the same character.</a:t>
            </a:r>
          </a:p>
          <a:p>
            <a:pPr marL="158750" indent="0">
              <a:buNone/>
            </a:pPr>
            <a:r>
              <a:rPr kumimoji="1" lang="en-US" altLang="ja-JP" dirty="0"/>
              <a:t>By performing name normalization, it becomes possible to understand how a character is perceived by others and how that perception changes within the story.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25102313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>
                <a:effectLst/>
                <a:latin typeface="Helvetica Neue" panose="02000503000000020004" pitchFamily="2" charset="0"/>
              </a:rPr>
              <a:t>Topic:S</a:t>
            </a:r>
            <a:r>
              <a:rPr lang="en-US" altLang="ja-JP" dirty="0" err="1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tandardizing</a:t>
            </a:r>
            <a:r>
              <a:rPr lang="en-US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 Personal and Place Names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dirty="0" err="1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Voice:Joanna</a:t>
            </a:r>
            <a:endParaRPr lang="en-US" altLang="ja-JP" dirty="0">
              <a:solidFill>
                <a:srgbClr val="1F1F1F"/>
              </a:solidFill>
              <a:effectLst/>
              <a:latin typeface="Roboto" panose="020000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```text</a:t>
            </a:r>
          </a:p>
          <a:p>
            <a:pPr marL="158750" indent="0">
              <a:buNone/>
            </a:pPr>
            <a:r>
              <a:rPr kumimoji="1" lang="en-GB" altLang="ja-JP" dirty="0"/>
              <a:t>This time, let’s look at how Melos is referred to in each paragraph.</a:t>
            </a:r>
          </a:p>
          <a:p>
            <a:pPr marL="158750" indent="0">
              <a:buNone/>
            </a:pPr>
            <a:r>
              <a:rPr kumimoji="1" lang="en-GB" altLang="ja-JP" dirty="0"/>
              <a:t>Because the text may be difficult to read in the video, please refer to the output results in Google </a:t>
            </a:r>
            <a:r>
              <a:rPr kumimoji="1" lang="en-GB" altLang="ja-JP" dirty="0" err="1"/>
              <a:t>Colab</a:t>
            </a:r>
            <a:r>
              <a:rPr kumimoji="1" lang="en-GB" altLang="ja-JP" dirty="0"/>
              <a:t> as much as possible.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```description</a:t>
            </a:r>
          </a:p>
          <a:p>
            <a:pPr marL="158750" indent="0">
              <a:buNone/>
            </a:pPr>
            <a:r>
              <a:rPr kumimoji="1" lang="en-GB" altLang="ja-JP" dirty="0"/>
              <a:t>This time, let’s look at how Melos is referred to in each paragraph.</a:t>
            </a:r>
          </a:p>
          <a:p>
            <a:pPr marL="158750" indent="0">
              <a:buNone/>
            </a:pPr>
            <a:r>
              <a:rPr kumimoji="1" lang="en-GB" altLang="ja-JP" dirty="0"/>
              <a:t>Because the text may be difficult to read in the video, please refer to the output results in Google </a:t>
            </a:r>
            <a:r>
              <a:rPr kumimoji="1" lang="en-GB" altLang="ja-JP" dirty="0" err="1"/>
              <a:t>Colab</a:t>
            </a:r>
            <a:r>
              <a:rPr kumimoji="1" lang="en-GB" altLang="ja-JP" dirty="0"/>
              <a:t> as much as possible.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  <a:endParaRPr lang="en-US" altLang="ja-JP" dirty="0"/>
          </a:p>
          <a:p>
            <a:pPr marL="158750" indent="0">
              <a:buNone/>
            </a:pPr>
            <a:endParaRPr kumimoji="1" lang="en-AU" altLang="ja-JP" dirty="0"/>
          </a:p>
          <a:p>
            <a:pPr marL="158750" indent="0">
              <a:buNone/>
            </a:pP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17693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>
                <a:effectLst/>
                <a:latin typeface="Helvetica Neue" panose="02000503000000020004" pitchFamily="2" charset="0"/>
              </a:rPr>
              <a:t>Topic:S</a:t>
            </a:r>
            <a:r>
              <a:rPr lang="en-US" altLang="ja-JP" dirty="0" err="1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tandardizing</a:t>
            </a:r>
            <a:r>
              <a:rPr lang="en-US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 Personal and Place Names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dirty="0" err="1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Voice:Joanna</a:t>
            </a:r>
            <a:endParaRPr lang="en-US" altLang="ja-JP" dirty="0">
              <a:solidFill>
                <a:srgbClr val="1F1F1F"/>
              </a:solidFill>
              <a:effectLst/>
              <a:latin typeface="Roboto" panose="020000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```text</a:t>
            </a:r>
            <a:endParaRPr kumimoji="1" lang="en-AU" altLang="ja-JP" dirty="0"/>
          </a:p>
          <a:p>
            <a:pPr marL="158750" indent="0">
              <a:buNone/>
            </a:pPr>
            <a:r>
              <a:rPr kumimoji="1" lang="en-GB" altLang="ja-JP" dirty="0"/>
              <a:t>The main characters in this story are Melos, King Dionysius, and Melos’s close friend, </a:t>
            </a:r>
            <a:r>
              <a:rPr kumimoji="1" lang="en-GB" altLang="ja-JP" dirty="0" err="1"/>
              <a:t>Selinuntius</a:t>
            </a:r>
            <a:r>
              <a:rPr kumimoji="1" lang="en-GB" altLang="ja-JP" dirty="0"/>
              <a:t>.</a:t>
            </a:r>
          </a:p>
          <a:p>
            <a:pPr marL="158750" indent="0">
              <a:buNone/>
            </a:pPr>
            <a:r>
              <a:rPr kumimoji="1" lang="en-GB" altLang="ja-JP" dirty="0"/>
              <a:t>This time, let’s extract the ways Melos, Dionysius, and </a:t>
            </a:r>
            <a:r>
              <a:rPr kumimoji="1" lang="en-GB" altLang="ja-JP" dirty="0" err="1"/>
              <a:t>Selinuntius</a:t>
            </a:r>
            <a:r>
              <a:rPr kumimoji="1" lang="en-GB" altLang="ja-JP" dirty="0"/>
              <a:t> are referred to in each paragraph and create a table.</a:t>
            </a:r>
          </a:p>
          <a:p>
            <a:pPr marL="158750" indent="0">
              <a:buNone/>
            </a:pPr>
            <a:r>
              <a:rPr kumimoji="1" lang="en-GB" altLang="ja-JP" dirty="0"/>
              <a:t>In this section, the program code is omitted.</a:t>
            </a:r>
          </a:p>
          <a:p>
            <a:pPr marL="158750" indent="0">
              <a:buNone/>
            </a:pPr>
            <a:r>
              <a:rPr kumimoji="1" lang="en-GB" altLang="ja-JP" dirty="0"/>
              <a:t>The results are shown on the screen.</a:t>
            </a:r>
          </a:p>
          <a:p>
            <a:pPr marL="158750" indent="0">
              <a:buNone/>
            </a:pPr>
            <a:r>
              <a:rPr kumimoji="1" lang="en-GB" altLang="ja-JP" dirty="0"/>
              <a:t>For detailed results up to paragraph seventeen, please refer to Google </a:t>
            </a:r>
            <a:r>
              <a:rPr kumimoji="1" lang="en-GB" altLang="ja-JP" dirty="0" err="1"/>
              <a:t>Colab</a:t>
            </a:r>
            <a:r>
              <a:rPr kumimoji="1" lang="en-GB" altLang="ja-JP" dirty="0"/>
              <a:t>.</a:t>
            </a:r>
          </a:p>
          <a:p>
            <a:pPr marL="158750" indent="0">
              <a:buNone/>
            </a:pPr>
            <a:r>
              <a:rPr kumimoji="1" lang="en-GB" altLang="ja-JP" dirty="0"/>
              <a:t>It seems that the changes in how the characters are referred to across different scenes are most clearly visible in the case of Melos.</a:t>
            </a:r>
          </a:p>
          <a:p>
            <a:pPr marL="158750" indent="0">
              <a:buNone/>
            </a:pPr>
            <a:r>
              <a:rPr kumimoji="1" lang="en-GB" altLang="ja-JP" dirty="0"/>
              <a:t>Next, we will introduce another useful hint that is specific to T E I.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```description</a:t>
            </a:r>
            <a:endParaRPr kumimoji="1" lang="en-AU" altLang="ja-JP" dirty="0"/>
          </a:p>
          <a:p>
            <a:pPr marL="158750" indent="0">
              <a:buNone/>
            </a:pPr>
            <a:r>
              <a:rPr kumimoji="1" lang="en-GB" altLang="ja-JP" dirty="0"/>
              <a:t>The main characters in this story are Melos, King Dionysius, and Melos’s close friend, </a:t>
            </a:r>
            <a:r>
              <a:rPr kumimoji="1" lang="en-GB" altLang="ja-JP" dirty="0" err="1"/>
              <a:t>Selinuntius</a:t>
            </a:r>
            <a:r>
              <a:rPr kumimoji="1" lang="en-GB" altLang="ja-JP" dirty="0"/>
              <a:t>.</a:t>
            </a:r>
          </a:p>
          <a:p>
            <a:pPr marL="158750" indent="0">
              <a:buNone/>
            </a:pPr>
            <a:r>
              <a:rPr kumimoji="1" lang="en-GB" altLang="ja-JP" dirty="0"/>
              <a:t>This time, let’s extract the ways Melos, Dionysius, and </a:t>
            </a:r>
            <a:r>
              <a:rPr kumimoji="1" lang="en-GB" altLang="ja-JP" dirty="0" err="1"/>
              <a:t>Selinuntius</a:t>
            </a:r>
            <a:r>
              <a:rPr kumimoji="1" lang="en-GB" altLang="ja-JP" dirty="0"/>
              <a:t> are referred to in each paragraph and create a table.</a:t>
            </a:r>
          </a:p>
          <a:p>
            <a:pPr marL="158750" indent="0">
              <a:buNone/>
            </a:pPr>
            <a:r>
              <a:rPr kumimoji="1" lang="en-GB" altLang="ja-JP" dirty="0"/>
              <a:t>In this section, the program code is omitted.</a:t>
            </a:r>
          </a:p>
          <a:p>
            <a:pPr marL="158750" indent="0">
              <a:buNone/>
            </a:pPr>
            <a:r>
              <a:rPr kumimoji="1" lang="en-GB" altLang="ja-JP" dirty="0"/>
              <a:t>The results are shown on the screen.</a:t>
            </a:r>
          </a:p>
          <a:p>
            <a:pPr marL="158750" indent="0">
              <a:buNone/>
            </a:pPr>
            <a:r>
              <a:rPr kumimoji="1" lang="en-GB" altLang="ja-JP" dirty="0"/>
              <a:t>For detailed results up to paragraph seventeen, please refer to Google </a:t>
            </a:r>
            <a:r>
              <a:rPr kumimoji="1" lang="en-GB" altLang="ja-JP" dirty="0" err="1"/>
              <a:t>Colab</a:t>
            </a:r>
            <a:r>
              <a:rPr kumimoji="1" lang="en-GB" altLang="ja-JP" dirty="0"/>
              <a:t>.</a:t>
            </a:r>
          </a:p>
          <a:p>
            <a:pPr marL="158750" indent="0">
              <a:buNone/>
            </a:pPr>
            <a:r>
              <a:rPr kumimoji="1" lang="en-GB" altLang="ja-JP" dirty="0"/>
              <a:t>It appears that the changes in how the characters are referred to across different scenes are most clearly visible in the case of Melos.</a:t>
            </a:r>
          </a:p>
          <a:p>
            <a:pPr marL="158750" indent="0">
              <a:buNone/>
            </a:pPr>
            <a:r>
              <a:rPr kumimoji="1" lang="en-GB" altLang="ja-JP" dirty="0"/>
              <a:t>Next, we will introduce another coding hint that is specific to TEI.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68103257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>
                <a:effectLst/>
                <a:latin typeface="Helvetica Neue" panose="02000503000000020004" pitchFamily="2" charset="0"/>
              </a:rPr>
              <a:t>Topic:Co-occurrence</a:t>
            </a:r>
            <a:r>
              <a:rPr lang="en-US" dirty="0">
                <a:effectLst/>
                <a:latin typeface="Helvetica Neue" panose="02000503000000020004" pitchFamily="2" charset="0"/>
              </a:rPr>
              <a:t> Network Analysis of Characters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>
                <a:effectLst/>
                <a:latin typeface="Helvetica Neue" panose="02000503000000020004" pitchFamily="2" charset="0"/>
              </a:rPr>
              <a:t>Voice:Joanna</a:t>
            </a:r>
            <a:endParaRPr lang="en-US" dirty="0"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```text</a:t>
            </a:r>
          </a:p>
          <a:p>
            <a:pPr marL="158750" indent="0">
              <a:buNone/>
            </a:pPr>
            <a:r>
              <a:rPr kumimoji="1" lang="en-GB" altLang="ja-JP" dirty="0"/>
              <a:t>In this section, let’s </a:t>
            </a:r>
            <a:r>
              <a:rPr kumimoji="1" lang="en-GB" altLang="ja-JP" dirty="0" err="1"/>
              <a:t>analyze</a:t>
            </a:r>
            <a:r>
              <a:rPr kumimoji="1" lang="en-GB" altLang="ja-JP" dirty="0"/>
              <a:t> how often characters in the story appear together, paragraph by paragraph.</a:t>
            </a:r>
          </a:p>
          <a:p>
            <a:pPr marL="158750" indent="0">
              <a:buNone/>
            </a:pPr>
            <a:r>
              <a:rPr kumimoji="1" lang="en-GB" altLang="ja-JP" dirty="0"/>
              <a:t>Appearing together is referred to by the technical term “co-occurrence.”</a:t>
            </a:r>
          </a:p>
          <a:p>
            <a:pPr marL="158750" indent="0">
              <a:buNone/>
            </a:pPr>
            <a:r>
              <a:rPr kumimoji="1" lang="en-GB" altLang="ja-JP" dirty="0"/>
              <a:t>In addition, as shown in the diagram of Melos and the others on the right, a diagram that represents relationships by connecting points with lines is called a network graph.</a:t>
            </a:r>
          </a:p>
          <a:p>
            <a:pPr marL="158750" indent="0">
              <a:buNone/>
            </a:pPr>
            <a:r>
              <a:rPr kumimoji="1" lang="en-GB" altLang="ja-JP" dirty="0"/>
              <a:t>The procedure is as follows.</a:t>
            </a:r>
          </a:p>
          <a:p>
            <a:pPr marL="158750" indent="0">
              <a:buNone/>
            </a:pPr>
            <a:r>
              <a:rPr kumimoji="1" lang="en-GB" altLang="ja-JP" dirty="0"/>
              <a:t>First, we extract the characters that appear in each paragraph using the </a:t>
            </a:r>
            <a:r>
              <a:rPr kumimoji="1" lang="en-GB" altLang="ja-JP" dirty="0" err="1"/>
              <a:t>persName</a:t>
            </a:r>
            <a:r>
              <a:rPr kumimoji="1" lang="en-GB" altLang="ja-JP" dirty="0"/>
              <a:t> tag.</a:t>
            </a:r>
          </a:p>
          <a:p>
            <a:pPr marL="158750" indent="0">
              <a:buNone/>
            </a:pPr>
            <a:r>
              <a:rPr kumimoji="1" lang="en-GB" altLang="ja-JP" dirty="0"/>
              <a:t>Next, for each paragraph, we count pairs of character IDs that appear together.</a:t>
            </a:r>
          </a:p>
          <a:p>
            <a:pPr marL="158750" indent="0">
              <a:buNone/>
            </a:pPr>
            <a:r>
              <a:rPr kumimoji="1" lang="en-GB" altLang="ja-JP" dirty="0"/>
              <a:t>Finally, we create a network graph and represent the frequency of co-occurrence using the thickness of the edges.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```description</a:t>
            </a:r>
          </a:p>
          <a:p>
            <a:pPr marL="158750" indent="0">
              <a:buNone/>
            </a:pPr>
            <a:r>
              <a:rPr kumimoji="1" lang="en-GB" altLang="ja-JP" dirty="0"/>
              <a:t>In this section, let’s </a:t>
            </a:r>
            <a:r>
              <a:rPr kumimoji="1" lang="en-GB" altLang="ja-JP" dirty="0" err="1"/>
              <a:t>analyze</a:t>
            </a:r>
            <a:r>
              <a:rPr kumimoji="1" lang="en-GB" altLang="ja-JP" dirty="0"/>
              <a:t> how often characters in the story appear together, paragraph by paragraph.</a:t>
            </a:r>
          </a:p>
          <a:p>
            <a:pPr marL="158750" indent="0">
              <a:buNone/>
            </a:pPr>
            <a:r>
              <a:rPr kumimoji="1" lang="en-GB" altLang="ja-JP" dirty="0"/>
              <a:t>Appearing together is referred to by the technical term “co-occurrence.”</a:t>
            </a:r>
          </a:p>
          <a:p>
            <a:pPr marL="158750" indent="0">
              <a:buNone/>
            </a:pPr>
            <a:r>
              <a:rPr kumimoji="1" lang="en-GB" altLang="ja-JP" dirty="0"/>
              <a:t>In addition, as shown in the diagram of Melos and the others on the right, a representation that connects points with lines to show relationships is called a network.</a:t>
            </a:r>
          </a:p>
          <a:p>
            <a:pPr marL="158750" indent="0">
              <a:buNone/>
            </a:pPr>
            <a:r>
              <a:rPr kumimoji="1" lang="en-GB" altLang="ja-JP" dirty="0"/>
              <a:t>The procedure is as follows.</a:t>
            </a:r>
          </a:p>
          <a:p>
            <a:pPr marL="158750" indent="0">
              <a:buNone/>
            </a:pPr>
            <a:r>
              <a:rPr kumimoji="1" lang="en-GB" altLang="ja-JP" dirty="0"/>
              <a:t>First, we extract the characters that appear in each paragraph using the </a:t>
            </a:r>
            <a:r>
              <a:rPr kumimoji="1" lang="en-GB" altLang="ja-JP" dirty="0" err="1"/>
              <a:t>persName</a:t>
            </a:r>
            <a:r>
              <a:rPr kumimoji="1" lang="en-GB" altLang="ja-JP" dirty="0"/>
              <a:t> tag.</a:t>
            </a:r>
          </a:p>
          <a:p>
            <a:pPr marL="158750" indent="0">
              <a:buNone/>
            </a:pPr>
            <a:r>
              <a:rPr kumimoji="1" lang="en-GB" altLang="ja-JP" dirty="0"/>
              <a:t>Next, for each paragraph, we count pairs of character IDs that appear together.</a:t>
            </a:r>
          </a:p>
          <a:p>
            <a:pPr marL="158750" indent="0">
              <a:buNone/>
            </a:pPr>
            <a:r>
              <a:rPr kumimoji="1" lang="en-GB" altLang="ja-JP" dirty="0"/>
              <a:t>Finally, we create a network graph and represent the frequency of co-occurrence using the thickness of the edges.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  <a:endParaRPr lang="en-US" altLang="ja-JP" dirty="0"/>
          </a:p>
          <a:p>
            <a:pPr marL="158750" indent="0">
              <a:buNone/>
            </a:pPr>
            <a:endParaRPr kumimoji="1" lang="en-AU" altLang="ja-JP" dirty="0"/>
          </a:p>
          <a:p>
            <a:pPr marL="158750" indent="0">
              <a:buNone/>
            </a:pP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65808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>
                <a:effectLst/>
                <a:latin typeface="Helvetica Neue" panose="02000503000000020004" pitchFamily="2" charset="0"/>
              </a:rPr>
              <a:t>Topic:Co-occurrence</a:t>
            </a:r>
            <a:r>
              <a:rPr lang="en-US" dirty="0">
                <a:effectLst/>
                <a:latin typeface="Helvetica Neue" panose="02000503000000020004" pitchFamily="2" charset="0"/>
              </a:rPr>
              <a:t> Network Analysis of Characters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>
                <a:effectLst/>
                <a:latin typeface="Helvetica Neue" panose="02000503000000020004" pitchFamily="2" charset="0"/>
              </a:rPr>
              <a:t>Voice:Joanna</a:t>
            </a:r>
            <a:endParaRPr lang="en-US" dirty="0"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```text</a:t>
            </a:r>
          </a:p>
          <a:p>
            <a:pPr marL="158750" indent="0">
              <a:buNone/>
            </a:pPr>
            <a:r>
              <a:rPr kumimoji="1" lang="en-GB" altLang="ja-JP" dirty="0"/>
              <a:t>First, as preparation, we load the libraries that are required.</a:t>
            </a:r>
          </a:p>
          <a:p>
            <a:pPr marL="158750" indent="0">
              <a:buNone/>
            </a:pPr>
            <a:r>
              <a:rPr kumimoji="1" lang="en-GB" altLang="ja-JP" dirty="0"/>
              <a:t>Here, we use </a:t>
            </a:r>
            <a:r>
              <a:rPr kumimoji="1" lang="en-GB" altLang="ja-JP" dirty="0" err="1"/>
              <a:t>NetworkX</a:t>
            </a:r>
            <a:r>
              <a:rPr kumimoji="1" lang="en-GB" altLang="ja-JP" dirty="0"/>
              <a:t> and Matplotlib.</a:t>
            </a:r>
          </a:p>
          <a:p>
            <a:pPr marL="158750" indent="0">
              <a:buNone/>
            </a:pPr>
            <a:r>
              <a:rPr kumimoji="1" lang="en-GB" altLang="ja-JP" dirty="0" err="1"/>
              <a:t>NetworkX</a:t>
            </a:r>
            <a:r>
              <a:rPr kumimoji="1" lang="en-GB" altLang="ja-JP" dirty="0"/>
              <a:t> is a powerful library for working with network graph structures in Python.</a:t>
            </a:r>
          </a:p>
          <a:p>
            <a:pPr marL="158750" indent="0">
              <a:buNone/>
            </a:pPr>
            <a:r>
              <a:rPr kumimoji="1" lang="en-GB" altLang="ja-JP" dirty="0"/>
              <a:t>It is designed to create, manipulate, </a:t>
            </a:r>
            <a:r>
              <a:rPr kumimoji="1" lang="en-GB" altLang="ja-JP" dirty="0" err="1"/>
              <a:t>analyze</a:t>
            </a:r>
            <a:r>
              <a:rPr kumimoji="1" lang="en-GB" altLang="ja-JP" dirty="0"/>
              <a:t>, and visualize network graphs composed of nodes, which are points, and edges, which are lines.</a:t>
            </a:r>
          </a:p>
          <a:p>
            <a:pPr marL="158750" indent="0">
              <a:buNone/>
            </a:pPr>
            <a:r>
              <a:rPr kumimoji="1" lang="en-GB" altLang="ja-JP" dirty="0"/>
              <a:t>Matplotlib is a Python library for data visualization.</a:t>
            </a:r>
          </a:p>
          <a:p>
            <a:pPr marL="158750" indent="0">
              <a:buNone/>
            </a:pPr>
            <a:r>
              <a:rPr kumimoji="1" lang="en-GB" altLang="ja-JP" dirty="0"/>
              <a:t>It is particularly well suited for creating two-dimensional graphs and can draw a wide variety of visualizations, from simple line graphs to complex heatmaps and three-dimensional plots.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```description</a:t>
            </a:r>
          </a:p>
          <a:p>
            <a:pPr marL="158750" indent="0">
              <a:buNone/>
            </a:pPr>
            <a:r>
              <a:rPr kumimoji="1" lang="en-GB" altLang="ja-JP" dirty="0"/>
              <a:t>First, as preparation, we load the required libraries.</a:t>
            </a:r>
          </a:p>
          <a:p>
            <a:pPr marL="158750" indent="0">
              <a:buNone/>
            </a:pPr>
            <a:r>
              <a:rPr kumimoji="1" lang="en-GB" altLang="ja-JP" dirty="0"/>
              <a:t>Here, we use </a:t>
            </a:r>
            <a:r>
              <a:rPr kumimoji="1" lang="en-GB" altLang="ja-JP" dirty="0" err="1"/>
              <a:t>NetworkX</a:t>
            </a:r>
            <a:r>
              <a:rPr kumimoji="1" lang="en-GB" altLang="ja-JP" dirty="0"/>
              <a:t> and Matplotlib.</a:t>
            </a:r>
          </a:p>
          <a:p>
            <a:pPr marL="158750" indent="0">
              <a:buNone/>
            </a:pPr>
            <a:r>
              <a:rPr kumimoji="1" lang="en-GB" altLang="ja-JP" dirty="0" err="1"/>
              <a:t>NetworkX</a:t>
            </a:r>
            <a:r>
              <a:rPr kumimoji="1" lang="en-GB" altLang="ja-JP" dirty="0"/>
              <a:t> is a powerful library for working with network graph structures in Python.</a:t>
            </a:r>
          </a:p>
          <a:p>
            <a:pPr marL="158750" indent="0">
              <a:buNone/>
            </a:pPr>
            <a:r>
              <a:rPr kumimoji="1" lang="en-GB" altLang="ja-JP" dirty="0"/>
              <a:t>It is designed to create, manipulate, </a:t>
            </a:r>
            <a:r>
              <a:rPr kumimoji="1" lang="en-GB" altLang="ja-JP" dirty="0" err="1"/>
              <a:t>analyze</a:t>
            </a:r>
            <a:r>
              <a:rPr kumimoji="1" lang="en-GB" altLang="ja-JP" dirty="0"/>
              <a:t>, and visualize network graphs composed of nodes, which are points, and edges, which are lines.</a:t>
            </a:r>
          </a:p>
          <a:p>
            <a:pPr marL="158750" indent="0">
              <a:buNone/>
            </a:pPr>
            <a:r>
              <a:rPr kumimoji="1" lang="en-GB" altLang="ja-JP" dirty="0"/>
              <a:t>Matplotlib is a representative Python library for data visualization.</a:t>
            </a:r>
          </a:p>
          <a:p>
            <a:pPr marL="158750" indent="0">
              <a:buNone/>
            </a:pPr>
            <a:r>
              <a:rPr kumimoji="1" lang="en-GB" altLang="ja-JP" dirty="0"/>
              <a:t>It is particularly well suited for creating two-dimensional graphs and can draw a wide variety of visualizations, from simple line graphs to complex heatmaps and three-dimensional plots.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426827731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>
                <a:effectLst/>
                <a:latin typeface="Helvetica Neue" panose="02000503000000020004" pitchFamily="2" charset="0"/>
              </a:rPr>
              <a:t>Topic:Co-occurrence</a:t>
            </a:r>
            <a:r>
              <a:rPr lang="en-US" dirty="0">
                <a:effectLst/>
                <a:latin typeface="Helvetica Neue" panose="02000503000000020004" pitchFamily="2" charset="0"/>
              </a:rPr>
              <a:t> Network Analysis of Characters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>
                <a:effectLst/>
                <a:latin typeface="Helvetica Neue" panose="02000503000000020004" pitchFamily="2" charset="0"/>
              </a:rPr>
              <a:t>Voice:Joanna</a:t>
            </a:r>
            <a:endParaRPr lang="en-US" dirty="0"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```text</a:t>
            </a:r>
          </a:p>
          <a:p>
            <a:pPr marL="158750" indent="0">
              <a:buNone/>
            </a:pPr>
            <a:r>
              <a:rPr kumimoji="1" lang="en-GB" altLang="ja-JP" dirty="0"/>
              <a:t>Next, we extract the characters that appear in the story.</a:t>
            </a:r>
          </a:p>
          <a:p>
            <a:pPr marL="158750" indent="0">
              <a:buNone/>
            </a:pPr>
            <a:r>
              <a:rPr kumimoji="1" lang="en-GB" altLang="ja-JP" dirty="0"/>
              <a:t>Here, the IDs assigned to each character and their actual name forms are stored in the </a:t>
            </a:r>
            <a:r>
              <a:rPr kumimoji="1" lang="en-GB" altLang="ja-JP" dirty="0" err="1"/>
              <a:t>listPerson</a:t>
            </a:r>
            <a:r>
              <a:rPr kumimoji="1" lang="en-GB" altLang="ja-JP" dirty="0"/>
              <a:t> tag near the end of the </a:t>
            </a:r>
            <a:r>
              <a:rPr kumimoji="1" lang="en-GB" altLang="ja-JP" dirty="0" err="1"/>
              <a:t>meros</a:t>
            </a:r>
            <a:r>
              <a:rPr kumimoji="1" lang="en-GB" altLang="ja-JP" dirty="0"/>
              <a:t> xml file.</a:t>
            </a:r>
          </a:p>
          <a:p>
            <a:pPr marL="158750" indent="0">
              <a:buNone/>
            </a:pPr>
            <a:r>
              <a:rPr kumimoji="1" lang="en-GB" altLang="ja-JP" dirty="0"/>
              <a:t>We organize this information into a variable called </a:t>
            </a:r>
            <a:r>
              <a:rPr kumimoji="1" lang="en-GB" altLang="ja-JP" dirty="0" err="1"/>
              <a:t>all_character</a:t>
            </a:r>
            <a:r>
              <a:rPr kumimoji="1" lang="en-GB" altLang="ja-JP" dirty="0"/>
              <a:t> and create a list, as shown on the right.</a:t>
            </a:r>
          </a:p>
          <a:p>
            <a:pPr marL="158750" indent="0">
              <a:buNone/>
            </a:pPr>
            <a:r>
              <a:rPr kumimoji="1" lang="en-GB" altLang="ja-JP" dirty="0"/>
              <a:t>On line eight, all person tags are extracted from the data.</a:t>
            </a:r>
          </a:p>
          <a:p>
            <a:pPr marL="158750" indent="0">
              <a:buNone/>
            </a:pPr>
            <a:r>
              <a:rPr kumimoji="1" lang="en-GB" altLang="ja-JP" dirty="0"/>
              <a:t>At the same time, on lines nine and ten, the name entered in xml I d, which serves as the ID, and the actual name entered in </a:t>
            </a:r>
            <a:r>
              <a:rPr kumimoji="1" lang="en-GB" altLang="ja-JP" dirty="0" err="1"/>
              <a:t>persName</a:t>
            </a:r>
            <a:r>
              <a:rPr kumimoji="1" lang="en-GB" altLang="ja-JP" dirty="0"/>
              <a:t> are combined into a single name set.</a:t>
            </a:r>
          </a:p>
          <a:p>
            <a:pPr marL="158750" indent="0">
              <a:buNone/>
            </a:pPr>
            <a:r>
              <a:rPr kumimoji="1" lang="en-GB" altLang="ja-JP" dirty="0"/>
              <a:t>These name sets are then repeatedly added to the </a:t>
            </a:r>
            <a:r>
              <a:rPr kumimoji="1" lang="en-GB" altLang="ja-JP" dirty="0" err="1"/>
              <a:t>all_character</a:t>
            </a:r>
            <a:r>
              <a:rPr kumimoji="1" lang="en-GB" altLang="ja-JP" dirty="0"/>
              <a:t> variable.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```description</a:t>
            </a:r>
          </a:p>
          <a:p>
            <a:pPr marL="158750" indent="0">
              <a:buNone/>
            </a:pPr>
            <a:r>
              <a:rPr kumimoji="1" lang="en-GB" altLang="ja-JP" dirty="0"/>
              <a:t>Next, we extract the characters that appear in the story.</a:t>
            </a:r>
          </a:p>
          <a:p>
            <a:pPr marL="158750" indent="0">
              <a:buNone/>
            </a:pPr>
            <a:r>
              <a:rPr kumimoji="1" lang="en-GB" altLang="ja-JP" dirty="0"/>
              <a:t>Here, the IDs assigned to the characters and the actual names by which they are referred to are stored in the </a:t>
            </a:r>
            <a:r>
              <a:rPr kumimoji="1" lang="en-GB" altLang="ja-JP" dirty="0" err="1"/>
              <a:t>listPerson</a:t>
            </a:r>
            <a:r>
              <a:rPr kumimoji="1" lang="en-GB" altLang="ja-JP" dirty="0"/>
              <a:t> tag near the end of the </a:t>
            </a:r>
            <a:r>
              <a:rPr kumimoji="1" lang="en-GB" altLang="ja-JP" dirty="0" err="1"/>
              <a:t>meros.xml</a:t>
            </a:r>
            <a:r>
              <a:rPr kumimoji="1" lang="en-GB" altLang="ja-JP" dirty="0"/>
              <a:t> file.</a:t>
            </a:r>
          </a:p>
          <a:p>
            <a:pPr marL="158750" indent="0">
              <a:buNone/>
            </a:pPr>
            <a:r>
              <a:rPr kumimoji="1" lang="en-GB" altLang="ja-JP" dirty="0"/>
              <a:t>We organize this information into a variable called </a:t>
            </a:r>
            <a:r>
              <a:rPr kumimoji="1" lang="en-GB" altLang="ja-JP" dirty="0" err="1"/>
              <a:t>all_character</a:t>
            </a:r>
            <a:r>
              <a:rPr kumimoji="1" lang="en-GB" altLang="ja-JP" dirty="0"/>
              <a:t> and create a list, as shown on the right.</a:t>
            </a:r>
          </a:p>
          <a:p>
            <a:pPr marL="158750" indent="0">
              <a:buNone/>
            </a:pPr>
            <a:r>
              <a:rPr kumimoji="1" lang="en-GB" altLang="ja-JP" dirty="0"/>
              <a:t>On line eight, all person tags are extracted from the data.</a:t>
            </a:r>
          </a:p>
          <a:p>
            <a:pPr marL="158750" indent="0">
              <a:buNone/>
            </a:pPr>
            <a:r>
              <a:rPr kumimoji="1" lang="en-GB" altLang="ja-JP" dirty="0"/>
              <a:t>At the same time, on lines nine and ten, the ID name entered in </a:t>
            </a:r>
            <a:r>
              <a:rPr kumimoji="1" lang="en-GB" altLang="ja-JP" dirty="0" err="1"/>
              <a:t>xml:id</a:t>
            </a:r>
            <a:r>
              <a:rPr kumimoji="1" lang="en-GB" altLang="ja-JP" dirty="0"/>
              <a:t> and the actual name entered in </a:t>
            </a:r>
            <a:r>
              <a:rPr kumimoji="1" lang="en-GB" altLang="ja-JP" dirty="0" err="1"/>
              <a:t>persName</a:t>
            </a:r>
            <a:r>
              <a:rPr kumimoji="1" lang="en-GB" altLang="ja-JP" dirty="0"/>
              <a:t> are combined into a single name set, which is then repeatedly added to </a:t>
            </a:r>
            <a:r>
              <a:rPr kumimoji="1" lang="en-GB" altLang="ja-JP" dirty="0" err="1"/>
              <a:t>all_character</a:t>
            </a:r>
            <a:r>
              <a:rPr kumimoji="1" lang="en-GB" altLang="ja-JP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  <a:endParaRPr lang="en-US" altLang="ja-JP" dirty="0"/>
          </a:p>
          <a:p>
            <a:pPr marL="158750" indent="0">
              <a:buNone/>
            </a:pPr>
            <a:endParaRPr kumimoji="1" lang="en-AU" altLang="ja-JP" dirty="0"/>
          </a:p>
        </p:txBody>
      </p:sp>
    </p:spTree>
    <p:extLst>
      <p:ext uri="{BB962C8B-B14F-4D97-AF65-F5344CB8AC3E}">
        <p14:creationId xmlns:p14="http://schemas.microsoft.com/office/powerpoint/2010/main" val="265654170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>
                <a:effectLst/>
                <a:latin typeface="Helvetica Neue" panose="02000503000000020004" pitchFamily="2" charset="0"/>
              </a:rPr>
              <a:t>Topic:Co-occurrence</a:t>
            </a:r>
            <a:r>
              <a:rPr lang="en-US" dirty="0">
                <a:effectLst/>
                <a:latin typeface="Helvetica Neue" panose="02000503000000020004" pitchFamily="2" charset="0"/>
              </a:rPr>
              <a:t> Network Analysis of Characters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>
                <a:effectLst/>
                <a:latin typeface="Helvetica Neue" panose="02000503000000020004" pitchFamily="2" charset="0"/>
              </a:rPr>
              <a:t>Voice:Joanna</a:t>
            </a:r>
            <a:endParaRPr lang="en-US" dirty="0"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```text</a:t>
            </a:r>
            <a:endParaRPr lang="en-AU" altLang="ja-JP" dirty="0">
              <a:solidFill>
                <a:srgbClr val="1F1F1F"/>
              </a:solidFill>
              <a:effectLst/>
              <a:latin typeface="Roboto" panose="02000000000000000000" pitchFamily="2" charset="0"/>
            </a:endParaRPr>
          </a:p>
          <a:p>
            <a:pPr marL="158750" indent="0">
              <a:buNone/>
            </a:pP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Next, we check which paragraphs contain each combination of characters from the list shown above.</a:t>
            </a:r>
          </a:p>
          <a:p>
            <a:pPr marL="158750" indent="0">
              <a:buNone/>
            </a:pP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To do this, on line eight, we extract the character names that appear in each paragraph of the main text.</a:t>
            </a:r>
          </a:p>
          <a:p>
            <a:pPr marL="158750" indent="0">
              <a:buNone/>
            </a:pP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These names are enclosed by </a:t>
            </a:r>
            <a:r>
              <a:rPr lang="en-GB" altLang="ja-JP" dirty="0" err="1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persName</a:t>
            </a: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 tags.</a:t>
            </a:r>
          </a:p>
          <a:p>
            <a:pPr marL="158750" indent="0">
              <a:buNone/>
            </a:pP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The character names have already been researched and tagged by the person who prepared this data.</a:t>
            </a:r>
          </a:p>
          <a:p>
            <a:pPr marL="158750" indent="0">
              <a:buNone/>
            </a:pP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In addition, on line nine, the value inside the </a:t>
            </a:r>
            <a:r>
              <a:rPr lang="en-GB" altLang="ja-JP" dirty="0" err="1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corresp</a:t>
            </a: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 attribute corresponds to the xml I d shown on an earlier slide.</a:t>
            </a:r>
          </a:p>
          <a:p>
            <a:pPr marL="158750" indent="0">
              <a:buNone/>
            </a:pP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In other words, regardless of how a character is referred to in the text, we can identify which character it is by checking the ID in the </a:t>
            </a:r>
            <a:r>
              <a:rPr lang="en-GB" altLang="ja-JP" dirty="0" err="1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corresp</a:t>
            </a: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 attribute.</a:t>
            </a:r>
          </a:p>
          <a:p>
            <a:pPr marL="158750" indent="0">
              <a:buNone/>
            </a:pP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When this program is run, the results shown on the right are produced, displaying the paragraph numbers in which each pair of characters co-occurs.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```description</a:t>
            </a:r>
            <a:endParaRPr lang="en-AU" altLang="ja-JP" dirty="0">
              <a:solidFill>
                <a:srgbClr val="1F1F1F"/>
              </a:solidFill>
              <a:effectLst/>
              <a:latin typeface="Roboto" panose="02000000000000000000" pitchFamily="2" charset="0"/>
            </a:endParaRPr>
          </a:p>
          <a:p>
            <a:pPr marL="158750" indent="0">
              <a:buNone/>
            </a:pP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Next, we examine which paragraphs contain each combination of characters from the list shown above.</a:t>
            </a:r>
          </a:p>
          <a:p>
            <a:pPr marL="158750" indent="0">
              <a:buNone/>
            </a:pP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To do this, on line eight, we extract the character names enclosed by </a:t>
            </a:r>
            <a:r>
              <a:rPr lang="en-GB" altLang="ja-JP" dirty="0" err="1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persName</a:t>
            </a: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 tags that are used in each paragraph of the main text.</a:t>
            </a:r>
          </a:p>
          <a:p>
            <a:pPr marL="158750" indent="0">
              <a:buNone/>
            </a:pP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These character names were researched in advance and tagged by the person who prepared this data.</a:t>
            </a:r>
          </a:p>
          <a:p>
            <a:pPr marL="158750" indent="0">
              <a:buNone/>
            </a:pP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In addition, on line nine, the value inside the </a:t>
            </a:r>
            <a:r>
              <a:rPr lang="en-GB" altLang="ja-JP" dirty="0" err="1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corresp</a:t>
            </a: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 attribute corresponds to the </a:t>
            </a:r>
            <a:r>
              <a:rPr lang="en-GB" altLang="ja-JP" dirty="0" err="1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xml:id</a:t>
            </a: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 shown on an earlier slide.</a:t>
            </a:r>
          </a:p>
          <a:p>
            <a:pPr marL="158750" indent="0">
              <a:buNone/>
            </a:pP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In other words, no matter how a character is referred to in the text, we can identify which character it is by checking the ID in the </a:t>
            </a:r>
            <a:r>
              <a:rPr lang="en-GB" altLang="ja-JP" dirty="0" err="1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corresp</a:t>
            </a: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 attribute.</a:t>
            </a:r>
          </a:p>
          <a:p>
            <a:pPr marL="158750" indent="0">
              <a:buNone/>
            </a:pPr>
            <a:r>
              <a:rPr lang="en-GB" altLang="ja-JP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When this program is run, the results shown on the right are displayed, showing each pair of characters and the paragraph numbers in which they co-occur.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62509242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>
                <a:effectLst/>
                <a:latin typeface="Helvetica Neue" panose="02000503000000020004" pitchFamily="2" charset="0"/>
              </a:rPr>
              <a:t>Topic:Co-occurrence</a:t>
            </a:r>
            <a:r>
              <a:rPr lang="en-US" dirty="0">
                <a:effectLst/>
                <a:latin typeface="Helvetica Neue" panose="02000503000000020004" pitchFamily="2" charset="0"/>
              </a:rPr>
              <a:t> Network Analysis of Characters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>
                <a:effectLst/>
                <a:latin typeface="Helvetica Neue" panose="02000503000000020004" pitchFamily="2" charset="0"/>
              </a:rPr>
              <a:t>Voice:Joanna</a:t>
            </a:r>
            <a:endParaRPr lang="en-US" dirty="0"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```text</a:t>
            </a:r>
          </a:p>
          <a:p>
            <a:pPr marL="158750" indent="0">
              <a:buNone/>
            </a:pPr>
            <a:r>
              <a:rPr kumimoji="1" lang="en-GB" altLang="ja-JP" dirty="0"/>
              <a:t>Now that we know which pairs of characters co-occur and the paragraph numbers in which they appear, let’s use a library called </a:t>
            </a:r>
            <a:r>
              <a:rPr kumimoji="1" lang="en-GB" altLang="ja-JP" dirty="0" err="1"/>
              <a:t>NetworkX</a:t>
            </a:r>
            <a:r>
              <a:rPr kumimoji="1" lang="en-GB" altLang="ja-JP" dirty="0"/>
              <a:t> to draw them on the screen.</a:t>
            </a:r>
          </a:p>
          <a:p>
            <a:pPr marL="158750" indent="0">
              <a:buNone/>
            </a:pPr>
            <a:r>
              <a:rPr kumimoji="1" lang="en-GB" altLang="ja-JP" dirty="0"/>
              <a:t>For an explanation of </a:t>
            </a:r>
            <a:r>
              <a:rPr kumimoji="1" lang="en-GB" altLang="ja-JP" dirty="0" err="1"/>
              <a:t>NetworkX</a:t>
            </a:r>
            <a:r>
              <a:rPr kumimoji="1" lang="en-GB" altLang="ja-JP" dirty="0"/>
              <a:t> itself, please refer directly to the sections from, “What is a Network”, to “Explanation of the Code”, in the Google </a:t>
            </a:r>
            <a:r>
              <a:rPr kumimoji="1" lang="en-GB" altLang="ja-JP" dirty="0" err="1"/>
              <a:t>Colab</a:t>
            </a:r>
            <a:r>
              <a:rPr kumimoji="1" lang="en-GB" altLang="ja-JP" dirty="0"/>
              <a:t> notebook titled T E I hands-on E N.</a:t>
            </a:r>
          </a:p>
          <a:p>
            <a:pPr marL="158750" indent="0">
              <a:buNone/>
            </a:pPr>
            <a:r>
              <a:rPr kumimoji="1" lang="en-GB" altLang="ja-JP" dirty="0"/>
              <a:t>These sections explain the basics of drawing edges between nodes.</a:t>
            </a:r>
          </a:p>
          <a:p>
            <a:pPr marL="158750" indent="0">
              <a:buNone/>
            </a:pPr>
            <a:r>
              <a:rPr kumimoji="1" lang="en-GB" altLang="ja-JP" dirty="0"/>
              <a:t>It is also fine to move on to the next video for now.</a:t>
            </a:r>
            <a:endParaRPr lang="en-US" dirty="0"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```description</a:t>
            </a:r>
          </a:p>
          <a:p>
            <a:pPr marL="158750" indent="0">
              <a:buNone/>
            </a:pPr>
            <a:r>
              <a:rPr kumimoji="1" lang="en-GB" altLang="ja-JP" dirty="0"/>
              <a:t>Now that we know which pairs of characters co-occur and the paragraph numbers in which they appear, let’s use a library called </a:t>
            </a:r>
            <a:r>
              <a:rPr kumimoji="1" lang="en-GB" altLang="ja-JP" dirty="0" err="1"/>
              <a:t>NetworkX</a:t>
            </a:r>
            <a:r>
              <a:rPr kumimoji="1" lang="en-GB" altLang="ja-JP" dirty="0"/>
              <a:t> to draw them on the screen.</a:t>
            </a:r>
          </a:p>
          <a:p>
            <a:pPr marL="158750" indent="0">
              <a:buNone/>
            </a:pPr>
            <a:r>
              <a:rPr kumimoji="1" lang="en-GB" altLang="ja-JP" dirty="0"/>
              <a:t>For an explanation of </a:t>
            </a:r>
            <a:r>
              <a:rPr kumimoji="1" lang="en-GB" altLang="ja-JP" dirty="0" err="1"/>
              <a:t>NetworkX</a:t>
            </a:r>
            <a:r>
              <a:rPr kumimoji="1" lang="en-GB" altLang="ja-JP" dirty="0"/>
              <a:t> itself, please refer directly to the sections from “What is a Network”, to “Explanation of the Code” in the Google </a:t>
            </a:r>
            <a:r>
              <a:rPr kumimoji="1" lang="en-GB" altLang="ja-JP" dirty="0" err="1"/>
              <a:t>Colab</a:t>
            </a:r>
            <a:r>
              <a:rPr kumimoji="1" lang="en-GB" altLang="ja-JP" dirty="0"/>
              <a:t> notebook titled T E I hands-on E N.</a:t>
            </a:r>
          </a:p>
          <a:p>
            <a:pPr marL="158750" indent="0">
              <a:buNone/>
            </a:pPr>
            <a:r>
              <a:rPr kumimoji="1" lang="en-GB" altLang="ja-JP" dirty="0"/>
              <a:t>These sections explain the basics of drawing edges between nodes.</a:t>
            </a:r>
          </a:p>
          <a:p>
            <a:pPr marL="158750" indent="0">
              <a:buNone/>
            </a:pPr>
            <a:r>
              <a:rPr kumimoji="1" lang="en-GB" altLang="ja-JP" dirty="0"/>
              <a:t>It is fine to move on to the next video for now.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  <a:endParaRPr lang="en-US" altLang="ja-JP" dirty="0"/>
          </a:p>
          <a:p>
            <a:pPr marL="158750" indent="0">
              <a:buNone/>
            </a:pPr>
            <a:endParaRPr kumimoji="1" lang="en-AU" altLang="ja-JP" dirty="0"/>
          </a:p>
        </p:txBody>
      </p:sp>
    </p:spTree>
    <p:extLst>
      <p:ext uri="{BB962C8B-B14F-4D97-AF65-F5344CB8AC3E}">
        <p14:creationId xmlns:p14="http://schemas.microsoft.com/office/powerpoint/2010/main" val="97559185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>
                <a:effectLst/>
                <a:latin typeface="Helvetica Neue" panose="02000503000000020004" pitchFamily="2" charset="0"/>
              </a:rPr>
              <a:t>Topic:Co-occurrence</a:t>
            </a:r>
            <a:r>
              <a:rPr lang="en-US" dirty="0">
                <a:effectLst/>
                <a:latin typeface="Helvetica Neue" panose="02000503000000020004" pitchFamily="2" charset="0"/>
              </a:rPr>
              <a:t> Network Analysis of Characters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>
                <a:effectLst/>
                <a:latin typeface="Helvetica Neue" panose="02000503000000020004" pitchFamily="2" charset="0"/>
              </a:rPr>
              <a:t>Voice:Joanna</a:t>
            </a:r>
            <a:endParaRPr lang="en-US" dirty="0"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```text</a:t>
            </a:r>
            <a:endParaRPr kumimoji="1" lang="en-AU" altLang="ja-JP" dirty="0"/>
          </a:p>
          <a:p>
            <a:pPr marL="158750" indent="0">
              <a:buNone/>
            </a:pPr>
            <a:r>
              <a:rPr kumimoji="1" lang="en-GB" altLang="ja-JP" dirty="0"/>
              <a:t>Now, we will finally use </a:t>
            </a:r>
            <a:r>
              <a:rPr kumimoji="1" lang="en-GB" altLang="ja-JP" dirty="0" err="1"/>
              <a:t>NetworkX</a:t>
            </a:r>
            <a:r>
              <a:rPr kumimoji="1" lang="en-GB" altLang="ja-JP" dirty="0"/>
              <a:t> to display the co-occurring character pairs in Run, Melos! and their co-occurrence frequencies, color-coded by paragraph.</a:t>
            </a:r>
          </a:p>
          <a:p>
            <a:pPr marL="158750" indent="0">
              <a:buNone/>
            </a:pPr>
            <a:r>
              <a:rPr kumimoji="1" lang="en-GB" altLang="ja-JP" dirty="0"/>
              <a:t>In the notebook, the program is divided into two parts.</a:t>
            </a:r>
          </a:p>
          <a:p>
            <a:pPr marL="158750" indent="0">
              <a:buNone/>
            </a:pPr>
            <a:r>
              <a:rPr kumimoji="1" lang="en-GB" altLang="ja-JP" dirty="0"/>
              <a:t>First, in order to display Japanese text, it is necessary to download a Japanese font.</a:t>
            </a:r>
          </a:p>
          <a:p>
            <a:pPr marL="158750" indent="0">
              <a:buNone/>
            </a:pPr>
            <a:r>
              <a:rPr kumimoji="1" lang="en-GB" altLang="ja-JP" dirty="0"/>
              <a:t>Please run the first program in </a:t>
            </a:r>
            <a:r>
              <a:rPr kumimoji="1" lang="en-GB" altLang="ja-JP" dirty="0" err="1"/>
              <a:t>Colab</a:t>
            </a:r>
            <a:r>
              <a:rPr kumimoji="1" lang="en-GB" altLang="ja-JP" dirty="0"/>
              <a:t> in advance.</a:t>
            </a:r>
          </a:p>
          <a:p>
            <a:pPr marL="158750" indent="0">
              <a:buNone/>
            </a:pPr>
            <a:r>
              <a:rPr kumimoji="1" lang="en-GB" altLang="ja-JP" dirty="0"/>
              <a:t>Like other data, the font will be downloaded to </a:t>
            </a:r>
            <a:r>
              <a:rPr kumimoji="1" lang="en-GB" altLang="ja-JP" dirty="0" err="1"/>
              <a:t>Colab’s</a:t>
            </a:r>
            <a:r>
              <a:rPr kumimoji="1" lang="en-GB" altLang="ja-JP" dirty="0"/>
              <a:t> temporary file storage.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```description</a:t>
            </a:r>
            <a:endParaRPr kumimoji="1" lang="en-AU" altLang="ja-JP" dirty="0"/>
          </a:p>
          <a:p>
            <a:pPr marL="158750" indent="0">
              <a:buNone/>
            </a:pPr>
            <a:r>
              <a:rPr kumimoji="1" lang="en-GB" altLang="ja-JP" dirty="0"/>
              <a:t>Now, we will finally use </a:t>
            </a:r>
            <a:r>
              <a:rPr kumimoji="1" lang="en-GB" altLang="ja-JP" dirty="0" err="1"/>
              <a:t>NetworkX</a:t>
            </a:r>
            <a:r>
              <a:rPr kumimoji="1" lang="en-GB" altLang="ja-JP" dirty="0"/>
              <a:t> to display the co-occurring character pairs in Run, Melos! and their co-occurrence frequencies, color-coded by paragraph.</a:t>
            </a:r>
          </a:p>
          <a:p>
            <a:pPr marL="158750" indent="0">
              <a:buNone/>
            </a:pPr>
            <a:r>
              <a:rPr kumimoji="1" lang="en-GB" altLang="ja-JP" dirty="0"/>
              <a:t>In the notebook, the program is divided into two parts.</a:t>
            </a:r>
          </a:p>
          <a:p>
            <a:pPr marL="158750" indent="0">
              <a:buNone/>
            </a:pPr>
            <a:r>
              <a:rPr kumimoji="1" lang="en-GB" altLang="ja-JP" dirty="0"/>
              <a:t>First, to display Japanese text, we need to download a Japanese font.</a:t>
            </a:r>
          </a:p>
          <a:p>
            <a:pPr marL="158750" indent="0">
              <a:buNone/>
            </a:pPr>
            <a:r>
              <a:rPr kumimoji="1" lang="en-GB" altLang="ja-JP" dirty="0"/>
              <a:t>Please run the first program in </a:t>
            </a:r>
            <a:r>
              <a:rPr kumimoji="1" lang="en-GB" altLang="ja-JP" dirty="0" err="1"/>
              <a:t>Colab</a:t>
            </a:r>
            <a:r>
              <a:rPr kumimoji="1" lang="en-GB" altLang="ja-JP" dirty="0"/>
              <a:t> in advance.</a:t>
            </a:r>
          </a:p>
          <a:p>
            <a:pPr marL="158750" indent="0">
              <a:buNone/>
            </a:pPr>
            <a:r>
              <a:rPr kumimoji="1" lang="en-GB" altLang="ja-JP" dirty="0"/>
              <a:t>Like other data, the font will be downloaded to </a:t>
            </a:r>
            <a:r>
              <a:rPr kumimoji="1" lang="en-GB" altLang="ja-JP" dirty="0" err="1"/>
              <a:t>Colab’s</a:t>
            </a:r>
            <a:r>
              <a:rPr kumimoji="1" lang="en-GB" altLang="ja-JP" dirty="0"/>
              <a:t> temporary file storage.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33698201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31B46-657F-5C7C-4A44-C89C7E333D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2202FF1-9499-3811-A571-A2B177AEBF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A47DDE3-0979-5E5A-AC12-51849F658F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>
                <a:effectLst/>
                <a:latin typeface="Helvetica Neue" panose="02000503000000020004" pitchFamily="2" charset="0"/>
              </a:rPr>
              <a:t>Topic:Co-occurrence</a:t>
            </a:r>
            <a:r>
              <a:rPr lang="en-US" dirty="0">
                <a:effectLst/>
                <a:latin typeface="Helvetica Neue" panose="02000503000000020004" pitchFamily="2" charset="0"/>
              </a:rPr>
              <a:t> Network Analysis of Characters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>
                <a:effectLst/>
                <a:latin typeface="Helvetica Neue" panose="02000503000000020004" pitchFamily="2" charset="0"/>
              </a:rPr>
              <a:t>Voice:Joanna</a:t>
            </a:r>
            <a:endParaRPr lang="en-US" dirty="0"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```text</a:t>
            </a:r>
          </a:p>
          <a:p>
            <a:pPr marL="158750" indent="0">
              <a:buNone/>
            </a:pPr>
            <a:r>
              <a:rPr kumimoji="1" lang="en-GB" altLang="ja-JP" dirty="0"/>
              <a:t>After downloading the Japanese font, press the final run button to visualize the co-occurrence network.</a:t>
            </a:r>
          </a:p>
          <a:p>
            <a:pPr marL="158750" indent="0">
              <a:buNone/>
            </a:pPr>
            <a:r>
              <a:rPr kumimoji="1" lang="en-GB" altLang="ja-JP" dirty="0"/>
              <a:t>Did you get a graph like the one shown on the screen?</a:t>
            </a:r>
          </a:p>
          <a:p>
            <a:pPr marL="158750" indent="0">
              <a:buNone/>
            </a:pPr>
            <a:r>
              <a:rPr kumimoji="1" lang="en-GB" altLang="ja-JP" dirty="0"/>
              <a:t>The light blue nodes represent characters.</a:t>
            </a:r>
          </a:p>
          <a:p>
            <a:pPr marL="158750" indent="0">
              <a:buNone/>
            </a:pPr>
            <a:r>
              <a:rPr kumimoji="1" lang="en-GB" altLang="ja-JP" dirty="0"/>
              <a:t>Each edge indicates that two characters appear together in the same paragraph, that is, their “co-occurrence.”</a:t>
            </a:r>
          </a:p>
          <a:p>
            <a:pPr marL="158750" indent="0">
              <a:buNone/>
            </a:pPr>
            <a:r>
              <a:rPr kumimoji="1" lang="en-GB" altLang="ja-JP" dirty="0"/>
              <a:t>In addition, the thickness of each edge shows the frequency of co-occurrence.</a:t>
            </a:r>
          </a:p>
          <a:p>
            <a:pPr marL="158750" indent="0">
              <a:buNone/>
            </a:pPr>
            <a:r>
              <a:rPr kumimoji="1" lang="en-GB" altLang="ja-JP" dirty="0"/>
              <a:t>The thicker the edge, the more often the characters appear together in the same paragraph.</a:t>
            </a:r>
          </a:p>
          <a:p>
            <a:pPr marL="158750" indent="0">
              <a:buNone/>
            </a:pPr>
            <a:r>
              <a:rPr kumimoji="1" lang="en-GB" altLang="ja-JP" dirty="0"/>
              <a:t>The </a:t>
            </a:r>
            <a:r>
              <a:rPr kumimoji="1" lang="en-GB" altLang="ja-JP" dirty="0" err="1"/>
              <a:t>color</a:t>
            </a:r>
            <a:r>
              <a:rPr kumimoji="1" lang="en-GB" altLang="ja-JP" dirty="0"/>
              <a:t> of each edge indicates the paragraph in which the co-occurrence occurs.</a:t>
            </a:r>
          </a:p>
          <a:p>
            <a:pPr marL="158750" indent="0">
              <a:buNone/>
            </a:pPr>
            <a:r>
              <a:rPr kumimoji="1" lang="en-GB" altLang="ja-JP" dirty="0"/>
              <a:t>The corresponding legend is shown on the graph.</a:t>
            </a:r>
          </a:p>
          <a:p>
            <a:pPr marL="158750" indent="0">
              <a:buNone/>
            </a:pPr>
            <a:r>
              <a:rPr kumimoji="1" lang="en-GB" altLang="ja-JP" dirty="0"/>
              <a:t>For a more detailed explanation, please read the notebook.</a:t>
            </a:r>
          </a:p>
          <a:p>
            <a:pPr marL="158750" indent="0">
              <a:buNone/>
            </a:pPr>
            <a:r>
              <a:rPr kumimoji="1" lang="en-GB" altLang="ja-JP" dirty="0"/>
              <a:t>For example, by clearly seeing the thickness of the edges,</a:t>
            </a:r>
          </a:p>
          <a:p>
            <a:pPr marL="158750" indent="0">
              <a:buNone/>
            </a:pPr>
            <a:r>
              <a:rPr kumimoji="1" lang="en-GB" altLang="ja-JP" dirty="0"/>
              <a:t>[break:</a:t>
            </a:r>
            <a:r>
              <a:rPr lang="en-GB" dirty="0"/>
              <a:t>"</a:t>
            </a:r>
            <a:r>
              <a:rPr kumimoji="1" lang="el-GR" altLang="ja-JP" dirty="0"/>
              <a:t>0.5</a:t>
            </a:r>
            <a:r>
              <a:rPr kumimoji="1" lang="en-GB" altLang="ja-JP" dirty="0"/>
              <a:t>s"]</a:t>
            </a:r>
          </a:p>
          <a:p>
            <a:pPr marL="158750" indent="0">
              <a:buNone/>
            </a:pPr>
            <a:r>
              <a:rPr kumimoji="1" lang="en-GB" altLang="ja-JP" dirty="0"/>
              <a:t>the number of edges,</a:t>
            </a:r>
          </a:p>
          <a:p>
            <a:pPr marL="158750" indent="0">
              <a:buNone/>
            </a:pPr>
            <a:r>
              <a:rPr kumimoji="1" lang="en-GB" altLang="ja-JP" dirty="0"/>
              <a:t>[break:</a:t>
            </a:r>
            <a:r>
              <a:rPr lang="en-GB" dirty="0"/>
              <a:t>"</a:t>
            </a:r>
            <a:r>
              <a:rPr kumimoji="1" lang="el-GR" altLang="ja-JP" dirty="0"/>
              <a:t>0.5</a:t>
            </a:r>
            <a:r>
              <a:rPr kumimoji="1" lang="en-GB" altLang="ja-JP" dirty="0"/>
              <a:t>s"]</a:t>
            </a:r>
          </a:p>
          <a:p>
            <a:pPr marL="158750" indent="0">
              <a:buNone/>
            </a:pPr>
            <a:r>
              <a:rPr kumimoji="1" lang="en-GB" altLang="ja-JP" dirty="0"/>
              <a:t>and the variety of </a:t>
            </a:r>
            <a:r>
              <a:rPr kumimoji="1" lang="en-GB" altLang="ja-JP" dirty="0" err="1"/>
              <a:t>colors</a:t>
            </a:r>
            <a:r>
              <a:rPr kumimoji="1" lang="en-GB" altLang="ja-JP" dirty="0"/>
              <a:t>,</a:t>
            </a:r>
          </a:p>
          <a:p>
            <a:pPr marL="158750" indent="0">
              <a:buNone/>
            </a:pPr>
            <a:r>
              <a:rPr kumimoji="1" lang="en-GB" altLang="ja-JP" dirty="0"/>
              <a:t>[break:</a:t>
            </a:r>
            <a:r>
              <a:rPr lang="en-GB" dirty="0"/>
              <a:t>"</a:t>
            </a:r>
            <a:r>
              <a:rPr kumimoji="1" lang="el-GR" altLang="ja-JP" dirty="0"/>
              <a:t>0.5</a:t>
            </a:r>
            <a:r>
              <a:rPr kumimoji="1" lang="en-GB" altLang="ja-JP" dirty="0"/>
              <a:t>s"]</a:t>
            </a:r>
          </a:p>
          <a:p>
            <a:pPr marL="158750" indent="0">
              <a:buNone/>
            </a:pPr>
            <a:r>
              <a:rPr kumimoji="1" lang="en-GB" altLang="ja-JP" dirty="0"/>
              <a:t>we can understand the importance of relationships between specific characters,</a:t>
            </a:r>
          </a:p>
          <a:p>
            <a:pPr marL="158750" indent="0">
              <a:buNone/>
            </a:pPr>
            <a:r>
              <a:rPr kumimoji="1" lang="en-GB" altLang="ja-JP" dirty="0"/>
              <a:t>[break:</a:t>
            </a:r>
            <a:r>
              <a:rPr lang="en-GB" dirty="0"/>
              <a:t>"</a:t>
            </a:r>
            <a:r>
              <a:rPr kumimoji="1" lang="el-GR" altLang="ja-JP" dirty="0"/>
              <a:t>0.5</a:t>
            </a:r>
            <a:r>
              <a:rPr kumimoji="1" lang="en-GB" altLang="ja-JP" dirty="0"/>
              <a:t>s"]</a:t>
            </a:r>
          </a:p>
          <a:p>
            <a:pPr marL="158750" indent="0">
              <a:buNone/>
            </a:pPr>
            <a:r>
              <a:rPr kumimoji="1" lang="en-GB" altLang="ja-JP" dirty="0"/>
              <a:t>the importance of characters within the story,</a:t>
            </a:r>
            <a:endParaRPr kumimoji="1" lang="el-GR" altLang="ja-JP" dirty="0"/>
          </a:p>
          <a:p>
            <a:pPr marL="158750" indent="0">
              <a:buNone/>
            </a:pPr>
            <a:r>
              <a:rPr lang="en-GB" dirty="0"/>
              <a:t>[break:"</a:t>
            </a:r>
            <a:r>
              <a:rPr lang="el-GR" dirty="0"/>
              <a:t>0.5</a:t>
            </a:r>
            <a:r>
              <a:rPr lang="en-GB" dirty="0"/>
              <a:t>s"]</a:t>
            </a:r>
          </a:p>
          <a:p>
            <a:pPr marL="158750" indent="0">
              <a:buNone/>
            </a:pPr>
            <a:r>
              <a:rPr kumimoji="1" lang="en-GB" altLang="ja-JP" dirty="0"/>
              <a:t>and changes in human relationships as the narrative develops.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+mj-lt"/>
              <a:buNone/>
              <a:tabLst/>
              <a:defRPr/>
            </a:pPr>
            <a:r>
              <a:rPr lang="en-GB" dirty="0"/>
              <a:t>[break:"1s"]</a:t>
            </a:r>
          </a:p>
          <a:p>
            <a:pPr marL="158750" indent="0">
              <a:buNone/>
            </a:pPr>
            <a:r>
              <a:rPr kumimoji="1" lang="en-GB" altLang="ja-JP" dirty="0"/>
              <a:t>If more detailed analysis is needed, these relationships can be explored further by comparing them with the specific content of each paragraph.</a:t>
            </a:r>
            <a:endParaRPr lang="en-US" dirty="0"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```description</a:t>
            </a:r>
          </a:p>
          <a:p>
            <a:pPr marL="158750" indent="0">
              <a:buNone/>
            </a:pPr>
            <a:r>
              <a:rPr kumimoji="1" lang="en-GB" altLang="ja-JP" dirty="0"/>
              <a:t>After downloading the Japanese font, press the final run button to visualize the co-occurrence network.</a:t>
            </a:r>
          </a:p>
          <a:p>
            <a:pPr marL="158750" indent="0">
              <a:buNone/>
            </a:pPr>
            <a:r>
              <a:rPr kumimoji="1" lang="en-GB" altLang="ja-JP" dirty="0"/>
              <a:t>Did you get a graph like the one shown on the screen?</a:t>
            </a:r>
          </a:p>
          <a:p>
            <a:pPr marL="158750" indent="0">
              <a:buNone/>
            </a:pPr>
            <a:r>
              <a:rPr kumimoji="1" lang="en-GB" altLang="ja-JP" dirty="0"/>
              <a:t>The light blue nodes represent characters.</a:t>
            </a:r>
          </a:p>
          <a:p>
            <a:pPr marL="158750" indent="0">
              <a:buNone/>
            </a:pPr>
            <a:r>
              <a:rPr kumimoji="1" lang="en-GB" altLang="ja-JP" dirty="0"/>
              <a:t>Each edge shows that two characters appear together in the same paragraph, in other words, their “co-occurrence.”</a:t>
            </a:r>
          </a:p>
          <a:p>
            <a:pPr marL="158750" indent="0">
              <a:buNone/>
            </a:pPr>
            <a:r>
              <a:rPr kumimoji="1" lang="en-GB" altLang="ja-JP" dirty="0"/>
              <a:t>In addition, the thickness of each edge indicates the frequency of co-occurrence.</a:t>
            </a:r>
          </a:p>
          <a:p>
            <a:pPr marL="158750" indent="0">
              <a:buNone/>
            </a:pPr>
            <a:r>
              <a:rPr kumimoji="1" lang="en-GB" altLang="ja-JP" dirty="0"/>
              <a:t>Thicker edges mean that the characters appear together more often in the same paragraph.</a:t>
            </a:r>
          </a:p>
          <a:p>
            <a:pPr marL="158750" indent="0">
              <a:buNone/>
            </a:pPr>
            <a:r>
              <a:rPr kumimoji="1" lang="en-GB" altLang="ja-JP" dirty="0"/>
              <a:t>The </a:t>
            </a:r>
            <a:r>
              <a:rPr kumimoji="1" lang="en-GB" altLang="ja-JP" dirty="0" err="1"/>
              <a:t>color</a:t>
            </a:r>
            <a:r>
              <a:rPr kumimoji="1" lang="en-GB" altLang="ja-JP" dirty="0"/>
              <a:t> of each edge shows in which paragraph the co-occurrence occurs.</a:t>
            </a:r>
          </a:p>
          <a:p>
            <a:pPr marL="158750" indent="0">
              <a:buNone/>
            </a:pPr>
            <a:r>
              <a:rPr kumimoji="1" lang="en-GB" altLang="ja-JP" dirty="0"/>
              <a:t>The corresponding legend is displayed on the graph.</a:t>
            </a:r>
          </a:p>
          <a:p>
            <a:pPr marL="158750" indent="0">
              <a:buNone/>
            </a:pPr>
            <a:r>
              <a:rPr kumimoji="1" lang="en-GB" altLang="ja-JP" dirty="0"/>
              <a:t>For a more detailed explanation, please read the notebook.</a:t>
            </a:r>
          </a:p>
          <a:p>
            <a:pPr marL="158750" indent="0">
              <a:buNone/>
            </a:pPr>
            <a:r>
              <a:rPr kumimoji="1" lang="en-GB" altLang="ja-JP" dirty="0"/>
              <a:t>For example, by clearly seeing the thickness of the edges, the number of edges, and the variety of </a:t>
            </a:r>
            <a:r>
              <a:rPr kumimoji="1" lang="en-GB" altLang="ja-JP" dirty="0" err="1"/>
              <a:t>colors</a:t>
            </a:r>
            <a:r>
              <a:rPr kumimoji="1" lang="en-GB" altLang="ja-JP" dirty="0"/>
              <a:t>, we can understand the importance of relationships between specific characters, the importance of characters within the story, and changes in relationships as the narrative develops.</a:t>
            </a:r>
          </a:p>
          <a:p>
            <a:pPr marL="158750" indent="0">
              <a:buNone/>
            </a:pPr>
            <a:r>
              <a:rPr kumimoji="1" lang="en-GB" altLang="ja-JP" dirty="0"/>
              <a:t>If more detailed analysis is needed, these relationships can be explored further by comparing them with the specific content of each paragraph.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03231005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>
                <a:effectLst/>
                <a:latin typeface="Helvetica Neue" panose="02000503000000020004" pitchFamily="2" charset="0"/>
              </a:rPr>
              <a:t>Topic:Co-occurrence</a:t>
            </a:r>
            <a:r>
              <a:rPr lang="en-US" dirty="0">
                <a:effectLst/>
                <a:latin typeface="Helvetica Neue" panose="02000503000000020004" pitchFamily="2" charset="0"/>
              </a:rPr>
              <a:t> Network Analysis of Characters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>
                <a:effectLst/>
                <a:latin typeface="Helvetica Neue" panose="02000503000000020004" pitchFamily="2" charset="0"/>
              </a:rPr>
              <a:t>Voice:Joanna</a:t>
            </a:r>
            <a:endParaRPr lang="en-US" dirty="0"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```text</a:t>
            </a:r>
          </a:p>
          <a:p>
            <a:pPr marL="158750" indent="0">
              <a:buNone/>
            </a:pPr>
            <a:r>
              <a:rPr kumimoji="1" lang="en-US" altLang="ja-JP" dirty="0"/>
              <a:t>This video introduced text analysis using the T E I version of Run, Melos.</a:t>
            </a:r>
          </a:p>
          <a:p>
            <a:pPr marL="158750" indent="0">
              <a:buNone/>
            </a:pPr>
            <a:r>
              <a:rPr kumimoji="1" lang="en-US" altLang="ja-JP" dirty="0"/>
              <a:t>The notebook can be copied and adapted for </a:t>
            </a:r>
            <a:r>
              <a:rPr kumimoji="1" lang="en-US" altLang="ja-JP"/>
              <a:t>creating T E I </a:t>
            </a:r>
            <a:r>
              <a:rPr kumimoji="1" lang="en-US" altLang="ja-JP" dirty="0"/>
              <a:t>versions of other works.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  <a:endParaRPr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```description</a:t>
            </a:r>
          </a:p>
          <a:p>
            <a:pPr marL="158750" indent="0">
              <a:buNone/>
            </a:pPr>
            <a:r>
              <a:rPr kumimoji="1" lang="en-US" altLang="ja-JP" dirty="0"/>
              <a:t>This video introduced text analysis using the TEI version of Run, Melos.</a:t>
            </a:r>
          </a:p>
          <a:p>
            <a:pPr marL="158750" indent="0">
              <a:buNone/>
            </a:pPr>
            <a:r>
              <a:rPr kumimoji="1" lang="en-US" altLang="ja-JP" dirty="0"/>
              <a:t>The notebook can be copied and adapted for creating TEI versions of other works.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  <a:endParaRPr lang="en-US" altLang="ja-JP" dirty="0"/>
          </a:p>
          <a:p>
            <a:pPr marL="158750" indent="0">
              <a:buNone/>
            </a:pPr>
            <a:endParaRPr kumimoji="1" lang="en-AU" altLang="ja-JP" dirty="0"/>
          </a:p>
        </p:txBody>
      </p:sp>
    </p:spTree>
    <p:extLst>
      <p:ext uri="{BB962C8B-B14F-4D97-AF65-F5344CB8AC3E}">
        <p14:creationId xmlns:p14="http://schemas.microsoft.com/office/powerpoint/2010/main" val="2503419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645225" y="2762725"/>
            <a:ext cx="67365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3200" b="0" i="0">
                <a:solidFill>
                  <a:schemeClr val="dk2"/>
                </a:solidFill>
                <a:latin typeface="BIZ UDPGothic" panose="020B0400000000000000" pitchFamily="34" charset="-128"/>
                <a:ea typeface="BIZ UDPGothic" panose="020B0400000000000000" pitchFamily="34" charset="-12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9pPr>
          </a:lstStyle>
          <a:p>
            <a:r>
              <a:rPr lang="ja-JP" altLang="en-US"/>
              <a:t>マスター タイトルの書式設定</a:t>
            </a:r>
            <a:endParaRPr dirty="0"/>
          </a:p>
        </p:txBody>
      </p:sp>
      <p:sp>
        <p:nvSpPr>
          <p:cNvPr id="11" name="Google Shape;11;p2"/>
          <p:cNvSpPr/>
          <p:nvPr/>
        </p:nvSpPr>
        <p:spPr>
          <a:xfrm>
            <a:off x="5938246" y="2533163"/>
            <a:ext cx="7218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2" name="Google Shape;12;p2"/>
          <p:cNvSpPr/>
          <p:nvPr/>
        </p:nvSpPr>
        <p:spPr>
          <a:xfrm>
            <a:off x="6659861" y="2533163"/>
            <a:ext cx="721800" cy="771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3" name="Google Shape;13;p2"/>
          <p:cNvSpPr/>
          <p:nvPr/>
        </p:nvSpPr>
        <p:spPr>
          <a:xfrm>
            <a:off x="-1" y="2533163"/>
            <a:ext cx="721800" cy="771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4" name="Google Shape;14;p2"/>
          <p:cNvSpPr/>
          <p:nvPr/>
        </p:nvSpPr>
        <p:spPr>
          <a:xfrm>
            <a:off x="721425" y="2533163"/>
            <a:ext cx="52167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</p:spTree>
    <p:extLst>
      <p:ext uri="{BB962C8B-B14F-4D97-AF65-F5344CB8AC3E}">
        <p14:creationId xmlns:p14="http://schemas.microsoft.com/office/powerpoint/2010/main" val="3452088134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Sub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0"/>
            <a:ext cx="9144000" cy="399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17" name="Google Shape;17;p3"/>
          <p:cNvSpPr txBox="1">
            <a:spLocks noGrp="1"/>
          </p:cNvSpPr>
          <p:nvPr>
            <p:ph type="ctrTitle"/>
          </p:nvPr>
        </p:nvSpPr>
        <p:spPr>
          <a:xfrm>
            <a:off x="685800" y="1583342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000" b="0" i="0">
                <a:solidFill>
                  <a:schemeClr val="lt1"/>
                </a:solidFill>
                <a:latin typeface="BIZ UDPGothic" panose="020B0400000000000000" pitchFamily="34" charset="-128"/>
                <a:ea typeface="BIZ UDPGothic" panose="020B0400000000000000" pitchFamily="34" charset="-128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r>
              <a:rPr lang="ja-JP" altLang="en-US"/>
              <a:t>マスター タイトルの書式設定</a:t>
            </a:r>
            <a:endParaRPr dirty="0"/>
          </a:p>
        </p:txBody>
      </p:sp>
      <p:sp>
        <p:nvSpPr>
          <p:cNvPr id="18" name="Google Shape;18;p3"/>
          <p:cNvSpPr txBox="1">
            <a:spLocks noGrp="1"/>
          </p:cNvSpPr>
          <p:nvPr>
            <p:ph type="subTitle" idx="1"/>
          </p:nvPr>
        </p:nvSpPr>
        <p:spPr>
          <a:xfrm>
            <a:off x="685800" y="2840053"/>
            <a:ext cx="7772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0" i="0">
                <a:solidFill>
                  <a:schemeClr val="lt1"/>
                </a:solidFill>
                <a:latin typeface="BIZ UDPGothic" panose="020B0400000000000000" pitchFamily="34" charset="-128"/>
                <a:ea typeface="BIZ UDPGothic" panose="020B0400000000000000" pitchFamily="34" charset="-128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  <a:endParaRPr dirty="0"/>
          </a:p>
        </p:txBody>
      </p:sp>
      <p:sp>
        <p:nvSpPr>
          <p:cNvPr id="19" name="Google Shape;19;p3"/>
          <p:cNvSpPr/>
          <p:nvPr/>
        </p:nvSpPr>
        <p:spPr>
          <a:xfrm>
            <a:off x="3047704" y="3992850"/>
            <a:ext cx="30477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0" name="Google Shape;20;p3"/>
          <p:cNvSpPr/>
          <p:nvPr/>
        </p:nvSpPr>
        <p:spPr>
          <a:xfrm>
            <a:off x="6096271" y="3992850"/>
            <a:ext cx="3047700" cy="771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1" name="Google Shape;21;p3"/>
          <p:cNvSpPr/>
          <p:nvPr/>
        </p:nvSpPr>
        <p:spPr>
          <a:xfrm>
            <a:off x="1" y="3992850"/>
            <a:ext cx="3047700" cy="771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0" y="4717811"/>
            <a:ext cx="91440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buNone/>
              <a:defRPr b="0" i="0"/>
            </a:lvl1pPr>
            <a:lvl2pPr lvl="1" algn="ctr">
              <a:buNone/>
              <a:defRPr/>
            </a:lvl2pPr>
            <a:lvl3pPr lvl="2" algn="ctr">
              <a:buNone/>
              <a:defRPr/>
            </a:lvl3pPr>
            <a:lvl4pPr lvl="3" algn="ctr">
              <a:buNone/>
              <a:defRPr/>
            </a:lvl4pPr>
            <a:lvl5pPr lvl="4" algn="ctr">
              <a:buNone/>
              <a:defRPr/>
            </a:lvl5pPr>
            <a:lvl6pPr lvl="5" algn="ctr">
              <a:buNone/>
              <a:defRPr/>
            </a:lvl6pPr>
            <a:lvl7pPr lvl="6" algn="ctr">
              <a:buNone/>
              <a:defRPr/>
            </a:lvl7pPr>
            <a:lvl8pPr lvl="7" algn="ctr">
              <a:buNone/>
              <a:defRPr/>
            </a:lvl8pPr>
            <a:lvl9pPr lvl="8" algn="ctr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 lang="ja" altLang="en-US"/>
          </a:p>
        </p:txBody>
      </p:sp>
    </p:spTree>
    <p:extLst>
      <p:ext uri="{BB962C8B-B14F-4D97-AF65-F5344CB8AC3E}">
        <p14:creationId xmlns:p14="http://schemas.microsoft.com/office/powerpoint/2010/main" val="2316856546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3_タイトルとコンテンツ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63696FB-5032-2C33-044E-CF9EE241F81D}"/>
              </a:ext>
            </a:extLst>
          </p:cNvPr>
          <p:cNvSpPr/>
          <p:nvPr/>
        </p:nvSpPr>
        <p:spPr>
          <a:xfrm>
            <a:off x="0" y="-3644"/>
            <a:ext cx="9144000" cy="106322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000">
              <a:solidFill>
                <a:schemeClr val="bg1"/>
              </a:solidFill>
              <a:latin typeface="BIZ UDPGothic" panose="020B0400000000000000" pitchFamily="34" charset="-128"/>
              <a:ea typeface="BIZ UDPGothic" panose="020B0400000000000000" pitchFamily="34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87474"/>
            <a:ext cx="8229600" cy="97210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="0" i="0">
                <a:solidFill>
                  <a:schemeClr val="bg1"/>
                </a:solidFill>
                <a:latin typeface="BIZ UDPGothic" panose="020B0400000000000000" pitchFamily="34" charset="-128"/>
                <a:ea typeface="BIZ UDPGothic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8" name="コンテンツ プレースホルダー 2"/>
          <p:cNvSpPr>
            <a:spLocks noGrp="1"/>
          </p:cNvSpPr>
          <p:nvPr>
            <p:ph idx="1"/>
          </p:nvPr>
        </p:nvSpPr>
        <p:spPr>
          <a:xfrm>
            <a:off x="782852" y="1200155"/>
            <a:ext cx="7903948" cy="339447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eaLnBrk="1">
              <a:lnSpc>
                <a:spcPct val="110000"/>
              </a:lnSpc>
              <a:buFont typeface="Wingdings" panose="05000000000000000000" pitchFamily="2" charset="2"/>
              <a:buNone/>
              <a:defRPr sz="2400" b="0" i="0">
                <a:latin typeface="BIZ UDPGothic" panose="020B0400000000000000" pitchFamily="34" charset="-128"/>
                <a:ea typeface="BIZ UDPGothic" panose="020B0400000000000000" pitchFamily="34" charset="-128"/>
              </a:defRPr>
            </a:lvl1pPr>
            <a:lvl2pPr marL="335720" indent="-130957" eaLnBrk="1">
              <a:buFont typeface="Wingdings" panose="05000000000000000000" pitchFamily="2" charset="2"/>
              <a:buChar char=""/>
              <a:tabLst/>
              <a:defRPr sz="2400">
                <a:latin typeface="BIZ UDPGothic" panose="020B0400000000000000" pitchFamily="34" charset="-128"/>
                <a:ea typeface="BIZ UDPGothic" panose="020B0400000000000000" pitchFamily="34" charset="-128"/>
              </a:defRPr>
            </a:lvl2pPr>
            <a:lvl3pPr marL="540490" indent="-138101" eaLnBrk="1">
              <a:buFont typeface="游ゴシック" panose="020B0400000000000000" pitchFamily="50" charset="-128"/>
              <a:buChar char="-"/>
              <a:defRPr sz="2000">
                <a:latin typeface="BIZ UDPGothic" panose="020B0400000000000000" pitchFamily="34" charset="-128"/>
                <a:ea typeface="BIZ UDPGothic" panose="020B0400000000000000" pitchFamily="34" charset="-128"/>
              </a:defRPr>
            </a:lvl3pPr>
            <a:lvl4pPr marL="741686" indent="0">
              <a:buNone/>
              <a:defRPr sz="2000">
                <a:latin typeface="BIZ UDPGothic" panose="020B0400000000000000" pitchFamily="34" charset="-128"/>
                <a:ea typeface="BIZ UDPGothic" panose="020B0400000000000000" pitchFamily="34" charset="-128"/>
              </a:defRPr>
            </a:lvl4pPr>
            <a:lvl5pPr marL="672638" indent="-132148" eaLnBrk="1">
              <a:defRPr sz="1200">
                <a:latin typeface="游ゴシック" panose="020B0400000000000000" pitchFamily="50" charset="-128"/>
                <a:ea typeface="游ゴシック" panose="020B0400000000000000" pitchFamily="50" charset="-128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Google Shape;59;p8">
            <a:extLst>
              <a:ext uri="{FF2B5EF4-FFF2-40B4-BE49-F238E27FC236}">
                <a16:creationId xmlns:a16="http://schemas.microsoft.com/office/drawing/2014/main" id="{00D67FBA-F066-9867-8056-EF48ECD19EC3}"/>
              </a:ext>
            </a:extLst>
          </p:cNvPr>
          <p:cNvSpPr/>
          <p:nvPr/>
        </p:nvSpPr>
        <p:spPr>
          <a:xfrm>
            <a:off x="7356366" y="5083743"/>
            <a:ext cx="8937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" name="Google Shape;60;p8">
            <a:extLst>
              <a:ext uri="{FF2B5EF4-FFF2-40B4-BE49-F238E27FC236}">
                <a16:creationId xmlns:a16="http://schemas.microsoft.com/office/drawing/2014/main" id="{52E464C6-1E3C-EE9F-E330-5BA9F99E67CB}"/>
              </a:ext>
            </a:extLst>
          </p:cNvPr>
          <p:cNvSpPr/>
          <p:nvPr/>
        </p:nvSpPr>
        <p:spPr>
          <a:xfrm>
            <a:off x="8250312" y="5083743"/>
            <a:ext cx="893700" cy="771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6" name="Google Shape;61;p8">
            <a:extLst>
              <a:ext uri="{FF2B5EF4-FFF2-40B4-BE49-F238E27FC236}">
                <a16:creationId xmlns:a16="http://schemas.microsoft.com/office/drawing/2014/main" id="{B2342AFD-156D-8E8E-C1CD-8479FF433697}"/>
              </a:ext>
            </a:extLst>
          </p:cNvPr>
          <p:cNvSpPr/>
          <p:nvPr/>
        </p:nvSpPr>
        <p:spPr>
          <a:xfrm>
            <a:off x="0" y="5083743"/>
            <a:ext cx="893700" cy="771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7" name="Google Shape;62;p8">
            <a:extLst>
              <a:ext uri="{FF2B5EF4-FFF2-40B4-BE49-F238E27FC236}">
                <a16:creationId xmlns:a16="http://schemas.microsoft.com/office/drawing/2014/main" id="{AFE9CB05-7C3A-B19A-D12F-532957D1BA4F}"/>
              </a:ext>
            </a:extLst>
          </p:cNvPr>
          <p:cNvSpPr/>
          <p:nvPr/>
        </p:nvSpPr>
        <p:spPr>
          <a:xfrm>
            <a:off x="893710" y="5083743"/>
            <a:ext cx="64626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0" name="Google Shape;38;p5">
            <a:extLst>
              <a:ext uri="{FF2B5EF4-FFF2-40B4-BE49-F238E27FC236}">
                <a16:creationId xmlns:a16="http://schemas.microsoft.com/office/drawing/2014/main" id="{485A3DD4-FE69-D0A9-3DE5-BC9625908E7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 lang="ja" altLang="en-US"/>
          </a:p>
        </p:txBody>
      </p:sp>
    </p:spTree>
    <p:extLst>
      <p:ext uri="{BB962C8B-B14F-4D97-AF65-F5344CB8AC3E}">
        <p14:creationId xmlns:p14="http://schemas.microsoft.com/office/powerpoint/2010/main" val="280279827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タイトルとコンテンツ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63696FB-5032-2C33-044E-CF9EE241F81D}"/>
              </a:ext>
            </a:extLst>
          </p:cNvPr>
          <p:cNvSpPr/>
          <p:nvPr/>
        </p:nvSpPr>
        <p:spPr>
          <a:xfrm>
            <a:off x="0" y="-3644"/>
            <a:ext cx="9144000" cy="106322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000">
              <a:solidFill>
                <a:schemeClr val="bg1"/>
              </a:solidFill>
              <a:latin typeface="BIZ UDPGothic" panose="020B0400000000000000" pitchFamily="34" charset="-128"/>
              <a:ea typeface="BIZ UDPGothic" panose="020B0400000000000000" pitchFamily="34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87474"/>
            <a:ext cx="8229600" cy="97210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="0" i="0">
                <a:solidFill>
                  <a:schemeClr val="bg1"/>
                </a:solidFill>
                <a:latin typeface="BIZ UDPGothic" panose="020B0400000000000000" pitchFamily="34" charset="-128"/>
                <a:ea typeface="BIZ UDPGothic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8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1" y="1197643"/>
            <a:ext cx="4010890" cy="339447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eaLnBrk="1">
              <a:lnSpc>
                <a:spcPct val="110000"/>
              </a:lnSpc>
              <a:buFont typeface="Wingdings" panose="05000000000000000000" pitchFamily="2" charset="2"/>
              <a:buNone/>
              <a:defRPr sz="2000" b="0" i="0">
                <a:latin typeface="BIZ UDPGothic" panose="020B0400000000000000" pitchFamily="34" charset="-128"/>
                <a:ea typeface="BIZ UDPGothic" panose="020B0400000000000000" pitchFamily="34" charset="-128"/>
              </a:defRPr>
            </a:lvl1pPr>
            <a:lvl2pPr marL="335720" indent="-130957" eaLnBrk="1">
              <a:buFont typeface="Wingdings" panose="05000000000000000000" pitchFamily="2" charset="2"/>
              <a:buChar char=""/>
              <a:tabLst/>
              <a:defRPr sz="2400">
                <a:latin typeface="BIZ UDPGothic" panose="020B0400000000000000" pitchFamily="34" charset="-128"/>
                <a:ea typeface="BIZ UDPGothic" panose="020B0400000000000000" pitchFamily="34" charset="-128"/>
              </a:defRPr>
            </a:lvl2pPr>
            <a:lvl3pPr marL="540490" indent="-138101" eaLnBrk="1">
              <a:buFont typeface="游ゴシック" panose="020B0400000000000000" pitchFamily="50" charset="-128"/>
              <a:buChar char="-"/>
              <a:defRPr sz="2000">
                <a:latin typeface="BIZ UDPGothic" panose="020B0400000000000000" pitchFamily="34" charset="-128"/>
                <a:ea typeface="BIZ UDPGothic" panose="020B0400000000000000" pitchFamily="34" charset="-128"/>
              </a:defRPr>
            </a:lvl3pPr>
            <a:lvl4pPr marL="741686" indent="0">
              <a:buNone/>
              <a:defRPr sz="2000">
                <a:latin typeface="BIZ UDPGothic" panose="020B0400000000000000" pitchFamily="34" charset="-128"/>
                <a:ea typeface="BIZ UDPGothic" panose="020B0400000000000000" pitchFamily="34" charset="-128"/>
              </a:defRPr>
            </a:lvl4pPr>
            <a:lvl5pPr marL="672638" indent="-132148" eaLnBrk="1">
              <a:defRPr sz="1200">
                <a:latin typeface="游ゴシック" panose="020B0400000000000000" pitchFamily="50" charset="-128"/>
                <a:ea typeface="游ゴシック" panose="020B0400000000000000" pitchFamily="50" charset="-128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Google Shape;59;p8">
            <a:extLst>
              <a:ext uri="{FF2B5EF4-FFF2-40B4-BE49-F238E27FC236}">
                <a16:creationId xmlns:a16="http://schemas.microsoft.com/office/drawing/2014/main" id="{00D67FBA-F066-9867-8056-EF48ECD19EC3}"/>
              </a:ext>
            </a:extLst>
          </p:cNvPr>
          <p:cNvSpPr/>
          <p:nvPr/>
        </p:nvSpPr>
        <p:spPr>
          <a:xfrm>
            <a:off x="7356366" y="5083743"/>
            <a:ext cx="8937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" name="Google Shape;60;p8">
            <a:extLst>
              <a:ext uri="{FF2B5EF4-FFF2-40B4-BE49-F238E27FC236}">
                <a16:creationId xmlns:a16="http://schemas.microsoft.com/office/drawing/2014/main" id="{52E464C6-1E3C-EE9F-E330-5BA9F99E67CB}"/>
              </a:ext>
            </a:extLst>
          </p:cNvPr>
          <p:cNvSpPr/>
          <p:nvPr/>
        </p:nvSpPr>
        <p:spPr>
          <a:xfrm>
            <a:off x="8250312" y="5083743"/>
            <a:ext cx="893700" cy="771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6" name="Google Shape;61;p8">
            <a:extLst>
              <a:ext uri="{FF2B5EF4-FFF2-40B4-BE49-F238E27FC236}">
                <a16:creationId xmlns:a16="http://schemas.microsoft.com/office/drawing/2014/main" id="{B2342AFD-156D-8E8E-C1CD-8479FF433697}"/>
              </a:ext>
            </a:extLst>
          </p:cNvPr>
          <p:cNvSpPr/>
          <p:nvPr/>
        </p:nvSpPr>
        <p:spPr>
          <a:xfrm>
            <a:off x="0" y="5083743"/>
            <a:ext cx="893700" cy="771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7" name="Google Shape;62;p8">
            <a:extLst>
              <a:ext uri="{FF2B5EF4-FFF2-40B4-BE49-F238E27FC236}">
                <a16:creationId xmlns:a16="http://schemas.microsoft.com/office/drawing/2014/main" id="{AFE9CB05-7C3A-B19A-D12F-532957D1BA4F}"/>
              </a:ext>
            </a:extLst>
          </p:cNvPr>
          <p:cNvSpPr/>
          <p:nvPr/>
        </p:nvSpPr>
        <p:spPr>
          <a:xfrm>
            <a:off x="893710" y="5083743"/>
            <a:ext cx="64626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0" name="Google Shape;38;p5">
            <a:extLst>
              <a:ext uri="{FF2B5EF4-FFF2-40B4-BE49-F238E27FC236}">
                <a16:creationId xmlns:a16="http://schemas.microsoft.com/office/drawing/2014/main" id="{485A3DD4-FE69-D0A9-3DE5-BC9625908E7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 lang="ja" altLang="en-US"/>
          </a:p>
        </p:txBody>
      </p:sp>
      <p:sp>
        <p:nvSpPr>
          <p:cNvPr id="9" name="コンテンツ プレースホルダー 2">
            <a:extLst>
              <a:ext uri="{FF2B5EF4-FFF2-40B4-BE49-F238E27FC236}">
                <a16:creationId xmlns:a16="http://schemas.microsoft.com/office/drawing/2014/main" id="{E9C9EEC0-DE6E-462E-976A-AEF0569D811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675910" y="1200155"/>
            <a:ext cx="4010890" cy="339447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eaLnBrk="1">
              <a:lnSpc>
                <a:spcPct val="110000"/>
              </a:lnSpc>
              <a:buFont typeface="Wingdings" panose="05000000000000000000" pitchFamily="2" charset="2"/>
              <a:buNone/>
              <a:defRPr sz="2000" b="0" i="0">
                <a:latin typeface="BIZ UDPGothic" panose="020B0400000000000000" pitchFamily="34" charset="-128"/>
                <a:ea typeface="BIZ UDPGothic" panose="020B0400000000000000" pitchFamily="34" charset="-128"/>
              </a:defRPr>
            </a:lvl1pPr>
            <a:lvl2pPr marL="335720" indent="-130957" eaLnBrk="1">
              <a:buFont typeface="Wingdings" panose="05000000000000000000" pitchFamily="2" charset="2"/>
              <a:buChar char=""/>
              <a:tabLst/>
              <a:defRPr sz="2400">
                <a:latin typeface="BIZ UDPGothic" panose="020B0400000000000000" pitchFamily="34" charset="-128"/>
                <a:ea typeface="BIZ UDPGothic" panose="020B0400000000000000" pitchFamily="34" charset="-128"/>
              </a:defRPr>
            </a:lvl2pPr>
            <a:lvl3pPr marL="540490" indent="-138101" eaLnBrk="1">
              <a:buFont typeface="游ゴシック" panose="020B0400000000000000" pitchFamily="50" charset="-128"/>
              <a:buChar char="-"/>
              <a:defRPr sz="2000">
                <a:latin typeface="BIZ UDPGothic" panose="020B0400000000000000" pitchFamily="34" charset="-128"/>
                <a:ea typeface="BIZ UDPGothic" panose="020B0400000000000000" pitchFamily="34" charset="-128"/>
              </a:defRPr>
            </a:lvl3pPr>
            <a:lvl4pPr marL="741686" indent="0">
              <a:buNone/>
              <a:defRPr sz="2000">
                <a:latin typeface="BIZ UDPGothic" panose="020B0400000000000000" pitchFamily="34" charset="-128"/>
                <a:ea typeface="BIZ UDPGothic" panose="020B0400000000000000" pitchFamily="34" charset="-128"/>
              </a:defRPr>
            </a:lvl4pPr>
            <a:lvl5pPr marL="672638" indent="-132148" eaLnBrk="1">
              <a:defRPr sz="1200">
                <a:latin typeface="游ゴシック" panose="020B0400000000000000" pitchFamily="50" charset="-128"/>
                <a:ea typeface="游ゴシック" panose="020B0400000000000000" pitchFamily="50" charset="-128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4161517430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 + 2 columns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>
            <a:spLocks noGrp="1"/>
          </p:cNvSpPr>
          <p:nvPr>
            <p:ph type="title"/>
          </p:nvPr>
        </p:nvSpPr>
        <p:spPr>
          <a:xfrm>
            <a:off x="893700" y="358389"/>
            <a:ext cx="7356366" cy="70128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b="0" i="0">
                <a:solidFill>
                  <a:schemeClr val="tx1">
                    <a:lumMod val="50000"/>
                  </a:schemeClr>
                </a:solidFill>
                <a:latin typeface="BIZ UDPGothic" panose="020B0400000000000000" pitchFamily="34" charset="-128"/>
                <a:ea typeface="BIZ UDPGothic" panose="020B0400000000000000" pitchFamily="34" charset="-12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r>
              <a:rPr lang="ja-JP" altLang="en-US"/>
              <a:t>マスター タイトルの書式設定</a:t>
            </a:r>
            <a:endParaRPr dirty="0"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1"/>
          </p:nvPr>
        </p:nvSpPr>
        <p:spPr>
          <a:xfrm>
            <a:off x="893624" y="1200150"/>
            <a:ext cx="3581679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101597" lvl="0" indent="0">
              <a:spcBef>
                <a:spcPts val="600"/>
              </a:spcBef>
              <a:spcAft>
                <a:spcPts val="0"/>
              </a:spcAft>
              <a:buSzPts val="2000"/>
              <a:buNone/>
              <a:defRPr sz="2000" b="0" i="0">
                <a:latin typeface="BIZ UDPGothic" panose="020B0400000000000000" pitchFamily="34" charset="-128"/>
                <a:ea typeface="BIZ UDPGothic" panose="020B0400000000000000" pitchFamily="34" charset="-128"/>
              </a:defRPr>
            </a:lvl1pPr>
            <a:lvl2pPr marL="914378" lvl="1" indent="-355591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566" lvl="2" indent="-355591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754" lvl="3" indent="-355591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5943" lvl="4" indent="-355591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132" lvl="5" indent="-355591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320" lvl="6" indent="-355591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509" lvl="7" indent="-355591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697" lvl="8" indent="-355591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6" name="Google Shape;46;p6"/>
          <p:cNvSpPr txBox="1">
            <a:spLocks noGrp="1"/>
          </p:cNvSpPr>
          <p:nvPr>
            <p:ph type="body" idx="2"/>
          </p:nvPr>
        </p:nvSpPr>
        <p:spPr>
          <a:xfrm>
            <a:off x="4668386" y="1200150"/>
            <a:ext cx="3581679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101597" lvl="0" indent="0">
              <a:spcBef>
                <a:spcPts val="600"/>
              </a:spcBef>
              <a:spcAft>
                <a:spcPts val="0"/>
              </a:spcAft>
              <a:buSzPts val="2000"/>
              <a:buNone/>
              <a:defRPr sz="2000" b="0" i="0">
                <a:latin typeface="BIZ UDPGothic" panose="020B0400000000000000" pitchFamily="34" charset="-128"/>
                <a:ea typeface="BIZ UDPGothic" panose="020B0400000000000000" pitchFamily="34" charset="-128"/>
              </a:defRPr>
            </a:lvl1pPr>
            <a:lvl2pPr marL="914378" lvl="1" indent="-355591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566" lvl="2" indent="-355591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754" lvl="3" indent="-355591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5943" lvl="4" indent="-355591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132" lvl="5" indent="-355591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320" lvl="6" indent="-355591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509" lvl="7" indent="-355591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697" lvl="8" indent="-355591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7" name="Google Shape;47;p6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 lang="ja" altLang="en-US"/>
          </a:p>
        </p:txBody>
      </p:sp>
      <p:sp>
        <p:nvSpPr>
          <p:cNvPr id="2" name="Google Shape;59;p8">
            <a:extLst>
              <a:ext uri="{FF2B5EF4-FFF2-40B4-BE49-F238E27FC236}">
                <a16:creationId xmlns:a16="http://schemas.microsoft.com/office/drawing/2014/main" id="{F5C612B5-165F-0946-763C-7B2A766A784E}"/>
              </a:ext>
            </a:extLst>
          </p:cNvPr>
          <p:cNvSpPr/>
          <p:nvPr/>
        </p:nvSpPr>
        <p:spPr>
          <a:xfrm>
            <a:off x="7356366" y="5083743"/>
            <a:ext cx="8937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" name="Google Shape;60;p8">
            <a:extLst>
              <a:ext uri="{FF2B5EF4-FFF2-40B4-BE49-F238E27FC236}">
                <a16:creationId xmlns:a16="http://schemas.microsoft.com/office/drawing/2014/main" id="{B8318362-D37E-A169-17C9-539F726226A5}"/>
              </a:ext>
            </a:extLst>
          </p:cNvPr>
          <p:cNvSpPr/>
          <p:nvPr/>
        </p:nvSpPr>
        <p:spPr>
          <a:xfrm>
            <a:off x="8250312" y="5083743"/>
            <a:ext cx="893700" cy="771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4" name="Google Shape;61;p8">
            <a:extLst>
              <a:ext uri="{FF2B5EF4-FFF2-40B4-BE49-F238E27FC236}">
                <a16:creationId xmlns:a16="http://schemas.microsoft.com/office/drawing/2014/main" id="{723E59B6-177D-2B95-1688-83F5D6917104}"/>
              </a:ext>
            </a:extLst>
          </p:cNvPr>
          <p:cNvSpPr/>
          <p:nvPr/>
        </p:nvSpPr>
        <p:spPr>
          <a:xfrm>
            <a:off x="0" y="5083743"/>
            <a:ext cx="893700" cy="771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" name="Google Shape;62;p8">
            <a:extLst>
              <a:ext uri="{FF2B5EF4-FFF2-40B4-BE49-F238E27FC236}">
                <a16:creationId xmlns:a16="http://schemas.microsoft.com/office/drawing/2014/main" id="{07D8D7BD-9A3A-EB01-4F43-A9F54F332FC4}"/>
              </a:ext>
            </a:extLst>
          </p:cNvPr>
          <p:cNvSpPr/>
          <p:nvPr/>
        </p:nvSpPr>
        <p:spPr>
          <a:xfrm>
            <a:off x="893710" y="5083743"/>
            <a:ext cx="64626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</p:spTree>
    <p:extLst>
      <p:ext uri="{BB962C8B-B14F-4D97-AF65-F5344CB8AC3E}">
        <p14:creationId xmlns:p14="http://schemas.microsoft.com/office/powerpoint/2010/main" val="922235113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 + 3 columns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>
            <a:spLocks noGrp="1"/>
          </p:cNvSpPr>
          <p:nvPr>
            <p:ph type="title"/>
          </p:nvPr>
        </p:nvSpPr>
        <p:spPr>
          <a:xfrm>
            <a:off x="893700" y="358389"/>
            <a:ext cx="7356366" cy="70128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b="0" i="0">
                <a:solidFill>
                  <a:schemeClr val="tx1">
                    <a:lumMod val="50000"/>
                  </a:schemeClr>
                </a:solidFill>
                <a:latin typeface="BIZ UDPGothic" panose="020B0400000000000000" pitchFamily="34" charset="-128"/>
                <a:ea typeface="BIZ UDPGothic" panose="020B0400000000000000" pitchFamily="34" charset="-128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r>
              <a:rPr lang="ja-JP" altLang="en-US"/>
              <a:t>マスター タイトルの書式設定</a:t>
            </a:r>
            <a:endParaRPr dirty="0"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1"/>
          </p:nvPr>
        </p:nvSpPr>
        <p:spPr>
          <a:xfrm>
            <a:off x="893700" y="1200150"/>
            <a:ext cx="2371200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139697" lvl="0" indent="0" rtl="0">
              <a:spcBef>
                <a:spcPts val="600"/>
              </a:spcBef>
              <a:spcAft>
                <a:spcPts val="0"/>
              </a:spcAft>
              <a:buSzPts val="1400"/>
              <a:buNone/>
              <a:defRPr sz="1400" b="0" i="0">
                <a:latin typeface="BIZ UDPGothic" panose="020B0400000000000000" pitchFamily="34" charset="-128"/>
                <a:ea typeface="BIZ UDPGothic" panose="020B0400000000000000" pitchFamily="34" charset="-128"/>
              </a:defRPr>
            </a:lvl1pPr>
            <a:lvl2pPr marL="914378" lvl="1" indent="-317492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566" lvl="2" indent="-31749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754" lvl="3" indent="-317492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5943" lvl="4" indent="-317492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132" lvl="5" indent="-31749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320" lvl="6" indent="-317492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509" lvl="7" indent="-317492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697" lvl="8" indent="-31749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5" name="Google Shape;55;p7"/>
          <p:cNvSpPr txBox="1">
            <a:spLocks noGrp="1"/>
          </p:cNvSpPr>
          <p:nvPr>
            <p:ph type="body" idx="2"/>
          </p:nvPr>
        </p:nvSpPr>
        <p:spPr>
          <a:xfrm>
            <a:off x="3386404" y="1200150"/>
            <a:ext cx="2371200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139697" lvl="0" indent="0" rtl="0">
              <a:spcBef>
                <a:spcPts val="600"/>
              </a:spcBef>
              <a:spcAft>
                <a:spcPts val="0"/>
              </a:spcAft>
              <a:buSzPts val="1400"/>
              <a:buNone/>
              <a:defRPr sz="1400" b="0" i="0">
                <a:latin typeface="BIZ UDPGothic" panose="020B0400000000000000" pitchFamily="34" charset="-128"/>
                <a:ea typeface="BIZ UDPGothic" panose="020B0400000000000000" pitchFamily="34" charset="-128"/>
              </a:defRPr>
            </a:lvl1pPr>
            <a:lvl2pPr marL="914378" lvl="1" indent="-317492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566" lvl="2" indent="-31749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754" lvl="3" indent="-317492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5943" lvl="4" indent="-317492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132" lvl="5" indent="-31749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320" lvl="6" indent="-317492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509" lvl="7" indent="-317492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697" lvl="8" indent="-31749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6" name="Google Shape;56;p7"/>
          <p:cNvSpPr txBox="1">
            <a:spLocks noGrp="1"/>
          </p:cNvSpPr>
          <p:nvPr>
            <p:ph type="body" idx="3"/>
          </p:nvPr>
        </p:nvSpPr>
        <p:spPr>
          <a:xfrm>
            <a:off x="5879107" y="1200150"/>
            <a:ext cx="2371200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139697" lvl="0" indent="0" rtl="0">
              <a:spcBef>
                <a:spcPts val="600"/>
              </a:spcBef>
              <a:spcAft>
                <a:spcPts val="0"/>
              </a:spcAft>
              <a:buSzPts val="1400"/>
              <a:buNone/>
              <a:defRPr sz="1400" b="0" i="0">
                <a:latin typeface="BIZ UDPGothic" panose="020B0400000000000000" pitchFamily="34" charset="-128"/>
                <a:ea typeface="BIZ UDPGothic" panose="020B0400000000000000" pitchFamily="34" charset="-128"/>
              </a:defRPr>
            </a:lvl1pPr>
            <a:lvl2pPr marL="914378" lvl="1" indent="-317492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566" lvl="2" indent="-31749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754" lvl="3" indent="-317492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5943" lvl="4" indent="-317492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132" lvl="5" indent="-31749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320" lvl="6" indent="-317492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509" lvl="7" indent="-317492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697" lvl="8" indent="-31749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7" name="Google Shape;57;p7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 lang="ja" altLang="en-US"/>
          </a:p>
        </p:txBody>
      </p:sp>
      <p:sp>
        <p:nvSpPr>
          <p:cNvPr id="2" name="Google Shape;59;p8">
            <a:extLst>
              <a:ext uri="{FF2B5EF4-FFF2-40B4-BE49-F238E27FC236}">
                <a16:creationId xmlns:a16="http://schemas.microsoft.com/office/drawing/2014/main" id="{21867EA7-B7CA-C4D9-2BA5-2BA12487004A}"/>
              </a:ext>
            </a:extLst>
          </p:cNvPr>
          <p:cNvSpPr/>
          <p:nvPr/>
        </p:nvSpPr>
        <p:spPr>
          <a:xfrm>
            <a:off x="7356366" y="5083743"/>
            <a:ext cx="8937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" name="Google Shape;60;p8">
            <a:extLst>
              <a:ext uri="{FF2B5EF4-FFF2-40B4-BE49-F238E27FC236}">
                <a16:creationId xmlns:a16="http://schemas.microsoft.com/office/drawing/2014/main" id="{5F3B028C-A69F-BC78-4393-B573D6A7CBFD}"/>
              </a:ext>
            </a:extLst>
          </p:cNvPr>
          <p:cNvSpPr/>
          <p:nvPr/>
        </p:nvSpPr>
        <p:spPr>
          <a:xfrm>
            <a:off x="8250312" y="5083743"/>
            <a:ext cx="893700" cy="771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4" name="Google Shape;61;p8">
            <a:extLst>
              <a:ext uri="{FF2B5EF4-FFF2-40B4-BE49-F238E27FC236}">
                <a16:creationId xmlns:a16="http://schemas.microsoft.com/office/drawing/2014/main" id="{20E21139-BAAB-41D7-E5BF-D2BB8E4F2980}"/>
              </a:ext>
            </a:extLst>
          </p:cNvPr>
          <p:cNvSpPr/>
          <p:nvPr/>
        </p:nvSpPr>
        <p:spPr>
          <a:xfrm>
            <a:off x="0" y="5083743"/>
            <a:ext cx="893700" cy="771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" name="Google Shape;62;p8">
            <a:extLst>
              <a:ext uri="{FF2B5EF4-FFF2-40B4-BE49-F238E27FC236}">
                <a16:creationId xmlns:a16="http://schemas.microsoft.com/office/drawing/2014/main" id="{905F6B7A-8EB8-F06B-8698-11977124957A}"/>
              </a:ext>
            </a:extLst>
          </p:cNvPr>
          <p:cNvSpPr/>
          <p:nvPr/>
        </p:nvSpPr>
        <p:spPr>
          <a:xfrm>
            <a:off x="893710" y="5083743"/>
            <a:ext cx="64626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</p:spTree>
    <p:extLst>
      <p:ext uri="{BB962C8B-B14F-4D97-AF65-F5344CB8AC3E}">
        <p14:creationId xmlns:p14="http://schemas.microsoft.com/office/powerpoint/2010/main" val="4165097436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8"/>
          <p:cNvSpPr txBox="1">
            <a:spLocks noGrp="1"/>
          </p:cNvSpPr>
          <p:nvPr>
            <p:ph type="title"/>
          </p:nvPr>
        </p:nvSpPr>
        <p:spPr>
          <a:xfrm>
            <a:off x="893700" y="358388"/>
            <a:ext cx="7356366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b="0" i="0">
                <a:solidFill>
                  <a:schemeClr val="tx1">
                    <a:lumMod val="50000"/>
                  </a:schemeClr>
                </a:solidFill>
                <a:latin typeface="BIZ UDPGothic" panose="020B0400000000000000" pitchFamily="34" charset="-128"/>
                <a:ea typeface="BIZ UDPGothic" panose="020B0400000000000000" pitchFamily="34" charset="-12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r>
              <a:rPr lang="ja-JP" altLang="en-US"/>
              <a:t>マスター タイトルの書式設定</a:t>
            </a:r>
            <a:endParaRPr dirty="0"/>
          </a:p>
        </p:txBody>
      </p:sp>
      <p:sp>
        <p:nvSpPr>
          <p:cNvPr id="64" name="Google Shape;64;p8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 lang="ja" altLang="en-US"/>
          </a:p>
        </p:txBody>
      </p:sp>
      <p:sp>
        <p:nvSpPr>
          <p:cNvPr id="2" name="Google Shape;59;p8">
            <a:extLst>
              <a:ext uri="{FF2B5EF4-FFF2-40B4-BE49-F238E27FC236}">
                <a16:creationId xmlns:a16="http://schemas.microsoft.com/office/drawing/2014/main" id="{5ACE663B-6E2F-1A23-1DBF-7E7A08438621}"/>
              </a:ext>
            </a:extLst>
          </p:cNvPr>
          <p:cNvSpPr/>
          <p:nvPr/>
        </p:nvSpPr>
        <p:spPr>
          <a:xfrm>
            <a:off x="7356366" y="5083743"/>
            <a:ext cx="8937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" name="Google Shape;60;p8">
            <a:extLst>
              <a:ext uri="{FF2B5EF4-FFF2-40B4-BE49-F238E27FC236}">
                <a16:creationId xmlns:a16="http://schemas.microsoft.com/office/drawing/2014/main" id="{127E4178-F712-EA72-E3D7-9CEA19AF21F6}"/>
              </a:ext>
            </a:extLst>
          </p:cNvPr>
          <p:cNvSpPr/>
          <p:nvPr/>
        </p:nvSpPr>
        <p:spPr>
          <a:xfrm>
            <a:off x="8250312" y="5083743"/>
            <a:ext cx="893700" cy="771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4" name="Google Shape;61;p8">
            <a:extLst>
              <a:ext uri="{FF2B5EF4-FFF2-40B4-BE49-F238E27FC236}">
                <a16:creationId xmlns:a16="http://schemas.microsoft.com/office/drawing/2014/main" id="{5F4126CD-97E7-17A4-2B64-E8F13728C705}"/>
              </a:ext>
            </a:extLst>
          </p:cNvPr>
          <p:cNvSpPr/>
          <p:nvPr/>
        </p:nvSpPr>
        <p:spPr>
          <a:xfrm>
            <a:off x="0" y="5083743"/>
            <a:ext cx="893700" cy="771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" name="Google Shape;62;p8">
            <a:extLst>
              <a:ext uri="{FF2B5EF4-FFF2-40B4-BE49-F238E27FC236}">
                <a16:creationId xmlns:a16="http://schemas.microsoft.com/office/drawing/2014/main" id="{6635149E-8C08-E873-0255-A32563927C01}"/>
              </a:ext>
            </a:extLst>
          </p:cNvPr>
          <p:cNvSpPr/>
          <p:nvPr/>
        </p:nvSpPr>
        <p:spPr>
          <a:xfrm>
            <a:off x="893710" y="5083743"/>
            <a:ext cx="64626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</p:spTree>
    <p:extLst>
      <p:ext uri="{BB962C8B-B14F-4D97-AF65-F5344CB8AC3E}">
        <p14:creationId xmlns:p14="http://schemas.microsoft.com/office/powerpoint/2010/main" val="261804781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9"/>
          <p:cNvSpPr txBox="1">
            <a:spLocks noGrp="1"/>
          </p:cNvSpPr>
          <p:nvPr>
            <p:ph type="body" idx="1"/>
          </p:nvPr>
        </p:nvSpPr>
        <p:spPr>
          <a:xfrm>
            <a:off x="893700" y="4649963"/>
            <a:ext cx="6462600" cy="35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457189" lvl="0" indent="-228594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 b="0" i="0">
                <a:solidFill>
                  <a:schemeClr val="dk2"/>
                </a:solidFill>
                <a:latin typeface="BIZ UDPGothic" panose="020B0400000000000000" pitchFamily="34" charset="-128"/>
                <a:ea typeface="BIZ UDPGothic" panose="020B0400000000000000" pitchFamily="34" charset="-128"/>
              </a:defRPr>
            </a:lvl1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71" name="Google Shape;71;p9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 lang="ja" altLang="en-US"/>
          </a:p>
        </p:txBody>
      </p:sp>
      <p:sp>
        <p:nvSpPr>
          <p:cNvPr id="2" name="Google Shape;59;p8">
            <a:extLst>
              <a:ext uri="{FF2B5EF4-FFF2-40B4-BE49-F238E27FC236}">
                <a16:creationId xmlns:a16="http://schemas.microsoft.com/office/drawing/2014/main" id="{39DCCACA-68FD-45A4-614A-564C6399E8C7}"/>
              </a:ext>
            </a:extLst>
          </p:cNvPr>
          <p:cNvSpPr/>
          <p:nvPr/>
        </p:nvSpPr>
        <p:spPr>
          <a:xfrm>
            <a:off x="7356366" y="-3267"/>
            <a:ext cx="8937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" name="Google Shape;60;p8">
            <a:extLst>
              <a:ext uri="{FF2B5EF4-FFF2-40B4-BE49-F238E27FC236}">
                <a16:creationId xmlns:a16="http://schemas.microsoft.com/office/drawing/2014/main" id="{B7ADFE7D-45B3-6777-54D4-2CAB039C30AC}"/>
              </a:ext>
            </a:extLst>
          </p:cNvPr>
          <p:cNvSpPr/>
          <p:nvPr/>
        </p:nvSpPr>
        <p:spPr>
          <a:xfrm>
            <a:off x="8250312" y="-3267"/>
            <a:ext cx="893700" cy="771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4" name="Google Shape;61;p8">
            <a:extLst>
              <a:ext uri="{FF2B5EF4-FFF2-40B4-BE49-F238E27FC236}">
                <a16:creationId xmlns:a16="http://schemas.microsoft.com/office/drawing/2014/main" id="{7C54AC58-1D04-3643-E8D5-4D2D6D6FF02C}"/>
              </a:ext>
            </a:extLst>
          </p:cNvPr>
          <p:cNvSpPr/>
          <p:nvPr/>
        </p:nvSpPr>
        <p:spPr>
          <a:xfrm>
            <a:off x="0" y="-3267"/>
            <a:ext cx="893700" cy="771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" name="Google Shape;62;p8">
            <a:extLst>
              <a:ext uri="{FF2B5EF4-FFF2-40B4-BE49-F238E27FC236}">
                <a16:creationId xmlns:a16="http://schemas.microsoft.com/office/drawing/2014/main" id="{E2D58F6A-26FB-0653-5E59-12AB88032BCD}"/>
              </a:ext>
            </a:extLst>
          </p:cNvPr>
          <p:cNvSpPr/>
          <p:nvPr/>
        </p:nvSpPr>
        <p:spPr>
          <a:xfrm>
            <a:off x="893710" y="-3267"/>
            <a:ext cx="64626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</p:spTree>
    <p:extLst>
      <p:ext uri="{BB962C8B-B14F-4D97-AF65-F5344CB8AC3E}">
        <p14:creationId xmlns:p14="http://schemas.microsoft.com/office/powerpoint/2010/main" val="270216294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0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 lang="ja" altLang="en-US"/>
          </a:p>
        </p:txBody>
      </p:sp>
      <p:sp>
        <p:nvSpPr>
          <p:cNvPr id="2" name="Google Shape;59;p8">
            <a:extLst>
              <a:ext uri="{FF2B5EF4-FFF2-40B4-BE49-F238E27FC236}">
                <a16:creationId xmlns:a16="http://schemas.microsoft.com/office/drawing/2014/main" id="{C404BD68-A798-1F03-4645-955FF82EE1F6}"/>
              </a:ext>
            </a:extLst>
          </p:cNvPr>
          <p:cNvSpPr/>
          <p:nvPr/>
        </p:nvSpPr>
        <p:spPr>
          <a:xfrm>
            <a:off x="7356366" y="5083743"/>
            <a:ext cx="8937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" name="Google Shape;60;p8">
            <a:extLst>
              <a:ext uri="{FF2B5EF4-FFF2-40B4-BE49-F238E27FC236}">
                <a16:creationId xmlns:a16="http://schemas.microsoft.com/office/drawing/2014/main" id="{1956D683-4FDE-D3A8-A9A8-0D9FB0D07214}"/>
              </a:ext>
            </a:extLst>
          </p:cNvPr>
          <p:cNvSpPr/>
          <p:nvPr/>
        </p:nvSpPr>
        <p:spPr>
          <a:xfrm>
            <a:off x="8250312" y="5083743"/>
            <a:ext cx="893700" cy="771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4" name="Google Shape;61;p8">
            <a:extLst>
              <a:ext uri="{FF2B5EF4-FFF2-40B4-BE49-F238E27FC236}">
                <a16:creationId xmlns:a16="http://schemas.microsoft.com/office/drawing/2014/main" id="{8B212D52-D3AC-F38C-B88C-A1780D8324E4}"/>
              </a:ext>
            </a:extLst>
          </p:cNvPr>
          <p:cNvSpPr/>
          <p:nvPr/>
        </p:nvSpPr>
        <p:spPr>
          <a:xfrm>
            <a:off x="0" y="5083743"/>
            <a:ext cx="893700" cy="771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" name="Google Shape;62;p8">
            <a:extLst>
              <a:ext uri="{FF2B5EF4-FFF2-40B4-BE49-F238E27FC236}">
                <a16:creationId xmlns:a16="http://schemas.microsoft.com/office/drawing/2014/main" id="{CB2E6FA9-847E-D7F7-7A68-B2D36518B292}"/>
              </a:ext>
            </a:extLst>
          </p:cNvPr>
          <p:cNvSpPr/>
          <p:nvPr/>
        </p:nvSpPr>
        <p:spPr>
          <a:xfrm>
            <a:off x="893710" y="5083743"/>
            <a:ext cx="64626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</p:spTree>
    <p:extLst>
      <p:ext uri="{BB962C8B-B14F-4D97-AF65-F5344CB8AC3E}">
        <p14:creationId xmlns:p14="http://schemas.microsoft.com/office/powerpoint/2010/main" val="403703522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color background">
  <p:cSld name="Blank color background">
    <p:bg>
      <p:bgPr>
        <a:solidFill>
          <a:schemeClr val="accent1"/>
        </a:solid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1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b="0" i="0"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 lang="ja" altLang="en-US"/>
          </a:p>
        </p:txBody>
      </p:sp>
    </p:spTree>
    <p:extLst>
      <p:ext uri="{BB962C8B-B14F-4D97-AF65-F5344CB8AC3E}">
        <p14:creationId xmlns:p14="http://schemas.microsoft.com/office/powerpoint/2010/main" val="196169867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1710425" y="2161800"/>
            <a:ext cx="5723700" cy="8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76198" lvl="0" indent="0" algn="ctr" rtl="0">
              <a:spcBef>
                <a:spcPts val="600"/>
              </a:spcBef>
              <a:spcAft>
                <a:spcPts val="0"/>
              </a:spcAft>
              <a:buSzPts val="2400"/>
              <a:buNone/>
              <a:defRPr sz="3200" b="0" i="0">
                <a:latin typeface="BIZ UDPGothic" panose="020B0400000000000000" pitchFamily="34" charset="-128"/>
                <a:ea typeface="BIZ UDPGothic" panose="020B0400000000000000" pitchFamily="34" charset="-128"/>
              </a:defRPr>
            </a:lvl1pPr>
            <a:lvl2pPr marL="914378" lvl="1" indent="-380990" algn="ctr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i="1"/>
            </a:lvl2pPr>
            <a:lvl3pPr marL="1371566" lvl="2" indent="-380990" algn="ctr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i="1"/>
            </a:lvl3pPr>
            <a:lvl4pPr marL="1828754" lvl="3" indent="-380990" algn="ctr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i="1"/>
            </a:lvl4pPr>
            <a:lvl5pPr marL="2285943" lvl="4" indent="-380990" algn="ctr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i="1"/>
            </a:lvl5pPr>
            <a:lvl6pPr marL="2743132" lvl="5" indent="-380990" algn="ctr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i="1"/>
            </a:lvl6pPr>
            <a:lvl7pPr marL="3200320" lvl="6" indent="-380990" algn="ctr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i="1"/>
            </a:lvl7pPr>
            <a:lvl8pPr marL="3657509" lvl="7" indent="-380990" algn="ctr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i="1"/>
            </a:lvl8pPr>
            <a:lvl9pPr marL="4114697" lvl="8" indent="-380990" algn="ctr">
              <a:spcBef>
                <a:spcPts val="0"/>
              </a:spcBef>
              <a:spcAft>
                <a:spcPts val="0"/>
              </a:spcAft>
              <a:buSzPts val="2400"/>
              <a:buChar char="■"/>
              <a:defRPr i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25" name="Google Shape;25;p4"/>
          <p:cNvSpPr txBox="1"/>
          <p:nvPr/>
        </p:nvSpPr>
        <p:spPr>
          <a:xfrm>
            <a:off x="3593404" y="1109485"/>
            <a:ext cx="1957200" cy="980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 b="1">
                <a:solidFill>
                  <a:schemeClr val="tx1"/>
                </a:solidFill>
              </a:rPr>
              <a:t>“</a:t>
            </a:r>
            <a:endParaRPr sz="9600" b="1">
              <a:solidFill>
                <a:schemeClr val="tx1"/>
              </a:solidFill>
            </a:endParaRPr>
          </a:p>
        </p:txBody>
      </p:sp>
      <p:sp>
        <p:nvSpPr>
          <p:cNvPr id="26" name="Google Shape;26;p4"/>
          <p:cNvSpPr/>
          <p:nvPr/>
        </p:nvSpPr>
        <p:spPr>
          <a:xfrm>
            <a:off x="5723283" y="1599675"/>
            <a:ext cx="17103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7" name="Google Shape;27;p4"/>
          <p:cNvSpPr/>
          <p:nvPr/>
        </p:nvSpPr>
        <p:spPr>
          <a:xfrm>
            <a:off x="7434177" y="1599675"/>
            <a:ext cx="1710300" cy="771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8" name="Google Shape;28;p4"/>
          <p:cNvSpPr/>
          <p:nvPr/>
        </p:nvSpPr>
        <p:spPr>
          <a:xfrm>
            <a:off x="0" y="1599675"/>
            <a:ext cx="1710300" cy="771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9" name="Google Shape;29;p4"/>
          <p:cNvSpPr/>
          <p:nvPr/>
        </p:nvSpPr>
        <p:spPr>
          <a:xfrm>
            <a:off x="1710425" y="1599675"/>
            <a:ext cx="17103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0" y="4751622"/>
            <a:ext cx="91440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buNone/>
              <a:defRPr b="0" i="0"/>
            </a:lvl1pPr>
            <a:lvl2pPr lvl="1" algn="ctr">
              <a:buNone/>
              <a:defRPr/>
            </a:lvl2pPr>
            <a:lvl3pPr lvl="2" algn="ctr">
              <a:buNone/>
              <a:defRPr/>
            </a:lvl3pPr>
            <a:lvl4pPr lvl="3" algn="ctr">
              <a:buNone/>
              <a:defRPr/>
            </a:lvl4pPr>
            <a:lvl5pPr lvl="4" algn="ctr">
              <a:buNone/>
              <a:defRPr/>
            </a:lvl5pPr>
            <a:lvl6pPr lvl="5" algn="ctr">
              <a:buNone/>
              <a:defRPr/>
            </a:lvl6pPr>
            <a:lvl7pPr lvl="6" algn="ctr">
              <a:buNone/>
              <a:defRPr/>
            </a:lvl7pPr>
            <a:lvl8pPr lvl="7" algn="ctr">
              <a:buNone/>
              <a:defRPr/>
            </a:lvl8pPr>
            <a:lvl9pPr lvl="8" algn="ctr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 lang="ja" altLang="en-US"/>
          </a:p>
        </p:txBody>
      </p:sp>
    </p:spTree>
    <p:extLst>
      <p:ext uri="{BB962C8B-B14F-4D97-AF65-F5344CB8AC3E}">
        <p14:creationId xmlns:p14="http://schemas.microsoft.com/office/powerpoint/2010/main" val="74092179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13888"/>
            <a:ext cx="6400800" cy="46921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0" i="0">
                <a:solidFill>
                  <a:schemeClr val="tx1">
                    <a:lumMod val="75000"/>
                    <a:lumOff val="2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defRPr>
            </a:lvl1pPr>
            <a:lvl2pPr marL="3428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4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9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2" name="Google Shape;59;p8">
            <a:extLst>
              <a:ext uri="{FF2B5EF4-FFF2-40B4-BE49-F238E27FC236}">
                <a16:creationId xmlns:a16="http://schemas.microsoft.com/office/drawing/2014/main" id="{808EB531-2B45-6747-7C32-52EA2ABF44C3}"/>
              </a:ext>
            </a:extLst>
          </p:cNvPr>
          <p:cNvSpPr/>
          <p:nvPr/>
        </p:nvSpPr>
        <p:spPr>
          <a:xfrm>
            <a:off x="7356366" y="5083743"/>
            <a:ext cx="8937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4" name="Google Shape;60;p8">
            <a:extLst>
              <a:ext uri="{FF2B5EF4-FFF2-40B4-BE49-F238E27FC236}">
                <a16:creationId xmlns:a16="http://schemas.microsoft.com/office/drawing/2014/main" id="{B59A09FF-07E9-D401-ABB4-9579E0DDFAE4}"/>
              </a:ext>
            </a:extLst>
          </p:cNvPr>
          <p:cNvSpPr/>
          <p:nvPr/>
        </p:nvSpPr>
        <p:spPr>
          <a:xfrm>
            <a:off x="8250312" y="5083743"/>
            <a:ext cx="893700" cy="771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" name="Google Shape;61;p8">
            <a:extLst>
              <a:ext uri="{FF2B5EF4-FFF2-40B4-BE49-F238E27FC236}">
                <a16:creationId xmlns:a16="http://schemas.microsoft.com/office/drawing/2014/main" id="{C9946FFC-12F2-5FC7-DBA6-3221B8850CE4}"/>
              </a:ext>
            </a:extLst>
          </p:cNvPr>
          <p:cNvSpPr/>
          <p:nvPr/>
        </p:nvSpPr>
        <p:spPr>
          <a:xfrm>
            <a:off x="0" y="5083743"/>
            <a:ext cx="893700" cy="771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6" name="Google Shape;62;p8">
            <a:extLst>
              <a:ext uri="{FF2B5EF4-FFF2-40B4-BE49-F238E27FC236}">
                <a16:creationId xmlns:a16="http://schemas.microsoft.com/office/drawing/2014/main" id="{23C6DA69-4B8C-4BE9-CBD8-4F18655E5F87}"/>
              </a:ext>
            </a:extLst>
          </p:cNvPr>
          <p:cNvSpPr/>
          <p:nvPr/>
        </p:nvSpPr>
        <p:spPr>
          <a:xfrm>
            <a:off x="893710" y="5083743"/>
            <a:ext cx="64626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</p:spTree>
    <p:extLst>
      <p:ext uri="{BB962C8B-B14F-4D97-AF65-F5344CB8AC3E}">
        <p14:creationId xmlns:p14="http://schemas.microsoft.com/office/powerpoint/2010/main" val="1541707992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6_タイトルとコンテンツ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085696"/>
            <a:ext cx="8229600" cy="97210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0" i="0">
                <a:solidFill>
                  <a:schemeClr val="tx1">
                    <a:lumMod val="50000"/>
                  </a:schemeClr>
                </a:solidFill>
                <a:latin typeface="BIZ UDPGothic" panose="020B0400000000000000" pitchFamily="34" charset="-128"/>
                <a:ea typeface="BIZ UDPGothic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Google Shape;59;p8">
            <a:extLst>
              <a:ext uri="{FF2B5EF4-FFF2-40B4-BE49-F238E27FC236}">
                <a16:creationId xmlns:a16="http://schemas.microsoft.com/office/drawing/2014/main" id="{10377CCF-68FD-C625-B1C7-5424852C0691}"/>
              </a:ext>
            </a:extLst>
          </p:cNvPr>
          <p:cNvSpPr/>
          <p:nvPr/>
        </p:nvSpPr>
        <p:spPr>
          <a:xfrm>
            <a:off x="7356366" y="5083743"/>
            <a:ext cx="8937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4" name="Google Shape;60;p8">
            <a:extLst>
              <a:ext uri="{FF2B5EF4-FFF2-40B4-BE49-F238E27FC236}">
                <a16:creationId xmlns:a16="http://schemas.microsoft.com/office/drawing/2014/main" id="{3C68FE37-03FC-FD04-419A-3A72E9A27811}"/>
              </a:ext>
            </a:extLst>
          </p:cNvPr>
          <p:cNvSpPr/>
          <p:nvPr/>
        </p:nvSpPr>
        <p:spPr>
          <a:xfrm>
            <a:off x="8250312" y="5083743"/>
            <a:ext cx="893700" cy="771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" name="Google Shape;61;p8">
            <a:extLst>
              <a:ext uri="{FF2B5EF4-FFF2-40B4-BE49-F238E27FC236}">
                <a16:creationId xmlns:a16="http://schemas.microsoft.com/office/drawing/2014/main" id="{09F07A00-DB08-833B-DD3B-76A46EE23F1D}"/>
              </a:ext>
            </a:extLst>
          </p:cNvPr>
          <p:cNvSpPr/>
          <p:nvPr/>
        </p:nvSpPr>
        <p:spPr>
          <a:xfrm>
            <a:off x="0" y="5083743"/>
            <a:ext cx="893700" cy="771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6" name="Google Shape;62;p8">
            <a:extLst>
              <a:ext uri="{FF2B5EF4-FFF2-40B4-BE49-F238E27FC236}">
                <a16:creationId xmlns:a16="http://schemas.microsoft.com/office/drawing/2014/main" id="{7D765330-434D-04F3-31F0-98E8851DFC49}"/>
              </a:ext>
            </a:extLst>
          </p:cNvPr>
          <p:cNvSpPr/>
          <p:nvPr/>
        </p:nvSpPr>
        <p:spPr>
          <a:xfrm>
            <a:off x="893710" y="5083743"/>
            <a:ext cx="64626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</p:spTree>
    <p:extLst>
      <p:ext uri="{BB962C8B-B14F-4D97-AF65-F5344CB8AC3E}">
        <p14:creationId xmlns:p14="http://schemas.microsoft.com/office/powerpoint/2010/main" val="2070983195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 b="0" i="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rPr lang="ja-JP" altLang="en-US"/>
              <a:t>マスター タイトルの書式設定</a:t>
            </a:r>
            <a:endParaRPr dirty="0"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34474807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プレースホルダー 2">
            <a:extLst>
              <a:ext uri="{FF2B5EF4-FFF2-40B4-BE49-F238E27FC236}">
                <a16:creationId xmlns:a16="http://schemas.microsoft.com/office/drawing/2014/main" id="{BF15FF19-EF74-5F7E-1E90-E7B6015F2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9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7" name="テキスト プレースホルダー 16">
            <a:extLst>
              <a:ext uri="{FF2B5EF4-FFF2-40B4-BE49-F238E27FC236}">
                <a16:creationId xmlns:a16="http://schemas.microsoft.com/office/drawing/2014/main" id="{0815042E-04C2-3A48-C0EF-588B7E8D64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551216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31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30" r:id="rId14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ctr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kumimoji="1" sz="3200" b="0" i="0" u="none" strike="noStrike" cap="none">
          <a:solidFill>
            <a:srgbClr val="000000"/>
          </a:solidFill>
          <a:latin typeface="BIZ UDPGothic" panose="020B0400000000000000" pitchFamily="34" charset="-128"/>
          <a:ea typeface="BIZ UDPGothic" panose="020B0400000000000000" pitchFamily="34" charset="-128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kumimoji="1"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kumimoji="1"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kumimoji="1"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kumimoji="1"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kumimoji="1"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kumimoji="1"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kumimoji="1"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kumimoji="1"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419090" marR="0" lvl="0" indent="-342892" algn="l" rtl="0" eaLnBrk="1" hangingPunct="1">
        <a:lnSpc>
          <a:spcPct val="11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 pitchFamily="34" charset="0"/>
        <a:buChar char="•"/>
        <a:defRPr kumimoji="1" sz="2400" b="0" i="0" u="none" strike="noStrike" cap="none">
          <a:solidFill>
            <a:srgbClr val="000000"/>
          </a:solidFill>
          <a:latin typeface="BIZ UDPGothic" panose="020B0400000000000000" pitchFamily="34" charset="-128"/>
          <a:ea typeface="BIZ UDPGothic" panose="020B0400000000000000" pitchFamily="34" charset="-128"/>
          <a:cs typeface="Arial"/>
          <a:sym typeface="Arial"/>
        </a:defRPr>
      </a:lvl1pPr>
      <a:lvl2pPr marL="0" marR="0" lvl="1" indent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 pitchFamily="34" charset="0"/>
        <a:buNone/>
        <a:defRPr kumimoji="1" sz="20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L="457189" marR="0" lvl="2" indent="-457189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 pitchFamily="34" charset="0"/>
        <a:buChar char="•"/>
        <a:defRPr kumimoji="1" sz="20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L="457189" marR="0" lvl="3" indent="-457189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 pitchFamily="34" charset="0"/>
        <a:buChar char="•"/>
        <a:defRPr kumimoji="1" sz="20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L="457189" marR="0" lvl="4" indent="-457189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 pitchFamily="34" charset="0"/>
        <a:buChar char="•"/>
        <a:defRPr kumimoji="1" sz="20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kumimoji="1"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kumimoji="1"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kumimoji="1"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kumimoji="1"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kumimoji="1"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kumimoji="1"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kumimoji="1"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kumimoji="1"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kumimoji="1"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kumimoji="1"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kumimoji="1"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kumimoji="1"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kumimoji="1"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colab.research.google.com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olab.research.google.com/?hl=ja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intl/account/about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colab.research.google.com/drive/19eII4FMv1FAIU3AKctemFpzo1sc57-gd?usp=sharing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microsoft.com/office/2007/relationships/hdphoto" Target="../media/hdphoto2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4" Type="http://schemas.microsoft.com/office/2007/relationships/hdphoto" Target="../media/hdphoto3.wdp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microsoft.com/office/2007/relationships/hdphoto" Target="../media/hdphoto4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4" Type="http://schemas.microsoft.com/office/2007/relationships/hdphoto" Target="../media/hdphoto5.wd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altLang="ja" dirty="0">
                <a:latin typeface="Helvetica" pitchFamily="2" charset="0"/>
              </a:rPr>
              <a:t>TEI Hands-on</a:t>
            </a:r>
            <a:endParaRPr dirty="0">
              <a:latin typeface="Helvetica" pitchFamily="2" charset="0"/>
            </a:endParaRPr>
          </a:p>
        </p:txBody>
      </p:sp>
      <p:sp>
        <p:nvSpPr>
          <p:cNvPr id="2" name="字幕 1">
            <a:extLst>
              <a:ext uri="{FF2B5EF4-FFF2-40B4-BE49-F238E27FC236}">
                <a16:creationId xmlns:a16="http://schemas.microsoft.com/office/drawing/2014/main" id="{7620D324-FA28-7CB2-E627-1674A4BC889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418465" indent="-342265"/>
            <a:r>
              <a:rPr lang="en-GB" altLang="ja-JP" dirty="0">
                <a:latin typeface="Helvetica" pitchFamily="2" charset="0"/>
                <a:ea typeface="BIZ UDPGothic"/>
              </a:rPr>
              <a:t>Text</a:t>
            </a:r>
            <a:r>
              <a:rPr lang="en-US" altLang="ja-JP" dirty="0">
                <a:latin typeface="Helvetica" pitchFamily="2" charset="0"/>
                <a:ea typeface="BIZ UDPGothic"/>
              </a:rPr>
              <a:t> </a:t>
            </a:r>
            <a:r>
              <a:rPr lang="en-GB" altLang="ja-JP" dirty="0">
                <a:latin typeface="Helvetica" pitchFamily="2" charset="0"/>
                <a:ea typeface="BIZ UDPGothic"/>
              </a:rPr>
              <a:t>analysis</a:t>
            </a:r>
            <a:r>
              <a:rPr lang="en-US" altLang="ja-JP" dirty="0">
                <a:latin typeface="Helvetica" pitchFamily="2" charset="0"/>
                <a:ea typeface="BIZ UDPGothic"/>
              </a:rPr>
              <a:t> </a:t>
            </a:r>
            <a:r>
              <a:rPr lang="en-GB" altLang="ja-JP" dirty="0">
                <a:latin typeface="Helvetica" pitchFamily="2" charset="0"/>
                <a:ea typeface="BIZ UDPGothic"/>
              </a:rPr>
              <a:t>with</a:t>
            </a:r>
            <a:r>
              <a:rPr lang="en-US" altLang="ja-JP" dirty="0">
                <a:latin typeface="Helvetica" pitchFamily="2" charset="0"/>
                <a:ea typeface="BIZ UDPGothic"/>
              </a:rPr>
              <a:t> </a:t>
            </a:r>
            <a:r>
              <a:rPr lang="en-GB" altLang="ja-JP" dirty="0">
                <a:latin typeface="Helvetica" pitchFamily="2" charset="0"/>
                <a:ea typeface="BIZ UDPGothic"/>
              </a:rPr>
              <a:t>Run,</a:t>
            </a:r>
            <a:r>
              <a:rPr lang="en-US" altLang="ja-JP" dirty="0">
                <a:latin typeface="Helvetica" pitchFamily="2" charset="0"/>
                <a:ea typeface="BIZ UDPGothic"/>
              </a:rPr>
              <a:t> </a:t>
            </a:r>
            <a:r>
              <a:rPr lang="en-GB" altLang="ja-JP" dirty="0">
                <a:latin typeface="Helvetica" pitchFamily="2" charset="0"/>
                <a:ea typeface="BIZ UDPGothic"/>
              </a:rPr>
              <a:t>Melos!</a:t>
            </a:r>
            <a:r>
              <a:rPr lang="en-US" altLang="ja-JP" dirty="0">
                <a:latin typeface="Helvetica" pitchFamily="2" charset="0"/>
                <a:ea typeface="BIZ UDPGothic"/>
              </a:rPr>
              <a:t> </a:t>
            </a:r>
            <a:r>
              <a:rPr lang="en-GB" altLang="ja-JP" dirty="0">
                <a:latin typeface="Helvetica" pitchFamily="2" charset="0"/>
                <a:ea typeface="BIZ UDPGothic"/>
              </a:rPr>
              <a:t>(</a:t>
            </a:r>
            <a:r>
              <a:rPr lang="ja-JP" altLang="en-US">
                <a:latin typeface="Helvetica" pitchFamily="2" charset="0"/>
                <a:ea typeface="BIZ UDPGothic"/>
              </a:rPr>
              <a:t>走れメロス</a:t>
            </a:r>
            <a:r>
              <a:rPr lang="en-GB" altLang="ja-JP" dirty="0">
                <a:latin typeface="Helvetica" pitchFamily="2" charset="0"/>
                <a:ea typeface="BIZ UDPGothic"/>
              </a:rPr>
              <a:t>)</a:t>
            </a:r>
            <a:endParaRPr lang="en-US" altLang="ja-JP" dirty="0">
              <a:latin typeface="Helvetica" pitchFamily="2" charset="0"/>
              <a:ea typeface="BIZ UDPGothic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457200" y="238538"/>
            <a:ext cx="8229600" cy="821043"/>
          </a:xfr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en-GB" altLang="ja-JP" dirty="0">
                <a:latin typeface="Helvetica" pitchFamily="2" charset="0"/>
              </a:rPr>
              <a:t>Regarding this Section</a:t>
            </a:r>
            <a:endParaRPr lang="ja" altLang="en-US" dirty="0">
              <a:latin typeface="Helvetica" pitchFamily="2" charset="0"/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idx="1"/>
          </p:nvPr>
        </p:nvSpPr>
        <p:spPr>
          <a:xfrm>
            <a:off x="348828" y="1103473"/>
            <a:ext cx="6013938" cy="3394075"/>
          </a:xfr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r>
              <a:rPr lang="en-US" dirty="0">
                <a:latin typeface="Helvetica" pitchFamily="2" charset="0"/>
              </a:rPr>
              <a:t>Building on the knowledge from the TEI Hands-on: Introductory Edition,</a:t>
            </a:r>
          </a:p>
          <a:p>
            <a:r>
              <a:rPr lang="en-US" dirty="0">
                <a:latin typeface="Helvetica" pitchFamily="2" charset="0"/>
              </a:rPr>
              <a:t>we will introduce several examples of analyses using TEI-formatted research texts.</a:t>
            </a:r>
          </a:p>
          <a:p>
            <a:pPr lvl="0"/>
            <a:endParaRPr lang="en-US" altLang="ja-JP" dirty="0">
              <a:latin typeface="Helvetica" pitchFamily="2" charset="0"/>
            </a:endParaRPr>
          </a:p>
          <a:p>
            <a:pPr lvl="0"/>
            <a:r>
              <a:rPr lang="en-GB" altLang="ja-JP" dirty="0">
                <a:latin typeface="Helvetica" pitchFamily="2" charset="0"/>
              </a:rPr>
              <a:t>Items to prepare:</a:t>
            </a:r>
            <a:endParaRPr lang="en-US" altLang="ja-JP" dirty="0">
              <a:latin typeface="Helvetica" pitchFamily="2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altLang="ja-JP" sz="2000" dirty="0">
                <a:latin typeface="Helvetica" pitchFamily="2" charset="0"/>
              </a:rPr>
              <a:t>demo(TEI-tools) &gt; </a:t>
            </a:r>
            <a:r>
              <a:rPr lang="en-US" altLang="ja-JP" sz="2000" dirty="0" err="1">
                <a:solidFill>
                  <a:srgbClr val="FF0000"/>
                </a:solidFill>
                <a:latin typeface="Helvetica" pitchFamily="2" charset="0"/>
              </a:rPr>
              <a:t>TEI_hands</a:t>
            </a:r>
            <a:r>
              <a:rPr lang="en-US" altLang="ja-JP" sz="2000" dirty="0">
                <a:solidFill>
                  <a:srgbClr val="FF0000"/>
                </a:solidFill>
                <a:latin typeface="Helvetica" pitchFamily="2" charset="0"/>
              </a:rPr>
              <a:t>-on-</a:t>
            </a:r>
            <a:r>
              <a:rPr lang="en-US" altLang="ja-JP" sz="2000" dirty="0" err="1">
                <a:solidFill>
                  <a:srgbClr val="FF0000"/>
                </a:solidFill>
                <a:latin typeface="Helvetica" pitchFamily="2" charset="0"/>
              </a:rPr>
              <a:t>EN.ipynb</a:t>
            </a:r>
            <a:endParaRPr lang="ja-JP" altLang="en-US" sz="2000" dirty="0">
              <a:solidFill>
                <a:srgbClr val="FF0000"/>
              </a:solidFill>
              <a:latin typeface="Helvetica" pitchFamily="2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altLang="ja-JP" sz="2000" dirty="0">
                <a:latin typeface="Helvetica" pitchFamily="2" charset="0"/>
              </a:rPr>
              <a:t>Google Chrome browser </a:t>
            </a:r>
            <a:r>
              <a:rPr lang="en-GB" altLang="ja-JP" sz="2000" dirty="0">
                <a:latin typeface="Helvetica" pitchFamily="2" charset="0"/>
              </a:rPr>
              <a:t>(recommended)</a:t>
            </a:r>
            <a:endParaRPr lang="en-US" altLang="ja-JP" sz="2000" dirty="0">
              <a:latin typeface="Helvetica" pitchFamily="2" charset="0"/>
            </a:endParaRPr>
          </a:p>
        </p:txBody>
      </p:sp>
      <p:sp>
        <p:nvSpPr>
          <p:cNvPr id="5" name="円形吹き出し 4">
            <a:extLst>
              <a:ext uri="{FF2B5EF4-FFF2-40B4-BE49-F238E27FC236}">
                <a16:creationId xmlns:a16="http://schemas.microsoft.com/office/drawing/2014/main" id="{279B8997-9532-AF3E-E268-8B0093092919}"/>
              </a:ext>
            </a:extLst>
          </p:cNvPr>
          <p:cNvSpPr/>
          <p:nvPr/>
        </p:nvSpPr>
        <p:spPr>
          <a:xfrm>
            <a:off x="6175383" y="1900127"/>
            <a:ext cx="2968617" cy="1697038"/>
          </a:xfrm>
          <a:prstGeom prst="wedgeEllipseCallout">
            <a:avLst>
              <a:gd name="adj1" fmla="val -51631"/>
              <a:gd name="adj2" fmla="val 30941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latin typeface="Helvetica" pitchFamily="2" charset="0"/>
              </a:rPr>
              <a:t>The demo/TEI-tools (GitHub) repository can be accessed through the link provided in this video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BDB1A40-0422-C10A-BB1F-26A45298ADF4}"/>
              </a:ext>
            </a:extLst>
          </p:cNvPr>
          <p:cNvSpPr txBox="1"/>
          <p:nvPr/>
        </p:nvSpPr>
        <p:spPr>
          <a:xfrm>
            <a:off x="798430" y="4452921"/>
            <a:ext cx="17620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>
                <a:latin typeface="Helvetica" pitchFamily="2" charset="0"/>
                <a:ea typeface="BIZ UDPGothic" panose="020B0400000000000000" pitchFamily="34" charset="-128"/>
              </a:rPr>
              <a:t>Google Colab</a:t>
            </a:r>
            <a:endParaRPr kumimoji="1" lang="ja-JP" altLang="en-US" sz="2000">
              <a:latin typeface="Helvetica" pitchFamily="2" charset="0"/>
              <a:ea typeface="BIZ UDPGothic" panose="020B0400000000000000" pitchFamily="34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9668C68-EF0C-F565-97F3-01EACB7CEB93}"/>
              </a:ext>
            </a:extLst>
          </p:cNvPr>
          <p:cNvSpPr txBox="1"/>
          <p:nvPr/>
        </p:nvSpPr>
        <p:spPr>
          <a:xfrm>
            <a:off x="2630797" y="4452921"/>
            <a:ext cx="40991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>
                <a:latin typeface="Helvetica" pitchFamily="2" charset="0"/>
                <a:ea typeface="BIZ UDPGothic" panose="020B0400000000000000" pitchFamily="34" charset="-128"/>
                <a:hlinkClick r:id="rId3"/>
              </a:rPr>
              <a:t>https://colab.research.google.com</a:t>
            </a:r>
            <a:r>
              <a:rPr kumimoji="1" lang="en-US" altLang="ja-JP" sz="2000" dirty="0">
                <a:latin typeface="Helvetica" pitchFamily="2" charset="0"/>
                <a:ea typeface="BIZ UDPGothic" panose="020B0400000000000000" pitchFamily="34" charset="-128"/>
              </a:rPr>
              <a:t>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44F54BB-8C5B-F281-BC27-04340F10B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7474"/>
            <a:ext cx="8229600" cy="624457"/>
          </a:xfrm>
        </p:spPr>
        <p:txBody>
          <a:bodyPr>
            <a:noAutofit/>
          </a:bodyPr>
          <a:lstStyle/>
          <a:p>
            <a:r>
              <a:rPr lang="en-US" altLang="ja-JP" dirty="0">
                <a:latin typeface="Helvetica" pitchFamily="2" charset="0"/>
              </a:rPr>
              <a:t>Google Colab</a:t>
            </a:r>
            <a:r>
              <a:rPr lang="en-GB" altLang="ja-JP" dirty="0">
                <a:latin typeface="Helvetica" pitchFamily="2" charset="0"/>
              </a:rPr>
              <a:t>’s Appearance</a:t>
            </a:r>
            <a:endParaRPr lang="ja-JP" altLang="en-US">
              <a:latin typeface="Helvetica" pitchFamily="2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BC9FE97-A7D9-B7E5-6CAE-5D7045CC21FC}"/>
              </a:ext>
            </a:extLst>
          </p:cNvPr>
          <p:cNvSpPr txBox="1"/>
          <p:nvPr/>
        </p:nvSpPr>
        <p:spPr>
          <a:xfrm>
            <a:off x="2718277" y="711931"/>
            <a:ext cx="29193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>
                <a:solidFill>
                  <a:schemeClr val="bg1"/>
                </a:solidFill>
                <a:latin typeface="Helvetica" pitchFamily="2" charset="0"/>
                <a:ea typeface="BIZ UDPGothic" panose="020B0400000000000000" pitchFamily="34" charset="-128"/>
              </a:rPr>
              <a:t>https://</a:t>
            </a:r>
            <a:r>
              <a:rPr lang="en-US" altLang="ja-JP" dirty="0" err="1">
                <a:solidFill>
                  <a:schemeClr val="bg1"/>
                </a:solidFill>
                <a:latin typeface="Helvetica" pitchFamily="2" charset="0"/>
                <a:ea typeface="BIZ UDPGothic" panose="020B0400000000000000" pitchFamily="34" charset="-128"/>
              </a:rPr>
              <a:t>colab.research.google.com</a:t>
            </a:r>
            <a:r>
              <a:rPr lang="en-US" altLang="ja-JP" dirty="0">
                <a:solidFill>
                  <a:schemeClr val="bg1"/>
                </a:solidFill>
                <a:latin typeface="Helvetica" pitchFamily="2" charset="0"/>
                <a:ea typeface="BIZ UDPGothic" panose="020B0400000000000000" pitchFamily="34" charset="-128"/>
              </a:rPr>
              <a:t>/</a:t>
            </a:r>
            <a:endParaRPr kumimoji="1" lang="en-US" altLang="ja-JP" dirty="0">
              <a:solidFill>
                <a:schemeClr val="bg1"/>
              </a:solidFill>
              <a:latin typeface="Helvetica" pitchFamily="2" charset="0"/>
              <a:ea typeface="BIZ UDPGothic" panose="020B0400000000000000" pitchFamily="34" charset="-128"/>
            </a:endParaRPr>
          </a:p>
        </p:txBody>
      </p:sp>
      <p:pic>
        <p:nvPicPr>
          <p:cNvPr id="6" name="Picture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434B5864-B28B-2F76-32FD-832BA88B36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6096" y="1056135"/>
            <a:ext cx="5094652" cy="4020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348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E9A982-A370-C213-4235-FE1EF20F48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0F496EE-E07C-F81C-E2C4-AF9D2DA5A8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7474"/>
            <a:ext cx="8229600" cy="842424"/>
          </a:xfrm>
        </p:spPr>
        <p:txBody>
          <a:bodyPr>
            <a:noAutofit/>
          </a:bodyPr>
          <a:lstStyle/>
          <a:p>
            <a:r>
              <a:rPr lang="en-US" altLang="ja-JP" dirty="0">
                <a:latin typeface="Helvetica" pitchFamily="2" charset="0"/>
              </a:rPr>
              <a:t>Google Colab (</a:t>
            </a:r>
            <a:r>
              <a:rPr lang="en-US" altLang="ja-JP" dirty="0" err="1">
                <a:latin typeface="Helvetica" pitchFamily="2" charset="0"/>
              </a:rPr>
              <a:t>Colaboratory</a:t>
            </a:r>
            <a:r>
              <a:rPr lang="en-US" altLang="ja-JP">
                <a:latin typeface="Helvetica" pitchFamily="2" charset="0"/>
              </a:rPr>
              <a:t>)</a:t>
            </a:r>
            <a:endParaRPr lang="ja-JP" altLang="en-US">
              <a:latin typeface="Helvetica" pitchFamily="2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5AB79AF-C9F7-AD2C-23B6-A0CD191051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1197642"/>
            <a:ext cx="4010890" cy="3686873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</a:pPr>
            <a:r>
              <a:rPr lang="en-GB" altLang="ja-JP" sz="2400" dirty="0">
                <a:solidFill>
                  <a:srgbClr val="FF0000"/>
                </a:solidFill>
                <a:latin typeface="Helvetica" pitchFamily="2" charset="0"/>
              </a:rPr>
              <a:t>A simple programming tool that runs in a web browser</a:t>
            </a:r>
            <a:endParaRPr lang="en-US" altLang="ja-JP" sz="2400" dirty="0">
              <a:solidFill>
                <a:srgbClr val="FF0000"/>
              </a:solidFill>
              <a:latin typeface="Helvetica" pitchFamily="2" charset="0"/>
            </a:endParaRPr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ja-JP" dirty="0">
                <a:latin typeface="Helvetica" pitchFamily="2" charset="0"/>
              </a:rPr>
              <a:t>No need to worry about differences in OS (like macOS or Windows) or computer performance</a:t>
            </a:r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ja-JP" dirty="0">
                <a:latin typeface="Helvetica" pitchFamily="2" charset="0"/>
              </a:rPr>
              <a:t>Allows you to write explanatory text before and after code, or create outlines of topics</a:t>
            </a:r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ja-JP" dirty="0">
                <a:latin typeface="Helvetica" pitchFamily="2" charset="0"/>
              </a:rPr>
              <a:t>Makes it easy to understand how to write and run code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altLang="ja-JP" dirty="0">
              <a:latin typeface="Helvetica" pitchFamily="2" charset="0"/>
            </a:endParaRPr>
          </a:p>
        </p:txBody>
      </p:sp>
      <p:sp>
        <p:nvSpPr>
          <p:cNvPr id="7" name="コンテンツ プレースホルダー 6">
            <a:extLst>
              <a:ext uri="{FF2B5EF4-FFF2-40B4-BE49-F238E27FC236}">
                <a16:creationId xmlns:a16="http://schemas.microsoft.com/office/drawing/2014/main" id="{F3148649-32B5-557A-29FD-1CA1264B0000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675910" y="1713053"/>
            <a:ext cx="4010890" cy="3171461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ja-JP" dirty="0">
                <a:latin typeface="Helvetica" pitchFamily="2" charset="0"/>
              </a:rPr>
              <a:t>You need to be connected to the internet and have a Google account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ja-JP" dirty="0">
                <a:latin typeface="Helvetica" pitchFamily="2" charset="0"/>
              </a:rPr>
              <a:t>To run programs, you connect to Google’s computers, but the connection cannot be maintained for long periods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ja-JP" dirty="0">
                <a:latin typeface="Helvetica" pitchFamily="2" charset="0"/>
              </a:rPr>
              <a:t>If the connection is cut, any libraries or data you temporarily installed will be lost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7577AB5-CA75-F32B-1D90-437D747FF8B0}"/>
              </a:ext>
            </a:extLst>
          </p:cNvPr>
          <p:cNvSpPr txBox="1"/>
          <p:nvPr/>
        </p:nvSpPr>
        <p:spPr>
          <a:xfrm>
            <a:off x="5007429" y="1197642"/>
            <a:ext cx="29193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Helvetica" pitchFamily="2" charset="0"/>
                <a:ea typeface="BIZ UDPGothic" panose="020B0400000000000000" pitchFamily="34" charset="-128"/>
                <a:hlinkClick r:id="rId3"/>
              </a:rPr>
              <a:t>https://colab.research.google.com/</a:t>
            </a:r>
            <a:endParaRPr kumimoji="1" lang="en-US" altLang="ja-JP" dirty="0">
              <a:latin typeface="Helvetica" pitchFamily="2" charset="0"/>
              <a:ea typeface="BIZ UDP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788490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タイトル 6">
            <a:extLst>
              <a:ext uri="{FF2B5EF4-FFF2-40B4-BE49-F238E27FC236}">
                <a16:creationId xmlns:a16="http://schemas.microsoft.com/office/drawing/2014/main" id="{AF014D52-1F3F-897D-EACB-DDC405BF36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7474"/>
            <a:ext cx="8229600" cy="873421"/>
          </a:xfrm>
        </p:spPr>
        <p:txBody>
          <a:bodyPr/>
          <a:lstStyle/>
          <a:p>
            <a:r>
              <a:rPr lang="en-GB" altLang="ja-JP" dirty="0">
                <a:latin typeface="Helvetica" pitchFamily="2" charset="0"/>
              </a:rPr>
              <a:t>Creating a Google Account</a:t>
            </a:r>
            <a:endParaRPr lang="ja-JP" altLang="en-US">
              <a:latin typeface="Helvetica" pitchFamily="2" charset="0"/>
            </a:endParaRPr>
          </a:p>
        </p:txBody>
      </p:sp>
      <p:sp>
        <p:nvSpPr>
          <p:cNvPr id="8" name="コンテンツ プレースホルダー 7">
            <a:extLst>
              <a:ext uri="{FF2B5EF4-FFF2-40B4-BE49-F238E27FC236}">
                <a16:creationId xmlns:a16="http://schemas.microsoft.com/office/drawing/2014/main" id="{080CC90C-B308-C91B-7763-47879FFDE5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ja-JP" dirty="0">
                <a:latin typeface="Helvetica" pitchFamily="2" charset="0"/>
              </a:rPr>
              <a:t>To use the Google Colab service, you’ll need a Google account (a combination of username and password).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ja-JP" dirty="0">
                <a:latin typeface="Helvetica" pitchFamily="2" charset="0"/>
              </a:rPr>
              <a:t>If you’re just creating an account and running programs on Colab, you can use it for free.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ja-JP" dirty="0">
                <a:latin typeface="Helvetica" pitchFamily="2" charset="0"/>
              </a:rPr>
              <a:t>If you don’t have an account yet, please create one before continuing.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ja-JP" dirty="0">
                <a:latin typeface="Helvetica" pitchFamily="2" charset="0"/>
              </a:rPr>
              <a:t>You can do this at: </a:t>
            </a:r>
            <a:r>
              <a:rPr lang="en-US" altLang="ja-JP" dirty="0">
                <a:latin typeface="Helvetica" pitchFamily="2" charset="0"/>
                <a:hlinkClick r:id="rId3"/>
              </a:rPr>
              <a:t>https://www.google.com/intl/account/about/</a:t>
            </a:r>
            <a:endParaRPr lang="en-US" altLang="ja-JP" dirty="0">
              <a:latin typeface="Helvetica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ja-JP" dirty="0">
                <a:latin typeface="Helvetica" pitchFamily="2" charset="0"/>
              </a:rPr>
              <a:t>(Alternatively, try searching online for terms like “Create Google account.”)</a:t>
            </a:r>
          </a:p>
        </p:txBody>
      </p:sp>
    </p:spTree>
    <p:extLst>
      <p:ext uri="{BB962C8B-B14F-4D97-AF65-F5344CB8AC3E}">
        <p14:creationId xmlns:p14="http://schemas.microsoft.com/office/powerpoint/2010/main" val="8844036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B207CCE6-663F-4F06-0AF6-6C2BA3049E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41792"/>
            <a:ext cx="9152460" cy="3576282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6136E717-87B6-5D9B-698D-DE8B70F41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7474"/>
            <a:ext cx="8229600" cy="866240"/>
          </a:xfrm>
        </p:spPr>
        <p:txBody>
          <a:bodyPr/>
          <a:lstStyle/>
          <a:p>
            <a:r>
              <a:rPr lang="en-US" altLang="ja-JP" dirty="0">
                <a:latin typeface="Helvetica" pitchFamily="2" charset="0"/>
              </a:rPr>
              <a:t>Let’s Log in to Google Colab</a:t>
            </a:r>
            <a:endParaRPr kumimoji="1" lang="ja-JP" altLang="en-US">
              <a:latin typeface="Helvetica" pitchFamily="2" charset="0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3D4DC6A4-D1B2-D2A4-C0BE-2DE61D32C60F}"/>
              </a:ext>
            </a:extLst>
          </p:cNvPr>
          <p:cNvSpPr/>
          <p:nvPr/>
        </p:nvSpPr>
        <p:spPr>
          <a:xfrm>
            <a:off x="5661212" y="1543202"/>
            <a:ext cx="2488558" cy="3174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GB" altLang="ja-JP" sz="1800" b="1" dirty="0">
                <a:solidFill>
                  <a:srgbClr val="FF0000"/>
                </a:solidFill>
                <a:latin typeface="Helvetica" pitchFamily="2" charset="0"/>
                <a:ea typeface="BIZ UDPGothic" panose="020B0400000000000000" pitchFamily="34" charset="-128"/>
              </a:rPr>
              <a:t>Click here to Log in</a:t>
            </a:r>
            <a:endParaRPr kumimoji="1" lang="ja-JP" altLang="en-US" sz="1800" b="1">
              <a:solidFill>
                <a:srgbClr val="FF0000"/>
              </a:solidFill>
              <a:latin typeface="Helvetica" pitchFamily="2" charset="0"/>
              <a:ea typeface="BIZ UDPGothic" panose="020B0400000000000000" pitchFamily="34" charset="-128"/>
            </a:endParaRPr>
          </a:p>
        </p:txBody>
      </p:sp>
      <p:sp>
        <p:nvSpPr>
          <p:cNvPr id="7" name="円/楕円 6">
            <a:extLst>
              <a:ext uri="{FF2B5EF4-FFF2-40B4-BE49-F238E27FC236}">
                <a16:creationId xmlns:a16="http://schemas.microsoft.com/office/drawing/2014/main" id="{C39F2C67-9EDD-2771-4E93-3458FA98D5B5}"/>
              </a:ext>
            </a:extLst>
          </p:cNvPr>
          <p:cNvSpPr/>
          <p:nvPr/>
        </p:nvSpPr>
        <p:spPr>
          <a:xfrm>
            <a:off x="8149770" y="1234717"/>
            <a:ext cx="968149" cy="506998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Helvetica" pitchFamily="2" charset="0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2E6AAB9-866F-7E0A-9933-A1A40358C879}"/>
              </a:ext>
            </a:extLst>
          </p:cNvPr>
          <p:cNvSpPr/>
          <p:nvPr/>
        </p:nvSpPr>
        <p:spPr>
          <a:xfrm>
            <a:off x="0" y="1241793"/>
            <a:ext cx="9064171" cy="3814234"/>
          </a:xfrm>
          <a:prstGeom prst="rect">
            <a:avLst/>
          </a:prstGeom>
          <a:noFill/>
          <a:ln w="7620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Helvetica" pitchFamily="2" charset="0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4606ED21-1A5B-CA10-70D5-8C18F74B39A1}"/>
              </a:ext>
            </a:extLst>
          </p:cNvPr>
          <p:cNvSpPr/>
          <p:nvPr/>
        </p:nvSpPr>
        <p:spPr>
          <a:xfrm>
            <a:off x="1496026" y="2437669"/>
            <a:ext cx="6151946" cy="990915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400" b="1" dirty="0">
                <a:solidFill>
                  <a:schemeClr val="tx1"/>
                </a:solidFill>
                <a:latin typeface="Helvetica" pitchFamily="2" charset="0"/>
                <a:ea typeface="BIZ UDPGothic" panose="020B0400000000000000" pitchFamily="34" charset="-128"/>
              </a:rPr>
              <a:t>https://</a:t>
            </a:r>
            <a:r>
              <a:rPr kumimoji="1" lang="en-US" altLang="ja-JP" sz="2400" b="1" dirty="0" err="1">
                <a:solidFill>
                  <a:schemeClr val="tx1"/>
                </a:solidFill>
                <a:latin typeface="Helvetica" pitchFamily="2" charset="0"/>
                <a:ea typeface="BIZ UDPGothic" panose="020B0400000000000000" pitchFamily="34" charset="-128"/>
              </a:rPr>
              <a:t>colab.research.google.com</a:t>
            </a:r>
            <a:endParaRPr kumimoji="1" lang="en-US" altLang="ja-JP" sz="2400" b="1" dirty="0">
              <a:solidFill>
                <a:schemeClr val="tx1"/>
              </a:solidFill>
              <a:latin typeface="Helvetica" pitchFamily="2" charset="0"/>
              <a:ea typeface="BIZ UDPGothic" panose="020B0400000000000000" pitchFamily="34" charset="-128"/>
            </a:endParaRPr>
          </a:p>
          <a:p>
            <a:pPr algn="ctr"/>
            <a:r>
              <a:rPr kumimoji="1" lang="en-GB" altLang="ja-JP" sz="3200" b="1" dirty="0">
                <a:solidFill>
                  <a:srgbClr val="FF0000"/>
                </a:solidFill>
                <a:latin typeface="Helvetica" pitchFamily="2" charset="0"/>
                <a:ea typeface="BIZ UDPGothic" panose="020B0400000000000000" pitchFamily="34" charset="-128"/>
              </a:rPr>
              <a:t>Notebook Page</a:t>
            </a:r>
            <a:endParaRPr kumimoji="1" lang="ja-JP" altLang="en-US" sz="3200" b="1">
              <a:solidFill>
                <a:srgbClr val="FF0000"/>
              </a:solidFill>
              <a:latin typeface="Helvetica" pitchFamily="2" charset="0"/>
              <a:ea typeface="BIZ UDP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362953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91E521-C04F-E306-ACA5-1104D67C0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screenshot of a computer&#10;&#10;AI-generated content may be incorrect.">
            <a:extLst>
              <a:ext uri="{FF2B5EF4-FFF2-40B4-BE49-F238E27FC236}">
                <a16:creationId xmlns:a16="http://schemas.microsoft.com/office/drawing/2014/main" id="{784BCCCF-F35F-1B03-4CAF-7DAF30B1C7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6993" y="1074824"/>
            <a:ext cx="4753924" cy="3931875"/>
          </a:xfrm>
          <a:prstGeom prst="rect">
            <a:avLst/>
          </a:prstGeom>
        </p:spPr>
      </p:pic>
      <p:pic>
        <p:nvPicPr>
          <p:cNvPr id="13" name="Picture 1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A3E3123B-4C47-43CB-0121-1D02A831BA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201682"/>
            <a:ext cx="4847096" cy="2873587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0CF86ADD-73CB-16C0-5C65-56E41279B1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7657" y="94559"/>
            <a:ext cx="5268686" cy="881355"/>
          </a:xfrm>
        </p:spPr>
        <p:txBody>
          <a:bodyPr>
            <a:noAutofit/>
          </a:bodyPr>
          <a:lstStyle/>
          <a:p>
            <a:r>
              <a:rPr kumimoji="1" lang="en-GB" altLang="ja-JP" sz="2800" dirty="0">
                <a:latin typeface="Helvetica" pitchFamily="2" charset="0"/>
              </a:rPr>
              <a:t>Let’s Open a Notebook</a:t>
            </a:r>
            <a:endParaRPr kumimoji="1" lang="ja-JP" altLang="en-US" sz="2800">
              <a:latin typeface="Helvetica" pitchFamily="2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C3BAE08-93E6-0DC9-2B13-76DB2FEB4C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83" y="1153739"/>
            <a:ext cx="4303910" cy="1028700"/>
          </a:xfrm>
        </p:spPr>
        <p:txBody>
          <a:bodyPr>
            <a:normAutofit/>
          </a:bodyPr>
          <a:lstStyle/>
          <a:p>
            <a:r>
              <a:rPr lang="en-US" sz="1400" dirty="0">
                <a:latin typeface="Helvetica" pitchFamily="2" charset="0"/>
              </a:rPr>
              <a:t>File &gt; Upload notebook &gt; Upload</a:t>
            </a:r>
            <a:br>
              <a:rPr lang="en-US" sz="1400" dirty="0">
                <a:latin typeface="Helvetica" pitchFamily="2" charset="0"/>
              </a:rPr>
            </a:br>
            <a:r>
              <a:rPr lang="en-US" sz="1400" dirty="0">
                <a:latin typeface="Helvetica" pitchFamily="2" charset="0"/>
              </a:rPr>
              <a:t>select the downloaded file “</a:t>
            </a:r>
            <a:r>
              <a:rPr lang="en-US" sz="1400" dirty="0" err="1">
                <a:solidFill>
                  <a:schemeClr val="accent3"/>
                </a:solidFill>
                <a:latin typeface="Helvetica" pitchFamily="2" charset="0"/>
              </a:rPr>
              <a:t>TEI_hands</a:t>
            </a:r>
            <a:r>
              <a:rPr lang="en-US" sz="1400" dirty="0">
                <a:solidFill>
                  <a:schemeClr val="accent3"/>
                </a:solidFill>
                <a:latin typeface="Helvetica" pitchFamily="2" charset="0"/>
              </a:rPr>
              <a:t>-on-</a:t>
            </a:r>
            <a:r>
              <a:rPr lang="en-US" sz="1400" dirty="0" err="1">
                <a:solidFill>
                  <a:schemeClr val="accent3"/>
                </a:solidFill>
                <a:latin typeface="Helvetica" pitchFamily="2" charset="0"/>
              </a:rPr>
              <a:t>EN.ipynb</a:t>
            </a:r>
            <a:r>
              <a:rPr lang="en-US" sz="1400" dirty="0">
                <a:latin typeface="Helvetica" pitchFamily="2" charset="0"/>
              </a:rPr>
              <a:t>”</a:t>
            </a:r>
          </a:p>
          <a:p>
            <a:r>
              <a:rPr lang="en-US" sz="1400" dirty="0">
                <a:latin typeface="Helvetica" pitchFamily="2" charset="0"/>
              </a:rPr>
              <a:t>You can download this file from CLE along with other sample files.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22FD66F6-347A-B129-279A-402F8A1E0310}"/>
              </a:ext>
            </a:extLst>
          </p:cNvPr>
          <p:cNvSpPr/>
          <p:nvPr/>
        </p:nvSpPr>
        <p:spPr>
          <a:xfrm>
            <a:off x="4811487" y="1752794"/>
            <a:ext cx="2569029" cy="293914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Helvetica" pitchFamily="2" charset="0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868D1459-0627-0C4A-CC80-48A992716CC4}"/>
              </a:ext>
            </a:extLst>
          </p:cNvPr>
          <p:cNvSpPr/>
          <p:nvPr/>
        </p:nvSpPr>
        <p:spPr>
          <a:xfrm>
            <a:off x="4721240" y="1229066"/>
            <a:ext cx="536018" cy="293914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Helvetica" pitchFamily="2" charset="0"/>
            </a:endParaRPr>
          </a:p>
        </p:txBody>
      </p:sp>
      <p:cxnSp>
        <p:nvCxnSpPr>
          <p:cNvPr id="7" name="曲線コネクタ 6">
            <a:extLst>
              <a:ext uri="{FF2B5EF4-FFF2-40B4-BE49-F238E27FC236}">
                <a16:creationId xmlns:a16="http://schemas.microsoft.com/office/drawing/2014/main" id="{6A7909CC-5EB3-2496-7ABA-AD4CE38354E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5298103" y="1372015"/>
            <a:ext cx="797899" cy="380779"/>
          </a:xfrm>
          <a:prstGeom prst="curvedConnector2">
            <a:avLst/>
          </a:prstGeom>
          <a:ln w="28575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9247230F-A744-D572-7950-5223614C5C95}"/>
              </a:ext>
            </a:extLst>
          </p:cNvPr>
          <p:cNvSpPr/>
          <p:nvPr/>
        </p:nvSpPr>
        <p:spPr>
          <a:xfrm>
            <a:off x="0" y="4069716"/>
            <a:ext cx="1218558" cy="400110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Helvetica" pitchFamily="2" charset="0"/>
            </a:endParaRPr>
          </a:p>
        </p:txBody>
      </p:sp>
      <p:cxnSp>
        <p:nvCxnSpPr>
          <p:cNvPr id="11" name="曲線コネクタ 10">
            <a:extLst>
              <a:ext uri="{FF2B5EF4-FFF2-40B4-BE49-F238E27FC236}">
                <a16:creationId xmlns:a16="http://schemas.microsoft.com/office/drawing/2014/main" id="{69A2B5F0-7489-D8AB-DC77-76CB6C57778F}"/>
              </a:ext>
            </a:extLst>
          </p:cNvPr>
          <p:cNvCxnSpPr>
            <a:cxnSpLocks/>
            <a:stCxn id="12" idx="2"/>
            <a:endCxn id="8" idx="3"/>
          </p:cNvCxnSpPr>
          <p:nvPr/>
        </p:nvCxnSpPr>
        <p:spPr>
          <a:xfrm rot="5400000">
            <a:off x="2545749" y="719517"/>
            <a:ext cx="2223063" cy="4877444"/>
          </a:xfrm>
          <a:prstGeom prst="curvedConnector2">
            <a:avLst/>
          </a:prstGeom>
          <a:ln w="28575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3845BEE-2A2D-9067-01B4-044038391325}"/>
              </a:ext>
            </a:extLst>
          </p:cNvPr>
          <p:cNvSpPr txBox="1"/>
          <p:nvPr/>
        </p:nvSpPr>
        <p:spPr>
          <a:xfrm>
            <a:off x="5322652" y="1090821"/>
            <a:ext cx="308853" cy="400110"/>
          </a:xfrm>
          <a:prstGeom prst="rect">
            <a:avLst/>
          </a:prstGeom>
          <a:solidFill>
            <a:srgbClr val="FFFF00"/>
          </a:solidFill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000" b="1" dirty="0">
                <a:solidFill>
                  <a:schemeClr val="accent3"/>
                </a:solidFill>
                <a:latin typeface="Helvetica" pitchFamily="2" charset="0"/>
              </a:rPr>
              <a:t>1</a:t>
            </a:r>
            <a:endParaRPr kumimoji="1" lang="ja-JP" altLang="en-US" sz="2000" b="1">
              <a:solidFill>
                <a:schemeClr val="accent3"/>
              </a:solidFill>
              <a:latin typeface="Helvetica" pitchFamily="2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5DF6A89-C59B-060A-E54B-782B6F6660C2}"/>
              </a:ext>
            </a:extLst>
          </p:cNvPr>
          <p:cNvSpPr txBox="1"/>
          <p:nvPr/>
        </p:nvSpPr>
        <p:spPr>
          <a:xfrm>
            <a:off x="1261641" y="3769634"/>
            <a:ext cx="308853" cy="400110"/>
          </a:xfrm>
          <a:prstGeom prst="rect">
            <a:avLst/>
          </a:prstGeom>
          <a:solidFill>
            <a:srgbClr val="FFFF00"/>
          </a:solidFill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000" b="1" dirty="0">
                <a:solidFill>
                  <a:schemeClr val="accent3"/>
                </a:solidFill>
                <a:latin typeface="Helvetica" pitchFamily="2" charset="0"/>
              </a:rPr>
              <a:t>2</a:t>
            </a:r>
            <a:endParaRPr kumimoji="1" lang="ja-JP" altLang="en-US" sz="2000" b="1">
              <a:solidFill>
                <a:schemeClr val="accent3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16261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33C460A-DD86-4DCA-8155-FF5C426CF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>
                <a:latin typeface="Helvetica" pitchFamily="2" charset="0"/>
              </a:rPr>
              <a:t>TEI_hands</a:t>
            </a:r>
            <a:r>
              <a:rPr kumimoji="1" lang="en-US" altLang="ja-JP" dirty="0">
                <a:latin typeface="Helvetica" pitchFamily="2" charset="0"/>
              </a:rPr>
              <a:t>-on-</a:t>
            </a:r>
            <a:r>
              <a:rPr kumimoji="1" lang="en-US" altLang="ja-JP" dirty="0" err="1">
                <a:latin typeface="Helvetica" pitchFamily="2" charset="0"/>
              </a:rPr>
              <a:t>EN.ipynb</a:t>
            </a:r>
            <a:endParaRPr kumimoji="1" lang="ja-JP" altLang="en-US">
              <a:latin typeface="Helvetica" pitchFamily="2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B1588E5-2AFB-EFF1-389A-FE42AC5FEE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2852" y="1200154"/>
            <a:ext cx="8019177" cy="3565133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latin typeface="Helvetica" pitchFamily="2" charset="0"/>
              </a:rPr>
              <a:t>Here is a sample code with explanations that can be run directly in Google Colab:</a:t>
            </a:r>
          </a:p>
          <a:p>
            <a:endParaRPr kumimoji="1" lang="en-US" altLang="ja-JP" dirty="0">
              <a:latin typeface="Helvetica" pitchFamily="2" charset="0"/>
            </a:endParaRPr>
          </a:p>
          <a:p>
            <a:r>
              <a:rPr lang="en-US" altLang="ja-JP" dirty="0">
                <a:latin typeface="Helvetica" pitchFamily="2" charset="0"/>
                <a:hlinkClick r:id="rId3"/>
              </a:rPr>
              <a:t>https://colab.research.google.com/drive/19eII4FMv1FAIU3AKctemFpzo1sc57-gd?usp=sharing</a:t>
            </a:r>
            <a:r>
              <a:rPr lang="en-US" altLang="ja-JP" dirty="0">
                <a:latin typeface="Helvetica" pitchFamily="2" charset="0"/>
              </a:rPr>
              <a:t> (in English)</a:t>
            </a:r>
            <a:br>
              <a:rPr kumimoji="1" lang="en-US" altLang="ja-JP" dirty="0">
                <a:latin typeface="Helvetica" pitchFamily="2" charset="0"/>
              </a:rPr>
            </a:br>
            <a:endParaRPr lang="en-US" altLang="ja-JP" sz="2000" dirty="0">
              <a:latin typeface="Helvetica" pitchFamily="2" charset="0"/>
            </a:endParaRPr>
          </a:p>
          <a:p>
            <a:r>
              <a:rPr lang="en-US" sz="2000" dirty="0">
                <a:latin typeface="Helvetica" pitchFamily="2" charset="0"/>
              </a:rPr>
              <a:t>If you want to modify the code yourself, make sure to save a copy first.</a:t>
            </a:r>
          </a:p>
          <a:p>
            <a:br>
              <a:rPr lang="en-US" sz="2000" dirty="0">
                <a:latin typeface="Helvetica" pitchFamily="2" charset="0"/>
              </a:rPr>
            </a:br>
            <a:endParaRPr lang="en-US" sz="2000" dirty="0">
              <a:latin typeface="Helvetica" pitchFamily="2" charset="0"/>
            </a:endParaRPr>
          </a:p>
          <a:p>
            <a:r>
              <a:rPr lang="en-US" sz="2000" dirty="0">
                <a:solidFill>
                  <a:schemeClr val="accent3"/>
                </a:solidFill>
                <a:latin typeface="Helvetica" pitchFamily="2" charset="0"/>
              </a:rPr>
              <a:t>The sample code is written in Python, a language with many available examples.</a:t>
            </a:r>
          </a:p>
          <a:p>
            <a:endParaRPr kumimoji="1" lang="ja-JP" altLang="en-US">
              <a:latin typeface="Helvetica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8A0984-B552-2890-C142-DD4ACC1C1D45}"/>
              </a:ext>
            </a:extLst>
          </p:cNvPr>
          <p:cNvSpPr txBox="1"/>
          <p:nvPr/>
        </p:nvSpPr>
        <p:spPr>
          <a:xfrm>
            <a:off x="1264425" y="3774068"/>
            <a:ext cx="1847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ja-JP" altLang="en-US" sz="1600">
              <a:solidFill>
                <a:schemeClr val="accent3"/>
              </a:solidFill>
              <a:latin typeface="Helvetica" pitchFamily="2" charset="0"/>
              <a:ea typeface="BIZ UDP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97879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2725F-A7AB-DB7A-A6A1-70CB857AEB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BF33F644-D594-3EC9-F393-90A2B66BCB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6701" y="1071788"/>
            <a:ext cx="3984238" cy="3984238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45AD49D7-3636-7C2D-B600-5C6D46C0A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7474"/>
            <a:ext cx="8229600" cy="857331"/>
          </a:xfrm>
        </p:spPr>
        <p:txBody>
          <a:bodyPr/>
          <a:lstStyle/>
          <a:p>
            <a:r>
              <a:rPr lang="en-US" altLang="ja-JP" dirty="0">
                <a:latin typeface="Helvetica" pitchFamily="2" charset="0"/>
              </a:rPr>
              <a:t>Google Colab </a:t>
            </a:r>
            <a:r>
              <a:rPr lang="en-GB" altLang="ja-JP" dirty="0">
                <a:latin typeface="Helvetica" pitchFamily="2" charset="0"/>
              </a:rPr>
              <a:t>Settings</a:t>
            </a:r>
            <a:endParaRPr lang="ja-JP" altLang="en-US">
              <a:latin typeface="Helvetica" pitchFamily="2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681AEDC-F72D-543D-EB1D-8F1671DA1C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2638" y="1200150"/>
            <a:ext cx="3391797" cy="3394075"/>
          </a:xfrm>
        </p:spPr>
        <p:txBody>
          <a:bodyPr>
            <a:normAutofit/>
          </a:bodyPr>
          <a:lstStyle/>
          <a:p>
            <a:r>
              <a:rPr lang="en-US" dirty="0">
                <a:latin typeface="Helvetica" pitchFamily="2" charset="0"/>
              </a:rPr>
              <a:t>To make it easier to explain using line numbers, click the gear icon for settings, then click “Editor,” and check “Show line numbers.”</a:t>
            </a:r>
          </a:p>
        </p:txBody>
      </p:sp>
      <p:sp>
        <p:nvSpPr>
          <p:cNvPr id="9" name="円/楕円 8">
            <a:extLst>
              <a:ext uri="{FF2B5EF4-FFF2-40B4-BE49-F238E27FC236}">
                <a16:creationId xmlns:a16="http://schemas.microsoft.com/office/drawing/2014/main" id="{561A3B1B-A29F-6203-0FBA-072AB6EE868C}"/>
              </a:ext>
            </a:extLst>
          </p:cNvPr>
          <p:cNvSpPr/>
          <p:nvPr/>
        </p:nvSpPr>
        <p:spPr>
          <a:xfrm>
            <a:off x="6751907" y="1049486"/>
            <a:ext cx="410818" cy="410818"/>
          </a:xfrm>
          <a:prstGeom prst="ellipse">
            <a:avLst/>
          </a:prstGeom>
          <a:noFill/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Helvetica" pitchFamily="2" charset="0"/>
            </a:endParaRPr>
          </a:p>
        </p:txBody>
      </p:sp>
      <p:sp>
        <p:nvSpPr>
          <p:cNvPr id="10" name="円/楕円 9">
            <a:extLst>
              <a:ext uri="{FF2B5EF4-FFF2-40B4-BE49-F238E27FC236}">
                <a16:creationId xmlns:a16="http://schemas.microsoft.com/office/drawing/2014/main" id="{BFEFF5A7-6B9A-F0A5-5D94-B5AF6BC9845A}"/>
              </a:ext>
            </a:extLst>
          </p:cNvPr>
          <p:cNvSpPr/>
          <p:nvPr/>
        </p:nvSpPr>
        <p:spPr>
          <a:xfrm>
            <a:off x="5604946" y="4190841"/>
            <a:ext cx="899931" cy="351422"/>
          </a:xfrm>
          <a:prstGeom prst="ellipse">
            <a:avLst/>
          </a:prstGeom>
          <a:noFill/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46842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22288B2-21B7-83B8-918A-D62EC221F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7474"/>
            <a:ext cx="8229600" cy="840316"/>
          </a:xfrm>
        </p:spPr>
        <p:txBody>
          <a:bodyPr/>
          <a:lstStyle/>
          <a:p>
            <a:r>
              <a:rPr kumimoji="1" lang="en-GB" altLang="ja-JP" dirty="0">
                <a:latin typeface="Helvetica" pitchFamily="2" charset="0"/>
              </a:rPr>
              <a:t>Osamu Dazai’s: Run, Melos! - </a:t>
            </a:r>
            <a:r>
              <a:rPr kumimoji="1" lang="en-US" altLang="ja-JP" dirty="0" err="1">
                <a:latin typeface="Helvetica" pitchFamily="2" charset="0"/>
              </a:rPr>
              <a:t>meros.xml</a:t>
            </a:r>
            <a:endParaRPr kumimoji="1" lang="ja-JP" altLang="en-US">
              <a:latin typeface="Helvetica" pitchFamily="2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462265E-DF28-F01E-03A7-B5BE1BFF5E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2852" y="1200155"/>
            <a:ext cx="7903948" cy="1316409"/>
          </a:xfrm>
        </p:spPr>
        <p:txBody>
          <a:bodyPr/>
          <a:lstStyle/>
          <a:p>
            <a:r>
              <a:rPr lang="en-US" dirty="0">
                <a:latin typeface="Helvetica" pitchFamily="2" charset="0"/>
              </a:rPr>
              <a:t>A lightly modified sample based on the Aozora Bunko text, converted into TEI format.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68091F6-E527-C7FD-15C2-8A3E8849ED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82852" y="2684406"/>
            <a:ext cx="1942822" cy="1718904"/>
          </a:xfrm>
          <a:prstGeom prst="rect">
            <a:avLst/>
          </a:prstGeom>
        </p:spPr>
      </p:pic>
      <p:pic>
        <p:nvPicPr>
          <p:cNvPr id="1026" name="Picture 2" descr="青空文庫">
            <a:extLst>
              <a:ext uri="{FF2B5EF4-FFF2-40B4-BE49-F238E27FC236}">
                <a16:creationId xmlns:a16="http://schemas.microsoft.com/office/drawing/2014/main" id="{A3E9F075-A5DE-088F-E1B2-5D429E333A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7042" y="2786001"/>
            <a:ext cx="1270000" cy="127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9BF04E0-9E28-7273-CEEC-8D9C5D40CF65}"/>
              </a:ext>
            </a:extLst>
          </p:cNvPr>
          <p:cNvSpPr txBox="1"/>
          <p:nvPr/>
        </p:nvSpPr>
        <p:spPr>
          <a:xfrm>
            <a:off x="5378409" y="2786001"/>
            <a:ext cx="1398140" cy="1015663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000">
                <a:latin typeface="Helvetica" pitchFamily="2" charset="0"/>
              </a:rPr>
              <a:t>TEI-EAJ</a:t>
            </a:r>
          </a:p>
          <a:p>
            <a:r>
              <a:rPr lang="en-US" altLang="ja-JP" sz="2000">
                <a:latin typeface="Helvetica" pitchFamily="2" charset="0"/>
              </a:rPr>
              <a:t>aozora_tei</a:t>
            </a:r>
          </a:p>
          <a:p>
            <a:r>
              <a:rPr kumimoji="1" lang="en-US" altLang="ja-JP" sz="2000">
                <a:latin typeface="Helvetica" pitchFamily="2" charset="0"/>
              </a:rPr>
              <a:t>@Github</a:t>
            </a:r>
            <a:endParaRPr kumimoji="1" lang="ja-JP" altLang="en-US" sz="2000">
              <a:latin typeface="Helvetica" pitchFamily="2" charset="0"/>
            </a:endParaRPr>
          </a:p>
        </p:txBody>
      </p:sp>
      <p:pic>
        <p:nvPicPr>
          <p:cNvPr id="9" name="グラフィックス 8" descr="紙 単色塗りつぶし">
            <a:extLst>
              <a:ext uri="{FF2B5EF4-FFF2-40B4-BE49-F238E27FC236}">
                <a16:creationId xmlns:a16="http://schemas.microsoft.com/office/drawing/2014/main" id="{3106366F-AD58-D160-8CA9-C22140A45B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08945" y="2739592"/>
            <a:ext cx="1371112" cy="1371112"/>
          </a:xfrm>
          <a:prstGeom prst="rect">
            <a:avLst/>
          </a:prstGeom>
        </p:spPr>
      </p:pic>
      <p:sp>
        <p:nvSpPr>
          <p:cNvPr id="10" name="右矢印 9">
            <a:extLst>
              <a:ext uri="{FF2B5EF4-FFF2-40B4-BE49-F238E27FC236}">
                <a16:creationId xmlns:a16="http://schemas.microsoft.com/office/drawing/2014/main" id="{F3103062-55C7-78A9-12A3-65D26CE84BC0}"/>
              </a:ext>
            </a:extLst>
          </p:cNvPr>
          <p:cNvSpPr/>
          <p:nvPr/>
        </p:nvSpPr>
        <p:spPr>
          <a:xfrm>
            <a:off x="2902226" y="3392557"/>
            <a:ext cx="357809" cy="22528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Helvetica" pitchFamily="2" charset="0"/>
            </a:endParaRPr>
          </a:p>
        </p:txBody>
      </p:sp>
      <p:sp>
        <p:nvSpPr>
          <p:cNvPr id="11" name="右矢印 10">
            <a:extLst>
              <a:ext uri="{FF2B5EF4-FFF2-40B4-BE49-F238E27FC236}">
                <a16:creationId xmlns:a16="http://schemas.microsoft.com/office/drawing/2014/main" id="{FF67DC7F-D620-5AE2-86D6-23040966D3CD}"/>
              </a:ext>
            </a:extLst>
          </p:cNvPr>
          <p:cNvSpPr/>
          <p:nvPr/>
        </p:nvSpPr>
        <p:spPr>
          <a:xfrm>
            <a:off x="4853821" y="3381243"/>
            <a:ext cx="357809" cy="22528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Helvetica" pitchFamily="2" charset="0"/>
            </a:endParaRPr>
          </a:p>
        </p:txBody>
      </p:sp>
      <p:sp>
        <p:nvSpPr>
          <p:cNvPr id="12" name="右矢印 11">
            <a:extLst>
              <a:ext uri="{FF2B5EF4-FFF2-40B4-BE49-F238E27FC236}">
                <a16:creationId xmlns:a16="http://schemas.microsoft.com/office/drawing/2014/main" id="{E1CB5865-F71B-EF14-6901-2377AFA981AB}"/>
              </a:ext>
            </a:extLst>
          </p:cNvPr>
          <p:cNvSpPr/>
          <p:nvPr/>
        </p:nvSpPr>
        <p:spPr>
          <a:xfrm>
            <a:off x="6943330" y="3381243"/>
            <a:ext cx="357809" cy="22528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Helvetica" pitchFamily="2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18E38AA-06C7-3000-B2BF-A38C138F1EA7}"/>
              </a:ext>
            </a:extLst>
          </p:cNvPr>
          <p:cNvSpPr txBox="1"/>
          <p:nvPr/>
        </p:nvSpPr>
        <p:spPr>
          <a:xfrm>
            <a:off x="7520039" y="3462479"/>
            <a:ext cx="6623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>
                <a:latin typeface="Helvetica" pitchFamily="2" charset="0"/>
                <a:ea typeface="BIZ UDPGothic" panose="020B0400000000000000" pitchFamily="34" charset="-128"/>
              </a:rPr>
              <a:t>TEI</a:t>
            </a:r>
            <a:endParaRPr kumimoji="1" lang="ja-JP" altLang="en-US" sz="2400" b="1">
              <a:latin typeface="Helvetica" pitchFamily="2" charset="0"/>
              <a:ea typeface="BIZ UDPGothic" panose="020B0400000000000000" pitchFamily="34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1040611-BB30-0650-B9B4-6F841D14D969}"/>
              </a:ext>
            </a:extLst>
          </p:cNvPr>
          <p:cNvSpPr txBox="1"/>
          <p:nvPr/>
        </p:nvSpPr>
        <p:spPr>
          <a:xfrm>
            <a:off x="7367208" y="4034707"/>
            <a:ext cx="11320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err="1">
                <a:latin typeface="Helvetica" pitchFamily="2" charset="0"/>
                <a:ea typeface="BIZ UDPGothic" panose="020B0400000000000000" pitchFamily="34" charset="-128"/>
              </a:rPr>
              <a:t>meros.xml</a:t>
            </a:r>
            <a:endParaRPr kumimoji="1" lang="ja-JP" altLang="en-US" sz="1600">
              <a:latin typeface="Helvetica" pitchFamily="2" charset="0"/>
              <a:ea typeface="BIZ UDPGothic" panose="020B0400000000000000" pitchFamily="34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B0DFEE1-4C64-B30A-BCFF-49BD182E153D}"/>
              </a:ext>
            </a:extLst>
          </p:cNvPr>
          <p:cNvSpPr txBox="1"/>
          <p:nvPr/>
        </p:nvSpPr>
        <p:spPr>
          <a:xfrm>
            <a:off x="589704" y="4314708"/>
            <a:ext cx="2495285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altLang="ja-JP" sz="1600" dirty="0">
                <a:latin typeface="Helvetica" pitchFamily="2" charset="0"/>
                <a:ea typeface="BIZ UDPGothic" panose="020B0400000000000000" pitchFamily="34" charset="-128"/>
              </a:rPr>
              <a:t>(Original</a:t>
            </a:r>
            <a:r>
              <a:rPr lang="en-US" altLang="ja-JP" sz="1600" dirty="0">
                <a:latin typeface="Helvetica" pitchFamily="2" charset="0"/>
                <a:ea typeface="BIZ UDPGothic" panose="020B0400000000000000" pitchFamily="34" charset="-128"/>
              </a:rPr>
              <a:t> </a:t>
            </a:r>
            <a:r>
              <a:rPr lang="en-GB" altLang="ja-JP" sz="1600" dirty="0">
                <a:latin typeface="Helvetica" pitchFamily="2" charset="0"/>
                <a:ea typeface="BIZ UDPGothic" panose="020B0400000000000000" pitchFamily="34" charset="-128"/>
              </a:rPr>
              <a:t>source</a:t>
            </a:r>
            <a:r>
              <a:rPr lang="en-US" altLang="ja-JP" sz="1600" dirty="0">
                <a:latin typeface="Helvetica" pitchFamily="2" charset="0"/>
                <a:ea typeface="BIZ UDPGothic" panose="020B0400000000000000" pitchFamily="34" charset="-128"/>
              </a:rPr>
              <a:t> </a:t>
            </a:r>
            <a:r>
              <a:rPr lang="en-GB" altLang="ja-JP" sz="1600" dirty="0">
                <a:latin typeface="Helvetica" pitchFamily="2" charset="0"/>
                <a:ea typeface="BIZ UDPGothic" panose="020B0400000000000000" pitchFamily="34" charset="-128"/>
              </a:rPr>
              <a:t>recorded</a:t>
            </a:r>
            <a:r>
              <a:rPr lang="en-US" altLang="ja-JP" sz="1600" dirty="0">
                <a:latin typeface="Helvetica" pitchFamily="2" charset="0"/>
                <a:ea typeface="BIZ UDPGothic" panose="020B0400000000000000" pitchFamily="34" charset="-128"/>
              </a:rPr>
              <a:t> </a:t>
            </a:r>
            <a:r>
              <a:rPr lang="en-GB" altLang="ja-JP" sz="1600" dirty="0">
                <a:latin typeface="Helvetica" pitchFamily="2" charset="0"/>
                <a:ea typeface="BIZ UDPGothic" panose="020B0400000000000000" pitchFamily="34" charset="-128"/>
              </a:rPr>
              <a:t>in</a:t>
            </a:r>
            <a:r>
              <a:rPr lang="en-US" altLang="ja-JP" sz="1600" dirty="0">
                <a:latin typeface="Helvetica" pitchFamily="2" charset="0"/>
                <a:ea typeface="BIZ UDPGothic" panose="020B0400000000000000" pitchFamily="34" charset="-128"/>
              </a:rPr>
              <a:t> </a:t>
            </a:r>
            <a:r>
              <a:rPr lang="en-US" altLang="ja-JP" sz="1600" dirty="0" err="1">
                <a:latin typeface="Helvetica" pitchFamily="2" charset="0"/>
                <a:ea typeface="BIZ UDPGothic" panose="020B0400000000000000" pitchFamily="34" charset="-128"/>
              </a:rPr>
              <a:t>meros.xml</a:t>
            </a:r>
            <a:r>
              <a:rPr lang="en-US" altLang="ja-JP" sz="1600" dirty="0">
                <a:latin typeface="Helvetica" pitchFamily="2" charset="0"/>
                <a:ea typeface="BIZ UDPGothic" panose="020B0400000000000000" pitchFamily="34" charset="-128"/>
              </a:rPr>
              <a:t>)</a:t>
            </a:r>
            <a:endParaRPr kumimoji="1" lang="ja-JP" altLang="en-US" sz="1600">
              <a:latin typeface="Helvetica" pitchFamily="2" charset="0"/>
              <a:ea typeface="BIZ UDPGothic" panose="020B0400000000000000" pitchFamily="34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E6E17C2-D87A-C733-8A5F-4D5320872996}"/>
              </a:ext>
            </a:extLst>
          </p:cNvPr>
          <p:cNvSpPr txBox="1"/>
          <p:nvPr/>
        </p:nvSpPr>
        <p:spPr>
          <a:xfrm>
            <a:off x="3221793" y="4096216"/>
            <a:ext cx="18514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GB" altLang="ja-JP" sz="1600" b="1" dirty="0">
                <a:latin typeface="Helvetica" pitchFamily="2" charset="0"/>
                <a:ea typeface="BIZ UDPGothic" panose="020B0400000000000000" pitchFamily="34" charset="-128"/>
              </a:rPr>
              <a:t>Aozora Bunko volunteers </a:t>
            </a:r>
            <a:r>
              <a:rPr kumimoji="1" lang="en-GB" altLang="ja-JP" sz="1600" dirty="0">
                <a:latin typeface="Helvetica" pitchFamily="2" charset="0"/>
                <a:ea typeface="BIZ UDPGothic" panose="020B0400000000000000" pitchFamily="34" charset="-128"/>
              </a:rPr>
              <a:t>digitize the text</a:t>
            </a:r>
            <a:endParaRPr kumimoji="1" lang="ja-JP" altLang="en-US" sz="1600">
              <a:latin typeface="Helvetica" pitchFamily="2" charset="0"/>
              <a:ea typeface="BIZ UDPGothic" panose="020B0400000000000000" pitchFamily="34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E51F140D-C80E-D881-00DD-112078943142}"/>
              </a:ext>
            </a:extLst>
          </p:cNvPr>
          <p:cNvSpPr txBox="1"/>
          <p:nvPr/>
        </p:nvSpPr>
        <p:spPr>
          <a:xfrm>
            <a:off x="5210032" y="3803165"/>
            <a:ext cx="209110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latin typeface="Helvetica" pitchFamily="2" charset="0"/>
              </a:rPr>
              <a:t>Converted into TEI format by the TEI-C East Asia / Japanese Language Interest Group</a:t>
            </a:r>
            <a:endParaRPr lang="en-US" sz="1600" dirty="0">
              <a:latin typeface="Helvetica" pitchFamily="2" charset="0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332C0CDC-8CAF-02C2-8993-99733BA6D923}"/>
              </a:ext>
            </a:extLst>
          </p:cNvPr>
          <p:cNvSpPr txBox="1"/>
          <p:nvPr/>
        </p:nvSpPr>
        <p:spPr>
          <a:xfrm>
            <a:off x="7391798" y="4339254"/>
            <a:ext cx="13164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GB" altLang="ja-JP" b="1" dirty="0">
                <a:solidFill>
                  <a:schemeClr val="accent3"/>
                </a:solidFill>
                <a:latin typeface="Helvetica" pitchFamily="2" charset="0"/>
                <a:ea typeface="BIZ UDPGothic" panose="020B0400000000000000" pitchFamily="34" charset="-128"/>
              </a:rPr>
              <a:t>(We are here)</a:t>
            </a:r>
            <a:endParaRPr kumimoji="1" lang="ja-JP" altLang="en-US" b="1">
              <a:solidFill>
                <a:schemeClr val="accent3"/>
              </a:solidFill>
              <a:latin typeface="Helvetica" pitchFamily="2" charset="0"/>
              <a:ea typeface="BIZ UDPGothic" panose="020B0400000000000000" pitchFamily="34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7D8DD6E-BE23-1AC9-E88C-FD7891A434E7}"/>
              </a:ext>
            </a:extLst>
          </p:cNvPr>
          <p:cNvSpPr txBox="1"/>
          <p:nvPr/>
        </p:nvSpPr>
        <p:spPr>
          <a:xfrm>
            <a:off x="797812" y="3351311"/>
            <a:ext cx="1959191" cy="3077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GB" altLang="ja-JP" dirty="0">
                <a:latin typeface="Helvetica" pitchFamily="2" charset="0"/>
                <a:ea typeface="BIZ UDPGothic" panose="020B0400000000000000" pitchFamily="34" charset="-128"/>
              </a:rPr>
              <a:t>Original Book (paper)</a:t>
            </a:r>
            <a:endParaRPr kumimoji="1" lang="ja-JP" altLang="en-US">
              <a:latin typeface="Helvetica" pitchFamily="2" charset="0"/>
              <a:ea typeface="BIZ UDP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36911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70EB19B-AFC3-0D70-F86D-CAB3B8CC3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7474"/>
            <a:ext cx="8229600" cy="906439"/>
          </a:xfrm>
        </p:spPr>
        <p:txBody>
          <a:bodyPr>
            <a:normAutofit/>
          </a:bodyPr>
          <a:lstStyle/>
          <a:p>
            <a:r>
              <a:rPr lang="en-GB" altLang="ja-JP" dirty="0">
                <a:latin typeface="Helvetica" pitchFamily="2" charset="0"/>
              </a:rPr>
              <a:t>Setting up an Environment &amp; Loading Data</a:t>
            </a:r>
            <a:endParaRPr kumimoji="1" lang="ja-JP" altLang="en-US">
              <a:latin typeface="Helvetica" pitchFamily="2" charset="0"/>
            </a:endParaRPr>
          </a:p>
        </p:txBody>
      </p:sp>
      <p:sp>
        <p:nvSpPr>
          <p:cNvPr id="9" name="コンテンツ プレースホルダー 8">
            <a:extLst>
              <a:ext uri="{FF2B5EF4-FFF2-40B4-BE49-F238E27FC236}">
                <a16:creationId xmlns:a16="http://schemas.microsoft.com/office/drawing/2014/main" id="{A24AC68D-DEE7-1D4E-4D39-C4B05EDEE5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2852" y="1200154"/>
            <a:ext cx="7903948" cy="1662316"/>
          </a:xfrm>
        </p:spPr>
        <p:txBody>
          <a:bodyPr>
            <a:normAutofit/>
          </a:bodyPr>
          <a:lstStyle/>
          <a:p>
            <a:r>
              <a:rPr lang="en-US" altLang="ja-JP" dirty="0" err="1">
                <a:latin typeface="Helvetica" pitchFamily="2" charset="0"/>
              </a:rPr>
              <a:t>BeautifulSoup</a:t>
            </a:r>
            <a:r>
              <a:rPr lang="en-US" altLang="ja-JP" dirty="0">
                <a:latin typeface="Helvetica" pitchFamily="2" charset="0"/>
              </a:rPr>
              <a:t>: </a:t>
            </a:r>
            <a:r>
              <a:rPr lang="en-US" dirty="0">
                <a:latin typeface="Helvetica" pitchFamily="2" charset="0"/>
              </a:rPr>
              <a:t>One of the libraries (a set of bundled programs) in Python for easily parsing XML files. You can extract data by specifying tags of your choice.</a:t>
            </a:r>
          </a:p>
          <a:p>
            <a:endParaRPr lang="ja-JP" altLang="en-US">
              <a:latin typeface="Helvetica" pitchFamily="2" charset="0"/>
            </a:endParaRPr>
          </a:p>
        </p:txBody>
      </p:sp>
      <p:pic>
        <p:nvPicPr>
          <p:cNvPr id="7" name="図 6" descr="グラフィカル ユーザー インターフェイス, テキスト, アプリケーション&#10;&#10;自動的に生成された説明">
            <a:extLst>
              <a:ext uri="{FF2B5EF4-FFF2-40B4-BE49-F238E27FC236}">
                <a16:creationId xmlns:a16="http://schemas.microsoft.com/office/drawing/2014/main" id="{C73E6040-CEBD-5023-4E0C-0748EB1533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2852" y="3005465"/>
            <a:ext cx="7772400" cy="1188582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30C71451-BBDB-DFBD-0355-6C8A2659E1A3}"/>
              </a:ext>
            </a:extLst>
          </p:cNvPr>
          <p:cNvSpPr/>
          <p:nvPr/>
        </p:nvSpPr>
        <p:spPr>
          <a:xfrm>
            <a:off x="782852" y="3005465"/>
            <a:ext cx="3033774" cy="400344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Helvetica" pitchFamily="2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C8CC3E3-9BFA-8676-5890-62016BC0AB85}"/>
              </a:ext>
            </a:extLst>
          </p:cNvPr>
          <p:cNvSpPr txBox="1"/>
          <p:nvPr/>
        </p:nvSpPr>
        <p:spPr>
          <a:xfrm>
            <a:off x="3922643" y="3026176"/>
            <a:ext cx="44053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GB" altLang="ja-JP" sz="1600" dirty="0">
                <a:solidFill>
                  <a:schemeClr val="accent3"/>
                </a:solidFill>
                <a:latin typeface="Helvetica" pitchFamily="2" charset="0"/>
                <a:ea typeface="BIZ UDPGothic" panose="020B0400000000000000" pitchFamily="34" charset="-128"/>
              </a:rPr>
              <a:t>Clicking the run button executes the command</a:t>
            </a:r>
            <a:endParaRPr kumimoji="1" lang="ja-JP" altLang="en-US" sz="1600">
              <a:solidFill>
                <a:schemeClr val="accent3"/>
              </a:solidFill>
              <a:latin typeface="Helvetica" pitchFamily="2" charset="0"/>
              <a:ea typeface="BIZ UDPGothic" panose="020B0400000000000000" pitchFamily="34" charset="-128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227045-4DE5-A112-5D5A-50F92B5BEA77}"/>
              </a:ext>
            </a:extLst>
          </p:cNvPr>
          <p:cNvSpPr txBox="1"/>
          <p:nvPr/>
        </p:nvSpPr>
        <p:spPr>
          <a:xfrm>
            <a:off x="2023241" y="4582510"/>
            <a:ext cx="50975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R" dirty="0"/>
              <a:t>Note: Make sure to click on the next cell for it to run.</a:t>
            </a:r>
          </a:p>
        </p:txBody>
      </p:sp>
    </p:spTree>
    <p:extLst>
      <p:ext uri="{BB962C8B-B14F-4D97-AF65-F5344CB8AC3E}">
        <p14:creationId xmlns:p14="http://schemas.microsoft.com/office/powerpoint/2010/main" val="18196291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5BC028-E0F1-713C-8B28-D1864C668C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36B69C6-A5BD-0A6B-6FF4-361705E92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7474"/>
            <a:ext cx="8229600" cy="906439"/>
          </a:xfrm>
        </p:spPr>
        <p:txBody>
          <a:bodyPr/>
          <a:lstStyle/>
          <a:p>
            <a:r>
              <a:rPr kumimoji="1" lang="en-US" altLang="ja-JP" dirty="0" err="1">
                <a:latin typeface="Helvetica" pitchFamily="2" charset="0"/>
              </a:rPr>
              <a:t>Downloading</a:t>
            </a:r>
            <a:r>
              <a:rPr kumimoji="1" lang="en-US" altLang="ja-JP" dirty="0">
                <a:latin typeface="Helvetica" pitchFamily="2" charset="0"/>
              </a:rPr>
              <a:t> </a:t>
            </a:r>
            <a:r>
              <a:rPr kumimoji="1" lang="en-US" altLang="ja-JP" dirty="0" err="1">
                <a:latin typeface="Helvetica" pitchFamily="2" charset="0"/>
              </a:rPr>
              <a:t>meros.xml</a:t>
            </a:r>
            <a:endParaRPr kumimoji="1" lang="ja-JP" altLang="en-US">
              <a:latin typeface="Helvetica" pitchFamily="2" charset="0"/>
            </a:endParaRPr>
          </a:p>
        </p:txBody>
      </p:sp>
      <p:sp>
        <p:nvSpPr>
          <p:cNvPr id="9" name="コンテンツ プレースホルダー 8">
            <a:extLst>
              <a:ext uri="{FF2B5EF4-FFF2-40B4-BE49-F238E27FC236}">
                <a16:creationId xmlns:a16="http://schemas.microsoft.com/office/drawing/2014/main" id="{A05840B8-DDAC-07EA-406D-9EC71ECCC5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2852" y="1740592"/>
            <a:ext cx="7903948" cy="1662316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  <a:buSzPts val="1100"/>
              <a:defRPr/>
            </a:pPr>
            <a:r>
              <a:rPr lang="en-GB" dirty="0">
                <a:latin typeface="Helvetica" pitchFamily="2" charset="0"/>
                <a:ea typeface="Arial"/>
              </a:rPr>
              <a:t>Next, we download the TEI data from a repository called GitHub.</a:t>
            </a:r>
          </a:p>
        </p:txBody>
      </p:sp>
      <p:pic>
        <p:nvPicPr>
          <p:cNvPr id="4" name="図 3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7B0B9C1C-095D-3C77-618F-BEEC5BD866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852" y="3068711"/>
            <a:ext cx="7772400" cy="1347887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6F60546F-D76B-721E-A376-999F5053F17F}"/>
              </a:ext>
            </a:extLst>
          </p:cNvPr>
          <p:cNvSpPr/>
          <p:nvPr/>
        </p:nvSpPr>
        <p:spPr>
          <a:xfrm>
            <a:off x="782852" y="3068711"/>
            <a:ext cx="525443" cy="462280"/>
          </a:xfrm>
          <a:prstGeom prst="rect">
            <a:avLst/>
          </a:prstGeom>
          <a:noFill/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Helvetica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6BFC1AD-917C-F1C6-77B3-68DB8618A03C}"/>
              </a:ext>
            </a:extLst>
          </p:cNvPr>
          <p:cNvSpPr txBox="1"/>
          <p:nvPr/>
        </p:nvSpPr>
        <p:spPr>
          <a:xfrm>
            <a:off x="0" y="3145962"/>
            <a:ext cx="7970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solidFill>
                  <a:schemeClr val="accent3"/>
                </a:solidFill>
                <a:latin typeface="BIZ UDPGothic" panose="020B0400000000000000" pitchFamily="34" charset="-128"/>
                <a:ea typeface="BIZ UDPGothic" panose="020B0400000000000000" pitchFamily="34" charset="-128"/>
              </a:rPr>
              <a:t>Click</a:t>
            </a:r>
            <a:r>
              <a:rPr kumimoji="1" lang="ja-JP" altLang="en-US" b="1">
                <a:solidFill>
                  <a:schemeClr val="accent3"/>
                </a:solidFill>
                <a:latin typeface="BIZ UDPGothic" panose="020B0400000000000000" pitchFamily="34" charset="-128"/>
                <a:ea typeface="BIZ UDPGothic" panose="020B0400000000000000" pitchFamily="34" charset="-128"/>
              </a:rPr>
              <a:t>→</a:t>
            </a:r>
          </a:p>
        </p:txBody>
      </p:sp>
    </p:spTree>
    <p:extLst>
      <p:ext uri="{BB962C8B-B14F-4D97-AF65-F5344CB8AC3E}">
        <p14:creationId xmlns:p14="http://schemas.microsoft.com/office/powerpoint/2010/main" val="33097497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6106FF20-FE82-E345-B706-7C26F24ED5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7380" y="1169979"/>
            <a:ext cx="3306536" cy="3654592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B6135B71-A47A-C9ED-4E47-C3FD7ED99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GB" altLang="ja-JP" dirty="0">
                <a:latin typeface="Helvetica" pitchFamily="2" charset="0"/>
              </a:rPr>
              <a:t>Where is the downloaded file</a:t>
            </a:r>
            <a:r>
              <a:rPr kumimoji="1" lang="ja-JP" altLang="en-US">
                <a:latin typeface="Helvetica" pitchFamily="2" charset="0"/>
              </a:rPr>
              <a:t>?</a:t>
            </a:r>
          </a:p>
        </p:txBody>
      </p:sp>
      <p:sp>
        <p:nvSpPr>
          <p:cNvPr id="7" name="円形吹き出し 6">
            <a:extLst>
              <a:ext uri="{FF2B5EF4-FFF2-40B4-BE49-F238E27FC236}">
                <a16:creationId xmlns:a16="http://schemas.microsoft.com/office/drawing/2014/main" id="{DDEC2C42-71F2-C817-9950-F702410071F4}"/>
              </a:ext>
            </a:extLst>
          </p:cNvPr>
          <p:cNvSpPr/>
          <p:nvPr/>
        </p:nvSpPr>
        <p:spPr>
          <a:xfrm>
            <a:off x="942158" y="3149542"/>
            <a:ext cx="2213113" cy="1250743"/>
          </a:xfrm>
          <a:prstGeom prst="wedgeEllipseCallout">
            <a:avLst>
              <a:gd name="adj1" fmla="val 54492"/>
              <a:gd name="adj2" fmla="val 28595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GB" altLang="ja-JP" sz="1800" dirty="0">
                <a:latin typeface="BIZ UDPGothic" panose="020B0400000000000000" pitchFamily="34" charset="-128"/>
                <a:ea typeface="BIZ UDPGothic" panose="020B0400000000000000" pitchFamily="34" charset="-128"/>
              </a:rPr>
              <a:t>Click on this folder icon</a:t>
            </a:r>
            <a:endParaRPr kumimoji="1" lang="ja-JP" altLang="en-US" sz="1800">
              <a:latin typeface="BIZ UDPGothic" panose="020B0400000000000000" pitchFamily="34" charset="-128"/>
              <a:ea typeface="BIZ UDPGothic" panose="020B0400000000000000" pitchFamily="34" charset="-128"/>
            </a:endParaRPr>
          </a:p>
        </p:txBody>
      </p:sp>
      <p:sp>
        <p:nvSpPr>
          <p:cNvPr id="8" name="爆発 1 7">
            <a:extLst>
              <a:ext uri="{FF2B5EF4-FFF2-40B4-BE49-F238E27FC236}">
                <a16:creationId xmlns:a16="http://schemas.microsoft.com/office/drawing/2014/main" id="{CE70A072-EAB1-6D78-0186-F574F1696792}"/>
              </a:ext>
            </a:extLst>
          </p:cNvPr>
          <p:cNvSpPr/>
          <p:nvPr/>
        </p:nvSpPr>
        <p:spPr>
          <a:xfrm>
            <a:off x="4273691" y="3544911"/>
            <a:ext cx="1773636" cy="742122"/>
          </a:xfrm>
          <a:prstGeom prst="irregularSeal1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Helvetica" pitchFamily="2" charset="0"/>
            </a:endParaRPr>
          </a:p>
        </p:txBody>
      </p:sp>
      <p:sp>
        <p:nvSpPr>
          <p:cNvPr id="6" name="円/楕円 5">
            <a:extLst>
              <a:ext uri="{FF2B5EF4-FFF2-40B4-BE49-F238E27FC236}">
                <a16:creationId xmlns:a16="http://schemas.microsoft.com/office/drawing/2014/main" id="{ED2383F5-9F03-FE13-3A91-D326235D7D25}"/>
              </a:ext>
            </a:extLst>
          </p:cNvPr>
          <p:cNvSpPr/>
          <p:nvPr/>
        </p:nvSpPr>
        <p:spPr>
          <a:xfrm>
            <a:off x="3597747" y="3935727"/>
            <a:ext cx="609600" cy="609600"/>
          </a:xfrm>
          <a:prstGeom prst="ellipse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85477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D99E1D-70B9-7A81-EA23-7798234F55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2BE3C03-C0A5-C9D5-ED5F-D0D15A2B0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931" y="0"/>
            <a:ext cx="3558208" cy="972108"/>
          </a:xfrm>
        </p:spPr>
        <p:txBody>
          <a:bodyPr>
            <a:noAutofit/>
          </a:bodyPr>
          <a:lstStyle/>
          <a:p>
            <a:r>
              <a:rPr kumimoji="1" lang="en-US" altLang="ja-JP" sz="2800" dirty="0">
                <a:latin typeface="Helvetica" pitchFamily="2" charset="0"/>
              </a:rPr>
              <a:t>Contents of </a:t>
            </a:r>
            <a:r>
              <a:rPr kumimoji="1" lang="en-US" altLang="ja-JP" sz="2800" dirty="0" err="1">
                <a:latin typeface="Helvetica" pitchFamily="2" charset="0"/>
              </a:rPr>
              <a:t>meros.xml</a:t>
            </a:r>
            <a:endParaRPr kumimoji="1" lang="ja-JP" altLang="en-US" sz="2800">
              <a:latin typeface="Helvetica" pitchFamily="2" charset="0"/>
            </a:endParaRPr>
          </a:p>
        </p:txBody>
      </p:sp>
      <p:pic>
        <p:nvPicPr>
          <p:cNvPr id="14" name="コンテンツ プレースホルダー 13" descr="グラフィカル ユーザー インターフェイス&#10;&#10;中程度の精度で自動的に生成された説明">
            <a:extLst>
              <a:ext uri="{FF2B5EF4-FFF2-40B4-BE49-F238E27FC236}">
                <a16:creationId xmlns:a16="http://schemas.microsoft.com/office/drawing/2014/main" id="{14838FFE-CDAC-C321-D323-FCD5622FDD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r="13605"/>
          <a:stretch/>
        </p:blipFill>
        <p:spPr>
          <a:xfrm>
            <a:off x="4263277" y="-13252"/>
            <a:ext cx="4880724" cy="5074113"/>
          </a:xfr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7BC9E7C-E6AB-3720-81CA-F1F41DF79B34}"/>
              </a:ext>
            </a:extLst>
          </p:cNvPr>
          <p:cNvSpPr txBox="1"/>
          <p:nvPr/>
        </p:nvSpPr>
        <p:spPr>
          <a:xfrm>
            <a:off x="490964" y="1280608"/>
            <a:ext cx="3252141" cy="73866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>
                <a:latin typeface="Helvetica" pitchFamily="2" charset="0"/>
              </a:rPr>
              <a:t>A commonly used programming pattern in Python is file input and output.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3DFB3FD-927F-6AC6-2E89-4DF2F09058AE}"/>
              </a:ext>
            </a:extLst>
          </p:cNvPr>
          <p:cNvSpPr txBox="1"/>
          <p:nvPr/>
        </p:nvSpPr>
        <p:spPr>
          <a:xfrm>
            <a:off x="1280940" y="2189273"/>
            <a:ext cx="468805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400" b="0" dirty="0">
                <a:solidFill>
                  <a:srgbClr val="AF00DB"/>
                </a:solidFill>
                <a:effectLst/>
                <a:latin typeface="Courier New" panose="02070309020205020404" pitchFamily="49" charset="0"/>
              </a:rPr>
              <a:t>with</a:t>
            </a:r>
            <a:r>
              <a:rPr lang="en-US" altLang="ja-JP" sz="24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en-US" altLang="ja-JP" sz="2400" b="0" dirty="0">
                <a:solidFill>
                  <a:srgbClr val="795E26"/>
                </a:solidFill>
                <a:effectLst/>
                <a:latin typeface="Courier New" panose="02070309020205020404" pitchFamily="49" charset="0"/>
              </a:rPr>
              <a:t>open</a:t>
            </a:r>
            <a:r>
              <a:rPr lang="en-US" altLang="ja-JP" sz="24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  <a:r>
              <a:rPr lang="en-US" altLang="ja-JP" sz="2400" b="0" dirty="0">
                <a:solidFill>
                  <a:srgbClr val="A31515"/>
                </a:solidFill>
                <a:effectLst/>
                <a:latin typeface="Courier New" panose="02070309020205020404" pitchFamily="49" charset="0"/>
              </a:rPr>
              <a:t>"</a:t>
            </a:r>
            <a:r>
              <a:rPr lang="en-US" altLang="ja-JP" sz="2400" b="0" dirty="0" err="1">
                <a:solidFill>
                  <a:srgbClr val="A31515"/>
                </a:solidFill>
                <a:effectLst/>
                <a:latin typeface="Courier New" panose="02070309020205020404" pitchFamily="49" charset="0"/>
              </a:rPr>
              <a:t>meros.xml</a:t>
            </a:r>
            <a:r>
              <a:rPr lang="en-US" altLang="ja-JP" sz="2400" b="0" dirty="0">
                <a:solidFill>
                  <a:srgbClr val="A31515"/>
                </a:solidFill>
                <a:effectLst/>
                <a:latin typeface="Courier New" panose="02070309020205020404" pitchFamily="49" charset="0"/>
              </a:rPr>
              <a:t>"</a:t>
            </a:r>
            <a:r>
              <a:rPr lang="en-US" altLang="ja-JP" sz="24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 encoding=</a:t>
            </a:r>
            <a:r>
              <a:rPr lang="en-US" altLang="ja-JP" sz="2400" b="0" dirty="0">
                <a:solidFill>
                  <a:srgbClr val="A31515"/>
                </a:solidFill>
                <a:effectLst/>
                <a:latin typeface="Courier New" panose="02070309020205020404" pitchFamily="49" charset="0"/>
              </a:rPr>
              <a:t>'utf8'</a:t>
            </a:r>
            <a:r>
              <a:rPr lang="en-US" altLang="ja-JP" sz="24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 </a:t>
            </a:r>
            <a:r>
              <a:rPr lang="en-US" altLang="ja-JP" sz="2400" b="0" dirty="0">
                <a:solidFill>
                  <a:srgbClr val="AF00DB"/>
                </a:solidFill>
                <a:effectLst/>
                <a:latin typeface="Courier New" panose="02070309020205020404" pitchFamily="49" charset="0"/>
              </a:rPr>
              <a:t>as</a:t>
            </a:r>
            <a:r>
              <a:rPr lang="en-US" altLang="ja-JP" sz="24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f:</a:t>
            </a:r>
          </a:p>
          <a:p>
            <a:r>
              <a:rPr lang="en-US" altLang="ja-JP" sz="2400" b="0" dirty="0">
                <a:solidFill>
                  <a:srgbClr val="795E26"/>
                </a:solidFill>
                <a:effectLst/>
                <a:latin typeface="Courier New" panose="02070309020205020404" pitchFamily="49" charset="0"/>
              </a:rPr>
              <a:t>print</a:t>
            </a:r>
            <a:r>
              <a:rPr lang="en-US" altLang="ja-JP" sz="24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  <a:r>
              <a:rPr lang="en-US" altLang="ja-JP" sz="24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f.read</a:t>
            </a:r>
            <a:r>
              <a:rPr lang="en-US" altLang="ja-JP" sz="24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())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850DECF2-52DE-A86A-2D24-76849065CFF2}"/>
              </a:ext>
            </a:extLst>
          </p:cNvPr>
          <p:cNvSpPr/>
          <p:nvPr/>
        </p:nvSpPr>
        <p:spPr>
          <a:xfrm>
            <a:off x="4263277" y="0"/>
            <a:ext cx="3263958" cy="486054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939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87222AD-CE2B-34B2-7A07-2C5754C3C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7474"/>
            <a:ext cx="8229600" cy="906439"/>
          </a:xfrm>
        </p:spPr>
        <p:txBody>
          <a:bodyPr/>
          <a:lstStyle/>
          <a:p>
            <a:r>
              <a:rPr lang="en-GB" dirty="0">
                <a:latin typeface="Helvetica" pitchFamily="2" charset="0"/>
              </a:rPr>
              <a:t>Toggle the display of output results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D3766A5-006F-E026-71BF-E4851BB445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3183" y="1460506"/>
            <a:ext cx="2379317" cy="2222488"/>
          </a:xfrm>
        </p:spPr>
        <p:txBody>
          <a:bodyPr>
            <a:normAutofit/>
          </a:bodyPr>
          <a:lstStyle/>
          <a:p>
            <a:r>
              <a:rPr lang="en-US" altLang="ja-JP" dirty="0"/>
              <a:t>Toggle the output on/off from this symbol</a:t>
            </a:r>
            <a:r>
              <a:rPr kumimoji="1" lang="ja-JP" altLang="en-US" sz="2400"/>
              <a:t>→</a:t>
            </a:r>
          </a:p>
        </p:txBody>
      </p:sp>
      <p:pic>
        <p:nvPicPr>
          <p:cNvPr id="9" name="Picture 8" descr="A screen shot of a computer code&#10;&#10;AI-generated content may be incorrect.">
            <a:extLst>
              <a:ext uri="{FF2B5EF4-FFF2-40B4-BE49-F238E27FC236}">
                <a16:creationId xmlns:a16="http://schemas.microsoft.com/office/drawing/2014/main" id="{734331A3-82BC-50F0-E5C3-E3D4FDE0DB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2500" y="1786276"/>
            <a:ext cx="6642100" cy="1638300"/>
          </a:xfrm>
          <a:prstGeom prst="rect">
            <a:avLst/>
          </a:prstGeom>
        </p:spPr>
      </p:pic>
      <p:sp>
        <p:nvSpPr>
          <p:cNvPr id="5" name="円/楕円 4">
            <a:extLst>
              <a:ext uri="{FF2B5EF4-FFF2-40B4-BE49-F238E27FC236}">
                <a16:creationId xmlns:a16="http://schemas.microsoft.com/office/drawing/2014/main" id="{3FB55183-C5BF-192B-23D5-60C52FBEEE9B}"/>
              </a:ext>
            </a:extLst>
          </p:cNvPr>
          <p:cNvSpPr/>
          <p:nvPr/>
        </p:nvSpPr>
        <p:spPr>
          <a:xfrm>
            <a:off x="4096933" y="2571750"/>
            <a:ext cx="602422" cy="516835"/>
          </a:xfrm>
          <a:prstGeom prst="ellipse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99653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20FEE5-1707-488A-2A22-B3A228A98C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5081C46-956F-20F9-5626-00E7A927E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441" y="87475"/>
            <a:ext cx="8229600" cy="810160"/>
          </a:xfrm>
        </p:spPr>
        <p:txBody>
          <a:bodyPr>
            <a:normAutofit fontScale="90000"/>
          </a:bodyPr>
          <a:lstStyle/>
          <a:p>
            <a:r>
              <a:rPr lang="en-GB" dirty="0">
                <a:latin typeface="Helvetica" pitchFamily="2" charset="0"/>
              </a:rPr>
              <a:t>Displaying text with TEI tags removed (part one)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D0DAA850-B1EE-80D7-87A6-BDF1E3722F34}"/>
              </a:ext>
            </a:extLst>
          </p:cNvPr>
          <p:cNvSpPr txBox="1"/>
          <p:nvPr/>
        </p:nvSpPr>
        <p:spPr>
          <a:xfrm>
            <a:off x="80283" y="1139415"/>
            <a:ext cx="2706569" cy="28931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SzPct val="161000"/>
              <a:buFont typeface="Arial" panose="020B0604020202020204" pitchFamily="34" charset="0"/>
              <a:buChar char="•"/>
            </a:pPr>
            <a:r>
              <a:rPr lang="en-GB" dirty="0"/>
              <a:t>Strings such as </a:t>
            </a:r>
            <a:r>
              <a:rPr lang="en-GB" dirty="0" err="1"/>
              <a:t>file_path</a:t>
            </a:r>
            <a:r>
              <a:rPr lang="en-GB" dirty="0"/>
              <a:t> and soup are </a:t>
            </a:r>
            <a:r>
              <a:rPr lang="en-GB" dirty="0">
                <a:solidFill>
                  <a:srgbClr val="FF0000"/>
                </a:solidFill>
              </a:rPr>
              <a:t>variables</a:t>
            </a:r>
            <a:r>
              <a:rPr lang="en-GB" dirty="0"/>
              <a:t>.</a:t>
            </a:r>
          </a:p>
          <a:p>
            <a:pPr marL="641350" lvl="1" indent="-285750">
              <a:buSzPct val="161000"/>
              <a:buFont typeface="Arial" panose="020B0604020202020204" pitchFamily="34" charset="0"/>
              <a:buChar char="•"/>
            </a:pPr>
            <a:r>
              <a:rPr lang="en-GB" dirty="0"/>
              <a:t>A </a:t>
            </a:r>
            <a:r>
              <a:rPr lang="en-GB" dirty="0">
                <a:solidFill>
                  <a:srgbClr val="FF0000"/>
                </a:solidFill>
              </a:rPr>
              <a:t>variable</a:t>
            </a:r>
            <a:r>
              <a:rPr lang="en-GB" dirty="0"/>
              <a:t> is a name that refers to a </a:t>
            </a:r>
            <a:r>
              <a:rPr lang="en-GB" dirty="0">
                <a:solidFill>
                  <a:srgbClr val="FF0000"/>
                </a:solidFill>
              </a:rPr>
              <a:t>value</a:t>
            </a:r>
            <a:r>
              <a:rPr lang="en-GB" dirty="0"/>
              <a:t> or object in a program</a:t>
            </a:r>
          </a:p>
          <a:p>
            <a:pPr marL="641350" lvl="1" indent="-285750">
              <a:buSzPct val="161000"/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SzPct val="161000"/>
              <a:buFont typeface="Arial" panose="020B0604020202020204" pitchFamily="34" charset="0"/>
              <a:buChar char="•"/>
            </a:pPr>
            <a:r>
              <a:rPr lang="en-GB" dirty="0"/>
              <a:t>The </a:t>
            </a:r>
            <a:r>
              <a:rPr lang="en-GB" dirty="0">
                <a:solidFill>
                  <a:srgbClr val="FF0000"/>
                </a:solidFill>
              </a:rPr>
              <a:t>value</a:t>
            </a:r>
            <a:r>
              <a:rPr lang="en-GB" dirty="0"/>
              <a:t> on the right side of the equals sign is </a:t>
            </a:r>
            <a:r>
              <a:rPr lang="en-GB" dirty="0">
                <a:solidFill>
                  <a:srgbClr val="FF0000"/>
                </a:solidFill>
              </a:rPr>
              <a:t>assigned</a:t>
            </a:r>
            <a:r>
              <a:rPr lang="en-GB" dirty="0"/>
              <a:t> to that name.</a:t>
            </a:r>
          </a:p>
          <a:p>
            <a:pPr marL="285750" indent="-285750">
              <a:buSzPct val="161000"/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SzPct val="161000"/>
              <a:buFont typeface="Arial" panose="020B0604020202020204" pitchFamily="34" charset="0"/>
              <a:buChar char="•"/>
            </a:pPr>
            <a:r>
              <a:rPr lang="en-GB" dirty="0"/>
              <a:t>A </a:t>
            </a:r>
            <a:r>
              <a:rPr lang="en-GB" dirty="0">
                <a:solidFill>
                  <a:srgbClr val="FF0000"/>
                </a:solidFill>
              </a:rPr>
              <a:t>function</a:t>
            </a:r>
            <a:r>
              <a:rPr lang="en-GB" dirty="0"/>
              <a:t> takes one or more values as input and may </a:t>
            </a:r>
            <a:r>
              <a:rPr lang="en-GB" dirty="0">
                <a:solidFill>
                  <a:srgbClr val="FF0000"/>
                </a:solidFill>
              </a:rPr>
              <a:t>return a result</a:t>
            </a:r>
            <a:r>
              <a:rPr lang="en-GB" dirty="0"/>
              <a:t>.</a:t>
            </a:r>
          </a:p>
        </p:txBody>
      </p:sp>
      <p:pic>
        <p:nvPicPr>
          <p:cNvPr id="11" name="Content Placeholder 10" descr="A computer screen shot of a program&#10;&#10;AI-generated content may be incorrect.">
            <a:extLst>
              <a:ext uri="{FF2B5EF4-FFF2-40B4-BE49-F238E27FC236}">
                <a16:creationId xmlns:a16="http://schemas.microsoft.com/office/drawing/2014/main" id="{37C4FF90-8324-3A88-7E6D-6C568CB8B7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905350" y="1319545"/>
            <a:ext cx="6030543" cy="3394075"/>
          </a:xfr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D7B1429B-7F65-2158-325F-88879B7706F2}"/>
              </a:ext>
            </a:extLst>
          </p:cNvPr>
          <p:cNvSpPr/>
          <p:nvPr/>
        </p:nvSpPr>
        <p:spPr>
          <a:xfrm>
            <a:off x="3842701" y="2585619"/>
            <a:ext cx="1922668" cy="307777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Helvetica" pitchFamily="2" charset="0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66F7F127-7897-9D98-C233-B859649FE5F3}"/>
              </a:ext>
            </a:extLst>
          </p:cNvPr>
          <p:cNvSpPr txBox="1"/>
          <p:nvPr/>
        </p:nvSpPr>
        <p:spPr>
          <a:xfrm>
            <a:off x="5765369" y="2737453"/>
            <a:ext cx="9092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>
                <a:solidFill>
                  <a:schemeClr val="accent3"/>
                </a:solidFill>
                <a:latin typeface="BIZ UDPGothic" panose="020B0400000000000000" pitchFamily="34" charset="-128"/>
                <a:ea typeface="BIZ UDPGothic" panose="020B0400000000000000" pitchFamily="34" charset="-128"/>
              </a:rPr>
              <a:t>Function</a:t>
            </a:r>
            <a:endParaRPr kumimoji="1" lang="ja-JP" altLang="en-US">
              <a:solidFill>
                <a:schemeClr val="accent3"/>
              </a:solidFill>
              <a:latin typeface="BIZ UDPGothic" panose="020B0400000000000000" pitchFamily="34" charset="-128"/>
              <a:ea typeface="BIZ UDPGothic" panose="020B0400000000000000" pitchFamily="34" charset="-128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86215D19-EDCE-8AA5-03A1-CC355FE58613}"/>
              </a:ext>
            </a:extLst>
          </p:cNvPr>
          <p:cNvSpPr/>
          <p:nvPr/>
        </p:nvSpPr>
        <p:spPr>
          <a:xfrm>
            <a:off x="3007904" y="2107424"/>
            <a:ext cx="758184" cy="142611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Helvetica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43395BE-C50C-68E3-6384-979076F0DD0C}"/>
              </a:ext>
            </a:extLst>
          </p:cNvPr>
          <p:cNvSpPr txBox="1"/>
          <p:nvPr/>
        </p:nvSpPr>
        <p:spPr>
          <a:xfrm>
            <a:off x="3775414" y="2169680"/>
            <a:ext cx="8675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>
                <a:solidFill>
                  <a:schemeClr val="accent3"/>
                </a:solidFill>
                <a:latin typeface="BIZ UDPGothic" panose="020B0400000000000000" pitchFamily="34" charset="-128"/>
                <a:ea typeface="BIZ UDPGothic" panose="020B0400000000000000" pitchFamily="34" charset="-128"/>
              </a:rPr>
              <a:t>Variable</a:t>
            </a:r>
            <a:endParaRPr kumimoji="1" lang="ja-JP" altLang="en-US">
              <a:solidFill>
                <a:schemeClr val="accent3"/>
              </a:solidFill>
              <a:latin typeface="BIZ UDPGothic" panose="020B0400000000000000" pitchFamily="34" charset="-128"/>
              <a:ea typeface="BIZ UDPGothic" panose="020B0400000000000000" pitchFamily="34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EF4CAA03-328B-7C78-6247-9921FB30F857}"/>
              </a:ext>
            </a:extLst>
          </p:cNvPr>
          <p:cNvSpPr/>
          <p:nvPr/>
        </p:nvSpPr>
        <p:spPr>
          <a:xfrm>
            <a:off x="3007904" y="3895365"/>
            <a:ext cx="3888842" cy="234312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Helvetica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0B0599-AFA4-9990-DFC9-B0B77D56B1F9}"/>
              </a:ext>
            </a:extLst>
          </p:cNvPr>
          <p:cNvSpPr txBox="1"/>
          <p:nvPr/>
        </p:nvSpPr>
        <p:spPr>
          <a:xfrm>
            <a:off x="2668355" y="1477818"/>
            <a:ext cx="2369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R" dirty="0"/>
              <a:t>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5D30B8D-8AC9-9045-EA0C-823E432E7D03}"/>
              </a:ext>
            </a:extLst>
          </p:cNvPr>
          <p:cNvSpPr txBox="1"/>
          <p:nvPr/>
        </p:nvSpPr>
        <p:spPr>
          <a:xfrm>
            <a:off x="2668355" y="2041236"/>
            <a:ext cx="2369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R" dirty="0"/>
              <a:t>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DAC753-8D1D-1FD2-0968-8BDF871ED30E}"/>
              </a:ext>
            </a:extLst>
          </p:cNvPr>
          <p:cNvSpPr txBox="1"/>
          <p:nvPr/>
        </p:nvSpPr>
        <p:spPr>
          <a:xfrm>
            <a:off x="2668356" y="2571750"/>
            <a:ext cx="2369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R" dirty="0"/>
              <a:t>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7FE353F-79B5-5C5E-FF58-BE7102B15F8E}"/>
              </a:ext>
            </a:extLst>
          </p:cNvPr>
          <p:cNvSpPr txBox="1"/>
          <p:nvPr/>
        </p:nvSpPr>
        <p:spPr>
          <a:xfrm>
            <a:off x="2574417" y="3821900"/>
            <a:ext cx="4739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R" dirty="0"/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3888468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4C5893-5C24-5C40-ED85-1A651CD97A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70CF752-402D-244A-D491-BF425E024B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188" y="87475"/>
            <a:ext cx="8393502" cy="803238"/>
          </a:xfrm>
        </p:spPr>
        <p:txBody>
          <a:bodyPr>
            <a:normAutofit fontScale="90000"/>
          </a:bodyPr>
          <a:lstStyle/>
          <a:p>
            <a:r>
              <a:rPr lang="en-GB" dirty="0">
                <a:latin typeface="Helvetica" pitchFamily="2" charset="0"/>
              </a:rPr>
              <a:t>Displaying text with TEI tags removed (part two)</a:t>
            </a:r>
            <a:endParaRPr kumimoji="1" lang="ja-JP" altLang="en-US">
              <a:latin typeface="Helvetica" pitchFamily="2" charset="0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F0DAC6E-7BC1-7382-9EC9-8CFDA227AC6C}"/>
              </a:ext>
            </a:extLst>
          </p:cNvPr>
          <p:cNvSpPr txBox="1"/>
          <p:nvPr/>
        </p:nvSpPr>
        <p:spPr>
          <a:xfrm>
            <a:off x="198782" y="1167711"/>
            <a:ext cx="2870306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Helvetica" pitchFamily="2" charset="0"/>
              </a:rPr>
              <a:t>A function that extracts all rt elements, which are tags used to display ruby text: </a:t>
            </a:r>
            <a:r>
              <a:rPr lang="en-GB" sz="1600" dirty="0" err="1">
                <a:latin typeface="Helvetica" pitchFamily="2" charset="0"/>
              </a:rPr>
              <a:t>find_all</a:t>
            </a:r>
            <a:r>
              <a:rPr lang="en-GB" sz="1600" dirty="0">
                <a:latin typeface="Helvetica" pitchFamily="2" charset="0"/>
              </a:rPr>
              <a:t>(“rt”)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03D68D0-AE0D-2353-2CB2-F3016B00453A}"/>
              </a:ext>
            </a:extLst>
          </p:cNvPr>
          <p:cNvSpPr txBox="1"/>
          <p:nvPr/>
        </p:nvSpPr>
        <p:spPr>
          <a:xfrm>
            <a:off x="139787" y="2368040"/>
            <a:ext cx="2661306" cy="116955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dirty="0">
                <a:latin typeface="Helvetica" pitchFamily="2" charset="0"/>
              </a:rPr>
              <a:t>An example of ruby annotation:</a:t>
            </a:r>
          </a:p>
          <a:p>
            <a:r>
              <a:rPr lang="en-GB" dirty="0">
                <a:solidFill>
                  <a:srgbClr val="FF0000"/>
                </a:solidFill>
                <a:latin typeface="Helvetica" pitchFamily="2" charset="0"/>
              </a:rPr>
              <a:t>&lt;ruby&gt;</a:t>
            </a:r>
          </a:p>
          <a:p>
            <a:r>
              <a:rPr lang="en-GB" dirty="0">
                <a:latin typeface="Helvetica" pitchFamily="2" charset="0"/>
              </a:rPr>
              <a:t>    </a:t>
            </a:r>
            <a:r>
              <a:rPr lang="en-GB" dirty="0">
                <a:solidFill>
                  <a:srgbClr val="FF0000"/>
                </a:solidFill>
                <a:latin typeface="Helvetica" pitchFamily="2" charset="0"/>
              </a:rPr>
              <a:t>&lt;</a:t>
            </a:r>
            <a:r>
              <a:rPr lang="en-GB" dirty="0" err="1">
                <a:solidFill>
                  <a:srgbClr val="FF0000"/>
                </a:solidFill>
                <a:latin typeface="Helvetica" pitchFamily="2" charset="0"/>
              </a:rPr>
              <a:t>rb</a:t>
            </a:r>
            <a:r>
              <a:rPr lang="en-GB" dirty="0">
                <a:solidFill>
                  <a:srgbClr val="FF0000"/>
                </a:solidFill>
                <a:latin typeface="Helvetica" pitchFamily="2" charset="0"/>
              </a:rPr>
              <a:t>&gt;</a:t>
            </a:r>
            <a:r>
              <a:rPr lang="ja-JP" altLang="en-US">
                <a:latin typeface="Helvetica" pitchFamily="2" charset="0"/>
              </a:rPr>
              <a:t>邪智暴虐</a:t>
            </a:r>
            <a:r>
              <a:rPr lang="en-US" altLang="ja-JP" dirty="0">
                <a:solidFill>
                  <a:srgbClr val="FF0000"/>
                </a:solidFill>
                <a:latin typeface="Helvetica" pitchFamily="2" charset="0"/>
              </a:rPr>
              <a:t>&lt;/</a:t>
            </a:r>
            <a:r>
              <a:rPr lang="en-GB" dirty="0" err="1">
                <a:solidFill>
                  <a:srgbClr val="FF0000"/>
                </a:solidFill>
                <a:latin typeface="Helvetica" pitchFamily="2" charset="0"/>
              </a:rPr>
              <a:t>rb</a:t>
            </a:r>
            <a:r>
              <a:rPr lang="en-GB" dirty="0">
                <a:solidFill>
                  <a:srgbClr val="FF0000"/>
                </a:solidFill>
                <a:latin typeface="Helvetica" pitchFamily="2" charset="0"/>
              </a:rPr>
              <a:t>&gt;</a:t>
            </a:r>
          </a:p>
          <a:p>
            <a:r>
              <a:rPr lang="en-GB" dirty="0">
                <a:latin typeface="Helvetica" pitchFamily="2" charset="0"/>
              </a:rPr>
              <a:t>    </a:t>
            </a:r>
            <a:r>
              <a:rPr lang="en-GB" dirty="0">
                <a:solidFill>
                  <a:srgbClr val="FF0000"/>
                </a:solidFill>
                <a:latin typeface="Helvetica" pitchFamily="2" charset="0"/>
              </a:rPr>
              <a:t>&lt;rt&gt;</a:t>
            </a:r>
            <a:r>
              <a:rPr lang="ja-JP" altLang="en-US">
                <a:latin typeface="Helvetica" pitchFamily="2" charset="0"/>
              </a:rPr>
              <a:t>じゃちぼうぎゃく</a:t>
            </a:r>
            <a:r>
              <a:rPr lang="en-US" altLang="ja-JP" dirty="0">
                <a:solidFill>
                  <a:srgbClr val="FF0000"/>
                </a:solidFill>
                <a:latin typeface="Helvetica" pitchFamily="2" charset="0"/>
              </a:rPr>
              <a:t>&lt;/</a:t>
            </a:r>
            <a:r>
              <a:rPr lang="en-GB" dirty="0">
                <a:solidFill>
                  <a:srgbClr val="FF0000"/>
                </a:solidFill>
                <a:latin typeface="Helvetica" pitchFamily="2" charset="0"/>
              </a:rPr>
              <a:t>rt&gt;</a:t>
            </a:r>
          </a:p>
          <a:p>
            <a:r>
              <a:rPr lang="en-GB" dirty="0">
                <a:solidFill>
                  <a:srgbClr val="FF0000"/>
                </a:solidFill>
                <a:latin typeface="Helvetica" pitchFamily="2" charset="0"/>
              </a:rPr>
              <a:t>&lt;/ruby&gt;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0F4C591-EDAF-CB71-8667-88BCBBC93A60}"/>
              </a:ext>
            </a:extLst>
          </p:cNvPr>
          <p:cNvSpPr txBox="1"/>
          <p:nvPr/>
        </p:nvSpPr>
        <p:spPr>
          <a:xfrm>
            <a:off x="159317" y="3699815"/>
            <a:ext cx="3456395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dirty="0">
                <a:latin typeface="Helvetica" pitchFamily="2" charset="0"/>
              </a:rPr>
              <a:t>Opening sentence: “Melos was enraged.”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77CB2EF-483E-68E1-8233-E9BCFB2D2AD1}"/>
              </a:ext>
            </a:extLst>
          </p:cNvPr>
          <p:cNvSpPr txBox="1"/>
          <p:nvPr/>
        </p:nvSpPr>
        <p:spPr>
          <a:xfrm>
            <a:off x="808449" y="4007592"/>
            <a:ext cx="1782860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1200" b="1" dirty="0">
                <a:solidFill>
                  <a:schemeClr val="bg2"/>
                </a:solidFill>
                <a:latin typeface="Helvetica" pitchFamily="2" charset="0"/>
                <a:ea typeface="BIZ UDPGothic" panose="020B0400000000000000" pitchFamily="34" charset="-128"/>
              </a:rPr>
              <a:t>0  1  </a:t>
            </a:r>
            <a:r>
              <a:rPr kumimoji="1" lang="en-US" altLang="ja-JP" sz="800" b="1" dirty="0">
                <a:solidFill>
                  <a:schemeClr val="bg2"/>
                </a:solidFill>
                <a:latin typeface="Helvetica" pitchFamily="2" charset="0"/>
                <a:ea typeface="BIZ UDPGothic" panose="020B0400000000000000" pitchFamily="34" charset="-128"/>
              </a:rPr>
              <a:t> </a:t>
            </a:r>
            <a:r>
              <a:rPr kumimoji="1" lang="en-US" altLang="ja-JP" sz="1200" b="1" dirty="0">
                <a:solidFill>
                  <a:schemeClr val="bg2"/>
                </a:solidFill>
                <a:latin typeface="Helvetica" pitchFamily="2" charset="0"/>
                <a:ea typeface="BIZ UDPGothic" panose="020B0400000000000000" pitchFamily="34" charset="-128"/>
              </a:rPr>
              <a:t>2  3  </a:t>
            </a:r>
            <a:r>
              <a:rPr kumimoji="1" lang="en-US" altLang="ja-JP" sz="700" b="1" dirty="0">
                <a:solidFill>
                  <a:schemeClr val="bg2"/>
                </a:solidFill>
                <a:latin typeface="Helvetica" pitchFamily="2" charset="0"/>
                <a:ea typeface="BIZ UDPGothic" panose="020B0400000000000000" pitchFamily="34" charset="-128"/>
              </a:rPr>
              <a:t> </a:t>
            </a:r>
            <a:r>
              <a:rPr kumimoji="1" lang="en-US" altLang="ja-JP" sz="1200" b="1" dirty="0">
                <a:solidFill>
                  <a:schemeClr val="bg2"/>
                </a:solidFill>
                <a:latin typeface="Helvetica" pitchFamily="2" charset="0"/>
                <a:ea typeface="BIZ UDPGothic" panose="020B0400000000000000" pitchFamily="34" charset="-128"/>
              </a:rPr>
              <a:t>4  </a:t>
            </a:r>
            <a:r>
              <a:rPr lang="en-US" altLang="ja-JP" sz="500" b="1" dirty="0">
                <a:solidFill>
                  <a:schemeClr val="bg2"/>
                </a:solidFill>
                <a:latin typeface="Helvetica" pitchFamily="2" charset="0"/>
                <a:ea typeface="BIZ UDPGothic" panose="020B0400000000000000" pitchFamily="34" charset="-128"/>
              </a:rPr>
              <a:t> </a:t>
            </a:r>
            <a:r>
              <a:rPr kumimoji="1" lang="en-US" altLang="ja-JP" sz="1200" b="1" dirty="0">
                <a:solidFill>
                  <a:schemeClr val="bg2"/>
                </a:solidFill>
                <a:latin typeface="Helvetica" pitchFamily="2" charset="0"/>
                <a:ea typeface="BIZ UDPGothic" panose="020B0400000000000000" pitchFamily="34" charset="-128"/>
              </a:rPr>
              <a:t>5  6  7  </a:t>
            </a:r>
            <a:r>
              <a:rPr kumimoji="1" lang="en-US" altLang="ja-JP" sz="700" b="1" dirty="0">
                <a:solidFill>
                  <a:schemeClr val="bg2"/>
                </a:solidFill>
                <a:latin typeface="Helvetica" pitchFamily="2" charset="0"/>
                <a:ea typeface="BIZ UDPGothic" panose="020B0400000000000000" pitchFamily="34" charset="-128"/>
              </a:rPr>
              <a:t> </a:t>
            </a:r>
            <a:r>
              <a:rPr kumimoji="1" lang="en-US" altLang="ja-JP" sz="1200" b="1" dirty="0">
                <a:solidFill>
                  <a:schemeClr val="bg2"/>
                </a:solidFill>
                <a:latin typeface="Helvetica" pitchFamily="2" charset="0"/>
                <a:ea typeface="BIZ UDPGothic" panose="020B0400000000000000" pitchFamily="34" charset="-128"/>
              </a:rPr>
              <a:t>8 </a:t>
            </a:r>
            <a:endParaRPr kumimoji="1" lang="ja-JP" altLang="en-US" sz="1200" b="1">
              <a:solidFill>
                <a:schemeClr val="bg2"/>
              </a:solidFill>
              <a:latin typeface="Helvetica" pitchFamily="2" charset="0"/>
              <a:ea typeface="BIZ UDPGothic" panose="020B0400000000000000" pitchFamily="34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E7C4A8C-510C-CDD1-3C5C-6F7F49FBF2EC}"/>
              </a:ext>
            </a:extLst>
          </p:cNvPr>
          <p:cNvSpPr txBox="1"/>
          <p:nvPr/>
        </p:nvSpPr>
        <p:spPr>
          <a:xfrm>
            <a:off x="139786" y="4315369"/>
            <a:ext cx="2929302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latin typeface="Helvetica" pitchFamily="2" charset="0"/>
              </a:rPr>
              <a:t>The text data stored in a variable is numbered starting from zero.</a:t>
            </a:r>
          </a:p>
        </p:txBody>
      </p:sp>
      <p:pic>
        <p:nvPicPr>
          <p:cNvPr id="8" name="Content Placeholder 10" descr="A computer screen shot of a program&#10;&#10;AI-generated content may be incorrect.">
            <a:extLst>
              <a:ext uri="{FF2B5EF4-FFF2-40B4-BE49-F238E27FC236}">
                <a16:creationId xmlns:a16="http://schemas.microsoft.com/office/drawing/2014/main" id="{7E252164-CCD6-A2A6-D25C-50A9A7F5ED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7297" y="1370716"/>
            <a:ext cx="6030543" cy="3394075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718C0045-0992-D4EA-DBF8-F65931442227}"/>
              </a:ext>
            </a:extLst>
          </p:cNvPr>
          <p:cNvSpPr/>
          <p:nvPr/>
        </p:nvSpPr>
        <p:spPr>
          <a:xfrm>
            <a:off x="3857297" y="4284591"/>
            <a:ext cx="3268717" cy="466085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Helvetica" pitchFamily="2" charset="0"/>
            </a:endParaRPr>
          </a:p>
        </p:txBody>
      </p:sp>
      <p:cxnSp>
        <p:nvCxnSpPr>
          <p:cNvPr id="9" name="曲線コネクタ 8">
            <a:extLst>
              <a:ext uri="{FF2B5EF4-FFF2-40B4-BE49-F238E27FC236}">
                <a16:creationId xmlns:a16="http://schemas.microsoft.com/office/drawing/2014/main" id="{775B6239-2658-725C-9FA5-0A18831A3F90}"/>
              </a:ext>
            </a:extLst>
          </p:cNvPr>
          <p:cNvCxnSpPr>
            <a:cxnSpLocks/>
            <a:stCxn id="14" idx="1"/>
            <a:endCxn id="5" idx="3"/>
          </p:cNvCxnSpPr>
          <p:nvPr/>
        </p:nvCxnSpPr>
        <p:spPr>
          <a:xfrm rot="10800000">
            <a:off x="2591309" y="4146093"/>
            <a:ext cx="960450" cy="303865"/>
          </a:xfrm>
          <a:prstGeom prst="curvedConnector3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D5521C10-C440-38FC-C96B-DE7C4B93A950}"/>
              </a:ext>
            </a:extLst>
          </p:cNvPr>
          <p:cNvSpPr/>
          <p:nvPr/>
        </p:nvSpPr>
        <p:spPr>
          <a:xfrm>
            <a:off x="3857564" y="3036176"/>
            <a:ext cx="3268717" cy="679029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Helvetica" pitchFamily="2" charset="0"/>
            </a:endParaRPr>
          </a:p>
        </p:txBody>
      </p:sp>
      <p:cxnSp>
        <p:nvCxnSpPr>
          <p:cNvPr id="11" name="曲線コネクタ 10">
            <a:extLst>
              <a:ext uri="{FF2B5EF4-FFF2-40B4-BE49-F238E27FC236}">
                <a16:creationId xmlns:a16="http://schemas.microsoft.com/office/drawing/2014/main" id="{99B08B65-011C-5304-7146-98787A3C082A}"/>
              </a:ext>
            </a:extLst>
          </p:cNvPr>
          <p:cNvCxnSpPr>
            <a:cxnSpLocks/>
            <a:stCxn id="12" idx="1"/>
          </p:cNvCxnSpPr>
          <p:nvPr/>
        </p:nvCxnSpPr>
        <p:spPr>
          <a:xfrm rot="10800000">
            <a:off x="2333297" y="2171050"/>
            <a:ext cx="1221000" cy="1097878"/>
          </a:xfrm>
          <a:prstGeom prst="curvedConnector3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2CB7CF43-8099-2385-C6D5-1D760ED11B45}"/>
              </a:ext>
            </a:extLst>
          </p:cNvPr>
          <p:cNvSpPr txBox="1"/>
          <p:nvPr/>
        </p:nvSpPr>
        <p:spPr>
          <a:xfrm>
            <a:off x="3554297" y="3115039"/>
            <a:ext cx="4714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R" dirty="0"/>
              <a:t>11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8E14DBA-F5AE-29D0-149C-BCD0E89549B4}"/>
              </a:ext>
            </a:extLst>
          </p:cNvPr>
          <p:cNvSpPr txBox="1"/>
          <p:nvPr/>
        </p:nvSpPr>
        <p:spPr>
          <a:xfrm>
            <a:off x="3551759" y="4296068"/>
            <a:ext cx="4739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R" dirty="0"/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5962348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EC839DC-DE8C-1A1C-57BF-1D82733C4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400" dirty="0">
                <a:latin typeface="Helvetica" pitchFamily="2" charset="0"/>
              </a:rPr>
              <a:t>Use the </a:t>
            </a:r>
            <a:r>
              <a:rPr lang="en-GB" sz="2400" dirty="0" err="1">
                <a:latin typeface="Helvetica" pitchFamily="2" charset="0"/>
              </a:rPr>
              <a:t>textwrap</a:t>
            </a:r>
            <a:r>
              <a:rPr lang="en-GB" sz="2400" dirty="0">
                <a:latin typeface="Helvetica" pitchFamily="2" charset="0"/>
              </a:rPr>
              <a:t> library to format the text in a more readable way</a:t>
            </a:r>
          </a:p>
        </p:txBody>
      </p:sp>
      <p:pic>
        <p:nvPicPr>
          <p:cNvPr id="7" name="図 6" descr="文字の書かれた紙&#10;&#10;中程度の精度で自動的に生成された説明">
            <a:extLst>
              <a:ext uri="{FF2B5EF4-FFF2-40B4-BE49-F238E27FC236}">
                <a16:creationId xmlns:a16="http://schemas.microsoft.com/office/drawing/2014/main" id="{D479B487-4882-B86D-2241-2B1C7A9D57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0" y="1059582"/>
            <a:ext cx="3200400" cy="2750044"/>
          </a:xfrm>
          <a:prstGeom prst="rect">
            <a:avLst/>
          </a:prstGeom>
        </p:spPr>
      </p:pic>
      <p:pic>
        <p:nvPicPr>
          <p:cNvPr id="14" name="Content Placeholder 13" descr="A black screen with text and symbols&#10;&#10;AI-generated content may be incorrect.">
            <a:extLst>
              <a:ext uri="{FF2B5EF4-FFF2-40B4-BE49-F238E27FC236}">
                <a16:creationId xmlns:a16="http://schemas.microsoft.com/office/drawing/2014/main" id="{514758BB-0CEA-5624-E672-8F96333324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21720" y="1620576"/>
            <a:ext cx="6058363" cy="1169953"/>
          </a:xfr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187EB90-B3A4-55AB-F03A-D2B200888F82}"/>
              </a:ext>
            </a:extLst>
          </p:cNvPr>
          <p:cNvSpPr txBox="1"/>
          <p:nvPr/>
        </p:nvSpPr>
        <p:spPr>
          <a:xfrm>
            <a:off x="3150902" y="3908955"/>
            <a:ext cx="4098984" cy="92333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1800" dirty="0">
                <a:latin typeface="Helvetica" pitchFamily="2" charset="0"/>
              </a:rPr>
              <a:t>Use the </a:t>
            </a:r>
            <a:r>
              <a:rPr lang="en-GB" sz="1800" dirty="0">
                <a:solidFill>
                  <a:srgbClr val="FF0000"/>
                </a:solidFill>
                <a:latin typeface="Helvetica" pitchFamily="2" charset="0"/>
              </a:rPr>
              <a:t>fill function </a:t>
            </a:r>
            <a:r>
              <a:rPr lang="en-GB" sz="1800" dirty="0">
                <a:latin typeface="Helvetica" pitchFamily="2" charset="0"/>
              </a:rPr>
              <a:t>from the </a:t>
            </a:r>
            <a:r>
              <a:rPr lang="en-GB" sz="1800" dirty="0" err="1">
                <a:latin typeface="Helvetica" pitchFamily="2" charset="0"/>
              </a:rPr>
              <a:t>textwrap</a:t>
            </a:r>
            <a:r>
              <a:rPr lang="en-GB" sz="1800" dirty="0">
                <a:latin typeface="Helvetica" pitchFamily="2" charset="0"/>
              </a:rPr>
              <a:t> library to wrap </a:t>
            </a:r>
            <a:r>
              <a:rPr lang="en-GB" sz="1800" dirty="0" err="1">
                <a:latin typeface="Helvetica" pitchFamily="2" charset="0"/>
              </a:rPr>
              <a:t>text_content</a:t>
            </a:r>
            <a:r>
              <a:rPr lang="en-GB" sz="1800" dirty="0">
                <a:latin typeface="Helvetica" pitchFamily="2" charset="0"/>
              </a:rPr>
              <a:t> to a width of 20 characters, up to 300 characters.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979F7D1E-7E2C-8133-CC40-F23728F82BFF}"/>
              </a:ext>
            </a:extLst>
          </p:cNvPr>
          <p:cNvSpPr/>
          <p:nvPr/>
        </p:nvSpPr>
        <p:spPr>
          <a:xfrm>
            <a:off x="1469246" y="2293471"/>
            <a:ext cx="3363310" cy="185993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Helvetica" pitchFamily="2" charset="0"/>
            </a:endParaRPr>
          </a:p>
        </p:txBody>
      </p:sp>
      <p:cxnSp>
        <p:nvCxnSpPr>
          <p:cNvPr id="8" name="曲線コネクタ 7">
            <a:extLst>
              <a:ext uri="{FF2B5EF4-FFF2-40B4-BE49-F238E27FC236}">
                <a16:creationId xmlns:a16="http://schemas.microsoft.com/office/drawing/2014/main" id="{2F124884-B1C8-FC49-343E-5EC24AB8E3F7}"/>
              </a:ext>
            </a:extLst>
          </p:cNvPr>
          <p:cNvCxnSpPr>
            <a:cxnSpLocks/>
            <a:stCxn id="3" idx="0"/>
            <a:endCxn id="4" idx="2"/>
          </p:cNvCxnSpPr>
          <p:nvPr/>
        </p:nvCxnSpPr>
        <p:spPr>
          <a:xfrm rot="16200000" flipV="1">
            <a:off x="3460903" y="2169463"/>
            <a:ext cx="1429491" cy="2049493"/>
          </a:xfrm>
          <a:prstGeom prst="curvedConnector3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D9DD91BE-36A6-3405-E7E8-9E391F73FE37}"/>
              </a:ext>
            </a:extLst>
          </p:cNvPr>
          <p:cNvSpPr/>
          <p:nvPr/>
        </p:nvSpPr>
        <p:spPr>
          <a:xfrm>
            <a:off x="688627" y="2523670"/>
            <a:ext cx="1655180" cy="185993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Helvetica" pitchFamily="2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3846FBA-91F3-7DB2-7AF8-9469CF1EE97D}"/>
              </a:ext>
            </a:extLst>
          </p:cNvPr>
          <p:cNvSpPr txBox="1"/>
          <p:nvPr/>
        </p:nvSpPr>
        <p:spPr>
          <a:xfrm>
            <a:off x="218563" y="3631956"/>
            <a:ext cx="2835497" cy="73866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 err="1">
                <a:latin typeface="Helvetica" pitchFamily="2" charset="0"/>
              </a:rPr>
              <a:t>wrapped_text</a:t>
            </a:r>
            <a:r>
              <a:rPr lang="en-GB" dirty="0">
                <a:latin typeface="Helvetica" pitchFamily="2" charset="0"/>
              </a:rPr>
              <a:t> contains the string from index 0 to index 299, which is 300 characters</a:t>
            </a:r>
          </a:p>
        </p:txBody>
      </p:sp>
      <p:cxnSp>
        <p:nvCxnSpPr>
          <p:cNvPr id="12" name="曲線コネクタ 11">
            <a:extLst>
              <a:ext uri="{FF2B5EF4-FFF2-40B4-BE49-F238E27FC236}">
                <a16:creationId xmlns:a16="http://schemas.microsoft.com/office/drawing/2014/main" id="{E560D16B-9C61-EE2F-D854-06BD1D50D144}"/>
              </a:ext>
            </a:extLst>
          </p:cNvPr>
          <p:cNvCxnSpPr>
            <a:cxnSpLocks/>
            <a:stCxn id="10" idx="0"/>
            <a:endCxn id="9" idx="2"/>
          </p:cNvCxnSpPr>
          <p:nvPr/>
        </p:nvCxnSpPr>
        <p:spPr>
          <a:xfrm rot="16200000" flipV="1">
            <a:off x="1115119" y="3110762"/>
            <a:ext cx="922293" cy="120095"/>
          </a:xfrm>
          <a:prstGeom prst="curvedConnector3">
            <a:avLst>
              <a:gd name="adj1" fmla="val 50000"/>
            </a:avLst>
          </a:prstGeom>
          <a:ln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7971638-3303-FC3B-2927-A2EC2C5D95D5}"/>
              </a:ext>
            </a:extLst>
          </p:cNvPr>
          <p:cNvSpPr txBox="1"/>
          <p:nvPr/>
        </p:nvSpPr>
        <p:spPr>
          <a:xfrm>
            <a:off x="1539468" y="2998470"/>
            <a:ext cx="12602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  <a:latin typeface="Helvetica" pitchFamily="2" charset="0"/>
              </a:rPr>
              <a:t>Slice notation</a:t>
            </a:r>
          </a:p>
        </p:txBody>
      </p:sp>
    </p:spTree>
    <p:extLst>
      <p:ext uri="{BB962C8B-B14F-4D97-AF65-F5344CB8AC3E}">
        <p14:creationId xmlns:p14="http://schemas.microsoft.com/office/powerpoint/2010/main" val="18653060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84BB1DE-D492-8668-E754-0E4BCD1B7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7474"/>
            <a:ext cx="4394723" cy="900498"/>
          </a:xfrm>
        </p:spPr>
        <p:txBody>
          <a:bodyPr>
            <a:noAutofit/>
          </a:bodyPr>
          <a:lstStyle/>
          <a:p>
            <a:r>
              <a:rPr kumimoji="1" lang="en-US" altLang="ja-JP" sz="2800" dirty="0">
                <a:latin typeface="Helvetica" pitchFamily="2" charset="0"/>
              </a:rPr>
              <a:t>Checking the markup rules of this file</a:t>
            </a:r>
            <a:endParaRPr kumimoji="1" lang="ja-JP" altLang="en-US" sz="2800">
              <a:latin typeface="Helvetica" pitchFamily="2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E537610-F43F-882B-BB88-7616A6B7A0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016" y="1816528"/>
            <a:ext cx="4051907" cy="1133689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Helvetica" pitchFamily="2" charset="0"/>
              </a:rPr>
              <a:t>Which tags are used?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Helvetica" pitchFamily="2" charset="0"/>
              </a:rPr>
              <a:t>How are the tags structured hierarchically?</a:t>
            </a:r>
          </a:p>
        </p:txBody>
      </p:sp>
      <p:pic>
        <p:nvPicPr>
          <p:cNvPr id="8" name="Picture 7" descr="A screenshot of a computer program&#10;&#10;AI-generated content may be incorrect.">
            <a:extLst>
              <a:ext uri="{FF2B5EF4-FFF2-40B4-BE49-F238E27FC236}">
                <a16:creationId xmlns:a16="http://schemas.microsoft.com/office/drawing/2014/main" id="{43B43E52-1276-8CA5-2730-083F0C7ED7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1923" y="-8164"/>
            <a:ext cx="431081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7452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5D08518-6804-CA28-882E-108100013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7474"/>
            <a:ext cx="5544207" cy="972108"/>
          </a:xfrm>
        </p:spPr>
        <p:txBody>
          <a:bodyPr>
            <a:normAutofit fontScale="90000"/>
          </a:bodyPr>
          <a:lstStyle/>
          <a:p>
            <a:r>
              <a:rPr lang="en-GB" dirty="0">
                <a:latin typeface="Helvetica" pitchFamily="2" charset="0"/>
              </a:rPr>
              <a:t>The tag hierarchy of </a:t>
            </a:r>
            <a:r>
              <a:rPr lang="en-GB" dirty="0" err="1">
                <a:latin typeface="Helvetica" pitchFamily="2" charset="0"/>
              </a:rPr>
              <a:t>meros.xml</a:t>
            </a:r>
            <a:endParaRPr lang="en-GB" dirty="0">
              <a:latin typeface="Helvetica" pitchFamily="2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0AD466E-9787-4671-B076-2057D9C210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4"/>
            <a:ext cx="5680841" cy="3750217"/>
          </a:xfrm>
        </p:spPr>
        <p:txBody>
          <a:bodyPr>
            <a:normAutofit fontScale="85000" lnSpcReduction="10000"/>
          </a:bodyPr>
          <a:lstStyle/>
          <a:p>
            <a:r>
              <a:rPr lang="en-GB" sz="2000" dirty="0">
                <a:solidFill>
                  <a:srgbClr val="FF0000"/>
                </a:solidFill>
                <a:latin typeface="Helvetica" pitchFamily="2" charset="0"/>
              </a:rPr>
              <a:t>Data in XML format is always structured as nested elements.</a:t>
            </a:r>
          </a:p>
          <a:p>
            <a:endParaRPr lang="en-GB" sz="2000" dirty="0">
              <a:solidFill>
                <a:srgbClr val="FF0000"/>
              </a:solidFill>
              <a:latin typeface="Helvetica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Helvetica" pitchFamily="2" charset="0"/>
              </a:rPr>
              <a:t>As explained so far, the TEI tag contains the </a:t>
            </a:r>
            <a:r>
              <a:rPr lang="en-GB" sz="2000" dirty="0" err="1">
                <a:latin typeface="Helvetica" pitchFamily="2" charset="0"/>
              </a:rPr>
              <a:t>teiHeader</a:t>
            </a:r>
            <a:r>
              <a:rPr lang="en-GB" sz="2000" dirty="0">
                <a:latin typeface="Helvetica" pitchFamily="2" charset="0"/>
              </a:rPr>
              <a:t> and text tags.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Helvetica" pitchFamily="2" charset="0"/>
              </a:rPr>
              <a:t>The </a:t>
            </a:r>
            <a:r>
              <a:rPr lang="en-GB" sz="2000" dirty="0" err="1">
                <a:latin typeface="Helvetica" pitchFamily="2" charset="0"/>
              </a:rPr>
              <a:t>teiHeader</a:t>
            </a:r>
            <a:r>
              <a:rPr lang="en-GB" sz="2000" dirty="0">
                <a:latin typeface="Helvetica" pitchFamily="2" charset="0"/>
              </a:rPr>
              <a:t> includes the </a:t>
            </a:r>
            <a:r>
              <a:rPr lang="en-GB" sz="2000" dirty="0" err="1">
                <a:latin typeface="Helvetica" pitchFamily="2" charset="0"/>
              </a:rPr>
              <a:t>fileDesc</a:t>
            </a:r>
            <a:r>
              <a:rPr lang="en-GB" sz="2000" dirty="0">
                <a:latin typeface="Helvetica" pitchFamily="2" charset="0"/>
              </a:rPr>
              <a:t>, </a:t>
            </a:r>
            <a:r>
              <a:rPr lang="en-GB" sz="2000" dirty="0" err="1">
                <a:latin typeface="Helvetica" pitchFamily="2" charset="0"/>
              </a:rPr>
              <a:t>encodingDesc</a:t>
            </a:r>
            <a:r>
              <a:rPr lang="en-GB" sz="2000" dirty="0">
                <a:latin typeface="Helvetica" pitchFamily="2" charset="0"/>
              </a:rPr>
              <a:t>, and </a:t>
            </a:r>
            <a:r>
              <a:rPr lang="en-GB" sz="2000" dirty="0" err="1">
                <a:latin typeface="Helvetica" pitchFamily="2" charset="0"/>
              </a:rPr>
              <a:t>revisionDesc</a:t>
            </a:r>
            <a:r>
              <a:rPr lang="en-GB" sz="2000" dirty="0">
                <a:latin typeface="Helvetica" pitchFamily="2" charset="0"/>
              </a:rPr>
              <a:t> tags.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Helvetica" pitchFamily="2" charset="0"/>
              </a:rPr>
              <a:t>The text tag contains the body, which is the main text, and the back, which includes elements other than the main text, such as supplementary material.</a:t>
            </a:r>
          </a:p>
          <a:p>
            <a:pPr marL="678620" lvl="1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Helvetica" pitchFamily="2" charset="0"/>
              </a:rPr>
              <a:t>The body contains seventeen p tags.</a:t>
            </a:r>
          </a:p>
          <a:p>
            <a:pPr marL="678620" lvl="1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Helvetica" pitchFamily="2" charset="0"/>
              </a:rPr>
              <a:t>The back contains the </a:t>
            </a:r>
            <a:r>
              <a:rPr lang="en-GB" sz="2000" dirty="0" err="1">
                <a:latin typeface="Helvetica" pitchFamily="2" charset="0"/>
              </a:rPr>
              <a:t>listPerson</a:t>
            </a:r>
            <a:r>
              <a:rPr lang="en-GB" sz="2000" dirty="0">
                <a:latin typeface="Helvetica" pitchFamily="2" charset="0"/>
              </a:rPr>
              <a:t> and </a:t>
            </a:r>
            <a:r>
              <a:rPr lang="en-GB" sz="2000" dirty="0" err="1">
                <a:latin typeface="Helvetica" pitchFamily="2" charset="0"/>
              </a:rPr>
              <a:t>listPlace</a:t>
            </a:r>
            <a:r>
              <a:rPr lang="en-GB" sz="2000" dirty="0">
                <a:latin typeface="Helvetica" pitchFamily="2" charset="0"/>
              </a:rPr>
              <a:t> tags, which store the names of characters and place names that appear in the story.</a:t>
            </a:r>
          </a:p>
        </p:txBody>
      </p:sp>
      <p:pic>
        <p:nvPicPr>
          <p:cNvPr id="6" name="コンテンツ プレースホルダー 4" descr="テーブル&#10;&#10;中程度の精度で自動的に生成された説明">
            <a:extLst>
              <a:ext uri="{FF2B5EF4-FFF2-40B4-BE49-F238E27FC236}">
                <a16:creationId xmlns:a16="http://schemas.microsoft.com/office/drawing/2014/main" id="{7BE68E19-B3B6-E2F0-E4A3-4087675030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5900" y="-11832"/>
            <a:ext cx="2718100" cy="5155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1479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AC75AFD-CCC1-F257-1B90-A00B55474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>
                <a:latin typeface="Helvetica" pitchFamily="2" charset="0"/>
              </a:rPr>
              <a:t>Examining the </a:t>
            </a:r>
            <a:r>
              <a:rPr lang="en-GB" dirty="0" err="1">
                <a:latin typeface="Helvetica" pitchFamily="2" charset="0"/>
              </a:rPr>
              <a:t>editorialDecl</a:t>
            </a:r>
            <a:r>
              <a:rPr lang="en-GB" dirty="0">
                <a:latin typeface="Helvetica" pitchFamily="2" charset="0"/>
              </a:rPr>
              <a:t> tag</a:t>
            </a:r>
          </a:p>
        </p:txBody>
      </p:sp>
      <p:sp>
        <p:nvSpPr>
          <p:cNvPr id="7" name="コンテンツ プレースホルダー 6">
            <a:extLst>
              <a:ext uri="{FF2B5EF4-FFF2-40B4-BE49-F238E27FC236}">
                <a16:creationId xmlns:a16="http://schemas.microsoft.com/office/drawing/2014/main" id="{0B609EEC-98FF-C101-6595-D1AB36CC22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248" y="1200154"/>
            <a:ext cx="4708704" cy="3666135"/>
          </a:xfrm>
          <a:solidFill>
            <a:schemeClr val="bg1"/>
          </a:solidFill>
        </p:spPr>
        <p:txBody>
          <a:bodyPr anchor="ctr">
            <a:normAutofit fontScale="55000" lnSpcReduction="20000"/>
          </a:bodyPr>
          <a:lstStyle/>
          <a:p>
            <a:r>
              <a:rPr lang="en-GB" dirty="0">
                <a:latin typeface="Helvetica" pitchFamily="2" charset="0"/>
              </a:rPr>
              <a:t>What is </a:t>
            </a:r>
            <a:r>
              <a:rPr lang="en-GB" dirty="0" err="1">
                <a:latin typeface="Helvetica" pitchFamily="2" charset="0"/>
              </a:rPr>
              <a:t>editorialDecl</a:t>
            </a:r>
            <a:r>
              <a:rPr lang="en-GB" dirty="0">
                <a:latin typeface="Helvetica" pitchFamily="2" charset="0"/>
              </a:rPr>
              <a:t>?</a:t>
            </a:r>
          </a:p>
          <a:p>
            <a:r>
              <a:rPr lang="en-GB" dirty="0">
                <a:latin typeface="Helvetica" pitchFamily="2" charset="0"/>
              </a:rPr>
              <a:t>A tag that describes markup rules</a:t>
            </a:r>
          </a:p>
          <a:p>
            <a:pPr>
              <a:lnSpc>
                <a:spcPct val="160000"/>
              </a:lnSpc>
            </a:pPr>
            <a:endParaRPr lang="en-US" altLang="ja-JP" sz="2000" dirty="0">
              <a:latin typeface="Helvetica" pitchFamily="2" charset="0"/>
            </a:endParaRPr>
          </a:p>
          <a:p>
            <a:pPr>
              <a:lnSpc>
                <a:spcPct val="160000"/>
              </a:lnSpc>
            </a:pPr>
            <a:r>
              <a:rPr lang="en-US" altLang="ja-JP" sz="2600" u="sng" dirty="0">
                <a:latin typeface="Helvetica" pitchFamily="2" charset="0"/>
              </a:rPr>
              <a:t>Results output</a:t>
            </a:r>
          </a:p>
          <a:p>
            <a:pPr marL="457200" indent="-457200">
              <a:lnSpc>
                <a:spcPct val="170000"/>
              </a:lnSpc>
              <a:buFont typeface="+mj-lt"/>
              <a:buAutoNum type="arabicPeriod"/>
            </a:pPr>
            <a:r>
              <a:rPr lang="en-GB" sz="2000" dirty="0">
                <a:latin typeface="Helvetica" pitchFamily="2" charset="0"/>
              </a:rPr>
              <a:t>In the type attribute of </a:t>
            </a:r>
            <a:r>
              <a:rPr lang="en-GB" sz="2000" dirty="0" err="1">
                <a:solidFill>
                  <a:srgbClr val="FF0000"/>
                </a:solidFill>
                <a:latin typeface="Helvetica" pitchFamily="2" charset="0"/>
              </a:rPr>
              <a:t>placeName</a:t>
            </a:r>
            <a:r>
              <a:rPr lang="en-GB" sz="2000" dirty="0">
                <a:latin typeface="Helvetica" pitchFamily="2" charset="0"/>
              </a:rPr>
              <a:t>, locations that actually exist are classified as “real,” and locations that do not exist are classified as “unreal.”</a:t>
            </a:r>
          </a:p>
          <a:p>
            <a:pPr marL="457200" indent="-457200">
              <a:lnSpc>
                <a:spcPct val="170000"/>
              </a:lnSpc>
              <a:buFont typeface="+mj-lt"/>
              <a:buAutoNum type="arabicPeriod"/>
            </a:pPr>
            <a:r>
              <a:rPr lang="en-GB" sz="2000" dirty="0">
                <a:latin typeface="Helvetica" pitchFamily="2" charset="0"/>
              </a:rPr>
              <a:t>The </a:t>
            </a:r>
            <a:r>
              <a:rPr lang="en-GB" sz="2000" dirty="0" err="1">
                <a:solidFill>
                  <a:srgbClr val="FF0000"/>
                </a:solidFill>
                <a:latin typeface="Helvetica" pitchFamily="2" charset="0"/>
              </a:rPr>
              <a:t>persName</a:t>
            </a:r>
            <a:r>
              <a:rPr lang="en-GB" sz="2000" dirty="0">
                <a:latin typeface="Helvetica" pitchFamily="2" charset="0"/>
              </a:rPr>
              <a:t> tag is assigned to nouns that refer to people or groups of people, excluding personal pronouns.</a:t>
            </a:r>
          </a:p>
          <a:p>
            <a:pPr marL="457200" indent="-457200">
              <a:lnSpc>
                <a:spcPct val="170000"/>
              </a:lnSpc>
              <a:buFont typeface="+mj-lt"/>
              <a:buAutoNum type="arabicPeriod"/>
            </a:pPr>
            <a:r>
              <a:rPr lang="en-GB" sz="2000" dirty="0">
                <a:latin typeface="Helvetica" pitchFamily="2" charset="0"/>
              </a:rPr>
              <a:t>Personal pronouns are marked with the </a:t>
            </a:r>
            <a:r>
              <a:rPr lang="en-GB" sz="2000" dirty="0" err="1">
                <a:solidFill>
                  <a:srgbClr val="FF0000"/>
                </a:solidFill>
                <a:latin typeface="Helvetica" pitchFamily="2" charset="0"/>
              </a:rPr>
              <a:t>rs</a:t>
            </a:r>
            <a:r>
              <a:rPr lang="en-GB" sz="2000" dirty="0">
                <a:latin typeface="Helvetica" pitchFamily="2" charset="0"/>
              </a:rPr>
              <a:t> tag.</a:t>
            </a:r>
          </a:p>
          <a:p>
            <a:pPr marL="457200" indent="-457200">
              <a:lnSpc>
                <a:spcPct val="170000"/>
              </a:lnSpc>
              <a:buFont typeface="+mj-lt"/>
              <a:buAutoNum type="arabicPeriod"/>
            </a:pPr>
            <a:r>
              <a:rPr lang="en-GB" sz="2000" dirty="0">
                <a:latin typeface="Helvetica" pitchFamily="2" charset="0"/>
              </a:rPr>
              <a:t>All of the tags mentioned above use the </a:t>
            </a:r>
            <a:r>
              <a:rPr lang="en-GB" sz="2000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pitchFamily="2" charset="0"/>
              </a:rPr>
              <a:t>@</a:t>
            </a:r>
            <a:r>
              <a:rPr lang="en-GB" sz="20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Helvetica" pitchFamily="2" charset="0"/>
              </a:rPr>
              <a:t>corresp</a:t>
            </a:r>
            <a:r>
              <a:rPr lang="en-GB" sz="2000" dirty="0">
                <a:solidFill>
                  <a:schemeClr val="accent1">
                    <a:lumMod val="60000"/>
                    <a:lumOff val="40000"/>
                  </a:schemeClr>
                </a:solidFill>
                <a:latin typeface="Helvetica" pitchFamily="2" charset="0"/>
              </a:rPr>
              <a:t> </a:t>
            </a:r>
            <a:r>
              <a:rPr lang="en-GB" sz="2000" dirty="0">
                <a:latin typeface="Helvetica" pitchFamily="2" charset="0"/>
              </a:rPr>
              <a:t>attribute to reference IDs.</a:t>
            </a:r>
          </a:p>
        </p:txBody>
      </p:sp>
      <p:pic>
        <p:nvPicPr>
          <p:cNvPr id="6" name="Picture 5" descr="A screen shot of a computer program&#10;&#10;AI-generated content may be incorrect.">
            <a:extLst>
              <a:ext uri="{FF2B5EF4-FFF2-40B4-BE49-F238E27FC236}">
                <a16:creationId xmlns:a16="http://schemas.microsoft.com/office/drawing/2014/main" id="{8AB4CC65-4231-CAE1-D071-238AEA16C6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2826" y="1059582"/>
            <a:ext cx="3901174" cy="4083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2885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タイトル 13">
            <a:extLst>
              <a:ext uri="{FF2B5EF4-FFF2-40B4-BE49-F238E27FC236}">
                <a16:creationId xmlns:a16="http://schemas.microsoft.com/office/drawing/2014/main" id="{84771573-D7C6-F808-7FA6-8BF314B11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431"/>
            <a:ext cx="8229600" cy="972108"/>
          </a:xfrm>
        </p:spPr>
        <p:txBody>
          <a:bodyPr/>
          <a:lstStyle/>
          <a:p>
            <a:r>
              <a:rPr lang="en-GB" dirty="0">
                <a:latin typeface="Helvetica" pitchFamily="2" charset="0"/>
              </a:rPr>
              <a:t>Let’s normalize names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FC0ED716-4B7E-14A6-EFA0-8538ADF7B338}"/>
              </a:ext>
            </a:extLst>
          </p:cNvPr>
          <p:cNvSpPr txBox="1"/>
          <p:nvPr/>
        </p:nvSpPr>
        <p:spPr>
          <a:xfrm>
            <a:off x="5074596" y="1416928"/>
            <a:ext cx="9332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>
                <a:solidFill>
                  <a:schemeClr val="bg2"/>
                </a:solidFill>
                <a:latin typeface="Helvetica" pitchFamily="2" charset="0"/>
                <a:ea typeface="BIZ UDPGothic" panose="020B0400000000000000" pitchFamily="34" charset="-128"/>
              </a:rPr>
              <a:t>Output</a:t>
            </a:r>
            <a:r>
              <a:rPr kumimoji="1" lang="ja-JP" altLang="en-US">
                <a:solidFill>
                  <a:schemeClr val="bg2"/>
                </a:solidFill>
                <a:latin typeface="Helvetica" pitchFamily="2" charset="0"/>
                <a:ea typeface="BIZ UDPGothic" panose="020B0400000000000000" pitchFamily="34" charset="-128"/>
              </a:rPr>
              <a:t>→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31B6C427-EEE3-0BEE-BE1F-2CFD6267EB90}"/>
              </a:ext>
            </a:extLst>
          </p:cNvPr>
          <p:cNvSpPr txBox="1"/>
          <p:nvPr/>
        </p:nvSpPr>
        <p:spPr>
          <a:xfrm>
            <a:off x="3941058" y="2917901"/>
            <a:ext cx="1325670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>
                <a:latin typeface="Helvetica" pitchFamily="2" charset="0"/>
              </a:rPr>
              <a:t>Problematic sections</a:t>
            </a:r>
          </a:p>
        </p:txBody>
      </p:sp>
      <p:pic>
        <p:nvPicPr>
          <p:cNvPr id="25" name="Content Placeholder 2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F0F56F89-7655-4C97-E716-CC5B44D53B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086168" y="1481679"/>
            <a:ext cx="2231435" cy="3395663"/>
          </a:xfrm>
        </p:spPr>
      </p:pic>
      <p:cxnSp>
        <p:nvCxnSpPr>
          <p:cNvPr id="23" name="曲線コネクタ 22">
            <a:extLst>
              <a:ext uri="{FF2B5EF4-FFF2-40B4-BE49-F238E27FC236}">
                <a16:creationId xmlns:a16="http://schemas.microsoft.com/office/drawing/2014/main" id="{971541B6-3077-BEFC-3CC3-DAAB9A991FD9}"/>
              </a:ext>
            </a:extLst>
          </p:cNvPr>
          <p:cNvCxnSpPr>
            <a:cxnSpLocks/>
            <a:stCxn id="21" idx="0"/>
          </p:cNvCxnSpPr>
          <p:nvPr/>
        </p:nvCxnSpPr>
        <p:spPr>
          <a:xfrm rot="5400000" flipH="1" flipV="1">
            <a:off x="5427805" y="1143821"/>
            <a:ext cx="950169" cy="2597992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曲線コネクタ 23">
            <a:extLst>
              <a:ext uri="{FF2B5EF4-FFF2-40B4-BE49-F238E27FC236}">
                <a16:creationId xmlns:a16="http://schemas.microsoft.com/office/drawing/2014/main" id="{1C3ACC12-352F-48E9-67C9-583992F3F148}"/>
              </a:ext>
            </a:extLst>
          </p:cNvPr>
          <p:cNvCxnSpPr>
            <a:cxnSpLocks/>
            <a:stCxn id="21" idx="0"/>
          </p:cNvCxnSpPr>
          <p:nvPr/>
        </p:nvCxnSpPr>
        <p:spPr>
          <a:xfrm rot="5400000" flipH="1" flipV="1">
            <a:off x="5034670" y="2023008"/>
            <a:ext cx="464116" cy="1325670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曲線コネクタ 26">
            <a:extLst>
              <a:ext uri="{FF2B5EF4-FFF2-40B4-BE49-F238E27FC236}">
                <a16:creationId xmlns:a16="http://schemas.microsoft.com/office/drawing/2014/main" id="{B078E171-2313-C4F4-F5B8-77B7BB3C09A2}"/>
              </a:ext>
            </a:extLst>
          </p:cNvPr>
          <p:cNvCxnSpPr>
            <a:cxnSpLocks/>
            <a:stCxn id="21" idx="2"/>
          </p:cNvCxnSpPr>
          <p:nvPr/>
        </p:nvCxnSpPr>
        <p:spPr>
          <a:xfrm rot="16200000" flipH="1">
            <a:off x="5729955" y="2315059"/>
            <a:ext cx="112340" cy="2364464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Content Placeholder 5" descr="A computer screen shot of text&#10;&#10;AI-generated content may be incorrect.">
            <a:extLst>
              <a:ext uri="{FF2B5EF4-FFF2-40B4-BE49-F238E27FC236}">
                <a16:creationId xmlns:a16="http://schemas.microsoft.com/office/drawing/2014/main" id="{1288C841-7E43-4881-5B52-A8CDAB70C147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>
          <a:blip r:embed="rId4"/>
          <a:stretch>
            <a:fillRect/>
          </a:stretch>
        </p:blipFill>
        <p:spPr>
          <a:xfrm>
            <a:off x="23525" y="1481679"/>
            <a:ext cx="3839230" cy="3236318"/>
          </a:xfrm>
        </p:spPr>
      </p:pic>
    </p:spTree>
    <p:extLst>
      <p:ext uri="{BB962C8B-B14F-4D97-AF65-F5344CB8AC3E}">
        <p14:creationId xmlns:p14="http://schemas.microsoft.com/office/powerpoint/2010/main" val="4462183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45D0044-88A2-566A-803D-FF98C5374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latin typeface="Helvetica" pitchFamily="2" charset="0"/>
              </a:rPr>
              <a:t>Let’s normalize names</a:t>
            </a:r>
            <a:br>
              <a:rPr lang="en-GB" dirty="0">
                <a:latin typeface="Helvetica" pitchFamily="2" charset="0"/>
              </a:rPr>
            </a:br>
            <a:r>
              <a:rPr kumimoji="1" lang="ja-JP" altLang="en-US">
                <a:latin typeface="Helvetica" pitchFamily="2" charset="0"/>
              </a:rPr>
              <a:t>（</a:t>
            </a:r>
            <a:r>
              <a:rPr kumimoji="1" lang="en-US" altLang="ja-JP" dirty="0">
                <a:latin typeface="Helvetica" pitchFamily="2" charset="0"/>
              </a:rPr>
              <a:t>improved version</a:t>
            </a:r>
            <a:r>
              <a:rPr kumimoji="1" lang="ja-JP" altLang="en-US">
                <a:latin typeface="Helvetica" pitchFamily="2" charset="0"/>
              </a:rPr>
              <a:t>）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CC990B1-ED15-542E-3CDD-96F4E4BFAA41}"/>
              </a:ext>
            </a:extLst>
          </p:cNvPr>
          <p:cNvSpPr txBox="1"/>
          <p:nvPr/>
        </p:nvSpPr>
        <p:spPr>
          <a:xfrm>
            <a:off x="3717186" y="2566037"/>
            <a:ext cx="2347117" cy="10156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1200" dirty="0">
                <a:solidFill>
                  <a:schemeClr val="tx1">
                    <a:lumMod val="50000"/>
                  </a:schemeClr>
                </a:solidFill>
                <a:latin typeface="Helvetica" pitchFamily="2" charset="0"/>
                <a:ea typeface="BIZ UDPGothic" panose="020B0400000000000000" pitchFamily="34" charset="-128"/>
              </a:rPr>
              <a:t>Example of ruby annotation</a:t>
            </a:r>
            <a:r>
              <a:rPr lang="en-US" altLang="ja-JP" sz="1200" b="0" dirty="0">
                <a:solidFill>
                  <a:schemeClr val="tx1">
                    <a:lumMod val="50000"/>
                  </a:schemeClr>
                </a:solidFill>
                <a:effectLst/>
                <a:latin typeface="Helvetica" pitchFamily="2" charset="0"/>
                <a:ea typeface="BIZ UDPGothic" panose="020B0400000000000000" pitchFamily="34" charset="-128"/>
              </a:rPr>
              <a:t>:</a:t>
            </a:r>
          </a:p>
          <a:p>
            <a:r>
              <a:rPr lang="en-US" altLang="ja-JP" sz="1200" b="0" dirty="0">
                <a:solidFill>
                  <a:srgbClr val="93A1A1"/>
                </a:solidFill>
                <a:effectLst/>
                <a:latin typeface="Helvetica" pitchFamily="2" charset="0"/>
                <a:ea typeface="BIZ UDPGothic" panose="020B0400000000000000" pitchFamily="34" charset="-128"/>
              </a:rPr>
              <a:t>&lt;</a:t>
            </a:r>
            <a:r>
              <a:rPr lang="en-US" altLang="ja-JP" sz="1200" b="0" dirty="0">
                <a:solidFill>
                  <a:srgbClr val="268BD2"/>
                </a:solidFill>
                <a:effectLst/>
                <a:latin typeface="Helvetica" pitchFamily="2" charset="0"/>
                <a:ea typeface="BIZ UDPGothic" panose="020B0400000000000000" pitchFamily="34" charset="-128"/>
              </a:rPr>
              <a:t>ruby</a:t>
            </a:r>
            <a:r>
              <a:rPr lang="en-US" altLang="ja-JP" sz="1200" b="0" dirty="0">
                <a:solidFill>
                  <a:srgbClr val="93A1A1"/>
                </a:solidFill>
                <a:effectLst/>
                <a:latin typeface="Helvetica" pitchFamily="2" charset="0"/>
                <a:ea typeface="BIZ UDPGothic" panose="020B0400000000000000" pitchFamily="34" charset="-128"/>
              </a:rPr>
              <a:t>&gt;</a:t>
            </a:r>
            <a:endParaRPr lang="en-US" altLang="ja-JP" sz="1200" b="0" dirty="0">
              <a:solidFill>
                <a:srgbClr val="657B83"/>
              </a:solidFill>
              <a:effectLst/>
              <a:latin typeface="Helvetica" pitchFamily="2" charset="0"/>
              <a:ea typeface="BIZ UDPGothic" panose="020B0400000000000000" pitchFamily="34" charset="-128"/>
            </a:endParaRPr>
          </a:p>
          <a:p>
            <a:r>
              <a:rPr lang="ja-JP" altLang="en-US" sz="1200" b="0">
                <a:solidFill>
                  <a:srgbClr val="93A1A1"/>
                </a:solidFill>
                <a:effectLst/>
                <a:latin typeface="Helvetica" pitchFamily="2" charset="0"/>
                <a:ea typeface="BIZ UDPGothic" panose="020B0400000000000000" pitchFamily="34" charset="-128"/>
              </a:rPr>
              <a:t>　　</a:t>
            </a:r>
            <a:r>
              <a:rPr lang="en-US" altLang="ja-JP" sz="1200" b="0" dirty="0">
                <a:solidFill>
                  <a:srgbClr val="93A1A1"/>
                </a:solidFill>
                <a:effectLst/>
                <a:latin typeface="Helvetica" pitchFamily="2" charset="0"/>
                <a:ea typeface="BIZ UDPGothic" panose="020B0400000000000000" pitchFamily="34" charset="-128"/>
              </a:rPr>
              <a:t>&lt;</a:t>
            </a:r>
            <a:r>
              <a:rPr lang="en-US" altLang="ja-JP" sz="1200" b="0" dirty="0" err="1">
                <a:solidFill>
                  <a:srgbClr val="268BD2"/>
                </a:solidFill>
                <a:effectLst/>
                <a:latin typeface="Helvetica" pitchFamily="2" charset="0"/>
                <a:ea typeface="BIZ UDPGothic" panose="020B0400000000000000" pitchFamily="34" charset="-128"/>
              </a:rPr>
              <a:t>rb</a:t>
            </a:r>
            <a:r>
              <a:rPr lang="en-US" altLang="ja-JP" sz="1200" b="0" dirty="0">
                <a:solidFill>
                  <a:srgbClr val="93A1A1"/>
                </a:solidFill>
                <a:effectLst/>
                <a:latin typeface="Helvetica" pitchFamily="2" charset="0"/>
                <a:ea typeface="BIZ UDPGothic" panose="020B0400000000000000" pitchFamily="34" charset="-128"/>
              </a:rPr>
              <a:t>&gt;</a:t>
            </a:r>
            <a:r>
              <a:rPr lang="ja-JP" altLang="en-US" sz="1200" b="0">
                <a:solidFill>
                  <a:srgbClr val="657B83"/>
                </a:solidFill>
                <a:effectLst/>
                <a:latin typeface="Helvetica" pitchFamily="2" charset="0"/>
                <a:ea typeface="BIZ UDPGothic" panose="020B0400000000000000" pitchFamily="34" charset="-128"/>
              </a:rPr>
              <a:t>邪智暴虐</a:t>
            </a:r>
            <a:r>
              <a:rPr lang="en-US" altLang="ja-JP" sz="1200" b="0" dirty="0">
                <a:solidFill>
                  <a:srgbClr val="93A1A1"/>
                </a:solidFill>
                <a:effectLst/>
                <a:latin typeface="Helvetica" pitchFamily="2" charset="0"/>
                <a:ea typeface="BIZ UDPGothic" panose="020B0400000000000000" pitchFamily="34" charset="-128"/>
              </a:rPr>
              <a:t>&lt;/</a:t>
            </a:r>
            <a:r>
              <a:rPr lang="en-US" altLang="ja-JP" sz="1200" b="0" dirty="0" err="1">
                <a:solidFill>
                  <a:srgbClr val="268BD2"/>
                </a:solidFill>
                <a:effectLst/>
                <a:latin typeface="Helvetica" pitchFamily="2" charset="0"/>
                <a:ea typeface="BIZ UDPGothic" panose="020B0400000000000000" pitchFamily="34" charset="-128"/>
              </a:rPr>
              <a:t>rb</a:t>
            </a:r>
            <a:r>
              <a:rPr lang="en-US" altLang="ja-JP" sz="1200" b="0" dirty="0">
                <a:solidFill>
                  <a:srgbClr val="93A1A1"/>
                </a:solidFill>
                <a:effectLst/>
                <a:latin typeface="Helvetica" pitchFamily="2" charset="0"/>
                <a:ea typeface="BIZ UDPGothic" panose="020B0400000000000000" pitchFamily="34" charset="-128"/>
              </a:rPr>
              <a:t>&gt;</a:t>
            </a:r>
            <a:endParaRPr lang="en-US" altLang="ja-JP" sz="1200" b="0" dirty="0">
              <a:solidFill>
                <a:srgbClr val="657B83"/>
              </a:solidFill>
              <a:effectLst/>
              <a:latin typeface="Helvetica" pitchFamily="2" charset="0"/>
              <a:ea typeface="BIZ UDPGothic" panose="020B0400000000000000" pitchFamily="34" charset="-128"/>
            </a:endParaRPr>
          </a:p>
          <a:p>
            <a:r>
              <a:rPr lang="ja-JP" altLang="en-US" sz="1200" b="1">
                <a:solidFill>
                  <a:schemeClr val="accent3"/>
                </a:solidFill>
                <a:effectLst/>
                <a:latin typeface="Helvetica" pitchFamily="2" charset="0"/>
                <a:ea typeface="BIZ UDPGothic" panose="020B0400000000000000" pitchFamily="34" charset="-128"/>
              </a:rPr>
              <a:t>　　</a:t>
            </a:r>
            <a:r>
              <a:rPr lang="en-US" altLang="ja-JP" sz="1200" b="1" dirty="0">
                <a:solidFill>
                  <a:schemeClr val="accent3"/>
                </a:solidFill>
                <a:effectLst/>
                <a:latin typeface="Helvetica" pitchFamily="2" charset="0"/>
                <a:ea typeface="BIZ UDPGothic" panose="020B0400000000000000" pitchFamily="34" charset="-128"/>
              </a:rPr>
              <a:t>&lt;rt&gt;</a:t>
            </a:r>
            <a:r>
              <a:rPr lang="ja-JP" altLang="en-US" sz="1200" b="1">
                <a:solidFill>
                  <a:schemeClr val="accent3"/>
                </a:solidFill>
                <a:effectLst/>
                <a:latin typeface="Helvetica" pitchFamily="2" charset="0"/>
                <a:ea typeface="BIZ UDPGothic" panose="020B0400000000000000" pitchFamily="34" charset="-128"/>
              </a:rPr>
              <a:t>じゃちぼうぎゃく</a:t>
            </a:r>
            <a:r>
              <a:rPr lang="en-US" altLang="ja-JP" sz="1200" b="1" dirty="0">
                <a:solidFill>
                  <a:schemeClr val="accent3"/>
                </a:solidFill>
                <a:effectLst/>
                <a:latin typeface="Helvetica" pitchFamily="2" charset="0"/>
                <a:ea typeface="BIZ UDPGothic" panose="020B0400000000000000" pitchFamily="34" charset="-128"/>
              </a:rPr>
              <a:t>&lt;/rt&gt;</a:t>
            </a:r>
          </a:p>
          <a:p>
            <a:r>
              <a:rPr lang="en-US" altLang="ja-JP" sz="1200" b="0" dirty="0">
                <a:solidFill>
                  <a:srgbClr val="93A1A1"/>
                </a:solidFill>
                <a:effectLst/>
                <a:latin typeface="Helvetica" pitchFamily="2" charset="0"/>
                <a:ea typeface="BIZ UDPGothic" panose="020B0400000000000000" pitchFamily="34" charset="-128"/>
              </a:rPr>
              <a:t>&lt;/</a:t>
            </a:r>
            <a:r>
              <a:rPr lang="en-US" altLang="ja-JP" sz="1200" b="0" dirty="0">
                <a:solidFill>
                  <a:srgbClr val="268BD2"/>
                </a:solidFill>
                <a:effectLst/>
                <a:latin typeface="Helvetica" pitchFamily="2" charset="0"/>
                <a:ea typeface="BIZ UDPGothic" panose="020B0400000000000000" pitchFamily="34" charset="-128"/>
              </a:rPr>
              <a:t>ruby</a:t>
            </a:r>
            <a:r>
              <a:rPr lang="en-US" altLang="ja-JP" sz="1200" b="0" dirty="0">
                <a:solidFill>
                  <a:srgbClr val="93A1A1"/>
                </a:solidFill>
                <a:effectLst/>
                <a:latin typeface="Helvetica" pitchFamily="2" charset="0"/>
                <a:ea typeface="BIZ UDPGothic" panose="020B0400000000000000" pitchFamily="34" charset="-128"/>
              </a:rPr>
              <a:t>&gt;</a:t>
            </a:r>
            <a:endParaRPr lang="ja-JP" altLang="en-US" sz="1200" b="0">
              <a:solidFill>
                <a:srgbClr val="657B83"/>
              </a:solidFill>
              <a:effectLst/>
              <a:latin typeface="Helvetica" pitchFamily="2" charset="0"/>
              <a:ea typeface="BIZ UDPGothic" panose="020B0400000000000000" pitchFamily="34" charset="-128"/>
            </a:endParaRPr>
          </a:p>
        </p:txBody>
      </p:sp>
      <p:pic>
        <p:nvPicPr>
          <p:cNvPr id="9" name="Content Placeholder 8" descr="A screen shot of a computer program&#10;&#10;AI-generated content may be incorrect.">
            <a:extLst>
              <a:ext uri="{FF2B5EF4-FFF2-40B4-BE49-F238E27FC236}">
                <a16:creationId xmlns:a16="http://schemas.microsoft.com/office/drawing/2014/main" id="{43572EB0-131E-3FC2-ED8A-5DCF39C2F3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07818" y="1059581"/>
            <a:ext cx="3366655" cy="4028574"/>
          </a:xfrm>
        </p:spPr>
      </p:pic>
      <p:pic>
        <p:nvPicPr>
          <p:cNvPr id="13" name="Content Placeholder 12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20E8FA7E-F2F2-57FF-B012-F2A1CD2B51B0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>
          <a:blip r:embed="rId4"/>
          <a:stretch>
            <a:fillRect/>
          </a:stretch>
        </p:blipFill>
        <p:spPr>
          <a:xfrm>
            <a:off x="6352889" y="1253004"/>
            <a:ext cx="2583293" cy="3641727"/>
          </a:xfr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0F5D90A-910E-E697-B0B8-F2FABEA95788}"/>
              </a:ext>
            </a:extLst>
          </p:cNvPr>
          <p:cNvSpPr txBox="1"/>
          <p:nvPr/>
        </p:nvSpPr>
        <p:spPr>
          <a:xfrm>
            <a:off x="-80768" y="2658272"/>
            <a:ext cx="37407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R" sz="900" dirty="0">
                <a:latin typeface="Helvetica" pitchFamily="2" charset="0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24458902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666037C-36C9-9C78-140E-5416FCBA1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04" y="87474"/>
            <a:ext cx="2926354" cy="972108"/>
          </a:xfrm>
        </p:spPr>
        <p:txBody>
          <a:bodyPr>
            <a:noAutofit/>
          </a:bodyPr>
          <a:lstStyle/>
          <a:p>
            <a:r>
              <a:rPr lang="en-GB" sz="2000" dirty="0">
                <a:latin typeface="Helvetica" pitchFamily="2" charset="0"/>
              </a:rPr>
              <a:t>Let’s observe how Melos is referred to in each paragraph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31ECC4F-9E42-A149-7C65-8A27EB9773C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3121572" y="0"/>
            <a:ext cx="6022427" cy="5056026"/>
          </a:xfrm>
          <a:solidFill>
            <a:schemeClr val="bg1"/>
          </a:solidFill>
        </p:spPr>
        <p:txBody>
          <a:bodyPr numCol="2" spcCol="180000">
            <a:noAutofit/>
          </a:bodyPr>
          <a:lstStyle/>
          <a:p>
            <a:pPr algn="l">
              <a:spcAft>
                <a:spcPts val="300"/>
              </a:spcAft>
            </a:pPr>
            <a:r>
              <a:rPr lang="en-US" altLang="ja-JP" sz="1000" dirty="0">
                <a:solidFill>
                  <a:srgbClr val="1F1F1F"/>
                </a:solidFill>
                <a:effectLst/>
                <a:latin typeface="var(--colab-chrome-font-family)"/>
              </a:rPr>
              <a:t>Paragraph 1</a:t>
            </a:r>
          </a:p>
          <a:p>
            <a:pPr algn="l">
              <a:spcBef>
                <a:spcPts val="450"/>
              </a:spcBef>
              <a:spcAft>
                <a:spcPts val="450"/>
              </a:spcAft>
            </a:pP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</a:p>
          <a:p>
            <a:pPr algn="l"/>
            <a:r>
              <a:rPr lang="en-US" altLang="ja-JP" sz="1000" dirty="0">
                <a:solidFill>
                  <a:srgbClr val="1F1F1F"/>
                </a:solidFill>
                <a:effectLst/>
                <a:latin typeface="var(--colab-chrome-font-family)"/>
              </a:rPr>
              <a:t>Paragraph 2</a:t>
            </a:r>
          </a:p>
          <a:p>
            <a:pPr algn="l">
              <a:spcBef>
                <a:spcPts val="450"/>
              </a:spcBef>
              <a:spcAft>
                <a:spcPts val="450"/>
              </a:spcAft>
            </a:pP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</a:p>
          <a:p>
            <a:pPr algn="l">
              <a:spcAft>
                <a:spcPts val="300"/>
              </a:spcAft>
            </a:pPr>
            <a:r>
              <a:rPr lang="en-US" altLang="ja-JP" sz="1000" dirty="0">
                <a:solidFill>
                  <a:srgbClr val="1F1F1F"/>
                </a:solidFill>
                <a:effectLst/>
                <a:latin typeface="var(--colab-chrome-font-family)"/>
              </a:rPr>
              <a:t>Paragraph 3</a:t>
            </a:r>
          </a:p>
          <a:p>
            <a:pPr algn="l">
              <a:spcBef>
                <a:spcPts val="450"/>
              </a:spcBef>
              <a:spcAft>
                <a:spcPts val="450"/>
              </a:spcAft>
            </a:pP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</a:p>
          <a:p>
            <a:pPr algn="l">
              <a:spcAft>
                <a:spcPts val="300"/>
              </a:spcAft>
            </a:pPr>
            <a:r>
              <a:rPr lang="en-US" altLang="ja-JP" sz="1000" dirty="0">
                <a:solidFill>
                  <a:srgbClr val="1F1F1F"/>
                </a:solidFill>
                <a:effectLst/>
                <a:latin typeface="var(--colab-chrome-font-family)"/>
              </a:rPr>
              <a:t>Paragraph 4</a:t>
            </a:r>
          </a:p>
          <a:p>
            <a:pPr algn="l">
              <a:spcBef>
                <a:spcPts val="450"/>
              </a:spcBef>
              <a:spcAft>
                <a:spcPts val="450"/>
              </a:spcAft>
            </a:pP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</a:p>
          <a:p>
            <a:pPr algn="l">
              <a:spcAft>
                <a:spcPts val="300"/>
              </a:spcAft>
            </a:pPr>
            <a:r>
              <a:rPr lang="en-US" altLang="ja-JP" sz="1000" dirty="0">
                <a:solidFill>
                  <a:srgbClr val="1F1F1F"/>
                </a:solidFill>
                <a:effectLst/>
                <a:latin typeface="var(--colab-chrome-font-family)"/>
              </a:rPr>
              <a:t>Paragraph 5</a:t>
            </a:r>
          </a:p>
          <a:p>
            <a:pPr algn="l">
              <a:spcBef>
                <a:spcPts val="450"/>
              </a:spcBef>
              <a:spcAft>
                <a:spcPts val="450"/>
              </a:spcAft>
            </a:pP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下賤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嘘つき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</a:p>
          <a:p>
            <a:pPr algn="l">
              <a:spcAft>
                <a:spcPts val="300"/>
              </a:spcAft>
            </a:pPr>
            <a:r>
              <a:rPr lang="en-US" altLang="ja-JP" sz="1000" dirty="0">
                <a:solidFill>
                  <a:srgbClr val="1F1F1F"/>
                </a:solidFill>
                <a:effectLst/>
                <a:latin typeface="var(--colab-chrome-font-family)"/>
              </a:rPr>
              <a:t>Paragraph 6</a:t>
            </a:r>
          </a:p>
          <a:p>
            <a:pPr algn="l">
              <a:spcBef>
                <a:spcPts val="450"/>
              </a:spcBef>
              <a:spcAft>
                <a:spcPts val="450"/>
              </a:spcAft>
            </a:pP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</a:p>
          <a:p>
            <a:pPr algn="l">
              <a:spcAft>
                <a:spcPts val="300"/>
              </a:spcAft>
            </a:pPr>
            <a:r>
              <a:rPr lang="en-US" altLang="ja-JP" sz="1000" dirty="0">
                <a:solidFill>
                  <a:srgbClr val="1F1F1F"/>
                </a:solidFill>
                <a:effectLst/>
                <a:latin typeface="var(--colab-chrome-font-family)"/>
              </a:rPr>
              <a:t>Paragraph 7</a:t>
            </a:r>
          </a:p>
          <a:p>
            <a:pPr algn="l">
              <a:spcBef>
                <a:spcPts val="450"/>
              </a:spcBef>
              <a:spcAft>
                <a:spcPts val="450"/>
              </a:spcAft>
            </a:pP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兄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兄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兄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</a:p>
          <a:p>
            <a:pPr algn="l">
              <a:spcAft>
                <a:spcPts val="300"/>
              </a:spcAft>
            </a:pPr>
            <a:r>
              <a:rPr lang="en-US" altLang="ja-JP" sz="1000" dirty="0">
                <a:solidFill>
                  <a:srgbClr val="1F1F1F"/>
                </a:solidFill>
                <a:effectLst/>
                <a:latin typeface="var(--colab-chrome-font-family)"/>
              </a:rPr>
              <a:t>Paragraph 8</a:t>
            </a:r>
          </a:p>
          <a:p>
            <a:pPr algn="l">
              <a:spcBef>
                <a:spcPts val="450"/>
              </a:spcBef>
              <a:spcAft>
                <a:spcPts val="450"/>
              </a:spcAft>
            </a:pP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 ほどの男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おまえの兄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兄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たぶん偉い男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</a:p>
          <a:p>
            <a:pPr algn="l">
              <a:spcAft>
                <a:spcPts val="300"/>
              </a:spcAft>
            </a:pPr>
            <a:r>
              <a:rPr lang="en-US" altLang="ja-JP" sz="1000" dirty="0">
                <a:solidFill>
                  <a:srgbClr val="1F1F1F"/>
                </a:solidFill>
                <a:effectLst/>
                <a:latin typeface="var(--colab-chrome-font-family)"/>
              </a:rPr>
              <a:t>Paragraph 9</a:t>
            </a:r>
          </a:p>
          <a:p>
            <a:pPr algn="l">
              <a:spcBef>
                <a:spcPts val="450"/>
              </a:spcBef>
              <a:spcAft>
                <a:spcPts val="450"/>
              </a:spcAft>
            </a:pP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</a:p>
          <a:p>
            <a:pPr algn="l">
              <a:spcAft>
                <a:spcPts val="300"/>
              </a:spcAft>
            </a:pPr>
            <a:r>
              <a:rPr lang="en-US" altLang="ja-JP" sz="1000" dirty="0">
                <a:solidFill>
                  <a:srgbClr val="1F1F1F"/>
                </a:solidFill>
                <a:effectLst/>
                <a:latin typeface="var(--colab-chrome-font-family)"/>
              </a:rPr>
              <a:t>Paragraph 10</a:t>
            </a:r>
          </a:p>
          <a:p>
            <a:pPr algn="l">
              <a:spcBef>
                <a:spcPts val="450"/>
              </a:spcBef>
              <a:spcAft>
                <a:spcPts val="450"/>
              </a:spcAft>
            </a:pP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</a:p>
          <a:p>
            <a:pPr algn="l">
              <a:spcAft>
                <a:spcPts val="300"/>
              </a:spcAft>
            </a:pPr>
            <a:r>
              <a:rPr lang="en-US" altLang="ja-JP" sz="1000" dirty="0">
                <a:solidFill>
                  <a:srgbClr val="1F1F1F"/>
                </a:solidFill>
                <a:effectLst/>
                <a:latin typeface="var(--colab-chrome-font-family)"/>
              </a:rPr>
              <a:t>Paragraph 11</a:t>
            </a:r>
          </a:p>
          <a:p>
            <a:pPr algn="l">
              <a:spcBef>
                <a:spcPts val="450"/>
              </a:spcBef>
              <a:spcAft>
                <a:spcPts val="450"/>
              </a:spcAft>
            </a:pP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</a:p>
          <a:p>
            <a:pPr algn="l">
              <a:spcAft>
                <a:spcPts val="300"/>
              </a:spcAft>
            </a:pPr>
            <a:r>
              <a:rPr lang="en-US" altLang="ja-JP" sz="1000" dirty="0">
                <a:solidFill>
                  <a:srgbClr val="1F1F1F"/>
                </a:solidFill>
                <a:effectLst/>
                <a:latin typeface="var(--colab-chrome-font-family)"/>
              </a:rPr>
              <a:t>Paragraph 12</a:t>
            </a:r>
          </a:p>
          <a:p>
            <a:pPr algn="l">
              <a:spcBef>
                <a:spcPts val="450"/>
              </a:spcBef>
              <a:spcAft>
                <a:spcPts val="450"/>
              </a:spcAft>
            </a:pP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</a:p>
          <a:p>
            <a:pPr algn="l">
              <a:spcAft>
                <a:spcPts val="300"/>
              </a:spcAft>
            </a:pPr>
            <a:r>
              <a:rPr lang="en-US" altLang="ja-JP" sz="1000" dirty="0">
                <a:solidFill>
                  <a:srgbClr val="1F1F1F"/>
                </a:solidFill>
                <a:effectLst/>
                <a:latin typeface="var(--colab-chrome-font-family)"/>
              </a:rPr>
              <a:t>Paragraph 13</a:t>
            </a:r>
          </a:p>
          <a:p>
            <a:pPr algn="l">
              <a:spcBef>
                <a:spcPts val="450"/>
              </a:spcBef>
              <a:spcAft>
                <a:spcPts val="450"/>
              </a:spcAft>
            </a:pP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真の勇者、メロス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自分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よくよく不幸な男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裏切者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地上で最も、不名誉の人種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悪徳者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醜い裏切り者</a:t>
            </a:r>
          </a:p>
          <a:p>
            <a:pPr algn="l">
              <a:spcAft>
                <a:spcPts val="300"/>
              </a:spcAft>
            </a:pPr>
            <a:r>
              <a:rPr lang="en-US" altLang="ja-JP" sz="1000" dirty="0">
                <a:solidFill>
                  <a:srgbClr val="1F1F1F"/>
                </a:solidFill>
                <a:effectLst/>
                <a:latin typeface="var(--colab-chrome-font-family)"/>
              </a:rPr>
              <a:t>Paragraph 14</a:t>
            </a:r>
          </a:p>
          <a:p>
            <a:pPr algn="l">
              <a:spcBef>
                <a:spcPts val="450"/>
              </a:spcBef>
              <a:spcAft>
                <a:spcPts val="450"/>
              </a:spcAft>
            </a:pP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正義の士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正直な男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正直な男</a:t>
            </a:r>
          </a:p>
          <a:p>
            <a:pPr algn="l">
              <a:spcAft>
                <a:spcPts val="300"/>
              </a:spcAft>
            </a:pPr>
            <a:r>
              <a:rPr lang="en-US" altLang="ja-JP" sz="1000" dirty="0">
                <a:solidFill>
                  <a:srgbClr val="1F1F1F"/>
                </a:solidFill>
                <a:effectLst/>
                <a:latin typeface="var(--colab-chrome-font-family)"/>
              </a:rPr>
              <a:t>Paragraph 15</a:t>
            </a:r>
          </a:p>
          <a:p>
            <a:pPr algn="l">
              <a:spcBef>
                <a:spcPts val="450"/>
              </a:spcBef>
              <a:spcAft>
                <a:spcPts val="450"/>
              </a:spcAft>
            </a:pP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</a:p>
          <a:p>
            <a:pPr algn="l">
              <a:spcAft>
                <a:spcPts val="300"/>
              </a:spcAft>
            </a:pPr>
            <a:r>
              <a:rPr lang="en-US" altLang="ja-JP" sz="1000" dirty="0">
                <a:solidFill>
                  <a:srgbClr val="1F1F1F"/>
                </a:solidFill>
                <a:effectLst/>
                <a:latin typeface="var(--colab-chrome-font-family)"/>
              </a:rPr>
              <a:t>Paragraph 16</a:t>
            </a:r>
          </a:p>
          <a:p>
            <a:pPr algn="l">
              <a:spcBef>
                <a:spcPts val="450"/>
              </a:spcBef>
              <a:spcAft>
                <a:spcPts val="450"/>
              </a:spcAft>
            </a:pP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</a:p>
          <a:p>
            <a:pPr algn="l">
              <a:spcAft>
                <a:spcPts val="300"/>
              </a:spcAft>
            </a:pPr>
            <a:r>
              <a:rPr lang="en-US" altLang="ja-JP" sz="1000" dirty="0">
                <a:solidFill>
                  <a:srgbClr val="1F1F1F"/>
                </a:solidFill>
                <a:effectLst/>
                <a:latin typeface="var(--colab-chrome-font-family)"/>
              </a:rPr>
              <a:t>Paragraph 17</a:t>
            </a:r>
          </a:p>
          <a:p>
            <a:pPr algn="l">
              <a:spcBef>
                <a:spcPts val="450"/>
              </a:spcBef>
              <a:spcAft>
                <a:spcPts val="450"/>
              </a:spcAft>
            </a:pP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メロス</a:t>
            </a:r>
            <a:r>
              <a:rPr lang="en-US" altLang="ja-JP" sz="1000" dirty="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ja-JP" altLang="en-US" sz="1000">
                <a:solidFill>
                  <a:srgbClr val="1F1F1F"/>
                </a:solidFill>
                <a:effectLst/>
                <a:latin typeface="Roboto" panose="02000000000000000000" pitchFamily="2" charset="0"/>
              </a:rPr>
              <a:t>勇者</a:t>
            </a:r>
          </a:p>
        </p:txBody>
      </p:sp>
      <p:pic>
        <p:nvPicPr>
          <p:cNvPr id="20" name="Content Placeholder 19" descr="A screen shot of a computer code&#10;&#10;AI-generated content may be incorrect.">
            <a:extLst>
              <a:ext uri="{FF2B5EF4-FFF2-40B4-BE49-F238E27FC236}">
                <a16:creationId xmlns:a16="http://schemas.microsoft.com/office/drawing/2014/main" id="{86CA6C44-3B41-D3A4-7D9F-86941BA8FB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26733" y="1123446"/>
            <a:ext cx="3148305" cy="3932580"/>
          </a:xfrm>
        </p:spPr>
      </p:pic>
    </p:spTree>
    <p:extLst>
      <p:ext uri="{BB962C8B-B14F-4D97-AF65-F5344CB8AC3E}">
        <p14:creationId xmlns:p14="http://schemas.microsoft.com/office/powerpoint/2010/main" val="18058840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D4C31F-549E-BBFA-177A-0B7670A75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latin typeface="Helvetica" pitchFamily="2" charset="0"/>
              </a:rPr>
              <a:t>Extracting the names of Melos, Dionysius, and </a:t>
            </a:r>
            <a:r>
              <a:rPr lang="en-GB" dirty="0" err="1">
                <a:latin typeface="Helvetica" pitchFamily="2" charset="0"/>
              </a:rPr>
              <a:t>Selinuntius</a:t>
            </a:r>
            <a:r>
              <a:rPr lang="en-GB" dirty="0">
                <a:latin typeface="Helvetica" pitchFamily="2" charset="0"/>
              </a:rPr>
              <a:t> by paragraph</a:t>
            </a:r>
          </a:p>
        </p:txBody>
      </p:sp>
      <p:pic>
        <p:nvPicPr>
          <p:cNvPr id="7" name="コンテンツ プレースホルダー 6" descr="文字の書かれた紙&#10;&#10;中程度の精度で自動的に生成された説明">
            <a:extLst>
              <a:ext uri="{FF2B5EF4-FFF2-40B4-BE49-F238E27FC236}">
                <a16:creationId xmlns:a16="http://schemas.microsoft.com/office/drawing/2014/main" id="{AC5FB2B6-D8FD-3951-1D3E-7A1399A586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76533" y="1089829"/>
            <a:ext cx="6190933" cy="3966197"/>
          </a:xfrm>
        </p:spPr>
      </p:pic>
    </p:spTree>
    <p:extLst>
      <p:ext uri="{BB962C8B-B14F-4D97-AF65-F5344CB8AC3E}">
        <p14:creationId xmlns:p14="http://schemas.microsoft.com/office/powerpoint/2010/main" val="34885034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9DCFFC6-8111-1C98-9939-52D9066544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7474"/>
            <a:ext cx="8229600" cy="854186"/>
          </a:xfrm>
        </p:spPr>
        <p:txBody>
          <a:bodyPr>
            <a:normAutofit fontScale="90000"/>
          </a:bodyPr>
          <a:lstStyle/>
          <a:p>
            <a:r>
              <a:rPr lang="en-GB" dirty="0">
                <a:latin typeface="Helvetica" pitchFamily="2" charset="0"/>
              </a:rPr>
              <a:t>Co-occurrence network analysis of characters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C1476FE-08B3-6BDA-14AA-F051383FEF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2852" y="1200155"/>
            <a:ext cx="5536925" cy="3394472"/>
          </a:xfrm>
        </p:spPr>
        <p:txBody>
          <a:bodyPr>
            <a:normAutofit fontScale="85000" lnSpcReduction="20000"/>
          </a:bodyPr>
          <a:lstStyle/>
          <a:p>
            <a:r>
              <a:rPr lang="en-GB" dirty="0" err="1">
                <a:latin typeface="Helvetica" pitchFamily="2" charset="0"/>
              </a:rPr>
              <a:t>Analyzing</a:t>
            </a:r>
            <a:r>
              <a:rPr lang="en-GB" dirty="0">
                <a:latin typeface="Helvetica" pitchFamily="2" charset="0"/>
              </a:rPr>
              <a:t> how often specific characters appear together (co-occurrence), paragraph by paragraph.</a:t>
            </a:r>
          </a:p>
          <a:p>
            <a:endParaRPr kumimoji="1" lang="en-US" altLang="ja-JP" dirty="0">
              <a:latin typeface="Helvetica" pitchFamily="2" charset="0"/>
            </a:endParaRPr>
          </a:p>
          <a:p>
            <a:r>
              <a:rPr lang="en-US" altLang="ja-JP" dirty="0">
                <a:latin typeface="Helvetica" pitchFamily="2" charset="0"/>
              </a:rPr>
              <a:t>Steps</a:t>
            </a:r>
            <a:r>
              <a:rPr lang="ja-JP" altLang="en-US">
                <a:latin typeface="Helvetica" pitchFamily="2" charset="0"/>
              </a:rPr>
              <a:t>：</a:t>
            </a:r>
            <a:endParaRPr lang="en-US" altLang="ja-JP" dirty="0">
              <a:latin typeface="Helvetica" pitchFamily="2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GB" sz="2000" dirty="0">
                <a:latin typeface="Helvetica" pitchFamily="2" charset="0"/>
              </a:rPr>
              <a:t>Extract the characters that appear in each paragraph using the </a:t>
            </a:r>
            <a:r>
              <a:rPr lang="en-GB" sz="2000" dirty="0" err="1">
                <a:latin typeface="Helvetica" pitchFamily="2" charset="0"/>
              </a:rPr>
              <a:t>persName</a:t>
            </a:r>
            <a:r>
              <a:rPr lang="en-GB" sz="2000" dirty="0">
                <a:latin typeface="Helvetica" pitchFamily="2" charset="0"/>
              </a:rPr>
              <a:t> tag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>
                <a:latin typeface="Helvetica" pitchFamily="2" charset="0"/>
              </a:rPr>
              <a:t>Count pairs of character IDs that appear together in each paragraph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>
                <a:latin typeface="Helvetica" pitchFamily="2" charset="0"/>
              </a:rPr>
              <a:t>Create a network graph and represent co-occurrence frequency by the thickness of the edges</a:t>
            </a:r>
          </a:p>
          <a:p>
            <a:pPr marL="457200" indent="-457200">
              <a:buFont typeface="+mj-lt"/>
              <a:buAutoNum type="arabicPeriod"/>
            </a:pPr>
            <a:endParaRPr kumimoji="1" lang="ja-JP" altLang="en-US">
              <a:latin typeface="Helvetica" pitchFamily="2" charset="0"/>
            </a:endParaRPr>
          </a:p>
        </p:txBody>
      </p:sp>
      <p:sp>
        <p:nvSpPr>
          <p:cNvPr id="5" name="スマイル 4">
            <a:extLst>
              <a:ext uri="{FF2B5EF4-FFF2-40B4-BE49-F238E27FC236}">
                <a16:creationId xmlns:a16="http://schemas.microsoft.com/office/drawing/2014/main" id="{5E9AE951-6859-C6EA-1AE2-1B260F35CBD8}"/>
              </a:ext>
            </a:extLst>
          </p:cNvPr>
          <p:cNvSpPr/>
          <p:nvPr/>
        </p:nvSpPr>
        <p:spPr>
          <a:xfrm>
            <a:off x="6539696" y="2651567"/>
            <a:ext cx="439838" cy="439838"/>
          </a:xfrm>
          <a:prstGeom prst="smileyFac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Helvetica" pitchFamily="2" charset="0"/>
            </a:endParaRPr>
          </a:p>
        </p:txBody>
      </p:sp>
      <p:sp>
        <p:nvSpPr>
          <p:cNvPr id="6" name="スマイル 5">
            <a:extLst>
              <a:ext uri="{FF2B5EF4-FFF2-40B4-BE49-F238E27FC236}">
                <a16:creationId xmlns:a16="http://schemas.microsoft.com/office/drawing/2014/main" id="{F52498B4-DDCB-6F71-66F9-1CE8B6928A96}"/>
              </a:ext>
            </a:extLst>
          </p:cNvPr>
          <p:cNvSpPr/>
          <p:nvPr/>
        </p:nvSpPr>
        <p:spPr>
          <a:xfrm>
            <a:off x="7768542" y="1610810"/>
            <a:ext cx="439838" cy="439838"/>
          </a:xfrm>
          <a:prstGeom prst="smileyFac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Helvetica" pitchFamily="2" charset="0"/>
            </a:endParaRPr>
          </a:p>
        </p:txBody>
      </p:sp>
      <p:sp>
        <p:nvSpPr>
          <p:cNvPr id="7" name="スマイル 6">
            <a:extLst>
              <a:ext uri="{FF2B5EF4-FFF2-40B4-BE49-F238E27FC236}">
                <a16:creationId xmlns:a16="http://schemas.microsoft.com/office/drawing/2014/main" id="{28101E7A-C9B1-A75D-F09D-C11139DFB9FF}"/>
              </a:ext>
            </a:extLst>
          </p:cNvPr>
          <p:cNvSpPr/>
          <p:nvPr/>
        </p:nvSpPr>
        <p:spPr>
          <a:xfrm>
            <a:off x="8246962" y="3252486"/>
            <a:ext cx="439838" cy="439838"/>
          </a:xfrm>
          <a:prstGeom prst="smileyFace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Helvetica" pitchFamily="2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FAAB9FF-E789-5019-F904-05C1A1FBF358}"/>
              </a:ext>
            </a:extLst>
          </p:cNvPr>
          <p:cNvSpPr txBox="1"/>
          <p:nvPr/>
        </p:nvSpPr>
        <p:spPr>
          <a:xfrm>
            <a:off x="6417213" y="3094480"/>
            <a:ext cx="6623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>
                <a:solidFill>
                  <a:schemeClr val="bg2"/>
                </a:solidFill>
                <a:latin typeface="Helvetica" pitchFamily="2" charset="0"/>
                <a:ea typeface="BIZ UDPGothic" panose="020B0400000000000000" pitchFamily="34" charset="-128"/>
              </a:rPr>
              <a:t>Melos</a:t>
            </a:r>
            <a:endParaRPr kumimoji="1" lang="ja-JP" altLang="en-US">
              <a:solidFill>
                <a:schemeClr val="bg2"/>
              </a:solidFill>
              <a:latin typeface="Helvetica" pitchFamily="2" charset="0"/>
              <a:ea typeface="BIZ UDPGothic" panose="020B0400000000000000" pitchFamily="34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E2DED2F-06CC-7692-71A1-066453EA2CD7}"/>
              </a:ext>
            </a:extLst>
          </p:cNvPr>
          <p:cNvSpPr txBox="1"/>
          <p:nvPr/>
        </p:nvSpPr>
        <p:spPr>
          <a:xfrm>
            <a:off x="7253324" y="1271773"/>
            <a:ext cx="10615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>
                <a:solidFill>
                  <a:schemeClr val="bg2"/>
                </a:solidFill>
                <a:latin typeface="Helvetica" pitchFamily="2" charset="0"/>
                <a:ea typeface="BIZ UDPGothic" panose="020B0400000000000000" pitchFamily="34" charset="-128"/>
              </a:rPr>
              <a:t>Selinuntius</a:t>
            </a:r>
            <a:endParaRPr kumimoji="1" lang="ja-JP" altLang="en-US">
              <a:solidFill>
                <a:schemeClr val="bg2"/>
              </a:solidFill>
              <a:latin typeface="Helvetica" pitchFamily="2" charset="0"/>
              <a:ea typeface="BIZ UDPGothic" panose="020B0400000000000000" pitchFamily="34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EEAB0A7-804D-24C8-17D5-B230DBC6FF4A}"/>
              </a:ext>
            </a:extLst>
          </p:cNvPr>
          <p:cNvSpPr txBox="1"/>
          <p:nvPr/>
        </p:nvSpPr>
        <p:spPr>
          <a:xfrm>
            <a:off x="7962576" y="3717838"/>
            <a:ext cx="9909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GB" altLang="ja-JP" dirty="0">
                <a:solidFill>
                  <a:schemeClr val="bg2"/>
                </a:solidFill>
                <a:latin typeface="Helvetica" pitchFamily="2" charset="0"/>
                <a:ea typeface="BIZ UDPGothic" panose="020B0400000000000000" pitchFamily="34" charset="-128"/>
              </a:rPr>
              <a:t>Dionysius</a:t>
            </a:r>
            <a:endParaRPr kumimoji="1" lang="ja-JP" altLang="en-US">
              <a:solidFill>
                <a:schemeClr val="bg2"/>
              </a:solidFill>
              <a:latin typeface="Helvetica" pitchFamily="2" charset="0"/>
              <a:ea typeface="BIZ UDPGothic" panose="020B0400000000000000" pitchFamily="34" charset="-128"/>
            </a:endParaRPr>
          </a:p>
        </p:txBody>
      </p: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BFF941F2-E4BF-8F5E-7F72-266AB0EEA3C7}"/>
              </a:ext>
            </a:extLst>
          </p:cNvPr>
          <p:cNvCxnSpPr>
            <a:stCxn id="5" idx="7"/>
            <a:endCxn id="6" idx="3"/>
          </p:cNvCxnSpPr>
          <p:nvPr/>
        </p:nvCxnSpPr>
        <p:spPr>
          <a:xfrm flipV="1">
            <a:off x="6915121" y="1986235"/>
            <a:ext cx="917834" cy="72974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5AE52909-63AE-99B4-BA21-4C8151A7161F}"/>
              </a:ext>
            </a:extLst>
          </p:cNvPr>
          <p:cNvCxnSpPr>
            <a:cxnSpLocks/>
            <a:stCxn id="7" idx="0"/>
            <a:endCxn id="6" idx="4"/>
          </p:cNvCxnSpPr>
          <p:nvPr/>
        </p:nvCxnSpPr>
        <p:spPr>
          <a:xfrm flipH="1" flipV="1">
            <a:off x="7988461" y="2050648"/>
            <a:ext cx="478420" cy="120183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FB0E359E-D178-8DD7-D91D-F2B41330E88C}"/>
              </a:ext>
            </a:extLst>
          </p:cNvPr>
          <p:cNvCxnSpPr>
            <a:cxnSpLocks/>
            <a:stCxn id="5" idx="6"/>
            <a:endCxn id="7" idx="1"/>
          </p:cNvCxnSpPr>
          <p:nvPr/>
        </p:nvCxnSpPr>
        <p:spPr>
          <a:xfrm>
            <a:off x="6979534" y="2871486"/>
            <a:ext cx="1331841" cy="44541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26C66AD3-4DB4-AAF9-B740-234F45823FA4}"/>
              </a:ext>
            </a:extLst>
          </p:cNvPr>
          <p:cNvSpPr txBox="1"/>
          <p:nvPr/>
        </p:nvSpPr>
        <p:spPr>
          <a:xfrm rot="703932">
            <a:off x="8272143" y="2938497"/>
            <a:ext cx="3265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800">
                <a:latin typeface="Helvetica" pitchFamily="2" charset="0"/>
              </a:rPr>
              <a:t>👑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121D0A07-12C3-A953-822B-B3E8F8D79603}"/>
              </a:ext>
            </a:extLst>
          </p:cNvPr>
          <p:cNvSpPr txBox="1"/>
          <p:nvPr/>
        </p:nvSpPr>
        <p:spPr>
          <a:xfrm>
            <a:off x="6319777" y="4071407"/>
            <a:ext cx="28497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Helvetica" pitchFamily="2" charset="0"/>
              </a:rPr>
              <a:t>A </a:t>
            </a:r>
            <a:r>
              <a:rPr lang="en-GB" b="1" dirty="0">
                <a:solidFill>
                  <a:srgbClr val="FF0000"/>
                </a:solidFill>
                <a:latin typeface="Helvetica" pitchFamily="2" charset="0"/>
              </a:rPr>
              <a:t>network graph </a:t>
            </a:r>
            <a:r>
              <a:rPr lang="en-GB" dirty="0">
                <a:latin typeface="Helvetica" pitchFamily="2" charset="0"/>
              </a:rPr>
              <a:t>is data that represents relationships using points, called </a:t>
            </a:r>
            <a:r>
              <a:rPr lang="en-GB" b="1" dirty="0">
                <a:latin typeface="Helvetica" pitchFamily="2" charset="0"/>
              </a:rPr>
              <a:t>nodes</a:t>
            </a:r>
            <a:r>
              <a:rPr lang="en-GB" dirty="0">
                <a:latin typeface="Helvetica" pitchFamily="2" charset="0"/>
              </a:rPr>
              <a:t>, and lines, called </a:t>
            </a:r>
            <a:r>
              <a:rPr lang="en-GB" b="1" dirty="0">
                <a:latin typeface="Helvetica" pitchFamily="2" charset="0"/>
              </a:rPr>
              <a:t>edges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0A8258E8-2C6E-9A57-3DD3-CADAE38878DC}"/>
              </a:ext>
            </a:extLst>
          </p:cNvPr>
          <p:cNvSpPr txBox="1"/>
          <p:nvPr/>
        </p:nvSpPr>
        <p:spPr>
          <a:xfrm>
            <a:off x="6817276" y="1900877"/>
            <a:ext cx="71184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b="1" dirty="0">
                <a:latin typeface="Helvetica" pitchFamily="2" charset="0"/>
                <a:ea typeface="BIZ UDPGothic" panose="020B0400000000000000" pitchFamily="34" charset="-128"/>
              </a:rPr>
              <a:t>Edge</a:t>
            </a:r>
            <a:endParaRPr lang="ja-JP" altLang="en-US">
              <a:latin typeface="Helvetica" pitchFamily="2" charset="0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14295B0C-6D6C-5CD4-58F4-A529D99DF23F}"/>
              </a:ext>
            </a:extLst>
          </p:cNvPr>
          <p:cNvSpPr txBox="1"/>
          <p:nvPr/>
        </p:nvSpPr>
        <p:spPr>
          <a:xfrm>
            <a:off x="6118219" y="2232293"/>
            <a:ext cx="70026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b="1" dirty="0">
                <a:latin typeface="Helvetica" pitchFamily="2" charset="0"/>
                <a:ea typeface="BIZ UDPGothic" panose="020B0400000000000000" pitchFamily="34" charset="-128"/>
              </a:rPr>
              <a:t>Node</a:t>
            </a:r>
            <a:endParaRPr lang="ja-JP" altLang="en-US">
              <a:latin typeface="Helvetica" pitchFamily="2" charset="0"/>
            </a:endParaRPr>
          </a:p>
        </p:txBody>
      </p:sp>
      <p:cxnSp>
        <p:nvCxnSpPr>
          <p:cNvPr id="31" name="直線矢印コネクタ 30">
            <a:extLst>
              <a:ext uri="{FF2B5EF4-FFF2-40B4-BE49-F238E27FC236}">
                <a16:creationId xmlns:a16="http://schemas.microsoft.com/office/drawing/2014/main" id="{4DE4CA5B-9F1B-53B0-8C6E-3A43EC6BE926}"/>
              </a:ext>
            </a:extLst>
          </p:cNvPr>
          <p:cNvCxnSpPr>
            <a:cxnSpLocks/>
            <a:stCxn id="27" idx="2"/>
          </p:cNvCxnSpPr>
          <p:nvPr/>
        </p:nvCxnSpPr>
        <p:spPr>
          <a:xfrm>
            <a:off x="7173198" y="2208654"/>
            <a:ext cx="200840" cy="1120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矢印コネクタ 36">
            <a:extLst>
              <a:ext uri="{FF2B5EF4-FFF2-40B4-BE49-F238E27FC236}">
                <a16:creationId xmlns:a16="http://schemas.microsoft.com/office/drawing/2014/main" id="{8F903B62-D1C6-188E-1FA8-40D88FBB7B0E}"/>
              </a:ext>
            </a:extLst>
          </p:cNvPr>
          <p:cNvCxnSpPr>
            <a:cxnSpLocks/>
            <a:stCxn id="29" idx="2"/>
            <a:endCxn id="5" idx="1"/>
          </p:cNvCxnSpPr>
          <p:nvPr/>
        </p:nvCxnSpPr>
        <p:spPr>
          <a:xfrm>
            <a:off x="6468353" y="2540070"/>
            <a:ext cx="135756" cy="1759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78447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0D354C-3382-C5AF-5A30-81CC9BA50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C275BBC-6F4D-687C-752F-20C9AE0CE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7474"/>
            <a:ext cx="8229600" cy="826926"/>
          </a:xfrm>
        </p:spPr>
        <p:txBody>
          <a:bodyPr>
            <a:normAutofit fontScale="90000"/>
          </a:bodyPr>
          <a:lstStyle/>
          <a:p>
            <a:r>
              <a:rPr lang="en-GB" dirty="0">
                <a:latin typeface="Helvetica" pitchFamily="2" charset="0"/>
              </a:rPr>
              <a:t>Preparing for character co-occurrence network analysis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E888B5A-E2DD-28D7-1E90-D2220871CA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2852" y="1200154"/>
            <a:ext cx="7903948" cy="3769010"/>
          </a:xfrm>
        </p:spPr>
        <p:txBody>
          <a:bodyPr>
            <a:normAutofit fontScale="92500" lnSpcReduction="20000"/>
          </a:bodyPr>
          <a:lstStyle/>
          <a:p>
            <a:r>
              <a:rPr lang="en-GB" sz="2800" dirty="0">
                <a:latin typeface="Helvetica" pitchFamily="2" charset="0"/>
              </a:rPr>
              <a:t>Preparation</a:t>
            </a:r>
          </a:p>
          <a:p>
            <a:r>
              <a:rPr lang="en-GB" sz="2800" dirty="0">
                <a:latin typeface="Helvetica" pitchFamily="2" charset="0"/>
              </a:rPr>
              <a:t>Load the required libraries</a:t>
            </a:r>
            <a:endParaRPr lang="en-GB" sz="2800" strike="sngStrike" dirty="0">
              <a:solidFill>
                <a:srgbClr val="FF0000"/>
              </a:solidFill>
              <a:latin typeface="Helvetica" pitchFamily="2" charset="0"/>
            </a:endParaRPr>
          </a:p>
          <a:p>
            <a:pPr>
              <a:lnSpc>
                <a:spcPct val="120000"/>
              </a:lnSpc>
            </a:pPr>
            <a:endParaRPr kumimoji="1" lang="ja-JP" altLang="en-US" sz="2600">
              <a:latin typeface="Helvetica" pitchFamily="2" charset="0"/>
            </a:endParaRPr>
          </a:p>
          <a:p>
            <a:pPr>
              <a:lnSpc>
                <a:spcPct val="120000"/>
              </a:lnSpc>
            </a:pPr>
            <a:r>
              <a:rPr kumimoji="1" lang="en-US" altLang="ja-JP" sz="2900" dirty="0">
                <a:latin typeface="Helvetica" pitchFamily="2" charset="0"/>
              </a:rPr>
              <a:t>Necessary Libraries</a:t>
            </a:r>
            <a:endParaRPr kumimoji="1" lang="ja-JP" altLang="en-US" sz="2900">
              <a:latin typeface="Helvetica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ja-JP" sz="2300" dirty="0" err="1">
                <a:solidFill>
                  <a:schemeClr val="bg2"/>
                </a:solidFill>
                <a:latin typeface="Helvetica" pitchFamily="2" charset="0"/>
              </a:rPr>
              <a:t>NetworkX</a:t>
            </a:r>
            <a:r>
              <a:rPr kumimoji="1" lang="en-US" altLang="ja-JP" sz="2300" dirty="0">
                <a:latin typeface="Helvetica" pitchFamily="2" charset="0"/>
              </a:rPr>
              <a:t>: </a:t>
            </a:r>
            <a:r>
              <a:rPr lang="en-GB" sz="2000" dirty="0">
                <a:latin typeface="Helvetica" pitchFamily="2" charset="0"/>
              </a:rPr>
              <a:t>This is a powerful Python library for working with network graph structures. It is designed to create, manipulate, </a:t>
            </a:r>
            <a:r>
              <a:rPr lang="en-GB" sz="2000" dirty="0" err="1">
                <a:latin typeface="Helvetica" pitchFamily="2" charset="0"/>
              </a:rPr>
              <a:t>analyze</a:t>
            </a:r>
            <a:r>
              <a:rPr lang="en-GB" sz="2000" dirty="0">
                <a:latin typeface="Helvetica" pitchFamily="2" charset="0"/>
              </a:rPr>
              <a:t>, and visualize networks composed of nodes, which are points, and edges, which are lines.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ja-JP" sz="2300" dirty="0">
                <a:solidFill>
                  <a:schemeClr val="bg2"/>
                </a:solidFill>
                <a:latin typeface="Helvetica" pitchFamily="2" charset="0"/>
              </a:rPr>
              <a:t>matplotlib</a:t>
            </a:r>
            <a:r>
              <a:rPr kumimoji="1" lang="en-US" altLang="ja-JP" sz="2300" dirty="0">
                <a:latin typeface="Helvetica" pitchFamily="2" charset="0"/>
              </a:rPr>
              <a:t>: </a:t>
            </a:r>
            <a:r>
              <a:rPr lang="en-GB" sz="2000" dirty="0">
                <a:latin typeface="Helvetica" pitchFamily="2" charset="0"/>
              </a:rPr>
              <a:t>This is a representative Python library for data visualization. It is particularly strong in creating two-dimensional graphs and can draw a wide range of visualizations, from simple line graphs to complex heatmaps and three-dimensional plots.</a:t>
            </a:r>
          </a:p>
          <a:p>
            <a:pPr marL="342900" indent="-342900">
              <a:lnSpc>
                <a:spcPct val="170000"/>
              </a:lnSpc>
              <a:buFont typeface="Arial" panose="020B0604020202020204" pitchFamily="34" charset="0"/>
              <a:buChar char="•"/>
            </a:pPr>
            <a:endParaRPr kumimoji="1" lang="ja-JP" altLang="en-US" sz="230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47604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178864A-F6CE-9B58-CB69-D3D392E49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7474"/>
            <a:ext cx="8229600" cy="873421"/>
          </a:xfrm>
        </p:spPr>
        <p:txBody>
          <a:bodyPr>
            <a:normAutofit fontScale="90000"/>
          </a:bodyPr>
          <a:lstStyle/>
          <a:p>
            <a:r>
              <a:rPr lang="en-GB" dirty="0">
                <a:latin typeface="Helvetica" pitchFamily="2" charset="0"/>
              </a:rPr>
              <a:t>Extracting the characters that appear in the story</a:t>
            </a:r>
          </a:p>
        </p:txBody>
      </p:sp>
      <p:pic>
        <p:nvPicPr>
          <p:cNvPr id="7" name="図 6" descr="テキスト&#10;&#10;自動的に生成された説明">
            <a:extLst>
              <a:ext uri="{FF2B5EF4-FFF2-40B4-BE49-F238E27FC236}">
                <a16:creationId xmlns:a16="http://schemas.microsoft.com/office/drawing/2014/main" id="{6E253FDB-135E-B4F6-A317-DFFC308322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17411" y="2466151"/>
            <a:ext cx="2959857" cy="2589875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B87B78F-E3CD-923F-2BB9-34EA3F068FE4}"/>
              </a:ext>
            </a:extLst>
          </p:cNvPr>
          <p:cNvSpPr txBox="1"/>
          <p:nvPr/>
        </p:nvSpPr>
        <p:spPr>
          <a:xfrm>
            <a:off x="4394889" y="1101578"/>
            <a:ext cx="489332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pc="-150" dirty="0">
                <a:latin typeface="Calibri" panose="020F0502020204030204" pitchFamily="34" charset="0"/>
                <a:ea typeface="BIZ UDPGothic" panose="020B0400000000000000" pitchFamily="34" charset="-128"/>
                <a:cs typeface="Calibri" panose="020F0502020204030204" pitchFamily="34" charset="0"/>
              </a:rPr>
              <a:t>(</a:t>
            </a:r>
            <a:r>
              <a:rPr lang="en-US" altLang="ja-JP" spc="-150" dirty="0" err="1">
                <a:latin typeface="Calibri" panose="020F0502020204030204" pitchFamily="34" charset="0"/>
                <a:ea typeface="BIZ UDPGothic" panose="020B0400000000000000" pitchFamily="34" charset="-128"/>
                <a:cs typeface="Calibri" panose="020F0502020204030204" pitchFamily="34" charset="0"/>
              </a:rPr>
              <a:t>meros.xml</a:t>
            </a:r>
            <a:r>
              <a:rPr lang="ja-JP" altLang="en-US" spc="-150">
                <a:latin typeface="Calibri" panose="020F0502020204030204" pitchFamily="34" charset="0"/>
                <a:ea typeface="BIZ UDPGothic" panose="020B0400000000000000" pitchFamily="34" charset="-128"/>
                <a:cs typeface="Calibri" panose="020F0502020204030204" pitchFamily="34" charset="0"/>
              </a:rPr>
              <a:t>より）</a:t>
            </a:r>
            <a:endParaRPr lang="en-US" altLang="ja-JP" spc="-150" dirty="0">
              <a:latin typeface="Calibri" panose="020F0502020204030204" pitchFamily="34" charset="0"/>
              <a:ea typeface="BIZ UDPGothic" panose="020B0400000000000000" pitchFamily="34" charset="-128"/>
              <a:cs typeface="Calibri" panose="020F0502020204030204" pitchFamily="34" charset="0"/>
            </a:endParaRPr>
          </a:p>
          <a:p>
            <a:r>
              <a:rPr lang="ja-JP" altLang="en-US" spc="-150">
                <a:latin typeface="Calibri" panose="020F0502020204030204" pitchFamily="34" charset="0"/>
                <a:ea typeface="BIZ UDPGothic" panose="020B0400000000000000" pitchFamily="34" charset="-128"/>
                <a:cs typeface="Calibri" panose="020F0502020204030204" pitchFamily="34" charset="0"/>
              </a:rPr>
              <a:t>&lt;listPerson&gt;</a:t>
            </a:r>
          </a:p>
          <a:p>
            <a:r>
              <a:rPr lang="ja-JP" altLang="en-US" spc="-150">
                <a:latin typeface="Calibri" panose="020F0502020204030204" pitchFamily="34" charset="0"/>
                <a:ea typeface="BIZ UDPGothic" panose="020B0400000000000000" pitchFamily="34" charset="-128"/>
                <a:cs typeface="Calibri" panose="020F0502020204030204" pitchFamily="34" charset="0"/>
              </a:rPr>
              <a:t>                        &lt;</a:t>
            </a:r>
            <a:r>
              <a:rPr lang="ja-JP" altLang="en-US" spc="-150">
                <a:solidFill>
                  <a:schemeClr val="bg2"/>
                </a:solidFill>
                <a:latin typeface="Calibri" panose="020F0502020204030204" pitchFamily="34" charset="0"/>
                <a:ea typeface="BIZ UDPGothic" panose="020B0400000000000000" pitchFamily="34" charset="-128"/>
                <a:cs typeface="Calibri" panose="020F0502020204030204" pitchFamily="34" charset="0"/>
              </a:rPr>
              <a:t>person</a:t>
            </a:r>
            <a:r>
              <a:rPr lang="ja-JP" altLang="en-US" spc="-150">
                <a:latin typeface="Calibri" panose="020F0502020204030204" pitchFamily="34" charset="0"/>
                <a:ea typeface="BIZ UDP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ja-JP" altLang="en-US" spc="-150">
                <a:solidFill>
                  <a:schemeClr val="accent3"/>
                </a:solidFill>
                <a:latin typeface="Calibri" panose="020F0502020204030204" pitchFamily="34" charset="0"/>
                <a:ea typeface="BIZ UDPGothic" panose="020B0400000000000000" pitchFamily="34" charset="-128"/>
                <a:cs typeface="Calibri" panose="020F0502020204030204" pitchFamily="34" charset="0"/>
              </a:rPr>
              <a:t>xml:id="メロス"</a:t>
            </a:r>
            <a:r>
              <a:rPr lang="ja-JP" altLang="en-US" spc="-150">
                <a:latin typeface="Calibri" panose="020F0502020204030204" pitchFamily="34" charset="0"/>
                <a:ea typeface="BIZ UDPGothic" panose="020B0400000000000000" pitchFamily="34" charset="-128"/>
                <a:cs typeface="Calibri" panose="020F0502020204030204" pitchFamily="34" charset="0"/>
              </a:rPr>
              <a:t>&gt;</a:t>
            </a:r>
          </a:p>
          <a:p>
            <a:r>
              <a:rPr lang="ja-JP" altLang="en-US" spc="-150">
                <a:latin typeface="Calibri" panose="020F0502020204030204" pitchFamily="34" charset="0"/>
                <a:ea typeface="BIZ UDPGothic" panose="020B0400000000000000" pitchFamily="34" charset="-128"/>
                <a:cs typeface="Calibri" panose="020F0502020204030204" pitchFamily="34" charset="0"/>
              </a:rPr>
              <a:t>                              &lt;</a:t>
            </a:r>
            <a:r>
              <a:rPr lang="ja-JP" altLang="en-US" spc="-150">
                <a:solidFill>
                  <a:schemeClr val="accent3"/>
                </a:solidFill>
                <a:latin typeface="Calibri" panose="020F0502020204030204" pitchFamily="34" charset="0"/>
                <a:ea typeface="BIZ UDPGothic" panose="020B0400000000000000" pitchFamily="34" charset="-128"/>
                <a:cs typeface="Calibri" panose="020F0502020204030204" pitchFamily="34" charset="0"/>
              </a:rPr>
              <a:t>persName</a:t>
            </a:r>
            <a:r>
              <a:rPr lang="ja-JP" altLang="en-US" spc="-150">
                <a:latin typeface="Calibri" panose="020F0502020204030204" pitchFamily="34" charset="0"/>
                <a:ea typeface="BIZ UDPGothic" panose="020B0400000000000000" pitchFamily="34" charset="-128"/>
                <a:cs typeface="Calibri" panose="020F0502020204030204" pitchFamily="34" charset="0"/>
              </a:rPr>
              <a:t>&gt;メロス&lt;/</a:t>
            </a:r>
            <a:r>
              <a:rPr lang="ja-JP" altLang="en-US" spc="-150">
                <a:solidFill>
                  <a:schemeClr val="accent3"/>
                </a:solidFill>
                <a:latin typeface="Calibri" panose="020F0502020204030204" pitchFamily="34" charset="0"/>
                <a:ea typeface="BIZ UDPGothic" panose="020B0400000000000000" pitchFamily="34" charset="-128"/>
                <a:cs typeface="Calibri" panose="020F0502020204030204" pitchFamily="34" charset="0"/>
              </a:rPr>
              <a:t>persName</a:t>
            </a:r>
            <a:r>
              <a:rPr lang="ja-JP" altLang="en-US" spc="-150">
                <a:latin typeface="Calibri" panose="020F0502020204030204" pitchFamily="34" charset="0"/>
                <a:ea typeface="BIZ UDPGothic" panose="020B0400000000000000" pitchFamily="34" charset="-128"/>
                <a:cs typeface="Calibri" panose="020F0502020204030204" pitchFamily="34" charset="0"/>
              </a:rPr>
              <a:t>&gt;</a:t>
            </a:r>
          </a:p>
          <a:p>
            <a:r>
              <a:rPr lang="ja-JP" altLang="en-US" spc="-150">
                <a:latin typeface="Calibri" panose="020F0502020204030204" pitchFamily="34" charset="0"/>
                <a:ea typeface="BIZ UDPGothic" panose="020B0400000000000000" pitchFamily="34" charset="-128"/>
                <a:cs typeface="Calibri" panose="020F0502020204030204" pitchFamily="34" charset="0"/>
              </a:rPr>
              <a:t>                              &lt;occupation&gt;牧人&lt;/occupation&gt;</a:t>
            </a:r>
          </a:p>
          <a:p>
            <a:r>
              <a:rPr lang="ja-JP" altLang="en-US" spc="-150">
                <a:latin typeface="Calibri" panose="020F0502020204030204" pitchFamily="34" charset="0"/>
                <a:ea typeface="BIZ UDPGothic" panose="020B0400000000000000" pitchFamily="34" charset="-128"/>
                <a:cs typeface="Calibri" panose="020F0502020204030204" pitchFamily="34" charset="0"/>
              </a:rPr>
              <a:t>                        &lt;/person&gt;</a:t>
            </a:r>
          </a:p>
        </p:txBody>
      </p:sp>
      <p:pic>
        <p:nvPicPr>
          <p:cNvPr id="8" name="Content Placeholder 7" descr="A screen shot of a computer program&#10;&#10;AI-generated content may be incorrect.">
            <a:extLst>
              <a:ext uri="{FF2B5EF4-FFF2-40B4-BE49-F238E27FC236}">
                <a16:creationId xmlns:a16="http://schemas.microsoft.com/office/drawing/2014/main" id="{9B8535E5-97D8-0985-4DB2-CBC736C888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202263" y="1284837"/>
            <a:ext cx="4275754" cy="3394075"/>
          </a:xfr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8170F2D8-B1AE-296E-C673-F8A25E073325}"/>
              </a:ext>
            </a:extLst>
          </p:cNvPr>
          <p:cNvSpPr/>
          <p:nvPr/>
        </p:nvSpPr>
        <p:spPr>
          <a:xfrm>
            <a:off x="202263" y="2571750"/>
            <a:ext cx="3536360" cy="634437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Helvetica" pitchFamily="2" charset="0"/>
            </a:endParaRPr>
          </a:p>
        </p:txBody>
      </p:sp>
      <p:cxnSp>
        <p:nvCxnSpPr>
          <p:cNvPr id="12" name="曲線コネクタ 11">
            <a:extLst>
              <a:ext uri="{FF2B5EF4-FFF2-40B4-BE49-F238E27FC236}">
                <a16:creationId xmlns:a16="http://schemas.microsoft.com/office/drawing/2014/main" id="{CD10633B-601D-5C0E-4E82-81CD3A881415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3738623" y="1794076"/>
            <a:ext cx="1154700" cy="1094893"/>
          </a:xfrm>
          <a:prstGeom prst="curvedConnector3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B110E677-2876-B897-AD60-B3E2314A8A02}"/>
              </a:ext>
            </a:extLst>
          </p:cNvPr>
          <p:cNvSpPr txBox="1"/>
          <p:nvPr/>
        </p:nvSpPr>
        <p:spPr>
          <a:xfrm>
            <a:off x="-45638" y="2540370"/>
            <a:ext cx="171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R" dirty="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41884698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472BA1-4AEA-C467-F76F-8B70FA881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latin typeface="Helvetica" pitchFamily="2" charset="0"/>
              </a:rPr>
              <a:t>Name normalization using the ID in the </a:t>
            </a:r>
            <a:r>
              <a:rPr lang="en-GB" dirty="0" err="1">
                <a:latin typeface="Helvetica" pitchFamily="2" charset="0"/>
              </a:rPr>
              <a:t>corresp</a:t>
            </a:r>
            <a:r>
              <a:rPr lang="en-GB" dirty="0">
                <a:latin typeface="Helvetica" pitchFamily="2" charset="0"/>
              </a:rPr>
              <a:t> attribute</a:t>
            </a:r>
            <a:endParaRPr kumimoji="1" lang="ja-JP" altLang="en-US">
              <a:latin typeface="Helvetica" pitchFamily="2" charset="0"/>
            </a:endParaRPr>
          </a:p>
        </p:txBody>
      </p:sp>
      <p:pic>
        <p:nvPicPr>
          <p:cNvPr id="7" name="図 6" descr="テキスト&#10;&#10;自動的に生成された説明">
            <a:extLst>
              <a:ext uri="{FF2B5EF4-FFF2-40B4-BE49-F238E27FC236}">
                <a16:creationId xmlns:a16="http://schemas.microsoft.com/office/drawing/2014/main" id="{01045879-EF41-C1EF-15A4-48D054EF71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812" y="1071157"/>
            <a:ext cx="5416188" cy="3386543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C841059-B15C-E9F3-6150-FCF6B53B43E5}"/>
              </a:ext>
            </a:extLst>
          </p:cNvPr>
          <p:cNvSpPr txBox="1"/>
          <p:nvPr/>
        </p:nvSpPr>
        <p:spPr>
          <a:xfrm>
            <a:off x="3727812" y="4457700"/>
            <a:ext cx="5416188" cy="6463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1800" dirty="0">
                <a:latin typeface="Helvetica" pitchFamily="2" charset="0"/>
              </a:rPr>
              <a:t>By checking the </a:t>
            </a:r>
            <a:r>
              <a:rPr lang="en-GB" sz="1800" dirty="0" err="1">
                <a:latin typeface="Helvetica" pitchFamily="2" charset="0"/>
              </a:rPr>
              <a:t>corresp</a:t>
            </a:r>
            <a:r>
              <a:rPr lang="en-GB" sz="1800" dirty="0">
                <a:latin typeface="Helvetica" pitchFamily="2" charset="0"/>
              </a:rPr>
              <a:t> attribute, we can identify whose name it is by its ID.</a:t>
            </a:r>
          </a:p>
        </p:txBody>
      </p:sp>
      <p:pic>
        <p:nvPicPr>
          <p:cNvPr id="9" name="Content Placeholder 8" descr="A screen shot of a computer program&#10;&#10;AI-generated content may be incorrect.">
            <a:extLst>
              <a:ext uri="{FF2B5EF4-FFF2-40B4-BE49-F238E27FC236}">
                <a16:creationId xmlns:a16="http://schemas.microsoft.com/office/drawing/2014/main" id="{34F90F19-7EFF-149C-5FCA-8AFB0366CA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71714" y="1119162"/>
            <a:ext cx="3433118" cy="3984869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533EE8E-0364-497E-A63F-CEB8291F25E6}"/>
              </a:ext>
            </a:extLst>
          </p:cNvPr>
          <p:cNvSpPr txBox="1"/>
          <p:nvPr/>
        </p:nvSpPr>
        <p:spPr>
          <a:xfrm>
            <a:off x="-37123" y="2263973"/>
            <a:ext cx="2459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R" dirty="0"/>
              <a:t>9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F79A42-2762-D127-F5C7-F9EE071A9DB5}"/>
              </a:ext>
            </a:extLst>
          </p:cNvPr>
          <p:cNvSpPr txBox="1"/>
          <p:nvPr/>
        </p:nvSpPr>
        <p:spPr>
          <a:xfrm>
            <a:off x="-37123" y="2037476"/>
            <a:ext cx="171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R" dirty="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2381114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CD3AE9A-BA8A-6702-46F5-62AEA64E7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>
                <a:latin typeface="Helvetica" pitchFamily="2" charset="0"/>
              </a:rPr>
              <a:t>Fundamentals of </a:t>
            </a:r>
            <a:r>
              <a:rPr kumimoji="1" lang="en-US" altLang="ja-JP" dirty="0" err="1">
                <a:latin typeface="Helvetica" pitchFamily="2" charset="0"/>
              </a:rPr>
              <a:t>NetworkX</a:t>
            </a:r>
            <a:endParaRPr kumimoji="1" lang="ja-JP" altLang="en-US">
              <a:latin typeface="Helvetica" pitchFamily="2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2F94A97-35B1-3F00-B09B-9D1B288639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162" y="1200155"/>
            <a:ext cx="4066754" cy="3394472"/>
          </a:xfrm>
        </p:spPr>
        <p:txBody>
          <a:bodyPr>
            <a:normAutofit fontScale="85000" lnSpcReduction="10000"/>
          </a:bodyPr>
          <a:lstStyle/>
          <a:p>
            <a:r>
              <a:rPr lang="en-GB" dirty="0">
                <a:latin typeface="Helvetica" pitchFamily="2" charset="0"/>
              </a:rPr>
              <a:t>Please refer directly to the sections from “What is </a:t>
            </a:r>
            <a:r>
              <a:rPr lang="en-GB" dirty="0" err="1">
                <a:latin typeface="Helvetica" pitchFamily="2" charset="0"/>
              </a:rPr>
              <a:t>NetworkX</a:t>
            </a:r>
            <a:r>
              <a:rPr lang="en-GB" dirty="0">
                <a:latin typeface="Helvetica" pitchFamily="2" charset="0"/>
              </a:rPr>
              <a:t>?” to “Code explanation” in the Google </a:t>
            </a:r>
            <a:r>
              <a:rPr lang="en-GB" dirty="0" err="1">
                <a:latin typeface="Helvetica" pitchFamily="2" charset="0"/>
              </a:rPr>
              <a:t>Colab</a:t>
            </a:r>
            <a:r>
              <a:rPr lang="en-GB" dirty="0">
                <a:latin typeface="Helvetica" pitchFamily="2" charset="0"/>
              </a:rPr>
              <a:t> notebook “</a:t>
            </a:r>
            <a:r>
              <a:rPr lang="en-GB" dirty="0" err="1">
                <a:latin typeface="Helvetica" pitchFamily="2" charset="0"/>
              </a:rPr>
              <a:t>TEI_hands</a:t>
            </a:r>
            <a:r>
              <a:rPr lang="en-GB" dirty="0">
                <a:latin typeface="Helvetica" pitchFamily="2" charset="0"/>
              </a:rPr>
              <a:t>-on-</a:t>
            </a:r>
            <a:r>
              <a:rPr lang="en-GB" dirty="0" err="1">
                <a:latin typeface="Helvetica" pitchFamily="2" charset="0"/>
              </a:rPr>
              <a:t>EN.ipynb</a:t>
            </a:r>
            <a:r>
              <a:rPr lang="en-GB" dirty="0">
                <a:latin typeface="Helvetica" pitchFamily="2" charset="0"/>
              </a:rPr>
              <a:t>”.</a:t>
            </a:r>
          </a:p>
          <a:p>
            <a:br>
              <a:rPr lang="en-GB" dirty="0">
                <a:latin typeface="Helvetica" pitchFamily="2" charset="0"/>
              </a:rPr>
            </a:br>
            <a:endParaRPr lang="en-GB" dirty="0">
              <a:latin typeface="Helvetica" pitchFamily="2" charset="0"/>
            </a:endParaRPr>
          </a:p>
          <a:p>
            <a:r>
              <a:rPr lang="en-GB" dirty="0">
                <a:latin typeface="Helvetica" pitchFamily="2" charset="0"/>
              </a:rPr>
              <a:t>These sections explain the basics of drawing edges between nodes.</a:t>
            </a:r>
          </a:p>
        </p:txBody>
      </p:sp>
      <p:pic>
        <p:nvPicPr>
          <p:cNvPr id="5" name="図 4" descr="グラフ, 折れ線グラフ, 散布図&#10;&#10;自動的に生成された説明">
            <a:extLst>
              <a:ext uri="{FF2B5EF4-FFF2-40B4-BE49-F238E27FC236}">
                <a16:creationId xmlns:a16="http://schemas.microsoft.com/office/drawing/2014/main" id="{58025BB9-D422-71A4-DA44-790538B48A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62916" y="1059582"/>
            <a:ext cx="4484922" cy="3778636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8ACF9AE-46E9-0C71-3497-5F0BDF70B214}"/>
              </a:ext>
            </a:extLst>
          </p:cNvPr>
          <p:cNvSpPr txBox="1"/>
          <p:nvPr/>
        </p:nvSpPr>
        <p:spPr>
          <a:xfrm>
            <a:off x="1570174" y="4376553"/>
            <a:ext cx="6421823" cy="46166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2400" dirty="0">
                <a:latin typeface="Helvetica" pitchFamily="2" charset="0"/>
              </a:rPr>
              <a:t>It’s okay to move on to the next video for now.</a:t>
            </a:r>
          </a:p>
        </p:txBody>
      </p:sp>
    </p:spTree>
    <p:extLst>
      <p:ext uri="{BB962C8B-B14F-4D97-AF65-F5344CB8AC3E}">
        <p14:creationId xmlns:p14="http://schemas.microsoft.com/office/powerpoint/2010/main" val="38181865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E30F176-8368-A216-8C51-E3CC36E2D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latin typeface="Helvetica" pitchFamily="2" charset="0"/>
              </a:rPr>
              <a:t>Visualizing character co-occurrence by paragraph using </a:t>
            </a:r>
            <a:r>
              <a:rPr lang="en-GB" dirty="0" err="1">
                <a:latin typeface="Helvetica" pitchFamily="2" charset="0"/>
              </a:rPr>
              <a:t>NetworkX</a:t>
            </a:r>
            <a:r>
              <a:rPr lang="en-GB" dirty="0">
                <a:latin typeface="Helvetica" pitchFamily="2" charset="0"/>
              </a:rPr>
              <a:t> (1)</a:t>
            </a:r>
          </a:p>
        </p:txBody>
      </p:sp>
      <p:pic>
        <p:nvPicPr>
          <p:cNvPr id="10" name="Picture 9" descr="A screen shot of a computer&#10;&#10;AI-generated content may be incorrect.">
            <a:extLst>
              <a:ext uri="{FF2B5EF4-FFF2-40B4-BE49-F238E27FC236}">
                <a16:creationId xmlns:a16="http://schemas.microsoft.com/office/drawing/2014/main" id="{DB8803FD-FE95-3E1E-C993-5DD3AEE0D6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5" y="1059582"/>
            <a:ext cx="4762446" cy="3864535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C1DA1B5-AD94-E4BD-E5F4-57B5C17B010C}"/>
              </a:ext>
            </a:extLst>
          </p:cNvPr>
          <p:cNvSpPr/>
          <p:nvPr/>
        </p:nvSpPr>
        <p:spPr>
          <a:xfrm>
            <a:off x="61044" y="2490068"/>
            <a:ext cx="4762748" cy="1300054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Helvetica" pitchFamily="2" charset="0"/>
            </a:endParaRPr>
          </a:p>
        </p:txBody>
      </p:sp>
      <p:pic>
        <p:nvPicPr>
          <p:cNvPr id="12" name="Picture 11" descr="A screenshot of a computer&#10;&#10;AI-generated content may be incorrect.">
            <a:extLst>
              <a:ext uri="{FF2B5EF4-FFF2-40B4-BE49-F238E27FC236}">
                <a16:creationId xmlns:a16="http://schemas.microsoft.com/office/drawing/2014/main" id="{9AE280BE-6266-8751-EFEB-9FF829632E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7500" y="1207604"/>
            <a:ext cx="3746500" cy="3124200"/>
          </a:xfrm>
          <a:prstGeom prst="rect">
            <a:avLst/>
          </a:prstGeom>
        </p:spPr>
      </p:pic>
      <p:cxnSp>
        <p:nvCxnSpPr>
          <p:cNvPr id="7" name="曲線コネクタ 6">
            <a:extLst>
              <a:ext uri="{FF2B5EF4-FFF2-40B4-BE49-F238E27FC236}">
                <a16:creationId xmlns:a16="http://schemas.microsoft.com/office/drawing/2014/main" id="{819E62E0-971E-A1C0-BB51-C8D67CF63A19}"/>
              </a:ext>
            </a:extLst>
          </p:cNvPr>
          <p:cNvCxnSpPr>
            <a:cxnSpLocks/>
          </p:cNvCxnSpPr>
          <p:nvPr/>
        </p:nvCxnSpPr>
        <p:spPr>
          <a:xfrm>
            <a:off x="4823791" y="2769704"/>
            <a:ext cx="948936" cy="481496"/>
          </a:xfrm>
          <a:prstGeom prst="curvedConnector3">
            <a:avLst/>
          </a:prstGeom>
          <a:ln w="28575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24525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9BF105-D1D8-5828-D501-AF9EBC88C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BB088720-ECEF-6452-9F06-329E4B1B46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914" y="1061210"/>
            <a:ext cx="4604508" cy="4016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386930FC-6D62-D0D2-44E6-97BE7FF0D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latin typeface="Helvetica" pitchFamily="2" charset="0"/>
              </a:rPr>
              <a:t>Visualizing character co-occurrence by paragraph using </a:t>
            </a:r>
            <a:r>
              <a:rPr lang="en-GB" dirty="0" err="1">
                <a:latin typeface="Helvetica" pitchFamily="2" charset="0"/>
              </a:rPr>
              <a:t>NetworkX</a:t>
            </a:r>
            <a:r>
              <a:rPr lang="en-GB" dirty="0">
                <a:latin typeface="Helvetica" pitchFamily="2" charset="0"/>
              </a:rPr>
              <a:t> (2)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ECE4D16-3465-726E-DDF4-E6D2947B2B80}"/>
              </a:ext>
            </a:extLst>
          </p:cNvPr>
          <p:cNvSpPr txBox="1"/>
          <p:nvPr/>
        </p:nvSpPr>
        <p:spPr>
          <a:xfrm>
            <a:off x="112023" y="4155698"/>
            <a:ext cx="19373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Helvetica" pitchFamily="2" charset="0"/>
              </a:rPr>
              <a:t>Overall view of the </a:t>
            </a:r>
            <a:endParaRPr lang="el-GR" sz="1600" dirty="0">
              <a:latin typeface="Helvetica" pitchFamily="2" charset="0"/>
            </a:endParaRPr>
          </a:p>
          <a:p>
            <a:r>
              <a:rPr lang="en-GB" sz="1600" dirty="0">
                <a:latin typeface="Helvetica" pitchFamily="2" charset="0"/>
              </a:rPr>
              <a:t>co-occurrence graph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3DAA15A-28A6-DAE6-3320-84E0E20F2BC4}"/>
              </a:ext>
            </a:extLst>
          </p:cNvPr>
          <p:cNvSpPr txBox="1"/>
          <p:nvPr/>
        </p:nvSpPr>
        <p:spPr>
          <a:xfrm>
            <a:off x="4956313" y="1059582"/>
            <a:ext cx="3929269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dirty="0">
                <a:latin typeface="Helvetica" pitchFamily="2" charset="0"/>
              </a:rPr>
              <a:t>How to read this graph:</a:t>
            </a:r>
            <a:br>
              <a:rPr lang="en-GB" sz="1600" dirty="0">
                <a:latin typeface="Helvetica" pitchFamily="2" charset="0"/>
              </a:rPr>
            </a:br>
            <a:endParaRPr lang="en-GB" sz="1600" dirty="0">
              <a:latin typeface="Helvetica" pitchFamily="2" charset="0"/>
            </a:endParaRPr>
          </a:p>
          <a:p>
            <a:r>
              <a:rPr lang="en-GB" sz="1600" dirty="0">
                <a:latin typeface="Helvetica" pitchFamily="2" charset="0"/>
              </a:rPr>
              <a:t>Edges between characters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600" dirty="0">
                <a:latin typeface="Helvetica" pitchFamily="2" charset="0"/>
              </a:rPr>
              <a:t>thickness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600" dirty="0">
                <a:latin typeface="Helvetica" pitchFamily="2" charset="0"/>
              </a:rPr>
              <a:t>number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600" dirty="0" err="1">
                <a:latin typeface="Helvetica" pitchFamily="2" charset="0"/>
              </a:rPr>
              <a:t>color</a:t>
            </a:r>
            <a:r>
              <a:rPr lang="en-GB" sz="1600" dirty="0">
                <a:latin typeface="Helvetica" pitchFamily="2" charset="0"/>
              </a:rPr>
              <a:t> variety</a:t>
            </a:r>
            <a:br>
              <a:rPr lang="en-GB" sz="1600" dirty="0">
                <a:latin typeface="Helvetica" pitchFamily="2" charset="0"/>
              </a:rPr>
            </a:br>
            <a:endParaRPr lang="en-GB" sz="1600" dirty="0">
              <a:latin typeface="Helvetica" pitchFamily="2" charset="0"/>
            </a:endParaRPr>
          </a:p>
          <a:p>
            <a:r>
              <a:rPr lang="en-GB" sz="1600" dirty="0">
                <a:latin typeface="Helvetica" pitchFamily="2" charset="0"/>
              </a:rPr>
              <a:t>These reveal relationship importance, character importance, and changes in relationships over the course of the story.</a:t>
            </a:r>
          </a:p>
          <a:p>
            <a:endParaRPr lang="en-GB" sz="1600" dirty="0">
              <a:latin typeface="Helvetica" pitchFamily="2" charset="0"/>
            </a:endParaRPr>
          </a:p>
          <a:p>
            <a:r>
              <a:rPr lang="en-GB" sz="1600" dirty="0">
                <a:latin typeface="Helvetica" pitchFamily="2" charset="0"/>
              </a:rPr>
              <a:t>For deeper analysis, compare the network with the content of each paragraph.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3B01601-957E-ACEE-7DA7-DE1F4E8B2D3F}"/>
              </a:ext>
            </a:extLst>
          </p:cNvPr>
          <p:cNvSpPr txBox="1"/>
          <p:nvPr/>
        </p:nvSpPr>
        <p:spPr>
          <a:xfrm>
            <a:off x="383309" y="1937819"/>
            <a:ext cx="117763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1600" b="1" i="0">
                <a:solidFill>
                  <a:schemeClr val="accent3"/>
                </a:solidFill>
                <a:effectLst/>
                <a:latin typeface="Helvetica" pitchFamily="2" charset="0"/>
                <a:ea typeface="BIZ UDPGothic" panose="020B0400000000000000" pitchFamily="34" charset="-128"/>
              </a:rPr>
              <a:t>↑</a:t>
            </a:r>
            <a:r>
              <a:rPr lang="en-US" altLang="ja-JP" sz="1600" b="1" dirty="0">
                <a:solidFill>
                  <a:schemeClr val="accent3"/>
                </a:solidFill>
                <a:latin typeface="Helvetica" pitchFamily="2" charset="0"/>
                <a:ea typeface="BIZ UDPGothic" panose="020B0400000000000000" pitchFamily="34" charset="-128"/>
              </a:rPr>
              <a:t>Legend</a:t>
            </a:r>
            <a:endParaRPr lang="ja-JP" altLang="en-US" sz="1600" b="1">
              <a:solidFill>
                <a:schemeClr val="accent3"/>
              </a:solidFill>
              <a:latin typeface="Helvetica" pitchFamily="2" charset="0"/>
              <a:ea typeface="BIZ UDP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563994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6A69986-B402-85C5-AF36-D93C0C1D7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7474"/>
            <a:ext cx="8229600" cy="972108"/>
          </a:xfrm>
        </p:spPr>
        <p:txBody>
          <a:bodyPr/>
          <a:lstStyle/>
          <a:p>
            <a:r>
              <a:rPr lang="en-GB" altLang="ja-JP" dirty="0">
                <a:latin typeface="Helvetica" pitchFamily="2" charset="0"/>
              </a:rPr>
              <a:t>Summary</a:t>
            </a:r>
            <a:endParaRPr lang="ja-JP" altLang="en-US">
              <a:latin typeface="Helvetica" pitchFamily="2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89819D4-F8DF-1894-DF58-88C60CD82F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657" y="1646203"/>
            <a:ext cx="7903948" cy="2933231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ja-JP" sz="2800" dirty="0">
                <a:latin typeface="Helvetica" pitchFamily="2" charset="0"/>
              </a:rPr>
              <a:t>An introductory text analysis using Run, Melos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ja-JP" sz="2800" dirty="0">
                <a:latin typeface="Helvetica" pitchFamily="2" charset="0"/>
              </a:rPr>
              <a:t>The notebook can be copied and adapted to TEI files of other works</a:t>
            </a:r>
            <a:endParaRPr lang="ja-JP" altLang="en-US" sz="280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5557343"/>
      </p:ext>
    </p:extLst>
  </p:cSld>
  <p:clrMapOvr>
    <a:masterClrMapping/>
  </p:clrMapOvr>
</p:sld>
</file>

<file path=ppt/theme/theme1.xml><?xml version="1.0" encoding="utf-8"?>
<a:theme xmlns:a="http://schemas.openxmlformats.org/drawingml/2006/main" name="GJStemplate">
  <a:themeElements>
    <a:clrScheme name="Custom 347">
      <a:dk1>
        <a:srgbClr val="677480"/>
      </a:dk1>
      <a:lt1>
        <a:srgbClr val="FFFFFF"/>
      </a:lt1>
      <a:dk2>
        <a:srgbClr val="2185C5"/>
      </a:dk2>
      <a:lt2>
        <a:srgbClr val="DEE2E6"/>
      </a:lt2>
      <a:accent1>
        <a:srgbClr val="2185C5"/>
      </a:accent1>
      <a:accent2>
        <a:srgbClr val="7ECEFD"/>
      </a:accent2>
      <a:accent3>
        <a:srgbClr val="F20253"/>
      </a:accent3>
      <a:accent4>
        <a:srgbClr val="FF9715"/>
      </a:accent4>
      <a:accent5>
        <a:srgbClr val="1C3AA9"/>
      </a:accent5>
      <a:accent6>
        <a:srgbClr val="97ABBC"/>
      </a:accent6>
      <a:hlink>
        <a:srgbClr val="2185C5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JStemplate" id="{347E38ED-8BF1-3942-A3CA-EDFD488CD4FD}" vid="{150BB123-BADE-D74E-8689-752CB64F4F7B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177E5D47-799D-0343-AC04-3A58F6226DCA}">
  <we:reference id="bd5fb07b-f3e7-4d3f-af08-fcc3868e6623" version="1.0.0.0" store="developer" storeType="Registry"/>
  <we:alternateReferences/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UOsaka_academic_theme</Template>
  <TotalTime>8606</TotalTime>
  <Words>9630</Words>
  <Application>Microsoft Macintosh PowerPoint</Application>
  <PresentationFormat>画面に合わせる (16:9)</PresentationFormat>
  <Paragraphs>851</Paragraphs>
  <Slides>33</Slides>
  <Notes>33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33</vt:i4>
      </vt:variant>
    </vt:vector>
  </HeadingPairs>
  <TitlesOfParts>
    <vt:vector size="46" baseType="lpstr">
      <vt:lpstr>BIZ UDPGothic</vt:lpstr>
      <vt:lpstr>var(--colab-chrome-font-family)</vt:lpstr>
      <vt:lpstr>Meiryo</vt:lpstr>
      <vt:lpstr>游ゴシック</vt:lpstr>
      <vt:lpstr>游ゴシック</vt:lpstr>
      <vt:lpstr>Arial</vt:lpstr>
      <vt:lpstr>Calibri</vt:lpstr>
      <vt:lpstr>Courier New</vt:lpstr>
      <vt:lpstr>Helvetica</vt:lpstr>
      <vt:lpstr>Helvetica Neue</vt:lpstr>
      <vt:lpstr>Roboto</vt:lpstr>
      <vt:lpstr>Wingdings</vt:lpstr>
      <vt:lpstr>GJStemplate</vt:lpstr>
      <vt:lpstr>TEI Hands-on</vt:lpstr>
      <vt:lpstr>Regarding this Section</vt:lpstr>
      <vt:lpstr>Google Colab’s Appearance</vt:lpstr>
      <vt:lpstr>Google Colab (Colaboratory)</vt:lpstr>
      <vt:lpstr>Creating a Google Account</vt:lpstr>
      <vt:lpstr>Let’s Log in to Google Colab</vt:lpstr>
      <vt:lpstr>Let’s Open a Notebook</vt:lpstr>
      <vt:lpstr>TEI_hands-on-EN.ipynb</vt:lpstr>
      <vt:lpstr>Google Colab Settings</vt:lpstr>
      <vt:lpstr>Osamu Dazai’s: Run, Melos! - meros.xml</vt:lpstr>
      <vt:lpstr>Setting up an Environment &amp; Loading Data</vt:lpstr>
      <vt:lpstr>Downloading meros.xml</vt:lpstr>
      <vt:lpstr>Where is the downloaded file?</vt:lpstr>
      <vt:lpstr>Contents of meros.xml</vt:lpstr>
      <vt:lpstr>Toggle the display of output results</vt:lpstr>
      <vt:lpstr>Displaying text with TEI tags removed (part one)</vt:lpstr>
      <vt:lpstr>Displaying text with TEI tags removed (part two)</vt:lpstr>
      <vt:lpstr>Use the textwrap library to format the text in a more readable way</vt:lpstr>
      <vt:lpstr>Checking the markup rules of this file</vt:lpstr>
      <vt:lpstr>The tag hierarchy of meros.xml</vt:lpstr>
      <vt:lpstr>Examining the editorialDecl tag</vt:lpstr>
      <vt:lpstr>Let’s normalize names</vt:lpstr>
      <vt:lpstr>Let’s normalize names （improved version）</vt:lpstr>
      <vt:lpstr>Let’s observe how Melos is referred to in each paragraph</vt:lpstr>
      <vt:lpstr>Extracting the names of Melos, Dionysius, and Selinuntius by paragraph</vt:lpstr>
      <vt:lpstr>Co-occurrence network analysis of characters</vt:lpstr>
      <vt:lpstr>Preparing for character co-occurrence network analysis</vt:lpstr>
      <vt:lpstr>Extracting the characters that appear in the story</vt:lpstr>
      <vt:lpstr>Name normalization using the ID in the corresp attribute</vt:lpstr>
      <vt:lpstr>Fundamentals of NetworkX</vt:lpstr>
      <vt:lpstr>Visualizing character co-occurrence by paragraph using NetworkX (1)</vt:lpstr>
      <vt:lpstr>Visualizing character co-occurrence by paragraph using NetworkX (2)</vt:lpstr>
      <vt:lpstr>Summary</vt:lpstr>
    </vt:vector>
  </TitlesOfParts>
  <Manager/>
  <Company>大阪大学大学院人文学研究科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TEIハンズオン 応用編「走れメロス」でテキスト分析</dc:title>
  <dc:subject>人文学研究者必見！テキストデータとTEIで描く新たな研究ビジョン</dc:subject>
  <dc:creator>吉賀夏子</dc:creator>
  <cp:keywords/>
  <dc:description/>
  <cp:lastModifiedBy>吉賀　夏子</cp:lastModifiedBy>
  <cp:revision>282</cp:revision>
  <dcterms:modified xsi:type="dcterms:W3CDTF">2026-02-17T14:10:50Z</dcterms:modified>
  <cp:category/>
</cp:coreProperties>
</file>