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3" r:id="rId1"/>
  </p:sldMasterIdLst>
  <p:notesMasterIdLst>
    <p:notesMasterId r:id="rId21"/>
  </p:notesMasterIdLst>
  <p:sldIdLst>
    <p:sldId id="256" r:id="rId2"/>
    <p:sldId id="272" r:id="rId3"/>
    <p:sldId id="274" r:id="rId4"/>
    <p:sldId id="275" r:id="rId5"/>
    <p:sldId id="273" r:id="rId6"/>
    <p:sldId id="276" r:id="rId7"/>
    <p:sldId id="269" r:id="rId8"/>
    <p:sldId id="270" r:id="rId9"/>
    <p:sldId id="271" r:id="rId10"/>
    <p:sldId id="277" r:id="rId11"/>
    <p:sldId id="278" r:id="rId12"/>
    <p:sldId id="279" r:id="rId13"/>
    <p:sldId id="258" r:id="rId14"/>
    <p:sldId id="268" r:id="rId15"/>
    <p:sldId id="259" r:id="rId16"/>
    <p:sldId id="265" r:id="rId17"/>
    <p:sldId id="266" r:id="rId18"/>
    <p:sldId id="262" r:id="rId19"/>
    <p:sldId id="264" r:id="rId20"/>
  </p:sldIdLst>
  <p:sldSz cx="9144000" cy="5143500" type="screen16x9"/>
  <p:notesSz cx="6858000" cy="9144000"/>
  <p:defaultTextStyle>
    <a:defPPr>
      <a:defRPr lang="ja-JP"/>
    </a:defPPr>
    <a:lvl1pPr algn="l" defTabSz="712788" rtl="0" eaLnBrk="0" fontAlgn="base" hangingPunct="0">
      <a:spcBef>
        <a:spcPct val="0"/>
      </a:spcBef>
      <a:spcAft>
        <a:spcPct val="0"/>
      </a:spcAft>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1pPr>
    <a:lvl2pPr marL="355600" indent="101600" algn="l" defTabSz="712788" rtl="0" eaLnBrk="0" fontAlgn="base" hangingPunct="0">
      <a:spcBef>
        <a:spcPct val="0"/>
      </a:spcBef>
      <a:spcAft>
        <a:spcPct val="0"/>
      </a:spcAft>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2pPr>
    <a:lvl3pPr marL="712788" indent="201613" algn="l" defTabSz="712788" rtl="0" eaLnBrk="0" fontAlgn="base" hangingPunct="0">
      <a:spcBef>
        <a:spcPct val="0"/>
      </a:spcBef>
      <a:spcAft>
        <a:spcPct val="0"/>
      </a:spcAft>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3pPr>
    <a:lvl4pPr marL="1068388" indent="303213" algn="l" defTabSz="712788" rtl="0" eaLnBrk="0" fontAlgn="base" hangingPunct="0">
      <a:spcBef>
        <a:spcPct val="0"/>
      </a:spcBef>
      <a:spcAft>
        <a:spcPct val="0"/>
      </a:spcAft>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4pPr>
    <a:lvl5pPr marL="1425575" indent="403225" algn="l" defTabSz="712788" rtl="0" eaLnBrk="0" fontAlgn="base" hangingPunct="0">
      <a:spcBef>
        <a:spcPct val="0"/>
      </a:spcBef>
      <a:spcAft>
        <a:spcPct val="0"/>
      </a:spcAft>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5pPr>
    <a:lvl6pPr marL="2286000" algn="l" defTabSz="914400" rtl="0" eaLnBrk="1" latinLnBrk="0" hangingPunct="1">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6pPr>
    <a:lvl7pPr marL="2743200" algn="l" defTabSz="914400" rtl="0" eaLnBrk="1" latinLnBrk="0" hangingPunct="1">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7pPr>
    <a:lvl8pPr marL="3200400" algn="l" defTabSz="914400" rtl="0" eaLnBrk="1" latinLnBrk="0" hangingPunct="1">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8pPr>
    <a:lvl9pPr marL="3657600" algn="l" defTabSz="914400" rtl="0" eaLnBrk="1" latinLnBrk="0" hangingPunct="1">
      <a:defRPr kumimoji="1" sz="1400" kern="1200">
        <a:solidFill>
          <a:schemeClr val="tx1"/>
        </a:solidFill>
        <a:latin typeface="Yu Gothic" panose="020B0400000000000000" pitchFamily="34" charset="-128"/>
        <a:ea typeface="Yu Gothic" panose="020B0400000000000000" pitchFamily="34" charset="-128"/>
        <a:cs typeface="Yu Gothic" panose="020B0400000000000000" pitchFamily="34" charset="-128"/>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ええで" initials="" lastIdx="3" clrIdx="0"/>
  <p:cmAuthor id="1" name="Natsuko Yoshiga"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p:restoredTop sz="81020"/>
  </p:normalViewPr>
  <p:slideViewPr>
    <p:cSldViewPr snapToGrid="0">
      <p:cViewPr varScale="1">
        <p:scale>
          <a:sx n="137" d="100"/>
          <a:sy n="137" d="100"/>
        </p:scale>
        <p:origin x="1600" y="17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6" d="100"/>
          <a:sy n="96" d="100"/>
        </p:scale>
        <p:origin x="2920"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aos Voulgaris" userId="552682f2348a3cfc" providerId="LiveId" clId="{25451AFB-442B-5044-AD22-07F1E9DF463C}"/>
    <pc:docChg chg="modSld">
      <pc:chgData name="Nikolaos Voulgaris" userId="552682f2348a3cfc" providerId="LiveId" clId="{25451AFB-442B-5044-AD22-07F1E9DF463C}" dt="2026-02-10T10:28:57.049" v="117" actId="20577"/>
      <pc:docMkLst>
        <pc:docMk/>
      </pc:docMkLst>
      <pc:sldChg chg="modNotesTx">
        <pc:chgData name="Nikolaos Voulgaris" userId="552682f2348a3cfc" providerId="LiveId" clId="{25451AFB-442B-5044-AD22-07F1E9DF463C}" dt="2026-02-10T04:39:44.068" v="3" actId="20577"/>
        <pc:sldMkLst>
          <pc:docMk/>
          <pc:sldMk cId="0" sldId="256"/>
        </pc:sldMkLst>
      </pc:sldChg>
      <pc:sldChg chg="modNotesTx">
        <pc:chgData name="Nikolaos Voulgaris" userId="552682f2348a3cfc" providerId="LiveId" clId="{25451AFB-442B-5044-AD22-07F1E9DF463C}" dt="2026-02-10T10:24:28.678" v="87" actId="20577"/>
        <pc:sldMkLst>
          <pc:docMk/>
          <pc:sldMk cId="3372256102" sldId="258"/>
        </pc:sldMkLst>
      </pc:sldChg>
      <pc:sldChg chg="modNotesTx">
        <pc:chgData name="Nikolaos Voulgaris" userId="552682f2348a3cfc" providerId="LiveId" clId="{25451AFB-442B-5044-AD22-07F1E9DF463C}" dt="2026-02-10T04:44:00.330" v="59" actId="20577"/>
        <pc:sldMkLst>
          <pc:docMk/>
          <pc:sldMk cId="587411330" sldId="262"/>
        </pc:sldMkLst>
      </pc:sldChg>
      <pc:sldChg chg="modNotesTx">
        <pc:chgData name="Nikolaos Voulgaris" userId="552682f2348a3cfc" providerId="LiveId" clId="{25451AFB-442B-5044-AD22-07F1E9DF463C}" dt="2026-02-10T10:28:57.049" v="117" actId="20577"/>
        <pc:sldMkLst>
          <pc:docMk/>
          <pc:sldMk cId="1181408384" sldId="264"/>
        </pc:sldMkLst>
      </pc:sldChg>
      <pc:sldChg chg="modNotesTx">
        <pc:chgData name="Nikolaos Voulgaris" userId="552682f2348a3cfc" providerId="LiveId" clId="{25451AFB-442B-5044-AD22-07F1E9DF463C}" dt="2026-02-10T10:27:05.687" v="107" actId="20577"/>
        <pc:sldMkLst>
          <pc:docMk/>
          <pc:sldMk cId="1435665813" sldId="265"/>
        </pc:sldMkLst>
      </pc:sldChg>
      <pc:sldChg chg="modNotesTx">
        <pc:chgData name="Nikolaos Voulgaris" userId="552682f2348a3cfc" providerId="LiveId" clId="{25451AFB-442B-5044-AD22-07F1E9DF463C}" dt="2026-02-10T10:27:21.801" v="110" actId="20577"/>
        <pc:sldMkLst>
          <pc:docMk/>
          <pc:sldMk cId="2099652763" sldId="266"/>
        </pc:sldMkLst>
      </pc:sldChg>
      <pc:sldChg chg="modNotesTx">
        <pc:chgData name="Nikolaos Voulgaris" userId="552682f2348a3cfc" providerId="LiveId" clId="{25451AFB-442B-5044-AD22-07F1E9DF463C}" dt="2026-02-10T04:43:42.592" v="57" actId="20577"/>
        <pc:sldMkLst>
          <pc:docMk/>
          <pc:sldMk cId="3381121681" sldId="268"/>
        </pc:sldMkLst>
      </pc:sldChg>
      <pc:sldChg chg="modNotesTx">
        <pc:chgData name="Nikolaos Voulgaris" userId="552682f2348a3cfc" providerId="LiveId" clId="{25451AFB-442B-5044-AD22-07F1E9DF463C}" dt="2026-02-10T04:42:11.993" v="25" actId="20577"/>
        <pc:sldMkLst>
          <pc:docMk/>
          <pc:sldMk cId="2808321734" sldId="269"/>
        </pc:sldMkLst>
      </pc:sldChg>
      <pc:sldChg chg="modNotesTx">
        <pc:chgData name="Nikolaos Voulgaris" userId="552682f2348a3cfc" providerId="LiveId" clId="{25451AFB-442B-5044-AD22-07F1E9DF463C}" dt="2026-02-10T10:18:30.990" v="65" actId="20577"/>
        <pc:sldMkLst>
          <pc:docMk/>
          <pc:sldMk cId="1454169311" sldId="270"/>
        </pc:sldMkLst>
      </pc:sldChg>
      <pc:sldChg chg="modNotesTx">
        <pc:chgData name="Nikolaos Voulgaris" userId="552682f2348a3cfc" providerId="LiveId" clId="{25451AFB-442B-5044-AD22-07F1E9DF463C}" dt="2026-02-10T04:42:38.414" v="37" actId="20577"/>
        <pc:sldMkLst>
          <pc:docMk/>
          <pc:sldMk cId="3378334908" sldId="271"/>
        </pc:sldMkLst>
      </pc:sldChg>
      <pc:sldChg chg="modNotesTx">
        <pc:chgData name="Nikolaos Voulgaris" userId="552682f2348a3cfc" providerId="LiveId" clId="{25451AFB-442B-5044-AD22-07F1E9DF463C}" dt="2026-02-10T10:14:35.770" v="63" actId="20577"/>
        <pc:sldMkLst>
          <pc:docMk/>
          <pc:sldMk cId="3918416190" sldId="273"/>
        </pc:sldMkLst>
      </pc:sldChg>
      <pc:sldChg chg="modNotesTx">
        <pc:chgData name="Nikolaos Voulgaris" userId="552682f2348a3cfc" providerId="LiveId" clId="{25451AFB-442B-5044-AD22-07F1E9DF463C}" dt="2026-02-10T04:40:45.843" v="19" actId="20577"/>
        <pc:sldMkLst>
          <pc:docMk/>
          <pc:sldMk cId="532424007" sldId="274"/>
        </pc:sldMkLst>
      </pc:sldChg>
      <pc:sldChg chg="modNotesTx">
        <pc:chgData name="Nikolaos Voulgaris" userId="552682f2348a3cfc" providerId="LiveId" clId="{25451AFB-442B-5044-AD22-07F1E9DF463C}" dt="2026-02-10T04:44:20.002" v="61" actId="20577"/>
        <pc:sldMkLst>
          <pc:docMk/>
          <pc:sldMk cId="4099815447" sldId="276"/>
        </pc:sldMkLst>
      </pc:sldChg>
      <pc:sldChg chg="modNotesTx">
        <pc:chgData name="Nikolaos Voulgaris" userId="552682f2348a3cfc" providerId="LiveId" clId="{25451AFB-442B-5044-AD22-07F1E9DF463C}" dt="2026-02-10T10:21:33.949" v="81" actId="20577"/>
        <pc:sldMkLst>
          <pc:docMk/>
          <pc:sldMk cId="412023466"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158750" marR="0" lvl="0" indent="0" algn="l" rtl="0">
      <a:lnSpc>
        <a:spcPct val="100000"/>
      </a:lnSpc>
      <a:spcBef>
        <a:spcPts val="0"/>
      </a:spcBef>
      <a:spcAft>
        <a:spcPts val="0"/>
      </a:spcAft>
      <a:buClr>
        <a:srgbClr val="000000"/>
      </a:buClr>
      <a:buFont typeface="+mj-l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juban-mushi-awase.dhii.jp/xml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codices.unifr.ch/e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isn’t just useful for making text easier to analyze.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Its most important role is helping researchers highlight and communicate what matters in their sources.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This section presents examples of how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has been applied in humanities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lvl="0" indent="0" algn="l" rtl="0">
              <a:spcBef>
                <a:spcPts val="0"/>
              </a:spcBef>
              <a:spcAft>
                <a:spcPts val="0"/>
              </a:spcAft>
              <a:buNone/>
            </a:pPr>
            <a:r>
              <a:rPr lang="en-US" altLang="ja-JP" dirty="0"/>
              <a:t>TEI isn’t just useful for making text easier to analyze.</a:t>
            </a:r>
          </a:p>
          <a:p>
            <a:pPr marL="0" lvl="0" indent="0" algn="l" rtl="0">
              <a:spcBef>
                <a:spcPts val="0"/>
              </a:spcBef>
              <a:spcAft>
                <a:spcPts val="0"/>
              </a:spcAft>
              <a:buNone/>
            </a:pPr>
            <a:r>
              <a:rPr lang="en-US" altLang="ja-JP" dirty="0"/>
              <a:t>Its most important role is helping researchers highlight and communicate what matters in their sources.</a:t>
            </a:r>
          </a:p>
          <a:p>
            <a:pPr marL="0" lvl="0" indent="0" algn="l" rtl="0">
              <a:spcBef>
                <a:spcPts val="0"/>
              </a:spcBef>
              <a:spcAft>
                <a:spcPts val="0"/>
              </a:spcAft>
              <a:buNone/>
            </a:pPr>
            <a:r>
              <a:rPr lang="en-US" altLang="ja-JP" dirty="0"/>
              <a:t>This section presents examples of how TEI has been applied in humanities research.</a:t>
            </a:r>
          </a:p>
          <a:p>
            <a:pPr marL="0" lvl="0" indent="0" algn="l" rtl="0">
              <a:spcBef>
                <a:spcPts val="0"/>
              </a:spcBef>
              <a:spcAft>
                <a:spcPts val="0"/>
              </a:spcAft>
              <a:buNone/>
            </a:pPr>
            <a:r>
              <a:rPr lang="en-US" altLang="ja-JP" dirty="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a:t>First, as a domestic Japanese example, we will introduce </a:t>
            </a:r>
            <a:r>
              <a:rPr lang="en-US" altLang="ja-JP" sz="1100" dirty="0" err="1"/>
              <a:t>Jūban</a:t>
            </a:r>
            <a:r>
              <a:rPr lang="en-US" altLang="ja-JP" sz="1100" dirty="0"/>
              <a:t> Mushi </a:t>
            </a:r>
            <a:r>
              <a:rPr lang="en-US" altLang="ja-JP" sz="1100" dirty="0" err="1"/>
              <a:t>Awase</a:t>
            </a:r>
            <a:r>
              <a:rPr lang="en-US" altLang="ja-JP" sz="1100" dirty="0"/>
              <a:t> Emaki. Emaki means a picture scroll.</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err="1"/>
              <a:t>Jūban</a:t>
            </a:r>
            <a:r>
              <a:rPr lang="en-US" altLang="ja-JP" sz="1100" dirty="0"/>
              <a:t> Mushi </a:t>
            </a:r>
            <a:r>
              <a:rPr lang="en-US" altLang="ja-JP" sz="1100" dirty="0" err="1"/>
              <a:t>Awase</a:t>
            </a:r>
            <a:r>
              <a:rPr lang="en-US" altLang="ja-JP" sz="1100" dirty="0"/>
              <a:t> Emaki is a picture scroll, which is what Emaki means, held by the Honolulu Museum of Art, and it depicts an event called “</a:t>
            </a:r>
            <a:r>
              <a:rPr lang="en-US" altLang="ja-JP" sz="1100" dirty="0" err="1"/>
              <a:t>Jūban</a:t>
            </a:r>
            <a:r>
              <a:rPr lang="en-US" altLang="ja-JP" sz="1100" dirty="0"/>
              <a:t> Mushi </a:t>
            </a:r>
            <a:r>
              <a:rPr lang="en-US" altLang="ja-JP" sz="1100" dirty="0" err="1"/>
              <a:t>Awase</a:t>
            </a:r>
            <a:r>
              <a:rPr lang="en-US" altLang="ja-JP" sz="1100" dirty="0"/>
              <a:t>,” held in August of 1782 at </a:t>
            </a:r>
            <a:r>
              <a:rPr lang="en-US" altLang="ja-JP" sz="1100" dirty="0" err="1"/>
              <a:t>Mokubo</a:t>
            </a:r>
            <a:r>
              <a:rPr lang="en-US" altLang="ja-JP" sz="1100" dirty="0"/>
              <a:t> Temple on the banks of the Sumida River in Edo (what is now Tokyo).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kumimoji="1" lang="en-US" altLang="ja-JP" sz="1100" dirty="0">
                <a:latin typeface="Helvetica" pitchFamily="2" charset="0"/>
                <a:ea typeface="BIZ UDPGothic" panose="020B0400000000000000" pitchFamily="34" charset="-128"/>
              </a:rPr>
              <a:t>Participants split into two sides and showcased decorative platforms arranged with bell crickets, pine crickets and various flowers, and competed by composing waka poems related to them. </a:t>
            </a: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a:t>First, as a domestic Japanese example, we will introduce </a:t>
            </a:r>
            <a:r>
              <a:rPr lang="en-US" altLang="ja-JP" sz="1100" dirty="0" err="1"/>
              <a:t>Jūban</a:t>
            </a:r>
            <a:r>
              <a:rPr lang="en-US" altLang="ja-JP" sz="1100" dirty="0"/>
              <a:t> Mushi </a:t>
            </a:r>
            <a:r>
              <a:rPr lang="en-US" altLang="ja-JP" sz="1100" dirty="0" err="1"/>
              <a:t>Awase</a:t>
            </a:r>
            <a:r>
              <a:rPr lang="en-US" altLang="ja-JP" sz="1100" dirty="0"/>
              <a:t> Emaki. (https://</a:t>
            </a:r>
            <a:r>
              <a:rPr lang="en-US" altLang="ja-JP" sz="1100" dirty="0" err="1"/>
              <a:t>juban-mushi-awase.dhii.jp</a:t>
            </a:r>
            <a:r>
              <a:rPr lang="en-US" altLang="ja-JP" sz="1100" dirty="0"/>
              <a:t>/</a:t>
            </a:r>
            <a:r>
              <a:rPr lang="en-US" altLang="ja-JP" sz="1100" dirty="0" err="1"/>
              <a:t>index.html</a:t>
            </a:r>
            <a:r>
              <a:rPr lang="en-US" altLang="ja-JP" sz="1100" dirty="0"/>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err="1"/>
              <a:t>Jūban</a:t>
            </a:r>
            <a:r>
              <a:rPr lang="en-US" altLang="ja-JP" sz="1100" dirty="0"/>
              <a:t> Mushi </a:t>
            </a:r>
            <a:r>
              <a:rPr lang="en-US" altLang="ja-JP" sz="1100" dirty="0" err="1"/>
              <a:t>Awase</a:t>
            </a:r>
            <a:r>
              <a:rPr lang="en-US" altLang="ja-JP" sz="1100" dirty="0"/>
              <a:t> Emaki is a picture scroll, which is what Emaki means, held by the Honolulu Museum of Art, and it depicts an event called “</a:t>
            </a:r>
            <a:r>
              <a:rPr lang="en-US" altLang="ja-JP" sz="1100" dirty="0" err="1"/>
              <a:t>Jūban</a:t>
            </a:r>
            <a:r>
              <a:rPr lang="en-US" altLang="ja-JP" sz="1100" dirty="0"/>
              <a:t> Mushi </a:t>
            </a:r>
            <a:r>
              <a:rPr lang="en-US" altLang="ja-JP" sz="1100" dirty="0" err="1"/>
              <a:t>Awase</a:t>
            </a:r>
            <a:r>
              <a:rPr lang="en-US" altLang="ja-JP" sz="1100" dirty="0"/>
              <a:t>,” held in August of 1782 at </a:t>
            </a:r>
            <a:r>
              <a:rPr lang="en-US" altLang="ja-JP" sz="1100" dirty="0" err="1"/>
              <a:t>Mokubo</a:t>
            </a:r>
            <a:r>
              <a:rPr lang="en-US" altLang="ja-JP" sz="1100" dirty="0"/>
              <a:t> Temple on the banks of the Sumida River in Edo (what is now Tokyo).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kumimoji="1" lang="en-US" altLang="ja-JP" sz="1100" dirty="0">
                <a:latin typeface="Helvetica" pitchFamily="2" charset="0"/>
                <a:ea typeface="BIZ UDPGothic" panose="020B0400000000000000" pitchFamily="34" charset="-128"/>
              </a:rPr>
              <a:t>Participants split into two sides and showcased display stands arranged with bell crickets, pine crickets and various flowers, and competed by composing waka poems related to them.</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p:txBody>
      </p:sp>
    </p:spTree>
    <p:extLst>
      <p:ext uri="{BB962C8B-B14F-4D97-AF65-F5344CB8AC3E}">
        <p14:creationId xmlns:p14="http://schemas.microsoft.com/office/powerpoint/2010/main" val="1641190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 help people around the world engage with the content of this picture scroll, an international research team working on the revival of classical texts in 18th and 19th century Japan took the lead in creating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I-formatted data.</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This T E I data is available in three versions, English, modern Japanese, and the original text.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The custom viewer synchronizes the original, modern Japanese, and English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versions, allowing users to view the same passage across all three simultaneously.</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 help people around the world engage with the content of this picture scroll, an international research team working on the revival of classical texts in 18</a:t>
            </a:r>
            <a:r>
              <a:rPr lang="en-US" altLang="ja-JP" baseline="30000" dirty="0">
                <a:effectLst/>
                <a:latin typeface="Helvetica Neue" panose="02000503000000020004" pitchFamily="2" charset="0"/>
              </a:rPr>
              <a:t>th</a:t>
            </a:r>
            <a:r>
              <a:rPr lang="en-US" altLang="ja-JP" dirty="0">
                <a:effectLst/>
                <a:latin typeface="Helvetica Neue" panose="02000503000000020004" pitchFamily="2" charset="0"/>
              </a:rPr>
              <a:t> and 19th century Japan took the lead in creating TEI-formatted data.</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This TEI data is available in three versions, English, modern Japanese, and the original text.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The custom viewer synchronizes the original, modern Japanese, and English TEI versions, allowing users to view the same passage across all three simultaneously.</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a:t>[</a:t>
            </a:r>
            <a:r>
              <a:rPr lang="en-US" altLang="ja-JP" sz="1100" dirty="0" err="1"/>
              <a:t>Jūban</a:t>
            </a:r>
            <a:r>
              <a:rPr lang="en-US" altLang="ja-JP" sz="1100" dirty="0"/>
              <a:t> Mushi </a:t>
            </a:r>
            <a:r>
              <a:rPr lang="en-US" altLang="ja-JP" sz="1100" dirty="0" err="1"/>
              <a:t>Awase</a:t>
            </a:r>
            <a:r>
              <a:rPr lang="en-US" altLang="ja-JP" sz="1100" dirty="0"/>
              <a:t> </a:t>
            </a:r>
            <a:r>
              <a:rPr lang="en-GB" altLang="ja-JP" sz="1100" dirty="0"/>
              <a:t>TEI</a:t>
            </a:r>
            <a:r>
              <a:rPr lang="en-US" altLang="ja-JP" sz="1100" dirty="0"/>
              <a:t> </a:t>
            </a:r>
            <a:r>
              <a:rPr lang="en-GB" altLang="ja-JP" sz="1100" dirty="0"/>
              <a:t>Data</a:t>
            </a:r>
            <a:r>
              <a:rPr lang="en-US" altLang="ja-JP" sz="1100" dirty="0"/>
              <a:t>](</a:t>
            </a:r>
            <a:r>
              <a:rPr lang="en-US" altLang="ja-JP" sz="1100" dirty="0">
                <a:solidFill>
                  <a:schemeClr val="tx1"/>
                </a:solidFill>
                <a:hlinkClick r:id="rId3"/>
              </a:rPr>
              <a:t>https://juban-mushi-awase.dhii.jp/xmls/</a:t>
            </a:r>
            <a:r>
              <a:rPr lang="en-US" altLang="ja-JP" sz="1100" dirty="0">
                <a:solidFill>
                  <a:schemeClr val="tx1"/>
                </a:solidFill>
              </a:rPr>
              <a:t>)</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p:txBody>
      </p:sp>
    </p:spTree>
    <p:extLst>
      <p:ext uri="{BB962C8B-B14F-4D97-AF65-F5344CB8AC3E}">
        <p14:creationId xmlns:p14="http://schemas.microsoft.com/office/powerpoint/2010/main" val="112279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24D42-E1EF-10F9-C466-94C6608BE5E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D7C7D21-0012-F777-ADBE-EDD35F965CAD}"/>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55A8ED79-0917-9CE2-AC4B-79D14ADD4E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Let’s take a closer look.</a:t>
            </a: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sz="1100" dirty="0">
                <a:latin typeface="BIZ UDPGothic" panose="020B0400000000000000" pitchFamily="34" charset="-128"/>
                <a:ea typeface="BIZ UDPGothic" panose="020B0400000000000000" pitchFamily="34" charset="-128"/>
              </a:rPr>
              <a:t>When you open the viewer in the website of </a:t>
            </a:r>
            <a:r>
              <a:rPr lang="en-GB" altLang="ja-JP" sz="1100" dirty="0" err="1">
                <a:latin typeface="BIZ UDPGothic" panose="020B0400000000000000" pitchFamily="34" charset="-128"/>
                <a:ea typeface="BIZ UDPGothic" panose="020B0400000000000000" pitchFamily="34" charset="-128"/>
              </a:rPr>
              <a:t>Jūban</a:t>
            </a:r>
            <a:r>
              <a:rPr lang="en-GB" altLang="ja-JP" sz="1100" dirty="0">
                <a:latin typeface="BIZ UDPGothic" panose="020B0400000000000000" pitchFamily="34" charset="-128"/>
                <a:ea typeface="BIZ UDPGothic" panose="020B0400000000000000" pitchFamily="34" charset="-128"/>
              </a:rPr>
              <a:t> Mushi </a:t>
            </a:r>
            <a:r>
              <a:rPr lang="en-GB" altLang="ja-JP" sz="1100" dirty="0" err="1">
                <a:latin typeface="BIZ UDPGothic" panose="020B0400000000000000" pitchFamily="34" charset="-128"/>
                <a:ea typeface="BIZ UDPGothic" panose="020B0400000000000000" pitchFamily="34" charset="-128"/>
              </a:rPr>
              <a:t>Awase</a:t>
            </a:r>
            <a:r>
              <a:rPr lang="en-GB" altLang="ja-JP" sz="1100" dirty="0">
                <a:latin typeface="BIZ UDPGothic" panose="020B0400000000000000" pitchFamily="34" charset="-128"/>
                <a:ea typeface="BIZ UDPGothic" panose="020B0400000000000000" pitchFamily="34" charset="-128"/>
              </a:rPr>
              <a:t> Emaki, it looks like this.</a:t>
            </a:r>
            <a:endParaRPr lang="en-US" altLang="ja-JP" sz="1100" dirty="0">
              <a:latin typeface="BIZ UDPGothic" panose="020B0400000000000000" pitchFamily="34" charset="-128"/>
              <a:ea typeface="BIZ UDPGothic" panose="020B0400000000000000" pitchFamily="34" charset="-128"/>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a:latin typeface="BIZ UDPGothic" panose="020B0400000000000000" pitchFamily="34" charset="-128"/>
                <a:ea typeface="BIZ UDPGothic" panose="020B0400000000000000" pitchFamily="34" charset="-128"/>
              </a:rPr>
              <a:t>On the left is the English translation; in the center, the upper section shows the original text, and the lower section provides a modern Japanese explanation.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a:latin typeface="BIZ UDPGothic" panose="020B0400000000000000" pitchFamily="34" charset="-128"/>
                <a:ea typeface="BIZ UDPGothic" panose="020B0400000000000000" pitchFamily="34" charset="-128"/>
              </a:rPr>
              <a:t>On the right side of the screen, you’ll find a table of contents for each poem contest and a list of characters.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Let’s take a closer look.</a:t>
            </a: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sz="1100" dirty="0">
                <a:latin typeface="BIZ UDPGothic" panose="020B0400000000000000" pitchFamily="34" charset="-128"/>
                <a:ea typeface="BIZ UDPGothic" panose="020B0400000000000000" pitchFamily="34" charset="-128"/>
              </a:rPr>
              <a:t>When you open the viewer in the website of </a:t>
            </a:r>
            <a:r>
              <a:rPr lang="en-GB" altLang="ja-JP" sz="1100" dirty="0" err="1">
                <a:latin typeface="BIZ UDPGothic" panose="020B0400000000000000" pitchFamily="34" charset="-128"/>
                <a:ea typeface="BIZ UDPGothic" panose="020B0400000000000000" pitchFamily="34" charset="-128"/>
              </a:rPr>
              <a:t>Jūban</a:t>
            </a:r>
            <a:r>
              <a:rPr lang="en-GB" altLang="ja-JP" sz="1100" dirty="0">
                <a:latin typeface="BIZ UDPGothic" panose="020B0400000000000000" pitchFamily="34" charset="-128"/>
                <a:ea typeface="BIZ UDPGothic" panose="020B0400000000000000" pitchFamily="34" charset="-128"/>
              </a:rPr>
              <a:t> Mushi </a:t>
            </a:r>
            <a:r>
              <a:rPr lang="en-GB" altLang="ja-JP" sz="1100" dirty="0" err="1">
                <a:latin typeface="BIZ UDPGothic" panose="020B0400000000000000" pitchFamily="34" charset="-128"/>
                <a:ea typeface="BIZ UDPGothic" panose="020B0400000000000000" pitchFamily="34" charset="-128"/>
              </a:rPr>
              <a:t>Awase</a:t>
            </a:r>
            <a:r>
              <a:rPr lang="en-GB" altLang="ja-JP" sz="1100" dirty="0">
                <a:latin typeface="BIZ UDPGothic" panose="020B0400000000000000" pitchFamily="34" charset="-128"/>
                <a:ea typeface="BIZ UDPGothic" panose="020B0400000000000000" pitchFamily="34" charset="-128"/>
              </a:rPr>
              <a:t> Emaki, it looks like this.</a:t>
            </a:r>
            <a:endParaRPr lang="en-US" altLang="ja-JP" sz="1100" dirty="0">
              <a:latin typeface="BIZ UDPGothic" panose="020B0400000000000000" pitchFamily="34" charset="-128"/>
              <a:ea typeface="BIZ UDPGothic" panose="020B0400000000000000" pitchFamily="34" charset="-128"/>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a:latin typeface="BIZ UDPGothic" panose="020B0400000000000000" pitchFamily="34" charset="-128"/>
                <a:ea typeface="BIZ UDPGothic" panose="020B0400000000000000" pitchFamily="34" charset="-128"/>
              </a:rPr>
              <a:t>On the left is the English translation; in the center, the upper section shows the original text, and the lower section provides a modern Japanese explanation.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sz="1100" dirty="0">
                <a:latin typeface="BIZ UDPGothic" panose="020B0400000000000000" pitchFamily="34" charset="-128"/>
                <a:ea typeface="BIZ UDPGothic" panose="020B0400000000000000" pitchFamily="34" charset="-128"/>
              </a:rPr>
              <a:t>On the right side of the screen, you’ll find a table of contents for each poem contest and a list of characters.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158750" indent="0">
              <a:buNone/>
            </a:pPr>
            <a:endParaRPr kumimoji="1" lang="ja-JP" altLang="en-US"/>
          </a:p>
          <a:p>
            <a:pPr marL="158750" indent="0">
              <a:buNone/>
            </a:pPr>
            <a:endParaRPr kumimoji="1" lang="ja-JP" altLang="en-US"/>
          </a:p>
        </p:txBody>
      </p:sp>
    </p:spTree>
    <p:extLst>
      <p:ext uri="{BB962C8B-B14F-4D97-AF65-F5344CB8AC3E}">
        <p14:creationId xmlns:p14="http://schemas.microsoft.com/office/powerpoint/2010/main" val="2731832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The red-framed area on the screen shows the content of each poetry match.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In the first round, the left side is represented by Doy </a:t>
            </a:r>
            <a:r>
              <a:rPr lang="en-GB" altLang="ja-JP" dirty="0" err="1">
                <a:effectLst/>
                <a:latin typeface="Helvetica Neue" panose="02000503000000020004" pitchFamily="2" charset="0"/>
              </a:rPr>
              <a:t>Toshinari</a:t>
            </a:r>
            <a:r>
              <a:rPr lang="en-GB" altLang="ja-JP" dirty="0">
                <a:effectLst/>
                <a:latin typeface="Helvetica Neue" panose="02000503000000020004" pitchFamily="2" charset="0"/>
              </a:rPr>
              <a:t> and the right by Kamo </a:t>
            </a:r>
            <a:r>
              <a:rPr lang="en-GB" altLang="ja-JP" dirty="0" err="1">
                <a:effectLst/>
                <a:latin typeface="Helvetica Neue" panose="02000503000000020004" pitchFamily="2" charset="0"/>
              </a:rPr>
              <a:t>Suetaka</a:t>
            </a:r>
            <a:r>
              <a:rPr lang="en-GB" altLang="ja-JP" dirty="0">
                <a:effectLst/>
                <a:latin typeface="Helvetica Neue" panose="02000503000000020004" pitchFamily="2" charset="0"/>
              </a:rPr>
              <a:t>. Each show a display stand, one for bell crickets, the other for pine crickets, and compose waka poems.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Double-clicking on a waka brings up synchronized views of the original text, modern Japanese, and English translations.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Clicking the icon marked with a red circle displays an illustration of the display stand on the right. You can also click the “People” tab in the bottom right corner to read explanations about the characters featured in the scroll.</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The red-framed area on the screen shows the content of each poetry match.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In the first round, the left side is represented by Doi </a:t>
            </a:r>
            <a:r>
              <a:rPr lang="en-GB" altLang="ja-JP" dirty="0" err="1">
                <a:effectLst/>
                <a:latin typeface="Helvetica Neue" panose="02000503000000020004" pitchFamily="2" charset="0"/>
              </a:rPr>
              <a:t>Toshinari</a:t>
            </a:r>
            <a:r>
              <a:rPr lang="en-GB" altLang="ja-JP" dirty="0">
                <a:effectLst/>
                <a:latin typeface="Helvetica Neue" panose="02000503000000020004" pitchFamily="2" charset="0"/>
              </a:rPr>
              <a:t> and the right by Kamo </a:t>
            </a:r>
            <a:r>
              <a:rPr lang="en-GB" altLang="ja-JP" dirty="0" err="1">
                <a:effectLst/>
                <a:latin typeface="Helvetica Neue" panose="02000503000000020004" pitchFamily="2" charset="0"/>
              </a:rPr>
              <a:t>Suetaka</a:t>
            </a:r>
            <a:r>
              <a:rPr lang="en-GB" altLang="ja-JP" dirty="0">
                <a:effectLst/>
                <a:latin typeface="Helvetica Neue" panose="02000503000000020004" pitchFamily="2" charset="0"/>
              </a:rPr>
              <a:t>. Each show a display stand, one for bell crickets, the other for pine crickets, and compose waka poems.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Double-clicking on a waka brings up synchronized views of the original text, modern Japanese, and English translations.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Clicking the icon marked with a red circle displays an illustration of the display stand on the right. You can also click the “People” tab in the bottom right corner to read explanations about the characters featured in the scroll.</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p:txBody>
      </p:sp>
    </p:spTree>
    <p:extLst>
      <p:ext uri="{BB962C8B-B14F-4D97-AF65-F5344CB8AC3E}">
        <p14:creationId xmlns:p14="http://schemas.microsoft.com/office/powerpoint/2010/main" val="2878521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this way, the T E I data created from the </a:t>
            </a:r>
            <a:r>
              <a:rPr lang="en-US" altLang="ja-JP" dirty="0" err="1">
                <a:effectLst/>
                <a:latin typeface="Helvetica Neue" panose="02000503000000020004" pitchFamily="2" charset="0"/>
              </a:rPr>
              <a:t>Jūban</a:t>
            </a:r>
            <a:r>
              <a:rPr lang="en-US" altLang="ja-JP" dirty="0">
                <a:effectLst/>
                <a:latin typeface="Helvetica Neue" panose="02000503000000020004" pitchFamily="2" charset="0"/>
              </a:rPr>
              <a:t> Mushi </a:t>
            </a:r>
            <a:r>
              <a:rPr lang="en-US" altLang="ja-JP" dirty="0" err="1">
                <a:effectLst/>
                <a:latin typeface="Helvetica Neue" panose="02000503000000020004" pitchFamily="2" charset="0"/>
              </a:rPr>
              <a:t>Awase</a:t>
            </a:r>
            <a:r>
              <a:rPr lang="en-US" altLang="ja-JP" dirty="0">
                <a:effectLst/>
                <a:latin typeface="Helvetica Neue" panose="02000503000000020004" pitchFamily="2" charset="0"/>
              </a:rPr>
              <a:t> Emaki succeeds in clearly and concretely conveying the elegant nature of the contest, which combines cricket sounds, decorations, and waka poetry, to most people in the world who cannot read the original text.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a:effectLst/>
                <a:latin typeface="Helvetica Neue" panose="02000503000000020004" pitchFamily="2" charset="0"/>
              </a:rPr>
              <a:t>Because T E I </a:t>
            </a:r>
            <a:r>
              <a:rPr lang="en-US" altLang="ja-JP" dirty="0">
                <a:effectLst/>
                <a:latin typeface="Helvetica Neue" panose="02000503000000020004" pitchFamily="2" charset="0"/>
              </a:rPr>
              <a:t>data is freely downloadable and reusable, anyone can develop an alternative viewer and experiment with new ways to present the material.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For research use, it makes it possible to specify exactly which parts of the scroll are being analyzed.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Researchers can even customize the display to suit their own research needs.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this way, the TEI data created from the </a:t>
            </a:r>
            <a:r>
              <a:rPr lang="en-US" altLang="ja-JP" dirty="0" err="1">
                <a:effectLst/>
                <a:latin typeface="Helvetica Neue" panose="02000503000000020004" pitchFamily="2" charset="0"/>
              </a:rPr>
              <a:t>Jūban</a:t>
            </a:r>
            <a:r>
              <a:rPr lang="en-US" altLang="ja-JP" dirty="0">
                <a:effectLst/>
                <a:latin typeface="Helvetica Neue" panose="02000503000000020004" pitchFamily="2" charset="0"/>
              </a:rPr>
              <a:t> Mushi </a:t>
            </a:r>
            <a:r>
              <a:rPr lang="en-US" altLang="ja-JP" dirty="0" err="1">
                <a:effectLst/>
                <a:latin typeface="Helvetica Neue" panose="02000503000000020004" pitchFamily="2" charset="0"/>
              </a:rPr>
              <a:t>Awase</a:t>
            </a:r>
            <a:r>
              <a:rPr lang="en-US" altLang="ja-JP" dirty="0">
                <a:effectLst/>
                <a:latin typeface="Helvetica Neue" panose="02000503000000020004" pitchFamily="2" charset="0"/>
              </a:rPr>
              <a:t> Emaki succeeds in clearly and concretely conveying the elegant nature of the contest, which combines cricket sounds, decorations, and waka poetry, to most people in the world who cannot read the original text.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Because TEI data is freely downloadable and reusable, anyone can develop an alternative viewer and experiment with new ways to present the material.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For research use, it makes it possible to specify exactly which parts of the scroll are being analyzed.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Researchers can even customize the display to suit their own research needs.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158750" indent="0">
              <a:buNone/>
            </a:pPr>
            <a:endParaRPr kumimoji="1" lang="ja-JP" altLang="en-US"/>
          </a:p>
        </p:txBody>
      </p:sp>
    </p:spTree>
    <p:extLst>
      <p:ext uri="{BB962C8B-B14F-4D97-AF65-F5344CB8AC3E}">
        <p14:creationId xmlns:p14="http://schemas.microsoft.com/office/powerpoint/2010/main" val="3992732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234C9-E817-3173-70F5-48E641F334A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6EF9F11-3FB3-7B8D-E24C-F31EB56BB6A7}"/>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62F6DC74-D1D0-6584-BCDE-34D5C8B176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Next, let’s look at the T</a:t>
            </a:r>
            <a:r>
              <a:rPr lang="el-GR" altLang="ja-JP" dirty="0"/>
              <a:t> </a:t>
            </a:r>
            <a:r>
              <a:rPr lang="en-GB" altLang="ja-JP" dirty="0"/>
              <a:t>E</a:t>
            </a:r>
            <a:r>
              <a:rPr lang="el-GR" altLang="ja-JP" dirty="0"/>
              <a:t> </a:t>
            </a:r>
            <a:r>
              <a:rPr lang="en-GB" altLang="ja-JP" dirty="0"/>
              <a:t>I Classical Text Viewer.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This viewer allows users to load T</a:t>
            </a:r>
            <a:r>
              <a:rPr lang="el-GR" altLang="ja-JP" dirty="0"/>
              <a:t> </a:t>
            </a:r>
            <a:r>
              <a:rPr lang="en-GB" altLang="ja-JP" dirty="0"/>
              <a:t>E</a:t>
            </a:r>
            <a:r>
              <a:rPr lang="el-GR" altLang="ja-JP" dirty="0"/>
              <a:t> </a:t>
            </a:r>
            <a:r>
              <a:rPr lang="en-GB" altLang="ja-JP" dirty="0"/>
              <a:t>I-formatted materials and easily view, search, and annotate them online.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It was also used for the Juban Mushi </a:t>
            </a:r>
            <a:r>
              <a:rPr lang="en-US" altLang="ja-JP" dirty="0" err="1"/>
              <a:t>Awase</a:t>
            </a:r>
            <a:r>
              <a:rPr lang="en-US" altLang="ja-JP" dirty="0"/>
              <a:t> picture scroll shown earlier, and is free to use.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Key features include support for displaying transcriptions, annotations, and structural elements like chapters and sections.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It also supports synchronized viewing with image data (scans of the original classical texts).</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Next, let’s look at the TEI Classical Text Viewer.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This viewer allows users to load TEI-formatted materials and easily view, search, and annotate them online.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r>
              <a:rPr lang="en-GB" altLang="ja-JP" dirty="0"/>
              <a:t>Classical Text Viewer, in Japanese</a:t>
            </a:r>
            <a:r>
              <a:rPr lang="en-US" altLang="ja-JP" dirty="0"/>
              <a:t>](https://</a:t>
            </a:r>
            <a:r>
              <a:rPr lang="en-US" altLang="ja-JP" dirty="0" err="1"/>
              <a:t>tei.dhii.jp</a:t>
            </a:r>
            <a:r>
              <a:rPr lang="en-US" altLang="ja-JP" dirty="0"/>
              <a:t>/teiviewer4eaj)</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It was also used for the Juban Mushi </a:t>
            </a:r>
            <a:r>
              <a:rPr lang="en-US" altLang="ja-JP" dirty="0" err="1"/>
              <a:t>Awase</a:t>
            </a:r>
            <a:r>
              <a:rPr lang="en-US" altLang="ja-JP" dirty="0"/>
              <a:t> picture scroll shown earlier, and is free to use.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Key features include support for displaying transcriptions, annotations, and structural elements like chapters and sections.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It also supports synchronized viewing with image data (scans of the original classical texts).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p:txBody>
      </p:sp>
    </p:spTree>
    <p:extLst>
      <p:ext uri="{BB962C8B-B14F-4D97-AF65-F5344CB8AC3E}">
        <p14:creationId xmlns:p14="http://schemas.microsoft.com/office/powerpoint/2010/main" val="4238822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14F91-39F0-4F15-6F5D-E62478A81C1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FAC758F-BDB6-3F9B-24FA-E5678D209646}"/>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FB5F2CB0-DB4E-5C0D-5E56-8DBE7A975B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Here, let’s take a look at the actual collation data from the beginning of Genji Mono </a:t>
            </a:r>
            <a:r>
              <a:rPr lang="en-US" altLang="ja-JP" b="0" i="0" dirty="0" err="1">
                <a:effectLst/>
                <a:latin typeface="Helvetica Neue" panose="02000503000000020004" pitchFamily="2" charset="0"/>
              </a:rPr>
              <a:t>gatari</a:t>
            </a:r>
            <a:r>
              <a:rPr lang="en-US" altLang="ja-JP" b="0" i="0" dirty="0">
                <a:effectLst/>
                <a:latin typeface="Helvetica Neue" panose="02000503000000020004" pitchFamily="2" charset="0"/>
              </a:rPr>
              <a:t>, or The Tale of Genji. Collation refers to comparing textual differences across multiple manuscripts.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On the left side of the screen, in the main text area, the famous opening line is displayed. If you click the annotation or collation markers scattered throughout the text, the differences and notes will appear.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For example, when a different manuscript has slightly different characters or uses a different notation, you can easily switch between them and check.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Such functions are very useful when writing papers and wanting to compare different manuscripts. In the case of The Tale of Genji, which survives in many versions, this viewer, which is based on T</a:t>
            </a:r>
            <a:r>
              <a:rPr lang="el-GR" altLang="ja-JP" b="0" i="0" dirty="0">
                <a:effectLst/>
                <a:latin typeface="Helvetica Neue" panose="02000503000000020004" pitchFamily="2" charset="0"/>
              </a:rPr>
              <a:t> </a:t>
            </a:r>
            <a:r>
              <a:rPr lang="en-US" altLang="ja-JP" b="0" i="0" dirty="0">
                <a:effectLst/>
                <a:latin typeface="Helvetica Neue" panose="02000503000000020004" pitchFamily="2" charset="0"/>
              </a:rPr>
              <a:t>E</a:t>
            </a:r>
            <a:r>
              <a:rPr lang="el-GR" altLang="ja-JP" b="0" i="0" dirty="0">
                <a:effectLst/>
                <a:latin typeface="Helvetica Neue" panose="02000503000000020004" pitchFamily="2" charset="0"/>
              </a:rPr>
              <a:t> </a:t>
            </a:r>
            <a:r>
              <a:rPr lang="en-US" altLang="ja-JP" b="0" i="0" dirty="0">
                <a:effectLst/>
                <a:latin typeface="Helvetica Neue" panose="02000503000000020004" pitchFamily="2" charset="0"/>
              </a:rPr>
              <a:t>I-formatted data, makes it easy to identify those differences.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Furthermore, because annotations and transcription information are also displayed alongside the text, it is easy to compare with modern translations or past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Try pressing the buttons or opening the annotation tab to see the detailed collation information for yourself. Examples like this clearly show how T</a:t>
            </a:r>
            <a:r>
              <a:rPr lang="el-GR" altLang="ja-JP" b="0" i="0" dirty="0">
                <a:effectLst/>
                <a:latin typeface="Helvetica Neue" panose="02000503000000020004" pitchFamily="2" charset="0"/>
              </a:rPr>
              <a:t> </a:t>
            </a:r>
            <a:r>
              <a:rPr lang="en-US" altLang="ja-JP" b="0" i="0" dirty="0">
                <a:effectLst/>
                <a:latin typeface="Helvetica Neue" panose="02000503000000020004" pitchFamily="2" charset="0"/>
              </a:rPr>
              <a:t>E</a:t>
            </a:r>
            <a:r>
              <a:rPr lang="el-GR" altLang="ja-JP" b="0" i="0" dirty="0">
                <a:effectLst/>
                <a:latin typeface="Helvetica Neue" panose="02000503000000020004" pitchFamily="2" charset="0"/>
              </a:rPr>
              <a:t> </a:t>
            </a:r>
            <a:r>
              <a:rPr lang="en-US" altLang="ja-JP" b="0" i="0" dirty="0">
                <a:effectLst/>
                <a:latin typeface="Helvetica Neue" panose="02000503000000020004" pitchFamily="2" charset="0"/>
              </a:rPr>
              <a:t>I contributes not just to digitizing texts, but also to deeper, multifaceted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Here, let’s take a look at the actual collation data from the beginning of Genji Monogatari, or The Tale of Genji. Collation refers to comparing textual differences across multiple manuscripts.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On the left side of the screen, in the main text area, the famous opening line “</a:t>
            </a:r>
            <a:r>
              <a:rPr lang="en-US" altLang="ja-JP" b="0" i="0" dirty="0" err="1">
                <a:effectLst/>
                <a:latin typeface="Helvetica Neue" panose="02000503000000020004" pitchFamily="2" charset="0"/>
              </a:rPr>
              <a:t>Izure</a:t>
            </a:r>
            <a:r>
              <a:rPr lang="en-US" altLang="ja-JP" b="0" i="0" dirty="0">
                <a:effectLst/>
                <a:latin typeface="Helvetica Neue" panose="02000503000000020004" pitchFamily="2" charset="0"/>
              </a:rPr>
              <a:t> no </a:t>
            </a:r>
            <a:r>
              <a:rPr lang="en-US" altLang="ja-JP" b="0" i="0" dirty="0" err="1">
                <a:effectLst/>
                <a:latin typeface="Helvetica Neue" panose="02000503000000020004" pitchFamily="2" charset="0"/>
              </a:rPr>
              <a:t>oon-toki</a:t>
            </a:r>
            <a:r>
              <a:rPr lang="en-US" altLang="ja-JP" b="0" i="0" dirty="0">
                <a:effectLst/>
                <a:latin typeface="Helvetica Neue" panose="02000503000000020004" pitchFamily="2" charset="0"/>
              </a:rPr>
              <a:t> </a:t>
            </a:r>
            <a:r>
              <a:rPr lang="en-US" altLang="ja-JP" b="0" i="0" dirty="0" err="1">
                <a:effectLst/>
                <a:latin typeface="Helvetica Neue" panose="02000503000000020004" pitchFamily="2" charset="0"/>
              </a:rPr>
              <a:t>ni</a:t>
            </a:r>
            <a:r>
              <a:rPr lang="en-US" altLang="ja-JP" b="0" i="0" dirty="0">
                <a:effectLst/>
                <a:latin typeface="Helvetica Neue" panose="02000503000000020004" pitchFamily="2" charset="0"/>
              </a:rPr>
              <a:t> ka…” is displayed. If you click the annotation or collation markers scattered throughout the text, the differences and notes will appear.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For example, when a different manuscript has slightly different characters or uses a different notation, you can easily switch between them and check.</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Such functions are very useful when writing papers and wanting to compare different manuscripts. In the case of The Tale of Genji, which survives in many versions, this viewer, which is based on TEI-formatted data, makes it easy to identify those differences.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Furthermore, because annotations and transcription information are also displayed alongside the text, it is easy to compare with modern translations or past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b="0" i="0" dirty="0">
                <a:effectLst/>
                <a:latin typeface="Helvetica Neue" panose="02000503000000020004" pitchFamily="2" charset="0"/>
              </a:rPr>
              <a:t>Try pressing the buttons or opening the annotation tab to see the detailed collation information for yourself. Examples like this clearly show how TEI contributes not just to digitizing texts, but also to deeper, multifaceted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b="0" dirty="0"/>
              <a:t>Reference</a:t>
            </a:r>
            <a:r>
              <a:rPr lang="en-US" altLang="ja-JP" b="0" dirty="0"/>
              <a:t>: [</a:t>
            </a:r>
            <a:r>
              <a:rPr lang="ja-JP" altLang="en-US" b="0"/>
              <a:t>校異源氏物語冒頭部分の例</a:t>
            </a:r>
            <a:r>
              <a:rPr lang="en-US" altLang="ja-JP" b="0" dirty="0"/>
              <a:t>](https://</a:t>
            </a:r>
            <a:r>
              <a:rPr lang="en-US" altLang="ja-JP" b="0" dirty="0" err="1"/>
              <a:t>candra.dhii.jp</a:t>
            </a:r>
            <a:r>
              <a:rPr lang="en-US" altLang="ja-JP" b="0" dirty="0"/>
              <a:t>/</a:t>
            </a:r>
            <a:r>
              <a:rPr lang="en-US" altLang="ja-JP" b="0" dirty="0" err="1"/>
              <a:t>nagasaki</a:t>
            </a:r>
            <a:r>
              <a:rPr lang="en-US" altLang="ja-JP" b="0" dirty="0"/>
              <a:t>/</a:t>
            </a:r>
            <a:r>
              <a:rPr lang="en-US" altLang="ja-JP" b="0" dirty="0" err="1"/>
              <a:t>tei</a:t>
            </a:r>
            <a:r>
              <a:rPr lang="en-US" altLang="ja-JP" b="0" dirty="0"/>
              <a:t>/</a:t>
            </a:r>
            <a:r>
              <a:rPr lang="en-US" altLang="ja-JP" b="0" dirty="0" err="1"/>
              <a:t>tei_viewer</a:t>
            </a:r>
            <a:r>
              <a:rPr lang="en-US" altLang="ja-JP" b="0" dirty="0"/>
              <a:t>/?file=tales_of_genji_01_01.xml)</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p:txBody>
      </p:sp>
    </p:spTree>
    <p:extLst>
      <p:ext uri="{BB962C8B-B14F-4D97-AF65-F5344CB8AC3E}">
        <p14:creationId xmlns:p14="http://schemas.microsoft.com/office/powerpoint/2010/main" val="3896919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Let us look at “Run, Melos” as an example showing that T</a:t>
            </a:r>
            <a:r>
              <a:rPr lang="el-GR" altLang="ja-JP" dirty="0">
                <a:effectLst/>
                <a:latin typeface="Helvetica Neue" panose="02000503000000020004" pitchFamily="2" charset="0"/>
              </a:rPr>
              <a:t> </a:t>
            </a:r>
            <a:r>
              <a:rPr lang="en-GB" altLang="ja-JP" dirty="0">
                <a:effectLst/>
                <a:latin typeface="Helvetica Neue" panose="02000503000000020004" pitchFamily="2" charset="0"/>
              </a:rPr>
              <a:t>E</a:t>
            </a:r>
            <a:r>
              <a:rPr lang="el-GR" altLang="ja-JP" dirty="0">
                <a:effectLst/>
                <a:latin typeface="Helvetica Neue" panose="02000503000000020004" pitchFamily="2" charset="0"/>
              </a:rPr>
              <a:t> </a:t>
            </a:r>
            <a:r>
              <a:rPr lang="en-GB" altLang="ja-JP" dirty="0">
                <a:effectLst/>
                <a:latin typeface="Helvetica Neue" panose="02000503000000020004" pitchFamily="2" charset="0"/>
              </a:rPr>
              <a:t>I can be applied not only to classical works but also to modern and contemporary literature.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This is one of Osamu Dazai’s representative works, and by applying the T</a:t>
            </a:r>
            <a:r>
              <a:rPr lang="el-GR" altLang="ja-JP" dirty="0">
                <a:effectLst/>
                <a:latin typeface="Helvetica Neue" panose="02000503000000020004" pitchFamily="2" charset="0"/>
              </a:rPr>
              <a:t> </a:t>
            </a:r>
            <a:r>
              <a:rPr lang="en-GB" altLang="ja-JP" dirty="0">
                <a:effectLst/>
                <a:latin typeface="Helvetica Neue" panose="02000503000000020004" pitchFamily="2" charset="0"/>
              </a:rPr>
              <a:t>E</a:t>
            </a:r>
            <a:r>
              <a:rPr lang="el-GR" altLang="ja-JP" dirty="0">
                <a:effectLst/>
                <a:latin typeface="Helvetica Neue" panose="02000503000000020004" pitchFamily="2" charset="0"/>
              </a:rPr>
              <a:t> </a:t>
            </a:r>
            <a:r>
              <a:rPr lang="en-GB" altLang="ja-JP" dirty="0">
                <a:effectLst/>
                <a:latin typeface="Helvetica Neue" panose="02000503000000020004" pitchFamily="2" charset="0"/>
              </a:rPr>
              <a:t>I Classical Text Viewer system, it becomes possible to extract characters and place names.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For example, as shown on the screen, even when the character Dionysius is referred to with a different expression, such as “the tyrannical and cruel king,” he can be recognized as the same person.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This means that, using the viewer, readers can search and extract key elements like major characters and easily spot relationships, unique expressions, or repetition—things that are harder to notice when reading on paper.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In this way, the T</a:t>
            </a:r>
            <a:r>
              <a:rPr lang="el-GR" altLang="ja-JP" dirty="0">
                <a:effectLst/>
                <a:latin typeface="Helvetica Neue" panose="02000503000000020004" pitchFamily="2" charset="0"/>
              </a:rPr>
              <a:t> </a:t>
            </a:r>
            <a:r>
              <a:rPr lang="en-GB" altLang="ja-JP" dirty="0">
                <a:effectLst/>
                <a:latin typeface="Helvetica Neue" panose="02000503000000020004" pitchFamily="2" charset="0"/>
              </a:rPr>
              <a:t>E</a:t>
            </a:r>
            <a:r>
              <a:rPr lang="el-GR" altLang="ja-JP" dirty="0">
                <a:effectLst/>
                <a:latin typeface="Helvetica Neue" panose="02000503000000020004" pitchFamily="2" charset="0"/>
              </a:rPr>
              <a:t> </a:t>
            </a:r>
            <a:r>
              <a:rPr lang="en-GB" altLang="ja-JP" dirty="0">
                <a:effectLst/>
                <a:latin typeface="Helvetica Neue" panose="02000503000000020004" pitchFamily="2" charset="0"/>
              </a:rPr>
              <a:t>I Classical Text Viewer has the flexibility to support not only classical literature but also a wide range of modern and contemporary literature.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Let us look at “Run, Melos” as an example showing that TEI can be applied not only to classical works but also to modern and contemporary literature.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This is one of Osamu Dazai’s representative works, and by applying the TEI Classical Text Viewer system, it becomes possible to extract characters and place names.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For example, as shown on the screen, even when the character Dionysius is referred to with a different expression, such as “the tyrannical and cruel king,” he can be recognized as the same person.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This means that, using the viewer, readers can search and extract key elements like major characters and easily spot relationships, unique expressions, or repetition—things that are harder to notice when reading on paper.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effectLst/>
                <a:latin typeface="Helvetica Neue" panose="02000503000000020004" pitchFamily="2" charset="0"/>
              </a:rPr>
              <a:t>In this way, the TEI Classical Text Viewer has the flexibility to support not only classical literature but also a wide range of modern and contemporary literature.</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p:txBody>
      </p:sp>
    </p:spTree>
    <p:extLst>
      <p:ext uri="{BB962C8B-B14F-4D97-AF65-F5344CB8AC3E}">
        <p14:creationId xmlns:p14="http://schemas.microsoft.com/office/powerpoint/2010/main" val="44039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Next, let’s take a look at the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Multi Viewer, a tool that visualizes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files with tags for elements such as people, places, and dialogue.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As mentioned earlier, we’ll use the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file of Run, Melos!, which is also used in the hands-on section of this video series.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Try uploading the melos xml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file to the T</a:t>
            </a:r>
            <a:r>
              <a:rPr lang="el-GR" altLang="ja-JP" dirty="0">
                <a:effectLst/>
                <a:latin typeface="Helvetica Neue" panose="02000503000000020004" pitchFamily="2" charset="0"/>
              </a:rPr>
              <a:t> </a:t>
            </a:r>
            <a:r>
              <a:rPr lang="en-US" altLang="ja-JP" dirty="0">
                <a:effectLst/>
                <a:latin typeface="Helvetica Neue" panose="02000503000000020004" pitchFamily="2" charset="0"/>
              </a:rPr>
              <a:t>E</a:t>
            </a:r>
            <a:r>
              <a:rPr lang="el-GR" altLang="ja-JP" dirty="0">
                <a:effectLst/>
                <a:latin typeface="Helvetica Neue" panose="02000503000000020004" pitchFamily="2" charset="0"/>
              </a:rPr>
              <a:t> </a:t>
            </a:r>
            <a:r>
              <a:rPr lang="en-US" altLang="ja-JP" dirty="0">
                <a:effectLst/>
                <a:latin typeface="Helvetica Neue" panose="02000503000000020004" pitchFamily="2" charset="0"/>
              </a:rPr>
              <a:t>I Multi Viewer.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You can get the file from CLE or GitHub.</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Next, let’s take a look at the TEI Multi Viewer, a tool that visualizes TEI files with tags for elements such as people, places, and dialogue.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As mentioned earlier, we’ll use the TEI file of Run, Melos! (or Hashire Melos), which is also used in the hands-on section of this video series.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Try uploading the </a:t>
            </a:r>
            <a:r>
              <a:rPr lang="en-US" altLang="ja-JP" dirty="0" err="1">
                <a:effectLst/>
                <a:latin typeface="Helvetica Neue" panose="02000503000000020004" pitchFamily="2" charset="0"/>
              </a:rPr>
              <a:t>meros.xml</a:t>
            </a:r>
            <a:r>
              <a:rPr lang="en-US" altLang="ja-JP" dirty="0">
                <a:effectLst/>
                <a:latin typeface="Helvetica Neue" panose="02000503000000020004" pitchFamily="2" charset="0"/>
              </a:rPr>
              <a:t> TEI file to the TEI Multi Viewer.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You can get </a:t>
            </a:r>
            <a:r>
              <a:rPr lang="en-US" altLang="ja-JP" dirty="0" err="1">
                <a:effectLst/>
                <a:latin typeface="Helvetica Neue" panose="02000503000000020004" pitchFamily="2" charset="0"/>
              </a:rPr>
              <a:t>meros.xml</a:t>
            </a:r>
            <a:r>
              <a:rPr lang="en-US" altLang="ja-JP" dirty="0">
                <a:effectLst/>
                <a:latin typeface="Helvetica Neue" panose="02000503000000020004" pitchFamily="2" charset="0"/>
              </a:rPr>
              <a:t> from CLE or GitHub.</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[TEI Multi Viewer](https://</a:t>
            </a:r>
            <a:r>
              <a:rPr lang="en-US" altLang="ja-JP" dirty="0" err="1">
                <a:effectLst/>
                <a:latin typeface="Helvetica Neue" panose="02000503000000020004" pitchFamily="2" charset="0"/>
              </a:rPr>
              <a:t>tei-eaj.github.io</a:t>
            </a:r>
            <a:r>
              <a:rPr lang="en-US" altLang="ja-JP" dirty="0">
                <a:effectLst/>
                <a:latin typeface="Helvetica Neue" panose="02000503000000020004" pitchFamily="2" charset="0"/>
              </a:rPr>
              <a:t>/</a:t>
            </a:r>
            <a:r>
              <a:rPr lang="en-US" altLang="ja-JP" dirty="0" err="1">
                <a:effectLst/>
                <a:latin typeface="Helvetica Neue" panose="02000503000000020004" pitchFamily="2" charset="0"/>
              </a:rPr>
              <a:t>tei_viewer</a:t>
            </a: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r>
              <a:rPr lang="en-US" altLang="ja-JP" dirty="0" err="1">
                <a:effectLst/>
                <a:latin typeface="Helvetica Neue" panose="02000503000000020004" pitchFamily="2" charset="0"/>
              </a:rPr>
              <a:t>meros.xml</a:t>
            </a:r>
            <a:r>
              <a:rPr lang="en-GB" altLang="ja-JP" dirty="0">
                <a:effectLst/>
                <a:latin typeface="Helvetica Neue" panose="02000503000000020004" pitchFamily="2" charset="0"/>
              </a:rPr>
              <a:t> </a:t>
            </a:r>
            <a:r>
              <a:rPr lang="en-GB" altLang="ja-JP" dirty="0" err="1">
                <a:effectLst/>
                <a:latin typeface="Helvetica Neue" panose="02000503000000020004" pitchFamily="2" charset="0"/>
              </a:rPr>
              <a:t>availalbe</a:t>
            </a:r>
            <a:r>
              <a:rPr lang="en-GB" altLang="ja-JP" dirty="0">
                <a:effectLst/>
                <a:latin typeface="Helvetica Neue" panose="02000503000000020004" pitchFamily="2" charset="0"/>
              </a:rPr>
              <a:t> on GitHub</a:t>
            </a:r>
            <a:r>
              <a:rPr lang="en-US" altLang="ja-JP" dirty="0">
                <a:effectLst/>
                <a:latin typeface="Helvetica Neue" panose="02000503000000020004" pitchFamily="2" charset="0"/>
              </a:rPr>
              <a:t>](https://</a:t>
            </a:r>
            <a:r>
              <a:rPr lang="en-US" altLang="ja-JP" dirty="0" err="1">
                <a:effectLst/>
                <a:latin typeface="Helvetica Neue" panose="02000503000000020004" pitchFamily="2" charset="0"/>
              </a:rPr>
              <a:t>github.com</a:t>
            </a:r>
            <a:r>
              <a:rPr lang="en-US" altLang="ja-JP" dirty="0">
                <a:effectLst/>
                <a:latin typeface="Helvetica Neue" panose="02000503000000020004" pitchFamily="2" charset="0"/>
              </a:rPr>
              <a:t>/</a:t>
            </a:r>
            <a:r>
              <a:rPr lang="en-US" altLang="ja-JP" dirty="0" err="1">
                <a:effectLst/>
                <a:latin typeface="Helvetica Neue" panose="02000503000000020004" pitchFamily="2" charset="0"/>
              </a:rPr>
              <a:t>nikolito</a:t>
            </a:r>
            <a:r>
              <a:rPr lang="en-US" altLang="ja-JP" dirty="0">
                <a:effectLst/>
                <a:latin typeface="Helvetica Neue" panose="02000503000000020004" pitchFamily="2" charset="0"/>
              </a:rPr>
              <a:t>/TEI-tools)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158750" indent="0">
              <a:buNone/>
            </a:pPr>
            <a:endParaRPr kumimoji="1" lang="ja-JP" altLang="en-US"/>
          </a:p>
        </p:txBody>
      </p:sp>
    </p:spTree>
    <p:extLst>
      <p:ext uri="{BB962C8B-B14F-4D97-AF65-F5344CB8AC3E}">
        <p14:creationId xmlns:p14="http://schemas.microsoft.com/office/powerpoint/2010/main" val="3787326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When you open </a:t>
            </a:r>
            <a:r>
              <a:rPr lang="en-US" altLang="ja-JP" dirty="0" err="1">
                <a:effectLst/>
                <a:latin typeface="Helvetica Neue" panose="02000503000000020004" pitchFamily="2" charset="0"/>
              </a:rPr>
              <a:t>meros</a:t>
            </a:r>
            <a:r>
              <a:rPr lang="en-US" altLang="ja-JP" dirty="0">
                <a:effectLst/>
                <a:latin typeface="Helvetica Neue" panose="02000503000000020004" pitchFamily="2" charset="0"/>
              </a:rPr>
              <a:t> dot x m l, you’ll see a viewer like the one shown here.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the center is the main text, with names of characters and places highlighted.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These highlighted areas correspond to parts of the text marked with T E I tags that provide special functionality.</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Often, the same person or thing is referred to in different ways.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For example, Dionisius is also described as “the tyrannical and cruel king.”</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With T E I tags, it becomes possible to identify all the passages where Dionisius appears, even when referred to differently.</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Try clicking on names like Melos, or “the tyrannical and cruel king”, to explore how this works.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When you open </a:t>
            </a:r>
            <a:r>
              <a:rPr lang="en-US" altLang="ja-JP" dirty="0" err="1">
                <a:effectLst/>
                <a:latin typeface="Helvetica Neue" panose="02000503000000020004" pitchFamily="2" charset="0"/>
              </a:rPr>
              <a:t>meros.xml</a:t>
            </a:r>
            <a:r>
              <a:rPr lang="en-US" altLang="ja-JP" dirty="0">
                <a:effectLst/>
                <a:latin typeface="Helvetica Neue" panose="02000503000000020004" pitchFamily="2" charset="0"/>
              </a:rPr>
              <a:t>, you’ll see a viewer like the one shown here.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the center is the main text, with names of characters and places highlighted.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These highlighted areas correspond to parts of the text marked with TEI tags that provide special functionality.</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Often, the same person or thing is referred to in different ways.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For example, Dionysius is also described as “the tyrannical and cruel king.”</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With TEI tags, it becomes possible to identify all the passages where Dionysius appears, even when referred to differently.</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Try clicking on names like Melos or “the tyrannical and cruel king” to explore how this works.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158750" indent="0">
              <a:buNone/>
            </a:pPr>
            <a:endParaRPr kumimoji="1" lang="ja-JP" altLang="en-US"/>
          </a:p>
          <a:p>
            <a:pPr marL="158750" indent="0">
              <a:buNone/>
            </a:pPr>
            <a:endParaRPr kumimoji="1" lang="ja-JP" altLang="en-US"/>
          </a:p>
        </p:txBody>
      </p:sp>
    </p:spTree>
    <p:extLst>
      <p:ext uri="{BB962C8B-B14F-4D97-AF65-F5344CB8AC3E}">
        <p14:creationId xmlns:p14="http://schemas.microsoft.com/office/powerpoint/2010/main" val="3877515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A427F-A34E-BC05-240D-37D24B6E2E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049E55-DDE9-B2D9-810A-A2BD71072FCB}"/>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359F131A-4B23-13A0-64FA-EF8926A427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in Japan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For example, click on “the tyrannical and cruel king.” The viewer will display that this character is Dionisius, in the upper left corner.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the upper right, you’ll see the different names used to refer to Dionysius.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the lower right, you’ll find a list of his lines of dialogue.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These visualizations are possible because the data has been prepared using T E I tags.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short, by creating the data in T E I format, you can easily analyze each character’s speech and actions in Run Melos, with precise counts and clear visualizations like lists and graphs.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For example, click on “the tyrannical and cruel king.” The viewer will display that this character is Dionysius in the upper left corner.</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the upper right, you’ll see the different names used to refer to Dionysius.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the lower right, you’ll find a list of his lines of dialogue.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These visualizations are possible because the data has been prepared using TEI tags.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In short, by creating the data in TEI format, you can easily analyze each character’s speech and actions in Run, Melos!, with precise counts and clear visualizations like lists and graphs.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158750" indent="0">
              <a:buNone/>
            </a:pPr>
            <a:endParaRPr kumimoji="1" lang="ja-JP" altLang="en-US"/>
          </a:p>
          <a:p>
            <a:pPr marL="158750" indent="0">
              <a:buNone/>
            </a:pPr>
            <a:endParaRPr kumimoji="1" lang="ja-JP" altLang="en-US"/>
          </a:p>
        </p:txBody>
      </p:sp>
    </p:spTree>
    <p:extLst>
      <p:ext uri="{BB962C8B-B14F-4D97-AF65-F5344CB8AC3E}">
        <p14:creationId xmlns:p14="http://schemas.microsoft.com/office/powerpoint/2010/main" val="750988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from Abroad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The first international example we would like to introduce is the use of T</a:t>
            </a:r>
            <a:r>
              <a:rPr lang="el-GR" altLang="ja-JP" dirty="0"/>
              <a:t> </a:t>
            </a:r>
            <a:r>
              <a:rPr lang="en-US" altLang="ja-JP" dirty="0"/>
              <a:t>E</a:t>
            </a:r>
            <a:r>
              <a:rPr lang="el-GR" altLang="ja-JP" dirty="0"/>
              <a:t> </a:t>
            </a:r>
            <a:r>
              <a:rPr lang="en-US" altLang="ja-JP" dirty="0"/>
              <a:t>I in the e-codices medieval manuscript research project.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i="0" dirty="0"/>
              <a:t>Since 2005, e-codices has been converting almost 3000 manuscripts from 100 digital collections across Switzerland into T E I format.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Feel free to browse the variety of already completed sub-projects. Supported languages include English, German, French and Italian.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In manuscript studies, it’s essential to mark up fine details, like line breaks, chapters, annotations, etc.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The project doesn’t just provide access to high-resolution images of manuscripts from Swiss monasteries, universities, and libraries of all sizes,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but also includes carefully described page structures such as folio divisions and columns, as well as decorations, notes, and margin comments, all in T E I XML.</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Bibliographic information, content summaries, and provenance metadata are also richly tagged.</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First, let’s look at an example of TEI in a medieval manuscript research project.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Since 2005, e-codices (https://</a:t>
            </a:r>
            <a:r>
              <a:rPr lang="en-US" altLang="ja-JP" dirty="0" err="1"/>
              <a:t>www.e-codices.unifr.ch</a:t>
            </a:r>
            <a:r>
              <a:rPr lang="en-US" altLang="ja-JP" dirty="0"/>
              <a:t>/</a:t>
            </a:r>
            <a:r>
              <a:rPr lang="en-US" altLang="ja-JP" dirty="0" err="1"/>
              <a:t>en</a:t>
            </a:r>
            <a:r>
              <a:rPr lang="en-US" altLang="ja-JP" dirty="0"/>
              <a:t>) has been converting almost 3000 manuscripts from 100 digital collections across Switzerland into TEI format.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Feel free to browse the variety of already completed sub-projects. Supported languages include English, German, French and Italian.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In manuscript studies, it’s essential to mark up fine details, like line breaks, chapters, annotations, etc.</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The project doesn’t just provide access to high-resolution images of manuscripts from Swiss monasteries, universities, and libraries of all sizes,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but also includes carefully described page structures such as folio divisions and columns, as well as decorations, notes, and margin comments, all in TEI/XML.</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Bibliographic information, content summaries, and provenance metadata are also richly tagged.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p:txBody>
      </p:sp>
    </p:spTree>
    <p:extLst>
      <p:ext uri="{BB962C8B-B14F-4D97-AF65-F5344CB8AC3E}">
        <p14:creationId xmlns:p14="http://schemas.microsoft.com/office/powerpoint/2010/main" val="3342963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ED579-340E-2778-EB0B-954F458847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B483ECC-4C1D-693D-7554-5B82C56E5759}"/>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8B1C2BC6-33F4-0D89-D89D-FECB685258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from Abroad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indent="0">
              <a:buNone/>
            </a:pPr>
            <a:r>
              <a:rPr kumimoji="1" lang="en-US" altLang="ja-JP" dirty="0"/>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b="0" i="0" dirty="0"/>
              <a:t>So, how can you actually get started doing research using e-codices?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First, visit the official e-codices site.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From the list of manuscripts published online, choose one that interests you and begin by confirming its images and the structure of the T E I X M L. </a:t>
            </a:r>
          </a:p>
          <a:p>
            <a:pPr marL="0" indent="0">
              <a:buNone/>
            </a:pPr>
            <a:r>
              <a:rPr kumimoji="1" lang="en-GB" altLang="ja-JP" dirty="0"/>
              <a:t>For example, in the list view like the one shown here, you’ll find a “Description” section.</a:t>
            </a:r>
          </a:p>
          <a:p>
            <a:pPr marL="0" indent="0">
              <a:buNone/>
            </a:pPr>
            <a:r>
              <a:rPr kumimoji="1" lang="en-GB" altLang="ja-JP" dirty="0"/>
              <a:t>If you click it, on the next screen you will find a button labelled “Show X M L,” from which you can view the T E I file. </a:t>
            </a:r>
          </a:p>
          <a:p>
            <a:pPr marL="0" indent="0">
              <a:buNone/>
            </a:pPr>
            <a:r>
              <a:rPr kumimoji="1" lang="en-GB" altLang="ja-JP" dirty="0"/>
              <a:t>Alternatively, you can look for a “Show standard description” link within the metadata to access the same X M L.</a:t>
            </a:r>
          </a:p>
          <a:p>
            <a:pPr marL="0" indent="0">
              <a:buNone/>
            </a:pPr>
            <a:r>
              <a:rPr kumimoji="1" lang="en-GB" altLang="ja-JP" dirty="0"/>
              <a:t>If you want to do annotations or comparative research yourself, one way is to download the T</a:t>
            </a:r>
            <a:r>
              <a:rPr kumimoji="1" lang="el-GR" altLang="ja-JP" dirty="0"/>
              <a:t> </a:t>
            </a:r>
            <a:r>
              <a:rPr kumimoji="1" lang="en-GB" altLang="ja-JP" dirty="0"/>
              <a:t>E</a:t>
            </a:r>
            <a:r>
              <a:rPr kumimoji="1" lang="el-GR" altLang="ja-JP" dirty="0"/>
              <a:t> </a:t>
            </a:r>
            <a:r>
              <a:rPr kumimoji="1" lang="en-GB" altLang="ja-JP" dirty="0"/>
              <a:t>I file and open it in an editor like V S Code.</a:t>
            </a:r>
          </a:p>
          <a:p>
            <a:pPr marL="0" indent="0">
              <a:buNone/>
            </a:pPr>
            <a:r>
              <a:rPr kumimoji="1" lang="en-GB" altLang="ja-JP" dirty="0"/>
              <a:t>By referring to the existing transcriptions and annotations, and adding your own research perspective, you are more likely to make new discoveries.</a:t>
            </a:r>
          </a:p>
          <a:p>
            <a:pPr marL="0" indent="0">
              <a:buNone/>
            </a:pPr>
            <a:r>
              <a:rPr kumimoji="1" lang="en-GB" altLang="ja-JP" dirty="0"/>
              <a:t>Since e-codices is a globally recognized project, it’s also easy to share your findings in academic communities and conferences.</a:t>
            </a:r>
          </a:p>
          <a:p>
            <a:pPr marL="0" indent="0">
              <a:buNone/>
            </a:pPr>
            <a:r>
              <a:rPr kumimoji="1" lang="en-GB" altLang="ja-JP" dirty="0"/>
              <a:t>This is a great chance to explore the world of medieval manuscripts and get hands-on experience with T E I.</a:t>
            </a:r>
            <a:endParaRPr lang="en-US" altLang="ja-JP" dirty="0"/>
          </a:p>
          <a:p>
            <a:pPr marL="0" indent="0">
              <a:buNone/>
            </a:pPr>
            <a:r>
              <a:rPr kumimoji="1" lang="en-US" altLang="ja-JP" dirty="0"/>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kumimoji="1" lang="en-US" altLang="ja-JP" dirty="0"/>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b="0" i="0" dirty="0"/>
              <a:t>So, how can you actually get started doing research using e-codices?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First, visit the official e-codices site.</a:t>
            </a:r>
            <a:r>
              <a:rPr lang="en-US" b="0" dirty="0"/>
              <a:t> </a:t>
            </a:r>
            <a:r>
              <a:rPr lang="en-GB" b="0" dirty="0"/>
              <a:t>(</a:t>
            </a:r>
            <a:r>
              <a:rPr lang="en-US" altLang="ja-JP" sz="1100" dirty="0">
                <a:solidFill>
                  <a:schemeClr val="accent5"/>
                </a:solidFill>
                <a:hlinkClick r:id="rId3">
                  <a:extLst>
                    <a:ext uri="{A12FA001-AC4F-418D-AE19-62706E023703}">
                      <ahyp:hlinkClr xmlns:ahyp="http://schemas.microsoft.com/office/drawing/2018/hyperlinkcolor" val="tx"/>
                    </a:ext>
                  </a:extLst>
                </a:hlinkClick>
              </a:rPr>
              <a:t>https://www.e-codices.unifr.ch/en</a:t>
            </a:r>
            <a:r>
              <a:rPr lang="en-US" altLang="ja-JP" sz="1100" b="0" dirty="0">
                <a:solidFill>
                  <a:schemeClr val="accent5"/>
                </a:solidFill>
              </a:rPr>
              <a: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From the list of manuscripts published online, choose one that interests you and begin by confirming its images and the structure of the TEI/XML. </a:t>
            </a:r>
          </a:p>
          <a:p>
            <a:pPr marL="0" indent="0">
              <a:buNone/>
            </a:pPr>
            <a:r>
              <a:rPr kumimoji="1" lang="en-GB" altLang="ja-JP" dirty="0"/>
              <a:t>For example, in the list view like the one shown here, you’ll find a “Description” section.</a:t>
            </a:r>
          </a:p>
          <a:p>
            <a:pPr marL="0" indent="0">
              <a:buNone/>
            </a:pPr>
            <a:r>
              <a:rPr kumimoji="1" lang="en-GB" altLang="ja-JP" dirty="0"/>
              <a:t>If you click it, on the next screen you will find a button labelled “Show XML,” from which you can view the TEI file. </a:t>
            </a:r>
          </a:p>
          <a:p>
            <a:pPr marL="0" indent="0">
              <a:buNone/>
            </a:pPr>
            <a:r>
              <a:rPr kumimoji="1" lang="en-GB" altLang="ja-JP" dirty="0"/>
              <a:t>Alternatively, you can look for a “Show standard description” link within the metadata to access the same XML.</a:t>
            </a:r>
          </a:p>
          <a:p>
            <a:pPr marL="0" indent="0">
              <a:buNone/>
            </a:pPr>
            <a:r>
              <a:rPr kumimoji="1" lang="en-GB" altLang="ja-JP" dirty="0"/>
              <a:t>If you want to do annotations or comparative research yourself, one way is to download the TEI file and open it in an editor like VS Code.</a:t>
            </a:r>
          </a:p>
          <a:p>
            <a:pPr marL="0" indent="0">
              <a:buNone/>
            </a:pPr>
            <a:r>
              <a:rPr kumimoji="1" lang="en-GB" altLang="ja-JP" dirty="0"/>
              <a:t>By referring to the existing transcriptions and annotations, and adding your own research perspective, you are more likely to make new discoveries.</a:t>
            </a:r>
          </a:p>
          <a:p>
            <a:pPr marL="0" indent="0">
              <a:buNone/>
            </a:pPr>
            <a:r>
              <a:rPr kumimoji="1" lang="en-GB" altLang="ja-JP" dirty="0"/>
              <a:t>Since e-codices is a globally recognized project, it’s also easy to share your findings in academic communities and conferences.</a:t>
            </a:r>
          </a:p>
          <a:p>
            <a:pPr marL="0" indent="0">
              <a:buNone/>
            </a:pPr>
            <a:r>
              <a:rPr kumimoji="1" lang="en-GB" altLang="ja-JP" dirty="0"/>
              <a:t>This is a great chance to explore the world of medieval manuscripts and get hands-on experience with TEI.</a:t>
            </a:r>
          </a:p>
          <a:p>
            <a:pPr marL="0" indent="0">
              <a:buNone/>
            </a:pPr>
            <a:r>
              <a:rPr kumimoji="1" lang="en-US" altLang="ja-JP" dirty="0"/>
              <a:t>```</a:t>
            </a:r>
            <a:endParaRPr kumimoji="1" lang="ja-JP" altLang="en-US"/>
          </a:p>
        </p:txBody>
      </p:sp>
    </p:spTree>
    <p:extLst>
      <p:ext uri="{BB962C8B-B14F-4D97-AF65-F5344CB8AC3E}">
        <p14:creationId xmlns:p14="http://schemas.microsoft.com/office/powerpoint/2010/main" val="2543230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95226-3B9B-9A9A-860C-CEC988C9BFD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7835174-E0D2-9EB0-937D-01029928387B}"/>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18872D1D-34E5-4D0B-A3E1-047C59B058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from Abroad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Next, let’s look at a digital archive project of Van Gogh’s letters.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During his lifetime, Van Gogh wrote many letters to his brother Theo, his friend Gauguin, and others.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In this project, approximately 900 of Van Gogh’s letters are published along with high-resolution images.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Using T E I markup, the letters are meticulously organized by date, recipient, content, and more.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These are valuable materials that allow readers to learn more about Van Gogh’s thoughts on his art, his exchanges with fellow artists, and the evolution of his ideas over time. </a:t>
            </a:r>
            <a:br>
              <a:rPr lang="ja-JP" altLang="en-US"/>
            </a:b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Next, let’s look at a digital archive project of Van Gogh’s letters. (https://</a:t>
            </a:r>
            <a:r>
              <a:rPr lang="en-US" altLang="ja-JP" dirty="0" err="1"/>
              <a:t>vangoghletters.org</a:t>
            </a:r>
            <a:r>
              <a:rPr lang="en-US" altLang="ja-JP" dirty="0"/>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During his lifetime, Van Gogh wrote many letters to his brother Theo, his friend Gauguin, and others.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In this project, approximately 900 of Van Gogh’s letters are published along with high-resolution images.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Using TEI markup, the letters are meticulously organized by date, recipient, content, and more.</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These are valuable materials that allow readers to learn more about Van Gogh’s thoughts on his art, his exchanges with fellow artists, and the evolution of his ideas over time. </a:t>
            </a:r>
            <a:br>
              <a:rPr lang="ja-JP" altLang="en-US"/>
            </a:br>
            <a:r>
              <a:rPr lang="en-US" altLang="ja-JP" dirty="0"/>
              <a:t>```</a:t>
            </a:r>
          </a:p>
        </p:txBody>
      </p:sp>
    </p:spTree>
    <p:extLst>
      <p:ext uri="{BB962C8B-B14F-4D97-AF65-F5344CB8AC3E}">
        <p14:creationId xmlns:p14="http://schemas.microsoft.com/office/powerpoint/2010/main" val="3007333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1ECAE-DE3B-2C17-D0F2-8CD68A2329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41215E8-C3F2-ACF8-8740-347187BD3D3D}"/>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5AB85315-54E2-FA33-32C9-04C95BD857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from Abroad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Many of Van Gogh’s letters have already been published, and this site provides each of his letters and related documents as X M L files in T E I format.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These X M L files can be freely used, as long as the rules specified by the Creative Commons license are followed: non-commercial use, proper attribution, and applying the same license to derivative works.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Each file contains letter-specific metadata (such as title, number, date, and correspondents), full transcriptions, translations, annotations, textual notes, and information linking each transcribed page to its corresponding image.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As shown on the right side of the screen, you can compare manuscript images and the T E I-format metadata and letter text side by side on the same screen.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Many of Van Gogh’s letters have already been published, and this site provides each of his letters and related documents as XML files in TEI format.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These XML files can be freely used, as long as the rules specified by the Creative Commons license (</a:t>
            </a:r>
            <a:r>
              <a:rPr lang="en-US" altLang="ja-JP" dirty="0"/>
              <a:t>https://</a:t>
            </a:r>
            <a:r>
              <a:rPr lang="en-US" altLang="ja-JP" dirty="0" err="1"/>
              <a:t>creativecommons.org</a:t>
            </a:r>
            <a:r>
              <a:rPr lang="en-GB" altLang="ja-JP" dirty="0"/>
              <a:t>) are followed: non-commercial use, proper attribution, and applying the same license to derivative works.</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Each file contains letter-specific metadata (such as title, number, date, and correspondents), full transcriptions, translations, annotations, textual notes, and information linking each transcribed page to its corresponding image (facsimile element).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a:t>As shown on the right side of the screen, you can compare manuscript images and the TEI-format metadata and letter text side by side on the same screen.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158750" indent="0">
              <a:buNone/>
            </a:pPr>
            <a:endParaRPr kumimoji="1" lang="ja-JP" altLang="en-US"/>
          </a:p>
        </p:txBody>
      </p:sp>
    </p:spTree>
    <p:extLst>
      <p:ext uri="{BB962C8B-B14F-4D97-AF65-F5344CB8AC3E}">
        <p14:creationId xmlns:p14="http://schemas.microsoft.com/office/powerpoint/2010/main" val="4203090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Topic: </a:t>
            </a:r>
            <a:r>
              <a:rPr lang="en-GB" altLang="ja-JP" dirty="0">
                <a:effectLst/>
                <a:latin typeface="Helvetica Neue" panose="02000503000000020004" pitchFamily="2" charset="0"/>
              </a:rPr>
              <a:t>Case</a:t>
            </a:r>
            <a:r>
              <a:rPr lang="en-US" altLang="ja-JP" dirty="0">
                <a:effectLst/>
                <a:latin typeface="Helvetica Neue" panose="02000503000000020004" pitchFamily="2" charset="0"/>
              </a:rPr>
              <a:t> </a:t>
            </a:r>
            <a:r>
              <a:rPr lang="en-GB" altLang="ja-JP" dirty="0">
                <a:effectLst/>
                <a:latin typeface="Helvetica Neue" panose="02000503000000020004" pitchFamily="2" charset="0"/>
              </a:rPr>
              <a:t>Studies from Abroad</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This slide introduces the main T E I tags used in the Van Gogh letters project.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First, ”</a:t>
            </a:r>
            <a:r>
              <a:rPr lang="en-US" dirty="0" err="1"/>
              <a:t>corresp</a:t>
            </a:r>
            <a:r>
              <a:rPr lang="en-US" dirty="0"/>
              <a:t> Desk”, is an important tag that summarizes letter-specific metadata such as sender, recipient, and date.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Names of people are marked with “</a:t>
            </a:r>
            <a:r>
              <a:rPr lang="en-US" dirty="0" err="1"/>
              <a:t>persName</a:t>
            </a:r>
            <a:r>
              <a:rPr lang="en-US" dirty="0"/>
              <a:t>”, and places with “place-Name”.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Furthermore, works or book titles mentioned in the letter, are marked up with ”title”, and annotations or translator comments are managed with “note.”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To preserve layout structure, “p b”, and “l b”, mark page, and line breaks respectively.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The hi tag is used to express textual features like emphasis or strikethrough.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These tags help preserve the letters in a searchable and analyzable format, while staying true to their original structure. </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This slide introduces the main TEI tags used in the Van Gogh letter project.</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First, &lt;</a:t>
            </a:r>
            <a:r>
              <a:rPr lang="en-US" dirty="0" err="1"/>
              <a:t>correspDesc</a:t>
            </a:r>
            <a:r>
              <a:rPr lang="en-US" dirty="0"/>
              <a:t>&gt; is an important tag that summarizes letter-specific metadata such as sender, recipient, and date.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Names of people are marked with &lt;</a:t>
            </a:r>
            <a:r>
              <a:rPr lang="en-US" dirty="0" err="1"/>
              <a:t>persName</a:t>
            </a:r>
            <a:r>
              <a:rPr lang="en-US" dirty="0"/>
              <a:t>&gt;, and places with &lt;</a:t>
            </a:r>
            <a:r>
              <a:rPr lang="en-US" dirty="0" err="1"/>
              <a:t>placeName</a:t>
            </a:r>
            <a:r>
              <a:rPr lang="en-US" dirty="0"/>
              <a:t>&gt;.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Furthermore, works or book titles mentioned in the letter are marked up with &lt;title&gt;, and annotations or translator comments are managed with &lt;note&gt;.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To preserve layout structure, &lt;pb&gt; and &lt;</a:t>
            </a:r>
            <a:r>
              <a:rPr lang="en-US" dirty="0" err="1"/>
              <a:t>lb</a:t>
            </a:r>
            <a:r>
              <a:rPr lang="en-US" dirty="0"/>
              <a:t>&gt; mark page and line breaks. </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The &lt;hi&gt; tag is used to express textual features like emphasis or strikethrough.</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dirty="0"/>
              <a:t>These tags help preserve the letters in a searchable and analyzable format while staying true to their original structure. </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a:t>
            </a:r>
          </a:p>
          <a:p>
            <a:pPr marL="158750" indent="0">
              <a:buNone/>
            </a:pPr>
            <a:endParaRPr kumimoji="1" lang="ja-JP" altLang="en-US"/>
          </a:p>
        </p:txBody>
      </p:sp>
    </p:spTree>
    <p:extLst>
      <p:ext uri="{BB962C8B-B14F-4D97-AF65-F5344CB8AC3E}">
        <p14:creationId xmlns:p14="http://schemas.microsoft.com/office/powerpoint/2010/main" val="4124743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Topic:</a:t>
            </a:r>
            <a:r>
              <a:rPr lang="en-GB" altLang="ja-JP" dirty="0"/>
              <a:t>Summary</a:t>
            </a:r>
            <a:br>
              <a:rPr lang="en-GB" altLang="ja-JP" dirty="0"/>
            </a:br>
            <a:r>
              <a:rPr lang="en-GB" altLang="ja-JP" dirty="0" err="1"/>
              <a:t>Voice:Joanna</a:t>
            </a:r>
            <a:endParaRPr lang="en-US" altLang="ja-JP" dirty="0"/>
          </a:p>
          <a:p>
            <a:pPr marL="0" lvl="0" indent="0">
              <a:buNone/>
            </a:pPr>
            <a:endParaRPr kumimoji="1" lang="en-US" altLang="ja-JP" dirty="0"/>
          </a:p>
          <a:p>
            <a:pPr marL="0" lvl="0" indent="0">
              <a:buNone/>
            </a:pPr>
            <a:r>
              <a:rPr kumimoji="1" lang="en-US" altLang="ja-JP" dirty="0"/>
              <a:t>```text</a:t>
            </a:r>
          </a:p>
          <a:p>
            <a:pPr marL="0" lvl="0" indent="0">
              <a:buNone/>
            </a:pPr>
            <a:r>
              <a:rPr lang="en-US" altLang="ja-JP" dirty="0"/>
              <a:t>Seeing these examples may have sparked your interest.</a:t>
            </a:r>
          </a:p>
          <a:p>
            <a:pPr marL="0" lvl="0" indent="0">
              <a:buNone/>
            </a:pPr>
            <a:r>
              <a:rPr lang="en-US" altLang="ja-JP" dirty="0"/>
              <a:t>To get started, begin by selecting the text you want to work with and identifying what kinds of information you’d like to mark up using T</a:t>
            </a:r>
            <a:r>
              <a:rPr lang="el-GR" altLang="ja-JP" dirty="0"/>
              <a:t> </a:t>
            </a:r>
            <a:r>
              <a:rPr lang="en-US" altLang="ja-JP" dirty="0"/>
              <a:t>E</a:t>
            </a:r>
            <a:r>
              <a:rPr lang="el-GR" altLang="ja-JP" dirty="0"/>
              <a:t> </a:t>
            </a:r>
            <a:r>
              <a:rPr lang="en-US" altLang="ja-JP" dirty="0"/>
              <a:t>I.</a:t>
            </a:r>
          </a:p>
          <a:p>
            <a:pPr marL="0" lvl="0" indent="0">
              <a:buNone/>
            </a:pPr>
            <a:r>
              <a:rPr lang="en-US" altLang="ja-JP" dirty="0"/>
              <a:t>You can also join existing domestic or international projects or study groups to familiarize with the workflow.</a:t>
            </a:r>
          </a:p>
          <a:p>
            <a:pPr marL="0" lvl="0" indent="0">
              <a:buNone/>
            </a:pPr>
            <a:r>
              <a:rPr kumimoji="1" lang="en-US" altLang="ja-JP" dirty="0"/>
              <a:t>```</a:t>
            </a:r>
          </a:p>
          <a:p>
            <a:pPr marL="0" lvl="0" indent="0">
              <a:buNone/>
            </a:pPr>
            <a:endParaRPr kumimoji="1" lang="en-US" altLang="ja-JP" dirty="0"/>
          </a:p>
          <a:p>
            <a:pPr marL="0" lvl="0" indent="0">
              <a:buNone/>
            </a:pPr>
            <a:r>
              <a:rPr kumimoji="1" lang="en-US" altLang="ja-JP" dirty="0"/>
              <a:t>```description</a:t>
            </a:r>
          </a:p>
          <a:p>
            <a:pPr marL="0" lvl="0" indent="0">
              <a:buNone/>
            </a:pPr>
            <a:r>
              <a:rPr lang="en-US" altLang="ja-JP" dirty="0"/>
              <a:t>Seeing these examples may have sparked your interest.</a:t>
            </a:r>
          </a:p>
          <a:p>
            <a:pPr marL="0" lvl="0" indent="0">
              <a:buNone/>
            </a:pPr>
            <a:r>
              <a:rPr lang="en-US" altLang="ja-JP" dirty="0"/>
              <a:t>To get started, begin by selecting the text you want to work with and identifying what kinds of information you’d like to mark up using TEI.</a:t>
            </a:r>
          </a:p>
          <a:p>
            <a:pPr marL="0" lvl="0" indent="0">
              <a:buNone/>
            </a:pPr>
            <a:r>
              <a:rPr lang="en-US" altLang="ja-JP" dirty="0"/>
              <a:t>You can also join existing domestic or international projects or study groups to familiarize with the workflow.</a:t>
            </a:r>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kumimoji="1" lang="en-US" altLang="ja-JP" dirty="0"/>
              <a:t>```</a:t>
            </a:r>
          </a:p>
          <a:p>
            <a:pPr marL="0" lvl="0" indent="0">
              <a:buNone/>
            </a:pPr>
            <a:endParaRPr lang="en-US" altLang="ja-JP" dirty="0"/>
          </a:p>
        </p:txBody>
      </p:sp>
    </p:spTree>
    <p:extLst>
      <p:ext uri="{BB962C8B-B14F-4D97-AF65-F5344CB8AC3E}">
        <p14:creationId xmlns:p14="http://schemas.microsoft.com/office/powerpoint/2010/main" val="2213173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2EC00-BA1A-C4C6-2385-1F0E872BBC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26E51A2-5C9C-9523-56C8-E8C93CB99943}"/>
              </a:ext>
            </a:extLst>
          </p:cNvPr>
          <p:cNvSpPr>
            <a:spLocks noGrp="1" noRot="1" noChangeAspect="1"/>
          </p:cNvSpPr>
          <p:nvPr>
            <p:ph type="sldImg"/>
          </p:nvPr>
        </p:nvSpPr>
        <p:spPr>
          <a:xfrm>
            <a:off x="381000" y="685800"/>
            <a:ext cx="6096000" cy="3429000"/>
          </a:xfrm>
        </p:spPr>
      </p:sp>
      <p:sp>
        <p:nvSpPr>
          <p:cNvPr id="3" name="ノート プレースホルダー 2">
            <a:extLst>
              <a:ext uri="{FF2B5EF4-FFF2-40B4-BE49-F238E27FC236}">
                <a16:creationId xmlns:a16="http://schemas.microsoft.com/office/drawing/2014/main" id="{0738DAB5-A2C0-D9AD-B173-E7842E6D2A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r>
              <a:rPr lang="en-US" altLang="ja-JP" dirty="0"/>
              <a:t>Topic:</a:t>
            </a:r>
            <a:r>
              <a:rPr lang="en-GB" altLang="ja-JP" dirty="0"/>
              <a:t>Summary</a:t>
            </a:r>
            <a:br>
              <a:rPr lang="en-GB" altLang="ja-JP" dirty="0"/>
            </a:b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mj-lt"/>
              <a:buNone/>
              <a:tabLst/>
              <a:defRPr/>
            </a:pPr>
            <a:endParaRPr lang="en-US" altLang="ja-JP" dirty="0"/>
          </a:p>
          <a:p>
            <a:pPr marL="0" indent="0">
              <a:buNone/>
            </a:pPr>
            <a:r>
              <a:rPr lang="en-US" altLang="ja-JP" dirty="0"/>
              <a:t>```text</a:t>
            </a:r>
          </a:p>
          <a:p>
            <a:pPr marL="0" indent="0">
              <a:buNone/>
            </a:pPr>
            <a:r>
              <a:rPr kumimoji="1" lang="en-GB" altLang="ja-JP" dirty="0"/>
              <a:t>T E I, not only streamlines text analysis, but also helps you clearly communicate what’s important to other researchers and readers.</a:t>
            </a:r>
          </a:p>
          <a:p>
            <a:pPr marL="0" indent="0">
              <a:buNone/>
            </a:pPr>
            <a:r>
              <a:rPr kumimoji="1" lang="en-GB" altLang="ja-JP" dirty="0"/>
              <a:t>It helps highlight the appeal of your research, organize key points, and share your results.</a:t>
            </a:r>
          </a:p>
          <a:p>
            <a:pPr marL="0" indent="0">
              <a:buNone/>
            </a:pPr>
            <a:r>
              <a:rPr kumimoji="1" lang="en-GB" altLang="ja-JP" dirty="0"/>
              <a:t>This aligns with the core principles of digital humanities. </a:t>
            </a:r>
          </a:p>
          <a:p>
            <a:pPr marL="0" indent="0">
              <a:buNone/>
            </a:pPr>
            <a:r>
              <a:rPr kumimoji="1" lang="en-GB" altLang="ja-JP" dirty="0"/>
              <a:t>We encourage you to keep using T E I in ways that suit your research.</a:t>
            </a:r>
          </a:p>
          <a:p>
            <a:pPr marL="0" indent="0">
              <a:buNone/>
            </a:pPr>
            <a:r>
              <a:rPr kumimoji="1" lang="en-GB" altLang="ja-JP" dirty="0"/>
              <a:t>There are also many exciting T E I pro jects happening worldwide beyond those introduced today.</a:t>
            </a:r>
          </a:p>
          <a:p>
            <a:pPr marL="0" indent="0">
              <a:buNone/>
            </a:pPr>
            <a:r>
              <a:rPr kumimoji="1" lang="en-GB" altLang="ja-JP" dirty="0"/>
              <a:t>If you come up with ideas like ,“What if I tried this?”, I hope you’ll actively share and explore them with the community.</a:t>
            </a:r>
          </a:p>
          <a:p>
            <a:pPr marL="0" indent="0">
              <a:buNone/>
            </a:pPr>
            <a:r>
              <a:rPr kumimoji="1" lang="en-GB" altLang="ja-JP" dirty="0"/>
              <a:t>Thank you so much for watching!</a:t>
            </a:r>
          </a:p>
          <a:p>
            <a:pPr marL="0" indent="0">
              <a:buNone/>
            </a:pPr>
            <a:r>
              <a:rPr lang="en-US" altLang="ja-JP" dirty="0"/>
              <a:t>```</a:t>
            </a:r>
          </a:p>
          <a:p>
            <a:pPr marL="0" indent="0">
              <a:buNone/>
            </a:pPr>
            <a:endParaRPr lang="en-US" altLang="ja-JP" dirty="0"/>
          </a:p>
          <a:p>
            <a:pPr marL="0" indent="0">
              <a:buNone/>
            </a:pPr>
            <a:r>
              <a:rPr lang="en-US" altLang="ja-JP" dirty="0"/>
              <a:t>```description</a:t>
            </a:r>
          </a:p>
          <a:p>
            <a:pPr marL="0" indent="0">
              <a:buNone/>
            </a:pPr>
            <a:r>
              <a:rPr kumimoji="1" lang="en-GB" altLang="ja-JP" dirty="0"/>
              <a:t>TEI not only streamlines text analysis, but also helps you clearly communicate what’s important to other researchers and readers.</a:t>
            </a:r>
          </a:p>
          <a:p>
            <a:pPr marL="0" indent="0">
              <a:buNone/>
            </a:pPr>
            <a:r>
              <a:rPr kumimoji="1" lang="en-GB" altLang="ja-JP" dirty="0"/>
              <a:t>It helps highlight the appeal of your research, organize key points, and share your results.</a:t>
            </a:r>
          </a:p>
          <a:p>
            <a:pPr marL="0" indent="0">
              <a:buNone/>
            </a:pPr>
            <a:r>
              <a:rPr kumimoji="1" lang="en-GB" altLang="ja-JP" dirty="0"/>
              <a:t>This aligns with the core principles of digital humanities. </a:t>
            </a:r>
          </a:p>
          <a:p>
            <a:pPr marL="0" indent="0">
              <a:buNone/>
            </a:pPr>
            <a:r>
              <a:rPr kumimoji="1" lang="en-GB" altLang="ja-JP" dirty="0"/>
              <a:t>We encourage you to keep using TEI in ways that suit your research.</a:t>
            </a:r>
          </a:p>
          <a:p>
            <a:pPr marL="0" indent="0">
              <a:buNone/>
            </a:pPr>
            <a:r>
              <a:rPr kumimoji="1" lang="en-GB" altLang="ja-JP" dirty="0"/>
              <a:t>There are also many exciting TEI projects happening worldwide beyond those introduced today.</a:t>
            </a:r>
          </a:p>
          <a:p>
            <a:pPr marL="0" indent="0">
              <a:buNone/>
            </a:pPr>
            <a:r>
              <a:rPr kumimoji="1" lang="en-GB" altLang="ja-JP" dirty="0"/>
              <a:t>If you come up with ideas like “What if I tried this?”, I hope you’ll actively share and explore them with the community.</a:t>
            </a:r>
          </a:p>
          <a:p>
            <a:pPr marL="0" indent="0">
              <a:buNone/>
            </a:pPr>
            <a:r>
              <a:rPr kumimoji="1" lang="en-GB" altLang="ja-JP" dirty="0"/>
              <a:t>Thank you so much for watching!</a:t>
            </a:r>
          </a:p>
          <a:p>
            <a:pPr marL="0" indent="0">
              <a:buNone/>
            </a:pPr>
            <a:r>
              <a:rPr kumimoji="1" lang="en-US" altLang="ja-JP" dirty="0"/>
              <a:t>```</a:t>
            </a:r>
            <a:endParaRPr kumimoji="1" lang="ja-JP" altLang="en-US"/>
          </a:p>
        </p:txBody>
      </p:sp>
    </p:spTree>
    <p:extLst>
      <p:ext uri="{BB962C8B-B14F-4D97-AF65-F5344CB8AC3E}">
        <p14:creationId xmlns:p14="http://schemas.microsoft.com/office/powerpoint/2010/main" val="120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3200" b="1" i="0">
                <a:solidFill>
                  <a:schemeClr val="dk2"/>
                </a:solidFill>
                <a:latin typeface="BIZ UDPGothic" panose="020B0400000000000000" pitchFamily="34" charset="-128"/>
                <a:ea typeface="BIZ UDPGothic" panose="020B0400000000000000" pitchFamily="34" charset="-128"/>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r>
              <a:rPr lang="ja-JP" altLang="en-US"/>
              <a:t>マスター タイトルの書式設定</a:t>
            </a:r>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 name="Google Shape;12;p2"/>
          <p:cNvSpPr/>
          <p:nvPr/>
        </p:nvSpPr>
        <p:spPr>
          <a:xfrm>
            <a:off x="6659861" y="2533163"/>
            <a:ext cx="7218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 name="Google Shape;13;p2"/>
          <p:cNvSpPr/>
          <p:nvPr/>
        </p:nvSpPr>
        <p:spPr>
          <a:xfrm>
            <a:off x="-1" y="2533163"/>
            <a:ext cx="7218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45208813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
        <p:cNvGrpSpPr/>
        <p:nvPr/>
      </p:nvGrpSpPr>
      <p:grpSpPr>
        <a:xfrm>
          <a:off x="0" y="0"/>
          <a:ext cx="0" cy="0"/>
          <a:chOff x="0" y="0"/>
          <a:chExt cx="0" cy="0"/>
        </a:xfrm>
      </p:grpSpPr>
      <p:sp>
        <p:nvSpPr>
          <p:cNvPr id="16" name="Google Shape;16;p3"/>
          <p:cNvSpPr/>
          <p:nvPr/>
        </p:nvSpPr>
        <p:spPr>
          <a:xfrm>
            <a:off x="0" y="0"/>
            <a:ext cx="9144000" cy="3993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7" name="Google Shape;17;p3"/>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000" b="1" i="0">
                <a:solidFill>
                  <a:schemeClr val="lt1"/>
                </a:solidFill>
                <a:latin typeface="BIZ UDPGothic" panose="020B0400000000000000" pitchFamily="34" charset="-128"/>
                <a:ea typeface="BIZ UDPGothic" panose="020B0400000000000000" pitchFamily="34" charset="-128"/>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r>
              <a:rPr lang="ja-JP" altLang="en-US"/>
              <a:t>マスター タイトルの書式設定</a:t>
            </a:r>
            <a:endParaRPr/>
          </a:p>
        </p:txBody>
      </p:sp>
      <p:sp>
        <p:nvSpPr>
          <p:cNvPr id="18" name="Google Shape;18;p3"/>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2400" b="0" i="0">
                <a:solidFill>
                  <a:schemeClr val="lt1"/>
                </a:solidFill>
                <a:latin typeface="BIZ UDPGothic" panose="020B0400000000000000" pitchFamily="34" charset="-128"/>
                <a:ea typeface="BIZ UDPGothic" panose="020B0400000000000000" pitchFamily="34" charset="-128"/>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2400" b="1">
                <a:solidFill>
                  <a:schemeClr val="lt1"/>
                </a:solidFill>
              </a:defRPr>
            </a:lvl4pPr>
            <a:lvl5pPr lvl="4" algn="ctr" rtl="0">
              <a:spcBef>
                <a:spcPts val="0"/>
              </a:spcBef>
              <a:spcAft>
                <a:spcPts val="0"/>
              </a:spcAft>
              <a:buClr>
                <a:schemeClr val="lt1"/>
              </a:buClr>
              <a:buSzPts val="2400"/>
              <a:buNone/>
              <a:defRPr sz="2400" b="1">
                <a:solidFill>
                  <a:schemeClr val="lt1"/>
                </a:solidFill>
              </a:defRPr>
            </a:lvl5pPr>
            <a:lvl6pPr lvl="5" algn="ctr" rtl="0">
              <a:spcBef>
                <a:spcPts val="0"/>
              </a:spcBef>
              <a:spcAft>
                <a:spcPts val="0"/>
              </a:spcAft>
              <a:buClr>
                <a:schemeClr val="lt1"/>
              </a:buClr>
              <a:buSzPts val="2400"/>
              <a:buNone/>
              <a:defRPr sz="2400" b="1">
                <a:solidFill>
                  <a:schemeClr val="lt1"/>
                </a:solidFill>
              </a:defRPr>
            </a:lvl6pPr>
            <a:lvl7pPr lvl="6" algn="ctr" rtl="0">
              <a:spcBef>
                <a:spcPts val="0"/>
              </a:spcBef>
              <a:spcAft>
                <a:spcPts val="0"/>
              </a:spcAft>
              <a:buClr>
                <a:schemeClr val="lt1"/>
              </a:buClr>
              <a:buSzPts val="2400"/>
              <a:buNone/>
              <a:defRPr sz="2400" b="1">
                <a:solidFill>
                  <a:schemeClr val="lt1"/>
                </a:solidFill>
              </a:defRPr>
            </a:lvl7pPr>
            <a:lvl8pPr lvl="7" algn="ctr" rtl="0">
              <a:spcBef>
                <a:spcPts val="0"/>
              </a:spcBef>
              <a:spcAft>
                <a:spcPts val="0"/>
              </a:spcAft>
              <a:buClr>
                <a:schemeClr val="lt1"/>
              </a:buClr>
              <a:buSzPts val="2400"/>
              <a:buNone/>
              <a:defRPr sz="2400" b="1">
                <a:solidFill>
                  <a:schemeClr val="lt1"/>
                </a:solidFill>
              </a:defRPr>
            </a:lvl8pPr>
            <a:lvl9pPr lvl="8" algn="ctr" rtl="0">
              <a:spcBef>
                <a:spcPts val="0"/>
              </a:spcBef>
              <a:spcAft>
                <a:spcPts val="0"/>
              </a:spcAft>
              <a:buClr>
                <a:schemeClr val="lt1"/>
              </a:buClr>
              <a:buSzPts val="2400"/>
              <a:buNone/>
              <a:defRPr sz="2400" b="1">
                <a:solidFill>
                  <a:schemeClr val="lt1"/>
                </a:solidFill>
              </a:defRPr>
            </a:lvl9pPr>
          </a:lstStyle>
          <a:p>
            <a:r>
              <a:rPr lang="ja-JP" altLang="en-US"/>
              <a:t>マスター サブタイトルの書式設定</a:t>
            </a:r>
            <a:endParaRPr/>
          </a:p>
        </p:txBody>
      </p:sp>
      <p:sp>
        <p:nvSpPr>
          <p:cNvPr id="19" name="Google Shape;19;p3"/>
          <p:cNvSpPr/>
          <p:nvPr/>
        </p:nvSpPr>
        <p:spPr>
          <a:xfrm>
            <a:off x="3047704" y="3992850"/>
            <a:ext cx="3047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 name="Google Shape;20;p3"/>
          <p:cNvSpPr/>
          <p:nvPr/>
        </p:nvSpPr>
        <p:spPr>
          <a:xfrm>
            <a:off x="6096271" y="3992850"/>
            <a:ext cx="3047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 name="Google Shape;21;p3"/>
          <p:cNvSpPr/>
          <p:nvPr/>
        </p:nvSpPr>
        <p:spPr>
          <a:xfrm>
            <a:off x="1" y="3992850"/>
            <a:ext cx="3047700" cy="771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 name="Google Shape;22;p3"/>
          <p:cNvSpPr txBox="1">
            <a:spLocks noGrp="1"/>
          </p:cNvSpPr>
          <p:nvPr>
            <p:ph type="sldNum" idx="12"/>
          </p:nvPr>
        </p:nvSpPr>
        <p:spPr>
          <a:xfrm>
            <a:off x="0" y="4717811"/>
            <a:ext cx="9144000" cy="313500"/>
          </a:xfrm>
          <a:prstGeom prst="rect">
            <a:avLst/>
          </a:prstGeom>
        </p:spPr>
        <p:txBody>
          <a:bodyPr spcFirstLastPara="1" wrap="square" lIns="91425" tIns="91425" rIns="91425" bIns="91425" anchor="t" anchorCtr="0">
            <a:noAutofit/>
          </a:bodyPr>
          <a:lstStyle>
            <a:lvl1pPr lvl="0" algn="ctr">
              <a:buNone/>
              <a:defRPr b="0" i="0"/>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231685654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name="3_タイトルとコンテンツ">
    <p:bg>
      <p:bgPr>
        <a:solidFill>
          <a:schemeClr val="bg1"/>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63696FB-5032-2C33-044E-CF9EE241F81D}"/>
              </a:ext>
            </a:extLst>
          </p:cNvPr>
          <p:cNvSpPr/>
          <p:nvPr/>
        </p:nvSpPr>
        <p:spPr>
          <a:xfrm>
            <a:off x="0" y="-3644"/>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000">
              <a:solidFill>
                <a:schemeClr val="bg1"/>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a:xfrm>
            <a:off x="457200" y="87474"/>
            <a:ext cx="8229600" cy="972108"/>
          </a:xfrm>
          <a:prstGeom prst="rect">
            <a:avLst/>
          </a:prstGeom>
        </p:spPr>
        <p:txBody>
          <a:bodyPr>
            <a:normAutofit/>
          </a:bodyPr>
          <a:lstStyle>
            <a:lvl1pPr>
              <a:defRPr sz="3200">
                <a:solidFill>
                  <a:schemeClr val="bg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8" name="コンテンツ プレースホルダー 2"/>
          <p:cNvSpPr>
            <a:spLocks noGrp="1"/>
          </p:cNvSpPr>
          <p:nvPr>
            <p:ph idx="1"/>
          </p:nvPr>
        </p:nvSpPr>
        <p:spPr>
          <a:xfrm>
            <a:off x="782852" y="1200155"/>
            <a:ext cx="7903948" cy="3394472"/>
          </a:xfrm>
          <a:prstGeom prst="rect">
            <a:avLst/>
          </a:prstGeom>
        </p:spPr>
        <p:txBody>
          <a:bodyPr>
            <a:normAutofit/>
          </a:bodyPr>
          <a:lstStyle>
            <a:lvl1pPr marL="0" indent="0" eaLnBrk="1">
              <a:lnSpc>
                <a:spcPct val="110000"/>
              </a:lnSpc>
              <a:buFont typeface="Wingdings" panose="05000000000000000000" pitchFamily="2" charset="2"/>
              <a:buNone/>
              <a:defRPr sz="2400">
                <a:latin typeface="BIZ UDPGothic" panose="020B0400000000000000" pitchFamily="34" charset="-128"/>
                <a:ea typeface="BIZ UDPGothic" panose="020B0400000000000000" pitchFamily="34" charset="-128"/>
              </a:defRPr>
            </a:lvl1pPr>
            <a:lvl2pPr marL="335720" indent="-130957" eaLnBrk="1">
              <a:buFont typeface="Wingdings" panose="05000000000000000000" pitchFamily="2" charset="2"/>
              <a:buChar char=""/>
              <a:tabLst/>
              <a:defRPr sz="2400">
                <a:latin typeface="BIZ UDPGothic" panose="020B0400000000000000" pitchFamily="34" charset="-128"/>
                <a:ea typeface="BIZ UDPGothic" panose="020B0400000000000000" pitchFamily="34" charset="-128"/>
              </a:defRPr>
            </a:lvl2pPr>
            <a:lvl3pPr marL="540490" indent="-138101" eaLnBrk="1">
              <a:buFont typeface="游ゴシック" panose="020B0400000000000000" pitchFamily="50" charset="-128"/>
              <a:buChar char="-"/>
              <a:defRPr sz="2000">
                <a:latin typeface="BIZ UDPGothic" panose="020B0400000000000000" pitchFamily="34" charset="-128"/>
                <a:ea typeface="BIZ UDPGothic" panose="020B0400000000000000" pitchFamily="34" charset="-128"/>
              </a:defRPr>
            </a:lvl3pPr>
            <a:lvl4pPr marL="741686" indent="0">
              <a:buNone/>
              <a:defRPr sz="2000">
                <a:latin typeface="BIZ UDPGothic" panose="020B0400000000000000" pitchFamily="34" charset="-128"/>
                <a:ea typeface="BIZ UDPGothic" panose="020B0400000000000000" pitchFamily="34" charset="-128"/>
              </a:defRPr>
            </a:lvl4pPr>
            <a:lvl5pPr marL="672638" indent="-132148" eaLnBrk="1">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p:txBody>
      </p:sp>
      <p:sp>
        <p:nvSpPr>
          <p:cNvPr id="4" name="Google Shape;59;p8">
            <a:extLst>
              <a:ext uri="{FF2B5EF4-FFF2-40B4-BE49-F238E27FC236}">
                <a16:creationId xmlns:a16="http://schemas.microsoft.com/office/drawing/2014/main" id="{00D67FBA-F066-9867-8056-EF48ECD19EC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0;p8">
            <a:extLst>
              <a:ext uri="{FF2B5EF4-FFF2-40B4-BE49-F238E27FC236}">
                <a16:creationId xmlns:a16="http://schemas.microsoft.com/office/drawing/2014/main" id="{52E464C6-1E3C-EE9F-E330-5BA9F99E67CB}"/>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1;p8">
            <a:extLst>
              <a:ext uri="{FF2B5EF4-FFF2-40B4-BE49-F238E27FC236}">
                <a16:creationId xmlns:a16="http://schemas.microsoft.com/office/drawing/2014/main" id="{B2342AFD-156D-8E8E-C1CD-8479FF433697}"/>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 name="Google Shape;62;p8">
            <a:extLst>
              <a:ext uri="{FF2B5EF4-FFF2-40B4-BE49-F238E27FC236}">
                <a16:creationId xmlns:a16="http://schemas.microsoft.com/office/drawing/2014/main" id="{AFE9CB05-7C3A-B19A-D12F-532957D1BA4F}"/>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0" name="Google Shape;38;p5">
            <a:extLst>
              <a:ext uri="{FF2B5EF4-FFF2-40B4-BE49-F238E27FC236}">
                <a16:creationId xmlns:a16="http://schemas.microsoft.com/office/drawing/2014/main" id="{485A3DD4-FE69-D0A9-3DE5-BC9625908E7E}"/>
              </a:ext>
            </a:extLst>
          </p:cNvPr>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28027982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タイトルとコンテンツ">
    <p:bg>
      <p:bgPr>
        <a:solidFill>
          <a:schemeClr val="bg1"/>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63696FB-5032-2C33-044E-CF9EE241F81D}"/>
              </a:ext>
            </a:extLst>
          </p:cNvPr>
          <p:cNvSpPr/>
          <p:nvPr/>
        </p:nvSpPr>
        <p:spPr>
          <a:xfrm>
            <a:off x="0" y="-3644"/>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000">
              <a:solidFill>
                <a:schemeClr val="bg1"/>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a:xfrm>
            <a:off x="457200" y="87474"/>
            <a:ext cx="8229600" cy="972108"/>
          </a:xfrm>
          <a:prstGeom prst="rect">
            <a:avLst/>
          </a:prstGeom>
        </p:spPr>
        <p:txBody>
          <a:bodyPr>
            <a:normAutofit/>
          </a:bodyPr>
          <a:lstStyle>
            <a:lvl1pPr>
              <a:defRPr sz="3200">
                <a:solidFill>
                  <a:schemeClr val="bg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8" name="コンテンツ プレースホルダー 2"/>
          <p:cNvSpPr>
            <a:spLocks noGrp="1"/>
          </p:cNvSpPr>
          <p:nvPr>
            <p:ph idx="1"/>
          </p:nvPr>
        </p:nvSpPr>
        <p:spPr>
          <a:xfrm>
            <a:off x="457201" y="1197643"/>
            <a:ext cx="4010890" cy="3394472"/>
          </a:xfrm>
          <a:prstGeom prst="rect">
            <a:avLst/>
          </a:prstGeom>
        </p:spPr>
        <p:txBody>
          <a:bodyPr>
            <a:normAutofit/>
          </a:bodyPr>
          <a:lstStyle>
            <a:lvl1pPr marL="0" indent="0" eaLnBrk="1">
              <a:lnSpc>
                <a:spcPct val="110000"/>
              </a:lnSpc>
              <a:buFont typeface="Wingdings" panose="05000000000000000000" pitchFamily="2" charset="2"/>
              <a:buNone/>
              <a:defRPr sz="2000">
                <a:latin typeface="BIZ UDPGothic" panose="020B0400000000000000" pitchFamily="34" charset="-128"/>
                <a:ea typeface="BIZ UDPGothic" panose="020B0400000000000000" pitchFamily="34" charset="-128"/>
              </a:defRPr>
            </a:lvl1pPr>
            <a:lvl2pPr marL="335720" indent="-130957" eaLnBrk="1">
              <a:buFont typeface="Wingdings" panose="05000000000000000000" pitchFamily="2" charset="2"/>
              <a:buChar char=""/>
              <a:tabLst/>
              <a:defRPr sz="2400">
                <a:latin typeface="BIZ UDPGothic" panose="020B0400000000000000" pitchFamily="34" charset="-128"/>
                <a:ea typeface="BIZ UDPGothic" panose="020B0400000000000000" pitchFamily="34" charset="-128"/>
              </a:defRPr>
            </a:lvl2pPr>
            <a:lvl3pPr marL="540490" indent="-138101" eaLnBrk="1">
              <a:buFont typeface="游ゴシック" panose="020B0400000000000000" pitchFamily="50" charset="-128"/>
              <a:buChar char="-"/>
              <a:defRPr sz="2000">
                <a:latin typeface="BIZ UDPGothic" panose="020B0400000000000000" pitchFamily="34" charset="-128"/>
                <a:ea typeface="BIZ UDPGothic" panose="020B0400000000000000" pitchFamily="34" charset="-128"/>
              </a:defRPr>
            </a:lvl3pPr>
            <a:lvl4pPr marL="741686" indent="0">
              <a:buNone/>
              <a:defRPr sz="2000">
                <a:latin typeface="BIZ UDPGothic" panose="020B0400000000000000" pitchFamily="34" charset="-128"/>
                <a:ea typeface="BIZ UDPGothic" panose="020B0400000000000000" pitchFamily="34" charset="-128"/>
              </a:defRPr>
            </a:lvl4pPr>
            <a:lvl5pPr marL="672638" indent="-132148" eaLnBrk="1">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p:txBody>
      </p:sp>
      <p:sp>
        <p:nvSpPr>
          <p:cNvPr id="4" name="Google Shape;59;p8">
            <a:extLst>
              <a:ext uri="{FF2B5EF4-FFF2-40B4-BE49-F238E27FC236}">
                <a16:creationId xmlns:a16="http://schemas.microsoft.com/office/drawing/2014/main" id="{00D67FBA-F066-9867-8056-EF48ECD19EC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0;p8">
            <a:extLst>
              <a:ext uri="{FF2B5EF4-FFF2-40B4-BE49-F238E27FC236}">
                <a16:creationId xmlns:a16="http://schemas.microsoft.com/office/drawing/2014/main" id="{52E464C6-1E3C-EE9F-E330-5BA9F99E67CB}"/>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1;p8">
            <a:extLst>
              <a:ext uri="{FF2B5EF4-FFF2-40B4-BE49-F238E27FC236}">
                <a16:creationId xmlns:a16="http://schemas.microsoft.com/office/drawing/2014/main" id="{B2342AFD-156D-8E8E-C1CD-8479FF433697}"/>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 name="Google Shape;62;p8">
            <a:extLst>
              <a:ext uri="{FF2B5EF4-FFF2-40B4-BE49-F238E27FC236}">
                <a16:creationId xmlns:a16="http://schemas.microsoft.com/office/drawing/2014/main" id="{AFE9CB05-7C3A-B19A-D12F-532957D1BA4F}"/>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0" name="Google Shape;38;p5">
            <a:extLst>
              <a:ext uri="{FF2B5EF4-FFF2-40B4-BE49-F238E27FC236}">
                <a16:creationId xmlns:a16="http://schemas.microsoft.com/office/drawing/2014/main" id="{485A3DD4-FE69-D0A9-3DE5-BC9625908E7E}"/>
              </a:ext>
            </a:extLst>
          </p:cNvPr>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9" name="コンテンツ プレースホルダー 2">
            <a:extLst>
              <a:ext uri="{FF2B5EF4-FFF2-40B4-BE49-F238E27FC236}">
                <a16:creationId xmlns:a16="http://schemas.microsoft.com/office/drawing/2014/main" id="{E9C9EEC0-DE6E-462E-976A-AEF0569D8112}"/>
              </a:ext>
            </a:extLst>
          </p:cNvPr>
          <p:cNvSpPr>
            <a:spLocks noGrp="1"/>
          </p:cNvSpPr>
          <p:nvPr>
            <p:ph idx="13"/>
          </p:nvPr>
        </p:nvSpPr>
        <p:spPr>
          <a:xfrm>
            <a:off x="4675910" y="1200155"/>
            <a:ext cx="4010890" cy="3394472"/>
          </a:xfrm>
          <a:prstGeom prst="rect">
            <a:avLst/>
          </a:prstGeom>
        </p:spPr>
        <p:txBody>
          <a:bodyPr>
            <a:normAutofit/>
          </a:bodyPr>
          <a:lstStyle>
            <a:lvl1pPr marL="0" indent="0" eaLnBrk="1">
              <a:lnSpc>
                <a:spcPct val="110000"/>
              </a:lnSpc>
              <a:buFont typeface="Wingdings" panose="05000000000000000000" pitchFamily="2" charset="2"/>
              <a:buNone/>
              <a:defRPr sz="2000">
                <a:latin typeface="BIZ UDPGothic" panose="020B0400000000000000" pitchFamily="34" charset="-128"/>
                <a:ea typeface="BIZ UDPGothic" panose="020B0400000000000000" pitchFamily="34" charset="-128"/>
              </a:defRPr>
            </a:lvl1pPr>
            <a:lvl2pPr marL="335720" indent="-130957" eaLnBrk="1">
              <a:buFont typeface="Wingdings" panose="05000000000000000000" pitchFamily="2" charset="2"/>
              <a:buChar char=""/>
              <a:tabLst/>
              <a:defRPr sz="2400">
                <a:latin typeface="BIZ UDPGothic" panose="020B0400000000000000" pitchFamily="34" charset="-128"/>
                <a:ea typeface="BIZ UDPGothic" panose="020B0400000000000000" pitchFamily="34" charset="-128"/>
              </a:defRPr>
            </a:lvl2pPr>
            <a:lvl3pPr marL="540490" indent="-138101" eaLnBrk="1">
              <a:buFont typeface="游ゴシック" panose="020B0400000000000000" pitchFamily="50" charset="-128"/>
              <a:buChar char="-"/>
              <a:defRPr sz="2000">
                <a:latin typeface="BIZ UDPGothic" panose="020B0400000000000000" pitchFamily="34" charset="-128"/>
                <a:ea typeface="BIZ UDPGothic" panose="020B0400000000000000" pitchFamily="34" charset="-128"/>
              </a:defRPr>
            </a:lvl3pPr>
            <a:lvl4pPr marL="741686" indent="0">
              <a:buNone/>
              <a:defRPr sz="2000">
                <a:latin typeface="BIZ UDPGothic" panose="020B0400000000000000" pitchFamily="34" charset="-128"/>
                <a:ea typeface="BIZ UDPGothic" panose="020B0400000000000000" pitchFamily="34" charset="-128"/>
              </a:defRPr>
            </a:lvl4pPr>
            <a:lvl5pPr marL="672638" indent="-132148" eaLnBrk="1">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p:txBody>
      </p:sp>
    </p:spTree>
    <p:extLst>
      <p:ext uri="{BB962C8B-B14F-4D97-AF65-F5344CB8AC3E}">
        <p14:creationId xmlns:p14="http://schemas.microsoft.com/office/powerpoint/2010/main" val="416151743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4" name="Google Shape;44;p6"/>
          <p:cNvSpPr txBox="1">
            <a:spLocks noGrp="1"/>
          </p:cNvSpPr>
          <p:nvPr>
            <p:ph type="title"/>
          </p:nvPr>
        </p:nvSpPr>
        <p:spPr>
          <a:xfrm>
            <a:off x="893700" y="358389"/>
            <a:ext cx="7356366" cy="701287"/>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r>
              <a:rPr lang="ja-JP" altLang="en-US"/>
              <a:t>マスター タイトルの書式設定</a:t>
            </a:r>
            <a:endParaRPr/>
          </a:p>
        </p:txBody>
      </p:sp>
      <p:sp>
        <p:nvSpPr>
          <p:cNvPr id="45" name="Google Shape;45;p6"/>
          <p:cNvSpPr txBox="1">
            <a:spLocks noGrp="1"/>
          </p:cNvSpPr>
          <p:nvPr>
            <p:ph type="body" idx="1"/>
          </p:nvPr>
        </p:nvSpPr>
        <p:spPr>
          <a:xfrm>
            <a:off x="893624" y="1200150"/>
            <a:ext cx="3581679" cy="3725700"/>
          </a:xfrm>
          <a:prstGeom prst="rect">
            <a:avLst/>
          </a:prstGeom>
        </p:spPr>
        <p:txBody>
          <a:bodyPr spcFirstLastPara="1" wrap="square" lIns="91425" tIns="91425" rIns="91425" bIns="91425" anchor="t" anchorCtr="0">
            <a:noAutofit/>
          </a:bodyPr>
          <a:lstStyle>
            <a:lvl1pPr marL="101597" lvl="0" indent="0">
              <a:spcBef>
                <a:spcPts val="600"/>
              </a:spcBef>
              <a:spcAft>
                <a:spcPts val="0"/>
              </a:spcAft>
              <a:buSzPts val="2000"/>
              <a:buNone/>
              <a:defRPr sz="2000" b="0" i="0">
                <a:latin typeface="BIZ UDPGothic" panose="020B0400000000000000" pitchFamily="34" charset="-128"/>
                <a:ea typeface="BIZ UDPGothic" panose="020B0400000000000000" pitchFamily="34" charset="-128"/>
              </a:defRPr>
            </a:lvl1pPr>
            <a:lvl2pPr marL="914378" lvl="1" indent="-355591">
              <a:spcBef>
                <a:spcPts val="0"/>
              </a:spcBef>
              <a:spcAft>
                <a:spcPts val="0"/>
              </a:spcAft>
              <a:buSzPts val="2000"/>
              <a:buChar char="○"/>
              <a:defRPr sz="2000"/>
            </a:lvl2pPr>
            <a:lvl3pPr marL="1371566" lvl="2" indent="-355591">
              <a:spcBef>
                <a:spcPts val="0"/>
              </a:spcBef>
              <a:spcAft>
                <a:spcPts val="0"/>
              </a:spcAft>
              <a:buSzPts val="2000"/>
              <a:buChar char="■"/>
              <a:defRPr sz="2000"/>
            </a:lvl3pPr>
            <a:lvl4pPr marL="1828754" lvl="3" indent="-355591">
              <a:spcBef>
                <a:spcPts val="0"/>
              </a:spcBef>
              <a:spcAft>
                <a:spcPts val="0"/>
              </a:spcAft>
              <a:buSzPts val="2000"/>
              <a:buChar char="●"/>
              <a:defRPr sz="2000"/>
            </a:lvl4pPr>
            <a:lvl5pPr marL="2285943" lvl="4" indent="-355591">
              <a:spcBef>
                <a:spcPts val="0"/>
              </a:spcBef>
              <a:spcAft>
                <a:spcPts val="0"/>
              </a:spcAft>
              <a:buSzPts val="2000"/>
              <a:buChar char="○"/>
              <a:defRPr sz="2000"/>
            </a:lvl5pPr>
            <a:lvl6pPr marL="2743132" lvl="5" indent="-355591">
              <a:spcBef>
                <a:spcPts val="0"/>
              </a:spcBef>
              <a:spcAft>
                <a:spcPts val="0"/>
              </a:spcAft>
              <a:buSzPts val="2000"/>
              <a:buChar char="■"/>
              <a:defRPr sz="2000"/>
            </a:lvl6pPr>
            <a:lvl7pPr marL="3200320" lvl="6" indent="-355591">
              <a:spcBef>
                <a:spcPts val="0"/>
              </a:spcBef>
              <a:spcAft>
                <a:spcPts val="0"/>
              </a:spcAft>
              <a:buSzPts val="2000"/>
              <a:buChar char="●"/>
              <a:defRPr sz="2000"/>
            </a:lvl7pPr>
            <a:lvl8pPr marL="3657509" lvl="7" indent="-355591">
              <a:spcBef>
                <a:spcPts val="0"/>
              </a:spcBef>
              <a:spcAft>
                <a:spcPts val="0"/>
              </a:spcAft>
              <a:buSzPts val="2000"/>
              <a:buChar char="○"/>
              <a:defRPr sz="2000"/>
            </a:lvl8pPr>
            <a:lvl9pPr marL="4114697" lvl="8" indent="-355591">
              <a:spcBef>
                <a:spcPts val="0"/>
              </a:spcBef>
              <a:spcAft>
                <a:spcPts val="0"/>
              </a:spcAft>
              <a:buSzPts val="2000"/>
              <a:buChar char="■"/>
              <a:defRPr sz="2000"/>
            </a:lvl9pPr>
          </a:lstStyle>
          <a:p>
            <a:pPr lvl="0"/>
            <a:r>
              <a:rPr lang="ja-JP" altLang="en-US"/>
              <a:t>マスター テキストの書式設定</a:t>
            </a:r>
          </a:p>
        </p:txBody>
      </p:sp>
      <p:sp>
        <p:nvSpPr>
          <p:cNvPr id="46" name="Google Shape;46;p6"/>
          <p:cNvSpPr txBox="1">
            <a:spLocks noGrp="1"/>
          </p:cNvSpPr>
          <p:nvPr>
            <p:ph type="body" idx="2"/>
          </p:nvPr>
        </p:nvSpPr>
        <p:spPr>
          <a:xfrm>
            <a:off x="4668386" y="1200150"/>
            <a:ext cx="3581679" cy="3725700"/>
          </a:xfrm>
          <a:prstGeom prst="rect">
            <a:avLst/>
          </a:prstGeom>
        </p:spPr>
        <p:txBody>
          <a:bodyPr spcFirstLastPara="1" wrap="square" lIns="91425" tIns="91425" rIns="91425" bIns="91425" anchor="t" anchorCtr="0">
            <a:noAutofit/>
          </a:bodyPr>
          <a:lstStyle>
            <a:lvl1pPr marL="101597" lvl="0" indent="0">
              <a:spcBef>
                <a:spcPts val="600"/>
              </a:spcBef>
              <a:spcAft>
                <a:spcPts val="0"/>
              </a:spcAft>
              <a:buSzPts val="2000"/>
              <a:buNone/>
              <a:defRPr sz="2000" b="0" i="0">
                <a:latin typeface="BIZ UDPGothic" panose="020B0400000000000000" pitchFamily="34" charset="-128"/>
                <a:ea typeface="BIZ UDPGothic" panose="020B0400000000000000" pitchFamily="34" charset="-128"/>
              </a:defRPr>
            </a:lvl1pPr>
            <a:lvl2pPr marL="914378" lvl="1" indent="-355591">
              <a:spcBef>
                <a:spcPts val="0"/>
              </a:spcBef>
              <a:spcAft>
                <a:spcPts val="0"/>
              </a:spcAft>
              <a:buSzPts val="2000"/>
              <a:buChar char="○"/>
              <a:defRPr sz="2000"/>
            </a:lvl2pPr>
            <a:lvl3pPr marL="1371566" lvl="2" indent="-355591">
              <a:spcBef>
                <a:spcPts val="0"/>
              </a:spcBef>
              <a:spcAft>
                <a:spcPts val="0"/>
              </a:spcAft>
              <a:buSzPts val="2000"/>
              <a:buChar char="■"/>
              <a:defRPr sz="2000"/>
            </a:lvl3pPr>
            <a:lvl4pPr marL="1828754" lvl="3" indent="-355591">
              <a:spcBef>
                <a:spcPts val="0"/>
              </a:spcBef>
              <a:spcAft>
                <a:spcPts val="0"/>
              </a:spcAft>
              <a:buSzPts val="2000"/>
              <a:buChar char="●"/>
              <a:defRPr sz="2000"/>
            </a:lvl4pPr>
            <a:lvl5pPr marL="2285943" lvl="4" indent="-355591">
              <a:spcBef>
                <a:spcPts val="0"/>
              </a:spcBef>
              <a:spcAft>
                <a:spcPts val="0"/>
              </a:spcAft>
              <a:buSzPts val="2000"/>
              <a:buChar char="○"/>
              <a:defRPr sz="2000"/>
            </a:lvl5pPr>
            <a:lvl6pPr marL="2743132" lvl="5" indent="-355591">
              <a:spcBef>
                <a:spcPts val="0"/>
              </a:spcBef>
              <a:spcAft>
                <a:spcPts val="0"/>
              </a:spcAft>
              <a:buSzPts val="2000"/>
              <a:buChar char="■"/>
              <a:defRPr sz="2000"/>
            </a:lvl6pPr>
            <a:lvl7pPr marL="3200320" lvl="6" indent="-355591">
              <a:spcBef>
                <a:spcPts val="0"/>
              </a:spcBef>
              <a:spcAft>
                <a:spcPts val="0"/>
              </a:spcAft>
              <a:buSzPts val="2000"/>
              <a:buChar char="●"/>
              <a:defRPr sz="2000"/>
            </a:lvl7pPr>
            <a:lvl8pPr marL="3657509" lvl="7" indent="-355591">
              <a:spcBef>
                <a:spcPts val="0"/>
              </a:spcBef>
              <a:spcAft>
                <a:spcPts val="0"/>
              </a:spcAft>
              <a:buSzPts val="2000"/>
              <a:buChar char="○"/>
              <a:defRPr sz="2000"/>
            </a:lvl8pPr>
            <a:lvl9pPr marL="4114697" lvl="8" indent="-355591">
              <a:spcBef>
                <a:spcPts val="0"/>
              </a:spcBef>
              <a:spcAft>
                <a:spcPts val="0"/>
              </a:spcAft>
              <a:buSzPts val="2000"/>
              <a:buChar char="■"/>
              <a:defRPr sz="2000"/>
            </a:lvl9pPr>
          </a:lstStyle>
          <a:p>
            <a:pPr lvl="0"/>
            <a:r>
              <a:rPr lang="ja-JP" altLang="en-US"/>
              <a:t>マスター テキストの書式設定</a:t>
            </a:r>
          </a:p>
        </p:txBody>
      </p:sp>
      <p:sp>
        <p:nvSpPr>
          <p:cNvPr id="47" name="Google Shape;47;p6"/>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F5C612B5-165F-0946-763C-7B2A766A784E}"/>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B8318362-D37E-A169-17C9-539F726226A5}"/>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723E59B6-177D-2B95-1688-83F5D691710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07D8D7BD-9A3A-EB01-4F43-A9F54F332FC4}"/>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92223511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53" name="Google Shape;53;p7"/>
          <p:cNvSpPr txBox="1">
            <a:spLocks noGrp="1"/>
          </p:cNvSpPr>
          <p:nvPr>
            <p:ph type="title"/>
          </p:nvPr>
        </p:nvSpPr>
        <p:spPr>
          <a:xfrm>
            <a:off x="893700" y="358389"/>
            <a:ext cx="7356366" cy="701287"/>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r>
              <a:rPr lang="ja-JP" altLang="en-US"/>
              <a:t>マスター タイトルの書式設定</a:t>
            </a:r>
            <a:endParaRPr/>
          </a:p>
        </p:txBody>
      </p:sp>
      <p:sp>
        <p:nvSpPr>
          <p:cNvPr id="54" name="Google Shape;54;p7"/>
          <p:cNvSpPr txBox="1">
            <a:spLocks noGrp="1"/>
          </p:cNvSpPr>
          <p:nvPr>
            <p:ph type="body" idx="1"/>
          </p:nvPr>
        </p:nvSpPr>
        <p:spPr>
          <a:xfrm>
            <a:off x="893700"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5" name="Google Shape;55;p7"/>
          <p:cNvSpPr txBox="1">
            <a:spLocks noGrp="1"/>
          </p:cNvSpPr>
          <p:nvPr>
            <p:ph type="body" idx="2"/>
          </p:nvPr>
        </p:nvSpPr>
        <p:spPr>
          <a:xfrm>
            <a:off x="3386404"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6" name="Google Shape;56;p7"/>
          <p:cNvSpPr txBox="1">
            <a:spLocks noGrp="1"/>
          </p:cNvSpPr>
          <p:nvPr>
            <p:ph type="body" idx="3"/>
          </p:nvPr>
        </p:nvSpPr>
        <p:spPr>
          <a:xfrm>
            <a:off x="5879107"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7" name="Google Shape;57;p7"/>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21867EA7-B7CA-C4D9-2BA5-2BA12487004A}"/>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5F3B028C-A69F-BC78-4393-B573D6A7CBFD}"/>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20E21139-BAAB-41D7-E5BF-D2BB8E4F2980}"/>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905F6B7A-8EB8-F06B-8698-11977124957A}"/>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416509743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63" name="Google Shape;63;p8"/>
          <p:cNvSpPr txBox="1">
            <a:spLocks noGrp="1"/>
          </p:cNvSpPr>
          <p:nvPr>
            <p:ph type="title"/>
          </p:nvPr>
        </p:nvSpPr>
        <p:spPr>
          <a:xfrm>
            <a:off x="893700" y="358388"/>
            <a:ext cx="7356366" cy="857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r>
              <a:rPr lang="ja-JP" altLang="en-US"/>
              <a:t>マスター タイトルの書式設定</a:t>
            </a:r>
            <a:endParaRPr/>
          </a:p>
        </p:txBody>
      </p:sp>
      <p:sp>
        <p:nvSpPr>
          <p:cNvPr id="64" name="Google Shape;64;p8"/>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5ACE663B-6E2F-1A23-1DBF-7E7A08438621}"/>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127E4178-F712-EA72-E3D7-9CEA19AF21F6}"/>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5F4126CD-97E7-17A4-2B64-E8F13728C705}"/>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6635149E-8C08-E873-0255-A32563927C01}"/>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6180478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
        <p:cNvGrpSpPr/>
        <p:nvPr/>
      </p:nvGrpSpPr>
      <p:grpSpPr>
        <a:xfrm>
          <a:off x="0" y="0"/>
          <a:ext cx="0" cy="0"/>
          <a:chOff x="0" y="0"/>
          <a:chExt cx="0" cy="0"/>
        </a:xfrm>
      </p:grpSpPr>
      <p:sp>
        <p:nvSpPr>
          <p:cNvPr id="70" name="Google Shape;70;p9"/>
          <p:cNvSpPr txBox="1">
            <a:spLocks noGrp="1"/>
          </p:cNvSpPr>
          <p:nvPr>
            <p:ph type="body" idx="1"/>
          </p:nvPr>
        </p:nvSpPr>
        <p:spPr>
          <a:xfrm>
            <a:off x="893700" y="4649963"/>
            <a:ext cx="6462600" cy="350700"/>
          </a:xfrm>
          <a:prstGeom prst="rect">
            <a:avLst/>
          </a:prstGeom>
        </p:spPr>
        <p:txBody>
          <a:bodyPr spcFirstLastPara="1" wrap="square" lIns="91425" tIns="91425" rIns="91425" bIns="91425" anchor="b" anchorCtr="0">
            <a:noAutofit/>
          </a:bodyPr>
          <a:lstStyle>
            <a:lvl1pPr marL="457189" lvl="0" indent="-228594">
              <a:spcBef>
                <a:spcPts val="360"/>
              </a:spcBef>
              <a:spcAft>
                <a:spcPts val="0"/>
              </a:spcAft>
              <a:buClr>
                <a:schemeClr val="dk2"/>
              </a:buClr>
              <a:buSzPts val="1400"/>
              <a:buNone/>
              <a:defRPr sz="1400" b="0" i="0">
                <a:solidFill>
                  <a:schemeClr val="dk2"/>
                </a:solidFill>
                <a:latin typeface="BIZ UDPGothic" panose="020B0400000000000000" pitchFamily="34" charset="-128"/>
                <a:ea typeface="BIZ UDPGothic" panose="020B0400000000000000" pitchFamily="34" charset="-128"/>
              </a:defRPr>
            </a:lvl1pPr>
          </a:lstStyle>
          <a:p>
            <a:pPr lvl="0"/>
            <a:r>
              <a:rPr lang="ja-JP" altLang="en-US"/>
              <a:t>マスター テキストの書式設定</a:t>
            </a:r>
          </a:p>
        </p:txBody>
      </p:sp>
      <p:sp>
        <p:nvSpPr>
          <p:cNvPr id="71" name="Google Shape;71;p9"/>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39DCCACA-68FD-45A4-614A-564C6399E8C7}"/>
              </a:ext>
            </a:extLst>
          </p:cNvPr>
          <p:cNvSpPr/>
          <p:nvPr/>
        </p:nvSpPr>
        <p:spPr>
          <a:xfrm>
            <a:off x="7356366" y="-3267"/>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B7ADFE7D-45B3-6777-54D4-2CAB039C30AC}"/>
              </a:ext>
            </a:extLst>
          </p:cNvPr>
          <p:cNvSpPr/>
          <p:nvPr/>
        </p:nvSpPr>
        <p:spPr>
          <a:xfrm>
            <a:off x="8250312" y="-3267"/>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7C54AC58-1D04-3643-E8D5-4D2D6D6FF02C}"/>
              </a:ext>
            </a:extLst>
          </p:cNvPr>
          <p:cNvSpPr/>
          <p:nvPr/>
        </p:nvSpPr>
        <p:spPr>
          <a:xfrm>
            <a:off x="0" y="-3267"/>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E2D58F6A-26FB-0653-5E59-12AB88032BCD}"/>
              </a:ext>
            </a:extLst>
          </p:cNvPr>
          <p:cNvSpPr/>
          <p:nvPr/>
        </p:nvSpPr>
        <p:spPr>
          <a:xfrm>
            <a:off x="893710" y="-3267"/>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7021629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7" name="Google Shape;77;p10"/>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C404BD68-A798-1F03-4645-955FF82EE1F6}"/>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1956D683-4FDE-D3A8-A9A8-0D9FB0D07214}"/>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8B212D52-D3AC-F38C-B88C-A1780D8324E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CB2E6FA9-847E-D7F7-7A68-B2D36518B292}"/>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403703522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83" name="Google Shape;83;p11"/>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196169867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3"/>
        <p:cNvGrpSpPr/>
        <p:nvPr/>
      </p:nvGrpSpPr>
      <p:grpSpPr>
        <a:xfrm>
          <a:off x="0" y="0"/>
          <a:ext cx="0" cy="0"/>
          <a:chOff x="0" y="0"/>
          <a:chExt cx="0" cy="0"/>
        </a:xfrm>
      </p:grpSpPr>
      <p:sp>
        <p:nvSpPr>
          <p:cNvPr id="24" name="Google Shape;24;p4"/>
          <p:cNvSpPr txBox="1">
            <a:spLocks noGrp="1"/>
          </p:cNvSpPr>
          <p:nvPr>
            <p:ph type="body" idx="1"/>
          </p:nvPr>
        </p:nvSpPr>
        <p:spPr>
          <a:xfrm>
            <a:off x="1710425" y="2161800"/>
            <a:ext cx="5723700" cy="819900"/>
          </a:xfrm>
          <a:prstGeom prst="rect">
            <a:avLst/>
          </a:prstGeom>
        </p:spPr>
        <p:txBody>
          <a:bodyPr spcFirstLastPara="1" wrap="square" lIns="91425" tIns="91425" rIns="91425" bIns="91425" anchor="t" anchorCtr="0">
            <a:noAutofit/>
          </a:bodyPr>
          <a:lstStyle>
            <a:lvl1pPr marL="76198" lvl="0" indent="0" algn="ctr" rtl="0">
              <a:spcBef>
                <a:spcPts val="600"/>
              </a:spcBef>
              <a:spcAft>
                <a:spcPts val="0"/>
              </a:spcAft>
              <a:buSzPts val="2400"/>
              <a:buNone/>
              <a:defRPr sz="3200" b="0" i="0">
                <a:latin typeface="BIZ UDPGothic" panose="020B0400000000000000" pitchFamily="34" charset="-128"/>
                <a:ea typeface="BIZ UDPGothic" panose="020B0400000000000000" pitchFamily="34" charset="-128"/>
              </a:defRPr>
            </a:lvl1pPr>
            <a:lvl2pPr marL="914378" lvl="1" indent="-380990" algn="ctr" rtl="0">
              <a:spcBef>
                <a:spcPts val="0"/>
              </a:spcBef>
              <a:spcAft>
                <a:spcPts val="0"/>
              </a:spcAft>
              <a:buSzPts val="2400"/>
              <a:buChar char="○"/>
              <a:defRPr i="1"/>
            </a:lvl2pPr>
            <a:lvl3pPr marL="1371566" lvl="2" indent="-380990" algn="ctr" rtl="0">
              <a:spcBef>
                <a:spcPts val="0"/>
              </a:spcBef>
              <a:spcAft>
                <a:spcPts val="0"/>
              </a:spcAft>
              <a:buSzPts val="2400"/>
              <a:buChar char="■"/>
              <a:defRPr i="1"/>
            </a:lvl3pPr>
            <a:lvl4pPr marL="1828754" lvl="3" indent="-380990" algn="ctr" rtl="0">
              <a:spcBef>
                <a:spcPts val="0"/>
              </a:spcBef>
              <a:spcAft>
                <a:spcPts val="0"/>
              </a:spcAft>
              <a:buSzPts val="2400"/>
              <a:buChar char="●"/>
              <a:defRPr i="1"/>
            </a:lvl4pPr>
            <a:lvl5pPr marL="2285943" lvl="4" indent="-380990" algn="ctr" rtl="0">
              <a:spcBef>
                <a:spcPts val="0"/>
              </a:spcBef>
              <a:spcAft>
                <a:spcPts val="0"/>
              </a:spcAft>
              <a:buSzPts val="2400"/>
              <a:buChar char="○"/>
              <a:defRPr i="1"/>
            </a:lvl5pPr>
            <a:lvl6pPr marL="2743132" lvl="5" indent="-380990" algn="ctr" rtl="0">
              <a:spcBef>
                <a:spcPts val="0"/>
              </a:spcBef>
              <a:spcAft>
                <a:spcPts val="0"/>
              </a:spcAft>
              <a:buSzPts val="2400"/>
              <a:buChar char="■"/>
              <a:defRPr i="1"/>
            </a:lvl6pPr>
            <a:lvl7pPr marL="3200320" lvl="6" indent="-380990" algn="ctr" rtl="0">
              <a:spcBef>
                <a:spcPts val="0"/>
              </a:spcBef>
              <a:spcAft>
                <a:spcPts val="0"/>
              </a:spcAft>
              <a:buSzPts val="2400"/>
              <a:buChar char="●"/>
              <a:defRPr i="1"/>
            </a:lvl7pPr>
            <a:lvl8pPr marL="3657509" lvl="7" indent="-380990" algn="ctr" rtl="0">
              <a:spcBef>
                <a:spcPts val="0"/>
              </a:spcBef>
              <a:spcAft>
                <a:spcPts val="0"/>
              </a:spcAft>
              <a:buSzPts val="2400"/>
              <a:buChar char="○"/>
              <a:defRPr i="1"/>
            </a:lvl8pPr>
            <a:lvl9pPr marL="4114697" lvl="8" indent="-380990" algn="ctr">
              <a:spcBef>
                <a:spcPts val="0"/>
              </a:spcBef>
              <a:spcAft>
                <a:spcPts val="0"/>
              </a:spcAft>
              <a:buSzPts val="2400"/>
              <a:buChar char="■"/>
              <a:defRPr i="1"/>
            </a:lvl9pPr>
          </a:lstStyle>
          <a:p>
            <a:pPr lvl="0"/>
            <a:r>
              <a:rPr lang="ja-JP" altLang="en-US"/>
              <a:t>マスター テキストの書式設定</a:t>
            </a:r>
          </a:p>
        </p:txBody>
      </p:sp>
      <p:sp>
        <p:nvSpPr>
          <p:cNvPr id="25" name="Google Shape;25;p4"/>
          <p:cNvSpPr txBox="1"/>
          <p:nvPr/>
        </p:nvSpPr>
        <p:spPr>
          <a:xfrm>
            <a:off x="3593404" y="1109485"/>
            <a:ext cx="1957200" cy="98038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b="1">
                <a:solidFill>
                  <a:schemeClr val="tx1"/>
                </a:solidFill>
              </a:rPr>
              <a:t>“</a:t>
            </a:r>
            <a:endParaRPr sz="9600" b="1">
              <a:solidFill>
                <a:schemeClr val="tx1"/>
              </a:solidFill>
            </a:endParaRPr>
          </a:p>
        </p:txBody>
      </p:sp>
      <p:sp>
        <p:nvSpPr>
          <p:cNvPr id="26" name="Google Shape;26;p4"/>
          <p:cNvSpPr/>
          <p:nvPr/>
        </p:nvSpPr>
        <p:spPr>
          <a:xfrm>
            <a:off x="5723283" y="1599675"/>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7" name="Google Shape;27;p4"/>
          <p:cNvSpPr/>
          <p:nvPr/>
        </p:nvSpPr>
        <p:spPr>
          <a:xfrm>
            <a:off x="7434177" y="1599675"/>
            <a:ext cx="17103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8" name="Google Shape;28;p4"/>
          <p:cNvSpPr/>
          <p:nvPr/>
        </p:nvSpPr>
        <p:spPr>
          <a:xfrm>
            <a:off x="0" y="1599675"/>
            <a:ext cx="17103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9" name="Google Shape;29;p4"/>
          <p:cNvSpPr/>
          <p:nvPr/>
        </p:nvSpPr>
        <p:spPr>
          <a:xfrm>
            <a:off x="1710425" y="1599675"/>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0" name="Google Shape;30;p4"/>
          <p:cNvSpPr txBox="1">
            <a:spLocks noGrp="1"/>
          </p:cNvSpPr>
          <p:nvPr>
            <p:ph type="sldNum" idx="12"/>
          </p:nvPr>
        </p:nvSpPr>
        <p:spPr>
          <a:xfrm>
            <a:off x="0" y="4751622"/>
            <a:ext cx="9144000" cy="313500"/>
          </a:xfrm>
          <a:prstGeom prst="rect">
            <a:avLst/>
          </a:prstGeom>
        </p:spPr>
        <p:txBody>
          <a:bodyPr spcFirstLastPara="1" wrap="square" lIns="91425" tIns="91425" rIns="91425" bIns="91425" anchor="t" anchorCtr="0">
            <a:noAutofit/>
          </a:bodyPr>
          <a:lstStyle>
            <a:lvl1pPr lvl="0" algn="ctr">
              <a:buNone/>
              <a:defRPr b="0" i="0"/>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7409217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3813888"/>
            <a:ext cx="6400800" cy="469218"/>
          </a:xfrm>
          <a:prstGeom prst="rect">
            <a:avLst/>
          </a:prstGeom>
        </p:spPr>
        <p:txBody>
          <a:bodyPr/>
          <a:lstStyle>
            <a:lvl1pPr marL="0" indent="0" algn="ctr">
              <a:buNone/>
              <a:defRPr>
                <a:solidFill>
                  <a:schemeClr val="tx1">
                    <a:lumMod val="75000"/>
                    <a:lumOff val="25000"/>
                  </a:schemeClr>
                </a:solidFill>
                <a:latin typeface="游ゴシック" panose="020B0400000000000000" pitchFamily="50" charset="-128"/>
                <a:ea typeface="游ゴシック" panose="020B0400000000000000" pitchFamily="50" charset="-128"/>
              </a:defRPr>
            </a:lvl1pPr>
            <a:lvl2pPr marL="342866" indent="0" algn="ctr">
              <a:buNone/>
              <a:defRPr>
                <a:solidFill>
                  <a:schemeClr val="tx1">
                    <a:tint val="75000"/>
                  </a:schemeClr>
                </a:solidFill>
              </a:defRPr>
            </a:lvl2pPr>
            <a:lvl3pPr marL="685732" indent="0" algn="ctr">
              <a:buNone/>
              <a:defRPr>
                <a:solidFill>
                  <a:schemeClr val="tx1">
                    <a:tint val="75000"/>
                  </a:schemeClr>
                </a:solidFill>
              </a:defRPr>
            </a:lvl3pPr>
            <a:lvl4pPr marL="1028598" indent="0" algn="ctr">
              <a:buNone/>
              <a:defRPr>
                <a:solidFill>
                  <a:schemeClr val="tx1">
                    <a:tint val="75000"/>
                  </a:schemeClr>
                </a:solidFill>
              </a:defRPr>
            </a:lvl4pPr>
            <a:lvl5pPr marL="1371464" indent="0" algn="ctr">
              <a:buNone/>
              <a:defRPr>
                <a:solidFill>
                  <a:schemeClr val="tx1">
                    <a:tint val="75000"/>
                  </a:schemeClr>
                </a:solidFill>
              </a:defRPr>
            </a:lvl5pPr>
            <a:lvl6pPr marL="1714331" indent="0" algn="ctr">
              <a:buNone/>
              <a:defRPr>
                <a:solidFill>
                  <a:schemeClr val="tx1">
                    <a:tint val="75000"/>
                  </a:schemeClr>
                </a:solidFill>
              </a:defRPr>
            </a:lvl6pPr>
            <a:lvl7pPr marL="2057195" indent="0" algn="ctr">
              <a:buNone/>
              <a:defRPr>
                <a:solidFill>
                  <a:schemeClr val="tx1">
                    <a:tint val="75000"/>
                  </a:schemeClr>
                </a:solidFill>
              </a:defRPr>
            </a:lvl7pPr>
            <a:lvl8pPr marL="2400060" indent="0" algn="ctr">
              <a:buNone/>
              <a:defRPr>
                <a:solidFill>
                  <a:schemeClr val="tx1">
                    <a:tint val="75000"/>
                  </a:schemeClr>
                </a:solidFill>
              </a:defRPr>
            </a:lvl8pPr>
            <a:lvl9pPr marL="2742926" indent="0" algn="ctr">
              <a:buNone/>
              <a:defRPr>
                <a:solidFill>
                  <a:schemeClr val="tx1">
                    <a:tint val="75000"/>
                  </a:schemeClr>
                </a:solidFill>
              </a:defRPr>
            </a:lvl9pPr>
          </a:lstStyle>
          <a:p>
            <a:r>
              <a:rPr lang="ja-JP" altLang="en-US"/>
              <a:t>マスター サブタイトルの書式設定</a:t>
            </a:r>
          </a:p>
        </p:txBody>
      </p:sp>
      <p:sp>
        <p:nvSpPr>
          <p:cNvPr id="2" name="Google Shape;59;p8">
            <a:extLst>
              <a:ext uri="{FF2B5EF4-FFF2-40B4-BE49-F238E27FC236}">
                <a16:creationId xmlns:a16="http://schemas.microsoft.com/office/drawing/2014/main" id="{808EB531-2B45-6747-7C32-52EA2ABF44C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0;p8">
            <a:extLst>
              <a:ext uri="{FF2B5EF4-FFF2-40B4-BE49-F238E27FC236}">
                <a16:creationId xmlns:a16="http://schemas.microsoft.com/office/drawing/2014/main" id="{B59A09FF-07E9-D401-ABB4-9579E0DDFAE4}"/>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1;p8">
            <a:extLst>
              <a:ext uri="{FF2B5EF4-FFF2-40B4-BE49-F238E27FC236}">
                <a16:creationId xmlns:a16="http://schemas.microsoft.com/office/drawing/2014/main" id="{C9946FFC-12F2-5FC7-DBA6-3221B8850CE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2;p8">
            <a:extLst>
              <a:ext uri="{FF2B5EF4-FFF2-40B4-BE49-F238E27FC236}">
                <a16:creationId xmlns:a16="http://schemas.microsoft.com/office/drawing/2014/main" id="{23C6DA69-4B8C-4BE9-CBD8-4F18655E5F87}"/>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154170799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85696"/>
            <a:ext cx="8229600" cy="972108"/>
          </a:xfrm>
          <a:prstGeom prst="rect">
            <a:avLst/>
          </a:prstGeom>
        </p:spPr>
        <p:txBody>
          <a:bodyPr>
            <a:normAutofit/>
          </a:bodyPr>
          <a:lstStyle>
            <a:lvl1pPr>
              <a:defRPr sz="3600">
                <a:solidFill>
                  <a:schemeClr val="tx1">
                    <a:lumMod val="50000"/>
                  </a:schemeClr>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3" name="Google Shape;59;p8">
            <a:extLst>
              <a:ext uri="{FF2B5EF4-FFF2-40B4-BE49-F238E27FC236}">
                <a16:creationId xmlns:a16="http://schemas.microsoft.com/office/drawing/2014/main" id="{10377CCF-68FD-C625-B1C7-5424852C0691}"/>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0;p8">
            <a:extLst>
              <a:ext uri="{FF2B5EF4-FFF2-40B4-BE49-F238E27FC236}">
                <a16:creationId xmlns:a16="http://schemas.microsoft.com/office/drawing/2014/main" id="{3C68FE37-03FC-FD04-419A-3A72E9A27811}"/>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1;p8">
            <a:extLst>
              <a:ext uri="{FF2B5EF4-FFF2-40B4-BE49-F238E27FC236}">
                <a16:creationId xmlns:a16="http://schemas.microsoft.com/office/drawing/2014/main" id="{09F07A00-DB08-833B-DD3B-76A46EE23F1D}"/>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2;p8">
            <a:extLst>
              <a:ext uri="{FF2B5EF4-FFF2-40B4-BE49-F238E27FC236}">
                <a16:creationId xmlns:a16="http://schemas.microsoft.com/office/drawing/2014/main" id="{7D765330-434D-04F3-31F0-98E8851DFC49}"/>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0709831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ja-JP" altLang="en-US"/>
              <a:t>マスター タイトルの書式設定</a:t>
            </a:r>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extLst>
      <p:ext uri="{BB962C8B-B14F-4D97-AF65-F5344CB8AC3E}">
        <p14:creationId xmlns:p14="http://schemas.microsoft.com/office/powerpoint/2010/main" val="313447480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BF15FF19-EF74-5F7E-1E90-E7B6015F2276}"/>
              </a:ext>
            </a:extLst>
          </p:cNvPr>
          <p:cNvSpPr>
            <a:spLocks noGrp="1"/>
          </p:cNvSpPr>
          <p:nvPr>
            <p:ph type="title"/>
          </p:nvPr>
        </p:nvSpPr>
        <p:spPr>
          <a:xfrm>
            <a:off x="628650" y="274639"/>
            <a:ext cx="7886700" cy="99377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7" name="テキスト プレースホルダー 16">
            <a:extLst>
              <a:ext uri="{FF2B5EF4-FFF2-40B4-BE49-F238E27FC236}">
                <a16:creationId xmlns:a16="http://schemas.microsoft.com/office/drawing/2014/main" id="{0815042E-04C2-3A48-C0EF-588B7E8D64F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endParaRPr kumimoji="1" lang="ja-JP" altLang="en-US"/>
          </a:p>
        </p:txBody>
      </p:sp>
    </p:spTree>
    <p:extLst>
      <p:ext uri="{BB962C8B-B14F-4D97-AF65-F5344CB8AC3E}">
        <p14:creationId xmlns:p14="http://schemas.microsoft.com/office/powerpoint/2010/main" val="4205512169"/>
      </p:ext>
    </p:extLst>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31"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30" r:id="rId14"/>
  </p:sldLayoutIdLst>
  <p:transition>
    <p:fade thruBlk="1"/>
  </p:transition>
  <p:hf sldNum="0" hdr="0" ftr="0" dt="0"/>
  <p:txStyles>
    <p:title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defRPr kumimoji="1" sz="3200" b="1"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R="0" lvl="1"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19090" marR="0" lvl="0" indent="-342892" algn="l" rtl="0" eaLnBrk="1" hangingPunct="1">
        <a:lnSpc>
          <a:spcPct val="110000"/>
        </a:lnSpc>
        <a:spcBef>
          <a:spcPts val="0"/>
        </a:spcBef>
        <a:spcAft>
          <a:spcPts val="0"/>
        </a:spcAft>
        <a:buClr>
          <a:srgbClr val="000000"/>
        </a:buClr>
        <a:buFont typeface="Arial" panose="020B0604020202020204" pitchFamily="34" charset="0"/>
        <a:buChar char="•"/>
        <a:defRPr kumimoji="1" sz="24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0" marR="0" lvl="1"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Arial"/>
          <a:ea typeface="Arial"/>
          <a:cs typeface="Arial"/>
          <a:sym typeface="Arial"/>
        </a:defRPr>
      </a:lvl2pPr>
      <a:lvl3pPr marL="457189" marR="0" lvl="2"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3pPr>
      <a:lvl4pPr marL="457189" marR="0" lvl="3"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4pPr>
      <a:lvl5pPr marL="457189" marR="0" lvl="4"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juban-mushi-awase.dhii.jp/index.html"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s://juban-mushi-awase.dhii.jp/xml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tei.dhii.jp/teiviewer4eaj"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candra.dhii.jp/nagasaki/tei/tei_viewer/?file=tales_of_genji_01_01.xml" TargetMode="External"/><Relationship Id="rId5" Type="http://schemas.openxmlformats.org/officeDocument/2006/relationships/image" Target="../media/image10.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candra.dhii.jp/nagasaki/tei/tei_viewer_custom/?file=meros.xml" TargetMode="External"/><Relationship Id="rId5" Type="http://schemas.openxmlformats.org/officeDocument/2006/relationships/image" Target="../media/image12.pn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hyperlink" Target="https://tei-eaj.github.io/tei_viewer/" TargetMode="Externa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microsoft.com/office/2007/relationships/hdphoto" Target="../media/hdphoto8.wdp"/><Relationship Id="rId5" Type="http://schemas.openxmlformats.org/officeDocument/2006/relationships/image" Target="../media/image18.png"/><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hyperlink" Target="https://www.e-codices.unifr.ch/en"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9.jpg"/><Relationship Id="rId4" Type="http://schemas.openxmlformats.org/officeDocument/2006/relationships/hyperlink" Target="https://www.e-codices.unifr.ch/en/about/completed"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e-codices.unifr.ch/en/list/subproject/exposition2020"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microsoft.com/office/2007/relationships/hdphoto" Target="../media/hdphoto9.wdp"/><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hyperlink" Target="https://vangoghletters.org/"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hyperlink" Target="https://creativecommons.jp/" TargetMode="External"/><Relationship Id="rId4" Type="http://schemas.microsoft.com/office/2007/relationships/hdphoto" Target="../media/hdphoto10.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prstGeom prst="rect">
            <a:avLst/>
          </a:prstGeom>
        </p:spPr>
        <p:txBody>
          <a:bodyPr spcFirstLastPara="1" wrap="square" lIns="91425" tIns="91425" rIns="91425" bIns="91425" anchor="b" anchorCtr="0">
            <a:normAutofit fontScale="90000"/>
          </a:bodyPr>
          <a:lstStyle/>
          <a:p>
            <a:r>
              <a:rPr lang="en-US" dirty="0">
                <a:latin typeface="Helvetica" pitchFamily="2" charset="0"/>
              </a:rPr>
              <a:t>Case Studies: Applications of TEI in Humanities Research</a:t>
            </a:r>
            <a:endParaRPr dirty="0">
              <a:latin typeface="Helvetica" pitchFamily="2" charset="0"/>
            </a:endParaRPr>
          </a:p>
        </p:txBody>
      </p:sp>
      <p:sp>
        <p:nvSpPr>
          <p:cNvPr id="2" name="字幕 1">
            <a:extLst>
              <a:ext uri="{FF2B5EF4-FFF2-40B4-BE49-F238E27FC236}">
                <a16:creationId xmlns:a16="http://schemas.microsoft.com/office/drawing/2014/main" id="{7620D324-FA28-7CB2-E627-1674A4BC8898}"/>
              </a:ext>
            </a:extLst>
          </p:cNvPr>
          <p:cNvSpPr>
            <a:spLocks noGrp="1"/>
          </p:cNvSpPr>
          <p:nvPr>
            <p:ph type="subTitle" idx="1"/>
          </p:nvPr>
        </p:nvSpPr>
        <p:spPr/>
        <p:txBody>
          <a:bodyPr/>
          <a:lstStyle/>
          <a:p>
            <a:pPr marL="418465" indent="-342265"/>
            <a:endParaRPr lang="en-US" altLang="ja-JP">
              <a:latin typeface="Helvetica" pitchFamily="2" charset="0"/>
              <a:ea typeface="BIZ UDP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2EE060A-462B-EA2E-5E21-CF00691855F6}"/>
              </a:ext>
            </a:extLst>
          </p:cNvPr>
          <p:cNvSpPr>
            <a:spLocks noGrp="1"/>
          </p:cNvSpPr>
          <p:nvPr>
            <p:ph type="title"/>
          </p:nvPr>
        </p:nvSpPr>
        <p:spPr/>
        <p:txBody>
          <a:bodyPr>
            <a:normAutofit fontScale="90000"/>
          </a:bodyPr>
          <a:lstStyle/>
          <a:p>
            <a:r>
              <a:rPr lang="en-US" altLang="ja-JP" dirty="0" err="1">
                <a:latin typeface="Helvetica" pitchFamily="2" charset="0"/>
              </a:rPr>
              <a:t>Jūban</a:t>
            </a:r>
            <a:r>
              <a:rPr lang="en-US" altLang="ja-JP" dirty="0">
                <a:latin typeface="Helvetica" pitchFamily="2" charset="0"/>
              </a:rPr>
              <a:t> Mushi </a:t>
            </a:r>
            <a:r>
              <a:rPr lang="en-US" altLang="ja-JP" dirty="0" err="1">
                <a:latin typeface="Helvetica" pitchFamily="2" charset="0"/>
              </a:rPr>
              <a:t>Awase</a:t>
            </a:r>
            <a:r>
              <a:rPr lang="en-US" altLang="ja-JP" dirty="0">
                <a:latin typeface="Helvetica" pitchFamily="2" charset="0"/>
              </a:rPr>
              <a:t> Emaki (Held by the Honolulu Museum of Art)</a:t>
            </a:r>
          </a:p>
        </p:txBody>
      </p:sp>
      <p:sp>
        <p:nvSpPr>
          <p:cNvPr id="5" name="コンテンツ プレースホルダー 4">
            <a:extLst>
              <a:ext uri="{FF2B5EF4-FFF2-40B4-BE49-F238E27FC236}">
                <a16:creationId xmlns:a16="http://schemas.microsoft.com/office/drawing/2014/main" id="{F1F4575F-827F-6BC1-0B95-173A5A671E47}"/>
              </a:ext>
            </a:extLst>
          </p:cNvPr>
          <p:cNvSpPr>
            <a:spLocks noGrp="1"/>
          </p:cNvSpPr>
          <p:nvPr>
            <p:ph idx="1"/>
          </p:nvPr>
        </p:nvSpPr>
        <p:spPr>
          <a:xfrm>
            <a:off x="-814298" y="1056483"/>
            <a:ext cx="6656334" cy="428256"/>
          </a:xfrm>
        </p:spPr>
        <p:txBody>
          <a:bodyPr>
            <a:normAutofit/>
          </a:bodyPr>
          <a:lstStyle/>
          <a:p>
            <a:pPr algn="ctr"/>
            <a:r>
              <a:rPr lang="en-US" altLang="ja-JP" sz="2000" dirty="0">
                <a:latin typeface="Helvetica" pitchFamily="2" charset="0"/>
                <a:hlinkClick r:id="rId3"/>
              </a:rPr>
              <a:t>https://juban-mushi-awase.dhii.jp/index.html</a:t>
            </a:r>
            <a:endParaRPr lang="en-US" altLang="ja-JP" sz="2000" dirty="0">
              <a:latin typeface="Helvetica" pitchFamily="2" charset="0"/>
            </a:endParaRPr>
          </a:p>
        </p:txBody>
      </p:sp>
      <p:pic>
        <p:nvPicPr>
          <p:cNvPr id="7" name="図 6" descr="屋内, テーブル, ケーキ, 項目 が含まれている画像&#10;&#10;AI によって生成されたコンテンツは間違っている可能性があります。">
            <a:extLst>
              <a:ext uri="{FF2B5EF4-FFF2-40B4-BE49-F238E27FC236}">
                <a16:creationId xmlns:a16="http://schemas.microsoft.com/office/drawing/2014/main" id="{4C443B06-BAEA-CF65-F4BF-E0882AA44B9E}"/>
              </a:ext>
            </a:extLst>
          </p:cNvPr>
          <p:cNvPicPr>
            <a:picLocks noChangeAspect="1"/>
          </p:cNvPicPr>
          <p:nvPr/>
        </p:nvPicPr>
        <p:blipFill>
          <a:blip r:embed="rId4"/>
          <a:stretch>
            <a:fillRect/>
          </a:stretch>
        </p:blipFill>
        <p:spPr>
          <a:xfrm>
            <a:off x="0" y="1487838"/>
            <a:ext cx="5027738" cy="3568188"/>
          </a:xfrm>
          <a:prstGeom prst="rect">
            <a:avLst/>
          </a:prstGeom>
        </p:spPr>
      </p:pic>
      <p:sp>
        <p:nvSpPr>
          <p:cNvPr id="8" name="テキスト ボックス 7">
            <a:extLst>
              <a:ext uri="{FF2B5EF4-FFF2-40B4-BE49-F238E27FC236}">
                <a16:creationId xmlns:a16="http://schemas.microsoft.com/office/drawing/2014/main" id="{494C5597-5C37-BB0A-C78C-B67FC575E0C2}"/>
              </a:ext>
            </a:extLst>
          </p:cNvPr>
          <p:cNvSpPr txBox="1"/>
          <p:nvPr/>
        </p:nvSpPr>
        <p:spPr>
          <a:xfrm>
            <a:off x="5189837" y="1111738"/>
            <a:ext cx="3954163" cy="2554545"/>
          </a:xfrm>
          <a:prstGeom prst="rect">
            <a:avLst/>
          </a:prstGeom>
          <a:noFill/>
        </p:spPr>
        <p:txBody>
          <a:bodyPr wrap="square" rtlCol="0">
            <a:spAutoFit/>
          </a:bodyPr>
          <a:lstStyle/>
          <a:p>
            <a:r>
              <a:rPr kumimoji="1" lang="en-US" altLang="ja-JP" sz="1600" dirty="0" err="1">
                <a:latin typeface="Helvetica" pitchFamily="2" charset="0"/>
                <a:ea typeface="BIZ UDPGothic" panose="020B0400000000000000" pitchFamily="34" charset="-128"/>
              </a:rPr>
              <a:t>Jūban</a:t>
            </a:r>
            <a:r>
              <a:rPr kumimoji="1" lang="en-US" altLang="ja-JP" sz="1600" dirty="0">
                <a:latin typeface="Helvetica" pitchFamily="2" charset="0"/>
                <a:ea typeface="BIZ UDPGothic" panose="020B0400000000000000" pitchFamily="34" charset="-128"/>
              </a:rPr>
              <a:t> Mushi </a:t>
            </a:r>
            <a:r>
              <a:rPr kumimoji="1" lang="en-US" altLang="ja-JP" sz="1600" dirty="0" err="1">
                <a:latin typeface="Helvetica" pitchFamily="2" charset="0"/>
                <a:ea typeface="BIZ UDPGothic" panose="020B0400000000000000" pitchFamily="34" charset="-128"/>
              </a:rPr>
              <a:t>Awase</a:t>
            </a:r>
            <a:r>
              <a:rPr kumimoji="1" lang="en-US" altLang="ja-JP" sz="1600" dirty="0">
                <a:latin typeface="Helvetica" pitchFamily="2" charset="0"/>
                <a:ea typeface="BIZ UDPGothic" panose="020B0400000000000000" pitchFamily="34" charset="-128"/>
              </a:rPr>
              <a:t> Emaki (Held by the Honolulu Museum of Art)</a:t>
            </a:r>
          </a:p>
          <a:p>
            <a:r>
              <a:rPr kumimoji="1" lang="en-US" altLang="ja-JP" sz="1600" dirty="0">
                <a:latin typeface="Helvetica" pitchFamily="2" charset="0"/>
                <a:ea typeface="BIZ UDPGothic" panose="020B0400000000000000" pitchFamily="34" charset="-128"/>
              </a:rPr>
              <a:t>A refined event called “</a:t>
            </a:r>
            <a:r>
              <a:rPr kumimoji="1" lang="en-US" altLang="ja-JP" sz="1600" dirty="0" err="1">
                <a:latin typeface="Helvetica" pitchFamily="2" charset="0"/>
                <a:ea typeface="BIZ UDPGothic" panose="020B0400000000000000" pitchFamily="34" charset="-128"/>
              </a:rPr>
              <a:t>Jūban</a:t>
            </a:r>
            <a:r>
              <a:rPr kumimoji="1" lang="en-US" altLang="ja-JP" sz="1600" dirty="0">
                <a:latin typeface="Helvetica" pitchFamily="2" charset="0"/>
                <a:ea typeface="BIZ UDPGothic" panose="020B0400000000000000" pitchFamily="34" charset="-128"/>
              </a:rPr>
              <a:t> Mushi </a:t>
            </a:r>
            <a:r>
              <a:rPr kumimoji="1" lang="en-US" altLang="ja-JP" sz="1600" dirty="0" err="1">
                <a:latin typeface="Helvetica" pitchFamily="2" charset="0"/>
                <a:ea typeface="BIZ UDPGothic" panose="020B0400000000000000" pitchFamily="34" charset="-128"/>
              </a:rPr>
              <a:t>Awase</a:t>
            </a:r>
            <a:r>
              <a:rPr kumimoji="1" lang="en-US" altLang="ja-JP" sz="1600" dirty="0">
                <a:latin typeface="Helvetica" pitchFamily="2" charset="0"/>
                <a:ea typeface="BIZ UDPGothic" panose="020B0400000000000000" pitchFamily="34" charset="-128"/>
              </a:rPr>
              <a:t>” was held in August of 1782 at </a:t>
            </a:r>
            <a:r>
              <a:rPr kumimoji="1" lang="en-US" altLang="ja-JP" sz="1600" dirty="0" err="1">
                <a:latin typeface="Helvetica" pitchFamily="2" charset="0"/>
                <a:ea typeface="BIZ UDPGothic" panose="020B0400000000000000" pitchFamily="34" charset="-128"/>
              </a:rPr>
              <a:t>Mokubo</a:t>
            </a:r>
            <a:r>
              <a:rPr kumimoji="1" lang="en-US" altLang="ja-JP" sz="1600" dirty="0">
                <a:latin typeface="Helvetica" pitchFamily="2" charset="0"/>
                <a:ea typeface="BIZ UDPGothic" panose="020B0400000000000000" pitchFamily="34" charset="-128"/>
              </a:rPr>
              <a:t> Temple in Edo (now Tokyo).</a:t>
            </a:r>
          </a:p>
          <a:p>
            <a:r>
              <a:rPr kumimoji="1" lang="en-US" altLang="ja-JP" sz="1600" dirty="0">
                <a:latin typeface="Helvetica" pitchFamily="2" charset="0"/>
                <a:ea typeface="BIZ UDPGothic" panose="020B0400000000000000" pitchFamily="34" charset="-128"/>
              </a:rPr>
              <a:t>Participants split into two sides and showcased </a:t>
            </a:r>
            <a:r>
              <a:rPr kumimoji="1" lang="en-US" altLang="ja-JP" sz="1600" dirty="0">
                <a:solidFill>
                  <a:schemeClr val="accent3"/>
                </a:solidFill>
                <a:latin typeface="Helvetica" pitchFamily="2" charset="0"/>
                <a:ea typeface="BIZ UDPGothic" panose="020B0400000000000000" pitchFamily="34" charset="-128"/>
              </a:rPr>
              <a:t>display stands </a:t>
            </a:r>
            <a:r>
              <a:rPr kumimoji="1" lang="en-US" altLang="ja-JP" sz="1600" dirty="0">
                <a:latin typeface="Helvetica" pitchFamily="2" charset="0"/>
                <a:ea typeface="BIZ UDPGothic" panose="020B0400000000000000" pitchFamily="34" charset="-128"/>
              </a:rPr>
              <a:t>arranged with </a:t>
            </a:r>
            <a:r>
              <a:rPr kumimoji="1" lang="en-US" altLang="ja-JP" sz="1600" dirty="0">
                <a:solidFill>
                  <a:schemeClr val="accent3"/>
                </a:solidFill>
                <a:latin typeface="Helvetica" pitchFamily="2" charset="0"/>
                <a:ea typeface="BIZ UDPGothic" panose="020B0400000000000000" pitchFamily="34" charset="-128"/>
              </a:rPr>
              <a:t>bell crickets</a:t>
            </a:r>
            <a:r>
              <a:rPr kumimoji="1" lang="en-US" altLang="ja-JP" sz="1600" dirty="0">
                <a:latin typeface="Helvetica" pitchFamily="2" charset="0"/>
                <a:ea typeface="BIZ UDPGothic" panose="020B0400000000000000" pitchFamily="34" charset="-128"/>
              </a:rPr>
              <a:t>, </a:t>
            </a:r>
            <a:r>
              <a:rPr kumimoji="1" lang="en-US" altLang="ja-JP" sz="1600" dirty="0">
                <a:solidFill>
                  <a:schemeClr val="accent3"/>
                </a:solidFill>
                <a:latin typeface="Helvetica" pitchFamily="2" charset="0"/>
                <a:ea typeface="BIZ UDPGothic" panose="020B0400000000000000" pitchFamily="34" charset="-128"/>
              </a:rPr>
              <a:t>pine crickets </a:t>
            </a:r>
            <a:r>
              <a:rPr kumimoji="1" lang="en-US" altLang="ja-JP" sz="1600" dirty="0">
                <a:latin typeface="Helvetica" pitchFamily="2" charset="0"/>
                <a:ea typeface="BIZ UDPGothic" panose="020B0400000000000000" pitchFamily="34" charset="-128"/>
              </a:rPr>
              <a:t>and various flowers, and competed by composing waka poems related to them.</a:t>
            </a:r>
          </a:p>
        </p:txBody>
      </p:sp>
      <p:pic>
        <p:nvPicPr>
          <p:cNvPr id="10" name="図 9" descr="寝室, テーブル, 部屋 が含まれている画像&#10;&#10;AI によって生成されたコンテンツは間違っている可能性があります。">
            <a:extLst>
              <a:ext uri="{FF2B5EF4-FFF2-40B4-BE49-F238E27FC236}">
                <a16:creationId xmlns:a16="http://schemas.microsoft.com/office/drawing/2014/main" id="{B020B06A-5731-23C1-7A95-CB21AFB65810}"/>
              </a:ext>
            </a:extLst>
          </p:cNvPr>
          <p:cNvPicPr>
            <a:picLocks noChangeAspect="1"/>
          </p:cNvPicPr>
          <p:nvPr/>
        </p:nvPicPr>
        <p:blipFill>
          <a:blip r:embed="rId5"/>
          <a:stretch>
            <a:fillRect/>
          </a:stretch>
        </p:blipFill>
        <p:spPr>
          <a:xfrm>
            <a:off x="5746349" y="3911379"/>
            <a:ext cx="1259590" cy="1144647"/>
          </a:xfrm>
          <a:prstGeom prst="rect">
            <a:avLst/>
          </a:prstGeom>
        </p:spPr>
      </p:pic>
      <p:pic>
        <p:nvPicPr>
          <p:cNvPr id="12" name="図 11" descr="テーブル が含まれている画像&#10;&#10;AI によって生成されたコンテンツは間違っている可能性があります。">
            <a:extLst>
              <a:ext uri="{FF2B5EF4-FFF2-40B4-BE49-F238E27FC236}">
                <a16:creationId xmlns:a16="http://schemas.microsoft.com/office/drawing/2014/main" id="{F513640F-216F-2CA5-3813-7FFCFE9D7426}"/>
              </a:ext>
            </a:extLst>
          </p:cNvPr>
          <p:cNvPicPr>
            <a:picLocks noChangeAspect="1"/>
          </p:cNvPicPr>
          <p:nvPr/>
        </p:nvPicPr>
        <p:blipFill>
          <a:blip r:embed="rId6"/>
          <a:stretch>
            <a:fillRect/>
          </a:stretch>
        </p:blipFill>
        <p:spPr>
          <a:xfrm>
            <a:off x="7044924" y="3911378"/>
            <a:ext cx="1191369" cy="1144648"/>
          </a:xfrm>
          <a:prstGeom prst="rect">
            <a:avLst/>
          </a:prstGeom>
        </p:spPr>
      </p:pic>
      <p:sp>
        <p:nvSpPr>
          <p:cNvPr id="13" name="テキスト ボックス 12">
            <a:extLst>
              <a:ext uri="{FF2B5EF4-FFF2-40B4-BE49-F238E27FC236}">
                <a16:creationId xmlns:a16="http://schemas.microsoft.com/office/drawing/2014/main" id="{CDA2CBFA-71AC-AFFD-E20A-20D54B9FE303}"/>
              </a:ext>
            </a:extLst>
          </p:cNvPr>
          <p:cNvSpPr txBox="1"/>
          <p:nvPr/>
        </p:nvSpPr>
        <p:spPr>
          <a:xfrm>
            <a:off x="5189838" y="4835723"/>
            <a:ext cx="3754554" cy="307777"/>
          </a:xfrm>
          <a:prstGeom prst="rect">
            <a:avLst/>
          </a:prstGeom>
          <a:noFill/>
        </p:spPr>
        <p:txBody>
          <a:bodyPr wrap="none" rtlCol="0">
            <a:spAutoFit/>
          </a:bodyPr>
          <a:lstStyle/>
          <a:p>
            <a:r>
              <a:rPr kumimoji="1" lang="en-JP" altLang="ja-JP" b="1" dirty="0">
                <a:latin typeface="Helvetica" pitchFamily="2" charset="0"/>
                <a:ea typeface="BIZ UDPGothic" panose="020B0400000000000000" pitchFamily="34" charset="-128"/>
              </a:rPr>
              <a:t>Example of a kazari –dai</a:t>
            </a:r>
            <a:r>
              <a:rPr kumimoji="1" lang="ja-JP" altLang="en-US" b="1">
                <a:latin typeface="Helvetica" pitchFamily="2" charset="0"/>
                <a:ea typeface="BIZ UDPGothic" panose="020B0400000000000000" pitchFamily="34" charset="-128"/>
              </a:rPr>
              <a:t>（</a:t>
            </a:r>
            <a:r>
              <a:rPr kumimoji="1" lang="en-GB" altLang="ja-JP" b="1" dirty="0">
                <a:latin typeface="Helvetica" pitchFamily="2" charset="0"/>
                <a:ea typeface="BIZ UDPGothic" panose="020B0400000000000000" pitchFamily="34" charset="-128"/>
              </a:rPr>
              <a:t>display stand</a:t>
            </a:r>
            <a:r>
              <a:rPr kumimoji="1" lang="ja-JP" altLang="en-US" b="1">
                <a:latin typeface="Helvetica" pitchFamily="2" charset="0"/>
                <a:ea typeface="BIZ UDPGothic" panose="020B0400000000000000" pitchFamily="34" charset="-128"/>
              </a:rPr>
              <a:t>）</a:t>
            </a:r>
          </a:p>
        </p:txBody>
      </p:sp>
    </p:spTree>
    <p:extLst>
      <p:ext uri="{BB962C8B-B14F-4D97-AF65-F5344CB8AC3E}">
        <p14:creationId xmlns:p14="http://schemas.microsoft.com/office/powerpoint/2010/main" val="2350910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780ED0-9DBA-960B-1CE6-6DA62669D207}"/>
              </a:ext>
            </a:extLst>
          </p:cNvPr>
          <p:cNvSpPr>
            <a:spLocks noGrp="1"/>
          </p:cNvSpPr>
          <p:nvPr>
            <p:ph type="title"/>
          </p:nvPr>
        </p:nvSpPr>
        <p:spPr>
          <a:xfrm>
            <a:off x="457200" y="87474"/>
            <a:ext cx="8229600" cy="972108"/>
          </a:xfrm>
        </p:spPr>
        <p:txBody>
          <a:bodyPr>
            <a:normAutofit fontScale="90000"/>
          </a:bodyPr>
          <a:lstStyle/>
          <a:p>
            <a:r>
              <a:rPr lang="en-GB" altLang="ja-JP" dirty="0">
                <a:latin typeface="Helvetica" pitchFamily="2" charset="0"/>
              </a:rPr>
              <a:t>Expressing the World of Picture Scrolls</a:t>
            </a:r>
            <a:br>
              <a:rPr lang="en-GB" altLang="ja-JP" dirty="0">
                <a:latin typeface="Helvetica" pitchFamily="2" charset="0"/>
              </a:rPr>
            </a:br>
            <a:r>
              <a:rPr lang="en-GB" altLang="ja-JP" dirty="0">
                <a:latin typeface="Helvetica" pitchFamily="2" charset="0"/>
              </a:rPr>
              <a:t> with TEI</a:t>
            </a:r>
            <a:endParaRPr lang="ja-JP" altLang="en-US">
              <a:latin typeface="Helvetica" pitchFamily="2" charset="0"/>
            </a:endParaRPr>
          </a:p>
        </p:txBody>
      </p:sp>
      <p:sp>
        <p:nvSpPr>
          <p:cNvPr id="3" name="コンテンツ プレースホルダー 2">
            <a:extLst>
              <a:ext uri="{FF2B5EF4-FFF2-40B4-BE49-F238E27FC236}">
                <a16:creationId xmlns:a16="http://schemas.microsoft.com/office/drawing/2014/main" id="{C6BE1D52-8865-186D-2F0A-FF371BA330D3}"/>
              </a:ext>
            </a:extLst>
          </p:cNvPr>
          <p:cNvSpPr>
            <a:spLocks noGrp="1"/>
          </p:cNvSpPr>
          <p:nvPr>
            <p:ph idx="1"/>
          </p:nvPr>
        </p:nvSpPr>
        <p:spPr>
          <a:xfrm>
            <a:off x="197708" y="1059582"/>
            <a:ext cx="8946292" cy="4083918"/>
          </a:xfrm>
        </p:spPr>
        <p:txBody>
          <a:bodyPr>
            <a:normAutofit fontScale="92500" lnSpcReduction="10000"/>
          </a:bodyPr>
          <a:lstStyle/>
          <a:p>
            <a:pPr marL="342900" indent="-342900">
              <a:spcAft>
                <a:spcPts val="600"/>
              </a:spcAft>
              <a:buFont typeface="Arial" panose="020B0604020202020204" pitchFamily="34" charset="0"/>
              <a:buChar char="•"/>
            </a:pPr>
            <a:r>
              <a:rPr lang="en-US" altLang="ja-JP" dirty="0">
                <a:latin typeface="Helvetica" pitchFamily="2" charset="0"/>
              </a:rPr>
              <a:t>Led by the project “International Research on the Revival of Classical Texts in 18th- and 19th-Century Japan”</a:t>
            </a:r>
          </a:p>
          <a:p>
            <a:pPr>
              <a:spcAft>
                <a:spcPts val="600"/>
              </a:spcAft>
            </a:pPr>
            <a:r>
              <a:rPr lang="en-GB" altLang="ja-JP" b="1" dirty="0">
                <a:latin typeface="Helvetica" pitchFamily="2" charset="0"/>
              </a:rPr>
              <a:t>Characteristics of TEI Data</a:t>
            </a:r>
            <a:endParaRPr lang="en-US" altLang="ja-JP" b="1" dirty="0">
              <a:latin typeface="Helvetica" pitchFamily="2" charset="0"/>
            </a:endParaRPr>
          </a:p>
          <a:p>
            <a:pPr marL="678620" lvl="1" indent="-342900">
              <a:spcAft>
                <a:spcPts val="600"/>
              </a:spcAft>
              <a:buFont typeface="Arial" panose="020B0604020202020204" pitchFamily="34" charset="0"/>
              <a:buChar char="•"/>
            </a:pPr>
            <a:r>
              <a:rPr lang="en-US" altLang="ja-JP" dirty="0">
                <a:latin typeface="Helvetica" pitchFamily="2" charset="0"/>
              </a:rPr>
              <a:t>The content of </a:t>
            </a:r>
            <a:r>
              <a:rPr lang="en-US" altLang="ja-JP" dirty="0">
                <a:solidFill>
                  <a:schemeClr val="accent3"/>
                </a:solidFill>
                <a:latin typeface="Helvetica" pitchFamily="2" charset="0"/>
              </a:rPr>
              <a:t>the picture scrolls (text, structure, content, people, </a:t>
            </a:r>
            <a:r>
              <a:rPr lang="en-US" altLang="ja-JP" dirty="0" err="1">
                <a:solidFill>
                  <a:schemeClr val="accent3"/>
                </a:solidFill>
                <a:latin typeface="Helvetica" pitchFamily="2" charset="0"/>
              </a:rPr>
              <a:t>kazari-dai</a:t>
            </a:r>
            <a:r>
              <a:rPr lang="en-US" altLang="ja-JP" dirty="0">
                <a:solidFill>
                  <a:schemeClr val="accent3"/>
                </a:solidFill>
                <a:latin typeface="Helvetica" pitchFamily="2" charset="0"/>
              </a:rPr>
              <a:t> (display stand) illustrations) </a:t>
            </a:r>
            <a:r>
              <a:rPr lang="en-US" altLang="ja-JP" dirty="0">
                <a:latin typeface="Helvetica" pitchFamily="2" charset="0"/>
              </a:rPr>
              <a:t>is structured with TEI so that people around the world can engage with it</a:t>
            </a:r>
          </a:p>
          <a:p>
            <a:pPr marL="678620" lvl="1" indent="-342900">
              <a:spcAft>
                <a:spcPts val="600"/>
              </a:spcAft>
              <a:buFont typeface="Arial" panose="020B0604020202020204" pitchFamily="34" charset="0"/>
              <a:buChar char="•"/>
            </a:pPr>
            <a:r>
              <a:rPr lang="en-US" altLang="ja-JP" dirty="0">
                <a:solidFill>
                  <a:schemeClr val="tx1"/>
                </a:solidFill>
                <a:latin typeface="Helvetica" pitchFamily="2" charset="0"/>
              </a:rPr>
              <a:t>The TEI data is divided into English, modern Japanese, and original text versions.</a:t>
            </a:r>
            <a:br>
              <a:rPr lang="en-US" altLang="ja-JP" dirty="0">
                <a:solidFill>
                  <a:schemeClr val="tx1"/>
                </a:solidFill>
                <a:latin typeface="Helvetica" pitchFamily="2" charset="0"/>
              </a:rPr>
            </a:br>
            <a:r>
              <a:rPr lang="en-US" altLang="ja-JP" sz="1900" dirty="0">
                <a:solidFill>
                  <a:schemeClr val="tx1"/>
                </a:solidFill>
                <a:latin typeface="Helvetica" pitchFamily="2" charset="0"/>
                <a:hlinkClick r:id="rId3"/>
              </a:rPr>
              <a:t>https://juban-mushi-awase.dhii.jp/xmls/</a:t>
            </a:r>
            <a:endParaRPr lang="en-US" altLang="ja-JP" sz="1900" dirty="0">
              <a:solidFill>
                <a:schemeClr val="tx1"/>
              </a:solidFill>
              <a:latin typeface="Helvetica" pitchFamily="2" charset="0"/>
            </a:endParaRPr>
          </a:p>
          <a:p>
            <a:pPr marL="678620" lvl="1" indent="-342900">
              <a:spcAft>
                <a:spcPts val="600"/>
              </a:spcAft>
              <a:buFont typeface="Arial" panose="020B0604020202020204" pitchFamily="34" charset="0"/>
              <a:buChar char="•"/>
            </a:pPr>
            <a:r>
              <a:rPr lang="en-US" altLang="ja-JP" dirty="0">
                <a:solidFill>
                  <a:schemeClr val="tx1"/>
                </a:solidFill>
                <a:latin typeface="Helvetica" pitchFamily="2" charset="0"/>
              </a:rPr>
              <a:t>These versions are synchronized in the viewer, allowing users to view the same passage across all three simultaneously.</a:t>
            </a:r>
            <a:endParaRPr lang="ja-JP" altLang="en-US">
              <a:solidFill>
                <a:schemeClr val="tx1"/>
              </a:solidFill>
              <a:latin typeface="Helvetica" pitchFamily="2" charset="0"/>
            </a:endParaRPr>
          </a:p>
        </p:txBody>
      </p:sp>
    </p:spTree>
    <p:extLst>
      <p:ext uri="{BB962C8B-B14F-4D97-AF65-F5344CB8AC3E}">
        <p14:creationId xmlns:p14="http://schemas.microsoft.com/office/powerpoint/2010/main" val="53242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F2BC6-C85E-F2A7-BC22-8AD211DA0A6C}"/>
            </a:ext>
          </a:extLst>
        </p:cNvPr>
        <p:cNvGrpSpPr/>
        <p:nvPr/>
      </p:nvGrpSpPr>
      <p:grpSpPr>
        <a:xfrm>
          <a:off x="0" y="0"/>
          <a:ext cx="0" cy="0"/>
          <a:chOff x="0" y="0"/>
          <a:chExt cx="0" cy="0"/>
        </a:xfrm>
      </p:grpSpPr>
      <p:pic>
        <p:nvPicPr>
          <p:cNvPr id="3" name="図 2"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46E7D5FA-6688-095C-3BE6-7C3BE989322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17872" y="0"/>
            <a:ext cx="8508256" cy="5047989"/>
          </a:xfrm>
          <a:prstGeom prst="rect">
            <a:avLst/>
          </a:prstGeom>
        </p:spPr>
      </p:pic>
    </p:spTree>
    <p:extLst>
      <p:ext uri="{BB962C8B-B14F-4D97-AF65-F5344CB8AC3E}">
        <p14:creationId xmlns:p14="http://schemas.microsoft.com/office/powerpoint/2010/main" val="2229872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ダイアグラム&#10;&#10;AI によって生成されたコンテンツは間違っている可能性があります。">
            <a:extLst>
              <a:ext uri="{FF2B5EF4-FFF2-40B4-BE49-F238E27FC236}">
                <a16:creationId xmlns:a16="http://schemas.microsoft.com/office/drawing/2014/main" id="{36D64793-CF15-43BB-0126-2972944A450D}"/>
              </a:ext>
            </a:extLst>
          </p:cNvPr>
          <p:cNvPicPr>
            <a:picLocks noGrp="1" noRot="1" noChangeAspect="1" noMove="1" noResize="1" noEditPoints="1" noAdjustHandles="1" noChangeArrowheads="1" noChangeShapeType="1" noCrop="1"/>
          </p:cNvPicPr>
          <p:nvPr>
            <p:ph idx="4294967295"/>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0337" y="50104"/>
            <a:ext cx="9101137" cy="4967287"/>
          </a:xfrm>
        </p:spPr>
      </p:pic>
      <p:sp>
        <p:nvSpPr>
          <p:cNvPr id="6" name="正方形/長方形 5">
            <a:extLst>
              <a:ext uri="{FF2B5EF4-FFF2-40B4-BE49-F238E27FC236}">
                <a16:creationId xmlns:a16="http://schemas.microsoft.com/office/drawing/2014/main" id="{0A430C01-9522-8F89-EE05-476BC5CA022D}"/>
              </a:ext>
            </a:extLst>
          </p:cNvPr>
          <p:cNvSpPr>
            <a:spLocks noGrp="1" noRot="1" noMove="1" noResize="1" noEditPoints="1" noAdjustHandles="1" noChangeArrowheads="1" noChangeShapeType="1"/>
          </p:cNvSpPr>
          <p:nvPr/>
        </p:nvSpPr>
        <p:spPr>
          <a:xfrm>
            <a:off x="2707709" y="50102"/>
            <a:ext cx="3181611" cy="4597053"/>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a:extLst>
              <a:ext uri="{FF2B5EF4-FFF2-40B4-BE49-F238E27FC236}">
                <a16:creationId xmlns:a16="http://schemas.microsoft.com/office/drawing/2014/main" id="{BCFB5E6A-F8B5-CCD2-C697-B6FB4164CE92}"/>
              </a:ext>
            </a:extLst>
          </p:cNvPr>
          <p:cNvSpPr>
            <a:spLocks noGrp="1" noRot="1" noMove="1" noResize="1" noEditPoints="1" noAdjustHandles="1" noChangeArrowheads="1" noChangeShapeType="1"/>
          </p:cNvSpPr>
          <p:nvPr/>
        </p:nvSpPr>
        <p:spPr>
          <a:xfrm>
            <a:off x="4634630" y="187890"/>
            <a:ext cx="275573" cy="275573"/>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a:extLst>
              <a:ext uri="{FF2B5EF4-FFF2-40B4-BE49-F238E27FC236}">
                <a16:creationId xmlns:a16="http://schemas.microsoft.com/office/drawing/2014/main" id="{B5A96162-ECD9-18BC-0D0A-6F71E06F1717}"/>
              </a:ext>
            </a:extLst>
          </p:cNvPr>
          <p:cNvSpPr>
            <a:spLocks noGrp="1" noRot="1" noMove="1" noResize="1" noEditPoints="1" noAdjustHandles="1" noChangeArrowheads="1" noChangeShapeType="1"/>
          </p:cNvSpPr>
          <p:nvPr/>
        </p:nvSpPr>
        <p:spPr>
          <a:xfrm>
            <a:off x="4022942" y="187890"/>
            <a:ext cx="275573" cy="275573"/>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a:extLst>
              <a:ext uri="{FF2B5EF4-FFF2-40B4-BE49-F238E27FC236}">
                <a16:creationId xmlns:a16="http://schemas.microsoft.com/office/drawing/2014/main" id="{280AD264-1104-08C6-EAC4-BC7892D42F3B}"/>
              </a:ext>
            </a:extLst>
          </p:cNvPr>
          <p:cNvSpPr>
            <a:spLocks noGrp="1" noRot="1" noMove="1" noResize="1" noEditPoints="1" noAdjustHandles="1" noChangeArrowheads="1" noChangeShapeType="1"/>
          </p:cNvSpPr>
          <p:nvPr/>
        </p:nvSpPr>
        <p:spPr>
          <a:xfrm>
            <a:off x="6841298" y="3096016"/>
            <a:ext cx="361168" cy="260959"/>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4C5420F7-BAA8-C2E8-60E0-E0EF73127C2C}"/>
              </a:ext>
            </a:extLst>
          </p:cNvPr>
          <p:cNvSpPr>
            <a:spLocks noGrp="1" noRot="1" noMove="1" noResize="1" noEditPoints="1" noAdjustHandles="1" noChangeArrowheads="1" noChangeShapeType="1"/>
          </p:cNvSpPr>
          <p:nvPr/>
        </p:nvSpPr>
        <p:spPr>
          <a:xfrm>
            <a:off x="6463430" y="373432"/>
            <a:ext cx="2607501" cy="2595236"/>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B1049B31-A11B-DD33-8492-2A84084B5938}"/>
              </a:ext>
            </a:extLst>
          </p:cNvPr>
          <p:cNvSpPr txBox="1"/>
          <p:nvPr/>
        </p:nvSpPr>
        <p:spPr>
          <a:xfrm>
            <a:off x="7051764" y="2463773"/>
            <a:ext cx="1430832" cy="30777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altLang="ja-JP" dirty="0">
                <a:latin typeface="Helvetica" pitchFamily="2" charset="0"/>
                <a:ea typeface="BIZ UDPGothic" panose="020B0400000000000000" pitchFamily="34" charset="-128"/>
              </a:rPr>
              <a:t>Display Image</a:t>
            </a:r>
            <a:endParaRPr kumimoji="1" lang="ja-JP" altLang="en-US">
              <a:latin typeface="Helvetica" pitchFamily="2" charset="0"/>
              <a:ea typeface="BIZ UDPGothic" panose="020B0400000000000000" pitchFamily="34" charset="-128"/>
            </a:endParaRPr>
          </a:p>
        </p:txBody>
      </p:sp>
      <p:cxnSp>
        <p:nvCxnSpPr>
          <p:cNvPr id="13" name="曲線コネクタ 12">
            <a:extLst>
              <a:ext uri="{FF2B5EF4-FFF2-40B4-BE49-F238E27FC236}">
                <a16:creationId xmlns:a16="http://schemas.microsoft.com/office/drawing/2014/main" id="{F8EC2FE3-A84D-8195-A6D8-A02DD4E58324}"/>
              </a:ext>
            </a:extLst>
          </p:cNvPr>
          <p:cNvCxnSpPr>
            <a:stCxn id="8" idx="4"/>
          </p:cNvCxnSpPr>
          <p:nvPr/>
        </p:nvCxnSpPr>
        <p:spPr>
          <a:xfrm rot="16200000" flipH="1">
            <a:off x="4276937" y="347254"/>
            <a:ext cx="2070284" cy="2302701"/>
          </a:xfrm>
          <a:prstGeom prst="curvedConnector2">
            <a:avLst/>
          </a:prstGeom>
          <a:ln>
            <a:solidFill>
              <a:schemeClr val="accent3"/>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4" name="曲線コネクタ 13">
            <a:extLst>
              <a:ext uri="{FF2B5EF4-FFF2-40B4-BE49-F238E27FC236}">
                <a16:creationId xmlns:a16="http://schemas.microsoft.com/office/drawing/2014/main" id="{BD20608E-7D80-1CE7-54BE-5DA716A89935}"/>
              </a:ext>
            </a:extLst>
          </p:cNvPr>
          <p:cNvCxnSpPr>
            <a:cxnSpLocks/>
            <a:stCxn id="7" idx="4"/>
          </p:cNvCxnSpPr>
          <p:nvPr/>
        </p:nvCxnSpPr>
        <p:spPr>
          <a:xfrm rot="16200000" flipH="1">
            <a:off x="4812261" y="423619"/>
            <a:ext cx="1611324" cy="1691012"/>
          </a:xfrm>
          <a:prstGeom prst="curvedConnector2">
            <a:avLst/>
          </a:prstGeom>
          <a:ln>
            <a:solidFill>
              <a:schemeClr val="accent3"/>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 name="Picture 2" descr="A black text on a white background&#10;&#10;AI-generated content may be incorrect.">
            <a:extLst>
              <a:ext uri="{FF2B5EF4-FFF2-40B4-BE49-F238E27FC236}">
                <a16:creationId xmlns:a16="http://schemas.microsoft.com/office/drawing/2014/main" id="{DE214DD1-1576-15D0-5BAC-2DD3903DA771}"/>
              </a:ext>
            </a:extLst>
          </p:cNvPr>
          <p:cNvPicPr>
            <a:picLocks noChangeAspect="1"/>
          </p:cNvPicPr>
          <p:nvPr/>
        </p:nvPicPr>
        <p:blipFill>
          <a:blip r:embed="rId5"/>
          <a:stretch>
            <a:fillRect/>
          </a:stretch>
        </p:blipFill>
        <p:spPr>
          <a:xfrm>
            <a:off x="6389958" y="131567"/>
            <a:ext cx="546100" cy="196850"/>
          </a:xfrm>
          <a:prstGeom prst="rect">
            <a:avLst/>
          </a:prstGeom>
        </p:spPr>
      </p:pic>
      <p:pic>
        <p:nvPicPr>
          <p:cNvPr id="12" name="Picture 11">
            <a:extLst>
              <a:ext uri="{FF2B5EF4-FFF2-40B4-BE49-F238E27FC236}">
                <a16:creationId xmlns:a16="http://schemas.microsoft.com/office/drawing/2014/main" id="{A0F3C316-D505-BA67-0FB0-DF756E0CF832}"/>
              </a:ext>
            </a:extLst>
          </p:cNvPr>
          <p:cNvPicPr>
            <a:picLocks noChangeAspect="1"/>
          </p:cNvPicPr>
          <p:nvPr/>
        </p:nvPicPr>
        <p:blipFill>
          <a:blip r:embed="rId6"/>
          <a:stretch>
            <a:fillRect/>
          </a:stretch>
        </p:blipFill>
        <p:spPr>
          <a:xfrm>
            <a:off x="8734548" y="147983"/>
            <a:ext cx="336383" cy="150299"/>
          </a:xfrm>
          <a:prstGeom prst="rect">
            <a:avLst/>
          </a:prstGeom>
        </p:spPr>
      </p:pic>
      <p:sp>
        <p:nvSpPr>
          <p:cNvPr id="18" name="TextBox 17">
            <a:extLst>
              <a:ext uri="{FF2B5EF4-FFF2-40B4-BE49-F238E27FC236}">
                <a16:creationId xmlns:a16="http://schemas.microsoft.com/office/drawing/2014/main" id="{FF10734F-23C8-C271-4D06-72B3B7AC89D3}"/>
              </a:ext>
            </a:extLst>
          </p:cNvPr>
          <p:cNvSpPr txBox="1"/>
          <p:nvPr/>
        </p:nvSpPr>
        <p:spPr>
          <a:xfrm>
            <a:off x="2818728" y="-22190"/>
            <a:ext cx="3127779" cy="230832"/>
          </a:xfrm>
          <a:prstGeom prst="rect">
            <a:avLst/>
          </a:prstGeom>
          <a:solidFill>
            <a:schemeClr val="tx2">
              <a:lumMod val="10000"/>
            </a:schemeClr>
          </a:solidFill>
          <a:ln>
            <a:noFill/>
          </a:ln>
        </p:spPr>
        <p:txBody>
          <a:bodyPr wrap="none" rtlCol="0">
            <a:spAutoFit/>
          </a:bodyPr>
          <a:lstStyle/>
          <a:p>
            <a:r>
              <a:rPr lang="en-JP" sz="900" dirty="0">
                <a:solidFill>
                  <a:schemeClr val="bg1"/>
                </a:solidFill>
                <a:latin typeface="Helvetica" pitchFamily="2" charset="0"/>
              </a:rPr>
              <a:t>Double click to move in sync across all language versions</a:t>
            </a:r>
          </a:p>
        </p:txBody>
      </p:sp>
      <p:pic>
        <p:nvPicPr>
          <p:cNvPr id="20" name="Picture 19" descr="A screenshot of a computer&#10;&#10;AI-generated content may be incorrect.">
            <a:extLst>
              <a:ext uri="{FF2B5EF4-FFF2-40B4-BE49-F238E27FC236}">
                <a16:creationId xmlns:a16="http://schemas.microsoft.com/office/drawing/2014/main" id="{9706135C-1549-702A-BF68-4F08AADF24C9}"/>
              </a:ext>
            </a:extLst>
          </p:cNvPr>
          <p:cNvPicPr>
            <a:picLocks noChangeAspect="1"/>
          </p:cNvPicPr>
          <p:nvPr/>
        </p:nvPicPr>
        <p:blipFill>
          <a:blip r:embed="rId7"/>
          <a:stretch>
            <a:fillRect/>
          </a:stretch>
        </p:blipFill>
        <p:spPr>
          <a:xfrm>
            <a:off x="6421470" y="3072570"/>
            <a:ext cx="2691420" cy="1663311"/>
          </a:xfrm>
          <a:prstGeom prst="rect">
            <a:avLst/>
          </a:prstGeom>
        </p:spPr>
      </p:pic>
      <p:sp>
        <p:nvSpPr>
          <p:cNvPr id="17" name="Oval 16">
            <a:extLst>
              <a:ext uri="{FF2B5EF4-FFF2-40B4-BE49-F238E27FC236}">
                <a16:creationId xmlns:a16="http://schemas.microsoft.com/office/drawing/2014/main" id="{ADF2AD04-20B1-889B-4082-7D26A483A5AA}"/>
              </a:ext>
            </a:extLst>
          </p:cNvPr>
          <p:cNvSpPr/>
          <p:nvPr/>
        </p:nvSpPr>
        <p:spPr>
          <a:xfrm>
            <a:off x="6935791" y="3040962"/>
            <a:ext cx="505522" cy="422376"/>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Tree>
    <p:extLst>
      <p:ext uri="{BB962C8B-B14F-4D97-AF65-F5344CB8AC3E}">
        <p14:creationId xmlns:p14="http://schemas.microsoft.com/office/powerpoint/2010/main" val="3918416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E3DBDF-4510-A1D9-1A4C-D68F6B90561C}"/>
              </a:ext>
            </a:extLst>
          </p:cNvPr>
          <p:cNvSpPr>
            <a:spLocks noGrp="1"/>
          </p:cNvSpPr>
          <p:nvPr>
            <p:ph type="title"/>
          </p:nvPr>
        </p:nvSpPr>
        <p:spPr/>
        <p:txBody>
          <a:bodyPr>
            <a:normAutofit fontScale="90000"/>
          </a:bodyPr>
          <a:lstStyle/>
          <a:p>
            <a:r>
              <a:rPr lang="en-JP" altLang="ja-JP" dirty="0">
                <a:effectLst/>
                <a:latin typeface="Helvetica" pitchFamily="2" charset="0"/>
              </a:rPr>
              <a:t>The Benefits of the TEI Data created from </a:t>
            </a:r>
            <a:r>
              <a:rPr lang="en-US" altLang="ja-JP" dirty="0" err="1">
                <a:effectLst/>
                <a:latin typeface="Helvetica" pitchFamily="2" charset="0"/>
              </a:rPr>
              <a:t>Jūban</a:t>
            </a:r>
            <a:r>
              <a:rPr lang="en-US" altLang="ja-JP" dirty="0">
                <a:effectLst/>
                <a:latin typeface="Helvetica" pitchFamily="2" charset="0"/>
              </a:rPr>
              <a:t> Mushi </a:t>
            </a:r>
            <a:r>
              <a:rPr lang="en-US" altLang="ja-JP" dirty="0" err="1">
                <a:effectLst/>
                <a:latin typeface="Helvetica" pitchFamily="2" charset="0"/>
              </a:rPr>
              <a:t>Awase</a:t>
            </a:r>
            <a:r>
              <a:rPr lang="en-US" altLang="ja-JP" dirty="0">
                <a:effectLst/>
                <a:latin typeface="Helvetica" pitchFamily="2" charset="0"/>
              </a:rPr>
              <a:t> Emaki </a:t>
            </a:r>
            <a:endParaRPr lang="ja-JP" altLang="en-US">
              <a:latin typeface="Helvetica" pitchFamily="2" charset="0"/>
            </a:endParaRPr>
          </a:p>
        </p:txBody>
      </p:sp>
      <p:sp>
        <p:nvSpPr>
          <p:cNvPr id="3" name="コンテンツ プレースホルダー 2">
            <a:extLst>
              <a:ext uri="{FF2B5EF4-FFF2-40B4-BE49-F238E27FC236}">
                <a16:creationId xmlns:a16="http://schemas.microsoft.com/office/drawing/2014/main" id="{FB94C79E-836F-79D1-DC14-487F3EFC5429}"/>
              </a:ext>
            </a:extLst>
          </p:cNvPr>
          <p:cNvSpPr>
            <a:spLocks noGrp="1"/>
          </p:cNvSpPr>
          <p:nvPr>
            <p:ph idx="1"/>
          </p:nvPr>
        </p:nvSpPr>
        <p:spPr>
          <a:xfrm>
            <a:off x="293076" y="1172308"/>
            <a:ext cx="8850924" cy="3971192"/>
          </a:xfrm>
        </p:spPr>
        <p:txBody>
          <a:bodyPr>
            <a:normAutofit fontScale="85000" lnSpcReduction="10000"/>
          </a:bodyPr>
          <a:lstStyle/>
          <a:p>
            <a:pPr marL="457200" indent="-457200">
              <a:spcAft>
                <a:spcPts val="1200"/>
              </a:spcAft>
              <a:buFont typeface="+mj-lt"/>
              <a:buAutoNum type="arabicPeriod"/>
            </a:pPr>
            <a:r>
              <a:rPr lang="en-US" altLang="ja-JP" dirty="0">
                <a:latin typeface="Helvetica" pitchFamily="2" charset="0"/>
              </a:rPr>
              <a:t>In this way, the TEI data created from the </a:t>
            </a:r>
            <a:r>
              <a:rPr lang="en-US" altLang="ja-JP" dirty="0" err="1">
                <a:latin typeface="Helvetica" pitchFamily="2" charset="0"/>
              </a:rPr>
              <a:t>Jūban</a:t>
            </a:r>
            <a:r>
              <a:rPr lang="en-US" altLang="ja-JP" dirty="0">
                <a:latin typeface="Helvetica" pitchFamily="2" charset="0"/>
              </a:rPr>
              <a:t> Mushi </a:t>
            </a:r>
            <a:r>
              <a:rPr lang="en-US" altLang="ja-JP" dirty="0" err="1">
                <a:latin typeface="Helvetica" pitchFamily="2" charset="0"/>
              </a:rPr>
              <a:t>Awase</a:t>
            </a:r>
            <a:r>
              <a:rPr lang="en-US" altLang="ja-JP" dirty="0">
                <a:latin typeface="Helvetica" pitchFamily="2" charset="0"/>
              </a:rPr>
              <a:t> Emaki </a:t>
            </a:r>
            <a:r>
              <a:rPr lang="en-US" altLang="ja-JP" dirty="0">
                <a:solidFill>
                  <a:schemeClr val="accent3"/>
                </a:solidFill>
                <a:latin typeface="Helvetica" pitchFamily="2" charset="0"/>
              </a:rPr>
              <a:t>succeeds in clearly and concretely conveying</a:t>
            </a:r>
            <a:r>
              <a:rPr lang="en-US" altLang="ja-JP" dirty="0">
                <a:latin typeface="Helvetica" pitchFamily="2" charset="0"/>
              </a:rPr>
              <a:t> the elegant nature of the contest, which combines cricket sounds, decorations, and waka poetry, to most people in the world who cannot read the original text. </a:t>
            </a:r>
          </a:p>
          <a:p>
            <a:pPr marL="457200" indent="-457200">
              <a:spcAft>
                <a:spcPts val="1200"/>
              </a:spcAft>
              <a:buFont typeface="+mj-lt"/>
              <a:buAutoNum type="arabicPeriod"/>
            </a:pPr>
            <a:r>
              <a:rPr lang="en-US" altLang="ja-JP" dirty="0">
                <a:latin typeface="Helvetica" pitchFamily="2" charset="0"/>
              </a:rPr>
              <a:t>Because TEI data is freely downloadable and reusable, anyone can develop an alternative viewer and experiment with </a:t>
            </a:r>
            <a:r>
              <a:rPr lang="en-US" altLang="ja-JP" dirty="0">
                <a:solidFill>
                  <a:schemeClr val="accent3"/>
                </a:solidFill>
                <a:latin typeface="Helvetica" pitchFamily="2" charset="0"/>
              </a:rPr>
              <a:t>new ways to present the material.</a:t>
            </a:r>
          </a:p>
          <a:p>
            <a:pPr marL="457200" indent="-457200">
              <a:spcAft>
                <a:spcPts val="1200"/>
              </a:spcAft>
              <a:buFont typeface="+mj-lt"/>
              <a:buAutoNum type="arabicPeriod"/>
            </a:pPr>
            <a:r>
              <a:rPr lang="en-US" altLang="ja-JP" dirty="0">
                <a:solidFill>
                  <a:schemeClr val="accent3"/>
                </a:solidFill>
                <a:latin typeface="Helvetica" pitchFamily="2" charset="0"/>
              </a:rPr>
              <a:t>TEI makes it possible to specify exactly which parts of the scroll are being analyzed</a:t>
            </a:r>
            <a:r>
              <a:rPr lang="en-US" altLang="ja-JP" dirty="0">
                <a:latin typeface="Helvetica" pitchFamily="2" charset="0"/>
              </a:rPr>
              <a:t>, which is useful for researchers.</a:t>
            </a:r>
          </a:p>
          <a:p>
            <a:pPr marL="457200" indent="-457200">
              <a:spcAft>
                <a:spcPts val="1200"/>
              </a:spcAft>
              <a:buFont typeface="+mj-lt"/>
              <a:buAutoNum type="arabicPeriod"/>
            </a:pPr>
            <a:r>
              <a:rPr lang="en-US" altLang="ja-JP" dirty="0">
                <a:solidFill>
                  <a:schemeClr val="accent3"/>
                </a:solidFill>
                <a:latin typeface="Helvetica" pitchFamily="2" charset="0"/>
              </a:rPr>
              <a:t>Researchers can even customize the display to suit their own research needs.</a:t>
            </a:r>
            <a:endParaRPr lang="ja-JP" altLang="en-US">
              <a:solidFill>
                <a:schemeClr val="accent3"/>
              </a:solidFill>
              <a:latin typeface="Helvetica" pitchFamily="2" charset="0"/>
            </a:endParaRPr>
          </a:p>
        </p:txBody>
      </p:sp>
    </p:spTree>
    <p:extLst>
      <p:ext uri="{BB962C8B-B14F-4D97-AF65-F5344CB8AC3E}">
        <p14:creationId xmlns:p14="http://schemas.microsoft.com/office/powerpoint/2010/main" val="4099815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E22BA-1FA7-34E7-E9E9-A1E8EEE8539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A02C9BB-16ED-A0FD-D209-7CFF7C5247E7}"/>
              </a:ext>
            </a:extLst>
          </p:cNvPr>
          <p:cNvSpPr>
            <a:spLocks noGrp="1"/>
          </p:cNvSpPr>
          <p:nvPr>
            <p:ph type="title"/>
          </p:nvPr>
        </p:nvSpPr>
        <p:spPr/>
        <p:txBody>
          <a:bodyPr>
            <a:normAutofit/>
          </a:bodyPr>
          <a:lstStyle/>
          <a:p>
            <a:r>
              <a:rPr lang="en-US" altLang="ja-JP" dirty="0">
                <a:latin typeface="Helvetica" pitchFamily="2" charset="0"/>
              </a:rPr>
              <a:t>TEI Viewer for EAJ</a:t>
            </a:r>
            <a:endParaRPr kumimoji="1" lang="ja-JP" altLang="en-US">
              <a:latin typeface="Helvetica" pitchFamily="2" charset="0"/>
            </a:endParaRPr>
          </a:p>
        </p:txBody>
      </p:sp>
      <p:sp>
        <p:nvSpPr>
          <p:cNvPr id="3" name="コンテンツ プレースホルダー 2">
            <a:extLst>
              <a:ext uri="{FF2B5EF4-FFF2-40B4-BE49-F238E27FC236}">
                <a16:creationId xmlns:a16="http://schemas.microsoft.com/office/drawing/2014/main" id="{EE2F17C1-492B-D28E-EBEB-CE6EAA8FA017}"/>
              </a:ext>
            </a:extLst>
          </p:cNvPr>
          <p:cNvSpPr>
            <a:spLocks noGrp="1"/>
          </p:cNvSpPr>
          <p:nvPr>
            <p:ph idx="1"/>
          </p:nvPr>
        </p:nvSpPr>
        <p:spPr>
          <a:xfrm>
            <a:off x="375139" y="1547615"/>
            <a:ext cx="8135816" cy="3364354"/>
          </a:xfrm>
        </p:spPr>
        <p:txBody>
          <a:bodyPr>
            <a:normAutofit/>
          </a:bodyPr>
          <a:lstStyle/>
          <a:p>
            <a:pPr marL="342900" indent="-342900">
              <a:lnSpc>
                <a:spcPct val="120000"/>
              </a:lnSpc>
              <a:buFont typeface="Arial" panose="020B0604020202020204" pitchFamily="34" charset="0"/>
              <a:buChar char="•"/>
            </a:pPr>
            <a:r>
              <a:rPr lang="en-US" altLang="ja-JP" sz="2000" dirty="0">
                <a:latin typeface="Helvetica" pitchFamily="2" charset="0"/>
              </a:rPr>
              <a:t>A tool that enables digitized classical texts to be imported in TEI format and easily viewed, searched, and annotated online.</a:t>
            </a:r>
          </a:p>
          <a:p>
            <a:pPr marL="342900" indent="-342900">
              <a:lnSpc>
                <a:spcPct val="120000"/>
              </a:lnSpc>
              <a:buFont typeface="Arial" panose="020B0604020202020204" pitchFamily="34" charset="0"/>
              <a:buChar char="•"/>
            </a:pPr>
            <a:r>
              <a:rPr lang="en-US" altLang="ja-JP" sz="2000" dirty="0">
                <a:latin typeface="Helvetica" pitchFamily="2" charset="0"/>
              </a:rPr>
              <a:t>It is freely available via the </a:t>
            </a:r>
            <a:r>
              <a:rPr lang="en-US" altLang="ja-JP" sz="2000" dirty="0">
                <a:latin typeface="+mn-ea"/>
                <a:ea typeface="+mn-ea"/>
              </a:rPr>
              <a:t>TEI</a:t>
            </a:r>
            <a:r>
              <a:rPr lang="ja-JP" altLang="en-US" sz="2000">
                <a:latin typeface="+mn-ea"/>
                <a:ea typeface="+mn-ea"/>
              </a:rPr>
              <a:t>古典籍ビューワ</a:t>
            </a:r>
            <a:r>
              <a:rPr lang="en-US" altLang="ja-JP" sz="2000" dirty="0">
                <a:latin typeface="+mn-ea"/>
                <a:ea typeface="+mn-ea"/>
              </a:rPr>
              <a:t> </a:t>
            </a:r>
            <a:r>
              <a:rPr lang="en-US" altLang="ja-JP" sz="2000" dirty="0">
                <a:latin typeface="Helvetica" pitchFamily="2" charset="0"/>
              </a:rPr>
              <a:t>“TEI Classical Text Viewer” website (in Japanese).</a:t>
            </a:r>
          </a:p>
          <a:p>
            <a:pPr>
              <a:lnSpc>
                <a:spcPct val="120000"/>
              </a:lnSpc>
            </a:pPr>
            <a:r>
              <a:rPr kumimoji="1" lang="en-GB" altLang="ja-JP" sz="2000" b="1" dirty="0">
                <a:latin typeface="Helvetica" pitchFamily="2" charset="0"/>
              </a:rPr>
              <a:t>Main Features</a:t>
            </a:r>
            <a:endParaRPr kumimoji="1" lang="en-US" altLang="ja-JP" sz="2000" b="1" dirty="0">
              <a:latin typeface="Helvetica" pitchFamily="2" charset="0"/>
            </a:endParaRPr>
          </a:p>
          <a:p>
            <a:pPr marL="457200" indent="-457200">
              <a:lnSpc>
                <a:spcPct val="120000"/>
              </a:lnSpc>
              <a:buFont typeface="+mj-lt"/>
              <a:buAutoNum type="arabicPeriod"/>
            </a:pPr>
            <a:r>
              <a:rPr kumimoji="1" lang="en-US" altLang="ja-JP" sz="2000" dirty="0">
                <a:latin typeface="Helvetica" pitchFamily="2" charset="0"/>
              </a:rPr>
              <a:t>Displays not only text content but also transcriptions, annotations, and structural elements such as chapters and sections.</a:t>
            </a:r>
          </a:p>
          <a:p>
            <a:pPr marL="457200" indent="-457200">
              <a:lnSpc>
                <a:spcPct val="120000"/>
              </a:lnSpc>
              <a:buFont typeface="+mj-lt"/>
              <a:buAutoNum type="arabicPeriod"/>
            </a:pPr>
            <a:r>
              <a:rPr kumimoji="1" lang="en-US" altLang="ja-JP" sz="2000" dirty="0">
                <a:latin typeface="Helvetica" pitchFamily="2" charset="0"/>
              </a:rPr>
              <a:t>Allows synchronized viewing with image data (scanned originals of classical texts).</a:t>
            </a:r>
            <a:endParaRPr kumimoji="1" lang="ja-JP" altLang="en-US" sz="2000">
              <a:latin typeface="Helvetica" pitchFamily="2" charset="0"/>
            </a:endParaRPr>
          </a:p>
        </p:txBody>
      </p:sp>
      <p:sp>
        <p:nvSpPr>
          <p:cNvPr id="5" name="テキスト ボックス 4">
            <a:extLst>
              <a:ext uri="{FF2B5EF4-FFF2-40B4-BE49-F238E27FC236}">
                <a16:creationId xmlns:a16="http://schemas.microsoft.com/office/drawing/2014/main" id="{AF61DB7A-BD80-A13C-48CE-9422217B2BBA}"/>
              </a:ext>
            </a:extLst>
          </p:cNvPr>
          <p:cNvSpPr txBox="1"/>
          <p:nvPr/>
        </p:nvSpPr>
        <p:spPr>
          <a:xfrm>
            <a:off x="2676377" y="1147505"/>
            <a:ext cx="3533340" cy="400110"/>
          </a:xfrm>
          <a:prstGeom prst="rect">
            <a:avLst/>
          </a:prstGeom>
          <a:noFill/>
        </p:spPr>
        <p:txBody>
          <a:bodyPr wrap="none" rtlCol="0">
            <a:spAutoFit/>
          </a:bodyPr>
          <a:lstStyle/>
          <a:p>
            <a:r>
              <a:rPr kumimoji="1" lang="en-US" altLang="ja-JP" sz="2000" dirty="0">
                <a:latin typeface="Helvetica" pitchFamily="2" charset="0"/>
                <a:ea typeface="BIZ UDPGothic" panose="020B0400000000000000" pitchFamily="34" charset="-128"/>
                <a:hlinkClick r:id="rId3"/>
              </a:rPr>
              <a:t>https://tei.dhii.jp/teiviewer4eaj</a:t>
            </a:r>
            <a:endParaRPr kumimoji="1" lang="en-US" altLang="ja-JP" sz="2000" dirty="0">
              <a:latin typeface="Helvetica" pitchFamily="2" charset="0"/>
              <a:ea typeface="BIZ UDPGothic" panose="020B0400000000000000" pitchFamily="34" charset="-128"/>
            </a:endParaRPr>
          </a:p>
        </p:txBody>
      </p:sp>
    </p:spTree>
    <p:extLst>
      <p:ext uri="{BB962C8B-B14F-4D97-AF65-F5344CB8AC3E}">
        <p14:creationId xmlns:p14="http://schemas.microsoft.com/office/powerpoint/2010/main" val="2808321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3730C-14F5-6F11-9ADC-784FFF5FE44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DD0EBAB-7291-FAF3-2403-699BBC4BBD12}"/>
              </a:ext>
            </a:extLst>
          </p:cNvPr>
          <p:cNvSpPr>
            <a:spLocks noGrp="1"/>
          </p:cNvSpPr>
          <p:nvPr>
            <p:ph type="title"/>
          </p:nvPr>
        </p:nvSpPr>
        <p:spPr>
          <a:xfrm>
            <a:off x="5258616" y="24714"/>
            <a:ext cx="3827336" cy="972108"/>
          </a:xfrm>
        </p:spPr>
        <p:txBody>
          <a:bodyPr>
            <a:noAutofit/>
          </a:bodyPr>
          <a:lstStyle/>
          <a:p>
            <a:r>
              <a:rPr lang="en-US" altLang="ja-JP" sz="2000" dirty="0">
                <a:latin typeface="Helvetica" pitchFamily="2" charset="0"/>
              </a:rPr>
              <a:t>Beginning section of Koui Genji Monogatari (example)</a:t>
            </a:r>
          </a:p>
        </p:txBody>
      </p:sp>
      <p:pic>
        <p:nvPicPr>
          <p:cNvPr id="5" name="図 4" descr="テーブル&#10;&#10;AI によって生成されたコンテンツは間違っている可能性があります。">
            <a:extLst>
              <a:ext uri="{FF2B5EF4-FFF2-40B4-BE49-F238E27FC236}">
                <a16:creationId xmlns:a16="http://schemas.microsoft.com/office/drawing/2014/main" id="{6EE0D224-1E58-25B4-2250-C3B61B017FDC}"/>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3733" y="0"/>
            <a:ext cx="5187968" cy="5056026"/>
          </a:xfrm>
          <a:prstGeom prst="rect">
            <a:avLst/>
          </a:prstGeom>
        </p:spPr>
      </p:pic>
      <p:pic>
        <p:nvPicPr>
          <p:cNvPr id="9" name="コンテンツ プレースホルダー 8" descr="文字と数字と文字の加工写真&#10;&#10;AI によって生成されたコンテンツは間違っている可能性があります。">
            <a:extLst>
              <a:ext uri="{FF2B5EF4-FFF2-40B4-BE49-F238E27FC236}">
                <a16:creationId xmlns:a16="http://schemas.microsoft.com/office/drawing/2014/main" id="{5ADA0F1F-9A67-ECDC-5D8C-2A95EE1F04DB}"/>
              </a:ext>
            </a:extLst>
          </p:cNvPr>
          <p:cNvPicPr>
            <a:picLocks noGrp="1" noChangeAspect="1"/>
          </p:cNvPicPr>
          <p:nvPr>
            <p:ph idx="1"/>
          </p:nvPr>
        </p:nvPicPr>
        <p:blipFill>
          <a:blip r:embed="rId5"/>
          <a:stretch>
            <a:fillRect/>
          </a:stretch>
        </p:blipFill>
        <p:spPr>
          <a:xfrm>
            <a:off x="5535613" y="2098981"/>
            <a:ext cx="431800" cy="1003300"/>
          </a:xfrm>
          <a:ln>
            <a:solidFill>
              <a:schemeClr val="tx1"/>
            </a:solidFill>
          </a:ln>
        </p:spPr>
      </p:pic>
      <p:sp>
        <p:nvSpPr>
          <p:cNvPr id="10" name="円/楕円 9">
            <a:extLst>
              <a:ext uri="{FF2B5EF4-FFF2-40B4-BE49-F238E27FC236}">
                <a16:creationId xmlns:a16="http://schemas.microsoft.com/office/drawing/2014/main" id="{15B49604-E94F-961E-E9CF-60542DB3BA3B}"/>
              </a:ext>
            </a:extLst>
          </p:cNvPr>
          <p:cNvSpPr/>
          <p:nvPr/>
        </p:nvSpPr>
        <p:spPr>
          <a:xfrm>
            <a:off x="3015049" y="2026508"/>
            <a:ext cx="234778" cy="383060"/>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cxnSp>
        <p:nvCxnSpPr>
          <p:cNvPr id="12" name="直線矢印コネクタ 11">
            <a:extLst>
              <a:ext uri="{FF2B5EF4-FFF2-40B4-BE49-F238E27FC236}">
                <a16:creationId xmlns:a16="http://schemas.microsoft.com/office/drawing/2014/main" id="{22D2F9B0-2E0D-D6B0-1F82-441F84C6C4BC}"/>
              </a:ext>
            </a:extLst>
          </p:cNvPr>
          <p:cNvCxnSpPr>
            <a:cxnSpLocks/>
            <a:stCxn id="10" idx="6"/>
            <a:endCxn id="9" idx="1"/>
          </p:cNvCxnSpPr>
          <p:nvPr/>
        </p:nvCxnSpPr>
        <p:spPr>
          <a:xfrm>
            <a:off x="3249827" y="2218038"/>
            <a:ext cx="2285786" cy="382593"/>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 name="正方形/長方形 12">
            <a:extLst>
              <a:ext uri="{FF2B5EF4-FFF2-40B4-BE49-F238E27FC236}">
                <a16:creationId xmlns:a16="http://schemas.microsoft.com/office/drawing/2014/main" id="{F73C7609-33BC-0449-16F7-79A9DC5703E2}"/>
              </a:ext>
            </a:extLst>
          </p:cNvPr>
          <p:cNvSpPr/>
          <p:nvPr/>
        </p:nvSpPr>
        <p:spPr>
          <a:xfrm>
            <a:off x="2631989" y="3632886"/>
            <a:ext cx="704336" cy="1334530"/>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cxnSp>
        <p:nvCxnSpPr>
          <p:cNvPr id="15" name="曲線コネクタ 14">
            <a:extLst>
              <a:ext uri="{FF2B5EF4-FFF2-40B4-BE49-F238E27FC236}">
                <a16:creationId xmlns:a16="http://schemas.microsoft.com/office/drawing/2014/main" id="{C06A9DDF-2F92-3BF3-394B-2C63E62D1F85}"/>
              </a:ext>
            </a:extLst>
          </p:cNvPr>
          <p:cNvCxnSpPr>
            <a:stCxn id="9" idx="2"/>
            <a:endCxn id="13" idx="3"/>
          </p:cNvCxnSpPr>
          <p:nvPr/>
        </p:nvCxnSpPr>
        <p:spPr>
          <a:xfrm rot="5400000">
            <a:off x="3944984" y="2493622"/>
            <a:ext cx="1197870" cy="2415188"/>
          </a:xfrm>
          <a:prstGeom prst="curvedConnector2">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6" name="円/楕円 15">
            <a:extLst>
              <a:ext uri="{FF2B5EF4-FFF2-40B4-BE49-F238E27FC236}">
                <a16:creationId xmlns:a16="http://schemas.microsoft.com/office/drawing/2014/main" id="{A652E871-DC2C-07C2-896C-03BE2C5B0E9C}"/>
              </a:ext>
            </a:extLst>
          </p:cNvPr>
          <p:cNvSpPr/>
          <p:nvPr/>
        </p:nvSpPr>
        <p:spPr>
          <a:xfrm>
            <a:off x="5683208" y="2130161"/>
            <a:ext cx="271848" cy="280140"/>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sp>
        <p:nvSpPr>
          <p:cNvPr id="17" name="テキスト ボックス 16">
            <a:extLst>
              <a:ext uri="{FF2B5EF4-FFF2-40B4-BE49-F238E27FC236}">
                <a16:creationId xmlns:a16="http://schemas.microsoft.com/office/drawing/2014/main" id="{2668094E-496E-1863-DA6C-45B745EADFDF}"/>
              </a:ext>
            </a:extLst>
          </p:cNvPr>
          <p:cNvSpPr txBox="1"/>
          <p:nvPr/>
        </p:nvSpPr>
        <p:spPr>
          <a:xfrm>
            <a:off x="6099158" y="2476733"/>
            <a:ext cx="2757143" cy="1200329"/>
          </a:xfrm>
          <a:prstGeom prst="rect">
            <a:avLst/>
          </a:prstGeom>
          <a:noFill/>
        </p:spPr>
        <p:txBody>
          <a:bodyPr wrap="square" rtlCol="0">
            <a:spAutoFit/>
          </a:bodyPr>
          <a:lstStyle/>
          <a:p>
            <a:r>
              <a:rPr lang="en-GB" altLang="ja-JP" sz="1800" dirty="0">
                <a:latin typeface="Helvetica" pitchFamily="2" charset="0"/>
                <a:ea typeface="BIZ UDPGothic" panose="020B0400000000000000" pitchFamily="34" charset="-128"/>
              </a:rPr>
              <a:t>Textual</a:t>
            </a:r>
            <a:r>
              <a:rPr lang="en-US" altLang="ja-JP" sz="1800" dirty="0">
                <a:latin typeface="Helvetica" pitchFamily="2" charset="0"/>
                <a:ea typeface="BIZ UDPGothic" panose="020B0400000000000000" pitchFamily="34" charset="-128"/>
              </a:rPr>
              <a:t> </a:t>
            </a:r>
            <a:r>
              <a:rPr lang="en-GB" altLang="ja-JP" sz="1800" dirty="0">
                <a:latin typeface="Helvetica" pitchFamily="2" charset="0"/>
                <a:ea typeface="BIZ UDPGothic" panose="020B0400000000000000" pitchFamily="34" charset="-128"/>
              </a:rPr>
              <a:t>Variant:</a:t>
            </a:r>
            <a:r>
              <a:rPr lang="en-US" altLang="ja-JP" sz="1800" dirty="0">
                <a:latin typeface="Helvetica" pitchFamily="2" charset="0"/>
                <a:ea typeface="BIZ UDPGothic" panose="020B0400000000000000" pitchFamily="34" charset="-128"/>
              </a:rPr>
              <a:t> </a:t>
            </a:r>
            <a:r>
              <a:rPr lang="en-US" sz="1800" b="1" dirty="0">
                <a:latin typeface="Helvetica" pitchFamily="2" charset="0"/>
              </a:rPr>
              <a:t>comparing differences </a:t>
            </a:r>
            <a:r>
              <a:rPr lang="en-US" sz="1800" dirty="0">
                <a:latin typeface="Helvetica" pitchFamily="2" charset="0"/>
              </a:rPr>
              <a:t>among multiple textual sources.</a:t>
            </a:r>
          </a:p>
        </p:txBody>
      </p:sp>
      <p:sp>
        <p:nvSpPr>
          <p:cNvPr id="18" name="テキスト ボックス 17">
            <a:extLst>
              <a:ext uri="{FF2B5EF4-FFF2-40B4-BE49-F238E27FC236}">
                <a16:creationId xmlns:a16="http://schemas.microsoft.com/office/drawing/2014/main" id="{6F747B30-9404-F295-8C03-AF70F289A8C6}"/>
              </a:ext>
            </a:extLst>
          </p:cNvPr>
          <p:cNvSpPr txBox="1"/>
          <p:nvPr/>
        </p:nvSpPr>
        <p:spPr>
          <a:xfrm>
            <a:off x="5955056" y="2128493"/>
            <a:ext cx="2740815" cy="307777"/>
          </a:xfrm>
          <a:prstGeom prst="rect">
            <a:avLst/>
          </a:prstGeom>
          <a:noFill/>
        </p:spPr>
        <p:txBody>
          <a:bodyPr wrap="none" rtlCol="0">
            <a:spAutoFit/>
          </a:bodyPr>
          <a:lstStyle/>
          <a:p>
            <a:r>
              <a:rPr kumimoji="1" lang="en-GB" altLang="ja-JP" dirty="0">
                <a:solidFill>
                  <a:schemeClr val="accent3"/>
                </a:solidFill>
                <a:latin typeface="Helvetica" pitchFamily="2" charset="0"/>
                <a:ea typeface="BIZ UDPGothic" panose="020B0400000000000000" pitchFamily="34" charset="-128"/>
              </a:rPr>
              <a:t>Textual variant (</a:t>
            </a:r>
            <a:r>
              <a:rPr kumimoji="1" lang="ja-JP" altLang="en-US">
                <a:solidFill>
                  <a:schemeClr val="accent3"/>
                </a:solidFill>
                <a:latin typeface="Helvetica" pitchFamily="2" charset="0"/>
                <a:ea typeface="BIZ UDPGothic" panose="020B0400000000000000" pitchFamily="34" charset="-128"/>
              </a:rPr>
              <a:t>校異</a:t>
            </a:r>
            <a:r>
              <a:rPr kumimoji="1" lang="en-GB" altLang="ja-JP" dirty="0">
                <a:solidFill>
                  <a:schemeClr val="accent3"/>
                </a:solidFill>
                <a:latin typeface="Helvetica" pitchFamily="2" charset="0"/>
                <a:ea typeface="BIZ UDPGothic" panose="020B0400000000000000" pitchFamily="34" charset="-128"/>
              </a:rPr>
              <a:t>, </a:t>
            </a:r>
            <a:r>
              <a:rPr kumimoji="1" lang="en-GB" altLang="ja-JP" dirty="0" err="1">
                <a:solidFill>
                  <a:schemeClr val="accent3"/>
                </a:solidFill>
                <a:latin typeface="Helvetica" pitchFamily="2" charset="0"/>
                <a:ea typeface="BIZ UDPGothic" panose="020B0400000000000000" pitchFamily="34" charset="-128"/>
              </a:rPr>
              <a:t>koui</a:t>
            </a:r>
            <a:r>
              <a:rPr kumimoji="1" lang="en-GB" altLang="ja-JP" dirty="0">
                <a:solidFill>
                  <a:schemeClr val="accent3"/>
                </a:solidFill>
                <a:latin typeface="Helvetica" pitchFamily="2" charset="0"/>
                <a:ea typeface="BIZ UDPGothic" panose="020B0400000000000000" pitchFamily="34" charset="-128"/>
              </a:rPr>
              <a:t>) mark</a:t>
            </a:r>
            <a:endParaRPr kumimoji="1" lang="ja-JP" altLang="en-US">
              <a:solidFill>
                <a:schemeClr val="accent3"/>
              </a:solidFill>
              <a:latin typeface="Helvetica" pitchFamily="2" charset="0"/>
              <a:ea typeface="BIZ UDPGothic" panose="020B0400000000000000" pitchFamily="34" charset="-128"/>
            </a:endParaRPr>
          </a:p>
        </p:txBody>
      </p:sp>
      <p:sp>
        <p:nvSpPr>
          <p:cNvPr id="20" name="テキスト ボックス 19">
            <a:extLst>
              <a:ext uri="{FF2B5EF4-FFF2-40B4-BE49-F238E27FC236}">
                <a16:creationId xmlns:a16="http://schemas.microsoft.com/office/drawing/2014/main" id="{31928A87-AD00-52F1-40DC-4BA22EB1839F}"/>
              </a:ext>
            </a:extLst>
          </p:cNvPr>
          <p:cNvSpPr txBox="1"/>
          <p:nvPr/>
        </p:nvSpPr>
        <p:spPr>
          <a:xfrm>
            <a:off x="78877" y="4038541"/>
            <a:ext cx="2413961"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en-GB" altLang="ja-JP" dirty="0">
                <a:latin typeface="Helvetica" pitchFamily="2" charset="0"/>
                <a:ea typeface="BIZ UDPGothic" panose="020B0400000000000000" pitchFamily="34" charset="-128"/>
              </a:rPr>
              <a:t>Textual Differences and Annotation Section</a:t>
            </a:r>
            <a:endParaRPr kumimoji="1" lang="ja-JP" altLang="en-US">
              <a:latin typeface="Helvetica" pitchFamily="2" charset="0"/>
              <a:ea typeface="BIZ UDPGothic" panose="020B0400000000000000" pitchFamily="34" charset="-128"/>
            </a:endParaRPr>
          </a:p>
        </p:txBody>
      </p:sp>
      <p:sp>
        <p:nvSpPr>
          <p:cNvPr id="21" name="テキスト ボックス 20">
            <a:extLst>
              <a:ext uri="{FF2B5EF4-FFF2-40B4-BE49-F238E27FC236}">
                <a16:creationId xmlns:a16="http://schemas.microsoft.com/office/drawing/2014/main" id="{78F352B9-7222-C0C1-1CC9-77C8DE01FE9A}"/>
              </a:ext>
            </a:extLst>
          </p:cNvPr>
          <p:cNvSpPr txBox="1"/>
          <p:nvPr/>
        </p:nvSpPr>
        <p:spPr>
          <a:xfrm>
            <a:off x="3445339" y="4422354"/>
            <a:ext cx="5410962" cy="584775"/>
          </a:xfrm>
          <a:prstGeom prst="rect">
            <a:avLst/>
          </a:prstGeom>
          <a:noFill/>
        </p:spPr>
        <p:txBody>
          <a:bodyPr wrap="square" rtlCol="0">
            <a:spAutoFit/>
          </a:bodyPr>
          <a:lstStyle/>
          <a:p>
            <a:r>
              <a:rPr lang="en-US" sz="1600" dirty="0">
                <a:latin typeface="Helvetica" pitchFamily="2" charset="0"/>
              </a:rPr>
              <a:t> Highlights where the same passage is written differently in each version of the text.</a:t>
            </a:r>
          </a:p>
        </p:txBody>
      </p:sp>
      <p:sp>
        <p:nvSpPr>
          <p:cNvPr id="24" name="テキスト ボックス 23">
            <a:extLst>
              <a:ext uri="{FF2B5EF4-FFF2-40B4-BE49-F238E27FC236}">
                <a16:creationId xmlns:a16="http://schemas.microsoft.com/office/drawing/2014/main" id="{122A523A-C777-4994-BD59-9A8E0C353356}"/>
              </a:ext>
            </a:extLst>
          </p:cNvPr>
          <p:cNvSpPr txBox="1"/>
          <p:nvPr/>
        </p:nvSpPr>
        <p:spPr>
          <a:xfrm>
            <a:off x="5277958" y="1085946"/>
            <a:ext cx="3827335" cy="954107"/>
          </a:xfrm>
          <a:prstGeom prst="rect">
            <a:avLst/>
          </a:prstGeom>
          <a:noFill/>
        </p:spPr>
        <p:txBody>
          <a:bodyPr wrap="square">
            <a:spAutoFit/>
          </a:bodyPr>
          <a:lstStyle/>
          <a:p>
            <a:r>
              <a:rPr lang="en-US" altLang="ja-JP" dirty="0">
                <a:latin typeface="Helvetica" pitchFamily="2" charset="0"/>
                <a:ea typeface="BIZ UDPGothic" panose="020B0400000000000000" pitchFamily="34" charset="-128"/>
              </a:rPr>
              <a:t>Beginning section of the Koui Genji Monogatari (Collated Genji Monogatari)</a:t>
            </a:r>
          </a:p>
          <a:p>
            <a:r>
              <a:rPr lang="ja-JP" altLang="en-US">
                <a:latin typeface="Helvetica" pitchFamily="2" charset="0"/>
                <a:ea typeface="BIZ UDPGothic" panose="020B0400000000000000" pitchFamily="34" charset="-128"/>
                <a:hlinkClick r:id="rId6"/>
              </a:rPr>
              <a:t>https://candra.dhii.jp/nagasaki/tei/tei_viewer/?file=tales_of_genji_01_01.xml</a:t>
            </a:r>
            <a:endParaRPr lang="en-US" altLang="ja-JP" dirty="0">
              <a:latin typeface="Helvetica" pitchFamily="2" charset="0"/>
              <a:ea typeface="BIZ UDPGothic" panose="020B0400000000000000" pitchFamily="34" charset="-128"/>
            </a:endParaRPr>
          </a:p>
        </p:txBody>
      </p:sp>
      <p:sp>
        <p:nvSpPr>
          <p:cNvPr id="3" name="テキスト ボックス 19">
            <a:extLst>
              <a:ext uri="{FF2B5EF4-FFF2-40B4-BE49-F238E27FC236}">
                <a16:creationId xmlns:a16="http://schemas.microsoft.com/office/drawing/2014/main" id="{046B6A57-A094-1FE1-C907-3057E8FDC22A}"/>
              </a:ext>
            </a:extLst>
          </p:cNvPr>
          <p:cNvSpPr txBox="1"/>
          <p:nvPr/>
        </p:nvSpPr>
        <p:spPr>
          <a:xfrm>
            <a:off x="3575129" y="140540"/>
            <a:ext cx="450836" cy="276999"/>
          </a:xfrm>
          <a:prstGeom prst="rect">
            <a:avLst/>
          </a:prstGeom>
          <a:ln w="6350">
            <a:solidFill>
              <a:schemeClr val="tx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en-GB" altLang="ja-JP" sz="600" dirty="0">
                <a:latin typeface="Helvetica" pitchFamily="2" charset="0"/>
                <a:ea typeface="BIZ UDPGothic" panose="020B0400000000000000" pitchFamily="34" charset="-128"/>
              </a:rPr>
              <a:t>Base Text</a:t>
            </a:r>
            <a:endParaRPr kumimoji="1" lang="ja-JP" altLang="en-US" sz="600">
              <a:latin typeface="Helvetica" pitchFamily="2" charset="0"/>
              <a:ea typeface="BIZ UDPGothic" panose="020B0400000000000000" pitchFamily="34" charset="-128"/>
            </a:endParaRPr>
          </a:p>
        </p:txBody>
      </p:sp>
      <p:sp>
        <p:nvSpPr>
          <p:cNvPr id="11" name="テキスト ボックス 19">
            <a:extLst>
              <a:ext uri="{FF2B5EF4-FFF2-40B4-BE49-F238E27FC236}">
                <a16:creationId xmlns:a16="http://schemas.microsoft.com/office/drawing/2014/main" id="{12B190E0-32D7-02D2-73D9-0639CDB605B8}"/>
              </a:ext>
            </a:extLst>
          </p:cNvPr>
          <p:cNvSpPr txBox="1"/>
          <p:nvPr/>
        </p:nvSpPr>
        <p:spPr>
          <a:xfrm>
            <a:off x="4279840" y="136371"/>
            <a:ext cx="633546" cy="276999"/>
          </a:xfrm>
          <a:prstGeom prst="rect">
            <a:avLst/>
          </a:prstGeom>
          <a:ln w="6350">
            <a:solidFill>
              <a:schemeClr val="tx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en-GB" altLang="ja-JP" sz="600" dirty="0">
                <a:latin typeface="Helvetica" pitchFamily="2" charset="0"/>
                <a:ea typeface="BIZ UDPGothic" panose="020B0400000000000000" pitchFamily="34" charset="-128"/>
              </a:rPr>
              <a:t>Comparative References</a:t>
            </a:r>
            <a:endParaRPr kumimoji="1" lang="ja-JP" altLang="en-US" sz="600">
              <a:latin typeface="Helvetica" pitchFamily="2" charset="0"/>
              <a:ea typeface="BIZ UDPGothic" panose="020B0400000000000000" pitchFamily="34" charset="-128"/>
            </a:endParaRPr>
          </a:p>
        </p:txBody>
      </p:sp>
      <p:sp>
        <p:nvSpPr>
          <p:cNvPr id="14" name="テキスト ボックス 19">
            <a:extLst>
              <a:ext uri="{FF2B5EF4-FFF2-40B4-BE49-F238E27FC236}">
                <a16:creationId xmlns:a16="http://schemas.microsoft.com/office/drawing/2014/main" id="{FC01CCDC-51E0-6C90-8882-1E12B93681A8}"/>
              </a:ext>
            </a:extLst>
          </p:cNvPr>
          <p:cNvSpPr txBox="1"/>
          <p:nvPr/>
        </p:nvSpPr>
        <p:spPr>
          <a:xfrm>
            <a:off x="3513361" y="895078"/>
            <a:ext cx="815842" cy="184666"/>
          </a:xfrm>
          <a:prstGeom prst="rect">
            <a:avLst/>
          </a:prstGeom>
          <a:noFill/>
          <a:ln w="6350">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altLang="ja-JP" sz="600" dirty="0">
                <a:latin typeface="Helvetica" pitchFamily="2" charset="0"/>
                <a:ea typeface="BIZ UDPGothic" panose="020B0400000000000000" pitchFamily="34" charset="-128"/>
              </a:rPr>
              <a:t>Legend</a:t>
            </a:r>
            <a:endParaRPr kumimoji="1" lang="ja-JP" altLang="en-US" sz="600">
              <a:latin typeface="Helvetica" pitchFamily="2" charset="0"/>
              <a:ea typeface="BIZ UDPGothic" panose="020B0400000000000000" pitchFamily="34" charset="-128"/>
            </a:endParaRPr>
          </a:p>
        </p:txBody>
      </p:sp>
      <p:sp>
        <p:nvSpPr>
          <p:cNvPr id="19" name="テキスト ボックス 19">
            <a:extLst>
              <a:ext uri="{FF2B5EF4-FFF2-40B4-BE49-F238E27FC236}">
                <a16:creationId xmlns:a16="http://schemas.microsoft.com/office/drawing/2014/main" id="{678544F9-1A9C-B903-F51F-30374F4F34FC}"/>
              </a:ext>
            </a:extLst>
          </p:cNvPr>
          <p:cNvSpPr txBox="1"/>
          <p:nvPr/>
        </p:nvSpPr>
        <p:spPr>
          <a:xfrm>
            <a:off x="3643865" y="591355"/>
            <a:ext cx="815842" cy="184666"/>
          </a:xfrm>
          <a:prstGeom prst="rect">
            <a:avLst/>
          </a:prstGeom>
          <a:noFill/>
          <a:ln w="6350">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altLang="ja-JP" sz="600" dirty="0">
                <a:latin typeface="Helvetica" pitchFamily="2" charset="0"/>
                <a:ea typeface="BIZ UDPGothic" panose="020B0400000000000000" pitchFamily="34" charset="-128"/>
              </a:rPr>
              <a:t>File</a:t>
            </a:r>
            <a:endParaRPr kumimoji="1" lang="ja-JP" altLang="en-US" sz="600">
              <a:latin typeface="Helvetica" pitchFamily="2" charset="0"/>
              <a:ea typeface="BIZ UDPGothic" panose="020B0400000000000000" pitchFamily="34" charset="-128"/>
            </a:endParaRPr>
          </a:p>
        </p:txBody>
      </p:sp>
    </p:spTree>
    <p:extLst>
      <p:ext uri="{BB962C8B-B14F-4D97-AF65-F5344CB8AC3E}">
        <p14:creationId xmlns:p14="http://schemas.microsoft.com/office/powerpoint/2010/main" val="1454169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4BFEFF-BED2-0A7F-959A-DBD1075711C5}"/>
              </a:ext>
            </a:extLst>
          </p:cNvPr>
          <p:cNvSpPr>
            <a:spLocks noGrp="1"/>
          </p:cNvSpPr>
          <p:nvPr>
            <p:ph type="title"/>
          </p:nvPr>
        </p:nvSpPr>
        <p:spPr>
          <a:xfrm>
            <a:off x="6539755" y="87474"/>
            <a:ext cx="2604245" cy="913423"/>
          </a:xfrm>
        </p:spPr>
        <p:txBody>
          <a:bodyPr>
            <a:normAutofit fontScale="90000"/>
          </a:bodyPr>
          <a:lstStyle/>
          <a:p>
            <a:r>
              <a:rPr kumimoji="1" lang="en-US" altLang="ja-JP" dirty="0">
                <a:latin typeface="Helvetica" pitchFamily="2" charset="0"/>
              </a:rPr>
              <a:t>Run, Melos!</a:t>
            </a:r>
            <a:br>
              <a:rPr kumimoji="1" lang="en-US" altLang="ja-JP" dirty="0">
                <a:latin typeface="Helvetica" pitchFamily="2" charset="0"/>
              </a:rPr>
            </a:br>
            <a:r>
              <a:rPr kumimoji="1" lang="en-US" altLang="ja-JP" dirty="0">
                <a:latin typeface="Helvetica" pitchFamily="2" charset="0"/>
              </a:rPr>
              <a:t>(example)</a:t>
            </a:r>
            <a:endParaRPr kumimoji="1" lang="ja-JP" altLang="en-US">
              <a:latin typeface="Helvetica" pitchFamily="2" charset="0"/>
            </a:endParaRPr>
          </a:p>
        </p:txBody>
      </p:sp>
      <p:pic>
        <p:nvPicPr>
          <p:cNvPr id="5" name="コンテンツ プレースホルダー 4" descr="テキスト&#10;&#10;AI によって生成されたコンテンツは間違っている可能性があります。">
            <a:extLst>
              <a:ext uri="{FF2B5EF4-FFF2-40B4-BE49-F238E27FC236}">
                <a16:creationId xmlns:a16="http://schemas.microsoft.com/office/drawing/2014/main" id="{668EE6F7-4634-1FA8-C185-17CC60A56D14}"/>
              </a:ext>
            </a:extLst>
          </p:cNvPr>
          <p:cNvPicPr>
            <a:picLocks noGrp="1" noRot="1" noChangeAspect="1" noMove="1" noResize="1" noEditPoints="1" noAdjustHandles="1" noChangeArrowheads="1" noChangeShapeType="1" noCrop="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0" y="0"/>
            <a:ext cx="6539756" cy="5060723"/>
          </a:xfrm>
        </p:spPr>
      </p:pic>
      <p:pic>
        <p:nvPicPr>
          <p:cNvPr id="7" name="図 6" descr="アイコン&#10;&#10;AI によって生成されたコンテンツは間違っている可能性があります。">
            <a:extLst>
              <a:ext uri="{FF2B5EF4-FFF2-40B4-BE49-F238E27FC236}">
                <a16:creationId xmlns:a16="http://schemas.microsoft.com/office/drawing/2014/main" id="{88F43203-2754-B1D6-92B3-D73258045F46}"/>
              </a:ext>
            </a:extLst>
          </p:cNvPr>
          <p:cNvPicPr>
            <a:picLocks noChangeAspect="1"/>
          </p:cNvPicPr>
          <p:nvPr/>
        </p:nvPicPr>
        <p:blipFill>
          <a:blip r:embed="rId5"/>
          <a:stretch>
            <a:fillRect/>
          </a:stretch>
        </p:blipFill>
        <p:spPr>
          <a:xfrm>
            <a:off x="3892204" y="1278406"/>
            <a:ext cx="469900" cy="1524000"/>
          </a:xfrm>
          <a:prstGeom prst="rect">
            <a:avLst/>
          </a:prstGeom>
          <a:ln>
            <a:solidFill>
              <a:schemeClr val="tx1"/>
            </a:solidFill>
          </a:ln>
        </p:spPr>
      </p:pic>
      <p:sp>
        <p:nvSpPr>
          <p:cNvPr id="8" name="円/楕円 7">
            <a:extLst>
              <a:ext uri="{FF2B5EF4-FFF2-40B4-BE49-F238E27FC236}">
                <a16:creationId xmlns:a16="http://schemas.microsoft.com/office/drawing/2014/main" id="{FD0ADA9F-E371-D15E-7F29-B22B75B051F5}"/>
              </a:ext>
            </a:extLst>
          </p:cNvPr>
          <p:cNvSpPr/>
          <p:nvPr/>
        </p:nvSpPr>
        <p:spPr>
          <a:xfrm>
            <a:off x="3558746" y="1657346"/>
            <a:ext cx="222422" cy="665724"/>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cxnSp>
        <p:nvCxnSpPr>
          <p:cNvPr id="10" name="直線コネクタ 9">
            <a:extLst>
              <a:ext uri="{FF2B5EF4-FFF2-40B4-BE49-F238E27FC236}">
                <a16:creationId xmlns:a16="http://schemas.microsoft.com/office/drawing/2014/main" id="{73948C5F-C79B-F042-615B-8A8A35E2AEB0}"/>
              </a:ext>
            </a:extLst>
          </p:cNvPr>
          <p:cNvCxnSpPr/>
          <p:nvPr/>
        </p:nvCxnSpPr>
        <p:spPr>
          <a:xfrm>
            <a:off x="4485502" y="1977081"/>
            <a:ext cx="10750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曲線コネクタ 10">
            <a:extLst>
              <a:ext uri="{FF2B5EF4-FFF2-40B4-BE49-F238E27FC236}">
                <a16:creationId xmlns:a16="http://schemas.microsoft.com/office/drawing/2014/main" id="{86CF552B-8877-186E-3DBB-CE32AFFD6C1F}"/>
              </a:ext>
            </a:extLst>
          </p:cNvPr>
          <p:cNvCxnSpPr>
            <a:cxnSpLocks/>
            <a:stCxn id="7" idx="2"/>
          </p:cNvCxnSpPr>
          <p:nvPr/>
        </p:nvCxnSpPr>
        <p:spPr>
          <a:xfrm rot="5400000">
            <a:off x="2612165" y="2686307"/>
            <a:ext cx="1398891" cy="1631089"/>
          </a:xfrm>
          <a:prstGeom prst="curvedConnector2">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19050AC9-C6D2-9855-8EE9-C53D942D06A0}"/>
              </a:ext>
            </a:extLst>
          </p:cNvPr>
          <p:cNvSpPr txBox="1"/>
          <p:nvPr/>
        </p:nvSpPr>
        <p:spPr>
          <a:xfrm>
            <a:off x="6722077" y="1223319"/>
            <a:ext cx="2261286" cy="954107"/>
          </a:xfrm>
          <a:prstGeom prst="rect">
            <a:avLst/>
          </a:prstGeom>
          <a:noFill/>
        </p:spPr>
        <p:txBody>
          <a:bodyPr wrap="square" rtlCol="0">
            <a:spAutoFit/>
          </a:bodyPr>
          <a:lstStyle/>
          <a:p>
            <a:r>
              <a:rPr lang="en-GB" altLang="ja-JP" dirty="0">
                <a:latin typeface="Helvetica" pitchFamily="2" charset="0"/>
                <a:ea typeface="BIZ UDPGothic" panose="020B0400000000000000" pitchFamily="34" charset="-128"/>
              </a:rPr>
              <a:t>Run,</a:t>
            </a:r>
            <a:r>
              <a:rPr lang="en-US" altLang="ja-JP" dirty="0">
                <a:latin typeface="Helvetica" pitchFamily="2" charset="0"/>
                <a:ea typeface="BIZ UDPGothic" panose="020B0400000000000000" pitchFamily="34" charset="-128"/>
              </a:rPr>
              <a:t> </a:t>
            </a:r>
            <a:r>
              <a:rPr lang="en-GB" altLang="ja-JP" dirty="0">
                <a:latin typeface="Helvetica" pitchFamily="2" charset="0"/>
                <a:ea typeface="BIZ UDPGothic" panose="020B0400000000000000" pitchFamily="34" charset="-128"/>
              </a:rPr>
              <a:t>Melos!</a:t>
            </a:r>
            <a:endParaRPr kumimoji="1" lang="en-US" altLang="ja-JP" dirty="0">
              <a:latin typeface="Helvetica" pitchFamily="2" charset="0"/>
              <a:ea typeface="BIZ UDPGothic" panose="020B0400000000000000" pitchFamily="34" charset="-128"/>
            </a:endParaRPr>
          </a:p>
          <a:p>
            <a:r>
              <a:rPr kumimoji="1" lang="en-US" altLang="ja-JP" dirty="0">
                <a:latin typeface="Helvetica" pitchFamily="2" charset="0"/>
                <a:ea typeface="BIZ UDPGothic" panose="020B0400000000000000" pitchFamily="34" charset="-128"/>
                <a:hlinkClick r:id="rId6"/>
              </a:rPr>
              <a:t>https://candra.dhii.jp/nagasaki/tei/tei_viewer_custom/?file=meros.xml</a:t>
            </a:r>
            <a:endParaRPr kumimoji="1" lang="en-US" altLang="ja-JP" dirty="0">
              <a:latin typeface="Helvetica" pitchFamily="2" charset="0"/>
              <a:ea typeface="BIZ UDPGothic" panose="020B0400000000000000" pitchFamily="34" charset="-128"/>
            </a:endParaRPr>
          </a:p>
        </p:txBody>
      </p:sp>
      <p:sp>
        <p:nvSpPr>
          <p:cNvPr id="16" name="テキスト ボックス 15">
            <a:extLst>
              <a:ext uri="{FF2B5EF4-FFF2-40B4-BE49-F238E27FC236}">
                <a16:creationId xmlns:a16="http://schemas.microsoft.com/office/drawing/2014/main" id="{6A3975E0-56CD-8CC0-2710-DF83FBFF706B}"/>
              </a:ext>
            </a:extLst>
          </p:cNvPr>
          <p:cNvSpPr txBox="1"/>
          <p:nvPr/>
        </p:nvSpPr>
        <p:spPr>
          <a:xfrm>
            <a:off x="706859" y="3645242"/>
            <a:ext cx="1359668" cy="307777"/>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n-GB" altLang="ja-JP" dirty="0">
                <a:latin typeface="Helvetica" pitchFamily="2" charset="0"/>
                <a:ea typeface="BIZ UDPGothic" panose="020B0400000000000000" pitchFamily="34" charset="-128"/>
              </a:rPr>
              <a:t>Same Person</a:t>
            </a:r>
            <a:r>
              <a:rPr kumimoji="1" lang="ja-JP" altLang="en-US">
                <a:latin typeface="Helvetica" pitchFamily="2" charset="0"/>
                <a:ea typeface="BIZ UDPGothic" panose="020B0400000000000000" pitchFamily="34" charset="-128"/>
              </a:rPr>
              <a:t>↓</a:t>
            </a:r>
          </a:p>
        </p:txBody>
      </p:sp>
      <p:sp>
        <p:nvSpPr>
          <p:cNvPr id="17" name="テキスト ボックス 16">
            <a:extLst>
              <a:ext uri="{FF2B5EF4-FFF2-40B4-BE49-F238E27FC236}">
                <a16:creationId xmlns:a16="http://schemas.microsoft.com/office/drawing/2014/main" id="{FB4C8E9D-556E-DBC5-2652-4ECA5B85EE0E}"/>
              </a:ext>
            </a:extLst>
          </p:cNvPr>
          <p:cNvSpPr txBox="1"/>
          <p:nvPr/>
        </p:nvSpPr>
        <p:spPr>
          <a:xfrm>
            <a:off x="6820929" y="2706130"/>
            <a:ext cx="2038865" cy="175432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kumimoji="1" lang="en-US" altLang="ja-JP" sz="1800" dirty="0">
                <a:latin typeface="Helvetica" pitchFamily="2" charset="0"/>
                <a:ea typeface="BIZ UDPGothic" panose="020B0400000000000000" pitchFamily="34" charset="-128"/>
              </a:rPr>
              <a:t>This viewer also uses the TEI file from the </a:t>
            </a:r>
            <a:r>
              <a:rPr kumimoji="1" lang="en-US" altLang="ja-JP" sz="1800" b="1" dirty="0">
                <a:latin typeface="Helvetica" pitchFamily="2" charset="0"/>
                <a:ea typeface="BIZ UDPGothic" panose="020B0400000000000000" pitchFamily="34" charset="-128"/>
              </a:rPr>
              <a:t>hands-on session “Text Analysis with Run, Melos.”</a:t>
            </a:r>
            <a:endParaRPr lang="ja-JP" altLang="en-US" sz="1800" b="1">
              <a:effectLst/>
              <a:latin typeface="Helvetica" pitchFamily="2" charset="0"/>
              <a:ea typeface="BIZ UDPGothic" panose="020B0400000000000000" pitchFamily="34" charset="-128"/>
            </a:endParaRPr>
          </a:p>
        </p:txBody>
      </p:sp>
      <p:sp>
        <p:nvSpPr>
          <p:cNvPr id="3" name="テキスト ボックス 19">
            <a:extLst>
              <a:ext uri="{FF2B5EF4-FFF2-40B4-BE49-F238E27FC236}">
                <a16:creationId xmlns:a16="http://schemas.microsoft.com/office/drawing/2014/main" id="{4376B2AB-34FC-1519-AA5A-933DBB9990F2}"/>
              </a:ext>
            </a:extLst>
          </p:cNvPr>
          <p:cNvSpPr txBox="1"/>
          <p:nvPr/>
        </p:nvSpPr>
        <p:spPr>
          <a:xfrm>
            <a:off x="5080604" y="1657346"/>
            <a:ext cx="583622" cy="184666"/>
          </a:xfrm>
          <a:prstGeom prst="rect">
            <a:avLst/>
          </a:prstGeom>
          <a:ln w="6350">
            <a:solidFill>
              <a:schemeClr val="tx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en-GB" altLang="ja-JP" sz="600" dirty="0">
                <a:latin typeface="Helvetica" pitchFamily="2" charset="0"/>
                <a:ea typeface="BIZ UDPGothic" panose="020B0400000000000000" pitchFamily="34" charset="-128"/>
              </a:rPr>
              <a:t>Dionysius</a:t>
            </a:r>
            <a:endParaRPr kumimoji="1" lang="ja-JP" altLang="en-US" sz="600">
              <a:latin typeface="Helvetica" pitchFamily="2" charset="0"/>
              <a:ea typeface="BIZ UDPGothic" panose="020B0400000000000000" pitchFamily="34" charset="-128"/>
            </a:endParaRPr>
          </a:p>
        </p:txBody>
      </p:sp>
      <p:sp>
        <p:nvSpPr>
          <p:cNvPr id="4" name="テキスト ボックス 19">
            <a:extLst>
              <a:ext uri="{FF2B5EF4-FFF2-40B4-BE49-F238E27FC236}">
                <a16:creationId xmlns:a16="http://schemas.microsoft.com/office/drawing/2014/main" id="{B815ABBB-69B3-5F5B-B20A-D6E7B718D519}"/>
              </a:ext>
            </a:extLst>
          </p:cNvPr>
          <p:cNvSpPr txBox="1"/>
          <p:nvPr/>
        </p:nvSpPr>
        <p:spPr>
          <a:xfrm>
            <a:off x="2066527" y="4322205"/>
            <a:ext cx="583622" cy="184666"/>
          </a:xfrm>
          <a:prstGeom prst="rect">
            <a:avLst/>
          </a:prstGeom>
          <a:ln w="6350">
            <a:solidFill>
              <a:schemeClr val="tx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en-GB" altLang="ja-JP" sz="600" dirty="0">
                <a:latin typeface="Helvetica" pitchFamily="2" charset="0"/>
                <a:ea typeface="BIZ UDPGothic" panose="020B0400000000000000" pitchFamily="34" charset="-128"/>
              </a:rPr>
              <a:t>Dionysius</a:t>
            </a:r>
            <a:endParaRPr kumimoji="1" lang="ja-JP" altLang="en-US" sz="600">
              <a:latin typeface="Helvetica" pitchFamily="2" charset="0"/>
              <a:ea typeface="BIZ UDPGothic" panose="020B0400000000000000" pitchFamily="34" charset="-128"/>
            </a:endParaRPr>
          </a:p>
        </p:txBody>
      </p:sp>
      <p:sp>
        <p:nvSpPr>
          <p:cNvPr id="6" name="テキスト ボックス 19">
            <a:extLst>
              <a:ext uri="{FF2B5EF4-FFF2-40B4-BE49-F238E27FC236}">
                <a16:creationId xmlns:a16="http://schemas.microsoft.com/office/drawing/2014/main" id="{47E9AF6F-4EE8-7D69-D020-9F6F0033CFEF}"/>
              </a:ext>
            </a:extLst>
          </p:cNvPr>
          <p:cNvSpPr txBox="1"/>
          <p:nvPr/>
        </p:nvSpPr>
        <p:spPr>
          <a:xfrm>
            <a:off x="569395" y="4368371"/>
            <a:ext cx="817298" cy="276999"/>
          </a:xfrm>
          <a:prstGeom prst="rect">
            <a:avLst/>
          </a:prstGeom>
          <a:ln w="6350">
            <a:solidFill>
              <a:schemeClr val="tx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en-GB" altLang="ja-JP" sz="600" dirty="0">
                <a:latin typeface="Helvetica" pitchFamily="2" charset="0"/>
                <a:ea typeface="BIZ UDPGothic" panose="020B0400000000000000" pitchFamily="34" charset="-128"/>
              </a:rPr>
              <a:t>The tyrannical and cruel king</a:t>
            </a:r>
            <a:endParaRPr kumimoji="1" lang="ja-JP" altLang="en-US" sz="600">
              <a:latin typeface="Helvetica" pitchFamily="2" charset="0"/>
              <a:ea typeface="BIZ UDPGothic" panose="020B0400000000000000" pitchFamily="34" charset="-128"/>
            </a:endParaRPr>
          </a:p>
        </p:txBody>
      </p:sp>
      <p:sp>
        <p:nvSpPr>
          <p:cNvPr id="9" name="テキスト ボックス 19">
            <a:extLst>
              <a:ext uri="{FF2B5EF4-FFF2-40B4-BE49-F238E27FC236}">
                <a16:creationId xmlns:a16="http://schemas.microsoft.com/office/drawing/2014/main" id="{CAC7510A-C0EE-027E-03F3-D7A6544B9B66}"/>
              </a:ext>
            </a:extLst>
          </p:cNvPr>
          <p:cNvSpPr txBox="1"/>
          <p:nvPr/>
        </p:nvSpPr>
        <p:spPr>
          <a:xfrm>
            <a:off x="4324257" y="1333491"/>
            <a:ext cx="583622" cy="184666"/>
          </a:xfrm>
          <a:prstGeom prst="rect">
            <a:avLst/>
          </a:prstGeom>
          <a:noFill/>
          <a:ln w="6350">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en-GB" altLang="ja-JP" sz="600" dirty="0">
                <a:latin typeface="Helvetica" pitchFamily="2" charset="0"/>
                <a:ea typeface="BIZ UDPGothic" panose="020B0400000000000000" pitchFamily="34" charset="-128"/>
              </a:rPr>
              <a:t>Characters</a:t>
            </a:r>
            <a:endParaRPr kumimoji="1" lang="ja-JP" altLang="en-US" sz="600">
              <a:latin typeface="Helvetica" pitchFamily="2" charset="0"/>
              <a:ea typeface="BIZ UDPGothic" panose="020B0400000000000000" pitchFamily="34" charset="-128"/>
            </a:endParaRPr>
          </a:p>
        </p:txBody>
      </p:sp>
      <p:sp>
        <p:nvSpPr>
          <p:cNvPr id="12" name="テキスト ボックス 19">
            <a:extLst>
              <a:ext uri="{FF2B5EF4-FFF2-40B4-BE49-F238E27FC236}">
                <a16:creationId xmlns:a16="http://schemas.microsoft.com/office/drawing/2014/main" id="{CD9B5D29-DD8C-18E7-F9A9-8D48AA801160}"/>
              </a:ext>
            </a:extLst>
          </p:cNvPr>
          <p:cNvSpPr txBox="1"/>
          <p:nvPr/>
        </p:nvSpPr>
        <p:spPr>
          <a:xfrm>
            <a:off x="4848384" y="1333491"/>
            <a:ext cx="815842" cy="184666"/>
          </a:xfrm>
          <a:prstGeom prst="rect">
            <a:avLst/>
          </a:prstGeom>
          <a:noFill/>
          <a:ln w="6350">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altLang="ja-JP" sz="600" dirty="0">
                <a:latin typeface="Helvetica" pitchFamily="2" charset="0"/>
                <a:ea typeface="BIZ UDPGothic" panose="020B0400000000000000" pitchFamily="34" charset="-128"/>
              </a:rPr>
              <a:t>Place Names</a:t>
            </a:r>
            <a:endParaRPr kumimoji="1" lang="ja-JP" altLang="en-US" sz="600">
              <a:latin typeface="Helvetica" pitchFamily="2" charset="0"/>
              <a:ea typeface="BIZ UDPGothic" panose="020B0400000000000000" pitchFamily="34" charset="-128"/>
            </a:endParaRPr>
          </a:p>
        </p:txBody>
      </p:sp>
      <p:sp>
        <p:nvSpPr>
          <p:cNvPr id="13" name="テキスト ボックス 19">
            <a:extLst>
              <a:ext uri="{FF2B5EF4-FFF2-40B4-BE49-F238E27FC236}">
                <a16:creationId xmlns:a16="http://schemas.microsoft.com/office/drawing/2014/main" id="{16E557D0-B846-50F5-A703-DF980305C628}"/>
              </a:ext>
            </a:extLst>
          </p:cNvPr>
          <p:cNvSpPr txBox="1"/>
          <p:nvPr/>
        </p:nvSpPr>
        <p:spPr>
          <a:xfrm>
            <a:off x="4509092" y="689901"/>
            <a:ext cx="815842" cy="184666"/>
          </a:xfrm>
          <a:prstGeom prst="rect">
            <a:avLst/>
          </a:prstGeom>
          <a:noFill/>
          <a:ln w="6350">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altLang="ja-JP" sz="600" dirty="0">
                <a:latin typeface="Helvetica" pitchFamily="2" charset="0"/>
                <a:ea typeface="BIZ UDPGothic" panose="020B0400000000000000" pitchFamily="34" charset="-128"/>
              </a:rPr>
              <a:t>Legend</a:t>
            </a:r>
            <a:endParaRPr kumimoji="1" lang="ja-JP" altLang="en-US" sz="600">
              <a:latin typeface="Helvetica" pitchFamily="2" charset="0"/>
              <a:ea typeface="BIZ UDPGothic" panose="020B0400000000000000" pitchFamily="34" charset="-128"/>
            </a:endParaRPr>
          </a:p>
        </p:txBody>
      </p:sp>
      <p:sp>
        <p:nvSpPr>
          <p:cNvPr id="14" name="テキスト ボックス 19">
            <a:extLst>
              <a:ext uri="{FF2B5EF4-FFF2-40B4-BE49-F238E27FC236}">
                <a16:creationId xmlns:a16="http://schemas.microsoft.com/office/drawing/2014/main" id="{4DDFF5D8-C7CC-50A5-7888-14570FC91794}"/>
              </a:ext>
            </a:extLst>
          </p:cNvPr>
          <p:cNvSpPr txBox="1"/>
          <p:nvPr/>
        </p:nvSpPr>
        <p:spPr>
          <a:xfrm>
            <a:off x="4534913" y="343308"/>
            <a:ext cx="815842" cy="184666"/>
          </a:xfrm>
          <a:prstGeom prst="rect">
            <a:avLst/>
          </a:prstGeom>
          <a:noFill/>
          <a:ln w="6350">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GB" altLang="ja-JP" sz="600" dirty="0">
                <a:latin typeface="Helvetica" pitchFamily="2" charset="0"/>
                <a:ea typeface="BIZ UDPGothic" panose="020B0400000000000000" pitchFamily="34" charset="-128"/>
              </a:rPr>
              <a:t>File</a:t>
            </a:r>
            <a:endParaRPr kumimoji="1" lang="ja-JP" altLang="en-US" sz="600">
              <a:latin typeface="Helvetica" pitchFamily="2" charset="0"/>
              <a:ea typeface="BIZ UDPGothic" panose="020B0400000000000000" pitchFamily="34" charset="-128"/>
            </a:endParaRPr>
          </a:p>
        </p:txBody>
      </p:sp>
    </p:spTree>
    <p:extLst>
      <p:ext uri="{BB962C8B-B14F-4D97-AF65-F5344CB8AC3E}">
        <p14:creationId xmlns:p14="http://schemas.microsoft.com/office/powerpoint/2010/main" val="3378334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0B6EA4-4DA3-DAC1-B658-A8AA4FE21EC9}"/>
              </a:ext>
            </a:extLst>
          </p:cNvPr>
          <p:cNvSpPr>
            <a:spLocks noGrp="1"/>
          </p:cNvSpPr>
          <p:nvPr>
            <p:ph type="title"/>
          </p:nvPr>
        </p:nvSpPr>
        <p:spPr>
          <a:xfrm>
            <a:off x="457200" y="87474"/>
            <a:ext cx="8229600" cy="826926"/>
          </a:xfrm>
        </p:spPr>
        <p:txBody>
          <a:bodyPr/>
          <a:lstStyle/>
          <a:p>
            <a:r>
              <a:rPr kumimoji="1" lang="en-US" altLang="ja-JP" dirty="0">
                <a:latin typeface="Helvetica" pitchFamily="2" charset="0"/>
              </a:rPr>
              <a:t>TEI Multi Viewer</a:t>
            </a:r>
            <a:endParaRPr kumimoji="1" lang="ja-JP" altLang="en-US">
              <a:latin typeface="Helvetica" pitchFamily="2" charset="0"/>
            </a:endParaRPr>
          </a:p>
        </p:txBody>
      </p:sp>
      <p:pic>
        <p:nvPicPr>
          <p:cNvPr id="5" name="コンテンツ プレースホルダー 4" descr="グラフィカル ユーザー インターフェイス, テキスト, アプリケーション, チャットまたはテキスト メッセージ&#10;&#10;AI によって生成されたコンテンツは間違っている可能性があります。">
            <a:extLst>
              <a:ext uri="{FF2B5EF4-FFF2-40B4-BE49-F238E27FC236}">
                <a16:creationId xmlns:a16="http://schemas.microsoft.com/office/drawing/2014/main" id="{866FF06A-2412-3F81-3BA9-621B06CED3D9}"/>
              </a:ext>
            </a:extLst>
          </p:cNvPr>
          <p:cNvPicPr>
            <a:picLocks noGrp="1" noRot="1" noChangeAspect="1" noMove="1" noResize="1" noEditPoints="1" noAdjustHandles="1" noChangeArrowheads="1" noChangeShapeType="1" noCrop="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483516" y="1155464"/>
            <a:ext cx="5660484" cy="3900562"/>
          </a:xfrm>
        </p:spPr>
      </p:pic>
      <p:sp>
        <p:nvSpPr>
          <p:cNvPr id="7" name="テキスト ボックス 6">
            <a:extLst>
              <a:ext uri="{FF2B5EF4-FFF2-40B4-BE49-F238E27FC236}">
                <a16:creationId xmlns:a16="http://schemas.microsoft.com/office/drawing/2014/main" id="{C98F86E6-A0C1-34C7-F239-C42C658B1855}"/>
              </a:ext>
            </a:extLst>
          </p:cNvPr>
          <p:cNvSpPr txBox="1"/>
          <p:nvPr/>
        </p:nvSpPr>
        <p:spPr>
          <a:xfrm>
            <a:off x="153720" y="1155464"/>
            <a:ext cx="3193330" cy="707886"/>
          </a:xfrm>
          <a:prstGeom prst="rect">
            <a:avLst/>
          </a:prstGeom>
          <a:noFill/>
        </p:spPr>
        <p:txBody>
          <a:bodyPr wrap="square">
            <a:spAutoFit/>
          </a:bodyPr>
          <a:lstStyle/>
          <a:p>
            <a:r>
              <a:rPr lang="ja-JP" altLang="en-US" sz="2000">
                <a:latin typeface="Helvetica" pitchFamily="2" charset="0"/>
                <a:ea typeface="BIZ UDPGothic" panose="020B0400000000000000" pitchFamily="34" charset="-128"/>
                <a:hlinkClick r:id="rId5"/>
              </a:rPr>
              <a:t>https://tei-eaj.github.io/tei_viewer/</a:t>
            </a:r>
            <a:endParaRPr lang="en-US" altLang="ja-JP" sz="2000" dirty="0">
              <a:latin typeface="Helvetica" pitchFamily="2" charset="0"/>
              <a:ea typeface="BIZ UDPGothic" panose="020B0400000000000000" pitchFamily="34" charset="-128"/>
            </a:endParaRPr>
          </a:p>
        </p:txBody>
      </p:sp>
      <p:sp>
        <p:nvSpPr>
          <p:cNvPr id="8" name="正方形/長方形 7">
            <a:extLst>
              <a:ext uri="{FF2B5EF4-FFF2-40B4-BE49-F238E27FC236}">
                <a16:creationId xmlns:a16="http://schemas.microsoft.com/office/drawing/2014/main" id="{70AF4EEB-86AB-81D2-8ECF-CC69B57766E1}"/>
              </a:ext>
            </a:extLst>
          </p:cNvPr>
          <p:cNvSpPr/>
          <p:nvPr/>
        </p:nvSpPr>
        <p:spPr>
          <a:xfrm>
            <a:off x="5382883" y="2173857"/>
            <a:ext cx="2346385" cy="707366"/>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sp>
        <p:nvSpPr>
          <p:cNvPr id="9" name="テキスト ボックス 8">
            <a:extLst>
              <a:ext uri="{FF2B5EF4-FFF2-40B4-BE49-F238E27FC236}">
                <a16:creationId xmlns:a16="http://schemas.microsoft.com/office/drawing/2014/main" id="{727F0DCB-C1EA-E1E8-DC8A-3077AD31C502}"/>
              </a:ext>
            </a:extLst>
          </p:cNvPr>
          <p:cNvSpPr txBox="1"/>
          <p:nvPr/>
        </p:nvSpPr>
        <p:spPr>
          <a:xfrm>
            <a:off x="0" y="2054812"/>
            <a:ext cx="4114800" cy="1631216"/>
          </a:xfrm>
          <a:prstGeom prst="rect">
            <a:avLst/>
          </a:prstGeom>
          <a:noFill/>
        </p:spPr>
        <p:txBody>
          <a:bodyPr wrap="square" rtlCol="0">
            <a:spAutoFit/>
          </a:bodyPr>
          <a:lstStyle/>
          <a:p>
            <a:r>
              <a:rPr lang="en-US" sz="2000" dirty="0">
                <a:latin typeface="Helvetica" pitchFamily="2" charset="0"/>
              </a:rPr>
              <a:t>Click the “Visualization Example” (</a:t>
            </a:r>
            <a:r>
              <a:rPr lang="ja-JP" altLang="en-US" sz="2000">
                <a:latin typeface="Helvetica" pitchFamily="2" charset="0"/>
              </a:rPr>
              <a:t>可視化例</a:t>
            </a:r>
            <a:r>
              <a:rPr lang="en-US" sz="2000" dirty="0">
                <a:latin typeface="Helvetica" pitchFamily="2" charset="0"/>
              </a:rPr>
              <a:t>) button or click the “Select File” button and upload the </a:t>
            </a:r>
            <a:r>
              <a:rPr lang="en-US" sz="2000" dirty="0" err="1">
                <a:latin typeface="Helvetica" pitchFamily="2" charset="0"/>
              </a:rPr>
              <a:t>meros.xml</a:t>
            </a:r>
            <a:r>
              <a:rPr lang="en-US" sz="2000" dirty="0">
                <a:latin typeface="Helvetica" pitchFamily="2" charset="0"/>
              </a:rPr>
              <a:t> file (This is recommended)</a:t>
            </a:r>
          </a:p>
        </p:txBody>
      </p:sp>
      <p:sp>
        <p:nvSpPr>
          <p:cNvPr id="10" name="正方形/長方形 9">
            <a:extLst>
              <a:ext uri="{FF2B5EF4-FFF2-40B4-BE49-F238E27FC236}">
                <a16:creationId xmlns:a16="http://schemas.microsoft.com/office/drawing/2014/main" id="{6AD5B393-900D-2221-8CA1-083EC47F9405}"/>
              </a:ext>
            </a:extLst>
          </p:cNvPr>
          <p:cNvSpPr/>
          <p:nvPr/>
        </p:nvSpPr>
        <p:spPr>
          <a:xfrm>
            <a:off x="5486401" y="3472444"/>
            <a:ext cx="1207697" cy="427172"/>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cxnSp>
        <p:nvCxnSpPr>
          <p:cNvPr id="13" name="曲線コネクタ 12">
            <a:extLst>
              <a:ext uri="{FF2B5EF4-FFF2-40B4-BE49-F238E27FC236}">
                <a16:creationId xmlns:a16="http://schemas.microsoft.com/office/drawing/2014/main" id="{3BA2EA15-FFA0-A082-A92A-EFFBB7DC19FA}"/>
              </a:ext>
            </a:extLst>
          </p:cNvPr>
          <p:cNvCxnSpPr>
            <a:cxnSpLocks/>
            <a:endCxn id="8" idx="1"/>
          </p:cNvCxnSpPr>
          <p:nvPr/>
        </p:nvCxnSpPr>
        <p:spPr>
          <a:xfrm rot="5400000" flipH="1" flipV="1">
            <a:off x="4139663" y="2656397"/>
            <a:ext cx="1372076" cy="1114363"/>
          </a:xfrm>
          <a:prstGeom prst="curvedConnector2">
            <a:avLst/>
          </a:prstGeom>
          <a:ln w="38100">
            <a:solidFill>
              <a:schemeClr val="accent3"/>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1" name="グループ化 10">
            <a:extLst>
              <a:ext uri="{FF2B5EF4-FFF2-40B4-BE49-F238E27FC236}">
                <a16:creationId xmlns:a16="http://schemas.microsoft.com/office/drawing/2014/main" id="{727F2FD1-073C-6012-23D0-424C0F6150A0}"/>
              </a:ext>
            </a:extLst>
          </p:cNvPr>
          <p:cNvGrpSpPr>
            <a:grpSpLocks noChangeAspect="1"/>
          </p:cNvGrpSpPr>
          <p:nvPr/>
        </p:nvGrpSpPr>
        <p:grpSpPr>
          <a:xfrm>
            <a:off x="2441350" y="3686028"/>
            <a:ext cx="2050619" cy="914253"/>
            <a:chOff x="2435367" y="3809265"/>
            <a:chExt cx="2136633" cy="952601"/>
          </a:xfrm>
        </p:grpSpPr>
        <p:pic>
          <p:nvPicPr>
            <p:cNvPr id="4" name="グラフィックス 3" descr="ドキュメント 枠線">
              <a:extLst>
                <a:ext uri="{FF2B5EF4-FFF2-40B4-BE49-F238E27FC236}">
                  <a16:creationId xmlns:a16="http://schemas.microsoft.com/office/drawing/2014/main" id="{9A3661F9-30F3-F715-0028-E14CE7206B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57600" y="3847466"/>
              <a:ext cx="914400" cy="914400"/>
            </a:xfrm>
            <a:prstGeom prst="rect">
              <a:avLst/>
            </a:prstGeom>
          </p:spPr>
        </p:pic>
        <p:sp>
          <p:nvSpPr>
            <p:cNvPr id="6" name="テキスト ボックス 5">
              <a:extLst>
                <a:ext uri="{FF2B5EF4-FFF2-40B4-BE49-F238E27FC236}">
                  <a16:creationId xmlns:a16="http://schemas.microsoft.com/office/drawing/2014/main" id="{EB68835D-AEAA-CAD7-BBE5-40EF8400D759}"/>
                </a:ext>
              </a:extLst>
            </p:cNvPr>
            <p:cNvSpPr txBox="1"/>
            <p:nvPr/>
          </p:nvSpPr>
          <p:spPr>
            <a:xfrm>
              <a:off x="2435367" y="3809265"/>
              <a:ext cx="1440076" cy="897921"/>
            </a:xfrm>
            <a:prstGeom prst="rect">
              <a:avLst/>
            </a:prstGeom>
            <a:noFill/>
          </p:spPr>
          <p:txBody>
            <a:bodyPr wrap="square" lIns="36000" tIns="0" rIns="36000" bIns="0" rtlCol="0">
              <a:spAutoFit/>
            </a:bodyPr>
            <a:lstStyle/>
            <a:p>
              <a:r>
                <a:rPr kumimoji="1" lang="en-US" altLang="ja-JP" dirty="0">
                  <a:latin typeface="Helvetica" pitchFamily="2" charset="0"/>
                  <a:ea typeface="BIZ UDPGothic" panose="020B0400000000000000" pitchFamily="34" charset="-128"/>
                </a:rPr>
                <a:t>You can download </a:t>
              </a:r>
              <a:r>
                <a:rPr kumimoji="1" lang="en-US" altLang="ja-JP" dirty="0" err="1">
                  <a:latin typeface="Helvetica" pitchFamily="2" charset="0"/>
                  <a:ea typeface="BIZ UDPGothic" panose="020B0400000000000000" pitchFamily="34" charset="-128"/>
                </a:rPr>
                <a:t>meros.xml</a:t>
              </a:r>
              <a:r>
                <a:rPr lang="en-US" altLang="ja-JP" dirty="0">
                  <a:latin typeface="Helvetica" pitchFamily="2" charset="0"/>
                  <a:ea typeface="BIZ UDPGothic" panose="020B0400000000000000" pitchFamily="34" charset="-128"/>
                </a:rPr>
                <a:t> from</a:t>
              </a:r>
            </a:p>
            <a:p>
              <a:r>
                <a:rPr kumimoji="1" lang="en-US" altLang="ja-JP" dirty="0">
                  <a:latin typeface="Helvetica" pitchFamily="2" charset="0"/>
                  <a:ea typeface="BIZ UDPGothic" panose="020B0400000000000000" pitchFamily="34" charset="-128"/>
                </a:rPr>
                <a:t>CLE or GitHub</a:t>
              </a:r>
              <a:endParaRPr kumimoji="1" lang="ja-JP" altLang="en-US">
                <a:latin typeface="Helvetica" pitchFamily="2" charset="0"/>
                <a:ea typeface="BIZ UDPGothic" panose="020B0400000000000000" pitchFamily="34" charset="-128"/>
              </a:endParaRPr>
            </a:p>
          </p:txBody>
        </p:sp>
      </p:grpSp>
      <p:sp>
        <p:nvSpPr>
          <p:cNvPr id="12" name="TextBox 11">
            <a:extLst>
              <a:ext uri="{FF2B5EF4-FFF2-40B4-BE49-F238E27FC236}">
                <a16:creationId xmlns:a16="http://schemas.microsoft.com/office/drawing/2014/main" id="{7DFC8394-8EB9-697D-93B7-AA24C244DFE6}"/>
              </a:ext>
            </a:extLst>
          </p:cNvPr>
          <p:cNvSpPr txBox="1"/>
          <p:nvPr/>
        </p:nvSpPr>
        <p:spPr>
          <a:xfrm>
            <a:off x="7711234" y="2358263"/>
            <a:ext cx="1569232" cy="338554"/>
          </a:xfrm>
          <a:prstGeom prst="rect">
            <a:avLst/>
          </a:prstGeom>
          <a:noFill/>
        </p:spPr>
        <p:txBody>
          <a:bodyPr wrap="square">
            <a:spAutoFit/>
          </a:bodyPr>
          <a:lstStyle/>
          <a:p>
            <a:pPr>
              <a:buNone/>
            </a:pPr>
            <a:r>
              <a:rPr lang="en-US" sz="800" dirty="0">
                <a:latin typeface="Helvetica" pitchFamily="2" charset="0"/>
              </a:rPr>
              <a:t>Please select a TEI/XML file.</a:t>
            </a:r>
          </a:p>
          <a:p>
            <a:r>
              <a:rPr lang="en-US" sz="800" dirty="0">
                <a:latin typeface="Helvetica" pitchFamily="2" charset="0"/>
              </a:rPr>
              <a:t>[Select File] No file selected</a:t>
            </a:r>
          </a:p>
        </p:txBody>
      </p:sp>
      <p:sp>
        <p:nvSpPr>
          <p:cNvPr id="15" name="TextBox 14">
            <a:extLst>
              <a:ext uri="{FF2B5EF4-FFF2-40B4-BE49-F238E27FC236}">
                <a16:creationId xmlns:a16="http://schemas.microsoft.com/office/drawing/2014/main" id="{652FDCCB-3E44-928C-414D-5CB497CF3943}"/>
              </a:ext>
            </a:extLst>
          </p:cNvPr>
          <p:cNvSpPr txBox="1"/>
          <p:nvPr/>
        </p:nvSpPr>
        <p:spPr>
          <a:xfrm>
            <a:off x="4997608" y="3878565"/>
            <a:ext cx="3331144" cy="230832"/>
          </a:xfrm>
          <a:prstGeom prst="rect">
            <a:avLst/>
          </a:prstGeom>
          <a:noFill/>
        </p:spPr>
        <p:txBody>
          <a:bodyPr wrap="square">
            <a:spAutoFit/>
          </a:bodyPr>
          <a:lstStyle/>
          <a:p>
            <a:r>
              <a:rPr lang="en-US" sz="900" dirty="0">
                <a:latin typeface="Helvetica" pitchFamily="2" charset="0"/>
              </a:rPr>
              <a:t>[View Visualization Example] [View Sample Data]</a:t>
            </a:r>
          </a:p>
        </p:txBody>
      </p:sp>
      <p:sp>
        <p:nvSpPr>
          <p:cNvPr id="17" name="TextBox 16">
            <a:extLst>
              <a:ext uri="{FF2B5EF4-FFF2-40B4-BE49-F238E27FC236}">
                <a16:creationId xmlns:a16="http://schemas.microsoft.com/office/drawing/2014/main" id="{2B419714-5E18-DA9C-3611-D17BAAFF6852}"/>
              </a:ext>
            </a:extLst>
          </p:cNvPr>
          <p:cNvSpPr txBox="1"/>
          <p:nvPr/>
        </p:nvSpPr>
        <p:spPr>
          <a:xfrm>
            <a:off x="6525884" y="3205283"/>
            <a:ext cx="2082029" cy="230832"/>
          </a:xfrm>
          <a:prstGeom prst="rect">
            <a:avLst/>
          </a:prstGeom>
          <a:noFill/>
        </p:spPr>
        <p:txBody>
          <a:bodyPr wrap="square">
            <a:spAutoFit/>
          </a:bodyPr>
          <a:lstStyle/>
          <a:p>
            <a:r>
              <a:rPr lang="en-US" sz="900" dirty="0">
                <a:latin typeface="Helvetica" pitchFamily="2" charset="0"/>
              </a:rPr>
              <a:t>Example 1: Run, Melos!</a:t>
            </a:r>
          </a:p>
        </p:txBody>
      </p:sp>
      <p:sp>
        <p:nvSpPr>
          <p:cNvPr id="19" name="TextBox 18">
            <a:extLst>
              <a:ext uri="{FF2B5EF4-FFF2-40B4-BE49-F238E27FC236}">
                <a16:creationId xmlns:a16="http://schemas.microsoft.com/office/drawing/2014/main" id="{459D8BE1-EEFB-A54C-78F7-540E331AC8BA}"/>
              </a:ext>
            </a:extLst>
          </p:cNvPr>
          <p:cNvSpPr txBox="1"/>
          <p:nvPr/>
        </p:nvSpPr>
        <p:spPr>
          <a:xfrm>
            <a:off x="6945773" y="4084022"/>
            <a:ext cx="2112741" cy="369332"/>
          </a:xfrm>
          <a:prstGeom prst="rect">
            <a:avLst/>
          </a:prstGeom>
          <a:noFill/>
        </p:spPr>
        <p:txBody>
          <a:bodyPr wrap="square">
            <a:spAutoFit/>
          </a:bodyPr>
          <a:lstStyle/>
          <a:p>
            <a:r>
              <a:rPr lang="en-US" sz="900" dirty="0">
                <a:latin typeface="Helvetica" pitchFamily="2" charset="0"/>
              </a:rPr>
              <a:t>Example 2: Akutagawa Ryūnosuke, The Three Treasures</a:t>
            </a:r>
          </a:p>
        </p:txBody>
      </p:sp>
      <p:sp>
        <p:nvSpPr>
          <p:cNvPr id="20" name="TextBox 19">
            <a:extLst>
              <a:ext uri="{FF2B5EF4-FFF2-40B4-BE49-F238E27FC236}">
                <a16:creationId xmlns:a16="http://schemas.microsoft.com/office/drawing/2014/main" id="{2ED6FFB9-FBC6-D1DB-89F0-8F9502EAE506}"/>
              </a:ext>
            </a:extLst>
          </p:cNvPr>
          <p:cNvSpPr txBox="1"/>
          <p:nvPr/>
        </p:nvSpPr>
        <p:spPr>
          <a:xfrm>
            <a:off x="5028526" y="4760376"/>
            <a:ext cx="3331144" cy="230832"/>
          </a:xfrm>
          <a:prstGeom prst="rect">
            <a:avLst/>
          </a:prstGeom>
          <a:noFill/>
        </p:spPr>
        <p:txBody>
          <a:bodyPr wrap="square">
            <a:spAutoFit/>
          </a:bodyPr>
          <a:lstStyle/>
          <a:p>
            <a:r>
              <a:rPr lang="en-US" sz="900" dirty="0">
                <a:latin typeface="Helvetica" pitchFamily="2" charset="0"/>
              </a:rPr>
              <a:t>[View Visualization Example] [View Sample Data]</a:t>
            </a:r>
          </a:p>
        </p:txBody>
      </p:sp>
    </p:spTree>
    <p:extLst>
      <p:ext uri="{BB962C8B-B14F-4D97-AF65-F5344CB8AC3E}">
        <p14:creationId xmlns:p14="http://schemas.microsoft.com/office/powerpoint/2010/main" val="412023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グラフィカル ユーザー インターフェイス, テキスト, アプリケーション&#10;&#10;AI によって生成されたコンテンツは間違っている可能性があります。">
            <a:extLst>
              <a:ext uri="{FF2B5EF4-FFF2-40B4-BE49-F238E27FC236}">
                <a16:creationId xmlns:a16="http://schemas.microsoft.com/office/drawing/2014/main" id="{F6624515-E014-682A-DBB4-7E89C62FF6BB}"/>
              </a:ext>
            </a:extLst>
          </p:cNvPr>
          <p:cNvPicPr>
            <a:picLocks noGrp="1" noRot="1" noChangeAspect="1" noMove="1" noResize="1" noEditPoints="1" noAdjustHandles="1" noChangeArrowheads="1" noChangeShapeType="1" noCrop="1"/>
          </p:cNvPicPr>
          <p:nvPr>
            <p:ph idx="4294967295"/>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834904" y="72559"/>
            <a:ext cx="7474192" cy="4998381"/>
          </a:xfrm>
        </p:spPr>
      </p:pic>
      <p:sp>
        <p:nvSpPr>
          <p:cNvPr id="6" name="TextBox 5">
            <a:extLst>
              <a:ext uri="{FF2B5EF4-FFF2-40B4-BE49-F238E27FC236}">
                <a16:creationId xmlns:a16="http://schemas.microsoft.com/office/drawing/2014/main" id="{B7526AFD-4C45-B8C3-8645-C64D39F07C68}"/>
              </a:ext>
            </a:extLst>
          </p:cNvPr>
          <p:cNvSpPr txBox="1"/>
          <p:nvPr/>
        </p:nvSpPr>
        <p:spPr>
          <a:xfrm>
            <a:off x="1470335" y="491053"/>
            <a:ext cx="1280615" cy="430887"/>
          </a:xfrm>
          <a:prstGeom prst="rect">
            <a:avLst/>
          </a:prstGeom>
          <a:noFill/>
        </p:spPr>
        <p:txBody>
          <a:bodyPr wrap="square">
            <a:spAutoFit/>
          </a:bodyPr>
          <a:lstStyle/>
          <a:p>
            <a:r>
              <a:rPr lang="en-US" sz="1100" i="1" dirty="0"/>
              <a:t>Character Information</a:t>
            </a:r>
            <a:endParaRPr lang="en-JP" sz="1100" dirty="0"/>
          </a:p>
        </p:txBody>
      </p:sp>
      <p:sp>
        <p:nvSpPr>
          <p:cNvPr id="8" name="TextBox 7">
            <a:extLst>
              <a:ext uri="{FF2B5EF4-FFF2-40B4-BE49-F238E27FC236}">
                <a16:creationId xmlns:a16="http://schemas.microsoft.com/office/drawing/2014/main" id="{DC9A3896-4ED1-8672-BA96-2D254DF3EDF0}"/>
              </a:ext>
            </a:extLst>
          </p:cNvPr>
          <p:cNvSpPr txBox="1"/>
          <p:nvPr/>
        </p:nvSpPr>
        <p:spPr>
          <a:xfrm>
            <a:off x="7154333" y="575691"/>
            <a:ext cx="1616687" cy="261610"/>
          </a:xfrm>
          <a:prstGeom prst="rect">
            <a:avLst/>
          </a:prstGeom>
          <a:noFill/>
        </p:spPr>
        <p:txBody>
          <a:bodyPr wrap="square">
            <a:spAutoFit/>
          </a:bodyPr>
          <a:lstStyle/>
          <a:p>
            <a:r>
              <a:rPr lang="en-US" sz="1100" i="1" dirty="0"/>
              <a:t>Appellations</a:t>
            </a:r>
            <a:r>
              <a:rPr lang="en-US" sz="1100" dirty="0"/>
              <a:t> </a:t>
            </a:r>
            <a:endParaRPr lang="en-JP" sz="1100" dirty="0"/>
          </a:p>
        </p:txBody>
      </p:sp>
      <p:sp>
        <p:nvSpPr>
          <p:cNvPr id="10" name="TextBox 9">
            <a:extLst>
              <a:ext uri="{FF2B5EF4-FFF2-40B4-BE49-F238E27FC236}">
                <a16:creationId xmlns:a16="http://schemas.microsoft.com/office/drawing/2014/main" id="{02284997-D5BD-40EB-2513-4CE0AAE9C41B}"/>
              </a:ext>
            </a:extLst>
          </p:cNvPr>
          <p:cNvSpPr txBox="1"/>
          <p:nvPr/>
        </p:nvSpPr>
        <p:spPr>
          <a:xfrm>
            <a:off x="1470335" y="3663949"/>
            <a:ext cx="1048140" cy="430887"/>
          </a:xfrm>
          <a:prstGeom prst="rect">
            <a:avLst/>
          </a:prstGeom>
          <a:noFill/>
        </p:spPr>
        <p:txBody>
          <a:bodyPr wrap="square">
            <a:spAutoFit/>
          </a:bodyPr>
          <a:lstStyle/>
          <a:p>
            <a:r>
              <a:rPr lang="en-US" sz="1100" i="1" dirty="0"/>
              <a:t>Place Information</a:t>
            </a:r>
            <a:endParaRPr lang="en-JP" sz="1100" dirty="0"/>
          </a:p>
        </p:txBody>
      </p:sp>
      <p:sp>
        <p:nvSpPr>
          <p:cNvPr id="12" name="TextBox 11">
            <a:extLst>
              <a:ext uri="{FF2B5EF4-FFF2-40B4-BE49-F238E27FC236}">
                <a16:creationId xmlns:a16="http://schemas.microsoft.com/office/drawing/2014/main" id="{B382866C-F609-FF40-6713-56B95EBE9013}"/>
              </a:ext>
            </a:extLst>
          </p:cNvPr>
          <p:cNvSpPr txBox="1"/>
          <p:nvPr/>
        </p:nvSpPr>
        <p:spPr>
          <a:xfrm>
            <a:off x="7323739" y="3748587"/>
            <a:ext cx="985357" cy="261610"/>
          </a:xfrm>
          <a:prstGeom prst="rect">
            <a:avLst/>
          </a:prstGeom>
          <a:noFill/>
        </p:spPr>
        <p:txBody>
          <a:bodyPr wrap="square">
            <a:spAutoFit/>
          </a:bodyPr>
          <a:lstStyle/>
          <a:p>
            <a:r>
              <a:rPr lang="en-US" sz="1100" i="1" dirty="0"/>
              <a:t>Dialogue</a:t>
            </a:r>
            <a:endParaRPr lang="en-JP" sz="1100" dirty="0"/>
          </a:p>
        </p:txBody>
      </p:sp>
      <p:sp>
        <p:nvSpPr>
          <p:cNvPr id="13" name="TextBox 12">
            <a:extLst>
              <a:ext uri="{FF2B5EF4-FFF2-40B4-BE49-F238E27FC236}">
                <a16:creationId xmlns:a16="http://schemas.microsoft.com/office/drawing/2014/main" id="{ECE46F22-2563-D9DD-A1D9-AC4962BBA631}"/>
              </a:ext>
            </a:extLst>
          </p:cNvPr>
          <p:cNvSpPr txBox="1"/>
          <p:nvPr/>
        </p:nvSpPr>
        <p:spPr>
          <a:xfrm>
            <a:off x="3812482" y="837301"/>
            <a:ext cx="1280615" cy="261610"/>
          </a:xfrm>
          <a:prstGeom prst="rect">
            <a:avLst/>
          </a:prstGeom>
          <a:noFill/>
        </p:spPr>
        <p:txBody>
          <a:bodyPr wrap="square">
            <a:spAutoFit/>
          </a:bodyPr>
          <a:lstStyle/>
          <a:p>
            <a:r>
              <a:rPr lang="en-US" sz="1100" i="1" dirty="0"/>
              <a:t>Run, Melos!</a:t>
            </a:r>
            <a:endParaRPr lang="en-JP" sz="1100" dirty="0"/>
          </a:p>
        </p:txBody>
      </p:sp>
    </p:spTree>
    <p:extLst>
      <p:ext uri="{BB962C8B-B14F-4D97-AF65-F5344CB8AC3E}">
        <p14:creationId xmlns:p14="http://schemas.microsoft.com/office/powerpoint/2010/main" val="2328805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A5E29-9C9A-2152-0BCF-ECDA686265AD}"/>
            </a:ext>
          </a:extLst>
        </p:cNvPr>
        <p:cNvGrpSpPr/>
        <p:nvPr/>
      </p:nvGrpSpPr>
      <p:grpSpPr>
        <a:xfrm>
          <a:off x="0" y="0"/>
          <a:ext cx="0" cy="0"/>
          <a:chOff x="0" y="0"/>
          <a:chExt cx="0" cy="0"/>
        </a:xfrm>
      </p:grpSpPr>
      <p:pic>
        <p:nvPicPr>
          <p:cNvPr id="3" name="図 2" descr="グラフィカル ユーザー インターフェイス, テキスト, アプリケーション&#10;&#10;AI によって生成されたコンテンツは間違っている可能性があります。">
            <a:extLst>
              <a:ext uri="{FF2B5EF4-FFF2-40B4-BE49-F238E27FC236}">
                <a16:creationId xmlns:a16="http://schemas.microsoft.com/office/drawing/2014/main" id="{C18EB026-CD34-FC67-10DF-EEFFE68A8008}"/>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97720" y="0"/>
            <a:ext cx="7772400" cy="5035776"/>
          </a:xfrm>
          <a:prstGeom prst="rect">
            <a:avLst/>
          </a:prstGeom>
        </p:spPr>
      </p:pic>
      <p:sp>
        <p:nvSpPr>
          <p:cNvPr id="4" name="正方形/長方形 3">
            <a:extLst>
              <a:ext uri="{FF2B5EF4-FFF2-40B4-BE49-F238E27FC236}">
                <a16:creationId xmlns:a16="http://schemas.microsoft.com/office/drawing/2014/main" id="{75D1FA2D-4BAF-300B-94DE-E5BCFEA33650}"/>
              </a:ext>
            </a:extLst>
          </p:cNvPr>
          <p:cNvSpPr/>
          <p:nvPr/>
        </p:nvSpPr>
        <p:spPr>
          <a:xfrm>
            <a:off x="3626865" y="1597540"/>
            <a:ext cx="1021975" cy="131368"/>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グラフ, ダイアグラム&#10;&#10;AI によって生成されたコンテンツは間違っている可能性があります。">
            <a:extLst>
              <a:ext uri="{FF2B5EF4-FFF2-40B4-BE49-F238E27FC236}">
                <a16:creationId xmlns:a16="http://schemas.microsoft.com/office/drawing/2014/main" id="{F6B6BF17-B525-BB74-0300-6F6F05661261}"/>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7566566" y="1429334"/>
            <a:ext cx="1314541" cy="1486639"/>
          </a:xfrm>
          <a:prstGeom prst="rect">
            <a:avLst/>
          </a:prstGeom>
          <a:ln>
            <a:solidFill>
              <a:schemeClr val="tx1"/>
            </a:solidFill>
            <a:prstDash val="sysDot"/>
          </a:ln>
        </p:spPr>
      </p:pic>
      <p:sp>
        <p:nvSpPr>
          <p:cNvPr id="8" name="正方形/長方形 7">
            <a:extLst>
              <a:ext uri="{FF2B5EF4-FFF2-40B4-BE49-F238E27FC236}">
                <a16:creationId xmlns:a16="http://schemas.microsoft.com/office/drawing/2014/main" id="{D2961A7B-4526-F57B-46A1-7E3302381231}"/>
              </a:ext>
            </a:extLst>
          </p:cNvPr>
          <p:cNvSpPr/>
          <p:nvPr/>
        </p:nvSpPr>
        <p:spPr>
          <a:xfrm>
            <a:off x="597720" y="328394"/>
            <a:ext cx="1899591" cy="1062416"/>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D775772-5D0A-AC62-B132-518D0B785FE2}"/>
              </a:ext>
            </a:extLst>
          </p:cNvPr>
          <p:cNvSpPr/>
          <p:nvPr/>
        </p:nvSpPr>
        <p:spPr>
          <a:xfrm>
            <a:off x="6468677" y="328394"/>
            <a:ext cx="2518902" cy="4707382"/>
          </a:xfrm>
          <a:prstGeom prst="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曲線コネクタ 10">
            <a:extLst>
              <a:ext uri="{FF2B5EF4-FFF2-40B4-BE49-F238E27FC236}">
                <a16:creationId xmlns:a16="http://schemas.microsoft.com/office/drawing/2014/main" id="{BF6FCB44-7896-10BE-FF29-F087B5DF8EA8}"/>
              </a:ext>
            </a:extLst>
          </p:cNvPr>
          <p:cNvCxnSpPr/>
          <p:nvPr/>
        </p:nvCxnSpPr>
        <p:spPr>
          <a:xfrm rot="10800000">
            <a:off x="2497311" y="860613"/>
            <a:ext cx="1129554" cy="814507"/>
          </a:xfrm>
          <a:prstGeom prst="curvedConnector3">
            <a:avLst/>
          </a:prstGeom>
          <a:ln w="28575">
            <a:prstDash val="sysDot"/>
            <a:tailEnd type="triangle"/>
          </a:ln>
        </p:spPr>
        <p:style>
          <a:lnRef idx="1">
            <a:schemeClr val="accent3"/>
          </a:lnRef>
          <a:fillRef idx="0">
            <a:schemeClr val="accent3"/>
          </a:fillRef>
          <a:effectRef idx="0">
            <a:schemeClr val="accent3"/>
          </a:effectRef>
          <a:fontRef idx="minor">
            <a:schemeClr val="tx1"/>
          </a:fontRef>
        </p:style>
      </p:cxnSp>
      <p:cxnSp>
        <p:nvCxnSpPr>
          <p:cNvPr id="12" name="曲線コネクタ 11">
            <a:extLst>
              <a:ext uri="{FF2B5EF4-FFF2-40B4-BE49-F238E27FC236}">
                <a16:creationId xmlns:a16="http://schemas.microsoft.com/office/drawing/2014/main" id="{05E84ABD-6597-529D-757A-3ED258AAE06B}"/>
              </a:ext>
            </a:extLst>
          </p:cNvPr>
          <p:cNvCxnSpPr>
            <a:cxnSpLocks/>
            <a:stCxn id="4" idx="3"/>
            <a:endCxn id="9" idx="1"/>
          </p:cNvCxnSpPr>
          <p:nvPr/>
        </p:nvCxnSpPr>
        <p:spPr>
          <a:xfrm>
            <a:off x="4648840" y="1663224"/>
            <a:ext cx="1819837" cy="1018861"/>
          </a:xfrm>
          <a:prstGeom prst="curvedConnector3">
            <a:avLst>
              <a:gd name="adj1" fmla="val 50000"/>
            </a:avLst>
          </a:prstGeom>
          <a:ln w="28575">
            <a:prstDash val="sysDot"/>
            <a:tailEnd type="triangle"/>
          </a:ln>
        </p:spPr>
        <p:style>
          <a:lnRef idx="1">
            <a:schemeClr val="accent3"/>
          </a:lnRef>
          <a:fillRef idx="0">
            <a:schemeClr val="accent3"/>
          </a:fillRef>
          <a:effectRef idx="0">
            <a:schemeClr val="accent3"/>
          </a:effectRef>
          <a:fontRef idx="minor">
            <a:schemeClr val="tx1"/>
          </a:fontRef>
        </p:style>
      </p:cxnSp>
      <p:sp>
        <p:nvSpPr>
          <p:cNvPr id="2" name="TextBox 1">
            <a:extLst>
              <a:ext uri="{FF2B5EF4-FFF2-40B4-BE49-F238E27FC236}">
                <a16:creationId xmlns:a16="http://schemas.microsoft.com/office/drawing/2014/main" id="{10A47F5B-57D8-5AEB-6AFD-2D4F28361BD1}"/>
              </a:ext>
            </a:extLst>
          </p:cNvPr>
          <p:cNvSpPr txBox="1"/>
          <p:nvPr/>
        </p:nvSpPr>
        <p:spPr>
          <a:xfrm>
            <a:off x="1214703" y="298669"/>
            <a:ext cx="1280615" cy="430887"/>
          </a:xfrm>
          <a:prstGeom prst="rect">
            <a:avLst/>
          </a:prstGeom>
          <a:noFill/>
        </p:spPr>
        <p:txBody>
          <a:bodyPr wrap="square">
            <a:spAutoFit/>
          </a:bodyPr>
          <a:lstStyle/>
          <a:p>
            <a:r>
              <a:rPr lang="en-US" sz="1100" i="1" dirty="0"/>
              <a:t>Character Information</a:t>
            </a:r>
            <a:endParaRPr lang="en-JP" sz="1100" dirty="0"/>
          </a:p>
        </p:txBody>
      </p:sp>
      <p:sp>
        <p:nvSpPr>
          <p:cNvPr id="5" name="TextBox 4">
            <a:extLst>
              <a:ext uri="{FF2B5EF4-FFF2-40B4-BE49-F238E27FC236}">
                <a16:creationId xmlns:a16="http://schemas.microsoft.com/office/drawing/2014/main" id="{3EDF7E14-7374-3B1A-280C-DBA472D42B31}"/>
              </a:ext>
            </a:extLst>
          </p:cNvPr>
          <p:cNvSpPr txBox="1"/>
          <p:nvPr/>
        </p:nvSpPr>
        <p:spPr>
          <a:xfrm>
            <a:off x="6898701" y="383307"/>
            <a:ext cx="1616687" cy="261610"/>
          </a:xfrm>
          <a:prstGeom prst="rect">
            <a:avLst/>
          </a:prstGeom>
          <a:noFill/>
        </p:spPr>
        <p:txBody>
          <a:bodyPr wrap="square">
            <a:spAutoFit/>
          </a:bodyPr>
          <a:lstStyle/>
          <a:p>
            <a:r>
              <a:rPr lang="en-US" sz="1100" i="1" dirty="0"/>
              <a:t>Appellations</a:t>
            </a:r>
            <a:r>
              <a:rPr lang="en-US" sz="1100" dirty="0"/>
              <a:t> </a:t>
            </a:r>
            <a:endParaRPr lang="en-JP" sz="1100" dirty="0"/>
          </a:p>
        </p:txBody>
      </p:sp>
      <p:sp>
        <p:nvSpPr>
          <p:cNvPr id="6" name="TextBox 5">
            <a:extLst>
              <a:ext uri="{FF2B5EF4-FFF2-40B4-BE49-F238E27FC236}">
                <a16:creationId xmlns:a16="http://schemas.microsoft.com/office/drawing/2014/main" id="{51EC4B92-620E-6C15-51BD-C40E45F4ED54}"/>
              </a:ext>
            </a:extLst>
          </p:cNvPr>
          <p:cNvSpPr txBox="1"/>
          <p:nvPr/>
        </p:nvSpPr>
        <p:spPr>
          <a:xfrm>
            <a:off x="1214703" y="2700529"/>
            <a:ext cx="1048140" cy="430887"/>
          </a:xfrm>
          <a:prstGeom prst="rect">
            <a:avLst/>
          </a:prstGeom>
          <a:noFill/>
        </p:spPr>
        <p:txBody>
          <a:bodyPr wrap="square">
            <a:spAutoFit/>
          </a:bodyPr>
          <a:lstStyle/>
          <a:p>
            <a:r>
              <a:rPr lang="en-US" sz="1100" i="1" dirty="0"/>
              <a:t>Place Information</a:t>
            </a:r>
            <a:endParaRPr lang="en-JP" sz="1100" dirty="0"/>
          </a:p>
        </p:txBody>
      </p:sp>
      <p:sp>
        <p:nvSpPr>
          <p:cNvPr id="10" name="TextBox 9">
            <a:extLst>
              <a:ext uri="{FF2B5EF4-FFF2-40B4-BE49-F238E27FC236}">
                <a16:creationId xmlns:a16="http://schemas.microsoft.com/office/drawing/2014/main" id="{D87F061C-1B08-D6ED-389D-887614EFEBE6}"/>
              </a:ext>
            </a:extLst>
          </p:cNvPr>
          <p:cNvSpPr txBox="1"/>
          <p:nvPr/>
        </p:nvSpPr>
        <p:spPr>
          <a:xfrm>
            <a:off x="6898701" y="2735709"/>
            <a:ext cx="985357" cy="261610"/>
          </a:xfrm>
          <a:prstGeom prst="rect">
            <a:avLst/>
          </a:prstGeom>
          <a:noFill/>
        </p:spPr>
        <p:txBody>
          <a:bodyPr wrap="square">
            <a:spAutoFit/>
          </a:bodyPr>
          <a:lstStyle/>
          <a:p>
            <a:r>
              <a:rPr lang="en-US" sz="1100" i="1" dirty="0"/>
              <a:t>Dialogue</a:t>
            </a:r>
            <a:endParaRPr lang="en-JP" sz="1100" dirty="0"/>
          </a:p>
        </p:txBody>
      </p:sp>
      <p:sp>
        <p:nvSpPr>
          <p:cNvPr id="13" name="TextBox 12">
            <a:extLst>
              <a:ext uri="{FF2B5EF4-FFF2-40B4-BE49-F238E27FC236}">
                <a16:creationId xmlns:a16="http://schemas.microsoft.com/office/drawing/2014/main" id="{FFC024FC-878D-CF70-D11C-DF9DC4F5F17E}"/>
              </a:ext>
            </a:extLst>
          </p:cNvPr>
          <p:cNvSpPr txBox="1"/>
          <p:nvPr/>
        </p:nvSpPr>
        <p:spPr>
          <a:xfrm>
            <a:off x="1287337" y="676019"/>
            <a:ext cx="1280615" cy="261610"/>
          </a:xfrm>
          <a:prstGeom prst="rect">
            <a:avLst/>
          </a:prstGeom>
          <a:noFill/>
        </p:spPr>
        <p:txBody>
          <a:bodyPr wrap="square">
            <a:spAutoFit/>
          </a:bodyPr>
          <a:lstStyle/>
          <a:p>
            <a:r>
              <a:rPr lang="en-US" sz="1100" i="1" dirty="0"/>
              <a:t>Dionysius</a:t>
            </a:r>
            <a:endParaRPr lang="en-JP" sz="1100" dirty="0"/>
          </a:p>
        </p:txBody>
      </p:sp>
      <p:sp>
        <p:nvSpPr>
          <p:cNvPr id="14" name="TextBox 13">
            <a:extLst>
              <a:ext uri="{FF2B5EF4-FFF2-40B4-BE49-F238E27FC236}">
                <a16:creationId xmlns:a16="http://schemas.microsoft.com/office/drawing/2014/main" id="{0352C4C1-F200-60B9-B87B-5DEF113D7240}"/>
              </a:ext>
            </a:extLst>
          </p:cNvPr>
          <p:cNvSpPr txBox="1"/>
          <p:nvPr/>
        </p:nvSpPr>
        <p:spPr>
          <a:xfrm>
            <a:off x="705709" y="859602"/>
            <a:ext cx="1280615" cy="261610"/>
          </a:xfrm>
          <a:prstGeom prst="rect">
            <a:avLst/>
          </a:prstGeom>
          <a:noFill/>
        </p:spPr>
        <p:txBody>
          <a:bodyPr wrap="square">
            <a:spAutoFit/>
          </a:bodyPr>
          <a:lstStyle/>
          <a:p>
            <a:r>
              <a:rPr lang="en-US" sz="1100" i="1" dirty="0"/>
              <a:t>King</a:t>
            </a:r>
            <a:endParaRPr lang="en-JP" sz="1100" dirty="0"/>
          </a:p>
        </p:txBody>
      </p:sp>
      <p:sp>
        <p:nvSpPr>
          <p:cNvPr id="15" name="TextBox 14">
            <a:extLst>
              <a:ext uri="{FF2B5EF4-FFF2-40B4-BE49-F238E27FC236}">
                <a16:creationId xmlns:a16="http://schemas.microsoft.com/office/drawing/2014/main" id="{B4928849-73D8-40E0-25C0-9C9BFA05B98D}"/>
              </a:ext>
            </a:extLst>
          </p:cNvPr>
          <p:cNvSpPr txBox="1"/>
          <p:nvPr/>
        </p:nvSpPr>
        <p:spPr>
          <a:xfrm>
            <a:off x="6626556" y="580724"/>
            <a:ext cx="2160976" cy="430887"/>
          </a:xfrm>
          <a:prstGeom prst="rect">
            <a:avLst/>
          </a:prstGeom>
          <a:noFill/>
        </p:spPr>
        <p:txBody>
          <a:bodyPr wrap="square">
            <a:spAutoFit/>
          </a:bodyPr>
          <a:lstStyle/>
          <a:p>
            <a:pPr algn="r"/>
            <a:r>
              <a:rPr lang="en-US" sz="1100" i="1" dirty="0"/>
              <a:t>Other names ”Dionysius” is referred to</a:t>
            </a:r>
            <a:endParaRPr lang="en-JP" sz="1100" dirty="0"/>
          </a:p>
        </p:txBody>
      </p:sp>
      <p:sp>
        <p:nvSpPr>
          <p:cNvPr id="16" name="TextBox 15">
            <a:extLst>
              <a:ext uri="{FF2B5EF4-FFF2-40B4-BE49-F238E27FC236}">
                <a16:creationId xmlns:a16="http://schemas.microsoft.com/office/drawing/2014/main" id="{64BFC9B5-AD44-1FB3-9F8E-D8970A551B36}"/>
              </a:ext>
            </a:extLst>
          </p:cNvPr>
          <p:cNvSpPr txBox="1"/>
          <p:nvPr/>
        </p:nvSpPr>
        <p:spPr>
          <a:xfrm>
            <a:off x="6971003" y="958862"/>
            <a:ext cx="1113173" cy="261610"/>
          </a:xfrm>
          <a:prstGeom prst="rect">
            <a:avLst/>
          </a:prstGeom>
          <a:noFill/>
        </p:spPr>
        <p:txBody>
          <a:bodyPr wrap="square">
            <a:spAutoFit/>
          </a:bodyPr>
          <a:lstStyle/>
          <a:p>
            <a:pPr algn="r"/>
            <a:r>
              <a:rPr lang="en-US" sz="1050" i="1" dirty="0"/>
              <a:t>Display Graph</a:t>
            </a:r>
            <a:endParaRPr lang="en-JP" sz="1050" dirty="0"/>
          </a:p>
        </p:txBody>
      </p:sp>
      <p:sp>
        <p:nvSpPr>
          <p:cNvPr id="17" name="TextBox 16">
            <a:extLst>
              <a:ext uri="{FF2B5EF4-FFF2-40B4-BE49-F238E27FC236}">
                <a16:creationId xmlns:a16="http://schemas.microsoft.com/office/drawing/2014/main" id="{C0D0524A-D7DB-47A9-999E-D2F6302F5727}"/>
              </a:ext>
            </a:extLst>
          </p:cNvPr>
          <p:cNvSpPr txBox="1"/>
          <p:nvPr/>
        </p:nvSpPr>
        <p:spPr>
          <a:xfrm>
            <a:off x="3368225" y="635123"/>
            <a:ext cx="1280615" cy="261610"/>
          </a:xfrm>
          <a:prstGeom prst="rect">
            <a:avLst/>
          </a:prstGeom>
          <a:noFill/>
        </p:spPr>
        <p:txBody>
          <a:bodyPr wrap="square">
            <a:spAutoFit/>
          </a:bodyPr>
          <a:lstStyle/>
          <a:p>
            <a:r>
              <a:rPr lang="en-US" sz="1100" i="1" dirty="0"/>
              <a:t>Run, Melos!</a:t>
            </a:r>
            <a:endParaRPr lang="en-JP" sz="1100" dirty="0"/>
          </a:p>
        </p:txBody>
      </p:sp>
    </p:spTree>
    <p:extLst>
      <p:ext uri="{BB962C8B-B14F-4D97-AF65-F5344CB8AC3E}">
        <p14:creationId xmlns:p14="http://schemas.microsoft.com/office/powerpoint/2010/main" val="3400426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A9E6C1-947F-A9D6-AB34-70447F291888}"/>
              </a:ext>
            </a:extLst>
          </p:cNvPr>
          <p:cNvSpPr>
            <a:spLocks noGrp="1"/>
          </p:cNvSpPr>
          <p:nvPr>
            <p:ph type="title"/>
          </p:nvPr>
        </p:nvSpPr>
        <p:spPr>
          <a:xfrm>
            <a:off x="333632" y="62946"/>
            <a:ext cx="8476735" cy="840994"/>
          </a:xfrm>
        </p:spPr>
        <p:txBody>
          <a:bodyPr>
            <a:normAutofit fontScale="90000"/>
          </a:bodyPr>
          <a:lstStyle/>
          <a:p>
            <a:r>
              <a:rPr kumimoji="1" lang="en-US" altLang="ja-JP" dirty="0">
                <a:latin typeface="Helvetica" pitchFamily="2" charset="0"/>
              </a:rPr>
              <a:t>Medieval Manuscript Research Project </a:t>
            </a:r>
            <a:br>
              <a:rPr kumimoji="1" lang="en-US" altLang="ja-JP" dirty="0">
                <a:latin typeface="Helvetica" pitchFamily="2" charset="0"/>
              </a:rPr>
            </a:br>
            <a:r>
              <a:rPr kumimoji="1" lang="en-US" altLang="ja-JP" dirty="0">
                <a:latin typeface="Helvetica" pitchFamily="2" charset="0"/>
              </a:rPr>
              <a:t>“e-codices” (Switzerland)</a:t>
            </a:r>
          </a:p>
        </p:txBody>
      </p:sp>
      <p:sp>
        <p:nvSpPr>
          <p:cNvPr id="3" name="コンテンツ プレースホルダー 2">
            <a:extLst>
              <a:ext uri="{FF2B5EF4-FFF2-40B4-BE49-F238E27FC236}">
                <a16:creationId xmlns:a16="http://schemas.microsoft.com/office/drawing/2014/main" id="{7A7E988B-B163-F011-C340-1552C7861E14}"/>
              </a:ext>
            </a:extLst>
          </p:cNvPr>
          <p:cNvSpPr>
            <a:spLocks noGrp="1"/>
          </p:cNvSpPr>
          <p:nvPr>
            <p:ph idx="1"/>
          </p:nvPr>
        </p:nvSpPr>
        <p:spPr>
          <a:xfrm>
            <a:off x="782852" y="1072856"/>
            <a:ext cx="7903948" cy="434330"/>
          </a:xfrm>
        </p:spPr>
        <p:txBody>
          <a:bodyPr>
            <a:normAutofit/>
          </a:bodyPr>
          <a:lstStyle/>
          <a:p>
            <a:r>
              <a:rPr lang="en-US" altLang="ja-JP" sz="1800" dirty="0">
                <a:latin typeface="Helvetica" pitchFamily="2" charset="0"/>
                <a:hlinkClick r:id="rId3"/>
              </a:rPr>
              <a:t>https://www.e-codices.unifr.ch/en</a:t>
            </a:r>
            <a:endParaRPr lang="en-US" altLang="ja-JP" sz="1800" dirty="0">
              <a:latin typeface="Helvetica" pitchFamily="2" charset="0"/>
            </a:endParaRPr>
          </a:p>
        </p:txBody>
      </p:sp>
      <p:sp>
        <p:nvSpPr>
          <p:cNvPr id="5" name="テキスト ボックス 4">
            <a:extLst>
              <a:ext uri="{FF2B5EF4-FFF2-40B4-BE49-F238E27FC236}">
                <a16:creationId xmlns:a16="http://schemas.microsoft.com/office/drawing/2014/main" id="{BA0F3483-4373-4788-01DA-2F5E3B86556E}"/>
              </a:ext>
            </a:extLst>
          </p:cNvPr>
          <p:cNvSpPr txBox="1"/>
          <p:nvPr/>
        </p:nvSpPr>
        <p:spPr>
          <a:xfrm>
            <a:off x="683698" y="2269577"/>
            <a:ext cx="3416320" cy="307777"/>
          </a:xfrm>
          <a:prstGeom prst="rect">
            <a:avLst/>
          </a:prstGeom>
          <a:noFill/>
        </p:spPr>
        <p:txBody>
          <a:bodyPr wrap="none" rtlCol="0">
            <a:spAutoFit/>
          </a:bodyPr>
          <a:lstStyle/>
          <a:p>
            <a:r>
              <a:rPr lang="en-GB" altLang="ja-JP" b="1" dirty="0">
                <a:solidFill>
                  <a:schemeClr val="bg2"/>
                </a:solidFill>
                <a:latin typeface="Helvetica" pitchFamily="2" charset="0"/>
                <a:ea typeface="BIZ UDPGothic" panose="020B0400000000000000" pitchFamily="34" charset="-128"/>
              </a:rPr>
              <a:t>Example:</a:t>
            </a:r>
            <a:r>
              <a:rPr lang="ja-JP" altLang="en-US" b="1" i="0">
                <a:solidFill>
                  <a:schemeClr val="bg2"/>
                </a:solidFill>
                <a:effectLst/>
                <a:latin typeface="Helvetica" pitchFamily="2" charset="0"/>
                <a:ea typeface="BIZ UDPGothic" panose="020B0400000000000000" pitchFamily="34" charset="-128"/>
              </a:rPr>
              <a:t>　</a:t>
            </a:r>
            <a:r>
              <a:rPr lang="en-US" altLang="ja-JP" b="1" i="0" dirty="0">
                <a:solidFill>
                  <a:schemeClr val="bg2"/>
                </a:solidFill>
                <a:effectLst/>
                <a:latin typeface="Helvetica" pitchFamily="2" charset="0"/>
                <a:ea typeface="BIZ UDPGothic" panose="020B0400000000000000" pitchFamily="34" charset="-128"/>
              </a:rPr>
              <a:t>“</a:t>
            </a:r>
            <a:r>
              <a:rPr lang="en-US" altLang="ja-JP" b="1" i="0" dirty="0" err="1">
                <a:solidFill>
                  <a:schemeClr val="bg2"/>
                </a:solidFill>
                <a:effectLst/>
                <a:latin typeface="Helvetica" pitchFamily="2" charset="0"/>
                <a:ea typeface="BIZ UDPGothic" panose="020B0400000000000000" pitchFamily="34" charset="-128"/>
              </a:rPr>
              <a:t>Fragmenta</a:t>
            </a:r>
            <a:r>
              <a:rPr lang="en-US" altLang="ja-JP" b="1" i="0" dirty="0">
                <a:solidFill>
                  <a:schemeClr val="bg2"/>
                </a:solidFill>
                <a:effectLst/>
                <a:latin typeface="Helvetica" pitchFamily="2" charset="0"/>
                <a:ea typeface="BIZ UDPGothic" panose="020B0400000000000000" pitchFamily="34" charset="-128"/>
              </a:rPr>
              <a:t> </a:t>
            </a:r>
            <a:r>
              <a:rPr lang="en-US" altLang="ja-JP" b="1" i="0" dirty="0" err="1">
                <a:solidFill>
                  <a:schemeClr val="bg2"/>
                </a:solidFill>
                <a:effectLst/>
                <a:latin typeface="Helvetica" pitchFamily="2" charset="0"/>
                <a:ea typeface="BIZ UDPGothic" panose="020B0400000000000000" pitchFamily="34" charset="-128"/>
              </a:rPr>
              <a:t>Bongarsiana</a:t>
            </a:r>
            <a:r>
              <a:rPr lang="en-US" altLang="ja-JP" b="1" i="0" dirty="0">
                <a:solidFill>
                  <a:schemeClr val="bg2"/>
                </a:solidFill>
                <a:effectLst/>
                <a:latin typeface="Helvetica" pitchFamily="2" charset="0"/>
                <a:ea typeface="BIZ UDPGothic" panose="020B0400000000000000" pitchFamily="34" charset="-128"/>
              </a:rPr>
              <a:t>"</a:t>
            </a:r>
          </a:p>
        </p:txBody>
      </p:sp>
      <p:sp>
        <p:nvSpPr>
          <p:cNvPr id="6" name="テキスト ボックス 5">
            <a:extLst>
              <a:ext uri="{FF2B5EF4-FFF2-40B4-BE49-F238E27FC236}">
                <a16:creationId xmlns:a16="http://schemas.microsoft.com/office/drawing/2014/main" id="{CFE74BEF-F9AF-7B4B-75FC-22E6221FF922}"/>
              </a:ext>
            </a:extLst>
          </p:cNvPr>
          <p:cNvSpPr txBox="1"/>
          <p:nvPr/>
        </p:nvSpPr>
        <p:spPr>
          <a:xfrm>
            <a:off x="782852" y="1616793"/>
            <a:ext cx="5281126" cy="584775"/>
          </a:xfrm>
          <a:prstGeom prst="rect">
            <a:avLst/>
          </a:prstGeom>
          <a:noFill/>
        </p:spPr>
        <p:txBody>
          <a:bodyPr wrap="none" rtlCol="0">
            <a:spAutoFit/>
          </a:bodyPr>
          <a:lstStyle/>
          <a:p>
            <a:r>
              <a:rPr lang="en-US" altLang="ja-JP" sz="1600" b="1" dirty="0">
                <a:latin typeface="Helvetica" pitchFamily="2" charset="0"/>
                <a:ea typeface="BIZ UDPGothic" panose="020B0400000000000000" pitchFamily="34" charset="-128"/>
              </a:rPr>
              <a:t>“</a:t>
            </a:r>
            <a:r>
              <a:rPr kumimoji="1" lang="en-US" altLang="ja-JP" sz="1600" b="1" dirty="0">
                <a:latin typeface="Helvetica" pitchFamily="2" charset="0"/>
                <a:ea typeface="BIZ UDPGothic" panose="020B0400000000000000" pitchFamily="34" charset="-128"/>
              </a:rPr>
              <a:t>Completed Sub-projects"</a:t>
            </a:r>
            <a:br>
              <a:rPr kumimoji="1" lang="en-US" altLang="ja-JP" sz="1600" b="1" dirty="0">
                <a:latin typeface="Helvetica" pitchFamily="2" charset="0"/>
                <a:ea typeface="BIZ UDPGothic" panose="020B0400000000000000" pitchFamily="34" charset="-128"/>
              </a:rPr>
            </a:br>
            <a:r>
              <a:rPr kumimoji="1" lang="en-US" altLang="ja-JP" sz="1600" b="1" dirty="0">
                <a:latin typeface="Helvetica" pitchFamily="2" charset="0"/>
                <a:ea typeface="BIZ UDPGothic" panose="020B0400000000000000" pitchFamily="34" charset="-128"/>
              </a:rPr>
              <a:t>(</a:t>
            </a:r>
            <a:r>
              <a:rPr kumimoji="1" lang="en-US" altLang="ja-JP" sz="1600" b="1" dirty="0">
                <a:latin typeface="Helvetica" pitchFamily="2" charset="0"/>
                <a:ea typeface="BIZ UDPGothic" panose="020B0400000000000000" pitchFamily="34" charset="-128"/>
                <a:hlinkClick r:id="rId4"/>
              </a:rPr>
              <a:t>https://www.e-codices.unifr.ch/en/about/completed</a:t>
            </a:r>
            <a:r>
              <a:rPr kumimoji="1" lang="en-US" altLang="ja-JP" sz="1600" b="1" dirty="0">
                <a:latin typeface="Helvetica" pitchFamily="2" charset="0"/>
                <a:ea typeface="BIZ UDPGothic" panose="020B0400000000000000" pitchFamily="34" charset="-128"/>
              </a:rPr>
              <a:t>)</a:t>
            </a:r>
            <a:endParaRPr kumimoji="1" lang="ja-JP" altLang="en-US" sz="1600" b="1">
              <a:latin typeface="Helvetica" pitchFamily="2" charset="0"/>
              <a:ea typeface="BIZ UDPGothic" panose="020B0400000000000000" pitchFamily="34" charset="-128"/>
            </a:endParaRPr>
          </a:p>
        </p:txBody>
      </p:sp>
      <p:pic>
        <p:nvPicPr>
          <p:cNvPr id="9" name="図 8" descr="テキスト&#10;&#10;自動的に生成された説明">
            <a:extLst>
              <a:ext uri="{FF2B5EF4-FFF2-40B4-BE49-F238E27FC236}">
                <a16:creationId xmlns:a16="http://schemas.microsoft.com/office/drawing/2014/main" id="{18738C60-7294-6595-9B9C-EFAF15D3E780}"/>
              </a:ext>
            </a:extLst>
          </p:cNvPr>
          <p:cNvPicPr>
            <a:picLocks noChangeAspect="1"/>
          </p:cNvPicPr>
          <p:nvPr/>
        </p:nvPicPr>
        <p:blipFill>
          <a:blip r:embed="rId5"/>
          <a:stretch>
            <a:fillRect/>
          </a:stretch>
        </p:blipFill>
        <p:spPr>
          <a:xfrm>
            <a:off x="758592" y="2620200"/>
            <a:ext cx="1466554" cy="2266492"/>
          </a:xfrm>
          <a:prstGeom prst="rect">
            <a:avLst/>
          </a:prstGeom>
        </p:spPr>
      </p:pic>
      <p:sp>
        <p:nvSpPr>
          <p:cNvPr id="10" name="テキスト ボックス 9">
            <a:extLst>
              <a:ext uri="{FF2B5EF4-FFF2-40B4-BE49-F238E27FC236}">
                <a16:creationId xmlns:a16="http://schemas.microsoft.com/office/drawing/2014/main" id="{F00CB0AC-E7DA-F82E-6AB8-079E10C928B8}"/>
              </a:ext>
            </a:extLst>
          </p:cNvPr>
          <p:cNvSpPr txBox="1"/>
          <p:nvPr/>
        </p:nvSpPr>
        <p:spPr>
          <a:xfrm>
            <a:off x="2433710" y="3922361"/>
            <a:ext cx="5717143" cy="307777"/>
          </a:xfrm>
          <a:prstGeom prst="rect">
            <a:avLst/>
          </a:prstGeom>
          <a:noFill/>
        </p:spPr>
        <p:txBody>
          <a:bodyPr wrap="none" rtlCol="0">
            <a:spAutoFit/>
          </a:bodyPr>
          <a:lstStyle/>
          <a:p>
            <a:r>
              <a:rPr lang="en-US" altLang="ja-JP" b="0" i="0" dirty="0">
                <a:solidFill>
                  <a:srgbClr val="333333"/>
                </a:solidFill>
                <a:effectLst/>
                <a:latin typeface="Helvetica" pitchFamily="2" charset="0"/>
                <a:ea typeface="BIZ UDPGothic" panose="020B0400000000000000" pitchFamily="34" charset="-128"/>
              </a:rPr>
              <a:t>Remnants of Alcuin’s Bible, produced in Tours in the early 9th century.</a:t>
            </a:r>
            <a:endParaRPr kumimoji="1" lang="ja-JP" altLang="en-US">
              <a:latin typeface="Helvetica" pitchFamily="2" charset="0"/>
              <a:ea typeface="BIZ UDPGothic" panose="020B0400000000000000" pitchFamily="34" charset="-128"/>
            </a:endParaRPr>
          </a:p>
        </p:txBody>
      </p:sp>
      <p:sp>
        <p:nvSpPr>
          <p:cNvPr id="12" name="テキスト ボックス 11">
            <a:extLst>
              <a:ext uri="{FF2B5EF4-FFF2-40B4-BE49-F238E27FC236}">
                <a16:creationId xmlns:a16="http://schemas.microsoft.com/office/drawing/2014/main" id="{46D0BD4E-BA25-60DF-6640-E62D64BACD96}"/>
              </a:ext>
            </a:extLst>
          </p:cNvPr>
          <p:cNvSpPr txBox="1"/>
          <p:nvPr/>
        </p:nvSpPr>
        <p:spPr>
          <a:xfrm>
            <a:off x="2433710" y="2835246"/>
            <a:ext cx="5317587" cy="918200"/>
          </a:xfrm>
          <a:prstGeom prst="rect">
            <a:avLst/>
          </a:prstGeom>
          <a:noFill/>
        </p:spPr>
        <p:txBody>
          <a:bodyPr wrap="square">
            <a:spAutoFit/>
          </a:bodyPr>
          <a:lstStyle/>
          <a:p>
            <a:pPr algn="l">
              <a:lnSpc>
                <a:spcPts val="1350"/>
              </a:lnSpc>
            </a:pPr>
            <a:r>
              <a:rPr lang="en-US" altLang="ja-JP" b="1" i="0">
                <a:solidFill>
                  <a:srgbClr val="000000"/>
                </a:solidFill>
                <a:effectLst/>
                <a:latin typeface="Helvetica" pitchFamily="2" charset="0"/>
                <a:ea typeface="BIZ UDPGothic" panose="020B0400000000000000" pitchFamily="34" charset="-128"/>
              </a:rPr>
              <a:t>[sine loco], codices restituti, Cod. 5 (Biblia latina)</a:t>
            </a:r>
          </a:p>
          <a:p>
            <a:pPr algn="l"/>
            <a:r>
              <a:rPr lang="en-US" altLang="ja-JP" b="0" i="1">
                <a:solidFill>
                  <a:srgbClr val="666666"/>
                </a:solidFill>
                <a:effectLst/>
                <a:latin typeface="Helvetica" pitchFamily="2" charset="0"/>
                <a:ea typeface="BIZ UDPGothic" panose="020B0400000000000000" pitchFamily="34" charset="-128"/>
              </a:rPr>
              <a:t>Parchment · 18 ff. · 15.5-46 x 10.5-33.5 · France: Tours · early 9th century</a:t>
            </a:r>
          </a:p>
          <a:p>
            <a:pPr algn="l">
              <a:spcAft>
                <a:spcPts val="1125"/>
              </a:spcAft>
            </a:pPr>
            <a:r>
              <a:rPr lang="en-US" altLang="ja-JP" b="1" i="0">
                <a:solidFill>
                  <a:srgbClr val="333333"/>
                </a:solidFill>
                <a:effectLst/>
                <a:latin typeface="Helvetica" pitchFamily="2" charset="0"/>
                <a:ea typeface="BIZ UDPGothic" panose="020B0400000000000000" pitchFamily="34" charset="-128"/>
              </a:rPr>
              <a:t>Biblia latina</a:t>
            </a:r>
          </a:p>
        </p:txBody>
      </p:sp>
    </p:spTree>
    <p:extLst>
      <p:ext uri="{BB962C8B-B14F-4D97-AF65-F5344CB8AC3E}">
        <p14:creationId xmlns:p14="http://schemas.microsoft.com/office/powerpoint/2010/main" val="3372256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ED8F1-8810-BCF4-7607-66AE1318F8D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9A317FA-061C-BB35-9B6B-D30F57FAC03E}"/>
              </a:ext>
            </a:extLst>
          </p:cNvPr>
          <p:cNvSpPr>
            <a:spLocks noGrp="1"/>
          </p:cNvSpPr>
          <p:nvPr>
            <p:ph type="title"/>
          </p:nvPr>
        </p:nvSpPr>
        <p:spPr>
          <a:xfrm>
            <a:off x="457200" y="87474"/>
            <a:ext cx="8229600" cy="855061"/>
          </a:xfrm>
        </p:spPr>
        <p:txBody>
          <a:bodyPr>
            <a:normAutofit fontScale="90000"/>
          </a:bodyPr>
          <a:lstStyle/>
          <a:p>
            <a:r>
              <a:rPr kumimoji="1" lang="en-US" altLang="ja-JP">
                <a:latin typeface="Helvetica" pitchFamily="2" charset="0"/>
              </a:rPr>
              <a:t>Sub-project: Switzerland’s illuminated treasures</a:t>
            </a:r>
          </a:p>
        </p:txBody>
      </p:sp>
      <p:sp>
        <p:nvSpPr>
          <p:cNvPr id="3" name="コンテンツ プレースホルダー 2">
            <a:extLst>
              <a:ext uri="{FF2B5EF4-FFF2-40B4-BE49-F238E27FC236}">
                <a16:creationId xmlns:a16="http://schemas.microsoft.com/office/drawing/2014/main" id="{22DA4A93-7976-E29E-A69B-6049FE19B727}"/>
              </a:ext>
            </a:extLst>
          </p:cNvPr>
          <p:cNvSpPr>
            <a:spLocks noGrp="1"/>
          </p:cNvSpPr>
          <p:nvPr>
            <p:ph idx="1"/>
          </p:nvPr>
        </p:nvSpPr>
        <p:spPr>
          <a:xfrm>
            <a:off x="782852" y="1069146"/>
            <a:ext cx="7903948" cy="325320"/>
          </a:xfrm>
        </p:spPr>
        <p:txBody>
          <a:bodyPr>
            <a:normAutofit fontScale="92500" lnSpcReduction="10000"/>
          </a:bodyPr>
          <a:lstStyle/>
          <a:p>
            <a:r>
              <a:rPr kumimoji="1" lang="en-US" altLang="ja-JP" sz="1600">
                <a:latin typeface="Helvetica" pitchFamily="2" charset="0"/>
                <a:hlinkClick r:id="rId3"/>
              </a:rPr>
              <a:t>https://www.e-codices.unifr.ch/en/list/subproject/exposition2020</a:t>
            </a:r>
            <a:endParaRPr kumimoji="1" lang="en-US" altLang="ja-JP" sz="1600">
              <a:latin typeface="Helvetica" pitchFamily="2" charset="0"/>
            </a:endParaRPr>
          </a:p>
          <a:p>
            <a:endParaRPr kumimoji="1" lang="ja-JP" altLang="en-US" sz="2000">
              <a:latin typeface="Helvetica" pitchFamily="2" charset="0"/>
            </a:endParaRPr>
          </a:p>
        </p:txBody>
      </p:sp>
      <p:pic>
        <p:nvPicPr>
          <p:cNvPr id="5" name="図 4" descr="グラフィカル ユーザー インターフェイス, テキスト&#10;&#10;自動的に生成された説明">
            <a:extLst>
              <a:ext uri="{FF2B5EF4-FFF2-40B4-BE49-F238E27FC236}">
                <a16:creationId xmlns:a16="http://schemas.microsoft.com/office/drawing/2014/main" id="{627DA6D6-FDE5-1EE3-EB5E-A6D4ABD9CD6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188720" y="1552018"/>
            <a:ext cx="6766560" cy="3326892"/>
          </a:xfrm>
          <a:prstGeom prst="rect">
            <a:avLst/>
          </a:prstGeom>
        </p:spPr>
      </p:pic>
      <p:sp>
        <p:nvSpPr>
          <p:cNvPr id="6" name="円/楕円 5">
            <a:extLst>
              <a:ext uri="{FF2B5EF4-FFF2-40B4-BE49-F238E27FC236}">
                <a16:creationId xmlns:a16="http://schemas.microsoft.com/office/drawing/2014/main" id="{6AF2D6B4-7791-A11D-4939-D75C86214DBA}"/>
              </a:ext>
            </a:extLst>
          </p:cNvPr>
          <p:cNvSpPr/>
          <p:nvPr/>
        </p:nvSpPr>
        <p:spPr>
          <a:xfrm>
            <a:off x="3530990" y="4360221"/>
            <a:ext cx="1189768" cy="490553"/>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latin typeface="Helvetica" pitchFamily="2" charset="0"/>
            </a:endParaRPr>
          </a:p>
        </p:txBody>
      </p:sp>
      <p:sp>
        <p:nvSpPr>
          <p:cNvPr id="7" name="テキスト ボックス 6">
            <a:extLst>
              <a:ext uri="{FF2B5EF4-FFF2-40B4-BE49-F238E27FC236}">
                <a16:creationId xmlns:a16="http://schemas.microsoft.com/office/drawing/2014/main" id="{84E0FABD-8139-9109-DD50-47C985FF655F}"/>
              </a:ext>
            </a:extLst>
          </p:cNvPr>
          <p:cNvSpPr txBox="1"/>
          <p:nvPr/>
        </p:nvSpPr>
        <p:spPr>
          <a:xfrm>
            <a:off x="4720758" y="3756846"/>
            <a:ext cx="4212330" cy="73866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kumimoji="1" lang="en-US" altLang="ja-JP" dirty="0">
                <a:solidFill>
                  <a:schemeClr val="accent3"/>
                </a:solidFill>
                <a:latin typeface="Helvetica" pitchFamily="2" charset="0"/>
                <a:ea typeface="BIZ UDPGothic" panose="020B0400000000000000" pitchFamily="34" charset="-128"/>
              </a:rPr>
              <a:t>You can access the TEI by clicking the “Show XML” button from either the “Show standard description” or “Description” buttons on the site.</a:t>
            </a:r>
            <a:endParaRPr kumimoji="1" lang="ja-JP" altLang="en-US">
              <a:solidFill>
                <a:schemeClr val="accent3"/>
              </a:solidFill>
              <a:latin typeface="Helvetica" pitchFamily="2" charset="0"/>
              <a:ea typeface="BIZ UDPGothic" panose="020B0400000000000000" pitchFamily="34" charset="-128"/>
            </a:endParaRPr>
          </a:p>
        </p:txBody>
      </p:sp>
    </p:spTree>
    <p:extLst>
      <p:ext uri="{BB962C8B-B14F-4D97-AF65-F5344CB8AC3E}">
        <p14:creationId xmlns:p14="http://schemas.microsoft.com/office/powerpoint/2010/main" val="3381121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F55D1-4AA7-6372-5DDB-854D67A386C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487A47C-0071-53DD-0521-0FBBFD665EDE}"/>
              </a:ext>
            </a:extLst>
          </p:cNvPr>
          <p:cNvSpPr>
            <a:spLocks noGrp="1"/>
          </p:cNvSpPr>
          <p:nvPr>
            <p:ph type="title"/>
          </p:nvPr>
        </p:nvSpPr>
        <p:spPr>
          <a:xfrm>
            <a:off x="457200" y="87474"/>
            <a:ext cx="8229600" cy="807048"/>
          </a:xfrm>
        </p:spPr>
        <p:txBody>
          <a:bodyPr>
            <a:normAutofit/>
          </a:bodyPr>
          <a:lstStyle/>
          <a:p>
            <a:r>
              <a:rPr kumimoji="1" lang="en-US" altLang="ja-JP" dirty="0">
                <a:latin typeface="Helvetica" pitchFamily="2" charset="0"/>
              </a:rPr>
              <a:t>“Vincent van Gogh The Letters" 1</a:t>
            </a:r>
          </a:p>
        </p:txBody>
      </p:sp>
      <p:sp>
        <p:nvSpPr>
          <p:cNvPr id="3" name="コンテンツ プレースホルダー 2">
            <a:extLst>
              <a:ext uri="{FF2B5EF4-FFF2-40B4-BE49-F238E27FC236}">
                <a16:creationId xmlns:a16="http://schemas.microsoft.com/office/drawing/2014/main" id="{1602FD0D-819A-484C-8A36-6AD7A324B49B}"/>
              </a:ext>
            </a:extLst>
          </p:cNvPr>
          <p:cNvSpPr>
            <a:spLocks noGrp="1"/>
          </p:cNvSpPr>
          <p:nvPr>
            <p:ph idx="1"/>
          </p:nvPr>
        </p:nvSpPr>
        <p:spPr>
          <a:xfrm>
            <a:off x="145604" y="1082128"/>
            <a:ext cx="4312619" cy="3855871"/>
          </a:xfrm>
        </p:spPr>
        <p:txBody>
          <a:bodyPr>
            <a:normAutofit fontScale="85000" lnSpcReduction="20000"/>
          </a:bodyPr>
          <a:lstStyle/>
          <a:p>
            <a:pPr>
              <a:lnSpc>
                <a:spcPct val="120000"/>
              </a:lnSpc>
            </a:pPr>
            <a:r>
              <a:rPr lang="en-US" altLang="ja-JP" sz="2600" dirty="0">
                <a:latin typeface="Helvetica" pitchFamily="2" charset="0"/>
                <a:hlinkClick r:id="rId3"/>
              </a:rPr>
              <a:t>https://vangoghletters.org/</a:t>
            </a:r>
            <a:endParaRPr lang="en-US" altLang="ja-JP" sz="2600" dirty="0">
              <a:latin typeface="Helvetica" pitchFamily="2" charset="0"/>
            </a:endParaRPr>
          </a:p>
          <a:p>
            <a:pPr>
              <a:lnSpc>
                <a:spcPct val="120000"/>
              </a:lnSpc>
            </a:pPr>
            <a:endParaRPr lang="en-US" altLang="ja-JP" dirty="0">
              <a:latin typeface="Helvetica" pitchFamily="2" charset="0"/>
            </a:endParaRPr>
          </a:p>
          <a:p>
            <a:pPr>
              <a:lnSpc>
                <a:spcPct val="120000"/>
              </a:lnSpc>
            </a:pPr>
            <a:r>
              <a:rPr lang="en-US" altLang="ja-JP" sz="2400" b="1" dirty="0">
                <a:latin typeface="Helvetica" pitchFamily="2" charset="0"/>
              </a:rPr>
              <a:t>Operated by</a:t>
            </a:r>
            <a:r>
              <a:rPr lang="en-US" altLang="ja-JP" sz="2400" dirty="0">
                <a:latin typeface="Helvetica" pitchFamily="2" charset="0"/>
              </a:rPr>
              <a:t>: A collaborative project between the Van Gogh Museum and Huygens ING (under the Royal Netherlands Academy of Arts and Sciences).</a:t>
            </a:r>
          </a:p>
          <a:p>
            <a:pPr>
              <a:lnSpc>
                <a:spcPct val="120000"/>
              </a:lnSpc>
            </a:pPr>
            <a:r>
              <a:rPr lang="en-US" altLang="ja-JP" sz="2400" b="1" dirty="0">
                <a:latin typeface="Helvetica" pitchFamily="2" charset="0"/>
              </a:rPr>
              <a:t>Contents</a:t>
            </a:r>
            <a:r>
              <a:rPr lang="en-US" altLang="ja-JP" sz="2400" dirty="0">
                <a:latin typeface="Helvetica" pitchFamily="2" charset="0"/>
              </a:rPr>
              <a:t>: An extensive collection of around 900 letters written by Van Gogh, carefully transcribed, translated, and annotated, and freely accessible online.</a:t>
            </a:r>
            <a:endParaRPr kumimoji="1" lang="ja-JP" altLang="en-US" sz="2400">
              <a:latin typeface="Helvetica" pitchFamily="2" charset="0"/>
            </a:endParaRPr>
          </a:p>
        </p:txBody>
      </p:sp>
      <p:sp>
        <p:nvSpPr>
          <p:cNvPr id="4" name="コンテンツ プレースホルダー 2">
            <a:extLst>
              <a:ext uri="{FF2B5EF4-FFF2-40B4-BE49-F238E27FC236}">
                <a16:creationId xmlns:a16="http://schemas.microsoft.com/office/drawing/2014/main" id="{DDF26A24-36EC-C24D-F3BF-4646416E3A2E}"/>
              </a:ext>
            </a:extLst>
          </p:cNvPr>
          <p:cNvSpPr txBox="1">
            <a:spLocks/>
          </p:cNvSpPr>
          <p:nvPr/>
        </p:nvSpPr>
        <p:spPr>
          <a:xfrm>
            <a:off x="4765729" y="1200155"/>
            <a:ext cx="3921071" cy="3619818"/>
          </a:xfrm>
          <a:prstGeom prst="rect">
            <a:avLst/>
          </a:prstGeom>
        </p:spPr>
        <p:txBody>
          <a:bodyPr vert="horz" lIns="91440" tIns="45720" rIns="91440" bIns="45720" rtlCol="0">
            <a:normAutofit/>
          </a:bodyPr>
          <a:lstStyle>
            <a:defPPr marR="0" lvl="0" algn="l" rtl="0">
              <a:lnSpc>
                <a:spcPct val="100000"/>
              </a:lnSpc>
              <a:spcBef>
                <a:spcPts val="0"/>
              </a:spcBef>
              <a:spcAft>
                <a:spcPts val="0"/>
              </a:spcAft>
            </a:defPPr>
            <a:lvl1pPr marL="0" marR="0" lvl="0" indent="0" algn="l" rtl="0" eaLnBrk="1" hangingPunct="1">
              <a:lnSpc>
                <a:spcPct val="110000"/>
              </a:lnSpc>
              <a:spcBef>
                <a:spcPts val="0"/>
              </a:spcBef>
              <a:spcAft>
                <a:spcPts val="0"/>
              </a:spcAft>
              <a:buClr>
                <a:srgbClr val="000000"/>
              </a:buClr>
              <a:buFont typeface="Wingdings" panose="05000000000000000000" pitchFamily="2" charset="2"/>
              <a:buNone/>
              <a:defRPr kumimoji="1" sz="24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335720" marR="0" lvl="1" indent="-130957" algn="l" rtl="0" eaLnBrk="1" hangingPunct="1">
              <a:lnSpc>
                <a:spcPct val="100000"/>
              </a:lnSpc>
              <a:spcBef>
                <a:spcPts val="0"/>
              </a:spcBef>
              <a:spcAft>
                <a:spcPts val="0"/>
              </a:spcAft>
              <a:buClr>
                <a:srgbClr val="000000"/>
              </a:buClr>
              <a:buFont typeface="Wingdings" panose="05000000000000000000" pitchFamily="2" charset="2"/>
              <a:buChar char=""/>
              <a:tabLst/>
              <a:defRPr kumimoji="1" sz="24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2pPr>
            <a:lvl3pPr marL="540490" marR="0" lvl="2" indent="-138101" algn="l" rtl="0" eaLnBrk="1" hangingPunct="1">
              <a:lnSpc>
                <a:spcPct val="100000"/>
              </a:lnSpc>
              <a:spcBef>
                <a:spcPts val="0"/>
              </a:spcBef>
              <a:spcAft>
                <a:spcPts val="0"/>
              </a:spcAft>
              <a:buClr>
                <a:srgbClr val="000000"/>
              </a:buClr>
              <a:buFont typeface="游ゴシック" panose="020B0400000000000000" pitchFamily="50" charset="-128"/>
              <a:buChar char="-"/>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3pPr>
            <a:lvl4pPr marL="741686" marR="0" lvl="3"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4pPr>
            <a:lvl5pPr marL="672638" marR="0" lvl="4" indent="-132148" algn="l" rtl="0" eaLnBrk="1" hangingPunct="1">
              <a:lnSpc>
                <a:spcPct val="100000"/>
              </a:lnSpc>
              <a:spcBef>
                <a:spcPts val="0"/>
              </a:spcBef>
              <a:spcAft>
                <a:spcPts val="0"/>
              </a:spcAft>
              <a:buClr>
                <a:srgbClr val="000000"/>
              </a:buClr>
              <a:buFont typeface="Arial" panose="020B0604020202020204" pitchFamily="34" charset="0"/>
              <a:buChar char="•"/>
              <a:defRPr kumimoji="1" sz="1200" b="0" i="0" u="none" strike="noStrike" cap="none">
                <a:solidFill>
                  <a:srgbClr val="000000"/>
                </a:solidFill>
                <a:latin typeface="游ゴシック" panose="020B0400000000000000" pitchFamily="50" charset="-128"/>
                <a:ea typeface="游ゴシック" panose="020B0400000000000000" pitchFamily="50" charset="-128"/>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a:lstStyle>
          <a:p>
            <a:pPr marL="342900" indent="-342900" defTabSz="914400" fontAlgn="auto">
              <a:lnSpc>
                <a:spcPct val="120000"/>
              </a:lnSpc>
              <a:buFont typeface="Arial" panose="020B0604020202020204" pitchFamily="34" charset="0"/>
              <a:buChar char="•"/>
            </a:pPr>
            <a:endParaRPr lang="en-US" altLang="ja-JP" sz="1800" b="0" i="0">
              <a:solidFill>
                <a:srgbClr val="000000"/>
              </a:solidFill>
              <a:effectLst/>
              <a:latin typeface="Helvetica" pitchFamily="2" charset="0"/>
            </a:endParaRPr>
          </a:p>
          <a:p>
            <a:pPr marL="342900" indent="-342900" defTabSz="914400" fontAlgn="auto">
              <a:lnSpc>
                <a:spcPct val="120000"/>
              </a:lnSpc>
              <a:buFont typeface="Arial" panose="020B0604020202020204" pitchFamily="34" charset="0"/>
              <a:buChar char="•"/>
            </a:pPr>
            <a:endParaRPr lang="ja-JP" altLang="en-US" sz="1800" kern="0">
              <a:latin typeface="Helvetica" pitchFamily="2" charset="0"/>
            </a:endParaRPr>
          </a:p>
        </p:txBody>
      </p:sp>
      <p:pic>
        <p:nvPicPr>
          <p:cNvPr id="5" name="図 4">
            <a:extLst>
              <a:ext uri="{FF2B5EF4-FFF2-40B4-BE49-F238E27FC236}">
                <a16:creationId xmlns:a16="http://schemas.microsoft.com/office/drawing/2014/main" id="{1F156A0B-DEFF-265A-6301-40F1DCC51EED}"/>
              </a:ext>
            </a:extLst>
          </p:cNvPr>
          <p:cNvPicPr>
            <a:picLocks noChangeAspect="1"/>
          </p:cNvPicPr>
          <p:nvPr/>
        </p:nvPicPr>
        <p:blipFill>
          <a:blip r:embed="rId4"/>
          <a:stretch>
            <a:fillRect/>
          </a:stretch>
        </p:blipFill>
        <p:spPr>
          <a:xfrm>
            <a:off x="4569954" y="1326614"/>
            <a:ext cx="4312619" cy="2616731"/>
          </a:xfrm>
          <a:prstGeom prst="rect">
            <a:avLst/>
          </a:prstGeom>
        </p:spPr>
      </p:pic>
      <p:sp>
        <p:nvSpPr>
          <p:cNvPr id="6" name="テキスト ボックス 5">
            <a:extLst>
              <a:ext uri="{FF2B5EF4-FFF2-40B4-BE49-F238E27FC236}">
                <a16:creationId xmlns:a16="http://schemas.microsoft.com/office/drawing/2014/main" id="{3597E491-0C25-D46E-C3E6-6D75D52DE401}"/>
              </a:ext>
            </a:extLst>
          </p:cNvPr>
          <p:cNvSpPr txBox="1"/>
          <p:nvPr/>
        </p:nvSpPr>
        <p:spPr>
          <a:xfrm>
            <a:off x="4679901" y="3943345"/>
            <a:ext cx="4092723" cy="307777"/>
          </a:xfrm>
          <a:prstGeom prst="rect">
            <a:avLst/>
          </a:prstGeom>
          <a:noFill/>
        </p:spPr>
        <p:txBody>
          <a:bodyPr wrap="none" rtlCol="0">
            <a:spAutoFit/>
          </a:bodyPr>
          <a:lstStyle/>
          <a:p>
            <a:r>
              <a:rPr lang="en-US" altLang="ja-JP" b="0" i="0" dirty="0">
                <a:solidFill>
                  <a:srgbClr val="54595D"/>
                </a:solidFill>
                <a:effectLst/>
                <a:latin typeface="Helvetica" pitchFamily="2" charset="0"/>
              </a:rPr>
              <a:t>The Public-Soup-Kitchen F272 Vincent van Gogh</a:t>
            </a:r>
            <a:endParaRPr kumimoji="1" lang="ja-JP" altLang="en-US">
              <a:latin typeface="Helvetica" pitchFamily="2" charset="0"/>
            </a:endParaRPr>
          </a:p>
        </p:txBody>
      </p:sp>
    </p:spTree>
    <p:extLst>
      <p:ext uri="{BB962C8B-B14F-4D97-AF65-F5344CB8AC3E}">
        <p14:creationId xmlns:p14="http://schemas.microsoft.com/office/powerpoint/2010/main" val="356269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FEDB6-A2F5-FE1E-4734-B75253442C7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ADF78DE-6D27-C612-F4B8-E35B7279B7AF}"/>
              </a:ext>
            </a:extLst>
          </p:cNvPr>
          <p:cNvSpPr>
            <a:spLocks noGrp="1"/>
          </p:cNvSpPr>
          <p:nvPr>
            <p:ph type="title"/>
          </p:nvPr>
        </p:nvSpPr>
        <p:spPr>
          <a:xfrm>
            <a:off x="457200" y="87474"/>
            <a:ext cx="8229600" cy="807048"/>
          </a:xfrm>
        </p:spPr>
        <p:txBody>
          <a:bodyPr>
            <a:normAutofit/>
          </a:bodyPr>
          <a:lstStyle/>
          <a:p>
            <a:r>
              <a:rPr kumimoji="1" lang="en-US" altLang="ja-JP" dirty="0">
                <a:latin typeface="Helvetica" pitchFamily="2" charset="0"/>
              </a:rPr>
              <a:t>“Vincent van Gogh The Letters" 2</a:t>
            </a:r>
            <a:endParaRPr kumimoji="1" lang="ja-JP" altLang="en-US">
              <a:latin typeface="Helvetica" pitchFamily="2" charset="0"/>
            </a:endParaRPr>
          </a:p>
        </p:txBody>
      </p:sp>
      <p:pic>
        <p:nvPicPr>
          <p:cNvPr id="5" name="図 4" descr="テキスト&#10;&#10;自動的に生成された説明">
            <a:extLst>
              <a:ext uri="{FF2B5EF4-FFF2-40B4-BE49-F238E27FC236}">
                <a16:creationId xmlns:a16="http://schemas.microsoft.com/office/drawing/2014/main" id="{68BFC4B1-B999-FAA1-6CD0-97998882228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4318783" y="1288569"/>
            <a:ext cx="4584399" cy="3380994"/>
          </a:xfrm>
          <a:prstGeom prst="rect">
            <a:avLst/>
          </a:prstGeom>
        </p:spPr>
      </p:pic>
      <p:sp>
        <p:nvSpPr>
          <p:cNvPr id="6" name="テキスト ボックス 5">
            <a:extLst>
              <a:ext uri="{FF2B5EF4-FFF2-40B4-BE49-F238E27FC236}">
                <a16:creationId xmlns:a16="http://schemas.microsoft.com/office/drawing/2014/main" id="{20D27638-9EA7-AA76-227E-B7CF73379A99}"/>
              </a:ext>
            </a:extLst>
          </p:cNvPr>
          <p:cNvSpPr txBox="1"/>
          <p:nvPr/>
        </p:nvSpPr>
        <p:spPr>
          <a:xfrm>
            <a:off x="650653" y="4532806"/>
            <a:ext cx="2363147" cy="523220"/>
          </a:xfrm>
          <a:prstGeom prst="rect">
            <a:avLst/>
          </a:prstGeom>
          <a:noFill/>
        </p:spPr>
        <p:txBody>
          <a:bodyPr wrap="none" rtlCol="0">
            <a:spAutoFit/>
          </a:bodyPr>
          <a:lstStyle/>
          <a:p>
            <a:r>
              <a:rPr lang="en-US" altLang="ja-JP" b="1" dirty="0">
                <a:latin typeface="Helvetica" pitchFamily="2" charset="0"/>
                <a:ea typeface="BIZ UDPGothic" panose="020B0400000000000000" pitchFamily="34" charset="-128"/>
              </a:rPr>
              <a:t>Creative Commons</a:t>
            </a:r>
          </a:p>
          <a:p>
            <a:r>
              <a:rPr kumimoji="1" lang="en-US" altLang="ja-JP" dirty="0">
                <a:latin typeface="Helvetica" pitchFamily="2" charset="0"/>
                <a:ea typeface="BIZ UDPGothic" panose="020B0400000000000000" pitchFamily="34" charset="-128"/>
                <a:hlinkClick r:id="rId5"/>
              </a:rPr>
              <a:t>https://creativecommons.jp/</a:t>
            </a:r>
            <a:endParaRPr kumimoji="1" lang="en-US" altLang="ja-JP" dirty="0">
              <a:latin typeface="Helvetica" pitchFamily="2" charset="0"/>
              <a:ea typeface="BIZ UDPGothic" panose="020B0400000000000000" pitchFamily="34" charset="-128"/>
            </a:endParaRPr>
          </a:p>
        </p:txBody>
      </p:sp>
      <p:sp>
        <p:nvSpPr>
          <p:cNvPr id="7" name="TextBox 6">
            <a:extLst>
              <a:ext uri="{FF2B5EF4-FFF2-40B4-BE49-F238E27FC236}">
                <a16:creationId xmlns:a16="http://schemas.microsoft.com/office/drawing/2014/main" id="{9CBC7655-C748-8701-3532-EFAAF99F7781}"/>
              </a:ext>
            </a:extLst>
          </p:cNvPr>
          <p:cNvSpPr txBox="1"/>
          <p:nvPr/>
        </p:nvSpPr>
        <p:spPr>
          <a:xfrm>
            <a:off x="41355" y="1239597"/>
            <a:ext cx="4277428" cy="3293209"/>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tx2">
                    <a:lumMod val="10000"/>
                  </a:schemeClr>
                </a:solidFill>
                <a:latin typeface="Helvetica" pitchFamily="2" charset="0"/>
              </a:rPr>
              <a:t>An </a:t>
            </a:r>
            <a:r>
              <a:rPr lang="en-US" sz="1600" b="1" dirty="0">
                <a:solidFill>
                  <a:schemeClr val="tx2">
                    <a:lumMod val="10000"/>
                  </a:schemeClr>
                </a:solidFill>
                <a:latin typeface="Helvetica" pitchFamily="2" charset="0"/>
              </a:rPr>
              <a:t>XML document (in TEI format</a:t>
            </a:r>
            <a:r>
              <a:rPr lang="en-US" sz="1600" dirty="0">
                <a:solidFill>
                  <a:schemeClr val="tx2">
                    <a:lumMod val="10000"/>
                  </a:schemeClr>
                </a:solidFill>
                <a:latin typeface="Helvetica" pitchFamily="2" charset="0"/>
              </a:rPr>
              <a:t>) is created for each of Van Gogh’s letters and related documents.</a:t>
            </a:r>
          </a:p>
          <a:p>
            <a:pPr marL="285750" indent="-285750">
              <a:buFont typeface="Arial" panose="020B0604020202020204" pitchFamily="34" charset="0"/>
              <a:buChar char="•"/>
            </a:pPr>
            <a:r>
              <a:rPr lang="en-US" sz="1600" dirty="0">
                <a:solidFill>
                  <a:schemeClr val="tx2">
                    <a:lumMod val="10000"/>
                  </a:schemeClr>
                </a:solidFill>
                <a:latin typeface="Helvetica" pitchFamily="2" charset="0"/>
              </a:rPr>
              <a:t>The </a:t>
            </a:r>
            <a:r>
              <a:rPr lang="en-US" sz="1600" b="1" dirty="0">
                <a:solidFill>
                  <a:schemeClr val="tx2">
                    <a:lumMod val="10000"/>
                  </a:schemeClr>
                </a:solidFill>
                <a:latin typeface="Helvetica" pitchFamily="2" charset="0"/>
              </a:rPr>
              <a:t>XML</a:t>
            </a:r>
            <a:r>
              <a:rPr lang="en-US" sz="1600" dirty="0">
                <a:solidFill>
                  <a:schemeClr val="tx2">
                    <a:lumMod val="10000"/>
                  </a:schemeClr>
                </a:solidFill>
                <a:latin typeface="Helvetica" pitchFamily="2" charset="0"/>
              </a:rPr>
              <a:t> data is available under the </a:t>
            </a:r>
            <a:r>
              <a:rPr lang="en-US" sz="1600" dirty="0">
                <a:solidFill>
                  <a:schemeClr val="accent3"/>
                </a:solidFill>
                <a:latin typeface="Helvetica" pitchFamily="2" charset="0"/>
              </a:rPr>
              <a:t>CC BY-NC-SA 4.0 license (non-commercial use, attribution, share alike)</a:t>
            </a:r>
            <a:r>
              <a:rPr lang="en-US" sz="1600" dirty="0">
                <a:solidFill>
                  <a:schemeClr val="tx2">
                    <a:lumMod val="10000"/>
                  </a:schemeClr>
                </a:solidFill>
                <a:latin typeface="Helvetica" pitchFamily="2" charset="0"/>
              </a:rPr>
              <a:t>: About this edition &gt; 6.4. XML source files.</a:t>
            </a:r>
          </a:p>
          <a:p>
            <a:pPr marL="285750" indent="-285750">
              <a:buFont typeface="Arial" panose="020B0604020202020204" pitchFamily="34" charset="0"/>
              <a:buChar char="•"/>
            </a:pPr>
            <a:r>
              <a:rPr lang="en-US" sz="1600" dirty="0">
                <a:solidFill>
                  <a:schemeClr val="tx2">
                    <a:lumMod val="10000"/>
                  </a:schemeClr>
                </a:solidFill>
                <a:latin typeface="Helvetica" pitchFamily="2" charset="0"/>
              </a:rPr>
              <a:t>It includes metadata for each letter (title, number, date, correspondents, etc.), the full transcription, translation, annotations, textual commentary, and information that links transcribed pages to their page images (using the facsimile element).</a:t>
            </a:r>
          </a:p>
        </p:txBody>
      </p:sp>
    </p:spTree>
    <p:extLst>
      <p:ext uri="{BB962C8B-B14F-4D97-AF65-F5344CB8AC3E}">
        <p14:creationId xmlns:p14="http://schemas.microsoft.com/office/powerpoint/2010/main" val="1435665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127AB3-0E77-5113-ADDF-DF0FC832CB9F}"/>
              </a:ext>
            </a:extLst>
          </p:cNvPr>
          <p:cNvSpPr>
            <a:spLocks noGrp="1"/>
          </p:cNvSpPr>
          <p:nvPr>
            <p:ph type="title"/>
          </p:nvPr>
        </p:nvSpPr>
        <p:spPr>
          <a:xfrm>
            <a:off x="457200" y="87474"/>
            <a:ext cx="8229600" cy="911332"/>
          </a:xfrm>
        </p:spPr>
        <p:txBody>
          <a:bodyPr>
            <a:normAutofit/>
          </a:bodyPr>
          <a:lstStyle/>
          <a:p>
            <a:r>
              <a:rPr kumimoji="1" lang="en-US" altLang="ja-JP" dirty="0">
                <a:latin typeface="Helvetica" pitchFamily="2" charset="0"/>
              </a:rPr>
              <a:t>“Vincent van Gogh The Letters” 3</a:t>
            </a:r>
            <a:endParaRPr kumimoji="1" lang="ja-JP" altLang="en-US">
              <a:latin typeface="Helvetica" pitchFamily="2" charset="0"/>
            </a:endParaRPr>
          </a:p>
        </p:txBody>
      </p:sp>
      <p:sp>
        <p:nvSpPr>
          <p:cNvPr id="3" name="コンテンツ プレースホルダー 2">
            <a:extLst>
              <a:ext uri="{FF2B5EF4-FFF2-40B4-BE49-F238E27FC236}">
                <a16:creationId xmlns:a16="http://schemas.microsoft.com/office/drawing/2014/main" id="{45F40924-241B-AACD-A688-B2B84DC827A7}"/>
              </a:ext>
            </a:extLst>
          </p:cNvPr>
          <p:cNvSpPr>
            <a:spLocks noGrp="1"/>
          </p:cNvSpPr>
          <p:nvPr>
            <p:ph idx="1"/>
          </p:nvPr>
        </p:nvSpPr>
        <p:spPr>
          <a:xfrm>
            <a:off x="0" y="1125414"/>
            <a:ext cx="9059779" cy="4348954"/>
          </a:xfrm>
        </p:spPr>
        <p:txBody>
          <a:bodyPr>
            <a:normAutofit fontScale="70000" lnSpcReduction="20000"/>
          </a:bodyPr>
          <a:lstStyle/>
          <a:p>
            <a:pPr>
              <a:spcBef>
                <a:spcPts val="600"/>
              </a:spcBef>
            </a:pPr>
            <a:r>
              <a:rPr lang="en-GB" altLang="ja-JP" sz="2900" b="1" dirty="0">
                <a:latin typeface="Helvetica" pitchFamily="2" charset="0"/>
              </a:rPr>
              <a:t>Most Commonly Used TEI tags</a:t>
            </a:r>
            <a:endParaRPr lang="en-US" altLang="ja-JP" sz="2900" b="1" dirty="0">
              <a:latin typeface="Helvetica" pitchFamily="2" charset="0"/>
            </a:endParaRPr>
          </a:p>
          <a:p>
            <a:pPr marL="457200" indent="-313200">
              <a:spcBef>
                <a:spcPts val="600"/>
              </a:spcBef>
              <a:buFont typeface="+mj-lt"/>
              <a:buAutoNum type="arabicPeriod"/>
            </a:pPr>
            <a:r>
              <a:rPr lang="en-US" altLang="ja-JP" b="1" dirty="0">
                <a:solidFill>
                  <a:schemeClr val="accent5"/>
                </a:solidFill>
                <a:latin typeface="Helvetica" pitchFamily="2" charset="0"/>
              </a:rPr>
              <a:t>&lt;</a:t>
            </a:r>
            <a:r>
              <a:rPr lang="en-US" altLang="ja-JP" b="1" dirty="0" err="1">
                <a:solidFill>
                  <a:schemeClr val="accent5"/>
                </a:solidFill>
                <a:latin typeface="Helvetica" pitchFamily="2" charset="0"/>
              </a:rPr>
              <a:t>correspDesc</a:t>
            </a:r>
            <a:r>
              <a:rPr lang="en-US" altLang="ja-JP" b="1" dirty="0">
                <a:solidFill>
                  <a:schemeClr val="accent5"/>
                </a:solidFill>
                <a:latin typeface="Helvetica" pitchFamily="2" charset="0"/>
              </a:rPr>
              <a:t>&gt;</a:t>
            </a:r>
            <a:r>
              <a:rPr lang="en-US" altLang="ja-JP" dirty="0">
                <a:solidFill>
                  <a:schemeClr val="accent5"/>
                </a:solidFill>
                <a:latin typeface="Helvetica" pitchFamily="2" charset="0"/>
              </a:rPr>
              <a:t>: </a:t>
            </a:r>
            <a:r>
              <a:rPr lang="en-US" altLang="ja-JP" dirty="0">
                <a:latin typeface="Helvetica" pitchFamily="2" charset="0"/>
              </a:rPr>
              <a:t>Element that manages letter-specific metadata; examples: sender (&lt;</a:t>
            </a:r>
            <a:r>
              <a:rPr lang="en-US" altLang="ja-JP" dirty="0" err="1">
                <a:latin typeface="Helvetica" pitchFamily="2" charset="0"/>
              </a:rPr>
              <a:t>correspAction</a:t>
            </a:r>
            <a:r>
              <a:rPr lang="en-US" altLang="ja-JP" dirty="0">
                <a:latin typeface="Helvetica" pitchFamily="2" charset="0"/>
              </a:rPr>
              <a:t> type="sent"&gt;)</a:t>
            </a:r>
            <a:r>
              <a:rPr lang="ja-JP" altLang="en-US">
                <a:latin typeface="Helvetica" pitchFamily="2" charset="0"/>
              </a:rPr>
              <a:t>、</a:t>
            </a:r>
            <a:r>
              <a:rPr lang="en-GB" altLang="ja-JP" dirty="0">
                <a:latin typeface="Helvetica" pitchFamily="2" charset="0"/>
              </a:rPr>
              <a:t>recipient</a:t>
            </a:r>
            <a:r>
              <a:rPr lang="en-US" altLang="ja-JP" dirty="0">
                <a:latin typeface="Helvetica" pitchFamily="2" charset="0"/>
              </a:rPr>
              <a:t>(&lt;</a:t>
            </a:r>
            <a:r>
              <a:rPr lang="en-US" altLang="ja-JP" dirty="0" err="1">
                <a:latin typeface="Helvetica" pitchFamily="2" charset="0"/>
              </a:rPr>
              <a:t>correspAction</a:t>
            </a:r>
            <a:r>
              <a:rPr lang="en-US" altLang="ja-JP" dirty="0">
                <a:latin typeface="Helvetica" pitchFamily="2" charset="0"/>
              </a:rPr>
              <a:t> type="received"&gt;) </a:t>
            </a:r>
            <a:r>
              <a:rPr lang="en-GB" altLang="ja-JP" dirty="0">
                <a:latin typeface="Helvetica" pitchFamily="2" charset="0"/>
              </a:rPr>
              <a:t>and date</a:t>
            </a:r>
            <a:r>
              <a:rPr lang="en-US" altLang="ja-JP" dirty="0">
                <a:latin typeface="Helvetica" pitchFamily="2" charset="0"/>
              </a:rPr>
              <a:t>(&lt;date&gt;)</a:t>
            </a:r>
          </a:p>
          <a:p>
            <a:pPr marL="457200" indent="-313200">
              <a:spcBef>
                <a:spcPts val="600"/>
              </a:spcBef>
              <a:buFont typeface="+mj-lt"/>
              <a:buAutoNum type="arabicPeriod"/>
            </a:pPr>
            <a:r>
              <a:rPr lang="en-US" altLang="ja-JP" b="1" dirty="0">
                <a:solidFill>
                  <a:schemeClr val="accent5"/>
                </a:solidFill>
                <a:latin typeface="Helvetica" pitchFamily="2" charset="0"/>
              </a:rPr>
              <a:t>&lt;</a:t>
            </a:r>
            <a:r>
              <a:rPr lang="en-US" altLang="ja-JP" b="1" dirty="0" err="1">
                <a:solidFill>
                  <a:schemeClr val="accent5"/>
                </a:solidFill>
                <a:latin typeface="Helvetica" pitchFamily="2" charset="0"/>
              </a:rPr>
              <a:t>persName</a:t>
            </a:r>
            <a:r>
              <a:rPr lang="en-US" altLang="ja-JP" b="1" dirty="0">
                <a:solidFill>
                  <a:schemeClr val="accent5"/>
                </a:solidFill>
                <a:latin typeface="Helvetica" pitchFamily="2" charset="0"/>
              </a:rPr>
              <a:t>&gt;</a:t>
            </a:r>
            <a:r>
              <a:rPr lang="en-US" altLang="ja-JP" dirty="0">
                <a:solidFill>
                  <a:schemeClr val="accent5"/>
                </a:solidFill>
                <a:latin typeface="Helvetica" pitchFamily="2" charset="0"/>
              </a:rPr>
              <a:t>: </a:t>
            </a:r>
            <a:r>
              <a:rPr lang="en-US" altLang="ja-JP" dirty="0">
                <a:latin typeface="Helvetica" pitchFamily="2" charset="0"/>
              </a:rPr>
              <a:t>Used to tag the names of people mentioned in the work (friends, family, fellow painters, etc.)</a:t>
            </a:r>
          </a:p>
          <a:p>
            <a:pPr marL="457200" indent="-313200">
              <a:spcBef>
                <a:spcPts val="600"/>
              </a:spcBef>
              <a:buFont typeface="+mj-lt"/>
              <a:buAutoNum type="arabicPeriod"/>
            </a:pPr>
            <a:r>
              <a:rPr lang="en-US" altLang="ja-JP" b="1" dirty="0">
                <a:solidFill>
                  <a:schemeClr val="accent5"/>
                </a:solidFill>
                <a:latin typeface="Helvetica" pitchFamily="2" charset="0"/>
              </a:rPr>
              <a:t>&lt;</a:t>
            </a:r>
            <a:r>
              <a:rPr lang="en-US" altLang="ja-JP" b="1" dirty="0" err="1">
                <a:solidFill>
                  <a:schemeClr val="accent5"/>
                </a:solidFill>
                <a:latin typeface="Helvetica" pitchFamily="2" charset="0"/>
              </a:rPr>
              <a:t>placeName</a:t>
            </a:r>
            <a:r>
              <a:rPr lang="en-US" altLang="ja-JP" b="1" dirty="0">
                <a:solidFill>
                  <a:schemeClr val="accent5"/>
                </a:solidFill>
                <a:latin typeface="Helvetica" pitchFamily="2" charset="0"/>
              </a:rPr>
              <a:t>&gt;</a:t>
            </a:r>
            <a:r>
              <a:rPr lang="en-US" altLang="ja-JP" dirty="0">
                <a:solidFill>
                  <a:schemeClr val="accent5"/>
                </a:solidFill>
                <a:latin typeface="Helvetica" pitchFamily="2" charset="0"/>
              </a:rPr>
              <a:t>: </a:t>
            </a:r>
            <a:r>
              <a:rPr lang="en-US" altLang="ja-JP" dirty="0">
                <a:latin typeface="Helvetica" pitchFamily="2" charset="0"/>
              </a:rPr>
              <a:t>Used to mark up the places Van Gogh sent letters from or place names that were mentioned (e.g., Paris, Arles, Saint-Rémy)</a:t>
            </a:r>
          </a:p>
          <a:p>
            <a:pPr marL="457200" indent="-313200">
              <a:spcBef>
                <a:spcPts val="600"/>
              </a:spcBef>
              <a:buFont typeface="+mj-lt"/>
              <a:buAutoNum type="arabicPeriod"/>
            </a:pPr>
            <a:r>
              <a:rPr lang="en-US" altLang="ja-JP" b="1" dirty="0">
                <a:solidFill>
                  <a:schemeClr val="accent5"/>
                </a:solidFill>
                <a:latin typeface="Helvetica" pitchFamily="2" charset="0"/>
              </a:rPr>
              <a:t>&lt;title&gt;</a:t>
            </a:r>
            <a:r>
              <a:rPr lang="en-US" altLang="ja-JP" dirty="0">
                <a:latin typeface="Helvetica" pitchFamily="2" charset="0"/>
              </a:rPr>
              <a:t>: Used to tag the titles of paintings or books mentioned in the letter</a:t>
            </a:r>
          </a:p>
          <a:p>
            <a:pPr marL="457200" indent="-313200">
              <a:spcBef>
                <a:spcPts val="600"/>
              </a:spcBef>
              <a:buFont typeface="+mj-lt"/>
              <a:buAutoNum type="arabicPeriod"/>
            </a:pPr>
            <a:r>
              <a:rPr lang="en-US" altLang="ja-JP" b="1" dirty="0">
                <a:solidFill>
                  <a:schemeClr val="accent5"/>
                </a:solidFill>
                <a:latin typeface="Helvetica" pitchFamily="2" charset="0"/>
              </a:rPr>
              <a:t>&lt;note&gt;</a:t>
            </a:r>
            <a:r>
              <a:rPr lang="en-US" altLang="ja-JP" dirty="0">
                <a:latin typeface="Helvetica" pitchFamily="2" charset="0"/>
              </a:rPr>
              <a:t>: Used to insert editorial notes, explanations, and translator annotations</a:t>
            </a:r>
          </a:p>
          <a:p>
            <a:pPr marL="457200" indent="-313200">
              <a:spcBef>
                <a:spcPts val="600"/>
              </a:spcBef>
              <a:buFont typeface="+mj-lt"/>
              <a:buAutoNum type="arabicPeriod"/>
            </a:pPr>
            <a:r>
              <a:rPr lang="en-US" altLang="ja-JP" b="1" dirty="0">
                <a:solidFill>
                  <a:schemeClr val="accent5"/>
                </a:solidFill>
                <a:latin typeface="Helvetica" pitchFamily="2" charset="0"/>
              </a:rPr>
              <a:t>&lt;pb&gt; / &lt;</a:t>
            </a:r>
            <a:r>
              <a:rPr lang="en-US" altLang="ja-JP" b="1" dirty="0" err="1">
                <a:solidFill>
                  <a:schemeClr val="accent5"/>
                </a:solidFill>
                <a:latin typeface="Helvetica" pitchFamily="2" charset="0"/>
              </a:rPr>
              <a:t>lb</a:t>
            </a:r>
            <a:r>
              <a:rPr lang="en-US" altLang="ja-JP" b="1" dirty="0">
                <a:solidFill>
                  <a:schemeClr val="accent5"/>
                </a:solidFill>
                <a:latin typeface="Helvetica" pitchFamily="2" charset="0"/>
              </a:rPr>
              <a:t>&gt;</a:t>
            </a:r>
            <a:r>
              <a:rPr lang="en-US" altLang="ja-JP" dirty="0">
                <a:latin typeface="Helvetica" pitchFamily="2" charset="0"/>
              </a:rPr>
              <a:t>: Indicates page or line breaks in the letter, reproducing the original layout</a:t>
            </a:r>
          </a:p>
          <a:p>
            <a:pPr marL="457200" indent="-313200">
              <a:spcBef>
                <a:spcPts val="600"/>
              </a:spcBef>
              <a:buFont typeface="+mj-lt"/>
              <a:buAutoNum type="arabicPeriod"/>
            </a:pPr>
            <a:r>
              <a:rPr lang="en-US" altLang="ja-JP" b="1" dirty="0">
                <a:solidFill>
                  <a:schemeClr val="accent5"/>
                </a:solidFill>
                <a:latin typeface="Helvetica" pitchFamily="2" charset="0"/>
              </a:rPr>
              <a:t>&lt;hi&gt;</a:t>
            </a:r>
            <a:r>
              <a:rPr lang="en-US" altLang="ja-JP" dirty="0">
                <a:latin typeface="Helvetica" pitchFamily="2" charset="0"/>
              </a:rPr>
              <a:t> (Highlighting element</a:t>
            </a:r>
            <a:r>
              <a:rPr lang="en-GB" altLang="ja-JP" dirty="0">
                <a:latin typeface="Helvetica" pitchFamily="2" charset="0"/>
              </a:rPr>
              <a:t>)</a:t>
            </a:r>
            <a:r>
              <a:rPr lang="en-US" dirty="0">
                <a:latin typeface="Helvetica" pitchFamily="2" charset="0"/>
              </a:rPr>
              <a:t>: Used to mark emphasis, strikethroughs, or handwriting variations</a:t>
            </a:r>
          </a:p>
          <a:p>
            <a:pPr marL="457200" indent="-313200">
              <a:spcBef>
                <a:spcPts val="600"/>
              </a:spcBef>
              <a:buFont typeface="+mj-lt"/>
              <a:buAutoNum type="arabicPeriod"/>
            </a:pPr>
            <a:endParaRPr kumimoji="1" lang="ja-JP" altLang="en-US">
              <a:latin typeface="Helvetica" pitchFamily="2" charset="0"/>
            </a:endParaRPr>
          </a:p>
        </p:txBody>
      </p:sp>
    </p:spTree>
    <p:extLst>
      <p:ext uri="{BB962C8B-B14F-4D97-AF65-F5344CB8AC3E}">
        <p14:creationId xmlns:p14="http://schemas.microsoft.com/office/powerpoint/2010/main" val="2099652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5CEBB0-F4D0-5C45-AF6C-1355C0B2FDBF}"/>
              </a:ext>
            </a:extLst>
          </p:cNvPr>
          <p:cNvSpPr>
            <a:spLocks noGrp="1"/>
          </p:cNvSpPr>
          <p:nvPr>
            <p:ph type="title"/>
          </p:nvPr>
        </p:nvSpPr>
        <p:spPr/>
        <p:txBody>
          <a:bodyPr/>
          <a:lstStyle/>
          <a:p>
            <a:r>
              <a:rPr lang="en-GB" altLang="ja-JP" dirty="0">
                <a:latin typeface="Helvetica" pitchFamily="2" charset="0"/>
              </a:rPr>
              <a:t>Workflow &amp; Tips</a:t>
            </a:r>
            <a:endParaRPr kumimoji="1" lang="ja-JP" altLang="en-US">
              <a:latin typeface="Helvetica" pitchFamily="2" charset="0"/>
            </a:endParaRPr>
          </a:p>
        </p:txBody>
      </p:sp>
      <p:sp>
        <p:nvSpPr>
          <p:cNvPr id="3" name="コンテンツ プレースホルダー 2">
            <a:extLst>
              <a:ext uri="{FF2B5EF4-FFF2-40B4-BE49-F238E27FC236}">
                <a16:creationId xmlns:a16="http://schemas.microsoft.com/office/drawing/2014/main" id="{8686136E-6728-1BB9-8D59-74D9157DF2F9}"/>
              </a:ext>
            </a:extLst>
          </p:cNvPr>
          <p:cNvSpPr>
            <a:spLocks noGrp="1"/>
          </p:cNvSpPr>
          <p:nvPr>
            <p:ph idx="1"/>
          </p:nvPr>
        </p:nvSpPr>
        <p:spPr>
          <a:xfrm>
            <a:off x="620026" y="1404692"/>
            <a:ext cx="7903948" cy="3394472"/>
          </a:xfrm>
        </p:spPr>
        <p:txBody>
          <a:bodyPr>
            <a:normAutofit/>
          </a:bodyPr>
          <a:lstStyle/>
          <a:p>
            <a:pPr marL="342900" indent="-342900">
              <a:buFont typeface="Arial" panose="020B0604020202020204" pitchFamily="34" charset="0"/>
              <a:buChar char="•"/>
            </a:pPr>
            <a:r>
              <a:rPr kumimoji="1" lang="en-US" altLang="ja-JP" sz="3200" dirty="0">
                <a:latin typeface="Helvetica" pitchFamily="2" charset="0"/>
              </a:rPr>
              <a:t>Select the text you want to study</a:t>
            </a:r>
          </a:p>
          <a:p>
            <a:pPr marL="342900" indent="-342900">
              <a:buFont typeface="Arial" panose="020B0604020202020204" pitchFamily="34" charset="0"/>
              <a:buChar char="•"/>
            </a:pPr>
            <a:r>
              <a:rPr kumimoji="1" lang="en-US" altLang="ja-JP" sz="3200" dirty="0">
                <a:latin typeface="Helvetica" pitchFamily="2" charset="0"/>
              </a:rPr>
              <a:t>Determine what kinds of information to mark up using TEI</a:t>
            </a:r>
          </a:p>
          <a:p>
            <a:pPr marL="342900" indent="-342900">
              <a:buFont typeface="Arial" panose="020B0604020202020204" pitchFamily="34" charset="0"/>
              <a:buChar char="•"/>
            </a:pPr>
            <a:r>
              <a:rPr kumimoji="1" lang="en-US" altLang="ja-JP" sz="3200" dirty="0">
                <a:latin typeface="Helvetica" pitchFamily="2" charset="0"/>
              </a:rPr>
              <a:t>Join an existing study group or project to learn the workflow</a:t>
            </a:r>
          </a:p>
        </p:txBody>
      </p:sp>
    </p:spTree>
    <p:extLst>
      <p:ext uri="{BB962C8B-B14F-4D97-AF65-F5344CB8AC3E}">
        <p14:creationId xmlns:p14="http://schemas.microsoft.com/office/powerpoint/2010/main" val="587411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32BC2-38E3-1D70-F832-9748CD086DD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D423A5B-0559-84DB-561F-75BCE0EDA7A0}"/>
              </a:ext>
            </a:extLst>
          </p:cNvPr>
          <p:cNvSpPr>
            <a:spLocks noGrp="1"/>
          </p:cNvSpPr>
          <p:nvPr>
            <p:ph type="title"/>
          </p:nvPr>
        </p:nvSpPr>
        <p:spPr/>
        <p:txBody>
          <a:bodyPr/>
          <a:lstStyle/>
          <a:p>
            <a:r>
              <a:rPr lang="en-GB" altLang="ja-JP" dirty="0">
                <a:latin typeface="Helvetica" pitchFamily="2" charset="0"/>
              </a:rPr>
              <a:t>Summary</a:t>
            </a:r>
            <a:endParaRPr kumimoji="1" lang="ja-JP" altLang="en-US">
              <a:latin typeface="Helvetica" pitchFamily="2" charset="0"/>
            </a:endParaRPr>
          </a:p>
        </p:txBody>
      </p:sp>
      <p:sp>
        <p:nvSpPr>
          <p:cNvPr id="3" name="コンテンツ プレースホルダー 2">
            <a:extLst>
              <a:ext uri="{FF2B5EF4-FFF2-40B4-BE49-F238E27FC236}">
                <a16:creationId xmlns:a16="http://schemas.microsoft.com/office/drawing/2014/main" id="{B3F7EF15-5AC8-E46B-C11E-1999DA414656}"/>
              </a:ext>
            </a:extLst>
          </p:cNvPr>
          <p:cNvSpPr>
            <a:spLocks noGrp="1"/>
          </p:cNvSpPr>
          <p:nvPr>
            <p:ph idx="1"/>
          </p:nvPr>
        </p:nvSpPr>
        <p:spPr>
          <a:xfrm>
            <a:off x="731520" y="1112680"/>
            <a:ext cx="8229600" cy="3943346"/>
          </a:xfrm>
        </p:spPr>
        <p:txBody>
          <a:bodyPr>
            <a:normAutofit/>
          </a:bodyPr>
          <a:lstStyle/>
          <a:p>
            <a:r>
              <a:rPr lang="en-US" sz="2800" dirty="0">
                <a:latin typeface="Helvetica" pitchFamily="2" charset="0"/>
              </a:rPr>
              <a:t>Using TEI makes text analysis more efficient, and </a:t>
            </a:r>
            <a:r>
              <a:rPr lang="en-US" sz="2800" dirty="0">
                <a:solidFill>
                  <a:schemeClr val="accent3"/>
                </a:solidFill>
                <a:latin typeface="Helvetica" pitchFamily="2" charset="0"/>
              </a:rPr>
              <a:t>makes it easier to convey “what is important” to other researchers and readers.</a:t>
            </a:r>
            <a:br>
              <a:rPr lang="en-US" sz="2800" dirty="0">
                <a:latin typeface="Helvetica" pitchFamily="2" charset="0"/>
              </a:rPr>
            </a:br>
            <a:endParaRPr lang="en-US" dirty="0">
              <a:latin typeface="Helvetica" pitchFamily="2" charset="0"/>
            </a:endParaRPr>
          </a:p>
          <a:p>
            <a:r>
              <a:rPr lang="en-US" sz="2800" dirty="0">
                <a:latin typeface="Helvetica" pitchFamily="2" charset="0"/>
              </a:rPr>
              <a:t>Bringing out the appeal of your research subject, organizing the key points, and sharing your results—this is the central concept of </a:t>
            </a:r>
            <a:r>
              <a:rPr lang="en-US" sz="2800" dirty="0">
                <a:solidFill>
                  <a:schemeClr val="accent3"/>
                </a:solidFill>
                <a:latin typeface="Helvetica" pitchFamily="2" charset="0"/>
              </a:rPr>
              <a:t>digital humanities.</a:t>
            </a:r>
            <a:endParaRPr lang="en-US" sz="2800" dirty="0">
              <a:latin typeface="Helvetica" pitchFamily="2" charset="0"/>
            </a:endParaRPr>
          </a:p>
        </p:txBody>
      </p:sp>
    </p:spTree>
    <p:extLst>
      <p:ext uri="{BB962C8B-B14F-4D97-AF65-F5344CB8AC3E}">
        <p14:creationId xmlns:p14="http://schemas.microsoft.com/office/powerpoint/2010/main" val="1181408384"/>
      </p:ext>
    </p:extLst>
  </p:cSld>
  <p:clrMapOvr>
    <a:masterClrMapping/>
  </p:clrMapOvr>
</p:sld>
</file>

<file path=ppt/theme/theme1.xml><?xml version="1.0" encoding="utf-8"?>
<a:theme xmlns:a="http://schemas.openxmlformats.org/drawingml/2006/main" name="GJS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JStemplate" id="{347E38ED-8BF1-3942-A3CA-EDFD488CD4FD}" vid="{150BB123-BADE-D74E-8689-752CB64F4F7B}"/>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23F3A66B-496A-4948-B711-B81D9AB7605C}">
  <we:reference id="a1005b6c-1a90-4275-9d35-1886f4b663bc" version="1.0.0.0" store="developer" storeType="Registry"/>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2ADE0124-DA76-2C44-90D2-FE958E9B7722}">
  <we:reference id="bd5fb07b-f3e7-4d3f-af08-fcc3868e6623" version="1.0.0.0" store="developer" storeType="Registry"/>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UOsaka_academic_theme</Template>
  <TotalTime>31782</TotalTime>
  <Words>6333</Words>
  <Application>Microsoft Macintosh PowerPoint</Application>
  <PresentationFormat>画面に合わせる (16:9)</PresentationFormat>
  <Paragraphs>447</Paragraphs>
  <Slides>19</Slides>
  <Notes>19</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19</vt:i4>
      </vt:variant>
    </vt:vector>
  </HeadingPairs>
  <TitlesOfParts>
    <vt:vector size="27" baseType="lpstr">
      <vt:lpstr>BIZ UDPGothic</vt:lpstr>
      <vt:lpstr>Yu Gothic</vt:lpstr>
      <vt:lpstr>Yu Gothic</vt:lpstr>
      <vt:lpstr>Arial</vt:lpstr>
      <vt:lpstr>Helvetica</vt:lpstr>
      <vt:lpstr>Helvetica Neue</vt:lpstr>
      <vt:lpstr>Wingdings</vt:lpstr>
      <vt:lpstr>GJStemplate</vt:lpstr>
      <vt:lpstr>Case Studies: Applications of TEI in Humanities Research</vt:lpstr>
      <vt:lpstr>Jūban Mushi Awase Emaki (Held by the Honolulu Museum of Art)</vt:lpstr>
      <vt:lpstr>Expressing the World of Picture Scrolls  with TEI</vt:lpstr>
      <vt:lpstr>PowerPoint プレゼンテーション</vt:lpstr>
      <vt:lpstr>PowerPoint プレゼンテーション</vt:lpstr>
      <vt:lpstr>The Benefits of the TEI Data created from Jūban Mushi Awase Emaki </vt:lpstr>
      <vt:lpstr>TEI Viewer for EAJ</vt:lpstr>
      <vt:lpstr>Beginning section of Koui Genji Monogatari (example)</vt:lpstr>
      <vt:lpstr>Run, Melos! (example)</vt:lpstr>
      <vt:lpstr>TEI Multi Viewer</vt:lpstr>
      <vt:lpstr>PowerPoint プレゼンテーション</vt:lpstr>
      <vt:lpstr>PowerPoint プレゼンテーション</vt:lpstr>
      <vt:lpstr>Medieval Manuscript Research Project  “e-codices” (Switzerland)</vt:lpstr>
      <vt:lpstr>Sub-project: Switzerland’s illuminated treasures</vt:lpstr>
      <vt:lpstr>“Vincent van Gogh The Letters" 1</vt:lpstr>
      <vt:lpstr>“Vincent van Gogh The Letters" 2</vt:lpstr>
      <vt:lpstr>“Vincent van Gogh The Letters” 3</vt:lpstr>
      <vt:lpstr>Workflow &amp; Tips</vt:lpstr>
      <vt:lpstr>Summary</vt:lpstr>
    </vt:vector>
  </TitlesOfParts>
  <Manager/>
  <Company>大阪大学大学院人文学研究科</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人文学研究への応用事例集</dc:title>
  <dc:subject>人文学研究者必見！テキストデータとTEIで描く新たな研究ビジョン</dc:subject>
  <dc:creator>吉賀夏子</dc:creator>
  <cp:keywords/>
  <dc:description/>
  <cp:lastModifiedBy>吉賀　夏子</cp:lastModifiedBy>
  <cp:revision>105</cp:revision>
  <dcterms:modified xsi:type="dcterms:W3CDTF">2026-02-17T14:27:44Z</dcterms:modified>
  <cp:category/>
</cp:coreProperties>
</file>