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Lst>
  <p:notesMasterIdLst>
    <p:notesMasterId r:id="rId18"/>
  </p:notesMasterIdLst>
  <p:sldIdLst>
    <p:sldId id="353" r:id="rId5"/>
    <p:sldId id="692" r:id="rId6"/>
    <p:sldId id="714" r:id="rId7"/>
    <p:sldId id="713" r:id="rId8"/>
    <p:sldId id="715" r:id="rId9"/>
    <p:sldId id="711" r:id="rId10"/>
    <p:sldId id="716" r:id="rId11"/>
    <p:sldId id="720" r:id="rId12"/>
    <p:sldId id="718" r:id="rId13"/>
    <p:sldId id="712" r:id="rId14"/>
    <p:sldId id="272" r:id="rId15"/>
    <p:sldId id="258" r:id="rId16"/>
    <p:sldId id="719" r:id="rId17"/>
  </p:sldIdLst>
  <p:sldSz cx="9144000" cy="5143500" type="screen16x9"/>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2BC086-7A08-20D9-5CEA-BF3C2EE7015F}" name="甲斐　尚人" initials="尚甲" userId="S::u007547e@icho2.osaka-u.ac.jp::b2a5f177-e61e-4f98-bc9d-bc8789b87e7a" providerId="AD"/>
  <p188:author id="{7797E8EC-8A80-E359-450E-E64939E9E3CA}" name="吉賀　夏子" initials="" userId="S::u850940i@icho2.osaka-u.ac.jp::e68ad402-847c-468b-b372-d3f759afe0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5BE"/>
    <a:srgbClr val="2F4363"/>
    <a:srgbClr val="F57D2F"/>
    <a:srgbClr val="5C6F87"/>
    <a:srgbClr val="582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789B80-F642-924F-9723-98F472D97BC8}" v="4" dt="2026-03-30T04:54:07.6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01"/>
    <p:restoredTop sz="72585"/>
  </p:normalViewPr>
  <p:slideViewPr>
    <p:cSldViewPr snapToGrid="0">
      <p:cViewPr>
        <p:scale>
          <a:sx n="127" d="100"/>
          <a:sy n="127" d="100"/>
        </p:scale>
        <p:origin x="1848" y="64"/>
      </p:cViewPr>
      <p:guideLst/>
    </p:cSldViewPr>
  </p:slideViewPr>
  <p:notesTextViewPr>
    <p:cViewPr>
      <p:scale>
        <a:sx n="130" d="100"/>
        <a:sy n="13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s Voulgaris" userId="552682f2348a3cfc" providerId="LiveId" clId="{25451AFB-442B-5044-AD22-07F1E9DF463C}"/>
    <pc:docChg chg="undo custSel modSld">
      <pc:chgData name="Nikolaos Voulgaris" userId="552682f2348a3cfc" providerId="LiveId" clId="{25451AFB-442B-5044-AD22-07F1E9DF463C}" dt="2026-03-30T05:01:03.843" v="214" actId="20577"/>
      <pc:docMkLst>
        <pc:docMk/>
      </pc:docMkLst>
      <pc:sldChg chg="modSp mod">
        <pc:chgData name="Nikolaos Voulgaris" userId="552682f2348a3cfc" providerId="LiveId" clId="{25451AFB-442B-5044-AD22-07F1E9DF463C}" dt="2026-03-30T04:57:32.994" v="198" actId="14100"/>
        <pc:sldMkLst>
          <pc:docMk/>
          <pc:sldMk cId="2706398690" sldId="716"/>
        </pc:sldMkLst>
        <pc:spChg chg="mod">
          <ac:chgData name="Nikolaos Voulgaris" userId="552682f2348a3cfc" providerId="LiveId" clId="{25451AFB-442B-5044-AD22-07F1E9DF463C}" dt="2026-03-30T04:57:32.994" v="198" actId="14100"/>
          <ac:spMkLst>
            <pc:docMk/>
            <pc:sldMk cId="2706398690" sldId="716"/>
            <ac:spMk id="47" creationId="{24A26E8B-D3DD-5C54-D4D2-98064E61F789}"/>
          </ac:spMkLst>
        </pc:spChg>
        <pc:picChg chg="mod">
          <ac:chgData name="Nikolaos Voulgaris" userId="552682f2348a3cfc" providerId="LiveId" clId="{25451AFB-442B-5044-AD22-07F1E9DF463C}" dt="2026-03-30T04:57:29.647" v="197" actId="1076"/>
          <ac:picMkLst>
            <pc:docMk/>
            <pc:sldMk cId="2706398690" sldId="716"/>
            <ac:picMk id="8" creationId="{035710D5-074B-DD3C-1F8F-10E2DC8A7DB2}"/>
          </ac:picMkLst>
        </pc:picChg>
      </pc:sldChg>
      <pc:sldChg chg="modSp mod">
        <pc:chgData name="Nikolaos Voulgaris" userId="552682f2348a3cfc" providerId="LiveId" clId="{25451AFB-442B-5044-AD22-07F1E9DF463C}" dt="2026-03-30T04:57:03.506" v="194" actId="20577"/>
        <pc:sldMkLst>
          <pc:docMk/>
          <pc:sldMk cId="2232581397" sldId="718"/>
        </pc:sldMkLst>
        <pc:spChg chg="mod">
          <ac:chgData name="Nikolaos Voulgaris" userId="552682f2348a3cfc" providerId="LiveId" clId="{25451AFB-442B-5044-AD22-07F1E9DF463C}" dt="2026-03-30T04:57:03.506" v="194" actId="20577"/>
          <ac:spMkLst>
            <pc:docMk/>
            <pc:sldMk cId="2232581397" sldId="718"/>
            <ac:spMk id="14" creationId="{7A8FB982-B77B-7773-D936-CE586EE8574C}"/>
          </ac:spMkLst>
        </pc:spChg>
      </pc:sldChg>
      <pc:sldChg chg="modSp mod">
        <pc:chgData name="Nikolaos Voulgaris" userId="552682f2348a3cfc" providerId="LiveId" clId="{25451AFB-442B-5044-AD22-07F1E9DF463C}" dt="2026-03-30T05:01:03.843" v="214" actId="20577"/>
        <pc:sldMkLst>
          <pc:docMk/>
          <pc:sldMk cId="2387358962" sldId="719"/>
        </pc:sldMkLst>
        <pc:spChg chg="mod">
          <ac:chgData name="Nikolaos Voulgaris" userId="552682f2348a3cfc" providerId="LiveId" clId="{25451AFB-442B-5044-AD22-07F1E9DF463C}" dt="2026-03-30T05:01:03.843" v="214" actId="20577"/>
          <ac:spMkLst>
            <pc:docMk/>
            <pc:sldMk cId="2387358962" sldId="719"/>
            <ac:spMk id="5" creationId="{28DA2651-544F-FA4E-7B33-4188B0CD2446}"/>
          </ac:spMkLst>
        </pc:spChg>
      </pc:sldChg>
      <pc:sldChg chg="modSp mod modNotesTx">
        <pc:chgData name="Nikolaos Voulgaris" userId="552682f2348a3cfc" providerId="LiveId" clId="{25451AFB-442B-5044-AD22-07F1E9DF463C}" dt="2026-03-30T04:56:46.093" v="184" actId="1035"/>
        <pc:sldMkLst>
          <pc:docMk/>
          <pc:sldMk cId="3859950363" sldId="720"/>
        </pc:sldMkLst>
        <pc:spChg chg="mod">
          <ac:chgData name="Nikolaos Voulgaris" userId="552682f2348a3cfc" providerId="LiveId" clId="{25451AFB-442B-5044-AD22-07F1E9DF463C}" dt="2026-03-30T04:56:33.276" v="161" actId="120"/>
          <ac:spMkLst>
            <pc:docMk/>
            <pc:sldMk cId="3859950363" sldId="720"/>
            <ac:spMk id="41" creationId="{D2DD387A-A0CB-0C15-FA30-4E6A126691D0}"/>
          </ac:spMkLst>
        </pc:spChg>
        <pc:spChg chg="mod">
          <ac:chgData name="Nikolaos Voulgaris" userId="552682f2348a3cfc" providerId="LiveId" clId="{25451AFB-442B-5044-AD22-07F1E9DF463C}" dt="2026-03-30T04:54:50.347" v="154" actId="20577"/>
          <ac:spMkLst>
            <pc:docMk/>
            <pc:sldMk cId="3859950363" sldId="720"/>
            <ac:spMk id="47" creationId="{24A26E8B-D3DD-5C54-D4D2-98064E61F789}"/>
          </ac:spMkLst>
        </pc:spChg>
        <pc:picChg chg="mod">
          <ac:chgData name="Nikolaos Voulgaris" userId="552682f2348a3cfc" providerId="LiveId" clId="{25451AFB-442B-5044-AD22-07F1E9DF463C}" dt="2026-03-30T04:56:46.093" v="184" actId="1035"/>
          <ac:picMkLst>
            <pc:docMk/>
            <pc:sldMk cId="3859950363" sldId="720"/>
            <ac:picMk id="51" creationId="{ECE18660-9C32-15D1-6D17-2546910318A2}"/>
          </ac:picMkLst>
        </pc:picChg>
        <pc:picChg chg="mod">
          <ac:chgData name="Nikolaos Voulgaris" userId="552682f2348a3cfc" providerId="LiveId" clId="{25451AFB-442B-5044-AD22-07F1E9DF463C}" dt="2026-03-30T04:54:24.971" v="138" actId="1038"/>
          <ac:picMkLst>
            <pc:docMk/>
            <pc:sldMk cId="3859950363" sldId="720"/>
            <ac:picMk id="53" creationId="{B059DC12-9803-B098-6270-8AF739694F09}"/>
          </ac:picMkLst>
        </pc:picChg>
        <pc:picChg chg="mod">
          <ac:chgData name="Nikolaos Voulgaris" userId="552682f2348a3cfc" providerId="LiveId" clId="{25451AFB-442B-5044-AD22-07F1E9DF463C}" dt="2026-03-30T04:54:15.892" v="119" actId="1037"/>
          <ac:picMkLst>
            <pc:docMk/>
            <pc:sldMk cId="3859950363" sldId="720"/>
            <ac:picMk id="55" creationId="{65F57432-1B25-29C1-048C-DA5EB19E9DE5}"/>
          </ac:picMkLst>
        </pc:picChg>
        <pc:picChg chg="mod">
          <ac:chgData name="Nikolaos Voulgaris" userId="552682f2348a3cfc" providerId="LiveId" clId="{25451AFB-442B-5044-AD22-07F1E9DF463C}" dt="2026-03-30T04:56:42.390" v="183" actId="1035"/>
          <ac:picMkLst>
            <pc:docMk/>
            <pc:sldMk cId="3859950363" sldId="720"/>
            <ac:picMk id="57" creationId="{B6C37FCD-9B83-A785-0663-EE670478DA5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39C126D9-A2F5-4041-B2B6-AF402A934E16}" type="datetimeFigureOut">
              <a:rPr kumimoji="1" lang="ja-JP" altLang="en-US" smtClean="0"/>
              <a:t>2026/3/30</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AD6DF9AA-5AB5-4326-9CCD-AA97D5B6B7BE}" type="slidenum">
              <a:rPr kumimoji="1" lang="ja-JP" altLang="en-US" smtClean="0"/>
              <a:t>‹#›</a:t>
            </a:fld>
            <a:endParaRPr kumimoji="1" lang="ja-JP" altLang="en-US"/>
          </a:p>
        </p:txBody>
      </p:sp>
    </p:spTree>
    <p:extLst>
      <p:ext uri="{BB962C8B-B14F-4D97-AF65-F5344CB8AC3E}">
        <p14:creationId xmlns:p14="http://schemas.microsoft.com/office/powerpoint/2010/main" val="656179295"/>
      </p:ext>
    </p:extLst>
  </p:cSld>
  <p:clrMap bg1="lt1" tx1="dk1" bg2="lt2" tx2="dk2" accent1="accent1" accent2="accent2" accent3="accent3" accent4="accent4" accent5="accent5" accent6="accent6" hlink="hlink" folHlink="folHlink"/>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Topic:Purpose</a:t>
            </a:r>
            <a:r>
              <a:rPr kumimoji="1" lang="en-US" altLang="ja-JP" dirty="0"/>
              <a:t> of This Material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lang="en-US" altLang="ja-JP" sz="900" b="0" dirty="0">
              <a:latin typeface="Calibri" panose="020F0502020204030204" pitchFamily="34" charset="0"/>
              <a:cs typeface="Calibri" panose="020F0502020204030204" pitchFamily="34" charset="0"/>
            </a:endParaRPr>
          </a:p>
          <a:p>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r>
              <a:rPr lang="en-US" dirty="0"/>
              <a:t>This material introduces “Publishing and Utilizing triple I F Images via OUKA”, as one example of research data management practices, expected of humanities researchers.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r>
              <a:rPr lang="en-US" dirty="0"/>
              <a:t>This material introduces “Publishing and Utilizing IIIF Images via OUKA” as one example of research data management practices expected of humanities researchers.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1</a:t>
            </a:fld>
            <a:endParaRPr kumimoji="1" lang="ja-JP" altLang="en-US"/>
          </a:p>
        </p:txBody>
      </p:sp>
    </p:spTree>
    <p:extLst>
      <p:ext uri="{BB962C8B-B14F-4D97-AF65-F5344CB8AC3E}">
        <p14:creationId xmlns:p14="http://schemas.microsoft.com/office/powerpoint/2010/main" val="2594543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en-US" altLang="ja-JP" dirty="0" err="1"/>
              <a:t>Topic:</a:t>
            </a:r>
            <a:r>
              <a:rPr lang="en-US" altLang="ja-JP" sz="900" dirty="0" err="1"/>
              <a:t>Management</a:t>
            </a:r>
            <a:r>
              <a:rPr lang="en-US" altLang="ja-JP" sz="900" dirty="0"/>
              <a:t> and Publication of Research Results</a:t>
            </a:r>
            <a:r>
              <a:rPr lang="el-GR" altLang="ja-JP" sz="900" dirty="0"/>
              <a:t>/</a:t>
            </a:r>
            <a:r>
              <a:rPr lang="en-GB" altLang="ja-JP" sz="900" dirty="0"/>
              <a:t>Structure</a:t>
            </a:r>
            <a:r>
              <a:rPr lang="en-US" altLang="ja-JP" sz="900" dirty="0"/>
              <a:t> of the Teaching Materials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lang="en-US" b="0" dirty="0"/>
              <a:t>Among the various areas within the digital humanities, the handling of images, where the need for data sharing in the humanities is particularly high, has seen the most progress in both research and practical applications.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Specifically, the International Image Interoperability Framework, commonly known as triple I F, is </a:t>
            </a:r>
            <a:r>
              <a:rPr lang="en-US" altLang="ja-JP" sz="900" dirty="0">
                <a:latin typeface="Helvetica" pitchFamily="2" charset="0"/>
              </a:rPr>
              <a:t>a set of open standards for delivering high-quality, attributed digital objects online at scale, enabling to promote the online publication and reuse of original images of cultural heritage materials, such as rare books</a:t>
            </a:r>
            <a:r>
              <a:rPr lang="en-US" b="0" dirty="0"/>
              <a:t>. Image publication based on that standard is already taking place worldwide.</a:t>
            </a:r>
          </a:p>
          <a:p>
            <a:r>
              <a:rPr lang="en-US" b="0" dirty="0"/>
              <a:t>This material is designed to not only teach the methods for managing and publishing data included in papers and presentations as research results, but also the use and reuse of images through the triple I F framework.</a:t>
            </a:r>
          </a:p>
          <a:p>
            <a:r>
              <a:rPr lang="en-US" b="0" dirty="0"/>
              <a:t>It also introduces the basics of working with triple I F, and examples of applied use that may serve as inspiration for research or classroom activities.</a:t>
            </a:r>
          </a:p>
          <a:p>
            <a:r>
              <a:rPr lang="en-US" dirty="0"/>
              <a:t>We hope this material serves as a helpful reference. </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b="0" dirty="0"/>
          </a:p>
          <a:p>
            <a:r>
              <a:rPr lang="en-US" b="0" dirty="0"/>
              <a:t>Among the various areas within the digital humanities, the handling of images, where the need for data sharing in the humanities is particularly high, has seen the most progress in both research and practical applications.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dirty="0"/>
              <a:t>Specifically, the International Image Interoperability Framework, commonly known as IIIF, is </a:t>
            </a:r>
            <a:r>
              <a:rPr lang="en-US" altLang="ja-JP" sz="900" dirty="0">
                <a:latin typeface="Helvetica" pitchFamily="2" charset="0"/>
              </a:rPr>
              <a:t>a set of open standards for delivering high-quality, attributed digital objects online at scale, enabling to promote the online publication and reuse of original images of cultural heritage materials, such as rare books</a:t>
            </a:r>
            <a:r>
              <a:rPr lang="en-US" b="0" dirty="0"/>
              <a:t>. Image publication based on that standard is already taking place worldwide.</a:t>
            </a:r>
          </a:p>
          <a:p>
            <a:r>
              <a:rPr lang="en-US" b="0" dirty="0"/>
              <a:t>This material is designed to not only teach the methods for managing and publishing data included in papers and presentations as research results, but also the use and reuse of images through the IIIF framework.</a:t>
            </a:r>
          </a:p>
          <a:p>
            <a:r>
              <a:rPr lang="en-US" b="0" dirty="0"/>
              <a:t>It also introduces the basics of working with IIIF and examples of applied use that may serve as inspiration for research or classroom activities.</a:t>
            </a:r>
          </a:p>
          <a:p>
            <a:r>
              <a:rPr lang="en-US" dirty="0"/>
              <a:t>We hope this material serves as a helpful reference. </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dirty="0"/>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10</a:t>
            </a:fld>
            <a:endParaRPr kumimoji="1" lang="ja-JP" altLang="en-US"/>
          </a:p>
        </p:txBody>
      </p:sp>
    </p:spTree>
    <p:extLst>
      <p:ext uri="{BB962C8B-B14F-4D97-AF65-F5344CB8AC3E}">
        <p14:creationId xmlns:p14="http://schemas.microsoft.com/office/powerpoint/2010/main" val="489736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algn="l"/>
            <a:r>
              <a:rPr kumimoji="1" lang="en-US" altLang="ja-JP" dirty="0" err="1"/>
              <a:t>Topic:</a:t>
            </a:r>
            <a:r>
              <a:rPr lang="en-US" altLang="ja-JP" sz="900" dirty="0" err="1"/>
              <a:t>Management</a:t>
            </a:r>
            <a:r>
              <a:rPr lang="en-US" altLang="ja-JP" sz="900" dirty="0"/>
              <a:t> and Publication of Research Results</a:t>
            </a:r>
            <a:r>
              <a:rPr lang="el-GR" altLang="ja-JP" sz="900" dirty="0"/>
              <a:t>/</a:t>
            </a:r>
            <a:r>
              <a:rPr lang="en-GB" altLang="ja-JP" sz="900" dirty="0"/>
              <a:t>Structure</a:t>
            </a:r>
            <a:r>
              <a:rPr lang="en-US" altLang="ja-JP" sz="900" dirty="0"/>
              <a:t> of the Teaching Materials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lang="en-US" dirty="0"/>
              <a:t>At The University of Osaka, research output data can be published through the institutional repository OUKA.</a:t>
            </a:r>
          </a:p>
          <a:p>
            <a:r>
              <a:rPr lang="en-US" dirty="0"/>
              <a:t>OUKA, as the university’s repository, allows any University of Osaka faculty member to register and publish their research outputs.</a:t>
            </a:r>
          </a:p>
          <a:p>
            <a:r>
              <a:rPr lang="en-US" dirty="0"/>
              <a:t>The university ensures long-term preservation and public access, so there is no cost incurred.</a:t>
            </a:r>
          </a:p>
          <a:p>
            <a:r>
              <a:rPr lang="en-US" dirty="0"/>
              <a:t>In addition to journal articles, various types of research reports and presentation materials from academic conferences can also be registered.</a:t>
            </a:r>
          </a:p>
          <a:p>
            <a:r>
              <a:rPr lang="en-US" dirty="0"/>
              <a:t>It is also possible to register publication supporting data, including triple I F images used in publications.</a:t>
            </a:r>
          </a:p>
          <a:p>
            <a:r>
              <a:rPr lang="en-US" dirty="0"/>
              <a:t>The library provides support for digitizing bulletins and university journals, investigating publisher copyright policies, and assigning persistent identifiers such as D O eyes.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dirty="0"/>
              <a:t>At The University of Osaka, research output data can be published through the institutional repository OUKA.</a:t>
            </a:r>
          </a:p>
          <a:p>
            <a:r>
              <a:rPr lang="en-US" dirty="0"/>
              <a:t>OUKA, as the university’s repository, allows any University of Osaka faculty member to register and publish their research outputs.</a:t>
            </a:r>
          </a:p>
          <a:p>
            <a:r>
              <a:rPr lang="en-US" dirty="0"/>
              <a:t>The university ensures long-term preservation and public access, so there is no cost incurred.</a:t>
            </a:r>
          </a:p>
          <a:p>
            <a:r>
              <a:rPr lang="en-US" dirty="0"/>
              <a:t>In addition to journal articles, various types of research reports and presentation materials from academic conferences can also be registered.</a:t>
            </a:r>
          </a:p>
          <a:p>
            <a:r>
              <a:rPr lang="en-US" dirty="0"/>
              <a:t>It is also possible to register publication supporting data, including IIIF images used in publications.</a:t>
            </a:r>
          </a:p>
          <a:p>
            <a:r>
              <a:rPr lang="en-US" dirty="0"/>
              <a:t>The library provides support for digitizing bulletins and university journals, investigating publisher copyright policies, and assigning persistent identifiers such as D O 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lang="en-US" altLang="ja-JP"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11</a:t>
            </a:fld>
            <a:endParaRPr kumimoji="1" lang="ja-JP" altLang="en-US"/>
          </a:p>
        </p:txBody>
      </p:sp>
    </p:spTree>
    <p:extLst>
      <p:ext uri="{BB962C8B-B14F-4D97-AF65-F5344CB8AC3E}">
        <p14:creationId xmlns:p14="http://schemas.microsoft.com/office/powerpoint/2010/main" val="2342757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504825"/>
            <a:ext cx="5959475" cy="3352800"/>
          </a:xfrm>
        </p:spPr>
      </p:sp>
      <p:sp>
        <p:nvSpPr>
          <p:cNvPr id="3" name="ノート プレースホルダー 2"/>
          <p:cNvSpPr>
            <a:spLocks noGrp="1"/>
          </p:cNvSpPr>
          <p:nvPr>
            <p:ph type="body" idx="1"/>
          </p:nvPr>
        </p:nvSpPr>
        <p:spPr/>
        <p:txBody>
          <a:bodyPr/>
          <a:lstStyle/>
          <a:p>
            <a:pPr algn="l"/>
            <a:r>
              <a:rPr kumimoji="1" lang="en-US" altLang="ja-JP" dirty="0" err="1"/>
              <a:t>Topic:</a:t>
            </a:r>
            <a:r>
              <a:rPr lang="en-US" altLang="ja-JP" sz="900" dirty="0" err="1"/>
              <a:t>Management</a:t>
            </a:r>
            <a:r>
              <a:rPr lang="en-US" altLang="ja-JP" sz="900" dirty="0"/>
              <a:t> and Publication of Research Results</a:t>
            </a:r>
            <a:r>
              <a:rPr lang="el-GR" altLang="ja-JP" sz="900" dirty="0"/>
              <a:t>/</a:t>
            </a:r>
            <a:r>
              <a:rPr lang="en-GB" altLang="ja-JP" sz="900" dirty="0"/>
              <a:t>Structure</a:t>
            </a:r>
            <a:r>
              <a:rPr lang="en-US" altLang="ja-JP" sz="900" dirty="0"/>
              <a:t> of the Teaching Materials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kumimoji="1" lang="en-US" altLang="ja-JP" dirty="0"/>
          </a:p>
          <a:p>
            <a:endParaRPr kumimoji="1" lang="en-US" altLang="ja-JP" dirty="0"/>
          </a:p>
          <a:p>
            <a:r>
              <a:rPr lang="en-US" altLang="ja-JP" sz="900" b="0" i="0" u="none" strike="noStrike" dirty="0">
                <a:solidFill>
                  <a:srgbClr val="000000"/>
                </a:solidFill>
                <a:effectLst/>
                <a:latin typeface="游ゴシック"/>
                <a:ea typeface="游ゴシック"/>
              </a:rPr>
              <a:t>```text</a:t>
            </a:r>
          </a:p>
          <a:p>
            <a:r>
              <a:rPr lang="en-US" dirty="0"/>
              <a:t>This program is composed of seven videos, and the content is as shown.</a:t>
            </a:r>
          </a:p>
          <a:p>
            <a:r>
              <a:rPr lang="en-US" dirty="0"/>
              <a:t>In Section 1, we explain the purpose and objective of this material; in Section 2, we focus on research data management.</a:t>
            </a:r>
          </a:p>
          <a:p>
            <a:r>
              <a:rPr lang="en-US" dirty="0"/>
              <a:t>Sections 3 to 6, cover an overview of triple I F, and the steps up to publishing triple I F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a:ea typeface="游ゴシック"/>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a:ea typeface="游ゴシック"/>
              </a:rPr>
              <a:t>```description</a:t>
            </a:r>
            <a:endParaRPr kumimoji="1" lang="en-US" altLang="ja-JP" dirty="0">
              <a:latin typeface="游ゴシック"/>
              <a:ea typeface="游ゴシック"/>
            </a:endParaRPr>
          </a:p>
          <a:p>
            <a:r>
              <a:rPr lang="en-US" dirty="0"/>
              <a:t>This program is composed of seven videos, and the content is as shown.</a:t>
            </a:r>
          </a:p>
          <a:p>
            <a:r>
              <a:rPr lang="en-US" dirty="0"/>
              <a:t>In Section 1, we explain the purpose and objective of this material; in Section 2, we focus on research data management.</a:t>
            </a:r>
          </a:p>
          <a:p>
            <a:r>
              <a:rPr lang="en-US" dirty="0"/>
              <a:t>Sections 3 to 6, cover an overview of IIIF and the steps up to publishing IIIF images.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a:ea typeface="游ゴシック"/>
              </a:rPr>
              <a:t>```</a:t>
            </a:r>
            <a:endParaRPr lang="en-US" altLang="ja-JP" dirty="0">
              <a:latin typeface="游ゴシック"/>
              <a:ea typeface="游ゴシック"/>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A9C2C880-4691-40F3-8CCE-18AAE8C1923B}" type="slidenum">
              <a:rPr kumimoji="1" lang="ja-JP" altLang="en-US" smtClean="0"/>
              <a:t>12</a:t>
            </a:fld>
            <a:endParaRPr kumimoji="1" lang="ja-JP" altLang="en-US"/>
          </a:p>
        </p:txBody>
      </p:sp>
    </p:spTree>
    <p:extLst>
      <p:ext uri="{BB962C8B-B14F-4D97-AF65-F5344CB8AC3E}">
        <p14:creationId xmlns:p14="http://schemas.microsoft.com/office/powerpoint/2010/main" val="130344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97843-6BF8-CCCC-0164-90533BEF18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71C9F02-B333-3097-6335-5CF89B2B5C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B2A73F5-A431-08C0-908D-5C15EBAEFFA8}"/>
              </a:ext>
            </a:extLst>
          </p:cNvPr>
          <p:cNvSpPr>
            <a:spLocks noGrp="1"/>
          </p:cNvSpPr>
          <p:nvPr>
            <p:ph type="body" idx="1"/>
          </p:nvPr>
        </p:nvSpPr>
        <p:spPr/>
        <p:txBody>
          <a:bodyPr/>
          <a:lstStyle/>
          <a:p>
            <a:pPr algn="l"/>
            <a:r>
              <a:rPr kumimoji="1" lang="en-US" altLang="ja-JP" b="0" i="0" dirty="0" err="1"/>
              <a:t>Topic:</a:t>
            </a:r>
            <a:r>
              <a:rPr lang="en-US" altLang="ja-JP" sz="900" b="0" i="0" dirty="0" err="1"/>
              <a:t>Management</a:t>
            </a:r>
            <a:r>
              <a:rPr lang="en-US" altLang="ja-JP" sz="900" b="0" i="0" dirty="0"/>
              <a:t> and Publication of Research Results</a:t>
            </a:r>
            <a:r>
              <a:rPr lang="el-GR" altLang="ja-JP" sz="900" b="0" i="0" dirty="0"/>
              <a:t>/</a:t>
            </a:r>
            <a:r>
              <a:rPr lang="en-GB" altLang="ja-JP" sz="900" b="0" i="0" dirty="0"/>
              <a:t>Structure</a:t>
            </a:r>
            <a:r>
              <a:rPr lang="en-US" altLang="ja-JP" sz="900" b="0" i="0" dirty="0"/>
              <a:t> of the Teaching Materials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dirty="0" err="1">
                <a:latin typeface="Calibri" panose="020F0502020204030204" pitchFamily="34" charset="0"/>
                <a:cs typeface="Calibri" panose="020F0502020204030204" pitchFamily="34" charset="0"/>
              </a:rPr>
              <a:t>Voice:Joanna</a:t>
            </a:r>
            <a:endParaRPr kumimoji="1" lang="en-US" altLang="ja-JP" b="0" i="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a:ea typeface="游ゴシック"/>
              </a:rPr>
              <a:t>```text</a:t>
            </a:r>
          </a:p>
          <a:p>
            <a:r>
              <a:rPr lang="en-US" b="0" i="0" dirty="0"/>
              <a:t>As a resource for understanding the background of this material, educational materials titled Fundamentals of research data management in the open science era, can be found available online at the university of Osaka’s repository, OUKA. The material is available as on demand videos, pdf and </a:t>
            </a:r>
            <a:r>
              <a:rPr lang="en-US" b="0" i="0" dirty="0" err="1"/>
              <a:t>powerpoint</a:t>
            </a:r>
            <a:r>
              <a:rPr lang="en-US" b="0" i="0" dirty="0"/>
              <a:t> format. We encourage you to take a look at them, alongside this material.</a:t>
            </a:r>
          </a:p>
          <a:p>
            <a:r>
              <a:rPr lang="en-US" altLang="ja-JP" sz="900" b="0" i="0" u="none" strike="noStrike" dirty="0">
                <a:solidFill>
                  <a:srgbClr val="000000"/>
                </a:solidFill>
                <a:effectLst/>
                <a:latin typeface="游ゴシック"/>
                <a:ea typeface="游ゴシック"/>
              </a:rPr>
              <a:t>```</a:t>
            </a:r>
            <a:endParaRPr kumimoji="1" lang="en-US" altLang="ja-JP" sz="900" b="0" i="0" dirty="0">
              <a:latin typeface="游ゴシック"/>
              <a:ea typeface="游ゴシック"/>
            </a:endParaRPr>
          </a:p>
          <a:p>
            <a:endParaRPr kumimoji="1" lang="en-US" altLang="ja-JP" sz="900" b="0" i="0" dirty="0"/>
          </a:p>
          <a:p>
            <a:r>
              <a:rPr lang="en-US" altLang="ja-JP" sz="900" b="0" i="0" u="none" strike="noStrike" dirty="0">
                <a:solidFill>
                  <a:srgbClr val="000000"/>
                </a:solidFill>
                <a:effectLst/>
                <a:latin typeface="游ゴシック"/>
                <a:ea typeface="游ゴシック"/>
              </a:rPr>
              <a:t>```description</a:t>
            </a:r>
            <a:endParaRPr kumimoji="1" lang="en-US" altLang="ja-JP" b="0" i="0" dirty="0">
              <a:latin typeface="游ゴシック"/>
              <a:ea typeface="游ゴシック"/>
            </a:endParaRPr>
          </a:p>
          <a:p>
            <a:r>
              <a:rPr lang="en-US" b="0" i="0" dirty="0"/>
              <a:t>As a resource for understanding the background of this material, educational materials titled Fundamentals of research data management in the open science era, can be found available online at the university of Osaka’s repository, OUKA. The material is available as on demand videos, pdf and </a:t>
            </a:r>
            <a:r>
              <a:rPr lang="en-US" b="0" i="0" dirty="0" err="1"/>
              <a:t>powerpoint</a:t>
            </a:r>
            <a:r>
              <a:rPr lang="en-US" b="0" i="0" dirty="0"/>
              <a:t> format. We encourage you to take a look at them, alongside this material.</a:t>
            </a:r>
          </a:p>
          <a:p>
            <a:r>
              <a:rPr lang="en-US" altLang="ja-JP" sz="900" b="0" i="0" u="none" strike="noStrike" dirty="0">
                <a:solidFill>
                  <a:srgbClr val="000000"/>
                </a:solidFill>
                <a:effectLst/>
                <a:latin typeface="游ゴシック"/>
                <a:ea typeface="游ゴシック"/>
              </a:rPr>
              <a:t>```</a:t>
            </a:r>
            <a:endParaRPr kumimoji="1" lang="en-US" altLang="ja-JP" sz="900" b="0" i="0" dirty="0">
              <a:latin typeface="游ゴシック"/>
              <a:ea typeface="游ゴシック"/>
            </a:endParaRPr>
          </a:p>
          <a:p>
            <a:endParaRPr kumimoji="1" lang="en-US" altLang="ja-JP" b="0" i="0" dirty="0"/>
          </a:p>
        </p:txBody>
      </p:sp>
      <p:sp>
        <p:nvSpPr>
          <p:cNvPr id="4" name="スライド番号プレースホルダー 3">
            <a:extLst>
              <a:ext uri="{FF2B5EF4-FFF2-40B4-BE49-F238E27FC236}">
                <a16:creationId xmlns:a16="http://schemas.microsoft.com/office/drawing/2014/main" id="{6C74345A-D22B-810E-6A58-9642BAA45611}"/>
              </a:ext>
            </a:extLst>
          </p:cNvPr>
          <p:cNvSpPr>
            <a:spLocks noGrp="1"/>
          </p:cNvSpPr>
          <p:nvPr>
            <p:ph type="sldNum" sz="quarter" idx="5"/>
          </p:nvPr>
        </p:nvSpPr>
        <p:spPr/>
        <p:txBody>
          <a:bodyPr/>
          <a:lstStyle/>
          <a:p>
            <a:fld id="{AD6DF9AA-5AB5-4326-9CCD-AA97D5B6B7BE}" type="slidenum">
              <a:rPr kumimoji="1" lang="ja-JP" altLang="en-US" smtClean="0"/>
              <a:t>13</a:t>
            </a:fld>
            <a:endParaRPr kumimoji="1" lang="ja-JP" altLang="en-US"/>
          </a:p>
        </p:txBody>
      </p:sp>
    </p:spTree>
    <p:extLst>
      <p:ext uri="{BB962C8B-B14F-4D97-AF65-F5344CB8AC3E}">
        <p14:creationId xmlns:p14="http://schemas.microsoft.com/office/powerpoint/2010/main" val="225246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Topic:Objective</a:t>
            </a:r>
            <a:r>
              <a:rPr kumimoji="1" lang="en-US" altLang="ja-JP" dirty="0"/>
              <a:t> of This Material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lang="en-US" altLang="ja-JP" sz="900" b="0" dirty="0">
              <a:latin typeface="Calibri" panose="020F0502020204030204" pitchFamily="34" charset="0"/>
              <a:cs typeface="Calibri" panose="020F0502020204030204" pitchFamily="34" charset="0"/>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2</a:t>
            </a:fld>
            <a:endParaRPr kumimoji="1" lang="ja-JP" altLang="en-US"/>
          </a:p>
        </p:txBody>
      </p:sp>
    </p:spTree>
    <p:extLst>
      <p:ext uri="{BB962C8B-B14F-4D97-AF65-F5344CB8AC3E}">
        <p14:creationId xmlns:p14="http://schemas.microsoft.com/office/powerpoint/2010/main" val="211946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Topic:Objective</a:t>
            </a:r>
            <a:r>
              <a:rPr kumimoji="1" lang="en-US" altLang="ja-JP" dirty="0"/>
              <a:t> of This Material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lang="en-US" altLang="ja-JP" sz="900" b="0" dirty="0">
              <a:latin typeface="Calibri" panose="020F0502020204030204" pitchFamily="34" charset="0"/>
              <a:cs typeface="Calibri" panose="020F0502020204030204" pitchFamily="34" charset="0"/>
            </a:endParaRPr>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dirty="0"/>
          </a:p>
          <a:p>
            <a:r>
              <a:rPr lang="en-US" dirty="0"/>
              <a:t>Data management and sharing, are they necessary for research in the humanities?</a:t>
            </a:r>
          </a:p>
          <a:p>
            <a:r>
              <a:rPr lang="en-US" dirty="0"/>
              <a:t>The humanities value individual insight and the accumulation of steady, long-term research. Therefore, many people may think that creating research data and sharing results doesn’t apply to this field. </a:t>
            </a:r>
          </a:p>
          <a:p>
            <a:r>
              <a:rPr lang="en-US" dirty="0"/>
              <a:t>Even when engineering or information science methods are used in the humanities, many people don’t know how to manage or publish research data, and it ends up being dealt with on an ad hoc basis.</a:t>
            </a:r>
            <a:br>
              <a:rPr lang="en-US" dirty="0"/>
            </a:b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r>
              <a:rPr lang="en-US" dirty="0"/>
              <a:t>Data management and sharing, are they necessary for research in the humanities?</a:t>
            </a:r>
          </a:p>
          <a:p>
            <a:r>
              <a:rPr lang="en-US" dirty="0"/>
              <a:t>The humanities value individual insight and the accumulation of steady, long-term research. Therefore, many people may think that creating research data and sharing results doesn’t apply to this field.</a:t>
            </a:r>
          </a:p>
          <a:p>
            <a:r>
              <a:rPr lang="en-US" dirty="0"/>
              <a:t>Even when engineering or information science methods are used in the humanities, many people don’t know how to manage or publish research data, and it ends up being dealt with on an ad hoc basis.</a:t>
            </a:r>
            <a:br>
              <a:rPr lang="en-US" dirty="0"/>
            </a:b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3</a:t>
            </a:fld>
            <a:endParaRPr kumimoji="1" lang="ja-JP" altLang="en-US"/>
          </a:p>
        </p:txBody>
      </p:sp>
    </p:spTree>
    <p:extLst>
      <p:ext uri="{BB962C8B-B14F-4D97-AF65-F5344CB8AC3E}">
        <p14:creationId xmlns:p14="http://schemas.microsoft.com/office/powerpoint/2010/main" val="20843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Topic:Objective</a:t>
            </a:r>
            <a:r>
              <a:rPr kumimoji="1" lang="en-US" altLang="ja-JP" dirty="0"/>
              <a:t> of This Material</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lang="en-US" altLang="ja-JP" sz="900" b="0" dirty="0">
              <a:latin typeface="Calibri" panose="020F0502020204030204" pitchFamily="34" charset="0"/>
              <a:cs typeface="Calibri" panose="020F0502020204030204" pitchFamily="34" charset="0"/>
            </a:endParaRPr>
          </a:p>
          <a:p>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GB" altLang="ja-JP" dirty="0"/>
              <a:t>However, even in the humanities, properly managing and sharing your research data can help advance your research, as well as revitalize outreach efforts and student advising.</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GB" altLang="ja-JP" dirty="0"/>
              <a:t>However, even in the humanities, properly managing and sharing your research data can help advance your research, as well as revitalize outreach efforts and student advising.</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4</a:t>
            </a:fld>
            <a:endParaRPr kumimoji="1" lang="ja-JP" altLang="en-US"/>
          </a:p>
        </p:txBody>
      </p:sp>
    </p:spTree>
    <p:extLst>
      <p:ext uri="{BB962C8B-B14F-4D97-AF65-F5344CB8AC3E}">
        <p14:creationId xmlns:p14="http://schemas.microsoft.com/office/powerpoint/2010/main" val="237206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0" dirty="0"/>
              <a:t>Topic:</a:t>
            </a:r>
            <a:r>
              <a:rPr kumimoji="1" lang="en-GB" altLang="ja-JP" i="0" dirty="0"/>
              <a:t>The need for data sharing in the humanities and social sciences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dirty="0" err="1">
                <a:latin typeface="Calibri" panose="020F0502020204030204" pitchFamily="34" charset="0"/>
                <a:cs typeface="Calibri" panose="020F0502020204030204" pitchFamily="34" charset="0"/>
              </a:rPr>
              <a:t>Voice:Joanna</a:t>
            </a:r>
            <a:endParaRPr lang="en-US" altLang="ja-JP" sz="900" b="0" i="0" dirty="0">
              <a:latin typeface="Calibri" panose="020F0502020204030204" pitchFamily="34" charset="0"/>
              <a:cs typeface="Calibri" panose="020F0502020204030204" pitchFamily="34" charset="0"/>
            </a:endParaRPr>
          </a:p>
          <a:p>
            <a:endParaRPr kumimoji="1" lang="en-US" altLang="ja-JP" i="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r>
              <a:rPr lang="en-US" i="0" dirty="0"/>
              <a:t>These reasons are explained in detail in the Guide for Data Sharing in the Humanities and Social Sciences, published in November 2021, by the Japan Society for the Promotion of Science, JSPS.</a:t>
            </a:r>
          </a:p>
          <a:p>
            <a:r>
              <a:rPr lang="en-US" i="0" dirty="0"/>
              <a:t>According to “Humanities Column 1 (The Significance of Data Sharing in the Humanities)”, sharing data helps researcher awareness, through the process of organizing their research materials.</a:t>
            </a:r>
          </a:p>
          <a:p>
            <a:r>
              <a:rPr lang="en-US" i="0" dirty="0"/>
              <a:t>It also allows for the long-term preservation of research materials that are highly transparent and reproducible by anyone.</a:t>
            </a:r>
          </a:p>
          <a:p>
            <a:r>
              <a:rPr lang="en-US" i="0" dirty="0"/>
              <a:t>Furthermore, by releasing materials in a reusable format, it becomes more possible that secondary analysis and reuse by many people will lead to further research development.</a:t>
            </a:r>
          </a:p>
          <a:p>
            <a:r>
              <a:rPr lang="en-US" i="0" dirty="0"/>
              <a:t>Therefore, just as in the natural sciences, engineering, medicine, dentistry, and life sciences, it is necessary to consider data-sharing-oriented research practices, in order to make your research more useful, and impactful over the long term.</a:t>
            </a:r>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p>
          <a:p>
            <a:r>
              <a:rPr lang="en-US" i="0" dirty="0"/>
              <a:t>These reasons are explained in detail in the Guide for Data Sharing in the Humanities and Social Sciences, published in November 2021 by the Japan Society for the Promotion of Science, JSPS.</a:t>
            </a:r>
          </a:p>
          <a:p>
            <a:r>
              <a:rPr lang="en-US" i="0" dirty="0"/>
              <a:t>According to “Humanities Column 1 (The Significance of Data Sharing in the Humanities)”, sharing data helps researcher awareness, through the process of organizing their research materials.</a:t>
            </a:r>
          </a:p>
          <a:p>
            <a:r>
              <a:rPr lang="en-US" i="0" dirty="0"/>
              <a:t>It also allows for the long-term preservation of research materials that are highly transparent and reproducible by anyone.</a:t>
            </a:r>
          </a:p>
          <a:p>
            <a:r>
              <a:rPr lang="en-US" i="0" dirty="0"/>
              <a:t>Furthermore, by releasing materials in a reusable format, it becomes more possible that secondary analysis and reuse by many people will lead to further research development.</a:t>
            </a:r>
          </a:p>
          <a:p>
            <a:r>
              <a:rPr lang="en-US" i="0" dirty="0"/>
              <a:t>Therefore, just as in the natural sciences, engineering, medicine, dentistry, and life sciences, it is necessary to consider data-sharing-oriented research practices, in order to make your research more useful and impactful over the long term.</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p>
          <a:p>
            <a:endParaRPr kumimoji="1" lang="ja-JP" altLang="en-US" i="0"/>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5</a:t>
            </a:fld>
            <a:endParaRPr kumimoji="1" lang="ja-JP" altLang="en-US"/>
          </a:p>
        </p:txBody>
      </p:sp>
    </p:spTree>
    <p:extLst>
      <p:ext uri="{BB962C8B-B14F-4D97-AF65-F5344CB8AC3E}">
        <p14:creationId xmlns:p14="http://schemas.microsoft.com/office/powerpoint/2010/main" val="3704644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Topic:</a:t>
            </a:r>
            <a:r>
              <a:rPr kumimoji="1" lang="en-GB" altLang="ja-JP" dirty="0"/>
              <a:t>The need for data sharing in the humanities and social sciences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dirty="0" err="1">
                <a:latin typeface="Calibri" panose="020F0502020204030204" pitchFamily="34" charset="0"/>
                <a:cs typeface="Calibri" panose="020F0502020204030204" pitchFamily="34" charset="0"/>
              </a:rPr>
              <a:t>Voice:Joanna</a:t>
            </a:r>
            <a:endParaRPr kumimoji="1" lang="en-US" altLang="ja-JP"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r>
              <a:rPr lang="en-US" dirty="0"/>
              <a:t>The momentum for data sharing is increasing on a global scale. This reflects the growing trend of Open Science.</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Open science refers to the effort to practice data sharing as thoroughly as possible.</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According to the overview by the Research Center for Open Science and Data Platform at the National Institute of Informatics, open science refers to the principle of promoting research, through international joint research, and engagement with the general public, especially in today’s world, where data sharing online has become easier.</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It also refers to administrative initiatives based in the idea that publicly funded research should benefit society, including fair use of research funding, transparency, and open access to publications and other research results.</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However, it is extremely difficult for individual researchers to sustain open science activities, while simultaneously conducting their own research.</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sz="90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Momentum for data sharing—that is, open science—is growing globally.</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As discussed earlier, open science refers to the effort to practice research data sharing as much as possible.</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According to the overview by the Research Center for Open Science and Data Platform at the National Institute of Informatics, open science refers to the principle of promoting research through international joint research and engagement with the general public, especially in today’s world where data sharing online has become easier.</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It also refers to administrative initiatives based in the idea that publicly funded research should benefit society, including fair use of research funding, transparency, and open access to publications and other research results.</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However, it is extremely difficult for individual researchers to sustain open science activities while simultaneously conducting their own research.</a:t>
            </a:r>
            <a:b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b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dirty="0"/>
          </a:p>
          <a:p>
            <a:endParaRPr kumimoji="1" lang="en-US" altLang="ja-JP" dirty="0"/>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6</a:t>
            </a:fld>
            <a:endParaRPr kumimoji="1" lang="ja-JP" altLang="en-US"/>
          </a:p>
        </p:txBody>
      </p:sp>
    </p:spTree>
    <p:extLst>
      <p:ext uri="{BB962C8B-B14F-4D97-AF65-F5344CB8AC3E}">
        <p14:creationId xmlns:p14="http://schemas.microsoft.com/office/powerpoint/2010/main" val="3241092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0" i="0" dirty="0"/>
              <a:t>Topic:</a:t>
            </a:r>
            <a:r>
              <a:rPr kumimoji="1" lang="en-GB" altLang="ja-JP" b="0" i="0" dirty="0"/>
              <a:t>The need for data sharing in the humanities and social sciences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dirty="0" err="1">
                <a:latin typeface="Calibri" panose="020F0502020204030204" pitchFamily="34" charset="0"/>
                <a:cs typeface="Calibri" panose="020F0502020204030204" pitchFamily="34" charset="0"/>
              </a:rPr>
              <a:t>Voice:Joanna</a:t>
            </a:r>
            <a:endParaRPr lang="en-US" altLang="ja-JP" sz="900" b="0" i="0" dirty="0">
              <a:latin typeface="Calibri" panose="020F0502020204030204" pitchFamily="34" charset="0"/>
              <a:cs typeface="Calibri" panose="020F0502020204030204" pitchFamily="34" charset="0"/>
            </a:endParaRPr>
          </a:p>
          <a:p>
            <a:endParaRPr kumimoji="1" lang="en-US" altLang="ja-JP" b="0" i="0" dirty="0"/>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r>
              <a:rPr lang="en-US" b="0" i="0" dirty="0"/>
              <a:t>To that end, the Ministry of Education, Culture, Sports, Science and Technology, launched in 2022, the Developing a Research Data Ecosystem for the Promotion of Data-Driven Science initiative, with the National Institute of Informatics as a central hub, aiming to create a concrete path toward open science implementation.</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dirty="0"/>
          </a:p>
          <a:p>
            <a:endParaRPr kumimoji="1" lang="en-US" altLang="ja-JP" sz="900" b="0" i="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b="0" i="0" dirty="0"/>
          </a:p>
          <a:p>
            <a:r>
              <a:rPr lang="en-US" b="0" i="0" dirty="0"/>
              <a:t>To that end, the Ministry of Education, Culture, Sports, Science and Technology, launched in 2022, the Developing a Research Data Ecosystem for the Promotion of Data-Driven Science initiative, with the National Institute of Informatics as a central hub, aiming to create a concrete path toward open science implementation.</a:t>
            </a:r>
          </a:p>
          <a:p>
            <a:r>
              <a:rPr lang="en-US" b="0" i="0" dirty="0"/>
              <a:t>Within this initiative, Osaka University participates as the lead institution for human resource development, working to promote open science by developing and distributing educational materials nationwide.</a:t>
            </a:r>
          </a:p>
          <a:p>
            <a:r>
              <a:rPr lang="en-US" b="0" i="0" dirty="0"/>
              <a:t>This material was developed as part of the Developing a Research Data Ecosystem for the Promotion of Data-Driven Science initiative, with the goal of promoting open science on a university-wide level.</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kumimoji="1" lang="en-US" altLang="ja-JP" sz="900" b="0" i="0" dirty="0"/>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7</a:t>
            </a:fld>
            <a:endParaRPr kumimoji="1" lang="ja-JP" altLang="en-US"/>
          </a:p>
        </p:txBody>
      </p:sp>
    </p:spTree>
    <p:extLst>
      <p:ext uri="{BB962C8B-B14F-4D97-AF65-F5344CB8AC3E}">
        <p14:creationId xmlns:p14="http://schemas.microsoft.com/office/powerpoint/2010/main" val="321404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0" i="0" dirty="0"/>
              <a:t>Topic:</a:t>
            </a:r>
            <a:r>
              <a:rPr kumimoji="1" lang="en-GB" altLang="ja-JP" b="0" i="0" dirty="0"/>
              <a:t>The need for data sharing in the humanities and social sciences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dirty="0" err="1">
                <a:latin typeface="Calibri" panose="020F0502020204030204" pitchFamily="34" charset="0"/>
                <a:cs typeface="Calibri" panose="020F0502020204030204" pitchFamily="34" charset="0"/>
              </a:rPr>
              <a:t>Voice:Joanna</a:t>
            </a:r>
            <a:endParaRPr lang="en-US" altLang="ja-JP" sz="900" b="0" i="0" dirty="0">
              <a:latin typeface="Calibri" panose="020F0502020204030204" pitchFamily="34" charset="0"/>
              <a:cs typeface="Calibri" panose="020F0502020204030204" pitchFamily="34" charset="0"/>
            </a:endParaRPr>
          </a:p>
          <a:p>
            <a:endPar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p>
          <a:p>
            <a:r>
              <a:rPr lang="en-US" b="0" i="0" dirty="0"/>
              <a:t>Within this initiative, The University of Osaka participates as the lead institution for human resource development, working to promote open science by developing and distributing educational materials nationwide.</a:t>
            </a:r>
          </a:p>
          <a:p>
            <a:r>
              <a:rPr lang="en-US" b="0" i="0" dirty="0"/>
              <a:t>This material was developed as part of the Developing a Research Data Ecosystem for the Promotion of Data-Driven Science initiative, with the goal of promoting open science on a university-wide level.</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dirty="0"/>
          </a:p>
          <a:p>
            <a:endParaRPr kumimoji="1" lang="en-US" altLang="ja-JP" sz="900" b="0" i="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b="0" i="0" dirty="0"/>
          </a:p>
          <a:p>
            <a:r>
              <a:rPr lang="en-US" b="0" i="0" dirty="0"/>
              <a:t>Within this initiative, The University of Osaka participates as the lead institution for human resource development, working to promote open science by developing and distributing educational materials nationwide.</a:t>
            </a:r>
          </a:p>
          <a:p>
            <a:r>
              <a:rPr lang="en-US" b="0" i="0" dirty="0"/>
              <a:t>This material was developed as part of the Developing a Research Data Ecosystem for the Promotion of Data-Driven Science initiative, with the goal of promoting open science on a university-wide level.</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b="0" i="0" u="none" strike="noStrike" dirty="0">
              <a:solidFill>
                <a:srgbClr val="000000"/>
              </a:solidFill>
              <a:effectLst/>
              <a:latin typeface="游ゴシック" panose="020B0400000000000000" pitchFamily="50" charset="-128"/>
              <a:ea typeface="游ゴシック" panose="020B0400000000000000" pitchFamily="50" charset="-128"/>
            </a:endParaRPr>
          </a:p>
          <a:p>
            <a:endParaRPr kumimoji="1" lang="en-US" altLang="ja-JP" sz="900" b="0" i="0" dirty="0"/>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8</a:t>
            </a:fld>
            <a:endParaRPr kumimoji="1" lang="ja-JP" altLang="en-US"/>
          </a:p>
        </p:txBody>
      </p:sp>
    </p:spTree>
    <p:extLst>
      <p:ext uri="{BB962C8B-B14F-4D97-AF65-F5344CB8AC3E}">
        <p14:creationId xmlns:p14="http://schemas.microsoft.com/office/powerpoint/2010/main" val="3214043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i="0" dirty="0"/>
              <a:t>Topic:</a:t>
            </a:r>
            <a:r>
              <a:rPr kumimoji="1" lang="en-GB" altLang="ja-JP" i="0" dirty="0"/>
              <a:t>The need for data sharing in the humanities and social sciences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altLang="ja-JP" sz="900" b="0" i="0" dirty="0" err="1">
                <a:latin typeface="Calibri" panose="020F0502020204030204" pitchFamily="34" charset="0"/>
                <a:cs typeface="Calibri" panose="020F0502020204030204" pitchFamily="34" charset="0"/>
              </a:rPr>
              <a:t>Voice:Joanna</a:t>
            </a:r>
            <a:endParaRPr lang="en-US" altLang="ja-JP" sz="900" b="0" i="0" dirty="0">
              <a:latin typeface="Calibri" panose="020F0502020204030204" pitchFamily="34" charset="0"/>
              <a:cs typeface="Calibri" panose="020F0502020204030204" pitchFamily="34" charset="0"/>
            </a:endParaRPr>
          </a:p>
          <a:p>
            <a:endParaRPr kumimoji="1" lang="en-US" altLang="ja-JP" i="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```text</a:t>
            </a:r>
            <a:endParaRPr kumimoji="1" lang="en-US" altLang="ja-JP" i="0" dirty="0"/>
          </a:p>
          <a:p>
            <a:r>
              <a:rPr lang="en-US" i="0" dirty="0"/>
              <a:t>The University of Osaka established its Research Data Policy in March 2023.</a:t>
            </a:r>
          </a:p>
          <a:p>
            <a:r>
              <a:rPr lang="en-US" i="0" dirty="0"/>
              <a:t>The policy outlines key principles to guide researchers at the university, particularly from the perspectives of research integrity, and open science.</a:t>
            </a:r>
          </a:p>
          <a:p>
            <a:r>
              <a:rPr lang="en-US" i="0" dirty="0"/>
              <a:t>However, in the humanities, there are limited opportunities to learn the foundations, practical methods, and benefits of research data publication and management.</a:t>
            </a:r>
          </a:p>
          <a:p>
            <a:r>
              <a:rPr lang="en-US" i="0" dirty="0"/>
              <a:t>Humanities researchers need to understand the importance of research data construction and management, and learn concrete methods for doing so. </a:t>
            </a:r>
          </a:p>
          <a:p>
            <a:r>
              <a:rPr lang="en-US" dirty="0"/>
              <a:t>So, as a practical entry point, this material focuses on digital humanities. </a:t>
            </a:r>
          </a:p>
          <a:p>
            <a:r>
              <a:rPr lang="en-US" dirty="0"/>
              <a:t>Digital humanities is an interdisciplinary field that supports humanities research through information technology. </a:t>
            </a:r>
          </a:p>
          <a:p>
            <a:r>
              <a:rPr lang="en-US" dirty="0"/>
              <a:t>The reason for this focus is that digital humanities research promotes transparency in the research process, and actively explores methods for data sharing, making it highly compatible with the goals of this material. </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i="0" dirty="0"/>
          </a:p>
          <a:p>
            <a:endParaRPr kumimoji="1" lang="en-US" altLang="ja-JP" sz="900" i="0" dirty="0"/>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```description</a:t>
            </a:r>
            <a:endParaRPr kumimoji="1" lang="en-US" altLang="ja-JP" i="0" dirty="0"/>
          </a:p>
          <a:p>
            <a:r>
              <a:rPr lang="en-US" i="0" dirty="0"/>
              <a:t>The University of Osaka established its Research Data Policy in March 2023.</a:t>
            </a:r>
          </a:p>
          <a:p>
            <a:r>
              <a:rPr lang="en-US" i="0" dirty="0"/>
              <a:t>The policy outlines key principles to guide researchers at the university, particularly from the perspectives of research integrity, and open science.</a:t>
            </a:r>
          </a:p>
          <a:p>
            <a:r>
              <a:rPr lang="en-US" i="0" dirty="0"/>
              <a:t>However, in the humanities, there are limited opportunities to learn the foundations, practical methods, and benefits of research data publication and management.</a:t>
            </a:r>
          </a:p>
          <a:p>
            <a:r>
              <a:rPr lang="en-US" i="0" dirty="0"/>
              <a:t>Humanities researchers need to understand the importance of research data construction and management, and learn concrete methods for doing so. </a:t>
            </a:r>
          </a:p>
          <a:p>
            <a:r>
              <a:rPr lang="en-US" dirty="0"/>
              <a:t>So, as a practical entry point, this material focuses on digital humanities. </a:t>
            </a:r>
          </a:p>
          <a:p>
            <a:r>
              <a:rPr lang="en-US" dirty="0"/>
              <a:t>Digital humanities is an interdisciplinary field that supports humanities research through information technology. </a:t>
            </a:r>
          </a:p>
          <a:p>
            <a:r>
              <a:rPr lang="en-US" dirty="0"/>
              <a:t>The reason for this focus is that digital humanities research promotes transparency in the research process, and actively explores methods for data sharing, making it highly compatible with the goals of this material. </a:t>
            </a:r>
          </a:p>
          <a:p>
            <a:r>
              <a:rPr lang="en-US" altLang="ja-JP" sz="900" b="0" i="0" u="none" strike="noStrike" dirty="0">
                <a:solidFill>
                  <a:srgbClr val="000000"/>
                </a:solidFill>
                <a:effectLst/>
                <a:latin typeface="游ゴシック" panose="020B0400000000000000" pitchFamily="50" charset="-128"/>
                <a:ea typeface="游ゴシック" panose="020B0400000000000000" pitchFamily="50" charset="-128"/>
              </a:rPr>
              <a:t>```</a:t>
            </a:r>
            <a:endParaRPr kumimoji="1" lang="en-US" altLang="ja-JP" sz="900" i="0" dirty="0"/>
          </a:p>
          <a:p>
            <a:endParaRPr kumimoji="1" lang="en-US" altLang="ja-JP" i="0" dirty="0"/>
          </a:p>
        </p:txBody>
      </p:sp>
      <p:sp>
        <p:nvSpPr>
          <p:cNvPr id="4" name="スライド番号プレースホルダー 3"/>
          <p:cNvSpPr>
            <a:spLocks noGrp="1"/>
          </p:cNvSpPr>
          <p:nvPr>
            <p:ph type="sldNum" sz="quarter" idx="5"/>
          </p:nvPr>
        </p:nvSpPr>
        <p:spPr/>
        <p:txBody>
          <a:bodyPr/>
          <a:lstStyle/>
          <a:p>
            <a:fld id="{AD6DF9AA-5AB5-4326-9CCD-AA97D5B6B7BE}" type="slidenum">
              <a:rPr kumimoji="1" lang="ja-JP" altLang="en-US" smtClean="0"/>
              <a:t>9</a:t>
            </a:fld>
            <a:endParaRPr kumimoji="1" lang="ja-JP" altLang="en-US"/>
          </a:p>
        </p:txBody>
      </p:sp>
    </p:spTree>
    <p:extLst>
      <p:ext uri="{BB962C8B-B14F-4D97-AF65-F5344CB8AC3E}">
        <p14:creationId xmlns:p14="http://schemas.microsoft.com/office/powerpoint/2010/main" val="20153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3200" b="1" i="0">
                <a:solidFill>
                  <a:schemeClr val="dk2"/>
                </a:solidFill>
                <a:latin typeface="BIZ UDPGothic" panose="020B0400000000000000" pitchFamily="34" charset="-128"/>
                <a:ea typeface="BIZ UDPGothic" panose="020B0400000000000000" pitchFamily="34" charset="-128"/>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r>
              <a:rPr lang="ja-JP" altLang="en-US"/>
              <a:t>マスター タイトルの書式設定</a:t>
            </a:r>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712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chemeClr val="accent1"/>
        </a:solidFill>
        <a:effectLst/>
      </p:bgPr>
    </p:bg>
    <p:spTree>
      <p:nvGrpSpPr>
        <p:cNvPr id="1" name="Shape 78"/>
        <p:cNvGrpSpPr/>
        <p:nvPr/>
      </p:nvGrpSpPr>
      <p:grpSpPr>
        <a:xfrm>
          <a:off x="0" y="0"/>
          <a:ext cx="0" cy="0"/>
          <a:chOff x="0" y="0"/>
          <a:chExt cx="0" cy="0"/>
        </a:xfrm>
      </p:grpSpPr>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7B8C932E-AC58-4854-9B1B-85042BDAAB13}" type="slidenum">
              <a:rPr kumimoji="1" lang="ja-JP" altLang="en-US" smtClean="0"/>
              <a:t>‹#›</a:t>
            </a:fld>
            <a:endParaRPr kumimoji="1" lang="ja-JP" altLang="en-US"/>
          </a:p>
        </p:txBody>
      </p:sp>
    </p:spTree>
    <p:extLst>
      <p:ext uri="{BB962C8B-B14F-4D97-AF65-F5344CB8AC3E}">
        <p14:creationId xmlns:p14="http://schemas.microsoft.com/office/powerpoint/2010/main" val="297013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76200" lvl="0" indent="0" algn="ctr" rtl="0">
              <a:spcBef>
                <a:spcPts val="600"/>
              </a:spcBef>
              <a:spcAft>
                <a:spcPts val="0"/>
              </a:spcAft>
              <a:buSzPts val="2400"/>
              <a:buNone/>
              <a:defRPr sz="3200" b="0" i="0">
                <a:latin typeface="BIZ UDPGothic" panose="020B0400000000000000" pitchFamily="34" charset="-128"/>
                <a:ea typeface="BIZ UDPGothic" panose="020B0400000000000000" pitchFamily="34" charset="-128"/>
              </a:defRPr>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pPr lvl="0"/>
            <a:r>
              <a:rPr lang="ja-JP" altLang="en-US"/>
              <a:t>マスター テキストの書式設定</a:t>
            </a:r>
          </a:p>
        </p:txBody>
      </p:sp>
      <p:sp>
        <p:nvSpPr>
          <p:cNvPr id="25" name="Google Shape;25;p4"/>
          <p:cNvSpPr txBox="1"/>
          <p:nvPr/>
        </p:nvSpPr>
        <p:spPr>
          <a:xfrm>
            <a:off x="3593404" y="1109484"/>
            <a:ext cx="1957200" cy="98038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tx1"/>
                </a:solidFill>
              </a:rPr>
              <a:t>“</a:t>
            </a:r>
            <a:endParaRPr sz="9600" b="1">
              <a:solidFill>
                <a:schemeClr val="tx1"/>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0" y="4751622"/>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7B8C932E-AC58-4854-9B1B-85042BDAAB13}" type="slidenum">
              <a:rPr kumimoji="1" lang="ja-JP" altLang="en-US" smtClean="0"/>
              <a:t>‹#›</a:t>
            </a:fld>
            <a:endParaRPr kumimoji="1" lang="ja-JP" altLang="en-US"/>
          </a:p>
        </p:txBody>
      </p:sp>
    </p:spTree>
    <p:extLst>
      <p:ext uri="{BB962C8B-B14F-4D97-AF65-F5344CB8AC3E}">
        <p14:creationId xmlns:p14="http://schemas.microsoft.com/office/powerpoint/2010/main" val="253613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13888"/>
            <a:ext cx="6400800" cy="469218"/>
          </a:xfrm>
          <a:prstGeom prst="rect">
            <a:avLst/>
          </a:prstGeo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ja-JP" altLang="en-US"/>
              <a:t>マスター サブタイトルの書式設定</a:t>
            </a:r>
          </a:p>
        </p:txBody>
      </p:sp>
      <p:sp>
        <p:nvSpPr>
          <p:cNvPr id="2" name="Google Shape;59;p8">
            <a:extLst>
              <a:ext uri="{FF2B5EF4-FFF2-40B4-BE49-F238E27FC236}">
                <a16:creationId xmlns:a16="http://schemas.microsoft.com/office/drawing/2014/main" id="{808EB531-2B45-6747-7C32-52EA2ABF44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0;p8">
            <a:extLst>
              <a:ext uri="{FF2B5EF4-FFF2-40B4-BE49-F238E27FC236}">
                <a16:creationId xmlns:a16="http://schemas.microsoft.com/office/drawing/2014/main" id="{B59A09FF-07E9-D401-ABB4-9579E0DDFAE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p8">
            <a:extLst>
              <a:ext uri="{FF2B5EF4-FFF2-40B4-BE49-F238E27FC236}">
                <a16:creationId xmlns:a16="http://schemas.microsoft.com/office/drawing/2014/main" id="{C9946FFC-12F2-5FC7-DBA6-3221B8850C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p8">
            <a:extLst>
              <a:ext uri="{FF2B5EF4-FFF2-40B4-BE49-F238E27FC236}">
                <a16:creationId xmlns:a16="http://schemas.microsoft.com/office/drawing/2014/main" id="{23C6DA69-4B8C-4BE9-CBD8-4F18655E5F87}"/>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790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6_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85696"/>
            <a:ext cx="8229600" cy="972108"/>
          </a:xfrm>
          <a:prstGeom prst="rect">
            <a:avLst/>
          </a:prstGeom>
        </p:spPr>
        <p:txBody>
          <a:bodyPr>
            <a:normAutofit/>
          </a:bodyPr>
          <a:lstStyle>
            <a:lvl1pPr>
              <a:defRPr sz="3600">
                <a:solidFill>
                  <a:schemeClr val="tx1">
                    <a:lumMod val="50000"/>
                  </a:schemeClr>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Google Shape;59;p8">
            <a:extLst>
              <a:ext uri="{FF2B5EF4-FFF2-40B4-BE49-F238E27FC236}">
                <a16:creationId xmlns:a16="http://schemas.microsoft.com/office/drawing/2014/main" id="{10377CCF-68FD-C625-B1C7-5424852C069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0;p8">
            <a:extLst>
              <a:ext uri="{FF2B5EF4-FFF2-40B4-BE49-F238E27FC236}">
                <a16:creationId xmlns:a16="http://schemas.microsoft.com/office/drawing/2014/main" id="{3C68FE37-03FC-FD04-419A-3A72E9A27811}"/>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1;p8">
            <a:extLst>
              <a:ext uri="{FF2B5EF4-FFF2-40B4-BE49-F238E27FC236}">
                <a16:creationId xmlns:a16="http://schemas.microsoft.com/office/drawing/2014/main" id="{09F07A00-DB08-833B-DD3B-76A46EE23F1D}"/>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2;p8">
            <a:extLst>
              <a:ext uri="{FF2B5EF4-FFF2-40B4-BE49-F238E27FC236}">
                <a16:creationId xmlns:a16="http://schemas.microsoft.com/office/drawing/2014/main" id="{7D765330-434D-04F3-31F0-98E8851DFC49}"/>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943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タイトルとコンテンツ">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7612"/>
            <a:ext cx="8229600" cy="972108"/>
          </a:xfrm>
          <a:prstGeom prst="rect">
            <a:avLst/>
          </a:prstGeom>
        </p:spPr>
        <p:txBody>
          <a:bodyPr/>
          <a:lstStyle>
            <a:lvl1pPr>
              <a:defRPr sz="30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3" name="コンテンツ プレースホルダー 2"/>
          <p:cNvSpPr>
            <a:spLocks noGrp="1"/>
          </p:cNvSpPr>
          <p:nvPr>
            <p:ph idx="1"/>
          </p:nvPr>
        </p:nvSpPr>
        <p:spPr>
          <a:xfrm>
            <a:off x="893700" y="1373588"/>
            <a:ext cx="7283860" cy="3552300"/>
          </a:xfrm>
          <a:prstGeom prst="rect">
            <a:avLst/>
          </a:prstGeom>
        </p:spPr>
        <p:txBody>
          <a:bodyPr/>
          <a:lstStyle>
            <a:lvl1pPr marL="198820" indent="-198820">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9" indent="-130960">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03" indent="-138104">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04" indent="0">
              <a:buNone/>
              <a:defRPr sz="1200">
                <a:latin typeface="游ゴシック" panose="020B0400000000000000" pitchFamily="50" charset="-128"/>
                <a:ea typeface="游ゴシック" panose="020B0400000000000000" pitchFamily="50" charset="-128"/>
              </a:defRPr>
            </a:lvl4pPr>
            <a:lvl5pPr marL="672654" indent="-13215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4" name="Google Shape;59;p8">
            <a:extLst>
              <a:ext uri="{FF2B5EF4-FFF2-40B4-BE49-F238E27FC236}">
                <a16:creationId xmlns:a16="http://schemas.microsoft.com/office/drawing/2014/main" id="{3665CAC3-D270-64A0-BA83-9AE5B0237E0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8">
            <a:extLst>
              <a:ext uri="{FF2B5EF4-FFF2-40B4-BE49-F238E27FC236}">
                <a16:creationId xmlns:a16="http://schemas.microsoft.com/office/drawing/2014/main" id="{3BEEC9AD-0BA0-45B7-3BEF-48EFE2276CD3}"/>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8">
            <a:extLst>
              <a:ext uri="{FF2B5EF4-FFF2-40B4-BE49-F238E27FC236}">
                <a16:creationId xmlns:a16="http://schemas.microsoft.com/office/drawing/2014/main" id="{FF1D8436-F37E-1B1F-7E9C-2E611051A552}"/>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8">
            <a:extLst>
              <a:ext uri="{FF2B5EF4-FFF2-40B4-BE49-F238E27FC236}">
                <a16:creationId xmlns:a16="http://schemas.microsoft.com/office/drawing/2014/main" id="{1F4B23DB-C6A9-7891-A2CD-3F5EEB3C4DFB}"/>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48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55776" y="1707654"/>
            <a:ext cx="6120680" cy="1782198"/>
          </a:xfrm>
        </p:spPr>
        <p:txBody>
          <a:bodyPr>
            <a:noAutofit/>
          </a:bodyPr>
          <a:lstStyle>
            <a:lvl1pPr algn="l">
              <a:defRPr sz="3600">
                <a:effectLst/>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サブタイトル 2"/>
          <p:cNvSpPr>
            <a:spLocks noGrp="1"/>
          </p:cNvSpPr>
          <p:nvPr>
            <p:ph type="subTitle" idx="1"/>
          </p:nvPr>
        </p:nvSpPr>
        <p:spPr>
          <a:xfrm>
            <a:off x="1371600" y="3813888"/>
            <a:ext cx="6400800" cy="469218"/>
          </a:xfrm>
        </p:spPr>
        <p:txBody>
          <a:bodyPr/>
          <a:lstStyle>
            <a:lvl1pPr marL="0" indent="0" algn="ctr">
              <a:buNone/>
              <a:defRPr>
                <a:solidFill>
                  <a:schemeClr val="tx1">
                    <a:lumMod val="75000"/>
                    <a:lumOff val="25000"/>
                  </a:schemeClr>
                </a:solidFill>
                <a:latin typeface="游ゴシック" panose="020B0400000000000000" pitchFamily="50" charset="-128"/>
                <a:ea typeface="游ゴシック" panose="020B0400000000000000" pitchFamily="50" charset="-128"/>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ja-JP" altLang="en-US"/>
              <a:t>マスター サブタイトルの書式設定</a:t>
            </a:r>
          </a:p>
        </p:txBody>
      </p:sp>
      <p:sp>
        <p:nvSpPr>
          <p:cNvPr id="5" name="日付プレースホルダー 3"/>
          <p:cNvSpPr>
            <a:spLocks noGrp="1"/>
          </p:cNvSpPr>
          <p:nvPr>
            <p:ph type="dt" sz="half" idx="10"/>
          </p:nvPr>
        </p:nvSpPr>
        <p:spPr>
          <a:xfrm>
            <a:off x="457200" y="4767272"/>
            <a:ext cx="2135188" cy="273844"/>
          </a:xfrm>
        </p:spPr>
        <p:txBody>
          <a:bodyPr/>
          <a:lstStyle>
            <a:lvl1pPr>
              <a:defRPr/>
            </a:lvl1pPr>
          </a:lstStyle>
          <a:p>
            <a:fld id="{E2B6C56D-0D0A-4123-AFFE-8937855C6424}" type="datetimeFigureOut">
              <a:rPr kumimoji="1" lang="ja-JP" altLang="en-US" smtClean="0"/>
              <a:t>2026/3/30</a:t>
            </a:fld>
            <a:endParaRPr kumimoji="1" lang="ja-JP" altLang="en-US"/>
          </a:p>
        </p:txBody>
      </p:sp>
      <p:sp>
        <p:nvSpPr>
          <p:cNvPr id="6" name="フッター プレースホルダー 4"/>
          <p:cNvSpPr>
            <a:spLocks noGrp="1"/>
          </p:cNvSpPr>
          <p:nvPr>
            <p:ph type="ftr" sz="quarter" idx="11"/>
          </p:nvPr>
        </p:nvSpPr>
        <p:spPr/>
        <p:txBody>
          <a:bodyPr/>
          <a:lstStyle>
            <a:lvl1pPr>
              <a:defRPr/>
            </a:lvl1pPr>
          </a:lstStyle>
          <a:p>
            <a:endParaRPr kumimoji="1" lang="ja-JP" altLang="en-US"/>
          </a:p>
        </p:txBody>
      </p:sp>
      <p:sp>
        <p:nvSpPr>
          <p:cNvPr id="7" name="スライド番号プレースホルダー 5"/>
          <p:cNvSpPr>
            <a:spLocks noGrp="1"/>
          </p:cNvSpPr>
          <p:nvPr>
            <p:ph type="sldNum" sz="quarter" idx="12"/>
          </p:nvPr>
        </p:nvSpPr>
        <p:spPr/>
        <p:txBody>
          <a:bodyPr/>
          <a:lstStyle>
            <a:lvl1pPr>
              <a:defRPr/>
            </a:lvl1pPr>
          </a:lstStyle>
          <a:p>
            <a:fld id="{7B8C932E-AC58-4854-9B1B-85042BDAAB13}" type="slidenum">
              <a:rPr kumimoji="1" lang="ja-JP" altLang="en-US" smtClean="0"/>
              <a:t>‹#›</a:t>
            </a:fld>
            <a:endParaRPr kumimoji="1" lang="ja-JP" altLang="en-US"/>
          </a:p>
        </p:txBody>
      </p:sp>
    </p:spTree>
    <p:extLst>
      <p:ext uri="{BB962C8B-B14F-4D97-AF65-F5344CB8AC3E}">
        <p14:creationId xmlns:p14="http://schemas.microsoft.com/office/powerpoint/2010/main" val="96030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bg>
      <p:bgPr>
        <a:solidFill>
          <a:schemeClr val="bg1"/>
        </a:solidFill>
        <a:effectLst/>
      </p:bgPr>
    </p:bg>
    <p:spTree>
      <p:nvGrpSpPr>
        <p:cNvPr id="1" name=""/>
        <p:cNvGrpSpPr/>
        <p:nvPr/>
      </p:nvGrpSpPr>
      <p:grpSpPr>
        <a:xfrm>
          <a:off x="0" y="0"/>
          <a:ext cx="0" cy="0"/>
          <a:chOff x="0" y="0"/>
          <a:chExt cx="0" cy="0"/>
        </a:xfrm>
      </p:grpSpPr>
      <p:sp>
        <p:nvSpPr>
          <p:cNvPr id="7" name="正方形/長方形 6"/>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solidFill>
                <a:schemeClr val="bg1"/>
              </a:solidFill>
            </a:endParaRPr>
          </a:p>
        </p:txBody>
      </p:sp>
      <p:sp>
        <p:nvSpPr>
          <p:cNvPr id="2" name="タイトル 1"/>
          <p:cNvSpPr>
            <a:spLocks noGrp="1"/>
          </p:cNvSpPr>
          <p:nvPr>
            <p:ph type="title"/>
          </p:nvPr>
        </p:nvSpPr>
        <p:spPr>
          <a:xfrm>
            <a:off x="457200" y="87474"/>
            <a:ext cx="8229600" cy="972108"/>
          </a:xfrm>
        </p:spPr>
        <p:txBody>
          <a:bodyPr/>
          <a:lstStyle>
            <a:lvl1pPr>
              <a:defRPr sz="3000">
                <a:solidFill>
                  <a:schemeClr val="bg1"/>
                </a:solidFill>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4" name="日付プレースホルダー 3"/>
          <p:cNvSpPr>
            <a:spLocks noGrp="1"/>
          </p:cNvSpPr>
          <p:nvPr>
            <p:ph type="dt" sz="half" idx="10"/>
          </p:nvPr>
        </p:nvSpPr>
        <p:spPr>
          <a:xfrm>
            <a:off x="1547813" y="4767272"/>
            <a:ext cx="1485900" cy="273844"/>
          </a:xfrm>
          <a:prstGeom prst="rect">
            <a:avLst/>
          </a:prstGeom>
        </p:spPr>
        <p:txBody>
          <a:bodyPr/>
          <a:lstStyle>
            <a:lvl1pPr>
              <a:defRPr/>
            </a:lvl1pPr>
          </a:lstStyle>
          <a:p>
            <a:pPr>
              <a:defRPr/>
            </a:pPr>
            <a:fld id="{440D4EC5-B593-4C87-B558-CFA144026E83}" type="datetime1">
              <a:rPr lang="ja-JP" altLang="en-US" smtClean="0"/>
              <a:t>2026/3/30</a:t>
            </a:fld>
            <a:endParaRPr lang="ja-JP" altLang="en-US"/>
          </a:p>
        </p:txBody>
      </p:sp>
      <p:sp>
        <p:nvSpPr>
          <p:cNvPr id="5" name="フッター プレースホルダー 4"/>
          <p:cNvSpPr>
            <a:spLocks noGrp="1"/>
          </p:cNvSpPr>
          <p:nvPr>
            <p:ph type="ftr" sz="quarter" idx="11"/>
          </p:nvPr>
        </p:nvSpPr>
        <p:spPr>
          <a:xfrm>
            <a:off x="3124200" y="4767272"/>
            <a:ext cx="2895600" cy="273844"/>
          </a:xfrm>
          <a:prstGeom prst="rect">
            <a:avLst/>
          </a:prstGeom>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a:xfrm>
            <a:off x="6553200" y="4767272"/>
            <a:ext cx="2133600" cy="273844"/>
          </a:xfrm>
          <a:prstGeom prst="rect">
            <a:avLst/>
          </a:prstGeom>
        </p:spPr>
        <p:txBody>
          <a:bodyPr/>
          <a:lstStyle>
            <a:lvl1pPr>
              <a:defRPr>
                <a:latin typeface="游ゴシック" panose="020B0400000000000000" pitchFamily="50" charset="-128"/>
                <a:ea typeface="游ゴシック" panose="020B0400000000000000" pitchFamily="50" charset="-128"/>
              </a:defRPr>
            </a:lvl1pPr>
          </a:lstStyle>
          <a:p>
            <a:fld id="{0E57B61B-E668-461A-807E-80F1CC721B07}" type="slidenum">
              <a:rPr lang="ja-JP" altLang="en-US" smtClean="0"/>
              <a:pPr/>
              <a:t>‹#›</a:t>
            </a:fld>
            <a:endParaRPr lang="ja-JP" altLang="en-US"/>
          </a:p>
        </p:txBody>
      </p:sp>
      <p:sp>
        <p:nvSpPr>
          <p:cNvPr id="8" name="コンテンツ プレースホルダー 2"/>
          <p:cNvSpPr>
            <a:spLocks noGrp="1"/>
          </p:cNvSpPr>
          <p:nvPr>
            <p:ph idx="1"/>
          </p:nvPr>
        </p:nvSpPr>
        <p:spPr>
          <a:xfrm>
            <a:off x="457200" y="1200155"/>
            <a:ext cx="8229600" cy="3394472"/>
          </a:xfrm>
        </p:spPr>
        <p:txBody>
          <a:bodyPr/>
          <a:lstStyle>
            <a:lvl1pPr marL="198820" indent="-198820" eaLnBrk="1">
              <a:buFont typeface="Wingdings" panose="05000000000000000000" pitchFamily="2" charset="2"/>
              <a:buChar char="n"/>
              <a:defRPr sz="1800">
                <a:latin typeface="游ゴシック" panose="020B0400000000000000" pitchFamily="50" charset="-128"/>
                <a:ea typeface="游ゴシック" panose="020B0400000000000000" pitchFamily="50" charset="-128"/>
              </a:defRPr>
            </a:lvl1pPr>
            <a:lvl2pPr marL="335729" indent="-130960" eaLnBrk="1">
              <a:buFont typeface="Wingdings" panose="05000000000000000000" pitchFamily="2" charset="2"/>
              <a:buChar char=""/>
              <a:tabLst/>
              <a:defRPr sz="1500">
                <a:latin typeface="游ゴシック" panose="020B0400000000000000" pitchFamily="50" charset="-128"/>
                <a:ea typeface="游ゴシック" panose="020B0400000000000000" pitchFamily="50" charset="-128"/>
              </a:defRPr>
            </a:lvl2pPr>
            <a:lvl3pPr marL="540503" indent="-138104" eaLnBrk="1">
              <a:buFont typeface="游ゴシック" panose="020B0400000000000000" pitchFamily="50" charset="-128"/>
              <a:buChar char="-"/>
              <a:defRPr sz="1350">
                <a:latin typeface="游ゴシック" panose="020B0400000000000000" pitchFamily="50" charset="-128"/>
                <a:ea typeface="游ゴシック" panose="020B0400000000000000" pitchFamily="50" charset="-128"/>
              </a:defRPr>
            </a:lvl3pPr>
            <a:lvl4pPr marL="741704" indent="0">
              <a:buNone/>
              <a:defRPr sz="1200">
                <a:latin typeface="游ゴシック" panose="020B0400000000000000" pitchFamily="50" charset="-128"/>
                <a:ea typeface="游ゴシック" panose="020B0400000000000000" pitchFamily="50" charset="-128"/>
              </a:defRPr>
            </a:lvl4pPr>
            <a:lvl5pPr marL="672654" indent="-132151"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4"/>
            <a:r>
              <a:rPr lang="ja-JP" altLang="en-US"/>
              <a:t>第 </a:t>
            </a:r>
            <a:r>
              <a:rPr lang="en-US" altLang="ja-JP"/>
              <a:t>4 </a:t>
            </a:r>
            <a:r>
              <a:rPr lang="ja-JP" altLang="en-US"/>
              <a:t>レベル</a:t>
            </a:r>
          </a:p>
        </p:txBody>
      </p:sp>
    </p:spTree>
    <p:extLst>
      <p:ext uri="{BB962C8B-B14F-4D97-AF65-F5344CB8AC3E}">
        <p14:creationId xmlns:p14="http://schemas.microsoft.com/office/powerpoint/2010/main" val="272672179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タイトルとコンテンツ">
    <p:bg>
      <p:bgPr>
        <a:solidFill>
          <a:schemeClr val="bg1"/>
        </a:solidFill>
        <a:effectLst/>
      </p:bgPr>
    </p:bg>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a:xfrm>
            <a:off x="1547813" y="4767272"/>
            <a:ext cx="1485900" cy="273844"/>
          </a:xfrm>
          <a:prstGeom prst="rect">
            <a:avLst/>
          </a:prstGeom>
        </p:spPr>
        <p:txBody>
          <a:bodyPr/>
          <a:lstStyle>
            <a:lvl1pPr>
              <a:defRPr/>
            </a:lvl1pPr>
          </a:lstStyle>
          <a:p>
            <a:pPr>
              <a:defRPr/>
            </a:pPr>
            <a:fld id="{440D4EC5-B593-4C87-B558-CFA144026E83}" type="datetime1">
              <a:rPr lang="ja-JP" altLang="en-US" smtClean="0"/>
              <a:t>2026/3/30</a:t>
            </a:fld>
            <a:endParaRPr lang="ja-JP" altLang="en-US"/>
          </a:p>
        </p:txBody>
      </p:sp>
      <p:sp>
        <p:nvSpPr>
          <p:cNvPr id="6" name="スライド番号プレースホルダー 5"/>
          <p:cNvSpPr>
            <a:spLocks noGrp="1"/>
          </p:cNvSpPr>
          <p:nvPr>
            <p:ph type="sldNum" sz="quarter" idx="12"/>
          </p:nvPr>
        </p:nvSpPr>
        <p:spPr>
          <a:xfrm>
            <a:off x="6553200" y="4767272"/>
            <a:ext cx="2133600" cy="273844"/>
          </a:xfrm>
          <a:prstGeom prst="rect">
            <a:avLst/>
          </a:prstGeom>
        </p:spPr>
        <p:txBody>
          <a:bodyPr/>
          <a:lstStyle>
            <a:lvl1pPr>
              <a:defRPr/>
            </a:lvl1pPr>
          </a:lstStyle>
          <a:p>
            <a:fld id="{0E57B61B-E668-461A-807E-80F1CC721B07}" type="slidenum">
              <a:rPr lang="ja-JP" altLang="en-US"/>
              <a:pPr/>
              <a:t>‹#›</a:t>
            </a:fld>
            <a:endParaRPr lang="ja-JP" altLang="en-US"/>
          </a:p>
        </p:txBody>
      </p:sp>
    </p:spTree>
    <p:extLst>
      <p:ext uri="{BB962C8B-B14F-4D97-AF65-F5344CB8AC3E}">
        <p14:creationId xmlns:p14="http://schemas.microsoft.com/office/powerpoint/2010/main" val="408883550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000" b="1"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rPr lang="ja-JP" altLang="en-US"/>
              <a:t>マスター タイトルの書式設定</a:t>
            </a:r>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0" i="0">
                <a:solidFill>
                  <a:schemeClr val="lt1"/>
                </a:solidFill>
                <a:latin typeface="BIZ UDPGothic" panose="020B0400000000000000" pitchFamily="34" charset="-128"/>
                <a:ea typeface="BIZ UDPGothic" panose="020B0400000000000000" pitchFamily="34" charset="-128"/>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r>
              <a:rPr lang="ja-JP" altLang="en-US"/>
              <a:t>マスター サブタイトルの書式設定</a:t>
            </a:r>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bg1">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0" y="4717811"/>
            <a:ext cx="9144000" cy="313500"/>
          </a:xfrm>
          <a:prstGeom prst="rect">
            <a:avLst/>
          </a:prstGeom>
        </p:spPr>
        <p:txBody>
          <a:bodyPr spcFirstLastPara="1" wrap="square" lIns="91425" tIns="91425" rIns="91425" bIns="91425" anchor="t" anchorCtr="0">
            <a:noAutofit/>
          </a:bodyPr>
          <a:lstStyle>
            <a:lvl1pPr lvl="0" algn="ctr">
              <a:buNone/>
              <a:defRPr b="0" i="0"/>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7B8C932E-AC58-4854-9B1B-85042BDAAB13}" type="slidenum">
              <a:rPr kumimoji="1" lang="ja-JP" altLang="en-US" smtClean="0"/>
              <a:t>‹#›</a:t>
            </a:fld>
            <a:endParaRPr kumimoji="1" lang="ja-JP" altLang="en-US"/>
          </a:p>
        </p:txBody>
      </p:sp>
    </p:spTree>
    <p:extLst>
      <p:ext uri="{BB962C8B-B14F-4D97-AF65-F5344CB8AC3E}">
        <p14:creationId xmlns:p14="http://schemas.microsoft.com/office/powerpoint/2010/main" val="346735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3_タイトルとコンテンツ">
    <p:bg>
      <p:bgPr>
        <a:solidFill>
          <a:schemeClr val="bg1"/>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63696FB-5032-2C33-044E-CF9EE241F81D}"/>
              </a:ext>
            </a:extLst>
          </p:cNvPr>
          <p:cNvSpPr/>
          <p:nvPr userDrawn="1"/>
        </p:nvSpPr>
        <p:spPr>
          <a:xfrm>
            <a:off x="0" y="-3645"/>
            <a:ext cx="9144000" cy="1063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a:solidFill>
                <a:schemeClr val="bg1"/>
              </a:solidFill>
              <a:latin typeface="BIZ UDPGothic" panose="020B0400000000000000" pitchFamily="34" charset="-128"/>
              <a:ea typeface="BIZ UDPGothic" panose="020B0400000000000000" pitchFamily="34" charset="-128"/>
            </a:endParaRPr>
          </a:p>
        </p:txBody>
      </p:sp>
      <p:sp>
        <p:nvSpPr>
          <p:cNvPr id="2" name="タイトル 1"/>
          <p:cNvSpPr>
            <a:spLocks noGrp="1"/>
          </p:cNvSpPr>
          <p:nvPr>
            <p:ph type="title"/>
          </p:nvPr>
        </p:nvSpPr>
        <p:spPr>
          <a:xfrm>
            <a:off x="457200" y="87474"/>
            <a:ext cx="8229600" cy="972108"/>
          </a:xfrm>
          <a:prstGeom prst="rect">
            <a:avLst/>
          </a:prstGeom>
        </p:spPr>
        <p:txBody>
          <a:bodyPr>
            <a:normAutofit/>
          </a:bodyPr>
          <a:lstStyle>
            <a:lvl1pPr>
              <a:defRPr sz="3200">
                <a:solidFill>
                  <a:schemeClr val="bg1"/>
                </a:solidFill>
                <a:latin typeface="BIZ UDPGothic" panose="020B0400000000000000" pitchFamily="34" charset="-128"/>
                <a:ea typeface="BIZ UDPGothic" panose="020B0400000000000000" pitchFamily="34" charset="-128"/>
              </a:defRPr>
            </a:lvl1pPr>
          </a:lstStyle>
          <a:p>
            <a:r>
              <a:rPr lang="ja-JP" altLang="en-US"/>
              <a:t>マスター タイトルの書式設定</a:t>
            </a:r>
          </a:p>
        </p:txBody>
      </p:sp>
      <p:sp>
        <p:nvSpPr>
          <p:cNvPr id="8" name="コンテンツ プレースホルダー 2"/>
          <p:cNvSpPr>
            <a:spLocks noGrp="1"/>
          </p:cNvSpPr>
          <p:nvPr>
            <p:ph idx="1"/>
          </p:nvPr>
        </p:nvSpPr>
        <p:spPr>
          <a:xfrm>
            <a:off x="457200" y="1200155"/>
            <a:ext cx="8229600" cy="3394472"/>
          </a:xfrm>
          <a:prstGeom prst="rect">
            <a:avLst/>
          </a:prstGeom>
        </p:spPr>
        <p:txBody>
          <a:bodyPr>
            <a:normAutofit/>
          </a:bodyPr>
          <a:lstStyle>
            <a:lvl1pPr marL="0" indent="0" eaLnBrk="1">
              <a:buFont typeface="Wingdings" panose="05000000000000000000" pitchFamily="2" charset="2"/>
              <a:buNone/>
              <a:defRPr sz="3200">
                <a:latin typeface="BIZ UDPGothic" panose="020B0400000000000000" pitchFamily="34" charset="-128"/>
                <a:ea typeface="BIZ UDPGothic" panose="020B0400000000000000" pitchFamily="34" charset="-128"/>
              </a:defRPr>
            </a:lvl1pPr>
            <a:lvl2pPr marL="335729" indent="-130960" eaLnBrk="1">
              <a:buFont typeface="Wingdings" panose="05000000000000000000" pitchFamily="2" charset="2"/>
              <a:buChar char=""/>
              <a:tabLst/>
              <a:defRPr sz="2400">
                <a:latin typeface="BIZ UDPGothic" panose="020B0400000000000000" pitchFamily="34" charset="-128"/>
                <a:ea typeface="BIZ UDPGothic" panose="020B0400000000000000" pitchFamily="34" charset="-128"/>
              </a:defRPr>
            </a:lvl2pPr>
            <a:lvl3pPr marL="540503" indent="-138104" eaLnBrk="1">
              <a:buFont typeface="游ゴシック" panose="020B0400000000000000" pitchFamily="50" charset="-128"/>
              <a:buChar char="-"/>
              <a:defRPr sz="2000">
                <a:latin typeface="BIZ UDPGothic" panose="020B0400000000000000" pitchFamily="34" charset="-128"/>
                <a:ea typeface="BIZ UDPGothic" panose="020B0400000000000000" pitchFamily="34" charset="-128"/>
              </a:defRPr>
            </a:lvl3pPr>
            <a:lvl4pPr marL="741704" indent="0">
              <a:buNone/>
              <a:defRPr sz="2000">
                <a:latin typeface="BIZ UDPGothic" panose="020B0400000000000000" pitchFamily="34" charset="-128"/>
                <a:ea typeface="BIZ UDPGothic" panose="020B0400000000000000" pitchFamily="34" charset="-128"/>
              </a:defRPr>
            </a:lvl4pPr>
            <a:lvl5pPr marL="672654" indent="-132151" eaLnBrk="1">
              <a:defRPr sz="1200">
                <a:latin typeface="游ゴシック" panose="020B0400000000000000" pitchFamily="50" charset="-128"/>
                <a:ea typeface="游ゴシック" panose="020B0400000000000000" pitchFamily="50" charset="-128"/>
              </a:defRPr>
            </a:lvl5pPr>
          </a:lstStyle>
          <a:p>
            <a:pPr lvl="0"/>
            <a:r>
              <a:rPr lang="ja-JP" altLang="en-US"/>
              <a:t>マスター テキストの書式設定</a:t>
            </a:r>
          </a:p>
        </p:txBody>
      </p:sp>
      <p:sp>
        <p:nvSpPr>
          <p:cNvPr id="4" name="Google Shape;59;p8">
            <a:extLst>
              <a:ext uri="{FF2B5EF4-FFF2-40B4-BE49-F238E27FC236}">
                <a16:creationId xmlns:a16="http://schemas.microsoft.com/office/drawing/2014/main" id="{00D67FBA-F066-9867-8056-EF48ECD19EC3}"/>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p8">
            <a:extLst>
              <a:ext uri="{FF2B5EF4-FFF2-40B4-BE49-F238E27FC236}">
                <a16:creationId xmlns:a16="http://schemas.microsoft.com/office/drawing/2014/main" id="{52E464C6-1E3C-EE9F-E330-5BA9F99E67CB}"/>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p8">
            <a:extLst>
              <a:ext uri="{FF2B5EF4-FFF2-40B4-BE49-F238E27FC236}">
                <a16:creationId xmlns:a16="http://schemas.microsoft.com/office/drawing/2014/main" id="{B2342AFD-156D-8E8E-C1CD-8479FF433697}"/>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2;p8">
            <a:extLst>
              <a:ext uri="{FF2B5EF4-FFF2-40B4-BE49-F238E27FC236}">
                <a16:creationId xmlns:a16="http://schemas.microsoft.com/office/drawing/2014/main" id="{AFE9CB05-7C3A-B19A-D12F-532957D1BA4F}"/>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8;p5">
            <a:extLst>
              <a:ext uri="{FF2B5EF4-FFF2-40B4-BE49-F238E27FC236}">
                <a16:creationId xmlns:a16="http://schemas.microsoft.com/office/drawing/2014/main" id="{485A3DD4-FE69-D0A9-3DE5-BC9625908E7E}"/>
              </a:ext>
            </a:extLst>
          </p:cNvPr>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B8C932E-AC58-4854-9B1B-85042BDAAB13}" type="slidenum">
              <a:rPr kumimoji="1" lang="ja-JP" altLang="en-US" smtClean="0"/>
              <a:t>‹#›</a:t>
            </a:fld>
            <a:endParaRPr kumimoji="1" lang="ja-JP" altLang="en-US"/>
          </a:p>
        </p:txBody>
      </p:sp>
    </p:spTree>
    <p:extLst>
      <p:ext uri="{BB962C8B-B14F-4D97-AF65-F5344CB8AC3E}">
        <p14:creationId xmlns:p14="http://schemas.microsoft.com/office/powerpoint/2010/main" val="1394634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699" y="358388"/>
            <a:ext cx="7356367" cy="8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33" name="Google Shape;33;p5"/>
          <p:cNvSpPr txBox="1">
            <a:spLocks noGrp="1"/>
          </p:cNvSpPr>
          <p:nvPr>
            <p:ph type="body" idx="1"/>
          </p:nvPr>
        </p:nvSpPr>
        <p:spPr>
          <a:xfrm>
            <a:off x="893699" y="1373588"/>
            <a:ext cx="7356365" cy="3552300"/>
          </a:xfrm>
          <a:prstGeom prst="rect">
            <a:avLst/>
          </a:prstGeom>
        </p:spPr>
        <p:txBody>
          <a:bodyPr spcFirstLastPara="1" wrap="square" lIns="91425" tIns="91425" rIns="91425" bIns="91425" anchor="t" anchorCtr="0">
            <a:noAutofit/>
          </a:bodyPr>
          <a:lstStyle>
            <a:lvl1pPr marL="114300" lvl="0" indent="0">
              <a:spcBef>
                <a:spcPts val="600"/>
              </a:spcBef>
              <a:spcAft>
                <a:spcPts val="0"/>
              </a:spcAft>
              <a:buClr>
                <a:schemeClr val="accent6"/>
              </a:buClr>
              <a:buSzPts val="1800"/>
              <a:buFont typeface="Arial" panose="020B0604020202020204" pitchFamily="34" charset="0"/>
              <a:buNone/>
              <a:defRPr b="0" i="0">
                <a:solidFill>
                  <a:schemeClr val="dk1"/>
                </a:solidFill>
                <a:latin typeface="BIZ UDPGothic" panose="020B0400000000000000" pitchFamily="34" charset="-128"/>
                <a:ea typeface="BIZ UDPGothic" panose="020B0400000000000000" pitchFamily="34" charset="-128"/>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a:pPr lvl="0"/>
            <a:r>
              <a:rPr lang="ja-JP" altLang="en-US"/>
              <a:t>マスター テキストの書式設定</a:t>
            </a: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B8C932E-AC58-4854-9B1B-85042BDAAB13}" type="slidenum">
              <a:rPr kumimoji="1" lang="ja-JP" altLang="en-US" smtClean="0"/>
              <a:t>‹#›</a:t>
            </a:fld>
            <a:endParaRPr kumimoji="1" lang="ja-JP" altLang="en-US"/>
          </a:p>
        </p:txBody>
      </p:sp>
      <p:sp>
        <p:nvSpPr>
          <p:cNvPr id="2" name="Google Shape;59;p8">
            <a:extLst>
              <a:ext uri="{FF2B5EF4-FFF2-40B4-BE49-F238E27FC236}">
                <a16:creationId xmlns:a16="http://schemas.microsoft.com/office/drawing/2014/main" id="{6FC64FBE-3392-D343-4281-E71C7E7050B0}"/>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0;p8">
            <a:extLst>
              <a:ext uri="{FF2B5EF4-FFF2-40B4-BE49-F238E27FC236}">
                <a16:creationId xmlns:a16="http://schemas.microsoft.com/office/drawing/2014/main" id="{9F438D5B-6124-8C9E-850C-0B43152CBF4E}"/>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8">
            <a:extLst>
              <a:ext uri="{FF2B5EF4-FFF2-40B4-BE49-F238E27FC236}">
                <a16:creationId xmlns:a16="http://schemas.microsoft.com/office/drawing/2014/main" id="{0EC980E7-6D8A-176F-902F-3505BB819463}"/>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p8">
            <a:extLst>
              <a:ext uri="{FF2B5EF4-FFF2-40B4-BE49-F238E27FC236}">
                <a16:creationId xmlns:a16="http://schemas.microsoft.com/office/drawing/2014/main" id="{33D82DE0-FF68-45BB-3172-FDBCE0EC6FDF}"/>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545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4" name="Google Shape;44;p6"/>
          <p:cNvSpPr txBox="1">
            <a:spLocks noGrp="1"/>
          </p:cNvSpPr>
          <p:nvPr>
            <p:ph type="title"/>
          </p:nvPr>
        </p:nvSpPr>
        <p:spPr>
          <a:xfrm>
            <a:off x="893700" y="358388"/>
            <a:ext cx="7356366" cy="701287"/>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45" name="Google Shape;45;p6"/>
          <p:cNvSpPr txBox="1">
            <a:spLocks noGrp="1"/>
          </p:cNvSpPr>
          <p:nvPr>
            <p:ph type="body" idx="1"/>
          </p:nvPr>
        </p:nvSpPr>
        <p:spPr>
          <a:xfrm>
            <a:off x="893624" y="1200150"/>
            <a:ext cx="3581679" cy="3725700"/>
          </a:xfrm>
          <a:prstGeom prst="rect">
            <a:avLst/>
          </a:prstGeom>
        </p:spPr>
        <p:txBody>
          <a:bodyPr spcFirstLastPara="1" wrap="square" lIns="91425" tIns="91425" rIns="91425" bIns="91425" anchor="t" anchorCtr="0">
            <a:noAutofit/>
          </a:bodyPr>
          <a:lstStyle>
            <a:lvl1pPr marL="101600"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ja-JP" altLang="en-US"/>
              <a:t>マスター テキストの書式設定</a:t>
            </a:r>
          </a:p>
        </p:txBody>
      </p:sp>
      <p:sp>
        <p:nvSpPr>
          <p:cNvPr id="46" name="Google Shape;46;p6"/>
          <p:cNvSpPr txBox="1">
            <a:spLocks noGrp="1"/>
          </p:cNvSpPr>
          <p:nvPr>
            <p:ph type="body" idx="2"/>
          </p:nvPr>
        </p:nvSpPr>
        <p:spPr>
          <a:xfrm>
            <a:off x="4668386" y="1200150"/>
            <a:ext cx="3581679" cy="3725700"/>
          </a:xfrm>
          <a:prstGeom prst="rect">
            <a:avLst/>
          </a:prstGeom>
        </p:spPr>
        <p:txBody>
          <a:bodyPr spcFirstLastPara="1" wrap="square" lIns="91425" tIns="91425" rIns="91425" bIns="91425" anchor="t" anchorCtr="0">
            <a:noAutofit/>
          </a:bodyPr>
          <a:lstStyle>
            <a:lvl1pPr marL="101600" lvl="0" indent="0">
              <a:spcBef>
                <a:spcPts val="600"/>
              </a:spcBef>
              <a:spcAft>
                <a:spcPts val="0"/>
              </a:spcAft>
              <a:buSzPts val="2000"/>
              <a:buNone/>
              <a:defRPr sz="2000" b="0" i="0">
                <a:latin typeface="BIZ UDPGothic" panose="020B0400000000000000" pitchFamily="34" charset="-128"/>
                <a:ea typeface="BIZ UDPGothic" panose="020B0400000000000000" pitchFamily="34" charset="-128"/>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pPr lvl="0"/>
            <a:r>
              <a:rPr lang="ja-JP" altLang="en-US"/>
              <a:t>マスター テキストの書式設定</a:t>
            </a: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B8C932E-AC58-4854-9B1B-85042BDAAB13}" type="slidenum">
              <a:rPr kumimoji="1" lang="ja-JP" altLang="en-US" smtClean="0"/>
              <a:t>‹#›</a:t>
            </a:fld>
            <a:endParaRPr kumimoji="1" lang="ja-JP" altLang="en-US"/>
          </a:p>
        </p:txBody>
      </p:sp>
      <p:sp>
        <p:nvSpPr>
          <p:cNvPr id="2" name="Google Shape;59;p8">
            <a:extLst>
              <a:ext uri="{FF2B5EF4-FFF2-40B4-BE49-F238E27FC236}">
                <a16:creationId xmlns:a16="http://schemas.microsoft.com/office/drawing/2014/main" id="{F5C612B5-165F-0946-763C-7B2A766A784E}"/>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0;p8">
            <a:extLst>
              <a:ext uri="{FF2B5EF4-FFF2-40B4-BE49-F238E27FC236}">
                <a16:creationId xmlns:a16="http://schemas.microsoft.com/office/drawing/2014/main" id="{B8318362-D37E-A169-17C9-539F726226A5}"/>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8">
            <a:extLst>
              <a:ext uri="{FF2B5EF4-FFF2-40B4-BE49-F238E27FC236}">
                <a16:creationId xmlns:a16="http://schemas.microsoft.com/office/drawing/2014/main" id="{723E59B6-177D-2B95-1688-83F5D691710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p8">
            <a:extLst>
              <a:ext uri="{FF2B5EF4-FFF2-40B4-BE49-F238E27FC236}">
                <a16:creationId xmlns:a16="http://schemas.microsoft.com/office/drawing/2014/main" id="{07D8D7BD-9A3A-EB01-4F43-A9F54F332FC4}"/>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424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53" name="Google Shape;53;p7"/>
          <p:cNvSpPr txBox="1">
            <a:spLocks noGrp="1"/>
          </p:cNvSpPr>
          <p:nvPr>
            <p:ph type="title"/>
          </p:nvPr>
        </p:nvSpPr>
        <p:spPr>
          <a:xfrm>
            <a:off x="893700" y="358388"/>
            <a:ext cx="7356366" cy="70128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ja-JP" altLang="en-US"/>
              <a:t>マスター タイトルの書式設定</a:t>
            </a:r>
            <a:endParaRPr/>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139700"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ja-JP" altLang="en-US"/>
              <a:t>マスター テキストの書式設定</a:t>
            </a:r>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139700"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ja-JP" altLang="en-US"/>
              <a:t>マスター テキストの書式設定</a:t>
            </a:r>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139700" lvl="0" indent="0" rtl="0">
              <a:spcBef>
                <a:spcPts val="600"/>
              </a:spcBef>
              <a:spcAft>
                <a:spcPts val="0"/>
              </a:spcAft>
              <a:buSzPts val="1400"/>
              <a:buNone/>
              <a:defRPr sz="1400" b="0" i="0">
                <a:latin typeface="BIZ UDPGothic" panose="020B0400000000000000" pitchFamily="34" charset="-128"/>
                <a:ea typeface="BIZ UDPGothic" panose="020B0400000000000000" pitchFamily="34" charset="-128"/>
              </a:defRPr>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pPr lvl="0"/>
            <a:r>
              <a:rPr lang="ja-JP" altLang="en-US"/>
              <a:t>マスター テキストの書式設定</a:t>
            </a:r>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B8C932E-AC58-4854-9B1B-85042BDAAB13}" type="slidenum">
              <a:rPr kumimoji="1" lang="ja-JP" altLang="en-US" smtClean="0"/>
              <a:t>‹#›</a:t>
            </a:fld>
            <a:endParaRPr kumimoji="1" lang="ja-JP" altLang="en-US"/>
          </a:p>
        </p:txBody>
      </p:sp>
      <p:sp>
        <p:nvSpPr>
          <p:cNvPr id="2" name="Google Shape;59;p8">
            <a:extLst>
              <a:ext uri="{FF2B5EF4-FFF2-40B4-BE49-F238E27FC236}">
                <a16:creationId xmlns:a16="http://schemas.microsoft.com/office/drawing/2014/main" id="{21867EA7-B7CA-C4D9-2BA5-2BA12487004A}"/>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0;p8">
            <a:extLst>
              <a:ext uri="{FF2B5EF4-FFF2-40B4-BE49-F238E27FC236}">
                <a16:creationId xmlns:a16="http://schemas.microsoft.com/office/drawing/2014/main" id="{5F3B028C-A69F-BC78-4393-B573D6A7CBFD}"/>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8">
            <a:extLst>
              <a:ext uri="{FF2B5EF4-FFF2-40B4-BE49-F238E27FC236}">
                <a16:creationId xmlns:a16="http://schemas.microsoft.com/office/drawing/2014/main" id="{20E21139-BAAB-41D7-E5BF-D2BB8E4F2980}"/>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p8">
            <a:extLst>
              <a:ext uri="{FF2B5EF4-FFF2-40B4-BE49-F238E27FC236}">
                <a16:creationId xmlns:a16="http://schemas.microsoft.com/office/drawing/2014/main" id="{905F6B7A-8EB8-F06B-8698-11977124957A}"/>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609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63" name="Google Shape;63;p8"/>
          <p:cNvSpPr txBox="1">
            <a:spLocks noGrp="1"/>
          </p:cNvSpPr>
          <p:nvPr>
            <p:ph type="title"/>
          </p:nvPr>
        </p:nvSpPr>
        <p:spPr>
          <a:xfrm>
            <a:off x="893700" y="358388"/>
            <a:ext cx="7356366" cy="857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b="1" i="0">
                <a:solidFill>
                  <a:schemeClr val="tx1">
                    <a:lumMod val="50000"/>
                  </a:schemeClr>
                </a:solidFill>
                <a:latin typeface="BIZ UDPGothic" panose="020B0400000000000000" pitchFamily="34" charset="-128"/>
                <a:ea typeface="BIZ UDPGothic" panose="020B0400000000000000" pitchFamily="34" charset="-128"/>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r>
              <a:rPr lang="ja-JP" altLang="en-US"/>
              <a:t>マスター タイトルの書式設定</a:t>
            </a:r>
            <a:endParaRPr/>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B8C932E-AC58-4854-9B1B-85042BDAAB13}" type="slidenum">
              <a:rPr kumimoji="1" lang="ja-JP" altLang="en-US" smtClean="0"/>
              <a:t>‹#›</a:t>
            </a:fld>
            <a:endParaRPr kumimoji="1" lang="ja-JP" altLang="en-US"/>
          </a:p>
        </p:txBody>
      </p:sp>
      <p:sp>
        <p:nvSpPr>
          <p:cNvPr id="2" name="Google Shape;59;p8">
            <a:extLst>
              <a:ext uri="{FF2B5EF4-FFF2-40B4-BE49-F238E27FC236}">
                <a16:creationId xmlns:a16="http://schemas.microsoft.com/office/drawing/2014/main" id="{5ACE663B-6E2F-1A23-1DBF-7E7A08438621}"/>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0;p8">
            <a:extLst>
              <a:ext uri="{FF2B5EF4-FFF2-40B4-BE49-F238E27FC236}">
                <a16:creationId xmlns:a16="http://schemas.microsoft.com/office/drawing/2014/main" id="{127E4178-F712-EA72-E3D7-9CEA19AF21F6}"/>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8">
            <a:extLst>
              <a:ext uri="{FF2B5EF4-FFF2-40B4-BE49-F238E27FC236}">
                <a16:creationId xmlns:a16="http://schemas.microsoft.com/office/drawing/2014/main" id="{5F4126CD-97E7-17A4-2B64-E8F13728C705}"/>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p8">
            <a:extLst>
              <a:ext uri="{FF2B5EF4-FFF2-40B4-BE49-F238E27FC236}">
                <a16:creationId xmlns:a16="http://schemas.microsoft.com/office/drawing/2014/main" id="{6635149E-8C08-E873-0255-A32563927C01}"/>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7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5"/>
        <p:cNvGrpSpPr/>
        <p:nvPr/>
      </p:nvGrpSpPr>
      <p:grpSpPr>
        <a:xfrm>
          <a:off x="0" y="0"/>
          <a:ext cx="0" cy="0"/>
          <a:chOff x="0" y="0"/>
          <a:chExt cx="0" cy="0"/>
        </a:xfrm>
      </p:grpSpPr>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b="0" i="0">
                <a:solidFill>
                  <a:schemeClr val="dk2"/>
                </a:solidFill>
                <a:latin typeface="BIZ UDPGothic" panose="020B0400000000000000" pitchFamily="34" charset="-128"/>
                <a:ea typeface="BIZ UDPGothic" panose="020B0400000000000000" pitchFamily="34" charset="-128"/>
              </a:defRPr>
            </a:lvl1pPr>
          </a:lstStyle>
          <a:p>
            <a:pPr lvl="0"/>
            <a:r>
              <a:rPr lang="ja-JP" altLang="en-US"/>
              <a:t>マスター テキストの書式設定</a:t>
            </a: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B8C932E-AC58-4854-9B1B-85042BDAAB13}" type="slidenum">
              <a:rPr kumimoji="1" lang="ja-JP" altLang="en-US" smtClean="0"/>
              <a:t>‹#›</a:t>
            </a:fld>
            <a:endParaRPr kumimoji="1" lang="ja-JP" altLang="en-US"/>
          </a:p>
        </p:txBody>
      </p:sp>
      <p:sp>
        <p:nvSpPr>
          <p:cNvPr id="2" name="Google Shape;59;p8">
            <a:extLst>
              <a:ext uri="{FF2B5EF4-FFF2-40B4-BE49-F238E27FC236}">
                <a16:creationId xmlns:a16="http://schemas.microsoft.com/office/drawing/2014/main" id="{39DCCACA-68FD-45A4-614A-564C6399E8C7}"/>
              </a:ext>
            </a:extLst>
          </p:cNvPr>
          <p:cNvSpPr/>
          <p:nvPr/>
        </p:nvSpPr>
        <p:spPr>
          <a:xfrm>
            <a:off x="7356366" y="-3267"/>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0;p8">
            <a:extLst>
              <a:ext uri="{FF2B5EF4-FFF2-40B4-BE49-F238E27FC236}">
                <a16:creationId xmlns:a16="http://schemas.microsoft.com/office/drawing/2014/main" id="{B7ADFE7D-45B3-6777-54D4-2CAB039C30AC}"/>
              </a:ext>
            </a:extLst>
          </p:cNvPr>
          <p:cNvSpPr/>
          <p:nvPr/>
        </p:nvSpPr>
        <p:spPr>
          <a:xfrm>
            <a:off x="8250312" y="-3267"/>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8">
            <a:extLst>
              <a:ext uri="{FF2B5EF4-FFF2-40B4-BE49-F238E27FC236}">
                <a16:creationId xmlns:a16="http://schemas.microsoft.com/office/drawing/2014/main" id="{7C54AC58-1D04-3643-E8D5-4D2D6D6FF02C}"/>
              </a:ext>
            </a:extLst>
          </p:cNvPr>
          <p:cNvSpPr/>
          <p:nvPr/>
        </p:nvSpPr>
        <p:spPr>
          <a:xfrm>
            <a:off x="0" y="-3267"/>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p8">
            <a:extLst>
              <a:ext uri="{FF2B5EF4-FFF2-40B4-BE49-F238E27FC236}">
                <a16:creationId xmlns:a16="http://schemas.microsoft.com/office/drawing/2014/main" id="{E2D58F6A-26FB-0653-5E59-12AB88032BCD}"/>
              </a:ext>
            </a:extLst>
          </p:cNvPr>
          <p:cNvSpPr/>
          <p:nvPr/>
        </p:nvSpPr>
        <p:spPr>
          <a:xfrm>
            <a:off x="893710" y="-3267"/>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84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b="0" i="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7B8C932E-AC58-4854-9B1B-85042BDAAB13}" type="slidenum">
              <a:rPr kumimoji="1" lang="ja-JP" altLang="en-US" smtClean="0"/>
              <a:t>‹#›</a:t>
            </a:fld>
            <a:endParaRPr kumimoji="1" lang="ja-JP" altLang="en-US"/>
          </a:p>
        </p:txBody>
      </p:sp>
      <p:sp>
        <p:nvSpPr>
          <p:cNvPr id="2" name="Google Shape;59;p8">
            <a:extLst>
              <a:ext uri="{FF2B5EF4-FFF2-40B4-BE49-F238E27FC236}">
                <a16:creationId xmlns:a16="http://schemas.microsoft.com/office/drawing/2014/main" id="{C404BD68-A798-1F03-4645-955FF82EE1F6}"/>
              </a:ext>
            </a:extLst>
          </p:cNvPr>
          <p:cNvSpPr/>
          <p:nvPr/>
        </p:nvSpPr>
        <p:spPr>
          <a:xfrm>
            <a:off x="7356366" y="5083743"/>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60;p8">
            <a:extLst>
              <a:ext uri="{FF2B5EF4-FFF2-40B4-BE49-F238E27FC236}">
                <a16:creationId xmlns:a16="http://schemas.microsoft.com/office/drawing/2014/main" id="{1956D683-4FDE-D3A8-A9A8-0D9FB0D07214}"/>
              </a:ext>
            </a:extLst>
          </p:cNvPr>
          <p:cNvSpPr/>
          <p:nvPr/>
        </p:nvSpPr>
        <p:spPr>
          <a:xfrm>
            <a:off x="8250312" y="5083743"/>
            <a:ext cx="893700" cy="77100"/>
          </a:xfrm>
          <a:prstGeom prst="rect">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1;p8">
            <a:extLst>
              <a:ext uri="{FF2B5EF4-FFF2-40B4-BE49-F238E27FC236}">
                <a16:creationId xmlns:a16="http://schemas.microsoft.com/office/drawing/2014/main" id="{8B212D52-D3AC-F38C-B88C-A1780D8324E4}"/>
              </a:ext>
            </a:extLst>
          </p:cNvPr>
          <p:cNvSpPr/>
          <p:nvPr/>
        </p:nvSpPr>
        <p:spPr>
          <a:xfrm>
            <a:off x="0" y="5083743"/>
            <a:ext cx="893700" cy="77100"/>
          </a:xfrm>
          <a:prstGeom prst="rect">
            <a:avLst/>
          </a:pr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2;p8">
            <a:extLst>
              <a:ext uri="{FF2B5EF4-FFF2-40B4-BE49-F238E27FC236}">
                <a16:creationId xmlns:a16="http://schemas.microsoft.com/office/drawing/2014/main" id="{CB2E6FA9-847E-D7F7-7A68-B2D36518B292}"/>
              </a:ext>
            </a:extLst>
          </p:cNvPr>
          <p:cNvSpPr/>
          <p:nvPr/>
        </p:nvSpPr>
        <p:spPr>
          <a:xfrm>
            <a:off x="893710" y="5083743"/>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57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タイトル プレースホルダー 2">
            <a:extLst>
              <a:ext uri="{FF2B5EF4-FFF2-40B4-BE49-F238E27FC236}">
                <a16:creationId xmlns:a16="http://schemas.microsoft.com/office/drawing/2014/main" id="{BF15FF19-EF74-5F7E-1E90-E7B6015F227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7" name="テキスト プレースホルダー 16">
            <a:extLst>
              <a:ext uri="{FF2B5EF4-FFF2-40B4-BE49-F238E27FC236}">
                <a16:creationId xmlns:a16="http://schemas.microsoft.com/office/drawing/2014/main" id="{0815042E-04C2-3A48-C0EF-588B7E8D64F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endParaRPr kumimoji="1" lang="ja-JP" altLang="en-US"/>
          </a:p>
        </p:txBody>
      </p:sp>
      <p:pic>
        <p:nvPicPr>
          <p:cNvPr id="2" name="Picture 2" descr="The University of Osaka: A Driving Force for Social Transformation － The  University of Osaka">
            <a:extLst>
              <a:ext uri="{FF2B5EF4-FFF2-40B4-BE49-F238E27FC236}">
                <a16:creationId xmlns:a16="http://schemas.microsoft.com/office/drawing/2014/main" id="{0A1B5964-D55E-95F7-E0C3-8666071C6AE8}"/>
              </a:ext>
            </a:extLst>
          </p:cNvPr>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b="30351"/>
          <a:stretch>
            <a:fillRect/>
          </a:stretch>
        </p:blipFill>
        <p:spPr bwMode="auto">
          <a:xfrm>
            <a:off x="8515350" y="149411"/>
            <a:ext cx="511046" cy="433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974835"/>
      </p:ext>
    </p:extLst>
  </p:cSld>
  <p:clrMap bg1="lt1" tx1="dk1" bg2="dk2" tx2="lt2" accent1="accent1" accent2="accent2" accent3="accent3" accent4="accent4" accent5="accent5" accent6="accent6" hlink="hlink" folHlink="folHlink"/>
  <p:sldLayoutIdLst>
    <p:sldLayoutId id="2147483682" r:id="rId1"/>
    <p:sldLayoutId id="2147483683" r:id="rId2"/>
    <p:sldLayoutId id="2147483691" r:id="rId3"/>
    <p:sldLayoutId id="2147483684" r:id="rId4"/>
    <p:sldLayoutId id="2147483685" r:id="rId5"/>
    <p:sldLayoutId id="2147483686" r:id="rId6"/>
    <p:sldLayoutId id="2147483687" r:id="rId7"/>
    <p:sldLayoutId id="2147483688" r:id="rId8"/>
    <p:sldLayoutId id="2147483689" r:id="rId9"/>
    <p:sldLayoutId id="2147483690" r:id="rId10"/>
    <p:sldLayoutId id="2147483692" r:id="rId11"/>
    <p:sldLayoutId id="2147483693" r:id="rId12"/>
    <p:sldLayoutId id="2147483694" r:id="rId13"/>
    <p:sldLayoutId id="2147483695" r:id="rId14"/>
    <p:sldLayoutId id="2147483696" r:id="rId15"/>
    <p:sldLayoutId id="2147483660" r:id="rId16"/>
    <p:sldLayoutId id="2147483661" r:id="rId17"/>
  </p:sldLayoutIdLst>
  <p:transition>
    <p:fade thruBlk="1"/>
  </p:transition>
  <p:txStyles>
    <p:title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000000"/>
        </a:buClr>
        <a:buFont typeface="Arial"/>
        <a:defRPr kumimoji="1" sz="3200" b="1"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19100" marR="0" lvl="0" indent="-342900" algn="l" rtl="0" eaLnBrk="1" hangingPunct="1">
        <a:lnSpc>
          <a:spcPct val="100000"/>
        </a:lnSpc>
        <a:spcBef>
          <a:spcPts val="0"/>
        </a:spcBef>
        <a:spcAft>
          <a:spcPts val="0"/>
        </a:spcAft>
        <a:buClr>
          <a:srgbClr val="000000"/>
        </a:buClr>
        <a:buFont typeface="Arial" panose="020B0604020202020204" pitchFamily="34" charset="0"/>
        <a:buChar char="•"/>
        <a:defRPr kumimoji="1" sz="2800" b="0" i="0" u="none" strike="noStrike" cap="none">
          <a:solidFill>
            <a:srgbClr val="000000"/>
          </a:solidFill>
          <a:latin typeface="BIZ UDPGothic" panose="020B0400000000000000" pitchFamily="34" charset="-128"/>
          <a:ea typeface="BIZ UDPGothic" panose="020B0400000000000000" pitchFamily="34" charset="-128"/>
          <a:cs typeface="Arial"/>
          <a:sym typeface="Arial"/>
        </a:defRPr>
      </a:lvl1pPr>
      <a:lvl2pPr marL="0" marR="0" lvl="1" indent="0" algn="l" rtl="0" eaLnBrk="1" hangingPunct="1">
        <a:lnSpc>
          <a:spcPct val="100000"/>
        </a:lnSpc>
        <a:spcBef>
          <a:spcPts val="0"/>
        </a:spcBef>
        <a:spcAft>
          <a:spcPts val="0"/>
        </a:spcAft>
        <a:buClr>
          <a:srgbClr val="000000"/>
        </a:buClr>
        <a:buFont typeface="Arial" panose="020B0604020202020204" pitchFamily="34" charset="0"/>
        <a:buNone/>
        <a:defRPr kumimoji="1" sz="2000" b="0" i="0" u="none" strike="noStrike" cap="none">
          <a:solidFill>
            <a:srgbClr val="000000"/>
          </a:solidFill>
          <a:latin typeface="Arial"/>
          <a:ea typeface="Arial"/>
          <a:cs typeface="Arial"/>
          <a:sym typeface="Arial"/>
        </a:defRPr>
      </a:lvl2pPr>
      <a:lvl3pPr marL="457200" marR="0" lvl="2" indent="-457200"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3pPr>
      <a:lvl4pPr marL="457200" marR="0" lvl="3" indent="-457200"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4pPr>
      <a:lvl5pPr marL="457200" marR="0" lvl="4" indent="-457200" algn="l" rtl="0" eaLnBrk="1" hangingPunct="1">
        <a:lnSpc>
          <a:spcPct val="100000"/>
        </a:lnSpc>
        <a:spcBef>
          <a:spcPts val="0"/>
        </a:spcBef>
        <a:spcAft>
          <a:spcPts val="0"/>
        </a:spcAft>
        <a:buClr>
          <a:srgbClr val="000000"/>
        </a:buClr>
        <a:buFont typeface="Arial" panose="020B0604020202020204" pitchFamily="34" charset="0"/>
        <a:buChar char="•"/>
        <a:defRPr kumimoji="1" sz="2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kumimoji="1"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iiif.io/"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ir.library.osaka-u.ac.jp/repo/ouka/all/?lang=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8910/101974"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jsps.go.jp/j-di/data/guide/tebiki_p.pd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rcos.nii.ac.jp/en/document/openscience/"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ii.ac.jp/creded/project_e.html"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nii.ac.jp/creded/project_e.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osaka-u.ac.jp/ja/research/files/e30yqd"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osaka-u.ac.jp/ja/research/files/Osaka-University-Research-Data-Policy.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5815B7-2CC1-4545-32AA-D9F24E47CFBE}"/>
              </a:ext>
            </a:extLst>
          </p:cNvPr>
          <p:cNvSpPr>
            <a:spLocks noGrp="1"/>
          </p:cNvSpPr>
          <p:nvPr>
            <p:ph type="ctrTitle"/>
          </p:nvPr>
        </p:nvSpPr>
        <p:spPr>
          <a:xfrm>
            <a:off x="232853" y="2699972"/>
            <a:ext cx="8678294" cy="2295126"/>
          </a:xfrm>
        </p:spPr>
        <p:txBody>
          <a:bodyPr/>
          <a:lstStyle/>
          <a:p>
            <a:r>
              <a:rPr lang="en-GB" altLang="ja" sz="2800" dirty="0">
                <a:solidFill>
                  <a:schemeClr val="tx1">
                    <a:lumMod val="50000"/>
                  </a:schemeClr>
                </a:solidFill>
                <a:latin typeface="Helvetica" pitchFamily="2" charset="0"/>
                <a:ea typeface="Verdana" panose="020B0604030504040204" pitchFamily="34" charset="0"/>
                <a:cs typeface="Verdana" panose="020B0604030504040204" pitchFamily="34" charset="0"/>
              </a:rPr>
              <a:t>Essential Material for</a:t>
            </a:r>
            <a:br>
              <a:rPr lang="en-GB" altLang="ja" sz="2800" dirty="0">
                <a:solidFill>
                  <a:schemeClr val="tx1">
                    <a:lumMod val="50000"/>
                  </a:schemeClr>
                </a:solidFill>
                <a:latin typeface="Helvetica" pitchFamily="2" charset="0"/>
                <a:ea typeface="Verdana" panose="020B0604030504040204" pitchFamily="34" charset="0"/>
                <a:cs typeface="Verdana" panose="020B0604030504040204" pitchFamily="34" charset="0"/>
              </a:rPr>
            </a:br>
            <a:r>
              <a:rPr lang="en-GB" altLang="ja" sz="2800" dirty="0">
                <a:solidFill>
                  <a:schemeClr val="tx1">
                    <a:lumMod val="50000"/>
                  </a:schemeClr>
                </a:solidFill>
                <a:latin typeface="Helvetica" pitchFamily="2" charset="0"/>
                <a:ea typeface="Verdana" panose="020B0604030504040204" pitchFamily="34" charset="0"/>
                <a:cs typeface="Verdana" panose="020B0604030504040204" pitchFamily="34" charset="0"/>
              </a:rPr>
              <a:t> Humanities Researchers:</a:t>
            </a:r>
            <a:r>
              <a:rPr lang="en-US" altLang="ja" sz="2800" dirty="0">
                <a:solidFill>
                  <a:schemeClr val="tx1">
                    <a:lumMod val="50000"/>
                  </a:schemeClr>
                </a:solidFill>
                <a:latin typeface="Helvetica" pitchFamily="2" charset="0"/>
                <a:ea typeface="Verdana" panose="020B0604030504040204" pitchFamily="34" charset="0"/>
                <a:cs typeface="Verdana" panose="020B0604030504040204" pitchFamily="34" charset="0"/>
              </a:rPr>
              <a:t> </a:t>
            </a:r>
            <a:br>
              <a:rPr lang="en-US" altLang="ja" sz="2800" dirty="0">
                <a:solidFill>
                  <a:schemeClr val="tx1">
                    <a:lumMod val="50000"/>
                  </a:schemeClr>
                </a:solidFill>
                <a:latin typeface="Helvetica" pitchFamily="2" charset="0"/>
                <a:ea typeface="Verdana" panose="020B0604030504040204" pitchFamily="34" charset="0"/>
                <a:cs typeface="Verdana" panose="020B0604030504040204" pitchFamily="34" charset="0"/>
              </a:rPr>
            </a:br>
            <a:r>
              <a:rPr lang="en-US" altLang="ja-JP" sz="2800" dirty="0">
                <a:solidFill>
                  <a:schemeClr val="tx1">
                    <a:lumMod val="50000"/>
                  </a:schemeClr>
                </a:solidFill>
                <a:latin typeface="Helvetica" pitchFamily="2" charset="0"/>
              </a:rPr>
              <a:t>An </a:t>
            </a:r>
            <a:r>
              <a:rPr lang="en-US" altLang="ja-JP" sz="2800" dirty="0">
                <a:solidFill>
                  <a:schemeClr val="bg2"/>
                </a:solidFill>
                <a:latin typeface="Helvetica" pitchFamily="2" charset="0"/>
              </a:rPr>
              <a:t>Introduction</a:t>
            </a:r>
            <a:r>
              <a:rPr lang="en-US" altLang="ja-JP" sz="2800" dirty="0">
                <a:solidFill>
                  <a:schemeClr val="tx1">
                    <a:lumMod val="50000"/>
                  </a:schemeClr>
                </a:solidFill>
                <a:latin typeface="Helvetica" pitchFamily="2" charset="0"/>
              </a:rPr>
              <a:t> to Research Data Management and Publishing and Utilizing IIIF Images with OUKA</a:t>
            </a:r>
            <a:br>
              <a:rPr lang="en-US" altLang="ja-JP" sz="2800" dirty="0">
                <a:solidFill>
                  <a:schemeClr val="tx1">
                    <a:lumMod val="50000"/>
                  </a:schemeClr>
                </a:solidFill>
                <a:latin typeface="Helvetica" pitchFamily="2" charset="0"/>
              </a:rPr>
            </a:br>
            <a:endParaRPr lang="ja-JP" altLang="en-US" sz="2800">
              <a:solidFill>
                <a:schemeClr val="tx1">
                  <a:lumMod val="50000"/>
                </a:schemeClr>
              </a:solidFill>
              <a:latin typeface="Helvetica" pitchFamily="2" charset="0"/>
            </a:endParaRPr>
          </a:p>
        </p:txBody>
      </p:sp>
      <p:sp>
        <p:nvSpPr>
          <p:cNvPr id="6" name="テキスト ボックス 1">
            <a:extLst>
              <a:ext uri="{FF2B5EF4-FFF2-40B4-BE49-F238E27FC236}">
                <a16:creationId xmlns:a16="http://schemas.microsoft.com/office/drawing/2014/main" id="{9C895E25-7338-3FC6-8744-F5963F8D5727}"/>
              </a:ext>
            </a:extLst>
          </p:cNvPr>
          <p:cNvSpPr txBox="1"/>
          <p:nvPr/>
        </p:nvSpPr>
        <p:spPr>
          <a:xfrm>
            <a:off x="2003899" y="148402"/>
            <a:ext cx="6364988" cy="430887"/>
          </a:xfrm>
          <a:prstGeom prst="rect">
            <a:avLst/>
          </a:prstGeom>
          <a:noFill/>
        </p:spPr>
        <p:txBody>
          <a:bodyPr wrap="square">
            <a:spAutoFit/>
          </a:bodyPr>
          <a:lstStyle/>
          <a:p>
            <a:pPr algn="r"/>
            <a:r>
              <a:rPr lang="en-US" altLang="ja-JP" sz="1100" b="1" dirty="0">
                <a:solidFill>
                  <a:schemeClr val="tx1">
                    <a:lumMod val="75000"/>
                  </a:schemeClr>
                </a:solidFill>
                <a:latin typeface="Helvetica" pitchFamily="2" charset="0"/>
                <a:ea typeface="Verdana" panose="020B0604030504040204" pitchFamily="34" charset="0"/>
                <a:cs typeface="Verdana" panose="020B0604030504040204" pitchFamily="34" charset="0"/>
              </a:rPr>
              <a:t>Developing a Research Data Ecosystem for the Promotion of Data-Driven Science</a:t>
            </a:r>
            <a:br>
              <a:rPr lang="en-US" altLang="ja-JP" sz="1100" b="1" dirty="0">
                <a:solidFill>
                  <a:schemeClr val="tx1">
                    <a:lumMod val="75000"/>
                  </a:schemeClr>
                </a:solidFill>
                <a:latin typeface="Helvetica" pitchFamily="2" charset="0"/>
                <a:ea typeface="Verdana" panose="020B0604030504040204" pitchFamily="34" charset="0"/>
                <a:cs typeface="Verdana" panose="020B0604030504040204" pitchFamily="34" charset="0"/>
              </a:rPr>
            </a:br>
            <a:r>
              <a:rPr lang="en-US" altLang="ja-JP" sz="1100" b="1" dirty="0">
                <a:solidFill>
                  <a:schemeClr val="tx1">
                    <a:lumMod val="75000"/>
                  </a:schemeClr>
                </a:solidFill>
                <a:latin typeface="Helvetica" pitchFamily="2" charset="0"/>
                <a:ea typeface="Verdana" panose="020B0604030504040204" pitchFamily="34" charset="0"/>
                <a:cs typeface="Verdana" panose="020B0604030504040204" pitchFamily="34" charset="0"/>
              </a:rPr>
              <a:t>Research Data Management Teaching Materials – Practical Edition</a:t>
            </a:r>
          </a:p>
        </p:txBody>
      </p:sp>
      <p:sp>
        <p:nvSpPr>
          <p:cNvPr id="7" name="テキスト ボックス 2">
            <a:extLst>
              <a:ext uri="{FF2B5EF4-FFF2-40B4-BE49-F238E27FC236}">
                <a16:creationId xmlns:a16="http://schemas.microsoft.com/office/drawing/2014/main" id="{1B7DD691-0853-A1E7-0F3D-502F6B41F3B4}"/>
              </a:ext>
            </a:extLst>
          </p:cNvPr>
          <p:cNvSpPr txBox="1"/>
          <p:nvPr/>
        </p:nvSpPr>
        <p:spPr>
          <a:xfrm>
            <a:off x="232853" y="1181644"/>
            <a:ext cx="8406606" cy="1261884"/>
          </a:xfrm>
          <a:prstGeom prst="rect">
            <a:avLst/>
          </a:prstGeom>
          <a:noFill/>
        </p:spPr>
        <p:txBody>
          <a:bodyPr wrap="square" rtlCol="0">
            <a:spAutoFit/>
          </a:bodyPr>
          <a:lstStyle/>
          <a:p>
            <a:pPr>
              <a:lnSpc>
                <a:spcPct val="150000"/>
              </a:lnSpc>
            </a:pPr>
            <a:r>
              <a:rPr lang="en-GB" altLang="ja-JP" sz="1600" b="1" dirty="0">
                <a:solidFill>
                  <a:schemeClr val="tx1"/>
                </a:solidFill>
                <a:latin typeface="Helvetica" pitchFamily="2" charset="0"/>
                <a:ea typeface="Verdana" panose="020B0604030504040204" pitchFamily="34" charset="0"/>
                <a:cs typeface="Verdana" panose="020B0604030504040204" pitchFamily="34" charset="0"/>
              </a:rPr>
              <a:t>The University of Osaka Global Japanese Studies Education and Research Incubator</a:t>
            </a:r>
          </a:p>
          <a:p>
            <a:pPr>
              <a:lnSpc>
                <a:spcPct val="150000"/>
              </a:lnSpc>
            </a:pPr>
            <a:r>
              <a:rPr lang="en-US" altLang="ja-JP" sz="1600" b="1">
                <a:solidFill>
                  <a:schemeClr val="tx1"/>
                </a:solidFill>
                <a:latin typeface="Helvetica" pitchFamily="2" charset="0"/>
                <a:ea typeface="BIZ UDPゴシック" panose="020B0400000000000000" pitchFamily="50" charset="-128"/>
                <a:cs typeface="Verdana" panose="020B0604030504040204" pitchFamily="34" charset="0"/>
              </a:rPr>
              <a:t>[</a:t>
            </a:r>
            <a:r>
              <a:rPr lang="en-GB" altLang="ja-JP" sz="1600" b="1" dirty="0">
                <a:solidFill>
                  <a:schemeClr val="tx1"/>
                </a:solidFill>
                <a:latin typeface="Helvetica" pitchFamily="2" charset="0"/>
                <a:ea typeface="Verdana" panose="020B0604030504040204" pitchFamily="34" charset="0"/>
                <a:cs typeface="Verdana" panose="020B0604030504040204" pitchFamily="34" charset="0"/>
              </a:rPr>
              <a:t>Incubator-Supported Project</a:t>
            </a:r>
            <a:r>
              <a:rPr lang="en-US" altLang="ja-JP" sz="1600" b="1">
                <a:solidFill>
                  <a:schemeClr val="tx1"/>
                </a:solidFill>
                <a:latin typeface="Helvetica" pitchFamily="2" charset="0"/>
                <a:ea typeface="BIZ UDPゴシック" panose="020B0400000000000000" pitchFamily="50" charset="-128"/>
                <a:cs typeface="Verdana" panose="020B0604030504040204" pitchFamily="34" charset="0"/>
              </a:rPr>
              <a:t>]</a:t>
            </a:r>
            <a:endParaRPr lang="en-US" altLang="ja-JP" sz="1600" b="1" dirty="0">
              <a:solidFill>
                <a:schemeClr val="tx1"/>
              </a:solidFill>
              <a:latin typeface="Helvetica" pitchFamily="2" charset="0"/>
              <a:ea typeface="Verdana" panose="020B0604030504040204" pitchFamily="34" charset="0"/>
              <a:cs typeface="Verdana" panose="020B0604030504040204" pitchFamily="34" charset="0"/>
            </a:endParaRPr>
          </a:p>
          <a:p>
            <a:r>
              <a:rPr lang="en-US" altLang="ja-JP" sz="1400" b="1" dirty="0">
                <a:solidFill>
                  <a:schemeClr val="tx1"/>
                </a:solidFill>
                <a:latin typeface="Helvetica" pitchFamily="2" charset="0"/>
                <a:ea typeface="Verdana" panose="020B0604030504040204" pitchFamily="34" charset="0"/>
                <a:cs typeface="Verdana" panose="020B0604030504040204" pitchFamily="34" charset="0"/>
              </a:rPr>
              <a:t>- Developing Digital Humanities Educational Materials to Enhance Research Data Management in the Humanities</a:t>
            </a:r>
          </a:p>
        </p:txBody>
      </p:sp>
    </p:spTree>
    <p:extLst>
      <p:ext uri="{BB962C8B-B14F-4D97-AF65-F5344CB8AC3E}">
        <p14:creationId xmlns:p14="http://schemas.microsoft.com/office/powerpoint/2010/main" val="132874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8E91B96C-C366-7B65-E9F4-2CFBB103502F}"/>
              </a:ext>
            </a:extLst>
          </p:cNvPr>
          <p:cNvPicPr>
            <a:picLocks noChangeAspect="1"/>
          </p:cNvPicPr>
          <p:nvPr/>
        </p:nvPicPr>
        <p:blipFill>
          <a:blip r:embed="rId3"/>
          <a:stretch>
            <a:fillRect/>
          </a:stretch>
        </p:blipFill>
        <p:spPr>
          <a:xfrm>
            <a:off x="1020938" y="3115963"/>
            <a:ext cx="3431592" cy="1599841"/>
          </a:xfrm>
          <a:prstGeom prst="rect">
            <a:avLst/>
          </a:prstGeom>
        </p:spPr>
      </p:pic>
      <p:pic>
        <p:nvPicPr>
          <p:cNvPr id="19" name="図 18">
            <a:extLst>
              <a:ext uri="{FF2B5EF4-FFF2-40B4-BE49-F238E27FC236}">
                <a16:creationId xmlns:a16="http://schemas.microsoft.com/office/drawing/2014/main" id="{1A1E6A77-73DD-4DD5-0CA2-76C02804A0C5}"/>
              </a:ext>
            </a:extLst>
          </p:cNvPr>
          <p:cNvPicPr>
            <a:picLocks noChangeAspect="1"/>
          </p:cNvPicPr>
          <p:nvPr/>
        </p:nvPicPr>
        <p:blipFill>
          <a:blip r:embed="rId4"/>
          <a:stretch>
            <a:fillRect/>
          </a:stretch>
        </p:blipFill>
        <p:spPr>
          <a:xfrm>
            <a:off x="4902289" y="3115963"/>
            <a:ext cx="2529960" cy="1638877"/>
          </a:xfrm>
          <a:prstGeom prst="rect">
            <a:avLst/>
          </a:prstGeom>
        </p:spPr>
      </p:pic>
      <p:sp>
        <p:nvSpPr>
          <p:cNvPr id="6" name="タイトル 5">
            <a:extLst>
              <a:ext uri="{FF2B5EF4-FFF2-40B4-BE49-F238E27FC236}">
                <a16:creationId xmlns:a16="http://schemas.microsoft.com/office/drawing/2014/main" id="{0A3B2FEB-E496-789E-772E-D46125C2EE31}"/>
              </a:ext>
            </a:extLst>
          </p:cNvPr>
          <p:cNvSpPr>
            <a:spLocks noGrp="1"/>
          </p:cNvSpPr>
          <p:nvPr>
            <p:ph type="title"/>
          </p:nvPr>
        </p:nvSpPr>
        <p:spPr>
          <a:xfrm>
            <a:off x="457200" y="87474"/>
            <a:ext cx="8229600" cy="889123"/>
          </a:xfrm>
        </p:spPr>
        <p:txBody>
          <a:bodyPr>
            <a:noAutofit/>
          </a:bodyPr>
          <a:lstStyle/>
          <a:p>
            <a:r>
              <a:rPr lang="en-US" dirty="0">
                <a:latin typeface="Helvetica" pitchFamily="2" charset="0"/>
              </a:rPr>
              <a:t>Managing and Publishing Research Results: Image Data</a:t>
            </a:r>
          </a:p>
        </p:txBody>
      </p:sp>
      <p:sp>
        <p:nvSpPr>
          <p:cNvPr id="14" name="コンテンツ プレースホルダー 13">
            <a:extLst>
              <a:ext uri="{FF2B5EF4-FFF2-40B4-BE49-F238E27FC236}">
                <a16:creationId xmlns:a16="http://schemas.microsoft.com/office/drawing/2014/main" id="{7A8FB982-B77B-7773-D936-CE586EE8574C}"/>
              </a:ext>
            </a:extLst>
          </p:cNvPr>
          <p:cNvSpPr txBox="1">
            <a:spLocks noGrp="1"/>
          </p:cNvSpPr>
          <p:nvPr>
            <p:ph idx="1"/>
          </p:nvPr>
        </p:nvSpPr>
        <p:spPr>
          <a:xfrm>
            <a:off x="457200" y="1207429"/>
            <a:ext cx="8229600" cy="1754326"/>
          </a:xfrm>
          <a:noFill/>
        </p:spPr>
        <p:txBody>
          <a:bodyPr wrap="square">
            <a:spAutoFit/>
          </a:bodyPr>
          <a:lstStyle/>
          <a:p>
            <a:r>
              <a:rPr lang="en-US" altLang="ja-JP" sz="2400" b="1" dirty="0">
                <a:solidFill>
                  <a:schemeClr val="accent3"/>
                </a:solidFill>
                <a:latin typeface="Helvetica" pitchFamily="2" charset="0"/>
              </a:rPr>
              <a:t>IIIF</a:t>
            </a:r>
            <a:r>
              <a:rPr lang="en-US" altLang="ja-JP" sz="2400" dirty="0">
                <a:latin typeface="Helvetica" pitchFamily="2" charset="0"/>
              </a:rPr>
              <a:t> </a:t>
            </a:r>
            <a:r>
              <a:rPr lang="ja-JP" altLang="en-US" sz="2400">
                <a:latin typeface="Helvetica" pitchFamily="2" charset="0"/>
              </a:rPr>
              <a:t>（</a:t>
            </a:r>
            <a:r>
              <a:rPr lang="en-US" altLang="ja-JP" sz="2400" dirty="0">
                <a:latin typeface="Helvetica" pitchFamily="2" charset="0"/>
              </a:rPr>
              <a:t>International Image Interoperability Framework</a:t>
            </a:r>
            <a:r>
              <a:rPr lang="ja-JP" altLang="en-US" sz="1800">
                <a:latin typeface="Helvetica" pitchFamily="2" charset="0"/>
              </a:rPr>
              <a:t>）</a:t>
            </a:r>
            <a:r>
              <a:rPr lang="en-US" altLang="ja-JP" sz="1800" dirty="0">
                <a:latin typeface="Helvetica" pitchFamily="2" charset="0"/>
              </a:rPr>
              <a:t> </a:t>
            </a:r>
            <a:r>
              <a:rPr lang="en-US" altLang="ja-JP" sz="2000" dirty="0">
                <a:latin typeface="Helvetica" pitchFamily="2" charset="0"/>
                <a:hlinkClick r:id="rId5"/>
              </a:rPr>
              <a:t>https://iiif.io/</a:t>
            </a:r>
            <a:br>
              <a:rPr lang="en-US" altLang="ja-JP" sz="2000" dirty="0">
                <a:latin typeface="Helvetica" pitchFamily="2" charset="0"/>
              </a:rPr>
            </a:br>
            <a:endParaRPr lang="en-US" altLang="ja-JP" sz="1000" dirty="0">
              <a:latin typeface="Helvetica" pitchFamily="2" charset="0"/>
            </a:endParaRPr>
          </a:p>
          <a:p>
            <a:pPr marL="342900" indent="-342900">
              <a:buFont typeface="Arial" panose="020B0604020202020204" pitchFamily="34" charset="0"/>
              <a:buChar char="•"/>
            </a:pPr>
            <a:r>
              <a:rPr lang="en-US" sz="1800" dirty="0">
                <a:latin typeface="Helvetica" pitchFamily="2" charset="0"/>
              </a:rPr>
              <a:t>a set of open standards for delivering high-quality, attributed digital objects online at scale, enabling to promote the online publication and reuse of original images of cultural heritage materials, such as rare books.</a:t>
            </a:r>
          </a:p>
        </p:txBody>
      </p:sp>
      <p:sp>
        <p:nvSpPr>
          <p:cNvPr id="3" name="TextBox 2">
            <a:extLst>
              <a:ext uri="{FF2B5EF4-FFF2-40B4-BE49-F238E27FC236}">
                <a16:creationId xmlns:a16="http://schemas.microsoft.com/office/drawing/2014/main" id="{38C636D3-BD14-83A6-3DEA-65C65A23D02A}"/>
              </a:ext>
            </a:extLst>
          </p:cNvPr>
          <p:cNvSpPr txBox="1"/>
          <p:nvPr/>
        </p:nvSpPr>
        <p:spPr>
          <a:xfrm>
            <a:off x="1923347" y="3135843"/>
            <a:ext cx="1960793" cy="230832"/>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42167"/>
          </a:effectLst>
        </p:spPr>
        <p:txBody>
          <a:bodyPr wrap="none" rtlCol="0">
            <a:spAutoFit/>
          </a:bodyPr>
          <a:lstStyle/>
          <a:p>
            <a:r>
              <a:rPr lang="en-JP" sz="900" dirty="0">
                <a:latin typeface="Helvetica" pitchFamily="2" charset="0"/>
              </a:rPr>
              <a:t>E-learning Study Material Example</a:t>
            </a:r>
          </a:p>
        </p:txBody>
      </p:sp>
      <p:sp>
        <p:nvSpPr>
          <p:cNvPr id="4" name="TextBox 3">
            <a:extLst>
              <a:ext uri="{FF2B5EF4-FFF2-40B4-BE49-F238E27FC236}">
                <a16:creationId xmlns:a16="http://schemas.microsoft.com/office/drawing/2014/main" id="{7379C6A4-251D-ABC9-7FF8-70DCF7C2AB98}"/>
              </a:ext>
            </a:extLst>
          </p:cNvPr>
          <p:cNvSpPr txBox="1"/>
          <p:nvPr/>
        </p:nvSpPr>
        <p:spPr>
          <a:xfrm>
            <a:off x="1080357" y="4218969"/>
            <a:ext cx="1149991" cy="369332"/>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42167"/>
          </a:effectLst>
        </p:spPr>
        <p:txBody>
          <a:bodyPr wrap="square" rtlCol="0">
            <a:spAutoFit/>
          </a:bodyPr>
          <a:lstStyle/>
          <a:p>
            <a:pPr algn="ctr"/>
            <a:r>
              <a:rPr lang="en-JP" sz="900" dirty="0">
                <a:latin typeface="Helvetica" pitchFamily="2" charset="0"/>
              </a:rPr>
              <a:t>Organizing book &amp; image data</a:t>
            </a:r>
          </a:p>
        </p:txBody>
      </p:sp>
      <p:sp>
        <p:nvSpPr>
          <p:cNvPr id="5" name="TextBox 4">
            <a:extLst>
              <a:ext uri="{FF2B5EF4-FFF2-40B4-BE49-F238E27FC236}">
                <a16:creationId xmlns:a16="http://schemas.microsoft.com/office/drawing/2014/main" id="{5D068120-43EA-D722-558D-B902EF0A5AAE}"/>
              </a:ext>
            </a:extLst>
          </p:cNvPr>
          <p:cNvSpPr txBox="1"/>
          <p:nvPr/>
        </p:nvSpPr>
        <p:spPr>
          <a:xfrm>
            <a:off x="2187434" y="3872721"/>
            <a:ext cx="1149991" cy="230832"/>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42167"/>
          </a:effectLst>
        </p:spPr>
        <p:txBody>
          <a:bodyPr wrap="square" rtlCol="0">
            <a:spAutoFit/>
          </a:bodyPr>
          <a:lstStyle/>
          <a:p>
            <a:pPr algn="ctr"/>
            <a:r>
              <a:rPr lang="en-JP" sz="900" dirty="0">
                <a:latin typeface="Helvetica" pitchFamily="2" charset="0"/>
              </a:rPr>
              <a:t>OUKA support</a:t>
            </a:r>
          </a:p>
        </p:txBody>
      </p:sp>
      <p:sp>
        <p:nvSpPr>
          <p:cNvPr id="7" name="TextBox 6">
            <a:extLst>
              <a:ext uri="{FF2B5EF4-FFF2-40B4-BE49-F238E27FC236}">
                <a16:creationId xmlns:a16="http://schemas.microsoft.com/office/drawing/2014/main" id="{8215AF58-61A0-3F3D-812E-E1373DD11164}"/>
              </a:ext>
            </a:extLst>
          </p:cNvPr>
          <p:cNvSpPr txBox="1"/>
          <p:nvPr/>
        </p:nvSpPr>
        <p:spPr>
          <a:xfrm>
            <a:off x="3337949" y="3938490"/>
            <a:ext cx="1165972" cy="369332"/>
          </a:xfrm>
          <a:prstGeom prst="rect">
            <a:avLst/>
          </a:prstGeo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softEdge rad="26001"/>
          </a:effectLst>
        </p:spPr>
        <p:txBody>
          <a:bodyPr wrap="square" rtlCol="0">
            <a:spAutoFit/>
          </a:bodyPr>
          <a:lstStyle/>
          <a:p>
            <a:r>
              <a:rPr lang="en-US" sz="900" dirty="0"/>
              <a:t>Online publication of images via IIIF</a:t>
            </a:r>
          </a:p>
        </p:txBody>
      </p:sp>
      <p:sp>
        <p:nvSpPr>
          <p:cNvPr id="8" name="TextBox 7">
            <a:extLst>
              <a:ext uri="{FF2B5EF4-FFF2-40B4-BE49-F238E27FC236}">
                <a16:creationId xmlns:a16="http://schemas.microsoft.com/office/drawing/2014/main" id="{DC76E6D5-C8AA-1E1B-945C-D06136CE431A}"/>
              </a:ext>
            </a:extLst>
          </p:cNvPr>
          <p:cNvSpPr txBox="1"/>
          <p:nvPr/>
        </p:nvSpPr>
        <p:spPr>
          <a:xfrm>
            <a:off x="2257884" y="3580466"/>
            <a:ext cx="946284" cy="200055"/>
          </a:xfrm>
          <a:prstGeom prst="rect">
            <a:avLst/>
          </a:prstGeom>
          <a:solidFill>
            <a:srgbClr val="F57D2F"/>
          </a:solidFill>
        </p:spPr>
        <p:txBody>
          <a:bodyPr wrap="square" rtlCol="0">
            <a:spAutoFit/>
          </a:bodyPr>
          <a:lstStyle/>
          <a:p>
            <a:pPr algn="ctr"/>
            <a:r>
              <a:rPr lang="en-JP" sz="700" dirty="0">
                <a:solidFill>
                  <a:schemeClr val="bg1"/>
                </a:solidFill>
              </a:rPr>
              <a:t>Data Conversion</a:t>
            </a:r>
          </a:p>
        </p:txBody>
      </p:sp>
      <p:sp>
        <p:nvSpPr>
          <p:cNvPr id="9" name="TextBox 8">
            <a:extLst>
              <a:ext uri="{FF2B5EF4-FFF2-40B4-BE49-F238E27FC236}">
                <a16:creationId xmlns:a16="http://schemas.microsoft.com/office/drawing/2014/main" id="{A60B142F-B371-5174-0361-E09A06468A45}"/>
              </a:ext>
            </a:extLst>
          </p:cNvPr>
          <p:cNvSpPr txBox="1"/>
          <p:nvPr/>
        </p:nvSpPr>
        <p:spPr>
          <a:xfrm>
            <a:off x="4902289" y="4630468"/>
            <a:ext cx="2529960" cy="200055"/>
          </a:xfrm>
          <a:prstGeom prst="rect">
            <a:avLst/>
          </a:prstGeom>
          <a:solidFill>
            <a:srgbClr val="2F4363"/>
          </a:solidFill>
        </p:spPr>
        <p:txBody>
          <a:bodyPr wrap="square" rtlCol="0">
            <a:spAutoFit/>
          </a:bodyPr>
          <a:lstStyle/>
          <a:p>
            <a:endParaRPr lang="en-JP" sz="700" dirty="0">
              <a:solidFill>
                <a:schemeClr val="bg1">
                  <a:lumMod val="75000"/>
                </a:schemeClr>
              </a:solidFill>
            </a:endParaRPr>
          </a:p>
        </p:txBody>
      </p:sp>
      <p:sp>
        <p:nvSpPr>
          <p:cNvPr id="11" name="TextBox 10">
            <a:extLst>
              <a:ext uri="{FF2B5EF4-FFF2-40B4-BE49-F238E27FC236}">
                <a16:creationId xmlns:a16="http://schemas.microsoft.com/office/drawing/2014/main" id="{36E7FF2C-207B-87BC-AB69-2EC8637C174D}"/>
              </a:ext>
            </a:extLst>
          </p:cNvPr>
          <p:cNvSpPr txBox="1"/>
          <p:nvPr/>
        </p:nvSpPr>
        <p:spPr>
          <a:xfrm>
            <a:off x="5078472" y="4577238"/>
            <a:ext cx="2353777" cy="215444"/>
          </a:xfrm>
          <a:prstGeom prst="rect">
            <a:avLst/>
          </a:prstGeom>
          <a:noFill/>
        </p:spPr>
        <p:txBody>
          <a:bodyPr wrap="square">
            <a:spAutoFit/>
          </a:bodyPr>
          <a:lstStyle/>
          <a:p>
            <a:r>
              <a:rPr lang="en-JP" sz="800" dirty="0">
                <a:solidFill>
                  <a:schemeClr val="bg1">
                    <a:lumMod val="75000"/>
                  </a:schemeClr>
                </a:solidFill>
              </a:rPr>
              <a:t>View published books in your web browser</a:t>
            </a:r>
          </a:p>
        </p:txBody>
      </p:sp>
      <p:pic>
        <p:nvPicPr>
          <p:cNvPr id="16" name="Picture 15" descr="A close-up of a logo&#10;&#10;AI-generated content may be incorrect.">
            <a:extLst>
              <a:ext uri="{FF2B5EF4-FFF2-40B4-BE49-F238E27FC236}">
                <a16:creationId xmlns:a16="http://schemas.microsoft.com/office/drawing/2014/main" id="{CC722814-CB37-49F2-9D79-F57339F0B3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65955" y="4092950"/>
            <a:ext cx="565021" cy="515132"/>
          </a:xfrm>
          <a:prstGeom prst="rect">
            <a:avLst/>
          </a:prstGeom>
        </p:spPr>
      </p:pic>
    </p:spTree>
    <p:extLst>
      <p:ext uri="{BB962C8B-B14F-4D97-AF65-F5344CB8AC3E}">
        <p14:creationId xmlns:p14="http://schemas.microsoft.com/office/powerpoint/2010/main" val="111580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7474"/>
            <a:ext cx="8229600" cy="900941"/>
          </a:xfrm>
        </p:spPr>
        <p:txBody>
          <a:bodyPr>
            <a:normAutofit fontScale="90000"/>
          </a:bodyPr>
          <a:lstStyle/>
          <a:p>
            <a:r>
              <a:rPr lang="en-GB" altLang="ja-JP" dirty="0">
                <a:latin typeface="Helvetica" pitchFamily="2" charset="0"/>
                <a:ea typeface="BIZ UDPゴシック" panose="020B0400000000000000" pitchFamily="50" charset="-128"/>
              </a:rPr>
              <a:t>The University of Osaka Institutional Knowledge Archive OUKA</a:t>
            </a:r>
            <a:endParaRPr lang="ja-JP" altLang="en-US">
              <a:latin typeface="Helvetica" pitchFamily="2" charset="0"/>
              <a:ea typeface="BIZ UDPゴシック" panose="020B0400000000000000" pitchFamily="50" charset="-128"/>
            </a:endParaRPr>
          </a:p>
        </p:txBody>
      </p:sp>
      <p:sp>
        <p:nvSpPr>
          <p:cNvPr id="6" name="コンテンツ プレースホルダー 2"/>
          <p:cNvSpPr>
            <a:spLocks noGrp="1"/>
          </p:cNvSpPr>
          <p:nvPr>
            <p:ph idx="1"/>
          </p:nvPr>
        </p:nvSpPr>
        <p:spPr>
          <a:xfrm>
            <a:off x="218114" y="1161854"/>
            <a:ext cx="5950889" cy="1115206"/>
          </a:xfrm>
        </p:spPr>
        <p:txBody>
          <a:bodyPr>
            <a:normAutofit fontScale="70000" lnSpcReduction="20000"/>
          </a:bodyPr>
          <a:lstStyle/>
          <a:p>
            <a:r>
              <a:rPr lang="en-GB" altLang="ja-JP" sz="2400" b="1" dirty="0">
                <a:latin typeface="Helvetica" pitchFamily="2" charset="0"/>
                <a:ea typeface="BIZ UDPゴシック" panose="020B0400000000000000" pitchFamily="50" charset="-128"/>
              </a:rPr>
              <a:t>The University of Osaka Institutional Repository</a:t>
            </a:r>
            <a:endParaRPr lang="en-US" altLang="ja-JP" sz="1800" b="1" dirty="0">
              <a:latin typeface="Helvetica" pitchFamily="2" charset="0"/>
              <a:ea typeface="BIZ UDPゴシック" panose="020B0400000000000000" pitchFamily="50" charset="-128"/>
            </a:endParaRPr>
          </a:p>
          <a:p>
            <a:pPr marL="198820" indent="-198820" fontAlgn="base">
              <a:spcBef>
                <a:spcPct val="20000"/>
              </a:spcBef>
              <a:spcAft>
                <a:spcPct val="0"/>
              </a:spcAft>
              <a:buFont typeface="Arial" panose="020B0604020202020204" pitchFamily="34" charset="0"/>
              <a:buChar char="•"/>
            </a:pPr>
            <a:r>
              <a:rPr lang="en-US" altLang="ja-JP" sz="1700" kern="1200" dirty="0">
                <a:solidFill>
                  <a:schemeClr val="tx1">
                    <a:lumMod val="75000"/>
                  </a:schemeClr>
                </a:solidFill>
                <a:latin typeface="Helvetica" pitchFamily="2" charset="0"/>
                <a:ea typeface="BIZ UDPゴシック" panose="020B0400000000000000" pitchFamily="50" charset="-128"/>
              </a:rPr>
              <a:t>A platform for disseminating the university’s research and educational output</a:t>
            </a:r>
          </a:p>
          <a:p>
            <a:pPr marL="198820" indent="-198820" fontAlgn="base">
              <a:spcBef>
                <a:spcPct val="20000"/>
              </a:spcBef>
              <a:spcAft>
                <a:spcPct val="0"/>
              </a:spcAft>
              <a:buFont typeface="Arial" panose="020B0604020202020204" pitchFamily="34" charset="0"/>
              <a:buChar char="•"/>
            </a:pPr>
            <a:r>
              <a:rPr lang="en-US" altLang="ja-JP" sz="1700" kern="1200" dirty="0">
                <a:solidFill>
                  <a:schemeClr val="tx1">
                    <a:lumMod val="75000"/>
                  </a:schemeClr>
                </a:solidFill>
                <a:latin typeface="Helvetica" pitchFamily="2" charset="0"/>
                <a:ea typeface="BIZ UDPゴシック" panose="020B0400000000000000" pitchFamily="50" charset="-128"/>
              </a:rPr>
              <a:t>All faculty and staff (including former members) can register their research output</a:t>
            </a:r>
          </a:p>
          <a:p>
            <a:pPr marL="198820" indent="-198820" fontAlgn="base">
              <a:spcBef>
                <a:spcPct val="20000"/>
              </a:spcBef>
              <a:spcAft>
                <a:spcPct val="0"/>
              </a:spcAft>
              <a:buFont typeface="Arial" panose="020B0604020202020204" pitchFamily="34" charset="0"/>
              <a:buChar char="•"/>
            </a:pPr>
            <a:r>
              <a:rPr lang="en-US" altLang="ja-JP" sz="1700" kern="1200" dirty="0">
                <a:solidFill>
                  <a:schemeClr val="tx1">
                    <a:lumMod val="75000"/>
                  </a:schemeClr>
                </a:solidFill>
                <a:latin typeface="Helvetica" pitchFamily="2" charset="0"/>
                <a:ea typeface="BIZ UDPゴシック" panose="020B0400000000000000" pitchFamily="50" charset="-128"/>
              </a:rPr>
              <a:t>Registered works are preserved and remain publicly accessible permanently</a:t>
            </a:r>
          </a:p>
          <a:p>
            <a:pPr marL="198820" indent="-198820" fontAlgn="base">
              <a:spcBef>
                <a:spcPct val="20000"/>
              </a:spcBef>
              <a:spcAft>
                <a:spcPct val="0"/>
              </a:spcAft>
              <a:buFont typeface="Arial" panose="020B0604020202020204" pitchFamily="34" charset="0"/>
              <a:buChar char="•"/>
            </a:pPr>
            <a:r>
              <a:rPr lang="en-US" altLang="ja-JP" sz="1700" kern="1200" dirty="0">
                <a:solidFill>
                  <a:schemeClr val="tx1">
                    <a:lumMod val="75000"/>
                  </a:schemeClr>
                </a:solidFill>
                <a:latin typeface="Helvetica" pitchFamily="2" charset="0"/>
                <a:ea typeface="BIZ UDPゴシック" panose="020B0400000000000000" pitchFamily="50" charset="-128"/>
              </a:rPr>
              <a:t>No cost to the user</a:t>
            </a:r>
          </a:p>
        </p:txBody>
      </p:sp>
      <p:sp>
        <p:nvSpPr>
          <p:cNvPr id="11" name="正方形/長方形 10"/>
          <p:cNvSpPr/>
          <p:nvPr/>
        </p:nvSpPr>
        <p:spPr>
          <a:xfrm>
            <a:off x="6055417" y="3344651"/>
            <a:ext cx="2836774" cy="738664"/>
          </a:xfrm>
          <a:prstGeom prst="rect">
            <a:avLst/>
          </a:prstGeom>
        </p:spPr>
        <p:txBody>
          <a:bodyPr wrap="square">
            <a:spAutoFit/>
          </a:bodyPr>
          <a:lstStyle/>
          <a:p>
            <a:r>
              <a:rPr lang="en-US" altLang="ja-JP" dirty="0">
                <a:latin typeface="Helvetica" pitchFamily="2" charset="0"/>
                <a:ea typeface="BIZ UDPゴシック" panose="020B0400000000000000" pitchFamily="50" charset="-128"/>
                <a:cs typeface="メイリオ" pitchFamily="50" charset="-128"/>
              </a:rPr>
              <a:t>OUKA</a:t>
            </a:r>
            <a:r>
              <a:rPr lang="en-GB" altLang="ja-JP" dirty="0">
                <a:latin typeface="Helvetica" pitchFamily="2" charset="0"/>
                <a:ea typeface="BIZ UDPゴシック" panose="020B0400000000000000" pitchFamily="50" charset="-128"/>
                <a:cs typeface="メイリオ" pitchFamily="50" charset="-128"/>
              </a:rPr>
              <a:t> Top Page</a:t>
            </a:r>
            <a:endParaRPr lang="en-US" altLang="ja-JP" dirty="0">
              <a:latin typeface="Helvetica" pitchFamily="2" charset="0"/>
              <a:ea typeface="BIZ UDPゴシック" panose="020B0400000000000000" pitchFamily="50" charset="-128"/>
              <a:cs typeface="メイリオ" pitchFamily="50" charset="-128"/>
            </a:endParaRPr>
          </a:p>
          <a:p>
            <a:r>
              <a:rPr lang="en-US" altLang="ja-JP" dirty="0">
                <a:latin typeface="Helvetica" pitchFamily="2" charset="0"/>
                <a:ea typeface="BIZ UDPゴシック" panose="020B0400000000000000" pitchFamily="50" charset="-128"/>
                <a:cs typeface="Arial" panose="020B0604020202020204" pitchFamily="34" charset="0"/>
                <a:hlinkClick r:id="rId3"/>
              </a:rPr>
              <a:t>https://ir.library.osaka-u.ac.jp/repo/ouka/all/?lang=1</a:t>
            </a:r>
            <a:endParaRPr lang="en-US" altLang="ja-JP" dirty="0">
              <a:latin typeface="Helvetica" pitchFamily="2" charset="0"/>
              <a:ea typeface="BIZ UDPゴシック" panose="020B0400000000000000" pitchFamily="50" charset="-128"/>
              <a:cs typeface="Arial" panose="020B0604020202020204" pitchFamily="34" charset="0"/>
            </a:endParaRPr>
          </a:p>
        </p:txBody>
      </p:sp>
      <p:sp>
        <p:nvSpPr>
          <p:cNvPr id="3" name="コンテンツ プレースホルダー 2">
            <a:extLst>
              <a:ext uri="{FF2B5EF4-FFF2-40B4-BE49-F238E27FC236}">
                <a16:creationId xmlns:a16="http://schemas.microsoft.com/office/drawing/2014/main" id="{6F7193B0-0E76-09F2-9D2F-FBABAEB35168}"/>
              </a:ext>
            </a:extLst>
          </p:cNvPr>
          <p:cNvSpPr txBox="1">
            <a:spLocks/>
          </p:cNvSpPr>
          <p:nvPr/>
        </p:nvSpPr>
        <p:spPr bwMode="auto">
          <a:xfrm>
            <a:off x="457200" y="2191074"/>
            <a:ext cx="3321083" cy="262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8820" indent="-198820" algn="l" rtl="0" eaLnBrk="1" fontAlgn="base" hangingPunct="1">
              <a:spcBef>
                <a:spcPct val="20000"/>
              </a:spcBef>
              <a:spcAft>
                <a:spcPct val="0"/>
              </a:spcAft>
              <a:buFont typeface="Wingdings" panose="05000000000000000000" pitchFamily="2" charset="2"/>
              <a:buChar char="n"/>
              <a:defRPr kumimoji="1" sz="1800" kern="1200">
                <a:solidFill>
                  <a:schemeClr val="tx1"/>
                </a:solidFill>
                <a:latin typeface="游ゴシック" panose="020B0400000000000000" pitchFamily="50" charset="-128"/>
                <a:ea typeface="游ゴシック" panose="020B0400000000000000" pitchFamily="50" charset="-128"/>
                <a:cs typeface="メイリオ" pitchFamily="50" charset="-128"/>
              </a:defRPr>
            </a:lvl1pPr>
            <a:lvl2pPr marL="335729" indent="-130960" algn="l" rtl="0" eaLnBrk="1" fontAlgn="base" hangingPunct="1">
              <a:spcBef>
                <a:spcPct val="20000"/>
              </a:spcBef>
              <a:spcAft>
                <a:spcPct val="0"/>
              </a:spcAft>
              <a:buFont typeface="Wingdings" panose="05000000000000000000" pitchFamily="2" charset="2"/>
              <a:buChar char=""/>
              <a:tabLst/>
              <a:defRPr kumimoji="1" sz="1500" kern="1200">
                <a:solidFill>
                  <a:schemeClr val="tx1"/>
                </a:solidFill>
                <a:latin typeface="游ゴシック" panose="020B0400000000000000" pitchFamily="50" charset="-128"/>
                <a:ea typeface="游ゴシック" panose="020B0400000000000000" pitchFamily="50" charset="-128"/>
                <a:cs typeface="メイリオ" pitchFamily="50" charset="-128"/>
              </a:defRPr>
            </a:lvl2pPr>
            <a:lvl3pPr marL="540503" indent="-138104" algn="l" rtl="0" eaLnBrk="1" fontAlgn="base" hangingPunct="1">
              <a:spcBef>
                <a:spcPct val="20000"/>
              </a:spcBef>
              <a:spcAft>
                <a:spcPct val="0"/>
              </a:spcAft>
              <a:buFont typeface="游ゴシック" panose="020B0400000000000000" pitchFamily="50" charset="-128"/>
              <a:buChar char="-"/>
              <a:defRPr kumimoji="1" sz="1350" kern="1200">
                <a:solidFill>
                  <a:schemeClr val="tx1"/>
                </a:solidFill>
                <a:latin typeface="游ゴシック" panose="020B0400000000000000" pitchFamily="50" charset="-128"/>
                <a:ea typeface="游ゴシック" panose="020B0400000000000000" pitchFamily="50" charset="-128"/>
                <a:cs typeface="メイリオ" pitchFamily="50" charset="-128"/>
              </a:defRPr>
            </a:lvl3pPr>
            <a:lvl4pPr marL="741704" indent="0" algn="l" rtl="0" eaLnBrk="1" fontAlgn="base" hangingPunct="1">
              <a:spcBef>
                <a:spcPct val="20000"/>
              </a:spcBef>
              <a:spcAft>
                <a:spcPct val="0"/>
              </a:spcAft>
              <a:buFont typeface="Arial" panose="020B0604020202020204" pitchFamily="34" charset="0"/>
              <a:buNone/>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4pPr>
            <a:lvl5pPr marL="672654" indent="-132151" algn="l" rtl="0" eaLnBrk="1" fontAlgn="base" hangingPunct="1">
              <a:spcBef>
                <a:spcPct val="20000"/>
              </a:spcBef>
              <a:spcAft>
                <a:spcPct val="0"/>
              </a:spcAft>
              <a:buFont typeface="Arial" panose="020B0604020202020204" pitchFamily="34" charset="0"/>
              <a:buChar char="»"/>
              <a:defRPr kumimoji="1" sz="1200" kern="1200">
                <a:solidFill>
                  <a:schemeClr val="tx1"/>
                </a:solidFill>
                <a:latin typeface="游ゴシック" panose="020B0400000000000000" pitchFamily="50" charset="-128"/>
                <a:ea typeface="游ゴシック" panose="020B0400000000000000" pitchFamily="50" charset="-128"/>
                <a:cs typeface="メイリオ" pitchFamily="50" charset="-128"/>
              </a:defRPr>
            </a:lvl5pPr>
            <a:lvl6pPr marL="1885809" indent="-171438" algn="l" defTabSz="685749"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r>
              <a:rPr lang="en-GB" altLang="ja-JP" sz="1600" dirty="0">
                <a:solidFill>
                  <a:schemeClr val="bg2">
                    <a:lumMod val="50000"/>
                  </a:schemeClr>
                </a:solidFill>
                <a:latin typeface="Helvetica" pitchFamily="2" charset="0"/>
                <a:ea typeface="BIZ UDPゴシック" panose="020B0400000000000000" pitchFamily="50" charset="-128"/>
              </a:rPr>
              <a:t>Types of registerable content</a:t>
            </a:r>
            <a:endParaRPr lang="en-US" altLang="ja-JP" sz="1600" dirty="0">
              <a:solidFill>
                <a:schemeClr val="bg2">
                  <a:lumMod val="50000"/>
                </a:schemeClr>
              </a:solidFill>
              <a:latin typeface="Helvetica" pitchFamily="2" charset="0"/>
              <a:ea typeface="BIZ UDPゴシック" panose="020B0400000000000000" pitchFamily="50" charset="-128"/>
            </a:endParaRPr>
          </a:p>
          <a:p>
            <a:pPr>
              <a:buFont typeface="Arial" panose="020B0604020202020204" pitchFamily="34" charset="0"/>
              <a:buChar char="•"/>
            </a:pPr>
            <a:r>
              <a:rPr lang="en-US" altLang="ja-JP" sz="1400" dirty="0">
                <a:solidFill>
                  <a:schemeClr val="tx1">
                    <a:lumMod val="75000"/>
                  </a:schemeClr>
                </a:solidFill>
                <a:latin typeface="Helvetica" pitchFamily="2" charset="0"/>
                <a:ea typeface="BIZ UDPゴシック" panose="020B0400000000000000" pitchFamily="50" charset="-128"/>
              </a:rPr>
              <a:t>Journal articles</a:t>
            </a:r>
          </a:p>
          <a:p>
            <a:pPr>
              <a:buFont typeface="Arial" panose="020B0604020202020204" pitchFamily="34" charset="0"/>
              <a:buChar char="•"/>
            </a:pPr>
            <a:r>
              <a:rPr lang="en-US" altLang="ja-JP" sz="1400" dirty="0">
                <a:solidFill>
                  <a:schemeClr val="tx1">
                    <a:lumMod val="75000"/>
                  </a:schemeClr>
                </a:solidFill>
                <a:latin typeface="Helvetica" pitchFamily="2" charset="0"/>
                <a:ea typeface="BIZ UDPゴシック" panose="020B0400000000000000" pitchFamily="50" charset="-128"/>
              </a:rPr>
              <a:t>Conference papers</a:t>
            </a:r>
          </a:p>
          <a:p>
            <a:pPr>
              <a:buFont typeface="Arial" panose="020B0604020202020204" pitchFamily="34" charset="0"/>
              <a:buChar char="•"/>
            </a:pPr>
            <a:r>
              <a:rPr lang="en-US" altLang="ja-JP" sz="1400" dirty="0">
                <a:solidFill>
                  <a:schemeClr val="tx1">
                    <a:lumMod val="75000"/>
                  </a:schemeClr>
                </a:solidFill>
                <a:latin typeface="Helvetica" pitchFamily="2" charset="0"/>
                <a:ea typeface="BIZ UDPゴシック" panose="020B0400000000000000" pitchFamily="50" charset="-128"/>
              </a:rPr>
              <a:t>Doctoral dissertations</a:t>
            </a:r>
          </a:p>
          <a:p>
            <a:pPr>
              <a:buFont typeface="Arial" panose="020B0604020202020204" pitchFamily="34" charset="0"/>
              <a:buChar char="•"/>
            </a:pPr>
            <a:r>
              <a:rPr lang="en-US" altLang="ja-JP" sz="1400" dirty="0">
                <a:solidFill>
                  <a:schemeClr val="tx1">
                    <a:lumMod val="75000"/>
                  </a:schemeClr>
                </a:solidFill>
                <a:latin typeface="Helvetica" pitchFamily="2" charset="0"/>
                <a:ea typeface="BIZ UDPゴシック" panose="020B0400000000000000" pitchFamily="50" charset="-128"/>
              </a:rPr>
              <a:t>Bulletin papers</a:t>
            </a:r>
          </a:p>
          <a:p>
            <a:pPr>
              <a:buFont typeface="Arial" panose="020B0604020202020204" pitchFamily="34" charset="0"/>
              <a:buChar char="•"/>
            </a:pPr>
            <a:r>
              <a:rPr lang="en-US" altLang="ja-JP" sz="1400" dirty="0">
                <a:solidFill>
                  <a:schemeClr val="tx1">
                    <a:lumMod val="75000"/>
                  </a:schemeClr>
                </a:solidFill>
                <a:latin typeface="Helvetica" pitchFamily="2" charset="0"/>
                <a:ea typeface="BIZ UDPゴシック" panose="020B0400000000000000" pitchFamily="50" charset="-128"/>
              </a:rPr>
              <a:t>Research reports</a:t>
            </a:r>
          </a:p>
          <a:p>
            <a:pPr>
              <a:buFont typeface="Arial" panose="020B0604020202020204" pitchFamily="34" charset="0"/>
              <a:buChar char="•"/>
            </a:pPr>
            <a:r>
              <a:rPr lang="en-US" altLang="ja-JP" sz="1400" dirty="0">
                <a:solidFill>
                  <a:schemeClr val="tx1">
                    <a:lumMod val="75000"/>
                  </a:schemeClr>
                </a:solidFill>
                <a:latin typeface="Helvetica" pitchFamily="2" charset="0"/>
                <a:ea typeface="BIZ UDPゴシック" panose="020B0400000000000000" pitchFamily="50" charset="-128"/>
              </a:rPr>
              <a:t>Books, conference presentations, teaching materials</a:t>
            </a:r>
          </a:p>
          <a:p>
            <a:pPr>
              <a:buFont typeface="Arial" panose="020B0604020202020204" pitchFamily="34" charset="0"/>
              <a:buChar char="•"/>
            </a:pPr>
            <a:r>
              <a:rPr lang="en-US" altLang="ja-JP" sz="1400" dirty="0">
                <a:solidFill>
                  <a:schemeClr val="tx1">
                    <a:lumMod val="75000"/>
                  </a:schemeClr>
                </a:solidFill>
                <a:latin typeface="Helvetica" pitchFamily="2" charset="0"/>
                <a:ea typeface="BIZ UDPゴシック" panose="020B0400000000000000" pitchFamily="50" charset="-128"/>
              </a:rPr>
              <a:t>Other (e.g., supporting data for publications)</a:t>
            </a:r>
          </a:p>
        </p:txBody>
      </p:sp>
      <p:sp>
        <p:nvSpPr>
          <p:cNvPr id="5" name="テキスト ボックス 4">
            <a:extLst>
              <a:ext uri="{FF2B5EF4-FFF2-40B4-BE49-F238E27FC236}">
                <a16:creationId xmlns:a16="http://schemas.microsoft.com/office/drawing/2014/main" id="{FA8DFB91-148F-76D2-15B4-1372EA4EEA0F}"/>
              </a:ext>
            </a:extLst>
          </p:cNvPr>
          <p:cNvSpPr txBox="1"/>
          <p:nvPr/>
        </p:nvSpPr>
        <p:spPr>
          <a:xfrm>
            <a:off x="3472774" y="2193706"/>
            <a:ext cx="2495094" cy="1975926"/>
          </a:xfrm>
          <a:prstGeom prst="rect">
            <a:avLst/>
          </a:prstGeom>
          <a:noFill/>
        </p:spPr>
        <p:txBody>
          <a:bodyPr wrap="square">
            <a:spAutoFit/>
          </a:bodyPr>
          <a:lstStyle/>
          <a:p>
            <a:pPr marL="285750" indent="-285750">
              <a:buFont typeface="Wingdings" panose="05000000000000000000" pitchFamily="2" charset="2"/>
              <a:buChar char="n"/>
            </a:pPr>
            <a:r>
              <a:rPr lang="en-US" altLang="ja-JP" sz="1600" dirty="0">
                <a:solidFill>
                  <a:schemeClr val="bg2">
                    <a:lumMod val="50000"/>
                  </a:schemeClr>
                </a:solidFill>
                <a:latin typeface="Helvetica" pitchFamily="2" charset="0"/>
                <a:ea typeface="BIZ UDPゴシック" panose="020B0400000000000000" pitchFamily="50" charset="-128"/>
              </a:rPr>
              <a:t>Registration support:</a:t>
            </a:r>
          </a:p>
          <a:p>
            <a:pPr marL="198820" indent="-198820" fontAlgn="base">
              <a:spcBef>
                <a:spcPct val="20000"/>
              </a:spcBef>
              <a:spcAft>
                <a:spcPct val="0"/>
              </a:spcAft>
              <a:buFont typeface="Arial" panose="020B0604020202020204" pitchFamily="34" charset="0"/>
              <a:buChar char="•"/>
            </a:pPr>
            <a:r>
              <a:rPr kumimoji="1" lang="en-US" altLang="ja-JP" kern="1200" dirty="0">
                <a:solidFill>
                  <a:schemeClr val="tx1">
                    <a:lumMod val="75000"/>
                  </a:schemeClr>
                </a:solidFill>
                <a:latin typeface="Helvetica" pitchFamily="2" charset="0"/>
                <a:ea typeface="BIZ UDPゴシック" panose="020B0400000000000000" pitchFamily="50" charset="-128"/>
              </a:rPr>
              <a:t>Support for digitizing bulletins and university journals</a:t>
            </a:r>
          </a:p>
          <a:p>
            <a:pPr marL="198820" indent="-198820" fontAlgn="base">
              <a:spcBef>
                <a:spcPct val="20000"/>
              </a:spcBef>
              <a:spcAft>
                <a:spcPct val="0"/>
              </a:spcAft>
              <a:buFont typeface="Arial" panose="020B0604020202020204" pitchFamily="34" charset="0"/>
              <a:buChar char="•"/>
            </a:pPr>
            <a:r>
              <a:rPr kumimoji="1" lang="en-US" altLang="ja-JP" kern="1200" dirty="0">
                <a:solidFill>
                  <a:schemeClr val="tx1">
                    <a:lumMod val="75000"/>
                  </a:schemeClr>
                </a:solidFill>
                <a:latin typeface="Helvetica" pitchFamily="2" charset="0"/>
                <a:ea typeface="BIZ UDPゴシック" panose="020B0400000000000000" pitchFamily="50" charset="-128"/>
              </a:rPr>
              <a:t>Research on publisher copyright policies</a:t>
            </a:r>
          </a:p>
          <a:p>
            <a:pPr marL="198820" indent="-198820" fontAlgn="base">
              <a:spcBef>
                <a:spcPct val="20000"/>
              </a:spcBef>
              <a:spcAft>
                <a:spcPct val="0"/>
              </a:spcAft>
              <a:buFont typeface="Arial" panose="020B0604020202020204" pitchFamily="34" charset="0"/>
              <a:buChar char="•"/>
            </a:pPr>
            <a:r>
              <a:rPr kumimoji="1" lang="en-US" altLang="ja-JP" kern="1200" dirty="0">
                <a:solidFill>
                  <a:schemeClr val="tx1">
                    <a:lumMod val="75000"/>
                  </a:schemeClr>
                </a:solidFill>
                <a:latin typeface="Helvetica" pitchFamily="2" charset="0"/>
                <a:ea typeface="BIZ UDPゴシック" panose="020B0400000000000000" pitchFamily="50" charset="-128"/>
              </a:rPr>
              <a:t>Assignment of persistent identifiers (DOIs)</a:t>
            </a:r>
          </a:p>
        </p:txBody>
      </p:sp>
      <p:pic>
        <p:nvPicPr>
          <p:cNvPr id="9" name="Picture 8" descr="A screenshot of a computer&#10;&#10;AI-generated content may be incorrect.">
            <a:extLst>
              <a:ext uri="{FF2B5EF4-FFF2-40B4-BE49-F238E27FC236}">
                <a16:creationId xmlns:a16="http://schemas.microsoft.com/office/drawing/2014/main" id="{932D9535-6885-EFB0-FE21-324155C39C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417" y="1161854"/>
            <a:ext cx="2950360" cy="2009358"/>
          </a:xfrm>
          <a:prstGeom prst="rect">
            <a:avLst/>
          </a:prstGeom>
        </p:spPr>
      </p:pic>
    </p:spTree>
    <p:extLst>
      <p:ext uri="{BB962C8B-B14F-4D97-AF65-F5344CB8AC3E}">
        <p14:creationId xmlns:p14="http://schemas.microsoft.com/office/powerpoint/2010/main" val="275711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7313"/>
            <a:ext cx="8229600" cy="868651"/>
          </a:xfrm>
        </p:spPr>
        <p:txBody>
          <a:bodyPr/>
          <a:lstStyle/>
          <a:p>
            <a:r>
              <a:rPr lang="en-GB" altLang="ja-JP" dirty="0">
                <a:latin typeface="Helvetica" pitchFamily="2" charset="0"/>
              </a:rPr>
              <a:t>Structure of this Material</a:t>
            </a:r>
            <a:endParaRPr lang="ja-JP" altLang="en-US">
              <a:latin typeface="Helvetica" pitchFamily="2" charset="0"/>
            </a:endParaRPr>
          </a:p>
        </p:txBody>
      </p:sp>
      <p:sp>
        <p:nvSpPr>
          <p:cNvPr id="6" name="コンテンツ プレースホルダー 5">
            <a:extLst>
              <a:ext uri="{FF2B5EF4-FFF2-40B4-BE49-F238E27FC236}">
                <a16:creationId xmlns:a16="http://schemas.microsoft.com/office/drawing/2014/main" id="{0513D93C-1021-D44B-CC26-1E55C459E19C}"/>
              </a:ext>
            </a:extLst>
          </p:cNvPr>
          <p:cNvSpPr>
            <a:spLocks noGrp="1"/>
          </p:cNvSpPr>
          <p:nvPr>
            <p:ph idx="1"/>
          </p:nvPr>
        </p:nvSpPr>
        <p:spPr>
          <a:xfrm>
            <a:off x="1001044" y="1200150"/>
            <a:ext cx="5823018" cy="3856037"/>
          </a:xfrm>
        </p:spPr>
        <p:txBody>
          <a:bodyPr>
            <a:normAutofit fontScale="70000" lnSpcReduction="20000"/>
          </a:bodyPr>
          <a:lstStyle/>
          <a:p>
            <a:pPr marL="457200" lvl="0" indent="-457200">
              <a:lnSpc>
                <a:spcPct val="150000"/>
              </a:lnSpc>
              <a:buFont typeface="+mj-lt"/>
              <a:buAutoNum type="arabicPeriod"/>
            </a:pPr>
            <a:r>
              <a:rPr lang="en-GB" altLang="ja-JP" dirty="0">
                <a:latin typeface="Helvetica" pitchFamily="2" charset="0"/>
              </a:rPr>
              <a:t>Objective of this material</a:t>
            </a:r>
            <a:endParaRPr lang="en-US" altLang="ja-JP" dirty="0">
              <a:latin typeface="Helvetica" pitchFamily="2" charset="0"/>
            </a:endParaRPr>
          </a:p>
          <a:p>
            <a:pPr marL="457200" lvl="0" indent="-457200">
              <a:lnSpc>
                <a:spcPct val="150000"/>
              </a:lnSpc>
              <a:buFont typeface="+mj-lt"/>
              <a:buAutoNum type="arabicPeriod"/>
            </a:pPr>
            <a:r>
              <a:rPr lang="en-GB" altLang="ja-JP" dirty="0">
                <a:latin typeface="Helvetica" pitchFamily="2" charset="0"/>
              </a:rPr>
              <a:t>Research data management</a:t>
            </a:r>
            <a:endParaRPr lang="en-US" altLang="ja-JP" dirty="0">
              <a:latin typeface="Helvetica" pitchFamily="2" charset="0"/>
            </a:endParaRPr>
          </a:p>
          <a:p>
            <a:pPr marL="457200" indent="-457200">
              <a:lnSpc>
                <a:spcPct val="150000"/>
              </a:lnSpc>
              <a:buFont typeface="+mj-lt"/>
              <a:buAutoNum type="arabicPeriod"/>
            </a:pPr>
            <a:r>
              <a:rPr lang="en-GB" altLang="ja-JP" dirty="0">
                <a:latin typeface="Helvetica" pitchFamily="2" charset="0"/>
              </a:rPr>
              <a:t>What are IIIF images?</a:t>
            </a:r>
            <a:endParaRPr lang="ja-JP" altLang="en-US">
              <a:latin typeface="Helvetica" pitchFamily="2" charset="0"/>
            </a:endParaRPr>
          </a:p>
          <a:p>
            <a:pPr marL="457200" indent="-457200">
              <a:lnSpc>
                <a:spcPct val="150000"/>
              </a:lnSpc>
              <a:buFont typeface="+mj-lt"/>
              <a:buAutoNum type="arabicPeriod"/>
            </a:pPr>
            <a:r>
              <a:rPr lang="en-GB" altLang="ja-JP" dirty="0">
                <a:latin typeface="Helvetica" pitchFamily="2" charset="0"/>
              </a:rPr>
              <a:t>Basic usage of IIIF images</a:t>
            </a:r>
            <a:endParaRPr lang="ja-JP" altLang="ja-JP">
              <a:latin typeface="Helvetica" pitchFamily="2" charset="0"/>
            </a:endParaRPr>
          </a:p>
          <a:p>
            <a:pPr marL="457200" lvl="0" indent="-457200">
              <a:lnSpc>
                <a:spcPct val="150000"/>
              </a:lnSpc>
              <a:buFont typeface="+mj-lt"/>
              <a:buAutoNum type="arabicPeriod"/>
            </a:pPr>
            <a:r>
              <a:rPr lang="en-GB" altLang="ja-JP" dirty="0">
                <a:latin typeface="Helvetica" pitchFamily="2" charset="0"/>
              </a:rPr>
              <a:t>Potential of IIIF</a:t>
            </a:r>
            <a:endParaRPr lang="ja-JP" altLang="en-US">
              <a:latin typeface="Helvetica" pitchFamily="2" charset="0"/>
            </a:endParaRPr>
          </a:p>
          <a:p>
            <a:pPr marL="457200" lvl="0" indent="-457200">
              <a:lnSpc>
                <a:spcPct val="150000"/>
              </a:lnSpc>
              <a:buFont typeface="+mj-lt"/>
              <a:buAutoNum type="arabicPeriod"/>
            </a:pPr>
            <a:r>
              <a:rPr lang="en-GB" altLang="ja-JP" dirty="0">
                <a:latin typeface="Helvetica" pitchFamily="2" charset="0"/>
              </a:rPr>
              <a:t>Materials and methods for creating IIIF-compatible images using OUKA</a:t>
            </a:r>
            <a:endParaRPr lang="en-US" altLang="ja-JP" dirty="0">
              <a:latin typeface="Helvetica" pitchFamily="2" charset="0"/>
            </a:endParaRPr>
          </a:p>
          <a:p>
            <a:pPr marL="457200" lvl="0" indent="-457200">
              <a:lnSpc>
                <a:spcPct val="150000"/>
              </a:lnSpc>
              <a:buFont typeface="+mj-lt"/>
              <a:buAutoNum type="arabicPeriod"/>
            </a:pPr>
            <a:r>
              <a:rPr lang="en-GB" altLang="ja-JP" dirty="0">
                <a:latin typeface="Helvetica" pitchFamily="2" charset="0"/>
              </a:rPr>
              <a:t>Summary</a:t>
            </a:r>
            <a:endParaRPr lang="ja-JP" altLang="ja-JP">
              <a:latin typeface="Helvetica" pitchFamily="2" charset="0"/>
            </a:endParaRPr>
          </a:p>
          <a:p>
            <a:pPr marL="457200" indent="-457200">
              <a:lnSpc>
                <a:spcPct val="150000"/>
              </a:lnSpc>
              <a:buFont typeface="+mj-lt"/>
              <a:buAutoNum type="arabicPeriod"/>
            </a:pPr>
            <a:endParaRPr lang="ja-JP" altLang="en-US">
              <a:latin typeface="Helvetica" pitchFamily="2" charset="0"/>
            </a:endParaRPr>
          </a:p>
        </p:txBody>
      </p:sp>
      <p:sp>
        <p:nvSpPr>
          <p:cNvPr id="3" name="テキスト ボックス 2">
            <a:extLst>
              <a:ext uri="{FF2B5EF4-FFF2-40B4-BE49-F238E27FC236}">
                <a16:creationId xmlns:a16="http://schemas.microsoft.com/office/drawing/2014/main" id="{75CFED82-D53E-8468-3900-F2CC01B9503A}"/>
              </a:ext>
            </a:extLst>
          </p:cNvPr>
          <p:cNvSpPr txBox="1"/>
          <p:nvPr/>
        </p:nvSpPr>
        <p:spPr>
          <a:xfrm>
            <a:off x="6604208" y="3052861"/>
            <a:ext cx="2310248" cy="307777"/>
          </a:xfrm>
          <a:prstGeom prst="rect">
            <a:avLst/>
          </a:prstGeom>
          <a:noFill/>
        </p:spPr>
        <p:txBody>
          <a:bodyPr wrap="none" rtlCol="0">
            <a:spAutoFit/>
          </a:bodyPr>
          <a:lstStyle/>
          <a:p>
            <a:r>
              <a:rPr kumimoji="1" lang="en-GB" altLang="ja-JP" dirty="0">
                <a:latin typeface="Helvetica" pitchFamily="2" charset="0"/>
                <a:ea typeface="BIZ UDPGothic" panose="020B0400000000000000" pitchFamily="34" charset="-128"/>
              </a:rPr>
              <a:t>(Reading note: “Triple-I-F”)</a:t>
            </a:r>
            <a:endParaRPr kumimoji="1" lang="ja-JP" altLang="en-US">
              <a:latin typeface="Helvetica" pitchFamily="2" charset="0"/>
              <a:ea typeface="BIZ UDPGothic" panose="020B0400000000000000" pitchFamily="34" charset="-128"/>
            </a:endParaRPr>
          </a:p>
        </p:txBody>
      </p:sp>
      <p:pic>
        <p:nvPicPr>
          <p:cNvPr id="7" name="図 6">
            <a:extLst>
              <a:ext uri="{FF2B5EF4-FFF2-40B4-BE49-F238E27FC236}">
                <a16:creationId xmlns:a16="http://schemas.microsoft.com/office/drawing/2014/main" id="{D9C05B55-2BE0-7AE2-5772-D8DB455D9E45}"/>
              </a:ext>
            </a:extLst>
          </p:cNvPr>
          <p:cNvPicPr>
            <a:picLocks noChangeAspect="1"/>
          </p:cNvPicPr>
          <p:nvPr/>
        </p:nvPicPr>
        <p:blipFill>
          <a:blip r:embed="rId3"/>
          <a:stretch>
            <a:fillRect/>
          </a:stretch>
        </p:blipFill>
        <p:spPr>
          <a:xfrm>
            <a:off x="7043915" y="1936750"/>
            <a:ext cx="1270000" cy="1270000"/>
          </a:xfrm>
          <a:prstGeom prst="rect">
            <a:avLst/>
          </a:prstGeom>
        </p:spPr>
      </p:pic>
    </p:spTree>
    <p:extLst>
      <p:ext uri="{BB962C8B-B14F-4D97-AF65-F5344CB8AC3E}">
        <p14:creationId xmlns:p14="http://schemas.microsoft.com/office/powerpoint/2010/main" val="90027159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25133-CFF7-8E46-30E1-605C6BEE650F}"/>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66145D2F-1551-5F48-A53C-3E7CFD417D4E}"/>
              </a:ext>
            </a:extLst>
          </p:cNvPr>
          <p:cNvSpPr>
            <a:spLocks noGrp="1"/>
          </p:cNvSpPr>
          <p:nvPr>
            <p:ph type="title"/>
          </p:nvPr>
        </p:nvSpPr>
        <p:spPr>
          <a:xfrm>
            <a:off x="1046662" y="300209"/>
            <a:ext cx="7050675" cy="857400"/>
          </a:xfrm>
        </p:spPr>
        <p:txBody>
          <a:bodyPr/>
          <a:lstStyle/>
          <a:p>
            <a:r>
              <a:rPr kumimoji="1" lang="en-GB" altLang="ja-JP" dirty="0">
                <a:latin typeface="Helvetica" pitchFamily="2" charset="0"/>
              </a:rPr>
              <a:t>Research Data Management Fundamentals</a:t>
            </a:r>
            <a:endParaRPr lang="ja-JP" altLang="en-US">
              <a:latin typeface="Helvetica" pitchFamily="2" charset="0"/>
            </a:endParaRPr>
          </a:p>
        </p:txBody>
      </p:sp>
      <p:sp>
        <p:nvSpPr>
          <p:cNvPr id="5" name="テキスト プレースホルダー 4">
            <a:extLst>
              <a:ext uri="{FF2B5EF4-FFF2-40B4-BE49-F238E27FC236}">
                <a16:creationId xmlns:a16="http://schemas.microsoft.com/office/drawing/2014/main" id="{28DA2651-544F-FA4E-7B33-4188B0CD2446}"/>
              </a:ext>
            </a:extLst>
          </p:cNvPr>
          <p:cNvSpPr>
            <a:spLocks noGrp="1"/>
          </p:cNvSpPr>
          <p:nvPr>
            <p:ph type="body" idx="1"/>
          </p:nvPr>
        </p:nvSpPr>
        <p:spPr>
          <a:xfrm>
            <a:off x="733428" y="1416168"/>
            <a:ext cx="7080818" cy="3078833"/>
          </a:xfrm>
        </p:spPr>
        <p:txBody>
          <a:bodyPr/>
          <a:lstStyle/>
          <a:p>
            <a:r>
              <a:rPr lang="ja-JP" altLang="en-US">
                <a:latin typeface="Helvetica" pitchFamily="2" charset="0"/>
                <a:ea typeface="BIZ UDPGothic"/>
              </a:rPr>
              <a:t>“</a:t>
            </a:r>
            <a:r>
              <a:rPr lang="en-GB" altLang="ja-JP" dirty="0">
                <a:latin typeface="Helvetica" pitchFamily="2" charset="0"/>
                <a:cs typeface="Calibri" panose="020F0502020204030204" pitchFamily="34" charset="0"/>
              </a:rPr>
              <a:t>Fundamentals of Research Data Management</a:t>
            </a:r>
            <a:r>
              <a:rPr lang="en-US" altLang="ja-JP" dirty="0">
                <a:latin typeface="Helvetica" pitchFamily="2" charset="0"/>
                <a:cs typeface="Calibri" panose="020F0502020204030204" pitchFamily="34" charset="0"/>
              </a:rPr>
              <a:t> </a:t>
            </a:r>
            <a:r>
              <a:rPr lang="en-GB" altLang="ja-JP" dirty="0">
                <a:latin typeface="Helvetica" pitchFamily="2" charset="0"/>
                <a:cs typeface="Calibri" panose="020F0502020204030204" pitchFamily="34" charset="0"/>
              </a:rPr>
              <a:t>in the Open </a:t>
            </a:r>
            <a:r>
              <a:rPr lang="en-GB" altLang="ja-JP">
                <a:latin typeface="Helvetica" pitchFamily="2" charset="0"/>
                <a:cs typeface="Calibri" panose="020F0502020204030204" pitchFamily="34" charset="0"/>
              </a:rPr>
              <a:t>Science Era</a:t>
            </a:r>
            <a:r>
              <a:rPr lang="en-US" altLang="ja-JP">
                <a:latin typeface="Helvetica" pitchFamily="2" charset="0"/>
                <a:ea typeface="BIZ UDPGothic"/>
                <a:cs typeface="Calibri" panose="020F0502020204030204" pitchFamily="34" charset="0"/>
              </a:rPr>
              <a:t>”</a:t>
            </a:r>
            <a:br>
              <a:rPr lang="en-GB" altLang="ja-JP" dirty="0">
                <a:latin typeface="Helvetica" pitchFamily="2" charset="0"/>
                <a:ea typeface="BIZ UDPGothic"/>
                <a:cs typeface="Calibri" panose="020F0502020204030204" pitchFamily="34" charset="0"/>
              </a:rPr>
            </a:br>
            <a:r>
              <a:rPr lang="en-US" b="1" dirty="0">
                <a:latin typeface="Helvetica" pitchFamily="2" charset="0"/>
                <a:hlinkClick r:id="rId3"/>
              </a:rPr>
              <a:t>https://doi.org/10.18910/101974</a:t>
            </a:r>
            <a:r>
              <a:rPr lang="en-US" b="1" dirty="0">
                <a:latin typeface="Helvetica" pitchFamily="2" charset="0"/>
              </a:rPr>
              <a:t> (educational materials, in English,</a:t>
            </a:r>
          </a:p>
          <a:p>
            <a:r>
              <a:rPr lang="en-US" b="1" dirty="0">
                <a:latin typeface="Helvetica" pitchFamily="2" charset="0"/>
              </a:rPr>
              <a:t>Available in on demand video, pdf and ppt format)</a:t>
            </a:r>
          </a:p>
          <a:p>
            <a:endParaRPr lang="en-GB" altLang="ja-JP" dirty="0">
              <a:latin typeface="Helvetica" pitchFamily="2" charset="0"/>
              <a:ea typeface="BIZ UDPGothic"/>
              <a:cs typeface="Calibri" panose="020F0502020204030204" pitchFamily="34" charset="0"/>
            </a:endParaRPr>
          </a:p>
        </p:txBody>
      </p:sp>
      <p:pic>
        <p:nvPicPr>
          <p:cNvPr id="3" name="図 2">
            <a:extLst>
              <a:ext uri="{FF2B5EF4-FFF2-40B4-BE49-F238E27FC236}">
                <a16:creationId xmlns:a16="http://schemas.microsoft.com/office/drawing/2014/main" id="{3D2A0631-0D44-F00C-23B7-4873A82F25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4246" y="3531184"/>
            <a:ext cx="871640" cy="963817"/>
          </a:xfrm>
          <a:prstGeom prst="rect">
            <a:avLst/>
          </a:prstGeom>
        </p:spPr>
      </p:pic>
      <p:sp>
        <p:nvSpPr>
          <p:cNvPr id="6" name="TextBox 3">
            <a:extLst>
              <a:ext uri="{FF2B5EF4-FFF2-40B4-BE49-F238E27FC236}">
                <a16:creationId xmlns:a16="http://schemas.microsoft.com/office/drawing/2014/main" id="{5F1D31A0-90AF-DC87-0D9B-47A70AE4D012}"/>
              </a:ext>
            </a:extLst>
          </p:cNvPr>
          <p:cNvSpPr txBox="1"/>
          <p:nvPr/>
        </p:nvSpPr>
        <p:spPr>
          <a:xfrm>
            <a:off x="7681766" y="4535514"/>
            <a:ext cx="12533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solidFill>
                  <a:schemeClr val="bg2">
                    <a:lumMod val="50000"/>
                  </a:schemeClr>
                </a:solidFill>
                <a:latin typeface="Helvetica" pitchFamily="2" charset="0"/>
                <a:ea typeface="BIZ UDPGothic" panose="020B0400000000000000" pitchFamily="34" charset="-128"/>
              </a:rPr>
              <a:t>OUKA</a:t>
            </a:r>
            <a:r>
              <a:rPr lang="en-GB" dirty="0">
                <a:solidFill>
                  <a:schemeClr val="bg2">
                    <a:lumMod val="50000"/>
                  </a:schemeClr>
                </a:solidFill>
                <a:latin typeface="Helvetica" pitchFamily="2" charset="0"/>
                <a:ea typeface="BIZ UDPGothic" panose="020B0400000000000000" pitchFamily="34" charset="-128"/>
              </a:rPr>
              <a:t>-</a:t>
            </a:r>
            <a:r>
              <a:rPr lang="en-GB" dirty="0" err="1">
                <a:solidFill>
                  <a:schemeClr val="bg2">
                    <a:lumMod val="50000"/>
                  </a:schemeClr>
                </a:solidFill>
                <a:latin typeface="Helvetica" pitchFamily="2" charset="0"/>
                <a:ea typeface="BIZ UDPGothic" panose="020B0400000000000000" pitchFamily="34" charset="-128"/>
              </a:rPr>
              <a:t>chan</a:t>
            </a:r>
            <a:endParaRPr lang="en-US" sz="1400" dirty="0">
              <a:solidFill>
                <a:schemeClr val="bg2">
                  <a:lumMod val="50000"/>
                </a:schemeClr>
              </a:solidFill>
              <a:latin typeface="Helvetica" pitchFamily="2" charset="0"/>
              <a:ea typeface="BIZ UDPGothic" panose="020B0400000000000000" pitchFamily="34" charset="-128"/>
            </a:endParaRPr>
          </a:p>
        </p:txBody>
      </p:sp>
    </p:spTree>
    <p:extLst>
      <p:ext uri="{BB962C8B-B14F-4D97-AF65-F5344CB8AC3E}">
        <p14:creationId xmlns:p14="http://schemas.microsoft.com/office/powerpoint/2010/main" val="238735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A8856-42D5-9EEC-FBDA-3899580A2C34}"/>
              </a:ext>
            </a:extLst>
          </p:cNvPr>
          <p:cNvSpPr>
            <a:spLocks noGrp="1"/>
          </p:cNvSpPr>
          <p:nvPr>
            <p:ph type="ctrTitle"/>
          </p:nvPr>
        </p:nvSpPr>
        <p:spPr/>
        <p:txBody>
          <a:bodyPr>
            <a:normAutofit fontScale="90000"/>
          </a:bodyPr>
          <a:lstStyle/>
          <a:p>
            <a:r>
              <a:rPr lang="en-US" altLang="ja-JP" sz="4000" b="1">
                <a:latin typeface="Helvetica" pitchFamily="2" charset="0"/>
                <a:ea typeface="BIZ UDPゴシック" panose="020B0400000000000000" pitchFamily="50" charset="-128"/>
              </a:rPr>
              <a:t>1. </a:t>
            </a:r>
            <a:r>
              <a:rPr lang="en-GB" altLang="ja-JP" sz="4000" b="1" dirty="0">
                <a:latin typeface="Helvetica" pitchFamily="2" charset="0"/>
                <a:ea typeface="BIZ UDPゴシック" panose="020B0400000000000000" pitchFamily="50" charset="-128"/>
              </a:rPr>
              <a:t>Objective of this Material</a:t>
            </a:r>
            <a:endParaRPr kumimoji="1" lang="ja-JP" altLang="en-US" sz="4400">
              <a:latin typeface="Helvetica" pitchFamily="2" charset="0"/>
              <a:ea typeface="BIZ UDPゴシック" panose="020B0400000000000000" pitchFamily="50" charset="-128"/>
            </a:endParaRPr>
          </a:p>
        </p:txBody>
      </p:sp>
    </p:spTree>
    <p:extLst>
      <p:ext uri="{BB962C8B-B14F-4D97-AF65-F5344CB8AC3E}">
        <p14:creationId xmlns:p14="http://schemas.microsoft.com/office/powerpoint/2010/main" val="268684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a:extLst>
              <a:ext uri="{FF2B5EF4-FFF2-40B4-BE49-F238E27FC236}">
                <a16:creationId xmlns:a16="http://schemas.microsoft.com/office/drawing/2014/main" id="{C0E598BB-5BDC-041E-E0C2-0CA8F800B14E}"/>
              </a:ext>
            </a:extLst>
          </p:cNvPr>
          <p:cNvSpPr>
            <a:spLocks noGrp="1"/>
          </p:cNvSpPr>
          <p:nvPr>
            <p:ph type="title"/>
          </p:nvPr>
        </p:nvSpPr>
        <p:spPr>
          <a:xfrm>
            <a:off x="436999" y="380297"/>
            <a:ext cx="7582406" cy="857400"/>
          </a:xfrm>
        </p:spPr>
        <p:txBody>
          <a:bodyPr/>
          <a:lstStyle/>
          <a:p>
            <a:r>
              <a:rPr lang="en-GB" altLang="ja-JP" sz="2800" dirty="0">
                <a:latin typeface="Helvetica" pitchFamily="2" charset="0"/>
              </a:rPr>
              <a:t>Q:</a:t>
            </a:r>
            <a:r>
              <a:rPr lang="en-US" altLang="ja-JP" sz="2800" dirty="0">
                <a:latin typeface="Helvetica" pitchFamily="2" charset="0"/>
              </a:rPr>
              <a:t> Is data management and sharing necessary for research in the humanities?</a:t>
            </a:r>
            <a:endParaRPr lang="ja-JP" altLang="en-US" sz="2800">
              <a:latin typeface="Helvetica" pitchFamily="2" charset="0"/>
            </a:endParaRPr>
          </a:p>
        </p:txBody>
      </p:sp>
      <p:sp>
        <p:nvSpPr>
          <p:cNvPr id="18" name="テキスト プレースホルダー 17">
            <a:extLst>
              <a:ext uri="{FF2B5EF4-FFF2-40B4-BE49-F238E27FC236}">
                <a16:creationId xmlns:a16="http://schemas.microsoft.com/office/drawing/2014/main" id="{AD1BBC12-A4B4-DF83-9D6F-81D0D4567F95}"/>
              </a:ext>
            </a:extLst>
          </p:cNvPr>
          <p:cNvSpPr>
            <a:spLocks noGrp="1"/>
          </p:cNvSpPr>
          <p:nvPr>
            <p:ph type="body" idx="1"/>
          </p:nvPr>
        </p:nvSpPr>
        <p:spPr>
          <a:xfrm>
            <a:off x="3381828" y="1373588"/>
            <a:ext cx="5457372" cy="3552300"/>
          </a:xfrm>
        </p:spPr>
        <p:txBody>
          <a:bodyPr/>
          <a:lstStyle/>
          <a:p>
            <a:pPr marL="457200" indent="-342900">
              <a:buFont typeface="Arial" panose="020B0604020202020204" pitchFamily="34" charset="0"/>
              <a:buChar char="•"/>
            </a:pPr>
            <a:r>
              <a:rPr lang="en-US" sz="2400" dirty="0">
                <a:latin typeface="Helvetica" pitchFamily="2" charset="0"/>
              </a:rPr>
              <a:t>In the humanities, individual insight and the accumulation of long-term research are essential, so isn’t sharing data perhaps unrealistic?</a:t>
            </a:r>
          </a:p>
          <a:p>
            <a:pPr marL="457200" indent="-342900">
              <a:buFont typeface="Arial" panose="020B0604020202020204" pitchFamily="34" charset="0"/>
              <a:buChar char="•"/>
            </a:pPr>
            <a:r>
              <a:rPr lang="en-US" sz="2400" dirty="0">
                <a:latin typeface="Helvetica" pitchFamily="2" charset="0"/>
              </a:rPr>
              <a:t>Many people don’t know how to properly manage or publish humanities-based research data.</a:t>
            </a:r>
          </a:p>
        </p:txBody>
      </p:sp>
      <p:pic>
        <p:nvPicPr>
          <p:cNvPr id="15" name="グラフィックス 14" descr="考え 枠線">
            <a:extLst>
              <a:ext uri="{FF2B5EF4-FFF2-40B4-BE49-F238E27FC236}">
                <a16:creationId xmlns:a16="http://schemas.microsoft.com/office/drawing/2014/main" id="{B987F4C7-6500-D4BE-04EE-64384083D6A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3699" y="2103930"/>
            <a:ext cx="2488129" cy="2488129"/>
          </a:xfrm>
          <a:prstGeom prst="rect">
            <a:avLst/>
          </a:prstGeom>
        </p:spPr>
      </p:pic>
      <p:sp>
        <p:nvSpPr>
          <p:cNvPr id="19" name="テキスト ボックス 18">
            <a:extLst>
              <a:ext uri="{FF2B5EF4-FFF2-40B4-BE49-F238E27FC236}">
                <a16:creationId xmlns:a16="http://schemas.microsoft.com/office/drawing/2014/main" id="{418356ED-04C1-561B-6A91-B58D052DD8CC}"/>
              </a:ext>
            </a:extLst>
          </p:cNvPr>
          <p:cNvSpPr txBox="1"/>
          <p:nvPr/>
        </p:nvSpPr>
        <p:spPr>
          <a:xfrm>
            <a:off x="1994171" y="2335979"/>
            <a:ext cx="612668" cy="1015663"/>
          </a:xfrm>
          <a:prstGeom prst="rect">
            <a:avLst/>
          </a:prstGeom>
          <a:noFill/>
          <a:ln>
            <a:noFill/>
          </a:ln>
        </p:spPr>
        <p:txBody>
          <a:bodyPr wrap="none" rtlCol="0">
            <a:spAutoFit/>
          </a:bodyPr>
          <a:lstStyle/>
          <a:p>
            <a:r>
              <a:rPr kumimoji="1" lang="en-US" altLang="ja-JP" sz="6000">
                <a:solidFill>
                  <a:schemeClr val="bg2"/>
                </a:solidFill>
                <a:latin typeface="Helvetica" pitchFamily="2" charset="0"/>
              </a:rPr>
              <a:t>?</a:t>
            </a:r>
            <a:endParaRPr kumimoji="1" lang="ja-JP" altLang="en-US" sz="6000">
              <a:solidFill>
                <a:schemeClr val="bg2"/>
              </a:solidFill>
              <a:latin typeface="Helvetica" pitchFamily="2" charset="0"/>
            </a:endParaRPr>
          </a:p>
        </p:txBody>
      </p:sp>
    </p:spTree>
    <p:extLst>
      <p:ext uri="{BB962C8B-B14F-4D97-AF65-F5344CB8AC3E}">
        <p14:creationId xmlns:p14="http://schemas.microsoft.com/office/powerpoint/2010/main" val="233272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CF2300-EC12-D861-A7CA-5001D5FEE19B}"/>
              </a:ext>
            </a:extLst>
          </p:cNvPr>
          <p:cNvSpPr>
            <a:spLocks noGrp="1"/>
          </p:cNvSpPr>
          <p:nvPr>
            <p:ph type="ctrTitle"/>
          </p:nvPr>
        </p:nvSpPr>
        <p:spPr>
          <a:xfrm>
            <a:off x="575962" y="125310"/>
            <a:ext cx="8255000" cy="2625271"/>
          </a:xfrm>
        </p:spPr>
        <p:txBody>
          <a:bodyPr>
            <a:normAutofit/>
          </a:bodyPr>
          <a:lstStyle/>
          <a:p>
            <a:r>
              <a:rPr kumimoji="1" lang="en-GB" altLang="ja-JP" dirty="0">
                <a:latin typeface="Helvetica" pitchFamily="2" charset="0"/>
                <a:ea typeface="BIZ UDPゴシック" panose="020B0400000000000000" pitchFamily="50" charset="-128"/>
              </a:rPr>
              <a:t>A: </a:t>
            </a:r>
            <a:r>
              <a:rPr lang="en-GB" altLang="ja-JP" dirty="0">
                <a:latin typeface="Helvetica" pitchFamily="2" charset="0"/>
                <a:ea typeface="BIZ UDPゴシック" panose="020B0400000000000000" pitchFamily="50" charset="-128"/>
              </a:rPr>
              <a:t>Yes. I</a:t>
            </a:r>
            <a:r>
              <a:rPr kumimoji="1" lang="en-GB" altLang="ja-JP" dirty="0">
                <a:latin typeface="Helvetica" pitchFamily="2" charset="0"/>
                <a:ea typeface="BIZ UDPゴシック" panose="020B0400000000000000" pitchFamily="50" charset="-128"/>
              </a:rPr>
              <a:t>t’s a </a:t>
            </a:r>
            <a:r>
              <a:rPr kumimoji="1" lang="en-GB" altLang="ja-JP" u="sng" dirty="0">
                <a:latin typeface="Helvetica" pitchFamily="2" charset="0"/>
                <a:ea typeface="BIZ UDPゴシック" panose="020B0400000000000000" pitchFamily="50" charset="-128"/>
              </a:rPr>
              <a:t>necessary</a:t>
            </a:r>
            <a:r>
              <a:rPr kumimoji="1" lang="en-GB" altLang="ja-JP" dirty="0">
                <a:latin typeface="Helvetica" pitchFamily="2" charset="0"/>
                <a:ea typeface="BIZ UDPゴシック" panose="020B0400000000000000" pitchFamily="50" charset="-128"/>
              </a:rPr>
              <a:t> </a:t>
            </a:r>
            <a:br>
              <a:rPr kumimoji="1" lang="en-GB" altLang="ja-JP" dirty="0">
                <a:latin typeface="Helvetica" pitchFamily="2" charset="0"/>
                <a:ea typeface="BIZ UDPゴシック" panose="020B0400000000000000" pitchFamily="50" charset="-128"/>
              </a:rPr>
            </a:br>
            <a:r>
              <a:rPr kumimoji="1" lang="en-GB" altLang="ja-JP" u="sng" dirty="0">
                <a:latin typeface="Helvetica" pitchFamily="2" charset="0"/>
                <a:ea typeface="BIZ UDPゴシック" panose="020B0400000000000000" pitchFamily="50" charset="-128"/>
              </a:rPr>
              <a:t>foundation</a:t>
            </a:r>
            <a:r>
              <a:rPr kumimoji="1" lang="en-GB" altLang="ja-JP" dirty="0">
                <a:latin typeface="Helvetica" pitchFamily="2" charset="0"/>
                <a:ea typeface="BIZ UDPゴシック" panose="020B0400000000000000" pitchFamily="50" charset="-128"/>
              </a:rPr>
              <a:t> to revitalize research in the humanities</a:t>
            </a:r>
            <a:endParaRPr kumimoji="1" lang="ja-JP" altLang="en-US">
              <a:latin typeface="Helvetica" pitchFamily="2" charset="0"/>
              <a:ea typeface="BIZ UDPゴシック" panose="020B0400000000000000" pitchFamily="50" charset="-128"/>
            </a:endParaRPr>
          </a:p>
        </p:txBody>
      </p:sp>
      <p:sp>
        <p:nvSpPr>
          <p:cNvPr id="3" name="テキスト プレースホルダー 2">
            <a:extLst>
              <a:ext uri="{FF2B5EF4-FFF2-40B4-BE49-F238E27FC236}">
                <a16:creationId xmlns:a16="http://schemas.microsoft.com/office/drawing/2014/main" id="{4DEB3CDC-099E-09EE-96E7-9DB9DC0C97D5}"/>
              </a:ext>
            </a:extLst>
          </p:cNvPr>
          <p:cNvSpPr>
            <a:spLocks noGrp="1"/>
          </p:cNvSpPr>
          <p:nvPr>
            <p:ph type="subTitle" idx="1"/>
          </p:nvPr>
        </p:nvSpPr>
        <p:spPr>
          <a:xfrm>
            <a:off x="693056" y="2979180"/>
            <a:ext cx="7757887" cy="1465819"/>
          </a:xfrm>
        </p:spPr>
        <p:txBody>
          <a:bodyPr/>
          <a:lstStyle/>
          <a:p>
            <a:pPr marL="457200" indent="-342900" algn="l">
              <a:buFont typeface="Arial" panose="020B0604020202020204" pitchFamily="34" charset="0"/>
              <a:buChar char="•"/>
            </a:pPr>
            <a:r>
              <a:rPr lang="en-GB" altLang="ja-JP" dirty="0">
                <a:latin typeface="Helvetica" pitchFamily="2" charset="0"/>
              </a:rPr>
              <a:t>Advances one‘s own research</a:t>
            </a:r>
          </a:p>
          <a:p>
            <a:pPr marL="457200" indent="-342900" algn="l">
              <a:buFont typeface="Arial" panose="020B0604020202020204" pitchFamily="34" charset="0"/>
              <a:buChar char="•"/>
            </a:pPr>
            <a:r>
              <a:rPr lang="en-GB" altLang="ja-JP" dirty="0">
                <a:latin typeface="Helvetica" pitchFamily="2" charset="0"/>
              </a:rPr>
              <a:t>Revitalizes outreach efforts and student advising</a:t>
            </a:r>
            <a:endParaRPr lang="ja-JP" altLang="en-US">
              <a:latin typeface="Helvetica" pitchFamily="2" charset="0"/>
            </a:endParaRPr>
          </a:p>
        </p:txBody>
      </p:sp>
    </p:spTree>
    <p:extLst>
      <p:ext uri="{BB962C8B-B14F-4D97-AF65-F5344CB8AC3E}">
        <p14:creationId xmlns:p14="http://schemas.microsoft.com/office/powerpoint/2010/main" val="14221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a:extLst>
              <a:ext uri="{FF2B5EF4-FFF2-40B4-BE49-F238E27FC236}">
                <a16:creationId xmlns:a16="http://schemas.microsoft.com/office/drawing/2014/main" id="{FA0B6E6E-7A31-14FF-14A8-9CED3645D375}"/>
              </a:ext>
            </a:extLst>
          </p:cNvPr>
          <p:cNvSpPr>
            <a:spLocks noGrp="1"/>
          </p:cNvSpPr>
          <p:nvPr>
            <p:ph type="body" idx="1"/>
          </p:nvPr>
        </p:nvSpPr>
        <p:spPr>
          <a:xfrm>
            <a:off x="2704289" y="1885664"/>
            <a:ext cx="6274611" cy="3213672"/>
          </a:xfrm>
        </p:spPr>
        <p:txBody>
          <a:bodyPr/>
          <a:lstStyle/>
          <a:p>
            <a:pPr algn="l"/>
            <a:r>
              <a:rPr lang="en-US" altLang="ja-JP" sz="2000" dirty="0">
                <a:latin typeface="Helvetica" pitchFamily="2" charset="0"/>
              </a:rPr>
              <a:t>From [Column for the Humanities 1</a:t>
            </a:r>
            <a:r>
              <a:rPr lang="en-GB" altLang="ja-JP" sz="2000" dirty="0">
                <a:latin typeface="Helvetica" pitchFamily="2" charset="0"/>
              </a:rPr>
              <a:t>: The Significance of Data Sharing in the Humanities</a:t>
            </a:r>
            <a:r>
              <a:rPr lang="en-US" altLang="ja-JP" sz="2000" dirty="0">
                <a:latin typeface="Helvetica" pitchFamily="2" charset="0"/>
              </a:rPr>
              <a:t>] (p.4):</a:t>
            </a:r>
          </a:p>
          <a:p>
            <a:pPr marL="533400" indent="-457200" algn="l">
              <a:buAutoNum type="arabicPeriod"/>
            </a:pPr>
            <a:r>
              <a:rPr lang="en-GB" altLang="ja-JP" sz="2000" dirty="0">
                <a:latin typeface="Helvetica" pitchFamily="2" charset="0"/>
              </a:rPr>
              <a:t>Organizing research materials increases awareness</a:t>
            </a:r>
          </a:p>
          <a:p>
            <a:pPr marL="533400" indent="-457200" algn="l">
              <a:buAutoNum type="arabicPeriod"/>
            </a:pPr>
            <a:r>
              <a:rPr lang="en-GB" altLang="ja-JP" sz="2000" dirty="0">
                <a:latin typeface="Helvetica" pitchFamily="2" charset="0"/>
              </a:rPr>
              <a:t>Enables long-term preservation of highly transparent research materials that anyone can reproduce</a:t>
            </a:r>
          </a:p>
          <a:p>
            <a:pPr marL="533400" indent="-457200" algn="l">
              <a:buAutoNum type="arabicPeriod"/>
            </a:pPr>
            <a:r>
              <a:rPr lang="en-GB" altLang="ja-JP" sz="2000" dirty="0">
                <a:latin typeface="Helvetica" pitchFamily="2" charset="0"/>
              </a:rPr>
              <a:t>Promotes further research through secondary analysis and reuse</a:t>
            </a:r>
            <a:endParaRPr lang="en-US" altLang="ja-JP" sz="2000" dirty="0">
              <a:latin typeface="Helvetica" pitchFamily="2" charset="0"/>
            </a:endParaRPr>
          </a:p>
        </p:txBody>
      </p:sp>
      <p:sp>
        <p:nvSpPr>
          <p:cNvPr id="2" name="タイトル 1">
            <a:extLst>
              <a:ext uri="{FF2B5EF4-FFF2-40B4-BE49-F238E27FC236}">
                <a16:creationId xmlns:a16="http://schemas.microsoft.com/office/drawing/2014/main" id="{F8CF2300-EC12-D861-A7CA-5001D5FEE19B}"/>
              </a:ext>
            </a:extLst>
          </p:cNvPr>
          <p:cNvSpPr>
            <a:spLocks noGrp="1"/>
          </p:cNvSpPr>
          <p:nvPr>
            <p:ph type="title" idx="4294967295"/>
          </p:nvPr>
        </p:nvSpPr>
        <p:spPr>
          <a:xfrm>
            <a:off x="116733" y="261978"/>
            <a:ext cx="8005864" cy="1171090"/>
          </a:xfrm>
        </p:spPr>
        <p:txBody>
          <a:bodyPr>
            <a:noAutofit/>
          </a:bodyPr>
          <a:lstStyle/>
          <a:p>
            <a:r>
              <a:rPr lang="en-US" altLang="ja-JP" sz="2000" dirty="0">
                <a:latin typeface="Helvetica" pitchFamily="2" charset="0"/>
                <a:cs typeface="Calibri" panose="020F0502020204030204" pitchFamily="34" charset="0"/>
              </a:rPr>
              <a:t>A Guide to Data Sharing in the Humanities and Social Sciences</a:t>
            </a:r>
            <a:br>
              <a:rPr kumimoji="1" lang="en-US" altLang="ja-JP" sz="2000" dirty="0">
                <a:latin typeface="Helvetica" pitchFamily="2" charset="0"/>
              </a:rPr>
            </a:br>
            <a:r>
              <a:rPr kumimoji="1" lang="en-US" altLang="ja-JP" sz="2000" dirty="0">
                <a:solidFill>
                  <a:schemeClr val="tx1"/>
                </a:solidFill>
                <a:latin typeface="Helvetica" pitchFamily="2" charset="0"/>
              </a:rPr>
              <a:t>Japan Society for the Promotion of Science (JSPS) </a:t>
            </a:r>
            <a:br>
              <a:rPr kumimoji="1" lang="en-US" altLang="ja-JP" sz="2000" dirty="0">
                <a:solidFill>
                  <a:schemeClr val="tx1"/>
                </a:solidFill>
                <a:latin typeface="Helvetica" pitchFamily="2" charset="0"/>
              </a:rPr>
            </a:br>
            <a:r>
              <a:rPr kumimoji="1" lang="en-US" altLang="ja-JP" sz="1800" b="0" dirty="0">
                <a:solidFill>
                  <a:schemeClr val="tx1"/>
                </a:solidFill>
                <a:latin typeface="Helvetica" pitchFamily="2" charset="0"/>
                <a:hlinkClick r:id="rId3"/>
              </a:rPr>
              <a:t>https://www.jsps.go.jp/j-di/data/guide/tebiki_p.pdf</a:t>
            </a:r>
            <a:r>
              <a:rPr kumimoji="1" lang="en-US" altLang="ja-JP" sz="1800" b="0" dirty="0">
                <a:solidFill>
                  <a:schemeClr val="tx1"/>
                </a:solidFill>
                <a:latin typeface="Helvetica" pitchFamily="2" charset="0"/>
              </a:rPr>
              <a:t> </a:t>
            </a:r>
            <a:r>
              <a:rPr kumimoji="1" lang="en-US" altLang="ja-JP" sz="1200" b="0" dirty="0">
                <a:solidFill>
                  <a:schemeClr val="tx1"/>
                </a:solidFill>
                <a:latin typeface="Helvetica" pitchFamily="2" charset="0"/>
              </a:rPr>
              <a:t>(in Japanese)</a:t>
            </a:r>
            <a:endParaRPr kumimoji="1" lang="ja-JP" altLang="en-US" sz="2000" b="0">
              <a:solidFill>
                <a:schemeClr val="tx1"/>
              </a:solidFill>
              <a:latin typeface="Helvetica" pitchFamily="2" charset="0"/>
              <a:ea typeface="BIZ UDPゴシック" panose="020B0400000000000000" pitchFamily="50" charset="-128"/>
            </a:endParaRPr>
          </a:p>
        </p:txBody>
      </p:sp>
      <p:pic>
        <p:nvPicPr>
          <p:cNvPr id="4" name="図 3" descr="テキスト が含まれている画像&#10;&#10;自動的に生成された説明">
            <a:extLst>
              <a:ext uri="{FF2B5EF4-FFF2-40B4-BE49-F238E27FC236}">
                <a16:creationId xmlns:a16="http://schemas.microsoft.com/office/drawing/2014/main" id="{917EFF9B-A48C-E905-6BFE-24BB271187E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284843" y="1885664"/>
            <a:ext cx="2061028" cy="2917626"/>
          </a:xfrm>
          <a:prstGeom prst="rect">
            <a:avLst/>
          </a:prstGeom>
        </p:spPr>
      </p:pic>
    </p:spTree>
    <p:extLst>
      <p:ext uri="{BB962C8B-B14F-4D97-AF65-F5344CB8AC3E}">
        <p14:creationId xmlns:p14="http://schemas.microsoft.com/office/powerpoint/2010/main" val="423854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a:extLst>
              <a:ext uri="{FF2B5EF4-FFF2-40B4-BE49-F238E27FC236}">
                <a16:creationId xmlns:a16="http://schemas.microsoft.com/office/drawing/2014/main" id="{005DF013-156A-4238-01D0-45ACFCBA94D4}"/>
              </a:ext>
            </a:extLst>
          </p:cNvPr>
          <p:cNvSpPr>
            <a:spLocks noGrp="1"/>
          </p:cNvSpPr>
          <p:nvPr>
            <p:ph type="title"/>
          </p:nvPr>
        </p:nvSpPr>
        <p:spPr>
          <a:xfrm>
            <a:off x="228599" y="77099"/>
            <a:ext cx="8686800" cy="972108"/>
          </a:xfrm>
        </p:spPr>
        <p:txBody>
          <a:bodyPr>
            <a:normAutofit/>
          </a:bodyPr>
          <a:lstStyle/>
          <a:p>
            <a:r>
              <a:rPr lang="en-GB" altLang="ja-JP" dirty="0">
                <a:latin typeface="Helvetica" pitchFamily="2" charset="0"/>
              </a:rPr>
              <a:t>Open Science Gains Momentum Worldwide</a:t>
            </a:r>
            <a:endParaRPr lang="ja-JP" altLang="en-US">
              <a:latin typeface="Helvetica" pitchFamily="2" charset="0"/>
            </a:endParaRPr>
          </a:p>
        </p:txBody>
      </p:sp>
      <p:sp>
        <p:nvSpPr>
          <p:cNvPr id="5" name="コンテンツ プレースホルダー 4">
            <a:extLst>
              <a:ext uri="{FF2B5EF4-FFF2-40B4-BE49-F238E27FC236}">
                <a16:creationId xmlns:a16="http://schemas.microsoft.com/office/drawing/2014/main" id="{DC715597-D096-4B2A-8AD2-02B397B68A03}"/>
              </a:ext>
            </a:extLst>
          </p:cNvPr>
          <p:cNvSpPr>
            <a:spLocks noGrp="1"/>
          </p:cNvSpPr>
          <p:nvPr>
            <p:ph idx="1"/>
          </p:nvPr>
        </p:nvSpPr>
        <p:spPr>
          <a:xfrm>
            <a:off x="457200" y="1200150"/>
            <a:ext cx="8229600" cy="1657747"/>
          </a:xfrm>
        </p:spPr>
        <p:txBody>
          <a:bodyPr>
            <a:normAutofit fontScale="92500" lnSpcReduction="20000"/>
          </a:bodyPr>
          <a:lstStyle/>
          <a:p>
            <a:pPr>
              <a:lnSpc>
                <a:spcPct val="120000"/>
              </a:lnSpc>
            </a:pPr>
            <a:r>
              <a:rPr lang="en-GB" altLang="ja-JP" sz="2400" b="1" u="sng" dirty="0">
                <a:solidFill>
                  <a:srgbClr val="FF0000"/>
                </a:solidFill>
                <a:latin typeface="Helvetica" pitchFamily="2" charset="0"/>
              </a:rPr>
              <a:t>Open Science</a:t>
            </a:r>
            <a:endParaRPr lang="en-US" altLang="ja-JP" sz="2400" b="1" u="sng" dirty="0">
              <a:solidFill>
                <a:srgbClr val="FF0000"/>
              </a:solidFill>
              <a:latin typeface="Helvetica" pitchFamily="2" charset="0"/>
            </a:endParaRPr>
          </a:p>
          <a:p>
            <a:pPr marL="204769" lvl="1" indent="0">
              <a:lnSpc>
                <a:spcPct val="120000"/>
              </a:lnSpc>
              <a:buNone/>
            </a:pPr>
            <a:r>
              <a:rPr lang="en-GB" altLang="ja-JP" sz="2000" b="1" dirty="0">
                <a:latin typeface="Helvetica" pitchFamily="2" charset="0"/>
              </a:rPr>
              <a:t>An effort to practice research data sharing as much as possible</a:t>
            </a:r>
          </a:p>
          <a:p>
            <a:pPr lvl="1">
              <a:lnSpc>
                <a:spcPct val="120000"/>
              </a:lnSpc>
            </a:pPr>
            <a:r>
              <a:rPr lang="en-GB" altLang="ja-JP" sz="1600" u="sng" dirty="0">
                <a:latin typeface="Helvetica" pitchFamily="2" charset="0"/>
              </a:rPr>
              <a:t>In</a:t>
            </a:r>
            <a:r>
              <a:rPr lang="en-US" altLang="ja-JP" sz="1600" u="sng" dirty="0">
                <a:latin typeface="Helvetica" pitchFamily="2" charset="0"/>
              </a:rPr>
              <a:t> </a:t>
            </a:r>
            <a:r>
              <a:rPr lang="en-GB" altLang="ja-JP" sz="1600" u="sng" dirty="0">
                <a:latin typeface="Helvetica" pitchFamily="2" charset="0"/>
              </a:rPr>
              <a:t>principle</a:t>
            </a:r>
            <a:r>
              <a:rPr lang="en-GB" altLang="ja-JP" sz="1600" dirty="0">
                <a:latin typeface="Helvetica" pitchFamily="2" charset="0"/>
              </a:rPr>
              <a:t>:</a:t>
            </a:r>
            <a:r>
              <a:rPr lang="en-US" altLang="ja-JP" sz="1600" dirty="0">
                <a:latin typeface="Helvetica" pitchFamily="2" charset="0"/>
              </a:rPr>
              <a:t> Research activities through international joint research and engagement with the general public</a:t>
            </a:r>
          </a:p>
          <a:p>
            <a:pPr lvl="1">
              <a:lnSpc>
                <a:spcPct val="120000"/>
              </a:lnSpc>
            </a:pPr>
            <a:r>
              <a:rPr lang="en-GB" altLang="ja-JP" sz="1600" u="sng" dirty="0">
                <a:latin typeface="Helvetica" pitchFamily="2" charset="0"/>
              </a:rPr>
              <a:t>In</a:t>
            </a:r>
            <a:r>
              <a:rPr lang="en-US" altLang="ja-JP" sz="1600" u="sng" dirty="0">
                <a:latin typeface="Helvetica" pitchFamily="2" charset="0"/>
              </a:rPr>
              <a:t> </a:t>
            </a:r>
            <a:r>
              <a:rPr lang="en-GB" altLang="ja-JP" sz="1600" u="sng" dirty="0">
                <a:latin typeface="Helvetica" pitchFamily="2" charset="0"/>
              </a:rPr>
              <a:t>policy</a:t>
            </a:r>
            <a:r>
              <a:rPr lang="en-GB" altLang="ja-JP" sz="1600" dirty="0">
                <a:latin typeface="Helvetica" pitchFamily="2" charset="0"/>
              </a:rPr>
              <a:t>:</a:t>
            </a:r>
            <a:r>
              <a:rPr lang="en-US" altLang="ja-JP" sz="1600" dirty="0">
                <a:latin typeface="Helvetica" pitchFamily="2" charset="0"/>
              </a:rPr>
              <a:t> Returning research outcomes to society from publicly funded research, fair use of research funding, transparency in research, and open access</a:t>
            </a:r>
          </a:p>
        </p:txBody>
      </p:sp>
      <p:sp>
        <p:nvSpPr>
          <p:cNvPr id="13" name="テキスト ボックス 12">
            <a:extLst>
              <a:ext uri="{FF2B5EF4-FFF2-40B4-BE49-F238E27FC236}">
                <a16:creationId xmlns:a16="http://schemas.microsoft.com/office/drawing/2014/main" id="{07E982FD-599F-25D8-1BD2-14E406A0AB5B}"/>
              </a:ext>
            </a:extLst>
          </p:cNvPr>
          <p:cNvSpPr txBox="1"/>
          <p:nvPr/>
        </p:nvSpPr>
        <p:spPr>
          <a:xfrm>
            <a:off x="1525205" y="3559393"/>
            <a:ext cx="6221825"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latin typeface="Helvetica" pitchFamily="2" charset="0"/>
              </a:rPr>
              <a:t>Sustaining open science activities as an individual is challenging.</a:t>
            </a:r>
            <a:endParaRPr lang="en-US" sz="2800" dirty="0">
              <a:latin typeface="Helvetica" pitchFamily="2" charset="0"/>
            </a:endParaRPr>
          </a:p>
        </p:txBody>
      </p:sp>
      <p:sp>
        <p:nvSpPr>
          <p:cNvPr id="4" name="テキスト ボックス 3">
            <a:extLst>
              <a:ext uri="{FF2B5EF4-FFF2-40B4-BE49-F238E27FC236}">
                <a16:creationId xmlns:a16="http://schemas.microsoft.com/office/drawing/2014/main" id="{0FEAD30A-CCF1-0546-25F1-B285A2C970D1}"/>
              </a:ext>
            </a:extLst>
          </p:cNvPr>
          <p:cNvSpPr txBox="1"/>
          <p:nvPr/>
        </p:nvSpPr>
        <p:spPr>
          <a:xfrm>
            <a:off x="521319" y="2857897"/>
            <a:ext cx="8229599" cy="594265"/>
          </a:xfrm>
          <a:prstGeom prst="rect">
            <a:avLst/>
          </a:prstGeom>
          <a:noFill/>
        </p:spPr>
        <p:txBody>
          <a:bodyPr wrap="square">
            <a:spAutoFit/>
          </a:bodyPr>
          <a:lstStyle/>
          <a:p>
            <a:pPr marL="204769" lvl="1" indent="0">
              <a:lnSpc>
                <a:spcPct val="120000"/>
              </a:lnSpc>
              <a:buNone/>
            </a:pPr>
            <a:r>
              <a:rPr lang="en-US" altLang="ja-JP" sz="1400" dirty="0">
                <a:solidFill>
                  <a:schemeClr val="tx1">
                    <a:lumMod val="75000"/>
                  </a:schemeClr>
                </a:solidFill>
                <a:latin typeface="Helvetica" pitchFamily="2" charset="0"/>
                <a:ea typeface="BIZ UDPGothic" panose="020B0400000000000000" pitchFamily="34" charset="-128"/>
              </a:rPr>
              <a:t>Reference: National Institute of Informatics, Research Center for Open Science and Data Platform</a:t>
            </a:r>
          </a:p>
          <a:p>
            <a:pPr marL="204769" lvl="1" indent="0">
              <a:lnSpc>
                <a:spcPct val="120000"/>
              </a:lnSpc>
              <a:buNone/>
            </a:pPr>
            <a:r>
              <a:rPr lang="en-US" altLang="ja-JP" dirty="0">
                <a:solidFill>
                  <a:schemeClr val="tx1">
                    <a:lumMod val="75000"/>
                  </a:schemeClr>
                </a:solidFill>
                <a:latin typeface="Helvetica" pitchFamily="2" charset="0"/>
                <a:ea typeface="BIZ UDPGothic" panose="020B0400000000000000" pitchFamily="34" charset="-128"/>
                <a:hlinkClick r:id="rId3"/>
              </a:rPr>
              <a:t>https://rcos.nii.ac.jp/en/document/openscience/</a:t>
            </a:r>
            <a:endParaRPr lang="en-US" altLang="ja-JP" dirty="0">
              <a:solidFill>
                <a:schemeClr val="tx1">
                  <a:lumMod val="75000"/>
                </a:schemeClr>
              </a:solidFill>
              <a:latin typeface="Helvetica" pitchFamily="2" charset="0"/>
              <a:ea typeface="BIZ UDPGothic" panose="020B0400000000000000" pitchFamily="34" charset="-128"/>
            </a:endParaRPr>
          </a:p>
        </p:txBody>
      </p:sp>
    </p:spTree>
    <p:extLst>
      <p:ext uri="{BB962C8B-B14F-4D97-AF65-F5344CB8AC3E}">
        <p14:creationId xmlns:p14="http://schemas.microsoft.com/office/powerpoint/2010/main" val="291887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7">
            <a:extLst>
              <a:ext uri="{FF2B5EF4-FFF2-40B4-BE49-F238E27FC236}">
                <a16:creationId xmlns:a16="http://schemas.microsoft.com/office/drawing/2014/main" id="{24A26E8B-D3DD-5C54-D4D2-98064E61F789}"/>
              </a:ext>
            </a:extLst>
          </p:cNvPr>
          <p:cNvSpPr txBox="1"/>
          <p:nvPr/>
        </p:nvSpPr>
        <p:spPr>
          <a:xfrm>
            <a:off x="170927" y="874207"/>
            <a:ext cx="2891595" cy="1815882"/>
          </a:xfrm>
          <a:prstGeom prst="rect">
            <a:avLst/>
          </a:prstGeom>
          <a:solidFill>
            <a:schemeClr val="bg1">
              <a:lumMod val="95000"/>
            </a:schemeClr>
          </a:solidFill>
        </p:spPr>
        <p:txBody>
          <a:bodyPr wrap="square">
            <a:spAutoFit/>
          </a:bodyPr>
          <a:lstStyle/>
          <a:p>
            <a:pPr lvl="0">
              <a:buClrTx/>
              <a:defRPr/>
            </a:pPr>
            <a:r>
              <a:rPr lang="en-US" sz="1600" dirty="0">
                <a:cs typeface="Calibri" panose="020F0502020204030204" pitchFamily="34" charset="0"/>
              </a:rPr>
              <a:t>National Institute of Informatics (NII):</a:t>
            </a:r>
            <a:r>
              <a:rPr lang="en-US" sz="1600" dirty="0">
                <a:ea typeface="BIZ UDPGothic" panose="020B0400000000000000" pitchFamily="34" charset="-128"/>
                <a:cs typeface="Calibri" panose="020F0502020204030204" pitchFamily="34" charset="0"/>
              </a:rPr>
              <a:t> </a:t>
            </a:r>
            <a:r>
              <a:rPr lang="en-US" sz="1600" dirty="0">
                <a:cs typeface="Calibri" panose="020F0502020204030204" pitchFamily="34" charset="0"/>
              </a:rPr>
              <a:t>Building a Research Data Ecosystem for the Promotion of Data-Driven Science</a:t>
            </a:r>
          </a:p>
          <a:p>
            <a:pPr lvl="0">
              <a:buClrTx/>
              <a:defRPr/>
            </a:pPr>
            <a:r>
              <a:rPr lang="en-US" altLang="ja-JP" sz="1600" dirty="0">
                <a:ea typeface="BIZ UDPGothic" panose="020B0400000000000000" pitchFamily="34" charset="-128"/>
                <a:cs typeface="Calibri" panose="020F0502020204030204" pitchFamily="34" charset="0"/>
                <a:hlinkClick r:id="rId3"/>
              </a:rPr>
              <a:t>https://www.nii.ac.jp/creded/project_e.html</a:t>
            </a:r>
            <a:endParaRPr lang="en-US" altLang="ja-JP" sz="1600" dirty="0">
              <a:ea typeface="BIZ UDPGothic" panose="020B0400000000000000" pitchFamily="34" charset="-128"/>
              <a:cs typeface="Calibri" panose="020F0502020204030204" pitchFamily="34" charset="0"/>
            </a:endParaRPr>
          </a:p>
        </p:txBody>
      </p:sp>
      <p:pic>
        <p:nvPicPr>
          <p:cNvPr id="8" name="Picture 7" descr="A poster with text and images&#10;&#10;AI-generated content may be incorrect.">
            <a:extLst>
              <a:ext uri="{FF2B5EF4-FFF2-40B4-BE49-F238E27FC236}">
                <a16:creationId xmlns:a16="http://schemas.microsoft.com/office/drawing/2014/main" id="{035710D5-074B-DD3C-1F8F-10E2DC8A7D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2523" y="613407"/>
            <a:ext cx="5900501" cy="4086097"/>
          </a:xfrm>
          <a:prstGeom prst="rect">
            <a:avLst/>
          </a:prstGeom>
        </p:spPr>
      </p:pic>
    </p:spTree>
    <p:extLst>
      <p:ext uri="{BB962C8B-B14F-4D97-AF65-F5344CB8AC3E}">
        <p14:creationId xmlns:p14="http://schemas.microsoft.com/office/powerpoint/2010/main" val="2706398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60D2A5DB-E1B3-86B9-D9E5-65D081B5A35C}"/>
              </a:ext>
            </a:extLst>
          </p:cNvPr>
          <p:cNvSpPr txBox="1"/>
          <p:nvPr/>
        </p:nvSpPr>
        <p:spPr>
          <a:xfrm>
            <a:off x="-15565" y="2991496"/>
            <a:ext cx="9175129" cy="2249815"/>
          </a:xfrm>
          <a:prstGeom prst="rect">
            <a:avLst/>
          </a:prstGeom>
          <a:solidFill>
            <a:schemeClr val="accent2">
              <a:lumMod val="60000"/>
              <a:lumOff val="40000"/>
            </a:schemeClr>
          </a:solidFill>
        </p:spPr>
        <p:txBody>
          <a:bodyPr wrap="square" rtlCol="0">
            <a:spAutoFit/>
          </a:bodyPr>
          <a:lstStyle/>
          <a:p>
            <a:endParaRPr lang="en-JP" sz="1100" dirty="0"/>
          </a:p>
        </p:txBody>
      </p:sp>
      <p:sp>
        <p:nvSpPr>
          <p:cNvPr id="3" name="コンテンツ プレースホルダー 2">
            <a:extLst>
              <a:ext uri="{FF2B5EF4-FFF2-40B4-BE49-F238E27FC236}">
                <a16:creationId xmlns:a16="http://schemas.microsoft.com/office/drawing/2014/main" id="{C91DC9D9-2E05-10E3-8229-A67A7995AB2E}"/>
              </a:ext>
            </a:extLst>
          </p:cNvPr>
          <p:cNvSpPr txBox="1">
            <a:spLocks/>
          </p:cNvSpPr>
          <p:nvPr/>
        </p:nvSpPr>
        <p:spPr bwMode="auto">
          <a:xfrm>
            <a:off x="749395" y="159396"/>
            <a:ext cx="7858340" cy="82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lnSpc>
                <a:spcPct val="90000"/>
              </a:lnSpc>
              <a:spcBef>
                <a:spcPts val="1000"/>
              </a:spcBef>
              <a:spcAft>
                <a:spcPct val="0"/>
              </a:spcAft>
              <a:buFont typeface="Arial" panose="020B0604020202020204" pitchFamily="34" charset="0"/>
              <a:defRPr kumimoji="1" sz="2400" kern="1200">
                <a:solidFill>
                  <a:schemeClr val="tx1"/>
                </a:solidFill>
                <a:latin typeface="Source Han Sans JP Normal" charset="-128"/>
                <a:ea typeface="Source Han Sans JP Normal" charset="-128"/>
                <a:cs typeface="Source Han Sans JP Normal" charset="-128"/>
              </a:defRPr>
            </a:lvl1pPr>
            <a:lvl2pPr marL="457200" algn="l" rtl="0" eaLnBrk="0" fontAlgn="base" hangingPunct="0">
              <a:lnSpc>
                <a:spcPct val="90000"/>
              </a:lnSpc>
              <a:spcBef>
                <a:spcPts val="500"/>
              </a:spcBef>
              <a:spcAft>
                <a:spcPct val="0"/>
              </a:spcAft>
              <a:buFont typeface="Arial" panose="020B0604020202020204" pitchFamily="34" charset="0"/>
              <a:defRPr kumimoji="1" sz="2400" kern="1200">
                <a:solidFill>
                  <a:schemeClr val="tx1"/>
                </a:solidFill>
                <a:latin typeface="+mn-lt"/>
                <a:ea typeface="Yu Gothic" panose="020B0400000000000000" pitchFamily="50" charset="-128"/>
                <a:cs typeface="Source Han Sans JP Normal"/>
              </a:defRPr>
            </a:lvl2pPr>
            <a:lvl3pPr marL="914400" algn="l" rtl="0" eaLnBrk="0" fontAlgn="base" hangingPunct="0">
              <a:lnSpc>
                <a:spcPct val="90000"/>
              </a:lnSpc>
              <a:spcBef>
                <a:spcPts val="500"/>
              </a:spcBef>
              <a:spcAft>
                <a:spcPct val="0"/>
              </a:spcAft>
              <a:buFont typeface="Arial" panose="020B0604020202020204" pitchFamily="34" charset="0"/>
              <a:defRPr kumimoji="1" sz="2000" kern="1200">
                <a:solidFill>
                  <a:schemeClr val="tx1"/>
                </a:solidFill>
                <a:latin typeface="+mn-lt"/>
                <a:ea typeface="Yu Gothic" panose="020B0400000000000000" pitchFamily="50" charset="-128"/>
                <a:cs typeface="Source Han Sans JP Normal"/>
              </a:defRPr>
            </a:lvl3pPr>
            <a:lvl4pPr marL="1371600" algn="l" rtl="0" eaLnBrk="0" fontAlgn="base" hangingPunct="0">
              <a:lnSpc>
                <a:spcPct val="90000"/>
              </a:lnSpc>
              <a:spcBef>
                <a:spcPts val="500"/>
              </a:spcBef>
              <a:spcAft>
                <a:spcPct val="0"/>
              </a:spcAft>
              <a:buFont typeface="Arial" panose="020B0604020202020204" pitchFamily="34" charset="0"/>
              <a:defRPr kumimoji="1" kern="1200">
                <a:solidFill>
                  <a:schemeClr val="tx1"/>
                </a:solidFill>
                <a:latin typeface="+mn-lt"/>
                <a:ea typeface="Yu Gothic" panose="020B0400000000000000" pitchFamily="50" charset="-128"/>
                <a:cs typeface="Source Han Sans JP Normal"/>
              </a:defRPr>
            </a:lvl4pPr>
            <a:lvl5pPr marL="1828800" algn="l" rtl="0" eaLnBrk="0" fontAlgn="base" hangingPunct="0">
              <a:lnSpc>
                <a:spcPct val="90000"/>
              </a:lnSpc>
              <a:spcBef>
                <a:spcPts val="500"/>
              </a:spcBef>
              <a:spcAft>
                <a:spcPct val="0"/>
              </a:spcAft>
              <a:buFont typeface="Arial" panose="020B0604020202020204" pitchFamily="34" charset="0"/>
              <a:defRPr kumimoji="1" kern="1200">
                <a:solidFill>
                  <a:schemeClr val="tx1"/>
                </a:solidFill>
                <a:latin typeface="+mn-lt"/>
                <a:ea typeface="Yu Gothic" panose="020B0400000000000000" pitchFamily="50" charset="-128"/>
                <a:cs typeface="Source Han Sans JP Normal"/>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ts val="2500"/>
              </a:lnSpc>
              <a:defRPr/>
            </a:pPr>
            <a:r>
              <a:rPr lang="en-US" altLang="ja-JP" sz="2800" b="1">
                <a:solidFill>
                  <a:schemeClr val="bg1"/>
                </a:solidFill>
                <a:latin typeface="BIZ UDPゴシック" panose="020B0400000000000000" pitchFamily="50" charset="-128"/>
                <a:ea typeface="BIZ UDPゴシック" panose="020B0400000000000000" pitchFamily="50" charset="-128"/>
                <a:cs typeface="Source Han Sans JP Normal"/>
              </a:rPr>
              <a:t>AI</a:t>
            </a:r>
            <a:r>
              <a:rPr lang="ja-JP" altLang="en-US" sz="2800" b="1">
                <a:solidFill>
                  <a:schemeClr val="bg1"/>
                </a:solidFill>
                <a:latin typeface="BIZ UDPゴシック" panose="020B0400000000000000" pitchFamily="50" charset="-128"/>
                <a:ea typeface="BIZ UDPゴシック" panose="020B0400000000000000" pitchFamily="50" charset="-128"/>
                <a:cs typeface="Source Han Sans JP Normal"/>
              </a:rPr>
              <a:t>等の活用を推進する</a:t>
            </a:r>
            <a:endParaRPr lang="en-US" altLang="ja-JP" sz="2800" b="1">
              <a:solidFill>
                <a:schemeClr val="bg1"/>
              </a:solidFill>
              <a:latin typeface="BIZ UDPゴシック" panose="020B0400000000000000" pitchFamily="50" charset="-128"/>
              <a:ea typeface="BIZ UDPゴシック" panose="020B0400000000000000" pitchFamily="50" charset="-128"/>
              <a:cs typeface="Source Han Sans JP Normal"/>
            </a:endParaRPr>
          </a:p>
          <a:p>
            <a:pPr algn="ctr">
              <a:lnSpc>
                <a:spcPts val="2500"/>
              </a:lnSpc>
              <a:defRPr/>
            </a:pPr>
            <a:r>
              <a:rPr lang="ja-JP" altLang="en-US" sz="2800" b="1">
                <a:solidFill>
                  <a:schemeClr val="bg1"/>
                </a:solidFill>
                <a:latin typeface="BIZ UDPゴシック" panose="020B0400000000000000" pitchFamily="50" charset="-128"/>
                <a:ea typeface="BIZ UDPゴシック" panose="020B0400000000000000" pitchFamily="50" charset="-128"/>
                <a:cs typeface="Source Han Sans JP Normal"/>
              </a:rPr>
              <a:t>研究データエコシステム構築事業</a:t>
            </a:r>
            <a:endParaRPr lang="en-US" altLang="ja-JP" sz="2800" b="1">
              <a:solidFill>
                <a:schemeClr val="bg1"/>
              </a:solidFill>
              <a:latin typeface="BIZ UDPゴシック" panose="020B0400000000000000" pitchFamily="50" charset="-128"/>
              <a:ea typeface="BIZ UDPゴシック" panose="020B0400000000000000" pitchFamily="50" charset="-128"/>
              <a:cs typeface="Source Han Sans JP Normal"/>
            </a:endParaRPr>
          </a:p>
        </p:txBody>
      </p:sp>
      <p:sp>
        <p:nvSpPr>
          <p:cNvPr id="27" name="コンテンツ プレースホルダー 2">
            <a:extLst>
              <a:ext uri="{FF2B5EF4-FFF2-40B4-BE49-F238E27FC236}">
                <a16:creationId xmlns:a16="http://schemas.microsoft.com/office/drawing/2014/main" id="{E2C71957-DF51-E5CF-B705-70A5D1A88CE8}"/>
              </a:ext>
            </a:extLst>
          </p:cNvPr>
          <p:cNvSpPr txBox="1">
            <a:spLocks/>
          </p:cNvSpPr>
          <p:nvPr/>
        </p:nvSpPr>
        <p:spPr bwMode="auto">
          <a:xfrm>
            <a:off x="730597" y="179620"/>
            <a:ext cx="7858340" cy="82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lnSpc>
                <a:spcPct val="90000"/>
              </a:lnSpc>
              <a:spcBef>
                <a:spcPts val="1000"/>
              </a:spcBef>
              <a:spcAft>
                <a:spcPct val="0"/>
              </a:spcAft>
              <a:buFont typeface="Arial" panose="020B0604020202020204" pitchFamily="34" charset="0"/>
              <a:defRPr kumimoji="1" sz="2400" kern="1200">
                <a:solidFill>
                  <a:schemeClr val="tx1"/>
                </a:solidFill>
                <a:latin typeface="Source Han Sans JP Normal" charset="-128"/>
                <a:ea typeface="Source Han Sans JP Normal" charset="-128"/>
                <a:cs typeface="Source Han Sans JP Normal" charset="-128"/>
              </a:defRPr>
            </a:lvl1pPr>
            <a:lvl2pPr marL="457200" algn="l" rtl="0" eaLnBrk="0" fontAlgn="base" hangingPunct="0">
              <a:lnSpc>
                <a:spcPct val="90000"/>
              </a:lnSpc>
              <a:spcBef>
                <a:spcPts val="500"/>
              </a:spcBef>
              <a:spcAft>
                <a:spcPct val="0"/>
              </a:spcAft>
              <a:buFont typeface="Arial" panose="020B0604020202020204" pitchFamily="34" charset="0"/>
              <a:defRPr kumimoji="1" sz="2400" kern="1200">
                <a:solidFill>
                  <a:schemeClr val="tx1"/>
                </a:solidFill>
                <a:latin typeface="+mn-lt"/>
                <a:ea typeface="Yu Gothic" panose="020B0400000000000000" pitchFamily="50" charset="-128"/>
                <a:cs typeface="Source Han Sans JP Normal"/>
              </a:defRPr>
            </a:lvl2pPr>
            <a:lvl3pPr marL="914400" algn="l" rtl="0" eaLnBrk="0" fontAlgn="base" hangingPunct="0">
              <a:lnSpc>
                <a:spcPct val="90000"/>
              </a:lnSpc>
              <a:spcBef>
                <a:spcPts val="500"/>
              </a:spcBef>
              <a:spcAft>
                <a:spcPct val="0"/>
              </a:spcAft>
              <a:buFont typeface="Arial" panose="020B0604020202020204" pitchFamily="34" charset="0"/>
              <a:defRPr kumimoji="1" sz="2000" kern="1200">
                <a:solidFill>
                  <a:schemeClr val="tx1"/>
                </a:solidFill>
                <a:latin typeface="+mn-lt"/>
                <a:ea typeface="Yu Gothic" panose="020B0400000000000000" pitchFamily="50" charset="-128"/>
                <a:cs typeface="Source Han Sans JP Normal"/>
              </a:defRPr>
            </a:lvl3pPr>
            <a:lvl4pPr marL="1371600" algn="l" rtl="0" eaLnBrk="0" fontAlgn="base" hangingPunct="0">
              <a:lnSpc>
                <a:spcPct val="90000"/>
              </a:lnSpc>
              <a:spcBef>
                <a:spcPts val="500"/>
              </a:spcBef>
              <a:spcAft>
                <a:spcPct val="0"/>
              </a:spcAft>
              <a:buFont typeface="Arial" panose="020B0604020202020204" pitchFamily="34" charset="0"/>
              <a:defRPr kumimoji="1" kern="1200">
                <a:solidFill>
                  <a:schemeClr val="tx1"/>
                </a:solidFill>
                <a:latin typeface="+mn-lt"/>
                <a:ea typeface="Yu Gothic" panose="020B0400000000000000" pitchFamily="50" charset="-128"/>
                <a:cs typeface="Source Han Sans JP Normal"/>
              </a:defRPr>
            </a:lvl4pPr>
            <a:lvl5pPr marL="1828800" algn="l" rtl="0" eaLnBrk="0" fontAlgn="base" hangingPunct="0">
              <a:lnSpc>
                <a:spcPct val="90000"/>
              </a:lnSpc>
              <a:spcBef>
                <a:spcPts val="500"/>
              </a:spcBef>
              <a:spcAft>
                <a:spcPct val="0"/>
              </a:spcAft>
              <a:buFont typeface="Arial" panose="020B0604020202020204" pitchFamily="34" charset="0"/>
              <a:defRPr kumimoji="1" kern="1200">
                <a:solidFill>
                  <a:schemeClr val="tx1"/>
                </a:solidFill>
                <a:latin typeface="+mn-lt"/>
                <a:ea typeface="Yu Gothic" panose="020B0400000000000000" pitchFamily="50" charset="-128"/>
                <a:cs typeface="Source Han Sans JP Normal"/>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2500"/>
              </a:lnSpc>
              <a:defRPr/>
            </a:pPr>
            <a:r>
              <a:rPr lang="en-US" altLang="ja-JP" sz="3200" dirty="0">
                <a:solidFill>
                  <a:schemeClr val="bg1"/>
                </a:solidFill>
                <a:latin typeface="BIZ UDPGothic" panose="020B0400000000000000" pitchFamily="34" charset="-128"/>
                <a:ea typeface="BIZ UDPGothic" panose="020B0400000000000000" pitchFamily="34" charset="-128"/>
                <a:cs typeface="Source Han Sans JP Normal"/>
              </a:rPr>
              <a:t>AI</a:t>
            </a:r>
            <a:r>
              <a:rPr lang="ja-JP" altLang="en-US" sz="3200" dirty="0">
                <a:solidFill>
                  <a:schemeClr val="bg1"/>
                </a:solidFill>
                <a:latin typeface="BIZ UDPGothic" panose="020B0400000000000000" pitchFamily="34" charset="-128"/>
                <a:ea typeface="BIZ UDPGothic" panose="020B0400000000000000" pitchFamily="34" charset="-128"/>
                <a:cs typeface="Source Han Sans JP Normal"/>
              </a:rPr>
              <a:t>等の活用を推進する</a:t>
            </a:r>
            <a:endParaRPr lang="en-US" altLang="ja-JP" sz="3200" dirty="0">
              <a:solidFill>
                <a:schemeClr val="bg1"/>
              </a:solidFill>
              <a:latin typeface="BIZ UDPGothic" panose="020B0400000000000000" pitchFamily="34" charset="-128"/>
              <a:ea typeface="BIZ UDPGothic" panose="020B0400000000000000" pitchFamily="34" charset="-128"/>
              <a:cs typeface="Source Han Sans JP Normal"/>
            </a:endParaRPr>
          </a:p>
          <a:p>
            <a:pPr>
              <a:lnSpc>
                <a:spcPts val="2500"/>
              </a:lnSpc>
              <a:defRPr/>
            </a:pPr>
            <a:r>
              <a:rPr lang="ja-JP" altLang="en-US" sz="3200" dirty="0">
                <a:solidFill>
                  <a:schemeClr val="bg1"/>
                </a:solidFill>
                <a:latin typeface="BIZ UDPGothic" panose="020B0400000000000000" pitchFamily="34" charset="-128"/>
                <a:ea typeface="BIZ UDPGothic" panose="020B0400000000000000" pitchFamily="34" charset="-128"/>
                <a:cs typeface="Source Han Sans JP Normal"/>
              </a:rPr>
              <a:t>研究データエコシステム構築事業</a:t>
            </a:r>
            <a:endParaRPr lang="en-US" altLang="ja-JP" sz="3200" dirty="0">
              <a:solidFill>
                <a:schemeClr val="bg1"/>
              </a:solidFill>
              <a:latin typeface="BIZ UDPGothic" panose="020B0400000000000000" pitchFamily="34" charset="-128"/>
              <a:ea typeface="BIZ UDPGothic" panose="020B0400000000000000" pitchFamily="34" charset="-128"/>
              <a:cs typeface="Source Han Sans JP Normal"/>
            </a:endParaRPr>
          </a:p>
        </p:txBody>
      </p:sp>
      <p:pic>
        <p:nvPicPr>
          <p:cNvPr id="28" name="Picture 6">
            <a:extLst>
              <a:ext uri="{FF2B5EF4-FFF2-40B4-BE49-F238E27FC236}">
                <a16:creationId xmlns:a16="http://schemas.microsoft.com/office/drawing/2014/main" id="{6F36512B-90CD-758C-9DAC-A59AB3AB2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224" y="690812"/>
            <a:ext cx="3456384" cy="230425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FDFFA0BD-F750-C66C-7F70-226D15FDF329}"/>
              </a:ext>
            </a:extLst>
          </p:cNvPr>
          <p:cNvSpPr txBox="1"/>
          <p:nvPr/>
        </p:nvSpPr>
        <p:spPr>
          <a:xfrm>
            <a:off x="40769" y="803428"/>
            <a:ext cx="2667238" cy="769441"/>
          </a:xfrm>
          <a:prstGeom prst="rect">
            <a:avLst/>
          </a:prstGeom>
          <a:noFill/>
        </p:spPr>
        <p:txBody>
          <a:bodyPr wrap="square">
            <a:spAutoFit/>
          </a:bodyPr>
          <a:lstStyle/>
          <a:p>
            <a:r>
              <a:rPr lang="en-US" sz="1100" dirty="0"/>
              <a:t>Provides data, program, and analysis environment packaging and distribution functions to dramatically improve reproducibility of research outcomes</a:t>
            </a:r>
          </a:p>
        </p:txBody>
      </p:sp>
      <p:sp>
        <p:nvSpPr>
          <p:cNvPr id="31" name="TextBox 30">
            <a:extLst>
              <a:ext uri="{FF2B5EF4-FFF2-40B4-BE49-F238E27FC236}">
                <a16:creationId xmlns:a16="http://schemas.microsoft.com/office/drawing/2014/main" id="{C9357157-181D-C43D-FB99-A13EA74D8A69}"/>
              </a:ext>
            </a:extLst>
          </p:cNvPr>
          <p:cNvSpPr txBox="1"/>
          <p:nvPr/>
        </p:nvSpPr>
        <p:spPr>
          <a:xfrm>
            <a:off x="15908" y="1560630"/>
            <a:ext cx="2600340" cy="769441"/>
          </a:xfrm>
          <a:prstGeom prst="rect">
            <a:avLst/>
          </a:prstGeom>
          <a:noFill/>
        </p:spPr>
        <p:txBody>
          <a:bodyPr wrap="square">
            <a:spAutoFit/>
          </a:bodyPr>
          <a:lstStyle/>
          <a:p>
            <a:r>
              <a:rPr lang="en-US" sz="1100" dirty="0"/>
              <a:t>Data provenance management enables monitoring of data usage and provides an incentive model for data publication</a:t>
            </a:r>
          </a:p>
        </p:txBody>
      </p:sp>
      <p:sp>
        <p:nvSpPr>
          <p:cNvPr id="32" name="TextBox 31">
            <a:extLst>
              <a:ext uri="{FF2B5EF4-FFF2-40B4-BE49-F238E27FC236}">
                <a16:creationId xmlns:a16="http://schemas.microsoft.com/office/drawing/2014/main" id="{242ABE9F-E712-3CD3-BB98-789475C1489F}"/>
              </a:ext>
            </a:extLst>
          </p:cNvPr>
          <p:cNvSpPr txBox="1"/>
          <p:nvPr/>
        </p:nvSpPr>
        <p:spPr>
          <a:xfrm>
            <a:off x="-21489" y="2269079"/>
            <a:ext cx="2840273" cy="769441"/>
          </a:xfrm>
          <a:prstGeom prst="rect">
            <a:avLst/>
          </a:prstGeom>
          <a:noFill/>
        </p:spPr>
        <p:txBody>
          <a:bodyPr wrap="square">
            <a:spAutoFit/>
          </a:bodyPr>
          <a:lstStyle/>
          <a:p>
            <a:r>
              <a:rPr lang="en-US" sz="1100" dirty="0"/>
              <a:t>Provides ultra-secure storage with secure and robust data storage and protection,</a:t>
            </a:r>
            <a:br>
              <a:rPr lang="en-US" sz="1100" dirty="0"/>
            </a:br>
            <a:r>
              <a:rPr lang="en-US" sz="1100" dirty="0"/>
              <a:t> preserving sensitive information with confidence</a:t>
            </a:r>
          </a:p>
        </p:txBody>
      </p:sp>
      <p:sp>
        <p:nvSpPr>
          <p:cNvPr id="33" name="TextBox 32">
            <a:extLst>
              <a:ext uri="{FF2B5EF4-FFF2-40B4-BE49-F238E27FC236}">
                <a16:creationId xmlns:a16="http://schemas.microsoft.com/office/drawing/2014/main" id="{D9AFA54A-D521-F094-B9E0-3B0D93D56735}"/>
              </a:ext>
            </a:extLst>
          </p:cNvPr>
          <p:cNvSpPr txBox="1"/>
          <p:nvPr/>
        </p:nvSpPr>
        <p:spPr>
          <a:xfrm>
            <a:off x="5876131" y="714595"/>
            <a:ext cx="3064693" cy="600164"/>
          </a:xfrm>
          <a:prstGeom prst="rect">
            <a:avLst/>
          </a:prstGeom>
          <a:noFill/>
        </p:spPr>
        <p:txBody>
          <a:bodyPr wrap="square">
            <a:spAutoFit/>
          </a:bodyPr>
          <a:lstStyle/>
          <a:p>
            <a:r>
              <a:rPr lang="en-US" sz="1100" dirty="0"/>
              <a:t>Supports data management planning, transforming Data Management Plans (DMPs) into an essential part of project management</a:t>
            </a:r>
          </a:p>
        </p:txBody>
      </p:sp>
      <p:sp>
        <p:nvSpPr>
          <p:cNvPr id="34" name="TextBox 33">
            <a:extLst>
              <a:ext uri="{FF2B5EF4-FFF2-40B4-BE49-F238E27FC236}">
                <a16:creationId xmlns:a16="http://schemas.microsoft.com/office/drawing/2014/main" id="{C634C6DD-1BD1-4139-E7DE-B1DD34E53632}"/>
              </a:ext>
            </a:extLst>
          </p:cNvPr>
          <p:cNvSpPr txBox="1"/>
          <p:nvPr/>
        </p:nvSpPr>
        <p:spPr>
          <a:xfrm>
            <a:off x="5878109" y="1315619"/>
            <a:ext cx="3142095" cy="600164"/>
          </a:xfrm>
          <a:prstGeom prst="rect">
            <a:avLst/>
          </a:prstGeom>
          <a:noFill/>
        </p:spPr>
        <p:txBody>
          <a:bodyPr wrap="square">
            <a:spAutoFit/>
          </a:bodyPr>
          <a:lstStyle/>
          <a:p>
            <a:r>
              <a:rPr lang="en-US" sz="1100" dirty="0"/>
              <a:t>Contribute to the promotion of data reuse by building an ecosystem that enables specialized curation practices</a:t>
            </a:r>
          </a:p>
        </p:txBody>
      </p:sp>
      <p:sp>
        <p:nvSpPr>
          <p:cNvPr id="35" name="TextBox 34">
            <a:extLst>
              <a:ext uri="{FF2B5EF4-FFF2-40B4-BE49-F238E27FC236}">
                <a16:creationId xmlns:a16="http://schemas.microsoft.com/office/drawing/2014/main" id="{4C702148-3607-DB4F-CD25-8B398F4D2388}"/>
              </a:ext>
            </a:extLst>
          </p:cNvPr>
          <p:cNvSpPr txBox="1"/>
          <p:nvPr/>
        </p:nvSpPr>
        <p:spPr>
          <a:xfrm>
            <a:off x="5876131" y="1868060"/>
            <a:ext cx="3251961" cy="600164"/>
          </a:xfrm>
          <a:prstGeom prst="rect">
            <a:avLst/>
          </a:prstGeom>
          <a:noFill/>
        </p:spPr>
        <p:txBody>
          <a:bodyPr wrap="square">
            <a:spAutoFit/>
          </a:bodyPr>
          <a:lstStyle/>
          <a:p>
            <a:pPr>
              <a:buNone/>
            </a:pPr>
            <a:r>
              <a:rPr lang="en-US" sz="1100" dirty="0"/>
              <a:t>Uses secure computation technology to safely analyze sensitive information, supporting new data-driven research</a:t>
            </a:r>
          </a:p>
        </p:txBody>
      </p:sp>
      <p:sp>
        <p:nvSpPr>
          <p:cNvPr id="36" name="TextBox 35">
            <a:extLst>
              <a:ext uri="{FF2B5EF4-FFF2-40B4-BE49-F238E27FC236}">
                <a16:creationId xmlns:a16="http://schemas.microsoft.com/office/drawing/2014/main" id="{1D7A0EC4-E636-29E2-1F34-5C8F712997EE}"/>
              </a:ext>
            </a:extLst>
          </p:cNvPr>
          <p:cNvSpPr txBox="1"/>
          <p:nvPr/>
        </p:nvSpPr>
        <p:spPr>
          <a:xfrm>
            <a:off x="5882837" y="2400355"/>
            <a:ext cx="3333061" cy="600164"/>
          </a:xfrm>
          <a:prstGeom prst="rect">
            <a:avLst/>
          </a:prstGeom>
          <a:noFill/>
        </p:spPr>
        <p:txBody>
          <a:bodyPr wrap="square">
            <a:spAutoFit/>
          </a:bodyPr>
          <a:lstStyle/>
          <a:p>
            <a:r>
              <a:rPr lang="en-US" sz="1100" dirty="0"/>
              <a:t>Provides an environment to learn skills necessary for Research Data Management (RDM), educating researchers to practice new scientific approaches</a:t>
            </a:r>
          </a:p>
        </p:txBody>
      </p:sp>
      <p:sp>
        <p:nvSpPr>
          <p:cNvPr id="38" name="TextBox 37">
            <a:extLst>
              <a:ext uri="{FF2B5EF4-FFF2-40B4-BE49-F238E27FC236}">
                <a16:creationId xmlns:a16="http://schemas.microsoft.com/office/drawing/2014/main" id="{8B815198-448A-B158-1348-7C935DA3755E}"/>
              </a:ext>
            </a:extLst>
          </p:cNvPr>
          <p:cNvSpPr txBox="1"/>
          <p:nvPr/>
        </p:nvSpPr>
        <p:spPr>
          <a:xfrm>
            <a:off x="6108" y="3261925"/>
            <a:ext cx="2223427" cy="1777410"/>
          </a:xfrm>
          <a:prstGeom prst="rect">
            <a:avLst/>
          </a:prstGeom>
          <a:solidFill>
            <a:schemeClr val="bg1"/>
          </a:solidFill>
          <a:ln w="15875">
            <a:solidFill>
              <a:schemeClr val="tx2">
                <a:lumMod val="25000"/>
              </a:schemeClr>
            </a:solidFill>
            <a:extLst>
              <a:ext uri="{C807C97D-BFC1-408E-A445-0C87EB9F89A2}">
                <ask:lineSketchStyleProps xmlns:ask="http://schemas.microsoft.com/office/drawing/2018/sketchyshapes">
                  <ask:type>
                    <ask:lineSketchNone/>
                  </ask:type>
                </ask:lineSketchStyleProps>
              </a:ext>
            </a:extLst>
          </a:ln>
          <a:effectLst>
            <a:softEdge rad="12700"/>
          </a:effectLst>
        </p:spPr>
        <p:txBody>
          <a:bodyPr wrap="square">
            <a:spAutoFit/>
          </a:bodyPr>
          <a:lstStyle/>
          <a:p>
            <a:pPr algn="ctr">
              <a:buNone/>
            </a:pPr>
            <a:r>
              <a:rPr lang="en-US" sz="1100" b="1" dirty="0"/>
              <a:t>RIKEN </a:t>
            </a:r>
          </a:p>
          <a:p>
            <a:pPr marL="171450" indent="-171450">
              <a:buFont typeface="Arial" panose="020B0604020202020204" pitchFamily="34" charset="0"/>
              <a:buChar char="•"/>
            </a:pPr>
            <a:r>
              <a:rPr lang="en-US" sz="900" dirty="0"/>
              <a:t>Organize and design functions to link NII RDC with institutional services</a:t>
            </a:r>
          </a:p>
          <a:p>
            <a:pPr marL="171450" indent="-171450">
              <a:buFont typeface="Arial" panose="020B0604020202020204" pitchFamily="34" charset="0"/>
              <a:buChar char="•"/>
            </a:pPr>
            <a:r>
              <a:rPr lang="en-US" sz="900" dirty="0"/>
              <a:t>Organize requirements and develop functions to effectively manage, use, and disseminate research data</a:t>
            </a:r>
          </a:p>
          <a:p>
            <a:pPr marL="171450" indent="-171450">
              <a:buFont typeface="Arial" panose="020B0604020202020204" pitchFamily="34" charset="0"/>
              <a:buChar char="•"/>
            </a:pPr>
            <a:r>
              <a:rPr lang="en-US" sz="900" dirty="0"/>
              <a:t>Central organization of metadata to be registered</a:t>
            </a:r>
          </a:p>
          <a:p>
            <a:pPr marL="171450" indent="-171450">
              <a:buFont typeface="Arial" panose="020B0604020202020204" pitchFamily="34" charset="0"/>
              <a:buChar char="•"/>
            </a:pPr>
            <a:r>
              <a:rPr lang="en-US" sz="900" dirty="0"/>
              <a:t>Coordination of specifications and joint development with related organizations</a:t>
            </a:r>
          </a:p>
        </p:txBody>
      </p:sp>
      <p:sp>
        <p:nvSpPr>
          <p:cNvPr id="39" name="TextBox 38">
            <a:extLst>
              <a:ext uri="{FF2B5EF4-FFF2-40B4-BE49-F238E27FC236}">
                <a16:creationId xmlns:a16="http://schemas.microsoft.com/office/drawing/2014/main" id="{A39CCA01-8D09-B76C-E375-66927A278FC7}"/>
              </a:ext>
            </a:extLst>
          </p:cNvPr>
          <p:cNvSpPr txBox="1"/>
          <p:nvPr/>
        </p:nvSpPr>
        <p:spPr>
          <a:xfrm>
            <a:off x="2253872" y="3491027"/>
            <a:ext cx="2414925" cy="1508105"/>
          </a:xfrm>
          <a:prstGeom prst="rect">
            <a:avLst/>
          </a:prstGeom>
          <a:solidFill>
            <a:schemeClr val="bg1"/>
          </a:solidFill>
          <a:ln w="15875">
            <a:solidFill>
              <a:schemeClr val="tx2">
                <a:lumMod val="25000"/>
              </a:schemeClr>
            </a:solidFill>
            <a:extLst>
              <a:ext uri="{C807C97D-BFC1-408E-A445-0C87EB9F89A2}">
                <ask:lineSketchStyleProps xmlns:ask="http://schemas.microsoft.com/office/drawing/2018/sketchyshapes">
                  <ask:type>
                    <ask:lineSketchNone/>
                  </ask:type>
                </ask:lineSketchStyleProps>
              </a:ext>
            </a:extLst>
          </a:ln>
          <a:effectLst>
            <a:softEdge rad="12700"/>
          </a:effectLst>
        </p:spPr>
        <p:txBody>
          <a:bodyPr wrap="square">
            <a:spAutoFit/>
          </a:bodyPr>
          <a:lstStyle/>
          <a:p>
            <a:pPr algn="ctr">
              <a:buNone/>
            </a:pPr>
            <a:r>
              <a:rPr lang="en-US" sz="1100" b="1" dirty="0"/>
              <a:t>The University of Tokyo </a:t>
            </a:r>
          </a:p>
          <a:p>
            <a:pPr marL="171450" indent="-171450">
              <a:buFont typeface="Arial" panose="020B0604020202020204" pitchFamily="34" charset="0"/>
              <a:buChar char="•"/>
            </a:pPr>
            <a:r>
              <a:rPr lang="en-US" sz="900" dirty="0"/>
              <a:t>Scrutinize initiatives that develop</a:t>
            </a:r>
            <a:br>
              <a:rPr lang="en-US" sz="900" dirty="0"/>
            </a:br>
            <a:r>
              <a:rPr lang="en-US" sz="900" dirty="0"/>
              <a:t> into data utilization and data collaboration between different fields.</a:t>
            </a:r>
          </a:p>
          <a:p>
            <a:pPr marL="171450" indent="-171450">
              <a:buFont typeface="Arial" panose="020B0604020202020204" pitchFamily="34" charset="0"/>
              <a:buChar char="•"/>
            </a:pPr>
            <a:r>
              <a:rPr lang="en-US" sz="900" dirty="0"/>
              <a:t>Generate specific use cases for data utilization and data linkage between different fields</a:t>
            </a:r>
          </a:p>
          <a:p>
            <a:pPr marL="171450" indent="-171450">
              <a:buFont typeface="Arial" panose="020B0604020202020204" pitchFamily="34" charset="0"/>
              <a:buChar char="•"/>
            </a:pPr>
            <a:r>
              <a:rPr lang="en-US" sz="900" dirty="0"/>
              <a:t>Creation of a toolkit that summarizes use cases and public relations activities with the toolkit</a:t>
            </a:r>
          </a:p>
        </p:txBody>
      </p:sp>
      <p:sp>
        <p:nvSpPr>
          <p:cNvPr id="40" name="TextBox 39">
            <a:extLst>
              <a:ext uri="{FF2B5EF4-FFF2-40B4-BE49-F238E27FC236}">
                <a16:creationId xmlns:a16="http://schemas.microsoft.com/office/drawing/2014/main" id="{5FD381CD-71F9-AD26-16B4-A11F37C474B7}"/>
              </a:ext>
            </a:extLst>
          </p:cNvPr>
          <p:cNvSpPr txBox="1"/>
          <p:nvPr/>
        </p:nvSpPr>
        <p:spPr>
          <a:xfrm>
            <a:off x="4692971" y="3481549"/>
            <a:ext cx="2321501" cy="1508105"/>
          </a:xfrm>
          <a:prstGeom prst="rect">
            <a:avLst/>
          </a:prstGeom>
          <a:solidFill>
            <a:schemeClr val="bg1"/>
          </a:solidFill>
          <a:ln w="15875">
            <a:solidFill>
              <a:schemeClr val="tx2">
                <a:lumMod val="25000"/>
              </a:schemeClr>
            </a:solidFill>
            <a:extLst>
              <a:ext uri="{C807C97D-BFC1-408E-A445-0C87EB9F89A2}">
                <ask:lineSketchStyleProps xmlns:ask="http://schemas.microsoft.com/office/drawing/2018/sketchyshapes">
                  <ask:type>
                    <ask:lineSketchNone/>
                  </ask:type>
                </ask:lineSketchStyleProps>
              </a:ext>
            </a:extLst>
          </a:ln>
          <a:effectLst>
            <a:softEdge rad="12700"/>
          </a:effectLst>
        </p:spPr>
        <p:txBody>
          <a:bodyPr wrap="square">
            <a:spAutoFit/>
          </a:bodyPr>
          <a:lstStyle/>
          <a:p>
            <a:pPr algn="ctr">
              <a:buNone/>
            </a:pPr>
            <a:r>
              <a:rPr lang="en-US" sz="1100" b="1" dirty="0"/>
              <a:t>Nagoya University </a:t>
            </a:r>
          </a:p>
          <a:p>
            <a:pPr>
              <a:buNone/>
            </a:pPr>
            <a:r>
              <a:rPr lang="en-US" sz="900" dirty="0"/>
              <a:t>• Designing standardized descriptions</a:t>
            </a:r>
            <a:br>
              <a:rPr lang="en-US" sz="900" dirty="0"/>
            </a:br>
            <a:r>
              <a:rPr lang="en-US" sz="900" dirty="0"/>
              <a:t>for machine-readable data suitable for research data utilization</a:t>
            </a:r>
          </a:p>
          <a:p>
            <a:pPr>
              <a:buNone/>
            </a:pPr>
            <a:r>
              <a:rPr lang="en-US" sz="900" dirty="0"/>
              <a:t>• Preparing necessary requirements and workflows for publishing research data</a:t>
            </a:r>
          </a:p>
          <a:p>
            <a:pPr>
              <a:buNone/>
            </a:pPr>
            <a:r>
              <a:rPr lang="en-US" sz="900" dirty="0"/>
              <a:t>• Compiling guidelines for proper handling of research data</a:t>
            </a:r>
          </a:p>
          <a:p>
            <a:r>
              <a:rPr lang="en-US" sz="900" dirty="0"/>
              <a:t>• Developing best practices for internal institutional frameworks</a:t>
            </a:r>
          </a:p>
        </p:txBody>
      </p:sp>
      <p:sp>
        <p:nvSpPr>
          <p:cNvPr id="41" name="TextBox 40">
            <a:extLst>
              <a:ext uri="{FF2B5EF4-FFF2-40B4-BE49-F238E27FC236}">
                <a16:creationId xmlns:a16="http://schemas.microsoft.com/office/drawing/2014/main" id="{D2DD387A-A0CB-0C15-FA30-4E6A126691D0}"/>
              </a:ext>
            </a:extLst>
          </p:cNvPr>
          <p:cNvSpPr txBox="1"/>
          <p:nvPr/>
        </p:nvSpPr>
        <p:spPr>
          <a:xfrm>
            <a:off x="7078384" y="3491027"/>
            <a:ext cx="2065616" cy="1508105"/>
          </a:xfrm>
          <a:prstGeom prst="rect">
            <a:avLst/>
          </a:prstGeom>
          <a:solidFill>
            <a:schemeClr val="bg1"/>
          </a:solidFill>
          <a:ln w="15875">
            <a:solidFill>
              <a:schemeClr val="tx2">
                <a:lumMod val="25000"/>
              </a:schemeClr>
            </a:solidFill>
            <a:extLst>
              <a:ext uri="{C807C97D-BFC1-408E-A445-0C87EB9F89A2}">
                <ask:lineSketchStyleProps xmlns:ask="http://schemas.microsoft.com/office/drawing/2018/sketchyshapes">
                  <ask:type>
                    <ask:lineSketchNone/>
                  </ask:type>
                </ask:lineSketchStyleProps>
              </a:ext>
            </a:extLst>
          </a:ln>
          <a:effectLst>
            <a:softEdge rad="12700"/>
          </a:effectLst>
        </p:spPr>
        <p:txBody>
          <a:bodyPr wrap="square">
            <a:spAutoFit/>
          </a:bodyPr>
          <a:lstStyle/>
          <a:p>
            <a:pPr>
              <a:buNone/>
            </a:pPr>
            <a:r>
              <a:rPr lang="en-US" sz="1100" b="1" dirty="0"/>
              <a:t>The University of Osaka </a:t>
            </a:r>
          </a:p>
          <a:p>
            <a:pPr>
              <a:buNone/>
            </a:pPr>
            <a:r>
              <a:rPr lang="en-US" sz="900" dirty="0"/>
              <a:t>• Promoting the development</a:t>
            </a:r>
            <a:br>
              <a:rPr lang="en-US" sz="900" dirty="0"/>
            </a:br>
            <a:r>
              <a:rPr lang="en-US" sz="900" dirty="0"/>
              <a:t>of a research data management system centered on human resource development</a:t>
            </a:r>
          </a:p>
          <a:p>
            <a:pPr>
              <a:buNone/>
            </a:pPr>
            <a:r>
              <a:rPr lang="en-US" sz="900" dirty="0"/>
              <a:t>• Examining the standard skills required for research data management personnel</a:t>
            </a:r>
          </a:p>
          <a:p>
            <a:r>
              <a:rPr lang="en-US" sz="900" dirty="0"/>
              <a:t>• Creating curricula and developing online learning courses</a:t>
            </a:r>
          </a:p>
        </p:txBody>
      </p:sp>
      <p:sp>
        <p:nvSpPr>
          <p:cNvPr id="42" name="タイトル 4">
            <a:extLst>
              <a:ext uri="{FF2B5EF4-FFF2-40B4-BE49-F238E27FC236}">
                <a16:creationId xmlns:a16="http://schemas.microsoft.com/office/drawing/2014/main" id="{DB2F38A4-44CB-F23D-1ED8-F5643A231585}"/>
              </a:ext>
            </a:extLst>
          </p:cNvPr>
          <p:cNvSpPr>
            <a:spLocks noGrp="1"/>
          </p:cNvSpPr>
          <p:nvPr>
            <p:ph type="title"/>
          </p:nvPr>
        </p:nvSpPr>
        <p:spPr>
          <a:xfrm>
            <a:off x="338030" y="0"/>
            <a:ext cx="7858340" cy="843558"/>
          </a:xfrm>
        </p:spPr>
        <p:txBody>
          <a:bodyPr>
            <a:normAutofit/>
          </a:bodyPr>
          <a:lstStyle/>
          <a:p>
            <a:r>
              <a:rPr lang="en-US" sz="2400" b="1" dirty="0">
                <a:solidFill>
                  <a:schemeClr val="tx2">
                    <a:lumMod val="10000"/>
                  </a:schemeClr>
                </a:solidFill>
                <a:latin typeface="Calibri" panose="020F0502020204030204" pitchFamily="34" charset="0"/>
                <a:cs typeface="Calibri" panose="020F0502020204030204" pitchFamily="34" charset="0"/>
              </a:rPr>
              <a:t>Developing a Research Data Ecosystem for the Promotion of Data-Driven Science</a:t>
            </a:r>
            <a:endParaRPr lang="en-US" sz="2400" dirty="0">
              <a:solidFill>
                <a:schemeClr val="tx2">
                  <a:lumMod val="10000"/>
                </a:schemeClr>
              </a:solidFill>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040147C0-2419-73D5-E18E-0A7DC983E943}"/>
              </a:ext>
            </a:extLst>
          </p:cNvPr>
          <p:cNvSpPr txBox="1"/>
          <p:nvPr/>
        </p:nvSpPr>
        <p:spPr>
          <a:xfrm>
            <a:off x="116826" y="3004103"/>
            <a:ext cx="2108293" cy="276999"/>
          </a:xfrm>
          <a:prstGeom prst="rect">
            <a:avLst/>
          </a:prstGeom>
          <a:noFill/>
        </p:spPr>
        <p:txBody>
          <a:bodyPr wrap="square">
            <a:spAutoFit/>
          </a:bodyPr>
          <a:lstStyle/>
          <a:p>
            <a:pPr algn="ctr">
              <a:buNone/>
            </a:pPr>
            <a:r>
              <a:rPr lang="en-US" sz="1200" b="1" dirty="0">
                <a:solidFill>
                  <a:schemeClr val="accent4">
                    <a:lumMod val="50000"/>
                  </a:schemeClr>
                </a:solidFill>
              </a:rPr>
              <a:t>Platform Integration Team</a:t>
            </a:r>
            <a:endParaRPr lang="en-US" sz="1200" dirty="0">
              <a:solidFill>
                <a:schemeClr val="accent4">
                  <a:lumMod val="50000"/>
                </a:schemeClr>
              </a:solidFill>
            </a:endParaRPr>
          </a:p>
        </p:txBody>
      </p:sp>
      <p:sp>
        <p:nvSpPr>
          <p:cNvPr id="45" name="TextBox 44">
            <a:extLst>
              <a:ext uri="{FF2B5EF4-FFF2-40B4-BE49-F238E27FC236}">
                <a16:creationId xmlns:a16="http://schemas.microsoft.com/office/drawing/2014/main" id="{4409FC46-B920-DD70-5C0B-D2FD60016136}"/>
              </a:ext>
            </a:extLst>
          </p:cNvPr>
          <p:cNvSpPr txBox="1"/>
          <p:nvPr/>
        </p:nvSpPr>
        <p:spPr>
          <a:xfrm>
            <a:off x="2254816" y="3019884"/>
            <a:ext cx="2494831" cy="461665"/>
          </a:xfrm>
          <a:prstGeom prst="rect">
            <a:avLst/>
          </a:prstGeom>
          <a:noFill/>
        </p:spPr>
        <p:txBody>
          <a:bodyPr wrap="square">
            <a:spAutoFit/>
          </a:bodyPr>
          <a:lstStyle/>
          <a:p>
            <a:pPr algn="ctr">
              <a:buNone/>
            </a:pPr>
            <a:r>
              <a:rPr lang="en-US" sz="1200" b="1" dirty="0">
                <a:solidFill>
                  <a:schemeClr val="accent4">
                    <a:lumMod val="50000"/>
                  </a:schemeClr>
                </a:solidFill>
              </a:rPr>
              <a:t>Integration &amp; Utilization Development Team</a:t>
            </a:r>
            <a:endParaRPr lang="en-US" sz="1200" dirty="0">
              <a:solidFill>
                <a:schemeClr val="accent4">
                  <a:lumMod val="50000"/>
                </a:schemeClr>
              </a:solidFill>
            </a:endParaRPr>
          </a:p>
        </p:txBody>
      </p:sp>
      <p:sp>
        <p:nvSpPr>
          <p:cNvPr id="46" name="TextBox 45">
            <a:extLst>
              <a:ext uri="{FF2B5EF4-FFF2-40B4-BE49-F238E27FC236}">
                <a16:creationId xmlns:a16="http://schemas.microsoft.com/office/drawing/2014/main" id="{FCDC990E-9087-7D18-A45B-DC1247519671}"/>
              </a:ext>
            </a:extLst>
          </p:cNvPr>
          <p:cNvSpPr txBox="1"/>
          <p:nvPr/>
        </p:nvSpPr>
        <p:spPr>
          <a:xfrm>
            <a:off x="4719279" y="3034454"/>
            <a:ext cx="2165474" cy="461665"/>
          </a:xfrm>
          <a:prstGeom prst="rect">
            <a:avLst/>
          </a:prstGeom>
          <a:noFill/>
        </p:spPr>
        <p:txBody>
          <a:bodyPr wrap="square">
            <a:spAutoFit/>
          </a:bodyPr>
          <a:lstStyle/>
          <a:p>
            <a:pPr algn="ctr">
              <a:buNone/>
            </a:pPr>
            <a:r>
              <a:rPr lang="en-US" sz="1200" b="1" dirty="0">
                <a:solidFill>
                  <a:schemeClr val="accent4">
                    <a:lumMod val="50000"/>
                  </a:schemeClr>
                </a:solidFill>
              </a:rPr>
              <a:t>Rules &amp; Guidelines Development Team</a:t>
            </a:r>
            <a:endParaRPr lang="en-US" sz="1200" dirty="0">
              <a:solidFill>
                <a:schemeClr val="accent4">
                  <a:lumMod val="50000"/>
                </a:schemeClr>
              </a:solidFill>
            </a:endParaRPr>
          </a:p>
        </p:txBody>
      </p:sp>
      <p:sp>
        <p:nvSpPr>
          <p:cNvPr id="47" name="テキスト ボックス 7">
            <a:extLst>
              <a:ext uri="{FF2B5EF4-FFF2-40B4-BE49-F238E27FC236}">
                <a16:creationId xmlns:a16="http://schemas.microsoft.com/office/drawing/2014/main" id="{24A26E8B-D3DD-5C54-D4D2-98064E61F789}"/>
              </a:ext>
            </a:extLst>
          </p:cNvPr>
          <p:cNvSpPr txBox="1"/>
          <p:nvPr/>
        </p:nvSpPr>
        <p:spPr>
          <a:xfrm>
            <a:off x="-22909" y="5033387"/>
            <a:ext cx="9182473" cy="215444"/>
          </a:xfrm>
          <a:prstGeom prst="rect">
            <a:avLst/>
          </a:prstGeom>
          <a:solidFill>
            <a:schemeClr val="bg1">
              <a:lumMod val="95000"/>
            </a:schemeClr>
          </a:solidFill>
        </p:spPr>
        <p:txBody>
          <a:bodyPr wrap="square">
            <a:spAutoFit/>
          </a:bodyPr>
          <a:lstStyle/>
          <a:p>
            <a:pPr lvl="0">
              <a:buClrTx/>
              <a:defRPr/>
            </a:pPr>
            <a:r>
              <a:rPr lang="en-US" sz="700" dirty="0">
                <a:cs typeface="Calibri" panose="020F0502020204030204" pitchFamily="34" charset="0"/>
              </a:rPr>
              <a:t>National Institute of Informatics (NII)</a:t>
            </a:r>
            <a:r>
              <a:rPr lang="en-US" sz="700" dirty="0">
                <a:ea typeface="BIZ UDPGothic" panose="020B0400000000000000" pitchFamily="34" charset="-128"/>
                <a:cs typeface="Calibri" panose="020F0502020204030204" pitchFamily="34" charset="0"/>
              </a:rPr>
              <a:t> </a:t>
            </a:r>
            <a:r>
              <a:rPr lang="en-US" sz="700" dirty="0">
                <a:cs typeface="Calibri" panose="020F0502020204030204" pitchFamily="34" charset="0"/>
              </a:rPr>
              <a:t>Developing a Research Data Ecosystem for the Promotion of Data-Driven Science </a:t>
            </a:r>
            <a:r>
              <a:rPr lang="en-US" altLang="ja-JP" sz="800" dirty="0">
                <a:ea typeface="BIZ UDPGothic" panose="020B0400000000000000" pitchFamily="34" charset="-128"/>
                <a:cs typeface="Calibri" panose="020F0502020204030204" pitchFamily="34" charset="0"/>
                <a:hlinkClick r:id="rId4"/>
              </a:rPr>
              <a:t>https://www.nii.ac.jp/creded/project_e.html</a:t>
            </a:r>
            <a:endParaRPr kumimoji="1" lang="en-US" altLang="ja-JP" sz="700" dirty="0">
              <a:cs typeface="Calibri" panose="020F0502020204030204" pitchFamily="34" charset="0"/>
            </a:endParaRPr>
          </a:p>
        </p:txBody>
      </p:sp>
      <p:sp>
        <p:nvSpPr>
          <p:cNvPr id="48" name="TextBox 47">
            <a:extLst>
              <a:ext uri="{FF2B5EF4-FFF2-40B4-BE49-F238E27FC236}">
                <a16:creationId xmlns:a16="http://schemas.microsoft.com/office/drawing/2014/main" id="{88BB9942-A802-4CEE-4779-CA45224DE702}"/>
              </a:ext>
            </a:extLst>
          </p:cNvPr>
          <p:cNvSpPr txBox="1"/>
          <p:nvPr/>
        </p:nvSpPr>
        <p:spPr>
          <a:xfrm>
            <a:off x="7108998" y="3031093"/>
            <a:ext cx="1949908" cy="461665"/>
          </a:xfrm>
          <a:prstGeom prst="rect">
            <a:avLst/>
          </a:prstGeom>
          <a:noFill/>
        </p:spPr>
        <p:txBody>
          <a:bodyPr wrap="square">
            <a:spAutoFit/>
          </a:bodyPr>
          <a:lstStyle/>
          <a:p>
            <a:pPr algn="ctr">
              <a:buNone/>
            </a:pPr>
            <a:r>
              <a:rPr lang="en-US" sz="1200" b="1" dirty="0">
                <a:solidFill>
                  <a:schemeClr val="accent4">
                    <a:lumMod val="50000"/>
                  </a:schemeClr>
                </a:solidFill>
              </a:rPr>
              <a:t>Human Resource Development Team</a:t>
            </a:r>
            <a:endParaRPr lang="en-US" sz="1200" dirty="0">
              <a:solidFill>
                <a:schemeClr val="accent4">
                  <a:lumMod val="50000"/>
                </a:schemeClr>
              </a:solidFill>
            </a:endParaRPr>
          </a:p>
        </p:txBody>
      </p:sp>
      <p:pic>
        <p:nvPicPr>
          <p:cNvPr id="51" name="Picture 50" descr="A blue and green logo&#10;&#10;AI-generated content may be incorrect.">
            <a:extLst>
              <a:ext uri="{FF2B5EF4-FFF2-40B4-BE49-F238E27FC236}">
                <a16:creationId xmlns:a16="http://schemas.microsoft.com/office/drawing/2014/main" id="{ECE18660-9C32-15D1-6D17-254691031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6359" y="3265093"/>
            <a:ext cx="252844" cy="340190"/>
          </a:xfrm>
          <a:prstGeom prst="rect">
            <a:avLst/>
          </a:prstGeom>
        </p:spPr>
      </p:pic>
      <p:sp>
        <p:nvSpPr>
          <p:cNvPr id="11" name="角丸四角形 10">
            <a:extLst>
              <a:ext uri="{FF2B5EF4-FFF2-40B4-BE49-F238E27FC236}">
                <a16:creationId xmlns:a16="http://schemas.microsoft.com/office/drawing/2014/main" id="{1EA23A5E-1ED9-94E5-BB74-E7800896F0A8}"/>
              </a:ext>
            </a:extLst>
          </p:cNvPr>
          <p:cNvSpPr/>
          <p:nvPr/>
        </p:nvSpPr>
        <p:spPr>
          <a:xfrm>
            <a:off x="7062819" y="3034454"/>
            <a:ext cx="2040411" cy="1949649"/>
          </a:xfrm>
          <a:prstGeom prst="roundRect">
            <a:avLst>
              <a:gd name="adj" fmla="val 7483"/>
            </a:avLst>
          </a:prstGeom>
          <a:noFill/>
          <a:ln w="76200">
            <a:solidFill>
              <a:srgbClr val="FF0000"/>
            </a:solidFill>
            <a:prstDash val="sysDash"/>
            <a:extLst>
              <a:ext uri="{C807C97D-BFC1-408E-A445-0C87EB9F89A2}">
                <ask:lineSketchStyleProps xmlns:ask="http://schemas.microsoft.com/office/drawing/2018/sketchyshapes" sd="1219033472">
                  <a:custGeom>
                    <a:avLst/>
                    <a:gdLst>
                      <a:gd name="connsiteX0" fmla="*/ 0 w 1422400"/>
                      <a:gd name="connsiteY0" fmla="*/ 106438 h 1582057"/>
                      <a:gd name="connsiteX1" fmla="*/ 106438 w 1422400"/>
                      <a:gd name="connsiteY1" fmla="*/ 0 h 1582057"/>
                      <a:gd name="connsiteX2" fmla="*/ 533803 w 1422400"/>
                      <a:gd name="connsiteY2" fmla="*/ 0 h 1582057"/>
                      <a:gd name="connsiteX3" fmla="*/ 924883 w 1422400"/>
                      <a:gd name="connsiteY3" fmla="*/ 0 h 1582057"/>
                      <a:gd name="connsiteX4" fmla="*/ 1315962 w 1422400"/>
                      <a:gd name="connsiteY4" fmla="*/ 0 h 1582057"/>
                      <a:gd name="connsiteX5" fmla="*/ 1422400 w 1422400"/>
                      <a:gd name="connsiteY5" fmla="*/ 106438 h 1582057"/>
                      <a:gd name="connsiteX6" fmla="*/ 1422400 w 1422400"/>
                      <a:gd name="connsiteY6" fmla="*/ 535448 h 1582057"/>
                      <a:gd name="connsiteX7" fmla="*/ 1422400 w 1422400"/>
                      <a:gd name="connsiteY7" fmla="*/ 964458 h 1582057"/>
                      <a:gd name="connsiteX8" fmla="*/ 1422400 w 1422400"/>
                      <a:gd name="connsiteY8" fmla="*/ 1475619 h 1582057"/>
                      <a:gd name="connsiteX9" fmla="*/ 1315962 w 1422400"/>
                      <a:gd name="connsiteY9" fmla="*/ 1582057 h 1582057"/>
                      <a:gd name="connsiteX10" fmla="*/ 912787 w 1422400"/>
                      <a:gd name="connsiteY10" fmla="*/ 1582057 h 1582057"/>
                      <a:gd name="connsiteX11" fmla="*/ 521708 w 1422400"/>
                      <a:gd name="connsiteY11" fmla="*/ 1582057 h 1582057"/>
                      <a:gd name="connsiteX12" fmla="*/ 106438 w 1422400"/>
                      <a:gd name="connsiteY12" fmla="*/ 1582057 h 1582057"/>
                      <a:gd name="connsiteX13" fmla="*/ 0 w 1422400"/>
                      <a:gd name="connsiteY13" fmla="*/ 1475619 h 1582057"/>
                      <a:gd name="connsiteX14" fmla="*/ 0 w 1422400"/>
                      <a:gd name="connsiteY14" fmla="*/ 1019225 h 1582057"/>
                      <a:gd name="connsiteX15" fmla="*/ 0 w 1422400"/>
                      <a:gd name="connsiteY15" fmla="*/ 535448 h 1582057"/>
                      <a:gd name="connsiteX16" fmla="*/ 0 w 1422400"/>
                      <a:gd name="connsiteY16" fmla="*/ 106438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2400" h="1582057" extrusionOk="0">
                        <a:moveTo>
                          <a:pt x="0" y="106438"/>
                        </a:moveTo>
                        <a:cubicBezTo>
                          <a:pt x="-12751" y="39789"/>
                          <a:pt x="34353" y="4992"/>
                          <a:pt x="106438" y="0"/>
                        </a:cubicBezTo>
                        <a:cubicBezTo>
                          <a:pt x="295323" y="-14834"/>
                          <a:pt x="365977" y="47755"/>
                          <a:pt x="533803" y="0"/>
                        </a:cubicBezTo>
                        <a:cubicBezTo>
                          <a:pt x="701630" y="-47755"/>
                          <a:pt x="773564" y="27903"/>
                          <a:pt x="924883" y="0"/>
                        </a:cubicBezTo>
                        <a:cubicBezTo>
                          <a:pt x="1076202" y="-27903"/>
                          <a:pt x="1133688" y="32193"/>
                          <a:pt x="1315962" y="0"/>
                        </a:cubicBezTo>
                        <a:cubicBezTo>
                          <a:pt x="1370533" y="-13570"/>
                          <a:pt x="1424047" y="41560"/>
                          <a:pt x="1422400" y="106438"/>
                        </a:cubicBezTo>
                        <a:cubicBezTo>
                          <a:pt x="1456164" y="320823"/>
                          <a:pt x="1385052" y="361402"/>
                          <a:pt x="1422400" y="535448"/>
                        </a:cubicBezTo>
                        <a:cubicBezTo>
                          <a:pt x="1459748" y="709494"/>
                          <a:pt x="1390560" y="832728"/>
                          <a:pt x="1422400" y="964458"/>
                        </a:cubicBezTo>
                        <a:cubicBezTo>
                          <a:pt x="1454240" y="1096188"/>
                          <a:pt x="1377956" y="1359209"/>
                          <a:pt x="1422400" y="1475619"/>
                        </a:cubicBezTo>
                        <a:cubicBezTo>
                          <a:pt x="1425239" y="1535086"/>
                          <a:pt x="1362486" y="1580074"/>
                          <a:pt x="1315962" y="1582057"/>
                        </a:cubicBezTo>
                        <a:cubicBezTo>
                          <a:pt x="1123913" y="1592569"/>
                          <a:pt x="1076731" y="1556015"/>
                          <a:pt x="912787" y="1582057"/>
                        </a:cubicBezTo>
                        <a:cubicBezTo>
                          <a:pt x="748844" y="1608099"/>
                          <a:pt x="666463" y="1565910"/>
                          <a:pt x="521708" y="1582057"/>
                        </a:cubicBezTo>
                        <a:cubicBezTo>
                          <a:pt x="376953" y="1598204"/>
                          <a:pt x="289030" y="1536473"/>
                          <a:pt x="106438" y="1582057"/>
                        </a:cubicBezTo>
                        <a:cubicBezTo>
                          <a:pt x="52107" y="1576530"/>
                          <a:pt x="-2671" y="1533370"/>
                          <a:pt x="0" y="1475619"/>
                        </a:cubicBezTo>
                        <a:cubicBezTo>
                          <a:pt x="-17936" y="1364833"/>
                          <a:pt x="5849" y="1143895"/>
                          <a:pt x="0" y="1019225"/>
                        </a:cubicBezTo>
                        <a:cubicBezTo>
                          <a:pt x="-5849" y="894555"/>
                          <a:pt x="43153" y="773578"/>
                          <a:pt x="0" y="535448"/>
                        </a:cubicBezTo>
                        <a:cubicBezTo>
                          <a:pt x="-43153" y="297318"/>
                          <a:pt x="5243" y="254327"/>
                          <a:pt x="0" y="106438"/>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n w="76200">
                <a:solidFill>
                  <a:schemeClr val="accent3"/>
                </a:solidFill>
                <a:prstDash val="sysDash"/>
              </a:ln>
            </a:endParaRPr>
          </a:p>
        </p:txBody>
      </p:sp>
      <p:pic>
        <p:nvPicPr>
          <p:cNvPr id="53" name="Picture 52" descr="A yellow and blue logo&#10;&#10;AI-generated content may be incorrect.">
            <a:extLst>
              <a:ext uri="{FF2B5EF4-FFF2-40B4-BE49-F238E27FC236}">
                <a16:creationId xmlns:a16="http://schemas.microsoft.com/office/drawing/2014/main" id="{B059DC12-9803-B098-6270-8AF739694F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5151" y="3499772"/>
            <a:ext cx="349150" cy="307028"/>
          </a:xfrm>
          <a:prstGeom prst="rect">
            <a:avLst/>
          </a:prstGeom>
        </p:spPr>
      </p:pic>
      <p:pic>
        <p:nvPicPr>
          <p:cNvPr id="55" name="Picture 54" descr="A green and white logo&#10;&#10;AI-generated content may be incorrect.">
            <a:extLst>
              <a:ext uri="{FF2B5EF4-FFF2-40B4-BE49-F238E27FC236}">
                <a16:creationId xmlns:a16="http://schemas.microsoft.com/office/drawing/2014/main" id="{65F57432-1B25-29C1-048C-DA5EB19E9D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43211" y="3498425"/>
            <a:ext cx="354985" cy="223396"/>
          </a:xfrm>
          <a:prstGeom prst="rect">
            <a:avLst/>
          </a:prstGeom>
        </p:spPr>
      </p:pic>
      <p:pic>
        <p:nvPicPr>
          <p:cNvPr id="57" name="Picture 56" descr="A blue logo with a white background&#10;&#10;AI-generated content may be incorrect.">
            <a:extLst>
              <a:ext uri="{FF2B5EF4-FFF2-40B4-BE49-F238E27FC236}">
                <a16:creationId xmlns:a16="http://schemas.microsoft.com/office/drawing/2014/main" id="{B6C37FCD-9B83-A785-0663-EE670478DA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9093" y="3521929"/>
            <a:ext cx="262544" cy="235384"/>
          </a:xfrm>
          <a:prstGeom prst="rect">
            <a:avLst/>
          </a:prstGeom>
        </p:spPr>
      </p:pic>
    </p:spTree>
    <p:extLst>
      <p:ext uri="{BB962C8B-B14F-4D97-AF65-F5344CB8AC3E}">
        <p14:creationId xmlns:p14="http://schemas.microsoft.com/office/powerpoint/2010/main" val="3859950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0A3B2FEB-E496-789E-772E-D46125C2EE31}"/>
              </a:ext>
            </a:extLst>
          </p:cNvPr>
          <p:cNvSpPr>
            <a:spLocks noGrp="1"/>
          </p:cNvSpPr>
          <p:nvPr>
            <p:ph type="title"/>
          </p:nvPr>
        </p:nvSpPr>
        <p:spPr>
          <a:xfrm>
            <a:off x="457200" y="107003"/>
            <a:ext cx="8229600" cy="884559"/>
          </a:xfrm>
        </p:spPr>
        <p:txBody>
          <a:bodyPr>
            <a:noAutofit/>
          </a:bodyPr>
          <a:lstStyle/>
          <a:p>
            <a:r>
              <a:rPr lang="en-US" sz="2800" dirty="0">
                <a:latin typeface="Helvetica" pitchFamily="2" charset="0"/>
              </a:rPr>
              <a:t>Toward Promoting Open Science in the Humanities through Digital Humanities</a:t>
            </a:r>
          </a:p>
        </p:txBody>
      </p:sp>
      <p:sp>
        <p:nvSpPr>
          <p:cNvPr id="14" name="コンテンツ プレースホルダー 13">
            <a:extLst>
              <a:ext uri="{FF2B5EF4-FFF2-40B4-BE49-F238E27FC236}">
                <a16:creationId xmlns:a16="http://schemas.microsoft.com/office/drawing/2014/main" id="{7A8FB982-B77B-7773-D936-CE586EE8574C}"/>
              </a:ext>
            </a:extLst>
          </p:cNvPr>
          <p:cNvSpPr txBox="1">
            <a:spLocks noGrp="1"/>
          </p:cNvSpPr>
          <p:nvPr>
            <p:ph idx="1"/>
          </p:nvPr>
        </p:nvSpPr>
        <p:spPr>
          <a:xfrm>
            <a:off x="333446" y="1049192"/>
            <a:ext cx="8477107" cy="4016484"/>
          </a:xfrm>
          <a:prstGeom prst="rect">
            <a:avLst/>
          </a:prstGeom>
          <a:noFill/>
        </p:spPr>
        <p:txBody>
          <a:bodyPr wrap="square">
            <a:spAutoFit/>
          </a:bodyPr>
          <a:lstStyle/>
          <a:p>
            <a:r>
              <a:rPr lang="en-US" altLang="ja-JP" sz="2000" b="1" dirty="0">
                <a:latin typeface="Helvetica" pitchFamily="2" charset="0"/>
                <a:ea typeface="BIZ UDPゴシック" panose="020B0400000000000000" pitchFamily="50" charset="-128"/>
              </a:rPr>
              <a:t>Osaka University Research Data Policy (March 2023)</a:t>
            </a:r>
            <a:br>
              <a:rPr lang="en-US" altLang="ja-JP" sz="2000" b="1" dirty="0">
                <a:latin typeface="Helvetica" pitchFamily="2" charset="0"/>
                <a:ea typeface="BIZ UDPゴシック" panose="020B0400000000000000" pitchFamily="50" charset="-128"/>
              </a:rPr>
            </a:br>
            <a:r>
              <a:rPr lang="en-US" altLang="ja-JP" sz="1600" dirty="0">
                <a:solidFill>
                  <a:schemeClr val="tx1">
                    <a:lumMod val="75000"/>
                  </a:schemeClr>
                </a:solidFill>
                <a:latin typeface="Helvetica" pitchFamily="2" charset="0"/>
                <a:ea typeface="BIZ UDPゴシック" panose="020B0400000000000000" pitchFamily="50" charset="-128"/>
                <a:hlinkClick r:id="rId3"/>
              </a:rPr>
              <a:t>https://www.osaka-u.ac.jp/ja/research/files/e30yqd</a:t>
            </a:r>
            <a:r>
              <a:rPr lang="en-US" altLang="ja-JP" sz="1600" dirty="0">
                <a:solidFill>
                  <a:schemeClr val="tx1">
                    <a:lumMod val="75000"/>
                  </a:schemeClr>
                </a:solidFill>
                <a:latin typeface="Helvetica" pitchFamily="2" charset="0"/>
                <a:ea typeface="BIZ UDPゴシック" panose="020B0400000000000000" pitchFamily="50" charset="-128"/>
              </a:rPr>
              <a:t> (Japanese)</a:t>
            </a:r>
          </a:p>
          <a:p>
            <a:r>
              <a:rPr lang="en-US" altLang="ja-JP" sz="1500" u="sng" dirty="0">
                <a:solidFill>
                  <a:schemeClr val="tx1">
                    <a:lumMod val="75000"/>
                  </a:schemeClr>
                </a:solidFill>
                <a:latin typeface="Helvetica" pitchFamily="2" charset="0"/>
                <a:ea typeface="BIZ UDPゴシック" panose="020B0400000000000000" pitchFamily="50" charset="-128"/>
                <a:hlinkClick r:id="rId4"/>
              </a:rPr>
              <a:t>https://www.osaka-u.ac.jp/ja/research/files/Osaka-University-Research-Data-Policy.pdf</a:t>
            </a:r>
            <a:r>
              <a:rPr lang="en-US" altLang="ja-JP" sz="1500" dirty="0">
                <a:solidFill>
                  <a:schemeClr val="tx1">
                    <a:lumMod val="75000"/>
                  </a:schemeClr>
                </a:solidFill>
                <a:latin typeface="Helvetica" pitchFamily="2" charset="0"/>
                <a:ea typeface="BIZ UDPゴシック" panose="020B0400000000000000" pitchFamily="50" charset="-128"/>
              </a:rPr>
              <a:t> (English)</a:t>
            </a:r>
            <a:endParaRPr lang="en-US" altLang="ja-JP" sz="1500" u="sng" dirty="0">
              <a:solidFill>
                <a:schemeClr val="tx1">
                  <a:lumMod val="75000"/>
                </a:schemeClr>
              </a:solidFill>
              <a:latin typeface="Helvetica" pitchFamily="2" charset="0"/>
              <a:ea typeface="BIZ UDPゴシック" panose="020B0400000000000000" pitchFamily="50" charset="-128"/>
            </a:endParaRPr>
          </a:p>
          <a:p>
            <a:br>
              <a:rPr lang="en-GB" altLang="ja-JP" sz="2000" dirty="0">
                <a:latin typeface="Helvetica" pitchFamily="2" charset="0"/>
                <a:ea typeface="BIZ UDPゴシック" panose="020B0400000000000000" pitchFamily="50" charset="-128"/>
              </a:rPr>
            </a:br>
            <a:r>
              <a:rPr lang="en-GB" altLang="ja-JP" sz="2000" dirty="0">
                <a:latin typeface="Helvetica" pitchFamily="2" charset="0"/>
                <a:ea typeface="BIZ UDPゴシック" panose="020B0400000000000000" pitchFamily="50" charset="-128"/>
              </a:rPr>
              <a:t>Issue:</a:t>
            </a:r>
            <a:r>
              <a:rPr lang="en-US" altLang="ja-JP" sz="2000" dirty="0">
                <a:latin typeface="Helvetica" pitchFamily="2" charset="0"/>
                <a:ea typeface="BIZ UDPゴシック" panose="020B0400000000000000" pitchFamily="50" charset="-128"/>
              </a:rPr>
              <a:t> </a:t>
            </a:r>
            <a:r>
              <a:rPr lang="en-GB" altLang="ja-JP" sz="2000" dirty="0">
                <a:latin typeface="Helvetica" pitchFamily="2" charset="0"/>
                <a:ea typeface="BIZ UDPゴシック" panose="020B0400000000000000" pitchFamily="50" charset="-128"/>
              </a:rPr>
              <a:t>Limited</a:t>
            </a:r>
            <a:r>
              <a:rPr lang="en-US" altLang="ja-JP" sz="2000" dirty="0">
                <a:latin typeface="Helvetica" pitchFamily="2" charset="0"/>
                <a:ea typeface="BIZ UDPゴシック" panose="020B0400000000000000" pitchFamily="50" charset="-128"/>
              </a:rPr>
              <a:t> </a:t>
            </a:r>
            <a:r>
              <a:rPr lang="en-GB" altLang="ja-JP" sz="2000" dirty="0">
                <a:latin typeface="Helvetica" pitchFamily="2" charset="0"/>
                <a:ea typeface="BIZ UDPゴシック" panose="020B0400000000000000" pitchFamily="50" charset="-128"/>
              </a:rPr>
              <a:t>opportunities to learn the foundations, practical methods and benefits of publishing &amp; managing research data in the humanities</a:t>
            </a:r>
            <a:endParaRPr lang="en-US" altLang="ja-JP" sz="2000" dirty="0">
              <a:latin typeface="Helvetica" pitchFamily="2" charset="0"/>
              <a:ea typeface="BIZ UDPゴシック" panose="020B0400000000000000" pitchFamily="50" charset="-128"/>
            </a:endParaRPr>
          </a:p>
          <a:p>
            <a:br>
              <a:rPr lang="en-US" altLang="ja-JP" sz="2000" u="sng" dirty="0">
                <a:solidFill>
                  <a:srgbClr val="FF0000"/>
                </a:solidFill>
                <a:latin typeface="Helvetica" pitchFamily="2" charset="0"/>
                <a:ea typeface="BIZ UDPゴシック" panose="020B0400000000000000" pitchFamily="50" charset="-128"/>
              </a:rPr>
            </a:br>
            <a:r>
              <a:rPr lang="en-US" sz="2400" b="1" u="sng" dirty="0">
                <a:solidFill>
                  <a:srgbClr val="FF0000"/>
                </a:solidFill>
                <a:latin typeface="Helvetica" pitchFamily="2" charset="0"/>
              </a:rPr>
              <a:t>Digital Humanities</a:t>
            </a:r>
            <a:endParaRPr lang="en-US" sz="2400" u="sng" dirty="0">
              <a:solidFill>
                <a:srgbClr val="FF0000"/>
              </a:solidFill>
              <a:latin typeface="Helvetica" pitchFamily="2" charset="0"/>
            </a:endParaRPr>
          </a:p>
          <a:p>
            <a:r>
              <a:rPr lang="en-US" sz="2000" dirty="0">
                <a:latin typeface="Helvetica" pitchFamily="2" charset="0"/>
              </a:rPr>
              <a:t>An interdisciplinary field that supports research in the humanities through information technologies (IT).</a:t>
            </a:r>
          </a:p>
          <a:p>
            <a:r>
              <a:rPr lang="en-US" sz="2000" dirty="0">
                <a:latin typeface="Helvetica" pitchFamily="2" charset="0"/>
              </a:rPr>
              <a:t>It explores methods for </a:t>
            </a:r>
            <a:r>
              <a:rPr lang="en-US" sz="2000" dirty="0">
                <a:solidFill>
                  <a:srgbClr val="FF0000"/>
                </a:solidFill>
                <a:latin typeface="Helvetica" pitchFamily="2" charset="0"/>
              </a:rPr>
              <a:t>introducing</a:t>
            </a:r>
            <a:r>
              <a:rPr lang="en-US" sz="2000" dirty="0">
                <a:latin typeface="Helvetica" pitchFamily="2" charset="0"/>
              </a:rPr>
              <a:t> a degree of </a:t>
            </a:r>
            <a:r>
              <a:rPr lang="en-US" sz="2000" dirty="0">
                <a:solidFill>
                  <a:srgbClr val="FF0000"/>
                </a:solidFill>
                <a:latin typeface="Helvetica" pitchFamily="2" charset="0"/>
              </a:rPr>
              <a:t>transparency</a:t>
            </a:r>
            <a:r>
              <a:rPr lang="en-US" sz="2000" dirty="0">
                <a:latin typeface="Helvetica" pitchFamily="2" charset="0"/>
              </a:rPr>
              <a:t> into the research process and for enabling the </a:t>
            </a:r>
            <a:r>
              <a:rPr lang="en-US" sz="2000" dirty="0">
                <a:solidFill>
                  <a:srgbClr val="FF0000"/>
                </a:solidFill>
                <a:latin typeface="Helvetica" pitchFamily="2" charset="0"/>
              </a:rPr>
              <a:t>possibility of data sharing </a:t>
            </a:r>
            <a:r>
              <a:rPr lang="en-US" sz="2000" dirty="0">
                <a:latin typeface="Helvetica" pitchFamily="2" charset="0"/>
              </a:rPr>
              <a:t>in the humanities.</a:t>
            </a:r>
          </a:p>
        </p:txBody>
      </p:sp>
    </p:spTree>
    <p:extLst>
      <p:ext uri="{BB962C8B-B14F-4D97-AF65-F5344CB8AC3E}">
        <p14:creationId xmlns:p14="http://schemas.microsoft.com/office/powerpoint/2010/main" val="2232581397"/>
      </p:ext>
    </p:extLst>
  </p:cSld>
  <p:clrMapOvr>
    <a:masterClrMapping/>
  </p:clrMapOvr>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JStemplate" id="{3A61C5DB-A76D-144E-8CCA-6DAB1B119DA6}" vid="{10DB6C32-FA57-394D-ABBB-9E98BBE48E8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F3F962C-9D03-9547-830E-959493428650}">
  <we:reference id="a1005b6c-1a90-4275-9d35-1886f4b663bc" version="1.0.0.0" store="developer" storeType="Registry"/>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E8CB7D5-B1EB-944F-B631-137BDF768335}">
  <we:reference id="bd5fb07b-f3e7-4d3f-af08-fcc3868e6623" version="1.0.0.0" store="developer" storeType="Registry"/>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892553d-4aae-409c-8b64-1be5b3672330">
      <Terms xmlns="http://schemas.microsoft.com/office/infopath/2007/PartnerControls"/>
    </lcf76f155ced4ddcb4097134ff3c332f>
    <TaxCatchAll xmlns="18de5dac-322e-4cb1-b631-4e3e941b127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D42FFEF9AB5F54D8F13C0E1D16E912A" ma:contentTypeVersion="14" ma:contentTypeDescription="新しいドキュメントを作成します。" ma:contentTypeScope="" ma:versionID="cf4271ce19bb1fb9c554b746dd83f22a">
  <xsd:schema xmlns:xsd="http://www.w3.org/2001/XMLSchema" xmlns:xs="http://www.w3.org/2001/XMLSchema" xmlns:p="http://schemas.microsoft.com/office/2006/metadata/properties" xmlns:ns2="4892553d-4aae-409c-8b64-1be5b3672330" xmlns:ns3="18de5dac-322e-4cb1-b631-4e3e941b1276" targetNamespace="http://schemas.microsoft.com/office/2006/metadata/properties" ma:root="true" ma:fieldsID="2a1841f3f0661cb984d755bf7f893615" ns2:_="" ns3:_="">
    <xsd:import namespace="4892553d-4aae-409c-8b64-1be5b3672330"/>
    <xsd:import namespace="18de5dac-322e-4cb1-b631-4e3e941b12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92553d-4aae-409c-8b64-1be5b3672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39f9f978-9d4d-4624-9aa1-cca461804d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e5dac-322e-4cb1-b631-4e3e941b1276"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c3338cd5-8a7d-4327-ae4d-32f673348cba}" ma:internalName="TaxCatchAll" ma:showField="CatchAllData" ma:web="18de5dac-322e-4cb1-b631-4e3e941b12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C772C9-8952-478F-88B1-DE900BCE954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 ds:uri="18de5dac-322e-4cb1-b631-4e3e941b1276"/>
    <ds:schemaRef ds:uri="http://schemas.openxmlformats.org/package/2006/metadata/core-properties"/>
    <ds:schemaRef ds:uri="http://purl.org/dc/terms/"/>
    <ds:schemaRef ds:uri="4892553d-4aae-409c-8b64-1be5b3672330"/>
  </ds:schemaRefs>
</ds:datastoreItem>
</file>

<file path=customXml/itemProps2.xml><?xml version="1.0" encoding="utf-8"?>
<ds:datastoreItem xmlns:ds="http://schemas.openxmlformats.org/officeDocument/2006/customXml" ds:itemID="{D803AEE3-F034-497E-A8D4-B29206669736}">
  <ds:schemaRefs>
    <ds:schemaRef ds:uri="18de5dac-322e-4cb1-b631-4e3e941b1276"/>
    <ds:schemaRef ds:uri="4892553d-4aae-409c-8b64-1be5b36723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C19A4F-14E2-45DB-A4E6-CF6A74A9E8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GJStemplate</Template>
  <TotalTime>19760</TotalTime>
  <Words>3826</Words>
  <Application>Microsoft Macintosh PowerPoint</Application>
  <PresentationFormat>On-screen Show (16:9)</PresentationFormat>
  <Paragraphs>305</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BIZ UDPゴシック</vt:lpstr>
      <vt:lpstr>BIZ UDPゴシック</vt:lpstr>
      <vt:lpstr>游ゴシック</vt:lpstr>
      <vt:lpstr>Arial</vt:lpstr>
      <vt:lpstr>Calibri</vt:lpstr>
      <vt:lpstr>Helvetica</vt:lpstr>
      <vt:lpstr>Wingdings</vt:lpstr>
      <vt:lpstr>Antonio template</vt:lpstr>
      <vt:lpstr>Essential Material for  Humanities Researchers:  An Introduction to Research Data Management and Publishing and Utilizing IIIF Images with OUKA </vt:lpstr>
      <vt:lpstr>1. Objective of this Material</vt:lpstr>
      <vt:lpstr>Q: Is data management and sharing necessary for research in the humanities?</vt:lpstr>
      <vt:lpstr>A: Yes. It’s a necessary  foundation to revitalize research in the humanities</vt:lpstr>
      <vt:lpstr>A Guide to Data Sharing in the Humanities and Social Sciences Japan Society for the Promotion of Science (JSPS)  https://www.jsps.go.jp/j-di/data/guide/tebiki_p.pdf (in Japanese)</vt:lpstr>
      <vt:lpstr>Open Science Gains Momentum Worldwide</vt:lpstr>
      <vt:lpstr>PowerPoint Presentation</vt:lpstr>
      <vt:lpstr>Developing a Research Data Ecosystem for the Promotion of Data-Driven Science</vt:lpstr>
      <vt:lpstr>Toward Promoting Open Science in the Humanities through Digital Humanities</vt:lpstr>
      <vt:lpstr>Managing and Publishing Research Results: Image Data</vt:lpstr>
      <vt:lpstr>The University of Osaka Institutional Knowledge Archive OUKA</vt:lpstr>
      <vt:lpstr>Structure of this Material</vt:lpstr>
      <vt:lpstr>Research Data Management Fundamentals</vt:lpstr>
    </vt:vector>
  </TitlesOfParts>
  <Manager/>
  <Company>Osaka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人文学者必見！研究データ管理ことはじめ</dc:title>
  <dc:subject/>
  <dc:creator>神崎　隼人</dc:creator>
  <cp:keywords/>
  <dc:description/>
  <cp:lastModifiedBy>VOULGARIS NIKOLAOS</cp:lastModifiedBy>
  <cp:revision>23</cp:revision>
  <cp:lastPrinted>2023-08-04T06:32:03Z</cp:lastPrinted>
  <dcterms:created xsi:type="dcterms:W3CDTF">2023-03-15T01:16:25Z</dcterms:created>
  <dcterms:modified xsi:type="dcterms:W3CDTF">2026-03-30T05:01:05Z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0x010100BD42FFEF9AB5F54D8F13C0E1D16E912A</vt:lpwstr>
  </property>
  <property fmtid="{D5CDD505-2E9C-101B-9397-08002B2CF9AE}" pid="3" name="MediaServiceImageTags">
    <vt:lpwstr/>
  </property>
</Properties>
</file>