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Lst>
  <p:notesMasterIdLst>
    <p:notesMasterId r:id="rId20"/>
  </p:notesMasterIdLst>
  <p:handoutMasterIdLst>
    <p:handoutMasterId r:id="rId21"/>
  </p:handoutMasterIdLst>
  <p:sldIdLst>
    <p:sldId id="256" r:id="rId2"/>
    <p:sldId id="273" r:id="rId3"/>
    <p:sldId id="268" r:id="rId4"/>
    <p:sldId id="279" r:id="rId5"/>
    <p:sldId id="280" r:id="rId6"/>
    <p:sldId id="259" r:id="rId7"/>
    <p:sldId id="286" r:id="rId8"/>
    <p:sldId id="270" r:id="rId9"/>
    <p:sldId id="263" r:id="rId10"/>
    <p:sldId id="288" r:id="rId11"/>
    <p:sldId id="291" r:id="rId12"/>
    <p:sldId id="289" r:id="rId13"/>
    <p:sldId id="292" r:id="rId14"/>
    <p:sldId id="290" r:id="rId15"/>
    <p:sldId id="284" r:id="rId16"/>
    <p:sldId id="257" r:id="rId17"/>
    <p:sldId id="265" r:id="rId18"/>
    <p:sldId id="266"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B00"/>
    <a:srgbClr val="9F36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760D5-DFB5-1F4E-BDEA-C70A42990520}" v="5" dt="2026-03-30T05:37:50.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52721"/>
  </p:normalViewPr>
  <p:slideViewPr>
    <p:cSldViewPr snapToGrid="0">
      <p:cViewPr varScale="1">
        <p:scale>
          <a:sx n="64" d="100"/>
          <a:sy n="64" d="100"/>
        </p:scale>
        <p:origin x="2480" y="168"/>
      </p:cViewPr>
      <p:guideLst/>
    </p:cSldViewPr>
  </p:slid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os Voulgaris" userId="552682f2348a3cfc" providerId="LiveId" clId="{25451AFB-442B-5044-AD22-07F1E9DF463C}"/>
    <pc:docChg chg="modSld">
      <pc:chgData name="Nikolaos Voulgaris" userId="552682f2348a3cfc" providerId="LiveId" clId="{25451AFB-442B-5044-AD22-07F1E9DF463C}" dt="2026-03-30T05:38:05.114" v="53" actId="20577"/>
      <pc:docMkLst>
        <pc:docMk/>
      </pc:docMkLst>
      <pc:sldChg chg="modNotesTx">
        <pc:chgData name="Nikolaos Voulgaris" userId="552682f2348a3cfc" providerId="LiveId" clId="{25451AFB-442B-5044-AD22-07F1E9DF463C}" dt="2026-03-30T05:38:05.114" v="53" actId="20577"/>
        <pc:sldMkLst>
          <pc:docMk/>
          <pc:sldMk cId="2756232414" sldId="259"/>
        </pc:sldMkLst>
      </pc:sldChg>
      <pc:sldChg chg="modNotesTx">
        <pc:chgData name="Nikolaos Voulgaris" userId="552682f2348a3cfc" providerId="LiveId" clId="{25451AFB-442B-5044-AD22-07F1E9DF463C}" dt="2026-03-30T05:26:44.996" v="39" actId="20577"/>
        <pc:sldMkLst>
          <pc:docMk/>
          <pc:sldMk cId="2479431657" sldId="2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960BF0-B13E-494A-ABAB-FE72382D778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kumimoji="1" lang="ja-JP" altLang="en-US"/>
        </a:p>
      </dgm:t>
    </dgm:pt>
    <dgm:pt modelId="{FAEBA261-144A-2D47-B8AB-F45F63043DA0}">
      <dgm:prSet/>
      <dgm:spPr>
        <a:solidFill>
          <a:schemeClr val="accent2">
            <a:lumMod val="75000"/>
          </a:schemeClr>
        </a:solidFill>
      </dgm:spPr>
      <dgm:t>
        <a:bodyPr/>
        <a:lstStyle/>
        <a:p>
          <a:r>
            <a:rPr kumimoji="1" lang="en-GB" b="1" i="0" dirty="0">
              <a:latin typeface="BIZ UDPGothic" panose="020B0400000000000000" pitchFamily="34" charset="-128"/>
              <a:ea typeface="BIZ UDPGothic" panose="020B0400000000000000" pitchFamily="34" charset="-128"/>
            </a:rPr>
            <a:t>User’s Perspective</a:t>
          </a:r>
          <a:endParaRPr lang="ja-JP" b="1">
            <a:latin typeface="BIZ UDPGothic" panose="020B0400000000000000" pitchFamily="34" charset="-128"/>
            <a:ea typeface="BIZ UDPGothic" panose="020B0400000000000000" pitchFamily="34" charset="-128"/>
          </a:endParaRPr>
        </a:p>
      </dgm:t>
    </dgm:pt>
    <dgm:pt modelId="{66AD6A6D-7095-5B4C-A925-2A3957180A36}" type="parTrans" cxnId="{BE9A67CC-B2E2-CD47-8071-2AC0EF444B93}">
      <dgm:prSet/>
      <dgm:spPr/>
      <dgm:t>
        <a:bodyPr/>
        <a:lstStyle/>
        <a:p>
          <a:endParaRPr kumimoji="1" lang="ja-JP" altLang="en-US"/>
        </a:p>
      </dgm:t>
    </dgm:pt>
    <dgm:pt modelId="{3480CC7A-2A8A-0349-AAF5-2944D77A7E6A}" type="sibTrans" cxnId="{BE9A67CC-B2E2-CD47-8071-2AC0EF444B93}">
      <dgm:prSet/>
      <dgm:spPr/>
      <dgm:t>
        <a:bodyPr/>
        <a:lstStyle/>
        <a:p>
          <a:endParaRPr kumimoji="1" lang="ja-JP" altLang="en-US"/>
        </a:p>
      </dgm:t>
    </dgm:pt>
    <dgm:pt modelId="{0BC04BA4-E5C7-5C46-8259-B89808343BE1}">
      <dgm:prSet/>
      <dgm:spPr/>
      <dgm:t>
        <a:bodyPr/>
        <a:lstStyle/>
        <a:p>
          <a:r>
            <a:rPr lang="en-US" dirty="0"/>
            <a:t>Once a user learns how to operate one IIIF-compliant digital archive, they can basically understand how to use other IIIF-compatible archives as well</a:t>
          </a:r>
          <a:endParaRPr lang="ja-JP">
            <a:solidFill>
              <a:schemeClr val="tx1">
                <a:lumMod val="75000"/>
              </a:schemeClr>
            </a:solidFill>
            <a:latin typeface="BIZ UDPGothic" panose="020B0400000000000000" pitchFamily="34" charset="-128"/>
            <a:ea typeface="BIZ UDPGothic" panose="020B0400000000000000" pitchFamily="34" charset="-128"/>
          </a:endParaRPr>
        </a:p>
      </dgm:t>
    </dgm:pt>
    <dgm:pt modelId="{6AD38632-65E2-794D-B317-A4AD5122D5D7}" type="parTrans" cxnId="{F7D69094-0DE0-5949-910F-15AFD0A13673}">
      <dgm:prSet/>
      <dgm:spPr/>
      <dgm:t>
        <a:bodyPr/>
        <a:lstStyle/>
        <a:p>
          <a:endParaRPr kumimoji="1" lang="ja-JP" altLang="en-US"/>
        </a:p>
      </dgm:t>
    </dgm:pt>
    <dgm:pt modelId="{2EE0D2E0-2BE1-4E4A-BBC5-5DFF860A30F2}" type="sibTrans" cxnId="{F7D69094-0DE0-5949-910F-15AFD0A13673}">
      <dgm:prSet/>
      <dgm:spPr/>
      <dgm:t>
        <a:bodyPr/>
        <a:lstStyle/>
        <a:p>
          <a:endParaRPr kumimoji="1" lang="ja-JP" altLang="en-US"/>
        </a:p>
      </dgm:t>
    </dgm:pt>
    <dgm:pt modelId="{107D9360-B7B7-C842-8F22-ED8B04792D44}">
      <dgm:prSet/>
      <dgm:spPr>
        <a:solidFill>
          <a:schemeClr val="accent3">
            <a:lumMod val="60000"/>
            <a:lumOff val="40000"/>
          </a:schemeClr>
        </a:solidFill>
      </dgm:spPr>
      <dgm:t>
        <a:bodyPr/>
        <a:lstStyle/>
        <a:p>
          <a:r>
            <a:rPr kumimoji="1" lang="en-GB" altLang="ja-JP" b="1" i="0" dirty="0">
              <a:latin typeface="BIZ UDPGothic" panose="020B0400000000000000" pitchFamily="34" charset="-128"/>
              <a:ea typeface="BIZ UDPGothic" panose="020B0400000000000000" pitchFamily="34" charset="-128"/>
            </a:rPr>
            <a:t>Publisher’s Perspective</a:t>
          </a:r>
          <a:endParaRPr lang="ja-JP" b="1">
            <a:latin typeface="BIZ UDPGothic" panose="020B0400000000000000" pitchFamily="34" charset="-128"/>
            <a:ea typeface="BIZ UDPGothic" panose="020B0400000000000000" pitchFamily="34" charset="-128"/>
          </a:endParaRPr>
        </a:p>
      </dgm:t>
    </dgm:pt>
    <dgm:pt modelId="{75223FC9-9857-8D42-B875-5C19E1B62221}" type="parTrans" cxnId="{E45A98C0-4F7B-8D41-B8A7-849E9D62996B}">
      <dgm:prSet/>
      <dgm:spPr/>
      <dgm:t>
        <a:bodyPr/>
        <a:lstStyle/>
        <a:p>
          <a:endParaRPr kumimoji="1" lang="ja-JP" altLang="en-US"/>
        </a:p>
      </dgm:t>
    </dgm:pt>
    <dgm:pt modelId="{0DE4291B-2C59-A94D-B33A-38E5080F8E15}" type="sibTrans" cxnId="{E45A98C0-4F7B-8D41-B8A7-849E9D62996B}">
      <dgm:prSet/>
      <dgm:spPr/>
      <dgm:t>
        <a:bodyPr/>
        <a:lstStyle/>
        <a:p>
          <a:endParaRPr kumimoji="1" lang="ja-JP" altLang="en-US"/>
        </a:p>
      </dgm:t>
    </dgm:pt>
    <dgm:pt modelId="{467A1FCC-F1ED-F148-B7D5-B0DE1C06FC0A}">
      <dgm:prSet/>
      <dgm:spPr>
        <a:solidFill>
          <a:schemeClr val="accent3">
            <a:tint val="40000"/>
            <a:hueOff val="0"/>
            <a:satOff val="0"/>
            <a:lumOff val="0"/>
            <a:alpha val="43735"/>
          </a:schemeClr>
        </a:solidFill>
      </dgm:spPr>
      <dgm:t>
        <a:bodyPr/>
        <a:lstStyle/>
        <a:p>
          <a:r>
            <a:rPr lang="en-US" dirty="0"/>
            <a:t>By using programs and systems that follow the IIIF standard, there’s no need to develop a viewing system from scratch</a:t>
          </a:r>
          <a:endParaRPr kumimoji="1" lang="ja-JP" altLang="en-US">
            <a:solidFill>
              <a:schemeClr val="tx1">
                <a:lumMod val="75000"/>
              </a:schemeClr>
            </a:solidFill>
            <a:latin typeface="BIZ UDPGothic" panose="020B0400000000000000" pitchFamily="34" charset="-128"/>
            <a:ea typeface="BIZ UDPGothic" panose="020B0400000000000000" pitchFamily="34" charset="-128"/>
          </a:endParaRPr>
        </a:p>
      </dgm:t>
    </dgm:pt>
    <dgm:pt modelId="{4A043551-58D9-0E4D-B650-14575AE1A671}" type="sibTrans" cxnId="{FEA7EA05-2E6B-994D-981C-50A18D86F5E8}">
      <dgm:prSet/>
      <dgm:spPr/>
      <dgm:t>
        <a:bodyPr/>
        <a:lstStyle/>
        <a:p>
          <a:endParaRPr kumimoji="1" lang="ja-JP" altLang="en-US"/>
        </a:p>
      </dgm:t>
    </dgm:pt>
    <dgm:pt modelId="{8C870C37-0813-EA45-910E-4ADBB518C49E}" type="parTrans" cxnId="{FEA7EA05-2E6B-994D-981C-50A18D86F5E8}">
      <dgm:prSet/>
      <dgm:spPr/>
      <dgm:t>
        <a:bodyPr/>
        <a:lstStyle/>
        <a:p>
          <a:endParaRPr kumimoji="1" lang="ja-JP" altLang="en-US"/>
        </a:p>
      </dgm:t>
    </dgm:pt>
    <dgm:pt modelId="{A2B16147-5D30-584B-B0AE-2657299C72B9}">
      <dgm:prSet/>
      <dgm:spPr/>
      <dgm:t>
        <a:bodyPr/>
        <a:lstStyle/>
        <a:p>
          <a:pPr>
            <a:buFont typeface="Arial" panose="020B0604020202020204" pitchFamily="34" charset="0"/>
            <a:buChar char="•"/>
          </a:pPr>
          <a:r>
            <a:rPr lang="en-US" dirty="0"/>
            <a:t>Users can choose their preferred viewer (image browsing app)</a:t>
          </a:r>
        </a:p>
      </dgm:t>
    </dgm:pt>
    <dgm:pt modelId="{E132E987-CFDD-DA42-95F5-8B8F50AA5F4C}" type="parTrans" cxnId="{E2F98A7B-5074-9A4D-8016-83E6AA0ABCEC}">
      <dgm:prSet/>
      <dgm:spPr/>
      <dgm:t>
        <a:bodyPr/>
        <a:lstStyle/>
        <a:p>
          <a:endParaRPr lang="en-US"/>
        </a:p>
      </dgm:t>
    </dgm:pt>
    <dgm:pt modelId="{0CD309D8-A6C5-2A4A-9029-8E9BEF61C4AE}" type="sibTrans" cxnId="{E2F98A7B-5074-9A4D-8016-83E6AA0ABCEC}">
      <dgm:prSet/>
      <dgm:spPr/>
      <dgm:t>
        <a:bodyPr/>
        <a:lstStyle/>
        <a:p>
          <a:endParaRPr lang="en-US"/>
        </a:p>
      </dgm:t>
    </dgm:pt>
    <dgm:pt modelId="{7B4B17A8-F910-654D-9569-C9BB37E71FAF}">
      <dgm:prSet/>
      <dgm:spPr/>
      <dgm:t>
        <a:bodyPr/>
        <a:lstStyle/>
        <a:p>
          <a:pPr>
            <a:buFont typeface="Arial" panose="020B0604020202020204" pitchFamily="34" charset="0"/>
            <a:buChar char="•"/>
          </a:pPr>
          <a:r>
            <a:rPr lang="en-US" dirty="0"/>
            <a:t>Since system developers face less burden, development costs are reduced</a:t>
          </a:r>
        </a:p>
      </dgm:t>
    </dgm:pt>
    <dgm:pt modelId="{4D259DE0-77CE-754A-B6D0-27F5867DE022}" type="parTrans" cxnId="{BE2B85C1-14D1-3248-BB10-D5B201BD106C}">
      <dgm:prSet/>
      <dgm:spPr/>
      <dgm:t>
        <a:bodyPr/>
        <a:lstStyle/>
        <a:p>
          <a:endParaRPr lang="en-US"/>
        </a:p>
      </dgm:t>
    </dgm:pt>
    <dgm:pt modelId="{86EFCC9E-9D3D-B840-9013-98309FD41C52}" type="sibTrans" cxnId="{BE2B85C1-14D1-3248-BB10-D5B201BD106C}">
      <dgm:prSet/>
      <dgm:spPr/>
      <dgm:t>
        <a:bodyPr/>
        <a:lstStyle/>
        <a:p>
          <a:endParaRPr lang="en-US"/>
        </a:p>
      </dgm:t>
    </dgm:pt>
    <dgm:pt modelId="{E3EBAD7F-F166-2D4A-82F2-267F610B5026}" type="pres">
      <dgm:prSet presAssocID="{47960BF0-B13E-494A-ABAB-FE72382D7782}" presName="Name0" presStyleCnt="0">
        <dgm:presLayoutVars>
          <dgm:dir/>
          <dgm:animLvl val="lvl"/>
          <dgm:resizeHandles val="exact"/>
        </dgm:presLayoutVars>
      </dgm:prSet>
      <dgm:spPr/>
    </dgm:pt>
    <dgm:pt modelId="{B80706E2-B1B5-EB40-B5EE-2DF3DFEF3D5F}" type="pres">
      <dgm:prSet presAssocID="{FAEBA261-144A-2D47-B8AB-F45F63043DA0}" presName="composite" presStyleCnt="0"/>
      <dgm:spPr/>
    </dgm:pt>
    <dgm:pt modelId="{E3659973-2BE3-1546-B1C6-35CDF2BE9B87}" type="pres">
      <dgm:prSet presAssocID="{FAEBA261-144A-2D47-B8AB-F45F63043DA0}" presName="parTx" presStyleLbl="alignNode1" presStyleIdx="0" presStyleCnt="2" custLinFactNeighborX="-74496" custLinFactNeighborY="-8043">
        <dgm:presLayoutVars>
          <dgm:chMax val="0"/>
          <dgm:chPref val="0"/>
          <dgm:bulletEnabled val="1"/>
        </dgm:presLayoutVars>
      </dgm:prSet>
      <dgm:spPr/>
    </dgm:pt>
    <dgm:pt modelId="{2D4DD2AD-87DF-FD4C-AAE5-79533549465C}" type="pres">
      <dgm:prSet presAssocID="{FAEBA261-144A-2D47-B8AB-F45F63043DA0}" presName="desTx" presStyleLbl="alignAccFollowNode1" presStyleIdx="0" presStyleCnt="2">
        <dgm:presLayoutVars>
          <dgm:bulletEnabled val="1"/>
        </dgm:presLayoutVars>
      </dgm:prSet>
      <dgm:spPr/>
    </dgm:pt>
    <dgm:pt modelId="{13543ED6-FDA6-F44A-BA0B-5CA9C42549B7}" type="pres">
      <dgm:prSet presAssocID="{3480CC7A-2A8A-0349-AAF5-2944D77A7E6A}" presName="space" presStyleCnt="0"/>
      <dgm:spPr/>
    </dgm:pt>
    <dgm:pt modelId="{1529FC40-89AF-BE4D-BE25-1BBCD7E7FF7F}" type="pres">
      <dgm:prSet presAssocID="{107D9360-B7B7-C842-8F22-ED8B04792D44}" presName="composite" presStyleCnt="0"/>
      <dgm:spPr/>
    </dgm:pt>
    <dgm:pt modelId="{4AC2C668-F3CE-2244-AB0B-0DF3255E293D}" type="pres">
      <dgm:prSet presAssocID="{107D9360-B7B7-C842-8F22-ED8B04792D44}" presName="parTx" presStyleLbl="alignNode1" presStyleIdx="1" presStyleCnt="2">
        <dgm:presLayoutVars>
          <dgm:chMax val="0"/>
          <dgm:chPref val="0"/>
          <dgm:bulletEnabled val="1"/>
        </dgm:presLayoutVars>
      </dgm:prSet>
      <dgm:spPr/>
    </dgm:pt>
    <dgm:pt modelId="{4E15481F-392E-DA45-A7A2-A749187A5DDA}" type="pres">
      <dgm:prSet presAssocID="{107D9360-B7B7-C842-8F22-ED8B04792D44}" presName="desTx" presStyleLbl="alignAccFollowNode1" presStyleIdx="1" presStyleCnt="2">
        <dgm:presLayoutVars>
          <dgm:bulletEnabled val="1"/>
        </dgm:presLayoutVars>
      </dgm:prSet>
      <dgm:spPr/>
    </dgm:pt>
  </dgm:ptLst>
  <dgm:cxnLst>
    <dgm:cxn modelId="{FEA7EA05-2E6B-994D-981C-50A18D86F5E8}" srcId="{107D9360-B7B7-C842-8F22-ED8B04792D44}" destId="{467A1FCC-F1ED-F148-B7D5-B0DE1C06FC0A}" srcOrd="0" destOrd="0" parTransId="{8C870C37-0813-EA45-910E-4ADBB518C49E}" sibTransId="{4A043551-58D9-0E4D-B650-14575AE1A671}"/>
    <dgm:cxn modelId="{064EE425-4F86-6A4F-94BE-01A55D315383}" type="presOf" srcId="{467A1FCC-F1ED-F148-B7D5-B0DE1C06FC0A}" destId="{4E15481F-392E-DA45-A7A2-A749187A5DDA}" srcOrd="0" destOrd="0" presId="urn:microsoft.com/office/officeart/2005/8/layout/hList1"/>
    <dgm:cxn modelId="{0C3B314D-73EE-574F-AAD6-1C47E1BC1FEF}" type="presOf" srcId="{A2B16147-5D30-584B-B0AE-2657299C72B9}" destId="{2D4DD2AD-87DF-FD4C-AAE5-79533549465C}" srcOrd="0" destOrd="1" presId="urn:microsoft.com/office/officeart/2005/8/layout/hList1"/>
    <dgm:cxn modelId="{95982F55-554B-EB42-B3BC-AF12F4389A2F}" type="presOf" srcId="{47960BF0-B13E-494A-ABAB-FE72382D7782}" destId="{E3EBAD7F-F166-2D4A-82F2-267F610B5026}" srcOrd="0" destOrd="0" presId="urn:microsoft.com/office/officeart/2005/8/layout/hList1"/>
    <dgm:cxn modelId="{E2F98A7B-5074-9A4D-8016-83E6AA0ABCEC}" srcId="{FAEBA261-144A-2D47-B8AB-F45F63043DA0}" destId="{A2B16147-5D30-584B-B0AE-2657299C72B9}" srcOrd="1" destOrd="0" parTransId="{E132E987-CFDD-DA42-95F5-8B8F50AA5F4C}" sibTransId="{0CD309D8-A6C5-2A4A-9029-8E9BEF61C4AE}"/>
    <dgm:cxn modelId="{F7D69094-0DE0-5949-910F-15AFD0A13673}" srcId="{FAEBA261-144A-2D47-B8AB-F45F63043DA0}" destId="{0BC04BA4-E5C7-5C46-8259-B89808343BE1}" srcOrd="0" destOrd="0" parTransId="{6AD38632-65E2-794D-B317-A4AD5122D5D7}" sibTransId="{2EE0D2E0-2BE1-4E4A-BBC5-5DFF860A30F2}"/>
    <dgm:cxn modelId="{3BAEF6B2-ECB0-6149-A57B-05CEC9A305E8}" type="presOf" srcId="{FAEBA261-144A-2D47-B8AB-F45F63043DA0}" destId="{E3659973-2BE3-1546-B1C6-35CDF2BE9B87}" srcOrd="0" destOrd="0" presId="urn:microsoft.com/office/officeart/2005/8/layout/hList1"/>
    <dgm:cxn modelId="{82C692B9-5B2C-5141-B535-AB25B4E5E0A2}" type="presOf" srcId="{0BC04BA4-E5C7-5C46-8259-B89808343BE1}" destId="{2D4DD2AD-87DF-FD4C-AAE5-79533549465C}" srcOrd="0" destOrd="0" presId="urn:microsoft.com/office/officeart/2005/8/layout/hList1"/>
    <dgm:cxn modelId="{C2ACAFBB-7E20-5F4D-9F3F-E7E2ADA46474}" type="presOf" srcId="{107D9360-B7B7-C842-8F22-ED8B04792D44}" destId="{4AC2C668-F3CE-2244-AB0B-0DF3255E293D}" srcOrd="0" destOrd="0" presId="urn:microsoft.com/office/officeart/2005/8/layout/hList1"/>
    <dgm:cxn modelId="{E45A98C0-4F7B-8D41-B8A7-849E9D62996B}" srcId="{47960BF0-B13E-494A-ABAB-FE72382D7782}" destId="{107D9360-B7B7-C842-8F22-ED8B04792D44}" srcOrd="1" destOrd="0" parTransId="{75223FC9-9857-8D42-B875-5C19E1B62221}" sibTransId="{0DE4291B-2C59-A94D-B33A-38E5080F8E15}"/>
    <dgm:cxn modelId="{BE2B85C1-14D1-3248-BB10-D5B201BD106C}" srcId="{107D9360-B7B7-C842-8F22-ED8B04792D44}" destId="{7B4B17A8-F910-654D-9569-C9BB37E71FAF}" srcOrd="1" destOrd="0" parTransId="{4D259DE0-77CE-754A-B6D0-27F5867DE022}" sibTransId="{86EFCC9E-9D3D-B840-9013-98309FD41C52}"/>
    <dgm:cxn modelId="{BE9A67CC-B2E2-CD47-8071-2AC0EF444B93}" srcId="{47960BF0-B13E-494A-ABAB-FE72382D7782}" destId="{FAEBA261-144A-2D47-B8AB-F45F63043DA0}" srcOrd="0" destOrd="0" parTransId="{66AD6A6D-7095-5B4C-A925-2A3957180A36}" sibTransId="{3480CC7A-2A8A-0349-AAF5-2944D77A7E6A}"/>
    <dgm:cxn modelId="{F56302D5-B888-C342-8F63-9778C0CD3ACC}" type="presOf" srcId="{7B4B17A8-F910-654D-9569-C9BB37E71FAF}" destId="{4E15481F-392E-DA45-A7A2-A749187A5DDA}" srcOrd="0" destOrd="1" presId="urn:microsoft.com/office/officeart/2005/8/layout/hList1"/>
    <dgm:cxn modelId="{04A9928B-27F9-8B48-922B-73E4BD7FA753}" type="presParOf" srcId="{E3EBAD7F-F166-2D4A-82F2-267F610B5026}" destId="{B80706E2-B1B5-EB40-B5EE-2DF3DFEF3D5F}" srcOrd="0" destOrd="0" presId="urn:microsoft.com/office/officeart/2005/8/layout/hList1"/>
    <dgm:cxn modelId="{9F607338-1E91-EA48-892C-93A14E5043AF}" type="presParOf" srcId="{B80706E2-B1B5-EB40-B5EE-2DF3DFEF3D5F}" destId="{E3659973-2BE3-1546-B1C6-35CDF2BE9B87}" srcOrd="0" destOrd="0" presId="urn:microsoft.com/office/officeart/2005/8/layout/hList1"/>
    <dgm:cxn modelId="{4ABC338D-4290-6F4E-B49B-DC3A05C5B9ED}" type="presParOf" srcId="{B80706E2-B1B5-EB40-B5EE-2DF3DFEF3D5F}" destId="{2D4DD2AD-87DF-FD4C-AAE5-79533549465C}" srcOrd="1" destOrd="0" presId="urn:microsoft.com/office/officeart/2005/8/layout/hList1"/>
    <dgm:cxn modelId="{E0DCB9CB-E920-1749-8109-4B2332EA5D16}" type="presParOf" srcId="{E3EBAD7F-F166-2D4A-82F2-267F610B5026}" destId="{13543ED6-FDA6-F44A-BA0B-5CA9C42549B7}" srcOrd="1" destOrd="0" presId="urn:microsoft.com/office/officeart/2005/8/layout/hList1"/>
    <dgm:cxn modelId="{7B680195-8260-6B4C-B9AA-BC8B61A3C445}" type="presParOf" srcId="{E3EBAD7F-F166-2D4A-82F2-267F610B5026}" destId="{1529FC40-89AF-BE4D-BE25-1BBCD7E7FF7F}" srcOrd="2" destOrd="0" presId="urn:microsoft.com/office/officeart/2005/8/layout/hList1"/>
    <dgm:cxn modelId="{6027F9E2-3AC2-0D4C-A6CA-E8885E18D348}" type="presParOf" srcId="{1529FC40-89AF-BE4D-BE25-1BBCD7E7FF7F}" destId="{4AC2C668-F3CE-2244-AB0B-0DF3255E293D}" srcOrd="0" destOrd="0" presId="urn:microsoft.com/office/officeart/2005/8/layout/hList1"/>
    <dgm:cxn modelId="{12715B93-CFA8-7343-8817-56FE2B5D7484}" type="presParOf" srcId="{1529FC40-89AF-BE4D-BE25-1BBCD7E7FF7F}" destId="{4E15481F-392E-DA45-A7A2-A749187A5DD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59973-2BE3-1546-B1C6-35CDF2BE9B87}">
      <dsp:nvSpPr>
        <dsp:cNvPr id="0" name=""/>
        <dsp:cNvSpPr/>
      </dsp:nvSpPr>
      <dsp:spPr>
        <a:xfrm>
          <a:off x="0" y="0"/>
          <a:ext cx="4816885" cy="748800"/>
        </a:xfrm>
        <a:prstGeom prst="rect">
          <a:avLst/>
        </a:prstGeom>
        <a:solidFill>
          <a:schemeClr val="accent2">
            <a:lumMod val="75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kumimoji="1" lang="en-GB" sz="2600" b="1" i="0" kern="1200" dirty="0">
              <a:latin typeface="BIZ UDPGothic" panose="020B0400000000000000" pitchFamily="34" charset="-128"/>
              <a:ea typeface="BIZ UDPGothic" panose="020B0400000000000000" pitchFamily="34" charset="-128"/>
            </a:rPr>
            <a:t>User’s Perspective</a:t>
          </a:r>
          <a:endParaRPr lang="ja-JP" sz="2600" b="1" kern="1200">
            <a:latin typeface="BIZ UDPGothic" panose="020B0400000000000000" pitchFamily="34" charset="-128"/>
            <a:ea typeface="BIZ UDPGothic" panose="020B0400000000000000" pitchFamily="34" charset="-128"/>
          </a:endParaRPr>
        </a:p>
      </dsp:txBody>
      <dsp:txXfrm>
        <a:off x="0" y="0"/>
        <a:ext cx="4816885" cy="748800"/>
      </dsp:txXfrm>
    </dsp:sp>
    <dsp:sp modelId="{2D4DD2AD-87DF-FD4C-AAE5-79533549465C}">
      <dsp:nvSpPr>
        <dsp:cNvPr id="0" name=""/>
        <dsp:cNvSpPr/>
      </dsp:nvSpPr>
      <dsp:spPr>
        <a:xfrm>
          <a:off x="50" y="781761"/>
          <a:ext cx="4816885" cy="371124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Once a user learns how to operate one IIIF-compliant digital archive, they can basically understand how to use other IIIF-compatible archives as well</a:t>
          </a:r>
          <a:endParaRPr lang="ja-JP" sz="2600" kern="1200">
            <a:solidFill>
              <a:schemeClr val="tx1">
                <a:lumMod val="75000"/>
              </a:schemeClr>
            </a:solidFill>
            <a:latin typeface="BIZ UDPGothic" panose="020B0400000000000000" pitchFamily="34" charset="-128"/>
            <a:ea typeface="BIZ UDPGothic" panose="020B0400000000000000" pitchFamily="34" charset="-128"/>
          </a:endParaRPr>
        </a:p>
        <a:p>
          <a:pPr marL="228600" lvl="1" indent="-228600" algn="l" defTabSz="1155700">
            <a:lnSpc>
              <a:spcPct val="90000"/>
            </a:lnSpc>
            <a:spcBef>
              <a:spcPct val="0"/>
            </a:spcBef>
            <a:spcAft>
              <a:spcPct val="15000"/>
            </a:spcAft>
            <a:buFont typeface="Arial" panose="020B0604020202020204" pitchFamily="34" charset="0"/>
            <a:buChar char="•"/>
          </a:pPr>
          <a:r>
            <a:rPr lang="en-US" sz="2600" kern="1200" dirty="0"/>
            <a:t>Users can choose their preferred viewer (image browsing app)</a:t>
          </a:r>
        </a:p>
      </dsp:txBody>
      <dsp:txXfrm>
        <a:off x="50" y="781761"/>
        <a:ext cx="4816885" cy="3711240"/>
      </dsp:txXfrm>
    </dsp:sp>
    <dsp:sp modelId="{4AC2C668-F3CE-2244-AB0B-0DF3255E293D}">
      <dsp:nvSpPr>
        <dsp:cNvPr id="0" name=""/>
        <dsp:cNvSpPr/>
      </dsp:nvSpPr>
      <dsp:spPr>
        <a:xfrm>
          <a:off x="5491299" y="32961"/>
          <a:ext cx="4816885" cy="748800"/>
        </a:xfrm>
        <a:prstGeom prst="rect">
          <a:avLst/>
        </a:prstGeom>
        <a:solidFill>
          <a:schemeClr val="accent3">
            <a:lumMod val="60000"/>
            <a:lumOff val="4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kumimoji="1" lang="en-GB" altLang="ja-JP" sz="2600" b="1" i="0" kern="1200" dirty="0">
              <a:latin typeface="BIZ UDPGothic" panose="020B0400000000000000" pitchFamily="34" charset="-128"/>
              <a:ea typeface="BIZ UDPGothic" panose="020B0400000000000000" pitchFamily="34" charset="-128"/>
            </a:rPr>
            <a:t>Publisher’s Perspective</a:t>
          </a:r>
          <a:endParaRPr lang="ja-JP" sz="2600" b="1" kern="1200">
            <a:latin typeface="BIZ UDPGothic" panose="020B0400000000000000" pitchFamily="34" charset="-128"/>
            <a:ea typeface="BIZ UDPGothic" panose="020B0400000000000000" pitchFamily="34" charset="-128"/>
          </a:endParaRPr>
        </a:p>
      </dsp:txBody>
      <dsp:txXfrm>
        <a:off x="5491299" y="32961"/>
        <a:ext cx="4816885" cy="748800"/>
      </dsp:txXfrm>
    </dsp:sp>
    <dsp:sp modelId="{4E15481F-392E-DA45-A7A2-A749187A5DDA}">
      <dsp:nvSpPr>
        <dsp:cNvPr id="0" name=""/>
        <dsp:cNvSpPr/>
      </dsp:nvSpPr>
      <dsp:spPr>
        <a:xfrm>
          <a:off x="5491299" y="781761"/>
          <a:ext cx="4816885" cy="3711240"/>
        </a:xfrm>
        <a:prstGeom prst="rect">
          <a:avLst/>
        </a:prstGeom>
        <a:solidFill>
          <a:schemeClr val="accent3">
            <a:tint val="40000"/>
            <a:hueOff val="0"/>
            <a:satOff val="0"/>
            <a:lumOff val="0"/>
            <a:alpha val="43735"/>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By using programs and systems that follow the IIIF standard, there’s no need to develop a viewing system from scratch</a:t>
          </a:r>
          <a:endParaRPr kumimoji="1" lang="ja-JP" altLang="en-US" sz="2600" kern="1200">
            <a:solidFill>
              <a:schemeClr val="tx1">
                <a:lumMod val="75000"/>
              </a:schemeClr>
            </a:solidFill>
            <a:latin typeface="BIZ UDPGothic" panose="020B0400000000000000" pitchFamily="34" charset="-128"/>
            <a:ea typeface="BIZ UDPGothic" panose="020B0400000000000000" pitchFamily="34" charset="-128"/>
          </a:endParaRPr>
        </a:p>
        <a:p>
          <a:pPr marL="228600" lvl="1" indent="-228600" algn="l" defTabSz="1155700">
            <a:lnSpc>
              <a:spcPct val="90000"/>
            </a:lnSpc>
            <a:spcBef>
              <a:spcPct val="0"/>
            </a:spcBef>
            <a:spcAft>
              <a:spcPct val="15000"/>
            </a:spcAft>
            <a:buFont typeface="Arial" panose="020B0604020202020204" pitchFamily="34" charset="0"/>
            <a:buChar char="•"/>
          </a:pPr>
          <a:r>
            <a:rPr lang="en-US" sz="2600" kern="1200" dirty="0"/>
            <a:t>Since system developers face less burden, development costs are reduced</a:t>
          </a:r>
        </a:p>
      </dsp:txBody>
      <dsp:txXfrm>
        <a:off x="5491299" y="781761"/>
        <a:ext cx="4816885" cy="37112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3319D-3E0E-FE58-9FF3-93EE1E0E35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a:extLst>
              <a:ext uri="{FF2B5EF4-FFF2-40B4-BE49-F238E27FC236}">
                <a16:creationId xmlns:a16="http://schemas.microsoft.com/office/drawing/2014/main" id="{4D1D12F7-C83E-4F39-2626-79410D1E56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DA5E67-A9B7-6B46-A577-880D3A4E0F27}" type="datetimeFigureOut">
              <a:rPr lang="en-JP" smtClean="0"/>
              <a:t>2026/03/30</a:t>
            </a:fld>
            <a:endParaRPr lang="en-JP"/>
          </a:p>
        </p:txBody>
      </p:sp>
      <p:sp>
        <p:nvSpPr>
          <p:cNvPr id="4" name="Footer Placeholder 3">
            <a:extLst>
              <a:ext uri="{FF2B5EF4-FFF2-40B4-BE49-F238E27FC236}">
                <a16:creationId xmlns:a16="http://schemas.microsoft.com/office/drawing/2014/main" id="{75F9C284-1236-45BF-2EB5-45783C84C4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5" name="Slide Number Placeholder 4">
            <a:extLst>
              <a:ext uri="{FF2B5EF4-FFF2-40B4-BE49-F238E27FC236}">
                <a16:creationId xmlns:a16="http://schemas.microsoft.com/office/drawing/2014/main" id="{0FB04522-34AF-7C04-A5B3-AEB5C94FF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939865-7622-3B4A-8D25-DCF8A5AC3340}" type="slidenum">
              <a:rPr lang="en-JP" smtClean="0"/>
              <a:t>‹#›</a:t>
            </a:fld>
            <a:endParaRPr lang="en-JP"/>
          </a:p>
        </p:txBody>
      </p:sp>
    </p:spTree>
    <p:extLst>
      <p:ext uri="{BB962C8B-B14F-4D97-AF65-F5344CB8AC3E}">
        <p14:creationId xmlns:p14="http://schemas.microsoft.com/office/powerpoint/2010/main" val="2532048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902BD-5CF3-5248-8135-8AE100EA8CC9}" type="datetimeFigureOut">
              <a:rPr lang="en-JP" smtClean="0"/>
              <a:t>2026/03/30</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C94E5-F37B-7848-962C-02641A38FA1D}" type="slidenum">
              <a:rPr lang="en-JP" smtClean="0"/>
              <a:t>‹#›</a:t>
            </a:fld>
            <a:endParaRPr lang="en-JP"/>
          </a:p>
        </p:txBody>
      </p:sp>
    </p:spTree>
    <p:extLst>
      <p:ext uri="{BB962C8B-B14F-4D97-AF65-F5344CB8AC3E}">
        <p14:creationId xmlns:p14="http://schemas.microsoft.com/office/powerpoint/2010/main" val="389764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Topic:</a:t>
            </a:r>
            <a:r>
              <a:rPr lang="en-GB" dirty="0"/>
              <a:t>Introduction</a:t>
            </a:r>
          </a:p>
          <a:p>
            <a:r>
              <a:rPr lang="en-GB" dirty="0" err="1"/>
              <a:t>Voice:Joanna</a:t>
            </a:r>
            <a:endParaRPr lang="en-JP" dirty="0"/>
          </a:p>
          <a:p>
            <a:endParaRPr lang="en-JP" dirty="0"/>
          </a:p>
          <a:p>
            <a:r>
              <a:rPr lang="en-JP" dirty="0"/>
              <a:t>```text</a:t>
            </a:r>
          </a:p>
          <a:p>
            <a:r>
              <a:rPr lang="en-US" dirty="0"/>
              <a:t>This chapter provides an overview of triple I F.</a:t>
            </a:r>
          </a:p>
          <a:p>
            <a:r>
              <a:rPr lang="en-JP" dirty="0"/>
              <a:t>```</a:t>
            </a:r>
          </a:p>
          <a:p>
            <a:endParaRPr lang="en-JP" dirty="0"/>
          </a:p>
          <a:p>
            <a:endParaRPr lang="en-JP" dirty="0"/>
          </a:p>
          <a:p>
            <a:r>
              <a:rPr lang="en-JP" dirty="0"/>
              <a:t>```description</a:t>
            </a:r>
          </a:p>
          <a:p>
            <a:r>
              <a:rPr lang="en-US" dirty="0"/>
              <a:t>This chapter provides an overview of IIIF.</a:t>
            </a:r>
          </a:p>
          <a:p>
            <a:r>
              <a:rPr lang="en-JP" dirty="0"/>
              <a:t>```</a:t>
            </a:r>
          </a:p>
        </p:txBody>
      </p:sp>
      <p:sp>
        <p:nvSpPr>
          <p:cNvPr id="4" name="Slide Number Placeholder 3"/>
          <p:cNvSpPr>
            <a:spLocks noGrp="1"/>
          </p:cNvSpPr>
          <p:nvPr>
            <p:ph type="sldNum" sz="quarter" idx="5"/>
          </p:nvPr>
        </p:nvSpPr>
        <p:spPr/>
        <p:txBody>
          <a:bodyPr/>
          <a:lstStyle/>
          <a:p>
            <a:fld id="{699C94E5-F37B-7848-962C-02641A38FA1D}" type="slidenum">
              <a:rPr lang="en-JP" smtClean="0"/>
              <a:t>1</a:t>
            </a:fld>
            <a:endParaRPr lang="en-JP"/>
          </a:p>
        </p:txBody>
      </p:sp>
    </p:spTree>
    <p:extLst>
      <p:ext uri="{BB962C8B-B14F-4D97-AF65-F5344CB8AC3E}">
        <p14:creationId xmlns:p14="http://schemas.microsoft.com/office/powerpoint/2010/main" val="282507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Helvetica Neue" panose="02000503000000020004" pitchFamily="2" charset="0"/>
              </a:rPr>
              <a:t>Topic:</a:t>
            </a:r>
            <a:r>
              <a:rPr kumimoji="1" lang="en-GB" altLang="ja-JP" sz="1000" dirty="0"/>
              <a:t>Benefits of the IIIF Framework</a:t>
            </a:r>
          </a:p>
          <a:p>
            <a:r>
              <a:rPr kumimoji="1" lang="en-GB" altLang="ja-JP" sz="1000" dirty="0" err="1">
                <a:effectLst/>
                <a:latin typeface="Helvetica Neue" panose="02000503000000020004" pitchFamily="2" charset="0"/>
              </a:rPr>
              <a:t>Voice:Joanna</a:t>
            </a:r>
            <a:endParaRPr kumimoji="1" lang="en-GB" altLang="ja-JP" sz="1000" dirty="0">
              <a:effectLst/>
              <a:latin typeface="Helvetica Neue" panose="02000503000000020004" pitchFamily="2" charset="0"/>
            </a:endParaRP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text</a:t>
            </a:r>
          </a:p>
          <a:p>
            <a:r>
              <a:rPr lang="en-GB" altLang="ja-JP" b="0" i="0" dirty="0">
                <a:solidFill>
                  <a:srgbClr val="374151"/>
                </a:solidFill>
                <a:effectLst/>
                <a:latin typeface="Söhne"/>
              </a:rPr>
              <a:t>The second is the support for high-resolution images. </a:t>
            </a:r>
          </a:p>
          <a:p>
            <a:r>
              <a:rPr lang="en-GB" altLang="ja-JP" b="0" i="0" dirty="0">
                <a:solidFill>
                  <a:srgbClr val="374151"/>
                </a:solidFill>
                <a:effectLst/>
                <a:latin typeface="Söhne"/>
              </a:rPr>
              <a:t>Even large images can be displayed efficiently, and their details are clearly visible. </a:t>
            </a:r>
            <a:endParaRPr lang="en-US" altLang="ja-JP" b="0" i="0" dirty="0">
              <a:solidFill>
                <a:srgbClr val="374151"/>
              </a:solidFill>
              <a:effectLst/>
              <a:latin typeface="Söhne"/>
            </a:endParaRPr>
          </a:p>
          <a:p>
            <a:r>
              <a:rPr lang="en-US" altLang="ja-JP" sz="1000" dirty="0">
                <a:effectLst/>
                <a:latin typeface="Helvetica Neue" panose="02000503000000020004" pitchFamily="2" charset="0"/>
              </a:rPr>
              <a:t>```</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description</a:t>
            </a:r>
          </a:p>
          <a:p>
            <a:r>
              <a:rPr lang="en-GB" altLang="ja-JP" b="0" i="0" dirty="0">
                <a:solidFill>
                  <a:srgbClr val="374151"/>
                </a:solidFill>
                <a:effectLst/>
                <a:latin typeface="Söhne"/>
              </a:rPr>
              <a:t>The second is the support for high-resolution images.</a:t>
            </a:r>
          </a:p>
          <a:p>
            <a:r>
              <a:rPr lang="en-GB" altLang="ja-JP" b="0" i="0" dirty="0">
                <a:solidFill>
                  <a:srgbClr val="374151"/>
                </a:solidFill>
                <a:effectLst/>
                <a:latin typeface="Söhne"/>
              </a:rPr>
              <a:t>Even large images can be displayed efficiently, and their details are clearly visible</a:t>
            </a:r>
            <a:endParaRPr lang="en-US" altLang="ja-JP" b="0" i="0" dirty="0">
              <a:solidFill>
                <a:srgbClr val="374151"/>
              </a:solidFill>
              <a:effectLst/>
              <a:latin typeface="Söhne"/>
            </a:endParaRPr>
          </a:p>
          <a:p>
            <a:r>
              <a:rPr lang="en-US" altLang="ja-JP" sz="1000" dirty="0">
                <a:effectLst/>
                <a:latin typeface="Helvetica Neue" panose="02000503000000020004" pitchFamily="2" charset="0"/>
              </a:rPr>
              <a:t>```</a:t>
            </a:r>
          </a:p>
        </p:txBody>
      </p:sp>
      <p:sp>
        <p:nvSpPr>
          <p:cNvPr id="4" name="Slide Number Placeholder 3"/>
          <p:cNvSpPr>
            <a:spLocks noGrp="1"/>
          </p:cNvSpPr>
          <p:nvPr>
            <p:ph type="sldNum" sz="quarter" idx="5"/>
          </p:nvPr>
        </p:nvSpPr>
        <p:spPr/>
        <p:txBody>
          <a:bodyPr/>
          <a:lstStyle/>
          <a:p>
            <a:fld id="{699C94E5-F37B-7848-962C-02641A38FA1D}" type="slidenum">
              <a:rPr lang="en-JP" smtClean="0"/>
              <a:t>10</a:t>
            </a:fld>
            <a:endParaRPr lang="en-JP"/>
          </a:p>
        </p:txBody>
      </p:sp>
    </p:spTree>
    <p:extLst>
      <p:ext uri="{BB962C8B-B14F-4D97-AF65-F5344CB8AC3E}">
        <p14:creationId xmlns:p14="http://schemas.microsoft.com/office/powerpoint/2010/main" val="292251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Helvetica Neue" panose="02000503000000020004" pitchFamily="2" charset="0"/>
              </a:rPr>
              <a:t>Topic:</a:t>
            </a:r>
            <a:r>
              <a:rPr kumimoji="1" lang="en-GB" altLang="ja-JP" sz="1000" dirty="0"/>
              <a:t>Benefits of the IIIF Framework</a:t>
            </a:r>
          </a:p>
          <a:p>
            <a:r>
              <a:rPr kumimoji="1" lang="en-GB" altLang="ja-JP" sz="1000" dirty="0" err="1">
                <a:effectLst/>
                <a:latin typeface="Helvetica Neue" panose="02000503000000020004" pitchFamily="2" charset="0"/>
              </a:rPr>
              <a:t>Voice:Joanna</a:t>
            </a:r>
            <a:endParaRPr kumimoji="1" lang="en-GB" altLang="ja-JP" sz="1000" dirty="0">
              <a:effectLst/>
              <a:latin typeface="Helvetica Neue" panose="02000503000000020004" pitchFamily="2" charset="0"/>
            </a:endParaRP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text</a:t>
            </a:r>
          </a:p>
          <a:p>
            <a:r>
              <a:rPr lang="en-US" sz="1000" dirty="0"/>
              <a:t>Even large-sized materials like maps, which are difficult to view on a monitor screen, can be closely examined by zooming in, if they are stored as high-resolution images.</a:t>
            </a:r>
          </a:p>
          <a:p>
            <a:r>
              <a:rPr lang="en-US" altLang="ja-JP" sz="1000" dirty="0">
                <a:effectLst/>
                <a:latin typeface="Helvetica Neue" panose="02000503000000020004" pitchFamily="2" charset="0"/>
              </a:rPr>
              <a:t>```</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description</a:t>
            </a:r>
          </a:p>
          <a:p>
            <a:r>
              <a:rPr lang="en-US" sz="1200" dirty="0"/>
              <a:t>Even large-sized materials like maps, which are difficult to view on a monitor screen, can be closely examined by zooming in, if they are stored as high-resolution images.</a:t>
            </a:r>
          </a:p>
          <a:p>
            <a:r>
              <a:rPr lang="en-US" altLang="ja-JP" sz="1000" dirty="0">
                <a:effectLst/>
                <a:latin typeface="Helvetica Neue" panose="02000503000000020004" pitchFamily="2" charset="0"/>
              </a:rPr>
              <a:t>```</a:t>
            </a:r>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11</a:t>
            </a:fld>
            <a:endParaRPr lang="en-JP"/>
          </a:p>
        </p:txBody>
      </p:sp>
    </p:spTree>
    <p:extLst>
      <p:ext uri="{BB962C8B-B14F-4D97-AF65-F5344CB8AC3E}">
        <p14:creationId xmlns:p14="http://schemas.microsoft.com/office/powerpoint/2010/main" val="180466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Helvetica Neue" panose="02000503000000020004" pitchFamily="2" charset="0"/>
              </a:rPr>
              <a:t>Topic:</a:t>
            </a:r>
            <a:r>
              <a:rPr kumimoji="1" lang="en-GB" altLang="ja-JP" sz="1000" dirty="0"/>
              <a:t>Benefits of the IIIF Framework</a:t>
            </a:r>
          </a:p>
          <a:p>
            <a:r>
              <a:rPr kumimoji="1" lang="en-GB" altLang="ja-JP" sz="1000" dirty="0" err="1">
                <a:effectLst/>
                <a:latin typeface="Helvetica Neue" panose="02000503000000020004" pitchFamily="2" charset="0"/>
              </a:rPr>
              <a:t>Voice:Joanna</a:t>
            </a:r>
            <a:endParaRPr kumimoji="1" lang="en-GB" altLang="ja-JP" sz="1000" dirty="0">
              <a:effectLst/>
              <a:latin typeface="Helvetica Neue" panose="02000503000000020004" pitchFamily="2" charset="0"/>
            </a:endParaRP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text</a:t>
            </a:r>
          </a:p>
          <a:p>
            <a:r>
              <a:rPr lang="en-GB" altLang="ja-JP" b="0" i="0" dirty="0">
                <a:solidFill>
                  <a:srgbClr val="374151"/>
                </a:solidFill>
                <a:effectLst/>
                <a:latin typeface="Söhne"/>
              </a:rPr>
              <a:t>The third benefit is flexible display features.</a:t>
            </a:r>
          </a:p>
          <a:p>
            <a:r>
              <a:rPr lang="en-GB" altLang="ja-JP" b="0" i="0" dirty="0">
                <a:solidFill>
                  <a:srgbClr val="374151"/>
                </a:solidFill>
                <a:effectLst/>
                <a:latin typeface="Söhne"/>
              </a:rPr>
              <a:t>Users can zoom in, rotate or compare images side by side. </a:t>
            </a:r>
            <a:endParaRPr lang="en-US" altLang="ja-JP" b="0" i="0" dirty="0">
              <a:solidFill>
                <a:srgbClr val="374151"/>
              </a:solidFill>
              <a:effectLst/>
              <a:latin typeface="Söhne"/>
            </a:endParaRPr>
          </a:p>
          <a:p>
            <a:r>
              <a:rPr lang="en-US" altLang="ja-JP" sz="1000" dirty="0">
                <a:effectLst/>
                <a:latin typeface="Helvetica Neue" panose="02000503000000020004" pitchFamily="2" charset="0"/>
              </a:rPr>
              <a:t>```</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description</a:t>
            </a:r>
          </a:p>
          <a:p>
            <a:r>
              <a:rPr lang="en-GB" altLang="ja-JP" b="0" i="0" dirty="0">
                <a:solidFill>
                  <a:srgbClr val="374151"/>
                </a:solidFill>
                <a:effectLst/>
                <a:latin typeface="Söhne"/>
              </a:rPr>
              <a:t>The third benefit is flexible display features.</a:t>
            </a:r>
          </a:p>
          <a:p>
            <a:r>
              <a:rPr lang="en-GB" altLang="ja-JP" b="0" i="0" dirty="0">
                <a:solidFill>
                  <a:srgbClr val="374151"/>
                </a:solidFill>
                <a:effectLst/>
                <a:latin typeface="Söhne"/>
              </a:rPr>
              <a:t>Users can zoom in, rotate or compare images side by side. </a:t>
            </a:r>
            <a:endParaRPr lang="en-US" altLang="ja-JP" b="0" i="0" dirty="0">
              <a:solidFill>
                <a:srgbClr val="374151"/>
              </a:solidFill>
              <a:effectLst/>
              <a:latin typeface="Söhne"/>
            </a:endParaRPr>
          </a:p>
          <a:p>
            <a:r>
              <a:rPr lang="en-US" altLang="ja-JP" sz="1000" dirty="0">
                <a:effectLst/>
                <a:latin typeface="Helvetica Neue" panose="02000503000000020004" pitchFamily="2" charset="0"/>
              </a:rPr>
              <a:t>```</a:t>
            </a:r>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12</a:t>
            </a:fld>
            <a:endParaRPr lang="en-JP"/>
          </a:p>
        </p:txBody>
      </p:sp>
    </p:spTree>
    <p:extLst>
      <p:ext uri="{BB962C8B-B14F-4D97-AF65-F5344CB8AC3E}">
        <p14:creationId xmlns:p14="http://schemas.microsoft.com/office/powerpoint/2010/main" val="110309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Helvetica Neue" panose="02000503000000020004" pitchFamily="2" charset="0"/>
              </a:rPr>
              <a:t>Topic:</a:t>
            </a:r>
            <a:r>
              <a:rPr kumimoji="1" lang="en-GB" altLang="ja-JP" sz="1200" dirty="0"/>
              <a:t>Benefits of the IIIF Framework</a:t>
            </a:r>
          </a:p>
          <a:p>
            <a:r>
              <a:rPr kumimoji="1" lang="en-GB" altLang="ja-JP" sz="1200" dirty="0" err="1">
                <a:effectLst/>
                <a:latin typeface="Helvetica Neue" panose="02000503000000020004" pitchFamily="2" charset="0"/>
              </a:rPr>
              <a:t>Voice:Joanna</a:t>
            </a:r>
            <a:endParaRPr kumimoji="1" lang="en-GB" altLang="ja-JP" sz="1200"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```text</a:t>
            </a:r>
          </a:p>
          <a:p>
            <a:r>
              <a:rPr lang="en-US" dirty="0"/>
              <a:t>Some viewers include the flexible image display features that are defined in the triple I f standard.</a:t>
            </a:r>
          </a:p>
          <a:p>
            <a:r>
              <a:rPr lang="en-US" dirty="0"/>
              <a:t>In the example on screen, the map is being rotated.</a:t>
            </a:r>
          </a:p>
          <a:p>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```description</a:t>
            </a:r>
          </a:p>
          <a:p>
            <a:r>
              <a:rPr lang="en-US" dirty="0"/>
              <a:t>Some viewers include the flexible image display features that are defined in the IIIF standard.</a:t>
            </a:r>
          </a:p>
          <a:p>
            <a:r>
              <a:rPr lang="en-US" dirty="0"/>
              <a:t>In the example on screen, the map is being rotated.</a:t>
            </a:r>
          </a:p>
          <a:p>
            <a:r>
              <a:rPr lang="en-US" dirty="0">
                <a:effectLst/>
                <a:latin typeface="Helvetica Neue" panose="02000503000000020004" pitchFamily="2" charset="0"/>
              </a:rPr>
              <a:t>```</a:t>
            </a:r>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13</a:t>
            </a:fld>
            <a:endParaRPr lang="en-JP"/>
          </a:p>
        </p:txBody>
      </p:sp>
    </p:spTree>
    <p:extLst>
      <p:ext uri="{BB962C8B-B14F-4D97-AF65-F5344CB8AC3E}">
        <p14:creationId xmlns:p14="http://schemas.microsoft.com/office/powerpoint/2010/main" val="3351861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Helvetica Neue" panose="02000503000000020004" pitchFamily="2" charset="0"/>
              </a:rPr>
              <a:t>Topic:</a:t>
            </a:r>
            <a:r>
              <a:rPr kumimoji="1" lang="en-GB" altLang="ja-JP" sz="1000" dirty="0"/>
              <a:t>Benefits of the IIIF Framework</a:t>
            </a:r>
          </a:p>
          <a:p>
            <a:r>
              <a:rPr kumimoji="1" lang="en-GB" altLang="ja-JP" sz="1000" dirty="0" err="1">
                <a:effectLst/>
                <a:latin typeface="Helvetica Neue" panose="02000503000000020004" pitchFamily="2" charset="0"/>
              </a:rPr>
              <a:t>Voice:Joanna</a:t>
            </a:r>
            <a:endParaRPr kumimoji="1" lang="en-GB" altLang="ja-JP" sz="1000" dirty="0">
              <a:effectLst/>
              <a:latin typeface="Helvetica Neue" panose="02000503000000020004" pitchFamily="2" charset="0"/>
            </a:endParaRP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text</a:t>
            </a:r>
          </a:p>
          <a:p>
            <a:r>
              <a:rPr lang="en-GB" altLang="ja-JP" b="0" i="0" dirty="0">
                <a:solidFill>
                  <a:srgbClr val="374151"/>
                </a:solidFill>
                <a:effectLst/>
                <a:latin typeface="Söhne"/>
              </a:rPr>
              <a:t>The fourth benefit is annotation and sharing.  </a:t>
            </a:r>
          </a:p>
          <a:p>
            <a:r>
              <a:rPr lang="en-GB" altLang="ja-JP" b="0" i="0" dirty="0">
                <a:solidFill>
                  <a:srgbClr val="374151"/>
                </a:solidFill>
                <a:effectLst/>
                <a:latin typeface="Söhne"/>
              </a:rPr>
              <a:t>Users can add annotations to images and share them with others. </a:t>
            </a:r>
            <a:endParaRPr lang="ja-JP" altLang="en-US" b="0" i="0">
              <a:solidFill>
                <a:srgbClr val="374151"/>
              </a:solidFill>
              <a:effectLst/>
              <a:latin typeface="Söhne"/>
            </a:endParaRPr>
          </a:p>
          <a:p>
            <a:r>
              <a:rPr lang="en-US" altLang="ja-JP" sz="1000" dirty="0">
                <a:effectLst/>
                <a:latin typeface="Helvetica Neue" panose="02000503000000020004" pitchFamily="2" charset="0"/>
              </a:rPr>
              <a:t>```</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description</a:t>
            </a:r>
          </a:p>
          <a:p>
            <a:r>
              <a:rPr lang="en-GB" altLang="ja-JP" b="0" i="0" dirty="0">
                <a:solidFill>
                  <a:srgbClr val="374151"/>
                </a:solidFill>
                <a:effectLst/>
                <a:latin typeface="Söhne"/>
              </a:rPr>
              <a:t>The fourth benefit is annotation and sharing. </a:t>
            </a:r>
          </a:p>
          <a:p>
            <a:r>
              <a:rPr lang="en-GB" altLang="ja-JP" b="0" i="0" dirty="0">
                <a:solidFill>
                  <a:srgbClr val="374151"/>
                </a:solidFill>
                <a:effectLst/>
                <a:latin typeface="Söhne"/>
              </a:rPr>
              <a:t>Users can add annotations to images and share them with others. </a:t>
            </a:r>
            <a:endParaRPr lang="ja-JP" altLang="en-US" b="0" i="0">
              <a:solidFill>
                <a:srgbClr val="374151"/>
              </a:solidFill>
              <a:effectLst/>
              <a:latin typeface="Söhne"/>
            </a:endParaRPr>
          </a:p>
          <a:p>
            <a:r>
              <a:rPr lang="en-US" altLang="ja-JP" sz="1000" dirty="0">
                <a:effectLst/>
                <a:latin typeface="Helvetica Neue" panose="02000503000000020004" pitchFamily="2" charset="0"/>
              </a:rPr>
              <a:t>```</a:t>
            </a:r>
          </a:p>
          <a:p>
            <a:endParaRPr lang="en-JP" dirty="0"/>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14</a:t>
            </a:fld>
            <a:endParaRPr lang="en-JP"/>
          </a:p>
        </p:txBody>
      </p:sp>
    </p:spTree>
    <p:extLst>
      <p:ext uri="{BB962C8B-B14F-4D97-AF65-F5344CB8AC3E}">
        <p14:creationId xmlns:p14="http://schemas.microsoft.com/office/powerpoint/2010/main" val="252173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Helvetica Neue" panose="02000503000000020004" pitchFamily="2" charset="0"/>
              </a:rPr>
              <a:t>Topic:</a:t>
            </a:r>
            <a:r>
              <a:rPr kumimoji="1" lang="en-GB" altLang="ja-JP" sz="1200" dirty="0"/>
              <a:t>Benefits of the IIIF Framework</a:t>
            </a:r>
          </a:p>
          <a:p>
            <a:r>
              <a:rPr kumimoji="1" lang="en-GB" altLang="ja-JP" sz="1200" dirty="0" err="1">
                <a:effectLst/>
                <a:latin typeface="Helvetica Neue" panose="02000503000000020004" pitchFamily="2" charset="0"/>
              </a:rPr>
              <a:t>Voice:Joanna</a:t>
            </a:r>
            <a:endParaRPr kumimoji="1" lang="en-GB" altLang="ja-JP" sz="1200"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```text</a:t>
            </a:r>
          </a:p>
          <a:p>
            <a:r>
              <a:rPr lang="en-US" dirty="0"/>
              <a:t>In this example, cursive characters are displayed alongside their standard printed equivalents. This way, users can overlay annotations on the original image to assist with reading or interpretation, and can also edit them if needed.</a:t>
            </a:r>
          </a:p>
          <a:p>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```description</a:t>
            </a:r>
          </a:p>
          <a:p>
            <a:r>
              <a:rPr lang="en-US" dirty="0"/>
              <a:t>In this example, cursive characters are displayed alongside their standard printed equivalents. This way, users can overlay annotations on the original image to assist with reading or interpretation, and can also edit them if needed.</a:t>
            </a:r>
          </a:p>
          <a:p>
            <a:r>
              <a:rPr lang="en-US" dirty="0">
                <a:effectLst/>
                <a:latin typeface="Helvetica Neue" panose="02000503000000020004" pitchFamily="2" charset="0"/>
              </a:rPr>
              <a:t>```</a:t>
            </a:r>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15</a:t>
            </a:fld>
            <a:endParaRPr lang="en-JP"/>
          </a:p>
        </p:txBody>
      </p:sp>
    </p:spTree>
    <p:extLst>
      <p:ext uri="{BB962C8B-B14F-4D97-AF65-F5344CB8AC3E}">
        <p14:creationId xmlns:p14="http://schemas.microsoft.com/office/powerpoint/2010/main" val="1280881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Helvetica Neue" panose="02000503000000020004" pitchFamily="2" charset="0"/>
              </a:rPr>
              <a:t>Topic:</a:t>
            </a:r>
            <a:r>
              <a:rPr lang="en-US" dirty="0" err="1">
                <a:latin typeface="Helvetica" pitchFamily="2" charset="0"/>
              </a:rPr>
              <a:t>Examples</a:t>
            </a:r>
            <a:r>
              <a:rPr lang="en-US" dirty="0">
                <a:latin typeface="Helvetica" pitchFamily="2" charset="0"/>
              </a:rPr>
              <a:t> of IIIF images published in OUKA</a:t>
            </a:r>
          </a:p>
          <a:p>
            <a:r>
              <a:rPr lang="en-US" dirty="0" err="1">
                <a:effectLst/>
                <a:latin typeface="Helvetica" pitchFamily="2" charset="0"/>
              </a:rPr>
              <a:t>Voice:Joanna</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```text</a:t>
            </a:r>
          </a:p>
          <a:p>
            <a:r>
              <a:rPr lang="en-US" dirty="0"/>
              <a:t>Next, let us introduce several humanities-related historical materials currently published on OUKA that support triple I F.</a:t>
            </a:r>
          </a:p>
          <a:p>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```description</a:t>
            </a:r>
          </a:p>
          <a:p>
            <a:r>
              <a:rPr lang="en-US" dirty="0"/>
              <a:t>Next, let us introduce several humanities-related historical materials currently published on OUKA that support IIIF.</a:t>
            </a:r>
          </a:p>
          <a:p>
            <a:r>
              <a:rPr lang="en-US" dirty="0">
                <a:effectLst/>
                <a:latin typeface="Helvetica Neue" panose="02000503000000020004" pitchFamily="2" charset="0"/>
              </a:rPr>
              <a:t>```</a:t>
            </a:r>
          </a:p>
          <a:p>
            <a:endParaRPr lang="en-JP" dirty="0"/>
          </a:p>
          <a:p>
            <a:endParaRPr lang="en-JP" dirty="0"/>
          </a:p>
          <a:p>
            <a:endParaRPr kumimoji="1" lang="ja-JP" altLang="en-US"/>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16</a:t>
            </a:fld>
            <a:endParaRPr lang="en-JP"/>
          </a:p>
        </p:txBody>
      </p:sp>
    </p:spTree>
    <p:extLst>
      <p:ext uri="{BB962C8B-B14F-4D97-AF65-F5344CB8AC3E}">
        <p14:creationId xmlns:p14="http://schemas.microsoft.com/office/powerpoint/2010/main" val="47359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Helvetica Neue" panose="02000503000000020004" pitchFamily="2" charset="0"/>
              </a:rPr>
              <a:t>Topic:</a:t>
            </a:r>
            <a:r>
              <a:rPr lang="en-US" b="0" i="0" dirty="0" err="1">
                <a:latin typeface="Helvetica" pitchFamily="2" charset="0"/>
              </a:rPr>
              <a:t>Examples</a:t>
            </a:r>
            <a:r>
              <a:rPr lang="en-US" b="0" i="0" dirty="0">
                <a:latin typeface="Helvetica" pitchFamily="2" charset="0"/>
              </a:rPr>
              <a:t> of IIIF images published in OUKA</a:t>
            </a:r>
          </a:p>
          <a:p>
            <a:r>
              <a:rPr lang="en-US" b="0" i="0" dirty="0" err="1">
                <a:effectLst/>
                <a:latin typeface="Helvetica" pitchFamily="2" charset="0"/>
              </a:rPr>
              <a:t>Voice:Joanna</a:t>
            </a:r>
            <a:endParaRPr lang="en-US" b="0" i="0" dirty="0">
              <a:effectLst/>
              <a:latin typeface="Helvetica" pitchFamily="2" charset="0"/>
            </a:endParaRPr>
          </a:p>
          <a:p>
            <a:endParaRPr lang="en-US" b="0" i="0" dirty="0">
              <a:effectLst/>
              <a:latin typeface="Helvetica" pitchFamily="2" charset="0"/>
            </a:endParaRPr>
          </a:p>
          <a:p>
            <a:r>
              <a:rPr lang="en-US" b="0" i="0" dirty="0">
                <a:effectLst/>
                <a:latin typeface="Helvetica Neue" panose="02000503000000020004" pitchFamily="2" charset="0"/>
              </a:rPr>
              <a:t>```text</a:t>
            </a:r>
          </a:p>
          <a:p>
            <a:r>
              <a:rPr lang="en-US" b="0" i="0" dirty="0"/>
              <a:t>OUKA has already made a number of historical materials available as triple I F images.</a:t>
            </a:r>
          </a:p>
          <a:p>
            <a:r>
              <a:rPr lang="en-US" b="0" i="0" dirty="0"/>
              <a:t>For example, the Old Western Maps of Asia is a collection of maps of Asia, published in the West over a span of 300 years, from the 1570s to the 1870s. </a:t>
            </a:r>
          </a:p>
          <a:p>
            <a:r>
              <a:rPr lang="en-US" b="0" i="0" dirty="0"/>
              <a:t>The Akagi </a:t>
            </a:r>
            <a:r>
              <a:rPr lang="en-US" b="0" i="0" dirty="0" err="1"/>
              <a:t>ぶんこ</a:t>
            </a:r>
            <a:r>
              <a:rPr lang="en-US" b="0" i="0" dirty="0"/>
              <a:t> Early </a:t>
            </a:r>
            <a:r>
              <a:rPr lang="en-US" b="0" i="0" dirty="0" err="1"/>
              <a:t>じょう</a:t>
            </a:r>
            <a:r>
              <a:rPr lang="ja-JP" altLang="en-US" b="0" i="0"/>
              <a:t>　</a:t>
            </a:r>
            <a:r>
              <a:rPr lang="en-US" b="0" i="0" dirty="0" err="1"/>
              <a:t>るり</a:t>
            </a:r>
            <a:r>
              <a:rPr lang="en-US" b="0" i="0" dirty="0"/>
              <a:t> Collection is a large set of around 100 original scripts, published between 1633 and 1719.</a:t>
            </a:r>
          </a:p>
          <a:p>
            <a:r>
              <a:rPr lang="en-US" b="0" i="0" dirty="0">
                <a:effectLst/>
                <a:latin typeface="Helvetica Neue" panose="02000503000000020004" pitchFamily="2" charset="0"/>
              </a:rPr>
              <a:t>```</a:t>
            </a:r>
          </a:p>
          <a:p>
            <a:endParaRPr lang="en-US" b="0" i="0" dirty="0">
              <a:effectLst/>
              <a:latin typeface="Helvetica Neue" panose="02000503000000020004" pitchFamily="2" charset="0"/>
            </a:endParaRPr>
          </a:p>
          <a:p>
            <a:r>
              <a:rPr lang="en-US" b="0" i="0" dirty="0">
                <a:effectLst/>
                <a:latin typeface="Helvetica Neue" panose="02000503000000020004" pitchFamily="2" charset="0"/>
              </a:rPr>
              <a:t>```description</a:t>
            </a:r>
          </a:p>
          <a:p>
            <a:r>
              <a:rPr lang="en-US" b="0" i="0" dirty="0"/>
              <a:t>OUKA has already made a number of historical materials available as IIIF images.</a:t>
            </a:r>
          </a:p>
          <a:p>
            <a:r>
              <a:rPr lang="en-US" b="0" i="0" dirty="0"/>
              <a:t>For example, the Old Western Maps of Asia is a collection of maps of Asia published in the West over a span of 300 years, from the 1570s to the 1870s.</a:t>
            </a:r>
          </a:p>
          <a:p>
            <a:r>
              <a:rPr lang="en-US" b="0" i="0" dirty="0"/>
              <a:t>The Akagi Bunko Early </a:t>
            </a:r>
            <a:r>
              <a:rPr lang="en-US" b="0" i="0" dirty="0" err="1"/>
              <a:t>Jōruri</a:t>
            </a:r>
            <a:r>
              <a:rPr lang="en-US" b="0" i="0" dirty="0"/>
              <a:t> Collection is a large set of around 100 original </a:t>
            </a:r>
            <a:r>
              <a:rPr lang="en-US" b="0" i="0" dirty="0" err="1"/>
              <a:t>Kojōruri</a:t>
            </a:r>
            <a:r>
              <a:rPr lang="en-US" b="0" i="0" dirty="0"/>
              <a:t> (early </a:t>
            </a:r>
            <a:r>
              <a:rPr lang="en-US" b="0" i="0" dirty="0" err="1"/>
              <a:t>jōruri</a:t>
            </a:r>
            <a:r>
              <a:rPr lang="en-US" b="0" i="0" dirty="0"/>
              <a:t> scripts), published between 1633 and 1719.</a:t>
            </a:r>
          </a:p>
          <a:p>
            <a:r>
              <a:rPr lang="en-US" b="0" i="0" dirty="0">
                <a:effectLst/>
                <a:latin typeface="Helvetica Neue" panose="02000503000000020004" pitchFamily="2" charset="0"/>
              </a:rPr>
              <a:t>```</a:t>
            </a:r>
          </a:p>
          <a:p>
            <a:endParaRPr lang="en-JP" b="0" i="0" dirty="0"/>
          </a:p>
          <a:p>
            <a:endParaRPr lang="en-JP" b="0" i="0" dirty="0"/>
          </a:p>
        </p:txBody>
      </p:sp>
      <p:sp>
        <p:nvSpPr>
          <p:cNvPr id="4" name="Slide Number Placeholder 3"/>
          <p:cNvSpPr>
            <a:spLocks noGrp="1"/>
          </p:cNvSpPr>
          <p:nvPr>
            <p:ph type="sldNum" sz="quarter" idx="5"/>
          </p:nvPr>
        </p:nvSpPr>
        <p:spPr/>
        <p:txBody>
          <a:bodyPr/>
          <a:lstStyle/>
          <a:p>
            <a:fld id="{699C94E5-F37B-7848-962C-02641A38FA1D}" type="slidenum">
              <a:rPr lang="en-JP" smtClean="0"/>
              <a:t>17</a:t>
            </a:fld>
            <a:endParaRPr lang="en-JP"/>
          </a:p>
        </p:txBody>
      </p:sp>
    </p:spTree>
    <p:extLst>
      <p:ext uri="{BB962C8B-B14F-4D97-AF65-F5344CB8AC3E}">
        <p14:creationId xmlns:p14="http://schemas.microsoft.com/office/powerpoint/2010/main" val="2162996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Helvetica Neue" panose="02000503000000020004" pitchFamily="2" charset="0"/>
              </a:rPr>
              <a:t>Topic:</a:t>
            </a:r>
            <a:r>
              <a:rPr lang="en-US" b="0" i="0" dirty="0" err="1">
                <a:latin typeface="Helvetica" pitchFamily="2" charset="0"/>
              </a:rPr>
              <a:t>Examples</a:t>
            </a:r>
            <a:r>
              <a:rPr lang="en-US" b="0" i="0" dirty="0">
                <a:latin typeface="Helvetica" pitchFamily="2" charset="0"/>
              </a:rPr>
              <a:t> of IIIF images published in OUKA</a:t>
            </a:r>
          </a:p>
          <a:p>
            <a:r>
              <a:rPr lang="en-US" b="0" i="0" dirty="0" err="1">
                <a:effectLst/>
                <a:latin typeface="Helvetica" pitchFamily="2" charset="0"/>
              </a:rPr>
              <a:t>Voice:Joanna</a:t>
            </a:r>
            <a:endParaRPr lang="en-US" b="0" i="0" dirty="0">
              <a:effectLst/>
              <a:latin typeface="Helvetica" pitchFamily="2" charset="0"/>
            </a:endParaRPr>
          </a:p>
          <a:p>
            <a:endParaRPr lang="en-US" b="0" i="0" dirty="0">
              <a:effectLst/>
              <a:latin typeface="Helvetica" pitchFamily="2" charset="0"/>
            </a:endParaRPr>
          </a:p>
          <a:p>
            <a:r>
              <a:rPr lang="en-US" b="0" i="0" dirty="0">
                <a:effectLst/>
                <a:latin typeface="Helvetica Neue" panose="02000503000000020004" pitchFamily="2" charset="0"/>
              </a:rPr>
              <a:t>```text</a:t>
            </a:r>
          </a:p>
          <a:p>
            <a:r>
              <a:rPr lang="en-US" b="0" i="0" dirty="0"/>
              <a:t>The </a:t>
            </a:r>
            <a:r>
              <a:rPr lang="en-US" b="0" i="0" dirty="0" err="1"/>
              <a:t>かいとくどう</a:t>
            </a:r>
            <a:r>
              <a:rPr lang="en-US" b="0" i="0" dirty="0"/>
              <a:t> Library also features rare books related to the </a:t>
            </a:r>
            <a:r>
              <a:rPr lang="en-US" b="0" i="0" dirty="0" err="1"/>
              <a:t>かいとくどう</a:t>
            </a:r>
            <a:r>
              <a:rPr lang="en-US" b="0" i="0" dirty="0"/>
              <a:t> academy, held by the University of Osaka’s Library, including original manuscripts by Nakai </a:t>
            </a:r>
            <a:r>
              <a:rPr lang="en-US" b="0" i="0" dirty="0" err="1"/>
              <a:t>Chikuzan</a:t>
            </a:r>
            <a:r>
              <a:rPr lang="en-US" b="0" i="0" dirty="0"/>
              <a:t>, a prominent scholar during the </a:t>
            </a:r>
            <a:r>
              <a:rPr lang="en-US" b="0" i="0" dirty="0" err="1"/>
              <a:t>Kansei</a:t>
            </a:r>
            <a:r>
              <a:rPr lang="en-US" b="0" i="0" dirty="0"/>
              <a:t> era.</a:t>
            </a:r>
          </a:p>
          <a:p>
            <a:r>
              <a:rPr lang="en-US" b="0" i="0" dirty="0"/>
              <a:t>The Terao Hisashi Manuscript Notebooks are a collection of handwritten notes by Dr. Terao Hisashi, an astronomer active in the Meiji and </a:t>
            </a:r>
            <a:r>
              <a:rPr lang="en-US" b="0" i="0" dirty="0" err="1"/>
              <a:t>Taishō</a:t>
            </a:r>
            <a:r>
              <a:rPr lang="en-US" b="0" i="0" dirty="0"/>
              <a:t> periods and the first director of the Tokyo Astronomical Observatory. Nine volumes from the Mathematics Department Library are publicly available.</a:t>
            </a:r>
          </a:p>
          <a:p>
            <a:r>
              <a:rPr lang="en-US" b="0" i="0" dirty="0"/>
              <a:t>In addition, many rare historical materials that are otherwise difficult for the public to access are gradually being made available through triple I F.</a:t>
            </a:r>
          </a:p>
          <a:p>
            <a:r>
              <a:rPr lang="en-US" b="0" i="0" dirty="0"/>
              <a:t>We encourage you to visit the OUKA website and explore them yourself.</a:t>
            </a:r>
          </a:p>
          <a:p>
            <a:r>
              <a:rPr lang="en-US" b="0" i="0" dirty="0">
                <a:effectLst/>
                <a:latin typeface="Helvetica Neue" panose="02000503000000020004" pitchFamily="2" charset="0"/>
              </a:rPr>
              <a:t>```</a:t>
            </a:r>
          </a:p>
          <a:p>
            <a:br>
              <a:rPr lang="en-US" b="0" i="0" dirty="0">
                <a:effectLst/>
                <a:latin typeface="Helvetica Neue" panose="02000503000000020004" pitchFamily="2" charset="0"/>
              </a:rPr>
            </a:br>
            <a:endParaRPr lang="en-US" b="0" i="0" dirty="0">
              <a:effectLst/>
              <a:latin typeface="Helvetica Neue" panose="02000503000000020004" pitchFamily="2" charset="0"/>
            </a:endParaRPr>
          </a:p>
          <a:p>
            <a:r>
              <a:rPr lang="en-US" b="0" i="0" dirty="0">
                <a:effectLst/>
                <a:latin typeface="Helvetica Neue" panose="02000503000000020004" pitchFamily="2" charset="0"/>
              </a:rPr>
              <a:t>```description</a:t>
            </a:r>
          </a:p>
          <a:p>
            <a:r>
              <a:rPr lang="en-US" b="0" i="0" dirty="0"/>
              <a:t>The </a:t>
            </a:r>
            <a:r>
              <a:rPr lang="en-US" b="0" i="0" dirty="0" err="1"/>
              <a:t>Kaitokudō</a:t>
            </a:r>
            <a:r>
              <a:rPr lang="en-US" b="0" i="0" dirty="0"/>
              <a:t> Library also features rare books related to the </a:t>
            </a:r>
            <a:r>
              <a:rPr lang="en-US" b="0" i="0" dirty="0" err="1"/>
              <a:t>Kaitokudō</a:t>
            </a:r>
            <a:r>
              <a:rPr lang="en-US" b="0" i="0" dirty="0"/>
              <a:t> academy, held by the Osaka University Library, including original manuscripts by Nakai </a:t>
            </a:r>
            <a:r>
              <a:rPr lang="en-US" b="0" i="0" dirty="0" err="1"/>
              <a:t>Chikuzan</a:t>
            </a:r>
            <a:r>
              <a:rPr lang="en-US" b="0" i="0" dirty="0"/>
              <a:t>, a prominent scholar during the </a:t>
            </a:r>
            <a:r>
              <a:rPr lang="en-US" b="0" i="0" dirty="0" err="1"/>
              <a:t>Kansei</a:t>
            </a:r>
            <a:r>
              <a:rPr lang="en-US" b="0" i="0" dirty="0"/>
              <a:t> era.</a:t>
            </a:r>
          </a:p>
          <a:p>
            <a:r>
              <a:rPr lang="en-US" b="0" i="0" dirty="0"/>
              <a:t>The Terao Hisashi Manuscript Notebooks are a collection of handwritten notes by Dr. Terao Hisashi, an astronomer active in the Meiji and </a:t>
            </a:r>
            <a:r>
              <a:rPr lang="en-US" b="0" i="0" dirty="0" err="1"/>
              <a:t>Taishō</a:t>
            </a:r>
            <a:r>
              <a:rPr lang="en-US" b="0" i="0" dirty="0"/>
              <a:t> periods and the first director of the Tokyo Astronomical Observatory. Nine volumes from the Mathematics Department Library are publicly available.</a:t>
            </a:r>
          </a:p>
          <a:p>
            <a:r>
              <a:rPr lang="en-US" b="0" i="0" dirty="0"/>
              <a:t>In addition, many rare historical materials that are otherwise difficult for the public to access are gradually being made available through IIIF.</a:t>
            </a:r>
          </a:p>
          <a:p>
            <a:r>
              <a:rPr lang="en-US" b="0" i="0" dirty="0"/>
              <a:t>We encourage you to visit the OUKA website and explore them yourself.</a:t>
            </a:r>
          </a:p>
          <a:p>
            <a:r>
              <a:rPr lang="en-US" b="0" i="0" dirty="0">
                <a:effectLst/>
                <a:latin typeface="Helvetica Neue" panose="02000503000000020004" pitchFamily="2" charset="0"/>
              </a:rPr>
              <a:t>```</a:t>
            </a:r>
          </a:p>
          <a:p>
            <a:endParaRPr lang="en-JP" b="0" i="0" dirty="0"/>
          </a:p>
        </p:txBody>
      </p:sp>
      <p:sp>
        <p:nvSpPr>
          <p:cNvPr id="4" name="Slide Number Placeholder 3"/>
          <p:cNvSpPr>
            <a:spLocks noGrp="1"/>
          </p:cNvSpPr>
          <p:nvPr>
            <p:ph type="sldNum" sz="quarter" idx="5"/>
          </p:nvPr>
        </p:nvSpPr>
        <p:spPr/>
        <p:txBody>
          <a:bodyPr/>
          <a:lstStyle/>
          <a:p>
            <a:fld id="{699C94E5-F37B-7848-962C-02641A38FA1D}" type="slidenum">
              <a:rPr lang="en-JP" smtClean="0"/>
              <a:t>18</a:t>
            </a:fld>
            <a:endParaRPr lang="en-JP"/>
          </a:p>
        </p:txBody>
      </p:sp>
    </p:spTree>
    <p:extLst>
      <p:ext uri="{BB962C8B-B14F-4D97-AF65-F5344CB8AC3E}">
        <p14:creationId xmlns:p14="http://schemas.microsoft.com/office/powerpoint/2010/main" val="634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JP" dirty="0"/>
              <a:t>Topic:</a:t>
            </a:r>
            <a:r>
              <a:rPr lang="en-GB" dirty="0"/>
              <a:t>Introduction</a:t>
            </a:r>
          </a:p>
          <a:p>
            <a:r>
              <a:rPr lang="en-GB" dirty="0" err="1"/>
              <a:t>Voice:Joanna</a:t>
            </a:r>
            <a:endParaRPr lang="en-JP" dirty="0"/>
          </a:p>
          <a:p>
            <a:endParaRPr lang="en-JP" dirty="0"/>
          </a:p>
          <a:p>
            <a:r>
              <a:rPr lang="en-JP" dirty="0"/>
              <a:t>```text</a:t>
            </a:r>
            <a:endParaRPr lang="en-US" dirty="0"/>
          </a:p>
          <a:p>
            <a:r>
              <a:rPr lang="en-US" dirty="0"/>
              <a:t>Before that, we will briefly explain what a digital archive is, and highlight some of the recent challenges regarding the construction and use of digital archives.</a:t>
            </a:r>
          </a:p>
          <a:p>
            <a:r>
              <a:rPr lang="en-US" dirty="0"/>
              <a:t>Next, we will provide an overview of the triple </a:t>
            </a:r>
            <a:r>
              <a:rPr lang="en-US" dirty="0" err="1"/>
              <a:t>i</a:t>
            </a:r>
            <a:r>
              <a:rPr lang="en-US" dirty="0"/>
              <a:t> f framework, which allows for the effective use of images and videos over the internet, and briefly introduce what it can do.</a:t>
            </a:r>
          </a:p>
          <a:p>
            <a:r>
              <a:rPr lang="en-US" dirty="0"/>
              <a:t>Finally, we will present examples of triple I F images currently published in the University of Osaka’s institutional repository OUKA, particularly in the humanities.</a:t>
            </a:r>
          </a:p>
          <a:p>
            <a:r>
              <a:rPr lang="en-JP" dirty="0"/>
              <a:t>```</a:t>
            </a:r>
          </a:p>
          <a:p>
            <a:endParaRPr lang="en-JP" dirty="0"/>
          </a:p>
          <a:p>
            <a:r>
              <a:rPr lang="en-JP" dirty="0"/>
              <a:t>```description</a:t>
            </a:r>
          </a:p>
          <a:p>
            <a:r>
              <a:rPr lang="en-US" dirty="0"/>
              <a:t>Before that, we will briefly explain what a digital archive is and highlight some of the recent challenges regarding the construction and use of digital archives.</a:t>
            </a:r>
          </a:p>
          <a:p>
            <a:r>
              <a:rPr lang="en-US" dirty="0"/>
              <a:t>Next, we will provide an overview of the triple </a:t>
            </a:r>
            <a:r>
              <a:rPr lang="en-US" dirty="0" err="1"/>
              <a:t>i</a:t>
            </a:r>
            <a:r>
              <a:rPr lang="en-US" dirty="0"/>
              <a:t> f framework, which allows for the effective use of images and videos over the internet, and briefly introduce what it can do.</a:t>
            </a:r>
          </a:p>
          <a:p>
            <a:r>
              <a:rPr lang="en-US" dirty="0"/>
              <a:t>Finally, we will present examples of IIIF images currently published in the University of Osaka’s institutional repository OUKA, particularly in the humanities.</a:t>
            </a:r>
          </a:p>
          <a:p>
            <a:r>
              <a:rPr lang="en-JP" dirty="0"/>
              <a:t>```</a:t>
            </a:r>
          </a:p>
        </p:txBody>
      </p:sp>
      <p:sp>
        <p:nvSpPr>
          <p:cNvPr id="4" name="スライド番号プレースホルダー 3"/>
          <p:cNvSpPr>
            <a:spLocks noGrp="1"/>
          </p:cNvSpPr>
          <p:nvPr>
            <p:ph type="sldNum" sz="quarter" idx="5"/>
          </p:nvPr>
        </p:nvSpPr>
        <p:spPr/>
        <p:txBody>
          <a:bodyPr/>
          <a:lstStyle/>
          <a:p>
            <a:fld id="{699C94E5-F37B-7848-962C-02641A38FA1D}" type="slidenum">
              <a:rPr lang="en-JP" smtClean="0"/>
              <a:t>2</a:t>
            </a:fld>
            <a:endParaRPr lang="en-JP"/>
          </a:p>
        </p:txBody>
      </p:sp>
    </p:spTree>
    <p:extLst>
      <p:ext uri="{BB962C8B-B14F-4D97-AF65-F5344CB8AC3E}">
        <p14:creationId xmlns:p14="http://schemas.microsoft.com/office/powerpoint/2010/main" val="391403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Topic:</a:t>
            </a:r>
            <a:r>
              <a:rPr lang="en-GB" altLang="ja-JP" dirty="0">
                <a:effectLst/>
                <a:latin typeface="Helvetica Neue" panose="02000503000000020004" pitchFamily="2" charset="0"/>
              </a:rPr>
              <a:t>What are digital archives?</a:t>
            </a:r>
          </a:p>
          <a:p>
            <a:r>
              <a:rPr lang="en-GB" altLang="ja-JP" dirty="0" err="1">
                <a:effectLst/>
                <a:latin typeface="Helvetica Neue" panose="02000503000000020004" pitchFamily="2" charset="0"/>
              </a:rPr>
              <a:t>Voice:Joanna</a:t>
            </a:r>
            <a:endParaRPr lang="en-US" altLang="ja-JP" dirty="0">
              <a:effectLst/>
              <a:latin typeface="Helvetica Neue" panose="02000503000000020004" pitchFamily="2" charset="0"/>
            </a:endParaRPr>
          </a:p>
          <a:p>
            <a:endParaRPr lang="en-US" altLang="ja-JP" dirty="0">
              <a:effectLst/>
              <a:latin typeface="Helvetica Neue" panose="02000503000000020004" pitchFamily="2" charset="0"/>
            </a:endParaRPr>
          </a:p>
          <a:p>
            <a:r>
              <a:rPr lang="en-US" altLang="ja-JP" dirty="0">
                <a:effectLst/>
                <a:latin typeface="Helvetica Neue" panose="02000503000000020004" pitchFamily="2" charset="0"/>
              </a:rPr>
              <a:t>```</a:t>
            </a:r>
            <a:r>
              <a:rPr lang="en-US" dirty="0">
                <a:effectLst/>
                <a:latin typeface="Helvetica Neue" panose="02000503000000020004" pitchFamily="2" charset="0"/>
              </a:rPr>
              <a:t>text</a:t>
            </a:r>
          </a:p>
          <a:p>
            <a:r>
              <a:rPr lang="en-US" dirty="0"/>
              <a:t>There are websites known as “digital archives”, where many companies and research institutions are digitizing and publishing materials, such as important documents and cultural assets. Exhibiting the originals poses risks such as theft and damage, so on-site exhibitions were inevitably limited, leading to reduced accessibility and recognition by the public. However, by publishing digital archives online, the materials become accessible by anyone, allowing a wider audience to view them and therefore increasing public awareness.</a:t>
            </a:r>
          </a:p>
          <a:p>
            <a:r>
              <a:rPr lang="en-US" altLang="ja-JP" dirty="0">
                <a:effectLst/>
                <a:latin typeface="Helvetica Neue" panose="02000503000000020004" pitchFamily="2" charset="0"/>
              </a:rPr>
              <a:t>```</a:t>
            </a:r>
          </a:p>
          <a:p>
            <a:endParaRPr lang="en-US" altLang="ja-JP" dirty="0">
              <a:effectLst/>
              <a:latin typeface="Helvetica Neue" panose="02000503000000020004" pitchFamily="2" charset="0"/>
            </a:endParaRPr>
          </a:p>
          <a:p>
            <a:r>
              <a:rPr lang="en-US" altLang="ja-JP" dirty="0">
                <a:effectLst/>
                <a:latin typeface="Helvetica Neue" panose="02000503000000020004" pitchFamily="2" charset="0"/>
              </a:rPr>
              <a:t>```</a:t>
            </a:r>
            <a:r>
              <a:rPr lang="en-US" dirty="0">
                <a:effectLst/>
                <a:latin typeface="Helvetica Neue" panose="02000503000000020004" pitchFamily="2" charset="0"/>
              </a:rPr>
              <a:t>description</a:t>
            </a:r>
          </a:p>
          <a:p>
            <a:r>
              <a:rPr lang="en-US" dirty="0"/>
              <a:t>There are websites known as “digital archives”, where many companies and research institutions are digitizing and publishing materials, such as important documents and cultural assets. Exhibiting the originals poses risks such as theft and damage, so on-site exhibitions were inevitably limited, leading to reduced accessibility and recognition by the public. However, by publishing digital archives online, the materials become accessible by anyone, allowing a wider audience to view them and therefor increasing public awareness.</a:t>
            </a:r>
          </a:p>
          <a:p>
            <a:r>
              <a:rPr lang="en-US" altLang="ja-JP" dirty="0">
                <a:effectLst/>
                <a:latin typeface="Helvetica Neue" panose="02000503000000020004" pitchFamily="2" charset="0"/>
              </a:rPr>
              <a:t>```</a:t>
            </a:r>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3</a:t>
            </a:fld>
            <a:endParaRPr lang="en-JP"/>
          </a:p>
        </p:txBody>
      </p:sp>
    </p:spTree>
    <p:extLst>
      <p:ext uri="{BB962C8B-B14F-4D97-AF65-F5344CB8AC3E}">
        <p14:creationId xmlns:p14="http://schemas.microsoft.com/office/powerpoint/2010/main" val="335650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Topic:</a:t>
            </a:r>
            <a:r>
              <a:rPr lang="en-GB" altLang="ja-JP" dirty="0">
                <a:effectLst/>
                <a:latin typeface="Helvetica Neue" panose="02000503000000020004" pitchFamily="2" charset="0"/>
              </a:rPr>
              <a:t>What are digital archives?</a:t>
            </a:r>
          </a:p>
          <a:p>
            <a:r>
              <a:rPr lang="en-GB" altLang="ja-JP" dirty="0" err="1">
                <a:effectLst/>
                <a:latin typeface="Helvetica Neue" panose="02000503000000020004" pitchFamily="2" charset="0"/>
              </a:rPr>
              <a:t>Voice:Joanna</a:t>
            </a:r>
            <a:endParaRPr lang="en-US" altLang="ja-JP" dirty="0">
              <a:effectLst/>
              <a:latin typeface="Helvetica Neue" panose="02000503000000020004" pitchFamily="2" charset="0"/>
            </a:endParaRPr>
          </a:p>
          <a:p>
            <a:endParaRPr lang="ja-JP" altLang="en-US">
              <a:effectLst/>
              <a:latin typeface="Helvetica Neue" panose="02000503000000020004" pitchFamily="2" charset="0"/>
            </a:endParaRPr>
          </a:p>
          <a:p>
            <a:r>
              <a:rPr lang="en-US" altLang="ja-JP" dirty="0">
                <a:effectLst/>
                <a:latin typeface="Helvetica Neue" panose="02000503000000020004" pitchFamily="2" charset="0"/>
              </a:rPr>
              <a:t>```</a:t>
            </a:r>
            <a:r>
              <a:rPr lang="en-US"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 user’s perspective, one issue with digital archives is the inconsistency in how content is made available across different institutions. This lack of standardization leads to further complications.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trying to access materials across multiple institutional archives, users are forced to learn different systems for each one. This additional effort can discourage users and reduce their motivation to access the materials.</a:t>
            </a:r>
            <a:endParaRPr lang="en-US" altLang="ja-JP" dirty="0">
              <a:effectLst/>
              <a:latin typeface="Helvetica Neue" panose="02000503000000020004" pitchFamily="2" charset="0"/>
            </a:endParaRPr>
          </a:p>
          <a:p>
            <a:r>
              <a:rPr lang="en-US" altLang="ja-JP" dirty="0">
                <a:effectLst/>
                <a:latin typeface="Helvetica Neue" panose="02000503000000020004" pitchFamily="2" charset="0"/>
              </a:rPr>
              <a:t>```</a:t>
            </a:r>
          </a:p>
          <a:p>
            <a:br>
              <a:rPr lang="en-US" altLang="ja-JP" dirty="0">
                <a:effectLst/>
                <a:latin typeface="Helvetica Neue" panose="02000503000000020004" pitchFamily="2" charset="0"/>
              </a:rPr>
            </a:br>
            <a:endParaRPr lang="en-US" altLang="ja-JP" dirty="0">
              <a:effectLst/>
              <a:latin typeface="Helvetica Neue" panose="02000503000000020004" pitchFamily="2" charset="0"/>
            </a:endParaRPr>
          </a:p>
          <a:p>
            <a:r>
              <a:rPr lang="en-US" altLang="ja-JP" dirty="0">
                <a:effectLst/>
                <a:latin typeface="Helvetica Neue" panose="02000503000000020004" pitchFamily="2" charset="0"/>
              </a:rPr>
              <a:t>```</a:t>
            </a:r>
            <a:r>
              <a:rPr lang="en-US"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 user’s perspective, one issue with digital archives is the inconsistency in how content is made available across different institutions. This lack of standardization leads to further complications.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trying to access materials across multiple institutional archives, users are forced to learn different systems for each one. This additional effort can discourage users and reduce their motivation to access the materials. </a:t>
            </a:r>
          </a:p>
          <a:p>
            <a:r>
              <a:rPr lang="en-US" altLang="ja-JP" dirty="0">
                <a:effectLst/>
                <a:latin typeface="Helvetica Neue" panose="02000503000000020004" pitchFamily="2" charset="0"/>
              </a:rPr>
              <a:t>```</a:t>
            </a:r>
          </a:p>
          <a:p>
            <a:endParaRPr lang="en-JP" dirty="0"/>
          </a:p>
        </p:txBody>
      </p:sp>
      <p:sp>
        <p:nvSpPr>
          <p:cNvPr id="4" name="Slide Number Placeholder 3"/>
          <p:cNvSpPr>
            <a:spLocks noGrp="1"/>
          </p:cNvSpPr>
          <p:nvPr>
            <p:ph type="sldNum" sz="quarter" idx="5"/>
          </p:nvPr>
        </p:nvSpPr>
        <p:spPr/>
        <p:txBody>
          <a:bodyPr/>
          <a:lstStyle/>
          <a:p>
            <a:fld id="{699C94E5-F37B-7848-962C-02641A38FA1D}" type="slidenum">
              <a:rPr lang="en-JP" smtClean="0"/>
              <a:t>4</a:t>
            </a:fld>
            <a:endParaRPr lang="en-JP"/>
          </a:p>
        </p:txBody>
      </p:sp>
    </p:spTree>
    <p:extLst>
      <p:ext uri="{BB962C8B-B14F-4D97-AF65-F5344CB8AC3E}">
        <p14:creationId xmlns:p14="http://schemas.microsoft.com/office/powerpoint/2010/main" val="300305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Helvetica Neue" panose="02000503000000020004" pitchFamily="2" charset="0"/>
              </a:rPr>
              <a:t>Topic:</a:t>
            </a:r>
            <a:r>
              <a:rPr lang="en-GB" altLang="ja-JP" b="0" i="0" dirty="0">
                <a:effectLst/>
                <a:latin typeface="Helvetica Neue" panose="02000503000000020004" pitchFamily="2" charset="0"/>
              </a:rPr>
              <a:t>What are digital archives?</a:t>
            </a:r>
          </a:p>
          <a:p>
            <a:r>
              <a:rPr lang="en-GB" altLang="ja-JP" b="0" i="0" dirty="0" err="1">
                <a:effectLst/>
                <a:latin typeface="Helvetica Neue" panose="02000503000000020004" pitchFamily="2" charset="0"/>
              </a:rPr>
              <a:t>Voice:Joanna</a:t>
            </a:r>
            <a:endParaRPr lang="en-US" altLang="ja-JP" b="0" i="0" dirty="0">
              <a:effectLst/>
              <a:latin typeface="Helvetica Neue" panose="02000503000000020004" pitchFamily="2" charset="0"/>
            </a:endParaRPr>
          </a:p>
          <a:p>
            <a:endParaRPr lang="en-US" altLang="ja-JP" b="0" i="0" dirty="0">
              <a:effectLst/>
              <a:latin typeface="Helvetica Neue" panose="02000503000000020004" pitchFamily="2" charset="0"/>
            </a:endParaRPr>
          </a:p>
          <a:p>
            <a:r>
              <a:rPr lang="en-US" altLang="ja-JP" b="0" i="0" dirty="0">
                <a:effectLst/>
                <a:latin typeface="Helvetica Neue" panose="02000503000000020004" pitchFamily="2" charset="0"/>
              </a:rPr>
              <a:t>```</a:t>
            </a:r>
            <a:r>
              <a:rPr lang="en-US" b="0" i="0" dirty="0">
                <a:effectLst/>
                <a:latin typeface="Helvetica Neue" panose="02000503000000020004" pitchFamily="2" charset="0"/>
              </a:rPr>
              <a:t>text</a:t>
            </a:r>
          </a:p>
          <a:p>
            <a:r>
              <a:rPr lang="en-US" b="0" i="0" dirty="0"/>
              <a:t>From the perspective of the data publisher, when building a digital archive and setting up the viewing functionality, the lack of</a:t>
            </a:r>
            <a:r>
              <a:rPr lang="el-GR" b="0" i="0" dirty="0"/>
              <a:t> </a:t>
            </a:r>
            <a:r>
              <a:rPr lang="en-GB" b="0" i="0" dirty="0"/>
              <a:t>a</a:t>
            </a:r>
            <a:r>
              <a:rPr lang="en-US" b="0" i="0" dirty="0"/>
              <a:t> standardized methodology creates extra work in defining the specifications themselves.</a:t>
            </a:r>
          </a:p>
          <a:p>
            <a:r>
              <a:rPr lang="en-US" b="0" i="0" dirty="0"/>
              <a:t>As a result, inconsistent methods are used across different organizations, increasing the time spent learning and information sharing for users. </a:t>
            </a:r>
          </a:p>
          <a:p>
            <a:r>
              <a:rPr lang="en-US" b="0" i="0" dirty="0"/>
              <a:t>And when technological progress renders the features obsolete after a few years, updating them entails substantial costs, both technical and financial. </a:t>
            </a:r>
          </a:p>
          <a:p>
            <a:r>
              <a:rPr lang="en-US" b="0" i="0" dirty="0"/>
              <a:t>In fact, there have been many cases where archives used viewing software from a certain company, only for development to stop, making the materials completely inaccessible, and with no funding, the archives were left abandoned.</a:t>
            </a:r>
          </a:p>
          <a:p>
            <a:r>
              <a:rPr lang="en-US" b="0" i="0" dirty="0"/>
              <a:t>This situation, where each organization publishes information in its own way, without standardization, resulting in users being unable to access or use it collaboratively, is called the silo effect. </a:t>
            </a:r>
          </a:p>
          <a:p>
            <a:r>
              <a:rPr lang="en-US" altLang="ja-JP" b="0" i="0" dirty="0">
                <a:effectLst/>
                <a:latin typeface="Helvetica Neue" panose="02000503000000020004" pitchFamily="2" charset="0"/>
              </a:rPr>
              <a:t>```</a:t>
            </a:r>
          </a:p>
          <a:p>
            <a:endParaRPr lang="en-US" altLang="ja-JP" b="0" i="0" dirty="0">
              <a:effectLst/>
              <a:latin typeface="Helvetica Neue" panose="02000503000000020004" pitchFamily="2" charset="0"/>
            </a:endParaRPr>
          </a:p>
          <a:p>
            <a:r>
              <a:rPr lang="en-US" altLang="ja-JP" b="0" i="0" dirty="0">
                <a:effectLst/>
                <a:latin typeface="Helvetica Neue" panose="02000503000000020004" pitchFamily="2" charset="0"/>
              </a:rPr>
              <a:t>```</a:t>
            </a:r>
            <a:r>
              <a:rPr lang="en-US" b="0" i="0" dirty="0">
                <a:effectLst/>
                <a:latin typeface="Helvetica Neue" panose="02000503000000020004" pitchFamily="2" charset="0"/>
              </a:rPr>
              <a:t>description</a:t>
            </a:r>
          </a:p>
          <a:p>
            <a:r>
              <a:rPr lang="en-US" b="0" i="0" dirty="0"/>
              <a:t>From the perspective of the data publisher, when building a digital archive and setting up the viewing functionality, the lack of</a:t>
            </a:r>
            <a:r>
              <a:rPr lang="el-GR" b="0" i="0" dirty="0"/>
              <a:t> </a:t>
            </a:r>
            <a:r>
              <a:rPr lang="en-GB" b="0" i="0" dirty="0"/>
              <a:t>a</a:t>
            </a:r>
            <a:r>
              <a:rPr lang="en-US" b="0" i="0" dirty="0"/>
              <a:t> standardized methodology creates extra work in defining the specifications themselves.</a:t>
            </a:r>
          </a:p>
          <a:p>
            <a:r>
              <a:rPr lang="en-US" b="0" i="0" dirty="0"/>
              <a:t>As a result, inconsistent methods are used across different organizations, increasing the time spent learning and information sharing for users.</a:t>
            </a:r>
          </a:p>
          <a:p>
            <a:r>
              <a:rPr lang="en-US" b="0" i="0" dirty="0"/>
              <a:t>And when technological progress renders the features obsolete after a few years, updating them entails substantial costs—both technical and financial.</a:t>
            </a:r>
          </a:p>
          <a:p>
            <a:r>
              <a:rPr lang="en-US" b="0" i="0" dirty="0"/>
              <a:t>In fact, there have been many cases where archives used viewing software from a certain company, only for development to stop, making the materials completely inaccessible, and with no funding, the archives were left abandoned.</a:t>
            </a:r>
          </a:p>
          <a:p>
            <a:r>
              <a:rPr lang="en-US" b="0" i="0" dirty="0"/>
              <a:t>This situation, where each organization publishes information in its own way, without standardization, resulting in users being unable to access or use it collaboratively, is called the silo effect. </a:t>
            </a:r>
          </a:p>
          <a:p>
            <a:r>
              <a:rPr lang="en-US" altLang="ja-JP" b="0" i="0" dirty="0">
                <a:effectLst/>
                <a:latin typeface="Helvetica Neue" panose="02000503000000020004" pitchFamily="2" charset="0"/>
              </a:rPr>
              <a:t>```</a:t>
            </a:r>
          </a:p>
        </p:txBody>
      </p:sp>
      <p:sp>
        <p:nvSpPr>
          <p:cNvPr id="4" name="Slide Number Placeholder 3"/>
          <p:cNvSpPr>
            <a:spLocks noGrp="1"/>
          </p:cNvSpPr>
          <p:nvPr>
            <p:ph type="sldNum" sz="quarter" idx="5"/>
          </p:nvPr>
        </p:nvSpPr>
        <p:spPr/>
        <p:txBody>
          <a:bodyPr/>
          <a:lstStyle/>
          <a:p>
            <a:fld id="{699C94E5-F37B-7848-962C-02641A38FA1D}" type="slidenum">
              <a:rPr lang="en-JP" smtClean="0"/>
              <a:t>5</a:t>
            </a:fld>
            <a:endParaRPr lang="en-JP"/>
          </a:p>
        </p:txBody>
      </p:sp>
    </p:spTree>
    <p:extLst>
      <p:ext uri="{BB962C8B-B14F-4D97-AF65-F5344CB8AC3E}">
        <p14:creationId xmlns:p14="http://schemas.microsoft.com/office/powerpoint/2010/main" val="24476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sz="4000" dirty="0"/>
              <a:t>Topic:Overview of IIIF</a:t>
            </a:r>
          </a:p>
          <a:p>
            <a:r>
              <a:rPr lang="en-JP" sz="4000" dirty="0"/>
              <a:t>Voice:Joanna</a:t>
            </a:r>
          </a:p>
          <a:p>
            <a:endParaRPr lang="en-JP" sz="4000" dirty="0"/>
          </a:p>
          <a:p>
            <a:r>
              <a:rPr lang="en-JP" sz="4000" dirty="0"/>
              <a:t>```text</a:t>
            </a:r>
            <a:endParaRPr lang="en-US" sz="4000" dirty="0"/>
          </a:p>
          <a:p>
            <a:r>
              <a:rPr lang="en-US" altLang="ja-JP" sz="4000" dirty="0"/>
              <a:t>That’s where Triple I F comes in. The International Image Interoperability Framework, or triple </a:t>
            </a:r>
            <a:r>
              <a:rPr lang="en-US" altLang="ja-JP" sz="4000" dirty="0" err="1"/>
              <a:t>i</a:t>
            </a:r>
            <a:r>
              <a:rPr lang="en-US" altLang="ja-JP" sz="4000" dirty="0"/>
              <a:t> f, for short, is an international framework for digital archives that solves two major issues: the silo effect caused by the various differing standards, and the issue of “historical materials not being known”.</a:t>
            </a:r>
          </a:p>
          <a:p>
            <a:r>
              <a:rPr lang="en-US" altLang="ja-JP" sz="4000"/>
              <a:t>It is </a:t>
            </a:r>
            <a:r>
              <a:rPr lang="en-US" altLang="ja-JP" sz="4000" dirty="0"/>
              <a:t>a global standard, a framework, for sharing, displaying, and annotating images on the internet.</a:t>
            </a:r>
          </a:p>
          <a:p>
            <a:r>
              <a:rPr lang="en-US" altLang="ja-JP" sz="4000" dirty="0"/>
              <a:t>It is especially used by libraries, museums, archives, and other cultural institutions around the world.</a:t>
            </a:r>
          </a:p>
          <a:p>
            <a:r>
              <a:rPr lang="en-US" altLang="ja-JP" sz="4000" dirty="0"/>
              <a:t>The main goal of triple I F, is to improve interoperability among image collections held by different institutions.</a:t>
            </a:r>
          </a:p>
          <a:p>
            <a:r>
              <a:rPr lang="en-US" altLang="ja-JP" sz="4000" dirty="0"/>
              <a:t>This makes it easier to access, compare, and study diverse collections from around the world.</a:t>
            </a:r>
          </a:p>
          <a:p>
            <a:r>
              <a:rPr lang="en-US" altLang="ja-JP" sz="4000" dirty="0"/>
              <a:t>The image on the right, shows the top page of the triple I f official website.</a:t>
            </a:r>
          </a:p>
          <a:p>
            <a:r>
              <a:rPr lang="en-JP" sz="4000" dirty="0"/>
              <a:t>```</a:t>
            </a:r>
          </a:p>
          <a:p>
            <a:endParaRPr lang="en-JP" sz="4000" dirty="0"/>
          </a:p>
          <a:p>
            <a:r>
              <a:rPr lang="en-JP" sz="4000" dirty="0"/>
              <a:t>```description</a:t>
            </a:r>
            <a:endParaRPr lang="en-US" sz="4000" dirty="0"/>
          </a:p>
          <a:p>
            <a:r>
              <a:rPr lang="en-US" altLang="ja-JP" sz="4000" dirty="0"/>
              <a:t>That’s where IIIF comes in. IIIF is an international framework for digital archives that solves two major issues: the silo effect caused by the various differing standards, and the issue of “historical materials not being known”.</a:t>
            </a:r>
          </a:p>
          <a:p>
            <a:r>
              <a:rPr lang="en-US" altLang="ja-JP" sz="4000" dirty="0"/>
              <a:t>The International Image Interoperability Framework, or IIIF, for short, is a global standard, a framework, for sharing, displaying, and annotating images on the internet.</a:t>
            </a:r>
          </a:p>
          <a:p>
            <a:r>
              <a:rPr lang="en-US" altLang="ja-JP" sz="4000" dirty="0"/>
              <a:t>It is especially used by libraries, museums, archives, and other cultural institutions around the world.</a:t>
            </a:r>
          </a:p>
          <a:p>
            <a:r>
              <a:rPr lang="en-US" altLang="ja-JP" sz="4000" dirty="0"/>
              <a:t>The main goal of IIIF is to improve interoperability among image collections held by different institutions.</a:t>
            </a:r>
          </a:p>
          <a:p>
            <a:r>
              <a:rPr lang="en-US" altLang="ja-JP" sz="4000" dirty="0"/>
              <a:t>This makes it easier to access, compare, and study diverse collections from around the world.</a:t>
            </a:r>
          </a:p>
          <a:p>
            <a:r>
              <a:rPr lang="en-US" altLang="ja-JP" sz="4000" dirty="0"/>
              <a:t>The image on the right shows the top page of the IIIF official website.</a:t>
            </a:r>
          </a:p>
          <a:p>
            <a:r>
              <a:rPr lang="en-JP" sz="4000" dirty="0"/>
              <a:t>```</a:t>
            </a:r>
          </a:p>
          <a:p>
            <a:pPr algn="l"/>
            <a:endParaRPr lang="ja-JP" altLang="en-US" sz="4000"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699C94E5-F37B-7848-962C-02641A38FA1D}" type="slidenum">
              <a:rPr lang="en-JP" smtClean="0"/>
              <a:t>6</a:t>
            </a:fld>
            <a:endParaRPr lang="en-JP"/>
          </a:p>
        </p:txBody>
      </p:sp>
    </p:spTree>
    <p:extLst>
      <p:ext uri="{BB962C8B-B14F-4D97-AF65-F5344CB8AC3E}">
        <p14:creationId xmlns:p14="http://schemas.microsoft.com/office/powerpoint/2010/main" val="91108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sz="1000" dirty="0"/>
              <a:t>Topic:Overview of IIIF</a:t>
            </a:r>
          </a:p>
          <a:p>
            <a:r>
              <a:rPr lang="en-JP" sz="1000" dirty="0"/>
              <a:t>Voice:Joanna</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text</a:t>
            </a:r>
          </a:p>
          <a:p>
            <a:r>
              <a:rPr lang="en-US" sz="1000" dirty="0"/>
              <a:t>Since triple I F uses a globally unified standard, once users learn how to operate one triple I F compliant digital archive, they can basically operate any other triple I f compliant archive as well.</a:t>
            </a:r>
          </a:p>
          <a:p>
            <a:r>
              <a:rPr lang="en-US" sz="1000" dirty="0"/>
              <a:t>They can also choose their preferred viewer.</a:t>
            </a:r>
          </a:p>
          <a:p>
            <a:r>
              <a:rPr lang="en-US" sz="1000" dirty="0"/>
              <a:t>On the other hand, for publishers, using triple I F compliant programs or systems means there’s no need to develop a viewing system from scratch.</a:t>
            </a:r>
          </a:p>
          <a:p>
            <a:r>
              <a:rPr lang="en-US" sz="1000" dirty="0"/>
              <a:t>This also reduces the burden on system developers, leading to reduced costs.</a:t>
            </a:r>
          </a:p>
          <a:p>
            <a:endParaRPr lang="en-US" sz="1000" dirty="0">
              <a:effectLst/>
              <a:latin typeface="Helvetica Neue" panose="02000503000000020004" pitchFamily="2" charset="0"/>
            </a:endParaRPr>
          </a:p>
          <a:p>
            <a:r>
              <a:rPr lang="en-US" altLang="ja-JP" sz="1000" dirty="0">
                <a:effectLst/>
                <a:latin typeface="Helvetica Neue" panose="02000503000000020004" pitchFamily="2" charset="0"/>
              </a:rPr>
              <a:t>```</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description</a:t>
            </a:r>
          </a:p>
          <a:p>
            <a:r>
              <a:rPr lang="en-US" sz="1200" dirty="0"/>
              <a:t>Since IIIF uses a globally unified standard, once users learn how to operate one IIIF-compliant digital archive, they can basically operate any other IIIF-compliant archive as well.</a:t>
            </a:r>
          </a:p>
          <a:p>
            <a:r>
              <a:rPr lang="en-US" sz="1200" dirty="0"/>
              <a:t>They can also choose their preferred viewer.</a:t>
            </a:r>
          </a:p>
          <a:p>
            <a:r>
              <a:rPr lang="en-US" sz="1200" dirty="0"/>
              <a:t>On the other hand, for publishers, using IIIF-compliant programs or systems means there’s no need to develop a viewing system from scratch.</a:t>
            </a:r>
          </a:p>
          <a:p>
            <a:r>
              <a:rPr lang="en-US" sz="1200" dirty="0"/>
              <a:t>This also reduces the burden on system developers, leading to reduced costs.</a:t>
            </a:r>
          </a:p>
          <a:p>
            <a:endParaRPr lang="en-US" altLang="ja-JP" dirty="0"/>
          </a:p>
          <a:p>
            <a:r>
              <a:rPr lang="en-US" altLang="ja-JP" sz="1000" dirty="0">
                <a:effectLst/>
                <a:latin typeface="Helvetica Neue" panose="02000503000000020004" pitchFamily="2" charset="0"/>
              </a:rPr>
              <a:t>```</a:t>
            </a:r>
          </a:p>
        </p:txBody>
      </p:sp>
      <p:sp>
        <p:nvSpPr>
          <p:cNvPr id="4" name="Slide Number Placeholder 3"/>
          <p:cNvSpPr>
            <a:spLocks noGrp="1"/>
          </p:cNvSpPr>
          <p:nvPr>
            <p:ph type="sldNum" sz="quarter" idx="5"/>
          </p:nvPr>
        </p:nvSpPr>
        <p:spPr/>
        <p:txBody>
          <a:bodyPr/>
          <a:lstStyle/>
          <a:p>
            <a:fld id="{699C94E5-F37B-7848-962C-02641A38FA1D}" type="slidenum">
              <a:rPr lang="en-JP" smtClean="0"/>
              <a:t>7</a:t>
            </a:fld>
            <a:endParaRPr lang="en-JP"/>
          </a:p>
        </p:txBody>
      </p:sp>
    </p:spTree>
    <p:extLst>
      <p:ext uri="{BB962C8B-B14F-4D97-AF65-F5344CB8AC3E}">
        <p14:creationId xmlns:p14="http://schemas.microsoft.com/office/powerpoint/2010/main" val="81694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effectLst/>
                <a:latin typeface="Helvetica Neue" panose="02000503000000020004" pitchFamily="2" charset="0"/>
              </a:rPr>
              <a:t>Topic:</a:t>
            </a:r>
            <a:r>
              <a:rPr kumimoji="1" lang="en-GB" altLang="ja-JP" sz="1000" b="0" i="0" dirty="0"/>
              <a:t>Benefits of the IIIF Framework</a:t>
            </a:r>
          </a:p>
          <a:p>
            <a:r>
              <a:rPr kumimoji="1" lang="en-GB" altLang="ja-JP" sz="1000" b="0" i="0" dirty="0" err="1">
                <a:effectLst/>
                <a:latin typeface="Helvetica Neue" panose="02000503000000020004" pitchFamily="2" charset="0"/>
              </a:rPr>
              <a:t>Voice:Joanna</a:t>
            </a:r>
            <a:endParaRPr kumimoji="1" lang="en-GB" altLang="ja-JP" sz="1000" b="0" i="0" dirty="0">
              <a:effectLst/>
              <a:latin typeface="Helvetica Neue" panose="02000503000000020004" pitchFamily="2" charset="0"/>
            </a:endParaRPr>
          </a:p>
          <a:p>
            <a:endParaRPr lang="en-US" altLang="ja-JP" sz="1000" b="0" i="0" dirty="0">
              <a:effectLst/>
              <a:latin typeface="Helvetica Neue" panose="02000503000000020004" pitchFamily="2" charset="0"/>
            </a:endParaRPr>
          </a:p>
          <a:p>
            <a:r>
              <a:rPr lang="en-US" altLang="ja-JP" sz="1000" b="0" i="0" dirty="0">
                <a:effectLst/>
                <a:latin typeface="Helvetica Neue" panose="02000503000000020004" pitchFamily="2" charset="0"/>
              </a:rPr>
              <a:t>```</a:t>
            </a:r>
            <a:r>
              <a:rPr lang="en-US" sz="1000" b="0" i="0" dirty="0">
                <a:effectLst/>
                <a:latin typeface="Helvetica Neue" panose="02000503000000020004" pitchFamily="2" charset="0"/>
              </a:rPr>
              <a:t>text</a:t>
            </a:r>
          </a:p>
          <a:p>
            <a:r>
              <a:rPr lang="en-US" sz="1200" b="0" i="0" dirty="0"/>
              <a:t>Next, let’s look at the benefits of using the triple I F framework.</a:t>
            </a:r>
          </a:p>
          <a:p>
            <a:r>
              <a:rPr lang="en-US" sz="1200" b="0" i="0" dirty="0"/>
              <a:t>Cultural institutions, universities, research organizations, or individuals that distribute images or videos online can offer the following features by adopting this framework.</a:t>
            </a:r>
          </a:p>
          <a:p>
            <a:r>
              <a:rPr lang="en-US" sz="1200" b="0" i="0" dirty="0"/>
              <a:t>The first is standardized access.</a:t>
            </a:r>
          </a:p>
          <a:p>
            <a:r>
              <a:rPr lang="en-US" sz="1200" b="0" i="0" dirty="0"/>
              <a:t>Since access methods to images are defined in specifications agreed by cultural, educational, and research institutions participating in the triple I F community, users can view images from different sources using the same method.</a:t>
            </a:r>
            <a:endParaRPr lang="en-US" altLang="ja-JP" b="0" i="0" dirty="0">
              <a:solidFill>
                <a:srgbClr val="374151"/>
              </a:solidFill>
              <a:effectLst/>
              <a:latin typeface="Söhne"/>
            </a:endParaRPr>
          </a:p>
          <a:p>
            <a:r>
              <a:rPr lang="en-US" altLang="ja-JP" sz="1000" b="0" i="0" dirty="0">
                <a:effectLst/>
                <a:latin typeface="Helvetica Neue" panose="02000503000000020004" pitchFamily="2" charset="0"/>
              </a:rPr>
              <a:t>```</a:t>
            </a:r>
          </a:p>
          <a:p>
            <a:endParaRPr lang="en-US" altLang="ja-JP" sz="1000" b="0" i="0" dirty="0">
              <a:effectLst/>
              <a:latin typeface="Helvetica Neue" panose="02000503000000020004" pitchFamily="2" charset="0"/>
            </a:endParaRPr>
          </a:p>
          <a:p>
            <a:r>
              <a:rPr lang="en-US" altLang="ja-JP" sz="1000" b="0" i="0" dirty="0">
                <a:effectLst/>
                <a:latin typeface="Helvetica Neue" panose="02000503000000020004" pitchFamily="2" charset="0"/>
              </a:rPr>
              <a:t>```</a:t>
            </a:r>
            <a:r>
              <a:rPr lang="en-US" sz="1000" b="0" i="0" dirty="0">
                <a:effectLst/>
                <a:latin typeface="Helvetica Neue" panose="02000503000000020004" pitchFamily="2" charset="0"/>
              </a:rPr>
              <a:t>description</a:t>
            </a:r>
          </a:p>
          <a:p>
            <a:r>
              <a:rPr lang="en-US" sz="1000" b="0" i="0" dirty="0"/>
              <a:t>Next, let’s look at the benefits of using the IIIF framework.</a:t>
            </a:r>
          </a:p>
          <a:p>
            <a:r>
              <a:rPr lang="en-US" sz="1000" b="0" i="0" dirty="0"/>
              <a:t>Cultural institutions, universities, research organizations, or individuals that distribute images or videos online can offer the following features by adopting this framework.</a:t>
            </a:r>
          </a:p>
          <a:p>
            <a:r>
              <a:rPr lang="en-US" sz="1000" b="0" i="0" dirty="0"/>
              <a:t>The first is standardized access.</a:t>
            </a:r>
          </a:p>
          <a:p>
            <a:r>
              <a:rPr lang="en-US" sz="1000" b="0" i="0" dirty="0"/>
              <a:t>Since access methods to images are defined in specifications agreed by cultural, educational, and research institutions participating in the IIIF community, users can view images from different sources using the same method.</a:t>
            </a:r>
          </a:p>
          <a:p>
            <a:r>
              <a:rPr lang="en-US" altLang="ja-JP" sz="1000" b="0" i="0" dirty="0">
                <a:effectLst/>
                <a:latin typeface="Helvetica Neue" panose="02000503000000020004" pitchFamily="2" charset="0"/>
              </a:rPr>
              <a:t>```</a:t>
            </a:r>
          </a:p>
          <a:p>
            <a:endParaRPr lang="en-US" altLang="ja-JP"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699C94E5-F37B-7848-962C-02641A38FA1D}" type="slidenum">
              <a:rPr lang="en-JP" smtClean="0"/>
              <a:t>8</a:t>
            </a:fld>
            <a:endParaRPr lang="en-JP"/>
          </a:p>
        </p:txBody>
      </p:sp>
    </p:spTree>
    <p:extLst>
      <p:ext uri="{BB962C8B-B14F-4D97-AF65-F5344CB8AC3E}">
        <p14:creationId xmlns:p14="http://schemas.microsoft.com/office/powerpoint/2010/main" val="304345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000" dirty="0">
                <a:effectLst/>
                <a:latin typeface="Helvetica Neue" panose="02000503000000020004" pitchFamily="2" charset="0"/>
              </a:rPr>
              <a:t>Topic:</a:t>
            </a:r>
            <a:r>
              <a:rPr kumimoji="1" lang="en-GB" altLang="ja-JP" sz="1000" dirty="0"/>
              <a:t>Benefits of the IIIF Framework</a:t>
            </a:r>
          </a:p>
          <a:p>
            <a:r>
              <a:rPr kumimoji="1" lang="en-GB" altLang="ja-JP" sz="1000" dirty="0" err="1">
                <a:effectLst/>
                <a:latin typeface="Helvetica Neue" panose="02000503000000020004" pitchFamily="2" charset="0"/>
              </a:rPr>
              <a:t>Voice:Joanna</a:t>
            </a:r>
            <a:endParaRPr kumimoji="1" lang="en-GB" altLang="ja-JP" sz="1000" dirty="0">
              <a:effectLst/>
              <a:latin typeface="Helvetica Neue" panose="02000503000000020004" pitchFamily="2" charset="0"/>
            </a:endParaRP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text</a:t>
            </a:r>
          </a:p>
          <a:p>
            <a:r>
              <a:rPr lang="en-US" dirty="0"/>
              <a:t>This is an example screen of a triple I F-compatible image viewer.</a:t>
            </a:r>
          </a:p>
          <a:p>
            <a:r>
              <a:rPr lang="en-US" dirty="0"/>
              <a:t>Nearly all triple I F-compatible viewers can be displayed in a web browser.</a:t>
            </a:r>
          </a:p>
          <a:p>
            <a:r>
              <a:rPr lang="en-US" dirty="0"/>
              <a:t>If the viewer supports displaying multiple images simultaneously, you can, for instance, load an image from one source on the left and one from another on the right, and compare them side-by-side within your browser.</a:t>
            </a:r>
          </a:p>
          <a:p>
            <a:r>
              <a:rPr lang="en-US" altLang="ja-JP" sz="1000" dirty="0">
                <a:effectLst/>
                <a:latin typeface="Helvetica Neue" panose="02000503000000020004" pitchFamily="2" charset="0"/>
              </a:rPr>
              <a:t>```</a:t>
            </a:r>
          </a:p>
          <a:p>
            <a:endParaRPr lang="en-US" altLang="ja-JP" sz="1000" dirty="0">
              <a:effectLst/>
              <a:latin typeface="Helvetica Neue" panose="02000503000000020004" pitchFamily="2" charset="0"/>
            </a:endParaRPr>
          </a:p>
          <a:p>
            <a:r>
              <a:rPr lang="en-US" altLang="ja-JP" sz="1000" dirty="0">
                <a:effectLst/>
                <a:latin typeface="Helvetica Neue" panose="02000503000000020004" pitchFamily="2" charset="0"/>
              </a:rPr>
              <a:t>```</a:t>
            </a:r>
            <a:r>
              <a:rPr lang="en-US" sz="1000" dirty="0">
                <a:effectLst/>
                <a:latin typeface="Helvetica Neue" panose="02000503000000020004" pitchFamily="2" charset="0"/>
              </a:rPr>
              <a:t>description</a:t>
            </a:r>
          </a:p>
          <a:p>
            <a:r>
              <a:rPr lang="en-US" dirty="0"/>
              <a:t>This is an example screen of a IIIF-compatible image viewer.</a:t>
            </a:r>
          </a:p>
          <a:p>
            <a:r>
              <a:rPr lang="en-US" dirty="0"/>
              <a:t>Nearly all IIIF-compatible viewers can be displayed in a web browser.</a:t>
            </a:r>
          </a:p>
          <a:p>
            <a:r>
              <a:rPr lang="en-US" dirty="0"/>
              <a:t>If the viewer supports displaying multiple images simultaneously, you can, for instance, load an image from one source on the left and one from another on the right, and compare them side-by-side within your browser.</a:t>
            </a:r>
          </a:p>
          <a:p>
            <a:r>
              <a:rPr lang="en-US" altLang="ja-JP" sz="1000" dirty="0">
                <a:effectLst/>
                <a:latin typeface="Helvetica Neue" panose="02000503000000020004" pitchFamily="2" charset="0"/>
              </a:rPr>
              <a:t>```</a:t>
            </a:r>
          </a:p>
          <a:p>
            <a:endParaRPr lang="en-US" altLang="ja-JP" b="0" i="0" dirty="0">
              <a:solidFill>
                <a:srgbClr val="374151"/>
              </a:solidFill>
              <a:effectLst/>
              <a:latin typeface="Söhne"/>
            </a:endParaRPr>
          </a:p>
          <a:p>
            <a:endParaRPr kumimoji="1" lang="ja-JP" altLang="en-US"/>
          </a:p>
        </p:txBody>
      </p:sp>
      <p:sp>
        <p:nvSpPr>
          <p:cNvPr id="4" name="スライド番号プレースホルダー 3"/>
          <p:cNvSpPr>
            <a:spLocks noGrp="1"/>
          </p:cNvSpPr>
          <p:nvPr>
            <p:ph type="sldNum" sz="quarter" idx="5"/>
          </p:nvPr>
        </p:nvSpPr>
        <p:spPr/>
        <p:txBody>
          <a:bodyPr/>
          <a:lstStyle/>
          <a:p>
            <a:fld id="{699C94E5-F37B-7848-962C-02641A38FA1D}" type="slidenum">
              <a:rPr lang="en-JP" smtClean="0"/>
              <a:t>9</a:t>
            </a:fld>
            <a:endParaRPr lang="en-JP"/>
          </a:p>
        </p:txBody>
      </p:sp>
    </p:spTree>
    <p:extLst>
      <p:ext uri="{BB962C8B-B14F-4D97-AF65-F5344CB8AC3E}">
        <p14:creationId xmlns:p14="http://schemas.microsoft.com/office/powerpoint/2010/main" val="274836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60300" y="3683633"/>
            <a:ext cx="8982000" cy="1546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267" b="1" i="0">
                <a:solidFill>
                  <a:schemeClr val="dk2"/>
                </a:solidFill>
                <a:latin typeface="BIZ UDPGothic" panose="020B0400000000000000" pitchFamily="34" charset="-128"/>
                <a:ea typeface="BIZ UDPGothic" panose="020B0400000000000000" pitchFamily="34" charset="-128"/>
              </a:defRPr>
            </a:lvl1pPr>
            <a:lvl2pPr lvl="1">
              <a:spcBef>
                <a:spcPts val="0"/>
              </a:spcBef>
              <a:spcAft>
                <a:spcPts val="0"/>
              </a:spcAft>
              <a:buClr>
                <a:schemeClr val="dk2"/>
              </a:buClr>
              <a:buSzPts val="4400"/>
              <a:buNone/>
              <a:defRPr sz="5867">
                <a:solidFill>
                  <a:schemeClr val="dk2"/>
                </a:solidFill>
              </a:defRPr>
            </a:lvl2pPr>
            <a:lvl3pPr lvl="2">
              <a:spcBef>
                <a:spcPts val="0"/>
              </a:spcBef>
              <a:spcAft>
                <a:spcPts val="0"/>
              </a:spcAft>
              <a:buClr>
                <a:schemeClr val="dk2"/>
              </a:buClr>
              <a:buSzPts val="4400"/>
              <a:buNone/>
              <a:defRPr sz="5867">
                <a:solidFill>
                  <a:schemeClr val="dk2"/>
                </a:solidFill>
              </a:defRPr>
            </a:lvl3pPr>
            <a:lvl4pPr lvl="3">
              <a:spcBef>
                <a:spcPts val="0"/>
              </a:spcBef>
              <a:spcAft>
                <a:spcPts val="0"/>
              </a:spcAft>
              <a:buClr>
                <a:schemeClr val="dk2"/>
              </a:buClr>
              <a:buSzPts val="4400"/>
              <a:buNone/>
              <a:defRPr sz="5867">
                <a:solidFill>
                  <a:schemeClr val="dk2"/>
                </a:solidFill>
              </a:defRPr>
            </a:lvl4pPr>
            <a:lvl5pPr lvl="4">
              <a:spcBef>
                <a:spcPts val="0"/>
              </a:spcBef>
              <a:spcAft>
                <a:spcPts val="0"/>
              </a:spcAft>
              <a:buClr>
                <a:schemeClr val="dk2"/>
              </a:buClr>
              <a:buSzPts val="4400"/>
              <a:buNone/>
              <a:defRPr sz="5867">
                <a:solidFill>
                  <a:schemeClr val="dk2"/>
                </a:solidFill>
              </a:defRPr>
            </a:lvl5pPr>
            <a:lvl6pPr lvl="5">
              <a:spcBef>
                <a:spcPts val="0"/>
              </a:spcBef>
              <a:spcAft>
                <a:spcPts val="0"/>
              </a:spcAft>
              <a:buClr>
                <a:schemeClr val="dk2"/>
              </a:buClr>
              <a:buSzPts val="4400"/>
              <a:buNone/>
              <a:defRPr sz="5867">
                <a:solidFill>
                  <a:schemeClr val="dk2"/>
                </a:solidFill>
              </a:defRPr>
            </a:lvl6pPr>
            <a:lvl7pPr lvl="6">
              <a:spcBef>
                <a:spcPts val="0"/>
              </a:spcBef>
              <a:spcAft>
                <a:spcPts val="0"/>
              </a:spcAft>
              <a:buClr>
                <a:schemeClr val="dk2"/>
              </a:buClr>
              <a:buSzPts val="4400"/>
              <a:buNone/>
              <a:defRPr sz="5867">
                <a:solidFill>
                  <a:schemeClr val="dk2"/>
                </a:solidFill>
              </a:defRPr>
            </a:lvl7pPr>
            <a:lvl8pPr lvl="7">
              <a:spcBef>
                <a:spcPts val="0"/>
              </a:spcBef>
              <a:spcAft>
                <a:spcPts val="0"/>
              </a:spcAft>
              <a:buClr>
                <a:schemeClr val="dk2"/>
              </a:buClr>
              <a:buSzPts val="4400"/>
              <a:buNone/>
              <a:defRPr sz="5867">
                <a:solidFill>
                  <a:schemeClr val="dk2"/>
                </a:solidFill>
              </a:defRPr>
            </a:lvl8pPr>
            <a:lvl9pPr lvl="8">
              <a:spcBef>
                <a:spcPts val="0"/>
              </a:spcBef>
              <a:spcAft>
                <a:spcPts val="0"/>
              </a:spcAft>
              <a:buClr>
                <a:schemeClr val="dk2"/>
              </a:buClr>
              <a:buSzPts val="4400"/>
              <a:buNone/>
              <a:defRPr sz="5867">
                <a:solidFill>
                  <a:schemeClr val="dk2"/>
                </a:solidFill>
              </a:defRPr>
            </a:lvl9pPr>
          </a:lstStyle>
          <a:p>
            <a:r>
              <a:rPr lang="ja-JP" altLang="en-US"/>
              <a:t>マスター タイトルの書式設定</a:t>
            </a:r>
            <a:endParaRPr/>
          </a:p>
        </p:txBody>
      </p:sp>
      <p:sp>
        <p:nvSpPr>
          <p:cNvPr id="11" name="Google Shape;11;p2"/>
          <p:cNvSpPr/>
          <p:nvPr/>
        </p:nvSpPr>
        <p:spPr>
          <a:xfrm>
            <a:off x="7917661" y="3377551"/>
            <a:ext cx="9624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879815" y="3377551"/>
            <a:ext cx="9624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 y="3377551"/>
            <a:ext cx="9624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61900" y="3377551"/>
            <a:ext cx="69556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172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48F63A3B-78C7-47BE-AE5E-E10140E04643}" type="slidenum">
              <a:rPr lang="en-US" dirty="0"/>
              <a:t>‹#›</a:t>
            </a:fld>
            <a:endParaRPr lang="en-US"/>
          </a:p>
        </p:txBody>
      </p:sp>
    </p:spTree>
    <p:extLst>
      <p:ext uri="{BB962C8B-B14F-4D97-AF65-F5344CB8AC3E}">
        <p14:creationId xmlns:p14="http://schemas.microsoft.com/office/powerpoint/2010/main" val="267643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2280567" y="2882400"/>
            <a:ext cx="7631600" cy="1093200"/>
          </a:xfrm>
          <a:prstGeom prst="rect">
            <a:avLst/>
          </a:prstGeom>
        </p:spPr>
        <p:txBody>
          <a:bodyPr spcFirstLastPara="1" wrap="square" lIns="91425" tIns="91425" rIns="91425" bIns="91425" anchor="t" anchorCtr="0">
            <a:noAutofit/>
          </a:bodyPr>
          <a:lstStyle>
            <a:lvl1pPr marL="101597" lvl="0" indent="0" algn="ctr" rtl="0">
              <a:spcBef>
                <a:spcPts val="800"/>
              </a:spcBef>
              <a:spcAft>
                <a:spcPts val="0"/>
              </a:spcAft>
              <a:buSzPts val="2400"/>
              <a:buNone/>
              <a:defRPr sz="4267" b="0" i="0">
                <a:latin typeface="BIZ UDPGothic" panose="020B0400000000000000" pitchFamily="34" charset="-128"/>
                <a:ea typeface="BIZ UDPGothic" panose="020B0400000000000000" pitchFamily="34" charset="-128"/>
              </a:defRPr>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i="1"/>
            </a:lvl4pPr>
            <a:lvl5pPr marL="3047924" lvl="4" indent="-507987" algn="ctr" rtl="0">
              <a:spcBef>
                <a:spcPts val="0"/>
              </a:spcBef>
              <a:spcAft>
                <a:spcPts val="0"/>
              </a:spcAft>
              <a:buSzPts val="2400"/>
              <a:buChar char="○"/>
              <a:defRPr i="1"/>
            </a:lvl5pPr>
            <a:lvl6pPr marL="3657509" lvl="5" indent="-507987" algn="ctr" rtl="0">
              <a:spcBef>
                <a:spcPts val="0"/>
              </a:spcBef>
              <a:spcAft>
                <a:spcPts val="0"/>
              </a:spcAft>
              <a:buSzPts val="2400"/>
              <a:buChar char="■"/>
              <a:defRPr i="1"/>
            </a:lvl6pPr>
            <a:lvl7pPr marL="4267093" lvl="6" indent="-507987" algn="ctr" rtl="0">
              <a:spcBef>
                <a:spcPts val="0"/>
              </a:spcBef>
              <a:spcAft>
                <a:spcPts val="0"/>
              </a:spcAft>
              <a:buSzPts val="2400"/>
              <a:buChar char="●"/>
              <a:defRPr i="1"/>
            </a:lvl7pPr>
            <a:lvl8pPr marL="4876678" lvl="7" indent="-507987" algn="ctr" rtl="0">
              <a:spcBef>
                <a:spcPts val="0"/>
              </a:spcBef>
              <a:spcAft>
                <a:spcPts val="0"/>
              </a:spcAft>
              <a:buSzPts val="2400"/>
              <a:buChar char="○"/>
              <a:defRPr i="1"/>
            </a:lvl8pPr>
            <a:lvl9pPr marL="5486263" lvl="8" indent="-507987" algn="ctr">
              <a:spcBef>
                <a:spcPts val="0"/>
              </a:spcBef>
              <a:spcAft>
                <a:spcPts val="0"/>
              </a:spcAft>
              <a:buSzPts val="2400"/>
              <a:buChar char="■"/>
              <a:defRPr i="1"/>
            </a:lvl9pPr>
          </a:lstStyle>
          <a:p>
            <a:pPr lvl="0"/>
            <a:r>
              <a:rPr lang="ja-JP" altLang="en-US"/>
              <a:t>マスター テキストの書式設定</a:t>
            </a:r>
          </a:p>
        </p:txBody>
      </p:sp>
      <p:sp>
        <p:nvSpPr>
          <p:cNvPr id="25" name="Google Shape;25;p4"/>
          <p:cNvSpPr txBox="1"/>
          <p:nvPr/>
        </p:nvSpPr>
        <p:spPr>
          <a:xfrm>
            <a:off x="4791205" y="1479313"/>
            <a:ext cx="2609600" cy="1307175"/>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b="1">
                <a:solidFill>
                  <a:schemeClr val="tx1"/>
                </a:solidFill>
              </a:rPr>
              <a:t>“</a:t>
            </a:r>
            <a:endParaRPr sz="12800" b="1">
              <a:solidFill>
                <a:schemeClr val="tx1"/>
              </a:solidFill>
            </a:endParaRPr>
          </a:p>
        </p:txBody>
      </p:sp>
      <p:sp>
        <p:nvSpPr>
          <p:cNvPr id="26" name="Google Shape;26;p4"/>
          <p:cNvSpPr/>
          <p:nvPr/>
        </p:nvSpPr>
        <p:spPr>
          <a:xfrm>
            <a:off x="7631044" y="2132900"/>
            <a:ext cx="22804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912236" y="2132900"/>
            <a:ext cx="22804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0" y="2132900"/>
            <a:ext cx="22804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2280567" y="2132900"/>
            <a:ext cx="22804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txBox="1">
            <a:spLocks noGrp="1"/>
          </p:cNvSpPr>
          <p:nvPr>
            <p:ph type="sldNum" idx="12"/>
          </p:nvPr>
        </p:nvSpPr>
        <p:spPr>
          <a:xfrm>
            <a:off x="0" y="6335496"/>
            <a:ext cx="12192000" cy="418000"/>
          </a:xfrm>
          <a:prstGeom prst="rect">
            <a:avLst/>
          </a:prstGeom>
        </p:spPr>
        <p:txBody>
          <a:bodyPr spcFirstLastPara="1" wrap="square" lIns="91425" tIns="91425" rIns="91425" bIns="91425" anchor="t" anchorCtr="0">
            <a:noAutofit/>
          </a:bodyPr>
          <a:lstStyle>
            <a:lvl1pPr lvl="0" algn="ctr">
              <a:buNone/>
              <a:defRPr b="0" i="0"/>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48F63A3B-78C7-47BE-AE5E-E10140E04643}" type="slidenum">
              <a:rPr lang="en-US" dirty="0"/>
              <a:t>‹#›</a:t>
            </a:fld>
            <a:endParaRPr lang="en-US"/>
          </a:p>
        </p:txBody>
      </p:sp>
    </p:spTree>
    <p:extLst>
      <p:ext uri="{BB962C8B-B14F-4D97-AF65-F5344CB8AC3E}">
        <p14:creationId xmlns:p14="http://schemas.microsoft.com/office/powerpoint/2010/main" val="4116495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828800" y="5085184"/>
            <a:ext cx="8534400" cy="625624"/>
          </a:xfrm>
          <a:prstGeom prst="rect">
            <a:avLst/>
          </a:prstGeom>
        </p:spPr>
        <p:txBody>
          <a:bodyPr/>
          <a:lstStyle>
            <a:lvl1pPr marL="0" indent="0" algn="ctr">
              <a:buNone/>
              <a:defRPr>
                <a:solidFill>
                  <a:schemeClr val="tx1">
                    <a:lumMod val="75000"/>
                    <a:lumOff val="25000"/>
                  </a:schemeClr>
                </a:solidFill>
                <a:latin typeface="游ゴシック" panose="020B0400000000000000" pitchFamily="50" charset="-128"/>
                <a:ea typeface="游ゴシック" panose="020B0400000000000000" pitchFamily="50" charset="-128"/>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ja-JP" altLang="en-US"/>
              <a:t>マスター サブタイトルの書式設定</a:t>
            </a:r>
          </a:p>
        </p:txBody>
      </p:sp>
      <p:sp>
        <p:nvSpPr>
          <p:cNvPr id="2" name="Google Shape;59;p8">
            <a:extLst>
              <a:ext uri="{FF2B5EF4-FFF2-40B4-BE49-F238E27FC236}">
                <a16:creationId xmlns:a16="http://schemas.microsoft.com/office/drawing/2014/main" id="{808EB531-2B45-6747-7C32-52EA2ABF44C3}"/>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0;p8">
            <a:extLst>
              <a:ext uri="{FF2B5EF4-FFF2-40B4-BE49-F238E27FC236}">
                <a16:creationId xmlns:a16="http://schemas.microsoft.com/office/drawing/2014/main" id="{B59A09FF-07E9-D401-ABB4-9579E0DDFAE4}"/>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1;p8">
            <a:extLst>
              <a:ext uri="{FF2B5EF4-FFF2-40B4-BE49-F238E27FC236}">
                <a16:creationId xmlns:a16="http://schemas.microsoft.com/office/drawing/2014/main" id="{C9946FFC-12F2-5FC7-DBA6-3221B8850CE4}"/>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62;p8">
            <a:extLst>
              <a:ext uri="{FF2B5EF4-FFF2-40B4-BE49-F238E27FC236}">
                <a16:creationId xmlns:a16="http://schemas.microsoft.com/office/drawing/2014/main" id="{23C6DA69-4B8C-4BE9-CBD8-4F18655E5F87}"/>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2533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6_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80928"/>
            <a:ext cx="10972800" cy="1296144"/>
          </a:xfrm>
          <a:prstGeom prst="rect">
            <a:avLst/>
          </a:prstGeom>
        </p:spPr>
        <p:txBody>
          <a:bodyPr>
            <a:normAutofit/>
          </a:bodyPr>
          <a:lstStyle>
            <a:lvl1pPr>
              <a:defRPr sz="4800">
                <a:solidFill>
                  <a:schemeClr val="tx1">
                    <a:lumMod val="50000"/>
                  </a:schemeClr>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3" name="Google Shape;59;p8">
            <a:extLst>
              <a:ext uri="{FF2B5EF4-FFF2-40B4-BE49-F238E27FC236}">
                <a16:creationId xmlns:a16="http://schemas.microsoft.com/office/drawing/2014/main" id="{10377CCF-68FD-C625-B1C7-5424852C0691}"/>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0;p8">
            <a:extLst>
              <a:ext uri="{FF2B5EF4-FFF2-40B4-BE49-F238E27FC236}">
                <a16:creationId xmlns:a16="http://schemas.microsoft.com/office/drawing/2014/main" id="{3C68FE37-03FC-FD04-419A-3A72E9A27811}"/>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1;p8">
            <a:extLst>
              <a:ext uri="{FF2B5EF4-FFF2-40B4-BE49-F238E27FC236}">
                <a16:creationId xmlns:a16="http://schemas.microsoft.com/office/drawing/2014/main" id="{09F07A00-DB08-833B-DD3B-76A46EE23F1D}"/>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62;p8">
            <a:extLst>
              <a:ext uri="{FF2B5EF4-FFF2-40B4-BE49-F238E27FC236}">
                <a16:creationId xmlns:a16="http://schemas.microsoft.com/office/drawing/2014/main" id="{7D765330-434D-04F3-31F0-98E8851DFC49}"/>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953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90149"/>
            <a:ext cx="10972800" cy="1296144"/>
          </a:xfrm>
          <a:prstGeom prst="rect">
            <a:avLst/>
          </a:prstGeom>
        </p:spPr>
        <p:txBody>
          <a:bodyPr/>
          <a:lstStyle>
            <a:lvl1pPr>
              <a:defRPr sz="4000">
                <a:solidFill>
                  <a:schemeClr val="bg1"/>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3" name="コンテンツ プレースホルダー 2"/>
          <p:cNvSpPr>
            <a:spLocks noGrp="1"/>
          </p:cNvSpPr>
          <p:nvPr>
            <p:ph idx="1"/>
          </p:nvPr>
        </p:nvSpPr>
        <p:spPr>
          <a:xfrm>
            <a:off x="1191600" y="1831451"/>
            <a:ext cx="9711813" cy="4736400"/>
          </a:xfrm>
          <a:prstGeom prst="rect">
            <a:avLst/>
          </a:prstGeom>
        </p:spPr>
        <p:txBody>
          <a:bodyPr/>
          <a:lstStyle>
            <a:lvl1pPr marL="265087" indent="-265087">
              <a:buFont typeface="Wingdings" panose="05000000000000000000" pitchFamily="2" charset="2"/>
              <a:buChar char="n"/>
              <a:defRPr sz="2400">
                <a:latin typeface="游ゴシック" panose="020B0400000000000000" pitchFamily="50" charset="-128"/>
                <a:ea typeface="游ゴシック" panose="020B0400000000000000" pitchFamily="50" charset="-128"/>
              </a:defRPr>
            </a:lvl1pPr>
            <a:lvl2pPr marL="447627" indent="-174609">
              <a:buFont typeface="Wingdings" panose="05000000000000000000" pitchFamily="2" charset="2"/>
              <a:buChar char=""/>
              <a:tabLst/>
              <a:defRPr sz="2000">
                <a:latin typeface="游ゴシック" panose="020B0400000000000000" pitchFamily="50" charset="-128"/>
                <a:ea typeface="游ゴシック" panose="020B0400000000000000" pitchFamily="50" charset="-128"/>
              </a:defRPr>
            </a:lvl2pPr>
            <a:lvl3pPr marL="720653" indent="-184134">
              <a:buFont typeface="游ゴシック" panose="020B0400000000000000" pitchFamily="50" charset="-128"/>
              <a:buChar char="-"/>
              <a:defRPr sz="1800">
                <a:latin typeface="游ゴシック" panose="020B0400000000000000" pitchFamily="50" charset="-128"/>
                <a:ea typeface="游ゴシック" panose="020B0400000000000000" pitchFamily="50" charset="-128"/>
              </a:defRPr>
            </a:lvl3pPr>
            <a:lvl4pPr marL="988914" indent="0">
              <a:buNone/>
              <a:defRPr sz="1600">
                <a:latin typeface="游ゴシック" panose="020B0400000000000000" pitchFamily="50" charset="-128"/>
                <a:ea typeface="游ゴシック" panose="020B0400000000000000" pitchFamily="50" charset="-128"/>
              </a:defRPr>
            </a:lvl4pPr>
            <a:lvl5pPr marL="896850" indent="-176197">
              <a:defRPr sz="16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4" name="Google Shape;59;p8">
            <a:extLst>
              <a:ext uri="{FF2B5EF4-FFF2-40B4-BE49-F238E27FC236}">
                <a16:creationId xmlns:a16="http://schemas.microsoft.com/office/drawing/2014/main" id="{3665CAC3-D270-64A0-BA83-9AE5B0237E03}"/>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0;p8">
            <a:extLst>
              <a:ext uri="{FF2B5EF4-FFF2-40B4-BE49-F238E27FC236}">
                <a16:creationId xmlns:a16="http://schemas.microsoft.com/office/drawing/2014/main" id="{3BEEC9AD-0BA0-45B7-3BEF-48EFE2276CD3}"/>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61;p8">
            <a:extLst>
              <a:ext uri="{FF2B5EF4-FFF2-40B4-BE49-F238E27FC236}">
                <a16:creationId xmlns:a16="http://schemas.microsoft.com/office/drawing/2014/main" id="{FF1D8436-F37E-1B1F-7E9C-2E611051A552}"/>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62;p8">
            <a:extLst>
              <a:ext uri="{FF2B5EF4-FFF2-40B4-BE49-F238E27FC236}">
                <a16:creationId xmlns:a16="http://schemas.microsoft.com/office/drawing/2014/main" id="{1F4B23DB-C6A9-7891-A2CD-3F5EEB3C4DFB}"/>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0800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3407701" y="2276872"/>
            <a:ext cx="8160907" cy="2376264"/>
          </a:xfrm>
        </p:spPr>
        <p:txBody>
          <a:bodyPr>
            <a:noAutofit/>
          </a:bodyPr>
          <a:lstStyle>
            <a:lvl1pPr algn="l">
              <a:defRPr sz="4800">
                <a:effectLst/>
                <a:latin typeface="游ゴシック" panose="020B0400000000000000" pitchFamily="50" charset="-128"/>
                <a:ea typeface="游ゴシック" panose="020B0400000000000000" pitchFamily="50" charset="-128"/>
              </a:defRPr>
            </a:lvl1pPr>
          </a:lstStyle>
          <a:p>
            <a:r>
              <a:rPr lang="ja-JP" altLang="en-US"/>
              <a:t>マスター タイトルの書式設定</a:t>
            </a:r>
          </a:p>
        </p:txBody>
      </p:sp>
      <p:sp>
        <p:nvSpPr>
          <p:cNvPr id="3" name="サブタイトル 2"/>
          <p:cNvSpPr>
            <a:spLocks noGrp="1"/>
          </p:cNvSpPr>
          <p:nvPr>
            <p:ph type="subTitle" idx="1"/>
          </p:nvPr>
        </p:nvSpPr>
        <p:spPr>
          <a:xfrm>
            <a:off x="1828800" y="5085184"/>
            <a:ext cx="8534400" cy="625624"/>
          </a:xfrm>
        </p:spPr>
        <p:txBody>
          <a:bodyPr/>
          <a:lstStyle>
            <a:lvl1pPr marL="0" indent="0" algn="ctr">
              <a:buNone/>
              <a:defRPr>
                <a:solidFill>
                  <a:schemeClr val="tx1">
                    <a:lumMod val="75000"/>
                    <a:lumOff val="25000"/>
                  </a:schemeClr>
                </a:solidFill>
                <a:latin typeface="游ゴシック" panose="020B0400000000000000" pitchFamily="50" charset="-128"/>
                <a:ea typeface="游ゴシック" panose="020B0400000000000000" pitchFamily="50" charset="-128"/>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ja-JP" altLang="en-US"/>
              <a:t>マスター サブタイトルの書式設定</a:t>
            </a:r>
          </a:p>
        </p:txBody>
      </p:sp>
      <p:sp>
        <p:nvSpPr>
          <p:cNvPr id="5" name="日付プレースホルダー 3"/>
          <p:cNvSpPr>
            <a:spLocks noGrp="1"/>
          </p:cNvSpPr>
          <p:nvPr>
            <p:ph type="dt" sz="half" idx="10"/>
          </p:nvPr>
        </p:nvSpPr>
        <p:spPr>
          <a:xfrm>
            <a:off x="609600" y="6356363"/>
            <a:ext cx="2846917" cy="365125"/>
          </a:xfrm>
        </p:spPr>
        <p:txBody>
          <a:bodyPr/>
          <a:lstStyle>
            <a:lvl1pPr>
              <a:defRPr/>
            </a:lvl1pPr>
          </a:lstStyle>
          <a:p>
            <a:fld id="{C764DE79-268F-4C1A-8933-263129D2AF90}" type="datetimeFigureOut">
              <a:rPr lang="en-US" dirty="0"/>
              <a:t>3/30/26</a:t>
            </a:fld>
            <a:endParaRPr lang="en-US"/>
          </a:p>
        </p:txBody>
      </p:sp>
      <p:sp>
        <p:nvSpPr>
          <p:cNvPr id="6" name="フッター プレースホルダー 4"/>
          <p:cNvSpPr>
            <a:spLocks noGrp="1"/>
          </p:cNvSpPr>
          <p:nvPr>
            <p:ph type="ftr" sz="quarter" idx="11"/>
          </p:nvPr>
        </p:nvSpPr>
        <p:spPr/>
        <p:txBody>
          <a:bodyPr/>
          <a:lstStyle>
            <a:lvl1pPr>
              <a:defRPr/>
            </a:lvl1pPr>
          </a:lstStyle>
          <a:p>
            <a:endParaRPr lang="en-US"/>
          </a:p>
        </p:txBody>
      </p:sp>
      <p:sp>
        <p:nvSpPr>
          <p:cNvPr id="7" name="スライド番号プレースホルダー 5"/>
          <p:cNvSpPr>
            <a:spLocks noGrp="1"/>
          </p:cNvSpPr>
          <p:nvPr>
            <p:ph type="sldNum" sz="quarter" idx="12"/>
          </p:nvPr>
        </p:nvSpPr>
        <p:spPr/>
        <p:txBody>
          <a:bodyPr/>
          <a:lstStyle>
            <a:lvl1pPr>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61668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8_タイトルとコンテンツ">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p:nvSpPr>
        <p:spPr>
          <a:xfrm>
            <a:off x="0" y="-4860"/>
            <a:ext cx="12192000" cy="1417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2" name="タイトル 1"/>
          <p:cNvSpPr>
            <a:spLocks noGrp="1"/>
          </p:cNvSpPr>
          <p:nvPr>
            <p:ph type="title"/>
          </p:nvPr>
        </p:nvSpPr>
        <p:spPr>
          <a:xfrm>
            <a:off x="609600" y="116632"/>
            <a:ext cx="10972800" cy="1296144"/>
          </a:xfrm>
        </p:spPr>
        <p:txBody>
          <a:bodyPr/>
          <a:lstStyle>
            <a:lvl1pPr>
              <a:defRPr sz="4000">
                <a:solidFill>
                  <a:schemeClr val="bg1"/>
                </a:solidFill>
                <a:latin typeface="游ゴシック" panose="020B0400000000000000" pitchFamily="50" charset="-128"/>
                <a:ea typeface="游ゴシック" panose="020B0400000000000000" pitchFamily="50" charset="-128"/>
              </a:defRPr>
            </a:lvl1pPr>
          </a:lstStyle>
          <a:p>
            <a:r>
              <a:rPr lang="ja-JP" altLang="en-US"/>
              <a:t>マスター タイトルの書式設定</a:t>
            </a:r>
          </a:p>
        </p:txBody>
      </p:sp>
      <p:sp>
        <p:nvSpPr>
          <p:cNvPr id="4" name="日付プレースホルダー 3"/>
          <p:cNvSpPr>
            <a:spLocks noGrp="1"/>
          </p:cNvSpPr>
          <p:nvPr>
            <p:ph type="dt" sz="half" idx="10"/>
          </p:nvPr>
        </p:nvSpPr>
        <p:spPr>
          <a:xfrm>
            <a:off x="2063751" y="6356363"/>
            <a:ext cx="1981200" cy="365125"/>
          </a:xfrm>
          <a:prstGeom prst="rect">
            <a:avLst/>
          </a:prstGeom>
        </p:spPr>
        <p:txBody>
          <a:bodyPr/>
          <a:lstStyle>
            <a:lvl1pPr>
              <a:defRPr/>
            </a:lvl1pPr>
          </a:lstStyle>
          <a:p>
            <a:fld id="{C764DE79-268F-4C1A-8933-263129D2AF90}" type="datetimeFigureOut">
              <a:rPr lang="en-US" dirty="0"/>
              <a:t>3/30/26</a:t>
            </a:fld>
            <a:endParaRPr lang="en-US"/>
          </a:p>
        </p:txBody>
      </p:sp>
      <p:sp>
        <p:nvSpPr>
          <p:cNvPr id="5" name="フッター プレースホルダー 4"/>
          <p:cNvSpPr>
            <a:spLocks noGrp="1"/>
          </p:cNvSpPr>
          <p:nvPr>
            <p:ph type="ftr" sz="quarter" idx="11"/>
          </p:nvPr>
        </p:nvSpPr>
        <p:spPr>
          <a:xfrm>
            <a:off x="4165600" y="6356363"/>
            <a:ext cx="3860800" cy="365125"/>
          </a:xfrm>
          <a:prstGeom prst="rect">
            <a:avLst/>
          </a:prstGeom>
        </p:spPr>
        <p:txBody>
          <a:bodyPr/>
          <a:lstStyle>
            <a:lvl1pPr>
              <a:defRPr/>
            </a:lvl1pPr>
          </a:lstStyle>
          <a:p>
            <a:endParaRPr lang="en-US"/>
          </a:p>
        </p:txBody>
      </p:sp>
      <p:sp>
        <p:nvSpPr>
          <p:cNvPr id="6" name="スライド番号プレースホルダー 5"/>
          <p:cNvSpPr>
            <a:spLocks noGrp="1"/>
          </p:cNvSpPr>
          <p:nvPr>
            <p:ph type="sldNum" sz="quarter" idx="12"/>
          </p:nvPr>
        </p:nvSpPr>
        <p:spPr>
          <a:xfrm>
            <a:off x="8737600" y="6356363"/>
            <a:ext cx="2844800" cy="365125"/>
          </a:xfrm>
          <a:prstGeom prst="rect">
            <a:avLst/>
          </a:prstGeom>
        </p:spPr>
        <p:txBody>
          <a:bodyPr/>
          <a:lstStyle>
            <a:lvl1pPr>
              <a:defRPr>
                <a:latin typeface="游ゴシック" panose="020B0400000000000000" pitchFamily="50" charset="-128"/>
                <a:ea typeface="游ゴシック" panose="020B0400000000000000" pitchFamily="50" charset="-128"/>
              </a:defRPr>
            </a:lvl1pPr>
          </a:lstStyle>
          <a:p>
            <a:fld id="{48F63A3B-78C7-47BE-AE5E-E10140E04643}" type="slidenum">
              <a:rPr lang="en-US" dirty="0"/>
              <a:t>‹#›</a:t>
            </a:fld>
            <a:endParaRPr lang="en-US"/>
          </a:p>
        </p:txBody>
      </p:sp>
      <p:sp>
        <p:nvSpPr>
          <p:cNvPr id="8" name="コンテンツ プレースホルダー 2"/>
          <p:cNvSpPr>
            <a:spLocks noGrp="1"/>
          </p:cNvSpPr>
          <p:nvPr>
            <p:ph idx="1"/>
          </p:nvPr>
        </p:nvSpPr>
        <p:spPr>
          <a:xfrm>
            <a:off x="609600" y="1600206"/>
            <a:ext cx="10972800" cy="4525963"/>
          </a:xfrm>
        </p:spPr>
        <p:txBody>
          <a:bodyPr/>
          <a:lstStyle>
            <a:lvl1pPr marL="265087" indent="-265087" eaLnBrk="1">
              <a:buFont typeface="Wingdings" panose="05000000000000000000" pitchFamily="2" charset="2"/>
              <a:buChar char="n"/>
              <a:defRPr sz="2400">
                <a:latin typeface="游ゴシック" panose="020B0400000000000000" pitchFamily="50" charset="-128"/>
                <a:ea typeface="游ゴシック" panose="020B0400000000000000" pitchFamily="50" charset="-128"/>
              </a:defRPr>
            </a:lvl1pPr>
            <a:lvl2pPr marL="447627" indent="-174609" eaLnBrk="1">
              <a:buFont typeface="Wingdings" panose="05000000000000000000" pitchFamily="2" charset="2"/>
              <a:buChar char=""/>
              <a:tabLst/>
              <a:defRPr sz="2000">
                <a:latin typeface="游ゴシック" panose="020B0400000000000000" pitchFamily="50" charset="-128"/>
                <a:ea typeface="游ゴシック" panose="020B0400000000000000" pitchFamily="50" charset="-128"/>
              </a:defRPr>
            </a:lvl2pPr>
            <a:lvl3pPr marL="720653" indent="-184134" eaLnBrk="1">
              <a:buFont typeface="游ゴシック" panose="020B0400000000000000" pitchFamily="50" charset="-128"/>
              <a:buChar char="-"/>
              <a:defRPr sz="1800">
                <a:latin typeface="游ゴシック" panose="020B0400000000000000" pitchFamily="50" charset="-128"/>
                <a:ea typeface="游ゴシック" panose="020B0400000000000000" pitchFamily="50" charset="-128"/>
              </a:defRPr>
            </a:lvl3pPr>
            <a:lvl4pPr marL="988914" indent="0">
              <a:buNone/>
              <a:defRPr sz="1600">
                <a:latin typeface="游ゴシック" panose="020B0400000000000000" pitchFamily="50" charset="-128"/>
                <a:ea typeface="游ゴシック" panose="020B0400000000000000" pitchFamily="50" charset="-128"/>
              </a:defRPr>
            </a:lvl4pPr>
            <a:lvl5pPr marL="896850" indent="-176197" eaLnBrk="1">
              <a:defRPr sz="16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Tree>
    <p:extLst>
      <p:ext uri="{BB962C8B-B14F-4D97-AF65-F5344CB8AC3E}">
        <p14:creationId xmlns:p14="http://schemas.microsoft.com/office/powerpoint/2010/main" val="4127802522"/>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9_タイトルとコンテンツ">
    <p:bg>
      <p:bgPr>
        <a:solidFill>
          <a:schemeClr val="bg1"/>
        </a:solid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a:xfrm>
            <a:off x="2063751" y="6356363"/>
            <a:ext cx="1981200" cy="365125"/>
          </a:xfrm>
          <a:prstGeom prst="rect">
            <a:avLst/>
          </a:prstGeom>
        </p:spPr>
        <p:txBody>
          <a:bodyPr/>
          <a:lstStyle>
            <a:lvl1pPr>
              <a:defRPr/>
            </a:lvl1pPr>
          </a:lstStyle>
          <a:p>
            <a:fld id="{C764DE79-268F-4C1A-8933-263129D2AF90}" type="datetimeFigureOut">
              <a:rPr lang="en-US" dirty="0"/>
              <a:t>3/30/26</a:t>
            </a:fld>
            <a:endParaRPr lang="en-US"/>
          </a:p>
        </p:txBody>
      </p:sp>
      <p:sp>
        <p:nvSpPr>
          <p:cNvPr id="6" name="スライド番号プレースホルダー 5"/>
          <p:cNvSpPr>
            <a:spLocks noGrp="1"/>
          </p:cNvSpPr>
          <p:nvPr>
            <p:ph type="sldNum" sz="quarter" idx="12"/>
          </p:nvPr>
        </p:nvSpPr>
        <p:spPr>
          <a:xfrm>
            <a:off x="8737600" y="6356363"/>
            <a:ext cx="2844800" cy="365125"/>
          </a:xfrm>
          <a:prstGeom prst="rect">
            <a:avLst/>
          </a:prstGeom>
        </p:spPr>
        <p:txBody>
          <a:bodyPr/>
          <a:lstStyle>
            <a:lvl1pPr>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3760579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12192000" cy="532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600"/>
          </a:p>
        </p:txBody>
      </p:sp>
      <p:sp>
        <p:nvSpPr>
          <p:cNvPr id="17" name="Google Shape;17;p3"/>
          <p:cNvSpPr txBox="1">
            <a:spLocks noGrp="1"/>
          </p:cNvSpPr>
          <p:nvPr>
            <p:ph type="ctrTitle"/>
          </p:nvPr>
        </p:nvSpPr>
        <p:spPr>
          <a:xfrm>
            <a:off x="914400" y="2111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5333" b="1" i="0">
                <a:solidFill>
                  <a:schemeClr val="lt1"/>
                </a:solidFill>
                <a:latin typeface="BIZ UDPGothic" panose="020B0400000000000000" pitchFamily="34" charset="-128"/>
                <a:ea typeface="BIZ UDPGothic" panose="020B0400000000000000" pitchFamily="34" charset="-128"/>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r>
              <a:rPr lang="ja-JP" altLang="en-US"/>
              <a:t>マスター タイトルの書式設定</a:t>
            </a:r>
            <a:endParaRPr/>
          </a:p>
        </p:txBody>
      </p:sp>
      <p:sp>
        <p:nvSpPr>
          <p:cNvPr id="18" name="Google Shape;18;p3"/>
          <p:cNvSpPr txBox="1">
            <a:spLocks noGrp="1"/>
          </p:cNvSpPr>
          <p:nvPr>
            <p:ph type="subTitle" idx="1"/>
          </p:nvPr>
        </p:nvSpPr>
        <p:spPr>
          <a:xfrm>
            <a:off x="914400" y="37867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3200" b="0" i="0">
                <a:solidFill>
                  <a:schemeClr val="lt1"/>
                </a:solidFill>
                <a:latin typeface="BIZ UDPGothic" panose="020B0400000000000000" pitchFamily="34" charset="-128"/>
                <a:ea typeface="BIZ UDPGothic" panose="020B0400000000000000" pitchFamily="34" charset="-128"/>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3200" b="1">
                <a:solidFill>
                  <a:schemeClr val="lt1"/>
                </a:solidFill>
              </a:defRPr>
            </a:lvl4pPr>
            <a:lvl5pPr lvl="4" algn="ctr" rtl="0">
              <a:spcBef>
                <a:spcPts val="0"/>
              </a:spcBef>
              <a:spcAft>
                <a:spcPts val="0"/>
              </a:spcAft>
              <a:buClr>
                <a:schemeClr val="lt1"/>
              </a:buClr>
              <a:buSzPts val="2400"/>
              <a:buNone/>
              <a:defRPr sz="3200" b="1">
                <a:solidFill>
                  <a:schemeClr val="lt1"/>
                </a:solidFill>
              </a:defRPr>
            </a:lvl5pPr>
            <a:lvl6pPr lvl="5" algn="ctr" rtl="0">
              <a:spcBef>
                <a:spcPts val="0"/>
              </a:spcBef>
              <a:spcAft>
                <a:spcPts val="0"/>
              </a:spcAft>
              <a:buClr>
                <a:schemeClr val="lt1"/>
              </a:buClr>
              <a:buSzPts val="2400"/>
              <a:buNone/>
              <a:defRPr sz="3200" b="1">
                <a:solidFill>
                  <a:schemeClr val="lt1"/>
                </a:solidFill>
              </a:defRPr>
            </a:lvl6pPr>
            <a:lvl7pPr lvl="6" algn="ctr" rtl="0">
              <a:spcBef>
                <a:spcPts val="0"/>
              </a:spcBef>
              <a:spcAft>
                <a:spcPts val="0"/>
              </a:spcAft>
              <a:buClr>
                <a:schemeClr val="lt1"/>
              </a:buClr>
              <a:buSzPts val="2400"/>
              <a:buNone/>
              <a:defRPr sz="3200" b="1">
                <a:solidFill>
                  <a:schemeClr val="lt1"/>
                </a:solidFill>
              </a:defRPr>
            </a:lvl7pPr>
            <a:lvl8pPr lvl="7" algn="ctr" rtl="0">
              <a:spcBef>
                <a:spcPts val="0"/>
              </a:spcBef>
              <a:spcAft>
                <a:spcPts val="0"/>
              </a:spcAft>
              <a:buClr>
                <a:schemeClr val="lt1"/>
              </a:buClr>
              <a:buSzPts val="2400"/>
              <a:buNone/>
              <a:defRPr sz="3200" b="1">
                <a:solidFill>
                  <a:schemeClr val="lt1"/>
                </a:solidFill>
              </a:defRPr>
            </a:lvl8pPr>
            <a:lvl9pPr lvl="8" algn="ctr" rtl="0">
              <a:spcBef>
                <a:spcPts val="0"/>
              </a:spcBef>
              <a:spcAft>
                <a:spcPts val="0"/>
              </a:spcAft>
              <a:buClr>
                <a:schemeClr val="lt1"/>
              </a:buClr>
              <a:buSzPts val="2400"/>
              <a:buNone/>
              <a:defRPr sz="3200" b="1">
                <a:solidFill>
                  <a:schemeClr val="lt1"/>
                </a:solidFill>
              </a:defRPr>
            </a:lvl9pPr>
          </a:lstStyle>
          <a:p>
            <a:r>
              <a:rPr lang="ja-JP" altLang="en-US"/>
              <a:t>マスター サブタイトルの書式設定</a:t>
            </a:r>
            <a:endParaRPr/>
          </a:p>
        </p:txBody>
      </p:sp>
      <p:sp>
        <p:nvSpPr>
          <p:cNvPr id="19" name="Google Shape;19;p3"/>
          <p:cNvSpPr/>
          <p:nvPr/>
        </p:nvSpPr>
        <p:spPr>
          <a:xfrm>
            <a:off x="4063605" y="5323800"/>
            <a:ext cx="4063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8128361" y="5323800"/>
            <a:ext cx="4063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 y="5323800"/>
            <a:ext cx="4063600" cy="102800"/>
          </a:xfrm>
          <a:prstGeom prst="rect">
            <a:avLst/>
          </a:prstGeom>
          <a:solidFill>
            <a:schemeClr val="bg1">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txBox="1">
            <a:spLocks noGrp="1"/>
          </p:cNvSpPr>
          <p:nvPr>
            <p:ph type="sldNum" idx="12"/>
          </p:nvPr>
        </p:nvSpPr>
        <p:spPr>
          <a:xfrm>
            <a:off x="0" y="6290415"/>
            <a:ext cx="12192000" cy="418000"/>
          </a:xfrm>
          <a:prstGeom prst="rect">
            <a:avLst/>
          </a:prstGeom>
        </p:spPr>
        <p:txBody>
          <a:bodyPr spcFirstLastPara="1" wrap="square" lIns="91425" tIns="91425" rIns="91425" bIns="91425" anchor="t" anchorCtr="0">
            <a:noAutofit/>
          </a:bodyPr>
          <a:lstStyle>
            <a:lvl1pPr lvl="0" algn="ctr">
              <a:buNone/>
              <a:defRPr b="0" i="0"/>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48F63A3B-78C7-47BE-AE5E-E10140E04643}" type="slidenum">
              <a:rPr lang="en-US" dirty="0"/>
              <a:t>‹#›</a:t>
            </a:fld>
            <a:endParaRPr lang="en-US"/>
          </a:p>
        </p:txBody>
      </p:sp>
    </p:spTree>
    <p:extLst>
      <p:ext uri="{BB962C8B-B14F-4D97-AF65-F5344CB8AC3E}">
        <p14:creationId xmlns:p14="http://schemas.microsoft.com/office/powerpoint/2010/main" val="70619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3_タイトルとコンテンツ">
    <p:bg>
      <p:bgPr>
        <a:solidFill>
          <a:schemeClr val="bg1"/>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3696FB-5032-2C33-044E-CF9EE241F81D}"/>
              </a:ext>
            </a:extLst>
          </p:cNvPr>
          <p:cNvSpPr/>
          <p:nvPr/>
        </p:nvSpPr>
        <p:spPr>
          <a:xfrm>
            <a:off x="0" y="-4860"/>
            <a:ext cx="12192000" cy="1417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333">
              <a:solidFill>
                <a:schemeClr val="bg1"/>
              </a:solidFill>
              <a:latin typeface="BIZ UDPGothic" panose="020B0400000000000000" pitchFamily="34" charset="-128"/>
              <a:ea typeface="BIZ UDPGothic" panose="020B0400000000000000" pitchFamily="34" charset="-128"/>
            </a:endParaRPr>
          </a:p>
        </p:txBody>
      </p:sp>
      <p:sp>
        <p:nvSpPr>
          <p:cNvPr id="2" name="タイトル 1"/>
          <p:cNvSpPr>
            <a:spLocks noGrp="1"/>
          </p:cNvSpPr>
          <p:nvPr>
            <p:ph type="title"/>
          </p:nvPr>
        </p:nvSpPr>
        <p:spPr>
          <a:xfrm>
            <a:off x="609600" y="116632"/>
            <a:ext cx="10972800" cy="1296144"/>
          </a:xfrm>
          <a:prstGeom prst="rect">
            <a:avLst/>
          </a:prstGeom>
        </p:spPr>
        <p:txBody>
          <a:bodyPr>
            <a:normAutofit/>
          </a:bodyPr>
          <a:lstStyle>
            <a:lvl1pPr>
              <a:defRPr sz="4267">
                <a:solidFill>
                  <a:schemeClr val="bg1"/>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8" name="コンテンツ プレースホルダー 2"/>
          <p:cNvSpPr>
            <a:spLocks noGrp="1"/>
          </p:cNvSpPr>
          <p:nvPr>
            <p:ph idx="1"/>
          </p:nvPr>
        </p:nvSpPr>
        <p:spPr>
          <a:xfrm>
            <a:off x="1043802" y="1600206"/>
            <a:ext cx="10538597" cy="4525963"/>
          </a:xfrm>
          <a:prstGeom prst="rect">
            <a:avLst/>
          </a:prstGeom>
        </p:spPr>
        <p:txBody>
          <a:bodyPr>
            <a:normAutofit/>
          </a:bodyPr>
          <a:lstStyle>
            <a:lvl1pPr marL="0" indent="0" eaLnBrk="1">
              <a:lnSpc>
                <a:spcPct val="110000"/>
              </a:lnSpc>
              <a:buFont typeface="Wingdings" panose="05000000000000000000" pitchFamily="2" charset="2"/>
              <a:buNone/>
              <a:defRPr sz="4267">
                <a:latin typeface="BIZ UDPGothic" panose="020B0400000000000000" pitchFamily="34" charset="-128"/>
                <a:ea typeface="BIZ UDPGothic" panose="020B0400000000000000" pitchFamily="34" charset="-128"/>
              </a:defRPr>
            </a:lvl1pPr>
            <a:lvl2pPr marL="447627" indent="-174609" eaLnBrk="1">
              <a:buFont typeface="Wingdings" panose="05000000000000000000" pitchFamily="2" charset="2"/>
              <a:buChar char=""/>
              <a:tabLst/>
              <a:defRPr sz="3200">
                <a:latin typeface="BIZ UDPGothic" panose="020B0400000000000000" pitchFamily="34" charset="-128"/>
                <a:ea typeface="BIZ UDPGothic" panose="020B0400000000000000" pitchFamily="34" charset="-128"/>
              </a:defRPr>
            </a:lvl2pPr>
            <a:lvl3pPr marL="720653" indent="-184134" eaLnBrk="1">
              <a:buFont typeface="游ゴシック" panose="020B0400000000000000" pitchFamily="50" charset="-128"/>
              <a:buChar char="-"/>
              <a:defRPr sz="2667">
                <a:latin typeface="BIZ UDPGothic" panose="020B0400000000000000" pitchFamily="34" charset="-128"/>
                <a:ea typeface="BIZ UDPGothic" panose="020B0400000000000000" pitchFamily="34" charset="-128"/>
              </a:defRPr>
            </a:lvl3pPr>
            <a:lvl4pPr marL="988914" indent="0">
              <a:buNone/>
              <a:defRPr sz="2667">
                <a:latin typeface="BIZ UDPGothic" panose="020B0400000000000000" pitchFamily="34" charset="-128"/>
                <a:ea typeface="BIZ UDPGothic" panose="020B0400000000000000" pitchFamily="34" charset="-128"/>
              </a:defRPr>
            </a:lvl4pPr>
            <a:lvl5pPr marL="896850" indent="-176197" eaLnBrk="1">
              <a:defRPr sz="16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p:txBody>
      </p:sp>
      <p:sp>
        <p:nvSpPr>
          <p:cNvPr id="4" name="Google Shape;59;p8">
            <a:extLst>
              <a:ext uri="{FF2B5EF4-FFF2-40B4-BE49-F238E27FC236}">
                <a16:creationId xmlns:a16="http://schemas.microsoft.com/office/drawing/2014/main" id="{00D67FBA-F066-9867-8056-EF48ECD19EC3}"/>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0;p8">
            <a:extLst>
              <a:ext uri="{FF2B5EF4-FFF2-40B4-BE49-F238E27FC236}">
                <a16:creationId xmlns:a16="http://schemas.microsoft.com/office/drawing/2014/main" id="{52E464C6-1E3C-EE9F-E330-5BA9F99E67CB}"/>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61;p8">
            <a:extLst>
              <a:ext uri="{FF2B5EF4-FFF2-40B4-BE49-F238E27FC236}">
                <a16:creationId xmlns:a16="http://schemas.microsoft.com/office/drawing/2014/main" id="{B2342AFD-156D-8E8E-C1CD-8479FF433697}"/>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62;p8">
            <a:extLst>
              <a:ext uri="{FF2B5EF4-FFF2-40B4-BE49-F238E27FC236}">
                <a16:creationId xmlns:a16="http://schemas.microsoft.com/office/drawing/2014/main" id="{AFE9CB05-7C3A-B19A-D12F-532957D1BA4F}"/>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38;p5">
            <a:extLst>
              <a:ext uri="{FF2B5EF4-FFF2-40B4-BE49-F238E27FC236}">
                <a16:creationId xmlns:a16="http://schemas.microsoft.com/office/drawing/2014/main" id="{485A3DD4-FE69-D0A9-3DE5-BC9625908E7E}"/>
              </a:ext>
            </a:extLst>
          </p:cNvPr>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Tree>
    <p:extLst>
      <p:ext uri="{BB962C8B-B14F-4D97-AF65-F5344CB8AC3E}">
        <p14:creationId xmlns:p14="http://schemas.microsoft.com/office/powerpoint/2010/main" val="255915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191600" y="477851"/>
            <a:ext cx="9808489" cy="11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33" name="Google Shape;33;p5"/>
          <p:cNvSpPr txBox="1">
            <a:spLocks noGrp="1"/>
          </p:cNvSpPr>
          <p:nvPr>
            <p:ph type="body" idx="1"/>
          </p:nvPr>
        </p:nvSpPr>
        <p:spPr>
          <a:xfrm>
            <a:off x="1191599" y="1831451"/>
            <a:ext cx="9808487" cy="4736400"/>
          </a:xfrm>
          <a:prstGeom prst="rect">
            <a:avLst/>
          </a:prstGeom>
        </p:spPr>
        <p:txBody>
          <a:bodyPr spcFirstLastPara="1" wrap="square" lIns="91425" tIns="91425" rIns="91425" bIns="91425" anchor="t" anchorCtr="0">
            <a:noAutofit/>
          </a:bodyPr>
          <a:lstStyle>
            <a:lvl1pPr marL="152396" lvl="0" indent="0">
              <a:spcBef>
                <a:spcPts val="0"/>
              </a:spcBef>
              <a:spcAft>
                <a:spcPts val="0"/>
              </a:spcAft>
              <a:buClr>
                <a:schemeClr val="accent6"/>
              </a:buClr>
              <a:buSzPts val="1800"/>
              <a:buFont typeface="Arial" panose="020B0604020202020204" pitchFamily="34" charset="0"/>
              <a:buNone/>
              <a:defRPr b="0" i="0">
                <a:solidFill>
                  <a:schemeClr val="dk1"/>
                </a:solidFill>
                <a:latin typeface="BIZ UDPGothic" panose="020B0400000000000000" pitchFamily="34" charset="-128"/>
                <a:ea typeface="BIZ UDPGothic" panose="020B0400000000000000" pitchFamily="34" charset="-128"/>
              </a:defRPr>
            </a:lvl1pPr>
            <a:lvl2pPr marL="1219170" lvl="1" indent="-507987">
              <a:spcBef>
                <a:spcPts val="0"/>
              </a:spcBef>
              <a:spcAft>
                <a:spcPts val="0"/>
              </a:spcAft>
              <a:buClr>
                <a:schemeClr val="dk1"/>
              </a:buClr>
              <a:buSzPts val="2400"/>
              <a:buChar char="○"/>
              <a:defRPr>
                <a:solidFill>
                  <a:schemeClr val="dk1"/>
                </a:solidFill>
              </a:defRPr>
            </a:lvl2pPr>
            <a:lvl3pPr marL="1828754" lvl="2" indent="-507987">
              <a:spcBef>
                <a:spcPts val="0"/>
              </a:spcBef>
              <a:spcAft>
                <a:spcPts val="0"/>
              </a:spcAft>
              <a:buClr>
                <a:schemeClr val="dk1"/>
              </a:buClr>
              <a:buSzPts val="2400"/>
              <a:buChar char="■"/>
              <a:defRPr>
                <a:solidFill>
                  <a:schemeClr val="dk1"/>
                </a:solidFill>
              </a:defRPr>
            </a:lvl3pPr>
            <a:lvl4pPr marL="2438339" lvl="3" indent="-507987">
              <a:spcBef>
                <a:spcPts val="0"/>
              </a:spcBef>
              <a:spcAft>
                <a:spcPts val="0"/>
              </a:spcAft>
              <a:buClr>
                <a:schemeClr val="dk1"/>
              </a:buClr>
              <a:buSzPts val="2400"/>
              <a:buChar char="●"/>
              <a:defRPr>
                <a:solidFill>
                  <a:schemeClr val="dk1"/>
                </a:solidFill>
              </a:defRPr>
            </a:lvl4pPr>
            <a:lvl5pPr marL="3047924" lvl="4" indent="-507987">
              <a:spcBef>
                <a:spcPts val="0"/>
              </a:spcBef>
              <a:spcAft>
                <a:spcPts val="0"/>
              </a:spcAft>
              <a:buClr>
                <a:schemeClr val="dk1"/>
              </a:buClr>
              <a:buSzPts val="2400"/>
              <a:buChar char="○"/>
              <a:defRPr>
                <a:solidFill>
                  <a:schemeClr val="dk1"/>
                </a:solidFill>
              </a:defRPr>
            </a:lvl5pPr>
            <a:lvl6pPr marL="3657509" lvl="5" indent="-507987">
              <a:spcBef>
                <a:spcPts val="0"/>
              </a:spcBef>
              <a:spcAft>
                <a:spcPts val="0"/>
              </a:spcAft>
              <a:buClr>
                <a:schemeClr val="dk1"/>
              </a:buClr>
              <a:buSzPts val="2400"/>
              <a:buChar char="■"/>
              <a:defRPr>
                <a:solidFill>
                  <a:schemeClr val="dk1"/>
                </a:solidFill>
              </a:defRPr>
            </a:lvl6pPr>
            <a:lvl7pPr marL="4267093" lvl="6" indent="-507987">
              <a:spcBef>
                <a:spcPts val="0"/>
              </a:spcBef>
              <a:spcAft>
                <a:spcPts val="0"/>
              </a:spcAft>
              <a:buClr>
                <a:schemeClr val="dk1"/>
              </a:buClr>
              <a:buSzPts val="2400"/>
              <a:buChar char="●"/>
              <a:defRPr>
                <a:solidFill>
                  <a:schemeClr val="dk1"/>
                </a:solidFill>
              </a:defRPr>
            </a:lvl7pPr>
            <a:lvl8pPr marL="4876678" lvl="7" indent="-507987">
              <a:spcBef>
                <a:spcPts val="0"/>
              </a:spcBef>
              <a:spcAft>
                <a:spcPts val="0"/>
              </a:spcAft>
              <a:buClr>
                <a:schemeClr val="dk1"/>
              </a:buClr>
              <a:buSzPts val="2400"/>
              <a:buChar char="○"/>
              <a:defRPr>
                <a:solidFill>
                  <a:schemeClr val="dk1"/>
                </a:solidFill>
              </a:defRPr>
            </a:lvl8pPr>
            <a:lvl9pPr marL="5486263" lvl="8" indent="-507987">
              <a:spcBef>
                <a:spcPts val="0"/>
              </a:spcBef>
              <a:spcAft>
                <a:spcPts val="0"/>
              </a:spcAft>
              <a:buClr>
                <a:schemeClr val="dk1"/>
              </a:buClr>
              <a:buSzPts val="2400"/>
              <a:buChar char="■"/>
              <a:defRPr>
                <a:solidFill>
                  <a:schemeClr val="dk1"/>
                </a:solidFill>
              </a:defRPr>
            </a:lvl9pPr>
          </a:lstStyle>
          <a:p>
            <a:pPr lvl="0"/>
            <a:r>
              <a:rPr lang="ja-JP" altLang="en-US"/>
              <a:t>マスター テキストの書式設定</a:t>
            </a:r>
          </a:p>
        </p:txBody>
      </p:sp>
      <p:sp>
        <p:nvSpPr>
          <p:cNvPr id="38" name="Google Shape;38;p5"/>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
        <p:nvSpPr>
          <p:cNvPr id="2" name="Google Shape;59;p8">
            <a:extLst>
              <a:ext uri="{FF2B5EF4-FFF2-40B4-BE49-F238E27FC236}">
                <a16:creationId xmlns:a16="http://schemas.microsoft.com/office/drawing/2014/main" id="{6FC64FBE-3392-D343-4281-E71C7E7050B0}"/>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0;p8">
            <a:extLst>
              <a:ext uri="{FF2B5EF4-FFF2-40B4-BE49-F238E27FC236}">
                <a16:creationId xmlns:a16="http://schemas.microsoft.com/office/drawing/2014/main" id="{9F438D5B-6124-8C9E-850C-0B43152CBF4E}"/>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1;p8">
            <a:extLst>
              <a:ext uri="{FF2B5EF4-FFF2-40B4-BE49-F238E27FC236}">
                <a16:creationId xmlns:a16="http://schemas.microsoft.com/office/drawing/2014/main" id="{0EC980E7-6D8A-176F-902F-3505BB819463}"/>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2;p8">
            <a:extLst>
              <a:ext uri="{FF2B5EF4-FFF2-40B4-BE49-F238E27FC236}">
                <a16:creationId xmlns:a16="http://schemas.microsoft.com/office/drawing/2014/main" id="{33D82DE0-FF68-45BB-3172-FDBCE0EC6FDF}"/>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0266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1191600" y="477852"/>
            <a:ext cx="9808488" cy="935049"/>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45" name="Google Shape;45;p6"/>
          <p:cNvSpPr txBox="1">
            <a:spLocks noGrp="1"/>
          </p:cNvSpPr>
          <p:nvPr>
            <p:ph type="body" idx="1"/>
          </p:nvPr>
        </p:nvSpPr>
        <p:spPr>
          <a:xfrm>
            <a:off x="1191499" y="1600200"/>
            <a:ext cx="4775572" cy="4967600"/>
          </a:xfrm>
          <a:prstGeom prst="rect">
            <a:avLst/>
          </a:prstGeom>
        </p:spPr>
        <p:txBody>
          <a:bodyPr spcFirstLastPara="1" wrap="square" lIns="91425" tIns="91425" rIns="91425" bIns="91425" anchor="t" anchorCtr="0">
            <a:noAutofit/>
          </a:bodyPr>
          <a:lstStyle>
            <a:lvl1pPr marL="135463" lvl="0" indent="0">
              <a:spcBef>
                <a:spcPts val="800"/>
              </a:spcBef>
              <a:spcAft>
                <a:spcPts val="0"/>
              </a:spcAft>
              <a:buSzPts val="2000"/>
              <a:buNone/>
              <a:defRPr sz="2667" b="0" i="0">
                <a:latin typeface="BIZ UDPGothic" panose="020B0400000000000000" pitchFamily="34" charset="-128"/>
                <a:ea typeface="BIZ UDPGothic" panose="020B0400000000000000" pitchFamily="34" charset="-128"/>
              </a:defRPr>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ja-JP" altLang="en-US"/>
              <a:t>マスター テキストの書式設定</a:t>
            </a:r>
          </a:p>
        </p:txBody>
      </p:sp>
      <p:sp>
        <p:nvSpPr>
          <p:cNvPr id="46" name="Google Shape;46;p6"/>
          <p:cNvSpPr txBox="1">
            <a:spLocks noGrp="1"/>
          </p:cNvSpPr>
          <p:nvPr>
            <p:ph type="body" idx="2"/>
          </p:nvPr>
        </p:nvSpPr>
        <p:spPr>
          <a:xfrm>
            <a:off x="6224515" y="1600200"/>
            <a:ext cx="4775572" cy="4967600"/>
          </a:xfrm>
          <a:prstGeom prst="rect">
            <a:avLst/>
          </a:prstGeom>
        </p:spPr>
        <p:txBody>
          <a:bodyPr spcFirstLastPara="1" wrap="square" lIns="91425" tIns="91425" rIns="91425" bIns="91425" anchor="t" anchorCtr="0">
            <a:noAutofit/>
          </a:bodyPr>
          <a:lstStyle>
            <a:lvl1pPr marL="135463" lvl="0" indent="0">
              <a:spcBef>
                <a:spcPts val="800"/>
              </a:spcBef>
              <a:spcAft>
                <a:spcPts val="0"/>
              </a:spcAft>
              <a:buSzPts val="2000"/>
              <a:buNone/>
              <a:defRPr sz="2667" b="0" i="0">
                <a:latin typeface="BIZ UDPGothic" panose="020B0400000000000000" pitchFamily="34" charset="-128"/>
                <a:ea typeface="BIZ UDPGothic" panose="020B0400000000000000" pitchFamily="34" charset="-128"/>
              </a:defRPr>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ja-JP" altLang="en-US"/>
              <a:t>マスター テキストの書式設定</a:t>
            </a:r>
          </a:p>
        </p:txBody>
      </p:sp>
      <p:sp>
        <p:nvSpPr>
          <p:cNvPr id="47" name="Google Shape;47;p6"/>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
        <p:nvSpPr>
          <p:cNvPr id="2" name="Google Shape;59;p8">
            <a:extLst>
              <a:ext uri="{FF2B5EF4-FFF2-40B4-BE49-F238E27FC236}">
                <a16:creationId xmlns:a16="http://schemas.microsoft.com/office/drawing/2014/main" id="{F5C612B5-165F-0946-763C-7B2A766A784E}"/>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0;p8">
            <a:extLst>
              <a:ext uri="{FF2B5EF4-FFF2-40B4-BE49-F238E27FC236}">
                <a16:creationId xmlns:a16="http://schemas.microsoft.com/office/drawing/2014/main" id="{B8318362-D37E-A169-17C9-539F726226A5}"/>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1;p8">
            <a:extLst>
              <a:ext uri="{FF2B5EF4-FFF2-40B4-BE49-F238E27FC236}">
                <a16:creationId xmlns:a16="http://schemas.microsoft.com/office/drawing/2014/main" id="{723E59B6-177D-2B95-1688-83F5D6917104}"/>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2;p8">
            <a:extLst>
              <a:ext uri="{FF2B5EF4-FFF2-40B4-BE49-F238E27FC236}">
                <a16:creationId xmlns:a16="http://schemas.microsoft.com/office/drawing/2014/main" id="{07D8D7BD-9A3A-EB01-4F43-A9F54F332FC4}"/>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04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3" name="Google Shape;53;p7"/>
          <p:cNvSpPr txBox="1">
            <a:spLocks noGrp="1"/>
          </p:cNvSpPr>
          <p:nvPr>
            <p:ph type="title"/>
          </p:nvPr>
        </p:nvSpPr>
        <p:spPr>
          <a:xfrm>
            <a:off x="1191600" y="477852"/>
            <a:ext cx="9808488" cy="93504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ja-JP" altLang="en-US"/>
              <a:t>マスター タイトルの書式設定</a:t>
            </a:r>
            <a:endParaRPr/>
          </a:p>
        </p:txBody>
      </p:sp>
      <p:sp>
        <p:nvSpPr>
          <p:cNvPr id="54" name="Google Shape;54;p7"/>
          <p:cNvSpPr txBox="1">
            <a:spLocks noGrp="1"/>
          </p:cNvSpPr>
          <p:nvPr>
            <p:ph type="body" idx="1"/>
          </p:nvPr>
        </p:nvSpPr>
        <p:spPr>
          <a:xfrm>
            <a:off x="1191600" y="1600200"/>
            <a:ext cx="3161600" cy="4967600"/>
          </a:xfrm>
          <a:prstGeom prst="rect">
            <a:avLst/>
          </a:prstGeom>
        </p:spPr>
        <p:txBody>
          <a:bodyPr spcFirstLastPara="1" wrap="square" lIns="91425" tIns="91425" rIns="91425" bIns="91425" anchor="t" anchorCtr="0">
            <a:noAutofit/>
          </a:bodyPr>
          <a:lstStyle>
            <a:lvl1pPr marL="186262" lvl="0" indent="0" rtl="0">
              <a:spcBef>
                <a:spcPts val="800"/>
              </a:spcBef>
              <a:spcAft>
                <a:spcPts val="0"/>
              </a:spcAft>
              <a:buSzPts val="1400"/>
              <a:buNone/>
              <a:defRPr sz="1867" b="0" i="0">
                <a:latin typeface="BIZ UDPGothic" panose="020B0400000000000000" pitchFamily="34" charset="-128"/>
                <a:ea typeface="BIZ UDPGothic" panose="020B0400000000000000" pitchFamily="34" charset="-128"/>
              </a:defRPr>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ja-JP" altLang="en-US"/>
              <a:t>マスター テキストの書式設定</a:t>
            </a:r>
          </a:p>
        </p:txBody>
      </p:sp>
      <p:sp>
        <p:nvSpPr>
          <p:cNvPr id="55" name="Google Shape;55;p7"/>
          <p:cNvSpPr txBox="1">
            <a:spLocks noGrp="1"/>
          </p:cNvSpPr>
          <p:nvPr>
            <p:ph type="body" idx="2"/>
          </p:nvPr>
        </p:nvSpPr>
        <p:spPr>
          <a:xfrm>
            <a:off x="4515205" y="1600200"/>
            <a:ext cx="3161600" cy="4967600"/>
          </a:xfrm>
          <a:prstGeom prst="rect">
            <a:avLst/>
          </a:prstGeom>
        </p:spPr>
        <p:txBody>
          <a:bodyPr spcFirstLastPara="1" wrap="square" lIns="91425" tIns="91425" rIns="91425" bIns="91425" anchor="t" anchorCtr="0">
            <a:noAutofit/>
          </a:bodyPr>
          <a:lstStyle>
            <a:lvl1pPr marL="186262" lvl="0" indent="0" rtl="0">
              <a:spcBef>
                <a:spcPts val="800"/>
              </a:spcBef>
              <a:spcAft>
                <a:spcPts val="0"/>
              </a:spcAft>
              <a:buSzPts val="1400"/>
              <a:buNone/>
              <a:defRPr sz="1867" b="0" i="0">
                <a:latin typeface="BIZ UDPGothic" panose="020B0400000000000000" pitchFamily="34" charset="-128"/>
                <a:ea typeface="BIZ UDPGothic" panose="020B0400000000000000" pitchFamily="34" charset="-128"/>
              </a:defRPr>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ja-JP" altLang="en-US"/>
              <a:t>マスター テキストの書式設定</a:t>
            </a:r>
          </a:p>
        </p:txBody>
      </p:sp>
      <p:sp>
        <p:nvSpPr>
          <p:cNvPr id="56" name="Google Shape;56;p7"/>
          <p:cNvSpPr txBox="1">
            <a:spLocks noGrp="1"/>
          </p:cNvSpPr>
          <p:nvPr>
            <p:ph type="body" idx="3"/>
          </p:nvPr>
        </p:nvSpPr>
        <p:spPr>
          <a:xfrm>
            <a:off x="7838809" y="1600200"/>
            <a:ext cx="3161600" cy="4967600"/>
          </a:xfrm>
          <a:prstGeom prst="rect">
            <a:avLst/>
          </a:prstGeom>
        </p:spPr>
        <p:txBody>
          <a:bodyPr spcFirstLastPara="1" wrap="square" lIns="91425" tIns="91425" rIns="91425" bIns="91425" anchor="t" anchorCtr="0">
            <a:noAutofit/>
          </a:bodyPr>
          <a:lstStyle>
            <a:lvl1pPr marL="186262" lvl="0" indent="0" rtl="0">
              <a:spcBef>
                <a:spcPts val="800"/>
              </a:spcBef>
              <a:spcAft>
                <a:spcPts val="0"/>
              </a:spcAft>
              <a:buSzPts val="1400"/>
              <a:buNone/>
              <a:defRPr sz="1867" b="0" i="0">
                <a:latin typeface="BIZ UDPGothic" panose="020B0400000000000000" pitchFamily="34" charset="-128"/>
                <a:ea typeface="BIZ UDPGothic" panose="020B0400000000000000" pitchFamily="34" charset="-128"/>
              </a:defRPr>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pPr lvl="0"/>
            <a:r>
              <a:rPr lang="ja-JP" altLang="en-US"/>
              <a:t>マスター テキストの書式設定</a:t>
            </a:r>
          </a:p>
        </p:txBody>
      </p:sp>
      <p:sp>
        <p:nvSpPr>
          <p:cNvPr id="57" name="Google Shape;57;p7"/>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
        <p:nvSpPr>
          <p:cNvPr id="2" name="Google Shape;59;p8">
            <a:extLst>
              <a:ext uri="{FF2B5EF4-FFF2-40B4-BE49-F238E27FC236}">
                <a16:creationId xmlns:a16="http://schemas.microsoft.com/office/drawing/2014/main" id="{21867EA7-B7CA-C4D9-2BA5-2BA12487004A}"/>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0;p8">
            <a:extLst>
              <a:ext uri="{FF2B5EF4-FFF2-40B4-BE49-F238E27FC236}">
                <a16:creationId xmlns:a16="http://schemas.microsoft.com/office/drawing/2014/main" id="{5F3B028C-A69F-BC78-4393-B573D6A7CBFD}"/>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1;p8">
            <a:extLst>
              <a:ext uri="{FF2B5EF4-FFF2-40B4-BE49-F238E27FC236}">
                <a16:creationId xmlns:a16="http://schemas.microsoft.com/office/drawing/2014/main" id="{20E21139-BAAB-41D7-E5BF-D2BB8E4F2980}"/>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2;p8">
            <a:extLst>
              <a:ext uri="{FF2B5EF4-FFF2-40B4-BE49-F238E27FC236}">
                <a16:creationId xmlns:a16="http://schemas.microsoft.com/office/drawing/2014/main" id="{905F6B7A-8EB8-F06B-8698-11977124957A}"/>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192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63" name="Google Shape;63;p8"/>
          <p:cNvSpPr txBox="1">
            <a:spLocks noGrp="1"/>
          </p:cNvSpPr>
          <p:nvPr>
            <p:ph type="title"/>
          </p:nvPr>
        </p:nvSpPr>
        <p:spPr>
          <a:xfrm>
            <a:off x="1191600" y="477851"/>
            <a:ext cx="9808488" cy="11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64" name="Google Shape;64;p8"/>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
        <p:nvSpPr>
          <p:cNvPr id="2" name="Google Shape;59;p8">
            <a:extLst>
              <a:ext uri="{FF2B5EF4-FFF2-40B4-BE49-F238E27FC236}">
                <a16:creationId xmlns:a16="http://schemas.microsoft.com/office/drawing/2014/main" id="{5ACE663B-6E2F-1A23-1DBF-7E7A08438621}"/>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0;p8">
            <a:extLst>
              <a:ext uri="{FF2B5EF4-FFF2-40B4-BE49-F238E27FC236}">
                <a16:creationId xmlns:a16="http://schemas.microsoft.com/office/drawing/2014/main" id="{127E4178-F712-EA72-E3D7-9CEA19AF21F6}"/>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1;p8">
            <a:extLst>
              <a:ext uri="{FF2B5EF4-FFF2-40B4-BE49-F238E27FC236}">
                <a16:creationId xmlns:a16="http://schemas.microsoft.com/office/drawing/2014/main" id="{5F4126CD-97E7-17A4-2B64-E8F13728C705}"/>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2;p8">
            <a:extLst>
              <a:ext uri="{FF2B5EF4-FFF2-40B4-BE49-F238E27FC236}">
                <a16:creationId xmlns:a16="http://schemas.microsoft.com/office/drawing/2014/main" id="{6635149E-8C08-E873-0255-A32563927C01}"/>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063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70" name="Google Shape;70;p9"/>
          <p:cNvSpPr txBox="1">
            <a:spLocks noGrp="1"/>
          </p:cNvSpPr>
          <p:nvPr>
            <p:ph type="body" idx="1"/>
          </p:nvPr>
        </p:nvSpPr>
        <p:spPr>
          <a:xfrm>
            <a:off x="1191600" y="6199951"/>
            <a:ext cx="8616800" cy="4676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Clr>
                <a:schemeClr val="dk2"/>
              </a:buClr>
              <a:buSzPts val="1400"/>
              <a:buNone/>
              <a:defRPr sz="1867" b="0" i="0">
                <a:solidFill>
                  <a:schemeClr val="dk2"/>
                </a:solidFill>
                <a:latin typeface="BIZ UDPGothic" panose="020B0400000000000000" pitchFamily="34" charset="-128"/>
                <a:ea typeface="BIZ UDPGothic" panose="020B0400000000000000" pitchFamily="34" charset="-128"/>
              </a:defRPr>
            </a:lvl1pPr>
          </a:lstStyle>
          <a:p>
            <a:pPr lvl="0"/>
            <a:r>
              <a:rPr lang="ja-JP" altLang="en-US"/>
              <a:t>マスター テキストの書式設定</a:t>
            </a:r>
          </a:p>
        </p:txBody>
      </p:sp>
      <p:sp>
        <p:nvSpPr>
          <p:cNvPr id="71" name="Google Shape;71;p9"/>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
        <p:nvSpPr>
          <p:cNvPr id="2" name="Google Shape;59;p8">
            <a:extLst>
              <a:ext uri="{FF2B5EF4-FFF2-40B4-BE49-F238E27FC236}">
                <a16:creationId xmlns:a16="http://schemas.microsoft.com/office/drawing/2014/main" id="{39DCCACA-68FD-45A4-614A-564C6399E8C7}"/>
              </a:ext>
            </a:extLst>
          </p:cNvPr>
          <p:cNvSpPr/>
          <p:nvPr/>
        </p:nvSpPr>
        <p:spPr>
          <a:xfrm>
            <a:off x="9808488" y="-4356"/>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0;p8">
            <a:extLst>
              <a:ext uri="{FF2B5EF4-FFF2-40B4-BE49-F238E27FC236}">
                <a16:creationId xmlns:a16="http://schemas.microsoft.com/office/drawing/2014/main" id="{B7ADFE7D-45B3-6777-54D4-2CAB039C30AC}"/>
              </a:ext>
            </a:extLst>
          </p:cNvPr>
          <p:cNvSpPr/>
          <p:nvPr/>
        </p:nvSpPr>
        <p:spPr>
          <a:xfrm>
            <a:off x="11000416" y="-4356"/>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1;p8">
            <a:extLst>
              <a:ext uri="{FF2B5EF4-FFF2-40B4-BE49-F238E27FC236}">
                <a16:creationId xmlns:a16="http://schemas.microsoft.com/office/drawing/2014/main" id="{7C54AC58-1D04-3643-E8D5-4D2D6D6FF02C}"/>
              </a:ext>
            </a:extLst>
          </p:cNvPr>
          <p:cNvSpPr/>
          <p:nvPr/>
        </p:nvSpPr>
        <p:spPr>
          <a:xfrm>
            <a:off x="0" y="-4356"/>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2;p8">
            <a:extLst>
              <a:ext uri="{FF2B5EF4-FFF2-40B4-BE49-F238E27FC236}">
                <a16:creationId xmlns:a16="http://schemas.microsoft.com/office/drawing/2014/main" id="{E2D58F6A-26FB-0653-5E59-12AB88032BCD}"/>
              </a:ext>
            </a:extLst>
          </p:cNvPr>
          <p:cNvSpPr/>
          <p:nvPr/>
        </p:nvSpPr>
        <p:spPr>
          <a:xfrm>
            <a:off x="1191613" y="-4356"/>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376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7" name="Google Shape;77;p10"/>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48F63A3B-78C7-47BE-AE5E-E10140E04643}" type="slidenum">
              <a:rPr lang="en-US" dirty="0"/>
              <a:t>‹#›</a:t>
            </a:fld>
            <a:endParaRPr lang="en-US"/>
          </a:p>
        </p:txBody>
      </p:sp>
      <p:sp>
        <p:nvSpPr>
          <p:cNvPr id="2" name="Google Shape;59;p8">
            <a:extLst>
              <a:ext uri="{FF2B5EF4-FFF2-40B4-BE49-F238E27FC236}">
                <a16:creationId xmlns:a16="http://schemas.microsoft.com/office/drawing/2014/main" id="{C404BD68-A798-1F03-4645-955FF82EE1F6}"/>
              </a:ext>
            </a:extLst>
          </p:cNvPr>
          <p:cNvSpPr/>
          <p:nvPr/>
        </p:nvSpPr>
        <p:spPr>
          <a:xfrm>
            <a:off x="9808488" y="6778324"/>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0;p8">
            <a:extLst>
              <a:ext uri="{FF2B5EF4-FFF2-40B4-BE49-F238E27FC236}">
                <a16:creationId xmlns:a16="http://schemas.microsoft.com/office/drawing/2014/main" id="{1956D683-4FDE-D3A8-A9A8-0D9FB0D07214}"/>
              </a:ext>
            </a:extLst>
          </p:cNvPr>
          <p:cNvSpPr/>
          <p:nvPr/>
        </p:nvSpPr>
        <p:spPr>
          <a:xfrm>
            <a:off x="11000416" y="6778324"/>
            <a:ext cx="1191600" cy="102800"/>
          </a:xfrm>
          <a:prstGeom prst="rect">
            <a:avLst/>
          </a:prstGeom>
          <a:solidFill>
            <a:srgbClr val="FFC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 name="Google Shape;61;p8">
            <a:extLst>
              <a:ext uri="{FF2B5EF4-FFF2-40B4-BE49-F238E27FC236}">
                <a16:creationId xmlns:a16="http://schemas.microsoft.com/office/drawing/2014/main" id="{8B212D52-D3AC-F38C-B88C-A1780D8324E4}"/>
              </a:ext>
            </a:extLst>
          </p:cNvPr>
          <p:cNvSpPr/>
          <p:nvPr/>
        </p:nvSpPr>
        <p:spPr>
          <a:xfrm>
            <a:off x="0" y="6778324"/>
            <a:ext cx="1191600" cy="102800"/>
          </a:xfrm>
          <a:prstGeom prst="rect">
            <a:avLst/>
          </a:prstGeom>
          <a:solidFill>
            <a:schemeClr val="tx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62;p8">
            <a:extLst>
              <a:ext uri="{FF2B5EF4-FFF2-40B4-BE49-F238E27FC236}">
                <a16:creationId xmlns:a16="http://schemas.microsoft.com/office/drawing/2014/main" id="{CB2E6FA9-847E-D7F7-7A68-B2D36518B292}"/>
              </a:ext>
            </a:extLst>
          </p:cNvPr>
          <p:cNvSpPr/>
          <p:nvPr/>
        </p:nvSpPr>
        <p:spPr>
          <a:xfrm>
            <a:off x="1191613" y="6778324"/>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197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タイトル プレースホルダー 2">
            <a:extLst>
              <a:ext uri="{FF2B5EF4-FFF2-40B4-BE49-F238E27FC236}">
                <a16:creationId xmlns:a16="http://schemas.microsoft.com/office/drawing/2014/main" id="{BF15FF19-EF74-5F7E-1E90-E7B6015F2276}"/>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7" name="テキスト プレースホルダー 16">
            <a:extLst>
              <a:ext uri="{FF2B5EF4-FFF2-40B4-BE49-F238E27FC236}">
                <a16:creationId xmlns:a16="http://schemas.microsoft.com/office/drawing/2014/main" id="{0815042E-04C2-3A48-C0EF-588B7E8D64F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endParaRPr kumimoji="1" lang="ja-JP" altLang="en-US"/>
          </a:p>
        </p:txBody>
      </p:sp>
      <p:pic>
        <p:nvPicPr>
          <p:cNvPr id="1026" name="Picture 2">
            <a:extLst>
              <a:ext uri="{FF2B5EF4-FFF2-40B4-BE49-F238E27FC236}">
                <a16:creationId xmlns:a16="http://schemas.microsoft.com/office/drawing/2014/main" id="{E85F1E49-B247-E5B1-8077-F38EEC0867A0}"/>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val="0"/>
              </a:ext>
            </a:extLst>
          </a:blip>
          <a:srcRect b="12802"/>
          <a:stretch>
            <a:fillRect/>
          </a:stretch>
        </p:blipFill>
        <p:spPr bwMode="auto">
          <a:xfrm>
            <a:off x="11472081" y="174213"/>
            <a:ext cx="570172" cy="5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2640"/>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ransition>
    <p:fade thruBlk="1"/>
  </p:transition>
  <p:txStyles>
    <p:title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kumimoji="1" sz="4267" b="1"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R="0" lvl="1"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58786" marR="0" lvl="0" indent="-457189" algn="l" rtl="0" eaLnBrk="1" hangingPunct="1">
        <a:lnSpc>
          <a:spcPct val="110000"/>
        </a:lnSpc>
        <a:spcBef>
          <a:spcPts val="0"/>
        </a:spcBef>
        <a:spcAft>
          <a:spcPts val="0"/>
        </a:spcAft>
        <a:buClr>
          <a:srgbClr val="000000"/>
        </a:buClr>
        <a:buFont typeface="Arial" panose="020B0604020202020204" pitchFamily="34" charset="0"/>
        <a:buChar char="•"/>
        <a:defRPr kumimoji="1" sz="3733"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L="0" marR="0" lvl="1" indent="0" algn="l" rtl="0" eaLnBrk="1" hangingPunct="1">
        <a:lnSpc>
          <a:spcPct val="100000"/>
        </a:lnSpc>
        <a:spcBef>
          <a:spcPts val="0"/>
        </a:spcBef>
        <a:spcAft>
          <a:spcPts val="0"/>
        </a:spcAft>
        <a:buClr>
          <a:srgbClr val="000000"/>
        </a:buClr>
        <a:buFont typeface="Arial" panose="020B0604020202020204" pitchFamily="34" charset="0"/>
        <a:buNone/>
        <a:defRPr kumimoji="1" sz="2667" b="0" i="0" u="none" strike="noStrike" cap="none">
          <a:solidFill>
            <a:srgbClr val="000000"/>
          </a:solidFill>
          <a:latin typeface="Arial"/>
          <a:ea typeface="Arial"/>
          <a:cs typeface="Arial"/>
          <a:sym typeface="Arial"/>
        </a:defRPr>
      </a:lvl2pPr>
      <a:lvl3pPr marL="609585" marR="0" lvl="2" indent="-609585" algn="l" rtl="0" eaLnBrk="1" hangingPunct="1">
        <a:lnSpc>
          <a:spcPct val="100000"/>
        </a:lnSpc>
        <a:spcBef>
          <a:spcPts val="0"/>
        </a:spcBef>
        <a:spcAft>
          <a:spcPts val="0"/>
        </a:spcAft>
        <a:buClr>
          <a:srgbClr val="000000"/>
        </a:buClr>
        <a:buFont typeface="Arial" panose="020B0604020202020204" pitchFamily="34" charset="0"/>
        <a:buChar char="•"/>
        <a:defRPr kumimoji="1" sz="2667" b="0" i="0" u="none" strike="noStrike" cap="none">
          <a:solidFill>
            <a:srgbClr val="000000"/>
          </a:solidFill>
          <a:latin typeface="Arial"/>
          <a:ea typeface="Arial"/>
          <a:cs typeface="Arial"/>
          <a:sym typeface="Arial"/>
        </a:defRPr>
      </a:lvl3pPr>
      <a:lvl4pPr marL="609585" marR="0" lvl="3" indent="-609585" algn="l" rtl="0" eaLnBrk="1" hangingPunct="1">
        <a:lnSpc>
          <a:spcPct val="100000"/>
        </a:lnSpc>
        <a:spcBef>
          <a:spcPts val="0"/>
        </a:spcBef>
        <a:spcAft>
          <a:spcPts val="0"/>
        </a:spcAft>
        <a:buClr>
          <a:srgbClr val="000000"/>
        </a:buClr>
        <a:buFont typeface="Arial" panose="020B0604020202020204" pitchFamily="34" charset="0"/>
        <a:buChar char="•"/>
        <a:defRPr kumimoji="1" sz="2667" b="0" i="0" u="none" strike="noStrike" cap="none">
          <a:solidFill>
            <a:srgbClr val="000000"/>
          </a:solidFill>
          <a:latin typeface="Arial"/>
          <a:ea typeface="Arial"/>
          <a:cs typeface="Arial"/>
          <a:sym typeface="Arial"/>
        </a:defRPr>
      </a:lvl4pPr>
      <a:lvl5pPr marL="609585" marR="0" lvl="4" indent="-609585" algn="l" rtl="0" eaLnBrk="1" hangingPunct="1">
        <a:lnSpc>
          <a:spcPct val="100000"/>
        </a:lnSpc>
        <a:spcBef>
          <a:spcPts val="0"/>
        </a:spcBef>
        <a:spcAft>
          <a:spcPts val="0"/>
        </a:spcAft>
        <a:buClr>
          <a:srgbClr val="000000"/>
        </a:buClr>
        <a:buFont typeface="Arial" panose="020B0604020202020204" pitchFamily="34" charset="0"/>
        <a:buChar char="•"/>
        <a:defRPr kumimoji="1" sz="26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6.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jpsearch.go.j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japan-heritage.bunka.go.jp/ja/culturalproperties/result/635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iif.io/"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mirador-dev.netlify.app/__tests__/integration/mirador/"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DEB1-8EC4-2F9A-827B-1EC588A722F5}"/>
              </a:ext>
            </a:extLst>
          </p:cNvPr>
          <p:cNvSpPr>
            <a:spLocks noGrp="1"/>
          </p:cNvSpPr>
          <p:nvPr>
            <p:ph type="ctrTitle"/>
          </p:nvPr>
        </p:nvSpPr>
        <p:spPr>
          <a:xfrm>
            <a:off x="1149058" y="3659569"/>
            <a:ext cx="8982000" cy="1546400"/>
          </a:xfrm>
        </p:spPr>
        <p:txBody>
          <a:bodyPr/>
          <a:lstStyle/>
          <a:p>
            <a:r>
              <a:rPr lang="en-US" sz="4400" dirty="0">
                <a:latin typeface="Helvetica" pitchFamily="2" charset="0"/>
              </a:rPr>
              <a:t>3. What are IIIF Images?</a:t>
            </a:r>
            <a:endParaRPr lang="en-JP" sz="4400" dirty="0">
              <a:latin typeface="Helvetica" pitchFamily="2" charset="0"/>
            </a:endParaRPr>
          </a:p>
        </p:txBody>
      </p:sp>
    </p:spTree>
    <p:extLst>
      <p:ext uri="{BB962C8B-B14F-4D97-AF65-F5344CB8AC3E}">
        <p14:creationId xmlns:p14="http://schemas.microsoft.com/office/powerpoint/2010/main" val="2144857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F0ED5E8D-F037-0486-D091-02512C9A7F32}"/>
              </a:ext>
            </a:extLst>
          </p:cNvPr>
          <p:cNvSpPr>
            <a:spLocks noGrp="1"/>
          </p:cNvSpPr>
          <p:nvPr>
            <p:ph idx="1"/>
          </p:nvPr>
        </p:nvSpPr>
        <p:spPr>
          <a:xfrm>
            <a:off x="1043802" y="1600206"/>
            <a:ext cx="10852099" cy="5141162"/>
          </a:xfrm>
        </p:spPr>
        <p:txBody>
          <a:bodyPr>
            <a:normAutofit fontScale="62500" lnSpcReduction="20000"/>
          </a:bodyPr>
          <a:lstStyle/>
          <a:p>
            <a:pPr>
              <a:lnSpc>
                <a:spcPct val="120000"/>
              </a:lnSpc>
            </a:pPr>
            <a:r>
              <a:rPr lang="en-US" altLang="ja-JP" b="1" dirty="0">
                <a:solidFill>
                  <a:schemeClr val="tx1">
                    <a:lumMod val="20000"/>
                    <a:lumOff val="80000"/>
                  </a:schemeClr>
                </a:solidFill>
                <a:latin typeface="Helvetica" pitchFamily="2" charset="0"/>
              </a:rPr>
              <a:t>1. Standardized Access</a:t>
            </a:r>
          </a:p>
          <a:p>
            <a:pPr>
              <a:lnSpc>
                <a:spcPct val="120000"/>
              </a:lnSpc>
            </a:pPr>
            <a:r>
              <a:rPr lang="en-US" altLang="ja-JP" b="1" dirty="0">
                <a:solidFill>
                  <a:schemeClr val="tx1">
                    <a:lumMod val="20000"/>
                    <a:lumOff val="80000"/>
                  </a:schemeClr>
                </a:solidFill>
                <a:latin typeface="Helvetica" pitchFamily="2" charset="0"/>
              </a:rPr>
              <a:t>	Because access methods are standardized, users can 	view images from different sources in the same way</a:t>
            </a:r>
          </a:p>
          <a:p>
            <a:pPr>
              <a:lnSpc>
                <a:spcPct val="120000"/>
              </a:lnSpc>
            </a:pPr>
            <a:r>
              <a:rPr lang="en-US" altLang="ja-JP" b="1" dirty="0">
                <a:solidFill>
                  <a:srgbClr val="000B00"/>
                </a:solidFill>
                <a:latin typeface="Helvetica" pitchFamily="2" charset="0"/>
              </a:rPr>
              <a:t>2. Support for High-Resolution Images</a:t>
            </a:r>
          </a:p>
          <a:p>
            <a:pPr>
              <a:lnSpc>
                <a:spcPct val="120000"/>
              </a:lnSpc>
            </a:pPr>
            <a:r>
              <a:rPr lang="en-US" altLang="ja-JP" b="1" dirty="0">
                <a:solidFill>
                  <a:schemeClr val="tx1">
                    <a:lumMod val="75000"/>
                  </a:schemeClr>
                </a:solidFill>
                <a:latin typeface="Helvetica" pitchFamily="2" charset="0"/>
              </a:rPr>
              <a:t>	Even large images can be displayed efficiently, </a:t>
            </a:r>
            <a:r>
              <a:rPr lang="en-GB" altLang="ja-JP" b="1" dirty="0">
                <a:solidFill>
                  <a:schemeClr val="tx1">
                    <a:lumMod val="75000"/>
                  </a:schemeClr>
                </a:solidFill>
                <a:latin typeface="Helvetica" pitchFamily="2" charset="0"/>
              </a:rPr>
              <a:t>and their</a:t>
            </a:r>
            <a:r>
              <a:rPr lang="en-US" altLang="ja-JP" b="1" dirty="0">
                <a:solidFill>
                  <a:schemeClr val="tx1">
                    <a:lumMod val="75000"/>
                  </a:schemeClr>
                </a:solidFill>
                <a:latin typeface="Helvetica" pitchFamily="2" charset="0"/>
              </a:rPr>
              <a:t> 	details can be viewed clearly</a:t>
            </a:r>
          </a:p>
          <a:p>
            <a:pPr>
              <a:lnSpc>
                <a:spcPct val="120000"/>
              </a:lnSpc>
            </a:pPr>
            <a:r>
              <a:rPr lang="en-US" altLang="ja-JP" b="1" dirty="0">
                <a:solidFill>
                  <a:schemeClr val="tx1">
                    <a:lumMod val="20000"/>
                    <a:lumOff val="80000"/>
                  </a:schemeClr>
                </a:solidFill>
                <a:latin typeface="Helvetica" pitchFamily="2" charset="0"/>
              </a:rPr>
              <a:t>3. Flexible Display Features</a:t>
            </a:r>
          </a:p>
          <a:p>
            <a:pPr>
              <a:lnSpc>
                <a:spcPct val="120000"/>
              </a:lnSpc>
            </a:pPr>
            <a:r>
              <a:rPr lang="en-US" altLang="ja-JP" b="1" dirty="0">
                <a:solidFill>
                  <a:schemeClr val="tx1">
                    <a:lumMod val="20000"/>
                    <a:lumOff val="80000"/>
                  </a:schemeClr>
                </a:solidFill>
                <a:latin typeface="Helvetica" pitchFamily="2" charset="0"/>
              </a:rPr>
              <a:t>	Users can zoom in, rotate, or compare images side by side</a:t>
            </a:r>
          </a:p>
          <a:p>
            <a:pPr>
              <a:lnSpc>
                <a:spcPct val="120000"/>
              </a:lnSpc>
            </a:pPr>
            <a:r>
              <a:rPr lang="en-US" altLang="ja-JP" b="1" dirty="0">
                <a:solidFill>
                  <a:schemeClr val="tx1">
                    <a:lumMod val="20000"/>
                    <a:lumOff val="80000"/>
                  </a:schemeClr>
                </a:solidFill>
                <a:latin typeface="Helvetica" pitchFamily="2" charset="0"/>
              </a:rPr>
              <a:t>4. Annotation and Sharing</a:t>
            </a:r>
          </a:p>
          <a:p>
            <a:pPr>
              <a:lnSpc>
                <a:spcPct val="120000"/>
              </a:lnSpc>
            </a:pPr>
            <a:r>
              <a:rPr lang="en-US" altLang="ja-JP" b="1" dirty="0">
                <a:solidFill>
                  <a:schemeClr val="tx1">
                    <a:lumMod val="20000"/>
                    <a:lumOff val="80000"/>
                  </a:schemeClr>
                </a:solidFill>
                <a:latin typeface="Helvetica" pitchFamily="2" charset="0"/>
              </a:rPr>
              <a:t>	Users can add annotations to images and share them with 	others</a:t>
            </a:r>
          </a:p>
        </p:txBody>
      </p:sp>
      <p:sp>
        <p:nvSpPr>
          <p:cNvPr id="7" name="Title 1">
            <a:extLst>
              <a:ext uri="{FF2B5EF4-FFF2-40B4-BE49-F238E27FC236}">
                <a16:creationId xmlns:a16="http://schemas.microsoft.com/office/drawing/2014/main" id="{2A6D550C-C44E-94CC-9398-2269558774C7}"/>
              </a:ext>
            </a:extLst>
          </p:cNvPr>
          <p:cNvSpPr>
            <a:spLocks noGrp="1"/>
          </p:cNvSpPr>
          <p:nvPr>
            <p:ph type="title"/>
          </p:nvPr>
        </p:nvSpPr>
        <p:spPr>
          <a:xfrm>
            <a:off x="609600" y="116632"/>
            <a:ext cx="10972800" cy="1296144"/>
          </a:xfrm>
        </p:spPr>
        <p:txBody>
          <a:bodyPr/>
          <a:lstStyle/>
          <a:p>
            <a:pPr>
              <a:lnSpc>
                <a:spcPct val="110000"/>
              </a:lnSpc>
            </a:pPr>
            <a:r>
              <a:rPr kumimoji="1" lang="en-GB" altLang="ja-JP" dirty="0">
                <a:latin typeface="Helvetica" pitchFamily="2" charset="0"/>
              </a:rPr>
              <a:t>Benefits of the IIIF Framework</a:t>
            </a:r>
            <a:endParaRPr lang="en-US" altLang="ja-JP" dirty="0">
              <a:latin typeface="Helvetica" pitchFamily="2" charset="0"/>
            </a:endParaRPr>
          </a:p>
        </p:txBody>
      </p:sp>
    </p:spTree>
    <p:extLst>
      <p:ext uri="{BB962C8B-B14F-4D97-AF65-F5344CB8AC3E}">
        <p14:creationId xmlns:p14="http://schemas.microsoft.com/office/powerpoint/2010/main" val="101970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7E1FE-29B7-B74F-4BA4-529C1D642B80}"/>
              </a:ext>
            </a:extLst>
          </p:cNvPr>
          <p:cNvSpPr>
            <a:spLocks noGrp="1"/>
          </p:cNvSpPr>
          <p:nvPr>
            <p:ph type="title"/>
          </p:nvPr>
        </p:nvSpPr>
        <p:spPr>
          <a:xfrm>
            <a:off x="609600" y="116632"/>
            <a:ext cx="10972800" cy="1160908"/>
          </a:xfrm>
        </p:spPr>
        <p:txBody>
          <a:bodyPr>
            <a:normAutofit/>
          </a:bodyPr>
          <a:lstStyle/>
          <a:p>
            <a:r>
              <a:rPr lang="en-GB" altLang="ja-JP" dirty="0">
                <a:latin typeface="Helvetica" pitchFamily="2" charset="0"/>
              </a:rPr>
              <a:t>High-resolution Image Support</a:t>
            </a:r>
            <a:endParaRPr kumimoji="1" lang="ja-JP" altLang="en-US">
              <a:latin typeface="Helvetica" pitchFamily="2" charset="0"/>
            </a:endParaRPr>
          </a:p>
        </p:txBody>
      </p:sp>
      <p:pic>
        <p:nvPicPr>
          <p:cNvPr id="7" name="図 6" descr="マップ&#10;&#10;自動的に生成された説明">
            <a:extLst>
              <a:ext uri="{FF2B5EF4-FFF2-40B4-BE49-F238E27FC236}">
                <a16:creationId xmlns:a16="http://schemas.microsoft.com/office/drawing/2014/main" id="{F7F35A0C-D42D-86C7-15E6-1E3A236DCAA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220398" y="2387600"/>
            <a:ext cx="6193072" cy="2795762"/>
          </a:xfrm>
          <a:prstGeom prst="rect">
            <a:avLst/>
          </a:prstGeom>
        </p:spPr>
      </p:pic>
      <p:pic>
        <p:nvPicPr>
          <p:cNvPr id="11" name="図 10" descr="テキスト が含まれている画像&#10;&#10;自動的に生成された説明">
            <a:extLst>
              <a:ext uri="{FF2B5EF4-FFF2-40B4-BE49-F238E27FC236}">
                <a16:creationId xmlns:a16="http://schemas.microsoft.com/office/drawing/2014/main" id="{84F05B6F-789C-C573-C436-EDD15C7BDEC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6444035" y="1674638"/>
            <a:ext cx="5747965" cy="5183362"/>
          </a:xfrm>
          <a:prstGeom prst="rect">
            <a:avLst/>
          </a:prstGeom>
        </p:spPr>
      </p:pic>
      <p:sp>
        <p:nvSpPr>
          <p:cNvPr id="12" name="正方形/長方形 11">
            <a:extLst>
              <a:ext uri="{FF2B5EF4-FFF2-40B4-BE49-F238E27FC236}">
                <a16:creationId xmlns:a16="http://schemas.microsoft.com/office/drawing/2014/main" id="{2EFA978A-F57C-2D6C-7D40-19B065DC846D}"/>
              </a:ext>
            </a:extLst>
          </p:cNvPr>
          <p:cNvSpPr/>
          <p:nvPr/>
        </p:nvSpPr>
        <p:spPr>
          <a:xfrm>
            <a:off x="4808029" y="2744962"/>
            <a:ext cx="1058735" cy="104921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曲線コネクタ 13">
            <a:extLst>
              <a:ext uri="{FF2B5EF4-FFF2-40B4-BE49-F238E27FC236}">
                <a16:creationId xmlns:a16="http://schemas.microsoft.com/office/drawing/2014/main" id="{0BDCF187-B3C1-CDBF-6F46-C5123993B1FD}"/>
              </a:ext>
            </a:extLst>
          </p:cNvPr>
          <p:cNvCxnSpPr>
            <a:cxnSpLocks/>
            <a:stCxn id="12" idx="0"/>
          </p:cNvCxnSpPr>
          <p:nvPr/>
        </p:nvCxnSpPr>
        <p:spPr>
          <a:xfrm rot="5400000" flipH="1" flipV="1">
            <a:off x="5575042" y="1875969"/>
            <a:ext cx="631349" cy="1106638"/>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0892C39-C9DF-FACC-AC1C-8222C804A03F}"/>
              </a:ext>
            </a:extLst>
          </p:cNvPr>
          <p:cNvSpPr txBox="1"/>
          <p:nvPr/>
        </p:nvSpPr>
        <p:spPr>
          <a:xfrm>
            <a:off x="1129579" y="5209348"/>
            <a:ext cx="4773573" cy="738664"/>
          </a:xfrm>
          <a:prstGeom prst="rect">
            <a:avLst/>
          </a:prstGeom>
          <a:noFill/>
        </p:spPr>
        <p:txBody>
          <a:bodyPr wrap="square" rtlCol="0">
            <a:spAutoFit/>
          </a:bodyPr>
          <a:lstStyle/>
          <a:p>
            <a:r>
              <a:rPr lang="en-US" dirty="0"/>
              <a:t>“Detailed Revised Map of Fire Outbreak Locations from the Great Edo Earthquake” – University of Tokyo General Library</a:t>
            </a:r>
          </a:p>
        </p:txBody>
      </p:sp>
      <p:pic>
        <p:nvPicPr>
          <p:cNvPr id="3" name="Picture 2" descr="The University of Osaka: A Driving Force for Social Transformation － The  University of Osaka">
            <a:extLst>
              <a:ext uri="{FF2B5EF4-FFF2-40B4-BE49-F238E27FC236}">
                <a16:creationId xmlns:a16="http://schemas.microsoft.com/office/drawing/2014/main" id="{A86FA7D8-D130-7011-0512-1BF4BC12AC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099" y="5578680"/>
            <a:ext cx="833480" cy="10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1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5">
            <a:extLst>
              <a:ext uri="{FF2B5EF4-FFF2-40B4-BE49-F238E27FC236}">
                <a16:creationId xmlns:a16="http://schemas.microsoft.com/office/drawing/2014/main" id="{3DC6A26F-B87A-AEC3-12D6-1FB2B06DF9CF}"/>
              </a:ext>
            </a:extLst>
          </p:cNvPr>
          <p:cNvSpPr>
            <a:spLocks noGrp="1"/>
          </p:cNvSpPr>
          <p:nvPr>
            <p:ph idx="1"/>
          </p:nvPr>
        </p:nvSpPr>
        <p:spPr>
          <a:xfrm>
            <a:off x="1043802" y="1600206"/>
            <a:ext cx="10852099" cy="5141162"/>
          </a:xfrm>
        </p:spPr>
        <p:txBody>
          <a:bodyPr>
            <a:normAutofit fontScale="62500" lnSpcReduction="20000"/>
          </a:bodyPr>
          <a:lstStyle/>
          <a:p>
            <a:pPr>
              <a:lnSpc>
                <a:spcPct val="120000"/>
              </a:lnSpc>
            </a:pPr>
            <a:r>
              <a:rPr lang="en-US" altLang="ja-JP" b="1" dirty="0">
                <a:solidFill>
                  <a:schemeClr val="tx1">
                    <a:lumMod val="20000"/>
                    <a:lumOff val="80000"/>
                  </a:schemeClr>
                </a:solidFill>
                <a:latin typeface="Helvetica" pitchFamily="2" charset="0"/>
              </a:rPr>
              <a:t>1. Standardized Access</a:t>
            </a:r>
          </a:p>
          <a:p>
            <a:pPr>
              <a:lnSpc>
                <a:spcPct val="120000"/>
              </a:lnSpc>
            </a:pPr>
            <a:r>
              <a:rPr lang="en-US" altLang="ja-JP" b="1" dirty="0">
                <a:solidFill>
                  <a:schemeClr val="tx1">
                    <a:lumMod val="20000"/>
                    <a:lumOff val="80000"/>
                  </a:schemeClr>
                </a:solidFill>
                <a:latin typeface="Helvetica" pitchFamily="2" charset="0"/>
              </a:rPr>
              <a:t>	Because access methods are standardized, users can 	view images from different sources in the same way</a:t>
            </a:r>
          </a:p>
          <a:p>
            <a:pPr>
              <a:lnSpc>
                <a:spcPct val="120000"/>
              </a:lnSpc>
            </a:pPr>
            <a:r>
              <a:rPr lang="en-US" altLang="ja-JP" b="1" dirty="0">
                <a:solidFill>
                  <a:schemeClr val="tx1">
                    <a:lumMod val="20000"/>
                    <a:lumOff val="80000"/>
                  </a:schemeClr>
                </a:solidFill>
                <a:latin typeface="Helvetica" pitchFamily="2" charset="0"/>
              </a:rPr>
              <a:t>2. Support for High-Resolution Images</a:t>
            </a:r>
          </a:p>
          <a:p>
            <a:pPr>
              <a:lnSpc>
                <a:spcPct val="120000"/>
              </a:lnSpc>
            </a:pPr>
            <a:r>
              <a:rPr lang="en-US" altLang="ja-JP" b="1" dirty="0">
                <a:solidFill>
                  <a:schemeClr val="tx1">
                    <a:lumMod val="20000"/>
                    <a:lumOff val="80000"/>
                  </a:schemeClr>
                </a:solidFill>
                <a:latin typeface="Helvetica" pitchFamily="2" charset="0"/>
              </a:rPr>
              <a:t>	Even large images can be displayed efficiently, </a:t>
            </a:r>
            <a:r>
              <a:rPr lang="en-GB" altLang="ja-JP" b="1" dirty="0">
                <a:solidFill>
                  <a:schemeClr val="tx1">
                    <a:lumMod val="20000"/>
                    <a:lumOff val="80000"/>
                  </a:schemeClr>
                </a:solidFill>
                <a:latin typeface="Helvetica" pitchFamily="2" charset="0"/>
              </a:rPr>
              <a:t>and their</a:t>
            </a:r>
            <a:r>
              <a:rPr lang="en-US" altLang="ja-JP" b="1" dirty="0">
                <a:solidFill>
                  <a:schemeClr val="tx1">
                    <a:lumMod val="20000"/>
                    <a:lumOff val="80000"/>
                  </a:schemeClr>
                </a:solidFill>
                <a:latin typeface="Helvetica" pitchFamily="2" charset="0"/>
              </a:rPr>
              <a:t> 	details can be viewed clearly</a:t>
            </a:r>
          </a:p>
          <a:p>
            <a:pPr>
              <a:lnSpc>
                <a:spcPct val="120000"/>
              </a:lnSpc>
            </a:pPr>
            <a:r>
              <a:rPr lang="en-US" altLang="ja-JP" b="1" dirty="0">
                <a:solidFill>
                  <a:srgbClr val="000B00"/>
                </a:solidFill>
                <a:latin typeface="Helvetica" pitchFamily="2" charset="0"/>
              </a:rPr>
              <a:t>3. Flexible Display Features</a:t>
            </a:r>
          </a:p>
          <a:p>
            <a:pPr>
              <a:lnSpc>
                <a:spcPct val="120000"/>
              </a:lnSpc>
            </a:pPr>
            <a:r>
              <a:rPr lang="en-US" altLang="ja-JP" b="1" dirty="0">
                <a:solidFill>
                  <a:schemeClr val="tx1">
                    <a:lumMod val="75000"/>
                  </a:schemeClr>
                </a:solidFill>
                <a:latin typeface="Helvetica" pitchFamily="2" charset="0"/>
              </a:rPr>
              <a:t>	Users can zoom in, rotate, or compare images side by side</a:t>
            </a:r>
          </a:p>
          <a:p>
            <a:pPr>
              <a:lnSpc>
                <a:spcPct val="120000"/>
              </a:lnSpc>
            </a:pPr>
            <a:r>
              <a:rPr lang="en-US" altLang="ja-JP" b="1" dirty="0">
                <a:solidFill>
                  <a:schemeClr val="tx1">
                    <a:lumMod val="20000"/>
                    <a:lumOff val="80000"/>
                  </a:schemeClr>
                </a:solidFill>
                <a:latin typeface="Helvetica" pitchFamily="2" charset="0"/>
              </a:rPr>
              <a:t>4. Annotation and Sharing</a:t>
            </a:r>
          </a:p>
          <a:p>
            <a:pPr>
              <a:lnSpc>
                <a:spcPct val="120000"/>
              </a:lnSpc>
            </a:pPr>
            <a:r>
              <a:rPr lang="en-US" altLang="ja-JP" b="1" dirty="0">
                <a:solidFill>
                  <a:schemeClr val="tx1">
                    <a:lumMod val="20000"/>
                    <a:lumOff val="80000"/>
                  </a:schemeClr>
                </a:solidFill>
                <a:latin typeface="Helvetica" pitchFamily="2" charset="0"/>
              </a:rPr>
              <a:t>	Users can add annotations to images and share them with 	others</a:t>
            </a:r>
          </a:p>
        </p:txBody>
      </p:sp>
      <p:sp>
        <p:nvSpPr>
          <p:cNvPr id="11" name="Title 1">
            <a:extLst>
              <a:ext uri="{FF2B5EF4-FFF2-40B4-BE49-F238E27FC236}">
                <a16:creationId xmlns:a16="http://schemas.microsoft.com/office/drawing/2014/main" id="{BA4796A2-6A8D-8832-14DB-ED883DA076CE}"/>
              </a:ext>
            </a:extLst>
          </p:cNvPr>
          <p:cNvSpPr>
            <a:spLocks noGrp="1"/>
          </p:cNvSpPr>
          <p:nvPr>
            <p:ph type="title"/>
          </p:nvPr>
        </p:nvSpPr>
        <p:spPr>
          <a:xfrm>
            <a:off x="609600" y="116632"/>
            <a:ext cx="10972800" cy="1296144"/>
          </a:xfrm>
        </p:spPr>
        <p:txBody>
          <a:bodyPr/>
          <a:lstStyle/>
          <a:p>
            <a:pPr>
              <a:lnSpc>
                <a:spcPct val="110000"/>
              </a:lnSpc>
            </a:pPr>
            <a:r>
              <a:rPr kumimoji="1" lang="en-GB" altLang="ja-JP" dirty="0">
                <a:latin typeface="Helvetica" pitchFamily="2" charset="0"/>
              </a:rPr>
              <a:t>Benefits of the IIIF Framework</a:t>
            </a:r>
            <a:endParaRPr lang="en-US" altLang="ja-JP" dirty="0">
              <a:latin typeface="Helvetica" pitchFamily="2" charset="0"/>
            </a:endParaRPr>
          </a:p>
        </p:txBody>
      </p:sp>
    </p:spTree>
    <p:extLst>
      <p:ext uri="{BB962C8B-B14F-4D97-AF65-F5344CB8AC3E}">
        <p14:creationId xmlns:p14="http://schemas.microsoft.com/office/powerpoint/2010/main" val="410474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7E1FE-29B7-B74F-4BA4-529C1D642B80}"/>
              </a:ext>
            </a:extLst>
          </p:cNvPr>
          <p:cNvSpPr>
            <a:spLocks noGrp="1"/>
          </p:cNvSpPr>
          <p:nvPr>
            <p:ph type="title"/>
          </p:nvPr>
        </p:nvSpPr>
        <p:spPr/>
        <p:txBody>
          <a:bodyPr/>
          <a:lstStyle/>
          <a:p>
            <a:r>
              <a:rPr lang="en-US" dirty="0">
                <a:latin typeface="Helvetica" pitchFamily="2" charset="0"/>
              </a:rPr>
              <a:t>Flexible Image Display Features</a:t>
            </a:r>
          </a:p>
        </p:txBody>
      </p:sp>
      <p:pic>
        <p:nvPicPr>
          <p:cNvPr id="5" name="コンテンツ プレースホルダー 4" descr="モニター画面に映るウェブサイトのスクリーンショット&#10;&#10;自動的に生成された説明">
            <a:extLst>
              <a:ext uri="{FF2B5EF4-FFF2-40B4-BE49-F238E27FC236}">
                <a16:creationId xmlns:a16="http://schemas.microsoft.com/office/drawing/2014/main" id="{DD590163-9FCD-A1FA-55D1-027234B0047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411827" y="1427766"/>
            <a:ext cx="9023019" cy="5343582"/>
          </a:xfrm>
        </p:spPr>
      </p:pic>
      <p:sp>
        <p:nvSpPr>
          <p:cNvPr id="6" name="正方形/長方形 5">
            <a:extLst>
              <a:ext uri="{FF2B5EF4-FFF2-40B4-BE49-F238E27FC236}">
                <a16:creationId xmlns:a16="http://schemas.microsoft.com/office/drawing/2014/main" id="{5AEAA6EA-114E-312B-88AD-32AF0AF213B9}"/>
              </a:ext>
            </a:extLst>
          </p:cNvPr>
          <p:cNvSpPr/>
          <p:nvPr/>
        </p:nvSpPr>
        <p:spPr>
          <a:xfrm>
            <a:off x="5940660" y="2194811"/>
            <a:ext cx="2633713" cy="33852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elvetica" pitchFamily="2" charset="0"/>
            </a:endParaRPr>
          </a:p>
        </p:txBody>
      </p:sp>
      <p:cxnSp>
        <p:nvCxnSpPr>
          <p:cNvPr id="7" name="曲線コネクタ 6">
            <a:extLst>
              <a:ext uri="{FF2B5EF4-FFF2-40B4-BE49-F238E27FC236}">
                <a16:creationId xmlns:a16="http://schemas.microsoft.com/office/drawing/2014/main" id="{C017D7C7-4797-1CA8-5887-B2F93BAF9AA0}"/>
              </a:ext>
            </a:extLst>
          </p:cNvPr>
          <p:cNvCxnSpPr>
            <a:cxnSpLocks/>
            <a:stCxn id="6" idx="3"/>
            <a:endCxn id="10" idx="0"/>
          </p:cNvCxnSpPr>
          <p:nvPr/>
        </p:nvCxnSpPr>
        <p:spPr>
          <a:xfrm>
            <a:off x="8574373" y="2364075"/>
            <a:ext cx="2196190" cy="769134"/>
          </a:xfrm>
          <a:prstGeom prst="curvedConnector2">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A1DC110-430B-FCCA-C90E-C645F46EAB07}"/>
              </a:ext>
            </a:extLst>
          </p:cNvPr>
          <p:cNvSpPr txBox="1"/>
          <p:nvPr/>
        </p:nvSpPr>
        <p:spPr>
          <a:xfrm>
            <a:off x="9519139" y="3133209"/>
            <a:ext cx="250284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GB" altLang="ja-JP" sz="2000" dirty="0">
                <a:latin typeface="Helvetica" pitchFamily="2" charset="0"/>
                <a:ea typeface="BIZ UDPGothic" panose="020B0400000000000000" pitchFamily="34" charset="-128"/>
              </a:rPr>
              <a:t>Display options (viewer dependant)</a:t>
            </a:r>
            <a:endParaRPr kumimoji="1" lang="ja-JP" altLang="en-US" sz="2000">
              <a:latin typeface="Helvetica" pitchFamily="2" charset="0"/>
              <a:ea typeface="BIZ UDPGothic" panose="020B0400000000000000" pitchFamily="34" charset="-128"/>
            </a:endParaRPr>
          </a:p>
        </p:txBody>
      </p:sp>
      <p:sp>
        <p:nvSpPr>
          <p:cNvPr id="11" name="テキスト ボックス 10">
            <a:extLst>
              <a:ext uri="{FF2B5EF4-FFF2-40B4-BE49-F238E27FC236}">
                <a16:creationId xmlns:a16="http://schemas.microsoft.com/office/drawing/2014/main" id="{C61A2D78-BD63-7A91-5D12-C393A588278E}"/>
              </a:ext>
            </a:extLst>
          </p:cNvPr>
          <p:cNvSpPr txBox="1"/>
          <p:nvPr/>
        </p:nvSpPr>
        <p:spPr>
          <a:xfrm>
            <a:off x="10379428" y="5501216"/>
            <a:ext cx="1642559" cy="1169551"/>
          </a:xfrm>
          <a:prstGeom prst="rect">
            <a:avLst/>
          </a:prstGeom>
          <a:noFill/>
        </p:spPr>
        <p:txBody>
          <a:bodyPr wrap="square" rtlCol="0">
            <a:spAutoFit/>
          </a:bodyPr>
          <a:lstStyle/>
          <a:p>
            <a:r>
              <a:rPr lang="en-US" dirty="0">
                <a:latin typeface="Helvetica" pitchFamily="2" charset="0"/>
              </a:rPr>
              <a:t>Saga Prefectural Library, </a:t>
            </a:r>
            <a:r>
              <a:rPr lang="en-US" i="1" dirty="0">
                <a:latin typeface="Helvetica" pitchFamily="2" charset="0"/>
              </a:rPr>
              <a:t>Southern Hemisphere Diagram Centered on the South Pole </a:t>
            </a:r>
            <a:endParaRPr lang="en-US" dirty="0">
              <a:latin typeface="Helvetica" pitchFamily="2" charset="0"/>
            </a:endParaRPr>
          </a:p>
        </p:txBody>
      </p:sp>
    </p:spTree>
    <p:extLst>
      <p:ext uri="{BB962C8B-B14F-4D97-AF65-F5344CB8AC3E}">
        <p14:creationId xmlns:p14="http://schemas.microsoft.com/office/powerpoint/2010/main" val="95788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5">
            <a:extLst>
              <a:ext uri="{FF2B5EF4-FFF2-40B4-BE49-F238E27FC236}">
                <a16:creationId xmlns:a16="http://schemas.microsoft.com/office/drawing/2014/main" id="{9905E190-EBDF-0118-34D4-1973B92370DB}"/>
              </a:ext>
            </a:extLst>
          </p:cNvPr>
          <p:cNvSpPr>
            <a:spLocks noGrp="1"/>
          </p:cNvSpPr>
          <p:nvPr>
            <p:ph idx="1"/>
          </p:nvPr>
        </p:nvSpPr>
        <p:spPr>
          <a:xfrm>
            <a:off x="1043802" y="1600206"/>
            <a:ext cx="10852099" cy="5141162"/>
          </a:xfrm>
        </p:spPr>
        <p:txBody>
          <a:bodyPr>
            <a:normAutofit fontScale="62500" lnSpcReduction="20000"/>
          </a:bodyPr>
          <a:lstStyle/>
          <a:p>
            <a:pPr>
              <a:lnSpc>
                <a:spcPct val="120000"/>
              </a:lnSpc>
            </a:pPr>
            <a:r>
              <a:rPr lang="en-US" altLang="ja-JP" b="1" dirty="0">
                <a:solidFill>
                  <a:schemeClr val="tx1">
                    <a:lumMod val="20000"/>
                    <a:lumOff val="80000"/>
                  </a:schemeClr>
                </a:solidFill>
                <a:latin typeface="Helvetica" pitchFamily="2" charset="0"/>
              </a:rPr>
              <a:t>1. Standardized Access</a:t>
            </a:r>
          </a:p>
          <a:p>
            <a:pPr>
              <a:lnSpc>
                <a:spcPct val="120000"/>
              </a:lnSpc>
            </a:pPr>
            <a:r>
              <a:rPr lang="en-US" altLang="ja-JP" b="1" dirty="0">
                <a:solidFill>
                  <a:schemeClr val="tx1">
                    <a:lumMod val="20000"/>
                    <a:lumOff val="80000"/>
                  </a:schemeClr>
                </a:solidFill>
                <a:latin typeface="Helvetica" pitchFamily="2" charset="0"/>
              </a:rPr>
              <a:t>	Because access methods are standardized, users can 	view images from different sources in the same way</a:t>
            </a:r>
          </a:p>
          <a:p>
            <a:pPr>
              <a:lnSpc>
                <a:spcPct val="120000"/>
              </a:lnSpc>
            </a:pPr>
            <a:r>
              <a:rPr lang="en-US" altLang="ja-JP" b="1" dirty="0">
                <a:solidFill>
                  <a:schemeClr val="tx1">
                    <a:lumMod val="20000"/>
                    <a:lumOff val="80000"/>
                  </a:schemeClr>
                </a:solidFill>
                <a:latin typeface="Helvetica" pitchFamily="2" charset="0"/>
              </a:rPr>
              <a:t>2. Support for High-Resolution Images</a:t>
            </a:r>
          </a:p>
          <a:p>
            <a:pPr>
              <a:lnSpc>
                <a:spcPct val="120000"/>
              </a:lnSpc>
            </a:pPr>
            <a:r>
              <a:rPr lang="en-US" altLang="ja-JP" b="1" dirty="0">
                <a:solidFill>
                  <a:schemeClr val="tx1">
                    <a:lumMod val="20000"/>
                    <a:lumOff val="80000"/>
                  </a:schemeClr>
                </a:solidFill>
                <a:latin typeface="Helvetica" pitchFamily="2" charset="0"/>
              </a:rPr>
              <a:t>	Even large images can be displayed efficiently, </a:t>
            </a:r>
            <a:r>
              <a:rPr lang="en-GB" altLang="ja-JP" b="1" dirty="0">
                <a:solidFill>
                  <a:schemeClr val="tx1">
                    <a:lumMod val="20000"/>
                    <a:lumOff val="80000"/>
                  </a:schemeClr>
                </a:solidFill>
                <a:latin typeface="Helvetica" pitchFamily="2" charset="0"/>
              </a:rPr>
              <a:t>and their</a:t>
            </a:r>
            <a:r>
              <a:rPr lang="en-US" altLang="ja-JP" b="1" dirty="0">
                <a:solidFill>
                  <a:schemeClr val="tx1">
                    <a:lumMod val="20000"/>
                    <a:lumOff val="80000"/>
                  </a:schemeClr>
                </a:solidFill>
                <a:latin typeface="Helvetica" pitchFamily="2" charset="0"/>
              </a:rPr>
              <a:t> 	details can be viewed clearly</a:t>
            </a:r>
          </a:p>
          <a:p>
            <a:pPr>
              <a:lnSpc>
                <a:spcPct val="120000"/>
              </a:lnSpc>
            </a:pPr>
            <a:r>
              <a:rPr lang="en-US" altLang="ja-JP" b="1" dirty="0">
                <a:solidFill>
                  <a:schemeClr val="tx1">
                    <a:lumMod val="20000"/>
                    <a:lumOff val="80000"/>
                  </a:schemeClr>
                </a:solidFill>
                <a:latin typeface="Helvetica" pitchFamily="2" charset="0"/>
              </a:rPr>
              <a:t>3. Flexible Display Features</a:t>
            </a:r>
          </a:p>
          <a:p>
            <a:pPr>
              <a:lnSpc>
                <a:spcPct val="120000"/>
              </a:lnSpc>
            </a:pPr>
            <a:r>
              <a:rPr lang="en-US" altLang="ja-JP" b="1" dirty="0">
                <a:solidFill>
                  <a:schemeClr val="tx1">
                    <a:lumMod val="20000"/>
                    <a:lumOff val="80000"/>
                  </a:schemeClr>
                </a:solidFill>
                <a:latin typeface="Helvetica" pitchFamily="2" charset="0"/>
              </a:rPr>
              <a:t>	Users can zoom in, rotate, or compare images side by side</a:t>
            </a:r>
          </a:p>
          <a:p>
            <a:pPr>
              <a:lnSpc>
                <a:spcPct val="120000"/>
              </a:lnSpc>
            </a:pPr>
            <a:r>
              <a:rPr lang="en-US" altLang="ja-JP" b="1" dirty="0">
                <a:solidFill>
                  <a:srgbClr val="000B00"/>
                </a:solidFill>
                <a:latin typeface="Helvetica" pitchFamily="2" charset="0"/>
              </a:rPr>
              <a:t>4. Annotation and Sharing</a:t>
            </a:r>
          </a:p>
          <a:p>
            <a:pPr>
              <a:lnSpc>
                <a:spcPct val="120000"/>
              </a:lnSpc>
            </a:pPr>
            <a:r>
              <a:rPr lang="en-US" altLang="ja-JP" b="1" dirty="0">
                <a:solidFill>
                  <a:schemeClr val="tx1">
                    <a:lumMod val="20000"/>
                    <a:lumOff val="80000"/>
                  </a:schemeClr>
                </a:solidFill>
                <a:latin typeface="Helvetica" pitchFamily="2" charset="0"/>
              </a:rPr>
              <a:t>	</a:t>
            </a:r>
            <a:r>
              <a:rPr lang="en-US" altLang="ja-JP" b="1" dirty="0">
                <a:solidFill>
                  <a:schemeClr val="tx1">
                    <a:lumMod val="75000"/>
                  </a:schemeClr>
                </a:solidFill>
                <a:latin typeface="Helvetica" pitchFamily="2" charset="0"/>
              </a:rPr>
              <a:t>Users can add annotations to images and share them with 	others</a:t>
            </a:r>
          </a:p>
        </p:txBody>
      </p:sp>
      <p:sp>
        <p:nvSpPr>
          <p:cNvPr id="10" name="Title 1">
            <a:extLst>
              <a:ext uri="{FF2B5EF4-FFF2-40B4-BE49-F238E27FC236}">
                <a16:creationId xmlns:a16="http://schemas.microsoft.com/office/drawing/2014/main" id="{59D1EC20-FC12-348B-02C5-8787FF3F44BB}"/>
              </a:ext>
            </a:extLst>
          </p:cNvPr>
          <p:cNvSpPr>
            <a:spLocks noGrp="1"/>
          </p:cNvSpPr>
          <p:nvPr>
            <p:ph type="title"/>
          </p:nvPr>
        </p:nvSpPr>
        <p:spPr>
          <a:xfrm>
            <a:off x="609600" y="116632"/>
            <a:ext cx="10972800" cy="1296144"/>
          </a:xfrm>
        </p:spPr>
        <p:txBody>
          <a:bodyPr/>
          <a:lstStyle/>
          <a:p>
            <a:pPr>
              <a:lnSpc>
                <a:spcPct val="110000"/>
              </a:lnSpc>
            </a:pPr>
            <a:r>
              <a:rPr kumimoji="1" lang="en-GB" altLang="ja-JP" dirty="0">
                <a:latin typeface="Helvetica" pitchFamily="2" charset="0"/>
              </a:rPr>
              <a:t>Benefits of the IIIF Framework</a:t>
            </a:r>
            <a:endParaRPr lang="en-US" altLang="ja-JP" dirty="0">
              <a:latin typeface="Helvetica" pitchFamily="2" charset="0"/>
            </a:endParaRPr>
          </a:p>
        </p:txBody>
      </p:sp>
    </p:spTree>
    <p:extLst>
      <p:ext uri="{BB962C8B-B14F-4D97-AF65-F5344CB8AC3E}">
        <p14:creationId xmlns:p14="http://schemas.microsoft.com/office/powerpoint/2010/main" val="182949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A2A1-B041-C290-B6B9-AE108B30593B}"/>
              </a:ext>
            </a:extLst>
          </p:cNvPr>
          <p:cNvSpPr>
            <a:spLocks noGrp="1"/>
          </p:cNvSpPr>
          <p:nvPr>
            <p:ph type="title"/>
          </p:nvPr>
        </p:nvSpPr>
        <p:spPr/>
        <p:txBody>
          <a:bodyPr/>
          <a:lstStyle/>
          <a:p>
            <a:r>
              <a:rPr lang="en-GB" altLang="ja-JP" dirty="0">
                <a:latin typeface="Helvetica" pitchFamily="2" charset="0"/>
              </a:rPr>
              <a:t>Annotation and Sharing</a:t>
            </a:r>
            <a:endParaRPr lang="ja-JP" altLang="en-US">
              <a:latin typeface="Helvetica" pitchFamily="2" charset="0"/>
            </a:endParaRPr>
          </a:p>
        </p:txBody>
      </p:sp>
      <p:pic>
        <p:nvPicPr>
          <p:cNvPr id="4" name="図 3" descr="ダイアグラム が含まれている画像&#10;&#10;自動的に生成された説明">
            <a:extLst>
              <a:ext uri="{FF2B5EF4-FFF2-40B4-BE49-F238E27FC236}">
                <a16:creationId xmlns:a16="http://schemas.microsoft.com/office/drawing/2014/main" id="{5E6BD8CB-9647-EB4D-85E0-700DBE296BA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252268" y="1532644"/>
            <a:ext cx="3200400" cy="4960231"/>
          </a:xfrm>
          <a:prstGeom prst="rect">
            <a:avLst/>
          </a:prstGeom>
        </p:spPr>
      </p:pic>
      <p:pic>
        <p:nvPicPr>
          <p:cNvPr id="6" name="図 5" descr="コンピューターのスクリーンショット&#10;&#10;自動的に生成された説明">
            <a:extLst>
              <a:ext uri="{FF2B5EF4-FFF2-40B4-BE49-F238E27FC236}">
                <a16:creationId xmlns:a16="http://schemas.microsoft.com/office/drawing/2014/main" id="{E57DAC39-5561-E102-58CB-D1325B038F1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233718" y="1532644"/>
            <a:ext cx="5753100" cy="3962400"/>
          </a:xfrm>
          <a:prstGeom prst="rect">
            <a:avLst/>
          </a:prstGeom>
        </p:spPr>
      </p:pic>
      <p:sp>
        <p:nvSpPr>
          <p:cNvPr id="7" name="右矢印 6">
            <a:extLst>
              <a:ext uri="{FF2B5EF4-FFF2-40B4-BE49-F238E27FC236}">
                <a16:creationId xmlns:a16="http://schemas.microsoft.com/office/drawing/2014/main" id="{BDA6C9B2-AA83-8DB8-FBE3-84DFCB11C7BD}"/>
              </a:ext>
            </a:extLst>
          </p:cNvPr>
          <p:cNvSpPr/>
          <p:nvPr/>
        </p:nvSpPr>
        <p:spPr>
          <a:xfrm>
            <a:off x="4452668" y="2768600"/>
            <a:ext cx="781050" cy="4572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elvetica" pitchFamily="2" charset="0"/>
            </a:endParaRPr>
          </a:p>
        </p:txBody>
      </p:sp>
      <p:sp>
        <p:nvSpPr>
          <p:cNvPr id="9" name="テキスト ボックス 8">
            <a:extLst>
              <a:ext uri="{FF2B5EF4-FFF2-40B4-BE49-F238E27FC236}">
                <a16:creationId xmlns:a16="http://schemas.microsoft.com/office/drawing/2014/main" id="{D7014A49-6732-D4C9-8542-E03B556B7EF1}"/>
              </a:ext>
            </a:extLst>
          </p:cNvPr>
          <p:cNvSpPr txBox="1"/>
          <p:nvPr/>
        </p:nvSpPr>
        <p:spPr>
          <a:xfrm>
            <a:off x="4904537" y="5624327"/>
            <a:ext cx="6411461" cy="646331"/>
          </a:xfrm>
          <a:prstGeom prst="rect">
            <a:avLst/>
          </a:prstGeom>
          <a:noFill/>
        </p:spPr>
        <p:txBody>
          <a:bodyPr wrap="square" rtlCol="0">
            <a:spAutoFit/>
          </a:bodyPr>
          <a:lstStyle/>
          <a:p>
            <a:r>
              <a:rPr lang="en-US" sz="1800" dirty="0">
                <a:latin typeface="Helvetica" pitchFamily="2" charset="0"/>
              </a:rPr>
              <a:t>An example of assigning standard script characters to cursive script characters. (</a:t>
            </a:r>
            <a:r>
              <a:rPr lang="en-GB" altLang="ja-JP" sz="1800" dirty="0">
                <a:latin typeface="Helvetica" pitchFamily="2" charset="0"/>
                <a:ea typeface="BIZ UDPGothic" panose="020B0400000000000000" pitchFamily="34" charset="-128"/>
              </a:rPr>
              <a:t>source: </a:t>
            </a:r>
            <a:r>
              <a:rPr lang="en-US" altLang="ja-JP" sz="1800" dirty="0" err="1">
                <a:latin typeface="Helvetica" pitchFamily="2" charset="0"/>
                <a:ea typeface="BIZ UDPGothic" panose="020B0400000000000000" pitchFamily="34" charset="-128"/>
              </a:rPr>
              <a:t>Kuzushiji.work</a:t>
            </a:r>
            <a:r>
              <a:rPr lang="en-GB" altLang="ja-JP" sz="1800" dirty="0">
                <a:latin typeface="Helvetica" pitchFamily="2" charset="0"/>
                <a:ea typeface="BIZ UDPGothic" panose="020B0400000000000000" pitchFamily="34" charset="-128"/>
              </a:rPr>
              <a:t>)</a:t>
            </a:r>
            <a:endParaRPr kumimoji="1" lang="ja-JP" altLang="en-US" sz="1800">
              <a:latin typeface="Helvetica" pitchFamily="2" charset="0"/>
              <a:ea typeface="BIZ UDPGothic" panose="020B0400000000000000" pitchFamily="34" charset="-128"/>
            </a:endParaRPr>
          </a:p>
        </p:txBody>
      </p:sp>
    </p:spTree>
    <p:extLst>
      <p:ext uri="{BB962C8B-B14F-4D97-AF65-F5344CB8AC3E}">
        <p14:creationId xmlns:p14="http://schemas.microsoft.com/office/powerpoint/2010/main" val="330391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DEB1-8EC4-2F9A-827B-1EC588A722F5}"/>
              </a:ext>
            </a:extLst>
          </p:cNvPr>
          <p:cNvSpPr>
            <a:spLocks noGrp="1"/>
          </p:cNvSpPr>
          <p:nvPr>
            <p:ph type="ctrTitle"/>
          </p:nvPr>
        </p:nvSpPr>
        <p:spPr/>
        <p:txBody>
          <a:bodyPr/>
          <a:lstStyle/>
          <a:p>
            <a:r>
              <a:rPr lang="en-US" dirty="0">
                <a:latin typeface="Helvetica" pitchFamily="2" charset="0"/>
              </a:rPr>
              <a:t>Examples of IIIF images published in OUKA</a:t>
            </a:r>
          </a:p>
        </p:txBody>
      </p:sp>
      <p:sp>
        <p:nvSpPr>
          <p:cNvPr id="5" name="字幕 4">
            <a:extLst>
              <a:ext uri="{FF2B5EF4-FFF2-40B4-BE49-F238E27FC236}">
                <a16:creationId xmlns:a16="http://schemas.microsoft.com/office/drawing/2014/main" id="{E4589DB8-5891-BBAC-6AAA-D36BD4D6FDCB}"/>
              </a:ext>
            </a:extLst>
          </p:cNvPr>
          <p:cNvSpPr>
            <a:spLocks noGrp="1"/>
          </p:cNvSpPr>
          <p:nvPr>
            <p:ph type="subTitle" idx="1"/>
          </p:nvPr>
        </p:nvSpPr>
        <p:spPr/>
        <p:txBody>
          <a:bodyPr>
            <a:normAutofit/>
          </a:bodyPr>
          <a:lstStyle/>
          <a:p>
            <a:r>
              <a:rPr lang="en-US" altLang="ja-JP" dirty="0">
                <a:latin typeface="Helvetica" pitchFamily="2" charset="0"/>
              </a:rPr>
              <a:t>https://</a:t>
            </a:r>
            <a:r>
              <a:rPr lang="en-US" altLang="ja-JP" dirty="0" err="1">
                <a:latin typeface="Helvetica" pitchFamily="2" charset="0"/>
              </a:rPr>
              <a:t>ir.library.osaka-u.ac.jp</a:t>
            </a:r>
            <a:r>
              <a:rPr lang="en-US" altLang="ja-JP" dirty="0">
                <a:latin typeface="Helvetica" pitchFamily="2" charset="0"/>
              </a:rPr>
              <a:t>/repo/</a:t>
            </a:r>
            <a:r>
              <a:rPr lang="en-US" altLang="ja-JP" dirty="0" err="1">
                <a:latin typeface="Helvetica" pitchFamily="2" charset="0"/>
              </a:rPr>
              <a:t>ouka</a:t>
            </a:r>
            <a:r>
              <a:rPr lang="en-US" altLang="ja-JP" dirty="0">
                <a:latin typeface="Helvetica" pitchFamily="2" charset="0"/>
              </a:rPr>
              <a:t>/rare/</a:t>
            </a:r>
            <a:endParaRPr lang="ja-JP" altLang="en-US">
              <a:latin typeface="Helvetica" pitchFamily="2" charset="0"/>
            </a:endParaRPr>
          </a:p>
        </p:txBody>
      </p:sp>
    </p:spTree>
    <p:extLst>
      <p:ext uri="{BB962C8B-B14F-4D97-AF65-F5344CB8AC3E}">
        <p14:creationId xmlns:p14="http://schemas.microsoft.com/office/powerpoint/2010/main" val="3237046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45F5-27F1-2206-A0A6-D8AB8981BC84}"/>
              </a:ext>
            </a:extLst>
          </p:cNvPr>
          <p:cNvSpPr>
            <a:spLocks noGrp="1"/>
          </p:cNvSpPr>
          <p:nvPr>
            <p:ph type="title"/>
          </p:nvPr>
        </p:nvSpPr>
        <p:spPr/>
        <p:txBody>
          <a:bodyPr anchor="ctr">
            <a:normAutofit/>
          </a:bodyPr>
          <a:lstStyle/>
          <a:p>
            <a:r>
              <a:rPr lang="en-GB" altLang="ja-JP" dirty="0">
                <a:latin typeface="Helvetica" pitchFamily="2" charset="0"/>
              </a:rPr>
              <a:t>Collections Published in OUKA</a:t>
            </a:r>
            <a:endParaRPr lang="en-JP" dirty="0">
              <a:latin typeface="Helvetica" pitchFamily="2" charset="0"/>
            </a:endParaRPr>
          </a:p>
        </p:txBody>
      </p:sp>
      <p:pic>
        <p:nvPicPr>
          <p:cNvPr id="8" name="コンテンツ プレースホルダー 7" descr="モニター画面に映るウェブサイト&#10;&#10;中程度の精度で自動的に生成された説明">
            <a:extLst>
              <a:ext uri="{FF2B5EF4-FFF2-40B4-BE49-F238E27FC236}">
                <a16:creationId xmlns:a16="http://schemas.microsoft.com/office/drawing/2014/main" id="{F3CE5A9E-0C52-82F1-61DC-2707DD5F3972}"/>
              </a:ext>
            </a:extLst>
          </p:cNvPr>
          <p:cNvPicPr>
            <a:picLocks noGrp="1" noChangeAspect="1"/>
          </p:cNvPicPr>
          <p:nvPr>
            <p:ph idx="1"/>
          </p:nvPr>
        </p:nvPicPr>
        <p:blipFill>
          <a:blip r:embed="rId3"/>
          <a:stretch>
            <a:fillRect/>
          </a:stretch>
        </p:blipFill>
        <p:spPr>
          <a:xfrm>
            <a:off x="608114" y="1486140"/>
            <a:ext cx="5438675" cy="4279900"/>
          </a:xfrm>
        </p:spPr>
      </p:pic>
      <p:sp>
        <p:nvSpPr>
          <p:cNvPr id="9" name="テキスト ボックス 8">
            <a:extLst>
              <a:ext uri="{FF2B5EF4-FFF2-40B4-BE49-F238E27FC236}">
                <a16:creationId xmlns:a16="http://schemas.microsoft.com/office/drawing/2014/main" id="{026293E4-EA04-0796-9EB8-1B4994F69F7C}"/>
              </a:ext>
            </a:extLst>
          </p:cNvPr>
          <p:cNvSpPr txBox="1"/>
          <p:nvPr/>
        </p:nvSpPr>
        <p:spPr>
          <a:xfrm>
            <a:off x="609601" y="4900803"/>
            <a:ext cx="5437188" cy="855663"/>
          </a:xfrm>
          <a:prstGeom prst="rect">
            <a:avLst/>
          </a:prstGeom>
          <a:solidFill>
            <a:srgbClr val="000000">
              <a:alpha val="50000"/>
            </a:srgbClr>
          </a:solidFill>
          <a:ln>
            <a:noFill/>
          </a:ln>
        </p:spPr>
        <p:txBody>
          <a:bodyPr wrap="square" rtlCol="0" anchor="ctr">
            <a:noAutofit/>
          </a:bodyPr>
          <a:lstStyle/>
          <a:p>
            <a:r>
              <a:rPr lang="en-US" sz="2000" dirty="0">
                <a:solidFill>
                  <a:schemeClr val="bg1"/>
                </a:solidFill>
              </a:rPr>
              <a:t>Source: Old Western Maps of Asia</a:t>
            </a:r>
            <a:br>
              <a:rPr lang="en-US" sz="2000" dirty="0">
                <a:solidFill>
                  <a:schemeClr val="bg1"/>
                </a:solidFill>
              </a:rPr>
            </a:br>
            <a:r>
              <a:rPr lang="en-US" sz="2000" dirty="0">
                <a:solidFill>
                  <a:schemeClr val="bg1"/>
                </a:solidFill>
              </a:rPr>
              <a:t>“</a:t>
            </a:r>
            <a:r>
              <a:rPr kumimoji="1" lang="ja-JP" altLang="en-US" sz="2000">
                <a:solidFill>
                  <a:srgbClr val="FFFFFF"/>
                </a:solidFill>
                <a:latin typeface="BIZ UDPGothic" panose="020B0400000000000000" pitchFamily="34" charset="-128"/>
                <a:ea typeface="BIZ UDPGothic" panose="020B0400000000000000" pitchFamily="34" charset="-128"/>
              </a:rPr>
              <a:t>西洋古版アジア地図</a:t>
            </a:r>
            <a:r>
              <a:rPr lang="en-US" sz="2000" dirty="0">
                <a:solidFill>
                  <a:schemeClr val="bg1"/>
                </a:solidFill>
              </a:rPr>
              <a:t>”</a:t>
            </a:r>
          </a:p>
        </p:txBody>
      </p:sp>
      <p:pic>
        <p:nvPicPr>
          <p:cNvPr id="11" name="図 10" descr="グラフィカル ユーザー インターフェイス&#10;&#10;自動的に生成された説明">
            <a:extLst>
              <a:ext uri="{FF2B5EF4-FFF2-40B4-BE49-F238E27FC236}">
                <a16:creationId xmlns:a16="http://schemas.microsoft.com/office/drawing/2014/main" id="{569799CF-6A79-6ECB-5171-6E399B710AE2}"/>
              </a:ext>
            </a:extLst>
          </p:cNvPr>
          <p:cNvPicPr>
            <a:picLocks noChangeAspect="1"/>
          </p:cNvPicPr>
          <p:nvPr/>
        </p:nvPicPr>
        <p:blipFill>
          <a:blip r:embed="rId4"/>
          <a:stretch>
            <a:fillRect/>
          </a:stretch>
        </p:blipFill>
        <p:spPr>
          <a:xfrm>
            <a:off x="6145212" y="1487727"/>
            <a:ext cx="5437188" cy="4279900"/>
          </a:xfrm>
          <a:prstGeom prst="rect">
            <a:avLst/>
          </a:prstGeom>
        </p:spPr>
      </p:pic>
      <p:sp>
        <p:nvSpPr>
          <p:cNvPr id="12" name="テキスト ボックス 11">
            <a:extLst>
              <a:ext uri="{FF2B5EF4-FFF2-40B4-BE49-F238E27FC236}">
                <a16:creationId xmlns:a16="http://schemas.microsoft.com/office/drawing/2014/main" id="{22A429C2-AFCE-15BC-F69A-2C1D384CE479}"/>
              </a:ext>
            </a:extLst>
          </p:cNvPr>
          <p:cNvSpPr txBox="1"/>
          <p:nvPr/>
        </p:nvSpPr>
        <p:spPr>
          <a:xfrm>
            <a:off x="6145212" y="4910377"/>
            <a:ext cx="5437188" cy="855663"/>
          </a:xfrm>
          <a:prstGeom prst="rect">
            <a:avLst/>
          </a:prstGeom>
          <a:solidFill>
            <a:srgbClr val="000000">
              <a:alpha val="50000"/>
            </a:srgbClr>
          </a:solidFill>
          <a:ln>
            <a:noFill/>
          </a:ln>
        </p:spPr>
        <p:txBody>
          <a:bodyPr wrap="square" rtlCol="0" anchor="ctr">
            <a:noAutofit/>
          </a:bodyPr>
          <a:lstStyle/>
          <a:p>
            <a:r>
              <a:rPr lang="en-US" sz="2000" dirty="0">
                <a:solidFill>
                  <a:schemeClr val="bg1"/>
                </a:solidFill>
              </a:rPr>
              <a:t>Source: The Akagi Library’s Collection of Early </a:t>
            </a:r>
            <a:r>
              <a:rPr lang="en-US" sz="2000" dirty="0" err="1">
                <a:solidFill>
                  <a:schemeClr val="bg1"/>
                </a:solidFill>
              </a:rPr>
              <a:t>Jōruri</a:t>
            </a:r>
            <a:r>
              <a:rPr lang="en-US" sz="2000" dirty="0">
                <a:solidFill>
                  <a:schemeClr val="bg1"/>
                </a:solidFill>
              </a:rPr>
              <a:t> Editions </a:t>
            </a:r>
            <a:r>
              <a:rPr lang="en-US" sz="1600" dirty="0">
                <a:solidFill>
                  <a:schemeClr val="bg1"/>
                </a:solidFill>
              </a:rPr>
              <a:t>“</a:t>
            </a:r>
            <a:r>
              <a:rPr kumimoji="1" lang="ja-JP" altLang="en-US" sz="1600">
                <a:solidFill>
                  <a:srgbClr val="FFFFFF"/>
                </a:solidFill>
                <a:latin typeface="BIZ UDPGothic" panose="020B0400000000000000" pitchFamily="34" charset="-128"/>
                <a:ea typeface="BIZ UDPGothic" panose="020B0400000000000000" pitchFamily="34" charset="-128"/>
              </a:rPr>
              <a:t>赤木文庫蔵古浄瑠璃コレクション</a:t>
            </a:r>
            <a:r>
              <a:rPr lang="en-US" sz="1600" dirty="0">
                <a:solidFill>
                  <a:schemeClr val="bg1"/>
                </a:solidFill>
              </a:rPr>
              <a:t>”</a:t>
            </a:r>
          </a:p>
        </p:txBody>
      </p:sp>
    </p:spTree>
    <p:extLst>
      <p:ext uri="{BB962C8B-B14F-4D97-AF65-F5344CB8AC3E}">
        <p14:creationId xmlns:p14="http://schemas.microsoft.com/office/powerpoint/2010/main" val="2271366934"/>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BE6-D713-96C8-6EAF-6EA071C3E929}"/>
              </a:ext>
            </a:extLst>
          </p:cNvPr>
          <p:cNvSpPr>
            <a:spLocks noGrp="1"/>
          </p:cNvSpPr>
          <p:nvPr>
            <p:ph type="title"/>
          </p:nvPr>
        </p:nvSpPr>
        <p:spPr/>
        <p:txBody>
          <a:bodyPr/>
          <a:lstStyle/>
          <a:p>
            <a:r>
              <a:rPr lang="en-GB" altLang="ja-JP" dirty="0">
                <a:latin typeface="Helvetica" pitchFamily="2" charset="0"/>
              </a:rPr>
              <a:t>Collections Published in OUKA (2)</a:t>
            </a:r>
            <a:endParaRPr lang="en-JP" dirty="0">
              <a:latin typeface="Helvetica" pitchFamily="2" charset="0"/>
            </a:endParaRPr>
          </a:p>
        </p:txBody>
      </p:sp>
      <p:pic>
        <p:nvPicPr>
          <p:cNvPr id="7" name="コンテンツ プレースホルダー 6">
            <a:extLst>
              <a:ext uri="{FF2B5EF4-FFF2-40B4-BE49-F238E27FC236}">
                <a16:creationId xmlns:a16="http://schemas.microsoft.com/office/drawing/2014/main" id="{64B90460-3A5A-432C-805B-6A5E9B369D4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p:blipFill>
        <p:spPr>
          <a:xfrm>
            <a:off x="260728" y="1571000"/>
            <a:ext cx="6394905" cy="4152755"/>
          </a:xfrm>
        </p:spPr>
      </p:pic>
      <p:pic>
        <p:nvPicPr>
          <p:cNvPr id="10" name="図 9" descr="コンピューターのスクリーンショット&#10;&#10;自動的に生成された説明">
            <a:extLst>
              <a:ext uri="{FF2B5EF4-FFF2-40B4-BE49-F238E27FC236}">
                <a16:creationId xmlns:a16="http://schemas.microsoft.com/office/drawing/2014/main" id="{9FB30B33-1AB4-A6A4-6E0F-9347C991D5AB}"/>
              </a:ext>
            </a:extLst>
          </p:cNvPr>
          <p:cNvPicPr>
            <a:picLocks noChangeAspect="1"/>
          </p:cNvPicPr>
          <p:nvPr/>
        </p:nvPicPr>
        <p:blipFill>
          <a:blip r:embed="rId5"/>
          <a:stretch>
            <a:fillRect/>
          </a:stretch>
        </p:blipFill>
        <p:spPr>
          <a:xfrm>
            <a:off x="6703420" y="1579722"/>
            <a:ext cx="5259782" cy="4152755"/>
          </a:xfrm>
          <a:prstGeom prst="rect">
            <a:avLst/>
          </a:prstGeom>
        </p:spPr>
      </p:pic>
      <p:sp>
        <p:nvSpPr>
          <p:cNvPr id="4" name="テキスト ボックス 3">
            <a:extLst>
              <a:ext uri="{FF2B5EF4-FFF2-40B4-BE49-F238E27FC236}">
                <a16:creationId xmlns:a16="http://schemas.microsoft.com/office/drawing/2014/main" id="{41C62DDD-7FC3-C947-A2A4-20D7A5F3AA78}"/>
              </a:ext>
            </a:extLst>
          </p:cNvPr>
          <p:cNvSpPr txBox="1"/>
          <p:nvPr/>
        </p:nvSpPr>
        <p:spPr>
          <a:xfrm>
            <a:off x="284623" y="4868092"/>
            <a:ext cx="6371010" cy="855663"/>
          </a:xfrm>
          <a:prstGeom prst="rect">
            <a:avLst/>
          </a:prstGeom>
          <a:solidFill>
            <a:srgbClr val="000000">
              <a:alpha val="50000"/>
            </a:srgbClr>
          </a:solidFill>
          <a:ln>
            <a:noFill/>
          </a:ln>
        </p:spPr>
        <p:txBody>
          <a:bodyPr wrap="square" rtlCol="0" anchor="ctr">
            <a:noAutofit/>
          </a:bodyPr>
          <a:lstStyle/>
          <a:p>
            <a:pPr algn="ctr">
              <a:spcAft>
                <a:spcPts val="600"/>
              </a:spcAft>
            </a:pPr>
            <a:r>
              <a:rPr kumimoji="1" lang="en-GB" altLang="ja-JP" sz="2000" dirty="0">
                <a:solidFill>
                  <a:srgbClr val="FFFFFF"/>
                </a:solidFill>
                <a:latin typeface="Helvetica" pitchFamily="2" charset="0"/>
                <a:ea typeface="BIZ UDPGothic" panose="020B0400000000000000" pitchFamily="34" charset="-128"/>
              </a:rPr>
              <a:t>Source: The </a:t>
            </a:r>
            <a:r>
              <a:rPr kumimoji="1" lang="en-GB" altLang="ja-JP" sz="2000" dirty="0" err="1">
                <a:solidFill>
                  <a:srgbClr val="FFFFFF"/>
                </a:solidFill>
                <a:latin typeface="Helvetica" pitchFamily="2" charset="0"/>
                <a:ea typeface="BIZ UDPGothic" panose="020B0400000000000000" pitchFamily="34" charset="-128"/>
              </a:rPr>
              <a:t>Kaitokudō</a:t>
            </a:r>
            <a:r>
              <a:rPr kumimoji="1" lang="en-GB" altLang="ja-JP" sz="2000" dirty="0">
                <a:solidFill>
                  <a:srgbClr val="FFFFFF"/>
                </a:solidFill>
                <a:latin typeface="Helvetica" pitchFamily="2" charset="0"/>
                <a:ea typeface="BIZ UDPGothic" panose="020B0400000000000000" pitchFamily="34" charset="-128"/>
              </a:rPr>
              <a:t> Collection</a:t>
            </a:r>
          </a:p>
        </p:txBody>
      </p:sp>
      <p:sp>
        <p:nvSpPr>
          <p:cNvPr id="5" name="テキスト ボックス 4">
            <a:extLst>
              <a:ext uri="{FF2B5EF4-FFF2-40B4-BE49-F238E27FC236}">
                <a16:creationId xmlns:a16="http://schemas.microsoft.com/office/drawing/2014/main" id="{CDA7C327-AA92-A1A6-047C-11D528FFDCB3}"/>
              </a:ext>
            </a:extLst>
          </p:cNvPr>
          <p:cNvSpPr txBox="1"/>
          <p:nvPr/>
        </p:nvSpPr>
        <p:spPr>
          <a:xfrm>
            <a:off x="6703420" y="4868092"/>
            <a:ext cx="5259782" cy="855663"/>
          </a:xfrm>
          <a:prstGeom prst="rect">
            <a:avLst/>
          </a:prstGeom>
          <a:solidFill>
            <a:srgbClr val="000000">
              <a:alpha val="50000"/>
            </a:srgbClr>
          </a:solidFill>
          <a:ln>
            <a:noFill/>
          </a:ln>
        </p:spPr>
        <p:txBody>
          <a:bodyPr wrap="square" rtlCol="0" anchor="ctr">
            <a:noAutofit/>
          </a:bodyPr>
          <a:lstStyle/>
          <a:p>
            <a:pPr algn="ctr">
              <a:spcAft>
                <a:spcPts val="600"/>
              </a:spcAft>
            </a:pPr>
            <a:r>
              <a:rPr kumimoji="1" lang="en-GB" altLang="ja-JP" sz="2000" dirty="0">
                <a:solidFill>
                  <a:srgbClr val="FFFFFF"/>
                </a:solidFill>
                <a:latin typeface="Helvetica" pitchFamily="2" charset="0"/>
                <a:ea typeface="BIZ UDPGothic" panose="020B0400000000000000" pitchFamily="34" charset="-128"/>
              </a:rPr>
              <a:t>Source: </a:t>
            </a:r>
            <a:r>
              <a:rPr kumimoji="1" lang="en-GB" altLang="ja-JP" sz="2000" dirty="0" err="1">
                <a:solidFill>
                  <a:srgbClr val="FFFFFF"/>
                </a:solidFill>
                <a:latin typeface="Helvetica" pitchFamily="2" charset="0"/>
                <a:ea typeface="BIZ UDPGothic" panose="020B0400000000000000" pitchFamily="34" charset="-128"/>
              </a:rPr>
              <a:t>Toshihisa</a:t>
            </a:r>
            <a:r>
              <a:rPr kumimoji="1" lang="en-GB" altLang="ja-JP" sz="2000" dirty="0">
                <a:solidFill>
                  <a:srgbClr val="FFFFFF"/>
                </a:solidFill>
                <a:latin typeface="Helvetica" pitchFamily="2" charset="0"/>
                <a:ea typeface="BIZ UDPGothic" panose="020B0400000000000000" pitchFamily="34" charset="-128"/>
              </a:rPr>
              <a:t> Terao’s Personal Notebooks</a:t>
            </a:r>
          </a:p>
        </p:txBody>
      </p:sp>
    </p:spTree>
    <p:extLst>
      <p:ext uri="{BB962C8B-B14F-4D97-AF65-F5344CB8AC3E}">
        <p14:creationId xmlns:p14="http://schemas.microsoft.com/office/powerpoint/2010/main" val="58509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D53BB-C37D-6614-9BE6-5374D33F2636}"/>
              </a:ext>
            </a:extLst>
          </p:cNvPr>
          <p:cNvSpPr>
            <a:spLocks noGrp="1"/>
          </p:cNvSpPr>
          <p:nvPr>
            <p:ph type="title"/>
          </p:nvPr>
        </p:nvSpPr>
        <p:spPr>
          <a:xfrm>
            <a:off x="609600" y="116632"/>
            <a:ext cx="10972800" cy="1296144"/>
          </a:xfrm>
        </p:spPr>
        <p:txBody>
          <a:bodyPr/>
          <a:lstStyle/>
          <a:p>
            <a:r>
              <a:rPr lang="en-JP" dirty="0">
                <a:latin typeface="Helvetica" pitchFamily="2" charset="0"/>
              </a:rPr>
              <a:t>Contents</a:t>
            </a:r>
          </a:p>
        </p:txBody>
      </p:sp>
      <p:sp>
        <p:nvSpPr>
          <p:cNvPr id="3" name="Content Placeholder 2">
            <a:extLst>
              <a:ext uri="{FF2B5EF4-FFF2-40B4-BE49-F238E27FC236}">
                <a16:creationId xmlns:a16="http://schemas.microsoft.com/office/drawing/2014/main" id="{7798E17A-BC26-7EA4-318A-3F2CC8195ABC}"/>
              </a:ext>
            </a:extLst>
          </p:cNvPr>
          <p:cNvSpPr>
            <a:spLocks noGrp="1"/>
          </p:cNvSpPr>
          <p:nvPr>
            <p:ph idx="1"/>
          </p:nvPr>
        </p:nvSpPr>
        <p:spPr>
          <a:xfrm>
            <a:off x="978568" y="1652337"/>
            <a:ext cx="10603832" cy="4940968"/>
          </a:xfrm>
        </p:spPr>
        <p:txBody>
          <a:bodyPr>
            <a:normAutofit/>
          </a:bodyPr>
          <a:lstStyle/>
          <a:p>
            <a:pPr marL="742950" indent="-742950">
              <a:buFont typeface="+mj-lt"/>
              <a:buAutoNum type="arabicPeriod"/>
            </a:pPr>
            <a:r>
              <a:rPr lang="en-US" dirty="0">
                <a:latin typeface="Helvetica" pitchFamily="2" charset="0"/>
              </a:rPr>
              <a:t>What are Digital Archives?</a:t>
            </a:r>
          </a:p>
          <a:p>
            <a:pPr marL="742950" indent="-742950">
              <a:buFont typeface="+mj-lt"/>
              <a:buAutoNum type="arabicPeriod"/>
            </a:pPr>
            <a:r>
              <a:rPr lang="en-US" dirty="0">
                <a:latin typeface="Helvetica" pitchFamily="2" charset="0"/>
              </a:rPr>
              <a:t>Overview of IIIF</a:t>
            </a:r>
          </a:p>
          <a:p>
            <a:pPr marL="742950" indent="-742950">
              <a:buFont typeface="+mj-lt"/>
              <a:buAutoNum type="arabicPeriod"/>
            </a:pPr>
            <a:r>
              <a:rPr lang="en-US" dirty="0">
                <a:latin typeface="Helvetica" pitchFamily="2" charset="0"/>
              </a:rPr>
              <a:t>Benefits of the IIIF framework</a:t>
            </a:r>
          </a:p>
          <a:p>
            <a:pPr marL="742950" indent="-742950">
              <a:buFont typeface="+mj-lt"/>
              <a:buAutoNum type="arabicPeriod"/>
            </a:pPr>
            <a:r>
              <a:rPr lang="en-US" dirty="0">
                <a:latin typeface="Helvetica" pitchFamily="2" charset="0"/>
              </a:rPr>
              <a:t>Examples of IIIF images published in the University of Osaka Institutional Knowledge Archive OUKA</a:t>
            </a:r>
          </a:p>
        </p:txBody>
      </p:sp>
    </p:spTree>
    <p:extLst>
      <p:ext uri="{BB962C8B-B14F-4D97-AF65-F5344CB8AC3E}">
        <p14:creationId xmlns:p14="http://schemas.microsoft.com/office/powerpoint/2010/main" val="247943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BA13-7D65-481F-4657-F30477488C74}"/>
              </a:ext>
            </a:extLst>
          </p:cNvPr>
          <p:cNvSpPr>
            <a:spLocks noGrp="1"/>
          </p:cNvSpPr>
          <p:nvPr>
            <p:ph type="title"/>
          </p:nvPr>
        </p:nvSpPr>
        <p:spPr/>
        <p:txBody>
          <a:bodyPr/>
          <a:lstStyle/>
          <a:p>
            <a:r>
              <a:rPr lang="en-US" dirty="0">
                <a:latin typeface="Helvetica" pitchFamily="2" charset="0"/>
              </a:rPr>
              <a:t>What are Digital Archives?</a:t>
            </a:r>
          </a:p>
        </p:txBody>
      </p:sp>
      <p:pic>
        <p:nvPicPr>
          <p:cNvPr id="6" name="Picture 5">
            <a:extLst>
              <a:ext uri="{FF2B5EF4-FFF2-40B4-BE49-F238E27FC236}">
                <a16:creationId xmlns:a16="http://schemas.microsoft.com/office/drawing/2014/main" id="{D7AC6825-3B13-D87F-1C14-C3B532935648}"/>
              </a:ext>
            </a:extLst>
          </p:cNvPr>
          <p:cNvPicPr>
            <a:picLocks noChangeAspect="1"/>
          </p:cNvPicPr>
          <p:nvPr/>
        </p:nvPicPr>
        <p:blipFill>
          <a:blip r:embed="rId3"/>
          <a:stretch>
            <a:fillRect/>
          </a:stretch>
        </p:blipFill>
        <p:spPr>
          <a:xfrm>
            <a:off x="4366765" y="1541611"/>
            <a:ext cx="7825235" cy="4692934"/>
          </a:xfrm>
          <a:prstGeom prst="rect">
            <a:avLst/>
          </a:prstGeom>
        </p:spPr>
      </p:pic>
      <p:sp>
        <p:nvSpPr>
          <p:cNvPr id="3" name="Content Placeholder 2">
            <a:extLst>
              <a:ext uri="{FF2B5EF4-FFF2-40B4-BE49-F238E27FC236}">
                <a16:creationId xmlns:a16="http://schemas.microsoft.com/office/drawing/2014/main" id="{43C60192-7300-2985-CF71-F6157E192318}"/>
              </a:ext>
            </a:extLst>
          </p:cNvPr>
          <p:cNvSpPr>
            <a:spLocks noGrp="1"/>
          </p:cNvSpPr>
          <p:nvPr>
            <p:ph idx="1"/>
          </p:nvPr>
        </p:nvSpPr>
        <p:spPr>
          <a:xfrm>
            <a:off x="609600" y="1900370"/>
            <a:ext cx="4649109" cy="4692935"/>
          </a:xfrm>
        </p:spPr>
        <p:txBody>
          <a:bodyPr>
            <a:noAutofit/>
          </a:bodyPr>
          <a:lstStyle/>
          <a:p>
            <a:r>
              <a:rPr lang="en-US" sz="2400" dirty="0">
                <a:latin typeface="Helvetica" pitchFamily="2" charset="0"/>
              </a:rPr>
              <a:t>Websites that digitize and publish materials that are historically and academically valuable (important documents, cultural assets </a:t>
            </a:r>
            <a:r>
              <a:rPr lang="en-US" sz="2400" dirty="0" err="1">
                <a:latin typeface="Helvetica" pitchFamily="2" charset="0"/>
              </a:rPr>
              <a:t>etc</a:t>
            </a:r>
            <a:r>
              <a:rPr lang="en-US" sz="2400" dirty="0">
                <a:latin typeface="Helvetica" pitchFamily="2" charset="0"/>
              </a:rPr>
              <a:t>)</a:t>
            </a:r>
          </a:p>
          <a:p>
            <a:pPr marL="342900" indent="-342900">
              <a:buFont typeface="Arial" panose="020B0604020202020204" pitchFamily="34" charset="0"/>
              <a:buChar char="•"/>
            </a:pPr>
            <a:r>
              <a:rPr lang="en-US" sz="2400" dirty="0">
                <a:solidFill>
                  <a:schemeClr val="tx1">
                    <a:lumMod val="75000"/>
                  </a:schemeClr>
                </a:solidFill>
                <a:latin typeface="Helvetica" pitchFamily="2" charset="0"/>
              </a:rPr>
              <a:t>Published by companies or research institutions.</a:t>
            </a:r>
          </a:p>
          <a:p>
            <a:pPr marL="342900" indent="-342900">
              <a:buFont typeface="Arial" panose="020B0604020202020204" pitchFamily="34" charset="0"/>
              <a:buChar char="•"/>
            </a:pPr>
            <a:r>
              <a:rPr lang="en-US" sz="2400" dirty="0">
                <a:solidFill>
                  <a:schemeClr val="tx1">
                    <a:lumMod val="75000"/>
                  </a:schemeClr>
                </a:solidFill>
                <a:latin typeface="Helvetica" pitchFamily="2" charset="0"/>
              </a:rPr>
              <a:t>Avoid the risk of exhibiting the original materials.</a:t>
            </a:r>
          </a:p>
          <a:p>
            <a:pPr marL="342900" indent="-342900">
              <a:buFont typeface="Arial" panose="020B0604020202020204" pitchFamily="34" charset="0"/>
              <a:buChar char="•"/>
            </a:pPr>
            <a:r>
              <a:rPr lang="en-US" sz="2400" dirty="0">
                <a:solidFill>
                  <a:schemeClr val="tx1">
                    <a:lumMod val="75000"/>
                  </a:schemeClr>
                </a:solidFill>
                <a:latin typeface="Helvetica" pitchFamily="2" charset="0"/>
              </a:rPr>
              <a:t>Allow for many people to discover them</a:t>
            </a:r>
          </a:p>
        </p:txBody>
      </p:sp>
      <p:sp>
        <p:nvSpPr>
          <p:cNvPr id="7" name="TextBox 6">
            <a:extLst>
              <a:ext uri="{FF2B5EF4-FFF2-40B4-BE49-F238E27FC236}">
                <a16:creationId xmlns:a16="http://schemas.microsoft.com/office/drawing/2014/main" id="{A2F2F610-14EF-BCF1-44C4-739FBD354766}"/>
              </a:ext>
            </a:extLst>
          </p:cNvPr>
          <p:cNvSpPr txBox="1"/>
          <p:nvPr/>
        </p:nvSpPr>
        <p:spPr>
          <a:xfrm>
            <a:off x="6597001" y="6331695"/>
            <a:ext cx="3506088" cy="523220"/>
          </a:xfrm>
          <a:prstGeom prst="rect">
            <a:avLst/>
          </a:prstGeom>
          <a:noFill/>
        </p:spPr>
        <p:txBody>
          <a:bodyPr wrap="none" rtlCol="0">
            <a:spAutoFit/>
          </a:bodyPr>
          <a:lstStyle/>
          <a:p>
            <a:r>
              <a:rPr lang="en-JP" dirty="0"/>
              <a:t>From Japan Search: </a:t>
            </a:r>
            <a:r>
              <a:rPr lang="en-US" dirty="0">
                <a:hlinkClick r:id="rId4"/>
              </a:rPr>
              <a:t>https://jpsearch.go.jp</a:t>
            </a:r>
            <a:endParaRPr lang="en-US" dirty="0"/>
          </a:p>
          <a:p>
            <a:endParaRPr lang="en-JP" dirty="0"/>
          </a:p>
        </p:txBody>
      </p:sp>
    </p:spTree>
    <p:extLst>
      <p:ext uri="{BB962C8B-B14F-4D97-AF65-F5344CB8AC3E}">
        <p14:creationId xmlns:p14="http://schemas.microsoft.com/office/powerpoint/2010/main" val="167576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BA13-7D65-481F-4657-F30477488C74}"/>
              </a:ext>
            </a:extLst>
          </p:cNvPr>
          <p:cNvSpPr>
            <a:spLocks noGrp="1"/>
          </p:cNvSpPr>
          <p:nvPr>
            <p:ph type="title"/>
          </p:nvPr>
        </p:nvSpPr>
        <p:spPr>
          <a:xfrm>
            <a:off x="609600" y="304040"/>
            <a:ext cx="10972800" cy="1143286"/>
          </a:xfrm>
        </p:spPr>
        <p:txBody>
          <a:bodyPr/>
          <a:lstStyle/>
          <a:p>
            <a:r>
              <a:rPr lang="en-JP" dirty="0">
                <a:latin typeface="Helvetica" pitchFamily="2" charset="0"/>
              </a:rPr>
              <a:t>User Issues</a:t>
            </a:r>
          </a:p>
        </p:txBody>
      </p:sp>
      <p:sp>
        <p:nvSpPr>
          <p:cNvPr id="3" name="Content Placeholder 2">
            <a:extLst>
              <a:ext uri="{FF2B5EF4-FFF2-40B4-BE49-F238E27FC236}">
                <a16:creationId xmlns:a16="http://schemas.microsoft.com/office/drawing/2014/main" id="{43C60192-7300-2985-CF71-F6157E192318}"/>
              </a:ext>
            </a:extLst>
          </p:cNvPr>
          <p:cNvSpPr>
            <a:spLocks noGrp="1"/>
          </p:cNvSpPr>
          <p:nvPr>
            <p:ph idx="1"/>
          </p:nvPr>
        </p:nvSpPr>
        <p:spPr>
          <a:xfrm>
            <a:off x="609600" y="1600206"/>
            <a:ext cx="6871856" cy="5908958"/>
          </a:xfrm>
        </p:spPr>
        <p:txBody>
          <a:bodyPr vert="horz" lIns="91440" tIns="45720" rIns="91440" bIns="45720" rtlCol="0" anchor="t">
            <a:noAutofit/>
          </a:bodyPr>
          <a:lstStyle/>
          <a:p>
            <a:r>
              <a:rPr lang="en-US" sz="3400" dirty="0">
                <a:latin typeface="Helvetica" pitchFamily="2" charset="0"/>
              </a:rPr>
              <a:t>The methods of digital content access </a:t>
            </a:r>
            <a:r>
              <a:rPr lang="en-US" sz="3400" dirty="0">
                <a:solidFill>
                  <a:schemeClr val="accent1"/>
                </a:solidFill>
                <a:latin typeface="Helvetica" pitchFamily="2" charset="0"/>
              </a:rPr>
              <a:t>are inconsistent</a:t>
            </a:r>
            <a:r>
              <a:rPr lang="en-US" sz="3400" dirty="0">
                <a:latin typeface="Helvetica" pitchFamily="2" charset="0"/>
              </a:rPr>
              <a:t> across institutions</a:t>
            </a:r>
            <a:br>
              <a:rPr lang="en-US" sz="3400" dirty="0">
                <a:latin typeface="Helvetica" pitchFamily="2" charset="0"/>
              </a:rPr>
            </a:br>
            <a:r>
              <a:rPr lang="en-US" sz="2800" dirty="0">
                <a:latin typeface="Helvetica" pitchFamily="2" charset="0"/>
              </a:rPr>
              <a:t>  </a:t>
            </a:r>
          </a:p>
          <a:p>
            <a:pPr marL="457200" indent="-457200">
              <a:buFont typeface="Arial" panose="020B0604020202020204" pitchFamily="34" charset="0"/>
              <a:buChar char="•"/>
            </a:pPr>
            <a:r>
              <a:rPr lang="en-US" sz="3200" dirty="0">
                <a:solidFill>
                  <a:schemeClr val="tx1">
                    <a:lumMod val="75000"/>
                  </a:schemeClr>
                </a:solidFill>
                <a:latin typeface="Helvetica" pitchFamily="2" charset="0"/>
              </a:rPr>
              <a:t>Users need to learn how to operate each institution’s interface</a:t>
            </a:r>
          </a:p>
          <a:p>
            <a:pPr marL="457200" indent="-457200">
              <a:buFont typeface="Arial" panose="020B0604020202020204" pitchFamily="34" charset="0"/>
              <a:buChar char="•"/>
            </a:pPr>
            <a:r>
              <a:rPr lang="en-GB" sz="3200" dirty="0">
                <a:solidFill>
                  <a:schemeClr val="tx1">
                    <a:lumMod val="75000"/>
                  </a:schemeClr>
                </a:solidFill>
                <a:latin typeface="Helvetica" pitchFamily="2" charset="0"/>
              </a:rPr>
              <a:t>A complicated interface can discourage users</a:t>
            </a:r>
            <a:endParaRPr lang="en-JP" sz="3200" dirty="0">
              <a:solidFill>
                <a:schemeClr val="tx1">
                  <a:lumMod val="75000"/>
                </a:schemeClr>
              </a:solidFill>
              <a:latin typeface="Helvetica" pitchFamily="2" charset="0"/>
            </a:endParaRPr>
          </a:p>
        </p:txBody>
      </p:sp>
      <p:pic>
        <p:nvPicPr>
          <p:cNvPr id="5" name="図 4" descr="フルーツと野菜&#10;&#10;自動的に生成された説明">
            <a:extLst>
              <a:ext uri="{FF2B5EF4-FFF2-40B4-BE49-F238E27FC236}">
                <a16:creationId xmlns:a16="http://schemas.microsoft.com/office/drawing/2014/main" id="{AF4B4C83-160B-AD10-787E-1462E5810817}"/>
              </a:ext>
            </a:extLst>
          </p:cNvPr>
          <p:cNvPicPr>
            <a:picLocks noChangeAspect="1"/>
          </p:cNvPicPr>
          <p:nvPr/>
        </p:nvPicPr>
        <p:blipFill>
          <a:blip r:embed="rId3"/>
          <a:stretch>
            <a:fillRect/>
          </a:stretch>
        </p:blipFill>
        <p:spPr>
          <a:xfrm>
            <a:off x="7631659" y="2339187"/>
            <a:ext cx="4064000" cy="3048000"/>
          </a:xfrm>
          <a:prstGeom prst="rect">
            <a:avLst/>
          </a:prstGeom>
        </p:spPr>
      </p:pic>
    </p:spTree>
    <p:extLst>
      <p:ext uri="{BB962C8B-B14F-4D97-AF65-F5344CB8AC3E}">
        <p14:creationId xmlns:p14="http://schemas.microsoft.com/office/powerpoint/2010/main" val="205832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BA13-7D65-481F-4657-F30477488C74}"/>
              </a:ext>
            </a:extLst>
          </p:cNvPr>
          <p:cNvSpPr>
            <a:spLocks noGrp="1"/>
          </p:cNvSpPr>
          <p:nvPr>
            <p:ph type="title"/>
          </p:nvPr>
        </p:nvSpPr>
        <p:spPr>
          <a:xfrm>
            <a:off x="609600" y="115889"/>
            <a:ext cx="10972800" cy="1173266"/>
          </a:xfrm>
        </p:spPr>
        <p:txBody>
          <a:bodyPr/>
          <a:lstStyle/>
          <a:p>
            <a:r>
              <a:rPr lang="en-JP" dirty="0">
                <a:latin typeface="Helvetica" pitchFamily="2" charset="0"/>
              </a:rPr>
              <a:t>Publisher Issues</a:t>
            </a:r>
          </a:p>
        </p:txBody>
      </p:sp>
      <p:sp>
        <p:nvSpPr>
          <p:cNvPr id="3" name="Content Placeholder 2">
            <a:extLst>
              <a:ext uri="{FF2B5EF4-FFF2-40B4-BE49-F238E27FC236}">
                <a16:creationId xmlns:a16="http://schemas.microsoft.com/office/drawing/2014/main" id="{43C60192-7300-2985-CF71-F6157E192318}"/>
              </a:ext>
            </a:extLst>
          </p:cNvPr>
          <p:cNvSpPr>
            <a:spLocks noGrp="1"/>
          </p:cNvSpPr>
          <p:nvPr>
            <p:ph idx="1"/>
          </p:nvPr>
        </p:nvSpPr>
        <p:spPr>
          <a:xfrm>
            <a:off x="166256" y="1345765"/>
            <a:ext cx="6567054" cy="5396346"/>
          </a:xfrm>
        </p:spPr>
        <p:txBody>
          <a:bodyPr vert="horz" lIns="91440" tIns="45720" rIns="91440" bIns="45720" rtlCol="0" anchor="t">
            <a:noAutofit/>
          </a:bodyPr>
          <a:lstStyle/>
          <a:p>
            <a:pPr>
              <a:lnSpc>
                <a:spcPct val="120000"/>
              </a:lnSpc>
            </a:pPr>
            <a:r>
              <a:rPr lang="en-GB" altLang="ja-JP" sz="3200" dirty="0">
                <a:solidFill>
                  <a:schemeClr val="accent3"/>
                </a:solidFill>
                <a:latin typeface="Helvetica" pitchFamily="2" charset="0"/>
              </a:rPr>
              <a:t>The Silo Effect</a:t>
            </a:r>
            <a:endParaRPr lang="en-US" altLang="ja-JP" sz="3200" dirty="0">
              <a:solidFill>
                <a:schemeClr val="accent3"/>
              </a:solidFill>
              <a:latin typeface="Helvetica" pitchFamily="2" charset="0"/>
            </a:endParaRPr>
          </a:p>
          <a:p>
            <a:pPr lvl="1">
              <a:lnSpc>
                <a:spcPct val="120000"/>
              </a:lnSpc>
            </a:pPr>
            <a:r>
              <a:rPr lang="en-US" altLang="ja-JP" sz="2000" dirty="0">
                <a:latin typeface="Helvetica" pitchFamily="2" charset="0"/>
              </a:rPr>
              <a:t>Information released by each organization is not standardized, making it difficult for users to effectively use and interconnect their data</a:t>
            </a:r>
          </a:p>
          <a:p>
            <a:pPr lvl="2">
              <a:lnSpc>
                <a:spcPct val="120000"/>
              </a:lnSpc>
            </a:pPr>
            <a:r>
              <a:rPr lang="en-US" altLang="ja-JP" sz="2000" dirty="0">
                <a:solidFill>
                  <a:schemeClr val="tx1">
                    <a:lumMod val="75000"/>
                  </a:schemeClr>
                </a:solidFill>
                <a:latin typeface="Helvetica" pitchFamily="2" charset="0"/>
              </a:rPr>
              <a:t>No standard for interface or publication format</a:t>
            </a:r>
          </a:p>
          <a:p>
            <a:pPr lvl="2">
              <a:lnSpc>
                <a:spcPct val="120000"/>
              </a:lnSpc>
            </a:pPr>
            <a:r>
              <a:rPr lang="en-US" altLang="ja-JP" sz="2000" dirty="0">
                <a:solidFill>
                  <a:schemeClr val="tx1">
                    <a:lumMod val="75000"/>
                  </a:schemeClr>
                </a:solidFill>
                <a:latin typeface="Helvetica" pitchFamily="2" charset="0"/>
              </a:rPr>
              <a:t>Different organizations use different systems, leading to a confusing variety of interface</a:t>
            </a:r>
            <a:r>
              <a:rPr lang="en-GB" altLang="ja-JP" sz="2000" dirty="0">
                <a:solidFill>
                  <a:schemeClr val="tx1">
                    <a:lumMod val="75000"/>
                  </a:schemeClr>
                </a:solidFill>
                <a:latin typeface="Helvetica" pitchFamily="2" charset="0"/>
              </a:rPr>
              <a:t>s,</a:t>
            </a:r>
            <a:r>
              <a:rPr lang="el-GR" altLang="ja-JP" sz="2000" dirty="0">
                <a:solidFill>
                  <a:schemeClr val="tx1">
                    <a:lumMod val="75000"/>
                  </a:schemeClr>
                </a:solidFill>
                <a:latin typeface="Helvetica" pitchFamily="2" charset="0"/>
              </a:rPr>
              <a:t> </a:t>
            </a:r>
            <a:r>
              <a:rPr lang="en-US" altLang="ja-JP" sz="2000" dirty="0">
                <a:solidFill>
                  <a:schemeClr val="tx1">
                    <a:lumMod val="75000"/>
                  </a:schemeClr>
                </a:solidFill>
                <a:latin typeface="Helvetica" pitchFamily="2" charset="0"/>
              </a:rPr>
              <a:t>increasing the burden on users to learn and share information.</a:t>
            </a:r>
          </a:p>
          <a:p>
            <a:pPr lvl="1">
              <a:lnSpc>
                <a:spcPct val="120000"/>
              </a:lnSpc>
            </a:pPr>
            <a:r>
              <a:rPr lang="en-US" altLang="ja-JP" sz="2000" dirty="0">
                <a:latin typeface="Helvetica" pitchFamily="2" charset="0"/>
              </a:rPr>
              <a:t> As technological advances render the current interfaces outdated, updating them can incur </a:t>
            </a:r>
            <a:r>
              <a:rPr lang="el-GR" altLang="ja-JP" sz="2000" dirty="0">
                <a:latin typeface="Helvetica" pitchFamily="2" charset="0"/>
              </a:rPr>
              <a:t>	</a:t>
            </a:r>
            <a:r>
              <a:rPr lang="en-US" altLang="ja-JP" sz="2000" dirty="0">
                <a:latin typeface="Helvetica" pitchFamily="2" charset="0"/>
              </a:rPr>
              <a:t>significant technical and financial costs.</a:t>
            </a:r>
          </a:p>
        </p:txBody>
      </p:sp>
      <p:pic>
        <p:nvPicPr>
          <p:cNvPr id="1026" name="Picture 2" descr="明治公園のサイロ">
            <a:extLst>
              <a:ext uri="{FF2B5EF4-FFF2-40B4-BE49-F238E27FC236}">
                <a16:creationId xmlns:a16="http://schemas.microsoft.com/office/drawing/2014/main" id="{73CCF1B9-98E9-62AF-9317-309C3C2E3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1600200"/>
            <a:ext cx="5613400" cy="42100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9954C12-529A-8A86-BF9A-A66A0FFE68D0}"/>
              </a:ext>
            </a:extLst>
          </p:cNvPr>
          <p:cNvSpPr txBox="1"/>
          <p:nvPr/>
        </p:nvSpPr>
        <p:spPr>
          <a:xfrm>
            <a:off x="6867994" y="5826750"/>
            <a:ext cx="5034612" cy="461665"/>
          </a:xfrm>
          <a:prstGeom prst="rect">
            <a:avLst/>
          </a:prstGeom>
          <a:noFill/>
        </p:spPr>
        <p:txBody>
          <a:bodyPr wrap="square" rtlCol="0">
            <a:spAutoFit/>
          </a:bodyPr>
          <a:lstStyle/>
          <a:p>
            <a:r>
              <a:rPr lang="en-US" sz="1200" dirty="0"/>
              <a:t>Japan Heritage Portal Site “Silos of Meiji Park”</a:t>
            </a:r>
            <a:endParaRPr kumimoji="1" lang="en" altLang="ja-JP" sz="1200" dirty="0">
              <a:latin typeface="Helvetica" pitchFamily="2" charset="0"/>
              <a:ea typeface="BIZ UDPGothic" panose="020B0400000000000000" pitchFamily="34" charset="-128"/>
            </a:endParaRPr>
          </a:p>
          <a:p>
            <a:r>
              <a:rPr kumimoji="1" lang="en" altLang="ja-JP" sz="1200" dirty="0">
                <a:latin typeface="Helvetica" pitchFamily="2" charset="0"/>
                <a:ea typeface="BIZ UDPGothic" panose="020B0400000000000000" pitchFamily="34" charset="-128"/>
                <a:hlinkClick r:id="rId4"/>
              </a:rPr>
              <a:t>https://</a:t>
            </a:r>
            <a:r>
              <a:rPr kumimoji="1" lang="en" altLang="ja-JP" sz="1200" dirty="0" err="1">
                <a:latin typeface="Helvetica" pitchFamily="2" charset="0"/>
                <a:ea typeface="BIZ UDPGothic" panose="020B0400000000000000" pitchFamily="34" charset="-128"/>
                <a:hlinkClick r:id="rId4"/>
              </a:rPr>
              <a:t>japan-heritage.bunka.go.jp</a:t>
            </a:r>
            <a:r>
              <a:rPr kumimoji="1" lang="en" altLang="ja-JP" sz="1200" dirty="0">
                <a:latin typeface="Helvetica" pitchFamily="2" charset="0"/>
                <a:ea typeface="BIZ UDPGothic" panose="020B0400000000000000" pitchFamily="34" charset="-128"/>
                <a:hlinkClick r:id="rId4"/>
              </a:rPr>
              <a:t>/ja/</a:t>
            </a:r>
            <a:r>
              <a:rPr kumimoji="1" lang="en" altLang="ja-JP" sz="1200" dirty="0" err="1">
                <a:latin typeface="Helvetica" pitchFamily="2" charset="0"/>
                <a:ea typeface="BIZ UDPGothic" panose="020B0400000000000000" pitchFamily="34" charset="-128"/>
                <a:hlinkClick r:id="rId4"/>
              </a:rPr>
              <a:t>culturalproperties</a:t>
            </a:r>
            <a:r>
              <a:rPr kumimoji="1" lang="en" altLang="ja-JP" sz="1200" dirty="0">
                <a:latin typeface="Helvetica" pitchFamily="2" charset="0"/>
                <a:ea typeface="BIZ UDPGothic" panose="020B0400000000000000" pitchFamily="34" charset="-128"/>
                <a:hlinkClick r:id="rId4"/>
              </a:rPr>
              <a:t>/result/6355/</a:t>
            </a:r>
            <a:endParaRPr kumimoji="1" lang="en" altLang="ja-JP" sz="1200" dirty="0">
              <a:latin typeface="Helvetica" pitchFamily="2" charset="0"/>
              <a:ea typeface="BIZ UDPGothic" panose="020B0400000000000000" pitchFamily="34" charset="-128"/>
            </a:endParaRPr>
          </a:p>
        </p:txBody>
      </p:sp>
    </p:spTree>
    <p:extLst>
      <p:ext uri="{BB962C8B-B14F-4D97-AF65-F5344CB8AC3E}">
        <p14:creationId xmlns:p14="http://schemas.microsoft.com/office/powerpoint/2010/main" val="285217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BA13-7D65-481F-4657-F30477488C74}"/>
              </a:ext>
            </a:extLst>
          </p:cNvPr>
          <p:cNvSpPr>
            <a:spLocks noGrp="1"/>
          </p:cNvSpPr>
          <p:nvPr>
            <p:ph type="title"/>
          </p:nvPr>
        </p:nvSpPr>
        <p:spPr>
          <a:xfrm>
            <a:off x="609600" y="116632"/>
            <a:ext cx="10972800" cy="1296144"/>
          </a:xfrm>
        </p:spPr>
        <p:txBody>
          <a:bodyPr/>
          <a:lstStyle/>
          <a:p>
            <a:r>
              <a:rPr lang="en-GB" dirty="0">
                <a:latin typeface="Helvetica" pitchFamily="2" charset="0"/>
              </a:rPr>
              <a:t>Overview of IIIF</a:t>
            </a:r>
            <a:endParaRPr lang="en-JP" dirty="0">
              <a:latin typeface="Helvetica" pitchFamily="2" charset="0"/>
            </a:endParaRPr>
          </a:p>
        </p:txBody>
      </p:sp>
      <p:sp>
        <p:nvSpPr>
          <p:cNvPr id="3" name="Content Placeholder 2">
            <a:extLst>
              <a:ext uri="{FF2B5EF4-FFF2-40B4-BE49-F238E27FC236}">
                <a16:creationId xmlns:a16="http://schemas.microsoft.com/office/drawing/2014/main" id="{43C60192-7300-2985-CF71-F6157E192318}"/>
              </a:ext>
            </a:extLst>
          </p:cNvPr>
          <p:cNvSpPr>
            <a:spLocks noGrp="1"/>
          </p:cNvSpPr>
          <p:nvPr>
            <p:ph idx="1"/>
          </p:nvPr>
        </p:nvSpPr>
        <p:spPr>
          <a:xfrm>
            <a:off x="609601" y="1412776"/>
            <a:ext cx="5979998" cy="5328592"/>
          </a:xfrm>
        </p:spPr>
        <p:txBody>
          <a:bodyPr>
            <a:normAutofit fontScale="70000" lnSpcReduction="20000"/>
          </a:bodyPr>
          <a:lstStyle/>
          <a:p>
            <a:pPr>
              <a:lnSpc>
                <a:spcPct val="130000"/>
              </a:lnSpc>
            </a:pPr>
            <a:r>
              <a:rPr lang="en-JP" b="1" dirty="0">
                <a:solidFill>
                  <a:schemeClr val="accent3"/>
                </a:solidFill>
                <a:latin typeface="Helvetica" pitchFamily="2" charset="0"/>
              </a:rPr>
              <a:t>IIIF (Triple-I-F)		</a:t>
            </a:r>
            <a:r>
              <a:rPr lang="en-US" b="1" dirty="0">
                <a:solidFill>
                  <a:schemeClr val="accent3"/>
                </a:solidFill>
                <a:latin typeface="Helvetica" pitchFamily="2" charset="0"/>
              </a:rPr>
              <a:t> </a:t>
            </a:r>
            <a:r>
              <a:rPr lang="en-US" sz="3600" dirty="0">
                <a:latin typeface="Helvetica" pitchFamily="2" charset="0"/>
                <a:hlinkClick r:id="rId3"/>
              </a:rPr>
              <a:t>https://iiif.io/</a:t>
            </a:r>
            <a:endParaRPr lang="en-US" sz="3600" dirty="0">
              <a:latin typeface="Helvetica" pitchFamily="2" charset="0"/>
            </a:endParaRPr>
          </a:p>
          <a:p>
            <a:pPr>
              <a:lnSpc>
                <a:spcPct val="130000"/>
              </a:lnSpc>
            </a:pPr>
            <a:r>
              <a:rPr lang="en-GB" sz="2900" dirty="0">
                <a:latin typeface="Helvetica" pitchFamily="2" charset="0"/>
              </a:rPr>
              <a:t>(</a:t>
            </a:r>
            <a:r>
              <a:rPr lang="en-JP" sz="2900" dirty="0">
                <a:latin typeface="Helvetica" pitchFamily="2" charset="0"/>
              </a:rPr>
              <a:t>International Image Interoperability Framework</a:t>
            </a:r>
            <a:r>
              <a:rPr lang="en-GB" sz="2900" dirty="0">
                <a:latin typeface="Helvetica" pitchFamily="2" charset="0"/>
              </a:rPr>
              <a:t>)</a:t>
            </a:r>
            <a:endParaRPr lang="en-JP" sz="2900" dirty="0">
              <a:latin typeface="Helvetica" pitchFamily="2" charset="0"/>
            </a:endParaRPr>
          </a:p>
          <a:p>
            <a:pPr lvl="1">
              <a:lnSpc>
                <a:spcPct val="130000"/>
              </a:lnSpc>
            </a:pPr>
            <a:r>
              <a:rPr lang="en-US" altLang="ja-JP" dirty="0">
                <a:solidFill>
                  <a:schemeClr val="tx1">
                    <a:lumMod val="75000"/>
                  </a:schemeClr>
                </a:solidFill>
                <a:latin typeface="Helvetica" pitchFamily="2" charset="0"/>
              </a:rPr>
              <a:t>International standard (framework and protocol) for sharing, displaying, and annotating images on the internet.</a:t>
            </a:r>
          </a:p>
          <a:p>
            <a:pPr lvl="1">
              <a:lnSpc>
                <a:spcPct val="130000"/>
              </a:lnSpc>
            </a:pPr>
            <a:r>
              <a:rPr lang="en-US" altLang="ja-JP" dirty="0">
                <a:solidFill>
                  <a:schemeClr val="tx1">
                    <a:lumMod val="75000"/>
                  </a:schemeClr>
                </a:solidFill>
                <a:latin typeface="Helvetica" pitchFamily="2" charset="0"/>
              </a:rPr>
              <a:t>Used mainly by libraries, museums, archives, and other cultural institutions.</a:t>
            </a:r>
          </a:p>
          <a:p>
            <a:pPr lvl="1">
              <a:lnSpc>
                <a:spcPct val="130000"/>
              </a:lnSpc>
            </a:pPr>
            <a:r>
              <a:rPr lang="en-US" altLang="ja-JP" dirty="0">
                <a:solidFill>
                  <a:schemeClr val="tx1">
                    <a:lumMod val="75000"/>
                  </a:schemeClr>
                </a:solidFill>
                <a:latin typeface="Helvetica" pitchFamily="2" charset="0"/>
              </a:rPr>
              <a:t>Main goal: to improve interoperability among image collections held by different institutions.</a:t>
            </a:r>
          </a:p>
          <a:p>
            <a:pPr lvl="1">
              <a:lnSpc>
                <a:spcPct val="130000"/>
              </a:lnSpc>
            </a:pPr>
            <a:r>
              <a:rPr lang="en-US" altLang="ja-JP" dirty="0">
                <a:solidFill>
                  <a:schemeClr val="tx1">
                    <a:lumMod val="75000"/>
                  </a:schemeClr>
                </a:solidFill>
                <a:latin typeface="Helvetica" pitchFamily="2" charset="0"/>
              </a:rPr>
              <a:t>Easier to access, compare, and study diverse collections from around the world.</a:t>
            </a:r>
          </a:p>
        </p:txBody>
      </p:sp>
      <p:pic>
        <p:nvPicPr>
          <p:cNvPr id="9" name="図 8" descr="テキスト&#10;&#10;自動的に生成された説明">
            <a:extLst>
              <a:ext uri="{FF2B5EF4-FFF2-40B4-BE49-F238E27FC236}">
                <a16:creationId xmlns:a16="http://schemas.microsoft.com/office/drawing/2014/main" id="{B7698029-6E41-2DA1-9CB8-6E5E824169DD}"/>
              </a:ext>
            </a:extLst>
          </p:cNvPr>
          <p:cNvPicPr>
            <a:picLocks noChangeAspect="1"/>
          </p:cNvPicPr>
          <p:nvPr/>
        </p:nvPicPr>
        <p:blipFill>
          <a:blip r:embed="rId4"/>
          <a:stretch>
            <a:fillRect/>
          </a:stretch>
        </p:blipFill>
        <p:spPr>
          <a:xfrm>
            <a:off x="6589599" y="1600206"/>
            <a:ext cx="4992800" cy="4888783"/>
          </a:xfrm>
          <a:prstGeom prst="rect">
            <a:avLst/>
          </a:prstGeom>
        </p:spPr>
      </p:pic>
    </p:spTree>
    <p:extLst>
      <p:ext uri="{BB962C8B-B14F-4D97-AF65-F5344CB8AC3E}">
        <p14:creationId xmlns:p14="http://schemas.microsoft.com/office/powerpoint/2010/main" val="2756232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コンテンツ プレースホルダー 11">
            <a:extLst>
              <a:ext uri="{FF2B5EF4-FFF2-40B4-BE49-F238E27FC236}">
                <a16:creationId xmlns:a16="http://schemas.microsoft.com/office/drawing/2014/main" id="{F2D28981-B133-772D-65D9-CFC2363AF61F}"/>
              </a:ext>
            </a:extLst>
          </p:cNvPr>
          <p:cNvGraphicFramePr>
            <a:graphicFrameLocks noGrp="1"/>
          </p:cNvGraphicFramePr>
          <p:nvPr>
            <p:ph idx="1"/>
            <p:extLst>
              <p:ext uri="{D42A27DB-BD31-4B8C-83A1-F6EECF244321}">
                <p14:modId xmlns:p14="http://schemas.microsoft.com/office/powerpoint/2010/main" val="3930934552"/>
              </p:ext>
            </p:extLst>
          </p:nvPr>
        </p:nvGraphicFramePr>
        <p:xfrm>
          <a:off x="1129579" y="1560029"/>
          <a:ext cx="1030823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310BA13-7D65-481F-4657-F30477488C74}"/>
              </a:ext>
            </a:extLst>
          </p:cNvPr>
          <p:cNvSpPr>
            <a:spLocks noGrp="1"/>
          </p:cNvSpPr>
          <p:nvPr>
            <p:ph type="title"/>
          </p:nvPr>
        </p:nvSpPr>
        <p:spPr/>
        <p:txBody>
          <a:bodyPr/>
          <a:lstStyle/>
          <a:p>
            <a:r>
              <a:rPr lang="en-US" altLang="ja-JP" dirty="0">
                <a:latin typeface="Helvetica" pitchFamily="2" charset="0"/>
              </a:rPr>
              <a:t>Overview of IIIF (2)</a:t>
            </a:r>
            <a:endParaRPr lang="en-JP" dirty="0">
              <a:latin typeface="Helvetica" pitchFamily="2" charset="0"/>
            </a:endParaRPr>
          </a:p>
        </p:txBody>
      </p:sp>
    </p:spTree>
    <p:extLst>
      <p:ext uri="{BB962C8B-B14F-4D97-AF65-F5344CB8AC3E}">
        <p14:creationId xmlns:p14="http://schemas.microsoft.com/office/powerpoint/2010/main" val="339768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DEB1-8EC4-2F9A-827B-1EC588A722F5}"/>
              </a:ext>
            </a:extLst>
          </p:cNvPr>
          <p:cNvSpPr>
            <a:spLocks noGrp="1"/>
          </p:cNvSpPr>
          <p:nvPr>
            <p:ph type="title"/>
          </p:nvPr>
        </p:nvSpPr>
        <p:spPr/>
        <p:txBody>
          <a:bodyPr/>
          <a:lstStyle/>
          <a:p>
            <a:pPr>
              <a:lnSpc>
                <a:spcPct val="110000"/>
              </a:lnSpc>
            </a:pPr>
            <a:r>
              <a:rPr kumimoji="1" lang="en-GB" altLang="ja-JP" dirty="0">
                <a:latin typeface="Helvetica" pitchFamily="2" charset="0"/>
              </a:rPr>
              <a:t>Benefits of the IIIF Framework</a:t>
            </a:r>
            <a:endParaRPr lang="en-US" altLang="ja-JP" dirty="0">
              <a:latin typeface="Helvetica" pitchFamily="2" charset="0"/>
            </a:endParaRPr>
          </a:p>
        </p:txBody>
      </p:sp>
      <p:sp>
        <p:nvSpPr>
          <p:cNvPr id="6" name="コンテンツ プレースホルダー 5">
            <a:extLst>
              <a:ext uri="{FF2B5EF4-FFF2-40B4-BE49-F238E27FC236}">
                <a16:creationId xmlns:a16="http://schemas.microsoft.com/office/drawing/2014/main" id="{F0ED5E8D-F037-0486-D091-02512C9A7F32}"/>
              </a:ext>
            </a:extLst>
          </p:cNvPr>
          <p:cNvSpPr>
            <a:spLocks noGrp="1"/>
          </p:cNvSpPr>
          <p:nvPr>
            <p:ph idx="1"/>
          </p:nvPr>
        </p:nvSpPr>
        <p:spPr>
          <a:xfrm>
            <a:off x="1043802" y="1600206"/>
            <a:ext cx="10852099" cy="5493321"/>
          </a:xfrm>
        </p:spPr>
        <p:txBody>
          <a:bodyPr>
            <a:normAutofit fontScale="62500" lnSpcReduction="20000"/>
          </a:bodyPr>
          <a:lstStyle/>
          <a:p>
            <a:pPr>
              <a:lnSpc>
                <a:spcPct val="120000"/>
              </a:lnSpc>
            </a:pPr>
            <a:r>
              <a:rPr lang="en-US" altLang="ja-JP" b="1" dirty="0">
                <a:latin typeface="Helvetica" pitchFamily="2" charset="0"/>
              </a:rPr>
              <a:t>1. Standardized Access</a:t>
            </a:r>
          </a:p>
          <a:p>
            <a:pPr>
              <a:lnSpc>
                <a:spcPct val="120000"/>
              </a:lnSpc>
            </a:pPr>
            <a:r>
              <a:rPr lang="en-US" altLang="ja-JP" b="1" dirty="0">
                <a:solidFill>
                  <a:schemeClr val="tx1">
                    <a:lumMod val="75000"/>
                  </a:schemeClr>
                </a:solidFill>
                <a:latin typeface="Helvetica" pitchFamily="2" charset="0"/>
              </a:rPr>
              <a:t>	Because access methods are standardized, users can 	view images from different sources in the same way</a:t>
            </a:r>
          </a:p>
          <a:p>
            <a:pPr>
              <a:lnSpc>
                <a:spcPct val="120000"/>
              </a:lnSpc>
            </a:pPr>
            <a:r>
              <a:rPr lang="en-US" altLang="ja-JP" b="1" dirty="0">
                <a:solidFill>
                  <a:schemeClr val="tx1">
                    <a:lumMod val="20000"/>
                    <a:lumOff val="80000"/>
                  </a:schemeClr>
                </a:solidFill>
                <a:latin typeface="Helvetica" pitchFamily="2" charset="0"/>
              </a:rPr>
              <a:t>2. Support for High-Resolution Images</a:t>
            </a:r>
          </a:p>
          <a:p>
            <a:pPr>
              <a:lnSpc>
                <a:spcPct val="120000"/>
              </a:lnSpc>
            </a:pPr>
            <a:r>
              <a:rPr lang="en-US" altLang="ja-JP" b="1" dirty="0">
                <a:solidFill>
                  <a:schemeClr val="tx1">
                    <a:lumMod val="20000"/>
                    <a:lumOff val="80000"/>
                  </a:schemeClr>
                </a:solidFill>
                <a:latin typeface="Helvetica" pitchFamily="2" charset="0"/>
              </a:rPr>
              <a:t>	Even large images can be displayed efficiently, </a:t>
            </a:r>
            <a:r>
              <a:rPr lang="en-GB" altLang="ja-JP" b="1" dirty="0">
                <a:solidFill>
                  <a:schemeClr val="tx1">
                    <a:lumMod val="20000"/>
                    <a:lumOff val="80000"/>
                  </a:schemeClr>
                </a:solidFill>
                <a:latin typeface="Helvetica" pitchFamily="2" charset="0"/>
              </a:rPr>
              <a:t>and</a:t>
            </a:r>
            <a:r>
              <a:rPr lang="en-US" altLang="ja-JP" b="1" dirty="0">
                <a:solidFill>
                  <a:schemeClr val="tx1">
                    <a:lumMod val="20000"/>
                    <a:lumOff val="80000"/>
                  </a:schemeClr>
                </a:solidFill>
                <a:latin typeface="Helvetica" pitchFamily="2" charset="0"/>
              </a:rPr>
              <a:t> 	their details can be viewed clearly</a:t>
            </a:r>
          </a:p>
          <a:p>
            <a:pPr>
              <a:lnSpc>
                <a:spcPct val="120000"/>
              </a:lnSpc>
            </a:pPr>
            <a:r>
              <a:rPr lang="en-US" altLang="ja-JP" b="1" dirty="0">
                <a:solidFill>
                  <a:schemeClr val="tx1">
                    <a:lumMod val="20000"/>
                    <a:lumOff val="80000"/>
                  </a:schemeClr>
                </a:solidFill>
                <a:latin typeface="Helvetica" pitchFamily="2" charset="0"/>
              </a:rPr>
              <a:t>3. Flexible Display Features</a:t>
            </a:r>
          </a:p>
          <a:p>
            <a:pPr>
              <a:lnSpc>
                <a:spcPct val="120000"/>
              </a:lnSpc>
            </a:pPr>
            <a:r>
              <a:rPr lang="en-US" altLang="ja-JP" b="1" dirty="0">
                <a:solidFill>
                  <a:schemeClr val="tx1">
                    <a:lumMod val="20000"/>
                    <a:lumOff val="80000"/>
                  </a:schemeClr>
                </a:solidFill>
                <a:latin typeface="Helvetica" pitchFamily="2" charset="0"/>
              </a:rPr>
              <a:t>	Users can zoom in, rotate, or compare images side by side</a:t>
            </a:r>
          </a:p>
          <a:p>
            <a:pPr>
              <a:lnSpc>
                <a:spcPct val="120000"/>
              </a:lnSpc>
            </a:pPr>
            <a:r>
              <a:rPr lang="en-US" altLang="ja-JP" b="1" dirty="0">
                <a:solidFill>
                  <a:schemeClr val="tx1">
                    <a:lumMod val="20000"/>
                    <a:lumOff val="80000"/>
                  </a:schemeClr>
                </a:solidFill>
                <a:latin typeface="Helvetica" pitchFamily="2" charset="0"/>
              </a:rPr>
              <a:t>4. Annotation and Sharing</a:t>
            </a:r>
          </a:p>
          <a:p>
            <a:pPr>
              <a:lnSpc>
                <a:spcPct val="120000"/>
              </a:lnSpc>
            </a:pPr>
            <a:r>
              <a:rPr lang="en-US" altLang="ja-JP" b="1" dirty="0">
                <a:solidFill>
                  <a:schemeClr val="tx1">
                    <a:lumMod val="20000"/>
                    <a:lumOff val="80000"/>
                  </a:schemeClr>
                </a:solidFill>
                <a:latin typeface="Helvetica" pitchFamily="2" charset="0"/>
              </a:rPr>
              <a:t>	Users can add annotations to images and share them with 	others</a:t>
            </a:r>
          </a:p>
        </p:txBody>
      </p:sp>
    </p:spTree>
    <p:extLst>
      <p:ext uri="{BB962C8B-B14F-4D97-AF65-F5344CB8AC3E}">
        <p14:creationId xmlns:p14="http://schemas.microsoft.com/office/powerpoint/2010/main" val="2739822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A2A1-B041-C290-B6B9-AE108B30593B}"/>
              </a:ext>
            </a:extLst>
          </p:cNvPr>
          <p:cNvSpPr>
            <a:spLocks noGrp="1"/>
          </p:cNvSpPr>
          <p:nvPr>
            <p:ph type="title"/>
          </p:nvPr>
        </p:nvSpPr>
        <p:spPr>
          <a:xfrm>
            <a:off x="609600" y="116632"/>
            <a:ext cx="10972800" cy="981069"/>
          </a:xfrm>
        </p:spPr>
        <p:txBody>
          <a:bodyPr/>
          <a:lstStyle/>
          <a:p>
            <a:r>
              <a:rPr lang="en-GB" altLang="ja-JP" dirty="0">
                <a:latin typeface="Helvetica" pitchFamily="2" charset="0"/>
              </a:rPr>
              <a:t>Standardized Access</a:t>
            </a:r>
            <a:endParaRPr lang="ja-JP" altLang="en-US">
              <a:latin typeface="Helvetica" pitchFamily="2" charset="0"/>
            </a:endParaRPr>
          </a:p>
        </p:txBody>
      </p:sp>
      <p:sp>
        <p:nvSpPr>
          <p:cNvPr id="3" name="Content Placeholder 2">
            <a:extLst>
              <a:ext uri="{FF2B5EF4-FFF2-40B4-BE49-F238E27FC236}">
                <a16:creationId xmlns:a16="http://schemas.microsoft.com/office/drawing/2014/main" id="{26C8D0F8-7C2F-234E-DF20-4F5AAE4216B2}"/>
              </a:ext>
            </a:extLst>
          </p:cNvPr>
          <p:cNvSpPr>
            <a:spLocks noGrp="1"/>
          </p:cNvSpPr>
          <p:nvPr>
            <p:ph idx="1"/>
          </p:nvPr>
        </p:nvSpPr>
        <p:spPr>
          <a:xfrm>
            <a:off x="1388578" y="6186339"/>
            <a:ext cx="9843500" cy="553577"/>
          </a:xfrm>
        </p:spPr>
        <p:txBody>
          <a:bodyPr anchor="ctr">
            <a:normAutofit/>
          </a:bodyPr>
          <a:lstStyle/>
          <a:p>
            <a:r>
              <a:rPr lang="en-US" sz="1800" dirty="0">
                <a:latin typeface="Helvetica" pitchFamily="2" charset="0"/>
              </a:rPr>
              <a:t>Mirador </a:t>
            </a:r>
            <a:r>
              <a:rPr lang="en-GB" sz="1800" dirty="0">
                <a:latin typeface="Helvetica" pitchFamily="2" charset="0"/>
              </a:rPr>
              <a:t>Viewer</a:t>
            </a:r>
            <a:r>
              <a:rPr lang="en-US" sz="1800" dirty="0">
                <a:latin typeface="Helvetica" pitchFamily="2" charset="0"/>
              </a:rPr>
              <a:t>: </a:t>
            </a:r>
            <a:r>
              <a:rPr lang="en-US" sz="1800" dirty="0">
                <a:latin typeface="Helvetica" pitchFamily="2" charset="0"/>
                <a:hlinkClick r:id="rId3"/>
              </a:rPr>
              <a:t>https://mirador-</a:t>
            </a:r>
            <a:r>
              <a:rPr lang="en-US" sz="1800" dirty="0" err="1">
                <a:latin typeface="Helvetica" pitchFamily="2" charset="0"/>
                <a:hlinkClick r:id="rId3"/>
              </a:rPr>
              <a:t>dev.netlify.app</a:t>
            </a:r>
            <a:r>
              <a:rPr lang="en-US" sz="1800" dirty="0">
                <a:latin typeface="Helvetica" pitchFamily="2" charset="0"/>
                <a:hlinkClick r:id="rId3"/>
              </a:rPr>
              <a:t>/__tests__/integration/mirador/</a:t>
            </a:r>
            <a:endParaRPr lang="en-US" sz="1800" dirty="0">
              <a:latin typeface="Helvetica" pitchFamily="2" charset="0"/>
            </a:endParaRPr>
          </a:p>
        </p:txBody>
      </p:sp>
      <p:sp>
        <p:nvSpPr>
          <p:cNvPr id="4" name="テキスト ボックス 3">
            <a:extLst>
              <a:ext uri="{FF2B5EF4-FFF2-40B4-BE49-F238E27FC236}">
                <a16:creationId xmlns:a16="http://schemas.microsoft.com/office/drawing/2014/main" id="{CEAA1547-9200-1DDB-D835-AEA3C89B3F95}"/>
              </a:ext>
            </a:extLst>
          </p:cNvPr>
          <p:cNvSpPr txBox="1"/>
          <p:nvPr/>
        </p:nvSpPr>
        <p:spPr>
          <a:xfrm>
            <a:off x="95585" y="1538854"/>
            <a:ext cx="2288729"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GB" altLang="ja-JP" sz="1800" dirty="0">
                <a:latin typeface="Helvetica" pitchFamily="2" charset="0"/>
                <a:ea typeface="BIZ UDPGothic" panose="020B0400000000000000" pitchFamily="34" charset="-128"/>
              </a:rPr>
              <a:t>This image viewer is an example of the software ”Mirador” and is accessible from the official website.</a:t>
            </a:r>
            <a:endParaRPr kumimoji="1" lang="ja-JP" altLang="en-US" sz="1800">
              <a:latin typeface="Helvetica" pitchFamily="2" charset="0"/>
              <a:ea typeface="BIZ UDPGothic" panose="020B0400000000000000" pitchFamily="34" charset="-128"/>
            </a:endParaRPr>
          </a:p>
        </p:txBody>
      </p:sp>
      <p:sp>
        <p:nvSpPr>
          <p:cNvPr id="5" name="テキスト ボックス 4">
            <a:extLst>
              <a:ext uri="{FF2B5EF4-FFF2-40B4-BE49-F238E27FC236}">
                <a16:creationId xmlns:a16="http://schemas.microsoft.com/office/drawing/2014/main" id="{9C0B1EE5-F13E-D27E-48E2-07E7B99D9EC9}"/>
              </a:ext>
            </a:extLst>
          </p:cNvPr>
          <p:cNvSpPr txBox="1"/>
          <p:nvPr/>
        </p:nvSpPr>
        <p:spPr>
          <a:xfrm>
            <a:off x="514961" y="4648216"/>
            <a:ext cx="1869354" cy="738664"/>
          </a:xfrm>
          <a:prstGeom prst="rect">
            <a:avLst/>
          </a:prstGeom>
          <a:noFill/>
        </p:spPr>
        <p:txBody>
          <a:bodyPr wrap="square" rtlCol="0">
            <a:spAutoFit/>
          </a:bodyPr>
          <a:lstStyle/>
          <a:p>
            <a:r>
              <a:rPr lang="en-US" altLang="ja-JP" b="0" i="0">
                <a:effectLst/>
                <a:latin typeface="Helvetica" pitchFamily="2" charset="0"/>
                <a:ea typeface="BIZ UDPGothic" panose="020B0400000000000000" pitchFamily="34" charset="-128"/>
              </a:rPr>
              <a:t>Harvard Art Museums (Massachusetts) </a:t>
            </a:r>
            <a:endParaRPr kumimoji="1" lang="ja-JP" altLang="en-US">
              <a:latin typeface="Helvetica" pitchFamily="2" charset="0"/>
              <a:ea typeface="BIZ UDPGothic" panose="020B0400000000000000" pitchFamily="34" charset="-128"/>
            </a:endParaRPr>
          </a:p>
        </p:txBody>
      </p:sp>
      <p:sp>
        <p:nvSpPr>
          <p:cNvPr id="7" name="テキスト ボックス 6">
            <a:extLst>
              <a:ext uri="{FF2B5EF4-FFF2-40B4-BE49-F238E27FC236}">
                <a16:creationId xmlns:a16="http://schemas.microsoft.com/office/drawing/2014/main" id="{E14B6191-1660-DBED-932D-ADF416EE599D}"/>
              </a:ext>
            </a:extLst>
          </p:cNvPr>
          <p:cNvSpPr txBox="1"/>
          <p:nvPr/>
        </p:nvSpPr>
        <p:spPr>
          <a:xfrm>
            <a:off x="10429431" y="4648216"/>
            <a:ext cx="1605293" cy="738664"/>
          </a:xfrm>
          <a:prstGeom prst="rect">
            <a:avLst/>
          </a:prstGeom>
          <a:noFill/>
        </p:spPr>
        <p:txBody>
          <a:bodyPr wrap="square" rtlCol="0">
            <a:spAutoFit/>
          </a:bodyPr>
          <a:lstStyle/>
          <a:p>
            <a:r>
              <a:rPr kumimoji="1" lang="en-US" altLang="ja-JP" dirty="0">
                <a:latin typeface="Helvetica" pitchFamily="2" charset="0"/>
                <a:ea typeface="BIZ UDPGothic" panose="020B0400000000000000" pitchFamily="34" charset="-128"/>
              </a:rPr>
              <a:t>National Gallery of Art</a:t>
            </a:r>
            <a:r>
              <a:rPr lang="en-US" altLang="ja-JP" dirty="0">
                <a:latin typeface="Helvetica" pitchFamily="2" charset="0"/>
                <a:ea typeface="BIZ UDPGothic" panose="020B0400000000000000" pitchFamily="34" charset="-128"/>
              </a:rPr>
              <a:t> (Washington)</a:t>
            </a:r>
            <a:endParaRPr kumimoji="1" lang="ja-JP" altLang="en-US">
              <a:latin typeface="Helvetica" pitchFamily="2" charset="0"/>
              <a:ea typeface="BIZ UDPGothic" panose="020B0400000000000000" pitchFamily="34" charset="-128"/>
            </a:endParaRP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37008E65-5529-1273-BC93-B94DB2599F56}"/>
              </a:ext>
            </a:extLst>
          </p:cNvPr>
          <p:cNvPicPr>
            <a:picLocks noChangeAspect="1"/>
          </p:cNvPicPr>
          <p:nvPr/>
        </p:nvPicPr>
        <p:blipFill>
          <a:blip r:embed="rId4"/>
          <a:stretch>
            <a:fillRect/>
          </a:stretch>
        </p:blipFill>
        <p:spPr>
          <a:xfrm>
            <a:off x="2520673" y="1247688"/>
            <a:ext cx="7772400" cy="4938651"/>
          </a:xfrm>
          <a:prstGeom prst="rect">
            <a:avLst/>
          </a:prstGeom>
        </p:spPr>
      </p:pic>
      <p:cxnSp>
        <p:nvCxnSpPr>
          <p:cNvPr id="11" name="曲線コネクタ 10">
            <a:extLst>
              <a:ext uri="{FF2B5EF4-FFF2-40B4-BE49-F238E27FC236}">
                <a16:creationId xmlns:a16="http://schemas.microsoft.com/office/drawing/2014/main" id="{A2A464C0-283E-3594-85C2-9E7497D0386F}"/>
              </a:ext>
            </a:extLst>
          </p:cNvPr>
          <p:cNvCxnSpPr>
            <a:cxnSpLocks/>
            <a:stCxn id="5" idx="0"/>
            <a:endCxn id="9" idx="1"/>
          </p:cNvCxnSpPr>
          <p:nvPr/>
        </p:nvCxnSpPr>
        <p:spPr>
          <a:xfrm rot="5400000" flipH="1" flipV="1">
            <a:off x="1519554" y="3647098"/>
            <a:ext cx="931202" cy="107103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曲線コネクタ 11">
            <a:extLst>
              <a:ext uri="{FF2B5EF4-FFF2-40B4-BE49-F238E27FC236}">
                <a16:creationId xmlns:a16="http://schemas.microsoft.com/office/drawing/2014/main" id="{CEC362DE-C148-9C32-3D98-1478D9128019}"/>
              </a:ext>
            </a:extLst>
          </p:cNvPr>
          <p:cNvCxnSpPr>
            <a:cxnSpLocks/>
            <a:stCxn id="7" idx="0"/>
            <a:endCxn id="9" idx="3"/>
          </p:cNvCxnSpPr>
          <p:nvPr/>
        </p:nvCxnSpPr>
        <p:spPr>
          <a:xfrm rot="16200000" flipV="1">
            <a:off x="10296975" y="3713112"/>
            <a:ext cx="931202" cy="93900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673971"/>
      </p:ext>
    </p:extLst>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JStemplate" id="{EDF0A8F0-306A-9C44-B75D-60BFC41D9ECB}" vid="{F58A5809-F495-9149-BFC8-DD68E2FEF2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53479B58-BA7D-0348-A9F5-77A0CA7A0078}">
  <we:reference id="a1005b6c-1a90-4275-9d35-1886f4b663bc" version="1.0.0.0" store="developer" storeType="Registry"/>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9A86374-9F51-394B-9262-4895B6AD9927}">
  <we:reference id="bd5fb07b-f3e7-4d3f-af08-fcc3868e6623" version="1.0.0.0" store="developer" storeType="Registr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8395</TotalTime>
  <Words>3579</Words>
  <Application>Microsoft Macintosh PowerPoint</Application>
  <PresentationFormat>Widescreen</PresentationFormat>
  <Paragraphs>354</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BIZ UDPGothic</vt:lpstr>
      <vt:lpstr>Söhne</vt:lpstr>
      <vt:lpstr>游ゴシック</vt:lpstr>
      <vt:lpstr>Arial</vt:lpstr>
      <vt:lpstr>Calibri</vt:lpstr>
      <vt:lpstr>Helvetica</vt:lpstr>
      <vt:lpstr>Helvetica Neue</vt:lpstr>
      <vt:lpstr>Wingdings</vt:lpstr>
      <vt:lpstr>Antonio template</vt:lpstr>
      <vt:lpstr>3. What are IIIF Images?</vt:lpstr>
      <vt:lpstr>Contents</vt:lpstr>
      <vt:lpstr>What are Digital Archives?</vt:lpstr>
      <vt:lpstr>User Issues</vt:lpstr>
      <vt:lpstr>Publisher Issues</vt:lpstr>
      <vt:lpstr>Overview of IIIF</vt:lpstr>
      <vt:lpstr>Overview of IIIF (2)</vt:lpstr>
      <vt:lpstr>Benefits of the IIIF Framework</vt:lpstr>
      <vt:lpstr>Standardized Access</vt:lpstr>
      <vt:lpstr>Benefits of the IIIF Framework</vt:lpstr>
      <vt:lpstr>High-resolution Image Support</vt:lpstr>
      <vt:lpstr>Benefits of the IIIF Framework</vt:lpstr>
      <vt:lpstr>Flexible Image Display Features</vt:lpstr>
      <vt:lpstr>Benefits of the IIIF Framework</vt:lpstr>
      <vt:lpstr>Annotation and Sharing</vt:lpstr>
      <vt:lpstr>Examples of IIIF images published in OUKA</vt:lpstr>
      <vt:lpstr>Collections Published in OUKA</vt:lpstr>
      <vt:lpstr>Collections Published in OUKA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田儀　勇樹</dc:creator>
  <cp:lastModifiedBy>VOULGARIS NIKOLAOS</cp:lastModifiedBy>
  <cp:revision>23</cp:revision>
  <cp:lastPrinted>2026-03-30T04:40:16Z</cp:lastPrinted>
  <dcterms:created xsi:type="dcterms:W3CDTF">2023-10-23T05:58:22Z</dcterms:created>
  <dcterms:modified xsi:type="dcterms:W3CDTF">2026-03-30T05:38:07Z</dcterms:modified>
</cp:coreProperties>
</file>