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34"/>
  </p:notesMasterIdLst>
  <p:sldIdLst>
    <p:sldId id="692" r:id="rId5"/>
    <p:sldId id="257" r:id="rId6"/>
    <p:sldId id="696" r:id="rId7"/>
    <p:sldId id="697" r:id="rId8"/>
    <p:sldId id="698" r:id="rId9"/>
    <p:sldId id="699" r:id="rId10"/>
    <p:sldId id="702" r:id="rId11"/>
    <p:sldId id="701" r:id="rId12"/>
    <p:sldId id="704" r:id="rId13"/>
    <p:sldId id="705" r:id="rId14"/>
    <p:sldId id="706" r:id="rId15"/>
    <p:sldId id="732" r:id="rId16"/>
    <p:sldId id="733" r:id="rId17"/>
    <p:sldId id="734" r:id="rId18"/>
    <p:sldId id="735" r:id="rId19"/>
    <p:sldId id="719" r:id="rId20"/>
    <p:sldId id="703" r:id="rId21"/>
    <p:sldId id="720" r:id="rId22"/>
    <p:sldId id="721" r:id="rId23"/>
    <p:sldId id="722" r:id="rId24"/>
    <p:sldId id="723" r:id="rId25"/>
    <p:sldId id="724" r:id="rId26"/>
    <p:sldId id="725" r:id="rId27"/>
    <p:sldId id="726" r:id="rId28"/>
    <p:sldId id="727" r:id="rId29"/>
    <p:sldId id="728" r:id="rId30"/>
    <p:sldId id="729" r:id="rId31"/>
    <p:sldId id="730" r:id="rId32"/>
    <p:sldId id="731" r:id="rId33"/>
  </p:sldIdLst>
  <p:sldSz cx="9144000" cy="5143500" type="screen16x9"/>
  <p:notesSz cx="9939338" cy="6807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2BC086-7A08-20D9-5CEA-BF3C2EE7015F}" name="甲斐　尚人" initials="尚甲" userId="S::u007547e@icho2.osaka-u.ac.jp::b2a5f177-e61e-4f98-bc9d-bc8789b87e7a" providerId="AD"/>
  <p188:author id="{7797E8EC-8A80-E359-450E-E64939E9E3CA}" name="吉賀　夏子" initials="" userId="S::u850940i@icho2.osaka-u.ac.jp::e68ad402-847c-468b-b372-d3f759afe0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004"/>
    <a:srgbClr val="5C6F87"/>
    <a:srgbClr val="582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/>
    <p:restoredTop sz="59864"/>
  </p:normalViewPr>
  <p:slideViewPr>
    <p:cSldViewPr snapToGrid="0">
      <p:cViewPr varScale="1">
        <p:scale>
          <a:sx n="98" d="100"/>
          <a:sy n="98" d="100"/>
        </p:scale>
        <p:origin x="2240" y="184"/>
      </p:cViewPr>
      <p:guideLst/>
    </p:cSldViewPr>
  </p:slideViewPr>
  <p:notesTextViewPr>
    <p:cViewPr>
      <p:scale>
        <a:sx n="145" d="100"/>
        <a:sy n="14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os Voulgaris" userId="552682f2348a3cfc" providerId="LiveId" clId="{25451AFB-442B-5044-AD22-07F1E9DF463C}"/>
    <pc:docChg chg="modSld">
      <pc:chgData name="Nikolaos Voulgaris" userId="552682f2348a3cfc" providerId="LiveId" clId="{25451AFB-442B-5044-AD22-07F1E9DF463C}" dt="2026-03-30T05:04:52.125" v="5" actId="20577"/>
      <pc:docMkLst>
        <pc:docMk/>
      </pc:docMkLst>
      <pc:sldChg chg="modNotesTx">
        <pc:chgData name="Nikolaos Voulgaris" userId="552682f2348a3cfc" providerId="LiveId" clId="{25451AFB-442B-5044-AD22-07F1E9DF463C}" dt="2026-03-30T05:04:52.125" v="5" actId="20577"/>
        <pc:sldMkLst>
          <pc:docMk/>
          <pc:sldMk cId="2368620234" sldId="7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126D9-A2F5-4041-B2B6-AF402A934E16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DF9AA-5AB5-4326-9CCD-AA97D5B6B7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17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Topic:</a:t>
            </a:r>
            <a:r>
              <a:rPr kumimoji="1" lang="en-GB" altLang="ja-JP" dirty="0"/>
              <a:t>Introduction</a:t>
            </a:r>
          </a:p>
          <a:p>
            <a:r>
              <a:rPr kumimoji="1" lang="en-GB" altLang="ja-JP" dirty="0" err="1"/>
              <a:t>Voice:Joanna</a:t>
            </a:r>
            <a:endParaRPr kumimoji="1" lang="en-GB" altLang="ja-JP" dirty="0"/>
          </a:p>
          <a:p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This section introduces the basic usage of triple I F images, including step-by-step instructions.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This section introduces the basic usage of IIF images, including step-by-step instructions.</a:t>
            </a: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DF9AA-5AB5-4326-9CCD-AA97D5B6B7B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46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EB618-D2B4-B769-0BFC-1FE799E07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D8806D-FC30-9E9D-25B3-FD364D2448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074A5F-F0E4-4A70-15EA-BFFCF1AAE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</a:t>
            </a:r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Basics of Universal Viewer</a:t>
            </a:r>
          </a:p>
          <a:p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 Joanna</a:t>
            </a: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circled 7 at the bottom left is for downloading. You can download the image of the material you are currently viewing.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⑦ at the bottom left is for downloading. You can download the image of the material you are currently viewing.</a:t>
            </a: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75C61-56A7-C118-98AA-443F509A5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94E5-F37B-7848-962C-02641A38FA1D}" type="slidenum">
              <a:rPr lang="en-JP" smtClean="0"/>
              <a:t>10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019453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52DEB-C17C-9118-BE52-A7AB3B56F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C0D240-88C8-E529-3FC5-D9BD118CF5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D004AD-81EC-9BCF-EF2B-781693C6D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</a:t>
            </a:r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Basics of Universal Viewer</a:t>
            </a:r>
          </a:p>
          <a:p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 Joanna</a:t>
            </a: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circled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8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on the right of the 7, can be used to share the content.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obtain the URL of this material in the form of an HTML tag that can be embedded in a website.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</a:t>
            </a:r>
            <a:r>
              <a:rPr lang="ja-JP" altLang="en-US" sz="900" b="0" i="0" u="none" strike="noStrike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⑧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on the right of the ⑦, can be used to share the content.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obtain the URL of this material in the form of an HTML tag that can be embedded in a website.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AAD24-4A58-8F73-F04C-B51E912D76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94E5-F37B-7848-962C-02641A38FA1D}" type="slidenum">
              <a:rPr lang="en-JP" smtClean="0"/>
              <a:t>11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9843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</a:t>
            </a:r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Basics of Universal Viewer</a:t>
            </a:r>
          </a:p>
          <a:p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 Joanna</a:t>
            </a: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```text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+mn-lt"/>
                <a:ea typeface="游ゴシック"/>
              </a:rPr>
              <a:t>The 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+mn-lt"/>
                <a:ea typeface="游ゴシック"/>
              </a:rPr>
              <a:t>circled 9 on the bottom right is for switching to Mirador. You can switch the viewer from the currently displayed Universal Viewer to Mirador.</a:t>
            </a: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```</a:t>
            </a:r>
            <a:endParaRPr kumimoji="1" lang="en-US" altLang="ja-JP" sz="900" dirty="0">
              <a:latin typeface="游ゴシック"/>
              <a:ea typeface="游ゴシック"/>
            </a:endParaRPr>
          </a:p>
          <a:p>
            <a:endParaRPr kumimoji="1" lang="en-US" altLang="ja-JP" sz="900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```description</a:t>
            </a:r>
            <a:endParaRPr kumimoji="1" lang="en-US" altLang="ja-JP" dirty="0">
              <a:latin typeface="游ゴシック"/>
              <a:ea typeface="游ゴシック"/>
            </a:endParaRP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The 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⑨ on the bottom right is for switching to Mirador. You can switch the viewer from the currently displayed Universal Viewer to Mirador.</a:t>
            </a: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```</a:t>
            </a:r>
            <a:endParaRPr kumimoji="1" lang="en-US" altLang="ja-JP" sz="900" dirty="0">
              <a:latin typeface="游ゴシック"/>
              <a:ea typeface="游ゴシック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DF9AA-5AB5-4326-9CCD-AA97D5B6B7B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278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</a:t>
            </a:r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Basics of Universal Viewer</a:t>
            </a:r>
          </a:p>
          <a:p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 Joanna</a:t>
            </a: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```text</a:t>
            </a: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+mn-lt"/>
                <a:ea typeface="游ゴシック"/>
              </a:rPr>
              <a:t>The circled 10 on the right of 9, is a feature that can display the triple I F manifest. You can open the triple I F manifest </a:t>
            </a:r>
            <a:r>
              <a:rPr lang="en-US" altLang="ja-JP" sz="900" b="0" i="0" u="none" strike="noStrike" dirty="0" err="1">
                <a:solidFill>
                  <a:srgbClr val="000000"/>
                </a:solidFill>
                <a:effectLst/>
                <a:latin typeface="+mn-lt"/>
                <a:ea typeface="游ゴシック"/>
              </a:rPr>
              <a:t>json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+mn-lt"/>
                <a:ea typeface="游ゴシック"/>
              </a:rPr>
              <a:t> file associated with the current item.</a:t>
            </a: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```</a:t>
            </a:r>
            <a:endParaRPr kumimoji="1" lang="en-US" altLang="ja-JP" sz="900" dirty="0">
              <a:latin typeface="游ゴシック"/>
              <a:ea typeface="游ゴシック"/>
            </a:endParaRPr>
          </a:p>
          <a:p>
            <a:endParaRPr kumimoji="1" lang="en-US" altLang="ja-JP" sz="900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```description</a:t>
            </a:r>
            <a:endParaRPr kumimoji="1" lang="en-US" altLang="ja-JP" dirty="0">
              <a:latin typeface="游ゴシック"/>
              <a:ea typeface="游ゴシック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The ⑩ on 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+mn-lt"/>
                <a:ea typeface="游ゴシック"/>
              </a:rPr>
              <a:t>the right of ⑨, is a feature that can display the IIIF manifest. You can open the IIIF manifest </a:t>
            </a:r>
            <a:r>
              <a:rPr lang="en-US" altLang="ja-JP" sz="900" b="0" i="0" u="none" strike="noStrike" dirty="0" err="1">
                <a:solidFill>
                  <a:srgbClr val="000000"/>
                </a:solidFill>
                <a:effectLst/>
                <a:latin typeface="+mn-lt"/>
                <a:ea typeface="游ゴシック"/>
              </a:rPr>
              <a:t>json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+mn-lt"/>
                <a:ea typeface="游ゴシック"/>
              </a:rPr>
              <a:t> file associated with the current item.</a:t>
            </a: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```</a:t>
            </a:r>
            <a:endParaRPr kumimoji="1" lang="en-US" altLang="ja-JP" sz="900" dirty="0">
              <a:latin typeface="游ゴシック"/>
              <a:ea typeface="游ゴシック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DF9AA-5AB5-4326-9CCD-AA97D5B6B7B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823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</a:t>
            </a:r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Basics of Universal Viewer</a:t>
            </a:r>
          </a:p>
          <a:p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 Joanna</a:t>
            </a: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```text</a:t>
            </a:r>
          </a:p>
          <a:p>
            <a:r>
              <a:rPr kumimoji="1" lang="en-GB" altLang="ja-JP" sz="900" b="0" i="0" u="none" strike="noStrike" dirty="0">
                <a:solidFill>
                  <a:srgbClr val="000000"/>
                </a:solidFill>
                <a:effectLst/>
                <a:latin typeface="+mn-lt"/>
                <a:ea typeface="游ゴシック"/>
              </a:rPr>
              <a:t>The</a:t>
            </a:r>
            <a:r>
              <a:rPr kumimoji="1" lang="en-US" altLang="ja-JP" sz="900" b="0" i="0" u="none" strike="noStrike" dirty="0">
                <a:solidFill>
                  <a:srgbClr val="000000"/>
                </a:solidFill>
                <a:effectLst/>
                <a:latin typeface="+mn-lt"/>
                <a:ea typeface="游ゴシック"/>
              </a:rPr>
              <a:t> circled 11 in the bottom right corner is the ”switch to </a:t>
            </a:r>
            <a:r>
              <a:rPr kumimoji="1" lang="en-US" altLang="ja-JP" sz="900" b="0" i="0" u="none" strike="noStrike" dirty="0" err="1">
                <a:solidFill>
                  <a:srgbClr val="000000"/>
                </a:solidFill>
                <a:effectLst/>
                <a:latin typeface="+mn-lt"/>
                <a:ea typeface="游ゴシック"/>
              </a:rPr>
              <a:t>fullscreen</a:t>
            </a:r>
            <a:r>
              <a:rPr kumimoji="1" lang="en-US" altLang="ja-JP" sz="900" b="0" i="0" u="none" strike="noStrike" dirty="0">
                <a:solidFill>
                  <a:srgbClr val="000000"/>
                </a:solidFill>
                <a:effectLst/>
                <a:latin typeface="+mn-lt"/>
                <a:ea typeface="游ゴシック"/>
              </a:rPr>
              <a:t>” feature.</a:t>
            </a:r>
          </a:p>
          <a:p>
            <a:r>
              <a:rPr kumimoji="1" lang="en-US" altLang="ja-JP" sz="900" b="0" i="0" u="none" strike="noStrike" dirty="0">
                <a:solidFill>
                  <a:srgbClr val="000000"/>
                </a:solidFill>
                <a:effectLst/>
                <a:latin typeface="+mn-lt"/>
                <a:ea typeface="游ゴシック"/>
              </a:rPr>
              <a:t>By clicking it, you can switch to full screen mode.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exit full screen, click the icon in the bottom right.</a:t>
            </a: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```</a:t>
            </a:r>
            <a:endParaRPr kumimoji="1" lang="en-US" altLang="ja-JP" sz="900" dirty="0">
              <a:latin typeface="游ゴシック"/>
              <a:ea typeface="游ゴシック"/>
            </a:endParaRPr>
          </a:p>
          <a:p>
            <a:endParaRPr kumimoji="1" lang="en-US" altLang="ja-JP" sz="900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```description</a:t>
            </a:r>
          </a:p>
          <a:p>
            <a:r>
              <a:rPr kumimoji="1" lang="en-GB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The</a:t>
            </a:r>
            <a:r>
              <a:rPr kumimoji="1" lang="en-US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 ⑪ in the bottom right corner is the ”switch to </a:t>
            </a:r>
            <a:r>
              <a:rPr kumimoji="1" lang="en-US" altLang="ja-JP" sz="900" b="0" i="0" u="none" strike="noStrike" dirty="0" err="1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fullscreen</a:t>
            </a:r>
            <a:r>
              <a:rPr kumimoji="1" lang="en-US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” feature.</a:t>
            </a:r>
          </a:p>
          <a:p>
            <a:r>
              <a:rPr kumimoji="1" lang="en-US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By clicking it, you can switch to full screen mode.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exit full screen, click the icon in the bottom right.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```</a:t>
            </a:r>
            <a:endParaRPr kumimoji="1" lang="en-US" altLang="ja-JP" sz="900" dirty="0">
              <a:latin typeface="游ゴシック"/>
              <a:ea typeface="游ゴシック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DF9AA-5AB5-4326-9CCD-AA97D5B6B7B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642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</a:t>
            </a:r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Basics of Universal Viewer</a:t>
            </a:r>
          </a:p>
          <a:p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 Joanna</a:t>
            </a: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```text</a:t>
            </a:r>
          </a:p>
          <a:p>
            <a:r>
              <a:rPr kumimoji="1" lang="en-GB" altLang="ja-JP" sz="900" b="0" i="0" u="none" strike="noStrike" dirty="0">
                <a:solidFill>
                  <a:srgbClr val="000000"/>
                </a:solidFill>
                <a:effectLst/>
                <a:latin typeface="+mn-lt"/>
                <a:ea typeface="游ゴシック"/>
              </a:rPr>
              <a:t>This concludes the basics of the Universal Viewer.</a:t>
            </a:r>
            <a:endParaRPr kumimoji="1" lang="en-US" altLang="ja-JP" sz="900" b="0" i="0" u="none" strike="noStrike" dirty="0">
              <a:solidFill>
                <a:srgbClr val="000000"/>
              </a:solidFill>
              <a:effectLst/>
              <a:latin typeface="+mn-lt"/>
              <a:ea typeface="游ゴシック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```</a:t>
            </a:r>
            <a:endParaRPr kumimoji="1" lang="en-US" altLang="ja-JP" sz="900" dirty="0">
              <a:latin typeface="游ゴシック"/>
              <a:ea typeface="游ゴシック"/>
            </a:endParaRPr>
          </a:p>
          <a:p>
            <a:endParaRPr kumimoji="1" lang="en-US" altLang="ja-JP" sz="900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```description</a:t>
            </a:r>
          </a:p>
          <a:p>
            <a:r>
              <a:rPr kumimoji="1" lang="en-GB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This concludes the basics of the Universal Viewer.</a:t>
            </a:r>
            <a:endParaRPr kumimoji="1" lang="en-US" altLang="ja-JP" sz="900" b="0" i="0" u="none" strike="noStrike" dirty="0">
              <a:solidFill>
                <a:srgbClr val="000000"/>
              </a:solidFill>
              <a:effectLst/>
              <a:latin typeface="游ゴシック"/>
              <a:ea typeface="游ゴシック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/>
                <a:ea typeface="游ゴシック"/>
              </a:rPr>
              <a:t>```</a:t>
            </a:r>
            <a:endParaRPr kumimoji="1" lang="en-US" altLang="ja-JP" sz="900" dirty="0">
              <a:latin typeface="游ゴシック"/>
              <a:ea typeface="游ゴシック"/>
            </a:endParaRP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DF9AA-5AB5-4326-9CCD-AA97D5B6B7B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53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94ECC-AA1E-93CA-E8C7-C6C2FE451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CBB4F1-5AC6-6E84-62FD-C551E934DD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55A818-2613-008A-AC91-7ACD8A7C4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Mirador Basics</a:t>
            </a:r>
          </a:p>
          <a:p>
            <a:r>
              <a:rPr lang="en-GB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Voice:Joanna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Next, we will introduce the basics of Mirador.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Next, we will introduce the basics of Mirador.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F5872-1632-205F-883C-818B9D51F1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94E5-F37B-7848-962C-02641A38FA1D}" type="slidenum">
              <a:rPr lang="en-JP" smtClean="0"/>
              <a:t>16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009720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Mirador Basics</a:t>
            </a:r>
          </a:p>
          <a:p>
            <a:r>
              <a:rPr lang="en-GB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Voice:Joanna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r>
              <a:rPr lang="en-US" dirty="0"/>
              <a:t>This is the screen that appears when you open Mirador.</a:t>
            </a:r>
          </a:p>
          <a:p>
            <a:r>
              <a:rPr lang="en-US" dirty="0"/>
              <a:t>In Mirador, bibliographic information is displayed on the left, the selected image in the center, and the index and thumbnails on the right.</a:t>
            </a:r>
          </a:p>
          <a:p>
            <a:r>
              <a:rPr lang="en-US" dirty="0"/>
              <a:t>Here, we will go over each feature of Mirador in order.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r>
              <a:rPr lang="en-US" dirty="0"/>
              <a:t>This is the screen that appears when you open Mirador.</a:t>
            </a:r>
          </a:p>
          <a:p>
            <a:r>
              <a:rPr lang="en-US" dirty="0"/>
              <a:t>In Mirador, bibliographic information is displayed on the left, the selected image in the center, and the index and thumbnails on the right.</a:t>
            </a:r>
          </a:p>
          <a:p>
            <a:r>
              <a:rPr lang="en-US" dirty="0"/>
              <a:t>Here, we will go over each feature of Mirador in order.</a:t>
            </a: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DF9AA-5AB5-4326-9CCD-AA97D5B6B7B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4386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63AD0-48C8-5D6B-3D13-4989AF4DF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D6D7DEC-6E06-C900-8D88-C1FC8960C9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C7D65A-1893-CB09-6FDE-FB16CD81C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Mirador Basics</a:t>
            </a:r>
          </a:p>
          <a:p>
            <a:r>
              <a:rPr lang="en-GB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Voice:Joanna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circled 1</a:t>
            </a:r>
            <a:r>
              <a:rPr lang="en-US" dirty="0"/>
              <a:t> at the top left of the screen is used to toggle the sidebar.</a:t>
            </a:r>
          </a:p>
          <a:p>
            <a:r>
              <a:rPr lang="en-US" dirty="0"/>
              <a:t>You can show or hide the sidebar, which displays information like bibliographic details, rights, index, and thumbnails.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①</a:t>
            </a:r>
            <a:r>
              <a:rPr lang="en-US" dirty="0"/>
              <a:t> at the top left of the screen is used to toggle the sidebar.</a:t>
            </a:r>
          </a:p>
          <a:p>
            <a:r>
              <a:rPr lang="en-US" dirty="0"/>
              <a:t>You can show or hide the sidebar, which displays information like bibliographic details, rights, index, and thumbnails.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5B6164-7CD0-E9DD-3959-DFE2E6B305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DF9AA-5AB5-4326-9CCD-AA97D5B6B7B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429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F5E20-9440-4F69-F659-7588DCD18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900C98-0B3F-7DC0-4DF5-815334CFB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92D5AFF-B057-4672-1EA3-960A0490C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Topic:Mirador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Basics</a:t>
            </a:r>
          </a:p>
          <a:p>
            <a:r>
              <a:rPr lang="en-GB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Voice:Joanna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circled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below the 1 is used to display bibliographic information.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view the title of the item, its URL, the author, holding institution, publication year, and the associated triple I F manifest </a:t>
            </a:r>
            <a:r>
              <a:rPr lang="en-US" dirty="0" err="1"/>
              <a:t>json</a:t>
            </a:r>
            <a:r>
              <a:rPr lang="en-US" dirty="0"/>
              <a:t> file.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</a:t>
            </a:r>
            <a:r>
              <a:rPr lang="ja-JP" altLang="en-US" sz="900" b="0" i="0" u="none" strike="noStrike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②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below ① is used to display bibliographic information.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view the title of the item, its URL, the author, holding institution, publication year, and the associated IIIF manifest </a:t>
            </a:r>
            <a:r>
              <a:rPr lang="en-US" dirty="0" err="1"/>
              <a:t>json</a:t>
            </a:r>
            <a:r>
              <a:rPr lang="en-US" dirty="0"/>
              <a:t> file.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1F3983-C0A6-251D-4000-AB2D5A0220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DF9AA-5AB5-4326-9CCD-AA97D5B6B7B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88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Topic:</a:t>
            </a:r>
            <a:r>
              <a:rPr kumimoji="1" lang="en-GB" altLang="ja-JP" dirty="0"/>
              <a:t>Introduction</a:t>
            </a:r>
          </a:p>
          <a:p>
            <a:r>
              <a:rPr kumimoji="1" lang="en-GB" altLang="ja-JP" dirty="0" err="1"/>
              <a:t>Voice:Joanna</a:t>
            </a:r>
            <a:endParaRPr kumimoji="1" lang="en-GB" altLang="ja-JP" dirty="0"/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r>
              <a:rPr lang="en-US" dirty="0"/>
              <a:t>At The University of Osaka, two triple I F image viewers are used: Universal Viewer and Mirador.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is also another triple I F compatible viewer known as the triple I F Curation Viewer.</a:t>
            </a:r>
          </a:p>
          <a:p>
            <a:r>
              <a:rPr lang="en-US" dirty="0"/>
              <a:t>Universal Viewer and Mirador are often used by other institutions as well.</a:t>
            </a:r>
          </a:p>
          <a:p>
            <a:r>
              <a:rPr lang="en-US" dirty="0"/>
              <a:t>Here, we will first introduce the basics of Universal Viewer.</a:t>
            </a: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r>
              <a:rPr lang="en-US" dirty="0"/>
              <a:t>At The University of Osaka, two IIIF image viewers are used: Universal Viewer and Mirador.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is also another IIIF-compatible viewer known as the IIIF Curation Viewer.</a:t>
            </a:r>
          </a:p>
          <a:p>
            <a:r>
              <a:rPr lang="en-US" dirty="0"/>
              <a:t>Universal Viewer and Mirador are often used by other institutions as well.</a:t>
            </a:r>
          </a:p>
          <a:p>
            <a:r>
              <a:rPr lang="en-US" dirty="0"/>
              <a:t>Here, we will first introduce the basics of Universal Viewer.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94E5-F37B-7848-962C-02641A38FA1D}" type="slidenum">
              <a:rPr lang="en-JP" smtClean="0"/>
              <a:t>2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73594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BCD19-B022-9741-847E-DE4AAE469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BDC9F54-A2F9-BD7F-59B4-422F4A2DDF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6112EA2-BBAD-C178-BD2D-3D4C04FCA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Topic:Mirador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Basics</a:t>
            </a:r>
          </a:p>
          <a:p>
            <a:r>
              <a:rPr lang="en-GB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Voice:Joanna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circled 3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dirty="0"/>
              <a:t> located below that, is used to display information regarding the rights associated with the file.</a:t>
            </a:r>
          </a:p>
          <a:p>
            <a:r>
              <a:rPr lang="en-US" dirty="0"/>
              <a:t>It appears when rights-related descriptions are available.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③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dirty="0"/>
              <a:t> located below that, is used to display information regarding the rights associated with the file.</a:t>
            </a:r>
          </a:p>
          <a:p>
            <a:r>
              <a:rPr lang="en-US" dirty="0"/>
              <a:t>It appears when rights-related descriptions are available.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B80CF5-668B-594B-67D5-AA97147C9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DF9AA-5AB5-4326-9CCD-AA97D5B6B7BE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737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4C33C-4C1E-29B7-59AC-9C644D400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466CF9-B400-D1D9-9908-00C670196C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49A288F-7D13-E1C5-FD34-DDDC5AFF9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Topic:Mirador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Basics</a:t>
            </a:r>
          </a:p>
          <a:p>
            <a:r>
              <a:rPr lang="en-GB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Voice:Joanna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circled 4 below that, </a:t>
            </a:r>
            <a:r>
              <a:rPr lang="en-US" dirty="0"/>
              <a:t>is used to display the index and thumbnails.</a:t>
            </a:r>
          </a:p>
          <a:p>
            <a:r>
              <a:rPr lang="en-US" dirty="0"/>
              <a:t>The index and thumbnails will be shown on the right side of the screen.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④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below that, </a:t>
            </a:r>
            <a:r>
              <a:rPr lang="en-US" dirty="0"/>
              <a:t>is used to display the index and thumbnails.</a:t>
            </a:r>
          </a:p>
          <a:p>
            <a:r>
              <a:rPr lang="en-US" dirty="0"/>
              <a:t>The index and thumbnails will be shown on the right side of the screen.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BAA336-021D-06FB-97B8-D8FDE99E4C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DF9AA-5AB5-4326-9CCD-AA97D5B6B7B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159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7EF7A-92DE-B32C-BBD4-624433CE9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3C95E1F-489C-77A8-6C1C-D28D9C2E15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0494A92-6B17-44E3-F288-4C9945340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Topic:Mirador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Basics</a:t>
            </a:r>
          </a:p>
          <a:p>
            <a:r>
              <a:rPr lang="en-GB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Voice:Joanna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circled 5 at the top right </a:t>
            </a:r>
            <a:r>
              <a:rPr lang="en-US" dirty="0"/>
              <a:t>lets you change the display format.</a:t>
            </a:r>
          </a:p>
          <a:p>
            <a:r>
              <a:rPr lang="en-US" dirty="0"/>
              <a:t>You can switch between single-page and gallery view, and also move the index and thumbnails from the right side of the page to the bottom or hide them entirely.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⑤ at the top right </a:t>
            </a:r>
            <a:r>
              <a:rPr lang="en-US" dirty="0"/>
              <a:t>lets you change the display format.</a:t>
            </a:r>
          </a:p>
          <a:p>
            <a:r>
              <a:rPr lang="en-US" dirty="0"/>
              <a:t>You can switch between single-page and gallery view, and also move the index and thumbnails from the right side of the page to the bottom or hide them entirely.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BF1646-C77B-E6BE-6B40-880C785FD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DF9AA-5AB5-4326-9CCD-AA97D5B6B7B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477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DCBA7-9408-666F-D07F-9B18DEB93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1A58F6-1068-7673-B0E1-1833B6AAF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3F72FFB-10CB-AC1F-B35F-0EB081E0E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Topic:Mirador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Basics</a:t>
            </a:r>
          </a:p>
          <a:p>
            <a:r>
              <a:rPr lang="en-GB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Voice:Joanna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circled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next to 5 </a:t>
            </a:r>
            <a:r>
              <a:rPr lang="en-US" dirty="0"/>
              <a:t>is used to maximize the window.</a:t>
            </a:r>
          </a:p>
          <a:p>
            <a:r>
              <a:rPr lang="en-US" dirty="0"/>
              <a:t>Clicking it is supposed to maximize the window, but since the window is usually already maximized by default, clicking it usually results in no visible change.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900" b="0" i="0" u="none" strike="noStrike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⑥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next to ⑤ </a:t>
            </a:r>
            <a:r>
              <a:rPr lang="en-US" dirty="0"/>
              <a:t>is used to maximize  the window.</a:t>
            </a:r>
          </a:p>
          <a:p>
            <a:r>
              <a:rPr lang="en-US" dirty="0"/>
              <a:t>Clicking it is supposed to maximize the window, but since the window is usually already maximized by default, clicking it usually results in no visible change.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9E12AF-BEAF-0DE2-57CE-5A2220605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DF9AA-5AB5-4326-9CCD-AA97D5B6B7BE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336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ADE17-54F7-EC41-7F0E-7EA0022A5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601C24-5688-DC11-294B-10AD6AD3F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6462CD9-F27C-A093-538C-0BAD08EBB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Topic:Mirador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Basics</a:t>
            </a:r>
          </a:p>
          <a:p>
            <a:r>
              <a:rPr lang="en-GB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Voice:Joanna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circled 7 on the right lets you move around within the index and thumbnail panel. </a:t>
            </a:r>
            <a:r>
              <a:rPr lang="en-US" dirty="0"/>
              <a:t>By hovering your cursor over this area and dragging it, you can move within the index and thumbnail panel.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⑦ on the right lets you move around within the index and thumbnail panel. </a:t>
            </a:r>
            <a:r>
              <a:rPr lang="en-US" dirty="0"/>
              <a:t>By hovering your cursor over this area and dragging it, you can move within the index and thumbnail panel.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A53D62-37F6-0457-8E8A-A3C2B79B6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DF9AA-5AB5-4326-9CCD-AA97D5B6B7BE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5075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20B46-78EF-B019-B8E7-DAD182BF0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9218B9A-234C-608D-AF4A-A1D36C2184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388589F-A9CC-AA6A-BF62-3158C2BD3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Topic:Mirador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Basics</a:t>
            </a:r>
          </a:p>
          <a:p>
            <a:r>
              <a:rPr lang="en-GB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Voice:Joanna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circled 8 at the bottom center </a:t>
            </a:r>
            <a:r>
              <a:rPr lang="en-US" dirty="0"/>
              <a:t>allows you to zoom in, zoom out, and undo the previous action.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⑧ at the bottom center </a:t>
            </a:r>
            <a:r>
              <a:rPr lang="en-US" dirty="0"/>
              <a:t>allows you to zoom in, zoom out, and undo the previous action.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17944A-CBDF-7DC9-6240-211B84E7B8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DF9AA-5AB5-4326-9CCD-AA97D5B6B7BE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1209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4DCFA-B364-8DC8-D389-113CD873D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B2BFA0B-0886-62B6-1621-B180E4F86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C2A1566-67AD-E303-ED0A-0A5C45071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Topic:Mirador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Basics</a:t>
            </a:r>
          </a:p>
          <a:p>
            <a:r>
              <a:rPr lang="en-GB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Voice:Joanna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circled 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9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next to 8, </a:t>
            </a:r>
            <a:r>
              <a:rPr lang="en-US" dirty="0"/>
              <a:t>is a feature for moving between pages.</a:t>
            </a:r>
          </a:p>
          <a:p>
            <a:r>
              <a:rPr lang="en-US" dirty="0"/>
              <a:t>You can move to the next or the previous page.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900" b="0" i="0" u="none" strike="noStrike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⑨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next to ⑧, </a:t>
            </a:r>
            <a:r>
              <a:rPr lang="en-US" dirty="0"/>
              <a:t>is a feature for moving between pages.</a:t>
            </a:r>
          </a:p>
          <a:p>
            <a:r>
              <a:rPr lang="en-US" dirty="0"/>
              <a:t>You can move to the next or the previous page.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072237-1950-BABF-4973-B71A80A9A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DF9AA-5AB5-4326-9CCD-AA97D5B6B7B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427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E5D78-2FE8-392A-B367-F55B894F0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4C25520-7BF2-EB32-432E-F07E8D3630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4924F52-C32F-52C9-2DE6-A4F081BFA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Topic:Mirador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Basics</a:t>
            </a:r>
          </a:p>
          <a:p>
            <a:r>
              <a:rPr lang="en-GB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Voice:Joanna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circled 10 at the bottom right 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+mn-lt"/>
                <a:ea typeface="游ゴシック"/>
              </a:rPr>
              <a:t>is for switching to Universal Viewer. You can switch the viewer from the currently displayed Mirador, to Universal Viewer. 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⑩ at the bottom right 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+mn-lt"/>
                <a:ea typeface="游ゴシック"/>
              </a:rPr>
              <a:t>is for switching to Universal Viewer. You can switch the viewer from the currently displayed Mirador to Universal Viewer. 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3A5E4C-81AD-E208-740D-C31CDEA43A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DF9AA-5AB5-4326-9CCD-AA97D5B6B7BE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424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5D000-A2BB-0CAF-DBCA-B74084921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1936997-3C52-2C59-C7FC-AE65F74437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E78F7BA-B0CB-FF67-7801-37190B75D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Topic:Mirador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Basics</a:t>
            </a:r>
          </a:p>
          <a:p>
            <a:r>
              <a:rPr lang="en-GB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Voice:Joanna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circled 11 next to the 10 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+mn-lt"/>
                <a:ea typeface="游ゴシック"/>
              </a:rPr>
              <a:t>is a feature that can display the triple I F manifest. You can open </a:t>
            </a:r>
            <a:r>
              <a:rPr lang="en-US" altLang="ja-JP" sz="900" b="0" i="0" u="none" strike="noStrike">
                <a:solidFill>
                  <a:srgbClr val="000000"/>
                </a:solidFill>
                <a:effectLst/>
                <a:latin typeface="+mn-lt"/>
                <a:ea typeface="游ゴシック"/>
              </a:rPr>
              <a:t>the triple I F 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+mn-lt"/>
                <a:ea typeface="游ゴシック"/>
              </a:rPr>
              <a:t>manifest </a:t>
            </a:r>
            <a:r>
              <a:rPr lang="en-US" altLang="ja-JP" sz="900" b="0" i="0" u="none" strike="noStrike" dirty="0" err="1">
                <a:solidFill>
                  <a:srgbClr val="000000"/>
                </a:solidFill>
                <a:effectLst/>
                <a:latin typeface="+mn-lt"/>
                <a:ea typeface="游ゴシック"/>
              </a:rPr>
              <a:t>json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+mn-lt"/>
                <a:ea typeface="游ゴシック"/>
              </a:rPr>
              <a:t> file associated with the current item.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900" b="0" i="0" u="none" strike="noStrike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⑪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next to ⑩ 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+mn-lt"/>
                <a:ea typeface="游ゴシック"/>
              </a:rPr>
              <a:t>is a feature that can display the IIIF manifest. You can open the IIIF manifest </a:t>
            </a:r>
            <a:r>
              <a:rPr lang="en-US" altLang="ja-JP" sz="900" b="0" i="0" u="none" strike="noStrike" dirty="0" err="1">
                <a:solidFill>
                  <a:srgbClr val="000000"/>
                </a:solidFill>
                <a:effectLst/>
                <a:latin typeface="+mn-lt"/>
                <a:ea typeface="游ゴシック"/>
              </a:rPr>
              <a:t>json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+mn-lt"/>
                <a:ea typeface="游ゴシック"/>
              </a:rPr>
              <a:t> file associated with the current item.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762B44-A0A7-24C6-E84C-AC959569D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DF9AA-5AB5-4326-9CCD-AA97D5B6B7BE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004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2AF3F-8EE2-1B40-08BA-BACD164EA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C554F49-730F-1530-2255-C0D95A924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D862183-2068-5F80-F29A-3F1F1108F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Mirador Basics</a:t>
            </a:r>
          </a:p>
          <a:p>
            <a:r>
              <a:rPr lang="en-GB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Voice:Joanna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This concludes the basics of Mirador. 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This concludes the basics of Mirador.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585F74-88FE-258D-254C-BAF04C01D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DF9AA-5AB5-4326-9CCD-AA97D5B6B7BE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39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AF13F-AF53-0ECE-7C93-D1BC25409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6C5D81-A6A6-DB59-2BC0-FA0A460E1A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F0B3EF-125B-8F65-5391-92874E62F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</a:t>
            </a:r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Basics of Universal Viewer</a:t>
            </a:r>
          </a:p>
          <a:p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 Joanna</a:t>
            </a: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This is the screen that appears when Universal Viewer is opened.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index and thumbnails are displayed on the left, the selected image in the </a:t>
            </a:r>
            <a:r>
              <a:rPr lang="en-GB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center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and the bibliographical information on the right.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Here, we will introduce each feature in order.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This is the screen that appears when Universal Viewer is opened.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index and thumbnails are displayed on the left, the selected image in the </a:t>
            </a:r>
            <a:r>
              <a:rPr lang="en-GB" altLang="ja-JP" sz="900" b="0" i="0" u="none" strike="noStrike" dirty="0" err="1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center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and the bibliographical information on the right.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Here, we will introduce each feature in order.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EEC04-F232-8CFD-FBE9-0229354F4F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94E5-F37B-7848-962C-02641A38FA1D}" type="slidenum">
              <a:rPr lang="en-JP" smtClean="0"/>
              <a:t>3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14733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0479A-F767-8B4A-D164-CC0FC475E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6E7B62-FF5F-6DB3-0F9F-7B20F79F3F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629895-DE12-BD0F-D5C4-68B48E6A2E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</a:t>
            </a:r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Basics of Universal Viewer</a:t>
            </a:r>
          </a:p>
          <a:p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 Joanna</a:t>
            </a: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circled 1 on the top left of the screen controls the display of the index and thumbnails.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Click the left pointing arrow icon to show the index and thumbnails.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① on the top left of the screen controls the display of the index and thumbnails.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Click the left pointing arrow icon to show the index and thumbnails.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4D49F-D5BD-3444-09D6-51D664FEF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94E5-F37B-7848-962C-02641A38FA1D}" type="slidenum">
              <a:rPr lang="en-JP" smtClean="0"/>
              <a:t>4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839846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B4428-3F36-BE31-E697-4BFCDD81F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063BE6-31BA-FA9C-A303-AB356BE23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57AEEF-B50B-B521-9953-4D385D6B4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</a:t>
            </a:r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Basics of Universal Viewer</a:t>
            </a:r>
          </a:p>
          <a:p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 Joanna</a:t>
            </a: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circled 2 at the top of the screen is a feature for navigating through the pages. You can move forward or backward one page at a time, or jump to the first or last page.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② at the top of the screen is a feature for navigating through the pages. You can move forward or backward one page at a time, or jump to the first or last page.</a:t>
            </a: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732E6-6323-CDCF-623B-501B918B84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94E5-F37B-7848-962C-02641A38FA1D}" type="slidenum">
              <a:rPr lang="en-JP" smtClean="0"/>
              <a:t>5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826747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52E37-B18E-7E34-76F3-3FAA47922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CBFCC6-07A5-8B96-2840-CC2EC09571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F641D6-ADCA-2C8E-E7AA-2E3F0AA31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</a:t>
            </a:r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Basics of Universal Viewer</a:t>
            </a:r>
          </a:p>
          <a:p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 Joanna</a:t>
            </a: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circled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at the top right of the screen is a function for displaying the bibliographic information. </a:t>
            </a: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Click the right pointing arrow to view the title of the item you are viewing, its URL, the author, holding institution and year of publication.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URL can be used for research data management, or to share the item with others.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</a:t>
            </a:r>
            <a:r>
              <a:rPr lang="ja-JP" altLang="en-US" sz="900" b="0" i="0" u="none" strike="noStrike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③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at the top right of the screen is a function for displaying the bibliographic information. </a:t>
            </a: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Click the right pointing arrow to view the title of the item you are viewing, its URL, the author, holding institution and year of publication.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URL can be used for research data management or to share the item with others.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68B86-3692-FC08-5063-7865F9252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94E5-F37B-7848-962C-02641A38FA1D}" type="slidenum">
              <a:rPr lang="en-JP" smtClean="0"/>
              <a:t>6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228101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E702C-D9D8-D99E-14C3-179269E0A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05EAE4-F8D8-FAE6-F62C-E47AB8EB4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A9B721-0B31-B135-E837-7C10E2A5F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</a:t>
            </a:r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Basics of Universal Viewer</a:t>
            </a:r>
          </a:p>
          <a:p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 Joanna</a:t>
            </a: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circled 4 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at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right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of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screen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dirty="0"/>
              <a:t>lets you switch the display mode. You can toggle between single-page view (showing a specific page) and gallery view (showing multiple pages at once).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④ 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at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right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of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screen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dirty="0"/>
              <a:t>lets you switch the display mode. You can toggle between single-page view (showing a specific page) and gallery view (showing multiple pages at once).</a:t>
            </a: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53C33-8DFE-A2CE-64EA-0EF2D946B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94E5-F37B-7848-962C-02641A38FA1D}" type="slidenum">
              <a:rPr lang="en-JP" smtClean="0"/>
              <a:t>7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755151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C9BDA-831C-F268-656A-1324ADFB1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8DF182-9C9A-2648-CA61-0BA2DEB9E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FC8DAB-3081-5E9C-19C2-74B69E1ED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</a:t>
            </a:r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Basics of Universal Viewer</a:t>
            </a:r>
          </a:p>
          <a:p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 Joanna</a:t>
            </a: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circled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next to number 4, are the settings. You can confirm or change settings, such as zooming in, when using a mouse.</a:t>
            </a:r>
            <a:endParaRPr kumimoji="1" lang="ja-JP" altLang="en-US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</a:t>
            </a:r>
            <a:r>
              <a:rPr lang="ja-JP" altLang="en-US" sz="900" b="0" i="0" u="none" strike="noStrike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⑤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next to the ④, are the settings. You can confirm or change settings, such as zooming in when using a mouse.</a:t>
            </a:r>
            <a:endParaRPr kumimoji="1" lang="ja-JP" altLang="en-US"/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2EB46-61F6-6556-CAE1-E6BD33B02F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94E5-F37B-7848-962C-02641A38FA1D}" type="slidenum">
              <a:rPr lang="en-JP" smtClean="0"/>
              <a:t>8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868772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2CE45-C8C8-094F-D1DA-C66D90810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875281-4A79-A1EF-43E0-596A5092CC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2FB7B6-CDED-2A9F-C76D-B730AFD71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Topic:</a:t>
            </a:r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Basics of Universal Viewer</a:t>
            </a:r>
          </a:p>
          <a:p>
            <a:r>
              <a:rPr lang="en-JP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Voice: Joanna</a:t>
            </a:r>
          </a:p>
          <a:p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```text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circled 6 on the left side of the screen, lets you move around within the index and thumbnail panel. </a:t>
            </a:r>
            <a:r>
              <a:rPr lang="en-US" dirty="0"/>
              <a:t>By hovering your cursor over this area and dragging it, you can move within the index and thumbnail panel.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  <a:endParaRPr kumimoji="1" lang="en-US" altLang="ja-JP" sz="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dirty="0"/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```description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The </a:t>
            </a:r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⑥ on the left side of the screen, lets you move around within the index and thumbnail panel. </a:t>
            </a:r>
            <a:r>
              <a:rPr lang="en-US" dirty="0"/>
              <a:t>By hovering your cursor over this area and dragging it, you can move within the index and thumbnail panel.</a:t>
            </a:r>
            <a:endParaRPr lang="en-US" altLang="ja-JP" sz="900" b="0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900" b="0" i="0" u="none" strike="noStrike" dirty="0"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```</a:t>
            </a:r>
          </a:p>
          <a:p>
            <a:endParaRPr kumimoji="1" lang="ja-JP" altLang="en-US"/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BDFD9-79BE-6220-4F2C-818AB4AAE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C94E5-F37B-7848-962C-02641A38FA1D}" type="slidenum">
              <a:rPr lang="en-JP" smtClean="0"/>
              <a:t>9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96782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3200" b="1" i="0">
                <a:solidFill>
                  <a:schemeClr val="dk2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12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タイトルとコンテンツ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85696"/>
            <a:ext cx="8229600" cy="9721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50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Google Shape;59;p8">
            <a:extLst>
              <a:ext uri="{FF2B5EF4-FFF2-40B4-BE49-F238E27FC236}">
                <a16:creationId xmlns:a16="http://schemas.microsoft.com/office/drawing/2014/main" id="{10377CCF-68FD-C625-B1C7-5424852C0691}"/>
              </a:ext>
            </a:extLst>
          </p:cNvPr>
          <p:cNvSpPr/>
          <p:nvPr/>
        </p:nvSpPr>
        <p:spPr>
          <a:xfrm>
            <a:off x="7356366" y="5083743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60;p8">
            <a:extLst>
              <a:ext uri="{FF2B5EF4-FFF2-40B4-BE49-F238E27FC236}">
                <a16:creationId xmlns:a16="http://schemas.microsoft.com/office/drawing/2014/main" id="{3C68FE37-03FC-FD04-419A-3A72E9A27811}"/>
              </a:ext>
            </a:extLst>
          </p:cNvPr>
          <p:cNvSpPr/>
          <p:nvPr/>
        </p:nvSpPr>
        <p:spPr>
          <a:xfrm>
            <a:off x="8250312" y="5083743"/>
            <a:ext cx="893700" cy="77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1;p8">
            <a:extLst>
              <a:ext uri="{FF2B5EF4-FFF2-40B4-BE49-F238E27FC236}">
                <a16:creationId xmlns:a16="http://schemas.microsoft.com/office/drawing/2014/main" id="{09F07A00-DB08-833B-DD3B-76A46EE23F1D}"/>
              </a:ext>
            </a:extLst>
          </p:cNvPr>
          <p:cNvSpPr/>
          <p:nvPr/>
        </p:nvSpPr>
        <p:spPr>
          <a:xfrm>
            <a:off x="0" y="5083743"/>
            <a:ext cx="893700" cy="77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2;p8">
            <a:extLst>
              <a:ext uri="{FF2B5EF4-FFF2-40B4-BE49-F238E27FC236}">
                <a16:creationId xmlns:a16="http://schemas.microsoft.com/office/drawing/2014/main" id="{7D765330-434D-04F3-31F0-98E8851DFC49}"/>
              </a:ext>
            </a:extLst>
          </p:cNvPr>
          <p:cNvSpPr/>
          <p:nvPr/>
        </p:nvSpPr>
        <p:spPr>
          <a:xfrm>
            <a:off x="893710" y="5083743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94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55776" y="1707654"/>
            <a:ext cx="6120680" cy="1782198"/>
          </a:xfrm>
        </p:spPr>
        <p:txBody>
          <a:bodyPr>
            <a:noAutofit/>
          </a:bodyPr>
          <a:lstStyle>
            <a:lvl1pPr algn="l">
              <a:defRPr sz="3600"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13888"/>
            <a:ext cx="6400800" cy="4692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5188" cy="273844"/>
          </a:xfrm>
        </p:spPr>
        <p:txBody>
          <a:bodyPr/>
          <a:lstStyle>
            <a:lvl1pPr>
              <a:defRPr/>
            </a:lvl1pPr>
          </a:lstStyle>
          <a:p>
            <a:fld id="{E2B6C56D-0D0A-4123-AFFE-8937855C6424}" type="datetimeFigureOut">
              <a:rPr kumimoji="1" lang="ja-JP" altLang="en-US" smtClean="0"/>
              <a:t>2026/3/30</a:t>
            </a:fld>
            <a:endParaRPr kumimoji="1"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C932E-AC58-4854-9B1B-85042BDAAB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304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タイトルとコンテンツ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-3645"/>
            <a:ext cx="9144000" cy="1063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972108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547813" y="4767272"/>
            <a:ext cx="14859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D4EC5-B593-4C87-B558-CFA144026E83}" type="datetime1">
              <a:rPr lang="ja-JP" altLang="en-US" smtClean="0"/>
              <a:t>2026/3/30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0E57B61B-E668-461A-807E-80F1CC721B07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</p:spPr>
        <p:txBody>
          <a:bodyPr/>
          <a:lstStyle>
            <a:lvl1pPr marL="198820" indent="-198820" eaLnBrk="1">
              <a:buFont typeface="Wingdings" panose="05000000000000000000" pitchFamily="2" charset="2"/>
              <a:buChar char="n"/>
              <a:defRPr sz="18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335729" indent="-130960" eaLnBrk="1">
              <a:buFont typeface="Wingdings" panose="05000000000000000000" pitchFamily="2" charset="2"/>
              <a:buChar char=""/>
              <a:tabLst/>
              <a:defRPr sz="1500"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540503" indent="-138104" eaLnBrk="1">
              <a:buFont typeface="游ゴシック" panose="020B0400000000000000" pitchFamily="50" charset="-128"/>
              <a:buChar char="-"/>
              <a:defRPr sz="1350"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741704" indent="0">
              <a:buNone/>
              <a:defRPr sz="1200"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672654" indent="-132151" eaLnBrk="1">
              <a:defRPr sz="1200"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26721795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タイトルとコンテンツ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547813" y="4767272"/>
            <a:ext cx="14859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D4EC5-B593-4C87-B558-CFA144026E83}" type="datetime1">
              <a:rPr lang="ja-JP" altLang="en-US" smtClean="0"/>
              <a:t>2026/3/30</a:t>
            </a:fld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57B61B-E668-461A-807E-80F1CC721B0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883550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 b="1" i="0">
                <a:solidFill>
                  <a:schemeClr val="lt1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0" y="471781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b="0" i="0"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7B8C932E-AC58-4854-9B1B-85042BDAAB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35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7356366" cy="7012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1" i="0">
                <a:solidFill>
                  <a:schemeClr val="tx1">
                    <a:lumMod val="50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4" y="1200150"/>
            <a:ext cx="3581679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01600" lvl="0" indent="0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0" i="0"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668386" y="1200150"/>
            <a:ext cx="3581679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01600" lvl="0" indent="0">
              <a:spcBef>
                <a:spcPts val="600"/>
              </a:spcBef>
              <a:spcAft>
                <a:spcPts val="0"/>
              </a:spcAft>
              <a:buSzPts val="2000"/>
              <a:buNone/>
              <a:defRPr sz="2000" b="0" i="0"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7B8C932E-AC58-4854-9B1B-85042BDAAB1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Google Shape;59;p8">
            <a:extLst>
              <a:ext uri="{FF2B5EF4-FFF2-40B4-BE49-F238E27FC236}">
                <a16:creationId xmlns:a16="http://schemas.microsoft.com/office/drawing/2014/main" id="{F5C612B5-165F-0946-763C-7B2A766A784E}"/>
              </a:ext>
            </a:extLst>
          </p:cNvPr>
          <p:cNvSpPr/>
          <p:nvPr/>
        </p:nvSpPr>
        <p:spPr>
          <a:xfrm>
            <a:off x="7356366" y="5083743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60;p8">
            <a:extLst>
              <a:ext uri="{FF2B5EF4-FFF2-40B4-BE49-F238E27FC236}">
                <a16:creationId xmlns:a16="http://schemas.microsoft.com/office/drawing/2014/main" id="{B8318362-D37E-A169-17C9-539F726226A5}"/>
              </a:ext>
            </a:extLst>
          </p:cNvPr>
          <p:cNvSpPr/>
          <p:nvPr/>
        </p:nvSpPr>
        <p:spPr>
          <a:xfrm>
            <a:off x="8250312" y="5083743"/>
            <a:ext cx="893700" cy="77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61;p8">
            <a:extLst>
              <a:ext uri="{FF2B5EF4-FFF2-40B4-BE49-F238E27FC236}">
                <a16:creationId xmlns:a16="http://schemas.microsoft.com/office/drawing/2014/main" id="{723E59B6-177D-2B95-1688-83F5D6917104}"/>
              </a:ext>
            </a:extLst>
          </p:cNvPr>
          <p:cNvSpPr/>
          <p:nvPr/>
        </p:nvSpPr>
        <p:spPr>
          <a:xfrm>
            <a:off x="0" y="5083743"/>
            <a:ext cx="893700" cy="77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2;p8">
            <a:extLst>
              <a:ext uri="{FF2B5EF4-FFF2-40B4-BE49-F238E27FC236}">
                <a16:creationId xmlns:a16="http://schemas.microsoft.com/office/drawing/2014/main" id="{07D8D7BD-9A3A-EB01-4F43-A9F54F332FC4}"/>
              </a:ext>
            </a:extLst>
          </p:cNvPr>
          <p:cNvSpPr/>
          <p:nvPr/>
        </p:nvSpPr>
        <p:spPr>
          <a:xfrm>
            <a:off x="893710" y="5083743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424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7356366" cy="7012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 i="0">
                <a:solidFill>
                  <a:schemeClr val="tx1">
                    <a:lumMod val="50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39700" lvl="0" indent="0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 b="0" i="0"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39700" lvl="0" indent="0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 b="0" i="0"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3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39700" lvl="0" indent="0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 b="0" i="0"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7B8C932E-AC58-4854-9B1B-85042BDAAB1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Google Shape;59;p8">
            <a:extLst>
              <a:ext uri="{FF2B5EF4-FFF2-40B4-BE49-F238E27FC236}">
                <a16:creationId xmlns:a16="http://schemas.microsoft.com/office/drawing/2014/main" id="{21867EA7-B7CA-C4D9-2BA5-2BA12487004A}"/>
              </a:ext>
            </a:extLst>
          </p:cNvPr>
          <p:cNvSpPr/>
          <p:nvPr/>
        </p:nvSpPr>
        <p:spPr>
          <a:xfrm>
            <a:off x="7356366" y="5083743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60;p8">
            <a:extLst>
              <a:ext uri="{FF2B5EF4-FFF2-40B4-BE49-F238E27FC236}">
                <a16:creationId xmlns:a16="http://schemas.microsoft.com/office/drawing/2014/main" id="{5F3B028C-A69F-BC78-4393-B573D6A7CBFD}"/>
              </a:ext>
            </a:extLst>
          </p:cNvPr>
          <p:cNvSpPr/>
          <p:nvPr/>
        </p:nvSpPr>
        <p:spPr>
          <a:xfrm>
            <a:off x="8250312" y="5083743"/>
            <a:ext cx="893700" cy="77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61;p8">
            <a:extLst>
              <a:ext uri="{FF2B5EF4-FFF2-40B4-BE49-F238E27FC236}">
                <a16:creationId xmlns:a16="http://schemas.microsoft.com/office/drawing/2014/main" id="{20E21139-BAAB-41D7-E5BF-D2BB8E4F2980}"/>
              </a:ext>
            </a:extLst>
          </p:cNvPr>
          <p:cNvSpPr/>
          <p:nvPr/>
        </p:nvSpPr>
        <p:spPr>
          <a:xfrm>
            <a:off x="0" y="5083743"/>
            <a:ext cx="893700" cy="77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2;p8">
            <a:extLst>
              <a:ext uri="{FF2B5EF4-FFF2-40B4-BE49-F238E27FC236}">
                <a16:creationId xmlns:a16="http://schemas.microsoft.com/office/drawing/2014/main" id="{905F6B7A-8EB8-F06B-8698-11977124957A}"/>
              </a:ext>
            </a:extLst>
          </p:cNvPr>
          <p:cNvSpPr/>
          <p:nvPr/>
        </p:nvSpPr>
        <p:spPr>
          <a:xfrm>
            <a:off x="893710" y="5083743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09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7356366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1" i="0">
                <a:solidFill>
                  <a:schemeClr val="tx1">
                    <a:lumMod val="50000"/>
                  </a:schemeClr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7B8C932E-AC58-4854-9B1B-85042BDAAB1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Google Shape;59;p8">
            <a:extLst>
              <a:ext uri="{FF2B5EF4-FFF2-40B4-BE49-F238E27FC236}">
                <a16:creationId xmlns:a16="http://schemas.microsoft.com/office/drawing/2014/main" id="{5ACE663B-6E2F-1A23-1DBF-7E7A08438621}"/>
              </a:ext>
            </a:extLst>
          </p:cNvPr>
          <p:cNvSpPr/>
          <p:nvPr/>
        </p:nvSpPr>
        <p:spPr>
          <a:xfrm>
            <a:off x="7356366" y="5083743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60;p8">
            <a:extLst>
              <a:ext uri="{FF2B5EF4-FFF2-40B4-BE49-F238E27FC236}">
                <a16:creationId xmlns:a16="http://schemas.microsoft.com/office/drawing/2014/main" id="{127E4178-F712-EA72-E3D7-9CEA19AF21F6}"/>
              </a:ext>
            </a:extLst>
          </p:cNvPr>
          <p:cNvSpPr/>
          <p:nvPr/>
        </p:nvSpPr>
        <p:spPr>
          <a:xfrm>
            <a:off x="8250312" y="5083743"/>
            <a:ext cx="893700" cy="77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61;p8">
            <a:extLst>
              <a:ext uri="{FF2B5EF4-FFF2-40B4-BE49-F238E27FC236}">
                <a16:creationId xmlns:a16="http://schemas.microsoft.com/office/drawing/2014/main" id="{5F4126CD-97E7-17A4-2B64-E8F13728C705}"/>
              </a:ext>
            </a:extLst>
          </p:cNvPr>
          <p:cNvSpPr/>
          <p:nvPr/>
        </p:nvSpPr>
        <p:spPr>
          <a:xfrm>
            <a:off x="0" y="5083743"/>
            <a:ext cx="893700" cy="77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2;p8">
            <a:extLst>
              <a:ext uri="{FF2B5EF4-FFF2-40B4-BE49-F238E27FC236}">
                <a16:creationId xmlns:a16="http://schemas.microsoft.com/office/drawing/2014/main" id="{6635149E-8C08-E873-0255-A32563927C01}"/>
              </a:ext>
            </a:extLst>
          </p:cNvPr>
          <p:cNvSpPr/>
          <p:nvPr/>
        </p:nvSpPr>
        <p:spPr>
          <a:xfrm>
            <a:off x="893710" y="5083743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70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 i="0">
                <a:solidFill>
                  <a:schemeClr val="dk2"/>
                </a:solidFill>
                <a:latin typeface="BIZ UDPGothic" panose="020B0400000000000000" pitchFamily="34" charset="-128"/>
                <a:ea typeface="BIZ UDPGothic" panose="020B0400000000000000" pitchFamily="34" charset="-128"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7B8C932E-AC58-4854-9B1B-85042BDAAB1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Google Shape;59;p8">
            <a:extLst>
              <a:ext uri="{FF2B5EF4-FFF2-40B4-BE49-F238E27FC236}">
                <a16:creationId xmlns:a16="http://schemas.microsoft.com/office/drawing/2014/main" id="{39DCCACA-68FD-45A4-614A-564C6399E8C7}"/>
              </a:ext>
            </a:extLst>
          </p:cNvPr>
          <p:cNvSpPr/>
          <p:nvPr/>
        </p:nvSpPr>
        <p:spPr>
          <a:xfrm>
            <a:off x="7356366" y="-3267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60;p8">
            <a:extLst>
              <a:ext uri="{FF2B5EF4-FFF2-40B4-BE49-F238E27FC236}">
                <a16:creationId xmlns:a16="http://schemas.microsoft.com/office/drawing/2014/main" id="{B7ADFE7D-45B3-6777-54D4-2CAB039C30AC}"/>
              </a:ext>
            </a:extLst>
          </p:cNvPr>
          <p:cNvSpPr/>
          <p:nvPr/>
        </p:nvSpPr>
        <p:spPr>
          <a:xfrm>
            <a:off x="8250312" y="-3267"/>
            <a:ext cx="893700" cy="77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61;p8">
            <a:extLst>
              <a:ext uri="{FF2B5EF4-FFF2-40B4-BE49-F238E27FC236}">
                <a16:creationId xmlns:a16="http://schemas.microsoft.com/office/drawing/2014/main" id="{7C54AC58-1D04-3643-E8D5-4D2D6D6FF02C}"/>
              </a:ext>
            </a:extLst>
          </p:cNvPr>
          <p:cNvSpPr/>
          <p:nvPr/>
        </p:nvSpPr>
        <p:spPr>
          <a:xfrm>
            <a:off x="0" y="-3267"/>
            <a:ext cx="893700" cy="77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2;p8">
            <a:extLst>
              <a:ext uri="{FF2B5EF4-FFF2-40B4-BE49-F238E27FC236}">
                <a16:creationId xmlns:a16="http://schemas.microsoft.com/office/drawing/2014/main" id="{E2D58F6A-26FB-0653-5E59-12AB88032BCD}"/>
              </a:ext>
            </a:extLst>
          </p:cNvPr>
          <p:cNvSpPr/>
          <p:nvPr/>
        </p:nvSpPr>
        <p:spPr>
          <a:xfrm>
            <a:off x="893710" y="-3267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384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7B8C932E-AC58-4854-9B1B-85042BDAAB1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Google Shape;59;p8">
            <a:extLst>
              <a:ext uri="{FF2B5EF4-FFF2-40B4-BE49-F238E27FC236}">
                <a16:creationId xmlns:a16="http://schemas.microsoft.com/office/drawing/2014/main" id="{C404BD68-A798-1F03-4645-955FF82EE1F6}"/>
              </a:ext>
            </a:extLst>
          </p:cNvPr>
          <p:cNvSpPr/>
          <p:nvPr/>
        </p:nvSpPr>
        <p:spPr>
          <a:xfrm>
            <a:off x="7356366" y="5083743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60;p8">
            <a:extLst>
              <a:ext uri="{FF2B5EF4-FFF2-40B4-BE49-F238E27FC236}">
                <a16:creationId xmlns:a16="http://schemas.microsoft.com/office/drawing/2014/main" id="{1956D683-4FDE-D3A8-A9A8-0D9FB0D07214}"/>
              </a:ext>
            </a:extLst>
          </p:cNvPr>
          <p:cNvSpPr/>
          <p:nvPr/>
        </p:nvSpPr>
        <p:spPr>
          <a:xfrm>
            <a:off x="8250312" y="5083743"/>
            <a:ext cx="893700" cy="77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61;p8">
            <a:extLst>
              <a:ext uri="{FF2B5EF4-FFF2-40B4-BE49-F238E27FC236}">
                <a16:creationId xmlns:a16="http://schemas.microsoft.com/office/drawing/2014/main" id="{8B212D52-D3AC-F38C-B88C-A1780D8324E4}"/>
              </a:ext>
            </a:extLst>
          </p:cNvPr>
          <p:cNvSpPr/>
          <p:nvPr/>
        </p:nvSpPr>
        <p:spPr>
          <a:xfrm>
            <a:off x="0" y="5083743"/>
            <a:ext cx="893700" cy="77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2;p8">
            <a:extLst>
              <a:ext uri="{FF2B5EF4-FFF2-40B4-BE49-F238E27FC236}">
                <a16:creationId xmlns:a16="http://schemas.microsoft.com/office/drawing/2014/main" id="{CB2E6FA9-847E-D7F7-7A68-B2D36518B292}"/>
              </a:ext>
            </a:extLst>
          </p:cNvPr>
          <p:cNvSpPr/>
          <p:nvPr/>
        </p:nvSpPr>
        <p:spPr>
          <a:xfrm>
            <a:off x="893710" y="5083743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7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0" i="0"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7B8C932E-AC58-4854-9B1B-85042BDAAB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13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13888"/>
            <a:ext cx="6400800" cy="4692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2" name="Google Shape;59;p8">
            <a:extLst>
              <a:ext uri="{FF2B5EF4-FFF2-40B4-BE49-F238E27FC236}">
                <a16:creationId xmlns:a16="http://schemas.microsoft.com/office/drawing/2014/main" id="{808EB531-2B45-6747-7C32-52EA2ABF44C3}"/>
              </a:ext>
            </a:extLst>
          </p:cNvPr>
          <p:cNvSpPr/>
          <p:nvPr/>
        </p:nvSpPr>
        <p:spPr>
          <a:xfrm>
            <a:off x="7356366" y="5083743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60;p8">
            <a:extLst>
              <a:ext uri="{FF2B5EF4-FFF2-40B4-BE49-F238E27FC236}">
                <a16:creationId xmlns:a16="http://schemas.microsoft.com/office/drawing/2014/main" id="{B59A09FF-07E9-D401-ABB4-9579E0DDFAE4}"/>
              </a:ext>
            </a:extLst>
          </p:cNvPr>
          <p:cNvSpPr/>
          <p:nvPr/>
        </p:nvSpPr>
        <p:spPr>
          <a:xfrm>
            <a:off x="8250312" y="5083743"/>
            <a:ext cx="893700" cy="77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1;p8">
            <a:extLst>
              <a:ext uri="{FF2B5EF4-FFF2-40B4-BE49-F238E27FC236}">
                <a16:creationId xmlns:a16="http://schemas.microsoft.com/office/drawing/2014/main" id="{C9946FFC-12F2-5FC7-DBA6-3221B8850CE4}"/>
              </a:ext>
            </a:extLst>
          </p:cNvPr>
          <p:cNvSpPr/>
          <p:nvPr/>
        </p:nvSpPr>
        <p:spPr>
          <a:xfrm>
            <a:off x="0" y="5083743"/>
            <a:ext cx="893700" cy="77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2;p8">
            <a:extLst>
              <a:ext uri="{FF2B5EF4-FFF2-40B4-BE49-F238E27FC236}">
                <a16:creationId xmlns:a16="http://schemas.microsoft.com/office/drawing/2014/main" id="{23C6DA69-4B8C-4BE9-CBD8-4F18655E5F87}"/>
              </a:ext>
            </a:extLst>
          </p:cNvPr>
          <p:cNvSpPr/>
          <p:nvPr/>
        </p:nvSpPr>
        <p:spPr>
          <a:xfrm>
            <a:off x="893710" y="5083743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79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プレースホルダー 2">
            <a:extLst>
              <a:ext uri="{FF2B5EF4-FFF2-40B4-BE49-F238E27FC236}">
                <a16:creationId xmlns:a16="http://schemas.microsoft.com/office/drawing/2014/main" id="{BF15FF19-EF74-5F7E-1E90-E7B6015F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0815042E-04C2-3A48-C0EF-588B7E8D6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5F1E49-B247-E5B1-8077-F38EEC0867A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>
            <a:fillRect/>
          </a:stretch>
        </p:blipFill>
        <p:spPr bwMode="auto">
          <a:xfrm>
            <a:off x="8571571" y="158658"/>
            <a:ext cx="400483" cy="3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9748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3" r:id="rId9"/>
    <p:sldLayoutId id="2147483694" r:id="rId10"/>
    <p:sldLayoutId id="2147483696" r:id="rId11"/>
    <p:sldLayoutId id="2147483660" r:id="rId12"/>
    <p:sldLayoutId id="2147483661" r:id="rId13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ctr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3200" b="1" i="0" u="none" strike="noStrike" cap="none">
          <a:solidFill>
            <a:srgbClr val="000000"/>
          </a:solidFill>
          <a:latin typeface="BIZ UDPGothic" panose="020B0400000000000000" pitchFamily="34" charset="-128"/>
          <a:ea typeface="BIZ UDPGothic" panose="020B0400000000000000" pitchFamily="34" charset="-128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19100" marR="0" lvl="0" indent="-3429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kumimoji="1" sz="2800" b="0" i="0" u="none" strike="noStrike" cap="none">
          <a:solidFill>
            <a:srgbClr val="000000"/>
          </a:solidFill>
          <a:latin typeface="BIZ UDPGothic" panose="020B0400000000000000" pitchFamily="34" charset="-128"/>
          <a:ea typeface="BIZ UDPGothic" panose="020B0400000000000000" pitchFamily="34" charset="-128"/>
          <a:cs typeface="Arial"/>
          <a:sym typeface="Arial"/>
        </a:defRPr>
      </a:lvl1pPr>
      <a:lvl2pPr marL="0" marR="0" lvl="1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kumimoji="1"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457200" marR="0" lvl="2" indent="-4572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kumimoji="1"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L="457200" marR="0" lvl="3" indent="-4572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kumimoji="1"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L="457200" marR="0" lvl="4" indent="-4572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kumimoji="1"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kumimoji="1"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A8856-42D5-9EEC-FBDA-3899580A2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>
                <a:latin typeface="Helvetica" pitchFamily="2" charset="0"/>
                <a:ea typeface="BIZ UDPゴシック" panose="020B0400000000000000" pitchFamily="50" charset="-128"/>
              </a:rPr>
              <a:t>4</a:t>
            </a:r>
            <a:r>
              <a:rPr lang="ja-JP" altLang="en-US" sz="4000" b="1">
                <a:latin typeface="Helvetica" pitchFamily="2" charset="0"/>
                <a:ea typeface="BIZ UDPゴシック" panose="020B0400000000000000" pitchFamily="50" charset="-128"/>
              </a:rPr>
              <a:t>．</a:t>
            </a:r>
            <a:r>
              <a:rPr lang="en-GB" altLang="ja-JP" sz="4000" dirty="0">
                <a:latin typeface="Helvetica" pitchFamily="2" charset="0"/>
              </a:rPr>
              <a:t>Basic Usage of IIIF Images</a:t>
            </a:r>
            <a:br>
              <a:rPr lang="ja-JP" altLang="ja-JP" sz="4000">
                <a:latin typeface="Helvetica" pitchFamily="2" charset="0"/>
              </a:rPr>
            </a:br>
            <a:endParaRPr kumimoji="1" lang="ja-JP" altLang="en-US" sz="4400">
              <a:latin typeface="Helvetica" pitchFamily="2" charset="0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684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5DC98-51C6-39D4-9448-D5F2F1C68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モニター画面に映るゲーム画面&#10;&#10;低い精度で自動的に生成された説明">
            <a:extLst>
              <a:ext uri="{FF2B5EF4-FFF2-40B4-BE49-F238E27FC236}">
                <a16:creationId xmlns:a16="http://schemas.microsoft.com/office/drawing/2014/main" id="{ED81FA94-216E-4B55-4084-D963345B60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42779" r="35449" b="-101"/>
          <a:stretch/>
        </p:blipFill>
        <p:spPr>
          <a:xfrm>
            <a:off x="0" y="0"/>
            <a:ext cx="9144000" cy="5152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F0BFFA-BD75-A106-B539-27265B0AB05E}"/>
              </a:ext>
            </a:extLst>
          </p:cNvPr>
          <p:cNvSpPr txBox="1"/>
          <p:nvPr/>
        </p:nvSpPr>
        <p:spPr>
          <a:xfrm>
            <a:off x="6032239" y="3309897"/>
            <a:ext cx="1880120" cy="4001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2000" dirty="0">
                <a:solidFill>
                  <a:srgbClr val="0070C0"/>
                </a:solidFill>
              </a:rPr>
              <a:t>Image Viewer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BD1AB-0B83-497C-9630-A89E1CD7A37D}"/>
              </a:ext>
            </a:extLst>
          </p:cNvPr>
          <p:cNvSpPr txBox="1"/>
          <p:nvPr/>
        </p:nvSpPr>
        <p:spPr>
          <a:xfrm>
            <a:off x="275508" y="2125364"/>
            <a:ext cx="2362461" cy="1686243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JP" sz="4400" dirty="0">
              <a:solidFill>
                <a:srgbClr val="FFC00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C13534-3E89-1960-7D67-75887348203F}"/>
              </a:ext>
            </a:extLst>
          </p:cNvPr>
          <p:cNvSpPr txBox="1"/>
          <p:nvPr/>
        </p:nvSpPr>
        <p:spPr>
          <a:xfrm>
            <a:off x="208382" y="2368320"/>
            <a:ext cx="2585618" cy="120032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3600" dirty="0">
                <a:solidFill>
                  <a:srgbClr val="FFC004"/>
                </a:solidFill>
              </a:rPr>
              <a:t>Index &amp; </a:t>
            </a:r>
            <a:r>
              <a:rPr lang="en-US" sz="3600" dirty="0">
                <a:solidFill>
                  <a:srgbClr val="FFC004"/>
                </a:solidFill>
              </a:rPr>
              <a:t>Thumbnails</a:t>
            </a:r>
            <a:endParaRPr lang="en-JP" sz="3600" dirty="0">
              <a:solidFill>
                <a:srgbClr val="FFC0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96455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040C3-7678-8157-9102-0A7CE372A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モニター画面に映るゲーム画面&#10;&#10;低い精度で自動的に生成された説明">
            <a:extLst>
              <a:ext uri="{FF2B5EF4-FFF2-40B4-BE49-F238E27FC236}">
                <a16:creationId xmlns:a16="http://schemas.microsoft.com/office/drawing/2014/main" id="{5C064DF8-01EC-AA06-8870-3FDDAC6CFE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42779" r="35449" b="-101"/>
          <a:stretch/>
        </p:blipFill>
        <p:spPr>
          <a:xfrm>
            <a:off x="0" y="0"/>
            <a:ext cx="9144000" cy="51525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40C9CD-79FB-671D-B796-4F71D3678309}"/>
              </a:ext>
            </a:extLst>
          </p:cNvPr>
          <p:cNvSpPr txBox="1"/>
          <p:nvPr/>
        </p:nvSpPr>
        <p:spPr>
          <a:xfrm>
            <a:off x="6032239" y="3309897"/>
            <a:ext cx="1880120" cy="4001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2000" dirty="0">
                <a:solidFill>
                  <a:srgbClr val="0070C0"/>
                </a:solidFill>
              </a:rPr>
              <a:t>Image Viewer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BF3905-C4C4-ED5F-357F-D6C82061CA65}"/>
              </a:ext>
            </a:extLst>
          </p:cNvPr>
          <p:cNvSpPr txBox="1"/>
          <p:nvPr/>
        </p:nvSpPr>
        <p:spPr>
          <a:xfrm>
            <a:off x="275508" y="2125364"/>
            <a:ext cx="2362461" cy="1686243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JP" sz="4400" dirty="0">
              <a:solidFill>
                <a:srgbClr val="FFC00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7DDD1-3794-D6B4-9AD3-BC16BF2E4E1A}"/>
              </a:ext>
            </a:extLst>
          </p:cNvPr>
          <p:cNvSpPr txBox="1"/>
          <p:nvPr/>
        </p:nvSpPr>
        <p:spPr>
          <a:xfrm>
            <a:off x="208382" y="2368320"/>
            <a:ext cx="2572918" cy="120032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3600" dirty="0">
                <a:solidFill>
                  <a:srgbClr val="FFC004"/>
                </a:solidFill>
              </a:rPr>
              <a:t>Index &amp; </a:t>
            </a:r>
            <a:r>
              <a:rPr lang="en-US" sz="3600" dirty="0">
                <a:solidFill>
                  <a:srgbClr val="FFC004"/>
                </a:solidFill>
              </a:rPr>
              <a:t>Thumbnails</a:t>
            </a:r>
            <a:endParaRPr lang="en-JP" sz="3600" dirty="0">
              <a:solidFill>
                <a:srgbClr val="FFC0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27610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モニター画面に映るゲーム画面&#10;&#10;低い精度で自動的に生成された説明">
            <a:extLst>
              <a:ext uri="{FF2B5EF4-FFF2-40B4-BE49-F238E27FC236}">
                <a16:creationId xmlns:a16="http://schemas.microsoft.com/office/drawing/2014/main" id="{446F1BBF-C353-E859-27EB-84275FA7C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6" t="2425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D664A-62CD-07E5-B28B-557477D3598F}"/>
              </a:ext>
            </a:extLst>
          </p:cNvPr>
          <p:cNvSpPr txBox="1"/>
          <p:nvPr/>
        </p:nvSpPr>
        <p:spPr>
          <a:xfrm>
            <a:off x="5969000" y="2389401"/>
            <a:ext cx="3175000" cy="41549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JP" sz="2100" dirty="0">
                <a:solidFill>
                  <a:srgbClr val="00B050"/>
                </a:solidFill>
              </a:rPr>
              <a:t>Bibliographic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D5575A-C1D7-B48A-C957-5790422F9C44}"/>
              </a:ext>
            </a:extLst>
          </p:cNvPr>
          <p:cNvSpPr txBox="1"/>
          <p:nvPr/>
        </p:nvSpPr>
        <p:spPr>
          <a:xfrm>
            <a:off x="2895339" y="3728997"/>
            <a:ext cx="1880120" cy="4001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2000" dirty="0">
                <a:solidFill>
                  <a:srgbClr val="0070C0"/>
                </a:solidFill>
              </a:rPr>
              <a:t>Image Viewer</a:t>
            </a:r>
          </a:p>
        </p:txBody>
      </p:sp>
    </p:spTree>
    <p:extLst>
      <p:ext uri="{BB962C8B-B14F-4D97-AF65-F5344CB8AC3E}">
        <p14:creationId xmlns:p14="http://schemas.microsoft.com/office/powerpoint/2010/main" val="549332474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モニター画面に映るゲーム画面&#10;&#10;低い精度で自動的に生成された説明">
            <a:extLst>
              <a:ext uri="{FF2B5EF4-FFF2-40B4-BE49-F238E27FC236}">
                <a16:creationId xmlns:a16="http://schemas.microsoft.com/office/drawing/2014/main" id="{446F1BBF-C353-E859-27EB-84275FA7C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6" t="2425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D0A85E-812A-BF1B-0DEC-9B43FA24C7F4}"/>
              </a:ext>
            </a:extLst>
          </p:cNvPr>
          <p:cNvSpPr txBox="1"/>
          <p:nvPr/>
        </p:nvSpPr>
        <p:spPr>
          <a:xfrm>
            <a:off x="5969000" y="2389401"/>
            <a:ext cx="3175000" cy="41549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JP" sz="2100" dirty="0">
                <a:solidFill>
                  <a:srgbClr val="00B050"/>
                </a:solidFill>
              </a:rPr>
              <a:t>Bibliographic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158398-256E-CE32-D35A-C83BCF9F5AE4}"/>
              </a:ext>
            </a:extLst>
          </p:cNvPr>
          <p:cNvSpPr txBox="1"/>
          <p:nvPr/>
        </p:nvSpPr>
        <p:spPr>
          <a:xfrm>
            <a:off x="2895339" y="3728997"/>
            <a:ext cx="1880120" cy="4001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2000" dirty="0">
                <a:solidFill>
                  <a:srgbClr val="0070C0"/>
                </a:solidFill>
              </a:rPr>
              <a:t>Image Viewer</a:t>
            </a:r>
          </a:p>
        </p:txBody>
      </p:sp>
    </p:spTree>
    <p:extLst>
      <p:ext uri="{BB962C8B-B14F-4D97-AF65-F5344CB8AC3E}">
        <p14:creationId xmlns:p14="http://schemas.microsoft.com/office/powerpoint/2010/main" val="1926359213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モニター画面に映るゲーム画面&#10;&#10;低い精度で自動的に生成された説明">
            <a:extLst>
              <a:ext uri="{FF2B5EF4-FFF2-40B4-BE49-F238E27FC236}">
                <a16:creationId xmlns:a16="http://schemas.microsoft.com/office/drawing/2014/main" id="{446F1BBF-C353-E859-27EB-84275FA7C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6" t="2425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93A618-3301-BB6A-C29C-9B0FB36AC267}"/>
              </a:ext>
            </a:extLst>
          </p:cNvPr>
          <p:cNvSpPr txBox="1"/>
          <p:nvPr/>
        </p:nvSpPr>
        <p:spPr>
          <a:xfrm>
            <a:off x="5969000" y="2389401"/>
            <a:ext cx="3175000" cy="41549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JP" sz="2100" dirty="0">
                <a:solidFill>
                  <a:srgbClr val="00B050"/>
                </a:solidFill>
              </a:rPr>
              <a:t>Bibliographic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50F678-C2A7-2319-37F9-A60234630162}"/>
              </a:ext>
            </a:extLst>
          </p:cNvPr>
          <p:cNvSpPr txBox="1"/>
          <p:nvPr/>
        </p:nvSpPr>
        <p:spPr>
          <a:xfrm>
            <a:off x="2895339" y="3728997"/>
            <a:ext cx="1880120" cy="4001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2000" dirty="0">
                <a:solidFill>
                  <a:srgbClr val="0070C0"/>
                </a:solidFill>
              </a:rPr>
              <a:t>Image Viewer</a:t>
            </a:r>
          </a:p>
        </p:txBody>
      </p:sp>
    </p:spTree>
    <p:extLst>
      <p:ext uri="{BB962C8B-B14F-4D97-AF65-F5344CB8AC3E}">
        <p14:creationId xmlns:p14="http://schemas.microsoft.com/office/powerpoint/2010/main" val="2415448043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モニター画面に映るゲーム画面&#10;&#10;低い精度で自動的に生成された説明">
            <a:extLst>
              <a:ext uri="{FF2B5EF4-FFF2-40B4-BE49-F238E27FC236}">
                <a16:creationId xmlns:a16="http://schemas.microsoft.com/office/drawing/2014/main" id="{1F78BA22-FF2E-55E8-58EE-50624FCA0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7827"/>
            <a:ext cx="7772400" cy="47478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22E83E-93A4-603C-6C9D-BF94CF2FAEFC}"/>
              </a:ext>
            </a:extLst>
          </p:cNvPr>
          <p:cNvSpPr txBox="1"/>
          <p:nvPr/>
        </p:nvSpPr>
        <p:spPr>
          <a:xfrm>
            <a:off x="6388100" y="2940050"/>
            <a:ext cx="1866900" cy="738664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JP" sz="2100" dirty="0">
                <a:solidFill>
                  <a:srgbClr val="00B050"/>
                </a:solidFill>
              </a:rPr>
              <a:t>Bibliographic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1B02B-62B4-B63B-E071-E7C638391E87}"/>
              </a:ext>
            </a:extLst>
          </p:cNvPr>
          <p:cNvSpPr txBox="1"/>
          <p:nvPr/>
        </p:nvSpPr>
        <p:spPr>
          <a:xfrm>
            <a:off x="3631940" y="3911346"/>
            <a:ext cx="1880120" cy="4001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2000" dirty="0">
                <a:solidFill>
                  <a:srgbClr val="0070C0"/>
                </a:solidFill>
              </a:rPr>
              <a:t>Image Viewer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03C46-DD06-7454-D0A5-41395B3B926E}"/>
              </a:ext>
            </a:extLst>
          </p:cNvPr>
          <p:cNvSpPr txBox="1"/>
          <p:nvPr/>
        </p:nvSpPr>
        <p:spPr>
          <a:xfrm>
            <a:off x="1011335" y="3226121"/>
            <a:ext cx="1315617" cy="108533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JP" sz="4400" dirty="0">
              <a:solidFill>
                <a:srgbClr val="FFC00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0AE55-AA0D-A361-451B-10D4B277ED62}"/>
              </a:ext>
            </a:extLst>
          </p:cNvPr>
          <p:cNvSpPr txBox="1"/>
          <p:nvPr/>
        </p:nvSpPr>
        <p:spPr>
          <a:xfrm>
            <a:off x="949260" y="3445622"/>
            <a:ext cx="1439765" cy="6463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1800" dirty="0">
                <a:solidFill>
                  <a:srgbClr val="FFC004"/>
                </a:solidFill>
              </a:rPr>
              <a:t>Index &amp; </a:t>
            </a:r>
            <a:r>
              <a:rPr lang="en-US" sz="1800" dirty="0">
                <a:solidFill>
                  <a:srgbClr val="FFC004"/>
                </a:solidFill>
              </a:rPr>
              <a:t>Thumbnails</a:t>
            </a:r>
            <a:endParaRPr lang="en-JP" sz="1800" dirty="0">
              <a:solidFill>
                <a:srgbClr val="FFC0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02758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2DA62-7C3B-0B71-FA2D-56F794E2A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E5A6-74AB-C2B4-4351-CE85D2EFD2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>
                <a:latin typeface="Helvetica" pitchFamily="2" charset="0"/>
              </a:rPr>
              <a:t>4-2</a:t>
            </a:r>
            <a:r>
              <a:rPr lang="ja-JP" altLang="en-US">
                <a:latin typeface="Helvetica" pitchFamily="2" charset="0"/>
              </a:rPr>
              <a:t>．</a:t>
            </a:r>
            <a:r>
              <a:rPr lang="en-US" altLang="ja-JP" dirty="0">
                <a:latin typeface="Helvetica" pitchFamily="2" charset="0"/>
              </a:rPr>
              <a:t>Mirador Basics</a:t>
            </a:r>
            <a:endParaRPr lang="en-JP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05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771D320F-3A51-F651-1878-246A994F2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0"/>
            <a:ext cx="8703733" cy="51591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4957AF-5404-4BC2-1002-D040612B76FB}"/>
              </a:ext>
            </a:extLst>
          </p:cNvPr>
          <p:cNvSpPr txBox="1"/>
          <p:nvPr/>
        </p:nvSpPr>
        <p:spPr>
          <a:xfrm>
            <a:off x="4292339" y="3703597"/>
            <a:ext cx="1880120" cy="4001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2000" dirty="0">
                <a:solidFill>
                  <a:srgbClr val="0070C0"/>
                </a:solidFill>
              </a:rPr>
              <a:t>Image Viewer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F6E53-CE9C-6333-7DE3-B9DF48A0210C}"/>
              </a:ext>
            </a:extLst>
          </p:cNvPr>
          <p:cNvSpPr txBox="1"/>
          <p:nvPr/>
        </p:nvSpPr>
        <p:spPr>
          <a:xfrm>
            <a:off x="7562578" y="3849587"/>
            <a:ext cx="1071465" cy="86600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JP" sz="4400" dirty="0">
              <a:solidFill>
                <a:srgbClr val="FFC00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C4A24-4DCC-AC74-704A-B8DBCD9F46DB}"/>
              </a:ext>
            </a:extLst>
          </p:cNvPr>
          <p:cNvSpPr txBox="1"/>
          <p:nvPr/>
        </p:nvSpPr>
        <p:spPr>
          <a:xfrm>
            <a:off x="7440501" y="3917959"/>
            <a:ext cx="1483365" cy="6463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1800" dirty="0">
                <a:solidFill>
                  <a:srgbClr val="FFC004"/>
                </a:solidFill>
              </a:rPr>
              <a:t>Index &amp; </a:t>
            </a:r>
            <a:r>
              <a:rPr lang="en-US" sz="1800" dirty="0">
                <a:solidFill>
                  <a:srgbClr val="FFC004"/>
                </a:solidFill>
              </a:rPr>
              <a:t>Thumbnails</a:t>
            </a:r>
            <a:endParaRPr lang="en-JP" sz="1800" dirty="0">
              <a:solidFill>
                <a:srgbClr val="FFC00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ED749-2695-B0CB-0864-3D670959DDA4}"/>
              </a:ext>
            </a:extLst>
          </p:cNvPr>
          <p:cNvSpPr txBox="1"/>
          <p:nvPr/>
        </p:nvSpPr>
        <p:spPr>
          <a:xfrm>
            <a:off x="1083655" y="3706404"/>
            <a:ext cx="1103418" cy="86600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JP" sz="4400" dirty="0">
              <a:solidFill>
                <a:srgbClr val="FFC00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EBF3B-D9E4-D428-EA3F-34D79308A487}"/>
              </a:ext>
            </a:extLst>
          </p:cNvPr>
          <p:cNvSpPr txBox="1"/>
          <p:nvPr/>
        </p:nvSpPr>
        <p:spPr>
          <a:xfrm>
            <a:off x="1083654" y="3816238"/>
            <a:ext cx="1103417" cy="46166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1200" dirty="0">
                <a:solidFill>
                  <a:srgbClr val="00B050"/>
                </a:solidFill>
              </a:rPr>
              <a:t>Bibliographic Information</a:t>
            </a:r>
          </a:p>
        </p:txBody>
      </p:sp>
    </p:spTree>
    <p:extLst>
      <p:ext uri="{BB962C8B-B14F-4D97-AF65-F5344CB8AC3E}">
        <p14:creationId xmlns:p14="http://schemas.microsoft.com/office/powerpoint/2010/main" val="2507380795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534DF-8FCA-0F5E-CDD3-77BBE2653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14EAB036-E43D-ABFB-0359-1CBBED2014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30" b="212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3D1B64-7FFB-A42F-05CA-462EEB7110E4}"/>
              </a:ext>
            </a:extLst>
          </p:cNvPr>
          <p:cNvSpPr txBox="1"/>
          <p:nvPr/>
        </p:nvSpPr>
        <p:spPr>
          <a:xfrm>
            <a:off x="5054339" y="4743390"/>
            <a:ext cx="1880120" cy="4001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2000" dirty="0">
                <a:solidFill>
                  <a:srgbClr val="0070C0"/>
                </a:solidFill>
              </a:rPr>
              <a:t>Image Viewer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032F3-EA99-5DED-A214-E86222F5F93F}"/>
              </a:ext>
            </a:extLst>
          </p:cNvPr>
          <p:cNvSpPr txBox="1"/>
          <p:nvPr/>
        </p:nvSpPr>
        <p:spPr>
          <a:xfrm>
            <a:off x="865752" y="4866501"/>
            <a:ext cx="1880119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1200" dirty="0">
                <a:solidFill>
                  <a:srgbClr val="00B050"/>
                </a:solidFill>
              </a:rPr>
              <a:t>Bibliographic Information</a:t>
            </a:r>
          </a:p>
        </p:txBody>
      </p:sp>
    </p:spTree>
    <p:extLst>
      <p:ext uri="{BB962C8B-B14F-4D97-AF65-F5344CB8AC3E}">
        <p14:creationId xmlns:p14="http://schemas.microsoft.com/office/powerpoint/2010/main" val="649477357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43636-BF46-0DF8-B463-56F0B795A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698A1C0E-C702-C556-DB22-D39ED7B41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30" b="212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9AE57A-F888-2F7D-E117-FE1574B7F2F4}"/>
              </a:ext>
            </a:extLst>
          </p:cNvPr>
          <p:cNvSpPr txBox="1"/>
          <p:nvPr/>
        </p:nvSpPr>
        <p:spPr>
          <a:xfrm>
            <a:off x="5054339" y="4743390"/>
            <a:ext cx="1880120" cy="4001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2000" dirty="0">
                <a:solidFill>
                  <a:srgbClr val="0070C0"/>
                </a:solidFill>
              </a:rPr>
              <a:t>Image Viewer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F518A-0A47-8B7B-B7F6-5344DA9D0790}"/>
              </a:ext>
            </a:extLst>
          </p:cNvPr>
          <p:cNvSpPr txBox="1"/>
          <p:nvPr/>
        </p:nvSpPr>
        <p:spPr>
          <a:xfrm>
            <a:off x="865752" y="4866501"/>
            <a:ext cx="1880119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1200" dirty="0">
                <a:solidFill>
                  <a:srgbClr val="00B050"/>
                </a:solidFill>
              </a:rPr>
              <a:t>Bibliographic Information</a:t>
            </a:r>
          </a:p>
        </p:txBody>
      </p:sp>
    </p:spTree>
    <p:extLst>
      <p:ext uri="{BB962C8B-B14F-4D97-AF65-F5344CB8AC3E}">
        <p14:creationId xmlns:p14="http://schemas.microsoft.com/office/powerpoint/2010/main" val="41350368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DEB1-8EC4-2F9A-827B-1EC588A72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411950"/>
            <a:ext cx="8686800" cy="1159800"/>
          </a:xfrm>
        </p:spPr>
        <p:txBody>
          <a:bodyPr/>
          <a:lstStyle/>
          <a:p>
            <a:r>
              <a:rPr lang="en-US" altLang="ja-JP">
                <a:latin typeface="Helvetica" pitchFamily="2" charset="0"/>
              </a:rPr>
              <a:t>4</a:t>
            </a:r>
            <a:r>
              <a:rPr lang="en-US" altLang="ja-JP" dirty="0">
                <a:latin typeface="Helvetica" pitchFamily="2" charset="0"/>
              </a:rPr>
              <a:t>-</a:t>
            </a:r>
            <a:r>
              <a:rPr lang="en-US" altLang="ja-JP">
                <a:latin typeface="Helvetica" pitchFamily="2" charset="0"/>
              </a:rPr>
              <a:t>1. </a:t>
            </a:r>
            <a:r>
              <a:rPr lang="en-GB" altLang="ja-JP" dirty="0">
                <a:latin typeface="Helvetica" pitchFamily="2" charset="0"/>
              </a:rPr>
              <a:t>Basics of </a:t>
            </a:r>
            <a:r>
              <a:rPr lang="en-US" altLang="ja-JP" dirty="0">
                <a:latin typeface="Helvetica" pitchFamily="2" charset="0"/>
              </a:rPr>
              <a:t>Universal Viewer</a:t>
            </a:r>
            <a:endParaRPr lang="en-JP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46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8FCC4-0E2D-FE92-93DB-7E97FC1CE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C9BFB2E0-3FD6-E579-AC1C-ACFFE73E60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30" b="212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228533-BB86-71FC-A71C-770B2D0C8577}"/>
              </a:ext>
            </a:extLst>
          </p:cNvPr>
          <p:cNvSpPr txBox="1"/>
          <p:nvPr/>
        </p:nvSpPr>
        <p:spPr>
          <a:xfrm>
            <a:off x="5054339" y="4743390"/>
            <a:ext cx="1880120" cy="4001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2000" dirty="0">
                <a:solidFill>
                  <a:srgbClr val="0070C0"/>
                </a:solidFill>
              </a:rPr>
              <a:t>Image Viewer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919CB-C4E0-21A8-5F62-D1B9A5474E6C}"/>
              </a:ext>
            </a:extLst>
          </p:cNvPr>
          <p:cNvSpPr txBox="1"/>
          <p:nvPr/>
        </p:nvSpPr>
        <p:spPr>
          <a:xfrm>
            <a:off x="865752" y="4866501"/>
            <a:ext cx="1880119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1200" dirty="0">
                <a:solidFill>
                  <a:srgbClr val="00B050"/>
                </a:solidFill>
              </a:rPr>
              <a:t>Bibliographic Information</a:t>
            </a:r>
          </a:p>
        </p:txBody>
      </p:sp>
    </p:spTree>
    <p:extLst>
      <p:ext uri="{BB962C8B-B14F-4D97-AF65-F5344CB8AC3E}">
        <p14:creationId xmlns:p14="http://schemas.microsoft.com/office/powerpoint/2010/main" val="4168366838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DC40E-E5A0-ADCF-AD05-53ADB7E4D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53E49FC2-2963-18B2-8DC1-C5F7FB8141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30" b="212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2AC9B9-AA15-D310-6EB2-6F789E93601A}"/>
              </a:ext>
            </a:extLst>
          </p:cNvPr>
          <p:cNvSpPr txBox="1"/>
          <p:nvPr/>
        </p:nvSpPr>
        <p:spPr>
          <a:xfrm>
            <a:off x="5054339" y="4743390"/>
            <a:ext cx="1880120" cy="4001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2000" dirty="0">
                <a:solidFill>
                  <a:srgbClr val="0070C0"/>
                </a:solidFill>
              </a:rPr>
              <a:t>Image Viewer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B4CBFC-286F-4930-EB6A-8D89A0CA989A}"/>
              </a:ext>
            </a:extLst>
          </p:cNvPr>
          <p:cNvSpPr txBox="1"/>
          <p:nvPr/>
        </p:nvSpPr>
        <p:spPr>
          <a:xfrm>
            <a:off x="865752" y="4866501"/>
            <a:ext cx="1880119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1200" dirty="0">
                <a:solidFill>
                  <a:srgbClr val="00B050"/>
                </a:solidFill>
              </a:rPr>
              <a:t>Bibliographic Information</a:t>
            </a:r>
          </a:p>
        </p:txBody>
      </p:sp>
    </p:spTree>
    <p:extLst>
      <p:ext uri="{BB962C8B-B14F-4D97-AF65-F5344CB8AC3E}">
        <p14:creationId xmlns:p14="http://schemas.microsoft.com/office/powerpoint/2010/main" val="3750929677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CEC0A-7290-ED94-651A-5F106756B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B8429A2D-203D-BB7A-9A40-F9429FC11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3" b="29792"/>
          <a:stretch/>
        </p:blipFill>
        <p:spPr>
          <a:xfrm>
            <a:off x="0" y="0"/>
            <a:ext cx="9144000" cy="495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74018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66188-CA13-C81B-87F5-DDEB39718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97DE5A04-D1EE-DDBC-1B4F-B9B40AB2E1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3" b="29792"/>
          <a:stretch/>
        </p:blipFill>
        <p:spPr>
          <a:xfrm>
            <a:off x="0" y="0"/>
            <a:ext cx="9144000" cy="495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17393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E3714-A09D-9516-8DC5-066AEF720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82DEBC97-E9F2-0798-3775-F9C24F792C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3" b="29792"/>
          <a:stretch/>
        </p:blipFill>
        <p:spPr>
          <a:xfrm>
            <a:off x="0" y="0"/>
            <a:ext cx="9144000" cy="495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64902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CC42B-6394-317F-19FD-9AAE0A10A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BCC27D8F-E7E8-7D33-0C71-0B20923D96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1" t="26855" r="2038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81BEA9-D029-C4B1-2F1D-40EF3ED7D7C1}"/>
              </a:ext>
            </a:extLst>
          </p:cNvPr>
          <p:cNvSpPr txBox="1"/>
          <p:nvPr/>
        </p:nvSpPr>
        <p:spPr>
          <a:xfrm>
            <a:off x="3187438" y="3195597"/>
            <a:ext cx="2121161" cy="46166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2400" dirty="0">
                <a:solidFill>
                  <a:srgbClr val="0070C0"/>
                </a:solidFill>
              </a:rPr>
              <a:t>Image Viewer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04840-F01D-048C-0495-866B7F6E87F3}"/>
              </a:ext>
            </a:extLst>
          </p:cNvPr>
          <p:cNvSpPr txBox="1"/>
          <p:nvPr/>
        </p:nvSpPr>
        <p:spPr>
          <a:xfrm>
            <a:off x="7594600" y="3373971"/>
            <a:ext cx="1484286" cy="107102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JP" sz="4800" dirty="0">
              <a:solidFill>
                <a:srgbClr val="FFC00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25A44-4E2E-85BA-0470-FE45823DB607}"/>
              </a:ext>
            </a:extLst>
          </p:cNvPr>
          <p:cNvSpPr txBox="1"/>
          <p:nvPr/>
        </p:nvSpPr>
        <p:spPr>
          <a:xfrm>
            <a:off x="7529485" y="3657262"/>
            <a:ext cx="1483365" cy="6463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1800" dirty="0">
                <a:solidFill>
                  <a:srgbClr val="FFC004"/>
                </a:solidFill>
              </a:rPr>
              <a:t>Index &amp; </a:t>
            </a:r>
            <a:r>
              <a:rPr lang="en-US" sz="1800" dirty="0">
                <a:solidFill>
                  <a:srgbClr val="FFC004"/>
                </a:solidFill>
              </a:rPr>
              <a:t>Thumbnails</a:t>
            </a:r>
            <a:endParaRPr lang="en-JP" sz="1800" dirty="0">
              <a:solidFill>
                <a:srgbClr val="FFC0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31343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73F7B-48F1-536F-5F72-F86EE9001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FBDE987F-B659-D1DC-61C6-80035A2E4C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1" t="26855" r="2038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CAEA46-50E8-0197-288A-298A1A913C77}"/>
              </a:ext>
            </a:extLst>
          </p:cNvPr>
          <p:cNvSpPr txBox="1"/>
          <p:nvPr/>
        </p:nvSpPr>
        <p:spPr>
          <a:xfrm>
            <a:off x="3187438" y="3195597"/>
            <a:ext cx="2121161" cy="46166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2400" dirty="0">
                <a:solidFill>
                  <a:srgbClr val="0070C0"/>
                </a:solidFill>
              </a:rPr>
              <a:t>Image Viewer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C808D-4FB3-D0C8-EDA7-01E5AF11FA23}"/>
              </a:ext>
            </a:extLst>
          </p:cNvPr>
          <p:cNvSpPr txBox="1"/>
          <p:nvPr/>
        </p:nvSpPr>
        <p:spPr>
          <a:xfrm>
            <a:off x="7594600" y="3373971"/>
            <a:ext cx="1484286" cy="107102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JP" sz="4800" dirty="0">
              <a:solidFill>
                <a:srgbClr val="FFC00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D91093-5C08-AEBA-5155-873AEBA9FD69}"/>
              </a:ext>
            </a:extLst>
          </p:cNvPr>
          <p:cNvSpPr txBox="1"/>
          <p:nvPr/>
        </p:nvSpPr>
        <p:spPr>
          <a:xfrm>
            <a:off x="7529485" y="3657262"/>
            <a:ext cx="1483365" cy="6463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1800" dirty="0">
                <a:solidFill>
                  <a:srgbClr val="FFC004"/>
                </a:solidFill>
              </a:rPr>
              <a:t>Index &amp; </a:t>
            </a:r>
            <a:r>
              <a:rPr lang="en-US" sz="1800" dirty="0">
                <a:solidFill>
                  <a:srgbClr val="FFC004"/>
                </a:solidFill>
              </a:rPr>
              <a:t>Thumbnails</a:t>
            </a:r>
            <a:endParaRPr lang="en-JP" sz="1800" dirty="0">
              <a:solidFill>
                <a:srgbClr val="FFC0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72758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331D7-5624-42F5-B4DA-1C8D52809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5B55144D-CBA7-616D-C056-326AE92DA7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1" t="26855" r="2038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3BA789-15A1-D40A-2571-493FDEFFCA25}"/>
              </a:ext>
            </a:extLst>
          </p:cNvPr>
          <p:cNvSpPr txBox="1"/>
          <p:nvPr/>
        </p:nvSpPr>
        <p:spPr>
          <a:xfrm>
            <a:off x="3187438" y="3195597"/>
            <a:ext cx="2121161" cy="46166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2400" dirty="0">
                <a:solidFill>
                  <a:srgbClr val="0070C0"/>
                </a:solidFill>
              </a:rPr>
              <a:t>Image Viewer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561396-526D-A5B2-BB43-F5394B4BA395}"/>
              </a:ext>
            </a:extLst>
          </p:cNvPr>
          <p:cNvSpPr txBox="1"/>
          <p:nvPr/>
        </p:nvSpPr>
        <p:spPr>
          <a:xfrm>
            <a:off x="7594600" y="3373971"/>
            <a:ext cx="1484286" cy="107102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JP" sz="4800" dirty="0">
              <a:solidFill>
                <a:srgbClr val="FFC00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0D55E-B6C8-422C-2C96-381DF58ED310}"/>
              </a:ext>
            </a:extLst>
          </p:cNvPr>
          <p:cNvSpPr txBox="1"/>
          <p:nvPr/>
        </p:nvSpPr>
        <p:spPr>
          <a:xfrm>
            <a:off x="7529485" y="3657262"/>
            <a:ext cx="1483365" cy="6463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1800" dirty="0">
                <a:solidFill>
                  <a:srgbClr val="FFC004"/>
                </a:solidFill>
              </a:rPr>
              <a:t>Index &amp; </a:t>
            </a:r>
            <a:r>
              <a:rPr lang="en-US" sz="1800" dirty="0">
                <a:solidFill>
                  <a:srgbClr val="FFC004"/>
                </a:solidFill>
              </a:rPr>
              <a:t>Thumbnails</a:t>
            </a:r>
            <a:endParaRPr lang="en-JP" sz="1800" dirty="0">
              <a:solidFill>
                <a:srgbClr val="FFC0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43777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A28C8-1F7F-1C4A-2604-711DC2E95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93D4F93E-F084-8383-E903-A238A245B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1" t="26855" r="2038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9340BD-BB76-CBA4-C84E-58EB0553D09C}"/>
              </a:ext>
            </a:extLst>
          </p:cNvPr>
          <p:cNvSpPr txBox="1"/>
          <p:nvPr/>
        </p:nvSpPr>
        <p:spPr>
          <a:xfrm>
            <a:off x="3187438" y="3195597"/>
            <a:ext cx="2121161" cy="46166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2400" dirty="0">
                <a:solidFill>
                  <a:srgbClr val="0070C0"/>
                </a:solidFill>
              </a:rPr>
              <a:t>Image Viewer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D7FD40-9327-55E8-827F-791C00CC0B2B}"/>
              </a:ext>
            </a:extLst>
          </p:cNvPr>
          <p:cNvSpPr txBox="1"/>
          <p:nvPr/>
        </p:nvSpPr>
        <p:spPr>
          <a:xfrm>
            <a:off x="7594600" y="3373971"/>
            <a:ext cx="1484286" cy="107102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JP" sz="4800" dirty="0">
              <a:solidFill>
                <a:srgbClr val="FFC00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7C563-8920-9013-A90B-2981DEDD1687}"/>
              </a:ext>
            </a:extLst>
          </p:cNvPr>
          <p:cNvSpPr txBox="1"/>
          <p:nvPr/>
        </p:nvSpPr>
        <p:spPr>
          <a:xfrm>
            <a:off x="7529485" y="3657262"/>
            <a:ext cx="1483365" cy="6463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1800" dirty="0">
                <a:solidFill>
                  <a:srgbClr val="FFC004"/>
                </a:solidFill>
              </a:rPr>
              <a:t>Index &amp; </a:t>
            </a:r>
            <a:r>
              <a:rPr lang="en-US" sz="1800" dirty="0">
                <a:solidFill>
                  <a:srgbClr val="FFC004"/>
                </a:solidFill>
              </a:rPr>
              <a:t>Thumbnails</a:t>
            </a:r>
            <a:endParaRPr lang="en-JP" sz="1800" dirty="0">
              <a:solidFill>
                <a:srgbClr val="FFC0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61985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84A96-67FD-EA7E-C7AC-106C30733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B7A67270-1CDD-12DE-0A9D-B238CE2B7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0"/>
            <a:ext cx="8703733" cy="51591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D028B8-0CCF-C5E4-EC06-7A9873461424}"/>
              </a:ext>
            </a:extLst>
          </p:cNvPr>
          <p:cNvSpPr txBox="1"/>
          <p:nvPr/>
        </p:nvSpPr>
        <p:spPr>
          <a:xfrm>
            <a:off x="4292339" y="3703597"/>
            <a:ext cx="1880120" cy="4001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2000" dirty="0">
                <a:solidFill>
                  <a:srgbClr val="0070C0"/>
                </a:solidFill>
              </a:rPr>
              <a:t>Image Viewer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C5F37-35CE-0F29-1C5F-1C0AEC012546}"/>
              </a:ext>
            </a:extLst>
          </p:cNvPr>
          <p:cNvSpPr txBox="1"/>
          <p:nvPr/>
        </p:nvSpPr>
        <p:spPr>
          <a:xfrm>
            <a:off x="7562578" y="3849587"/>
            <a:ext cx="1071465" cy="86600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JP" sz="4400" dirty="0">
              <a:solidFill>
                <a:srgbClr val="FFC00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853B3-A470-4BB4-A216-1FC2216571A4}"/>
              </a:ext>
            </a:extLst>
          </p:cNvPr>
          <p:cNvSpPr txBox="1"/>
          <p:nvPr/>
        </p:nvSpPr>
        <p:spPr>
          <a:xfrm>
            <a:off x="7440501" y="3917959"/>
            <a:ext cx="1483365" cy="6463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1800" dirty="0">
                <a:solidFill>
                  <a:srgbClr val="FFC004"/>
                </a:solidFill>
              </a:rPr>
              <a:t>Index &amp; </a:t>
            </a:r>
            <a:r>
              <a:rPr lang="en-US" sz="1800" dirty="0">
                <a:solidFill>
                  <a:srgbClr val="FFC004"/>
                </a:solidFill>
              </a:rPr>
              <a:t>Thumbnails</a:t>
            </a:r>
            <a:endParaRPr lang="en-JP" sz="1800" dirty="0">
              <a:solidFill>
                <a:srgbClr val="FFC00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791098-9FCC-AC55-0C23-4DEE1965A87E}"/>
              </a:ext>
            </a:extLst>
          </p:cNvPr>
          <p:cNvSpPr txBox="1"/>
          <p:nvPr/>
        </p:nvSpPr>
        <p:spPr>
          <a:xfrm>
            <a:off x="1083655" y="3706404"/>
            <a:ext cx="1103418" cy="86600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JP" sz="4400" dirty="0">
              <a:solidFill>
                <a:srgbClr val="FFC00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BD9CA-D22C-02EA-2DAB-E4FC536BC1BA}"/>
              </a:ext>
            </a:extLst>
          </p:cNvPr>
          <p:cNvSpPr txBox="1"/>
          <p:nvPr/>
        </p:nvSpPr>
        <p:spPr>
          <a:xfrm>
            <a:off x="1083654" y="3816238"/>
            <a:ext cx="1103417" cy="46166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1200" dirty="0">
                <a:solidFill>
                  <a:srgbClr val="00B050"/>
                </a:solidFill>
              </a:rPr>
              <a:t>Bibliographic Information</a:t>
            </a:r>
          </a:p>
        </p:txBody>
      </p:sp>
    </p:spTree>
    <p:extLst>
      <p:ext uri="{BB962C8B-B14F-4D97-AF65-F5344CB8AC3E}">
        <p14:creationId xmlns:p14="http://schemas.microsoft.com/office/powerpoint/2010/main" val="236862023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B01EC-6544-B531-C157-008AC35F6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モニター画面に映るゲーム画面&#10;&#10;低い精度で自動的に生成された説明">
            <a:extLst>
              <a:ext uri="{FF2B5EF4-FFF2-40B4-BE49-F238E27FC236}">
                <a16:creationId xmlns:a16="http://schemas.microsoft.com/office/drawing/2014/main" id="{8F63D88B-55C2-4975-A6FA-551B4B9A9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3" y="0"/>
            <a:ext cx="8434873" cy="51525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8AD5EC-EE6A-FDF0-4E7B-42F58B076F0C}"/>
              </a:ext>
            </a:extLst>
          </p:cNvPr>
          <p:cNvSpPr txBox="1"/>
          <p:nvPr/>
        </p:nvSpPr>
        <p:spPr>
          <a:xfrm>
            <a:off x="6502400" y="3086100"/>
            <a:ext cx="1871025" cy="276999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JP" sz="1200" dirty="0">
                <a:solidFill>
                  <a:srgbClr val="00B050"/>
                </a:solidFill>
              </a:rPr>
              <a:t>Bibliographic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5388B3-43A5-ABFA-6F21-04ACC552D353}"/>
              </a:ext>
            </a:extLst>
          </p:cNvPr>
          <p:cNvSpPr txBox="1"/>
          <p:nvPr/>
        </p:nvSpPr>
        <p:spPr>
          <a:xfrm>
            <a:off x="3631939" y="4033797"/>
            <a:ext cx="1880120" cy="4001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2000" dirty="0">
                <a:solidFill>
                  <a:srgbClr val="0070C0"/>
                </a:solidFill>
              </a:rPr>
              <a:t>Image Viewer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3CCDE5-A5DD-3C32-9EAC-CA2B6E66DBB0}"/>
              </a:ext>
            </a:extLst>
          </p:cNvPr>
          <p:cNvSpPr txBox="1"/>
          <p:nvPr/>
        </p:nvSpPr>
        <p:spPr>
          <a:xfrm>
            <a:off x="693835" y="3387466"/>
            <a:ext cx="1315617" cy="108533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JP" sz="4400" dirty="0">
              <a:solidFill>
                <a:srgbClr val="FFC00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790481-F01E-4078-4BDB-FE56488CD9FF}"/>
              </a:ext>
            </a:extLst>
          </p:cNvPr>
          <p:cNvSpPr txBox="1"/>
          <p:nvPr/>
        </p:nvSpPr>
        <p:spPr>
          <a:xfrm>
            <a:off x="693835" y="3571387"/>
            <a:ext cx="1435411" cy="6463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JP" sz="1800" dirty="0">
                <a:solidFill>
                  <a:srgbClr val="FFC004"/>
                </a:solidFill>
              </a:rPr>
              <a:t>Index &amp; </a:t>
            </a:r>
            <a:r>
              <a:rPr lang="en-US" sz="1800" dirty="0">
                <a:solidFill>
                  <a:srgbClr val="FFC004"/>
                </a:solidFill>
              </a:rPr>
              <a:t>Thumbnails</a:t>
            </a:r>
            <a:endParaRPr lang="en-JP" sz="1800" dirty="0">
              <a:solidFill>
                <a:srgbClr val="FFC0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45835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B6DDE-1199-090B-B2EB-3CF4D02B5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モニター画面に映るゲーム画面&#10;&#10;低い精度で自動的に生成された説明">
            <a:extLst>
              <a:ext uri="{FF2B5EF4-FFF2-40B4-BE49-F238E27FC236}">
                <a16:creationId xmlns:a16="http://schemas.microsoft.com/office/drawing/2014/main" id="{38A51D52-509D-115D-D0DE-A346A7448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10" b="43838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23360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0D683-09D2-3546-2086-B1169CE23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モニター画面に映るゲーム画面&#10;&#10;低い精度で自動的に生成された説明">
            <a:extLst>
              <a:ext uri="{FF2B5EF4-FFF2-40B4-BE49-F238E27FC236}">
                <a16:creationId xmlns:a16="http://schemas.microsoft.com/office/drawing/2014/main" id="{7DDC3B71-E062-25AF-F64B-9AA56B244E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5" r="15655" b="36748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72341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1E2B2-AF01-70DB-6B07-3CFF1D3ED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モニター画面に映るゲーム画面&#10;&#10;低い精度で自動的に生成された説明">
            <a:extLst>
              <a:ext uri="{FF2B5EF4-FFF2-40B4-BE49-F238E27FC236}">
                <a16:creationId xmlns:a16="http://schemas.microsoft.com/office/drawing/2014/main" id="{9E9511B8-0C08-A6F0-84ED-9EB3847C6B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6" r="-1" b="33842"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15A64A-5973-D56E-2616-33B0EAEEBC9A}"/>
              </a:ext>
            </a:extLst>
          </p:cNvPr>
          <p:cNvSpPr txBox="1"/>
          <p:nvPr/>
        </p:nvSpPr>
        <p:spPr>
          <a:xfrm>
            <a:off x="5842000" y="4648200"/>
            <a:ext cx="3007555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JP" sz="2000" dirty="0">
                <a:solidFill>
                  <a:srgbClr val="00B050"/>
                </a:solidFill>
              </a:rPr>
              <a:t>Bibliographic Information</a:t>
            </a:r>
          </a:p>
        </p:txBody>
      </p:sp>
    </p:spTree>
    <p:extLst>
      <p:ext uri="{BB962C8B-B14F-4D97-AF65-F5344CB8AC3E}">
        <p14:creationId xmlns:p14="http://schemas.microsoft.com/office/powerpoint/2010/main" val="1817553329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79426-045A-B770-FF65-9AAF60AE0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モニター画面に映るゲーム画面&#10;&#10;低い精度で自動的に生成された説明">
            <a:extLst>
              <a:ext uri="{FF2B5EF4-FFF2-40B4-BE49-F238E27FC236}">
                <a16:creationId xmlns:a16="http://schemas.microsoft.com/office/drawing/2014/main" id="{F7B7DC06-71CF-E64B-79E3-5E437E310E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6" r="-1" b="33842"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62FEF8-D9EF-8881-569F-09CBEC38B14C}"/>
              </a:ext>
            </a:extLst>
          </p:cNvPr>
          <p:cNvSpPr txBox="1"/>
          <p:nvPr/>
        </p:nvSpPr>
        <p:spPr>
          <a:xfrm>
            <a:off x="5842000" y="4648200"/>
            <a:ext cx="3007555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JP" sz="2000" dirty="0">
                <a:solidFill>
                  <a:srgbClr val="00B050"/>
                </a:solidFill>
              </a:rPr>
              <a:t>Bibliographic Information</a:t>
            </a:r>
          </a:p>
        </p:txBody>
      </p:sp>
    </p:spTree>
    <p:extLst>
      <p:ext uri="{BB962C8B-B14F-4D97-AF65-F5344CB8AC3E}">
        <p14:creationId xmlns:p14="http://schemas.microsoft.com/office/powerpoint/2010/main" val="3138205662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8B0E5-70F4-ED1E-88BC-51FEE4B00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モニター画面に映るゲーム画面&#10;&#10;低い精度で自動的に生成された説明">
            <a:extLst>
              <a:ext uri="{FF2B5EF4-FFF2-40B4-BE49-F238E27FC236}">
                <a16:creationId xmlns:a16="http://schemas.microsoft.com/office/drawing/2014/main" id="{5EDE193D-3B47-23F1-0A2A-563EE51464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6" r="-1" b="33842"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670B1E-BFCF-F6C0-BA7A-B649EA7A47A4}"/>
              </a:ext>
            </a:extLst>
          </p:cNvPr>
          <p:cNvSpPr txBox="1"/>
          <p:nvPr/>
        </p:nvSpPr>
        <p:spPr>
          <a:xfrm>
            <a:off x="5842000" y="4648200"/>
            <a:ext cx="3007555" cy="40011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JP" sz="2000" dirty="0">
                <a:solidFill>
                  <a:srgbClr val="00B050"/>
                </a:solidFill>
              </a:rPr>
              <a:t>Bibliographic Information</a:t>
            </a:r>
          </a:p>
        </p:txBody>
      </p:sp>
    </p:spTree>
    <p:extLst>
      <p:ext uri="{BB962C8B-B14F-4D97-AF65-F5344CB8AC3E}">
        <p14:creationId xmlns:p14="http://schemas.microsoft.com/office/powerpoint/2010/main" val="784407230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C604E-BBE9-6460-CA54-916178B58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モニター画面に映るゲーム画面&#10;&#10;低い精度で自動的に生成された説明">
            <a:extLst>
              <a:ext uri="{FF2B5EF4-FFF2-40B4-BE49-F238E27FC236}">
                <a16:creationId xmlns:a16="http://schemas.microsoft.com/office/drawing/2014/main" id="{6A660A42-7E53-CE11-428B-113B4DB11B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10" b="43838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24975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JStemplate" id="{3A61C5DB-A76D-144E-8CCA-6DAB1B119DA6}" vid="{10DB6C32-FA57-394D-ABBB-9E98BBE48E8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2F3F962C-9D03-9547-830E-959493428650}">
  <we:reference id="a1005b6c-1a90-4275-9d35-1886f4b663bc" version="1.0.0.0" store="developer" storeType="Registry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7FF8992B-8C53-2347-B5CE-1C106352451E}">
  <we:reference id="bd5fb07b-f3e7-4d3f-af08-fcc3868e6623" version="1.0.0.0" store="developer" storeType="Registry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D42FFEF9AB5F54D8F13C0E1D16E912A" ma:contentTypeVersion="14" ma:contentTypeDescription="新しいドキュメントを作成します。" ma:contentTypeScope="" ma:versionID="cf4271ce19bb1fb9c554b746dd83f22a">
  <xsd:schema xmlns:xsd="http://www.w3.org/2001/XMLSchema" xmlns:xs="http://www.w3.org/2001/XMLSchema" xmlns:p="http://schemas.microsoft.com/office/2006/metadata/properties" xmlns:ns2="4892553d-4aae-409c-8b64-1be5b3672330" xmlns:ns3="18de5dac-322e-4cb1-b631-4e3e941b1276" targetNamespace="http://schemas.microsoft.com/office/2006/metadata/properties" ma:root="true" ma:fieldsID="2a1841f3f0661cb984d755bf7f893615" ns2:_="" ns3:_="">
    <xsd:import namespace="4892553d-4aae-409c-8b64-1be5b3672330"/>
    <xsd:import namespace="18de5dac-322e-4cb1-b631-4e3e941b12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2553d-4aae-409c-8b64-1be5b36723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39f9f978-9d4d-4624-9aa1-cca461804d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e5dac-322e-4cb1-b631-4e3e941b12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38cd5-8a7d-4327-ae4d-32f673348cba}" ma:internalName="TaxCatchAll" ma:showField="CatchAllData" ma:web="18de5dac-322e-4cb1-b631-4e3e941b12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92553d-4aae-409c-8b64-1be5b3672330">
      <Terms xmlns="http://schemas.microsoft.com/office/infopath/2007/PartnerControls"/>
    </lcf76f155ced4ddcb4097134ff3c332f>
    <TaxCatchAll xmlns="18de5dac-322e-4cb1-b631-4e3e941b127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03AEE3-F034-497E-A8D4-B29206669736}">
  <ds:schemaRefs>
    <ds:schemaRef ds:uri="18de5dac-322e-4cb1-b631-4e3e941b1276"/>
    <ds:schemaRef ds:uri="4892553d-4aae-409c-8b64-1be5b36723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4C772C9-8952-478F-88B1-DE900BCE9540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18de5dac-322e-4cb1-b631-4e3e941b1276"/>
    <ds:schemaRef ds:uri="4892553d-4aae-409c-8b64-1be5b3672330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1C19A4F-14E2-45DB-A4E6-CF6A74A9E8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GJStemplate</Template>
  <TotalTime>11094</TotalTime>
  <Words>2491</Words>
  <Application>Microsoft Macintosh PowerPoint</Application>
  <PresentationFormat>On-screen Show (16:9)</PresentationFormat>
  <Paragraphs>402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BIZ UDPGothic</vt:lpstr>
      <vt:lpstr>游ゴシック</vt:lpstr>
      <vt:lpstr>Arial</vt:lpstr>
      <vt:lpstr>Helvetica</vt:lpstr>
      <vt:lpstr>Wingdings</vt:lpstr>
      <vt:lpstr>Antonio template</vt:lpstr>
      <vt:lpstr>4．Basic Usage of IIIF Images </vt:lpstr>
      <vt:lpstr>4-1. Basics of Universal Viewer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4-2．Mirador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Osaka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人文学者必見！研究データ管理ことはじめ</dc:title>
  <dc:subject/>
  <dc:creator>神崎　隼人</dc:creator>
  <cp:keywords/>
  <dc:description/>
  <cp:lastModifiedBy>VOULGARIS NIKOLAOS</cp:lastModifiedBy>
  <cp:revision>27</cp:revision>
  <cp:lastPrinted>2023-08-04T06:32:03Z</cp:lastPrinted>
  <dcterms:created xsi:type="dcterms:W3CDTF">2023-03-15T01:16:25Z</dcterms:created>
  <dcterms:modified xsi:type="dcterms:W3CDTF">2026-03-30T05:04:55Z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0x010100BD42FFEF9AB5F54D8F13C0E1D16E912A</vt:lpwstr>
  </property>
  <property fmtid="{D5CDD505-2E9C-101B-9397-08002B2CF9AE}" pid="3" name="MediaServiceImageTags">
    <vt:lpwstr/>
  </property>
</Properties>
</file>