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63" r:id="rId3"/>
    <p:sldId id="280" r:id="rId4"/>
    <p:sldId id="257" r:id="rId5"/>
    <p:sldId id="273" r:id="rId6"/>
    <p:sldId id="274" r:id="rId7"/>
    <p:sldId id="275" r:id="rId8"/>
    <p:sldId id="276" r:id="rId9"/>
    <p:sldId id="277" r:id="rId10"/>
    <p:sldId id="278" r:id="rId11"/>
    <p:sldId id="279" r:id="rId12"/>
    <p:sldId id="259" r:id="rId13"/>
    <p:sldId id="270" r:id="rId14"/>
    <p:sldId id="260" r:id="rId15"/>
    <p:sldId id="271" r:id="rId16"/>
    <p:sldId id="261" r:id="rId17"/>
    <p:sldId id="272" r:id="rId18"/>
    <p:sldId id="264" r:id="rId1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C3A6D5-8733-42FC-9865-911F24B41E76}" v="126" dt="2024-09-12T15:27:59.9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7"/>
    <p:restoredTop sz="71791" autoAdjust="0"/>
  </p:normalViewPr>
  <p:slideViewPr>
    <p:cSldViewPr snapToGrid="0">
      <p:cViewPr>
        <p:scale>
          <a:sx n="101" d="100"/>
          <a:sy n="101" d="100"/>
        </p:scale>
        <p:origin x="4880" y="1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 kan" userId="3c7402104093e8dd" providerId="LiveId" clId="{42C3A6D5-8733-42FC-9865-911F24B41E76}"/>
    <pc:docChg chg="undo custSel modSld">
      <pc:chgData name="t kan" userId="3c7402104093e8dd" providerId="LiveId" clId="{42C3A6D5-8733-42FC-9865-911F24B41E76}" dt="2024-09-12T15:27:59.749" v="1688" actId="20577"/>
      <pc:docMkLst>
        <pc:docMk/>
      </pc:docMkLst>
      <pc:sldChg chg="modNotesTx">
        <pc:chgData name="t kan" userId="3c7402104093e8dd" providerId="LiveId" clId="{42C3A6D5-8733-42FC-9865-911F24B41E76}" dt="2024-09-12T15:04:30.297" v="0"/>
        <pc:sldMkLst>
          <pc:docMk/>
          <pc:sldMk cId="3966468247" sldId="256"/>
        </pc:sldMkLst>
      </pc:sldChg>
      <pc:sldChg chg="modNotesTx">
        <pc:chgData name="t kan" userId="3c7402104093e8dd" providerId="LiveId" clId="{42C3A6D5-8733-42FC-9865-911F24B41E76}" dt="2024-09-12T15:12:02.084" v="195" actId="20577"/>
        <pc:sldMkLst>
          <pc:docMk/>
          <pc:sldMk cId="3737979742" sldId="257"/>
        </pc:sldMkLst>
      </pc:sldChg>
      <pc:sldChg chg="modNotesTx">
        <pc:chgData name="t kan" userId="3c7402104093e8dd" providerId="LiveId" clId="{42C3A6D5-8733-42FC-9865-911F24B41E76}" dt="2024-09-12T15:19:08.839" v="1175" actId="6549"/>
        <pc:sldMkLst>
          <pc:docMk/>
          <pc:sldMk cId="510703488" sldId="258"/>
        </pc:sldMkLst>
      </pc:sldChg>
      <pc:sldChg chg="modNotesTx">
        <pc:chgData name="t kan" userId="3c7402104093e8dd" providerId="LiveId" clId="{42C3A6D5-8733-42FC-9865-911F24B41E76}" dt="2024-09-12T15:22:22.493" v="1409" actId="20577"/>
        <pc:sldMkLst>
          <pc:docMk/>
          <pc:sldMk cId="600585813" sldId="259"/>
        </pc:sldMkLst>
      </pc:sldChg>
      <pc:sldChg chg="modNotesTx">
        <pc:chgData name="t kan" userId="3c7402104093e8dd" providerId="LiveId" clId="{42C3A6D5-8733-42FC-9865-911F24B41E76}" dt="2024-09-12T15:24:11.282" v="1458" actId="6549"/>
        <pc:sldMkLst>
          <pc:docMk/>
          <pc:sldMk cId="1207516841" sldId="260"/>
        </pc:sldMkLst>
      </pc:sldChg>
      <pc:sldChg chg="modNotesTx">
        <pc:chgData name="t kan" userId="3c7402104093e8dd" providerId="LiveId" clId="{42C3A6D5-8733-42FC-9865-911F24B41E76}" dt="2024-09-12T15:27:59.749" v="1688" actId="20577"/>
        <pc:sldMkLst>
          <pc:docMk/>
          <pc:sldMk cId="2728477692"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28E785-5C41-8E49-9EDE-C183EEF41EEF}" type="datetimeFigureOut">
              <a:t>2026/4/1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9F3A23-2D25-9F49-875A-62F7723F6F83}" type="slidenum">
              <a:t>‹#›</a:t>
            </a:fld>
            <a:endParaRPr kumimoji="1" lang="ja-JP" altLang="en-US"/>
          </a:p>
        </p:txBody>
      </p:sp>
    </p:spTree>
    <p:extLst>
      <p:ext uri="{BB962C8B-B14F-4D97-AF65-F5344CB8AC3E}">
        <p14:creationId xmlns:p14="http://schemas.microsoft.com/office/powerpoint/2010/main" val="33223668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900" dirty="0"/>
              <a:t>本教材について</a:t>
            </a:r>
            <a:endParaRPr lang="en-US" altLang="ja-JP" sz="900" dirty="0"/>
          </a:p>
          <a:p>
            <a:endParaRPr lang="en-US" altLang="ja-JP" sz="900" u="none" strike="noStrike" dirty="0">
              <a:solidFill>
                <a:srgbClr val="000000"/>
              </a:solidFill>
              <a:effectLst/>
            </a:endParaRPr>
          </a:p>
          <a:p>
            <a:r>
              <a:rPr lang="en-US" altLang="ja-JP" sz="900" u="none" strike="noStrike" dirty="0">
                <a:solidFill>
                  <a:srgbClr val="000000"/>
                </a:solidFill>
                <a:effectLst/>
              </a:rPr>
              <a:t>```text</a:t>
            </a:r>
          </a:p>
          <a:p>
            <a:r>
              <a:rPr lang="en-US" altLang="ja-JP" sz="1800" dirty="0">
                <a:effectLst/>
                <a:latin typeface="Meiryo UI" panose="020B0604030504040204" pitchFamily="34" charset="-128"/>
                <a:ea typeface="ＭＳ Ｐゴシック" panose="020B0600070205080204" pitchFamily="34" charset="-128"/>
                <a:cs typeface="ＭＳ Ｐゴシック" panose="020B0600070205080204" pitchFamily="34" charset="-128"/>
              </a:rPr>
              <a:t> </a:t>
            </a:r>
            <a:r>
              <a:rPr lang="en-US" altLang="ja-JP" sz="1800" dirty="0">
                <a:solidFill>
                  <a:srgbClr val="333333"/>
                </a:solidFill>
                <a:effectLst/>
                <a:latin typeface="Meiryo UI" panose="020B060403050404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本コース</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)[kana:"</a:t>
            </a:r>
            <a:r>
              <a:rPr lang="ja-JP"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ホン</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コース</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、「エスノグラフィーの研究データ管理入門：オープンサイエンス時代のなかで」</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[break:"0.1s"]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は、主に大学院生や学部生のみなさんに向けた学習教材です</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これからエスノグラフィーを使って研究しようとする前に、みなさんに、エスノグラフィーの研究データの特性や、その管理の仕方、活用の仕方について、学習してもらえるように、作ってあります</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lang="en-US" altLang="ja-JP" sz="1800" kern="0" dirty="0">
                <a:solidFill>
                  <a:srgbClr val="333333"/>
                </a:solidFill>
                <a:effectLst/>
                <a:latin typeface="Meiryo UI" panose="020B0604030504040204" pitchFamily="34" charset="-128"/>
                <a:cs typeface="ＭＳ Ｐゴシック" panose="020B0600070205080204" pitchFamily="34" charset="-128"/>
              </a:rPr>
              <a:t>[break:"1.0s"]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副題の中に、オープンサイエンス、という言葉が見えます。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科学を開く</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、つまり、様々な研究分野の成果が、より多くの人々の手に入りやすくなるように、仕組みを整えようとする、世界的な動向です。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エスノグラフィーも、その成果が</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広く</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ヒ</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ロク</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アクセス</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ア</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クセス</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可能になれば、公共にとって、プラスであるように思えます。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しかし、そこには考えるべき課題があります。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本コース</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ホン</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コース</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をつうじて、それを学習しましょう。</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800" dirty="0">
                <a:effectLst/>
                <a:latin typeface="游明朝" panose="02020400000000000000" pitchFamily="18" charset="-128"/>
                <a:cs typeface="Times New Roman" panose="02020603050405020304" pitchFamily="18" charset="0"/>
              </a:rPr>
              <a:t> </a:t>
            </a:r>
            <a:r>
              <a:rPr lang="en-US" altLang="ja-JP" sz="9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900" u="none" strike="noStrike" dirty="0">
                <a:solidFill>
                  <a:srgbClr val="000000"/>
                </a:solidFill>
                <a:effectLst/>
              </a:rPr>
              <a:t>```description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u="none" strike="noStrike" dirty="0">
                <a:solidFill>
                  <a:srgbClr val="000000"/>
                </a:solidFill>
                <a:effectLst/>
              </a:rPr>
              <a:t>本コース「エスノグラフィの研究データ管理入門：オープンサイエンス時代のなかで」は、主に大学院生や学部生のみなさんに向けた学習教材です。これからエスノグラフィを使って研究しようとする前に、みなさんにエスノグラフィの研究データの特性や、その管理の仕方、活用の仕方について学習してもらえるように、作ってあります。副題の中のオープンサイエンスという言葉が見えます。科学を開く、つまり様々な研究分野の成果が、より多くの人々の手に入りやすくするように、仕組みを整えようとする世界的な動向です。エスノグラフィも、その成果が広くアクセス可能になれば公共にとってプラスであるように思えます。しかしそこには考えるべき課題があります。コースをつうじて、それを学習しましょう。</a:t>
            </a:r>
            <a:endParaRPr lang="en-US" altLang="ja-JP" sz="9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p>
          <a:p>
            <a:endParaRPr kumimoji="1"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1</a:t>
            </a:fld>
            <a:endParaRPr kumimoji="1" lang="ja-JP" altLang="en-US"/>
          </a:p>
        </p:txBody>
      </p:sp>
    </p:spTree>
    <p:extLst>
      <p:ext uri="{BB962C8B-B14F-4D97-AF65-F5344CB8AC3E}">
        <p14:creationId xmlns:p14="http://schemas.microsoft.com/office/powerpoint/2010/main" val="211173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10E65-6127-7433-EFCA-89DA7B58E77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97F46A9-5422-266F-3D42-5AC40625819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3BC2331-C056-06D3-4F97-D06A643CB44B}"/>
              </a:ext>
            </a:extLst>
          </p:cNvPr>
          <p:cNvSpPr>
            <a:spLocks noGrp="1"/>
          </p:cNvSpPr>
          <p:nvPr>
            <p:ph type="body" idx="1"/>
          </p:nvPr>
        </p:nvSpPr>
        <p:spPr/>
        <p:txBody>
          <a:bodyPr/>
          <a:lstStyle/>
          <a:p>
            <a:r>
              <a:rPr kumimoji="1" lang="en-US" altLang="ja-JP" sz="3600" dirty="0"/>
              <a:t>Topic:</a:t>
            </a:r>
            <a:r>
              <a:rPr kumimoji="1" lang="ja-JP" altLang="en-US" sz="2000" dirty="0"/>
              <a:t>エスノグラフィの研究ライフサイクル</a:t>
            </a:r>
            <a:endParaRPr lang="en-US" altLang="ja-JP" sz="2000" dirty="0"/>
          </a:p>
          <a:p>
            <a:endParaRPr lang="en-US" altLang="ja-JP" sz="2000" u="none" strike="noStrike" dirty="0">
              <a:solidFill>
                <a:srgbClr val="000000"/>
              </a:solidFill>
              <a:effectLst/>
            </a:endParaRPr>
          </a:p>
          <a:p>
            <a:r>
              <a:rPr lang="en-US" altLang="ja-JP" sz="2000" u="none" strike="noStrike" dirty="0">
                <a:solidFill>
                  <a:srgbClr val="000000"/>
                </a:solidFill>
                <a:effectLst/>
              </a:rPr>
              <a:t>```text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フィールドから戻ってきたあとには、分析に入ります</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。観察された事象を概念化し、問いに対する答えを導き出す過程です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a:t>
            </a:r>
            <a:r>
              <a:rPr lang="en-US" altLang="ja-JP" sz="1800" kern="0" dirty="0">
                <a:solidFill>
                  <a:srgbClr val="333333"/>
                </a:solidFill>
                <a:effectLst/>
                <a:latin typeface="Meiryo UI" panose="020B0604030504040204" pitchFamily="34" charset="-128"/>
                <a:cs typeface="ＭＳ Ｐゴシック" panose="020B0600070205080204" pitchFamily="34" charset="-128"/>
              </a:rPr>
              <a:t>1.0</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そして、エスノグラフィーを書くステップに移ります</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。エスノグラフィーを書くことで、新たな問いが生まれ、再び調査や分析が必要となることがあります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kern="0" dirty="0">
                <a:effectLst/>
                <a:ea typeface="Meiryo UI" panose="020B0604030504040204" pitchFamily="34" charset="-128"/>
                <a:cs typeface="ＭＳ Ｐゴシック" panose="020B0600070205080204" pitchFamily="34" charset="-128"/>
              </a:rPr>
              <a:t>エスノグラフィーを</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書くステップは</a:t>
            </a:r>
            <a:r>
              <a:rPr lang="ja-JP" altLang="ja-JP" sz="1800" kern="0" dirty="0">
                <a:effectLst/>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データが全て揃ってから始まるのではなく、むしろ</a:t>
            </a:r>
            <a:r>
              <a:rPr lang="ja-JP" altLang="ja-JP" sz="1800" kern="0" dirty="0">
                <a:effectLst/>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書き進めながら</a:t>
            </a:r>
            <a:r>
              <a:rPr lang="ja-JP" altLang="ja-JP" sz="1800" kern="0" dirty="0">
                <a:effectLst/>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ライフサイクルが回っていくのです。これは、講義４の内容です。</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2000" u="none" strike="noStrike" dirty="0">
                <a:solidFill>
                  <a:srgbClr val="000000"/>
                </a:solidFill>
                <a:effectLst/>
              </a:rPr>
              <a:t>```</a:t>
            </a:r>
            <a:endParaRPr kumimoji="1" lang="en-US" altLang="ja-JP" sz="36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3600" dirty="0"/>
          </a:p>
          <a:p>
            <a:pPr algn="just"/>
            <a:r>
              <a:rPr lang="en-US" altLang="ja-JP" sz="2000" u="none" strike="noStrike" dirty="0">
                <a:solidFill>
                  <a:srgbClr val="000000"/>
                </a:solidFill>
                <a:effectLst/>
              </a:rPr>
              <a:t>```description</a:t>
            </a:r>
          </a:p>
          <a:p>
            <a:pPr algn="just"/>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エスノグラフィの研究ライフサイクルにはいくつかの主要なステップがあります。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フィールドに入る前です。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調査計画を立て、研究する社会的状況を定めます。この段階では、どこで、誰</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の、どのような活動</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調査の</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対象とするかを決めます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具体的な問いは現場に入ってから明確になることが多いです。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講義２で詳しく説明します。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つづいて、フィールドの最中のステップです。現場に問いかけ、研究の</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問いを現場から見つけ、調査を通じて問</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とその答えの両方を探</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ります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。問いは一度設定したら終わりではなく、研究の進行に伴い、常に見直されていきます。</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ここでは参与観察</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中心的な手法と</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して、</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データの収集</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を行います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ま</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た、観察したことはフィールドノートや写真、映像、スケッチなど、あらゆる方法で記録します。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目的の異なる観察テクニックを適切に組み合わせることで、調査計画に即したデータを集めることができます。講義３で詳しく説明します。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フィールドから戻ってきたあとには、</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分析に入ります。観察された事象を概念化し、問いに対する答えを導き出す過程です。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そしてエスノグラフィを書くステップに移ります。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エスノグラフィを書くことで新たな問</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が生まれ、再び調査や分析が必要となることがあります。書く</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ステップは</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データが全て揃ってから</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始まるのではなく</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むしろ</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書き進めながらライフサイクルが回っていくのです。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これは講義４の内容です。</a:t>
            </a:r>
            <a:endParaRPr lang="en-US" altLang="ja-JP" sz="20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2000" u="none" strike="noStrike" dirty="0">
                <a:solidFill>
                  <a:srgbClr val="000000"/>
                </a:solidFill>
                <a:effectLst/>
              </a:rPr>
              <a:t>```</a:t>
            </a:r>
          </a:p>
          <a:p>
            <a:endParaRPr kumimoji="1" lang="ja-JP" altLang="en-US" dirty="0"/>
          </a:p>
        </p:txBody>
      </p:sp>
      <p:sp>
        <p:nvSpPr>
          <p:cNvPr id="4" name="スライド番号プレースホルダー 3">
            <a:extLst>
              <a:ext uri="{FF2B5EF4-FFF2-40B4-BE49-F238E27FC236}">
                <a16:creationId xmlns:a16="http://schemas.microsoft.com/office/drawing/2014/main" id="{77214100-162D-0647-64CC-11784195965E}"/>
              </a:ext>
            </a:extLst>
          </p:cNvPr>
          <p:cNvSpPr>
            <a:spLocks noGrp="1"/>
          </p:cNvSpPr>
          <p:nvPr>
            <p:ph type="sldNum" sz="quarter" idx="5"/>
          </p:nvPr>
        </p:nvSpPr>
        <p:spPr/>
        <p:txBody>
          <a:bodyPr/>
          <a:lstStyle/>
          <a:p>
            <a:fld id="{D79F3A23-2D25-9F49-875A-62F7723F6F83}" type="slidenum">
              <a:rPr/>
              <a:t>10</a:t>
            </a:fld>
            <a:endParaRPr kumimoji="1" lang="ja-JP" altLang="en-US"/>
          </a:p>
        </p:txBody>
      </p:sp>
    </p:spTree>
    <p:extLst>
      <p:ext uri="{BB962C8B-B14F-4D97-AF65-F5344CB8AC3E}">
        <p14:creationId xmlns:p14="http://schemas.microsoft.com/office/powerpoint/2010/main" val="1354062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8CC3E-2CB0-DD53-5BAE-BEBEF1E8618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45E251A-DC67-5F87-8D46-9B60F8AFE31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2CC60A0-C31F-74EB-081A-DA45A3881FE5}"/>
              </a:ext>
            </a:extLst>
          </p:cNvPr>
          <p:cNvSpPr>
            <a:spLocks noGrp="1"/>
          </p:cNvSpPr>
          <p:nvPr>
            <p:ph type="body" idx="1"/>
          </p:nvPr>
        </p:nvSpPr>
        <p:spPr/>
        <p:txBody>
          <a:bodyPr/>
          <a:lstStyle/>
          <a:p>
            <a:r>
              <a:rPr kumimoji="1" lang="en-US" altLang="ja-JP" sz="5400" dirty="0"/>
              <a:t>Topic:</a:t>
            </a:r>
            <a:r>
              <a:rPr kumimoji="1" lang="ja-JP" altLang="en-US" sz="3600" dirty="0"/>
              <a:t>エスノグラフィの研究ライフサイクル</a:t>
            </a:r>
            <a:endParaRPr lang="en-US" altLang="ja-JP" sz="3600" dirty="0"/>
          </a:p>
          <a:p>
            <a:endParaRPr lang="en-US" altLang="ja-JP" sz="3600" u="none" strike="noStrike" dirty="0">
              <a:solidFill>
                <a:srgbClr val="000000"/>
              </a:solidFill>
              <a:effectLst/>
            </a:endParaRPr>
          </a:p>
          <a:p>
            <a:r>
              <a:rPr lang="en-US" altLang="ja-JP" sz="3600" u="none" strike="noStrike" dirty="0">
                <a:solidFill>
                  <a:srgbClr val="000000"/>
                </a:solidFill>
                <a:effectLst/>
              </a:rPr>
              <a:t>```text</a:t>
            </a:r>
          </a:p>
          <a:p>
            <a:r>
              <a:rPr kumimoji="1" lang="ja-JP" altLang="en-US" sz="3600" u="none" strike="noStrike" dirty="0">
                <a:solidFill>
                  <a:srgbClr val="000000"/>
                </a:solidFill>
                <a:effectLst/>
              </a:rPr>
              <a:t>そして、エスノグラフィーの研究ライフサイクルが回っていきます。</a:t>
            </a:r>
            <a:endParaRPr kumimoji="1" lang="en-US" altLang="ja-JP" sz="54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3600" u="none" strike="noStrike" dirty="0">
                <a:solidFill>
                  <a:srgbClr val="000000"/>
                </a:solidFill>
                <a:effectLst/>
              </a:rPr>
              <a:t>```</a:t>
            </a:r>
            <a:endParaRPr kumimoji="1" lang="en-US" altLang="ja-JP" sz="54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5400" dirty="0"/>
          </a:p>
          <a:p>
            <a:pPr algn="just"/>
            <a:r>
              <a:rPr lang="en-US" altLang="ja-JP" sz="3600" u="none" strike="noStrike" dirty="0">
                <a:solidFill>
                  <a:srgbClr val="000000"/>
                </a:solidFill>
                <a:effectLst/>
              </a:rPr>
              <a:t>```description</a:t>
            </a:r>
          </a:p>
          <a:p>
            <a:pPr algn="just"/>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エスノグラフィの研究ライフサイクルにはいくつかの主要なステップがあります。</a:t>
            </a:r>
            <a:endPar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フィールドに入る前です。</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調査計画を立て、研究する社会的状況を定めます。この段階では、どこで、誰</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の、どのような活動</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調査の</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対象とするかを決めます</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具体的な問いは現場に入ってから明確になることが多いです。</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講義２で詳しく説明します。</a:t>
            </a:r>
            <a:endPar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つづいて、フィールドの最中のステップです。現場に問いかけ、研究の</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問いを現場から見つけ、調査を通じて問</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とその答えの両方を探</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ります</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。問いは一度設定したら終わりではなく、研究の進行に伴い、常に見直されていきます。</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ここでは参与観察</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中心的な手法と</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して、</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データの収集</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を行います</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ま</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た、観察したことはフィールドノートや写真、映像、スケッチなど、あらゆる方法で記録します。</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目的の異なる観察テクニックを適切に組み合わせることで、調査計画に即したデータを集めることができます。講義３で詳しく説明します。</a:t>
            </a:r>
            <a:endPar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フィールドから戻ってきたあとには、</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分析に入ります。観察された事象を概念化し、問いに対する答えを導き出す過程です。</a:t>
            </a:r>
            <a:endPar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そしてエスノグラフィを書くステップに移ります。</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エスノグラフィを書くことで新たな問</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が生まれ、再び調査や分析が必要となることがあります。書く</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ステップは</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データが全て揃ってから</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始まるのではなく</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むしろ</a:t>
            </a:r>
            <a:r>
              <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書き進めながらライフサイクルが回っていくのです。</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これは講義４の内容です。</a:t>
            </a:r>
            <a:endParaRPr lang="en-US" altLang="ja-JP" sz="36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3600" u="none" strike="noStrike" dirty="0">
                <a:solidFill>
                  <a:srgbClr val="000000"/>
                </a:solidFill>
                <a:effectLst/>
              </a:rPr>
              <a:t>```</a:t>
            </a:r>
          </a:p>
          <a:p>
            <a:pPr algn="just"/>
            <a:endParaRPr lang="ja-JP" altLang="ja-JP" sz="54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a:extLst>
              <a:ext uri="{FF2B5EF4-FFF2-40B4-BE49-F238E27FC236}">
                <a16:creationId xmlns:a16="http://schemas.microsoft.com/office/drawing/2014/main" id="{468737BC-ED6E-BF4B-F31D-5E1441B5FAA8}"/>
              </a:ext>
            </a:extLst>
          </p:cNvPr>
          <p:cNvSpPr>
            <a:spLocks noGrp="1"/>
          </p:cNvSpPr>
          <p:nvPr>
            <p:ph type="sldNum" sz="quarter" idx="5"/>
          </p:nvPr>
        </p:nvSpPr>
        <p:spPr/>
        <p:txBody>
          <a:bodyPr/>
          <a:lstStyle/>
          <a:p>
            <a:fld id="{D79F3A23-2D25-9F49-875A-62F7723F6F83}" type="slidenum">
              <a:rPr/>
              <a:t>11</a:t>
            </a:fld>
            <a:endParaRPr kumimoji="1" lang="ja-JP" altLang="en-US"/>
          </a:p>
        </p:txBody>
      </p:sp>
    </p:spTree>
    <p:extLst>
      <p:ext uri="{BB962C8B-B14F-4D97-AF65-F5344CB8AC3E}">
        <p14:creationId xmlns:p14="http://schemas.microsoft.com/office/powerpoint/2010/main" val="319997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900" dirty="0"/>
              <a:t>エスノグラフィの研究データとは何か</a:t>
            </a:r>
            <a:endParaRPr lang="en-US" altLang="ja-JP" sz="900" u="none" strike="noStrike" dirty="0">
              <a:solidFill>
                <a:srgbClr val="000000"/>
              </a:solidFill>
              <a:effectLst/>
            </a:endParaRPr>
          </a:p>
          <a:p>
            <a:r>
              <a:rPr lang="en-US" altLang="ja-JP" sz="900" u="none" strike="noStrike" dirty="0">
                <a:solidFill>
                  <a:srgbClr val="000000"/>
                </a:solidFill>
                <a:effectLst/>
              </a:rPr>
              <a:t>```text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ここでは「研究データ」について説明します</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。大阪大学の研究データポリシーによる定義では</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a:t>
            </a:r>
            <a:r>
              <a:rPr lang="en-US" altLang="ja-JP" sz="1800" kern="0" dirty="0">
                <a:solidFill>
                  <a:srgbClr val="333333"/>
                </a:solidFill>
                <a:effectLst/>
                <a:latin typeface="Meiryo UI" panose="020B0604030504040204" pitchFamily="34" charset="-128"/>
                <a:cs typeface="ＭＳ Ｐゴシック" panose="020B0600070205080204" pitchFamily="34" charset="-128"/>
              </a:rPr>
              <a:t>0.1</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、研究データとは、研究者が研究活動の過程で</a:t>
            </a:r>
            <a:r>
              <a:rPr lang="ja-JP" altLang="ja-JP" sz="1800" kern="0" dirty="0">
                <a:effectLst/>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取得、収集、または生成した情報</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a:t>
            </a:r>
            <a:r>
              <a:rPr lang="en-US" altLang="ja-JP" sz="1800" kern="0" dirty="0">
                <a:solidFill>
                  <a:srgbClr val="333333"/>
                </a:solidFill>
                <a:effectLst/>
                <a:latin typeface="Meiryo UI" panose="020B0604030504040204" pitchFamily="34" charset="-128"/>
                <a:cs typeface="ＭＳ Ｐゴシック" panose="020B0600070205080204" pitchFamily="34" charset="-128"/>
              </a:rPr>
              <a:t>0.1</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、あるいは、それに付随して生み出された情報のことを指します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エスノグラフィーの研究データには、</a:t>
            </a:r>
            <a:r>
              <a:rPr lang="en-US" altLang="ja-JP" sz="1800" kern="0" dirty="0">
                <a:effectLst/>
                <a:latin typeface="Meiryo UI" panose="020B0604030504040204" pitchFamily="34" charset="-128"/>
                <a:cs typeface="ＭＳ Ｐゴシック" panose="020B0600070205080204" pitchFamily="34" charset="-128"/>
              </a:rPr>
              <a:t>(</a:t>
            </a:r>
            <a:r>
              <a:rPr lang="ja-JP" altLang="ja-JP" sz="1800" kern="0" dirty="0">
                <a:effectLst/>
                <a:ea typeface="Meiryo UI" panose="020B0604030504040204" pitchFamily="34" charset="-128"/>
                <a:cs typeface="ＭＳ Ｐゴシック" panose="020B0600070205080204" pitchFamily="34" charset="-128"/>
              </a:rPr>
              <a:t>エスノグラフィーの研究ライフサイクルで</a:t>
            </a:r>
            <a:r>
              <a:rPr lang="ja-JP" altLang="ja-JP" sz="1800" kern="0" dirty="0">
                <a:effectLst/>
                <a:highlight>
                  <a:srgbClr val="FFFF00"/>
                </a:highlight>
                <a:ea typeface="Meiryo UI" panose="020B0604030504040204" pitchFamily="34" charset="-128"/>
                <a:cs typeface="ＭＳ Ｐゴシック" panose="020B0600070205080204" pitchFamily="34" charset="-128"/>
              </a:rPr>
              <a:t>生みだされた情報</a:t>
            </a:r>
            <a:r>
              <a:rPr lang="en-US" altLang="ja-JP" sz="1800" kern="0" dirty="0">
                <a:effectLst/>
                <a:highlight>
                  <a:srgbClr val="FFFF00"/>
                </a:highlight>
                <a:ea typeface="Meiryo UI" panose="020B0604030504040204" pitchFamily="34" charset="-128"/>
                <a:cs typeface="ＭＳ Ｐゴシック" panose="020B0600070205080204" pitchFamily="34" charset="-128"/>
              </a:rPr>
              <a:t>)</a:t>
            </a:r>
            <a:r>
              <a:rPr lang="ja-JP" altLang="ja-JP" sz="1800" kern="0" dirty="0">
                <a:effectLst/>
                <a:highlight>
                  <a:srgbClr val="FFFF00"/>
                </a:highlight>
                <a:ea typeface="Meiryo UI" panose="020B0604030504040204" pitchFamily="34" charset="-128"/>
                <a:cs typeface="ＭＳ Ｐゴシック" panose="020B0600070205080204" pitchFamily="34" charset="-128"/>
              </a:rPr>
              <a:t>の全てが</a:t>
            </a:r>
            <a:r>
              <a:rPr lang="ja-JP" altLang="ja-JP" sz="1800" kern="0" dirty="0">
                <a:effectLst/>
                <a:ea typeface="Meiryo UI" panose="020B0604030504040204" pitchFamily="34" charset="-128"/>
                <a:cs typeface="ＭＳ Ｐゴシック" panose="020B0600070205080204" pitchFamily="34" charset="-128"/>
              </a:rPr>
              <a:t>含まれることになります</a:t>
            </a:r>
            <a:r>
              <a:rPr lang="ja-JP" altLang="ja-JP" sz="2800" dirty="0">
                <a:effectLst/>
              </a:rPr>
              <a:t> </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。フィールドワークでの</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一次的な文字のデータ</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だけでなく、文字以外の資料であったり、または、研究過程で作られた記録や考察、文献データも含まれます。</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pPr algn="just"/>
            <a:r>
              <a:rPr lang="en-US" altLang="ja-JP" sz="900" u="none" strike="noStrike" dirty="0">
                <a:solidFill>
                  <a:srgbClr val="000000"/>
                </a:solidFill>
                <a:effectLst/>
              </a:rPr>
              <a:t>```description</a:t>
            </a: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ここでは「研究データ」について説明します。</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大阪大学の</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研究データポリシー</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による定義では</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研究データ</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とは、研究者が研究活動の過程で取得、収集、または生成した情報、あるいはそれに付随して生み出された情報のことを指し</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、デジタルか否かは問いません。</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エスノグラフィにおいては、一次的な文字の</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データだけでなく、</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文字以外の資料であったり、</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研究の過程で作られた記録や考察も含まれます。</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エスノグラフィにおいて、代表的な研究データの一つが「フィールドノーツ」です。フィールドノーツとは、参与観察の現場で研究者が見聞きしたことをメモとして記録し</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た、そ</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の集積です。フィールドノーツは、現場で手書きでメモを取ることが一般的ですが、状況によっては他の方法で記録されることもあります。また、これらのメモを後でパソコン上で清書することもありますが、ノート上で清書を行うこともあります。フィールドノーツには、メモだけでなく、現場で書かれた図やスケッチなども含まれるため、多様な形式の記録が研究データとして</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蓄積</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されます。</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900" u="none" strike="noStrike" kern="100" dirty="0">
              <a:solidFill>
                <a:srgbClr val="000000"/>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900" u="none" strike="noStrike" kern="100" dirty="0">
                <a:solidFill>
                  <a:srgbClr val="000000"/>
                </a:solidFill>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900" u="none" strike="noStrike" kern="100" dirty="0">
                <a:solidFill>
                  <a:srgbClr val="000000"/>
                </a:solidFill>
                <a:effectLst/>
                <a:latin typeface="游明朝" panose="02020400000000000000" pitchFamily="18" charset="-128"/>
                <a:ea typeface="游明朝" panose="02020400000000000000" pitchFamily="18" charset="-128"/>
                <a:cs typeface="Times New Roman" panose="02020603050405020304" pitchFamily="18" charset="0"/>
              </a:rPr>
              <a:t>参照資料</a:t>
            </a:r>
            <a:r>
              <a:rPr lang="en-US" altLang="ja-JP" sz="900" u="none" strike="noStrike" kern="100" dirty="0">
                <a:solidFill>
                  <a:srgbClr val="000000"/>
                </a:solidFill>
                <a:effectLst/>
                <a:latin typeface="游明朝" panose="02020400000000000000" pitchFamily="18" charset="-128"/>
                <a:ea typeface="游明朝" panose="02020400000000000000" pitchFamily="18" charset="-128"/>
                <a:cs typeface="Times New Roman" panose="02020603050405020304" pitchFamily="18" charset="0"/>
              </a:rPr>
              <a:t>】</a:t>
            </a:r>
          </a:p>
          <a:p>
            <a:pPr algn="just"/>
            <a:r>
              <a:rPr lang="ja-JP" altLang="en-US" sz="900" u="none" strike="noStrike" dirty="0">
                <a:solidFill>
                  <a:srgbClr val="000000"/>
                </a:solidFill>
                <a:effectLst/>
              </a:rPr>
              <a:t>＊大阪大学　</a:t>
            </a:r>
            <a:r>
              <a:rPr lang="en-US" altLang="ja-JP" sz="900" u="none" strike="noStrike" dirty="0" err="1">
                <a:solidFill>
                  <a:srgbClr val="000000"/>
                </a:solidFill>
                <a:effectLst/>
              </a:rPr>
              <a:t>yyyy</a:t>
            </a:r>
            <a:r>
              <a:rPr lang="en-US" altLang="ja-JP" sz="900" u="none" strike="noStrike" dirty="0">
                <a:solidFill>
                  <a:srgbClr val="000000"/>
                </a:solidFill>
                <a:effectLst/>
              </a:rPr>
              <a:t>/dd</a:t>
            </a:r>
            <a:r>
              <a:rPr lang="ja-JP" altLang="en-US" sz="900" u="none" strike="noStrike" dirty="0">
                <a:solidFill>
                  <a:srgbClr val="000000"/>
                </a:solidFill>
                <a:effectLst/>
              </a:rPr>
              <a:t>「大阪大学研究データポリシー」（</a:t>
            </a:r>
            <a:r>
              <a:rPr lang="es-ES" altLang="ja-JP" sz="900" u="none" strike="noStrike" dirty="0">
                <a:solidFill>
                  <a:srgbClr val="000000"/>
                </a:solidFill>
                <a:effectLst/>
              </a:rPr>
              <a:t>https://</a:t>
            </a:r>
            <a:r>
              <a:rPr lang="es-ES" altLang="ja-JP" sz="900" u="none" strike="noStrike" dirty="0" err="1">
                <a:solidFill>
                  <a:srgbClr val="000000"/>
                </a:solidFill>
                <a:effectLst/>
              </a:rPr>
              <a:t>www.osaka-u.ac.jp</a:t>
            </a:r>
            <a:r>
              <a:rPr lang="es-ES" altLang="ja-JP" sz="900" u="none" strike="noStrike" dirty="0">
                <a:solidFill>
                  <a:srgbClr val="000000"/>
                </a:solidFill>
                <a:effectLst/>
              </a:rPr>
              <a:t>/ja/</a:t>
            </a:r>
            <a:r>
              <a:rPr lang="es-ES" altLang="ja-JP" sz="900" u="none" strike="noStrike" dirty="0" err="1">
                <a:solidFill>
                  <a:srgbClr val="000000"/>
                </a:solidFill>
                <a:effectLst/>
              </a:rPr>
              <a:t>research</a:t>
            </a:r>
            <a:r>
              <a:rPr lang="es-ES" altLang="ja-JP" sz="900" u="none" strike="noStrike" dirty="0">
                <a:solidFill>
                  <a:srgbClr val="000000"/>
                </a:solidFill>
                <a:effectLst/>
              </a:rPr>
              <a:t>/files/e30yqd</a:t>
            </a:r>
            <a:r>
              <a:rPr lang="ja-JP" altLang="en-US" sz="900" u="none" strike="noStrike" dirty="0">
                <a:solidFill>
                  <a:srgbClr val="000000"/>
                </a:solidFill>
                <a:effectLst/>
              </a:rPr>
              <a:t>）</a:t>
            </a:r>
            <a:endParaRPr lang="en-US" altLang="ja-JP" sz="9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p>
          <a:p>
            <a:endParaRPr kumimoji="1"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12</a:t>
            </a:fld>
            <a:endParaRPr kumimoji="1" lang="ja-JP" altLang="en-US"/>
          </a:p>
        </p:txBody>
      </p:sp>
    </p:spTree>
    <p:extLst>
      <p:ext uri="{BB962C8B-B14F-4D97-AF65-F5344CB8AC3E}">
        <p14:creationId xmlns:p14="http://schemas.microsoft.com/office/powerpoint/2010/main" val="3518426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9D724-C95C-DB04-77A2-4DC65A2D63D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654D485-4402-1C04-C66A-BF06B3B4F40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13FF844-DAA1-72BB-2DE6-FECC87C1D095}"/>
              </a:ext>
            </a:extLst>
          </p:cNvPr>
          <p:cNvSpPr>
            <a:spLocks noGrp="1"/>
          </p:cNvSpPr>
          <p:nvPr>
            <p:ph type="body" idx="1"/>
          </p:nvPr>
        </p:nvSpPr>
        <p:spPr/>
        <p:txBody>
          <a:bodyPr/>
          <a:lstStyle/>
          <a:p>
            <a:r>
              <a:rPr kumimoji="1" lang="en-US" altLang="ja-JP" dirty="0"/>
              <a:t>Topic:</a:t>
            </a:r>
            <a:r>
              <a:rPr kumimoji="1" lang="ja-JP" altLang="en-US" sz="900" dirty="0"/>
              <a:t>エスノグラフィの研究データとは何か</a:t>
            </a:r>
            <a:endParaRPr lang="en-US" altLang="ja-JP" sz="900" u="none" strike="noStrike" dirty="0">
              <a:solidFill>
                <a:srgbClr val="000000"/>
              </a:solidFill>
              <a:effectLst/>
            </a:endParaRPr>
          </a:p>
          <a:p>
            <a:r>
              <a:rPr lang="en-US" altLang="ja-JP" sz="900" u="none" strike="noStrike" dirty="0">
                <a:solidFill>
                  <a:srgbClr val="000000"/>
                </a:solidFill>
                <a:effectLst/>
              </a:rPr>
              <a:t>```text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エスノグラフィーの研究データの代表例が、「フィールドノーツ」です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。フィールドノーツとは、参与観察の現場でエスノグラファーが見聞きしたことをメモとして記録した、その集積です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。フィールドノーツは、</a:t>
            </a:r>
            <a:r>
              <a:rPr lang="ja-JP" altLang="ja-JP" sz="1800" kern="0" dirty="0">
                <a:effectLst/>
                <a:highlight>
                  <a:srgbClr val="FFFF00"/>
                </a:highlight>
                <a:ea typeface="Meiryo UI" panose="020B0604030504040204" pitchFamily="34" charset="-128"/>
                <a:cs typeface="ＭＳ Ｐゴシック" panose="020B0600070205080204" pitchFamily="34" charset="-128"/>
              </a:rPr>
              <a:t>現場で手書きでメモを取ることが一般的</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[break:"0.2s"]</a:t>
            </a:r>
            <a:r>
              <a:rPr lang="ja-JP" altLang="en-US"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。ただ</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、状況によっては</a:t>
            </a:r>
            <a:r>
              <a:rPr lang="ja-JP" altLang="en-US"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ほか</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の方法で記録されることもあります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。また、これらの</a:t>
            </a:r>
            <a:r>
              <a:rPr lang="ja-JP" altLang="en-US"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メモは</a:t>
            </a:r>
            <a:r>
              <a:rPr lang="ja-JP" altLang="ja-JP" sz="1800" kern="0" dirty="0">
                <a:effectLst/>
                <a:ea typeface="Meiryo UI" panose="020B0604030504040204" pitchFamily="34" charset="-128"/>
                <a:cs typeface="ＭＳ Ｐゴシック" panose="020B0600070205080204" pitchFamily="34" charset="-128"/>
              </a:rPr>
              <a:t>後から</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パソコン上で清書することもあ</a:t>
            </a:r>
            <a:r>
              <a:rPr lang="ja-JP" altLang="en-US"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れば</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、ノート上で清書を行うこともあります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。フィールドノーツにはメモだけでなく、現場で書かれた図やスケッチなども含まれるため、多様な形式の記録が、研究データとして蓄積されます。</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pPr algn="just"/>
            <a:r>
              <a:rPr lang="en-US" altLang="ja-JP" sz="900" u="none" strike="noStrike" dirty="0">
                <a:solidFill>
                  <a:srgbClr val="000000"/>
                </a:solidFill>
                <a:effectLst/>
              </a:rPr>
              <a:t>```description</a:t>
            </a: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ここでは「研究データ」について説明します。</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大阪大学の</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研究データポリシー</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による定義では</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研究データ</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とは、研究者が研究活動の過程で取得、収集、または生成した情報、あるいはそれに付随して生み出された情報のことを指し</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、デジタルか否かは問いません。</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エスノグラフィにおいては、一次的な文字の</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データだけでなく、</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文字以外の資料であったり、</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研究の過程で作られた記録や考察も含まれます。</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の</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研究データ</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の代表例</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が</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「フィールドノーツ」です。フィールドノーツとは、参与観察の現場で</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エスノグラファー</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が見聞きしたことをメモとして記録し</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た、そ</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の集積です。フィールドノーツは、現場で手書きでメモを取ることが一般的ですが、状況によっては他の方法で記録されることもあります。また、これらのメモを後でパソコン上で清書することもありますが、ノート上で清書を行うこともあります。フィールドノーツには、メモだけでなく、現場で書かれた図やスケッチなども含まれるため、多様な形式の記録が研究データとして</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蓄積</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されます。</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900" u="none" strike="noStrike" kern="100" dirty="0">
              <a:solidFill>
                <a:srgbClr val="000000"/>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900" u="none" strike="noStrike" kern="100" dirty="0">
                <a:solidFill>
                  <a:srgbClr val="000000"/>
                </a:solidFill>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900" u="none" strike="noStrike" kern="100" dirty="0">
                <a:solidFill>
                  <a:srgbClr val="000000"/>
                </a:solidFill>
                <a:effectLst/>
                <a:latin typeface="游明朝" panose="02020400000000000000" pitchFamily="18" charset="-128"/>
                <a:ea typeface="游明朝" panose="02020400000000000000" pitchFamily="18" charset="-128"/>
                <a:cs typeface="Times New Roman" panose="02020603050405020304" pitchFamily="18" charset="0"/>
              </a:rPr>
              <a:t>参照資料</a:t>
            </a:r>
            <a:r>
              <a:rPr lang="en-US" altLang="ja-JP" sz="900" u="none" strike="noStrike" kern="100" dirty="0">
                <a:solidFill>
                  <a:srgbClr val="000000"/>
                </a:solidFill>
                <a:effectLst/>
                <a:latin typeface="游明朝" panose="02020400000000000000" pitchFamily="18" charset="-128"/>
                <a:ea typeface="游明朝" panose="02020400000000000000" pitchFamily="18" charset="-128"/>
                <a:cs typeface="Times New Roman" panose="02020603050405020304" pitchFamily="18" charset="0"/>
              </a:rPr>
              <a:t>】</a:t>
            </a:r>
          </a:p>
          <a:p>
            <a:pPr algn="just"/>
            <a:r>
              <a:rPr lang="ja-JP" altLang="en-US" sz="900" u="none" strike="noStrike" dirty="0">
                <a:solidFill>
                  <a:srgbClr val="000000"/>
                </a:solidFill>
                <a:effectLst/>
              </a:rPr>
              <a:t>＊大阪大学　</a:t>
            </a:r>
            <a:r>
              <a:rPr lang="en-US" altLang="ja-JP" sz="900" u="none" strike="noStrike" dirty="0" err="1">
                <a:solidFill>
                  <a:srgbClr val="000000"/>
                </a:solidFill>
                <a:effectLst/>
              </a:rPr>
              <a:t>yyyy</a:t>
            </a:r>
            <a:r>
              <a:rPr lang="en-US" altLang="ja-JP" sz="900" u="none" strike="noStrike" dirty="0">
                <a:solidFill>
                  <a:srgbClr val="000000"/>
                </a:solidFill>
                <a:effectLst/>
              </a:rPr>
              <a:t>/dd</a:t>
            </a:r>
            <a:r>
              <a:rPr lang="ja-JP" altLang="en-US" sz="900" u="none" strike="noStrike" dirty="0">
                <a:solidFill>
                  <a:srgbClr val="000000"/>
                </a:solidFill>
                <a:effectLst/>
              </a:rPr>
              <a:t>「大阪大学研究データポリシー」（</a:t>
            </a:r>
            <a:r>
              <a:rPr lang="es-ES" altLang="ja-JP" sz="900" u="none" strike="noStrike" dirty="0">
                <a:solidFill>
                  <a:srgbClr val="000000"/>
                </a:solidFill>
                <a:effectLst/>
              </a:rPr>
              <a:t>https://www.osaka-u.ac.jp/ja/research/files/e30yqd</a:t>
            </a:r>
            <a:r>
              <a:rPr lang="ja-JP" altLang="en-US" sz="900" u="none" strike="noStrike" dirty="0">
                <a:solidFill>
                  <a:srgbClr val="000000"/>
                </a:solidFill>
                <a:effectLst/>
              </a:rPr>
              <a:t>）</a:t>
            </a:r>
            <a:endParaRPr lang="en-US" altLang="ja-JP" sz="900" u="none" strike="noStrike" dirty="0">
              <a:solidFill>
                <a:srgbClr val="000000"/>
              </a:solidFill>
              <a:effectLst/>
            </a:endParaRPr>
          </a:p>
          <a:p>
            <a:pPr algn="just"/>
            <a:r>
              <a:rPr lang="ja-JP" altLang="en-US" sz="900" u="none" strike="noStrike" dirty="0">
                <a:solidFill>
                  <a:srgbClr val="000000"/>
                </a:solidFill>
                <a:effectLst/>
              </a:rPr>
              <a:t>＊エマーソンほか</a:t>
            </a:r>
            <a:r>
              <a:rPr lang="en-US" altLang="ja-JP" sz="900" u="none" strike="noStrike" dirty="0">
                <a:solidFill>
                  <a:srgbClr val="000000"/>
                </a:solidFill>
                <a:effectLst/>
              </a:rPr>
              <a:t> 『</a:t>
            </a:r>
            <a:r>
              <a:rPr lang="ja-JP" altLang="en-US" sz="900" u="none" strike="noStrike" dirty="0">
                <a:solidFill>
                  <a:srgbClr val="000000"/>
                </a:solidFill>
                <a:effectLst/>
              </a:rPr>
              <a:t>方法としてのフィールドノート</a:t>
            </a:r>
            <a:r>
              <a:rPr lang="en-US" altLang="ja-JP" sz="900" u="none" strike="noStrike" dirty="0">
                <a:solidFill>
                  <a:srgbClr val="000000"/>
                </a:solidFill>
                <a:effectLs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p>
          <a:p>
            <a:endParaRPr kumimoji="1" lang="ja-JP" altLang="en-US" dirty="0"/>
          </a:p>
        </p:txBody>
      </p:sp>
      <p:sp>
        <p:nvSpPr>
          <p:cNvPr id="4" name="スライド番号プレースホルダー 3">
            <a:extLst>
              <a:ext uri="{FF2B5EF4-FFF2-40B4-BE49-F238E27FC236}">
                <a16:creationId xmlns:a16="http://schemas.microsoft.com/office/drawing/2014/main" id="{DD2265CF-F17A-5B42-0C82-7F3B8C4011E3}"/>
              </a:ext>
            </a:extLst>
          </p:cNvPr>
          <p:cNvSpPr>
            <a:spLocks noGrp="1"/>
          </p:cNvSpPr>
          <p:nvPr>
            <p:ph type="sldNum" sz="quarter" idx="5"/>
          </p:nvPr>
        </p:nvSpPr>
        <p:spPr/>
        <p:txBody>
          <a:bodyPr/>
          <a:lstStyle/>
          <a:p>
            <a:fld id="{D79F3A23-2D25-9F49-875A-62F7723F6F83}" type="slidenum">
              <a:rPr lang="en-US" altLang="ja-JP" smtClean="0"/>
              <a:t>13</a:t>
            </a:fld>
            <a:endParaRPr kumimoji="1" lang="ja-JP" altLang="en-US"/>
          </a:p>
        </p:txBody>
      </p:sp>
    </p:spTree>
    <p:extLst>
      <p:ext uri="{BB962C8B-B14F-4D97-AF65-F5344CB8AC3E}">
        <p14:creationId xmlns:p14="http://schemas.microsoft.com/office/powerpoint/2010/main" val="1102326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900" dirty="0"/>
              <a:t>エスノグラフィの研究データとは何か</a:t>
            </a:r>
            <a:endParaRPr lang="en-US" altLang="ja-JP" sz="900" u="none" strike="noStrike" dirty="0">
              <a:solidFill>
                <a:srgbClr val="000000"/>
              </a:solidFill>
              <a:effectLst/>
            </a:endParaRPr>
          </a:p>
          <a:p>
            <a:r>
              <a:rPr lang="en-US" altLang="ja-JP" sz="900" u="none" strike="noStrike" dirty="0">
                <a:solidFill>
                  <a:srgbClr val="000000"/>
                </a:solidFill>
                <a:effectLst/>
              </a:rPr>
              <a:t>```text</a:t>
            </a:r>
          </a:p>
          <a:p>
            <a:r>
              <a:rPr lang="ja-JP" altLang="ja-JP" sz="1800" kern="0" dirty="0">
                <a:effectLst/>
                <a:ea typeface="Meiryo UI" panose="020B0604030504040204" pitchFamily="34" charset="-128"/>
                <a:cs typeface="ＭＳ Ｐゴシック" panose="020B0600070205080204" pitchFamily="34" charset="-128"/>
              </a:rPr>
              <a:t>昨今のエスノグラフィー研究</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では、いろいろなデジタル</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AV</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機器が使われることが増えました</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。スマートフォン、デジタルカメラ、ビデオカメラ、音声レコーダーなどです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。これらで撮影・録音されたデータはデジタルデータとして、フィールドノーツと並ぶ重要な研究データとなります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写真データは、フィールドノーツの清書に貼り付けられて</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一体化</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す</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ることもあります</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kern="0" dirty="0">
                <a:effectLst/>
                <a:ea typeface="Meiryo UI" panose="020B0604030504040204" pitchFamily="34" charset="-128"/>
                <a:cs typeface="ＭＳ Ｐゴシック" panose="020B0600070205080204" pitchFamily="34" charset="-128"/>
              </a:rPr>
              <a:t>また、音声データを文字おこししたトランスクリプトや、</a:t>
            </a:r>
            <a:r>
              <a:rPr lang="en-US" altLang="ja-JP" sz="1800" kern="0" dirty="0">
                <a:effectLst/>
                <a:ea typeface="Meiryo UI" panose="020B0604030504040204" pitchFamily="34" charset="-128"/>
                <a:cs typeface="ＭＳ Ｐゴシック" panose="020B0600070205080204" pitchFamily="34" charset="-128"/>
              </a:rPr>
              <a:t>(</a:t>
            </a:r>
            <a:r>
              <a:rPr lang="ja-JP" altLang="ja-JP" sz="1800" kern="0" dirty="0">
                <a:effectLst/>
                <a:highlight>
                  <a:srgbClr val="FFFF00"/>
                </a:highlight>
                <a:ea typeface="Meiryo UI" panose="020B0604030504040204" pitchFamily="34" charset="-128"/>
                <a:cs typeface="ＭＳ Ｐゴシック" panose="020B0600070205080204" pitchFamily="34" charset="-128"/>
              </a:rPr>
              <a:t>メール</a:t>
            </a:r>
            <a:r>
              <a:rPr lang="en-US" altLang="ja-JP" sz="1800" kern="0" dirty="0">
                <a:effectLst/>
                <a:highlight>
                  <a:srgbClr val="FFFF00"/>
                </a:highlight>
                <a:ea typeface="Meiryo UI" panose="020B0604030504040204" pitchFamily="34" charset="-128"/>
                <a:cs typeface="ＭＳ Ｐゴシック" panose="020B0600070205080204" pitchFamily="34" charset="-128"/>
              </a:rPr>
              <a:t>)[kana:"</a:t>
            </a:r>
            <a:r>
              <a:rPr lang="ja-JP" altLang="en-US" sz="1800" kern="0" dirty="0">
                <a:effectLst/>
                <a:highlight>
                  <a:srgbClr val="FFFF00"/>
                </a:highlight>
                <a:ea typeface="Meiryo UI" panose="020B0604030504040204" pitchFamily="34" charset="-128"/>
                <a:cs typeface="ＭＳ Ｐゴシック" panose="020B0600070205080204" pitchFamily="34" charset="-128"/>
              </a:rPr>
              <a:t>メール</a:t>
            </a:r>
            <a:r>
              <a:rPr lang="en-US" altLang="ja-JP" sz="1800" kern="0" dirty="0">
                <a:effectLst/>
                <a:highlight>
                  <a:srgbClr val="FFFF00"/>
                </a:highlight>
                <a:ea typeface="Meiryo UI" panose="020B0604030504040204" pitchFamily="34" charset="-128"/>
                <a:cs typeface="ＭＳ Ｐゴシック" panose="020B0600070205080204" pitchFamily="34" charset="-128"/>
              </a:rPr>
              <a:t>'"]</a:t>
            </a:r>
            <a:r>
              <a:rPr lang="ja-JP" altLang="ja-JP" sz="2800" dirty="0">
                <a:effectLst/>
              </a:rPr>
              <a:t>や</a:t>
            </a:r>
            <a:r>
              <a:rPr lang="en-US" altLang="ja-JP" sz="2800" dirty="0">
                <a:effectLst/>
              </a:rPr>
              <a:t>(</a:t>
            </a:r>
            <a:r>
              <a:rPr lang="ja-JP" altLang="ja-JP" sz="1800" kern="0" dirty="0">
                <a:effectLst/>
                <a:highlight>
                  <a:srgbClr val="FFFF00"/>
                </a:highlight>
                <a:ea typeface="Meiryo UI" panose="020B0604030504040204" pitchFamily="34" charset="-128"/>
                <a:cs typeface="ＭＳ Ｐゴシック" panose="020B0600070205080204" pitchFamily="34" charset="-128"/>
              </a:rPr>
              <a:t>チャット</a:t>
            </a:r>
            <a:r>
              <a:rPr lang="en-US" altLang="ja-JP" sz="1800" kern="0" dirty="0">
                <a:effectLst/>
                <a:highlight>
                  <a:srgbClr val="FFFF00"/>
                </a:highlight>
                <a:ea typeface="Meiryo UI" panose="020B0604030504040204" pitchFamily="34" charset="-128"/>
                <a:cs typeface="ＭＳ Ｐゴシック" panose="020B0600070205080204" pitchFamily="34" charset="-128"/>
              </a:rPr>
              <a:t>)[kana:"</a:t>
            </a:r>
            <a:r>
              <a:rPr lang="ja-JP" altLang="en-US" sz="1800" kern="0" dirty="0">
                <a:effectLst/>
                <a:highlight>
                  <a:srgbClr val="FFFF00"/>
                </a:highlight>
                <a:ea typeface="Meiryo UI" panose="020B0604030504040204" pitchFamily="34" charset="-128"/>
                <a:cs typeface="ＭＳ Ｐゴシック" panose="020B0600070205080204" pitchFamily="34" charset="-128"/>
              </a:rPr>
              <a:t>チャット</a:t>
            </a:r>
            <a:r>
              <a:rPr lang="en-US" altLang="ja-JP" sz="1800" kern="0" dirty="0">
                <a:effectLst/>
                <a:highlight>
                  <a:srgbClr val="FFFF00"/>
                </a:highlight>
                <a:ea typeface="Meiryo UI" panose="020B0604030504040204" pitchFamily="34" charset="-128"/>
                <a:cs typeface="ＭＳ Ｐゴシック" panose="020B0600070205080204" pitchFamily="34" charset="-128"/>
              </a:rPr>
              <a:t>'"]</a:t>
            </a:r>
            <a:r>
              <a:rPr lang="ja-JP" altLang="ja-JP" sz="2800" dirty="0">
                <a:effectLst/>
              </a:rPr>
              <a:t>でのやり取りも、研究データに含まれることがあります。 </a:t>
            </a:r>
            <a:r>
              <a:rPr lang="en-US" altLang="ja-JP" sz="1800" dirty="0">
                <a:effectLst/>
                <a:latin typeface="Meiryo UI" panose="020B0604030504040204" pitchFamily="34" charset="-128"/>
                <a:ea typeface="ＭＳ Ｐゴシック" panose="020B0600070205080204" pitchFamily="34" charset="-128"/>
                <a:cs typeface="ＭＳ Ｐゴシック" panose="020B0600070205080204" pitchFamily="34" charset="-128"/>
              </a:rPr>
              <a:t> </a:t>
            </a:r>
            <a:endPar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endParaRP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900" u="none" strike="noStrike" dirty="0">
                <a:solidFill>
                  <a:srgbClr val="000000"/>
                </a:solidFill>
                <a:effectLst/>
              </a:rPr>
              <a:t>```description</a:t>
            </a:r>
          </a:p>
          <a:p>
            <a:pPr algn="just"/>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昨今の</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研究</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では、</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スマートフォン</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やデジタルカメラ、ビデオカメラ、音声レコーダー</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等のデジタル機器</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を使ってデータを記録することが増えています。これら</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のデジタル機器</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で撮影・録音されたデータはデジタルデータとして、フィールドノーツと並ぶ重要な研究データ</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です</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フィールドノーツをパソコンで清書する際に、</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写真データ</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貼り付けて一体</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的に管理</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すること</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もできま</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す</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音声データを文字起こししたトランスクリプトや、メールやチャットでの</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テキスト</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も研究データに含まれることがあります。</a:t>
            </a:r>
          </a:p>
          <a:p>
            <a:pPr algn="just"/>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ただし、これらのデジタルデータを扱う際には注意</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してください</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まず、撮影や録音を行う際には、対象者から必ず許可を得る必要があります。許可を取るだけでなく、取得した映像や音声データは、プライバシー保護の観点から非常に慎重に保存しなければなりません。特に、個人情報保護法やプライバシーの規制が厳しい国や地域では、データを破棄したほうが良い場合もあります。例えば、フィールドノーツが現地政府の開示請求対象となる場合や、アメリカの対テロ法以降、特定のデータの保管が問題になるケースもあります。</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続いての講義で、より詳しく見てみましょう。</a:t>
            </a:r>
            <a:endParaRPr lang="en-US" altLang="ja-JP" sz="9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p>
          <a:p>
            <a:pPr algn="just"/>
            <a:endParaRPr kumimoji="1"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14</a:t>
            </a:fld>
            <a:endParaRPr kumimoji="1" lang="ja-JP" altLang="en-US"/>
          </a:p>
        </p:txBody>
      </p:sp>
    </p:spTree>
    <p:extLst>
      <p:ext uri="{BB962C8B-B14F-4D97-AF65-F5344CB8AC3E}">
        <p14:creationId xmlns:p14="http://schemas.microsoft.com/office/powerpoint/2010/main" val="847736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36659-DFBE-1F2B-96C2-7331249359A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E6A22F1-5530-FC28-4145-9BA9AA4C85E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E104381-1B0F-3AF5-B5B6-8E97ACFC0524}"/>
              </a:ext>
            </a:extLst>
          </p:cNvPr>
          <p:cNvSpPr>
            <a:spLocks noGrp="1"/>
          </p:cNvSpPr>
          <p:nvPr>
            <p:ph type="body" idx="1"/>
          </p:nvPr>
        </p:nvSpPr>
        <p:spPr/>
        <p:txBody>
          <a:bodyPr/>
          <a:lstStyle/>
          <a:p>
            <a:r>
              <a:rPr kumimoji="1" lang="en-US" altLang="ja-JP" dirty="0"/>
              <a:t>Topic:</a:t>
            </a:r>
            <a:r>
              <a:rPr kumimoji="1" lang="ja-JP" altLang="en-US" sz="900" dirty="0"/>
              <a:t>エスノグラフィの研究データとは何か</a:t>
            </a:r>
            <a:endParaRPr lang="en-US" altLang="ja-JP" sz="900" u="none" strike="noStrike" dirty="0">
              <a:solidFill>
                <a:srgbClr val="000000"/>
              </a:solidFill>
              <a:effectLst/>
            </a:endParaRPr>
          </a:p>
          <a:p>
            <a:r>
              <a:rPr lang="en-US" altLang="ja-JP" sz="900" u="none" strike="noStrike" dirty="0">
                <a:solidFill>
                  <a:srgbClr val="000000"/>
                </a:solidFill>
                <a:effectLst/>
              </a:rPr>
              <a:t>```text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ただし、これらのデジタルデータを扱う際には注意が必要です</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endPar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endParaRP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まず、撮影や録音を行う際には、対象者から必ず許可を得る必要があります</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。許可を得るだけでなく、取得した映像や音声データは、プライバシー保護の観点から、非常に慎重に保存しなければなりません</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。特に、</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個人</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情報</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)[kana:"</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コジン</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ジョ</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ウホウ</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 </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保護法</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)[kana:"</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ホゴ</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ホウ</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やプライバシーの規制が厳しい国や</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地域</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では、データを破棄したほうが良い場合もあります</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。例えば、フィールドノーツが現地政府の</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開示請求</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対象</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)[kana:"</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カイジ</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セイ</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キュウ</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タ</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イショウ</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となる場合や</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[break:"0.2s"]</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、アメリカの</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対テロ法</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)[kana:"</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タ</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イテロ</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en-US"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ホウ</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以降、特定のデータの保管が問題になるケースもあります</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。講義２で、詳しく確認します。</a:t>
            </a:r>
            <a:endPar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endParaRP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900" u="none" strike="noStrike" dirty="0">
                <a:solidFill>
                  <a:srgbClr val="000000"/>
                </a:solidFill>
                <a:effectLst/>
              </a:rPr>
              <a:t>```description</a:t>
            </a:r>
          </a:p>
          <a:p>
            <a:pPr algn="just"/>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昨今の</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調査</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では、</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スマートフォン</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やデジタルカメラ、ビデオカメラ、音声レコーダー</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等のデジタル機器</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を使ってデータを記録することが増えています。これら</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のデジタル機器</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で撮影・録音されたデータはデジタルデータとして、フィールドノーツと並ぶ重要な研究データ</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です</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フィールドノーツをパソコンで清書する際に、</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写真データ</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貼り付けて一体</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的に管理</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すること</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もできま</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す</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音声データを文字起こししたトランスクリプトや、メールやチャットでの</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テキスト</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も研究データに含まれることがあります。</a:t>
            </a:r>
          </a:p>
          <a:p>
            <a:pPr algn="just"/>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ただし、これらのデジタルデータを扱う際には注意</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してください</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まず、撮影や録音を行う際には、対象者から必ず許可を得る必要があります。許可を取るだけでなく、取得した映像や音声データは、プライバシー保護の観点から非常に慎重に保存しなければなりません。特に、個人情報保護法やプライバシーの規制が厳しい国や地域では、データを破棄したほうが良い場合もあります。例えば、フィールドノーツが現地政府の開示請求対象となる場合や、アメリカの対テロ法以降、特定のデータの保管が問題になるケースもあります。</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続いての講義で、より詳しく見てみましょう。</a:t>
            </a:r>
            <a:endParaRPr lang="en-US" altLang="ja-JP" sz="9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p>
          <a:p>
            <a:pPr algn="just"/>
            <a:endParaRPr kumimoji="1" lang="ja-JP" altLang="en-US" dirty="0"/>
          </a:p>
        </p:txBody>
      </p:sp>
      <p:sp>
        <p:nvSpPr>
          <p:cNvPr id="4" name="スライド番号プレースホルダー 3">
            <a:extLst>
              <a:ext uri="{FF2B5EF4-FFF2-40B4-BE49-F238E27FC236}">
                <a16:creationId xmlns:a16="http://schemas.microsoft.com/office/drawing/2014/main" id="{A1651839-3726-828F-9376-8A4268021A67}"/>
              </a:ext>
            </a:extLst>
          </p:cNvPr>
          <p:cNvSpPr>
            <a:spLocks noGrp="1"/>
          </p:cNvSpPr>
          <p:nvPr>
            <p:ph type="sldNum" sz="quarter" idx="5"/>
          </p:nvPr>
        </p:nvSpPr>
        <p:spPr/>
        <p:txBody>
          <a:bodyPr/>
          <a:lstStyle/>
          <a:p>
            <a:fld id="{D79F3A23-2D25-9F49-875A-62F7723F6F83}" type="slidenum">
              <a:rPr lang="en-US" altLang="ja-JP" smtClean="0"/>
              <a:t>15</a:t>
            </a:fld>
            <a:endParaRPr kumimoji="1" lang="ja-JP" altLang="en-US"/>
          </a:p>
        </p:txBody>
      </p:sp>
    </p:spTree>
    <p:extLst>
      <p:ext uri="{BB962C8B-B14F-4D97-AF65-F5344CB8AC3E}">
        <p14:creationId xmlns:p14="http://schemas.microsoft.com/office/powerpoint/2010/main" val="28097801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900" dirty="0"/>
              <a:t>エスノグラフィの研究データとは何か</a:t>
            </a:r>
            <a:endParaRPr lang="en-US" altLang="ja-JP" sz="900" u="none" strike="noStrike" dirty="0">
              <a:solidFill>
                <a:srgbClr val="000000"/>
              </a:solidFill>
              <a:effectLst/>
            </a:endParaRPr>
          </a:p>
          <a:p>
            <a:r>
              <a:rPr lang="en-US" altLang="ja-JP" sz="900" u="none" strike="noStrike" dirty="0">
                <a:solidFill>
                  <a:srgbClr val="000000"/>
                </a:solidFill>
                <a:effectLst/>
              </a:rPr>
              <a:t>```text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エスノグラフィー調査では、デジタルデータやフィールドノーツだけでなく、現地で収集した</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モノ</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en-US" altLang="ja-JP" sz="1800" dirty="0">
                <a:effectLst/>
                <a:latin typeface="Courier New" panose="02070309020205020404" pitchFamily="49" charset="0"/>
                <a:ea typeface="ＭＳ Ｐゴシック" panose="020B0600070205080204" pitchFamily="34" charset="-128"/>
                <a:cs typeface="ＭＳ Ｐゴシック" panose="020B0600070205080204" pitchFamily="34" charset="-128"/>
              </a:rPr>
              <a:t>[</a:t>
            </a:r>
            <a:r>
              <a:rPr lang="en-US" altLang="ja-JP" sz="1800" dirty="0" err="1">
                <a:effectLst/>
                <a:latin typeface="Courier New" panose="02070309020205020404" pitchFamily="49" charset="0"/>
                <a:ea typeface="ＭＳ Ｐゴシック" panose="020B0600070205080204" pitchFamily="34" charset="-128"/>
                <a:cs typeface="ＭＳ Ｐゴシック" panose="020B0600070205080204" pitchFamily="34" charset="-128"/>
              </a:rPr>
              <a:t>rate:"x-slow</a:t>
            </a:r>
            <a:r>
              <a:rPr lang="en-US" altLang="ja-JP" sz="1800" dirty="0">
                <a:effectLst/>
                <a:latin typeface="Courier New" panose="02070309020205020404" pitchFamily="49" charset="0"/>
                <a:ea typeface="ＭＳ Ｐゴシック" panose="020B060007020508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も重要な研究データとなります</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例えば、文書類</a:t>
            </a:r>
            <a:r>
              <a:rPr lang="en-US" altLang="ja-JP" sz="1800" kern="0" dirty="0">
                <a:solidFill>
                  <a:srgbClr val="333333"/>
                </a:solidFill>
                <a:effectLst/>
                <a:latin typeface="Meiryo UI" panose="020B0604030504040204" pitchFamily="34" charset="-128"/>
                <a:cs typeface="ＭＳ Ｐゴシック" panose="020B0600070205080204" pitchFamily="34" charset="-128"/>
              </a:rPr>
              <a:t>[break:"0.1s"]</a:t>
            </a:r>
            <a:r>
              <a:rPr lang="ja-JP" altLang="ja-JP" sz="2800" dirty="0">
                <a:effectLst/>
              </a:rPr>
              <a:t> </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、ポスター、リーフレット</a:t>
            </a:r>
            <a:r>
              <a:rPr lang="en-US" altLang="ja-JP" sz="1800" kern="0" dirty="0">
                <a:solidFill>
                  <a:srgbClr val="333333"/>
                </a:solidFill>
                <a:effectLst/>
                <a:latin typeface="Meiryo UI" panose="020B0604030504040204" pitchFamily="34" charset="-128"/>
                <a:cs typeface="ＭＳ Ｐゴシック" panose="020B0600070205080204" pitchFamily="34" charset="-128"/>
              </a:rPr>
              <a:t>[break:"0.1s"]</a:t>
            </a:r>
            <a:r>
              <a:rPr lang="ja-JP" altLang="ja-JP" sz="2800" dirty="0">
                <a:effectLst/>
              </a:rPr>
              <a:t> </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、チラシ、または公的文書の複写などを現地で入手できれば</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、現地の社会や文化の理解に、とても役立ちます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。これらの資料は、単に現場の状況を記録するだけではありません</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。社会的なメッセージや文化的背景を深く探るための、貴重な手がかりとなります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また、エスノグラフィー調査においては、収集した物質や標本も研究データとして扱われます</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。例えば、衣服や工芸品、楽器などです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。とくに海外調査ではこうしたものを持ち帰ることがあるかもしれません</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。ただし、物質や標本の扱いには、倫理的・法的な配慮が不可欠です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。知的財産権や持ち出し規制などに注意しなければなりません</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。現地の法律や国際的な取り決めを理解し、慎重に取り扱うことが必要です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。こちらも、講義</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2</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で詳しく学習します。</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900" u="none" strike="noStrike" dirty="0">
                <a:solidFill>
                  <a:srgbClr val="000000"/>
                </a:solidFill>
                <a:effectLst/>
              </a:rPr>
              <a:t>```description</a:t>
            </a: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エスノグラフィ調査では、デジタルデータやフィールドノーツだけでなく、現地で収集したモノも重要な研究データとなります。</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例えば、現地で入手した文書類</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、たとえば</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ポスター、リーフレット、チラシ、または公的文書の複写などは、現地の社会や文化の理解に大きな役割を果たします。これらの資料は、単に現場の状況を記録するだけでなく、社会的なメッセージや文化的背景を深く探るための貴重な手がかりとなります。</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また、エスノグラフィ調査においては、収集した物質や標本も研究データとして扱われます。例えば、</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衣服や工芸品、楽器などです。とくに</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海外調査では</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こうしたもの</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を持ち帰ることがあるかもしれません。ただし、物質や標本の扱いには、倫理的・法的な配慮が不可欠です。知的財産権や持ち出し規制などに注意しなければなりません。現地の法律や国際的な取り決めを理解し、慎重に取り扱うことが必要です。</a:t>
            </a:r>
            <a:r>
              <a:rPr lang="ja-JP" altLang="en-US" sz="900" kern="100" dirty="0">
                <a:effectLst/>
                <a:latin typeface="游明朝" panose="02020400000000000000" pitchFamily="18" charset="-128"/>
                <a:ea typeface="游明朝" panose="02020400000000000000" pitchFamily="18" charset="-128"/>
                <a:cs typeface="Times New Roman" panose="02020603050405020304" pitchFamily="18" charset="0"/>
              </a:rPr>
              <a:t>こちらも次回の講義で詳しく学習します。</a:t>
            </a:r>
            <a:endParaRPr lang="en-US" altLang="ja-JP" sz="9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16</a:t>
            </a:fld>
            <a:endParaRPr kumimoji="1" lang="ja-JP" altLang="en-US"/>
          </a:p>
        </p:txBody>
      </p:sp>
    </p:spTree>
    <p:extLst>
      <p:ext uri="{BB962C8B-B14F-4D97-AF65-F5344CB8AC3E}">
        <p14:creationId xmlns:p14="http://schemas.microsoft.com/office/powerpoint/2010/main" val="26214599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416DE-52D8-F0EE-B652-680B2F7FAC4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EBF6569-2E83-ACA4-E165-97DB3E62633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DC021E9-A620-2023-079F-77467A0BB445}"/>
              </a:ext>
            </a:extLst>
          </p:cNvPr>
          <p:cNvSpPr>
            <a:spLocks noGrp="1"/>
          </p:cNvSpPr>
          <p:nvPr>
            <p:ph type="body" idx="1"/>
          </p:nvPr>
        </p:nvSpPr>
        <p:spPr/>
        <p:txBody>
          <a:bodyPr/>
          <a:lstStyle/>
          <a:p>
            <a:r>
              <a:rPr kumimoji="1" lang="en-US" altLang="ja-JP" dirty="0"/>
              <a:t>Topic:</a:t>
            </a:r>
            <a:r>
              <a:rPr kumimoji="1" lang="ja-JP" altLang="en-US" sz="900" dirty="0"/>
              <a:t>エスノグラフィの研究データとは何か</a:t>
            </a:r>
            <a:endParaRPr lang="en-US" altLang="ja-JP" sz="900" u="none" strike="noStrike" dirty="0">
              <a:solidFill>
                <a:srgbClr val="000000"/>
              </a:solidFill>
              <a:effectLst/>
            </a:endParaRPr>
          </a:p>
          <a:p>
            <a:r>
              <a:rPr lang="en-US" altLang="ja-JP" sz="900" u="none" strike="noStrike" dirty="0">
                <a:solidFill>
                  <a:srgbClr val="000000"/>
                </a:solidFill>
                <a:effectLst/>
              </a:rPr>
              <a:t>```text</a:t>
            </a: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昨今、とくに新型コロナウィルス感染症の世界的流行以降は、オンラインでのエスノグラフィー調査も注目されています。</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データサイエンス的手法と、エスノグラフィーの質的分析を組み合わせた、デジタル時代の新たな研究手法です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。この分野では、研究データはインターネット上のビッグデータや、画像データ、ソーシャルメディアのデータなど、デジタルなものになります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kern="0" dirty="0">
                <a:effectLst/>
                <a:ea typeface="Meiryo UI" panose="020B0604030504040204" pitchFamily="34" charset="-128"/>
                <a:cs typeface="ＭＳ Ｐゴシック" panose="020B0600070205080204" pitchFamily="34" charset="-128"/>
              </a:rPr>
              <a:t>特に、スマートホンで、誰もが記録・発信ができる今</a:t>
            </a:r>
            <a:r>
              <a:rPr lang="ja-JP" altLang="ja-JP" sz="2800" dirty="0">
                <a:effectLst/>
              </a:rPr>
              <a:t> </a:t>
            </a:r>
            <a:r>
              <a:rPr lang="en-US" altLang="ja-JP" sz="1800" kern="0" dirty="0">
                <a:effectLst/>
                <a:latin typeface="Meiryo UI" panose="020B0604030504040204" pitchFamily="34" charset="-128"/>
                <a:cs typeface="ＭＳ Ｐゴシック" panose="020B0600070205080204" pitchFamily="34" charset="-128"/>
              </a:rPr>
              <a:t>[break:"0.1s"]</a:t>
            </a:r>
            <a:r>
              <a:rPr lang="ja-JP" altLang="ja-JP" sz="1800" kern="0" dirty="0">
                <a:effectLst/>
                <a:ea typeface="Meiryo UI" panose="020B0604030504040204" pitchFamily="34" charset="-128"/>
                <a:cs typeface="ＭＳ Ｐゴシック" panose="020B0600070205080204" pitchFamily="34" charset="-128"/>
              </a:rPr>
              <a:t>、エスノグラフィーのオープン化という観点でも期待ができます</a:t>
            </a:r>
            <a:r>
              <a:rPr lang="en-US" altLang="ja-JP" sz="1800" kern="0" dirty="0">
                <a:solidFill>
                  <a:srgbClr val="333333"/>
                </a:solidFill>
                <a:effectLst/>
                <a:ea typeface="Meiryo UI" panose="020B0604030504040204" pitchFamily="34" charset="-128"/>
                <a:cs typeface="ＭＳ Ｐゴシック" panose="020B0600070205080204" pitchFamily="34" charset="-128"/>
              </a:rPr>
              <a:t>[break:"0.5s"]</a:t>
            </a:r>
            <a:r>
              <a:rPr lang="ja-JP" altLang="ja-JP" sz="2800" dirty="0">
                <a:effectLst/>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講義５を見てください。</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900" u="none" strike="noStrike" dirty="0">
                <a:solidFill>
                  <a:srgbClr val="000000"/>
                </a:solidFill>
                <a:effectLst/>
              </a:rPr>
              <a:t>```description</a:t>
            </a:r>
          </a:p>
          <a:p>
            <a:r>
              <a:rPr lang="ja-JP" altLang="en-US" sz="900" u="none" strike="noStrike" dirty="0">
                <a:solidFill>
                  <a:srgbClr val="000000"/>
                </a:solidFill>
                <a:effectLst/>
              </a:rPr>
              <a:t>昨今、特に新型コロナウィルス感染症の世界的流行以降は、オンラインでのエスノグラフィ調査も注目されています。データサイエンス的手法とエスノグラフィの質的分析を組み合わせた、デジタル時代の新たな研究手法です。この分野では、研究データはインターネット上のビッグデータや、画像データ、ソーシャルメディアのデータなど、デジタルなものになります。特に、スマートフォンで誰もが記録や発信ができる今、エスノグラフィをオープン化するうえでも、期待ができます。講義５を見てください。</a:t>
            </a:r>
            <a:endParaRPr lang="en-US" altLang="ja-JP" sz="900" u="none" strike="noStrike" dirty="0">
              <a:solidFill>
                <a:srgbClr val="000000"/>
              </a:solidFill>
              <a:effectLst/>
            </a:endParaRPr>
          </a:p>
          <a:p>
            <a:endParaRPr lang="en-US" altLang="ja-JP" sz="900" u="none" strike="noStrike" dirty="0">
              <a:solidFill>
                <a:srgbClr val="000000"/>
              </a:solidFill>
              <a:effectLst/>
            </a:endParaRPr>
          </a:p>
          <a:p>
            <a:r>
              <a:rPr lang="en-US" altLang="ja-JP" sz="900" u="none" strike="noStrike" dirty="0">
                <a:solidFill>
                  <a:srgbClr val="000000"/>
                </a:solidFill>
                <a:effectLst/>
              </a:rPr>
              <a:t>【</a:t>
            </a:r>
            <a:r>
              <a:rPr lang="ja-JP" altLang="en-US" sz="900" u="none" strike="noStrike" dirty="0">
                <a:solidFill>
                  <a:srgbClr val="000000"/>
                </a:solidFill>
                <a:effectLst/>
              </a:rPr>
              <a:t>参照資料</a:t>
            </a:r>
            <a:r>
              <a:rPr lang="en-US" altLang="ja-JP" sz="900" u="none" strike="noStrike" dirty="0">
                <a:solidFill>
                  <a:srgbClr val="000000"/>
                </a:solidFill>
                <a:effectLst/>
              </a:rPr>
              <a:t>】</a:t>
            </a:r>
          </a:p>
          <a:p>
            <a:r>
              <a:rPr lang="ja-JP" altLang="en-US" sz="900" u="none" strike="noStrike" dirty="0">
                <a:solidFill>
                  <a:srgbClr val="000000"/>
                </a:solidFill>
                <a:effectLst/>
              </a:rPr>
              <a:t>＊</a:t>
            </a:r>
            <a:r>
              <a:rPr lang="en-US" altLang="ja-JP" sz="900" u="none" strike="noStrike" dirty="0">
                <a:solidFill>
                  <a:srgbClr val="000000"/>
                </a:solidFill>
                <a:effectLst/>
              </a:rPr>
              <a:t>Pink, S. 2015. </a:t>
            </a:r>
            <a:r>
              <a:rPr lang="en-US" altLang="ja-JP" sz="900" i="1" u="none" strike="noStrike" dirty="0">
                <a:solidFill>
                  <a:srgbClr val="000000"/>
                </a:solidFill>
                <a:effectLst/>
              </a:rPr>
              <a:t>Doing Sensory Ethnography</a:t>
            </a:r>
            <a:r>
              <a:rPr lang="en-US" altLang="ja-JP" sz="900" i="0" u="none" strike="noStrike" dirty="0">
                <a:solidFill>
                  <a:srgbClr val="000000"/>
                </a:solidFill>
                <a:effectLst/>
              </a:rPr>
              <a:t>. 2</a:t>
            </a:r>
            <a:r>
              <a:rPr lang="en-US" altLang="ja-JP" sz="900" i="0" u="none" strike="noStrike" baseline="30000" dirty="0">
                <a:solidFill>
                  <a:srgbClr val="000000"/>
                </a:solidFill>
                <a:effectLst/>
              </a:rPr>
              <a:t>nd</a:t>
            </a:r>
            <a:r>
              <a:rPr lang="en-US" altLang="ja-JP" sz="900" i="0" u="none" strike="noStrike" dirty="0">
                <a:solidFill>
                  <a:srgbClr val="000000"/>
                </a:solidFill>
                <a:effectLst/>
              </a:rPr>
              <a:t> ed. </a:t>
            </a:r>
            <a:endParaRPr lang="en-US" altLang="ja-JP" sz="9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a:extLst>
              <a:ext uri="{FF2B5EF4-FFF2-40B4-BE49-F238E27FC236}">
                <a16:creationId xmlns:a16="http://schemas.microsoft.com/office/drawing/2014/main" id="{F95F5FAB-D144-C531-6331-8C88F1972576}"/>
              </a:ext>
            </a:extLst>
          </p:cNvPr>
          <p:cNvSpPr>
            <a:spLocks noGrp="1"/>
          </p:cNvSpPr>
          <p:nvPr>
            <p:ph type="sldNum" sz="quarter" idx="5"/>
          </p:nvPr>
        </p:nvSpPr>
        <p:spPr/>
        <p:txBody>
          <a:bodyPr/>
          <a:lstStyle/>
          <a:p>
            <a:fld id="{D79F3A23-2D25-9F49-875A-62F7723F6F83}" type="slidenum">
              <a:rPr lang="en-US" altLang="ja-JP" smtClean="0"/>
              <a:t>17</a:t>
            </a:fld>
            <a:endParaRPr kumimoji="1" lang="ja-JP" altLang="en-US"/>
          </a:p>
        </p:txBody>
      </p:sp>
    </p:spTree>
    <p:extLst>
      <p:ext uri="{BB962C8B-B14F-4D97-AF65-F5344CB8AC3E}">
        <p14:creationId xmlns:p14="http://schemas.microsoft.com/office/powerpoint/2010/main" val="37297318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dirty="0"/>
              <a:t>エスノグラフィの研究データとは何か</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```text</a:t>
            </a:r>
          </a:p>
          <a:p>
            <a:r>
              <a:rPr lang="ja-JP" altLang="en-US" sz="1200" u="none" strike="noStrike" dirty="0">
                <a:solidFill>
                  <a:srgbClr val="000000"/>
                </a:solidFill>
                <a:effectLst/>
              </a:rPr>
              <a:t>こちらは参照資料です。</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r>
              <a:rPr lang="ja-JP" altLang="en-US" sz="1200" u="none" strike="noStrike" dirty="0">
                <a:solidFill>
                  <a:srgbClr val="000000"/>
                </a:solidFill>
                <a:effectLst/>
              </a:rPr>
              <a:t>こちらは参照資料です。</a:t>
            </a:r>
            <a:endParaRPr lang="en-US" altLang="ja-JP" sz="1200" u="none" strike="noStrike" dirty="0">
              <a:solidFill>
                <a:srgbClr val="000000"/>
              </a:solidFill>
              <a:effectLst/>
            </a:endParaRPr>
          </a:p>
          <a:p>
            <a:r>
              <a:rPr lang="en-US" altLang="ja-JP" sz="1200" u="none" strike="noStrike" dirty="0">
                <a:solidFill>
                  <a:srgbClr val="000000"/>
                </a:solidFill>
                <a:effectLst/>
              </a:rPr>
              <a:t>【</a:t>
            </a:r>
            <a:r>
              <a:rPr lang="ja-JP" altLang="en-US" sz="1200" u="none" strike="noStrike" dirty="0">
                <a:solidFill>
                  <a:srgbClr val="000000"/>
                </a:solidFill>
                <a:effectLst/>
              </a:rPr>
              <a:t>参照資料</a:t>
            </a:r>
            <a:r>
              <a:rPr lang="en-US" altLang="ja-JP" sz="1200" u="none" strike="noStrike" dirty="0">
                <a:solidFill>
                  <a:srgbClr val="000000"/>
                </a:solidFill>
                <a:effectLst/>
              </a:rPr>
              <a:t>】</a:t>
            </a:r>
          </a:p>
          <a:p>
            <a:r>
              <a:rPr lang="ja-JP" altLang="en-US">
                <a:latin typeface="UD Digi Kyokasho NK-R" panose="02020400000000000000" pitchFamily="18" charset="-128"/>
                <a:ea typeface="UD Digi Kyokasho NK-R" panose="02020400000000000000" pitchFamily="18" charset="-128"/>
              </a:rPr>
              <a:t>大阪大学 </a:t>
            </a:r>
            <a:r>
              <a:rPr lang="en-US" altLang="ja-JP" dirty="0">
                <a:latin typeface="UD Digi Kyokasho NK-R" panose="02020400000000000000" pitchFamily="18" charset="-128"/>
                <a:ea typeface="UD Digi Kyokasho NK-R" panose="02020400000000000000" pitchFamily="18" charset="-128"/>
              </a:rPr>
              <a:t>2023/03/24</a:t>
            </a:r>
            <a:r>
              <a:rPr lang="ja-JP" altLang="en-US">
                <a:latin typeface="UD Digi Kyokasho NK-R" panose="02020400000000000000" pitchFamily="18" charset="-128"/>
                <a:ea typeface="UD Digi Kyokasho NK-R" panose="02020400000000000000" pitchFamily="18" charset="-128"/>
              </a:rPr>
              <a:t>「大阪大学研究データポリシー」 </a:t>
            </a:r>
            <a:r>
              <a:rPr lang="ja-JP" altLang="en-US" dirty="0">
                <a:latin typeface="UD Digi Kyokasho NK-R" panose="02020400000000000000" pitchFamily="18" charset="-128"/>
                <a:ea typeface="UD Digi Kyokasho NK-R" panose="02020400000000000000" pitchFamily="18" charset="-128"/>
              </a:rPr>
              <a:t>　</a:t>
            </a:r>
            <a:r>
              <a:rPr lang="en-US" altLang="ja-JP" dirty="0">
                <a:latin typeface="UD Digi Kyokasho NK-R" panose="02020400000000000000" pitchFamily="18" charset="-128"/>
                <a:ea typeface="UD Digi Kyokasho NK-R" panose="02020400000000000000" pitchFamily="18" charset="-128"/>
              </a:rPr>
              <a:t>https://</a:t>
            </a:r>
            <a:r>
              <a:rPr lang="en-US" altLang="ja-JP" dirty="0" err="1">
                <a:latin typeface="UD Digi Kyokasho NK-R" panose="02020400000000000000" pitchFamily="18" charset="-128"/>
                <a:ea typeface="UD Digi Kyokasho NK-R" panose="02020400000000000000" pitchFamily="18" charset="-128"/>
              </a:rPr>
              <a:t>www.osaka-u.ac.jp</a:t>
            </a:r>
            <a:r>
              <a:rPr lang="en-US" altLang="ja-JP" dirty="0">
                <a:latin typeface="UD Digi Kyokasho NK-R" panose="02020400000000000000" pitchFamily="18" charset="-128"/>
                <a:ea typeface="UD Digi Kyokasho NK-R" panose="02020400000000000000" pitchFamily="18" charset="-128"/>
              </a:rPr>
              <a:t>/ja/research/files/e30yqd</a:t>
            </a:r>
            <a:r>
              <a:rPr lang="ja-JP" altLang="en-US">
                <a:latin typeface="UD Digi Kyokasho NK-R" panose="02020400000000000000" pitchFamily="18" charset="-128"/>
                <a:ea typeface="UD Digi Kyokasho NK-R" panose="02020400000000000000" pitchFamily="18" charset="-128"/>
              </a:rPr>
              <a:t>　</a:t>
            </a:r>
          </a:p>
          <a:p>
            <a:r>
              <a:rPr lang="ja-JP" altLang="en-US">
                <a:latin typeface="UD Digi Kyokasho NK-R" panose="02020400000000000000" pitchFamily="18" charset="-128"/>
                <a:ea typeface="UD Digi Kyokasho NK-R" panose="02020400000000000000" pitchFamily="18" charset="-128"/>
              </a:rPr>
              <a:t>エマーソン</a:t>
            </a:r>
            <a:r>
              <a:rPr lang="en-US" altLang="ja-JP" dirty="0">
                <a:latin typeface="UD Digi Kyokasho NK-R" panose="02020400000000000000" pitchFamily="18" charset="-128"/>
                <a:ea typeface="UD Digi Kyokasho NK-R" panose="02020400000000000000" pitchFamily="18" charset="-128"/>
              </a:rPr>
              <a:t>, R. </a:t>
            </a:r>
            <a:r>
              <a:rPr lang="ja-JP" altLang="en-US">
                <a:latin typeface="UD Digi Kyokasho NK-R" panose="02020400000000000000" pitchFamily="18" charset="-128"/>
                <a:ea typeface="UD Digi Kyokasho NK-R" panose="02020400000000000000" pitchFamily="18" charset="-128"/>
              </a:rPr>
              <a:t>ほか </a:t>
            </a:r>
            <a:r>
              <a:rPr lang="en-US" altLang="ja-JP" dirty="0">
                <a:latin typeface="UD Digi Kyokasho NK-R" panose="02020400000000000000" pitchFamily="18" charset="-128"/>
                <a:ea typeface="UD Digi Kyokasho NK-R" panose="02020400000000000000" pitchFamily="18" charset="-128"/>
              </a:rPr>
              <a:t>1998 『</a:t>
            </a:r>
            <a:r>
              <a:rPr lang="ja-JP" altLang="en-US">
                <a:latin typeface="UD Digi Kyokasho NK-R" panose="02020400000000000000" pitchFamily="18" charset="-128"/>
                <a:ea typeface="UD Digi Kyokasho NK-R" panose="02020400000000000000" pitchFamily="18" charset="-128"/>
              </a:rPr>
              <a:t>方法としてのフィールドノート：現地取材から物語作成まで</a:t>
            </a:r>
            <a:r>
              <a:rPr lang="en-US" altLang="ja-JP" dirty="0">
                <a:latin typeface="UD Digi Kyokasho NK-R" panose="02020400000000000000" pitchFamily="18" charset="-128"/>
                <a:ea typeface="UD Digi Kyokasho NK-R" panose="02020400000000000000" pitchFamily="18" charset="-128"/>
              </a:rPr>
              <a:t>』</a:t>
            </a:r>
            <a:r>
              <a:rPr lang="ja-JP" altLang="en-US">
                <a:latin typeface="UD Digi Kyokasho NK-R" panose="02020400000000000000" pitchFamily="18" charset="-128"/>
                <a:ea typeface="UD Digi Kyokasho NK-R" panose="02020400000000000000" pitchFamily="18" charset="-128"/>
              </a:rPr>
              <a:t>佐藤郁哉ほか訳</a:t>
            </a:r>
            <a:r>
              <a:rPr lang="en-US" altLang="ja-JP" dirty="0">
                <a:latin typeface="UD Digi Kyokasho NK-R" panose="02020400000000000000" pitchFamily="18" charset="-128"/>
                <a:ea typeface="UD Digi Kyokasho NK-R" panose="02020400000000000000" pitchFamily="18" charset="-128"/>
              </a:rPr>
              <a:t>, </a:t>
            </a:r>
            <a:r>
              <a:rPr lang="ja-JP" altLang="en-US">
                <a:latin typeface="UD Digi Kyokasho NK-R" panose="02020400000000000000" pitchFamily="18" charset="-128"/>
                <a:ea typeface="UD Digi Kyokasho NK-R" panose="02020400000000000000" pitchFamily="18" charset="-128"/>
              </a:rPr>
              <a:t>新曜社</a:t>
            </a:r>
            <a:r>
              <a:rPr lang="en-US" altLang="ja-JP" dirty="0">
                <a:latin typeface="UD Digi Kyokasho NK-R" panose="02020400000000000000" pitchFamily="18" charset="-128"/>
                <a:ea typeface="UD Digi Kyokasho NK-R" panose="02020400000000000000" pitchFamily="18" charset="-128"/>
              </a:rPr>
              <a:t>.</a:t>
            </a:r>
          </a:p>
          <a:p>
            <a:r>
              <a:rPr lang="ja-JP" altLang="en-US" sz="2800">
                <a:latin typeface="UD Digi Kyokasho NK-R" panose="02020400000000000000" pitchFamily="18" charset="-128"/>
                <a:ea typeface="UD Digi Kyokasho NK-R" panose="02020400000000000000" pitchFamily="18" charset="-128"/>
              </a:rPr>
              <a:t>フリック</a:t>
            </a:r>
            <a:r>
              <a:rPr lang="en-US" altLang="ja-JP" dirty="0">
                <a:latin typeface="UD Digi Kyokasho NK-R" panose="02020400000000000000" pitchFamily="18" charset="-128"/>
                <a:ea typeface="UD Digi Kyokasho NK-R" panose="02020400000000000000" pitchFamily="18" charset="-128"/>
              </a:rPr>
              <a:t>, </a:t>
            </a:r>
            <a:r>
              <a:rPr lang="en-US" altLang="ja-JP" sz="2800" dirty="0">
                <a:latin typeface="UD Digi Kyokasho NK-R" panose="02020400000000000000" pitchFamily="18" charset="-128"/>
                <a:ea typeface="UD Digi Kyokasho NK-R" panose="02020400000000000000" pitchFamily="18" charset="-128"/>
              </a:rPr>
              <a:t>U.</a:t>
            </a:r>
            <a:r>
              <a:rPr lang="ja-JP" altLang="en-US" sz="2800">
                <a:latin typeface="UD Digi Kyokasho NK-R" panose="02020400000000000000" pitchFamily="18" charset="-128"/>
                <a:ea typeface="UD Digi Kyokasho NK-R" panose="02020400000000000000" pitchFamily="18" charset="-128"/>
              </a:rPr>
              <a:t> </a:t>
            </a:r>
            <a:r>
              <a:rPr lang="en-US" altLang="ja-JP" sz="2800" dirty="0">
                <a:latin typeface="UD Digi Kyokasho NK-R" panose="02020400000000000000" pitchFamily="18" charset="-128"/>
                <a:ea typeface="UD Digi Kyokasho NK-R" panose="02020400000000000000" pitchFamily="18" charset="-128"/>
              </a:rPr>
              <a:t>2011『</a:t>
            </a:r>
            <a:r>
              <a:rPr lang="ja-JP" altLang="en-US" sz="2800">
                <a:latin typeface="UD Digi Kyokasho NK-R" panose="02020400000000000000" pitchFamily="18" charset="-128"/>
                <a:ea typeface="UD Digi Kyokasho NK-R" panose="02020400000000000000" pitchFamily="18" charset="-128"/>
              </a:rPr>
              <a:t>新版 質的研究入門：</a:t>
            </a:r>
            <a:r>
              <a:rPr lang="en-US" altLang="ja-JP" sz="2800" dirty="0">
                <a:latin typeface="UD Digi Kyokasho NK-R" panose="02020400000000000000" pitchFamily="18" charset="-128"/>
                <a:ea typeface="UD Digi Kyokasho NK-R" panose="02020400000000000000" pitchFamily="18" charset="-128"/>
              </a:rPr>
              <a:t>〈</a:t>
            </a:r>
            <a:r>
              <a:rPr lang="ja-JP" altLang="en-US" sz="2800">
                <a:latin typeface="UD Digi Kyokasho NK-R" panose="02020400000000000000" pitchFamily="18" charset="-128"/>
                <a:ea typeface="UD Digi Kyokasho NK-R" panose="02020400000000000000" pitchFamily="18" charset="-128"/>
              </a:rPr>
              <a:t>人間の科学</a:t>
            </a:r>
            <a:r>
              <a:rPr lang="en-US" altLang="ja-JP" sz="2800" dirty="0">
                <a:latin typeface="UD Digi Kyokasho NK-R" panose="02020400000000000000" pitchFamily="18" charset="-128"/>
                <a:ea typeface="UD Digi Kyokasho NK-R" panose="02020400000000000000" pitchFamily="18" charset="-128"/>
              </a:rPr>
              <a:t>〉</a:t>
            </a:r>
            <a:r>
              <a:rPr lang="ja-JP" altLang="en-US" sz="2800">
                <a:latin typeface="UD Digi Kyokasho NK-R" panose="02020400000000000000" pitchFamily="18" charset="-128"/>
                <a:ea typeface="UD Digi Kyokasho NK-R" panose="02020400000000000000" pitchFamily="18" charset="-128"/>
              </a:rPr>
              <a:t>のための方法論</a:t>
            </a:r>
            <a:r>
              <a:rPr lang="en-US" altLang="ja-JP" sz="2800" dirty="0">
                <a:latin typeface="UD Digi Kyokasho NK-R" panose="02020400000000000000" pitchFamily="18" charset="-128"/>
                <a:ea typeface="UD Digi Kyokasho NK-R" panose="02020400000000000000" pitchFamily="18" charset="-128"/>
              </a:rPr>
              <a:t>』</a:t>
            </a:r>
            <a:r>
              <a:rPr lang="zh-TW" altLang="en-US" sz="2800" dirty="0">
                <a:latin typeface="UD Digi Kyokasho NK-R" panose="02020400000000000000" pitchFamily="18" charset="-128"/>
                <a:ea typeface="UD Digi Kyokasho NK-R" panose="02020400000000000000" pitchFamily="18" charset="-128"/>
              </a:rPr>
              <a:t>小田博志監訳</a:t>
            </a:r>
            <a:r>
              <a:rPr lang="en-US" altLang="zh-TW" sz="2800" dirty="0">
                <a:latin typeface="UD Digi Kyokasho NK-R" panose="02020400000000000000" pitchFamily="18" charset="-128"/>
                <a:ea typeface="UD Digi Kyokasho NK-R" panose="02020400000000000000" pitchFamily="18" charset="-128"/>
              </a:rPr>
              <a:t>, </a:t>
            </a:r>
            <a:r>
              <a:rPr lang="ja-JP" altLang="en-US" sz="2800">
                <a:latin typeface="UD Digi Kyokasho NK-R" panose="02020400000000000000" pitchFamily="18" charset="-128"/>
                <a:ea typeface="UD Digi Kyokasho NK-R" panose="02020400000000000000" pitchFamily="18" charset="-128"/>
              </a:rPr>
              <a:t>春秋社</a:t>
            </a:r>
            <a:r>
              <a:rPr lang="en-US" altLang="ja-JP" sz="2800" dirty="0">
                <a:latin typeface="UD Digi Kyokasho NK-R" panose="02020400000000000000" pitchFamily="18" charset="-128"/>
                <a:ea typeface="UD Digi Kyokasho NK-R" panose="02020400000000000000" pitchFamily="18" charset="-128"/>
              </a:rPr>
              <a:t>.</a:t>
            </a:r>
          </a:p>
          <a:p>
            <a:r>
              <a:rPr lang="ja-JP" altLang="en-US" sz="2800">
                <a:latin typeface="UD Digi Kyokasho NK-R" panose="02020400000000000000" pitchFamily="18" charset="-128"/>
                <a:ea typeface="UD Digi Kyokasho NK-R" panose="02020400000000000000" pitchFamily="18" charset="-128"/>
              </a:rPr>
              <a:t>スプラッドリー</a:t>
            </a:r>
            <a:r>
              <a:rPr lang="en-US" altLang="ja-JP" sz="2800" dirty="0">
                <a:latin typeface="UD Digi Kyokasho NK-R" panose="02020400000000000000" pitchFamily="18" charset="-128"/>
                <a:ea typeface="UD Digi Kyokasho NK-R" panose="02020400000000000000" pitchFamily="18" charset="-128"/>
              </a:rPr>
              <a:t>, J. 2010『</a:t>
            </a:r>
            <a:r>
              <a:rPr lang="ja-JP" altLang="en-US" sz="2800">
                <a:latin typeface="UD Digi Kyokasho NK-R" panose="02020400000000000000" pitchFamily="18" charset="-128"/>
                <a:ea typeface="UD Digi Kyokasho NK-R" panose="02020400000000000000" pitchFamily="18" charset="-128"/>
              </a:rPr>
              <a:t>参加観察法入門</a:t>
            </a:r>
            <a:r>
              <a:rPr lang="en-US" altLang="ja-JP" sz="2800" dirty="0">
                <a:latin typeface="UD Digi Kyokasho NK-R" panose="02020400000000000000" pitchFamily="18" charset="-128"/>
                <a:ea typeface="UD Digi Kyokasho NK-R" panose="02020400000000000000" pitchFamily="18" charset="-128"/>
              </a:rPr>
              <a:t>』</a:t>
            </a:r>
            <a:r>
              <a:rPr lang="ja-JP" altLang="en-US" sz="2800">
                <a:latin typeface="UD Digi Kyokasho NK-R" panose="02020400000000000000" pitchFamily="18" charset="-128"/>
                <a:ea typeface="UD Digi Kyokasho NK-R" panose="02020400000000000000" pitchFamily="18" charset="-128"/>
              </a:rPr>
              <a:t>田中美恵子・麻原きよみ訳</a:t>
            </a:r>
            <a:r>
              <a:rPr lang="en-US" altLang="ja-JP" sz="2800" dirty="0">
                <a:latin typeface="UD Digi Kyokasho NK-R" panose="02020400000000000000" pitchFamily="18" charset="-128"/>
                <a:ea typeface="UD Digi Kyokasho NK-R" panose="02020400000000000000" pitchFamily="18" charset="-128"/>
              </a:rPr>
              <a:t>, </a:t>
            </a:r>
            <a:r>
              <a:rPr lang="ja-JP" altLang="en-US" sz="2800">
                <a:latin typeface="UD Digi Kyokasho NK-R" panose="02020400000000000000" pitchFamily="18" charset="-128"/>
                <a:ea typeface="UD Digi Kyokasho NK-R" panose="02020400000000000000" pitchFamily="18" charset="-128"/>
              </a:rPr>
              <a:t>医学書院</a:t>
            </a:r>
            <a:r>
              <a:rPr lang="en-US" altLang="ja-JP" sz="2800" dirty="0">
                <a:latin typeface="UD Digi Kyokasho NK-R" panose="02020400000000000000" pitchFamily="18" charset="-128"/>
                <a:ea typeface="UD Digi Kyokasho NK-R" panose="02020400000000000000" pitchFamily="18" charset="-128"/>
              </a:rPr>
              <a:t>.</a:t>
            </a:r>
          </a:p>
          <a:p>
            <a:r>
              <a:rPr kumimoji="1" lang="en-US" altLang="ja-JP" dirty="0">
                <a:latin typeface="UD Digi Kyokasho NK-R" panose="02020400000000000000" pitchFamily="18" charset="-128"/>
                <a:ea typeface="UD Digi Kyokasho NK-R" panose="02020400000000000000" pitchFamily="18" charset="-128"/>
              </a:rPr>
              <a:t>Pink, S. 2009 </a:t>
            </a:r>
            <a:r>
              <a:rPr kumimoji="1" lang="en-US" altLang="ja-JP" i="1" dirty="0">
                <a:latin typeface="UD Digi Kyokasho NK-R" panose="02020400000000000000" pitchFamily="18" charset="-128"/>
                <a:ea typeface="UD Digi Kyokasho NK-R" panose="02020400000000000000" pitchFamily="18" charset="-128"/>
              </a:rPr>
              <a:t>Doing Sensory Ethnography</a:t>
            </a:r>
            <a:r>
              <a:rPr kumimoji="1" lang="en-US" altLang="ja-JP" dirty="0">
                <a:latin typeface="UD Digi Kyokasho NK-R" panose="02020400000000000000" pitchFamily="18" charset="-128"/>
                <a:ea typeface="UD Digi Kyokasho NK-R" panose="02020400000000000000" pitchFamily="18" charset="-128"/>
              </a:rPr>
              <a:t>,</a:t>
            </a:r>
            <a:r>
              <a:rPr kumimoji="1" lang="en-US" altLang="ja-JP" i="1" dirty="0">
                <a:latin typeface="UD Digi Kyokasho NK-R" panose="02020400000000000000" pitchFamily="18" charset="-128"/>
                <a:ea typeface="UD Digi Kyokasho NK-R" panose="02020400000000000000" pitchFamily="18" charset="-128"/>
              </a:rPr>
              <a:t> </a:t>
            </a:r>
            <a:r>
              <a:rPr kumimoji="1" lang="en-US" altLang="ja-JP" dirty="0">
                <a:latin typeface="UD Digi Kyokasho NK-R" panose="02020400000000000000" pitchFamily="18" charset="-128"/>
                <a:ea typeface="UD Digi Kyokasho NK-R" panose="02020400000000000000" pitchFamily="18" charset="-128"/>
              </a:rPr>
              <a:t>SAGE.</a:t>
            </a:r>
          </a:p>
          <a:p>
            <a:r>
              <a:rPr lang="en-US" altLang="ja-JP" dirty="0">
                <a:latin typeface="UD Digi Kyokasho NK-R" panose="02020400000000000000" pitchFamily="18" charset="-128"/>
                <a:ea typeface="UD Digi Kyokasho NK-R" panose="02020400000000000000" pitchFamily="18" charset="-128"/>
              </a:rPr>
              <a:t>Rogers, R. 2019 </a:t>
            </a:r>
            <a:r>
              <a:rPr lang="en-US" altLang="ja-JP" i="1" dirty="0">
                <a:latin typeface="UD Digi Kyokasho NK-R" panose="02020400000000000000" pitchFamily="18" charset="-128"/>
                <a:ea typeface="UD Digi Kyokasho NK-R" panose="02020400000000000000" pitchFamily="18" charset="-128"/>
              </a:rPr>
              <a:t>Doing Digital Methods</a:t>
            </a:r>
            <a:r>
              <a:rPr lang="en-US" altLang="ja-JP" dirty="0">
                <a:latin typeface="UD Digi Kyokasho NK-R" panose="02020400000000000000" pitchFamily="18" charset="-128"/>
                <a:ea typeface="UD Digi Kyokasho NK-R" panose="02020400000000000000" pitchFamily="18" charset="-128"/>
              </a:rPr>
              <a:t>, SAGE. </a:t>
            </a:r>
            <a:r>
              <a:rPr lang="ja-JP" altLang="en-US">
                <a:latin typeface="UD Digi Kyokasho NK-R" panose="02020400000000000000" pitchFamily="18" charset="-128"/>
                <a:ea typeface="UD Digi Kyokasho NK-R" panose="02020400000000000000" pitchFamily="18" charset="-128"/>
              </a:rPr>
              <a:t>　</a:t>
            </a:r>
          </a:p>
          <a:p>
            <a:endParaRPr lang="en-US" altLang="ja-JP" sz="1200" u="none" strike="noStrike" dirty="0">
              <a:solidFill>
                <a:srgbClr val="000000"/>
              </a:solidFill>
              <a:effectLst/>
            </a:endParaRPr>
          </a:p>
          <a:p>
            <a:r>
              <a:rPr lang="en-US" altLang="ja-JP" sz="1200" u="none" strike="noStrike" dirty="0">
                <a:solidFill>
                  <a:srgbClr val="000000"/>
                </a:solidFill>
                <a:effectLst/>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ja-JP" altLang="en-US" dirty="0"/>
          </a:p>
          <a:p>
            <a:endParaRPr kumimoji="1"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18</a:t>
            </a:fld>
            <a:endParaRPr kumimoji="1" lang="ja-JP" altLang="en-US"/>
          </a:p>
        </p:txBody>
      </p:sp>
    </p:spTree>
    <p:extLst>
      <p:ext uri="{BB962C8B-B14F-4D97-AF65-F5344CB8AC3E}">
        <p14:creationId xmlns:p14="http://schemas.microsoft.com/office/powerpoint/2010/main" val="2482399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dirty="0"/>
              <a:t>本教材について</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kumimoji="1" lang="en-US" altLang="ja-JP" dirty="0"/>
          </a:p>
          <a:p>
            <a:r>
              <a:rPr lang="en-US" altLang="ja-JP" sz="1800" dirty="0">
                <a:solidFill>
                  <a:srgbClr val="333333"/>
                </a:solidFill>
                <a:effectLst/>
                <a:latin typeface="Meiryo UI" panose="020B060403050404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本コース</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)[kana:"</a:t>
            </a:r>
            <a:r>
              <a:rPr lang="ja-JP"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ホン</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コース</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は、５つの講義から構成されています。</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研究データの特質や管理の仕方について、フィールドワークの前、フィールドワーク中、フィールドワークの</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後</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ア</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ト</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kern="0" dirty="0">
                <a:effectLst/>
                <a:ea typeface="Meiryo UI" panose="020B0604030504040204" pitchFamily="34" charset="-128"/>
                <a:cs typeface="ＭＳ Ｐゴシック" panose="020B0600070205080204" pitchFamily="34" charset="-128"/>
              </a:rPr>
              <a:t> </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の順に、学習できます。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最後の講義５では、オープンサイエンス時代のエスノグラフィーについて、本学での取組みについて紹介します。</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200" u="none" strike="noStrike" dirty="0">
                <a:solidFill>
                  <a:srgbClr val="000000"/>
                </a:solidFill>
                <a:effectLst/>
              </a:rPr>
              <a:t>本コースは、５つの講義から構成されています。エスノグラフィの研究のプロセス、エスノグラフィの研究ライフサイクルに沿って、研究データの特質や管理の仕方について、フィールドワークの前・中・後の順に学習できます。最後の講義５は、オープンサイエンス時代のエスノグラフィについての、本学の取組みについての紹介です。</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p>
          <a:p>
            <a:endParaRPr kumimoji="1"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2</a:t>
            </a:fld>
            <a:endParaRPr kumimoji="1" lang="ja-JP" altLang="en-US"/>
          </a:p>
        </p:txBody>
      </p:sp>
    </p:spTree>
    <p:extLst>
      <p:ext uri="{BB962C8B-B14F-4D97-AF65-F5344CB8AC3E}">
        <p14:creationId xmlns:p14="http://schemas.microsoft.com/office/powerpoint/2010/main" val="566657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800" dirty="0"/>
              <a:t>エスノグラフィの研究ライフサイクル</a:t>
            </a:r>
            <a:endParaRPr lang="en-US" altLang="ja-JP" sz="800" dirty="0"/>
          </a:p>
          <a:p>
            <a:endParaRPr lang="en-US" altLang="ja-JP" sz="800" u="none" strike="noStrike" dirty="0">
              <a:solidFill>
                <a:srgbClr val="000000"/>
              </a:solidFill>
              <a:effectLst/>
            </a:endParaRPr>
          </a:p>
          <a:p>
            <a:r>
              <a:rPr lang="en-US" altLang="ja-JP" sz="800" u="none" strike="noStrike" dirty="0">
                <a:solidFill>
                  <a:srgbClr val="000000"/>
                </a:solidFill>
                <a:effectLst/>
              </a:rPr>
              <a:t>```text</a:t>
            </a:r>
            <a:endParaRPr lang="ja-JP" altLang="ja-JP" sz="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8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800" u="none" strike="noStrike" dirty="0">
                <a:solidFill>
                  <a:srgbClr val="000000"/>
                </a:solidFill>
                <a:effectLst/>
              </a:rPr>
              <a:t>```description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800" u="none" strike="noStrike" dirty="0">
                <a:solidFill>
                  <a:srgbClr val="000000"/>
                </a:solidFill>
                <a:effectLst/>
              </a:rPr>
              <a:t>```</a:t>
            </a:r>
            <a:endParaRPr kumimoji="1"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3</a:t>
            </a:fld>
            <a:endParaRPr kumimoji="1" lang="ja-JP" altLang="en-US"/>
          </a:p>
        </p:txBody>
      </p:sp>
    </p:spTree>
    <p:extLst>
      <p:ext uri="{BB962C8B-B14F-4D97-AF65-F5344CB8AC3E}">
        <p14:creationId xmlns:p14="http://schemas.microsoft.com/office/powerpoint/2010/main" val="1225606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900" dirty="0"/>
              <a:t>エスノグラフィの研究ライフサイクル</a:t>
            </a:r>
            <a:endParaRPr lang="en-US" altLang="ja-JP" sz="900" dirty="0"/>
          </a:p>
          <a:p>
            <a:endParaRPr lang="en-US" altLang="ja-JP" sz="900" u="none" strike="noStrike" dirty="0">
              <a:solidFill>
                <a:srgbClr val="000000"/>
              </a:solidFill>
              <a:effectLst/>
            </a:endParaRPr>
          </a:p>
          <a:p>
            <a:r>
              <a:rPr lang="en-US" altLang="ja-JP" sz="900" u="none" strike="noStrike" dirty="0">
                <a:solidFill>
                  <a:srgbClr val="000000"/>
                </a:solidFill>
                <a:effectLst/>
              </a:rPr>
              <a:t>```text</a:t>
            </a:r>
            <a:endParaRPr kumimoji="1" lang="en-US" altLang="ja-JP" dirty="0"/>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まず、「エスノグラフィーの研究ライフサイクル」について、理解しましょう。</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endPar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endParaRPr>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研究には</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[break:"0.1s"]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、「問いを立てる」</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、「調べる」</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、「分析する」</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という、イチレンの作業プロセスがあります。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ただ、エスノグラフィーの特徴は、これらの作業を一度で完結させるのではなく、何度も繰り返しながら進めていくところにあります</a:t>
            </a:r>
            <a:r>
              <a:rPr lang="en-US" altLang="ja-JP" sz="1800" kern="0" dirty="0">
                <a:solidFill>
                  <a:srgbClr val="333333"/>
                </a:solidFill>
                <a:effectLst/>
                <a:latin typeface="Meiryo UI" panose="020B0604030504040204" pitchFamily="34" charset="-128"/>
                <a:cs typeface="ＭＳ Ｐゴシック" panose="020B0600070205080204" pitchFamily="34" charset="-128"/>
              </a:rPr>
              <a:t>[break:"1.0s"]</a:t>
            </a:r>
            <a:r>
              <a:rPr lang="ja-JP" altLang="ja-JP" sz="2800" dirty="0">
                <a:effectLst/>
              </a:rPr>
              <a:t> </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p>
          <a:p>
            <a:pPr algn="just"/>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エスノグラフィーの研究ライフサイクルが、他の多くの社会科学研究の</a:t>
            </a:r>
            <a:r>
              <a:rPr lang="ja-JP" altLang="ja-JP" sz="1800" kern="0" dirty="0">
                <a:effectLst/>
                <a:ea typeface="Meiryo UI" panose="020B0604030504040204" pitchFamily="34" charset="-128"/>
                <a:cs typeface="ＭＳ Ｐゴシック" panose="020B0600070205080204" pitchFamily="34" charset="-128"/>
              </a:rPr>
              <a:t>作業プロセスとは</a:t>
            </a:r>
            <a:r>
              <a:rPr lang="ja-JP" altLang="ja-JP" sz="2800" dirty="0">
                <a:effectLst/>
              </a:rPr>
              <a:t> </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highlight>
                  <a:srgbClr val="FFFF00"/>
                </a:highlight>
                <a:latin typeface="ＭＳ Ｐゴシック" panose="020B0600070205080204" pitchFamily="34" charset="-128"/>
                <a:ea typeface="Meiryo UI" panose="020B0604030504040204" pitchFamily="34" charset="-128"/>
                <a:cs typeface="ＭＳ Ｐゴシック" panose="020B0600070205080204" pitchFamily="34" charset="-128"/>
              </a:rPr>
              <a:t>異なる点</a:t>
            </a:r>
            <a:r>
              <a:rPr lang="en-US"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[kana:"</a:t>
            </a:r>
            <a:r>
              <a:rPr lang="ja-JP"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コト</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ナルテン</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に注意しましょう</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。多くの社会科学では一般的に、 </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effectLst/>
                <a:highlight>
                  <a:srgbClr val="FFFF00"/>
                </a:highlight>
                <a:latin typeface="ＭＳ Ｐゴシック" panose="020B0600070205080204" pitchFamily="34" charset="-128"/>
                <a:ea typeface="ＭＳ Ｐゴシック" panose="020B0600070205080204" pitchFamily="34" charset="-128"/>
                <a:cs typeface="ＭＳ Ｐゴシック" panose="020B0600070205080204" pitchFamily="34" charset="-128"/>
              </a:rPr>
              <a:t>研究課題</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ケンキュウカ</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ダイ</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や</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仮説</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カセツ</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の設定から始まり、調査や分析を経て、結論に至る。つまりプロセスはまっすぐです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。段階ごとに一つの作業が完了すれば次に進む、という形で、終わりに向かって進展していく、と考えられています</a:t>
            </a:r>
            <a:r>
              <a:rPr lang="en-US" altLang="ja-JP" sz="1800" kern="0" dirty="0">
                <a:solidFill>
                  <a:srgbClr val="333333"/>
                </a:solidFill>
                <a:effectLst/>
                <a:latin typeface="Meiryo UI" panose="020B0604030504040204" pitchFamily="34" charset="-128"/>
                <a:cs typeface="ＭＳ Ｐゴシック" panose="020B0600070205080204" pitchFamily="34" charset="-128"/>
              </a:rPr>
              <a:t>[break:"1.0s"]</a:t>
            </a:r>
            <a:r>
              <a:rPr lang="ja-JP" altLang="ja-JP" sz="2800" dirty="0">
                <a:effectLst/>
              </a:rPr>
              <a:t> </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endPar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900" u="none" strike="noStrike" dirty="0">
                <a:solidFill>
                  <a:srgbClr val="000000"/>
                </a:solidFill>
                <a:effectLst/>
              </a:rPr>
              <a:t>```description</a:t>
            </a:r>
          </a:p>
          <a:p>
            <a:pPr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「エスノグラフィの研究ライフサイクル」について理解しましょう。</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研究には、</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「問いを立てる」「調べる」「分析する」という</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一連の</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作業</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プロセスがあります。ただ、エスノグラフィの特徴は、これらの作業を</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一度で完結させるのではなく、何度も繰り返しながら進めて</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いくところにあります。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エスノグラフィの研究ライフサイクルが、他の多くの社会科学研究</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の作業プロセス</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と</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異なる点に注意しましょう</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多くの</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社会科学では</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一般的に</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、研究課題や仮説の設定から始まり、調査や分析を経て結論に至るまでのプロセスは、直線的に</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進みます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。段階ごとに一つの作業が完了すれば次に進む、という形で、終わりに向かって進展していく</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と考えられています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p>
          <a:p>
            <a:pPr algn="just"/>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それに対してエスノグラフィの研究ライフサイクルでは、</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研究の過程で新たな知見が得られると、それに応じて問いを再設定し、さらに調査を行い、新たな分析を試みる</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。このような</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円環的なプロセス</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を通して研究が進みます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プロセスが回り、らせん状に進むイメージです。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参照資料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小田博志</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 2010『</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改訂版　エスノグラフィー入門</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現場</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を質的研究する</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春秋社</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 p.52.</a:t>
            </a: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スプラッドリー</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 J. </a:t>
            </a:r>
            <a:r>
              <a:rPr lang="ja-JP" altLang="en-US" b="0" i="0" u="none" strike="noStrike" dirty="0">
                <a:solidFill>
                  <a:srgbClr val="333333"/>
                </a:solidFill>
                <a:effectLst/>
                <a:highlight>
                  <a:srgbClr val="FFFFFF"/>
                </a:highlight>
                <a:latin typeface="Open Sans" panose="020F0502020204030204" pitchFamily="34" charset="0"/>
              </a:rPr>
              <a:t> </a:t>
            </a:r>
            <a:r>
              <a:rPr lang="en-US" altLang="ja-JP" b="0" i="0" u="none" strike="noStrike" dirty="0">
                <a:solidFill>
                  <a:srgbClr val="333333"/>
                </a:solidFill>
                <a:effectLst/>
                <a:highlight>
                  <a:srgbClr val="FFFFFF"/>
                </a:highlight>
                <a:latin typeface="Open Sans" panose="020F0502020204030204" pitchFamily="34" charset="0"/>
              </a:rPr>
              <a:t>2010</a:t>
            </a:r>
            <a:r>
              <a:rPr lang="ja-JP" altLang="en-US" b="0" i="0" u="none" strike="noStrike" dirty="0">
                <a:solidFill>
                  <a:srgbClr val="333333"/>
                </a:solidFill>
                <a:effectLst/>
                <a:latin typeface="Open Sans" panose="020B0606030504020204" pitchFamily="34" charset="0"/>
              </a:rPr>
              <a:t> </a:t>
            </a:r>
            <a:r>
              <a:rPr lang="en-US" altLang="ja-JP" b="0" i="0" u="none" strike="noStrike" dirty="0">
                <a:solidFill>
                  <a:srgbClr val="333333"/>
                </a:solidFill>
                <a:effectLst/>
                <a:latin typeface="Open Sans" panose="020B0606030504020204" pitchFamily="34" charset="0"/>
              </a:rPr>
              <a:t>『</a:t>
            </a:r>
            <a:r>
              <a:rPr lang="ja-JP" altLang="en-US" b="0" i="0" u="none" strike="noStrike" dirty="0">
                <a:solidFill>
                  <a:srgbClr val="333333"/>
                </a:solidFill>
                <a:effectLst/>
                <a:latin typeface="Open Sans" panose="020B0606030504020204" pitchFamily="34" charset="0"/>
              </a:rPr>
              <a:t>参加観察法入門</a:t>
            </a:r>
            <a:r>
              <a:rPr lang="en-US" altLang="ja-JP" b="0" i="0" u="none" strike="noStrike" dirty="0">
                <a:solidFill>
                  <a:srgbClr val="333333"/>
                </a:solidFill>
                <a:effectLst/>
                <a:latin typeface="Open Sans" panose="020B0606030504020204" pitchFamily="34" charset="0"/>
              </a:rPr>
              <a:t>』</a:t>
            </a:r>
            <a:r>
              <a:rPr lang="ja-JP" altLang="en-US" b="0" i="0" u="none" strike="noStrike" dirty="0">
                <a:solidFill>
                  <a:srgbClr val="333333"/>
                </a:solidFill>
                <a:effectLst/>
                <a:latin typeface="Open Sans" panose="020B0606030504020204" pitchFamily="34" charset="0"/>
              </a:rPr>
              <a:t>田中美恵子＆麻原きよみ訳</a:t>
            </a:r>
            <a:r>
              <a:rPr lang="en-US" altLang="ja-JP" b="0" i="0" u="none" strike="noStrike" dirty="0">
                <a:solidFill>
                  <a:srgbClr val="333333"/>
                </a:solidFill>
                <a:effectLst/>
                <a:latin typeface="Open Sans" panose="020B0606030504020204" pitchFamily="34" charset="0"/>
              </a:rPr>
              <a:t>, </a:t>
            </a:r>
            <a:r>
              <a:rPr lang="ja-JP" altLang="en-US" b="0" i="0" u="none" strike="noStrike" dirty="0">
                <a:solidFill>
                  <a:srgbClr val="333333"/>
                </a:solidFill>
                <a:effectLst/>
                <a:latin typeface="Open Sans" panose="020B0606030504020204" pitchFamily="34" charset="0"/>
              </a:rPr>
              <a:t>医学書院</a:t>
            </a:r>
            <a:r>
              <a:rPr lang="en-US" altLang="ja-JP" b="0" i="0" u="none" strike="noStrike" dirty="0">
                <a:solidFill>
                  <a:srgbClr val="333333"/>
                </a:solidFill>
                <a:effectLst/>
                <a:latin typeface="Open Sans" panose="020B0606030504020204" pitchFamily="34" charset="0"/>
              </a:rPr>
              <a:t>, p.37.</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p>
          <a:p>
            <a:pPr algn="just"/>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a:t>4</a:t>
            </a:fld>
            <a:endParaRPr kumimoji="1" lang="ja-JP" altLang="en-US"/>
          </a:p>
        </p:txBody>
      </p:sp>
    </p:spTree>
    <p:extLst>
      <p:ext uri="{BB962C8B-B14F-4D97-AF65-F5344CB8AC3E}">
        <p14:creationId xmlns:p14="http://schemas.microsoft.com/office/powerpoint/2010/main" val="2590864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AEC8C-E421-118D-0B64-94B28C9C8EA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55DEEA0-55C3-0831-3AA9-37FFBB91E9B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2E54016-E0F9-17C6-A02C-44FCE5EFDC3B}"/>
              </a:ext>
            </a:extLst>
          </p:cNvPr>
          <p:cNvSpPr>
            <a:spLocks noGrp="1"/>
          </p:cNvSpPr>
          <p:nvPr>
            <p:ph type="body" idx="1"/>
          </p:nvPr>
        </p:nvSpPr>
        <p:spPr/>
        <p:txBody>
          <a:bodyPr/>
          <a:lstStyle/>
          <a:p>
            <a:r>
              <a:rPr kumimoji="1" lang="en-US" altLang="ja-JP" dirty="0"/>
              <a:t>Topic:</a:t>
            </a:r>
            <a:r>
              <a:rPr kumimoji="1" lang="ja-JP" altLang="en-US" sz="900" dirty="0"/>
              <a:t>エスノグラフィの研究ライフサイクル</a:t>
            </a:r>
            <a:endParaRPr lang="en-US" altLang="ja-JP" sz="900" dirty="0"/>
          </a:p>
          <a:p>
            <a:endParaRPr lang="en-US" altLang="ja-JP" sz="900" u="none" strike="noStrike" dirty="0">
              <a:solidFill>
                <a:srgbClr val="000000"/>
              </a:solidFill>
              <a:effectLst/>
            </a:endParaRPr>
          </a:p>
          <a:p>
            <a:r>
              <a:rPr lang="en-US" altLang="ja-JP" sz="900" u="none" strike="noStrike" dirty="0">
                <a:solidFill>
                  <a:srgbClr val="000000"/>
                </a:solidFill>
                <a:effectLst/>
              </a:rPr>
              <a:t>```text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ja-JP" sz="900" dirty="0">
                <a:effectLst/>
                <a:latin typeface="ＭＳ Ｐゴシック" panose="020B0600070205080204" pitchFamily="34" charset="-128"/>
                <a:ea typeface="Meiryo UI" panose="020B0604030504040204" pitchFamily="34" charset="-128"/>
                <a:cs typeface="ＭＳ Ｐゴシック" panose="020B0600070205080204" pitchFamily="34" charset="-128"/>
              </a:rPr>
              <a:t>一方で、エスノグラフィーの研究は異なります</a:t>
            </a:r>
            <a:r>
              <a:rPr lang="en-US" altLang="ja-JP" sz="9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9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。エスノグラファーは、「問いを立てる」「調べる」「分析する」、という作業を、一度で完結させるのではなく、これらの作業を何度も繰り返しながら進めていきます</a:t>
            </a:r>
            <a:r>
              <a:rPr lang="en-US" altLang="ja-JP" sz="9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9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。研究の過程で新たな知見が得られると、それに応じて問いを再設定し、さらに調査を行い、新たな分析を試みる</a:t>
            </a:r>
            <a:r>
              <a:rPr lang="en-US" altLang="ja-JP" sz="9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9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。このような円環的なプロセスを通して</a:t>
            </a:r>
            <a:r>
              <a:rPr lang="ja-JP" altLang="ja-JP" sz="900" kern="0" dirty="0">
                <a:effectLst/>
                <a:ea typeface="Meiryo UI" panose="020B0604030504040204" pitchFamily="34" charset="-128"/>
                <a:cs typeface="ＭＳ Ｐゴシック" panose="020B0600070205080204" pitchFamily="34" charset="-128"/>
              </a:rPr>
              <a:t>、</a:t>
            </a:r>
            <a:r>
              <a:rPr lang="ja-JP" altLang="ja-JP" sz="9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研究が進みます</a:t>
            </a:r>
            <a:r>
              <a:rPr lang="en-US" altLang="ja-JP" sz="9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9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。プロセスが回り、らせん状に進むイメージです。</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9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900" u="none" strike="noStrike" dirty="0">
                <a:solidFill>
                  <a:srgbClr val="000000"/>
                </a:solidFill>
                <a:effectLst/>
              </a:rPr>
              <a:t>```description</a:t>
            </a:r>
          </a:p>
          <a:p>
            <a:pPr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「エスノグラフィの研究ライフサイクル」について理解しましょう。</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研究には、</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「問いを立てる」「調べる」「分析する」という</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一連の</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作業</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プロセスがあります。ただ、エスノグラフィの特徴は、これらの作業を</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一度で完結させるのではなく、何度も繰り返しながら進めて</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いくところにあります。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エスノグラフィの研究ライフサイクルが、他の多くの社会科学研究</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の作業プロセス</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と</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異なる点に注意しましょう</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多くの</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社会科学では</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一般的に</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、研究課題や仮説の設定から始まり、調査や分析を経て結論に至るまでのプロセスは、直線的に</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進みます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。段階ごとに一つの作業が完了すれば次に進む、という形で、終わりに向かって進展していく</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と考えられています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p>
          <a:p>
            <a:pPr algn="just"/>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それに対してエスノグラフィの研究ライフサイクルでは、</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研究の過程で新たな知見が得られると、それに応じて問いを再設定し、さらに調査を行い、新たな分析を試みる</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。このような</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円環的なプロセス</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を通して研究が進みます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プロセスが回り、らせん状に進むイメージです。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参照資料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小田博志</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 2010『</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改訂版　エスノグラフィー入門</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現場</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を質的研究する</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春秋社</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 p.52.</a:t>
            </a: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スプラッドリー</a:t>
            </a:r>
            <a:r>
              <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 J. </a:t>
            </a:r>
            <a:r>
              <a:rPr lang="ja-JP" altLang="en-US" b="0" i="0" u="none" strike="noStrike" dirty="0">
                <a:solidFill>
                  <a:srgbClr val="333333"/>
                </a:solidFill>
                <a:effectLst/>
                <a:highlight>
                  <a:srgbClr val="FFFFFF"/>
                </a:highlight>
                <a:latin typeface="Open Sans" panose="020F0502020204030204" pitchFamily="34" charset="0"/>
              </a:rPr>
              <a:t> </a:t>
            </a:r>
            <a:r>
              <a:rPr lang="en-US" altLang="ja-JP" b="0" i="0" u="none" strike="noStrike" dirty="0">
                <a:solidFill>
                  <a:srgbClr val="333333"/>
                </a:solidFill>
                <a:effectLst/>
                <a:highlight>
                  <a:srgbClr val="FFFFFF"/>
                </a:highlight>
                <a:latin typeface="Open Sans" panose="020F0502020204030204" pitchFamily="34" charset="0"/>
              </a:rPr>
              <a:t>2010</a:t>
            </a:r>
            <a:r>
              <a:rPr lang="ja-JP" altLang="en-US" b="0" i="0" u="none" strike="noStrike" dirty="0">
                <a:solidFill>
                  <a:srgbClr val="333333"/>
                </a:solidFill>
                <a:effectLst/>
                <a:latin typeface="Open Sans" panose="020B0606030504020204" pitchFamily="34" charset="0"/>
              </a:rPr>
              <a:t> </a:t>
            </a:r>
            <a:r>
              <a:rPr lang="en-US" altLang="ja-JP" b="0" i="0" u="none" strike="noStrike" dirty="0">
                <a:solidFill>
                  <a:srgbClr val="333333"/>
                </a:solidFill>
                <a:effectLst/>
                <a:latin typeface="Open Sans" panose="020B0606030504020204" pitchFamily="34" charset="0"/>
              </a:rPr>
              <a:t>『</a:t>
            </a:r>
            <a:r>
              <a:rPr lang="ja-JP" altLang="en-US" b="0" i="0" u="none" strike="noStrike" dirty="0">
                <a:solidFill>
                  <a:srgbClr val="333333"/>
                </a:solidFill>
                <a:effectLst/>
                <a:latin typeface="Open Sans" panose="020B0606030504020204" pitchFamily="34" charset="0"/>
              </a:rPr>
              <a:t>参加観察法入門</a:t>
            </a:r>
            <a:r>
              <a:rPr lang="en-US" altLang="ja-JP" b="0" i="0" u="none" strike="noStrike" dirty="0">
                <a:solidFill>
                  <a:srgbClr val="333333"/>
                </a:solidFill>
                <a:effectLst/>
                <a:latin typeface="Open Sans" panose="020B0606030504020204" pitchFamily="34" charset="0"/>
              </a:rPr>
              <a:t>』</a:t>
            </a:r>
            <a:r>
              <a:rPr lang="ja-JP" altLang="en-US" b="0" i="0" u="none" strike="noStrike" dirty="0">
                <a:solidFill>
                  <a:srgbClr val="333333"/>
                </a:solidFill>
                <a:effectLst/>
                <a:latin typeface="Open Sans" panose="020B0606030504020204" pitchFamily="34" charset="0"/>
              </a:rPr>
              <a:t>田中美恵子＆麻原きよみ訳</a:t>
            </a:r>
            <a:r>
              <a:rPr lang="en-US" altLang="ja-JP" b="0" i="0" u="none" strike="noStrike" dirty="0">
                <a:solidFill>
                  <a:srgbClr val="333333"/>
                </a:solidFill>
                <a:effectLst/>
                <a:latin typeface="Open Sans" panose="020B0606030504020204" pitchFamily="34" charset="0"/>
              </a:rPr>
              <a:t>, </a:t>
            </a:r>
            <a:r>
              <a:rPr lang="ja-JP" altLang="en-US" b="0" i="0" u="none" strike="noStrike" dirty="0">
                <a:solidFill>
                  <a:srgbClr val="333333"/>
                </a:solidFill>
                <a:effectLst/>
                <a:latin typeface="Open Sans" panose="020B0606030504020204" pitchFamily="34" charset="0"/>
              </a:rPr>
              <a:t>医学書院</a:t>
            </a:r>
            <a:r>
              <a:rPr lang="en-US" altLang="ja-JP" b="0" i="0" u="none" strike="noStrike" dirty="0">
                <a:solidFill>
                  <a:srgbClr val="333333"/>
                </a:solidFill>
                <a:effectLst/>
                <a:latin typeface="Open Sans" panose="020B0606030504020204" pitchFamily="34" charset="0"/>
              </a:rPr>
              <a:t>, p.37.</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900" u="none" strike="noStrike" dirty="0">
                <a:solidFill>
                  <a:srgbClr val="000000"/>
                </a:solidFill>
                <a:effectLst/>
              </a:rPr>
              <a:t>```</a:t>
            </a:r>
          </a:p>
          <a:p>
            <a:pPr algn="just"/>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F4DACAA5-8BA5-8A2D-6629-8739C7557F81}"/>
              </a:ext>
            </a:extLst>
          </p:cNvPr>
          <p:cNvSpPr>
            <a:spLocks noGrp="1"/>
          </p:cNvSpPr>
          <p:nvPr>
            <p:ph type="sldNum" sz="quarter" idx="5"/>
          </p:nvPr>
        </p:nvSpPr>
        <p:spPr/>
        <p:txBody>
          <a:bodyPr/>
          <a:lstStyle/>
          <a:p>
            <a:fld id="{D79F3A23-2D25-9F49-875A-62F7723F6F83}" type="slidenum">
              <a:rPr/>
              <a:t>5</a:t>
            </a:fld>
            <a:endParaRPr kumimoji="1" lang="ja-JP" altLang="en-US"/>
          </a:p>
        </p:txBody>
      </p:sp>
    </p:spTree>
    <p:extLst>
      <p:ext uri="{BB962C8B-B14F-4D97-AF65-F5344CB8AC3E}">
        <p14:creationId xmlns:p14="http://schemas.microsoft.com/office/powerpoint/2010/main" val="3357198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52509-40B1-1DB8-44BB-68E669EEACE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6ADF7AA-8029-9F35-8321-24C5C0E1994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F2F8397-6778-EEF1-284C-5BADEC09BB1A}"/>
              </a:ext>
            </a:extLst>
          </p:cNvPr>
          <p:cNvSpPr>
            <a:spLocks noGrp="1"/>
          </p:cNvSpPr>
          <p:nvPr>
            <p:ph type="body" idx="1"/>
          </p:nvPr>
        </p:nvSpPr>
        <p:spPr/>
        <p:txBody>
          <a:bodyPr/>
          <a:lstStyle/>
          <a:p>
            <a:r>
              <a:rPr kumimoji="1" lang="en-US" altLang="ja-JP" sz="2000" dirty="0"/>
              <a:t>Topic:</a:t>
            </a:r>
            <a:r>
              <a:rPr kumimoji="1" lang="ja-JP" altLang="en-US" sz="1200" dirty="0"/>
              <a:t>エスノグラフィの研究ライフサイクル</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kumimoji="1" lang="en-US" altLang="ja-JP" sz="2000" dirty="0"/>
          </a:p>
          <a:p>
            <a:pPr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ー</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の研究ライフサイクルには</a:t>
            </a:r>
            <a:r>
              <a:rPr lang="ja-JP" altLang="ja-JP" sz="1800" kern="0" dirty="0">
                <a:effectLst/>
                <a:ea typeface="Meiryo UI" panose="020B0604030504040204" pitchFamily="34" charset="-128"/>
                <a:cs typeface="ＭＳ Ｐゴシック" panose="020B0600070205080204" pitchFamily="34" charset="-128"/>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いくつかの主要な</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ステップがあります。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sz="20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2000" dirty="0"/>
          </a:p>
          <a:p>
            <a:pPr algn="just"/>
            <a:r>
              <a:rPr lang="en-US" altLang="ja-JP" sz="1200" u="none" strike="noStrike" dirty="0">
                <a:solidFill>
                  <a:srgbClr val="000000"/>
                </a:solidFill>
                <a:effectLst/>
              </a:rPr>
              <a:t>```description</a:t>
            </a:r>
          </a:p>
          <a:p>
            <a:pPr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エスノグラフィの研究ライフサイクルにはいくつかの主要なステップがあります。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フィールドに入る前です。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調査計画を立て、研究する社会的状況を定めます。この段階では、どこで、誰</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の、どのような活動</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調査の</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対象とするかを決めます</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具体的な問いは現場に入ってから明確になることが多いです。</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講義２で詳しく説明します。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つづいて、フィールドの最中のステップです。現場に問いかけ、研究の</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問いを現場から見つけ、調査を通じて問</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とその答えの両方を探</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ります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。問いは一度設定したら終わりではなく、研究の進行に伴い、常に見直されていきます。</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ここでは参与観察</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中心的な手法と</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して、</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データの収集</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を行います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ま</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た、観察したことはフィールドノートや写真、映像、スケッチなど、あらゆる方法で記録します。</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目的の異なる観察テクニックを適切に組み合わせることで、調査計画に即したデータを集めることができます。講義３で詳しく説明します。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フィールドから戻ってきたあとには、</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分析に入ります。観察された事象を概念化し、問いに対する答えを導き出す過程です。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そしてエスノグラフィを書くステップに移ります。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エスノグラフィを書くことで新たな問</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が生まれ、再び調査や分析が必要となることがあります。書く</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ステップは</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データが全て揃ってから</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始まるのではなく</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むしろ</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書き進めながらライフサイクルが回っていくのです。</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これは講義４の内容です。</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p>
        </p:txBody>
      </p:sp>
      <p:sp>
        <p:nvSpPr>
          <p:cNvPr id="4" name="スライド番号プレースホルダー 3">
            <a:extLst>
              <a:ext uri="{FF2B5EF4-FFF2-40B4-BE49-F238E27FC236}">
                <a16:creationId xmlns:a16="http://schemas.microsoft.com/office/drawing/2014/main" id="{82921D87-265F-6961-74DA-D8E055F668AE}"/>
              </a:ext>
            </a:extLst>
          </p:cNvPr>
          <p:cNvSpPr>
            <a:spLocks noGrp="1"/>
          </p:cNvSpPr>
          <p:nvPr>
            <p:ph type="sldNum" sz="quarter" idx="5"/>
          </p:nvPr>
        </p:nvSpPr>
        <p:spPr/>
        <p:txBody>
          <a:bodyPr/>
          <a:lstStyle/>
          <a:p>
            <a:fld id="{D79F3A23-2D25-9F49-875A-62F7723F6F83}" type="slidenum">
              <a:rPr/>
              <a:t>6</a:t>
            </a:fld>
            <a:endParaRPr kumimoji="1" lang="ja-JP" altLang="en-US"/>
          </a:p>
        </p:txBody>
      </p:sp>
    </p:spTree>
    <p:extLst>
      <p:ext uri="{BB962C8B-B14F-4D97-AF65-F5344CB8AC3E}">
        <p14:creationId xmlns:p14="http://schemas.microsoft.com/office/powerpoint/2010/main" val="3076351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8C1BA-8669-A5CF-89D3-02D60B5122F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9896E07-46F6-DD04-5274-7A65E71E8B5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5DC1EBC-91FE-6850-0F97-6E45C78616ED}"/>
              </a:ext>
            </a:extLst>
          </p:cNvPr>
          <p:cNvSpPr>
            <a:spLocks noGrp="1"/>
          </p:cNvSpPr>
          <p:nvPr>
            <p:ph type="body" idx="1"/>
          </p:nvPr>
        </p:nvSpPr>
        <p:spPr/>
        <p:txBody>
          <a:bodyPr/>
          <a:lstStyle/>
          <a:p>
            <a:r>
              <a:rPr kumimoji="1" lang="en-US" altLang="ja-JP" sz="2000" dirty="0"/>
              <a:t>Topic:</a:t>
            </a:r>
            <a:r>
              <a:rPr kumimoji="1" lang="ja-JP" altLang="en-US" sz="1200" dirty="0"/>
              <a:t>エスノグラフィの研究ライフサイクル</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kumimoji="1" lang="en-US" altLang="ja-JP" sz="2000" dirty="0"/>
          </a:p>
          <a:p>
            <a:r>
              <a:rPr lang="ja-JP" altLang="ja-JP" sz="18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まず、フィールドに入る前です</a:t>
            </a:r>
            <a:r>
              <a:rPr lang="en-US" altLang="ja-JP" sz="18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800" kern="0" dirty="0">
                <a:effectLst/>
                <a:ea typeface="Meiryo UI" panose="020B0604030504040204" pitchFamily="34" charset="-128"/>
                <a:cs typeface="ＭＳ Ｐゴシック" panose="020B0600070205080204" pitchFamily="34" charset="-128"/>
              </a:rPr>
              <a:t>調査計画を立て、研究対象となる社会的状況を定めます</a:t>
            </a:r>
            <a:r>
              <a:rPr lang="en-US" altLang="ja-JP" sz="1800" kern="0" dirty="0">
                <a:solidFill>
                  <a:srgbClr val="333333"/>
                </a:solidFill>
                <a:effectLst/>
                <a:ea typeface="Meiryo UI" panose="020B0604030504040204" pitchFamily="34" charset="-128"/>
                <a:cs typeface="ＭＳ Ｐゴシック" panose="020B0600070205080204" pitchFamily="34" charset="-128"/>
              </a:rPr>
              <a:t>[break:"0.5s"]</a:t>
            </a:r>
            <a:r>
              <a:rPr lang="ja-JP" altLang="ja-JP" sz="2800" dirty="0">
                <a:effectLst/>
              </a:rPr>
              <a:t>。この段階では、どこで、誰の、どのような活動を調査するかを決めます</a:t>
            </a:r>
            <a:r>
              <a:rPr lang="en-US" altLang="ja-JP" sz="2800" dirty="0">
                <a:solidFill>
                  <a:srgbClr val="333333"/>
                </a:solidFill>
                <a:effectLst/>
              </a:rPr>
              <a:t>[break:"0.5s"]</a:t>
            </a:r>
            <a:r>
              <a:rPr lang="ja-JP" altLang="ja-JP" sz="2800" dirty="0">
                <a:effectLst/>
              </a:rPr>
              <a:t>。</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具体的な問いは、現場に入ってから明確になることが多いです</a:t>
            </a:r>
            <a:r>
              <a:rPr lang="en-US" altLang="ja-JP" sz="18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。講義</a:t>
            </a:r>
            <a:r>
              <a:rPr lang="en-US"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2</a:t>
            </a:r>
            <a:r>
              <a:rPr lang="ja-JP" altLang="ja-JP" sz="18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、で詳しく説明します。</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sz="20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2000" dirty="0"/>
          </a:p>
          <a:p>
            <a:pPr algn="just"/>
            <a:r>
              <a:rPr lang="en-US" altLang="ja-JP" sz="1200" u="none" strike="noStrike" dirty="0">
                <a:solidFill>
                  <a:srgbClr val="000000"/>
                </a:solidFill>
                <a:effectLst/>
              </a:rPr>
              <a:t>```description</a:t>
            </a:r>
          </a:p>
          <a:p>
            <a:pPr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エスノグラフィの研究ライフサイクルにはいくつかの主要なステップがあります。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フィールドに入る前です。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調査計画を立て、研究する社会的状況を定めます。この段階では、どこで、誰</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の、どのような活動</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調査の</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対象とするかを決めます</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具体的な問いは現場に入ってから明確になることが多いです。</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講義２で詳しく説明します。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つづいて、フィールドの最中のステップです。現場に問いかけ、研究の</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問いを現場から見つけ、調査を通じて問</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とその答えの両方を探</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ります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。問いは一度設定したら終わりではなく、研究の進行に伴い、常に見直されていきます。</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ここでは参与観察</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中心的な手法と</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して、</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データの収集</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を行います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ま</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た、観察したことはフィールドノートや写真、映像、スケッチなど、あらゆる方法で記録します。</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目的の異なる観察テクニックを適切に組み合わせることで、調査計画に即したデータを集めることができます。講義３で詳しく説明します。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フィールドから戻ってきたあとには、</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分析に入ります。観察された事象を概念化し、問いに対する答えを導き出す過程です。</a:t>
            </a: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そしてエスノグラフィを書くステップに移ります。</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エスノグラフィを書くことで新たな問</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が生まれ、再び調査や分析が必要となることがあります。書く</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ステップは</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データが全て揃ってから</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始まるのではなく</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むしろ</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書き進めながらライフサイクルが回っていくのです。</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これは講義４の内容です。</a:t>
            </a:r>
            <a:endParaRPr lang="en-US" altLang="ja-JP" sz="1200" u="none" strike="noStrike" dirty="0">
              <a:solidFill>
                <a:srgbClr val="000000"/>
              </a:solidFill>
              <a:effectLst/>
            </a:endParaRPr>
          </a:p>
          <a:p>
            <a:endParaRPr kumimoji="1" lang="ja-JP" altLang="en-US" dirty="0"/>
          </a:p>
        </p:txBody>
      </p:sp>
      <p:sp>
        <p:nvSpPr>
          <p:cNvPr id="4" name="スライド番号プレースホルダー 3">
            <a:extLst>
              <a:ext uri="{FF2B5EF4-FFF2-40B4-BE49-F238E27FC236}">
                <a16:creationId xmlns:a16="http://schemas.microsoft.com/office/drawing/2014/main" id="{E1C29BE8-E71F-D530-DD53-C9ED0633D947}"/>
              </a:ext>
            </a:extLst>
          </p:cNvPr>
          <p:cNvSpPr>
            <a:spLocks noGrp="1"/>
          </p:cNvSpPr>
          <p:nvPr>
            <p:ph type="sldNum" sz="quarter" idx="5"/>
          </p:nvPr>
        </p:nvSpPr>
        <p:spPr/>
        <p:txBody>
          <a:bodyPr/>
          <a:lstStyle/>
          <a:p>
            <a:fld id="{D79F3A23-2D25-9F49-875A-62F7723F6F83}" type="slidenum">
              <a:rPr/>
              <a:t>7</a:t>
            </a:fld>
            <a:endParaRPr kumimoji="1" lang="ja-JP" altLang="en-US"/>
          </a:p>
        </p:txBody>
      </p:sp>
    </p:spTree>
    <p:extLst>
      <p:ext uri="{BB962C8B-B14F-4D97-AF65-F5344CB8AC3E}">
        <p14:creationId xmlns:p14="http://schemas.microsoft.com/office/powerpoint/2010/main" val="4150470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A4192-924D-D05C-6CE2-6CC4A82BEE8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87D4C4A-5C3C-9E92-8A9A-47B2778D4DC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65D4135-8797-2605-DB6C-6F959A7FCD33}"/>
              </a:ext>
            </a:extLst>
          </p:cNvPr>
          <p:cNvSpPr>
            <a:spLocks noGrp="1"/>
          </p:cNvSpPr>
          <p:nvPr>
            <p:ph type="body" idx="1"/>
          </p:nvPr>
        </p:nvSpPr>
        <p:spPr/>
        <p:txBody>
          <a:bodyPr/>
          <a:lstStyle/>
          <a:p>
            <a:r>
              <a:rPr kumimoji="1" lang="en-US" altLang="ja-JP" sz="3600" dirty="0"/>
              <a:t>Topic:</a:t>
            </a:r>
            <a:r>
              <a:rPr kumimoji="1" lang="ja-JP" altLang="en-US" sz="2000" dirty="0"/>
              <a:t>エスノグラフィの研究ライフサイクル</a:t>
            </a:r>
            <a:endParaRPr lang="en-US" altLang="ja-JP" sz="2000" dirty="0"/>
          </a:p>
          <a:p>
            <a:endParaRPr lang="en-US" altLang="ja-JP" sz="2000" u="none" strike="noStrike" dirty="0">
              <a:solidFill>
                <a:srgbClr val="000000"/>
              </a:solidFill>
              <a:effectLst/>
            </a:endParaRPr>
          </a:p>
          <a:p>
            <a:r>
              <a:rPr lang="en-US" altLang="ja-JP" sz="2000" u="none" strike="noStrike" dirty="0">
                <a:solidFill>
                  <a:srgbClr val="000000"/>
                </a:solidFill>
                <a:effectLst/>
              </a:rPr>
              <a:t>```text</a:t>
            </a:r>
            <a:endParaRPr kumimoji="1" lang="en-US" altLang="ja-JP" sz="3600" dirty="0"/>
          </a:p>
          <a:p>
            <a:r>
              <a:rPr lang="ja-JP" altLang="ja-JP" sz="1800" kern="0" dirty="0">
                <a:effectLst/>
                <a:ea typeface="Meiryo UI" panose="020B0604030504040204" pitchFamily="34" charset="-128"/>
                <a:cs typeface="ＭＳ Ｐゴシック" panose="020B0600070205080204" pitchFamily="34" charset="-128"/>
              </a:rPr>
              <a:t>つづいて、フィールドの最中のステップです</a:t>
            </a:r>
            <a:r>
              <a:rPr lang="en-US" altLang="ja-JP" sz="1800" kern="0" dirty="0">
                <a:solidFill>
                  <a:srgbClr val="333333"/>
                </a:solidFill>
                <a:effectLst/>
                <a:ea typeface="Meiryo UI" panose="020B0604030504040204" pitchFamily="34" charset="-128"/>
                <a:cs typeface="ＭＳ Ｐゴシック" panose="020B0600070205080204" pitchFamily="34" charset="-128"/>
              </a:rPr>
              <a:t>[break:"0.5s"]</a:t>
            </a:r>
            <a:r>
              <a:rPr lang="ja-JP" altLang="ja-JP" sz="2800" dirty="0">
                <a:effectLst/>
              </a:rPr>
              <a:t>。現場に問い かけ、現場から研究の問いを見つけ、調査を通じて問いとその</a:t>
            </a:r>
            <a:r>
              <a:rPr lang="en-US" altLang="ja-JP" sz="2800" dirty="0">
                <a:effectLst/>
              </a:rPr>
              <a:t>(</a:t>
            </a:r>
            <a:r>
              <a:rPr lang="ja-JP" altLang="ja-JP" sz="2800" dirty="0">
                <a:effectLst/>
                <a:highlight>
                  <a:srgbClr val="FFFF00"/>
                </a:highlight>
              </a:rPr>
              <a:t>答え</a:t>
            </a:r>
            <a:r>
              <a:rPr lang="en-US" altLang="ja-JP" sz="2800" dirty="0">
                <a:effectLst/>
              </a:rPr>
              <a:t>)</a:t>
            </a:r>
            <a:r>
              <a:rPr lang="en-US" altLang="ja-JP" sz="2800" dirty="0">
                <a:solidFill>
                  <a:srgbClr val="333333"/>
                </a:solidFill>
                <a:effectLst/>
              </a:rPr>
              <a:t>[kana:"</a:t>
            </a:r>
            <a:r>
              <a:rPr lang="ja-JP" altLang="ja-JP" sz="2800" dirty="0">
                <a:solidFill>
                  <a:srgbClr val="333333"/>
                </a:solidFill>
                <a:effectLst/>
              </a:rPr>
              <a:t>コタ</a:t>
            </a:r>
            <a:r>
              <a:rPr lang="en-US" altLang="ja-JP" sz="2800" dirty="0">
                <a:solidFill>
                  <a:srgbClr val="333333"/>
                </a:solidFill>
                <a:effectLst/>
              </a:rPr>
              <a:t>'</a:t>
            </a:r>
            <a:r>
              <a:rPr lang="ja-JP" altLang="ja-JP" sz="1800" kern="0" dirty="0">
                <a:solidFill>
                  <a:srgbClr val="333333"/>
                </a:solidFill>
                <a:effectLst/>
                <a:latin typeface="Apple Color Emoji" pitchFamily="2" charset="0"/>
                <a:ea typeface="Meiryo UI" panose="020B0604030504040204" pitchFamily="34" charset="-128"/>
                <a:cs typeface="Apple Color Emoji" pitchFamily="2" charset="0"/>
              </a:rPr>
              <a:t>エ</a:t>
            </a:r>
            <a:r>
              <a:rPr lang="en-US" altLang="ja-JP" sz="1800" kern="0" dirty="0">
                <a:solidFill>
                  <a:srgbClr val="333333"/>
                </a:solidFill>
                <a:effectLst/>
                <a:latin typeface="Meiryo UI" panose="020B0604030504040204" pitchFamily="34" charset="-128"/>
                <a:cs typeface="ＭＳ Ｐゴシック" panose="020B0600070205080204" pitchFamily="34" charset="-128"/>
              </a:rPr>
              <a:t>"]</a:t>
            </a:r>
            <a:r>
              <a:rPr lang="ja-JP" altLang="ja-JP" sz="1800" kern="0" dirty="0">
                <a:effectLst/>
                <a:ea typeface="Meiryo UI" panose="020B0604030504040204" pitchFamily="34" charset="-128"/>
                <a:cs typeface="ＭＳ Ｐゴシック" panose="020B0600070205080204" pitchFamily="34" charset="-128"/>
              </a:rPr>
              <a:t>の両方を探ります</a:t>
            </a:r>
            <a:r>
              <a:rPr lang="en-US" altLang="ja-JP" sz="1800" kern="0" dirty="0">
                <a:solidFill>
                  <a:srgbClr val="333333"/>
                </a:solidFill>
                <a:effectLst/>
                <a:ea typeface="Meiryo UI" panose="020B0604030504040204" pitchFamily="34" charset="-128"/>
                <a:cs typeface="ＭＳ Ｐゴシック" panose="020B0600070205080204" pitchFamily="34" charset="-128"/>
              </a:rPr>
              <a:t>[break:"0.5s"]</a:t>
            </a:r>
            <a:r>
              <a:rPr lang="ja-JP" altLang="ja-JP" sz="2800" dirty="0">
                <a:effectLst/>
              </a:rPr>
              <a:t>。</a:t>
            </a:r>
            <a:r>
              <a:rPr lang="ja-JP" altLang="ja-JP" sz="1800" kern="0" dirty="0">
                <a:effectLst/>
                <a:ea typeface="Meiryo UI" panose="020B0604030504040204" pitchFamily="34" charset="-128"/>
                <a:cs typeface="ＭＳ Ｐゴシック" panose="020B0600070205080204" pitchFamily="34" charset="-128"/>
              </a:rPr>
              <a:t>問いは</a:t>
            </a:r>
            <a:r>
              <a:rPr lang="en-US" altLang="ja-JP" sz="1800" kern="0" dirty="0">
                <a:effectLst/>
                <a:ea typeface="Meiryo UI" panose="020B0604030504040204" pitchFamily="34" charset="-128"/>
                <a:cs typeface="ＭＳ Ｐゴシック" panose="020B0600070205080204" pitchFamily="34" charset="-128"/>
              </a:rPr>
              <a:t>(</a:t>
            </a:r>
            <a:r>
              <a:rPr lang="ja-JP" altLang="ja-JP" sz="1800" kern="0" dirty="0">
                <a:effectLst/>
                <a:highlight>
                  <a:srgbClr val="FFFF00"/>
                </a:highlight>
                <a:ea typeface="Meiryo UI" panose="020B0604030504040204" pitchFamily="34" charset="-128"/>
                <a:cs typeface="ＭＳ Ｐゴシック" panose="020B0600070205080204" pitchFamily="34" charset="-128"/>
              </a:rPr>
              <a:t>一度</a:t>
            </a:r>
            <a:r>
              <a:rPr lang="en-US" altLang="ja-JP" sz="1800" kern="0" dirty="0">
                <a:effectLst/>
                <a:ea typeface="Meiryo UI" panose="020B0604030504040204" pitchFamily="34" charset="-128"/>
                <a:cs typeface="ＭＳ Ｐゴシック" panose="020B0600070205080204" pitchFamily="34" charset="-128"/>
              </a:rPr>
              <a:t>)</a:t>
            </a:r>
            <a:r>
              <a:rPr lang="en-US" altLang="ja-JP" sz="1800" kern="0" dirty="0">
                <a:solidFill>
                  <a:srgbClr val="333333"/>
                </a:solidFill>
                <a:effectLst/>
                <a:ea typeface="Meiryo UI" panose="020B0604030504040204" pitchFamily="34" charset="-128"/>
                <a:cs typeface="ＭＳ Ｐゴシック" panose="020B0600070205080204" pitchFamily="34" charset="-128"/>
              </a:rPr>
              <a:t>[kana:"</a:t>
            </a:r>
            <a:r>
              <a:rPr lang="ja-JP" altLang="ja-JP" sz="1800" kern="0" dirty="0">
                <a:solidFill>
                  <a:srgbClr val="333333"/>
                </a:solidFill>
                <a:effectLst/>
                <a:ea typeface="Meiryo UI" panose="020B0604030504040204" pitchFamily="34" charset="-128"/>
                <a:cs typeface="ＭＳ Ｐゴシック" panose="020B0600070205080204" pitchFamily="34" charset="-128"/>
              </a:rPr>
              <a:t>イチド</a:t>
            </a:r>
            <a:r>
              <a:rPr lang="en-US" altLang="ja-JP" sz="1800" kern="0" dirty="0">
                <a:solidFill>
                  <a:srgbClr val="333333"/>
                </a:solidFill>
                <a:effectLst/>
                <a:ea typeface="Meiryo UI" panose="020B0604030504040204" pitchFamily="34" charset="-128"/>
                <a:cs typeface="ＭＳ Ｐゴシック" panose="020B0600070205080204" pitchFamily="34" charset="-128"/>
              </a:rPr>
              <a:t>'"]</a:t>
            </a:r>
            <a:r>
              <a:rPr lang="ja-JP" altLang="ja-JP" sz="4000" dirty="0">
                <a:effectLst/>
              </a:rPr>
              <a:t>設定したら終わり、ではなく、研究の進行に伴い、常に見直されていきます</a:t>
            </a:r>
            <a:r>
              <a:rPr lang="en-US" altLang="ja-JP" sz="1800" kern="0" dirty="0">
                <a:solidFill>
                  <a:srgbClr val="333333"/>
                </a:solidFill>
                <a:effectLst/>
                <a:latin typeface="Meiryo UI" panose="020B0604030504040204" pitchFamily="34" charset="-128"/>
                <a:cs typeface="ＭＳ Ｐゴシック" panose="020B0600070205080204" pitchFamily="34" charset="-128"/>
              </a:rPr>
              <a:t>[break:"1.0s"]</a:t>
            </a:r>
            <a:r>
              <a:rPr lang="ja-JP" altLang="ja-JP" sz="5400" dirty="0">
                <a:effectLst/>
              </a:rPr>
              <a:t> </a:t>
            </a:r>
            <a:r>
              <a:rPr lang="ja-JP" altLang="ja-JP" sz="4000" dirty="0">
                <a:effectLst/>
              </a:rPr>
              <a:t>。</a:t>
            </a:r>
            <a:endParaRPr lang="en-US" altLang="ja-JP" sz="4000" dirty="0">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2000" u="none" strike="noStrike" dirty="0">
                <a:solidFill>
                  <a:srgbClr val="000000"/>
                </a:solidFill>
                <a:effectLst/>
              </a:rPr>
              <a:t>```</a:t>
            </a:r>
            <a:endParaRPr kumimoji="1" lang="en-US" altLang="ja-JP" sz="36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3600" dirty="0"/>
          </a:p>
          <a:p>
            <a:pPr algn="just"/>
            <a:r>
              <a:rPr lang="en-US" altLang="ja-JP" sz="2000" u="none" strike="noStrike" dirty="0">
                <a:solidFill>
                  <a:srgbClr val="000000"/>
                </a:solidFill>
                <a:effectLst/>
              </a:rPr>
              <a:t>```description</a:t>
            </a:r>
          </a:p>
          <a:p>
            <a:pPr algn="just"/>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エスノグラフィの研究ライフサイクルにはいくつかの主要なステップがあります。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フィールドに入る前です。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調査計画を立て、研究する社会的状況を定めます。この段階では、どこで、誰</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の、どのような活動</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調査の</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対象とするかを決めます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具体的な問いは現場に入ってから明確になることが多いです。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講義２で詳しく説明します。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つづいて、フィールドの最中のステップです。現場に問いかけ、研究の</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問いを現場から見つけ、調査を通じて問</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とその答えの両方を探</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ります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。問いは一度設定したら終わりではなく、研究の進行に伴い、常に見直されていきます。</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ここでは参与観察</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中心的な手法と</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して、</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データの収集</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を行います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ま</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た、観察したことはフィールドノートや写真、映像、スケッチなど、あらゆる方法で記録します。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目的の異なる観察テクニックを適切に組み合わせることで、調査計画に即したデータを集めることができます。講義３で詳しく説明します。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フィールドから戻ってきたあとには、</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分析に入ります。観察された事象を概念化し、問いに対する答えを導き出す過程です。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そしてエスノグラフィを書くステップに移ります。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エスノグラフィを書くことで新たな問</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が生まれ、再び調査や分析が必要となることがあります。書く</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ステップは</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データが全て揃ってから</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始まるのではなく</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むしろ</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書き進めながらライフサイクルが回っていくのです。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これは講義４の内容です。</a:t>
            </a:r>
            <a:endParaRPr lang="en-US" altLang="ja-JP" sz="20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2000" u="none" strike="noStrike" dirty="0">
                <a:solidFill>
                  <a:srgbClr val="000000"/>
                </a:solidFill>
                <a:effectLst/>
              </a:rPr>
              <a:t>```</a:t>
            </a:r>
          </a:p>
          <a:p>
            <a:endParaRPr kumimoji="1" lang="ja-JP" altLang="en-US" dirty="0"/>
          </a:p>
        </p:txBody>
      </p:sp>
      <p:sp>
        <p:nvSpPr>
          <p:cNvPr id="4" name="スライド番号プレースホルダー 3">
            <a:extLst>
              <a:ext uri="{FF2B5EF4-FFF2-40B4-BE49-F238E27FC236}">
                <a16:creationId xmlns:a16="http://schemas.microsoft.com/office/drawing/2014/main" id="{32431F3B-6580-8940-B607-C47D8AA0EBD7}"/>
              </a:ext>
            </a:extLst>
          </p:cNvPr>
          <p:cNvSpPr>
            <a:spLocks noGrp="1"/>
          </p:cNvSpPr>
          <p:nvPr>
            <p:ph type="sldNum" sz="quarter" idx="5"/>
          </p:nvPr>
        </p:nvSpPr>
        <p:spPr/>
        <p:txBody>
          <a:bodyPr/>
          <a:lstStyle/>
          <a:p>
            <a:fld id="{D79F3A23-2D25-9F49-875A-62F7723F6F83}" type="slidenum">
              <a:rPr/>
              <a:t>8</a:t>
            </a:fld>
            <a:endParaRPr kumimoji="1" lang="ja-JP" altLang="en-US"/>
          </a:p>
        </p:txBody>
      </p:sp>
    </p:spTree>
    <p:extLst>
      <p:ext uri="{BB962C8B-B14F-4D97-AF65-F5344CB8AC3E}">
        <p14:creationId xmlns:p14="http://schemas.microsoft.com/office/powerpoint/2010/main" val="82052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FFE0F-D409-0F00-AA7E-A1F964EAB84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ACA28BB-0360-320B-E6B2-27ADC0F4AD3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9DDF38D-D35B-19E5-01F6-F9A1BA1F4FB5}"/>
              </a:ext>
            </a:extLst>
          </p:cNvPr>
          <p:cNvSpPr>
            <a:spLocks noGrp="1"/>
          </p:cNvSpPr>
          <p:nvPr>
            <p:ph type="body" idx="1"/>
          </p:nvPr>
        </p:nvSpPr>
        <p:spPr/>
        <p:txBody>
          <a:bodyPr/>
          <a:lstStyle/>
          <a:p>
            <a:r>
              <a:rPr kumimoji="1" lang="en-US" altLang="ja-JP" sz="3600" dirty="0"/>
              <a:t>Topic:</a:t>
            </a:r>
            <a:r>
              <a:rPr kumimoji="1" lang="ja-JP" altLang="en-US" sz="2000" dirty="0"/>
              <a:t>エスノグラフィの研究ライフサイクル</a:t>
            </a:r>
            <a:endParaRPr lang="en-US" altLang="ja-JP" sz="2000" dirty="0"/>
          </a:p>
          <a:p>
            <a:endParaRPr lang="en-US" altLang="ja-JP" sz="2000" u="none" strike="noStrike" dirty="0">
              <a:solidFill>
                <a:srgbClr val="000000"/>
              </a:solidFill>
              <a:effectLst/>
            </a:endParaRPr>
          </a:p>
          <a:p>
            <a:r>
              <a:rPr lang="en-US" altLang="ja-JP" sz="2000" u="none" strike="noStrike" dirty="0">
                <a:solidFill>
                  <a:srgbClr val="000000"/>
                </a:solidFill>
                <a:effectLst/>
              </a:rPr>
              <a:t>```text</a:t>
            </a:r>
            <a:endParaRPr kumimoji="1" lang="en-US" altLang="ja-JP" sz="3600" dirty="0"/>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0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また、</a:t>
            </a:r>
            <a:r>
              <a:rPr lang="ja-JP" altLang="ja-JP" sz="2000" dirty="0">
                <a:effectLst/>
                <a:latin typeface="ＭＳ Ｐゴシック" panose="020B0600070205080204" pitchFamily="34" charset="-128"/>
                <a:ea typeface="Meiryo UI" panose="020B0604030504040204" pitchFamily="34" charset="-128"/>
                <a:cs typeface="ＭＳ Ｐゴシック" panose="020B0600070205080204" pitchFamily="34" charset="-128"/>
              </a:rPr>
              <a:t>ここでは、参与観察を中心的な手法として、データの収集を行います</a:t>
            </a:r>
            <a:r>
              <a:rPr lang="en-US" altLang="ja-JP" sz="2000" dirty="0">
                <a:solidFill>
                  <a:srgbClr val="333333"/>
                </a:solidFill>
                <a:effectLst/>
                <a:latin typeface="ＭＳ Ｐゴシック" panose="020B0600070205080204" pitchFamily="34" charset="-128"/>
                <a:ea typeface="Meiryo UI" panose="020B0604030504040204" pitchFamily="34" charset="-128"/>
                <a:cs typeface="ＭＳ Ｐゴシック" panose="020B0600070205080204" pitchFamily="34" charset="-128"/>
              </a:rPr>
              <a:t>[break:"0.5s"]</a:t>
            </a:r>
            <a:r>
              <a:rPr lang="ja-JP" altLang="ja-JP" sz="20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。また、観察したことはフィールドノートや、写真、映像、スケッチなど、あらゆる方法で記録します</a:t>
            </a:r>
            <a:r>
              <a:rPr lang="en-US" altLang="ja-JP" sz="20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20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。目的の異なる観察テクニックを、適切に組み合わせることで、調査計画に即したデータを集めることができます</a:t>
            </a:r>
            <a:r>
              <a:rPr lang="en-US" altLang="ja-JP" sz="20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ja-JP" sz="20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。講義３で詳しく説明します。</a:t>
            </a:r>
            <a:endParaRPr lang="en-US" altLang="ja-JP" sz="20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2000" u="none" strike="noStrike" dirty="0">
                <a:solidFill>
                  <a:srgbClr val="000000"/>
                </a:solidFill>
                <a:effectLst/>
              </a:rPr>
              <a:t>```</a:t>
            </a:r>
            <a:endParaRPr kumimoji="1" lang="en-US" altLang="ja-JP" sz="36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3600" dirty="0"/>
          </a:p>
          <a:p>
            <a:pPr algn="just"/>
            <a:r>
              <a:rPr lang="en-US" altLang="ja-JP" sz="2000" u="none" strike="noStrike" dirty="0">
                <a:solidFill>
                  <a:srgbClr val="000000"/>
                </a:solidFill>
                <a:effectLst/>
              </a:rPr>
              <a:t>```description</a:t>
            </a:r>
          </a:p>
          <a:p>
            <a:pPr algn="just"/>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エスノグラフィの研究ライフサイクルにはいくつかの主要なステップがあります。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まず、</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フィールドに入る前です。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調査計画を立て、研究する社会的状況を定めます。この段階では、どこで、誰</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の、どのような活動</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調査の</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対象とするかを決めます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具体的な問いは現場に入ってから明確になることが多いです。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講義２で詳しく説明します。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つづいて、フィールドの最中のステップです。現場に問いかけ、研究の</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問いを現場から見つけ、調査を通じて問</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とその答えの両方を探</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ります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。問いは一度設定したら終わりではなく、研究の進行に伴い、常に見直されていきます。</a:t>
            </a: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また、</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ここでは参与観察</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中心的な手法と</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して、</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データの収集</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を行います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ま</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た、観察したことはフィールドノートや写真、映像、スケッチなど、あらゆる方法で記録します。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目的の異なる観察テクニックを適切に組み合わせることで、調査計画に即したデータを集めることができます。講義３で詳しく説明します。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フィールドから戻ってきたあとには、</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分析に入ります。観察された事象を概念化し、問いに対する答えを導き出す過程です。</a:t>
            </a:r>
            <a:endParaRPr lang="en-US"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そしてエスノグラフィを書くステップに移ります。</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エスノグラフィを書くことで新たな問</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い</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が生まれ、再び調査や分析が必要となることがあります。書く</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ステップは</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データが全て揃ってから</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始まるのではなく</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むしろ</a:t>
            </a:r>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書き進めながらライフサイクルが回っていくのです。</a:t>
            </a:r>
            <a:r>
              <a:rPr lang="ja-JP" altLang="en-US" sz="2000" kern="100" dirty="0">
                <a:effectLst/>
                <a:latin typeface="游明朝" panose="02020400000000000000" pitchFamily="18" charset="-128"/>
                <a:ea typeface="游明朝" panose="02020400000000000000" pitchFamily="18" charset="-128"/>
                <a:cs typeface="Times New Roman" panose="02020603050405020304" pitchFamily="18" charset="0"/>
              </a:rPr>
              <a:t>これは講義４の内容です。</a:t>
            </a:r>
            <a:endParaRPr lang="en-US" altLang="ja-JP" sz="20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2000" u="none" strike="noStrike" dirty="0">
                <a:solidFill>
                  <a:srgbClr val="000000"/>
                </a:solidFill>
                <a:effectLst/>
              </a:rPr>
              <a:t>```</a:t>
            </a:r>
          </a:p>
          <a:p>
            <a:endParaRPr kumimoji="1" lang="ja-JP" altLang="en-US" dirty="0"/>
          </a:p>
        </p:txBody>
      </p:sp>
      <p:sp>
        <p:nvSpPr>
          <p:cNvPr id="4" name="スライド番号プレースホルダー 3">
            <a:extLst>
              <a:ext uri="{FF2B5EF4-FFF2-40B4-BE49-F238E27FC236}">
                <a16:creationId xmlns:a16="http://schemas.microsoft.com/office/drawing/2014/main" id="{9DD0C4D1-B4CC-6D82-46EA-10BFA466D521}"/>
              </a:ext>
            </a:extLst>
          </p:cNvPr>
          <p:cNvSpPr>
            <a:spLocks noGrp="1"/>
          </p:cNvSpPr>
          <p:nvPr>
            <p:ph type="sldNum" sz="quarter" idx="5"/>
          </p:nvPr>
        </p:nvSpPr>
        <p:spPr/>
        <p:txBody>
          <a:bodyPr/>
          <a:lstStyle/>
          <a:p>
            <a:fld id="{D79F3A23-2D25-9F49-875A-62F7723F6F83}" type="slidenum">
              <a:rPr/>
              <a:t>9</a:t>
            </a:fld>
            <a:endParaRPr kumimoji="1" lang="ja-JP" altLang="en-US"/>
          </a:p>
        </p:txBody>
      </p:sp>
    </p:spTree>
    <p:extLst>
      <p:ext uri="{BB962C8B-B14F-4D97-AF65-F5344CB8AC3E}">
        <p14:creationId xmlns:p14="http://schemas.microsoft.com/office/powerpoint/2010/main" val="3492196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1970BC-B5C3-83D5-A34D-C6B9DF72395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F93F2E0-D893-E080-8BE2-C60B8174E7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CED366E-BC95-AECF-33DD-E9DF8F46AC3D}"/>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5" name="フッター プレースホルダー 4">
            <a:extLst>
              <a:ext uri="{FF2B5EF4-FFF2-40B4-BE49-F238E27FC236}">
                <a16:creationId xmlns:a16="http://schemas.microsoft.com/office/drawing/2014/main" id="{0E9CDA25-75FA-0A00-049F-2A4371ADA0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AF7E48-6D5D-CDC7-7326-A28027C94689}"/>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405930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89A4C6-C779-0794-BBAC-84FEA41AA6F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9969B7C-71BD-E410-5C78-E031B4D4BDD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469C93-0597-707F-C397-2B85F57F55A6}"/>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5" name="フッター プレースホルダー 4">
            <a:extLst>
              <a:ext uri="{FF2B5EF4-FFF2-40B4-BE49-F238E27FC236}">
                <a16:creationId xmlns:a16="http://schemas.microsoft.com/office/drawing/2014/main" id="{44323257-D210-FE9F-D2AD-73FC430542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0CA6F85-4CC8-290C-01B8-C136CDE55D80}"/>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3899868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FD2E6F4-8E40-2FF2-9A6D-3DF4A255681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2CFB5D9-1CAF-50A4-D03F-902BED4FA61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798C7F7-3CD3-5D21-2E7E-457B8D8A558E}"/>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5" name="フッター プレースホルダー 4">
            <a:extLst>
              <a:ext uri="{FF2B5EF4-FFF2-40B4-BE49-F238E27FC236}">
                <a16:creationId xmlns:a16="http://schemas.microsoft.com/office/drawing/2014/main" id="{8BE3958B-419E-E12B-6823-1F2E1FC431E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29D9AD3-CC1E-086F-4E94-2B0F8A043F6F}"/>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427246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287B06-4371-8695-3E44-07715AEDB76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266665D-CB9F-689C-6410-0061F5DCA97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1435759-601D-7A9E-6656-7A73A083FDAB}"/>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5" name="フッター プレースホルダー 4">
            <a:extLst>
              <a:ext uri="{FF2B5EF4-FFF2-40B4-BE49-F238E27FC236}">
                <a16:creationId xmlns:a16="http://schemas.microsoft.com/office/drawing/2014/main" id="{A745ED5C-961E-54FC-1CFF-855B5E3409A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CEE365F-73C8-FCD1-8194-9DE67EDB2A73}"/>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201864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3D65A0-2C9F-3DBE-6CFD-504E9898AC7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4BCBBB-D967-842E-3DB3-FB29895C63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2C80EE4-3D15-1CF8-A416-1503791360F3}"/>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5" name="フッター プレースホルダー 4">
            <a:extLst>
              <a:ext uri="{FF2B5EF4-FFF2-40B4-BE49-F238E27FC236}">
                <a16:creationId xmlns:a16="http://schemas.microsoft.com/office/drawing/2014/main" id="{AB15A849-7899-CA27-EDFD-7D9F5AFEEC9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5498C3-BE0D-23B5-0BC6-E811132D2C24}"/>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401703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4BE2CE-D6A5-684C-F12D-78FB25349AA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66F686-491F-32EA-B175-40CE37F507F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1F2EC77-F2C9-668D-D8D6-3018F2A7246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61E14AE-4797-A375-F817-428F1FBFA91C}"/>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6" name="フッター プレースホルダー 5">
            <a:extLst>
              <a:ext uri="{FF2B5EF4-FFF2-40B4-BE49-F238E27FC236}">
                <a16:creationId xmlns:a16="http://schemas.microsoft.com/office/drawing/2014/main" id="{725AD940-AD1F-BA77-2A82-14422B94F8C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105C58C-65B9-531C-D53C-2D1050AB61B5}"/>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2297508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EAD440-F784-3FEC-5AD3-060771694E6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2015B0C-FAA4-3845-9BA8-6855C2D60E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B082A1-DE88-329B-34E1-D0F63AB7765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0257C87-C416-1665-F0FE-EC75909530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C85B467-D710-DED5-E1B3-8973055B8A0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F528C6A-3296-77FE-A42A-587F59A75321}"/>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8" name="フッター プレースホルダー 7">
            <a:extLst>
              <a:ext uri="{FF2B5EF4-FFF2-40B4-BE49-F238E27FC236}">
                <a16:creationId xmlns:a16="http://schemas.microsoft.com/office/drawing/2014/main" id="{4AA09669-6E7A-F0F7-4AB7-9E8B7ED5DEF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32B227D-5C8B-A384-57D1-4CFD5850D9AA}"/>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501627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14DBA4-9356-5B22-A39C-F79FD9F98C5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5F65A1E-80A2-4837-797E-93B07A9DD5D5}"/>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4" name="フッター プレースホルダー 3">
            <a:extLst>
              <a:ext uri="{FF2B5EF4-FFF2-40B4-BE49-F238E27FC236}">
                <a16:creationId xmlns:a16="http://schemas.microsoft.com/office/drawing/2014/main" id="{7735C0CE-6110-B226-44A1-C6DB19F73D8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DD52CAD-5A98-D513-9EC7-980968DDF4A4}"/>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2607186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B026A9C-BE1C-BEF9-7AE4-2CC6475AE5EA}"/>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3" name="フッター プレースホルダー 2">
            <a:extLst>
              <a:ext uri="{FF2B5EF4-FFF2-40B4-BE49-F238E27FC236}">
                <a16:creationId xmlns:a16="http://schemas.microsoft.com/office/drawing/2014/main" id="{46529F3C-C178-60AF-F84E-7CD2CFBA58F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D46A450-B967-E10C-72E3-49492E9729C4}"/>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067195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DD086-1191-5B31-61D1-222B935B1DB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8A8EFB-716F-FA9C-B617-123D0607BC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0D5119C-6CA4-5FF1-D9E2-1198526E15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6430793-A99D-E905-499A-F699FCDCA53D}"/>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6" name="フッター プレースホルダー 5">
            <a:extLst>
              <a:ext uri="{FF2B5EF4-FFF2-40B4-BE49-F238E27FC236}">
                <a16:creationId xmlns:a16="http://schemas.microsoft.com/office/drawing/2014/main" id="{8B3DBC89-F852-C13F-076E-FF2333A5457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053AB2-4A1E-D765-131A-1FEDBEE25C93}"/>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607593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F428FD-5D39-86F4-108B-F9924617D72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74BEB27-7C82-EECB-0976-3845A0B8BD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D7E81A9-CB4F-FCBB-3FFD-120F408C55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BF560E-14C5-4C39-75A9-2321C22A4893}"/>
              </a:ext>
            </a:extLst>
          </p:cNvPr>
          <p:cNvSpPr>
            <a:spLocks noGrp="1"/>
          </p:cNvSpPr>
          <p:nvPr>
            <p:ph type="dt" sz="half" idx="10"/>
          </p:nvPr>
        </p:nvSpPr>
        <p:spPr/>
        <p:txBody>
          <a:bodyPr/>
          <a:lstStyle/>
          <a:p>
            <a:fld id="{37F63493-5886-D947-8D2E-CF6A87FA427F}" type="datetimeFigureOut">
              <a:t>2026/4/1</a:t>
            </a:fld>
            <a:endParaRPr kumimoji="1" lang="ja-JP" altLang="en-US"/>
          </a:p>
        </p:txBody>
      </p:sp>
      <p:sp>
        <p:nvSpPr>
          <p:cNvPr id="6" name="フッター プレースホルダー 5">
            <a:extLst>
              <a:ext uri="{FF2B5EF4-FFF2-40B4-BE49-F238E27FC236}">
                <a16:creationId xmlns:a16="http://schemas.microsoft.com/office/drawing/2014/main" id="{EDB1F162-2FE5-65D7-D41A-E8A7C33A01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3A25FCF-3E4A-7305-6738-4062B12CBD54}"/>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105634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68F20BB-CD35-B569-4187-16C485B90C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54EA723-C41C-5724-68E6-15B2144600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AB94E6F-A14B-BED8-2288-85EFBE544C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F63493-5886-D947-8D2E-CF6A87FA427F}" type="datetimeFigureOut">
              <a:t>2026/4/1</a:t>
            </a:fld>
            <a:endParaRPr kumimoji="1" lang="ja-JP" altLang="en-US"/>
          </a:p>
        </p:txBody>
      </p:sp>
      <p:sp>
        <p:nvSpPr>
          <p:cNvPr id="5" name="フッター プレースホルダー 4">
            <a:extLst>
              <a:ext uri="{FF2B5EF4-FFF2-40B4-BE49-F238E27FC236}">
                <a16:creationId xmlns:a16="http://schemas.microsoft.com/office/drawing/2014/main" id="{1486ABCA-075F-EDC6-EDA8-D9C7E18485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DC1CA99-F0DA-015A-19D2-DFF23DE573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74F3BC-DA9B-5D41-AD74-37542148D2D8}" type="slidenum">
              <a:t>‹#›</a:t>
            </a:fld>
            <a:endParaRPr kumimoji="1" lang="ja-JP" altLang="en-US"/>
          </a:p>
        </p:txBody>
      </p:sp>
    </p:spTree>
    <p:extLst>
      <p:ext uri="{BB962C8B-B14F-4D97-AF65-F5344CB8AC3E}">
        <p14:creationId xmlns:p14="http://schemas.microsoft.com/office/powerpoint/2010/main" val="2478925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osaka-u.ac.jp/ja/research/files/e30yqd"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A74405-5A1A-37E0-6034-59D49E0D494E}"/>
              </a:ext>
            </a:extLst>
          </p:cNvPr>
          <p:cNvSpPr>
            <a:spLocks noGrp="1"/>
          </p:cNvSpPr>
          <p:nvPr>
            <p:ph type="ctrTitle"/>
          </p:nvPr>
        </p:nvSpPr>
        <p:spPr>
          <a:xfrm>
            <a:off x="1524000" y="1854201"/>
            <a:ext cx="9144000" cy="1655762"/>
          </a:xfrm>
        </p:spPr>
        <p:txBody>
          <a:bodyPr anchor="ctr">
            <a:normAutofit/>
          </a:bodyPr>
          <a:lstStyle/>
          <a:p>
            <a:r>
              <a:rPr lang="ja-JP" altLang="en-US" sz="3600">
                <a:latin typeface="UD Digi Kyokasho NK-R" panose="02020400000000000000" pitchFamily="18" charset="-128"/>
                <a:ea typeface="UD Digi Kyokasho NK-R" panose="02020400000000000000" pitchFamily="18" charset="-128"/>
              </a:rPr>
              <a:t>エスノグラフィの研究データ管理入門</a:t>
            </a:r>
            <a:endParaRPr kumimoji="1" lang="ja-JP" altLang="en-US" sz="3600">
              <a:latin typeface="UD Digi Kyokasho NK-R" panose="02020400000000000000" pitchFamily="18" charset="-128"/>
              <a:ea typeface="UD Digi Kyokasho NK-R" panose="02020400000000000000" pitchFamily="18" charset="-128"/>
            </a:endParaRPr>
          </a:p>
        </p:txBody>
      </p:sp>
      <p:sp>
        <p:nvSpPr>
          <p:cNvPr id="3" name="字幕 2">
            <a:extLst>
              <a:ext uri="{FF2B5EF4-FFF2-40B4-BE49-F238E27FC236}">
                <a16:creationId xmlns:a16="http://schemas.microsoft.com/office/drawing/2014/main" id="{2F95FF6D-99B5-8049-FB84-33CF5942A11B}"/>
              </a:ext>
            </a:extLst>
          </p:cNvPr>
          <p:cNvSpPr>
            <a:spLocks noGrp="1"/>
          </p:cNvSpPr>
          <p:nvPr>
            <p:ph type="subTitle" idx="1"/>
          </p:nvPr>
        </p:nvSpPr>
        <p:spPr>
          <a:xfrm>
            <a:off x="1524000" y="3152073"/>
            <a:ext cx="9144000" cy="715780"/>
          </a:xfrm>
        </p:spPr>
        <p:txBody>
          <a:bodyPr anchor="ctr">
            <a:normAutofit/>
          </a:bodyPr>
          <a:lstStyle/>
          <a:p>
            <a:r>
              <a:rPr lang="ja-JP" altLang="en-US" sz="2800" b="1">
                <a:effectLst/>
                <a:latin typeface="UD Digi Kyokasho NK-R" panose="02020400000000000000" pitchFamily="18" charset="-128"/>
                <a:ea typeface="UD Digi Kyokasho NK-R" panose="02020400000000000000" pitchFamily="18" charset="-128"/>
                <a:cs typeface="Arial" panose="020B0604020202020204" pitchFamily="34" charset="0"/>
              </a:rPr>
              <a:t>オープンサイエンス時代のなかで</a:t>
            </a:r>
            <a:endParaRPr kumimoji="1" lang="ja-JP" altLang="en-US" sz="3600">
              <a:latin typeface="UD Digi Kyokasho NK-R" panose="02020400000000000000" pitchFamily="18" charset="-128"/>
              <a:ea typeface="UD Digi Kyokasho NK-R" panose="02020400000000000000" pitchFamily="18" charset="-128"/>
            </a:endParaRPr>
          </a:p>
        </p:txBody>
      </p:sp>
      <p:sp>
        <p:nvSpPr>
          <p:cNvPr id="4" name="テキスト ボックス 3">
            <a:extLst>
              <a:ext uri="{FF2B5EF4-FFF2-40B4-BE49-F238E27FC236}">
                <a16:creationId xmlns:a16="http://schemas.microsoft.com/office/drawing/2014/main" id="{A1BDE18C-757F-CE3C-E5C6-3B5A34A71557}"/>
              </a:ext>
            </a:extLst>
          </p:cNvPr>
          <p:cNvSpPr txBox="1"/>
          <p:nvPr/>
        </p:nvSpPr>
        <p:spPr>
          <a:xfrm>
            <a:off x="7135318" y="5089306"/>
            <a:ext cx="4570482" cy="369332"/>
          </a:xfrm>
          <a:prstGeom prst="rect">
            <a:avLst/>
          </a:prstGeom>
          <a:noFill/>
        </p:spPr>
        <p:txBody>
          <a:bodyPr wrap="none" rtlCol="0">
            <a:spAutoFit/>
          </a:bodyPr>
          <a:lstStyle/>
          <a:p>
            <a:pPr algn="r"/>
            <a:r>
              <a:rPr lang="ja-JP" altLang="en-US" b="1"/>
              <a:t>人間科学研究科　人類学／科学技術と文化</a:t>
            </a:r>
            <a:endParaRPr kumimoji="1" lang="ja-JP" altLang="en-US" b="1"/>
          </a:p>
        </p:txBody>
      </p:sp>
      <p:sp>
        <p:nvSpPr>
          <p:cNvPr id="5" name="テキスト ボックス 4">
            <a:extLst>
              <a:ext uri="{FF2B5EF4-FFF2-40B4-BE49-F238E27FC236}">
                <a16:creationId xmlns:a16="http://schemas.microsoft.com/office/drawing/2014/main" id="{16DCAC5D-B5AC-C0E7-88E4-CE4A420C0033}"/>
              </a:ext>
            </a:extLst>
          </p:cNvPr>
          <p:cNvSpPr txBox="1"/>
          <p:nvPr/>
        </p:nvSpPr>
        <p:spPr>
          <a:xfrm>
            <a:off x="8981977" y="4546750"/>
            <a:ext cx="2723823" cy="369332"/>
          </a:xfrm>
          <a:prstGeom prst="rect">
            <a:avLst/>
          </a:prstGeom>
          <a:noFill/>
        </p:spPr>
        <p:txBody>
          <a:bodyPr wrap="none" rtlCol="0">
            <a:spAutoFit/>
          </a:bodyPr>
          <a:lstStyle/>
          <a:p>
            <a:pPr algn="r"/>
            <a:r>
              <a:rPr kumimoji="1" lang="ja-JP" altLang="en-US" b="1"/>
              <a:t>附属図書館　研究開発室</a:t>
            </a:r>
          </a:p>
        </p:txBody>
      </p:sp>
      <p:sp>
        <p:nvSpPr>
          <p:cNvPr id="6" name="テキスト ボックス 5">
            <a:extLst>
              <a:ext uri="{FF2B5EF4-FFF2-40B4-BE49-F238E27FC236}">
                <a16:creationId xmlns:a16="http://schemas.microsoft.com/office/drawing/2014/main" id="{19642859-FAD7-4632-E564-DA7B07ADD2A8}"/>
              </a:ext>
            </a:extLst>
          </p:cNvPr>
          <p:cNvSpPr txBox="1"/>
          <p:nvPr/>
        </p:nvSpPr>
        <p:spPr>
          <a:xfrm>
            <a:off x="130039" y="89409"/>
            <a:ext cx="1284326" cy="369332"/>
          </a:xfrm>
          <a:prstGeom prst="rect">
            <a:avLst/>
          </a:prstGeom>
          <a:solidFill>
            <a:schemeClr val="accent2">
              <a:lumMod val="20000"/>
              <a:lumOff val="80000"/>
            </a:schemeClr>
          </a:solidFill>
        </p:spPr>
        <p:txBody>
          <a:bodyPr wrap="none" rtlCol="0">
            <a:spAutoFit/>
          </a:bodyPr>
          <a:lstStyle/>
          <a:p>
            <a:r>
              <a:rPr lang="en-US" altLang="ja-JP" b="1" dirty="0">
                <a:latin typeface="UD Digi Kyokasho NK-R" panose="02020400000000000000" pitchFamily="18" charset="-128"/>
                <a:ea typeface="UD Digi Kyokasho NK-R" panose="02020400000000000000" pitchFamily="18" charset="-128"/>
              </a:rPr>
              <a:t>2026</a:t>
            </a:r>
            <a:r>
              <a:rPr lang="ja-JP" altLang="en-US" b="1">
                <a:latin typeface="UD Digi Kyokasho NK-R" panose="02020400000000000000" pitchFamily="18" charset="-128"/>
                <a:ea typeface="UD Digi Kyokasho NK-R" panose="02020400000000000000" pitchFamily="18" charset="-128"/>
              </a:rPr>
              <a:t>年度</a:t>
            </a:r>
          </a:p>
        </p:txBody>
      </p:sp>
      <p:sp>
        <p:nvSpPr>
          <p:cNvPr id="7" name="テキスト ボックス 6">
            <a:extLst>
              <a:ext uri="{FF2B5EF4-FFF2-40B4-BE49-F238E27FC236}">
                <a16:creationId xmlns:a16="http://schemas.microsoft.com/office/drawing/2014/main" id="{5FB10C9E-77A2-42CF-1CFF-59D29348A385}"/>
              </a:ext>
            </a:extLst>
          </p:cNvPr>
          <p:cNvSpPr txBox="1"/>
          <p:nvPr/>
        </p:nvSpPr>
        <p:spPr>
          <a:xfrm>
            <a:off x="0" y="6510814"/>
            <a:ext cx="11984303" cy="307777"/>
          </a:xfrm>
          <a:prstGeom prst="rect">
            <a:avLst/>
          </a:prstGeom>
          <a:noFill/>
        </p:spPr>
        <p:txBody>
          <a:bodyPr wrap="square" rtlCol="0">
            <a:spAutoFit/>
          </a:bodyPr>
          <a:lstStyle/>
          <a:p>
            <a:r>
              <a:rPr kumimoji="1" lang="ja-JP" altLang="en-US" sz="1400" b="1">
                <a:latin typeface="Yu Gothic Light" panose="020B0300000000000000" pitchFamily="34" charset="-128"/>
                <a:ea typeface="Yu Gothic Light" panose="020B0300000000000000" pitchFamily="34" charset="-128"/>
              </a:rPr>
              <a:t>本教材は文部科学省「</a:t>
            </a:r>
            <a:r>
              <a:rPr kumimoji="1" lang="en-US" altLang="ja-JP" sz="1400" b="1" dirty="0">
                <a:latin typeface="Yu Gothic Light" panose="020B0300000000000000" pitchFamily="34" charset="-128"/>
                <a:ea typeface="Yu Gothic Light" panose="020B0300000000000000" pitchFamily="34" charset="-128"/>
              </a:rPr>
              <a:t>AI</a:t>
            </a:r>
            <a:r>
              <a:rPr kumimoji="1" lang="ja-JP" altLang="en-US" sz="1400" b="1">
                <a:latin typeface="Yu Gothic Light" panose="020B0300000000000000" pitchFamily="34" charset="-128"/>
                <a:ea typeface="Yu Gothic Light" panose="020B0300000000000000" pitchFamily="34" charset="-128"/>
              </a:rPr>
              <a:t>等の活用を推進する研究データエコシステム構築事業」における研究データ管理教材実践編として作成されました</a:t>
            </a:r>
          </a:p>
        </p:txBody>
      </p:sp>
      <p:cxnSp>
        <p:nvCxnSpPr>
          <p:cNvPr id="9" name="直線コネクタ 8">
            <a:extLst>
              <a:ext uri="{FF2B5EF4-FFF2-40B4-BE49-F238E27FC236}">
                <a16:creationId xmlns:a16="http://schemas.microsoft.com/office/drawing/2014/main" id="{E7E48EC1-FD40-7A98-95C2-99B87B0DF2A2}"/>
              </a:ext>
            </a:extLst>
          </p:cNvPr>
          <p:cNvCxnSpPr>
            <a:cxnSpLocks/>
          </p:cNvCxnSpPr>
          <p:nvPr/>
        </p:nvCxnSpPr>
        <p:spPr>
          <a:xfrm>
            <a:off x="1657150" y="3060834"/>
            <a:ext cx="8877701"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66468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1A541-6EBE-3638-3A61-CF468CB152B9}"/>
            </a:ext>
          </a:extLst>
        </p:cNvPr>
        <p:cNvGrpSpPr/>
        <p:nvPr/>
      </p:nvGrpSpPr>
      <p:grpSpPr>
        <a:xfrm>
          <a:off x="0" y="0"/>
          <a:ext cx="0" cy="0"/>
          <a:chOff x="0" y="0"/>
          <a:chExt cx="0" cy="0"/>
        </a:xfrm>
      </p:grpSpPr>
      <p:sp>
        <p:nvSpPr>
          <p:cNvPr id="6" name="ドーナツ 5">
            <a:extLst>
              <a:ext uri="{FF2B5EF4-FFF2-40B4-BE49-F238E27FC236}">
                <a16:creationId xmlns:a16="http://schemas.microsoft.com/office/drawing/2014/main" id="{3A433B58-75F9-C5A9-5857-E307E3A7201D}"/>
              </a:ext>
            </a:extLst>
          </p:cNvPr>
          <p:cNvSpPr/>
          <p:nvPr/>
        </p:nvSpPr>
        <p:spPr>
          <a:xfrm>
            <a:off x="5747146" y="4315326"/>
            <a:ext cx="840140" cy="832264"/>
          </a:xfrm>
          <a:prstGeom prst="donu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ドーナツ 6">
            <a:extLst>
              <a:ext uri="{FF2B5EF4-FFF2-40B4-BE49-F238E27FC236}">
                <a16:creationId xmlns:a16="http://schemas.microsoft.com/office/drawing/2014/main" id="{59DB60AC-AEB9-1943-B315-168C90073DD5}"/>
              </a:ext>
            </a:extLst>
          </p:cNvPr>
          <p:cNvSpPr/>
          <p:nvPr/>
        </p:nvSpPr>
        <p:spPr>
          <a:xfrm>
            <a:off x="8898246" y="4093204"/>
            <a:ext cx="840140" cy="832264"/>
          </a:xfrm>
          <a:prstGeom prst="donu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ドーナツ 4">
            <a:extLst>
              <a:ext uri="{FF2B5EF4-FFF2-40B4-BE49-F238E27FC236}">
                <a16:creationId xmlns:a16="http://schemas.microsoft.com/office/drawing/2014/main" id="{F0D1491F-6A78-A80B-DF6C-6DE46B47A8AA}"/>
              </a:ext>
            </a:extLst>
          </p:cNvPr>
          <p:cNvSpPr/>
          <p:nvPr/>
        </p:nvSpPr>
        <p:spPr>
          <a:xfrm>
            <a:off x="6404882" y="5335838"/>
            <a:ext cx="840140" cy="832264"/>
          </a:xfrm>
          <a:prstGeom prst="donu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8" name="図 17" descr="図形&#10;&#10;中程度の精度で自動的に生成された説明">
            <a:extLst>
              <a:ext uri="{FF2B5EF4-FFF2-40B4-BE49-F238E27FC236}">
                <a16:creationId xmlns:a16="http://schemas.microsoft.com/office/drawing/2014/main" id="{A8E3397F-7585-D30B-2364-965734E41F96}"/>
              </a:ext>
            </a:extLst>
          </p:cNvPr>
          <p:cNvPicPr>
            <a:picLocks noChangeAspect="1"/>
          </p:cNvPicPr>
          <p:nvPr/>
        </p:nvPicPr>
        <p:blipFill>
          <a:blip r:embed="rId3"/>
          <a:srcRect l="55560" t="-5055" r="-1586" b="-719"/>
          <a:stretch/>
        </p:blipFill>
        <p:spPr>
          <a:xfrm>
            <a:off x="5252550" y="401527"/>
            <a:ext cx="6697237" cy="5578327"/>
          </a:xfrm>
          <a:prstGeom prst="rect">
            <a:avLst/>
          </a:prstGeom>
        </p:spPr>
      </p:pic>
      <p:sp>
        <p:nvSpPr>
          <p:cNvPr id="8" name="テキスト ボックス 7">
            <a:extLst>
              <a:ext uri="{FF2B5EF4-FFF2-40B4-BE49-F238E27FC236}">
                <a16:creationId xmlns:a16="http://schemas.microsoft.com/office/drawing/2014/main" id="{350C0737-3DF8-E050-885D-D69325DBA981}"/>
              </a:ext>
            </a:extLst>
          </p:cNvPr>
          <p:cNvSpPr txBox="1"/>
          <p:nvPr/>
        </p:nvSpPr>
        <p:spPr>
          <a:xfrm>
            <a:off x="0" y="6396335"/>
            <a:ext cx="12192000" cy="461665"/>
          </a:xfrm>
          <a:prstGeom prst="rect">
            <a:avLst/>
          </a:prstGeom>
          <a:solidFill>
            <a:schemeClr val="bg1">
              <a:lumMod val="85000"/>
            </a:schemeClr>
          </a:solidFill>
        </p:spPr>
        <p:txBody>
          <a:bodyPr wrap="square" rtlCol="0">
            <a:spAutoFit/>
          </a:bodyPr>
          <a:lstStyle/>
          <a:p>
            <a:pPr algn="r"/>
            <a:r>
              <a:rPr lang="ja-JP" altLang="en-US" sz="1200" b="1"/>
              <a:t>＊スプラッドリー</a:t>
            </a:r>
            <a:r>
              <a:rPr lang="en-US" altLang="ja-JP" sz="1200" b="1" dirty="0"/>
              <a:t>, J. 2010『</a:t>
            </a:r>
            <a:r>
              <a:rPr lang="ja-JP" altLang="en-US" sz="1200" b="1"/>
              <a:t>参加観察法入門</a:t>
            </a:r>
            <a:r>
              <a:rPr lang="en-US" altLang="ja-JP" sz="1200" b="1" dirty="0"/>
              <a:t>』</a:t>
            </a:r>
            <a:r>
              <a:rPr lang="ja-JP" altLang="en-US" sz="1200" b="1"/>
              <a:t>田中美恵子・麻原きよみ訳</a:t>
            </a:r>
            <a:r>
              <a:rPr lang="en-US" altLang="ja-JP" sz="1200" b="1" dirty="0"/>
              <a:t>, </a:t>
            </a:r>
            <a:r>
              <a:rPr lang="ja-JP" altLang="en-US" sz="1200" b="1"/>
              <a:t>医学書院</a:t>
            </a:r>
            <a:r>
              <a:rPr lang="en-US" altLang="ja-JP" sz="1200" b="1" dirty="0"/>
              <a:t>, pp. 35-8.</a:t>
            </a:r>
          </a:p>
          <a:p>
            <a:pPr algn="r"/>
            <a:r>
              <a:rPr lang="ja-JP" altLang="en-US" sz="1200" b="1"/>
              <a:t>右図）同上</a:t>
            </a:r>
            <a:r>
              <a:rPr lang="en-US" altLang="ja-JP" sz="1200" b="1" dirty="0"/>
              <a:t>, p.37, </a:t>
            </a:r>
            <a:r>
              <a:rPr lang="ja-JP" altLang="en-US" sz="1200" b="1"/>
              <a:t>図４をもとに作図</a:t>
            </a:r>
            <a:r>
              <a:rPr lang="en-US" altLang="ja-JP" sz="1200" b="1" dirty="0"/>
              <a:t>.</a:t>
            </a:r>
            <a:endParaRPr kumimoji="1" lang="ja-JP" altLang="en-US" sz="1200" b="1"/>
          </a:p>
        </p:txBody>
      </p:sp>
      <p:sp>
        <p:nvSpPr>
          <p:cNvPr id="4" name="テキスト ボックス 3">
            <a:extLst>
              <a:ext uri="{FF2B5EF4-FFF2-40B4-BE49-F238E27FC236}">
                <a16:creationId xmlns:a16="http://schemas.microsoft.com/office/drawing/2014/main" id="{5FB567E1-0602-0BFB-3768-9CC54A4B4A51}"/>
              </a:ext>
            </a:extLst>
          </p:cNvPr>
          <p:cNvSpPr txBox="1"/>
          <p:nvPr/>
        </p:nvSpPr>
        <p:spPr>
          <a:xfrm>
            <a:off x="630630" y="1992132"/>
            <a:ext cx="4829491" cy="3743845"/>
          </a:xfrm>
          <a:prstGeom prst="rect">
            <a:avLst/>
          </a:prstGeom>
          <a:noFill/>
        </p:spPr>
        <p:txBody>
          <a:bodyPr wrap="square" rtlCol="0">
            <a:spAutoFit/>
          </a:bodyPr>
          <a:lstStyle/>
          <a:p>
            <a:pPr marL="0" indent="0" algn="ctr">
              <a:lnSpc>
                <a:spcPct val="150000"/>
              </a:lnSpc>
              <a:buNone/>
            </a:pPr>
            <a:r>
              <a:rPr kumimoji="1" lang="ja-JP" altLang="en-US" sz="2000" b="1" u="sng">
                <a:latin typeface="UD Digi Kyokasho NK-R" panose="02020400000000000000" pitchFamily="18" charset="-128"/>
                <a:ea typeface="UD Digi Kyokasho NK-R" panose="02020400000000000000" pitchFamily="18" charset="-128"/>
              </a:rPr>
              <a:t>研究データを分析する</a:t>
            </a:r>
            <a:endParaRPr kumimoji="1" lang="en-US" altLang="ja-JP" sz="2000" b="1" u="sng" dirty="0">
              <a:latin typeface="UD Digi Kyokasho NK-R" panose="02020400000000000000" pitchFamily="18" charset="-128"/>
              <a:ea typeface="UD Digi Kyokasho NK-R" panose="02020400000000000000" pitchFamily="18" charset="-128"/>
            </a:endParaRPr>
          </a:p>
          <a:p>
            <a:pPr marL="0" indent="0" algn="ctr">
              <a:lnSpc>
                <a:spcPct val="150000"/>
              </a:lnSpc>
              <a:buNone/>
            </a:pPr>
            <a:r>
              <a:rPr lang="ja-JP" altLang="en-US" sz="2000" b="1" u="sng">
                <a:latin typeface="UD Digi Kyokasho NK-R" panose="02020400000000000000" pitchFamily="18" charset="-128"/>
                <a:ea typeface="UD Digi Kyokasho NK-R" panose="02020400000000000000" pitchFamily="18" charset="-128"/>
              </a:rPr>
              <a:t>研究成果を公開する</a:t>
            </a:r>
            <a:endParaRPr kumimoji="1" lang="en-US" altLang="ja-JP" sz="2000" b="1" u="sng" dirty="0">
              <a:latin typeface="UD Digi Kyokasho NK-R" panose="02020400000000000000" pitchFamily="18" charset="-128"/>
              <a:ea typeface="UD Digi Kyokasho NK-R" panose="02020400000000000000" pitchFamily="18" charset="-128"/>
            </a:endParaRPr>
          </a:p>
          <a:p>
            <a:pPr marL="0" indent="0">
              <a:lnSpc>
                <a:spcPct val="150000"/>
              </a:lnSpc>
              <a:buNone/>
            </a:pPr>
            <a:endParaRPr kumimoji="1" lang="en-US" altLang="ja-JP" sz="2000" dirty="0">
              <a:latin typeface="UD Digi Kyokasho NK-R" panose="02020400000000000000" pitchFamily="18" charset="-128"/>
              <a:ea typeface="UD Digi Kyokasho NK-R" panose="02020400000000000000" pitchFamily="18" charset="-128"/>
            </a:endParaRPr>
          </a:p>
          <a:p>
            <a:pPr marL="0" indent="0">
              <a:lnSpc>
                <a:spcPct val="150000"/>
              </a:lnSpc>
              <a:buNone/>
            </a:pPr>
            <a:r>
              <a:rPr kumimoji="1" lang="ja-JP" altLang="en-US" sz="2000">
                <a:latin typeface="UD Digi Kyokasho NK-R" panose="02020400000000000000" pitchFamily="18" charset="-128"/>
                <a:ea typeface="UD Digi Kyokasho NK-R" panose="02020400000000000000" pitchFamily="18" charset="-128"/>
              </a:rPr>
              <a:t>フィールドワークで研究データを収集し記録した後、分析に入る。</a:t>
            </a:r>
            <a:endParaRPr kumimoji="1" lang="en-US" altLang="ja-JP" sz="2000" dirty="0">
              <a:latin typeface="UD Digi Kyokasho NK-R" panose="02020400000000000000" pitchFamily="18" charset="-128"/>
              <a:ea typeface="UD Digi Kyokasho NK-R" panose="02020400000000000000" pitchFamily="18" charset="-128"/>
            </a:endParaRPr>
          </a:p>
          <a:p>
            <a:pPr marL="0" indent="0">
              <a:lnSpc>
                <a:spcPct val="150000"/>
              </a:lnSpc>
              <a:buNone/>
            </a:pPr>
            <a:r>
              <a:rPr kumimoji="1" lang="ja-JP" altLang="en-US" sz="2000">
                <a:latin typeface="UD Digi Kyokasho NK-R" panose="02020400000000000000" pitchFamily="18" charset="-128"/>
                <a:ea typeface="UD Digi Kyokasho NK-R" panose="02020400000000000000" pitchFamily="18" charset="-128"/>
              </a:rPr>
              <a:t>そして研究成果としてエスノグラフィを書く。</a:t>
            </a:r>
            <a:endParaRPr kumimoji="1" lang="en-US" altLang="ja-JP" sz="2000" dirty="0">
              <a:latin typeface="UD Digi Kyokasho NK-R" panose="02020400000000000000" pitchFamily="18" charset="-128"/>
              <a:ea typeface="UD Digi Kyokasho NK-R" panose="02020400000000000000" pitchFamily="18" charset="-128"/>
            </a:endParaRPr>
          </a:p>
          <a:p>
            <a:pPr marL="0" indent="0">
              <a:lnSpc>
                <a:spcPct val="150000"/>
              </a:lnSpc>
              <a:buNone/>
            </a:pPr>
            <a:r>
              <a:rPr kumimoji="1" lang="ja-JP" altLang="en-US" sz="2000">
                <a:latin typeface="UD Digi Kyokasho NK-R" panose="02020400000000000000" pitchFamily="18" charset="-128"/>
                <a:ea typeface="UD Digi Kyokasho NK-R" panose="02020400000000000000" pitchFamily="18" charset="-128"/>
              </a:rPr>
              <a:t>ここで再び研究データの収集が必要になることも多い。</a:t>
            </a:r>
            <a:endParaRPr kumimoji="1" lang="en-US" altLang="ja-JP" sz="2000" dirty="0">
              <a:latin typeface="UD Digi Kyokasho NK-R" panose="02020400000000000000" pitchFamily="18" charset="-128"/>
              <a:ea typeface="UD Digi Kyokasho NK-R" panose="02020400000000000000" pitchFamily="18" charset="-128"/>
            </a:endParaRPr>
          </a:p>
        </p:txBody>
      </p:sp>
      <p:cxnSp>
        <p:nvCxnSpPr>
          <p:cNvPr id="2" name="直線コネクタ 1">
            <a:extLst>
              <a:ext uri="{FF2B5EF4-FFF2-40B4-BE49-F238E27FC236}">
                <a16:creationId xmlns:a16="http://schemas.microsoft.com/office/drawing/2014/main" id="{7E50C7FE-CE00-677C-B8E5-021C1DF91318}"/>
              </a:ext>
            </a:extLst>
          </p:cNvPr>
          <p:cNvCxnSpPr>
            <a:cxnSpLocks/>
          </p:cNvCxnSpPr>
          <p:nvPr/>
        </p:nvCxnSpPr>
        <p:spPr>
          <a:xfrm>
            <a:off x="-1361821" y="1305470"/>
            <a:ext cx="8877701"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3" name="タイトル 1">
            <a:extLst>
              <a:ext uri="{FF2B5EF4-FFF2-40B4-BE49-F238E27FC236}">
                <a16:creationId xmlns:a16="http://schemas.microsoft.com/office/drawing/2014/main" id="{0896535B-FE59-DDC5-66E9-636AB6C5D833}"/>
              </a:ext>
            </a:extLst>
          </p:cNvPr>
          <p:cNvSpPr>
            <a:spLocks noGrp="1"/>
          </p:cNvSpPr>
          <p:nvPr>
            <p:ph type="title"/>
          </p:nvPr>
        </p:nvSpPr>
        <p:spPr>
          <a:xfrm>
            <a:off x="838200" y="365125"/>
            <a:ext cx="10515600" cy="1325563"/>
          </a:xfrm>
        </p:spPr>
        <p:txBody>
          <a:bodyPr>
            <a:normAutofit/>
          </a:bodyPr>
          <a:lstStyle/>
          <a:p>
            <a:r>
              <a:rPr lang="ja-JP" altLang="en-US" sz="3600">
                <a:latin typeface="UD Digi Kyokasho NK-R" panose="02020400000000000000" pitchFamily="18" charset="-128"/>
                <a:ea typeface="UD Digi Kyokasho NK-R" panose="02020400000000000000" pitchFamily="18" charset="-128"/>
                <a:cs typeface="Arial" panose="020B0604020202020204" pitchFamily="34" charset="0"/>
              </a:rPr>
              <a:t>エスノグラフィの研究ライフサイクル</a:t>
            </a:r>
            <a:r>
              <a:rPr lang="ja-JP" altLang="ja-JP" sz="3600">
                <a:effectLst/>
                <a:latin typeface="UD Digi Kyokasho NK-R" panose="02020400000000000000" pitchFamily="18" charset="-128"/>
                <a:ea typeface="UD Digi Kyokasho NK-R" panose="02020400000000000000" pitchFamily="18" charset="-128"/>
              </a:rPr>
              <a:t> </a:t>
            </a:r>
            <a:endParaRPr kumimoji="1" lang="ja-JP" altLang="en-US" sz="3600">
              <a:latin typeface="UD Digi Kyokasho NK-R" panose="02020400000000000000" pitchFamily="18" charset="-128"/>
              <a:ea typeface="UD Digi Kyokasho NK-R" panose="02020400000000000000" pitchFamily="18" charset="-128"/>
            </a:endParaRPr>
          </a:p>
        </p:txBody>
      </p:sp>
    </p:spTree>
    <p:extLst>
      <p:ext uri="{BB962C8B-B14F-4D97-AF65-F5344CB8AC3E}">
        <p14:creationId xmlns:p14="http://schemas.microsoft.com/office/powerpoint/2010/main" val="1096721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7238A-713F-7EC4-4FB6-520CCF3AD63B}"/>
            </a:ext>
          </a:extLst>
        </p:cNvPr>
        <p:cNvGrpSpPr/>
        <p:nvPr/>
      </p:nvGrpSpPr>
      <p:grpSpPr>
        <a:xfrm>
          <a:off x="0" y="0"/>
          <a:ext cx="0" cy="0"/>
          <a:chOff x="0" y="0"/>
          <a:chExt cx="0" cy="0"/>
        </a:xfrm>
      </p:grpSpPr>
      <p:sp>
        <p:nvSpPr>
          <p:cNvPr id="7" name="ドーナツ 6">
            <a:extLst>
              <a:ext uri="{FF2B5EF4-FFF2-40B4-BE49-F238E27FC236}">
                <a16:creationId xmlns:a16="http://schemas.microsoft.com/office/drawing/2014/main" id="{9A01DA6D-06DE-0834-03D6-F396CE49DF3B}"/>
              </a:ext>
            </a:extLst>
          </p:cNvPr>
          <p:cNvSpPr/>
          <p:nvPr/>
        </p:nvSpPr>
        <p:spPr>
          <a:xfrm>
            <a:off x="5743385" y="4308574"/>
            <a:ext cx="840140" cy="832264"/>
          </a:xfrm>
          <a:prstGeom prst="donu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8" name="図 17" descr="図形&#10;&#10;中程度の精度で自動的に生成された説明">
            <a:extLst>
              <a:ext uri="{FF2B5EF4-FFF2-40B4-BE49-F238E27FC236}">
                <a16:creationId xmlns:a16="http://schemas.microsoft.com/office/drawing/2014/main" id="{EBC2F6EA-1161-85CC-3E9A-A286C13F4ED3}"/>
              </a:ext>
            </a:extLst>
          </p:cNvPr>
          <p:cNvPicPr>
            <a:picLocks noChangeAspect="1"/>
          </p:cNvPicPr>
          <p:nvPr/>
        </p:nvPicPr>
        <p:blipFill>
          <a:blip r:embed="rId3"/>
          <a:srcRect l="55560" t="-5055" r="-1586" b="-719"/>
          <a:stretch/>
        </p:blipFill>
        <p:spPr>
          <a:xfrm>
            <a:off x="5252550" y="401527"/>
            <a:ext cx="6697237" cy="5578327"/>
          </a:xfrm>
          <a:prstGeom prst="rect">
            <a:avLst/>
          </a:prstGeom>
        </p:spPr>
      </p:pic>
      <p:sp>
        <p:nvSpPr>
          <p:cNvPr id="8" name="テキスト ボックス 7">
            <a:extLst>
              <a:ext uri="{FF2B5EF4-FFF2-40B4-BE49-F238E27FC236}">
                <a16:creationId xmlns:a16="http://schemas.microsoft.com/office/drawing/2014/main" id="{1D753874-2B66-F139-EB42-6337A38C74B8}"/>
              </a:ext>
            </a:extLst>
          </p:cNvPr>
          <p:cNvSpPr txBox="1"/>
          <p:nvPr/>
        </p:nvSpPr>
        <p:spPr>
          <a:xfrm>
            <a:off x="0" y="6396335"/>
            <a:ext cx="12192000" cy="461665"/>
          </a:xfrm>
          <a:prstGeom prst="rect">
            <a:avLst/>
          </a:prstGeom>
          <a:solidFill>
            <a:schemeClr val="bg1">
              <a:lumMod val="85000"/>
            </a:schemeClr>
          </a:solidFill>
        </p:spPr>
        <p:txBody>
          <a:bodyPr wrap="square" rtlCol="0">
            <a:spAutoFit/>
          </a:bodyPr>
          <a:lstStyle/>
          <a:p>
            <a:pPr algn="r"/>
            <a:r>
              <a:rPr lang="ja-JP" altLang="en-US" sz="1200" b="1"/>
              <a:t>＊スプラッドリー</a:t>
            </a:r>
            <a:r>
              <a:rPr lang="en-US" altLang="ja-JP" sz="1200" b="1" dirty="0"/>
              <a:t>, J. 2010『</a:t>
            </a:r>
            <a:r>
              <a:rPr lang="ja-JP" altLang="en-US" sz="1200" b="1"/>
              <a:t>参加観察法入門</a:t>
            </a:r>
            <a:r>
              <a:rPr lang="en-US" altLang="ja-JP" sz="1200" b="1" dirty="0"/>
              <a:t>』</a:t>
            </a:r>
            <a:r>
              <a:rPr lang="ja-JP" altLang="en-US" sz="1200" b="1"/>
              <a:t>田中美恵子・麻原きよみ訳</a:t>
            </a:r>
            <a:r>
              <a:rPr lang="en-US" altLang="ja-JP" sz="1200" b="1" dirty="0"/>
              <a:t>, </a:t>
            </a:r>
            <a:r>
              <a:rPr lang="ja-JP" altLang="en-US" sz="1200" b="1"/>
              <a:t>医学書院</a:t>
            </a:r>
            <a:r>
              <a:rPr lang="en-US" altLang="ja-JP" sz="1200" b="1" dirty="0"/>
              <a:t>, pp. 35-8.</a:t>
            </a:r>
          </a:p>
          <a:p>
            <a:pPr algn="r"/>
            <a:r>
              <a:rPr lang="ja-JP" altLang="en-US" sz="1200" b="1"/>
              <a:t>右図）同上</a:t>
            </a:r>
            <a:r>
              <a:rPr lang="en-US" altLang="ja-JP" sz="1200" b="1" dirty="0"/>
              <a:t>, p.37, </a:t>
            </a:r>
            <a:r>
              <a:rPr lang="ja-JP" altLang="en-US" sz="1200" b="1"/>
              <a:t>図４をもとに作図</a:t>
            </a:r>
            <a:r>
              <a:rPr lang="en-US" altLang="ja-JP" sz="1200" b="1" dirty="0"/>
              <a:t>.</a:t>
            </a:r>
            <a:endParaRPr kumimoji="1" lang="ja-JP" altLang="en-US" sz="1200" b="1"/>
          </a:p>
        </p:txBody>
      </p:sp>
      <p:sp>
        <p:nvSpPr>
          <p:cNvPr id="4" name="テキスト ボックス 3">
            <a:extLst>
              <a:ext uri="{FF2B5EF4-FFF2-40B4-BE49-F238E27FC236}">
                <a16:creationId xmlns:a16="http://schemas.microsoft.com/office/drawing/2014/main" id="{264837F9-3B84-64DB-E332-94609D2A950C}"/>
              </a:ext>
            </a:extLst>
          </p:cNvPr>
          <p:cNvSpPr txBox="1"/>
          <p:nvPr/>
        </p:nvSpPr>
        <p:spPr>
          <a:xfrm>
            <a:off x="401806" y="2957302"/>
            <a:ext cx="5350445" cy="512256"/>
          </a:xfrm>
          <a:prstGeom prst="rect">
            <a:avLst/>
          </a:prstGeom>
          <a:noFill/>
        </p:spPr>
        <p:txBody>
          <a:bodyPr wrap="square" rtlCol="0">
            <a:spAutoFit/>
          </a:bodyPr>
          <a:lstStyle/>
          <a:p>
            <a:pPr marL="0" indent="0" algn="ctr">
              <a:lnSpc>
                <a:spcPct val="150000"/>
              </a:lnSpc>
              <a:buNone/>
            </a:pPr>
            <a:r>
              <a:rPr kumimoji="1" lang="ja-JP" altLang="en-US" sz="2000">
                <a:latin typeface="UD Digi Kyokasho NK-R" panose="02020400000000000000" pitchFamily="18" charset="-128"/>
                <a:ea typeface="UD Digi Kyokasho NK-R" panose="02020400000000000000" pitchFamily="18" charset="-128"/>
              </a:rPr>
              <a:t>再びエスノグラフィの研究ライフサイクルが回る</a:t>
            </a:r>
            <a:endParaRPr lang="ja-JP" altLang="en-US" sz="2000">
              <a:latin typeface="UD Digi Kyokasho NK-R" panose="02020400000000000000" pitchFamily="18" charset="-128"/>
              <a:ea typeface="UD Digi Kyokasho NK-R" panose="02020400000000000000" pitchFamily="18" charset="-128"/>
            </a:endParaRPr>
          </a:p>
        </p:txBody>
      </p:sp>
      <p:cxnSp>
        <p:nvCxnSpPr>
          <p:cNvPr id="2" name="直線コネクタ 1">
            <a:extLst>
              <a:ext uri="{FF2B5EF4-FFF2-40B4-BE49-F238E27FC236}">
                <a16:creationId xmlns:a16="http://schemas.microsoft.com/office/drawing/2014/main" id="{A42C6DE5-1F46-C5A5-DAAB-69C9F4BD7332}"/>
              </a:ext>
            </a:extLst>
          </p:cNvPr>
          <p:cNvCxnSpPr>
            <a:cxnSpLocks/>
          </p:cNvCxnSpPr>
          <p:nvPr/>
        </p:nvCxnSpPr>
        <p:spPr>
          <a:xfrm>
            <a:off x="-1361821" y="1305470"/>
            <a:ext cx="8877701"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3" name="タイトル 1">
            <a:extLst>
              <a:ext uri="{FF2B5EF4-FFF2-40B4-BE49-F238E27FC236}">
                <a16:creationId xmlns:a16="http://schemas.microsoft.com/office/drawing/2014/main" id="{5C8A8BC8-6D95-9866-7954-BB2DF954924F}"/>
              </a:ext>
            </a:extLst>
          </p:cNvPr>
          <p:cNvSpPr>
            <a:spLocks noGrp="1"/>
          </p:cNvSpPr>
          <p:nvPr>
            <p:ph type="title"/>
          </p:nvPr>
        </p:nvSpPr>
        <p:spPr>
          <a:xfrm>
            <a:off x="838200" y="365125"/>
            <a:ext cx="10515600" cy="1325563"/>
          </a:xfrm>
        </p:spPr>
        <p:txBody>
          <a:bodyPr>
            <a:normAutofit/>
          </a:bodyPr>
          <a:lstStyle/>
          <a:p>
            <a:r>
              <a:rPr lang="ja-JP" altLang="en-US" sz="3600">
                <a:latin typeface="UD Digi Kyokasho NK-R" panose="02020400000000000000" pitchFamily="18" charset="-128"/>
                <a:ea typeface="UD Digi Kyokasho NK-R" panose="02020400000000000000" pitchFamily="18" charset="-128"/>
                <a:cs typeface="Arial" panose="020B0604020202020204" pitchFamily="34" charset="0"/>
              </a:rPr>
              <a:t>エスノグラフィの研究ライフサイクル</a:t>
            </a:r>
            <a:r>
              <a:rPr lang="ja-JP" altLang="ja-JP" sz="3600">
                <a:effectLst/>
                <a:latin typeface="UD Digi Kyokasho NK-R" panose="02020400000000000000" pitchFamily="18" charset="-128"/>
                <a:ea typeface="UD Digi Kyokasho NK-R" panose="02020400000000000000" pitchFamily="18" charset="-128"/>
              </a:rPr>
              <a:t> </a:t>
            </a:r>
            <a:endParaRPr kumimoji="1" lang="ja-JP" altLang="en-US" sz="3600">
              <a:latin typeface="UD Digi Kyokasho NK-R" panose="02020400000000000000" pitchFamily="18" charset="-128"/>
              <a:ea typeface="UD Digi Kyokasho NK-R" panose="02020400000000000000" pitchFamily="18" charset="-128"/>
            </a:endParaRPr>
          </a:p>
        </p:txBody>
      </p:sp>
    </p:spTree>
    <p:extLst>
      <p:ext uri="{BB962C8B-B14F-4D97-AF65-F5344CB8AC3E}">
        <p14:creationId xmlns:p14="http://schemas.microsoft.com/office/powerpoint/2010/main" val="2633679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5F3F61-40B4-CA7F-77A8-A13A11E825F0}"/>
              </a:ext>
            </a:extLst>
          </p:cNvPr>
          <p:cNvSpPr>
            <a:spLocks noGrp="1"/>
          </p:cNvSpPr>
          <p:nvPr>
            <p:ph type="title"/>
          </p:nvPr>
        </p:nvSpPr>
        <p:spPr/>
        <p:txBody>
          <a:bodyPr>
            <a:normAutofit/>
          </a:bodyPr>
          <a:lstStyle/>
          <a:p>
            <a:r>
              <a:rPr lang="ja-JP" altLang="ja-JP" sz="3600">
                <a:effectLst/>
                <a:latin typeface="UD Digi Kyokasho NK-R" panose="02020400000000000000" pitchFamily="18" charset="-128"/>
                <a:ea typeface="UD Digi Kyokasho NK-R" panose="02020400000000000000" pitchFamily="18" charset="-128"/>
                <a:cs typeface="Arial" panose="020B0604020202020204" pitchFamily="34" charset="0"/>
              </a:rPr>
              <a:t>エスノグラフィ</a:t>
            </a:r>
            <a:r>
              <a:rPr lang="ja-JP" altLang="en-US" sz="3600">
                <a:effectLst/>
                <a:latin typeface="UD Digi Kyokasho NK-R" panose="02020400000000000000" pitchFamily="18" charset="-128"/>
                <a:ea typeface="UD Digi Kyokasho NK-R" panose="02020400000000000000" pitchFamily="18" charset="-128"/>
                <a:cs typeface="Arial" panose="020B0604020202020204" pitchFamily="34" charset="0"/>
              </a:rPr>
              <a:t>の研究データとは何か</a:t>
            </a:r>
            <a:endParaRPr kumimoji="1" lang="ja-JP" altLang="en-US" sz="3600">
              <a:latin typeface="UD Digi Kyokasho NK-R" panose="02020400000000000000" pitchFamily="18" charset="-128"/>
              <a:ea typeface="UD Digi Kyokasho NK-R" panose="02020400000000000000" pitchFamily="18" charset="-128"/>
            </a:endParaRPr>
          </a:p>
        </p:txBody>
      </p:sp>
      <p:sp>
        <p:nvSpPr>
          <p:cNvPr id="3" name="コンテンツ プレースホルダー 2">
            <a:extLst>
              <a:ext uri="{FF2B5EF4-FFF2-40B4-BE49-F238E27FC236}">
                <a16:creationId xmlns:a16="http://schemas.microsoft.com/office/drawing/2014/main" id="{7D6A79D3-9AB8-A478-0CC6-44FA29D0DA01}"/>
              </a:ext>
            </a:extLst>
          </p:cNvPr>
          <p:cNvSpPr>
            <a:spLocks noGrp="1"/>
          </p:cNvSpPr>
          <p:nvPr>
            <p:ph idx="1"/>
          </p:nvPr>
        </p:nvSpPr>
        <p:spPr>
          <a:xfrm>
            <a:off x="1636486" y="2362540"/>
            <a:ext cx="8625114" cy="1871661"/>
          </a:xfrm>
          <a:prstGeom prst="roundRect">
            <a:avLst/>
          </a:prstGeom>
          <a:solidFill>
            <a:schemeClr val="accent2">
              <a:lumMod val="20000"/>
              <a:lumOff val="80000"/>
            </a:schemeClr>
          </a:solidFill>
          <a:ln>
            <a:noFill/>
          </a:ln>
        </p:spPr>
        <p:txBody>
          <a:bodyPr>
            <a:normAutofit/>
          </a:bodyPr>
          <a:lstStyle/>
          <a:p>
            <a:pPr marL="0" indent="0" algn="ctr">
              <a:lnSpc>
                <a:spcPct val="150000"/>
              </a:lnSpc>
              <a:buNone/>
            </a:pPr>
            <a:r>
              <a:rPr lang="ja-JP" altLang="en-US" sz="2000" b="1" u="sng">
                <a:latin typeface="UD Digi Kyokasho NK-R" panose="02020400000000000000" pitchFamily="18" charset="-128"/>
                <a:ea typeface="UD Digi Kyokasho NK-R" panose="02020400000000000000" pitchFamily="18" charset="-128"/>
                <a:cs typeface="Arial" panose="020B0604020202020204" pitchFamily="34" charset="0"/>
              </a:rPr>
              <a:t>大阪大学における</a:t>
            </a:r>
            <a:r>
              <a:rPr lang="ja-JP" altLang="en-US" sz="2000" b="1" u="sng">
                <a:effectLst/>
                <a:latin typeface="UD Digi Kyokasho NK-R" panose="02020400000000000000" pitchFamily="18" charset="-128"/>
                <a:ea typeface="UD Digi Kyokasho NK-R" panose="02020400000000000000" pitchFamily="18" charset="-128"/>
                <a:cs typeface="Arial" panose="020B0604020202020204" pitchFamily="34" charset="0"/>
              </a:rPr>
              <a:t>研究データ</a:t>
            </a:r>
            <a:endParaRPr lang="en-US" altLang="ja-JP" sz="2000" b="1" u="sng" dirty="0">
              <a:effectLst/>
              <a:latin typeface="UD Digi Kyokasho NK-R" panose="02020400000000000000" pitchFamily="18" charset="-128"/>
              <a:ea typeface="UD Digi Kyokasho NK-R" panose="02020400000000000000" pitchFamily="18" charset="-128"/>
              <a:cs typeface="Arial" panose="020B0604020202020204" pitchFamily="34" charset="0"/>
            </a:endParaRPr>
          </a:p>
          <a:p>
            <a:pPr marL="0" indent="0">
              <a:lnSpc>
                <a:spcPct val="150000"/>
              </a:lnSpc>
              <a:buNone/>
            </a:pPr>
            <a:r>
              <a:rPr lang="ja-JP" altLang="en-US" sz="2000">
                <a:latin typeface="UD Digi Kyokasho NK-R" panose="02020400000000000000" pitchFamily="18" charset="-128"/>
                <a:ea typeface="UD Digi Kyokasho NK-R" panose="02020400000000000000" pitchFamily="18" charset="-128"/>
              </a:rPr>
              <a:t>「研究活動の過程で研究者によって取得・ 収集・生成された情報、またはそれに付随する活動によって生成された情報を指し、デジタルか否かを問わない。」</a:t>
            </a:r>
            <a:endParaRPr lang="en-US" altLang="ja-JP" sz="2000" dirty="0">
              <a:effectLst/>
              <a:latin typeface="UD Digi Kyokasho NK-R" panose="02020400000000000000" pitchFamily="18" charset="-128"/>
              <a:ea typeface="UD Digi Kyokasho NK-R" panose="02020400000000000000" pitchFamily="18" charset="-128"/>
              <a:cs typeface="Arial" panose="020B0604020202020204" pitchFamily="34" charset="0"/>
            </a:endParaRPr>
          </a:p>
        </p:txBody>
      </p:sp>
      <p:cxnSp>
        <p:nvCxnSpPr>
          <p:cNvPr id="6" name="直線コネクタ 5">
            <a:extLst>
              <a:ext uri="{FF2B5EF4-FFF2-40B4-BE49-F238E27FC236}">
                <a16:creationId xmlns:a16="http://schemas.microsoft.com/office/drawing/2014/main" id="{7E194DD3-D01C-2ACF-3EE1-BF8DFB202F10}"/>
              </a:ext>
            </a:extLst>
          </p:cNvPr>
          <p:cNvCxnSpPr>
            <a:cxnSpLocks/>
          </p:cNvCxnSpPr>
          <p:nvPr/>
        </p:nvCxnSpPr>
        <p:spPr>
          <a:xfrm>
            <a:off x="7956350" y="1029700"/>
            <a:ext cx="6305750"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7" name="テキスト ボックス 6">
            <a:extLst>
              <a:ext uri="{FF2B5EF4-FFF2-40B4-BE49-F238E27FC236}">
                <a16:creationId xmlns:a16="http://schemas.microsoft.com/office/drawing/2014/main" id="{1F7A5A1F-3AB0-9BE8-B2C0-84E3F9C6C356}"/>
              </a:ext>
            </a:extLst>
          </p:cNvPr>
          <p:cNvSpPr txBox="1"/>
          <p:nvPr/>
        </p:nvSpPr>
        <p:spPr>
          <a:xfrm>
            <a:off x="0" y="6582975"/>
            <a:ext cx="12192000" cy="276999"/>
          </a:xfrm>
          <a:prstGeom prst="rect">
            <a:avLst/>
          </a:prstGeom>
          <a:solidFill>
            <a:schemeClr val="bg1">
              <a:lumMod val="85000"/>
            </a:schemeClr>
          </a:solidFill>
        </p:spPr>
        <p:txBody>
          <a:bodyPr wrap="square" rtlCol="0">
            <a:spAutoFit/>
          </a:bodyPr>
          <a:lstStyle/>
          <a:p>
            <a:pPr algn="r"/>
            <a:r>
              <a:rPr lang="ja-JP" altLang="en-US" sz="1200" b="1">
                <a:latin typeface="Yu Gothic" panose="020B0400000000000000" pitchFamily="34" charset="-128"/>
                <a:ea typeface="Yu Gothic" panose="020B0400000000000000" pitchFamily="34" charset="-128"/>
              </a:rPr>
              <a:t>＊大阪大学</a:t>
            </a:r>
            <a:r>
              <a:rPr lang="en-US" altLang="ja-JP" sz="1200" b="1" dirty="0">
                <a:latin typeface="Yu Gothic" panose="020B0400000000000000" pitchFamily="34" charset="-128"/>
                <a:ea typeface="Yu Gothic" panose="020B0400000000000000" pitchFamily="34" charset="-128"/>
              </a:rPr>
              <a:t> 2023/03/24</a:t>
            </a:r>
            <a:r>
              <a:rPr lang="ja-JP" altLang="en-US" sz="1200" b="1">
                <a:latin typeface="Yu Gothic" panose="020B0400000000000000" pitchFamily="34" charset="-128"/>
                <a:ea typeface="Yu Gothic" panose="020B0400000000000000" pitchFamily="34" charset="-128"/>
              </a:rPr>
              <a:t>「大阪大学研究データポリシー」</a:t>
            </a:r>
            <a:r>
              <a:rPr kumimoji="1" lang="es-ES" altLang="ja-JP" sz="1200" b="1" dirty="0">
                <a:latin typeface="Yu Gothic" panose="020B0400000000000000" pitchFamily="34" charset="-128"/>
                <a:ea typeface="Yu Gothic" panose="020B0400000000000000" pitchFamily="34" charset="-128"/>
                <a:hlinkClick r:id="rId3"/>
              </a:rPr>
              <a:t> https://www.osaka-u.ac.jp/ja/research/files/e30yqd</a:t>
            </a:r>
            <a:r>
              <a:rPr kumimoji="1" lang="ja-JP" altLang="en-US" sz="1200" b="1">
                <a:latin typeface="Yu Gothic" panose="020B0400000000000000" pitchFamily="34" charset="-128"/>
                <a:ea typeface="Yu Gothic" panose="020B0400000000000000" pitchFamily="34" charset="-128"/>
              </a:rPr>
              <a:t>　</a:t>
            </a:r>
            <a:endParaRPr lang="en-US" altLang="ja-JP" sz="1200" b="1" dirty="0">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600585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E1F8D-4170-E527-A7E0-F6F0731B1AF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8952667-51CA-FFC3-42A2-22798E34FB99}"/>
              </a:ext>
            </a:extLst>
          </p:cNvPr>
          <p:cNvSpPr>
            <a:spLocks noGrp="1"/>
          </p:cNvSpPr>
          <p:nvPr>
            <p:ph type="title"/>
          </p:nvPr>
        </p:nvSpPr>
        <p:spPr/>
        <p:txBody>
          <a:bodyPr>
            <a:normAutofit/>
          </a:bodyPr>
          <a:lstStyle/>
          <a:p>
            <a:r>
              <a:rPr lang="ja-JP" altLang="ja-JP" sz="3600">
                <a:effectLst/>
                <a:latin typeface="UD Digi Kyokasho NK-R" panose="02020400000000000000" pitchFamily="18" charset="-128"/>
                <a:ea typeface="UD Digi Kyokasho NK-R" panose="02020400000000000000" pitchFamily="18" charset="-128"/>
                <a:cs typeface="Arial" panose="020B0604020202020204" pitchFamily="34" charset="0"/>
              </a:rPr>
              <a:t>エスノグラフィ</a:t>
            </a:r>
            <a:r>
              <a:rPr lang="ja-JP" altLang="en-US" sz="3600">
                <a:effectLst/>
                <a:latin typeface="UD Digi Kyokasho NK-R" panose="02020400000000000000" pitchFamily="18" charset="-128"/>
                <a:ea typeface="UD Digi Kyokasho NK-R" panose="02020400000000000000" pitchFamily="18" charset="-128"/>
                <a:cs typeface="Arial" panose="020B0604020202020204" pitchFamily="34" charset="0"/>
              </a:rPr>
              <a:t>の研究データ</a:t>
            </a:r>
            <a:r>
              <a:rPr lang="ja-JP" altLang="en-US" sz="3600">
                <a:latin typeface="UD Digi Kyokasho NK-R" panose="02020400000000000000" pitchFamily="18" charset="-128"/>
                <a:ea typeface="UD Digi Kyokasho NK-R" panose="02020400000000000000" pitchFamily="18" charset="-128"/>
                <a:cs typeface="Arial" panose="020B0604020202020204" pitchFamily="34" charset="0"/>
              </a:rPr>
              <a:t>とは何か</a:t>
            </a:r>
            <a:endParaRPr kumimoji="1" lang="ja-JP" altLang="en-US" sz="3600">
              <a:latin typeface="UD Digi Kyokasho NK-R" panose="02020400000000000000" pitchFamily="18" charset="-128"/>
              <a:ea typeface="UD Digi Kyokasho NK-R" panose="02020400000000000000" pitchFamily="18" charset="-128"/>
            </a:endParaRPr>
          </a:p>
        </p:txBody>
      </p:sp>
      <p:sp>
        <p:nvSpPr>
          <p:cNvPr id="4" name="テキスト ボックス 3">
            <a:extLst>
              <a:ext uri="{FF2B5EF4-FFF2-40B4-BE49-F238E27FC236}">
                <a16:creationId xmlns:a16="http://schemas.microsoft.com/office/drawing/2014/main" id="{BB1888E4-3CF9-B249-86DF-A4342CD89F4E}"/>
              </a:ext>
            </a:extLst>
          </p:cNvPr>
          <p:cNvSpPr txBox="1"/>
          <p:nvPr/>
        </p:nvSpPr>
        <p:spPr>
          <a:xfrm>
            <a:off x="720684" y="2151564"/>
            <a:ext cx="10750632" cy="3282245"/>
          </a:xfrm>
          <a:prstGeom prst="rect">
            <a:avLst/>
          </a:prstGeom>
          <a:noFill/>
        </p:spPr>
        <p:txBody>
          <a:bodyPr wrap="square" rtlCol="0">
            <a:spAutoFit/>
          </a:bodyPr>
          <a:lstStyle/>
          <a:p>
            <a:pPr>
              <a:lnSpc>
                <a:spcPct val="150000"/>
              </a:lnSpc>
            </a:pPr>
            <a:r>
              <a:rPr lang="ja-JP" altLang="en-US" sz="2000" b="1" u="sng">
                <a:latin typeface="UD Digi Kyokasho NK-R" panose="02020400000000000000" pitchFamily="18" charset="-128"/>
                <a:ea typeface="UD Digi Kyokasho NK-R" panose="02020400000000000000" pitchFamily="18" charset="-128"/>
                <a:cs typeface="Arial" panose="020B0604020202020204" pitchFamily="34" charset="0"/>
              </a:rPr>
              <a:t>フィールドノーツ</a:t>
            </a:r>
            <a:endParaRPr lang="en-US" altLang="ja-JP" sz="2000" b="1" u="sng">
              <a:latin typeface="UD Digi Kyokasho NK-R" panose="02020400000000000000" pitchFamily="18" charset="-128"/>
              <a:ea typeface="UD Digi Kyokasho NK-R" panose="02020400000000000000" pitchFamily="18" charset="-128"/>
              <a:cs typeface="Arial" panose="020B0604020202020204" pitchFamily="34" charset="0"/>
            </a:endParaRPr>
          </a:p>
          <a:p>
            <a:pPr marL="342900" indent="-342900">
              <a:lnSpc>
                <a:spcPct val="150000"/>
              </a:lnSpc>
              <a:buFont typeface="Arial" panose="020B0604020202020204" pitchFamily="34" charset="0"/>
              <a:buChar char="•"/>
            </a:pPr>
            <a:r>
              <a:rPr lang="ja-JP" altLang="en-US" sz="2000">
                <a:latin typeface="UD Digi Kyokasho NK-R" panose="02020400000000000000" pitchFamily="18" charset="-128"/>
                <a:ea typeface="UD Digi Kyokasho NK-R" panose="02020400000000000000" pitchFamily="18" charset="-128"/>
                <a:cs typeface="Arial" panose="020B0604020202020204" pitchFamily="34" charset="0"/>
              </a:rPr>
              <a:t>フィールドノーツとは、調査地で見聞きしたことについてのメモや記録の集積のこと。</a:t>
            </a:r>
            <a:br>
              <a:rPr lang="en-US" altLang="ja-JP" sz="2000">
                <a:latin typeface="UD Digi Kyokasho NK-R" panose="02020400000000000000" pitchFamily="18" charset="-128"/>
                <a:ea typeface="UD Digi Kyokasho NK-R" panose="02020400000000000000" pitchFamily="18" charset="-128"/>
                <a:cs typeface="Arial" panose="020B0604020202020204" pitchFamily="34" charset="0"/>
              </a:rPr>
            </a:br>
            <a:r>
              <a:rPr lang="ja-JP" altLang="en-US" sz="2000">
                <a:latin typeface="UD Digi Kyokasho NK-R" panose="02020400000000000000" pitchFamily="18" charset="-128"/>
                <a:ea typeface="UD Digi Kyokasho NK-R" panose="02020400000000000000" pitchFamily="18" charset="-128"/>
                <a:cs typeface="Arial" panose="020B0604020202020204" pitchFamily="34" charset="0"/>
              </a:rPr>
              <a:t>エスノグラフィの研究データにおいて最も主要なもの。</a:t>
            </a:r>
            <a:endParaRPr lang="en-US" altLang="ja-JP" sz="2000">
              <a:latin typeface="UD Digi Kyokasho NK-R" panose="02020400000000000000" pitchFamily="18" charset="-128"/>
              <a:ea typeface="UD Digi Kyokasho NK-R" panose="02020400000000000000" pitchFamily="18" charset="-128"/>
              <a:cs typeface="Arial" panose="020B0604020202020204" pitchFamily="34" charset="0"/>
            </a:endParaRPr>
          </a:p>
          <a:p>
            <a:pPr marL="342900" indent="-342900">
              <a:lnSpc>
                <a:spcPct val="150000"/>
              </a:lnSpc>
              <a:buFont typeface="Arial" panose="020B0604020202020204" pitchFamily="34" charset="0"/>
              <a:buChar char="•"/>
            </a:pPr>
            <a:r>
              <a:rPr lang="ja-JP" altLang="en-US" sz="2000">
                <a:latin typeface="UD Digi Kyokasho NK-R" panose="02020400000000000000" pitchFamily="18" charset="-128"/>
                <a:ea typeface="UD Digi Kyokasho NK-R" panose="02020400000000000000" pitchFamily="18" charset="-128"/>
                <a:cs typeface="Arial" panose="020B0604020202020204" pitchFamily="34" charset="0"/>
              </a:rPr>
              <a:t>アナログ／デジタル：現場で手書きで残された紙のメモやノート、それらをもとに</a:t>
            </a:r>
            <a:r>
              <a:rPr lang="en-US" altLang="ja-JP" sz="2000">
                <a:latin typeface="UD Digi Kyokasho NK-R" panose="02020400000000000000" pitchFamily="18" charset="-128"/>
                <a:ea typeface="UD Digi Kyokasho NK-R" panose="02020400000000000000" pitchFamily="18" charset="-128"/>
                <a:cs typeface="Arial" panose="020B0604020202020204" pitchFamily="34" charset="0"/>
              </a:rPr>
              <a:t>PC</a:t>
            </a:r>
            <a:r>
              <a:rPr lang="ja-JP" altLang="en-US" sz="2000">
                <a:latin typeface="UD Digi Kyokasho NK-R" panose="02020400000000000000" pitchFamily="18" charset="-128"/>
                <a:ea typeface="UD Digi Kyokasho NK-R" panose="02020400000000000000" pitchFamily="18" charset="-128"/>
                <a:cs typeface="Arial" panose="020B0604020202020204" pitchFamily="34" charset="0"/>
              </a:rPr>
              <a:t>上でより詳細に清書されたテキストファイルの両方を含む。現場での手描きスケッチや、デジタルで作られた図も含まれうる。</a:t>
            </a:r>
            <a:endParaRPr lang="en-US" altLang="ja-JP" sz="2000">
              <a:latin typeface="UD Digi Kyokasho NK-R" panose="02020400000000000000" pitchFamily="18" charset="-128"/>
              <a:ea typeface="UD Digi Kyokasho NK-R" panose="02020400000000000000" pitchFamily="18" charset="-128"/>
              <a:cs typeface="Arial" panose="020B0604020202020204" pitchFamily="34" charset="0"/>
            </a:endParaRPr>
          </a:p>
          <a:p>
            <a:pPr marL="342900" indent="-342900">
              <a:lnSpc>
                <a:spcPct val="150000"/>
              </a:lnSpc>
              <a:buFont typeface="Arial" panose="020B0604020202020204" pitchFamily="34" charset="0"/>
              <a:buChar char="•"/>
            </a:pPr>
            <a:r>
              <a:rPr lang="ja-JP" altLang="en-US" sz="2000">
                <a:effectLst/>
                <a:latin typeface="UD Digi Kyokasho NK-R" panose="02020400000000000000" pitchFamily="18" charset="-128"/>
                <a:ea typeface="UD Digi Kyokasho NK-R" panose="02020400000000000000" pitchFamily="18" charset="-128"/>
                <a:cs typeface="Arial" panose="020B0604020202020204" pitchFamily="34" charset="0"/>
              </a:rPr>
              <a:t>取り扱いに細心の配慮を要する情報を多く含み得るため、適切な管理を行う必要がある。</a:t>
            </a:r>
            <a:endParaRPr lang="en-US" altLang="ja-JP" sz="2000">
              <a:effectLst/>
              <a:latin typeface="UD Digi Kyokasho NK-R" panose="02020400000000000000" pitchFamily="18" charset="-128"/>
              <a:ea typeface="UD Digi Kyokasho NK-R" panose="02020400000000000000" pitchFamily="18" charset="-128"/>
              <a:cs typeface="Arial" panose="020B0604020202020204" pitchFamily="34" charset="0"/>
            </a:endParaRPr>
          </a:p>
        </p:txBody>
      </p:sp>
      <p:sp>
        <p:nvSpPr>
          <p:cNvPr id="6" name="テキスト ボックス 5">
            <a:extLst>
              <a:ext uri="{FF2B5EF4-FFF2-40B4-BE49-F238E27FC236}">
                <a16:creationId xmlns:a16="http://schemas.microsoft.com/office/drawing/2014/main" id="{D4BC21A6-3AD0-4059-041D-5DD0B0C1AAD4}"/>
              </a:ext>
            </a:extLst>
          </p:cNvPr>
          <p:cNvSpPr txBox="1"/>
          <p:nvPr/>
        </p:nvSpPr>
        <p:spPr>
          <a:xfrm>
            <a:off x="0" y="6582975"/>
            <a:ext cx="12192000" cy="276999"/>
          </a:xfrm>
          <a:prstGeom prst="rect">
            <a:avLst/>
          </a:prstGeom>
          <a:solidFill>
            <a:schemeClr val="bg1">
              <a:lumMod val="85000"/>
            </a:schemeClr>
          </a:solidFill>
        </p:spPr>
        <p:txBody>
          <a:bodyPr wrap="square" rtlCol="0">
            <a:spAutoFit/>
          </a:bodyPr>
          <a:lstStyle/>
          <a:p>
            <a:pPr algn="r"/>
            <a:r>
              <a:rPr lang="ja-JP" altLang="en-US" sz="1200" b="1">
                <a:latin typeface="Yu Gothic" panose="020B0400000000000000" pitchFamily="34" charset="-128"/>
                <a:ea typeface="Yu Gothic" panose="020B0400000000000000" pitchFamily="34" charset="-128"/>
              </a:rPr>
              <a:t>＊</a:t>
            </a:r>
            <a:r>
              <a:rPr lang="en-US" altLang="ja-JP" sz="1200" b="1">
                <a:latin typeface="Yu Gothic" panose="020B0400000000000000" pitchFamily="34" charset="-128"/>
                <a:ea typeface="Yu Gothic" panose="020B0400000000000000" pitchFamily="34" charset="-128"/>
              </a:rPr>
              <a:t>cf. </a:t>
            </a:r>
            <a:r>
              <a:rPr lang="ja-JP" altLang="en-US" sz="1200" b="1">
                <a:latin typeface="Yu Gothic" panose="020B0400000000000000" pitchFamily="34" charset="-128"/>
                <a:ea typeface="Yu Gothic" panose="020B0400000000000000" pitchFamily="34" charset="-128"/>
              </a:rPr>
              <a:t>エマーソン</a:t>
            </a:r>
            <a:r>
              <a:rPr lang="en-US" altLang="ja-JP" sz="1200" b="1">
                <a:latin typeface="Yu Gothic" panose="020B0400000000000000" pitchFamily="34" charset="-128"/>
                <a:ea typeface="Yu Gothic" panose="020B0400000000000000" pitchFamily="34" charset="-128"/>
              </a:rPr>
              <a:t>, R.</a:t>
            </a:r>
            <a:r>
              <a:rPr lang="ja-JP" altLang="en-US" sz="1200" b="1">
                <a:latin typeface="Yu Gothic" panose="020B0400000000000000" pitchFamily="34" charset="-128"/>
                <a:ea typeface="Yu Gothic" panose="020B0400000000000000" pitchFamily="34" charset="-128"/>
              </a:rPr>
              <a:t>ほか </a:t>
            </a:r>
            <a:r>
              <a:rPr lang="en-US" altLang="ja-JP" sz="1200" b="1">
                <a:latin typeface="Yu Gothic" panose="020B0400000000000000" pitchFamily="34" charset="-128"/>
                <a:ea typeface="Yu Gothic" panose="020B0400000000000000" pitchFamily="34" charset="-128"/>
              </a:rPr>
              <a:t>1998『</a:t>
            </a:r>
            <a:r>
              <a:rPr lang="ja-JP" altLang="en-US" sz="1200" b="1">
                <a:latin typeface="Yu Gothic" panose="020B0400000000000000" pitchFamily="34" charset="-128"/>
                <a:ea typeface="Yu Gothic" panose="020B0400000000000000" pitchFamily="34" charset="-128"/>
              </a:rPr>
              <a:t>方法としてのフィールドノート</a:t>
            </a:r>
            <a:r>
              <a:rPr lang="en-US" altLang="ja-JP" sz="1200" b="1">
                <a:latin typeface="Yu Gothic" panose="020B0400000000000000" pitchFamily="34" charset="-128"/>
                <a:ea typeface="Yu Gothic" panose="020B0400000000000000" pitchFamily="34" charset="-128"/>
              </a:rPr>
              <a:t>』 </a:t>
            </a:r>
            <a:r>
              <a:rPr kumimoji="1" lang="ja-JP" altLang="en-US" sz="1200" b="1">
                <a:latin typeface="Yu Gothic" panose="020B0400000000000000" pitchFamily="34" charset="-128"/>
                <a:ea typeface="Yu Gothic" panose="020B0400000000000000" pitchFamily="34" charset="-128"/>
              </a:rPr>
              <a:t>　</a:t>
            </a:r>
            <a:endParaRPr lang="en-US" altLang="ja-JP" sz="1200" b="1">
              <a:latin typeface="Yu Gothic" panose="020B0400000000000000" pitchFamily="34" charset="-128"/>
              <a:ea typeface="Yu Gothic" panose="020B0400000000000000" pitchFamily="34" charset="-128"/>
            </a:endParaRPr>
          </a:p>
        </p:txBody>
      </p:sp>
      <p:cxnSp>
        <p:nvCxnSpPr>
          <p:cNvPr id="8" name="直線コネクタ 7">
            <a:extLst>
              <a:ext uri="{FF2B5EF4-FFF2-40B4-BE49-F238E27FC236}">
                <a16:creationId xmlns:a16="http://schemas.microsoft.com/office/drawing/2014/main" id="{C73DAA7E-9785-2076-D747-BC00F4D32405}"/>
              </a:ext>
            </a:extLst>
          </p:cNvPr>
          <p:cNvCxnSpPr>
            <a:cxnSpLocks/>
          </p:cNvCxnSpPr>
          <p:nvPr/>
        </p:nvCxnSpPr>
        <p:spPr>
          <a:xfrm>
            <a:off x="7956350" y="1029700"/>
            <a:ext cx="6305750"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10782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5F3F61-40B4-CA7F-77A8-A13A11E825F0}"/>
              </a:ext>
            </a:extLst>
          </p:cNvPr>
          <p:cNvSpPr>
            <a:spLocks noGrp="1"/>
          </p:cNvSpPr>
          <p:nvPr>
            <p:ph type="title"/>
          </p:nvPr>
        </p:nvSpPr>
        <p:spPr/>
        <p:txBody>
          <a:bodyPr>
            <a:normAutofit/>
          </a:bodyPr>
          <a:lstStyle/>
          <a:p>
            <a:r>
              <a:rPr lang="ja-JP" altLang="ja-JP" sz="3600">
                <a:effectLst/>
                <a:latin typeface="UD Digi Kyokasho NK-R" panose="02020400000000000000" pitchFamily="18" charset="-128"/>
                <a:ea typeface="UD Digi Kyokasho NK-R" panose="02020400000000000000" pitchFamily="18" charset="-128"/>
                <a:cs typeface="Arial" panose="020B0604020202020204" pitchFamily="34" charset="0"/>
              </a:rPr>
              <a:t>エスノグラフィ</a:t>
            </a:r>
            <a:r>
              <a:rPr lang="ja-JP" altLang="en-US" sz="3600">
                <a:effectLst/>
                <a:latin typeface="UD Digi Kyokasho NK-R" panose="02020400000000000000" pitchFamily="18" charset="-128"/>
                <a:ea typeface="UD Digi Kyokasho NK-R" panose="02020400000000000000" pitchFamily="18" charset="-128"/>
                <a:cs typeface="Arial" panose="020B0604020202020204" pitchFamily="34" charset="0"/>
              </a:rPr>
              <a:t>の研究データ</a:t>
            </a:r>
            <a:endParaRPr kumimoji="1" lang="ja-JP" altLang="en-US" sz="3600">
              <a:latin typeface="UD Digi Kyokasho NK-R" panose="02020400000000000000" pitchFamily="18" charset="-128"/>
              <a:ea typeface="UD Digi Kyokasho NK-R" panose="02020400000000000000" pitchFamily="18" charset="-128"/>
            </a:endParaRPr>
          </a:p>
        </p:txBody>
      </p:sp>
      <p:sp>
        <p:nvSpPr>
          <p:cNvPr id="3" name="コンテンツ プレースホルダー 2">
            <a:extLst>
              <a:ext uri="{FF2B5EF4-FFF2-40B4-BE49-F238E27FC236}">
                <a16:creationId xmlns:a16="http://schemas.microsoft.com/office/drawing/2014/main" id="{7D6A79D3-9AB8-A478-0CC6-44FA29D0DA01}"/>
              </a:ext>
            </a:extLst>
          </p:cNvPr>
          <p:cNvSpPr>
            <a:spLocks noGrp="1"/>
          </p:cNvSpPr>
          <p:nvPr>
            <p:ph idx="1"/>
          </p:nvPr>
        </p:nvSpPr>
        <p:spPr/>
        <p:txBody>
          <a:bodyPr>
            <a:normAutofit/>
          </a:bodyPr>
          <a:lstStyle/>
          <a:p>
            <a:pPr marL="0" indent="0">
              <a:lnSpc>
                <a:spcPct val="150000"/>
              </a:lnSpc>
              <a:buNone/>
            </a:pPr>
            <a:r>
              <a:rPr lang="ja-JP" altLang="en-US" sz="2000" b="1" u="sng">
                <a:effectLst/>
                <a:latin typeface="UD Digi Kyokasho NK-R" panose="02020400000000000000" pitchFamily="18" charset="-128"/>
                <a:ea typeface="UD Digi Kyokasho NK-R" panose="02020400000000000000" pitchFamily="18" charset="-128"/>
                <a:cs typeface="Arial" panose="020B0604020202020204" pitchFamily="34" charset="0"/>
              </a:rPr>
              <a:t>写真・映像、音声</a:t>
            </a:r>
            <a:endParaRPr lang="en-US" altLang="ja-JP" sz="2000" b="1" u="sng" dirty="0">
              <a:effectLst/>
              <a:latin typeface="UD Digi Kyokasho NK-R" panose="02020400000000000000" pitchFamily="18" charset="-128"/>
              <a:ea typeface="UD Digi Kyokasho NK-R" panose="02020400000000000000" pitchFamily="18" charset="-128"/>
              <a:cs typeface="Arial" panose="020B0604020202020204" pitchFamily="34" charset="0"/>
            </a:endParaRPr>
          </a:p>
          <a:p>
            <a:r>
              <a:rPr lang="ja-JP" altLang="en-US" sz="2000">
                <a:effectLst/>
                <a:latin typeface="UD Digi Kyokasho NK-R" panose="02020400000000000000" pitchFamily="18" charset="-128"/>
                <a:ea typeface="UD Digi Kyokasho NK-R" panose="02020400000000000000" pitchFamily="18" charset="-128"/>
                <a:cs typeface="Arial" panose="020B0604020202020204" pitchFamily="34" charset="0"/>
              </a:rPr>
              <a:t>文字情報・テキストデータだけではなく、写真や映像等の視覚データや、インタビューや会話や演奏の録音等の聴覚データも大量に収集される。</a:t>
            </a:r>
            <a:endParaRPr lang="en-US" altLang="ja-JP" sz="2000" dirty="0">
              <a:effectLst/>
              <a:latin typeface="UD Digi Kyokasho NK-R" panose="02020400000000000000" pitchFamily="18" charset="-128"/>
              <a:ea typeface="UD Digi Kyokasho NK-R" panose="02020400000000000000" pitchFamily="18" charset="-128"/>
              <a:cs typeface="Arial" panose="020B0604020202020204" pitchFamily="34" charset="0"/>
            </a:endParaRPr>
          </a:p>
          <a:p>
            <a:r>
              <a:rPr lang="ja-JP" altLang="en-US" sz="2000">
                <a:latin typeface="UD Digi Kyokasho NK-R" panose="02020400000000000000" pitchFamily="18" charset="-128"/>
                <a:ea typeface="UD Digi Kyokasho NK-R" panose="02020400000000000000" pitchFamily="18" charset="-128"/>
                <a:cs typeface="Arial" panose="020B0604020202020204" pitchFamily="34" charset="0"/>
              </a:rPr>
              <a:t>フィルムカメラで撮影した場合はアナログデータも残る。</a:t>
            </a:r>
            <a:r>
              <a:rPr lang="ja-JP" altLang="en-US" sz="2000">
                <a:effectLst/>
                <a:latin typeface="UD Digi Kyokasho NK-R" panose="02020400000000000000" pitchFamily="18" charset="-128"/>
                <a:ea typeface="UD Digi Kyokasho NK-R" panose="02020400000000000000" pitchFamily="18" charset="-128"/>
                <a:cs typeface="Arial" panose="020B0604020202020204" pitchFamily="34" charset="0"/>
              </a:rPr>
              <a:t>デジタルカメラやビデオカメラ、音声レコーダー等で記録されたデジタルデータは膨大になりうる。近年ではスマートフォンで撮影・録音も簡単に可能で活用されている。</a:t>
            </a:r>
            <a:endParaRPr lang="en-US" altLang="ja-JP" sz="2000" dirty="0">
              <a:effectLst/>
              <a:latin typeface="UD Digi Kyokasho NK-R" panose="02020400000000000000" pitchFamily="18" charset="-128"/>
              <a:ea typeface="UD Digi Kyokasho NK-R" panose="02020400000000000000" pitchFamily="18" charset="-128"/>
              <a:cs typeface="Arial" panose="020B0604020202020204" pitchFamily="34" charset="0"/>
            </a:endParaRPr>
          </a:p>
          <a:p>
            <a:r>
              <a:rPr lang="ja-JP" altLang="en-US" sz="2000">
                <a:effectLst/>
                <a:latin typeface="UD Digi Kyokasho NK-R" panose="02020400000000000000" pitchFamily="18" charset="-128"/>
                <a:ea typeface="UD Digi Kyokasho NK-R" panose="02020400000000000000" pitchFamily="18" charset="-128"/>
                <a:cs typeface="Arial" panose="020B0604020202020204" pitchFamily="34" charset="0"/>
              </a:rPr>
              <a:t>フィールドノーツの</a:t>
            </a:r>
            <a:r>
              <a:rPr lang="ja-JP" altLang="en-US" sz="2000">
                <a:latin typeface="UD Digi Kyokasho NK-R" panose="02020400000000000000" pitchFamily="18" charset="-128"/>
                <a:ea typeface="UD Digi Kyokasho NK-R" panose="02020400000000000000" pitchFamily="18" charset="-128"/>
                <a:cs typeface="Arial" panose="020B0604020202020204" pitchFamily="34" charset="0"/>
              </a:rPr>
              <a:t>テキスト間に埋め込まれれば、写真と</a:t>
            </a:r>
            <a:r>
              <a:rPr lang="ja-JP" altLang="en-US" sz="2000">
                <a:effectLst/>
                <a:latin typeface="UD Digi Kyokasho NK-R" panose="02020400000000000000" pitchFamily="18" charset="-128"/>
                <a:ea typeface="UD Digi Kyokasho NK-R" panose="02020400000000000000" pitchFamily="18" charset="-128"/>
                <a:cs typeface="Arial" panose="020B0604020202020204" pitchFamily="34" charset="0"/>
              </a:rPr>
              <a:t>ノーツを一体的に活用できる。インタビューや会話の録画・録音データは、その書き起こし（トランスクリプト）データの作成も伴う。</a:t>
            </a:r>
            <a:endParaRPr lang="en-US" altLang="ja-JP" sz="2000" dirty="0">
              <a:effectLst/>
              <a:latin typeface="UD Digi Kyokasho NK-R" panose="02020400000000000000" pitchFamily="18" charset="-128"/>
              <a:ea typeface="UD Digi Kyokasho NK-R" panose="02020400000000000000" pitchFamily="18" charset="-128"/>
              <a:cs typeface="Arial" panose="020B0604020202020204" pitchFamily="34" charset="0"/>
            </a:endParaRPr>
          </a:p>
        </p:txBody>
      </p:sp>
      <p:sp>
        <p:nvSpPr>
          <p:cNvPr id="6" name="テキスト ボックス 5">
            <a:extLst>
              <a:ext uri="{FF2B5EF4-FFF2-40B4-BE49-F238E27FC236}">
                <a16:creationId xmlns:a16="http://schemas.microsoft.com/office/drawing/2014/main" id="{3C31FF0A-ACE4-E793-E275-810746A74CCF}"/>
              </a:ext>
            </a:extLst>
          </p:cNvPr>
          <p:cNvSpPr txBox="1"/>
          <p:nvPr/>
        </p:nvSpPr>
        <p:spPr>
          <a:xfrm>
            <a:off x="0" y="6582975"/>
            <a:ext cx="12192000" cy="276999"/>
          </a:xfrm>
          <a:prstGeom prst="rect">
            <a:avLst/>
          </a:prstGeom>
          <a:solidFill>
            <a:schemeClr val="bg1">
              <a:lumMod val="85000"/>
            </a:schemeClr>
          </a:solidFill>
        </p:spPr>
        <p:txBody>
          <a:bodyPr wrap="square" rtlCol="0">
            <a:spAutoFit/>
          </a:bodyPr>
          <a:lstStyle/>
          <a:p>
            <a:pPr algn="r"/>
            <a:r>
              <a:rPr lang="ja-JP" altLang="en-US" sz="1200" b="1">
                <a:latin typeface="Yu Gothic" panose="020B0400000000000000" pitchFamily="34" charset="-128"/>
                <a:ea typeface="Yu Gothic" panose="020B0400000000000000" pitchFamily="34" charset="-128"/>
              </a:rPr>
              <a:t>＊フリック</a:t>
            </a:r>
            <a:r>
              <a:rPr lang="en-US" altLang="ja-JP" sz="1200" b="1">
                <a:latin typeface="Yu Gothic" panose="020B0400000000000000" pitchFamily="34" charset="-128"/>
                <a:ea typeface="Yu Gothic" panose="020B0400000000000000" pitchFamily="34" charset="-128"/>
              </a:rPr>
              <a:t>, U. 2011『</a:t>
            </a:r>
            <a:r>
              <a:rPr lang="ja-JP" altLang="en-US" sz="1200" b="1">
                <a:latin typeface="Yu Gothic" panose="020B0400000000000000" pitchFamily="34" charset="-128"/>
                <a:ea typeface="Yu Gothic" panose="020B0400000000000000" pitchFamily="34" charset="-128"/>
              </a:rPr>
              <a:t>新版 質的研究入門</a:t>
            </a:r>
            <a:r>
              <a:rPr lang="en-US" altLang="ja-JP" sz="1200" b="1">
                <a:latin typeface="Yu Gothic" panose="020B0400000000000000" pitchFamily="34" charset="-128"/>
                <a:ea typeface="Yu Gothic" panose="020B0400000000000000" pitchFamily="34" charset="-128"/>
              </a:rPr>
              <a:t>』 </a:t>
            </a:r>
            <a:r>
              <a:rPr kumimoji="1" lang="ja-JP" altLang="en-US" sz="1200" b="1">
                <a:latin typeface="Yu Gothic" panose="020B0400000000000000" pitchFamily="34" charset="-128"/>
                <a:ea typeface="Yu Gothic" panose="020B0400000000000000" pitchFamily="34" charset="-128"/>
              </a:rPr>
              <a:t>　</a:t>
            </a:r>
            <a:endParaRPr lang="en-US" altLang="ja-JP" sz="1200" b="1">
              <a:latin typeface="Yu Gothic" panose="020B0400000000000000" pitchFamily="34" charset="-128"/>
              <a:ea typeface="Yu Gothic" panose="020B0400000000000000" pitchFamily="34" charset="-128"/>
            </a:endParaRPr>
          </a:p>
        </p:txBody>
      </p:sp>
      <p:cxnSp>
        <p:nvCxnSpPr>
          <p:cNvPr id="9" name="直線コネクタ 8">
            <a:extLst>
              <a:ext uri="{FF2B5EF4-FFF2-40B4-BE49-F238E27FC236}">
                <a16:creationId xmlns:a16="http://schemas.microsoft.com/office/drawing/2014/main" id="{E1895BB0-0EE7-4673-2E08-347DDA0A1ED4}"/>
              </a:ext>
            </a:extLst>
          </p:cNvPr>
          <p:cNvCxnSpPr>
            <a:cxnSpLocks/>
          </p:cNvCxnSpPr>
          <p:nvPr/>
        </p:nvCxnSpPr>
        <p:spPr>
          <a:xfrm>
            <a:off x="7956350" y="1029700"/>
            <a:ext cx="6305750"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07516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4F4AC-BC5D-E12C-3710-BB9C0DA3B8A6}"/>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CD35B45-FB7E-6316-DD98-2B7633C7590F}"/>
              </a:ext>
            </a:extLst>
          </p:cNvPr>
          <p:cNvSpPr>
            <a:spLocks noGrp="1"/>
          </p:cNvSpPr>
          <p:nvPr>
            <p:ph idx="1"/>
          </p:nvPr>
        </p:nvSpPr>
        <p:spPr/>
        <p:txBody>
          <a:bodyPr>
            <a:normAutofit/>
          </a:bodyPr>
          <a:lstStyle/>
          <a:p>
            <a:pPr marL="0" indent="0">
              <a:buNone/>
            </a:pPr>
            <a:r>
              <a:rPr lang="ja-JP" altLang="en-US" sz="2000" b="1" u="sng">
                <a:effectLst/>
                <a:latin typeface="UD Digi Kyokasho NK-R" panose="02020400000000000000" pitchFamily="18" charset="-128"/>
                <a:ea typeface="UD Digi Kyokasho NK-R" panose="02020400000000000000" pitchFamily="18" charset="-128"/>
                <a:cs typeface="Arial" panose="020B0604020202020204" pitchFamily="34" charset="0"/>
              </a:rPr>
              <a:t>写真・映像、音声</a:t>
            </a:r>
            <a:endParaRPr lang="en-US" altLang="ja-JP" sz="2000" b="1" u="sng" dirty="0">
              <a:effectLst/>
              <a:latin typeface="UD Digi Kyokasho NK-R" panose="02020400000000000000" pitchFamily="18" charset="-128"/>
              <a:ea typeface="UD Digi Kyokasho NK-R" panose="02020400000000000000" pitchFamily="18" charset="-128"/>
              <a:cs typeface="Arial" panose="020B0604020202020204" pitchFamily="34" charset="0"/>
            </a:endParaRPr>
          </a:p>
          <a:p>
            <a:r>
              <a:rPr lang="ja-JP" altLang="en-US" sz="2000">
                <a:effectLst/>
                <a:latin typeface="UD Digi Kyokasho NK-R" panose="02020400000000000000" pitchFamily="18" charset="-128"/>
                <a:ea typeface="UD Digi Kyokasho NK-R" panose="02020400000000000000" pitchFamily="18" charset="-128"/>
                <a:cs typeface="Arial" panose="020B0604020202020204" pitchFamily="34" charset="0"/>
              </a:rPr>
              <a:t>撮影や録音にあたっては、必ず調査協力者から許可を得ること。</a:t>
            </a:r>
            <a:endParaRPr lang="en-US" altLang="ja-JP" sz="2000" dirty="0">
              <a:latin typeface="UD Digi Kyokasho NK-R" panose="02020400000000000000" pitchFamily="18" charset="-128"/>
              <a:ea typeface="UD Digi Kyokasho NK-R" panose="02020400000000000000" pitchFamily="18" charset="-128"/>
              <a:cs typeface="Arial" panose="020B0604020202020204" pitchFamily="34" charset="0"/>
            </a:endParaRPr>
          </a:p>
          <a:p>
            <a:r>
              <a:rPr lang="ja-JP" altLang="en-US" sz="2000">
                <a:effectLst/>
                <a:latin typeface="UD Digi Kyokasho NK-R" panose="02020400000000000000" pitchFamily="18" charset="-128"/>
                <a:ea typeface="UD Digi Kyokasho NK-R" panose="02020400000000000000" pitchFamily="18" charset="-128"/>
                <a:cs typeface="Arial" panose="020B0604020202020204" pitchFamily="34" charset="0"/>
              </a:rPr>
              <a:t>取得した映像、音声データはプライバシー保護の観点から、より注意深く保存する必要がある。</a:t>
            </a:r>
            <a:endParaRPr lang="en-US" altLang="ja-JP" sz="2000" dirty="0">
              <a:latin typeface="UD Digi Kyokasho NK-R" panose="02020400000000000000" pitchFamily="18" charset="-128"/>
              <a:ea typeface="UD Digi Kyokasho NK-R" panose="02020400000000000000" pitchFamily="18" charset="-128"/>
              <a:cs typeface="Arial" panose="020B0604020202020204" pitchFamily="34" charset="0"/>
            </a:endParaRPr>
          </a:p>
          <a:p>
            <a:r>
              <a:rPr lang="ja-JP" altLang="en-US" sz="2000">
                <a:effectLst/>
                <a:latin typeface="UD Digi Kyokasho NK-R" panose="02020400000000000000" pitchFamily="18" charset="-128"/>
                <a:ea typeface="UD Digi Kyokasho NK-R" panose="02020400000000000000" pitchFamily="18" charset="-128"/>
              </a:rPr>
              <a:t>個人情報保護法やプライバシーの観点から破棄したほうがよい場合もある。</a:t>
            </a:r>
            <a:endParaRPr lang="en-US" altLang="ja-JP" sz="2000" dirty="0">
              <a:latin typeface="UD Digi Kyokasho NK-R" panose="02020400000000000000" pitchFamily="18" charset="-128"/>
              <a:ea typeface="UD Digi Kyokasho NK-R" panose="02020400000000000000" pitchFamily="18" charset="-128"/>
            </a:endParaRPr>
          </a:p>
          <a:p>
            <a:pPr lvl="1"/>
            <a:r>
              <a:rPr lang="en" altLang="ja-JP" sz="1800" dirty="0">
                <a:latin typeface="UD Digi Kyokasho NK-R" panose="02020400000000000000" pitchFamily="18" charset="-128"/>
                <a:ea typeface="UD Digi Kyokasho NK-R" panose="02020400000000000000" pitchFamily="18" charset="-128"/>
              </a:rPr>
              <a:t>e.g. </a:t>
            </a:r>
            <a:r>
              <a:rPr lang="ja-JP" altLang="en-US" sz="1800">
                <a:effectLst/>
                <a:latin typeface="UD Digi Kyokasho NK-R" panose="02020400000000000000" pitchFamily="18" charset="-128"/>
                <a:ea typeface="UD Digi Kyokasho NK-R" panose="02020400000000000000" pitchFamily="18" charset="-128"/>
              </a:rPr>
              <a:t>現地政府・当局から開示請求対象になり、調査協力者を保護するために第三国で破棄</a:t>
            </a:r>
            <a:r>
              <a:rPr lang="ja-JP" altLang="en-US" sz="1800">
                <a:latin typeface="UD Digi Kyokasho NK-R" panose="02020400000000000000" pitchFamily="18" charset="-128"/>
                <a:ea typeface="UD Digi Kyokasho NK-R" panose="02020400000000000000" pitchFamily="18" charset="-128"/>
              </a:rPr>
              <a:t>。</a:t>
            </a:r>
            <a:endParaRPr lang="en-US" altLang="ja-JP" sz="1800" dirty="0">
              <a:effectLst/>
              <a:latin typeface="UD Digi Kyokasho NK-R" panose="02020400000000000000" pitchFamily="18" charset="-128"/>
              <a:ea typeface="UD Digi Kyokasho NK-R" panose="02020400000000000000" pitchFamily="18" charset="-128"/>
            </a:endParaRPr>
          </a:p>
          <a:p>
            <a:pPr lvl="1"/>
            <a:r>
              <a:rPr lang="en-US" altLang="ja-JP" sz="1800" dirty="0">
                <a:effectLst/>
                <a:latin typeface="UD Digi Kyokasho NK-R" panose="02020400000000000000" pitchFamily="18" charset="-128"/>
                <a:ea typeface="UD Digi Kyokasho NK-R" panose="02020400000000000000" pitchFamily="18" charset="-128"/>
              </a:rPr>
              <a:t>e.g. </a:t>
            </a:r>
            <a:r>
              <a:rPr lang="ja-JP" altLang="en-US" sz="1800">
                <a:latin typeface="UD Digi Kyokasho NK-R" panose="02020400000000000000" pitchFamily="18" charset="-128"/>
                <a:ea typeface="UD Digi Kyokasho NK-R" panose="02020400000000000000" pitchFamily="18" charset="-128"/>
              </a:rPr>
              <a:t>研究データが犯罪者・容疑者に関する場合、研究者の守秘義務が適応されない、等。</a:t>
            </a:r>
            <a:endParaRPr kumimoji="1" lang="ja-JP" altLang="en-US" sz="1800">
              <a:latin typeface="UD Digi Kyokasho NK-R" panose="02020400000000000000" pitchFamily="18" charset="-128"/>
              <a:ea typeface="UD Digi Kyokasho NK-R" panose="02020400000000000000" pitchFamily="18" charset="-128"/>
            </a:endParaRPr>
          </a:p>
        </p:txBody>
      </p:sp>
      <p:cxnSp>
        <p:nvCxnSpPr>
          <p:cNvPr id="9" name="直線コネクタ 8">
            <a:extLst>
              <a:ext uri="{FF2B5EF4-FFF2-40B4-BE49-F238E27FC236}">
                <a16:creationId xmlns:a16="http://schemas.microsoft.com/office/drawing/2014/main" id="{A3D4FAD7-C60F-3AEB-29D5-5D5D994255CD}"/>
              </a:ext>
            </a:extLst>
          </p:cNvPr>
          <p:cNvCxnSpPr>
            <a:cxnSpLocks/>
          </p:cNvCxnSpPr>
          <p:nvPr/>
        </p:nvCxnSpPr>
        <p:spPr>
          <a:xfrm>
            <a:off x="11581293" y="903106"/>
            <a:ext cx="0" cy="5051787"/>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63171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5F3F61-40B4-CA7F-77A8-A13A11E825F0}"/>
              </a:ext>
            </a:extLst>
          </p:cNvPr>
          <p:cNvSpPr>
            <a:spLocks noGrp="1"/>
          </p:cNvSpPr>
          <p:nvPr>
            <p:ph type="title"/>
          </p:nvPr>
        </p:nvSpPr>
        <p:spPr/>
        <p:txBody>
          <a:bodyPr>
            <a:normAutofit/>
          </a:bodyPr>
          <a:lstStyle/>
          <a:p>
            <a:r>
              <a:rPr lang="ja-JP" altLang="ja-JP" sz="3600">
                <a:effectLst/>
                <a:latin typeface="UD Digi Kyokasho NK-R" panose="02020400000000000000" pitchFamily="18" charset="-128"/>
                <a:ea typeface="UD Digi Kyokasho NK-R" panose="02020400000000000000" pitchFamily="18" charset="-128"/>
                <a:cs typeface="Arial" panose="020B0604020202020204" pitchFamily="34" charset="0"/>
              </a:rPr>
              <a:t>エスノグラフィ</a:t>
            </a:r>
            <a:r>
              <a:rPr lang="ja-JP" altLang="en-US" sz="3600">
                <a:effectLst/>
                <a:latin typeface="UD Digi Kyokasho NK-R" panose="02020400000000000000" pitchFamily="18" charset="-128"/>
                <a:ea typeface="UD Digi Kyokasho NK-R" panose="02020400000000000000" pitchFamily="18" charset="-128"/>
                <a:cs typeface="Arial" panose="020B0604020202020204" pitchFamily="34" charset="0"/>
              </a:rPr>
              <a:t>の研究データ</a:t>
            </a:r>
            <a:endParaRPr kumimoji="1" lang="ja-JP" altLang="en-US" sz="3600">
              <a:latin typeface="UD Digi Kyokasho NK-R" panose="02020400000000000000" pitchFamily="18" charset="-128"/>
              <a:ea typeface="UD Digi Kyokasho NK-R" panose="02020400000000000000" pitchFamily="18" charset="-128"/>
            </a:endParaRPr>
          </a:p>
        </p:txBody>
      </p:sp>
      <p:sp>
        <p:nvSpPr>
          <p:cNvPr id="3" name="コンテンツ プレースホルダー 2">
            <a:extLst>
              <a:ext uri="{FF2B5EF4-FFF2-40B4-BE49-F238E27FC236}">
                <a16:creationId xmlns:a16="http://schemas.microsoft.com/office/drawing/2014/main" id="{7D6A79D3-9AB8-A478-0CC6-44FA29D0DA01}"/>
              </a:ext>
            </a:extLst>
          </p:cNvPr>
          <p:cNvSpPr>
            <a:spLocks noGrp="1"/>
          </p:cNvSpPr>
          <p:nvPr>
            <p:ph idx="1"/>
          </p:nvPr>
        </p:nvSpPr>
        <p:spPr/>
        <p:txBody>
          <a:bodyPr>
            <a:normAutofit/>
          </a:bodyPr>
          <a:lstStyle/>
          <a:p>
            <a:pPr marL="0" indent="0">
              <a:buNone/>
            </a:pPr>
            <a:r>
              <a:rPr lang="ja-JP" altLang="en-US" sz="2000" b="1" u="sng">
                <a:latin typeface="UD Digi Kyokasho NK-R" panose="02020400000000000000" pitchFamily="18" charset="-128"/>
                <a:ea typeface="UD Digi Kyokasho NK-R" panose="02020400000000000000" pitchFamily="18" charset="-128"/>
              </a:rPr>
              <a:t>モノ</a:t>
            </a:r>
            <a:endParaRPr lang="en-US" altLang="ja-JP" sz="2000" b="1" u="sng" dirty="0">
              <a:latin typeface="UD Digi Kyokasho NK-R" panose="02020400000000000000" pitchFamily="18" charset="-128"/>
              <a:ea typeface="UD Digi Kyokasho NK-R" panose="02020400000000000000" pitchFamily="18" charset="-128"/>
            </a:endParaRPr>
          </a:p>
          <a:p>
            <a:r>
              <a:rPr kumimoji="1" lang="ja-JP" altLang="en-US" sz="2000">
                <a:latin typeface="UD Digi Kyokasho NK-R" panose="02020400000000000000" pitchFamily="18" charset="-128"/>
                <a:ea typeface="UD Digi Kyokasho NK-R" panose="02020400000000000000" pitchFamily="18" charset="-128"/>
              </a:rPr>
              <a:t>現地で収集した文書。</a:t>
            </a:r>
            <a:r>
              <a:rPr kumimoji="1" lang="en-US" altLang="ja-JP" sz="2000" dirty="0">
                <a:latin typeface="UD Digi Kyokasho NK-R" panose="02020400000000000000" pitchFamily="18" charset="-128"/>
                <a:ea typeface="UD Digi Kyokasho NK-R" panose="02020400000000000000" pitchFamily="18" charset="-128"/>
              </a:rPr>
              <a:t>e.g. </a:t>
            </a:r>
            <a:r>
              <a:rPr kumimoji="1" lang="ja-JP" altLang="en-US" sz="2000">
                <a:latin typeface="UD Digi Kyokasho NK-R" panose="02020400000000000000" pitchFamily="18" charset="-128"/>
                <a:ea typeface="UD Digi Kyokasho NK-R" panose="02020400000000000000" pitchFamily="18" charset="-128"/>
              </a:rPr>
              <a:t>ポスター、リーフレット、チラシ、公的文書（の複写）</a:t>
            </a:r>
            <a:r>
              <a:rPr lang="ja-JP" altLang="en-US" sz="2000">
                <a:latin typeface="UD Digi Kyokasho NK-R" panose="02020400000000000000" pitchFamily="18" charset="-128"/>
                <a:ea typeface="UD Digi Kyokasho NK-R" panose="02020400000000000000" pitchFamily="18" charset="-128"/>
              </a:rPr>
              <a:t>等。</a:t>
            </a:r>
            <a:endParaRPr lang="en-US" altLang="ja-JP" sz="2000" dirty="0">
              <a:latin typeface="UD Digi Kyokasho NK-R" panose="02020400000000000000" pitchFamily="18" charset="-128"/>
              <a:ea typeface="UD Digi Kyokasho NK-R" panose="02020400000000000000" pitchFamily="18" charset="-128"/>
            </a:endParaRPr>
          </a:p>
          <a:p>
            <a:r>
              <a:rPr lang="ja-JP" altLang="en-US" sz="2000">
                <a:latin typeface="UD Digi Kyokasho NK-R" panose="02020400000000000000" pitchFamily="18" charset="-128"/>
                <a:ea typeface="UD Digi Kyokasho NK-R" panose="02020400000000000000" pitchFamily="18" charset="-128"/>
              </a:rPr>
              <a:t>物質文化。</a:t>
            </a:r>
            <a:r>
              <a:rPr lang="en-US" altLang="ja-JP" sz="2000" dirty="0">
                <a:latin typeface="UD Digi Kyokasho NK-R" panose="02020400000000000000" pitchFamily="18" charset="-128"/>
                <a:ea typeface="UD Digi Kyokasho NK-R" panose="02020400000000000000" pitchFamily="18" charset="-128"/>
              </a:rPr>
              <a:t>e.g. </a:t>
            </a:r>
            <a:r>
              <a:rPr lang="ja-JP" altLang="en-US" sz="2000">
                <a:latin typeface="UD Digi Kyokasho NK-R" panose="02020400000000000000" pitchFamily="18" charset="-128"/>
                <a:ea typeface="UD Digi Kyokasho NK-R" panose="02020400000000000000" pitchFamily="18" charset="-128"/>
              </a:rPr>
              <a:t>現地の楽器、日用品や道具、儀礼用の仮面、手工芸品等。</a:t>
            </a:r>
            <a:endParaRPr lang="en-US" altLang="ja-JP" sz="2000" dirty="0">
              <a:latin typeface="UD Digi Kyokasho NK-R" panose="02020400000000000000" pitchFamily="18" charset="-128"/>
              <a:ea typeface="UD Digi Kyokasho NK-R" panose="02020400000000000000" pitchFamily="18" charset="-128"/>
            </a:endParaRPr>
          </a:p>
          <a:p>
            <a:r>
              <a:rPr lang="ja-JP" altLang="en-US" sz="2000">
                <a:latin typeface="UD Digi Kyokasho NK-R" panose="02020400000000000000" pitchFamily="18" charset="-128"/>
                <a:ea typeface="UD Digi Kyokasho NK-R" panose="02020400000000000000" pitchFamily="18" charset="-128"/>
              </a:rPr>
              <a:t>動植物の標本（＊現在のエスノグラフィでは非常に稀かつ困難　▶</a:t>
            </a:r>
            <a:r>
              <a:rPr lang="ja-JP" altLang="ja-JP" sz="2000" b="1">
                <a:effectLst/>
                <a:latin typeface="UD Digi Kyokasho NK-R" panose="02020400000000000000" pitchFamily="18" charset="-128"/>
                <a:ea typeface="UD Digi Kyokasho NK-R" panose="02020400000000000000" pitchFamily="18" charset="-128"/>
                <a:cs typeface="Arial" panose="020B0604020202020204" pitchFamily="34" charset="0"/>
              </a:rPr>
              <a:t>講義２</a:t>
            </a:r>
            <a:r>
              <a:rPr lang="ja-JP" altLang="ja-JP" sz="2000">
                <a:effectLst/>
                <a:latin typeface="UD Digi Kyokasho NK-R" panose="02020400000000000000" pitchFamily="18" charset="-128"/>
                <a:ea typeface="UD Digi Kyokasho NK-R" panose="02020400000000000000" pitchFamily="18" charset="-128"/>
                <a:cs typeface="Arial" panose="020B0604020202020204" pitchFamily="34" charset="0"/>
              </a:rPr>
              <a:t>）</a:t>
            </a:r>
            <a:r>
              <a:rPr lang="ja-JP" altLang="en-US" sz="2000">
                <a:effectLst/>
                <a:latin typeface="UD Digi Kyokasho NK-R" panose="02020400000000000000" pitchFamily="18" charset="-128"/>
                <a:ea typeface="UD Digi Kyokasho NK-R" panose="02020400000000000000" pitchFamily="18" charset="-128"/>
                <a:cs typeface="Arial" panose="020B0604020202020204" pitchFamily="34" charset="0"/>
              </a:rPr>
              <a:t>。</a:t>
            </a:r>
            <a:r>
              <a:rPr lang="ja-JP" altLang="ja-JP" sz="2000">
                <a:effectLst/>
                <a:latin typeface="UD Digi Kyokasho NK-R" panose="02020400000000000000" pitchFamily="18" charset="-128"/>
                <a:ea typeface="UD Digi Kyokasho NK-R" panose="02020400000000000000" pitchFamily="18" charset="-128"/>
              </a:rPr>
              <a:t> </a:t>
            </a:r>
            <a:endParaRPr kumimoji="1" lang="ja-JP" altLang="en-US" sz="2000">
              <a:latin typeface="UD Digi Kyokasho NK-R" panose="02020400000000000000" pitchFamily="18" charset="-128"/>
              <a:ea typeface="UD Digi Kyokasho NK-R" panose="02020400000000000000" pitchFamily="18" charset="-128"/>
            </a:endParaRPr>
          </a:p>
          <a:p>
            <a:pPr marL="0" indent="0">
              <a:buNone/>
            </a:pPr>
            <a:endParaRPr kumimoji="1" lang="ja-JP" altLang="en-US" sz="2000">
              <a:latin typeface="UD Digi Kyokasho NK-R" panose="02020400000000000000" pitchFamily="18" charset="-128"/>
              <a:ea typeface="UD Digi Kyokasho NK-R" panose="02020400000000000000" pitchFamily="18" charset="-128"/>
            </a:endParaRPr>
          </a:p>
        </p:txBody>
      </p:sp>
      <p:sp>
        <p:nvSpPr>
          <p:cNvPr id="4" name="正方形/長方形 3">
            <a:extLst>
              <a:ext uri="{FF2B5EF4-FFF2-40B4-BE49-F238E27FC236}">
                <a16:creationId xmlns:a16="http://schemas.microsoft.com/office/drawing/2014/main" id="{0546CB67-8388-D945-CC24-DD7EA8D934BD}"/>
              </a:ext>
            </a:extLst>
          </p:cNvPr>
          <p:cNvSpPr/>
          <p:nvPr/>
        </p:nvSpPr>
        <p:spPr>
          <a:xfrm>
            <a:off x="-2692400" y="-469900"/>
            <a:ext cx="2146300" cy="253998"/>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a:extLst>
              <a:ext uri="{FF2B5EF4-FFF2-40B4-BE49-F238E27FC236}">
                <a16:creationId xmlns:a16="http://schemas.microsoft.com/office/drawing/2014/main" id="{4397F1CF-E2E2-02E3-F8DA-7024D5A99D1B}"/>
              </a:ext>
            </a:extLst>
          </p:cNvPr>
          <p:cNvCxnSpPr>
            <a:cxnSpLocks/>
          </p:cNvCxnSpPr>
          <p:nvPr/>
        </p:nvCxnSpPr>
        <p:spPr>
          <a:xfrm>
            <a:off x="7898293" y="971642"/>
            <a:ext cx="4827107"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28477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3BE38-034A-4069-C6FA-639CE75BBD4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5E52251-9776-E496-B3FA-240CA3269146}"/>
              </a:ext>
            </a:extLst>
          </p:cNvPr>
          <p:cNvSpPr>
            <a:spLocks noGrp="1"/>
          </p:cNvSpPr>
          <p:nvPr>
            <p:ph type="title"/>
          </p:nvPr>
        </p:nvSpPr>
        <p:spPr/>
        <p:txBody>
          <a:bodyPr>
            <a:normAutofit/>
          </a:bodyPr>
          <a:lstStyle/>
          <a:p>
            <a:r>
              <a:rPr lang="ja-JP" altLang="ja-JP" sz="3600">
                <a:effectLst/>
                <a:latin typeface="UD Digi Kyokasho NK-R" panose="02020400000000000000" pitchFamily="18" charset="-128"/>
                <a:ea typeface="UD Digi Kyokasho NK-R" panose="02020400000000000000" pitchFamily="18" charset="-128"/>
                <a:cs typeface="Arial" panose="020B0604020202020204" pitchFamily="34" charset="0"/>
              </a:rPr>
              <a:t>エスノグラフィ</a:t>
            </a:r>
            <a:r>
              <a:rPr lang="ja-JP" altLang="en-US" sz="3600">
                <a:effectLst/>
                <a:latin typeface="UD Digi Kyokasho NK-R" panose="02020400000000000000" pitchFamily="18" charset="-128"/>
                <a:ea typeface="UD Digi Kyokasho NK-R" panose="02020400000000000000" pitchFamily="18" charset="-128"/>
                <a:cs typeface="Arial" panose="020B0604020202020204" pitchFamily="34" charset="0"/>
              </a:rPr>
              <a:t>の研究データ</a:t>
            </a:r>
            <a:endParaRPr kumimoji="1" lang="ja-JP" altLang="en-US" sz="3600">
              <a:latin typeface="UD Digi Kyokasho NK-R" panose="02020400000000000000" pitchFamily="18" charset="-128"/>
              <a:ea typeface="UD Digi Kyokasho NK-R" panose="02020400000000000000" pitchFamily="18" charset="-128"/>
            </a:endParaRPr>
          </a:p>
        </p:txBody>
      </p:sp>
      <p:sp>
        <p:nvSpPr>
          <p:cNvPr id="3" name="コンテンツ プレースホルダー 2">
            <a:extLst>
              <a:ext uri="{FF2B5EF4-FFF2-40B4-BE49-F238E27FC236}">
                <a16:creationId xmlns:a16="http://schemas.microsoft.com/office/drawing/2014/main" id="{73E19E0E-A724-1649-23D4-98572A9E78D4}"/>
              </a:ext>
            </a:extLst>
          </p:cNvPr>
          <p:cNvSpPr>
            <a:spLocks noGrp="1"/>
          </p:cNvSpPr>
          <p:nvPr>
            <p:ph idx="1"/>
          </p:nvPr>
        </p:nvSpPr>
        <p:spPr>
          <a:xfrm>
            <a:off x="838200" y="1836642"/>
            <a:ext cx="10515600" cy="4351338"/>
          </a:xfrm>
        </p:spPr>
        <p:txBody>
          <a:bodyPr>
            <a:normAutofit/>
          </a:bodyPr>
          <a:lstStyle/>
          <a:p>
            <a:pPr marL="0" indent="0">
              <a:buNone/>
            </a:pPr>
            <a:r>
              <a:rPr lang="ja-JP" altLang="en-US" sz="2000" b="1" u="sng">
                <a:latin typeface="UD Digi Kyokasho NK-R" panose="02020400000000000000" pitchFamily="18" charset="-128"/>
                <a:ea typeface="UD Digi Kyokasho NK-R" panose="02020400000000000000" pitchFamily="18" charset="-128"/>
                <a:cs typeface="Arial" panose="020B0604020202020204" pitchFamily="34" charset="0"/>
              </a:rPr>
              <a:t>ウェブ上のデータやソーシャルメディアのデータ</a:t>
            </a:r>
            <a:endParaRPr kumimoji="1" lang="en-US" altLang="ja-JP" sz="2000" b="1" u="sng" dirty="0">
              <a:latin typeface="UD Digi Kyokasho NK-R" panose="02020400000000000000" pitchFamily="18" charset="-128"/>
              <a:ea typeface="UD Digi Kyokasho NK-R" panose="02020400000000000000" pitchFamily="18" charset="-128"/>
              <a:cs typeface="Arial" panose="020B0604020202020204" pitchFamily="34" charset="0"/>
            </a:endParaRPr>
          </a:p>
          <a:p>
            <a:r>
              <a:rPr kumimoji="1" lang="ja-JP" altLang="en-US" sz="2000">
                <a:latin typeface="UD Digi Kyokasho NK-R" panose="02020400000000000000" pitchFamily="18" charset="-128"/>
                <a:ea typeface="UD Digi Kyokasho NK-R" panose="02020400000000000000" pitchFamily="18" charset="-128"/>
                <a:cs typeface="Arial" panose="020B0604020202020204" pitchFamily="34" charset="0"/>
              </a:rPr>
              <a:t>情報通信技術の革新に伴い、エスノグラフィの研究データはウェブ上からも収集。特に新型コロナウィルス感染症の世界的流行によって従来のフィールドワークが不可能な状況になり、注目される。</a:t>
            </a:r>
            <a:endParaRPr lang="en-US" altLang="ja-JP" sz="2000" dirty="0">
              <a:latin typeface="UD Digi Kyokasho NK-R" panose="02020400000000000000" pitchFamily="18" charset="-128"/>
              <a:ea typeface="UD Digi Kyokasho NK-R" panose="02020400000000000000" pitchFamily="18" charset="-128"/>
              <a:cs typeface="Arial" panose="020B0604020202020204" pitchFamily="34" charset="0"/>
            </a:endParaRPr>
          </a:p>
          <a:p>
            <a:r>
              <a:rPr lang="ja-JP" altLang="en-US" sz="2000">
                <a:latin typeface="UD Digi Kyokasho NK-R" panose="02020400000000000000" pitchFamily="18" charset="-128"/>
                <a:ea typeface="UD Digi Kyokasho NK-R" panose="02020400000000000000" pitchFamily="18" charset="-128"/>
                <a:cs typeface="Arial" panose="020B0604020202020204" pitchFamily="34" charset="0"/>
              </a:rPr>
              <a:t>常時ネットワーク接続されたスマートフォンによって、</a:t>
            </a:r>
            <a:r>
              <a:rPr kumimoji="1" lang="ja-JP" altLang="en-US" sz="2000">
                <a:latin typeface="UD Digi Kyokasho NK-R" panose="02020400000000000000" pitchFamily="18" charset="-128"/>
                <a:ea typeface="UD Digi Kyokasho NK-R" panose="02020400000000000000" pitchFamily="18" charset="-128"/>
                <a:cs typeface="Arial" panose="020B0604020202020204" pitchFamily="34" charset="0"/>
              </a:rPr>
              <a:t>誰もが手軽に撮影・録音データを作成し共有</a:t>
            </a:r>
            <a:r>
              <a:rPr lang="ja-JP" altLang="en-US" sz="2000">
                <a:latin typeface="UD Digi Kyokasho NK-R" panose="02020400000000000000" pitchFamily="18" charset="-128"/>
                <a:ea typeface="UD Digi Kyokasho NK-R" panose="02020400000000000000" pitchFamily="18" charset="-128"/>
                <a:cs typeface="Arial" panose="020B0604020202020204" pitchFamily="34" charset="0"/>
              </a:rPr>
              <a:t>可能。また、位置情報やアクセス履歴などの情報（ビッグデータ）も生成。</a:t>
            </a:r>
            <a:endParaRPr lang="en-US" altLang="ja-JP" sz="2000" dirty="0">
              <a:latin typeface="UD Digi Kyokasho NK-R" panose="02020400000000000000" pitchFamily="18" charset="-128"/>
              <a:ea typeface="UD Digi Kyokasho NK-R" panose="02020400000000000000" pitchFamily="18" charset="-128"/>
              <a:cs typeface="Arial" panose="020B0604020202020204" pitchFamily="34" charset="0"/>
            </a:endParaRPr>
          </a:p>
          <a:p>
            <a:r>
              <a:rPr kumimoji="1" lang="ja-JP" altLang="en-US" sz="2000">
                <a:latin typeface="UD Digi Kyokasho NK-R" panose="02020400000000000000" pitchFamily="18" charset="-128"/>
                <a:ea typeface="UD Digi Kyokasho NK-R" panose="02020400000000000000" pitchFamily="18" charset="-128"/>
                <a:cs typeface="Arial" panose="020B0604020202020204" pitchFamily="34" charset="0"/>
              </a:rPr>
              <a:t>エスノグラフィでは、オンライン上のゲームコミュニティや、チャットのやり取りのテキストデータ、多様なアクターのウェブページ、ソーシャルメディア上の画像・動画などのデータを収集。</a:t>
            </a:r>
            <a:endParaRPr lang="en-US" altLang="ja-JP" sz="2000" dirty="0">
              <a:latin typeface="UD Digi Kyokasho NK-R" panose="02020400000000000000" pitchFamily="18" charset="-128"/>
              <a:ea typeface="UD Digi Kyokasho NK-R" panose="02020400000000000000" pitchFamily="18" charset="-128"/>
              <a:cs typeface="Arial" panose="020B0604020202020204" pitchFamily="34" charset="0"/>
            </a:endParaRPr>
          </a:p>
          <a:p>
            <a:r>
              <a:rPr lang="ja-JP" altLang="en-US" sz="2000" b="1">
                <a:latin typeface="UD Digi Kyokasho NK-R" panose="02020400000000000000" pitchFamily="18" charset="-128"/>
                <a:ea typeface="UD Digi Kyokasho NK-R" panose="02020400000000000000" pitchFamily="18" charset="-128"/>
                <a:cs typeface="Arial" panose="020B0604020202020204" pitchFamily="34" charset="0"/>
              </a:rPr>
              <a:t>▶講義５</a:t>
            </a:r>
            <a:endParaRPr kumimoji="1" lang="ja-JP" altLang="en-US" sz="2000" b="1">
              <a:latin typeface="UD Digi Kyokasho NK-R" panose="02020400000000000000" pitchFamily="18" charset="-128"/>
              <a:ea typeface="UD Digi Kyokasho NK-R" panose="02020400000000000000" pitchFamily="18" charset="-128"/>
            </a:endParaRPr>
          </a:p>
        </p:txBody>
      </p:sp>
      <p:sp>
        <p:nvSpPr>
          <p:cNvPr id="4" name="スライド番号プレースホルダー 3">
            <a:extLst>
              <a:ext uri="{FF2B5EF4-FFF2-40B4-BE49-F238E27FC236}">
                <a16:creationId xmlns:a16="http://schemas.microsoft.com/office/drawing/2014/main" id="{FD975838-17CF-83F6-9036-C82327F6DD75}"/>
              </a:ext>
            </a:extLst>
          </p:cNvPr>
          <p:cNvSpPr>
            <a:spLocks noGrp="1"/>
          </p:cNvSpPr>
          <p:nvPr>
            <p:ph type="sldNum" sz="quarter" idx="4294967295"/>
          </p:nvPr>
        </p:nvSpPr>
        <p:spPr>
          <a:xfrm>
            <a:off x="8610600" y="6356350"/>
            <a:ext cx="2743200" cy="365125"/>
          </a:xfrm>
          <a:prstGeom prst="rect">
            <a:avLst/>
          </a:prstGeom>
        </p:spPr>
        <p:txBody>
          <a:bodyPr/>
          <a:lstStyle/>
          <a:p>
            <a:fld id="{7274F3BC-DA9B-5D41-AD74-37542148D2D8}" type="slidenum">
              <a:rPr lang="en-US" altLang="ja-JP" smtClean="0"/>
              <a:t>17</a:t>
            </a:fld>
            <a:endParaRPr kumimoji="1" lang="ja-JP" altLang="en-US"/>
          </a:p>
        </p:txBody>
      </p:sp>
      <p:cxnSp>
        <p:nvCxnSpPr>
          <p:cNvPr id="6" name="直線コネクタ 5">
            <a:extLst>
              <a:ext uri="{FF2B5EF4-FFF2-40B4-BE49-F238E27FC236}">
                <a16:creationId xmlns:a16="http://schemas.microsoft.com/office/drawing/2014/main" id="{2813A832-D0ED-1EAD-E5BE-631C6B2C9DFB}"/>
              </a:ext>
            </a:extLst>
          </p:cNvPr>
          <p:cNvCxnSpPr>
            <a:cxnSpLocks/>
          </p:cNvCxnSpPr>
          <p:nvPr/>
        </p:nvCxnSpPr>
        <p:spPr>
          <a:xfrm>
            <a:off x="8610600" y="1015184"/>
            <a:ext cx="4610100"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7" name="テキスト ボックス 6">
            <a:extLst>
              <a:ext uri="{FF2B5EF4-FFF2-40B4-BE49-F238E27FC236}">
                <a16:creationId xmlns:a16="http://schemas.microsoft.com/office/drawing/2014/main" id="{01394421-B824-88C7-1A7B-0EAFC7989458}"/>
              </a:ext>
            </a:extLst>
          </p:cNvPr>
          <p:cNvSpPr txBox="1"/>
          <p:nvPr/>
        </p:nvSpPr>
        <p:spPr>
          <a:xfrm>
            <a:off x="0" y="6401039"/>
            <a:ext cx="12192000" cy="461665"/>
          </a:xfrm>
          <a:prstGeom prst="rect">
            <a:avLst/>
          </a:prstGeom>
          <a:solidFill>
            <a:schemeClr val="bg1">
              <a:lumMod val="85000"/>
            </a:schemeClr>
          </a:solidFill>
        </p:spPr>
        <p:txBody>
          <a:bodyPr wrap="square" rtlCol="0">
            <a:spAutoFit/>
          </a:bodyPr>
          <a:lstStyle/>
          <a:p>
            <a:pPr algn="r"/>
            <a:r>
              <a:rPr lang="ja-JP" altLang="en-US" sz="1200" b="1">
                <a:latin typeface="Yu Gothic" panose="020B0400000000000000" pitchFamily="34" charset="-128"/>
                <a:ea typeface="Yu Gothic" panose="020B0400000000000000" pitchFamily="34" charset="-128"/>
              </a:rPr>
              <a:t>＊</a:t>
            </a:r>
            <a:r>
              <a:rPr lang="en-US" altLang="ja-JP" sz="1200" b="1">
                <a:latin typeface="Yu Gothic" panose="020B0400000000000000" pitchFamily="34" charset="-128"/>
                <a:ea typeface="Yu Gothic" panose="020B0400000000000000" pitchFamily="34" charset="-128"/>
              </a:rPr>
              <a:t>Pink, S. 2009. </a:t>
            </a:r>
            <a:r>
              <a:rPr lang="en-US" altLang="ja-JP" sz="1200" b="1" i="1">
                <a:latin typeface="Yu Gothic" panose="020B0400000000000000" pitchFamily="34" charset="-128"/>
                <a:ea typeface="Yu Gothic" panose="020B0400000000000000" pitchFamily="34" charset="-128"/>
              </a:rPr>
              <a:t>Doing Sensory Ethnography</a:t>
            </a:r>
            <a:r>
              <a:rPr lang="en-US" altLang="ja-JP" sz="1200" b="1">
                <a:latin typeface="Yu Gothic" panose="020B0400000000000000" pitchFamily="34" charset="-128"/>
                <a:ea typeface="Yu Gothic" panose="020B0400000000000000" pitchFamily="34" charset="-128"/>
              </a:rPr>
              <a:t>.</a:t>
            </a:r>
          </a:p>
          <a:p>
            <a:pPr algn="r"/>
            <a:r>
              <a:rPr lang="ja-JP" altLang="en-US" sz="1200" b="1">
                <a:latin typeface="Yu Gothic" panose="020B0400000000000000" pitchFamily="34" charset="-128"/>
                <a:ea typeface="Yu Gothic" panose="020B0400000000000000" pitchFamily="34" charset="-128"/>
              </a:rPr>
              <a:t>＊</a:t>
            </a:r>
            <a:r>
              <a:rPr lang="en-US" altLang="ja-JP" sz="1200" b="1">
                <a:latin typeface="Yu Gothic" panose="020B0400000000000000" pitchFamily="34" charset="-128"/>
                <a:ea typeface="Yu Gothic" panose="020B0400000000000000" pitchFamily="34" charset="-128"/>
              </a:rPr>
              <a:t>Rogers, R. 2019. </a:t>
            </a:r>
            <a:r>
              <a:rPr lang="en-US" altLang="ja-JP" sz="1200" b="1" i="1">
                <a:latin typeface="Yu Gothic" panose="020B0400000000000000" pitchFamily="34" charset="-128"/>
                <a:ea typeface="Yu Gothic" panose="020B0400000000000000" pitchFamily="34" charset="-128"/>
              </a:rPr>
              <a:t>Doing Digital Methods.</a:t>
            </a:r>
            <a:r>
              <a:rPr lang="en-US" altLang="ja-JP" sz="1200" b="1">
                <a:latin typeface="Yu Gothic" panose="020B0400000000000000" pitchFamily="34" charset="-128"/>
                <a:ea typeface="Yu Gothic" panose="020B0400000000000000" pitchFamily="34" charset="-128"/>
              </a:rPr>
              <a:t> </a:t>
            </a:r>
            <a:r>
              <a:rPr kumimoji="1" lang="ja-JP" altLang="en-US" sz="1200" b="1">
                <a:latin typeface="Yu Gothic" panose="020B0400000000000000" pitchFamily="34" charset="-128"/>
                <a:ea typeface="Yu Gothic" panose="020B0400000000000000" pitchFamily="34" charset="-128"/>
              </a:rPr>
              <a:t>　</a:t>
            </a:r>
            <a:endParaRPr lang="en-US" altLang="ja-JP" sz="1200" b="1">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3077602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64AA0C-E867-047E-431B-56331D04B60B}"/>
              </a:ext>
            </a:extLst>
          </p:cNvPr>
          <p:cNvSpPr>
            <a:spLocks noGrp="1"/>
          </p:cNvSpPr>
          <p:nvPr>
            <p:ph type="title"/>
          </p:nvPr>
        </p:nvSpPr>
        <p:spPr/>
        <p:txBody>
          <a:bodyPr>
            <a:normAutofit/>
          </a:bodyPr>
          <a:lstStyle/>
          <a:p>
            <a:r>
              <a:rPr kumimoji="1" lang="ja-JP" altLang="en-US" sz="4000">
                <a:latin typeface="UD Digi Kyokasho NK-R" panose="02020400000000000000" pitchFamily="18" charset="-128"/>
                <a:ea typeface="UD Digi Kyokasho NK-R" panose="02020400000000000000" pitchFamily="18" charset="-128"/>
              </a:rPr>
              <a:t>参照資料</a:t>
            </a:r>
          </a:p>
        </p:txBody>
      </p:sp>
      <p:sp>
        <p:nvSpPr>
          <p:cNvPr id="3" name="コンテンツ プレースホルダー 2">
            <a:extLst>
              <a:ext uri="{FF2B5EF4-FFF2-40B4-BE49-F238E27FC236}">
                <a16:creationId xmlns:a16="http://schemas.microsoft.com/office/drawing/2014/main" id="{2CFA3643-EA13-FE55-E1FE-23D4EB3485F9}"/>
              </a:ext>
            </a:extLst>
          </p:cNvPr>
          <p:cNvSpPr>
            <a:spLocks noGrp="1"/>
          </p:cNvSpPr>
          <p:nvPr>
            <p:ph idx="1"/>
          </p:nvPr>
        </p:nvSpPr>
        <p:spPr/>
        <p:txBody>
          <a:bodyPr>
            <a:normAutofit lnSpcReduction="10000"/>
          </a:bodyPr>
          <a:lstStyle/>
          <a:p>
            <a:r>
              <a:rPr lang="ja-JP" altLang="en-US">
                <a:latin typeface="UD Digi Kyokasho NK-R" panose="02020400000000000000" pitchFamily="18" charset="-128"/>
                <a:ea typeface="UD Digi Kyokasho NK-R" panose="02020400000000000000" pitchFamily="18" charset="-128"/>
              </a:rPr>
              <a:t>大阪大学 </a:t>
            </a:r>
            <a:r>
              <a:rPr lang="en-US" altLang="ja-JP" dirty="0">
                <a:latin typeface="UD Digi Kyokasho NK-R" panose="02020400000000000000" pitchFamily="18" charset="-128"/>
                <a:ea typeface="UD Digi Kyokasho NK-R" panose="02020400000000000000" pitchFamily="18" charset="-128"/>
              </a:rPr>
              <a:t>2023/03/24</a:t>
            </a:r>
            <a:r>
              <a:rPr lang="ja-JP" altLang="en-US">
                <a:latin typeface="UD Digi Kyokasho NK-R" panose="02020400000000000000" pitchFamily="18" charset="-128"/>
                <a:ea typeface="UD Digi Kyokasho NK-R" panose="02020400000000000000" pitchFamily="18" charset="-128"/>
              </a:rPr>
              <a:t>「大阪大学研究データポリシー」 </a:t>
            </a:r>
            <a:endParaRPr lang="en-US" altLang="ja-JP" dirty="0">
              <a:latin typeface="UD Digi Kyokasho NK-R" panose="02020400000000000000" pitchFamily="18" charset="-128"/>
              <a:ea typeface="UD Digi Kyokasho NK-R" panose="02020400000000000000" pitchFamily="18" charset="-128"/>
            </a:endParaRPr>
          </a:p>
          <a:p>
            <a:pPr marL="457200" lvl="1" indent="0">
              <a:buNone/>
            </a:pPr>
            <a:r>
              <a:rPr lang="en-US" altLang="ja-JP" dirty="0">
                <a:latin typeface="UD Digi Kyokasho NK-R" panose="02020400000000000000" pitchFamily="18" charset="-128"/>
                <a:ea typeface="UD Digi Kyokasho NK-R" panose="02020400000000000000" pitchFamily="18" charset="-128"/>
              </a:rPr>
              <a:t>https://</a:t>
            </a:r>
            <a:r>
              <a:rPr lang="en-US" altLang="ja-JP" dirty="0" err="1">
                <a:latin typeface="UD Digi Kyokasho NK-R" panose="02020400000000000000" pitchFamily="18" charset="-128"/>
                <a:ea typeface="UD Digi Kyokasho NK-R" panose="02020400000000000000" pitchFamily="18" charset="-128"/>
              </a:rPr>
              <a:t>www.osaka-u.ac.jp</a:t>
            </a:r>
            <a:r>
              <a:rPr lang="en-US" altLang="ja-JP" dirty="0">
                <a:latin typeface="UD Digi Kyokasho NK-R" panose="02020400000000000000" pitchFamily="18" charset="-128"/>
                <a:ea typeface="UD Digi Kyokasho NK-R" panose="02020400000000000000" pitchFamily="18" charset="-128"/>
              </a:rPr>
              <a:t>/ja/research/files/e30yqd</a:t>
            </a:r>
            <a:r>
              <a:rPr lang="ja-JP" altLang="en-US">
                <a:latin typeface="UD Digi Kyokasho NK-R" panose="02020400000000000000" pitchFamily="18" charset="-128"/>
                <a:ea typeface="UD Digi Kyokasho NK-R" panose="02020400000000000000" pitchFamily="18" charset="-128"/>
              </a:rPr>
              <a:t>　</a:t>
            </a:r>
          </a:p>
          <a:p>
            <a:r>
              <a:rPr lang="ja-JP" altLang="en-US">
                <a:latin typeface="UD Digi Kyokasho NK-R" panose="02020400000000000000" pitchFamily="18" charset="-128"/>
                <a:ea typeface="UD Digi Kyokasho NK-R" panose="02020400000000000000" pitchFamily="18" charset="-128"/>
              </a:rPr>
              <a:t>エマーソン</a:t>
            </a:r>
            <a:r>
              <a:rPr lang="en-US" altLang="ja-JP" dirty="0">
                <a:latin typeface="UD Digi Kyokasho NK-R" panose="02020400000000000000" pitchFamily="18" charset="-128"/>
                <a:ea typeface="UD Digi Kyokasho NK-R" panose="02020400000000000000" pitchFamily="18" charset="-128"/>
              </a:rPr>
              <a:t>, R. </a:t>
            </a:r>
            <a:r>
              <a:rPr lang="ja-JP" altLang="en-US">
                <a:latin typeface="UD Digi Kyokasho NK-R" panose="02020400000000000000" pitchFamily="18" charset="-128"/>
                <a:ea typeface="UD Digi Kyokasho NK-R" panose="02020400000000000000" pitchFamily="18" charset="-128"/>
              </a:rPr>
              <a:t>ほか </a:t>
            </a:r>
            <a:r>
              <a:rPr lang="en-US" altLang="ja-JP" dirty="0">
                <a:latin typeface="UD Digi Kyokasho NK-R" panose="02020400000000000000" pitchFamily="18" charset="-128"/>
                <a:ea typeface="UD Digi Kyokasho NK-R" panose="02020400000000000000" pitchFamily="18" charset="-128"/>
              </a:rPr>
              <a:t>1998 『</a:t>
            </a:r>
            <a:r>
              <a:rPr lang="ja-JP" altLang="en-US">
                <a:latin typeface="UD Digi Kyokasho NK-R" panose="02020400000000000000" pitchFamily="18" charset="-128"/>
                <a:ea typeface="UD Digi Kyokasho NK-R" panose="02020400000000000000" pitchFamily="18" charset="-128"/>
              </a:rPr>
              <a:t>方法としてのフィールドノート：現地取材から物語作成まで</a:t>
            </a:r>
            <a:r>
              <a:rPr lang="en-US" altLang="ja-JP" dirty="0">
                <a:latin typeface="UD Digi Kyokasho NK-R" panose="02020400000000000000" pitchFamily="18" charset="-128"/>
                <a:ea typeface="UD Digi Kyokasho NK-R" panose="02020400000000000000" pitchFamily="18" charset="-128"/>
              </a:rPr>
              <a:t>』</a:t>
            </a:r>
            <a:r>
              <a:rPr lang="ja-JP" altLang="en-US">
                <a:latin typeface="UD Digi Kyokasho NK-R" panose="02020400000000000000" pitchFamily="18" charset="-128"/>
                <a:ea typeface="UD Digi Kyokasho NK-R" panose="02020400000000000000" pitchFamily="18" charset="-128"/>
              </a:rPr>
              <a:t>佐藤郁哉ほか訳</a:t>
            </a:r>
            <a:r>
              <a:rPr lang="en-US" altLang="ja-JP" dirty="0">
                <a:latin typeface="UD Digi Kyokasho NK-R" panose="02020400000000000000" pitchFamily="18" charset="-128"/>
                <a:ea typeface="UD Digi Kyokasho NK-R" panose="02020400000000000000" pitchFamily="18" charset="-128"/>
              </a:rPr>
              <a:t>, </a:t>
            </a:r>
            <a:r>
              <a:rPr lang="ja-JP" altLang="en-US">
                <a:latin typeface="UD Digi Kyokasho NK-R" panose="02020400000000000000" pitchFamily="18" charset="-128"/>
                <a:ea typeface="UD Digi Kyokasho NK-R" panose="02020400000000000000" pitchFamily="18" charset="-128"/>
              </a:rPr>
              <a:t>新曜社</a:t>
            </a:r>
            <a:r>
              <a:rPr lang="en-US" altLang="ja-JP" dirty="0">
                <a:latin typeface="UD Digi Kyokasho NK-R" panose="02020400000000000000" pitchFamily="18" charset="-128"/>
                <a:ea typeface="UD Digi Kyokasho NK-R" panose="02020400000000000000" pitchFamily="18" charset="-128"/>
              </a:rPr>
              <a:t>.</a:t>
            </a:r>
          </a:p>
          <a:p>
            <a:r>
              <a:rPr lang="ja-JP" altLang="en-US" sz="2800">
                <a:latin typeface="UD Digi Kyokasho NK-R" panose="02020400000000000000" pitchFamily="18" charset="-128"/>
                <a:ea typeface="UD Digi Kyokasho NK-R" panose="02020400000000000000" pitchFamily="18" charset="-128"/>
              </a:rPr>
              <a:t>フリック</a:t>
            </a:r>
            <a:r>
              <a:rPr lang="en-US" altLang="ja-JP" dirty="0">
                <a:latin typeface="UD Digi Kyokasho NK-R" panose="02020400000000000000" pitchFamily="18" charset="-128"/>
                <a:ea typeface="UD Digi Kyokasho NK-R" panose="02020400000000000000" pitchFamily="18" charset="-128"/>
              </a:rPr>
              <a:t>, </a:t>
            </a:r>
            <a:r>
              <a:rPr lang="en-US" altLang="ja-JP" sz="2800" dirty="0">
                <a:latin typeface="UD Digi Kyokasho NK-R" panose="02020400000000000000" pitchFamily="18" charset="-128"/>
                <a:ea typeface="UD Digi Kyokasho NK-R" panose="02020400000000000000" pitchFamily="18" charset="-128"/>
              </a:rPr>
              <a:t>U.</a:t>
            </a:r>
            <a:r>
              <a:rPr lang="ja-JP" altLang="en-US" sz="2800">
                <a:latin typeface="UD Digi Kyokasho NK-R" panose="02020400000000000000" pitchFamily="18" charset="-128"/>
                <a:ea typeface="UD Digi Kyokasho NK-R" panose="02020400000000000000" pitchFamily="18" charset="-128"/>
              </a:rPr>
              <a:t> </a:t>
            </a:r>
            <a:r>
              <a:rPr lang="en-US" altLang="ja-JP" sz="2800" dirty="0">
                <a:latin typeface="UD Digi Kyokasho NK-R" panose="02020400000000000000" pitchFamily="18" charset="-128"/>
                <a:ea typeface="UD Digi Kyokasho NK-R" panose="02020400000000000000" pitchFamily="18" charset="-128"/>
              </a:rPr>
              <a:t>2011『</a:t>
            </a:r>
            <a:r>
              <a:rPr lang="ja-JP" altLang="en-US" sz="2800">
                <a:latin typeface="UD Digi Kyokasho NK-R" panose="02020400000000000000" pitchFamily="18" charset="-128"/>
                <a:ea typeface="UD Digi Kyokasho NK-R" panose="02020400000000000000" pitchFamily="18" charset="-128"/>
              </a:rPr>
              <a:t>新版 質的研究入門：</a:t>
            </a:r>
            <a:r>
              <a:rPr lang="en-US" altLang="ja-JP" sz="2800" dirty="0">
                <a:latin typeface="UD Digi Kyokasho NK-R" panose="02020400000000000000" pitchFamily="18" charset="-128"/>
                <a:ea typeface="UD Digi Kyokasho NK-R" panose="02020400000000000000" pitchFamily="18" charset="-128"/>
              </a:rPr>
              <a:t>〈</a:t>
            </a:r>
            <a:r>
              <a:rPr lang="ja-JP" altLang="en-US" sz="2800">
                <a:latin typeface="UD Digi Kyokasho NK-R" panose="02020400000000000000" pitchFamily="18" charset="-128"/>
                <a:ea typeface="UD Digi Kyokasho NK-R" panose="02020400000000000000" pitchFamily="18" charset="-128"/>
              </a:rPr>
              <a:t>人間の科学</a:t>
            </a:r>
            <a:r>
              <a:rPr lang="en-US" altLang="ja-JP" sz="2800" dirty="0">
                <a:latin typeface="UD Digi Kyokasho NK-R" panose="02020400000000000000" pitchFamily="18" charset="-128"/>
                <a:ea typeface="UD Digi Kyokasho NK-R" panose="02020400000000000000" pitchFamily="18" charset="-128"/>
              </a:rPr>
              <a:t>〉</a:t>
            </a:r>
            <a:r>
              <a:rPr lang="ja-JP" altLang="en-US" sz="2800">
                <a:latin typeface="UD Digi Kyokasho NK-R" panose="02020400000000000000" pitchFamily="18" charset="-128"/>
                <a:ea typeface="UD Digi Kyokasho NK-R" panose="02020400000000000000" pitchFamily="18" charset="-128"/>
              </a:rPr>
              <a:t>のための方法論</a:t>
            </a:r>
            <a:r>
              <a:rPr lang="en-US" altLang="ja-JP" sz="2800" dirty="0">
                <a:latin typeface="UD Digi Kyokasho NK-R" panose="02020400000000000000" pitchFamily="18" charset="-128"/>
                <a:ea typeface="UD Digi Kyokasho NK-R" panose="02020400000000000000" pitchFamily="18" charset="-128"/>
              </a:rPr>
              <a:t>』</a:t>
            </a:r>
            <a:r>
              <a:rPr lang="zh-TW" altLang="en-US" sz="2800" dirty="0">
                <a:latin typeface="UD Digi Kyokasho NK-R" panose="02020400000000000000" pitchFamily="18" charset="-128"/>
                <a:ea typeface="UD Digi Kyokasho NK-R" panose="02020400000000000000" pitchFamily="18" charset="-128"/>
              </a:rPr>
              <a:t>小田博志監訳</a:t>
            </a:r>
            <a:r>
              <a:rPr lang="en-US" altLang="zh-TW" sz="2800" dirty="0">
                <a:latin typeface="UD Digi Kyokasho NK-R" panose="02020400000000000000" pitchFamily="18" charset="-128"/>
                <a:ea typeface="UD Digi Kyokasho NK-R" panose="02020400000000000000" pitchFamily="18" charset="-128"/>
              </a:rPr>
              <a:t>, </a:t>
            </a:r>
            <a:r>
              <a:rPr lang="ja-JP" altLang="en-US" sz="2800">
                <a:latin typeface="UD Digi Kyokasho NK-R" panose="02020400000000000000" pitchFamily="18" charset="-128"/>
                <a:ea typeface="UD Digi Kyokasho NK-R" panose="02020400000000000000" pitchFamily="18" charset="-128"/>
              </a:rPr>
              <a:t>春秋社</a:t>
            </a:r>
            <a:r>
              <a:rPr lang="en-US" altLang="ja-JP" sz="2800" dirty="0">
                <a:latin typeface="UD Digi Kyokasho NK-R" panose="02020400000000000000" pitchFamily="18" charset="-128"/>
                <a:ea typeface="UD Digi Kyokasho NK-R" panose="02020400000000000000" pitchFamily="18" charset="-128"/>
              </a:rPr>
              <a:t>.</a:t>
            </a:r>
          </a:p>
          <a:p>
            <a:r>
              <a:rPr lang="ja-JP" altLang="en-US" sz="2800">
                <a:latin typeface="UD Digi Kyokasho NK-R" panose="02020400000000000000" pitchFamily="18" charset="-128"/>
                <a:ea typeface="UD Digi Kyokasho NK-R" panose="02020400000000000000" pitchFamily="18" charset="-128"/>
              </a:rPr>
              <a:t>スプラッドリー</a:t>
            </a:r>
            <a:r>
              <a:rPr lang="en-US" altLang="ja-JP" sz="2800" dirty="0">
                <a:latin typeface="UD Digi Kyokasho NK-R" panose="02020400000000000000" pitchFamily="18" charset="-128"/>
                <a:ea typeface="UD Digi Kyokasho NK-R" panose="02020400000000000000" pitchFamily="18" charset="-128"/>
              </a:rPr>
              <a:t>, J. 2010『</a:t>
            </a:r>
            <a:r>
              <a:rPr lang="ja-JP" altLang="en-US" sz="2800">
                <a:latin typeface="UD Digi Kyokasho NK-R" panose="02020400000000000000" pitchFamily="18" charset="-128"/>
                <a:ea typeface="UD Digi Kyokasho NK-R" panose="02020400000000000000" pitchFamily="18" charset="-128"/>
              </a:rPr>
              <a:t>参加観察法入門</a:t>
            </a:r>
            <a:r>
              <a:rPr lang="en-US" altLang="ja-JP" sz="2800" dirty="0">
                <a:latin typeface="UD Digi Kyokasho NK-R" panose="02020400000000000000" pitchFamily="18" charset="-128"/>
                <a:ea typeface="UD Digi Kyokasho NK-R" panose="02020400000000000000" pitchFamily="18" charset="-128"/>
              </a:rPr>
              <a:t>』</a:t>
            </a:r>
            <a:r>
              <a:rPr lang="ja-JP" altLang="en-US" sz="2800">
                <a:latin typeface="UD Digi Kyokasho NK-R" panose="02020400000000000000" pitchFamily="18" charset="-128"/>
                <a:ea typeface="UD Digi Kyokasho NK-R" panose="02020400000000000000" pitchFamily="18" charset="-128"/>
              </a:rPr>
              <a:t>田中美恵子・麻原きよみ訳</a:t>
            </a:r>
            <a:r>
              <a:rPr lang="en-US" altLang="ja-JP" sz="2800" dirty="0">
                <a:latin typeface="UD Digi Kyokasho NK-R" panose="02020400000000000000" pitchFamily="18" charset="-128"/>
                <a:ea typeface="UD Digi Kyokasho NK-R" panose="02020400000000000000" pitchFamily="18" charset="-128"/>
              </a:rPr>
              <a:t>, </a:t>
            </a:r>
            <a:r>
              <a:rPr lang="ja-JP" altLang="en-US" sz="2800">
                <a:latin typeface="UD Digi Kyokasho NK-R" panose="02020400000000000000" pitchFamily="18" charset="-128"/>
                <a:ea typeface="UD Digi Kyokasho NK-R" panose="02020400000000000000" pitchFamily="18" charset="-128"/>
              </a:rPr>
              <a:t>医学書院</a:t>
            </a:r>
            <a:r>
              <a:rPr lang="en-US" altLang="ja-JP" sz="2800" dirty="0">
                <a:latin typeface="UD Digi Kyokasho NK-R" panose="02020400000000000000" pitchFamily="18" charset="-128"/>
                <a:ea typeface="UD Digi Kyokasho NK-R" panose="02020400000000000000" pitchFamily="18" charset="-128"/>
              </a:rPr>
              <a:t>.</a:t>
            </a:r>
          </a:p>
          <a:p>
            <a:r>
              <a:rPr kumimoji="1" lang="en-US" altLang="ja-JP" dirty="0">
                <a:latin typeface="UD Digi Kyokasho NK-R" panose="02020400000000000000" pitchFamily="18" charset="-128"/>
                <a:ea typeface="UD Digi Kyokasho NK-R" panose="02020400000000000000" pitchFamily="18" charset="-128"/>
              </a:rPr>
              <a:t>Pink, S. 2009 </a:t>
            </a:r>
            <a:r>
              <a:rPr kumimoji="1" lang="en-US" altLang="ja-JP" i="1" dirty="0">
                <a:latin typeface="UD Digi Kyokasho NK-R" panose="02020400000000000000" pitchFamily="18" charset="-128"/>
                <a:ea typeface="UD Digi Kyokasho NK-R" panose="02020400000000000000" pitchFamily="18" charset="-128"/>
              </a:rPr>
              <a:t>Doing Sensory Ethnography</a:t>
            </a:r>
            <a:r>
              <a:rPr kumimoji="1" lang="en-US" altLang="ja-JP" dirty="0">
                <a:latin typeface="UD Digi Kyokasho NK-R" panose="02020400000000000000" pitchFamily="18" charset="-128"/>
                <a:ea typeface="UD Digi Kyokasho NK-R" panose="02020400000000000000" pitchFamily="18" charset="-128"/>
              </a:rPr>
              <a:t>,</a:t>
            </a:r>
            <a:r>
              <a:rPr kumimoji="1" lang="en-US" altLang="ja-JP" i="1" dirty="0">
                <a:latin typeface="UD Digi Kyokasho NK-R" panose="02020400000000000000" pitchFamily="18" charset="-128"/>
                <a:ea typeface="UD Digi Kyokasho NK-R" panose="02020400000000000000" pitchFamily="18" charset="-128"/>
              </a:rPr>
              <a:t> </a:t>
            </a:r>
            <a:r>
              <a:rPr kumimoji="1" lang="en-US" altLang="ja-JP" dirty="0">
                <a:latin typeface="UD Digi Kyokasho NK-R" panose="02020400000000000000" pitchFamily="18" charset="-128"/>
                <a:ea typeface="UD Digi Kyokasho NK-R" panose="02020400000000000000" pitchFamily="18" charset="-128"/>
              </a:rPr>
              <a:t>SAGE.</a:t>
            </a:r>
          </a:p>
          <a:p>
            <a:r>
              <a:rPr lang="en-US" altLang="ja-JP" dirty="0">
                <a:latin typeface="UD Digi Kyokasho NK-R" panose="02020400000000000000" pitchFamily="18" charset="-128"/>
                <a:ea typeface="UD Digi Kyokasho NK-R" panose="02020400000000000000" pitchFamily="18" charset="-128"/>
              </a:rPr>
              <a:t>Rogers, R. 2019 </a:t>
            </a:r>
            <a:r>
              <a:rPr lang="en-US" altLang="ja-JP" i="1" dirty="0">
                <a:latin typeface="UD Digi Kyokasho NK-R" panose="02020400000000000000" pitchFamily="18" charset="-128"/>
                <a:ea typeface="UD Digi Kyokasho NK-R" panose="02020400000000000000" pitchFamily="18" charset="-128"/>
              </a:rPr>
              <a:t>Doing Digital Methods</a:t>
            </a:r>
            <a:r>
              <a:rPr lang="en-US" altLang="ja-JP" dirty="0">
                <a:latin typeface="UD Digi Kyokasho NK-R" panose="02020400000000000000" pitchFamily="18" charset="-128"/>
                <a:ea typeface="UD Digi Kyokasho NK-R" panose="02020400000000000000" pitchFamily="18" charset="-128"/>
              </a:rPr>
              <a:t>, SAGE. </a:t>
            </a:r>
            <a:r>
              <a:rPr lang="ja-JP" altLang="en-US">
                <a:latin typeface="UD Digi Kyokasho NK-R" panose="02020400000000000000" pitchFamily="18" charset="-128"/>
                <a:ea typeface="UD Digi Kyokasho NK-R" panose="02020400000000000000" pitchFamily="18" charset="-128"/>
              </a:rPr>
              <a:t>　</a:t>
            </a:r>
          </a:p>
        </p:txBody>
      </p:sp>
      <p:cxnSp>
        <p:nvCxnSpPr>
          <p:cNvPr id="5" name="直線コネクタ 4">
            <a:extLst>
              <a:ext uri="{FF2B5EF4-FFF2-40B4-BE49-F238E27FC236}">
                <a16:creationId xmlns:a16="http://schemas.microsoft.com/office/drawing/2014/main" id="{141F55EB-B4A7-C929-6FAB-30B3CD81C89B}"/>
              </a:ext>
            </a:extLst>
          </p:cNvPr>
          <p:cNvCxnSpPr>
            <a:cxnSpLocks/>
          </p:cNvCxnSpPr>
          <p:nvPr/>
        </p:nvCxnSpPr>
        <p:spPr>
          <a:xfrm>
            <a:off x="3236686" y="971642"/>
            <a:ext cx="9742714"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02429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D0768B-5711-E329-FEFA-9C61AD213AF2}"/>
              </a:ext>
            </a:extLst>
          </p:cNvPr>
          <p:cNvSpPr>
            <a:spLocks noGrp="1"/>
          </p:cNvSpPr>
          <p:nvPr>
            <p:ph type="title"/>
          </p:nvPr>
        </p:nvSpPr>
        <p:spPr/>
        <p:txBody>
          <a:bodyPr>
            <a:normAutofit/>
          </a:bodyPr>
          <a:lstStyle/>
          <a:p>
            <a:r>
              <a:rPr kumimoji="1" lang="ja-JP" altLang="en-US" sz="3600">
                <a:latin typeface="UD Digi Kyokasho NK-R" panose="02020400000000000000" pitchFamily="18" charset="-128"/>
                <a:ea typeface="UD Digi Kyokasho NK-R" panose="02020400000000000000" pitchFamily="18" charset="-128"/>
              </a:rPr>
              <a:t>コースの構成</a:t>
            </a:r>
          </a:p>
        </p:txBody>
      </p:sp>
      <p:sp>
        <p:nvSpPr>
          <p:cNvPr id="3" name="コンテンツ プレースホルダー 2">
            <a:extLst>
              <a:ext uri="{FF2B5EF4-FFF2-40B4-BE49-F238E27FC236}">
                <a16:creationId xmlns:a16="http://schemas.microsoft.com/office/drawing/2014/main" id="{2C06C3DD-55F8-263F-F19F-F6C929C906DE}"/>
              </a:ext>
            </a:extLst>
          </p:cNvPr>
          <p:cNvSpPr>
            <a:spLocks noGrp="1"/>
          </p:cNvSpPr>
          <p:nvPr>
            <p:ph idx="1"/>
          </p:nvPr>
        </p:nvSpPr>
        <p:spPr/>
        <p:txBody>
          <a:bodyPr>
            <a:normAutofit/>
          </a:bodyPr>
          <a:lstStyle/>
          <a:p>
            <a:r>
              <a:rPr kumimoji="1" lang="ja-JP" altLang="en-US" b="1">
                <a:latin typeface="UD Digi Kyokasho NK-R" panose="02020400000000000000" pitchFamily="18" charset="-128"/>
                <a:ea typeface="UD Digi Kyokasho NK-R" panose="02020400000000000000" pitchFamily="18" charset="-128"/>
              </a:rPr>
              <a:t>講義１ </a:t>
            </a:r>
            <a:r>
              <a:rPr kumimoji="1" lang="en-US" altLang="ja-JP" dirty="0">
                <a:latin typeface="UD Digi Kyokasho NK-R" panose="02020400000000000000" pitchFamily="18" charset="-128"/>
                <a:ea typeface="UD Digi Kyokasho NK-R" panose="02020400000000000000" pitchFamily="18" charset="-128"/>
              </a:rPr>
              <a:t>… </a:t>
            </a:r>
            <a:r>
              <a:rPr kumimoji="1" lang="ja-JP" altLang="en-US">
                <a:latin typeface="UD Digi Kyokasho NK-R" panose="02020400000000000000" pitchFamily="18" charset="-128"/>
                <a:ea typeface="UD Digi Kyokasho NK-R" panose="02020400000000000000" pitchFamily="18" charset="-128"/>
              </a:rPr>
              <a:t>エスノグラフィの研究ライフサイクルと研究データ</a:t>
            </a:r>
            <a:endParaRPr kumimoji="1" lang="en-US" altLang="ja-JP" dirty="0">
              <a:latin typeface="UD Digi Kyokasho NK-R" panose="02020400000000000000" pitchFamily="18" charset="-128"/>
              <a:ea typeface="UD Digi Kyokasho NK-R" panose="02020400000000000000" pitchFamily="18" charset="-128"/>
            </a:endParaRPr>
          </a:p>
          <a:p>
            <a:r>
              <a:rPr lang="ja-JP" altLang="en-US" b="1">
                <a:latin typeface="UD Digi Kyokasho NK-R" panose="02020400000000000000" pitchFamily="18" charset="-128"/>
                <a:ea typeface="UD Digi Kyokasho NK-R" panose="02020400000000000000" pitchFamily="18" charset="-128"/>
              </a:rPr>
              <a:t>講義２ </a:t>
            </a:r>
            <a:r>
              <a:rPr lang="en-US" altLang="ja-JP" dirty="0">
                <a:latin typeface="UD Digi Kyokasho NK-R" panose="02020400000000000000" pitchFamily="18" charset="-128"/>
                <a:ea typeface="UD Digi Kyokasho NK-R" panose="02020400000000000000" pitchFamily="18" charset="-128"/>
              </a:rPr>
              <a:t>… </a:t>
            </a:r>
            <a:r>
              <a:rPr lang="ja-JP" altLang="en-US">
                <a:latin typeface="UD Digi Kyokasho NK-R" panose="02020400000000000000" pitchFamily="18" charset="-128"/>
                <a:ea typeface="UD Digi Kyokasho NK-R" panose="02020400000000000000" pitchFamily="18" charset="-128"/>
              </a:rPr>
              <a:t>エスノグラフィの研究データの特質と研究倫理、</a:t>
            </a:r>
            <a:br>
              <a:rPr lang="en-US" altLang="ja-JP" dirty="0">
                <a:latin typeface="UD Digi Kyokasho NK-R" panose="02020400000000000000" pitchFamily="18" charset="-128"/>
                <a:ea typeface="UD Digi Kyokasho NK-R" panose="02020400000000000000" pitchFamily="18" charset="-128"/>
              </a:rPr>
            </a:br>
            <a:r>
              <a:rPr lang="en-US" altLang="ja-JP" dirty="0">
                <a:latin typeface="UD Digi Kyokasho NK-R" panose="02020400000000000000" pitchFamily="18" charset="-128"/>
                <a:ea typeface="UD Digi Kyokasho NK-R" panose="02020400000000000000" pitchFamily="18" charset="-128"/>
              </a:rPr>
              <a:t>	</a:t>
            </a:r>
            <a:r>
              <a:rPr lang="ja-JP" altLang="en-US">
                <a:latin typeface="UD Digi Kyokasho NK-R" panose="02020400000000000000" pitchFamily="18" charset="-128"/>
                <a:ea typeface="UD Digi Kyokasho NK-R" panose="02020400000000000000" pitchFamily="18" charset="-128"/>
              </a:rPr>
              <a:t>　　　  研究データ管理計画</a:t>
            </a:r>
            <a:endParaRPr lang="en-US" altLang="ja-JP" dirty="0">
              <a:latin typeface="UD Digi Kyokasho NK-R" panose="02020400000000000000" pitchFamily="18" charset="-128"/>
              <a:ea typeface="UD Digi Kyokasho NK-R" panose="02020400000000000000" pitchFamily="18" charset="-128"/>
            </a:endParaRPr>
          </a:p>
          <a:p>
            <a:r>
              <a:rPr kumimoji="1" lang="ja-JP" altLang="en-US" b="1">
                <a:latin typeface="UD Digi Kyokasho NK-R" panose="02020400000000000000" pitchFamily="18" charset="-128"/>
                <a:ea typeface="UD Digi Kyokasho NK-R" panose="02020400000000000000" pitchFamily="18" charset="-128"/>
              </a:rPr>
              <a:t>講義３ </a:t>
            </a:r>
            <a:r>
              <a:rPr kumimoji="1" lang="en-US" altLang="ja-JP" dirty="0">
                <a:latin typeface="UD Digi Kyokasho NK-R" panose="02020400000000000000" pitchFamily="18" charset="-128"/>
                <a:ea typeface="UD Digi Kyokasho NK-R" panose="02020400000000000000" pitchFamily="18" charset="-128"/>
              </a:rPr>
              <a:t>… </a:t>
            </a:r>
            <a:r>
              <a:rPr kumimoji="1" lang="ja-JP" altLang="en-US">
                <a:latin typeface="UD Digi Kyokasho NK-R" panose="02020400000000000000" pitchFamily="18" charset="-128"/>
                <a:ea typeface="UD Digi Kyokasho NK-R" panose="02020400000000000000" pitchFamily="18" charset="-128"/>
              </a:rPr>
              <a:t>エスノグラフィのフィールドワークを実施する</a:t>
            </a:r>
            <a:endParaRPr kumimoji="1" lang="en-US" altLang="ja-JP" dirty="0">
              <a:latin typeface="UD Digi Kyokasho NK-R" panose="02020400000000000000" pitchFamily="18" charset="-128"/>
              <a:ea typeface="UD Digi Kyokasho NK-R" panose="02020400000000000000" pitchFamily="18" charset="-128"/>
            </a:endParaRPr>
          </a:p>
          <a:p>
            <a:r>
              <a:rPr lang="ja-JP" altLang="en-US" b="1">
                <a:latin typeface="UD Digi Kyokasho NK-R" panose="02020400000000000000" pitchFamily="18" charset="-128"/>
                <a:ea typeface="UD Digi Kyokasho NK-R" panose="02020400000000000000" pitchFamily="18" charset="-128"/>
              </a:rPr>
              <a:t>講義４ </a:t>
            </a:r>
            <a:r>
              <a:rPr lang="en-US" altLang="ja-JP" dirty="0">
                <a:latin typeface="UD Digi Kyokasho NK-R" panose="02020400000000000000" pitchFamily="18" charset="-128"/>
                <a:ea typeface="UD Digi Kyokasho NK-R" panose="02020400000000000000" pitchFamily="18" charset="-128"/>
              </a:rPr>
              <a:t>… </a:t>
            </a:r>
            <a:r>
              <a:rPr lang="ja-JP" altLang="en-US">
                <a:latin typeface="UD Digi Kyokasho NK-R" panose="02020400000000000000" pitchFamily="18" charset="-128"/>
                <a:ea typeface="UD Digi Kyokasho NK-R" panose="02020400000000000000" pitchFamily="18" charset="-128"/>
              </a:rPr>
              <a:t>エスノグラフィを作成する：データの分析、整理、共有</a:t>
            </a:r>
            <a:endParaRPr lang="en-US" altLang="ja-JP" dirty="0">
              <a:latin typeface="UD Digi Kyokasho NK-R" panose="02020400000000000000" pitchFamily="18" charset="-128"/>
              <a:ea typeface="UD Digi Kyokasho NK-R" panose="02020400000000000000" pitchFamily="18" charset="-128"/>
            </a:endParaRPr>
          </a:p>
          <a:p>
            <a:r>
              <a:rPr kumimoji="1" lang="ja-JP" altLang="en-US" b="1">
                <a:latin typeface="UD Digi Kyokasho NK-R" panose="02020400000000000000" pitchFamily="18" charset="-128"/>
                <a:ea typeface="UD Digi Kyokasho NK-R" panose="02020400000000000000" pitchFamily="18" charset="-128"/>
              </a:rPr>
              <a:t>講義５ </a:t>
            </a:r>
            <a:r>
              <a:rPr kumimoji="1" lang="en-US" altLang="ja-JP" dirty="0">
                <a:latin typeface="UD Digi Kyokasho NK-R" panose="02020400000000000000" pitchFamily="18" charset="-128"/>
                <a:ea typeface="UD Digi Kyokasho NK-R" panose="02020400000000000000" pitchFamily="18" charset="-128"/>
              </a:rPr>
              <a:t>… </a:t>
            </a:r>
            <a:r>
              <a:rPr kumimoji="1" lang="ja-JP" altLang="en-US">
                <a:latin typeface="UD Digi Kyokasho NK-R" panose="02020400000000000000" pitchFamily="18" charset="-128"/>
                <a:ea typeface="UD Digi Kyokasho NK-R" panose="02020400000000000000" pitchFamily="18" charset="-128"/>
              </a:rPr>
              <a:t>本学における「オープン・エスノグラフィ」の試み</a:t>
            </a:r>
          </a:p>
        </p:txBody>
      </p:sp>
      <p:sp>
        <p:nvSpPr>
          <p:cNvPr id="9" name="スライド番号プレースホルダー 8">
            <a:extLst>
              <a:ext uri="{FF2B5EF4-FFF2-40B4-BE49-F238E27FC236}">
                <a16:creationId xmlns:a16="http://schemas.microsoft.com/office/drawing/2014/main" id="{EDB87054-3BB2-D1B4-3863-FD59F12922DB}"/>
              </a:ext>
            </a:extLst>
          </p:cNvPr>
          <p:cNvSpPr>
            <a:spLocks noGrp="1"/>
          </p:cNvSpPr>
          <p:nvPr>
            <p:ph type="sldNum" sz="quarter" idx="4294967295"/>
          </p:nvPr>
        </p:nvSpPr>
        <p:spPr>
          <a:xfrm>
            <a:off x="11353800" y="365125"/>
            <a:ext cx="2743200" cy="365125"/>
          </a:xfrm>
          <a:prstGeom prst="rect">
            <a:avLst/>
          </a:prstGeom>
        </p:spPr>
        <p:txBody>
          <a:bodyPr/>
          <a:lstStyle/>
          <a:p>
            <a:fld id="{7274F3BC-DA9B-5D41-AD74-37542148D2D8}" type="slidenum">
              <a:rPr lang="en-US" altLang="ja-JP" smtClean="0"/>
              <a:t>2</a:t>
            </a:fld>
            <a:endParaRPr kumimoji="1" lang="ja-JP" altLang="en-US"/>
          </a:p>
        </p:txBody>
      </p:sp>
      <p:cxnSp>
        <p:nvCxnSpPr>
          <p:cNvPr id="4" name="直線コネクタ 3">
            <a:extLst>
              <a:ext uri="{FF2B5EF4-FFF2-40B4-BE49-F238E27FC236}">
                <a16:creationId xmlns:a16="http://schemas.microsoft.com/office/drawing/2014/main" id="{5BD054F7-1597-8670-5F0F-104E6434A00D}"/>
              </a:ext>
            </a:extLst>
          </p:cNvPr>
          <p:cNvCxnSpPr>
            <a:cxnSpLocks/>
          </p:cNvCxnSpPr>
          <p:nvPr/>
        </p:nvCxnSpPr>
        <p:spPr>
          <a:xfrm>
            <a:off x="4159050" y="952634"/>
            <a:ext cx="9281179"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6" name="正方形/長方形 5">
            <a:extLst>
              <a:ext uri="{FF2B5EF4-FFF2-40B4-BE49-F238E27FC236}">
                <a16:creationId xmlns:a16="http://schemas.microsoft.com/office/drawing/2014/main" id="{2BF536AE-5164-A26F-D9AA-508CD21E0AEC}"/>
              </a:ext>
            </a:extLst>
          </p:cNvPr>
          <p:cNvSpPr/>
          <p:nvPr/>
        </p:nvSpPr>
        <p:spPr>
          <a:xfrm>
            <a:off x="-2692400" y="-469900"/>
            <a:ext cx="2146300" cy="253998"/>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82955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175D2768-D6FA-1269-DC41-E2004B08B2C3}"/>
              </a:ext>
            </a:extLst>
          </p:cNvPr>
          <p:cNvSpPr/>
          <p:nvPr/>
        </p:nvSpPr>
        <p:spPr>
          <a:xfrm>
            <a:off x="5022850" y="1698171"/>
            <a:ext cx="2146300" cy="391885"/>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68865505-D9A5-4182-56D4-ACB969EDC16B}"/>
              </a:ext>
            </a:extLst>
          </p:cNvPr>
          <p:cNvSpPr txBox="1">
            <a:spLocks/>
          </p:cNvSpPr>
          <p:nvPr/>
        </p:nvSpPr>
        <p:spPr>
          <a:xfrm>
            <a:off x="1524000" y="1142999"/>
            <a:ext cx="9144000" cy="3762831"/>
          </a:xfrm>
          <a:prstGeom prst="rect">
            <a:avLst/>
          </a:prstGeom>
        </p:spPr>
        <p:txBody>
          <a:bodyPr anchor="ctr">
            <a:normAutofit fontScale="97500" lnSpcReduction="10000"/>
          </a:bodyPr>
          <a:lstStyle>
            <a:lvl1pPr algn="l" defTabSz="914400" rtl="0" eaLnBrk="1" latinLnBrk="0" hangingPunct="1">
              <a:lnSpc>
                <a:spcPct val="90000"/>
              </a:lnSpc>
              <a:spcBef>
                <a:spcPct val="0"/>
              </a:spcBef>
              <a:buNone/>
              <a:defRPr kumimoji="1" sz="4400" b="1" kern="1200">
                <a:solidFill>
                  <a:schemeClr val="tx1"/>
                </a:solidFill>
                <a:latin typeface="UD Digi Kyokasho NK-R" panose="02020400000000000000" pitchFamily="18" charset="-128"/>
                <a:ea typeface="UD Digi Kyokasho NK-R" panose="02020400000000000000" pitchFamily="18" charset="-128"/>
                <a:cs typeface="+mj-cs"/>
              </a:defRPr>
            </a:lvl1pPr>
          </a:lstStyle>
          <a:p>
            <a:pPr algn="ctr">
              <a:lnSpc>
                <a:spcPct val="150000"/>
              </a:lnSpc>
            </a:pPr>
            <a:r>
              <a:rPr lang="ja-JP" altLang="en-US"/>
              <a:t>講義</a:t>
            </a:r>
            <a:r>
              <a:rPr lang="en-US" altLang="ja-JP" dirty="0"/>
              <a:t>1</a:t>
            </a:r>
            <a:br>
              <a:rPr lang="en-US" altLang="ja-JP" dirty="0"/>
            </a:br>
            <a:br>
              <a:rPr lang="en-US" altLang="ja-JP" dirty="0"/>
            </a:br>
            <a:r>
              <a:rPr lang="ja-JP" altLang="en-US"/>
              <a:t>エスノグラフィの</a:t>
            </a:r>
            <a:br>
              <a:rPr lang="en-US" altLang="ja-JP" dirty="0"/>
            </a:br>
            <a:r>
              <a:rPr lang="ja-JP" altLang="en-US"/>
              <a:t>研究ライフサイクルと研究データ</a:t>
            </a:r>
          </a:p>
        </p:txBody>
      </p:sp>
    </p:spTree>
    <p:extLst>
      <p:ext uri="{BB962C8B-B14F-4D97-AF65-F5344CB8AC3E}">
        <p14:creationId xmlns:p14="http://schemas.microsoft.com/office/powerpoint/2010/main" val="381163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右矢印 4">
            <a:extLst>
              <a:ext uri="{FF2B5EF4-FFF2-40B4-BE49-F238E27FC236}">
                <a16:creationId xmlns:a16="http://schemas.microsoft.com/office/drawing/2014/main" id="{716E429C-10E7-DBB0-0917-106691569812}"/>
              </a:ext>
            </a:extLst>
          </p:cNvPr>
          <p:cNvSpPr/>
          <p:nvPr/>
        </p:nvSpPr>
        <p:spPr>
          <a:xfrm>
            <a:off x="1750102" y="2637913"/>
            <a:ext cx="5154626" cy="278875"/>
          </a:xfrm>
          <a:prstGeom prst="rightArrow">
            <a:avLst>
              <a:gd name="adj1" fmla="val 50000"/>
              <a:gd name="adj2" fmla="val 166067"/>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65F3F61-40B4-CA7F-77A8-A13A11E825F0}"/>
              </a:ext>
            </a:extLst>
          </p:cNvPr>
          <p:cNvSpPr>
            <a:spLocks noGrp="1"/>
          </p:cNvSpPr>
          <p:nvPr>
            <p:ph type="title"/>
          </p:nvPr>
        </p:nvSpPr>
        <p:spPr/>
        <p:txBody>
          <a:bodyPr>
            <a:normAutofit/>
          </a:bodyPr>
          <a:lstStyle/>
          <a:p>
            <a:r>
              <a:rPr lang="ja-JP" altLang="en-US" sz="3600">
                <a:effectLst/>
                <a:latin typeface="UD Digi Kyokasho NK-R" panose="02020400000000000000" pitchFamily="18" charset="-128"/>
                <a:ea typeface="UD Digi Kyokasho NK-R" panose="02020400000000000000" pitchFamily="18" charset="-128"/>
                <a:cs typeface="Arial" panose="020B0604020202020204" pitchFamily="34" charset="0"/>
              </a:rPr>
              <a:t>社会科学</a:t>
            </a:r>
            <a:r>
              <a:rPr lang="ja-JP" altLang="ja-JP" sz="3600">
                <a:effectLst/>
                <a:latin typeface="UD Digi Kyokasho NK-R" panose="02020400000000000000" pitchFamily="18" charset="-128"/>
                <a:ea typeface="UD Digi Kyokasho NK-R" panose="02020400000000000000" pitchFamily="18" charset="-128"/>
                <a:cs typeface="Arial" panose="020B0604020202020204" pitchFamily="34" charset="0"/>
              </a:rPr>
              <a:t>の研究</a:t>
            </a:r>
            <a:r>
              <a:rPr lang="ja-JP" altLang="en-US" sz="3600">
                <a:effectLst/>
                <a:latin typeface="UD Digi Kyokasho NK-R" panose="02020400000000000000" pitchFamily="18" charset="-128"/>
                <a:ea typeface="UD Digi Kyokasho NK-R" panose="02020400000000000000" pitchFamily="18" charset="-128"/>
                <a:cs typeface="Arial" panose="020B0604020202020204" pitchFamily="34" charset="0"/>
              </a:rPr>
              <a:t>プロセス</a:t>
            </a:r>
            <a:r>
              <a:rPr lang="ja-JP" altLang="ja-JP" sz="3600">
                <a:effectLst/>
                <a:latin typeface="UD Digi Kyokasho NK-R" panose="02020400000000000000" pitchFamily="18" charset="-128"/>
                <a:ea typeface="UD Digi Kyokasho NK-R" panose="02020400000000000000" pitchFamily="18" charset="-128"/>
              </a:rPr>
              <a:t> </a:t>
            </a:r>
            <a:endParaRPr kumimoji="1" lang="ja-JP" altLang="en-US" sz="3600">
              <a:latin typeface="UD Digi Kyokasho NK-R" panose="02020400000000000000" pitchFamily="18" charset="-128"/>
              <a:ea typeface="UD Digi Kyokasho NK-R" panose="02020400000000000000" pitchFamily="18" charset="-128"/>
            </a:endParaRPr>
          </a:p>
        </p:txBody>
      </p:sp>
      <p:sp>
        <p:nvSpPr>
          <p:cNvPr id="6" name="テキスト ボックス 5">
            <a:extLst>
              <a:ext uri="{FF2B5EF4-FFF2-40B4-BE49-F238E27FC236}">
                <a16:creationId xmlns:a16="http://schemas.microsoft.com/office/drawing/2014/main" id="{91D90C4F-90C2-54B2-84E2-D8B604A6F638}"/>
              </a:ext>
            </a:extLst>
          </p:cNvPr>
          <p:cNvSpPr txBox="1"/>
          <p:nvPr/>
        </p:nvSpPr>
        <p:spPr>
          <a:xfrm>
            <a:off x="0" y="6396335"/>
            <a:ext cx="12192000" cy="461665"/>
          </a:xfrm>
          <a:prstGeom prst="rect">
            <a:avLst/>
          </a:prstGeom>
          <a:solidFill>
            <a:schemeClr val="bg1">
              <a:lumMod val="85000"/>
            </a:schemeClr>
          </a:solidFill>
        </p:spPr>
        <p:txBody>
          <a:bodyPr wrap="square" rtlCol="0">
            <a:spAutoFit/>
          </a:bodyPr>
          <a:lstStyle/>
          <a:p>
            <a:pPr algn="r"/>
            <a:r>
              <a:rPr lang="ja-JP" altLang="en-US" sz="1200" b="1"/>
              <a:t>＊スプラッドリー</a:t>
            </a:r>
            <a:r>
              <a:rPr lang="en-US" altLang="ja-JP" sz="1200" b="1" dirty="0"/>
              <a:t>, J. 2010『</a:t>
            </a:r>
            <a:r>
              <a:rPr lang="ja-JP" altLang="en-US" sz="1200" b="1"/>
              <a:t>参加観察法入門</a:t>
            </a:r>
            <a:r>
              <a:rPr lang="en-US" altLang="ja-JP" sz="1200" b="1" dirty="0"/>
              <a:t>』</a:t>
            </a:r>
            <a:r>
              <a:rPr lang="ja-JP" altLang="en-US" sz="1200" b="1"/>
              <a:t>田中美恵子・麻原きよみ訳</a:t>
            </a:r>
            <a:r>
              <a:rPr lang="en-US" altLang="ja-JP" sz="1200" b="1" dirty="0"/>
              <a:t>, </a:t>
            </a:r>
            <a:r>
              <a:rPr lang="ja-JP" altLang="en-US" sz="1200" b="1"/>
              <a:t>医学書院</a:t>
            </a:r>
            <a:r>
              <a:rPr lang="en-US" altLang="ja-JP" sz="1200" b="1" dirty="0"/>
              <a:t>, pp. 35-8.</a:t>
            </a:r>
          </a:p>
          <a:p>
            <a:pPr algn="r"/>
            <a:r>
              <a:rPr lang="ja-JP" altLang="en-US" sz="1200" b="1"/>
              <a:t>＊右図）同上</a:t>
            </a:r>
            <a:r>
              <a:rPr lang="en-US" altLang="ja-JP" sz="1200" b="1" dirty="0"/>
              <a:t>, p.36, </a:t>
            </a:r>
            <a:r>
              <a:rPr lang="ja-JP" altLang="en-US" sz="1200" b="1"/>
              <a:t>図３をもとに作図</a:t>
            </a:r>
            <a:r>
              <a:rPr lang="en-US" altLang="ja-JP" sz="1200" b="1" dirty="0"/>
              <a:t>.</a:t>
            </a:r>
            <a:endParaRPr kumimoji="1" lang="ja-JP" altLang="en-US" sz="1200" b="1"/>
          </a:p>
        </p:txBody>
      </p:sp>
      <p:sp>
        <p:nvSpPr>
          <p:cNvPr id="3" name="テキスト ボックス 2">
            <a:extLst>
              <a:ext uri="{FF2B5EF4-FFF2-40B4-BE49-F238E27FC236}">
                <a16:creationId xmlns:a16="http://schemas.microsoft.com/office/drawing/2014/main" id="{2BECFC27-B21C-2514-4B48-EFBC262C957C}"/>
              </a:ext>
            </a:extLst>
          </p:cNvPr>
          <p:cNvSpPr txBox="1"/>
          <p:nvPr/>
        </p:nvSpPr>
        <p:spPr>
          <a:xfrm>
            <a:off x="1039295" y="3023130"/>
            <a:ext cx="6305190" cy="2358851"/>
          </a:xfrm>
          <a:prstGeom prst="rect">
            <a:avLst/>
          </a:prstGeom>
          <a:noFill/>
        </p:spPr>
        <p:txBody>
          <a:bodyPr wrap="square" rtlCol="0">
            <a:spAutoFit/>
          </a:bodyPr>
          <a:lstStyle/>
          <a:p>
            <a:pPr algn="just">
              <a:lnSpc>
                <a:spcPct val="150000"/>
              </a:lnSpc>
            </a:pPr>
            <a:r>
              <a:rPr lang="ja-JP" altLang="en-US" sz="2000">
                <a:latin typeface="UD Digi Kyokasho NK-R" panose="02020400000000000000" pitchFamily="18" charset="-128"/>
                <a:ea typeface="UD Digi Kyokasho NK-R" panose="02020400000000000000" pitchFamily="18" charset="-128"/>
              </a:rPr>
              <a:t>多くの</a:t>
            </a:r>
            <a:r>
              <a:rPr kumimoji="1" lang="ja-JP" altLang="en-US" sz="2000">
                <a:latin typeface="UD Digi Kyokasho NK-R" panose="02020400000000000000" pitchFamily="18" charset="-128"/>
                <a:ea typeface="UD Digi Kyokasho NK-R" panose="02020400000000000000" pitchFamily="18" charset="-128"/>
              </a:rPr>
              <a:t>社会科学研究における研究</a:t>
            </a:r>
            <a:r>
              <a:rPr lang="ja-JP" altLang="en-US" sz="2000">
                <a:latin typeface="UD Digi Kyokasho NK-R" panose="02020400000000000000" pitchFamily="18" charset="-128"/>
                <a:ea typeface="UD Digi Kyokasho NK-R" panose="02020400000000000000" pitchFamily="18" charset="-128"/>
              </a:rPr>
              <a:t>プロセスは直線的に進む。</a:t>
            </a:r>
            <a:endParaRPr lang="en-US" altLang="ja-JP" sz="2000" dirty="0">
              <a:latin typeface="UD Digi Kyokasho NK-R" panose="02020400000000000000" pitchFamily="18" charset="-128"/>
              <a:ea typeface="UD Digi Kyokasho NK-R" panose="02020400000000000000" pitchFamily="18" charset="-128"/>
            </a:endParaRPr>
          </a:p>
          <a:p>
            <a:pPr algn="just">
              <a:lnSpc>
                <a:spcPct val="150000"/>
              </a:lnSpc>
            </a:pPr>
            <a:r>
              <a:rPr lang="ja-JP" altLang="en-US" sz="2000">
                <a:latin typeface="UD Digi Kyokasho NK-R" panose="02020400000000000000" pitchFamily="18" charset="-128"/>
                <a:ea typeface="UD Digi Kyokasho NK-R" panose="02020400000000000000" pitchFamily="18" charset="-128"/>
              </a:rPr>
              <a:t>研究課題と仮説を設定⇒調査と分析⇒結論。</a:t>
            </a:r>
            <a:endParaRPr lang="en-US" altLang="ja-JP" sz="2000" dirty="0">
              <a:latin typeface="UD Digi Kyokasho NK-R" panose="02020400000000000000" pitchFamily="18" charset="-128"/>
              <a:ea typeface="UD Digi Kyokasho NK-R" panose="02020400000000000000" pitchFamily="18" charset="-128"/>
            </a:endParaRPr>
          </a:p>
          <a:p>
            <a:pPr algn="just">
              <a:lnSpc>
                <a:spcPct val="150000"/>
              </a:lnSpc>
            </a:pPr>
            <a:r>
              <a:rPr lang="ja-JP" altLang="en-US" sz="2000">
                <a:latin typeface="UD Digi Kyokasho NK-R" panose="02020400000000000000" pitchFamily="18" charset="-128"/>
                <a:ea typeface="UD Digi Kyokasho NK-R" panose="02020400000000000000" pitchFamily="18" charset="-128"/>
              </a:rPr>
              <a:t>プロセスは各段階に区切られ、ひとつ終わったら次の段階へと、一方向に進む。</a:t>
            </a:r>
            <a:endParaRPr kumimoji="1" lang="en-US" altLang="ja-JP" sz="2000" dirty="0">
              <a:latin typeface="UD Digi Kyokasho NK-R" panose="02020400000000000000" pitchFamily="18" charset="-128"/>
              <a:ea typeface="UD Digi Kyokasho NK-R" panose="02020400000000000000" pitchFamily="18" charset="-128"/>
            </a:endParaRPr>
          </a:p>
        </p:txBody>
      </p:sp>
      <p:cxnSp>
        <p:nvCxnSpPr>
          <p:cNvPr id="8" name="直線コネクタ 7">
            <a:extLst>
              <a:ext uri="{FF2B5EF4-FFF2-40B4-BE49-F238E27FC236}">
                <a16:creationId xmlns:a16="http://schemas.microsoft.com/office/drawing/2014/main" id="{911BBECC-2589-0A3F-E752-FDD885054C58}"/>
              </a:ext>
            </a:extLst>
          </p:cNvPr>
          <p:cNvCxnSpPr>
            <a:cxnSpLocks/>
          </p:cNvCxnSpPr>
          <p:nvPr/>
        </p:nvCxnSpPr>
        <p:spPr>
          <a:xfrm>
            <a:off x="-1361821" y="1305470"/>
            <a:ext cx="8877701"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pic>
        <p:nvPicPr>
          <p:cNvPr id="15" name="図 14" descr="図形&#10;&#10;中程度の精度で自動的に生成された説明">
            <a:extLst>
              <a:ext uri="{FF2B5EF4-FFF2-40B4-BE49-F238E27FC236}">
                <a16:creationId xmlns:a16="http://schemas.microsoft.com/office/drawing/2014/main" id="{00D0DC1C-57FC-6E3C-47D0-A8E9A7BFDE34}"/>
              </a:ext>
            </a:extLst>
          </p:cNvPr>
          <p:cNvPicPr>
            <a:picLocks noChangeAspect="1"/>
          </p:cNvPicPr>
          <p:nvPr/>
        </p:nvPicPr>
        <p:blipFill>
          <a:blip r:embed="rId3"/>
          <a:srcRect l="35920" r="48320"/>
          <a:stretch/>
        </p:blipFill>
        <p:spPr>
          <a:xfrm>
            <a:off x="8325049" y="732161"/>
            <a:ext cx="2394363" cy="5506343"/>
          </a:xfrm>
          <a:prstGeom prst="rect">
            <a:avLst/>
          </a:prstGeom>
        </p:spPr>
      </p:pic>
      <p:sp>
        <p:nvSpPr>
          <p:cNvPr id="4" name="テキスト ボックス 3">
            <a:extLst>
              <a:ext uri="{FF2B5EF4-FFF2-40B4-BE49-F238E27FC236}">
                <a16:creationId xmlns:a16="http://schemas.microsoft.com/office/drawing/2014/main" id="{C1B19D1A-D136-6F4B-E834-EF248C6EC4F6}"/>
              </a:ext>
            </a:extLst>
          </p:cNvPr>
          <p:cNvSpPr txBox="1"/>
          <p:nvPr/>
        </p:nvSpPr>
        <p:spPr>
          <a:xfrm>
            <a:off x="3181837" y="2455123"/>
            <a:ext cx="2020105" cy="461665"/>
          </a:xfrm>
          <a:prstGeom prst="rect">
            <a:avLst/>
          </a:prstGeom>
          <a:noFill/>
        </p:spPr>
        <p:txBody>
          <a:bodyPr wrap="none" rtlCol="0">
            <a:spAutoFit/>
          </a:bodyPr>
          <a:lstStyle/>
          <a:p>
            <a:r>
              <a:rPr lang="ja-JP" altLang="en-US" sz="2400" b="1">
                <a:latin typeface="UD Digi Kyokasho NK-R" panose="02020400000000000000" pitchFamily="18" charset="-128"/>
                <a:ea typeface="UD Digi Kyokasho NK-R" panose="02020400000000000000" pitchFamily="18" charset="-128"/>
              </a:rPr>
              <a:t>直線的に進む</a:t>
            </a:r>
            <a:endParaRPr lang="en-US" altLang="ja-JP" sz="2400" b="1" dirty="0">
              <a:latin typeface="UD Digi Kyokasho NK-R" panose="02020400000000000000" pitchFamily="18" charset="-128"/>
              <a:ea typeface="UD Digi Kyokasho NK-R" panose="02020400000000000000" pitchFamily="18" charset="-128"/>
            </a:endParaRPr>
          </a:p>
        </p:txBody>
      </p:sp>
      <p:sp>
        <p:nvSpPr>
          <p:cNvPr id="7" name="スライド番号プレースホルダー 8">
            <a:extLst>
              <a:ext uri="{FF2B5EF4-FFF2-40B4-BE49-F238E27FC236}">
                <a16:creationId xmlns:a16="http://schemas.microsoft.com/office/drawing/2014/main" id="{EB121CBF-5BE4-2232-DE2B-EE94E1C0D83D}"/>
              </a:ext>
            </a:extLst>
          </p:cNvPr>
          <p:cNvSpPr txBox="1">
            <a:spLocks/>
          </p:cNvSpPr>
          <p:nvPr/>
        </p:nvSpPr>
        <p:spPr>
          <a:xfrm>
            <a:off x="11353800" y="365125"/>
            <a:ext cx="2743200" cy="365125"/>
          </a:xfrm>
          <a:prstGeom prst="rect">
            <a:avLst/>
          </a:prstGeom>
        </p:spPr>
        <p:txBody>
          <a:bodyPr/>
          <a:lstStyle>
            <a:defPPr>
              <a:defRPr lang="ja-JP"/>
            </a:defPPr>
            <a:lvl1pPr marL="0" algn="l" defTabSz="914400" rtl="0" eaLnBrk="1" latinLnBrk="0" hangingPunct="1">
              <a:defRPr kumimoji="1" sz="1800" b="1"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7274F3BC-DA9B-5D41-AD74-37542148D2D8}" type="slidenum">
              <a:rPr lang="en-US" altLang="ja-JP" smtClean="0"/>
              <a:pPr/>
              <a:t>4</a:t>
            </a:fld>
            <a:endParaRPr lang="ja-JP" altLang="en-US"/>
          </a:p>
        </p:txBody>
      </p:sp>
    </p:spTree>
    <p:extLst>
      <p:ext uri="{BB962C8B-B14F-4D97-AF65-F5344CB8AC3E}">
        <p14:creationId xmlns:p14="http://schemas.microsoft.com/office/powerpoint/2010/main" val="3737979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F201D-69DA-A13B-EBDF-A3025D281938}"/>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DDA8C589-5DF8-70A9-5E69-BDB98042B64A}"/>
              </a:ext>
            </a:extLst>
          </p:cNvPr>
          <p:cNvSpPr txBox="1"/>
          <p:nvPr/>
        </p:nvSpPr>
        <p:spPr>
          <a:xfrm>
            <a:off x="0" y="6396335"/>
            <a:ext cx="12192000" cy="461665"/>
          </a:xfrm>
          <a:prstGeom prst="rect">
            <a:avLst/>
          </a:prstGeom>
          <a:solidFill>
            <a:schemeClr val="bg1">
              <a:lumMod val="85000"/>
            </a:schemeClr>
          </a:solidFill>
        </p:spPr>
        <p:txBody>
          <a:bodyPr wrap="square" rtlCol="0">
            <a:spAutoFit/>
          </a:bodyPr>
          <a:lstStyle/>
          <a:p>
            <a:pPr algn="r"/>
            <a:r>
              <a:rPr lang="ja-JP" altLang="en-US" sz="1200" b="1"/>
              <a:t>＊スプラッドリー</a:t>
            </a:r>
            <a:r>
              <a:rPr lang="en-US" altLang="ja-JP" sz="1200" b="1" dirty="0"/>
              <a:t>, J. 2010『</a:t>
            </a:r>
            <a:r>
              <a:rPr lang="ja-JP" altLang="en-US" sz="1200" b="1"/>
              <a:t>参加観察法入門</a:t>
            </a:r>
            <a:r>
              <a:rPr lang="en-US" altLang="ja-JP" sz="1200" b="1" dirty="0"/>
              <a:t>』</a:t>
            </a:r>
            <a:r>
              <a:rPr lang="ja-JP" altLang="en-US" sz="1200" b="1"/>
              <a:t>田中美恵子・麻原きよみ訳</a:t>
            </a:r>
            <a:r>
              <a:rPr lang="en-US" altLang="ja-JP" sz="1200" b="1" dirty="0"/>
              <a:t>, </a:t>
            </a:r>
            <a:r>
              <a:rPr lang="ja-JP" altLang="en-US" sz="1200" b="1"/>
              <a:t>医学書院</a:t>
            </a:r>
            <a:r>
              <a:rPr lang="en-US" altLang="ja-JP" sz="1200" b="1" dirty="0"/>
              <a:t>, pp. 35-8.</a:t>
            </a:r>
          </a:p>
          <a:p>
            <a:pPr algn="r"/>
            <a:r>
              <a:rPr lang="ja-JP" altLang="en-US" sz="1200" b="1"/>
              <a:t>右図）同上</a:t>
            </a:r>
            <a:r>
              <a:rPr lang="en-US" altLang="ja-JP" sz="1200" b="1" dirty="0"/>
              <a:t>, p.37, </a:t>
            </a:r>
            <a:r>
              <a:rPr lang="ja-JP" altLang="en-US" sz="1200" b="1"/>
              <a:t>図４をもとに作図</a:t>
            </a:r>
            <a:r>
              <a:rPr lang="en-US" altLang="ja-JP" sz="1200" b="1" dirty="0"/>
              <a:t>.</a:t>
            </a:r>
            <a:endParaRPr kumimoji="1" lang="ja-JP" altLang="en-US" sz="1200" b="1"/>
          </a:p>
        </p:txBody>
      </p:sp>
      <p:sp>
        <p:nvSpPr>
          <p:cNvPr id="4" name="テキスト ボックス 3">
            <a:extLst>
              <a:ext uri="{FF2B5EF4-FFF2-40B4-BE49-F238E27FC236}">
                <a16:creationId xmlns:a16="http://schemas.microsoft.com/office/drawing/2014/main" id="{A1F0EB2F-3A27-3171-92A3-C1CA162C6186}"/>
              </a:ext>
            </a:extLst>
          </p:cNvPr>
          <p:cNvSpPr txBox="1"/>
          <p:nvPr/>
        </p:nvSpPr>
        <p:spPr>
          <a:xfrm>
            <a:off x="901495" y="2785745"/>
            <a:ext cx="4351055" cy="2820516"/>
          </a:xfrm>
          <a:prstGeom prst="rect">
            <a:avLst/>
          </a:prstGeom>
          <a:noFill/>
        </p:spPr>
        <p:txBody>
          <a:bodyPr wrap="square" rtlCol="0">
            <a:spAutoFit/>
          </a:bodyPr>
          <a:lstStyle/>
          <a:p>
            <a:pPr algn="just">
              <a:lnSpc>
                <a:spcPct val="150000"/>
              </a:lnSpc>
            </a:pPr>
            <a:r>
              <a:rPr lang="ja-JP" altLang="en-US" sz="2000">
                <a:latin typeface="UD Digi Kyokasho NK-R" panose="02020400000000000000" pitchFamily="18" charset="-128"/>
                <a:ea typeface="UD Digi Kyokasho NK-R" panose="02020400000000000000" pitchFamily="18" charset="-128"/>
              </a:rPr>
              <a:t>エスノグラフィの研究ライフサイクルは、主要な作業が何度も繰り返される円環的パターンで進む。</a:t>
            </a:r>
            <a:endParaRPr kumimoji="1" lang="en-US" altLang="ja-JP" sz="2000" dirty="0">
              <a:latin typeface="UD Digi Kyokasho NK-R" panose="02020400000000000000" pitchFamily="18" charset="-128"/>
              <a:ea typeface="UD Digi Kyokasho NK-R" panose="02020400000000000000" pitchFamily="18" charset="-128"/>
            </a:endParaRPr>
          </a:p>
          <a:p>
            <a:pPr algn="just">
              <a:lnSpc>
                <a:spcPct val="150000"/>
              </a:lnSpc>
            </a:pPr>
            <a:r>
              <a:rPr kumimoji="1" lang="ja-JP" altLang="en-US" sz="2000">
                <a:latin typeface="UD Digi Kyokasho NK-R" panose="02020400000000000000" pitchFamily="18" charset="-128"/>
                <a:ea typeface="UD Digi Kyokasho NK-R" panose="02020400000000000000" pitchFamily="18" charset="-128"/>
              </a:rPr>
              <a:t>調査計画を立てる－</a:t>
            </a:r>
            <a:r>
              <a:rPr lang="ja-JP" altLang="en-US" sz="2000">
                <a:latin typeface="UD Digi Kyokasho NK-R" panose="02020400000000000000" pitchFamily="18" charset="-128"/>
                <a:ea typeface="UD Digi Kyokasho NK-R" panose="02020400000000000000" pitchFamily="18" charset="-128"/>
              </a:rPr>
              <a:t>データを集める</a:t>
            </a:r>
            <a:r>
              <a:rPr kumimoji="1" lang="ja-JP" altLang="en-US" sz="2000">
                <a:latin typeface="UD Digi Kyokasho NK-R" panose="02020400000000000000" pitchFamily="18" charset="-128"/>
                <a:ea typeface="UD Digi Kyokasho NK-R" panose="02020400000000000000" pitchFamily="18" charset="-128"/>
              </a:rPr>
              <a:t>－ </a:t>
            </a:r>
            <a:r>
              <a:rPr lang="ja-JP" altLang="en-US" sz="2000">
                <a:latin typeface="UD Digi Kyokasho NK-R" panose="02020400000000000000" pitchFamily="18" charset="-128"/>
                <a:ea typeface="UD Digi Kyokasho NK-R" panose="02020400000000000000" pitchFamily="18" charset="-128"/>
              </a:rPr>
              <a:t>データを</a:t>
            </a:r>
            <a:r>
              <a:rPr kumimoji="1" lang="ja-JP" altLang="en-US" sz="2000">
                <a:latin typeface="UD Digi Kyokasho NK-R" panose="02020400000000000000" pitchFamily="18" charset="-128"/>
                <a:ea typeface="UD Digi Kyokasho NK-R" panose="02020400000000000000" pitchFamily="18" charset="-128"/>
              </a:rPr>
              <a:t>分析する</a:t>
            </a:r>
            <a:r>
              <a:rPr lang="ja-JP" altLang="en-US" sz="2000">
                <a:latin typeface="UD Digi Kyokasho NK-R" panose="02020400000000000000" pitchFamily="18" charset="-128"/>
                <a:ea typeface="UD Digi Kyokasho NK-R" panose="02020400000000000000" pitchFamily="18" charset="-128"/>
              </a:rPr>
              <a:t>、</a:t>
            </a:r>
            <a:r>
              <a:rPr kumimoji="1" lang="ja-JP" altLang="en-US" sz="2000">
                <a:latin typeface="UD Digi Kyokasho NK-R" panose="02020400000000000000" pitchFamily="18" charset="-128"/>
                <a:ea typeface="UD Digi Kyokasho NK-R" panose="02020400000000000000" pitchFamily="18" charset="-128"/>
              </a:rPr>
              <a:t>という作業を「行きつ戻りつ」しながら進む。</a:t>
            </a:r>
            <a:endParaRPr kumimoji="1" lang="en-US" altLang="ja-JP" sz="2000" dirty="0">
              <a:latin typeface="UD Digi Kyokasho NK-R" panose="02020400000000000000" pitchFamily="18" charset="-128"/>
              <a:ea typeface="UD Digi Kyokasho NK-R" panose="02020400000000000000" pitchFamily="18" charset="-128"/>
            </a:endParaRPr>
          </a:p>
        </p:txBody>
      </p:sp>
      <p:pic>
        <p:nvPicPr>
          <p:cNvPr id="18" name="図 17" descr="図形&#10;&#10;中程度の精度で自動的に生成された説明">
            <a:extLst>
              <a:ext uri="{FF2B5EF4-FFF2-40B4-BE49-F238E27FC236}">
                <a16:creationId xmlns:a16="http://schemas.microsoft.com/office/drawing/2014/main" id="{A3DBF9F5-61BD-4A00-42FD-CC0128DAFD10}"/>
              </a:ext>
            </a:extLst>
          </p:cNvPr>
          <p:cNvPicPr>
            <a:picLocks noChangeAspect="1"/>
          </p:cNvPicPr>
          <p:nvPr/>
        </p:nvPicPr>
        <p:blipFill>
          <a:blip r:embed="rId3"/>
          <a:srcRect l="55560" t="-5055" r="-1586" b="-719"/>
          <a:stretch/>
        </p:blipFill>
        <p:spPr>
          <a:xfrm>
            <a:off x="5364134" y="541986"/>
            <a:ext cx="6697237" cy="5578327"/>
          </a:xfrm>
          <a:prstGeom prst="rect">
            <a:avLst/>
          </a:prstGeom>
        </p:spPr>
      </p:pic>
      <p:cxnSp>
        <p:nvCxnSpPr>
          <p:cNvPr id="2" name="直線コネクタ 1">
            <a:extLst>
              <a:ext uri="{FF2B5EF4-FFF2-40B4-BE49-F238E27FC236}">
                <a16:creationId xmlns:a16="http://schemas.microsoft.com/office/drawing/2014/main" id="{8A25F02C-7C2C-76A8-8751-3350A6D1E86B}"/>
              </a:ext>
            </a:extLst>
          </p:cNvPr>
          <p:cNvCxnSpPr>
            <a:cxnSpLocks/>
          </p:cNvCxnSpPr>
          <p:nvPr/>
        </p:nvCxnSpPr>
        <p:spPr>
          <a:xfrm>
            <a:off x="-1361821" y="1305470"/>
            <a:ext cx="8877701"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3" name="タイトル 1">
            <a:extLst>
              <a:ext uri="{FF2B5EF4-FFF2-40B4-BE49-F238E27FC236}">
                <a16:creationId xmlns:a16="http://schemas.microsoft.com/office/drawing/2014/main" id="{0006B7CF-39F7-9F57-EC3F-ABA83D316672}"/>
              </a:ext>
            </a:extLst>
          </p:cNvPr>
          <p:cNvSpPr>
            <a:spLocks noGrp="1"/>
          </p:cNvSpPr>
          <p:nvPr>
            <p:ph type="title"/>
          </p:nvPr>
        </p:nvSpPr>
        <p:spPr>
          <a:xfrm>
            <a:off x="838200" y="365125"/>
            <a:ext cx="10515600" cy="1325563"/>
          </a:xfrm>
        </p:spPr>
        <p:txBody>
          <a:bodyPr>
            <a:normAutofit/>
          </a:bodyPr>
          <a:lstStyle/>
          <a:p>
            <a:r>
              <a:rPr lang="ja-JP" altLang="en-US" sz="3600">
                <a:latin typeface="UD Digi Kyokasho NK-R" panose="02020400000000000000" pitchFamily="18" charset="-128"/>
                <a:ea typeface="UD Digi Kyokasho NK-R" panose="02020400000000000000" pitchFamily="18" charset="-128"/>
                <a:cs typeface="Arial" panose="020B0604020202020204" pitchFamily="34" charset="0"/>
              </a:rPr>
              <a:t>エスノグラフィの研究ライフサイクル</a:t>
            </a:r>
            <a:r>
              <a:rPr lang="ja-JP" altLang="ja-JP" sz="3600">
                <a:effectLst/>
                <a:latin typeface="UD Digi Kyokasho NK-R" panose="02020400000000000000" pitchFamily="18" charset="-128"/>
                <a:ea typeface="UD Digi Kyokasho NK-R" panose="02020400000000000000" pitchFamily="18" charset="-128"/>
              </a:rPr>
              <a:t> </a:t>
            </a:r>
            <a:endParaRPr kumimoji="1" lang="ja-JP" altLang="en-US" sz="3600">
              <a:latin typeface="UD Digi Kyokasho NK-R" panose="02020400000000000000" pitchFamily="18" charset="-128"/>
              <a:ea typeface="UD Digi Kyokasho NK-R" panose="02020400000000000000" pitchFamily="18" charset="-128"/>
            </a:endParaRPr>
          </a:p>
        </p:txBody>
      </p:sp>
      <p:sp>
        <p:nvSpPr>
          <p:cNvPr id="7" name="ドーナツ 6">
            <a:extLst>
              <a:ext uri="{FF2B5EF4-FFF2-40B4-BE49-F238E27FC236}">
                <a16:creationId xmlns:a16="http://schemas.microsoft.com/office/drawing/2014/main" id="{A5DF351A-74B3-5984-6E3F-873419F03F5B}"/>
              </a:ext>
            </a:extLst>
          </p:cNvPr>
          <p:cNvSpPr/>
          <p:nvPr/>
        </p:nvSpPr>
        <p:spPr>
          <a:xfrm>
            <a:off x="2509874" y="1510849"/>
            <a:ext cx="1157161" cy="1186760"/>
          </a:xfrm>
          <a:prstGeom prst="donu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テキスト ボックス 4">
            <a:extLst>
              <a:ext uri="{FF2B5EF4-FFF2-40B4-BE49-F238E27FC236}">
                <a16:creationId xmlns:a16="http://schemas.microsoft.com/office/drawing/2014/main" id="{2490BC24-BE0E-FCDF-55B6-C36709D4F6A0}"/>
              </a:ext>
            </a:extLst>
          </p:cNvPr>
          <p:cNvSpPr txBox="1"/>
          <p:nvPr/>
        </p:nvSpPr>
        <p:spPr>
          <a:xfrm>
            <a:off x="1953158" y="2275929"/>
            <a:ext cx="2247731" cy="461665"/>
          </a:xfrm>
          <a:prstGeom prst="rect">
            <a:avLst/>
          </a:prstGeom>
          <a:noFill/>
        </p:spPr>
        <p:txBody>
          <a:bodyPr wrap="none" rtlCol="0">
            <a:spAutoFit/>
          </a:bodyPr>
          <a:lstStyle/>
          <a:p>
            <a:r>
              <a:rPr lang="ja-JP" altLang="en-US" sz="2400" b="1">
                <a:latin typeface="UD Digi Kyokasho NK-R" panose="02020400000000000000" pitchFamily="18" charset="-128"/>
                <a:ea typeface="UD Digi Kyokasho NK-R" panose="02020400000000000000" pitchFamily="18" charset="-128"/>
              </a:rPr>
              <a:t>円環的に深まる</a:t>
            </a:r>
            <a:endParaRPr lang="en-US" altLang="ja-JP" sz="2400" b="1" dirty="0">
              <a:latin typeface="UD Digi Kyokasho NK-R" panose="02020400000000000000" pitchFamily="18" charset="-128"/>
              <a:ea typeface="UD Digi Kyokasho NK-R" panose="02020400000000000000" pitchFamily="18" charset="-128"/>
            </a:endParaRPr>
          </a:p>
        </p:txBody>
      </p:sp>
    </p:spTree>
    <p:extLst>
      <p:ext uri="{BB962C8B-B14F-4D97-AF65-F5344CB8AC3E}">
        <p14:creationId xmlns:p14="http://schemas.microsoft.com/office/powerpoint/2010/main" val="851973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0E028-C7F1-7C49-BEB3-97449EF7E6CF}"/>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6ADADCE2-AEED-55D5-C203-387E0EAEE1F6}"/>
              </a:ext>
            </a:extLst>
          </p:cNvPr>
          <p:cNvSpPr txBox="1"/>
          <p:nvPr/>
        </p:nvSpPr>
        <p:spPr>
          <a:xfrm>
            <a:off x="0" y="6396335"/>
            <a:ext cx="12192000" cy="461665"/>
          </a:xfrm>
          <a:prstGeom prst="rect">
            <a:avLst/>
          </a:prstGeom>
          <a:solidFill>
            <a:schemeClr val="bg1">
              <a:lumMod val="85000"/>
            </a:schemeClr>
          </a:solidFill>
        </p:spPr>
        <p:txBody>
          <a:bodyPr wrap="square" rtlCol="0">
            <a:spAutoFit/>
          </a:bodyPr>
          <a:lstStyle/>
          <a:p>
            <a:pPr algn="r"/>
            <a:r>
              <a:rPr lang="ja-JP" altLang="en-US" sz="1200" b="1"/>
              <a:t>＊スプラッドリー</a:t>
            </a:r>
            <a:r>
              <a:rPr lang="en-US" altLang="ja-JP" sz="1200" b="1" dirty="0"/>
              <a:t>, J. 2010『</a:t>
            </a:r>
            <a:r>
              <a:rPr lang="ja-JP" altLang="en-US" sz="1200" b="1"/>
              <a:t>参加観察法入門</a:t>
            </a:r>
            <a:r>
              <a:rPr lang="en-US" altLang="ja-JP" sz="1200" b="1" dirty="0"/>
              <a:t>』</a:t>
            </a:r>
            <a:r>
              <a:rPr lang="ja-JP" altLang="en-US" sz="1200" b="1"/>
              <a:t>田中美恵子・麻原きよみ訳</a:t>
            </a:r>
            <a:r>
              <a:rPr lang="en-US" altLang="ja-JP" sz="1200" b="1" dirty="0"/>
              <a:t>, </a:t>
            </a:r>
            <a:r>
              <a:rPr lang="ja-JP" altLang="en-US" sz="1200" b="1"/>
              <a:t>医学書院</a:t>
            </a:r>
            <a:r>
              <a:rPr lang="en-US" altLang="ja-JP" sz="1200" b="1" dirty="0"/>
              <a:t>, pp. 35-8.</a:t>
            </a:r>
          </a:p>
          <a:p>
            <a:pPr algn="r"/>
            <a:r>
              <a:rPr lang="ja-JP" altLang="en-US" sz="1200" b="1"/>
              <a:t>上図）</a:t>
            </a:r>
            <a:r>
              <a:rPr lang="en-US" altLang="ja-JP" sz="1200" b="1" dirty="0"/>
              <a:t>p.37, </a:t>
            </a:r>
            <a:r>
              <a:rPr lang="ja-JP" altLang="en-US" sz="1200" b="1"/>
              <a:t>図４をもとに作図</a:t>
            </a:r>
            <a:r>
              <a:rPr lang="en-US" altLang="ja-JP" sz="1200" b="1" dirty="0"/>
              <a:t>.</a:t>
            </a:r>
            <a:endParaRPr kumimoji="1" lang="ja-JP" altLang="en-US" sz="1200" b="1"/>
          </a:p>
        </p:txBody>
      </p:sp>
      <p:pic>
        <p:nvPicPr>
          <p:cNvPr id="18" name="図 17" descr="図形&#10;&#10;中程度の精度で自動的に生成された説明">
            <a:extLst>
              <a:ext uri="{FF2B5EF4-FFF2-40B4-BE49-F238E27FC236}">
                <a16:creationId xmlns:a16="http://schemas.microsoft.com/office/drawing/2014/main" id="{2552402D-D0C4-112E-81A8-845E62C14D03}"/>
              </a:ext>
            </a:extLst>
          </p:cNvPr>
          <p:cNvPicPr>
            <a:picLocks noChangeAspect="1"/>
          </p:cNvPicPr>
          <p:nvPr/>
        </p:nvPicPr>
        <p:blipFill>
          <a:blip r:embed="rId3"/>
          <a:srcRect l="55560" t="-5055" r="-1586" b="-719"/>
          <a:stretch/>
        </p:blipFill>
        <p:spPr>
          <a:xfrm>
            <a:off x="2621997" y="1509485"/>
            <a:ext cx="5622126" cy="4682835"/>
          </a:xfrm>
          <a:prstGeom prst="rect">
            <a:avLst/>
          </a:prstGeom>
        </p:spPr>
      </p:pic>
      <p:cxnSp>
        <p:nvCxnSpPr>
          <p:cNvPr id="2" name="直線コネクタ 1">
            <a:extLst>
              <a:ext uri="{FF2B5EF4-FFF2-40B4-BE49-F238E27FC236}">
                <a16:creationId xmlns:a16="http://schemas.microsoft.com/office/drawing/2014/main" id="{A4739FC0-E26B-0A6D-C588-127482044114}"/>
              </a:ext>
            </a:extLst>
          </p:cNvPr>
          <p:cNvCxnSpPr>
            <a:cxnSpLocks/>
          </p:cNvCxnSpPr>
          <p:nvPr/>
        </p:nvCxnSpPr>
        <p:spPr>
          <a:xfrm>
            <a:off x="-1361821" y="1305470"/>
            <a:ext cx="8877701"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3" name="タイトル 1">
            <a:extLst>
              <a:ext uri="{FF2B5EF4-FFF2-40B4-BE49-F238E27FC236}">
                <a16:creationId xmlns:a16="http://schemas.microsoft.com/office/drawing/2014/main" id="{441510F3-FD0C-0E37-7391-01693CFF4EEC}"/>
              </a:ext>
            </a:extLst>
          </p:cNvPr>
          <p:cNvSpPr>
            <a:spLocks noGrp="1"/>
          </p:cNvSpPr>
          <p:nvPr>
            <p:ph type="title"/>
          </p:nvPr>
        </p:nvSpPr>
        <p:spPr>
          <a:xfrm>
            <a:off x="838200" y="365125"/>
            <a:ext cx="10515600" cy="1325563"/>
          </a:xfrm>
        </p:spPr>
        <p:txBody>
          <a:bodyPr>
            <a:normAutofit/>
          </a:bodyPr>
          <a:lstStyle/>
          <a:p>
            <a:r>
              <a:rPr lang="ja-JP" altLang="en-US" sz="3600">
                <a:latin typeface="UD Digi Kyokasho NK-R" panose="02020400000000000000" pitchFamily="18" charset="-128"/>
                <a:ea typeface="UD Digi Kyokasho NK-R" panose="02020400000000000000" pitchFamily="18" charset="-128"/>
                <a:cs typeface="Arial" panose="020B0604020202020204" pitchFamily="34" charset="0"/>
              </a:rPr>
              <a:t>エスノグラフィの研究ライフサイクル</a:t>
            </a:r>
            <a:r>
              <a:rPr lang="ja-JP" altLang="ja-JP" sz="3600">
                <a:effectLst/>
                <a:latin typeface="UD Digi Kyokasho NK-R" panose="02020400000000000000" pitchFamily="18" charset="-128"/>
                <a:ea typeface="UD Digi Kyokasho NK-R" panose="02020400000000000000" pitchFamily="18" charset="-128"/>
              </a:rPr>
              <a:t> </a:t>
            </a:r>
            <a:endParaRPr kumimoji="1" lang="ja-JP" altLang="en-US" sz="3600">
              <a:latin typeface="UD Digi Kyokasho NK-R" panose="02020400000000000000" pitchFamily="18" charset="-128"/>
              <a:ea typeface="UD Digi Kyokasho NK-R" panose="02020400000000000000" pitchFamily="18" charset="-128"/>
            </a:endParaRPr>
          </a:p>
        </p:txBody>
      </p:sp>
    </p:spTree>
    <p:extLst>
      <p:ext uri="{BB962C8B-B14F-4D97-AF65-F5344CB8AC3E}">
        <p14:creationId xmlns:p14="http://schemas.microsoft.com/office/powerpoint/2010/main" val="535797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7B24B-B5A0-DB3C-36E1-BF9D5FB369E0}"/>
            </a:ext>
          </a:extLst>
        </p:cNvPr>
        <p:cNvGrpSpPr/>
        <p:nvPr/>
      </p:nvGrpSpPr>
      <p:grpSpPr>
        <a:xfrm>
          <a:off x="0" y="0"/>
          <a:ext cx="0" cy="0"/>
          <a:chOff x="0" y="0"/>
          <a:chExt cx="0" cy="0"/>
        </a:xfrm>
      </p:grpSpPr>
      <p:sp>
        <p:nvSpPr>
          <p:cNvPr id="7" name="ドーナツ 6">
            <a:extLst>
              <a:ext uri="{FF2B5EF4-FFF2-40B4-BE49-F238E27FC236}">
                <a16:creationId xmlns:a16="http://schemas.microsoft.com/office/drawing/2014/main" id="{8E9CB491-32B8-B93D-B9AF-5BD2B325CA1D}"/>
              </a:ext>
            </a:extLst>
          </p:cNvPr>
          <p:cNvSpPr/>
          <p:nvPr/>
        </p:nvSpPr>
        <p:spPr>
          <a:xfrm>
            <a:off x="5935415" y="4279381"/>
            <a:ext cx="840140" cy="832264"/>
          </a:xfrm>
          <a:prstGeom prst="donu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テキスト ボックス 7">
            <a:extLst>
              <a:ext uri="{FF2B5EF4-FFF2-40B4-BE49-F238E27FC236}">
                <a16:creationId xmlns:a16="http://schemas.microsoft.com/office/drawing/2014/main" id="{29B5ED6C-863D-3EF3-9F8E-D02AE05D9AD8}"/>
              </a:ext>
            </a:extLst>
          </p:cNvPr>
          <p:cNvSpPr txBox="1"/>
          <p:nvPr/>
        </p:nvSpPr>
        <p:spPr>
          <a:xfrm>
            <a:off x="0" y="6396335"/>
            <a:ext cx="12192000" cy="461665"/>
          </a:xfrm>
          <a:prstGeom prst="rect">
            <a:avLst/>
          </a:prstGeom>
          <a:solidFill>
            <a:schemeClr val="bg1">
              <a:lumMod val="85000"/>
            </a:schemeClr>
          </a:solidFill>
        </p:spPr>
        <p:txBody>
          <a:bodyPr wrap="square" rtlCol="0">
            <a:spAutoFit/>
          </a:bodyPr>
          <a:lstStyle/>
          <a:p>
            <a:pPr algn="r"/>
            <a:r>
              <a:rPr lang="ja-JP" altLang="en-US" sz="1200" b="1"/>
              <a:t>＊スプラッドリー</a:t>
            </a:r>
            <a:r>
              <a:rPr lang="en-US" altLang="ja-JP" sz="1200" b="1" dirty="0"/>
              <a:t>, J. 2010『</a:t>
            </a:r>
            <a:r>
              <a:rPr lang="ja-JP" altLang="en-US" sz="1200" b="1"/>
              <a:t>参加観察法入門</a:t>
            </a:r>
            <a:r>
              <a:rPr lang="en-US" altLang="ja-JP" sz="1200" b="1" dirty="0"/>
              <a:t>』</a:t>
            </a:r>
            <a:r>
              <a:rPr lang="ja-JP" altLang="en-US" sz="1200" b="1"/>
              <a:t>田中美恵子・麻原きよみ訳</a:t>
            </a:r>
            <a:r>
              <a:rPr lang="en-US" altLang="ja-JP" sz="1200" b="1" dirty="0"/>
              <a:t>, </a:t>
            </a:r>
            <a:r>
              <a:rPr lang="ja-JP" altLang="en-US" sz="1200" b="1"/>
              <a:t>医学書院</a:t>
            </a:r>
            <a:r>
              <a:rPr lang="en-US" altLang="ja-JP" sz="1200" b="1" dirty="0"/>
              <a:t>, pp. 35-8.</a:t>
            </a:r>
          </a:p>
          <a:p>
            <a:pPr algn="r"/>
            <a:r>
              <a:rPr lang="ja-JP" altLang="en-US" sz="1200" b="1"/>
              <a:t>右図）同上</a:t>
            </a:r>
            <a:r>
              <a:rPr lang="en-US" altLang="ja-JP" sz="1200" b="1" dirty="0"/>
              <a:t>, p.37, </a:t>
            </a:r>
            <a:r>
              <a:rPr lang="ja-JP" altLang="en-US" sz="1200" b="1"/>
              <a:t>図４をもとに作図</a:t>
            </a:r>
            <a:r>
              <a:rPr lang="en-US" altLang="ja-JP" sz="1200" b="1" dirty="0"/>
              <a:t>.</a:t>
            </a:r>
            <a:endParaRPr kumimoji="1" lang="ja-JP" altLang="en-US" sz="1200" b="1"/>
          </a:p>
        </p:txBody>
      </p:sp>
      <p:sp>
        <p:nvSpPr>
          <p:cNvPr id="4" name="テキスト ボックス 3">
            <a:extLst>
              <a:ext uri="{FF2B5EF4-FFF2-40B4-BE49-F238E27FC236}">
                <a16:creationId xmlns:a16="http://schemas.microsoft.com/office/drawing/2014/main" id="{EC1FE9AD-56CF-6313-39B7-9B67296998C6}"/>
              </a:ext>
            </a:extLst>
          </p:cNvPr>
          <p:cNvSpPr txBox="1"/>
          <p:nvPr/>
        </p:nvSpPr>
        <p:spPr>
          <a:xfrm>
            <a:off x="630630" y="2107169"/>
            <a:ext cx="4829491" cy="3740383"/>
          </a:xfrm>
          <a:prstGeom prst="rect">
            <a:avLst/>
          </a:prstGeom>
          <a:noFill/>
        </p:spPr>
        <p:txBody>
          <a:bodyPr wrap="square" rtlCol="0">
            <a:spAutoFit/>
          </a:bodyPr>
          <a:lstStyle/>
          <a:p>
            <a:pPr marL="0" indent="0" algn="ctr">
              <a:lnSpc>
                <a:spcPct val="150000"/>
              </a:lnSpc>
              <a:buNone/>
            </a:pPr>
            <a:r>
              <a:rPr kumimoji="1" lang="ja-JP" altLang="en-US" sz="2000" b="1" u="sng">
                <a:latin typeface="UD Digi Kyokasho NK-R" panose="02020400000000000000" pitchFamily="18" charset="-128"/>
                <a:ea typeface="UD Digi Kyokasho NK-R" panose="02020400000000000000" pitchFamily="18" charset="-128"/>
              </a:rPr>
              <a:t>調査計画を立てる</a:t>
            </a:r>
            <a:endParaRPr lang="en-US" altLang="ja-JP" sz="2000" b="1" u="sng" dirty="0">
              <a:latin typeface="UD Digi Kyokasho NK-R" panose="02020400000000000000" pitchFamily="18" charset="-128"/>
              <a:ea typeface="UD Digi Kyokasho NK-R" panose="02020400000000000000" pitchFamily="18" charset="-128"/>
            </a:endParaRPr>
          </a:p>
          <a:p>
            <a:pPr marL="0" indent="0">
              <a:lnSpc>
                <a:spcPct val="150000"/>
              </a:lnSpc>
              <a:buNone/>
            </a:pPr>
            <a:endParaRPr kumimoji="1" lang="en-US" altLang="ja-JP" sz="2000" dirty="0">
              <a:latin typeface="UD Digi Kyokasho NK-R" panose="02020400000000000000" pitchFamily="18" charset="-128"/>
              <a:ea typeface="UD Digi Kyokasho NK-R" panose="02020400000000000000" pitchFamily="18" charset="-128"/>
            </a:endParaRPr>
          </a:p>
          <a:p>
            <a:pPr marL="0" indent="0">
              <a:lnSpc>
                <a:spcPct val="150000"/>
              </a:lnSpc>
              <a:buNone/>
            </a:pPr>
            <a:r>
              <a:rPr kumimoji="1" lang="ja-JP" altLang="en-US" sz="2000">
                <a:latin typeface="UD Digi Kyokasho NK-R" panose="02020400000000000000" pitchFamily="18" charset="-128"/>
                <a:ea typeface="UD Digi Kyokasho NK-R" panose="02020400000000000000" pitchFamily="18" charset="-128"/>
              </a:rPr>
              <a:t>社会的状況を定める。この段階では、どこで、誰の、どのような活動を調査の対象とするかを決める。</a:t>
            </a:r>
            <a:endParaRPr kumimoji="1" lang="en-US" altLang="ja-JP" sz="2000" dirty="0">
              <a:latin typeface="UD Digi Kyokasho NK-R" panose="02020400000000000000" pitchFamily="18" charset="-128"/>
              <a:ea typeface="UD Digi Kyokasho NK-R" panose="02020400000000000000" pitchFamily="18" charset="-128"/>
            </a:endParaRPr>
          </a:p>
          <a:p>
            <a:pPr marL="0" indent="0">
              <a:lnSpc>
                <a:spcPct val="150000"/>
              </a:lnSpc>
              <a:buNone/>
            </a:pPr>
            <a:r>
              <a:rPr kumimoji="1" lang="ja-JP" altLang="en-US" sz="2000">
                <a:latin typeface="UD Digi Kyokasho NK-R" panose="02020400000000000000" pitchFamily="18" charset="-128"/>
                <a:ea typeface="UD Digi Kyokasho NK-R" panose="02020400000000000000" pitchFamily="18" charset="-128"/>
              </a:rPr>
              <a:t>具体的な問いは現場に入ってから明確になることが多い。</a:t>
            </a:r>
            <a:endParaRPr kumimoji="1" lang="en-US" altLang="ja-JP" sz="2000" dirty="0">
              <a:latin typeface="UD Digi Kyokasho NK-R" panose="02020400000000000000" pitchFamily="18" charset="-128"/>
              <a:ea typeface="UD Digi Kyokasho NK-R" panose="02020400000000000000" pitchFamily="18" charset="-128"/>
            </a:endParaRPr>
          </a:p>
          <a:p>
            <a:pPr marL="0" indent="0">
              <a:lnSpc>
                <a:spcPct val="150000"/>
              </a:lnSpc>
              <a:buNone/>
            </a:pPr>
            <a:r>
              <a:rPr kumimoji="1" lang="ja-JP" altLang="en-US" sz="2000" b="1">
                <a:latin typeface="UD Digi Kyokasho NK-R" panose="02020400000000000000" pitchFamily="18" charset="-128"/>
                <a:ea typeface="UD Digi Kyokasho NK-R" panose="02020400000000000000" pitchFamily="18" charset="-128"/>
              </a:rPr>
              <a:t>（</a:t>
            </a:r>
            <a:r>
              <a:rPr kumimoji="1" lang="ja-JP" altLang="en-US" sz="2000">
                <a:latin typeface="UD Digi Kyokasho NK-R" panose="02020400000000000000" pitchFamily="18" charset="-128"/>
                <a:ea typeface="UD Digi Kyokasho NK-R" panose="02020400000000000000" pitchFamily="18" charset="-128"/>
              </a:rPr>
              <a:t>詳しくは▶</a:t>
            </a:r>
            <a:r>
              <a:rPr kumimoji="1" lang="ja-JP" altLang="en-US" sz="2000" b="1">
                <a:latin typeface="UD Digi Kyokasho NK-R" panose="02020400000000000000" pitchFamily="18" charset="-128"/>
                <a:ea typeface="UD Digi Kyokasho NK-R" panose="02020400000000000000" pitchFamily="18" charset="-128"/>
              </a:rPr>
              <a:t>講義２</a:t>
            </a:r>
            <a:r>
              <a:rPr kumimoji="1" lang="ja-JP" altLang="en-US" sz="2000">
                <a:latin typeface="UD Digi Kyokasho NK-R" panose="02020400000000000000" pitchFamily="18" charset="-128"/>
                <a:ea typeface="UD Digi Kyokasho NK-R" panose="02020400000000000000" pitchFamily="18" charset="-128"/>
              </a:rPr>
              <a:t>）</a:t>
            </a:r>
            <a:endParaRPr kumimoji="1" lang="en-US" altLang="ja-JP" sz="2000" dirty="0">
              <a:latin typeface="UD Digi Kyokasho NK-R" panose="02020400000000000000" pitchFamily="18" charset="-128"/>
              <a:ea typeface="UD Digi Kyokasho NK-R" panose="02020400000000000000" pitchFamily="18" charset="-128"/>
            </a:endParaRPr>
          </a:p>
        </p:txBody>
      </p:sp>
      <p:cxnSp>
        <p:nvCxnSpPr>
          <p:cNvPr id="2" name="直線コネクタ 1">
            <a:extLst>
              <a:ext uri="{FF2B5EF4-FFF2-40B4-BE49-F238E27FC236}">
                <a16:creationId xmlns:a16="http://schemas.microsoft.com/office/drawing/2014/main" id="{A6C71CEE-0251-EF0B-5D39-2E12D5B7AED9}"/>
              </a:ext>
            </a:extLst>
          </p:cNvPr>
          <p:cNvCxnSpPr>
            <a:cxnSpLocks/>
          </p:cNvCxnSpPr>
          <p:nvPr/>
        </p:nvCxnSpPr>
        <p:spPr>
          <a:xfrm>
            <a:off x="-1361821" y="1305470"/>
            <a:ext cx="8877701"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3" name="タイトル 1">
            <a:extLst>
              <a:ext uri="{FF2B5EF4-FFF2-40B4-BE49-F238E27FC236}">
                <a16:creationId xmlns:a16="http://schemas.microsoft.com/office/drawing/2014/main" id="{BABD5BD8-76F0-6F99-EAB8-3DB4976C908C}"/>
              </a:ext>
            </a:extLst>
          </p:cNvPr>
          <p:cNvSpPr>
            <a:spLocks noGrp="1"/>
          </p:cNvSpPr>
          <p:nvPr>
            <p:ph type="title"/>
          </p:nvPr>
        </p:nvSpPr>
        <p:spPr>
          <a:xfrm>
            <a:off x="838200" y="365125"/>
            <a:ext cx="10515600" cy="1325563"/>
          </a:xfrm>
        </p:spPr>
        <p:txBody>
          <a:bodyPr>
            <a:normAutofit/>
          </a:bodyPr>
          <a:lstStyle/>
          <a:p>
            <a:r>
              <a:rPr lang="ja-JP" altLang="en-US" sz="3600">
                <a:latin typeface="UD Digi Kyokasho NK-R" panose="02020400000000000000" pitchFamily="18" charset="-128"/>
                <a:ea typeface="UD Digi Kyokasho NK-R" panose="02020400000000000000" pitchFamily="18" charset="-128"/>
                <a:cs typeface="Arial" panose="020B0604020202020204" pitchFamily="34" charset="0"/>
              </a:rPr>
              <a:t>エスノグラフィの研究ライフサイクル</a:t>
            </a:r>
            <a:r>
              <a:rPr lang="ja-JP" altLang="ja-JP" sz="3600">
                <a:effectLst/>
                <a:latin typeface="UD Digi Kyokasho NK-R" panose="02020400000000000000" pitchFamily="18" charset="-128"/>
                <a:ea typeface="UD Digi Kyokasho NK-R" panose="02020400000000000000" pitchFamily="18" charset="-128"/>
              </a:rPr>
              <a:t> </a:t>
            </a:r>
            <a:endParaRPr kumimoji="1" lang="ja-JP" altLang="en-US" sz="3600">
              <a:latin typeface="UD Digi Kyokasho NK-R" panose="02020400000000000000" pitchFamily="18" charset="-128"/>
              <a:ea typeface="UD Digi Kyokasho NK-R" panose="02020400000000000000" pitchFamily="18" charset="-128"/>
            </a:endParaRPr>
          </a:p>
        </p:txBody>
      </p:sp>
      <p:pic>
        <p:nvPicPr>
          <p:cNvPr id="5" name="図 4" descr="図形&#10;&#10;中程度の精度で自動的に生成された説明">
            <a:extLst>
              <a:ext uri="{FF2B5EF4-FFF2-40B4-BE49-F238E27FC236}">
                <a16:creationId xmlns:a16="http://schemas.microsoft.com/office/drawing/2014/main" id="{0F2582FE-1100-6FDE-427F-BCFB292E1023}"/>
              </a:ext>
            </a:extLst>
          </p:cNvPr>
          <p:cNvPicPr>
            <a:picLocks noChangeAspect="1"/>
          </p:cNvPicPr>
          <p:nvPr/>
        </p:nvPicPr>
        <p:blipFill>
          <a:blip r:embed="rId3"/>
          <a:srcRect l="55560" t="-5055" r="-1586" b="-719"/>
          <a:stretch/>
        </p:blipFill>
        <p:spPr>
          <a:xfrm>
            <a:off x="5252550" y="401527"/>
            <a:ext cx="6697237" cy="5578327"/>
          </a:xfrm>
          <a:prstGeom prst="rect">
            <a:avLst/>
          </a:prstGeom>
        </p:spPr>
      </p:pic>
    </p:spTree>
    <p:extLst>
      <p:ext uri="{BB962C8B-B14F-4D97-AF65-F5344CB8AC3E}">
        <p14:creationId xmlns:p14="http://schemas.microsoft.com/office/powerpoint/2010/main" val="4127952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AFD22-D231-899E-C864-D85FFB855443}"/>
            </a:ext>
          </a:extLst>
        </p:cNvPr>
        <p:cNvGrpSpPr/>
        <p:nvPr/>
      </p:nvGrpSpPr>
      <p:grpSpPr>
        <a:xfrm>
          <a:off x="0" y="0"/>
          <a:ext cx="0" cy="0"/>
          <a:chOff x="0" y="0"/>
          <a:chExt cx="0" cy="0"/>
        </a:xfrm>
      </p:grpSpPr>
      <p:sp>
        <p:nvSpPr>
          <p:cNvPr id="7" name="ドーナツ 6">
            <a:extLst>
              <a:ext uri="{FF2B5EF4-FFF2-40B4-BE49-F238E27FC236}">
                <a16:creationId xmlns:a16="http://schemas.microsoft.com/office/drawing/2014/main" id="{62EC080C-159B-04A7-22A4-EF7584C84C18}"/>
              </a:ext>
            </a:extLst>
          </p:cNvPr>
          <p:cNvSpPr/>
          <p:nvPr/>
        </p:nvSpPr>
        <p:spPr>
          <a:xfrm>
            <a:off x="7381965" y="2307388"/>
            <a:ext cx="840140" cy="832264"/>
          </a:xfrm>
          <a:prstGeom prst="donu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8" name="図 17" descr="図形&#10;&#10;中程度の精度で自動的に生成された説明">
            <a:extLst>
              <a:ext uri="{FF2B5EF4-FFF2-40B4-BE49-F238E27FC236}">
                <a16:creationId xmlns:a16="http://schemas.microsoft.com/office/drawing/2014/main" id="{08780699-9171-E1FB-B464-4F7700E54534}"/>
              </a:ext>
            </a:extLst>
          </p:cNvPr>
          <p:cNvPicPr>
            <a:picLocks noChangeAspect="1"/>
          </p:cNvPicPr>
          <p:nvPr/>
        </p:nvPicPr>
        <p:blipFill>
          <a:blip r:embed="rId3"/>
          <a:srcRect l="55560" t="-5055" r="-1586" b="-719"/>
          <a:stretch/>
        </p:blipFill>
        <p:spPr>
          <a:xfrm>
            <a:off x="5252550" y="401527"/>
            <a:ext cx="6697237" cy="5578327"/>
          </a:xfrm>
          <a:prstGeom prst="rect">
            <a:avLst/>
          </a:prstGeom>
        </p:spPr>
      </p:pic>
      <p:sp>
        <p:nvSpPr>
          <p:cNvPr id="8" name="テキスト ボックス 7">
            <a:extLst>
              <a:ext uri="{FF2B5EF4-FFF2-40B4-BE49-F238E27FC236}">
                <a16:creationId xmlns:a16="http://schemas.microsoft.com/office/drawing/2014/main" id="{A83A7AED-237E-F607-1155-99B74740A203}"/>
              </a:ext>
            </a:extLst>
          </p:cNvPr>
          <p:cNvSpPr txBox="1"/>
          <p:nvPr/>
        </p:nvSpPr>
        <p:spPr>
          <a:xfrm>
            <a:off x="0" y="6396335"/>
            <a:ext cx="12192000" cy="461665"/>
          </a:xfrm>
          <a:prstGeom prst="rect">
            <a:avLst/>
          </a:prstGeom>
          <a:solidFill>
            <a:schemeClr val="bg1">
              <a:lumMod val="85000"/>
            </a:schemeClr>
          </a:solidFill>
        </p:spPr>
        <p:txBody>
          <a:bodyPr wrap="square" rtlCol="0">
            <a:spAutoFit/>
          </a:bodyPr>
          <a:lstStyle/>
          <a:p>
            <a:pPr algn="r"/>
            <a:r>
              <a:rPr lang="ja-JP" altLang="en-US" sz="1200" b="1"/>
              <a:t>＊スプラッドリー</a:t>
            </a:r>
            <a:r>
              <a:rPr lang="en-US" altLang="ja-JP" sz="1200" b="1" dirty="0"/>
              <a:t>, J. 2010『</a:t>
            </a:r>
            <a:r>
              <a:rPr lang="ja-JP" altLang="en-US" sz="1200" b="1"/>
              <a:t>参加観察法入門</a:t>
            </a:r>
            <a:r>
              <a:rPr lang="en-US" altLang="ja-JP" sz="1200" b="1" dirty="0"/>
              <a:t>』</a:t>
            </a:r>
            <a:r>
              <a:rPr lang="ja-JP" altLang="en-US" sz="1200" b="1"/>
              <a:t>田中美恵子・麻原きよみ訳</a:t>
            </a:r>
            <a:r>
              <a:rPr lang="en-US" altLang="ja-JP" sz="1200" b="1" dirty="0"/>
              <a:t>, </a:t>
            </a:r>
            <a:r>
              <a:rPr lang="ja-JP" altLang="en-US" sz="1200" b="1"/>
              <a:t>医学書院</a:t>
            </a:r>
            <a:r>
              <a:rPr lang="en-US" altLang="ja-JP" sz="1200" b="1" dirty="0"/>
              <a:t>, pp. 35-8.</a:t>
            </a:r>
          </a:p>
          <a:p>
            <a:pPr algn="r"/>
            <a:r>
              <a:rPr lang="ja-JP" altLang="en-US" sz="1200" b="1"/>
              <a:t>右図）同上</a:t>
            </a:r>
            <a:r>
              <a:rPr lang="en-US" altLang="ja-JP" sz="1200" b="1" dirty="0"/>
              <a:t>, p.37, </a:t>
            </a:r>
            <a:r>
              <a:rPr lang="ja-JP" altLang="en-US" sz="1200" b="1"/>
              <a:t>図４をもとに作図</a:t>
            </a:r>
            <a:r>
              <a:rPr lang="en-US" altLang="ja-JP" sz="1200" b="1" dirty="0"/>
              <a:t>.</a:t>
            </a:r>
            <a:endParaRPr kumimoji="1" lang="ja-JP" altLang="en-US" sz="1200" b="1"/>
          </a:p>
        </p:txBody>
      </p:sp>
      <p:sp>
        <p:nvSpPr>
          <p:cNvPr id="4" name="テキスト ボックス 3">
            <a:extLst>
              <a:ext uri="{FF2B5EF4-FFF2-40B4-BE49-F238E27FC236}">
                <a16:creationId xmlns:a16="http://schemas.microsoft.com/office/drawing/2014/main" id="{3078DC64-9D8F-538B-7D64-FCE821958F32}"/>
              </a:ext>
            </a:extLst>
          </p:cNvPr>
          <p:cNvSpPr txBox="1"/>
          <p:nvPr/>
        </p:nvSpPr>
        <p:spPr>
          <a:xfrm>
            <a:off x="727286" y="2295987"/>
            <a:ext cx="4525264" cy="2358851"/>
          </a:xfrm>
          <a:prstGeom prst="rect">
            <a:avLst/>
          </a:prstGeom>
          <a:noFill/>
        </p:spPr>
        <p:txBody>
          <a:bodyPr wrap="square" rtlCol="0">
            <a:spAutoFit/>
          </a:bodyPr>
          <a:lstStyle/>
          <a:p>
            <a:pPr marL="0" indent="0" algn="ctr">
              <a:lnSpc>
                <a:spcPct val="150000"/>
              </a:lnSpc>
              <a:buNone/>
            </a:pPr>
            <a:r>
              <a:rPr kumimoji="1" lang="ja-JP" altLang="en-US" sz="2000" b="1" u="sng">
                <a:latin typeface="UD Digi Kyokasho NK-R" panose="02020400000000000000" pitchFamily="18" charset="-128"/>
                <a:ea typeface="UD Digi Kyokasho NK-R" panose="02020400000000000000" pitchFamily="18" charset="-128"/>
              </a:rPr>
              <a:t>質問をする／問いと答えを探る</a:t>
            </a:r>
            <a:endParaRPr kumimoji="1" lang="en-US" altLang="ja-JP" sz="2000" b="1" u="sng" dirty="0">
              <a:latin typeface="UD Digi Kyokasho NK-R" panose="02020400000000000000" pitchFamily="18" charset="-128"/>
              <a:ea typeface="UD Digi Kyokasho NK-R" panose="02020400000000000000" pitchFamily="18" charset="-128"/>
            </a:endParaRPr>
          </a:p>
          <a:p>
            <a:pPr marL="0" indent="0">
              <a:lnSpc>
                <a:spcPct val="150000"/>
              </a:lnSpc>
              <a:buNone/>
            </a:pPr>
            <a:endParaRPr lang="en-US" altLang="ja-JP" sz="2000" dirty="0">
              <a:latin typeface="UD Digi Kyokasho NK-R" panose="02020400000000000000" pitchFamily="18" charset="-128"/>
              <a:ea typeface="UD Digi Kyokasho NK-R" panose="02020400000000000000" pitchFamily="18" charset="-128"/>
            </a:endParaRPr>
          </a:p>
          <a:p>
            <a:pPr marL="0" indent="0">
              <a:lnSpc>
                <a:spcPct val="150000"/>
              </a:lnSpc>
              <a:buNone/>
            </a:pPr>
            <a:r>
              <a:rPr lang="ja-JP" altLang="en-US" sz="2000">
                <a:latin typeface="UD Digi Kyokasho NK-R" panose="02020400000000000000" pitchFamily="18" charset="-128"/>
                <a:ea typeface="UD Digi Kyokasho NK-R" panose="02020400000000000000" pitchFamily="18" charset="-128"/>
              </a:rPr>
              <a:t>現場に問いかけ、研究の問いを現場から見つけ、調査を通じて問いとその答えの両方を探る。問いは常に見直される。</a:t>
            </a:r>
          </a:p>
        </p:txBody>
      </p:sp>
      <p:cxnSp>
        <p:nvCxnSpPr>
          <p:cNvPr id="2" name="直線コネクタ 1">
            <a:extLst>
              <a:ext uri="{FF2B5EF4-FFF2-40B4-BE49-F238E27FC236}">
                <a16:creationId xmlns:a16="http://schemas.microsoft.com/office/drawing/2014/main" id="{750D9DBB-16F1-C973-D74E-8E3ACA79C083}"/>
              </a:ext>
            </a:extLst>
          </p:cNvPr>
          <p:cNvCxnSpPr>
            <a:cxnSpLocks/>
          </p:cNvCxnSpPr>
          <p:nvPr/>
        </p:nvCxnSpPr>
        <p:spPr>
          <a:xfrm>
            <a:off x="-1361821" y="1305470"/>
            <a:ext cx="8877701"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3" name="タイトル 1">
            <a:extLst>
              <a:ext uri="{FF2B5EF4-FFF2-40B4-BE49-F238E27FC236}">
                <a16:creationId xmlns:a16="http://schemas.microsoft.com/office/drawing/2014/main" id="{FD920273-2503-292E-662B-65AEDB17D050}"/>
              </a:ext>
            </a:extLst>
          </p:cNvPr>
          <p:cNvSpPr>
            <a:spLocks noGrp="1"/>
          </p:cNvSpPr>
          <p:nvPr>
            <p:ph type="title"/>
          </p:nvPr>
        </p:nvSpPr>
        <p:spPr>
          <a:xfrm>
            <a:off x="838200" y="365125"/>
            <a:ext cx="10515600" cy="1325563"/>
          </a:xfrm>
        </p:spPr>
        <p:txBody>
          <a:bodyPr>
            <a:normAutofit/>
          </a:bodyPr>
          <a:lstStyle/>
          <a:p>
            <a:r>
              <a:rPr lang="ja-JP" altLang="en-US" sz="3600">
                <a:latin typeface="UD Digi Kyokasho NK-R" panose="02020400000000000000" pitchFamily="18" charset="-128"/>
                <a:ea typeface="UD Digi Kyokasho NK-R" panose="02020400000000000000" pitchFamily="18" charset="-128"/>
                <a:cs typeface="Arial" panose="020B0604020202020204" pitchFamily="34" charset="0"/>
              </a:rPr>
              <a:t>エスノグラフィの研究ライフサイクル</a:t>
            </a:r>
            <a:r>
              <a:rPr lang="ja-JP" altLang="ja-JP" sz="3600">
                <a:effectLst/>
                <a:latin typeface="UD Digi Kyokasho NK-R" panose="02020400000000000000" pitchFamily="18" charset="-128"/>
                <a:ea typeface="UD Digi Kyokasho NK-R" panose="02020400000000000000" pitchFamily="18" charset="-128"/>
              </a:rPr>
              <a:t> </a:t>
            </a:r>
            <a:endParaRPr kumimoji="1" lang="ja-JP" altLang="en-US" sz="3600">
              <a:latin typeface="UD Digi Kyokasho NK-R" panose="02020400000000000000" pitchFamily="18" charset="-128"/>
              <a:ea typeface="UD Digi Kyokasho NK-R" panose="02020400000000000000" pitchFamily="18" charset="-128"/>
            </a:endParaRPr>
          </a:p>
        </p:txBody>
      </p:sp>
    </p:spTree>
    <p:extLst>
      <p:ext uri="{BB962C8B-B14F-4D97-AF65-F5344CB8AC3E}">
        <p14:creationId xmlns:p14="http://schemas.microsoft.com/office/powerpoint/2010/main" val="761488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52BE9-9631-DB1F-DF16-C287075A7407}"/>
            </a:ext>
          </a:extLst>
        </p:cNvPr>
        <p:cNvGrpSpPr/>
        <p:nvPr/>
      </p:nvGrpSpPr>
      <p:grpSpPr>
        <a:xfrm>
          <a:off x="0" y="0"/>
          <a:ext cx="0" cy="0"/>
          <a:chOff x="0" y="0"/>
          <a:chExt cx="0" cy="0"/>
        </a:xfrm>
      </p:grpSpPr>
      <p:sp>
        <p:nvSpPr>
          <p:cNvPr id="7" name="ドーナツ 6">
            <a:extLst>
              <a:ext uri="{FF2B5EF4-FFF2-40B4-BE49-F238E27FC236}">
                <a16:creationId xmlns:a16="http://schemas.microsoft.com/office/drawing/2014/main" id="{DCBECEAB-C6C4-A926-B9B0-13710C6FD394}"/>
              </a:ext>
            </a:extLst>
          </p:cNvPr>
          <p:cNvSpPr/>
          <p:nvPr/>
        </p:nvSpPr>
        <p:spPr>
          <a:xfrm>
            <a:off x="8875761" y="510555"/>
            <a:ext cx="840140" cy="832264"/>
          </a:xfrm>
          <a:prstGeom prst="donu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ドーナツ 4">
            <a:extLst>
              <a:ext uri="{FF2B5EF4-FFF2-40B4-BE49-F238E27FC236}">
                <a16:creationId xmlns:a16="http://schemas.microsoft.com/office/drawing/2014/main" id="{1A8EDE35-DD74-5B6C-3F20-0F7F2D4613BE}"/>
              </a:ext>
            </a:extLst>
          </p:cNvPr>
          <p:cNvSpPr/>
          <p:nvPr/>
        </p:nvSpPr>
        <p:spPr>
          <a:xfrm>
            <a:off x="10513660" y="2307388"/>
            <a:ext cx="840140" cy="832264"/>
          </a:xfrm>
          <a:prstGeom prst="donu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8" name="図 17" descr="図形&#10;&#10;中程度の精度で自動的に生成された説明">
            <a:extLst>
              <a:ext uri="{FF2B5EF4-FFF2-40B4-BE49-F238E27FC236}">
                <a16:creationId xmlns:a16="http://schemas.microsoft.com/office/drawing/2014/main" id="{C3C50D9E-AFD5-3195-3A07-EE066CBB1A5A}"/>
              </a:ext>
            </a:extLst>
          </p:cNvPr>
          <p:cNvPicPr>
            <a:picLocks noChangeAspect="1"/>
          </p:cNvPicPr>
          <p:nvPr/>
        </p:nvPicPr>
        <p:blipFill>
          <a:blip r:embed="rId3"/>
          <a:srcRect l="55560" t="-5055" r="-1586" b="-719"/>
          <a:stretch/>
        </p:blipFill>
        <p:spPr>
          <a:xfrm>
            <a:off x="5252550" y="401527"/>
            <a:ext cx="6697237" cy="5578327"/>
          </a:xfrm>
          <a:prstGeom prst="rect">
            <a:avLst/>
          </a:prstGeom>
        </p:spPr>
      </p:pic>
      <p:sp>
        <p:nvSpPr>
          <p:cNvPr id="8" name="テキスト ボックス 7">
            <a:extLst>
              <a:ext uri="{FF2B5EF4-FFF2-40B4-BE49-F238E27FC236}">
                <a16:creationId xmlns:a16="http://schemas.microsoft.com/office/drawing/2014/main" id="{1B0843FA-2EA9-F1E4-E38D-5B8CBD37D473}"/>
              </a:ext>
            </a:extLst>
          </p:cNvPr>
          <p:cNvSpPr txBox="1"/>
          <p:nvPr/>
        </p:nvSpPr>
        <p:spPr>
          <a:xfrm>
            <a:off x="0" y="6396335"/>
            <a:ext cx="12192000" cy="461665"/>
          </a:xfrm>
          <a:prstGeom prst="rect">
            <a:avLst/>
          </a:prstGeom>
          <a:solidFill>
            <a:schemeClr val="bg1">
              <a:lumMod val="85000"/>
            </a:schemeClr>
          </a:solidFill>
        </p:spPr>
        <p:txBody>
          <a:bodyPr wrap="square" rtlCol="0">
            <a:spAutoFit/>
          </a:bodyPr>
          <a:lstStyle/>
          <a:p>
            <a:pPr algn="r"/>
            <a:r>
              <a:rPr lang="ja-JP" altLang="en-US" sz="1200" b="1"/>
              <a:t>＊スプラッドリー</a:t>
            </a:r>
            <a:r>
              <a:rPr lang="en-US" altLang="ja-JP" sz="1200" b="1" dirty="0"/>
              <a:t>, J. 2010『</a:t>
            </a:r>
            <a:r>
              <a:rPr lang="ja-JP" altLang="en-US" sz="1200" b="1"/>
              <a:t>参加観察法入門</a:t>
            </a:r>
            <a:r>
              <a:rPr lang="en-US" altLang="ja-JP" sz="1200" b="1" dirty="0"/>
              <a:t>』</a:t>
            </a:r>
            <a:r>
              <a:rPr lang="ja-JP" altLang="en-US" sz="1200" b="1"/>
              <a:t>田中美恵子・麻原きよみ訳</a:t>
            </a:r>
            <a:r>
              <a:rPr lang="en-US" altLang="ja-JP" sz="1200" b="1" dirty="0"/>
              <a:t>, </a:t>
            </a:r>
            <a:r>
              <a:rPr lang="ja-JP" altLang="en-US" sz="1200" b="1"/>
              <a:t>医学書院</a:t>
            </a:r>
            <a:r>
              <a:rPr lang="en-US" altLang="ja-JP" sz="1200" b="1" dirty="0"/>
              <a:t>, pp. 35-8.</a:t>
            </a:r>
          </a:p>
          <a:p>
            <a:pPr algn="r"/>
            <a:r>
              <a:rPr lang="ja-JP" altLang="en-US" sz="1200" b="1"/>
              <a:t>右図）同上</a:t>
            </a:r>
            <a:r>
              <a:rPr lang="en-US" altLang="ja-JP" sz="1200" b="1" dirty="0"/>
              <a:t>, p.37, </a:t>
            </a:r>
            <a:r>
              <a:rPr lang="ja-JP" altLang="en-US" sz="1200" b="1"/>
              <a:t>図４をもとに作図</a:t>
            </a:r>
            <a:r>
              <a:rPr lang="en-US" altLang="ja-JP" sz="1200" b="1" dirty="0"/>
              <a:t>.</a:t>
            </a:r>
            <a:endParaRPr kumimoji="1" lang="ja-JP" altLang="en-US" sz="1200" b="1"/>
          </a:p>
        </p:txBody>
      </p:sp>
      <p:sp>
        <p:nvSpPr>
          <p:cNvPr id="4" name="テキスト ボックス 3">
            <a:extLst>
              <a:ext uri="{FF2B5EF4-FFF2-40B4-BE49-F238E27FC236}">
                <a16:creationId xmlns:a16="http://schemas.microsoft.com/office/drawing/2014/main" id="{2087AA45-D051-145C-5D27-2C19B15E7DA2}"/>
              </a:ext>
            </a:extLst>
          </p:cNvPr>
          <p:cNvSpPr txBox="1"/>
          <p:nvPr/>
        </p:nvSpPr>
        <p:spPr>
          <a:xfrm>
            <a:off x="542495" y="1887459"/>
            <a:ext cx="4829491" cy="4205510"/>
          </a:xfrm>
          <a:prstGeom prst="rect">
            <a:avLst/>
          </a:prstGeom>
          <a:noFill/>
        </p:spPr>
        <p:txBody>
          <a:bodyPr wrap="square" rtlCol="0">
            <a:spAutoFit/>
          </a:bodyPr>
          <a:lstStyle/>
          <a:p>
            <a:pPr marL="0" indent="0" algn="ctr">
              <a:lnSpc>
                <a:spcPct val="150000"/>
              </a:lnSpc>
              <a:buNone/>
            </a:pPr>
            <a:r>
              <a:rPr kumimoji="1" lang="ja-JP" altLang="en-US" sz="2000" b="1" u="sng">
                <a:latin typeface="UD Digi Kyokasho NK-R" panose="02020400000000000000" pitchFamily="18" charset="-128"/>
                <a:ea typeface="UD Digi Kyokasho NK-R" panose="02020400000000000000" pitchFamily="18" charset="-128"/>
              </a:rPr>
              <a:t>研究データを収集し記録</a:t>
            </a:r>
            <a:r>
              <a:rPr lang="ja-JP" altLang="en-US" sz="2000" b="1" u="sng">
                <a:latin typeface="UD Digi Kyokasho NK-R" panose="02020400000000000000" pitchFamily="18" charset="-128"/>
                <a:ea typeface="UD Digi Kyokasho NK-R" panose="02020400000000000000" pitchFamily="18" charset="-128"/>
              </a:rPr>
              <a:t>する</a:t>
            </a:r>
            <a:endParaRPr kumimoji="1" lang="en-US" altLang="ja-JP" sz="2000" b="1" u="sng" dirty="0">
              <a:latin typeface="UD Digi Kyokasho NK-R" panose="02020400000000000000" pitchFamily="18" charset="-128"/>
              <a:ea typeface="UD Digi Kyokasho NK-R" panose="02020400000000000000" pitchFamily="18" charset="-128"/>
            </a:endParaRPr>
          </a:p>
          <a:p>
            <a:pPr marL="0" indent="0">
              <a:lnSpc>
                <a:spcPct val="150000"/>
              </a:lnSpc>
              <a:buNone/>
            </a:pPr>
            <a:endParaRPr kumimoji="1" lang="en-US" altLang="ja-JP" sz="2000" dirty="0">
              <a:latin typeface="UD Digi Kyokasho NK-R" panose="02020400000000000000" pitchFamily="18" charset="-128"/>
              <a:ea typeface="UD Digi Kyokasho NK-R" panose="02020400000000000000" pitchFamily="18" charset="-128"/>
            </a:endParaRPr>
          </a:p>
          <a:p>
            <a:pPr marL="0" indent="0">
              <a:lnSpc>
                <a:spcPct val="150000"/>
              </a:lnSpc>
              <a:buNone/>
            </a:pPr>
            <a:r>
              <a:rPr kumimoji="1" lang="ja-JP" altLang="en-US" sz="2000">
                <a:latin typeface="UD Digi Kyokasho NK-R" panose="02020400000000000000" pitchFamily="18" charset="-128"/>
                <a:ea typeface="UD Digi Kyokasho NK-R" panose="02020400000000000000" pitchFamily="18" charset="-128"/>
              </a:rPr>
              <a:t>参与観察を中心的な手法として、データの収集を行う。データはフィールドノーツや写真、映像、スケッチなど、あらゆる媒体で記録される。</a:t>
            </a:r>
            <a:endParaRPr kumimoji="1" lang="en-US" altLang="ja-JP" sz="2000" dirty="0">
              <a:latin typeface="UD Digi Kyokasho NK-R" panose="02020400000000000000" pitchFamily="18" charset="-128"/>
              <a:ea typeface="UD Digi Kyokasho NK-R" panose="02020400000000000000" pitchFamily="18" charset="-128"/>
            </a:endParaRPr>
          </a:p>
          <a:p>
            <a:pPr marL="0" indent="0">
              <a:lnSpc>
                <a:spcPct val="150000"/>
              </a:lnSpc>
              <a:buNone/>
            </a:pPr>
            <a:r>
              <a:rPr kumimoji="1" lang="ja-JP" altLang="en-US" sz="2000">
                <a:latin typeface="UD Digi Kyokasho NK-R" panose="02020400000000000000" pitchFamily="18" charset="-128"/>
                <a:ea typeface="UD Digi Kyokasho NK-R" panose="02020400000000000000" pitchFamily="18" charset="-128"/>
              </a:rPr>
              <a:t>目的の異なる観察テクニックを適切に組み合わせることで、調査計画に即したデータを集める。</a:t>
            </a:r>
            <a:endParaRPr kumimoji="1" lang="en-US" altLang="ja-JP" sz="2000" dirty="0">
              <a:latin typeface="UD Digi Kyokasho NK-R" panose="02020400000000000000" pitchFamily="18" charset="-128"/>
              <a:ea typeface="UD Digi Kyokasho NK-R" panose="02020400000000000000" pitchFamily="18" charset="-128"/>
            </a:endParaRPr>
          </a:p>
        </p:txBody>
      </p:sp>
      <p:cxnSp>
        <p:nvCxnSpPr>
          <p:cNvPr id="2" name="直線コネクタ 1">
            <a:extLst>
              <a:ext uri="{FF2B5EF4-FFF2-40B4-BE49-F238E27FC236}">
                <a16:creationId xmlns:a16="http://schemas.microsoft.com/office/drawing/2014/main" id="{39CAEDA9-D4AF-5ACE-E657-6C50DC2AA611}"/>
              </a:ext>
            </a:extLst>
          </p:cNvPr>
          <p:cNvCxnSpPr>
            <a:cxnSpLocks/>
          </p:cNvCxnSpPr>
          <p:nvPr/>
        </p:nvCxnSpPr>
        <p:spPr>
          <a:xfrm>
            <a:off x="-1361821" y="1305470"/>
            <a:ext cx="8877701" cy="0"/>
          </a:xfrm>
          <a:prstGeom prst="line">
            <a:avLst/>
          </a:prstGeom>
          <a:ln w="4445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
        <p:nvSpPr>
          <p:cNvPr id="3" name="タイトル 1">
            <a:extLst>
              <a:ext uri="{FF2B5EF4-FFF2-40B4-BE49-F238E27FC236}">
                <a16:creationId xmlns:a16="http://schemas.microsoft.com/office/drawing/2014/main" id="{B14236CB-BC20-4523-DF9C-ADD09ED8D005}"/>
              </a:ext>
            </a:extLst>
          </p:cNvPr>
          <p:cNvSpPr>
            <a:spLocks noGrp="1"/>
          </p:cNvSpPr>
          <p:nvPr>
            <p:ph type="title"/>
          </p:nvPr>
        </p:nvSpPr>
        <p:spPr>
          <a:xfrm>
            <a:off x="838200" y="365125"/>
            <a:ext cx="10515600" cy="1325563"/>
          </a:xfrm>
        </p:spPr>
        <p:txBody>
          <a:bodyPr>
            <a:normAutofit/>
          </a:bodyPr>
          <a:lstStyle/>
          <a:p>
            <a:r>
              <a:rPr lang="ja-JP" altLang="en-US" sz="3600">
                <a:latin typeface="UD Digi Kyokasho NK-R" panose="02020400000000000000" pitchFamily="18" charset="-128"/>
                <a:ea typeface="UD Digi Kyokasho NK-R" panose="02020400000000000000" pitchFamily="18" charset="-128"/>
                <a:cs typeface="Arial" panose="020B0604020202020204" pitchFamily="34" charset="0"/>
              </a:rPr>
              <a:t>エスノグラフィの研究ライフサイクル</a:t>
            </a:r>
            <a:r>
              <a:rPr lang="ja-JP" altLang="ja-JP" sz="3600">
                <a:effectLst/>
                <a:latin typeface="UD Digi Kyokasho NK-R" panose="02020400000000000000" pitchFamily="18" charset="-128"/>
                <a:ea typeface="UD Digi Kyokasho NK-R" panose="02020400000000000000" pitchFamily="18" charset="-128"/>
              </a:rPr>
              <a:t> </a:t>
            </a:r>
            <a:endParaRPr kumimoji="1" lang="ja-JP" altLang="en-US" sz="3600">
              <a:latin typeface="UD Digi Kyokasho NK-R" panose="02020400000000000000" pitchFamily="18" charset="-128"/>
              <a:ea typeface="UD Digi Kyokasho NK-R" panose="02020400000000000000" pitchFamily="18" charset="-128"/>
            </a:endParaRPr>
          </a:p>
        </p:txBody>
      </p:sp>
    </p:spTree>
    <p:extLst>
      <p:ext uri="{BB962C8B-B14F-4D97-AF65-F5344CB8AC3E}">
        <p14:creationId xmlns:p14="http://schemas.microsoft.com/office/powerpoint/2010/main" val="323649823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0B83B37F-9F48-4AD0-B501-862AB3C09C52}">
  <we:reference id="bd5fb07b-f3e7-4d3f-af08-fcc3868e6623" version="1.0.0.0" store="\\ECOSYSTEMPJ\Users\MAEDA Ikuko\Documents\manifest" storeType="Filesystem"/>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1986</TotalTime>
  <Words>7983</Words>
  <Application>Microsoft Macintosh PowerPoint</Application>
  <PresentationFormat>ワイド画面</PresentationFormat>
  <Paragraphs>383</Paragraphs>
  <Slides>18</Slides>
  <Notes>18</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18</vt:i4>
      </vt:variant>
    </vt:vector>
  </HeadingPairs>
  <TitlesOfParts>
    <vt:vector size="31" baseType="lpstr">
      <vt:lpstr>Meiryo UI</vt:lpstr>
      <vt:lpstr>ＭＳ Ｐゴシック</vt:lpstr>
      <vt:lpstr>UD Digi Kyokasho NK-R</vt:lpstr>
      <vt:lpstr>游ゴシック</vt:lpstr>
      <vt:lpstr>游ゴシック</vt:lpstr>
      <vt:lpstr>游ゴシック Light</vt:lpstr>
      <vt:lpstr>游ゴシック Light</vt:lpstr>
      <vt:lpstr>游明朝</vt:lpstr>
      <vt:lpstr>Apple Color Emoji</vt:lpstr>
      <vt:lpstr>Arial</vt:lpstr>
      <vt:lpstr>Courier New</vt:lpstr>
      <vt:lpstr>Open Sans</vt:lpstr>
      <vt:lpstr>Office テーマ</vt:lpstr>
      <vt:lpstr>エスノグラフィの研究データ管理入門</vt:lpstr>
      <vt:lpstr>コースの構成</vt:lpstr>
      <vt:lpstr>PowerPoint プレゼンテーション</vt:lpstr>
      <vt:lpstr>社会科学の研究プロセス </vt:lpstr>
      <vt:lpstr>エスノグラフィの研究ライフサイクル </vt:lpstr>
      <vt:lpstr>エスノグラフィの研究ライフサイクル </vt:lpstr>
      <vt:lpstr>エスノグラフィの研究ライフサイクル </vt:lpstr>
      <vt:lpstr>エスノグラフィの研究ライフサイクル </vt:lpstr>
      <vt:lpstr>エスノグラフィの研究ライフサイクル </vt:lpstr>
      <vt:lpstr>エスノグラフィの研究ライフサイクル </vt:lpstr>
      <vt:lpstr>エスノグラフィの研究ライフサイクル </vt:lpstr>
      <vt:lpstr>エスノグラフィの研究データとは何か</vt:lpstr>
      <vt:lpstr>エスノグラフィの研究データとは何か</vt:lpstr>
      <vt:lpstr>エスノグラフィの研究データ</vt:lpstr>
      <vt:lpstr>PowerPoint プレゼンテーション</vt:lpstr>
      <vt:lpstr>エスノグラフィの研究データ</vt:lpstr>
      <vt:lpstr>エスノグラフィの研究データ</vt:lpstr>
      <vt:lpstr>参照資料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HARAYAMA Towani</dc:creator>
  <cp:lastModifiedBy>神崎　隼人</cp:lastModifiedBy>
  <cp:revision>19</cp:revision>
  <dcterms:created xsi:type="dcterms:W3CDTF">2024-09-06T06:23:47Z</dcterms:created>
  <dcterms:modified xsi:type="dcterms:W3CDTF">2026-04-01T08:50:09Z</dcterms:modified>
</cp:coreProperties>
</file>