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65" r:id="rId2"/>
    <p:sldId id="290" r:id="rId3"/>
    <p:sldId id="258" r:id="rId4"/>
    <p:sldId id="273" r:id="rId5"/>
    <p:sldId id="281" r:id="rId6"/>
    <p:sldId id="283" r:id="rId7"/>
    <p:sldId id="289" r:id="rId8"/>
    <p:sldId id="288" r:id="rId9"/>
    <p:sldId id="277" r:id="rId10"/>
    <p:sldId id="291" r:id="rId11"/>
    <p:sldId id="284" r:id="rId12"/>
    <p:sldId id="293" r:id="rId13"/>
    <p:sldId id="292" r:id="rId14"/>
    <p:sldId id="285" r:id="rId15"/>
    <p:sldId id="286" r:id="rId16"/>
  </p:sldIdLst>
  <p:sldSz cx="12192000" cy="6858000"/>
  <p:notesSz cx="9875838" cy="67421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EEDB"/>
    <a:srgbClr val="FFF4F5"/>
    <a:srgbClr val="FFF8F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AAE986-6A28-EB49-B536-D5C0F0D25915}" v="39" dt="2024-09-25T05:41:16.3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124"/>
    <p:restoredTop sz="74452" autoAdjust="0"/>
  </p:normalViewPr>
  <p:slideViewPr>
    <p:cSldViewPr snapToGrid="0">
      <p:cViewPr>
        <p:scale>
          <a:sx n="89" d="100"/>
          <a:sy n="89" d="100"/>
        </p:scale>
        <p:origin x="2064" y="248"/>
      </p:cViewPr>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279530" cy="33827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594023" y="0"/>
            <a:ext cx="4279530" cy="338277"/>
          </a:xfrm>
          <a:prstGeom prst="rect">
            <a:avLst/>
          </a:prstGeom>
        </p:spPr>
        <p:txBody>
          <a:bodyPr vert="horz" lIns="91440" tIns="45720" rIns="91440" bIns="45720" rtlCol="0"/>
          <a:lstStyle>
            <a:lvl1pPr algn="r">
              <a:defRPr sz="1200"/>
            </a:lvl1pPr>
          </a:lstStyle>
          <a:p>
            <a:fld id="{6C28E785-5C41-8E49-9EDE-C183EEF41EEF}" type="datetimeFigureOut">
              <a:t>2025/9/10</a:t>
            </a:fld>
            <a:endParaRPr kumimoji="1" lang="ja-JP" altLang="en-US"/>
          </a:p>
        </p:txBody>
      </p:sp>
      <p:sp>
        <p:nvSpPr>
          <p:cNvPr id="4" name="スライド イメージ プレースホルダー 3"/>
          <p:cNvSpPr>
            <a:spLocks noGrp="1" noRot="1" noChangeAspect="1"/>
          </p:cNvSpPr>
          <p:nvPr>
            <p:ph type="sldImg" idx="2"/>
          </p:nvPr>
        </p:nvSpPr>
        <p:spPr>
          <a:xfrm>
            <a:off x="2916238" y="842963"/>
            <a:ext cx="4043362" cy="22748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87584" y="3244642"/>
            <a:ext cx="7900670" cy="265470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03837"/>
            <a:ext cx="4279530" cy="33827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94023" y="6403837"/>
            <a:ext cx="4279530" cy="338276"/>
          </a:xfrm>
          <a:prstGeom prst="rect">
            <a:avLst/>
          </a:prstGeom>
        </p:spPr>
        <p:txBody>
          <a:bodyPr vert="horz" lIns="91440" tIns="45720" rIns="91440" bIns="45720" rtlCol="0" anchor="b"/>
          <a:lstStyle>
            <a:lvl1pPr algn="r">
              <a:defRPr sz="1200"/>
            </a:lvl1pPr>
          </a:lstStyle>
          <a:p>
            <a:fld id="{D79F3A23-2D25-9F49-875A-62F7723F6F83}" type="slidenum">
              <a:t>‹#›</a:t>
            </a:fld>
            <a:endParaRPr kumimoji="1" lang="ja-JP" altLang="en-US"/>
          </a:p>
        </p:txBody>
      </p:sp>
    </p:spTree>
    <p:extLst>
      <p:ext uri="{BB962C8B-B14F-4D97-AF65-F5344CB8AC3E}">
        <p14:creationId xmlns:p14="http://schemas.microsoft.com/office/powerpoint/2010/main" val="33223668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A8F7A-12F1-58A3-1F95-E42855CEE06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875D0DB-0718-3D35-65CE-CC99D37BB4F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4AD84BB-08BF-1AE1-2D03-D9110D2792E6}"/>
              </a:ext>
            </a:extLst>
          </p:cNvPr>
          <p:cNvSpPr>
            <a:spLocks noGrp="1"/>
          </p:cNvSpPr>
          <p:nvPr>
            <p:ph type="body" idx="1"/>
          </p:nvPr>
        </p:nvSpPr>
        <p:spPr/>
        <p:txBody>
          <a:bodyPr/>
          <a:lstStyle/>
          <a:p>
            <a:r>
              <a:rPr kumimoji="1" lang="en-US" altLang="ja-JP" dirty="0"/>
              <a:t>Topic:</a:t>
            </a:r>
            <a:r>
              <a:rPr kumimoji="1" lang="ja-JP" altLang="en-US"/>
              <a:t>オープンサイエンスと</a:t>
            </a:r>
            <a:r>
              <a:rPr kumimoji="1" lang="ja-JP" altLang="en-US" sz="1200"/>
              <a:t>エスノグラフィの研究データの特質</a:t>
            </a:r>
            <a:endParaRPr lang="en-US" altLang="ja-JP" sz="1200" dirty="0"/>
          </a:p>
          <a:p>
            <a:endParaRPr lang="en-US" altLang="ja-JP" sz="1200" u="none" strike="noStrike" dirty="0">
              <a:solidFill>
                <a:srgbClr val="000000"/>
              </a:solidFill>
              <a:effectLst/>
            </a:endParaRPr>
          </a:p>
          <a:p>
            <a:r>
              <a:rPr lang="en-US" altLang="ja-JP" sz="1200" u="none" strike="noStrike" dirty="0">
                <a:solidFill>
                  <a:srgbClr val="000000"/>
                </a:solidFill>
                <a:effectLst/>
              </a:rPr>
              <a:t>```text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u="none" strike="noStrike">
                <a:solidFill>
                  <a:srgbClr val="000000"/>
                </a:solidFill>
                <a:effectLst/>
              </a:rPr>
              <a:t>この講義では、エスノグラフィーの研究データの特質と研究倫理、それにともなった研究データ管理計画について学習します。</a:t>
            </a:r>
            <a:endParaRPr lang="en-US" altLang="ja-JP" sz="12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1200" u="none" strike="noStrike" dirty="0">
                <a:solidFill>
                  <a:srgbClr val="000000"/>
                </a:solidFill>
                <a:effectLst/>
              </a:rPr>
              <a:t>```description</a:t>
            </a:r>
          </a:p>
          <a:p>
            <a:r>
              <a:rPr lang="ja-JP" altLang="en-US" sz="1200" u="none" strike="noStrike">
                <a:solidFill>
                  <a:srgbClr val="000000"/>
                </a:solidFill>
                <a:effectLst/>
              </a:rPr>
              <a:t>この講義では、エスノグラフィの研究データの特質と研究倫理、それにともなった研究データ管理計画について学習します。</a:t>
            </a:r>
            <a:endParaRPr lang="en-US" altLang="ja-JP" sz="12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u="none" strike="noStrike" dirty="0">
                <a:solidFill>
                  <a:srgbClr val="000000"/>
                </a:solidFill>
                <a:effectLst/>
              </a:rPr>
              <a:t>```</a:t>
            </a:r>
          </a:p>
          <a:p>
            <a:endParaRPr kumimoji="1" lang="ja-JP" altLang="en-US" dirty="0"/>
          </a:p>
        </p:txBody>
      </p:sp>
      <p:sp>
        <p:nvSpPr>
          <p:cNvPr id="4" name="スライド番号プレースホルダー 3">
            <a:extLst>
              <a:ext uri="{FF2B5EF4-FFF2-40B4-BE49-F238E27FC236}">
                <a16:creationId xmlns:a16="http://schemas.microsoft.com/office/drawing/2014/main" id="{E6DC05CC-1EB4-10B8-4B2B-3B45D517F038}"/>
              </a:ext>
            </a:extLst>
          </p:cNvPr>
          <p:cNvSpPr>
            <a:spLocks noGrp="1"/>
          </p:cNvSpPr>
          <p:nvPr>
            <p:ph type="sldNum" sz="quarter" idx="5"/>
          </p:nvPr>
        </p:nvSpPr>
        <p:spPr/>
        <p:txBody>
          <a:bodyPr/>
          <a:lstStyle/>
          <a:p>
            <a:fld id="{D79F3A23-2D25-9F49-875A-62F7723F6F83}" type="slidenum">
              <a:rPr lang="en-US" altLang="ja-JP" smtClean="0"/>
              <a:t>1</a:t>
            </a:fld>
            <a:endParaRPr kumimoji="1" lang="ja-JP" altLang="en-US"/>
          </a:p>
        </p:txBody>
      </p:sp>
    </p:spTree>
    <p:extLst>
      <p:ext uri="{BB962C8B-B14F-4D97-AF65-F5344CB8AC3E}">
        <p14:creationId xmlns:p14="http://schemas.microsoft.com/office/powerpoint/2010/main" val="32172207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Topic:</a:t>
            </a:r>
            <a:r>
              <a:rPr kumimoji="1" lang="ja-JP" altLang="en-US" sz="1200"/>
              <a:t>研究データの特質と管理計画</a:t>
            </a:r>
            <a:endParaRPr lang="en-US" altLang="ja-JP" sz="1200" dirty="0"/>
          </a:p>
          <a:p>
            <a:endParaRPr lang="en-US" altLang="ja-JP" sz="1200" u="none" strike="noStrike" dirty="0">
              <a:solidFill>
                <a:srgbClr val="000000"/>
              </a:solidFill>
              <a:effectLst/>
            </a:endParaRPr>
          </a:p>
          <a:p>
            <a:r>
              <a:rPr lang="en-US" altLang="ja-JP" sz="1200" u="none" strike="noStrike" dirty="0">
                <a:solidFill>
                  <a:srgbClr val="000000"/>
                </a:solidFill>
                <a:effectLst/>
              </a:rPr>
              <a:t>```text</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エスノグラフィーの研究ライフサイクルを通して生まれる </a:t>
            </a:r>
            <a:r>
              <a:rPr kumimoji="1" lang="en-US" altLang="ja-JP" dirty="0"/>
              <a:t>(</a:t>
            </a:r>
            <a:r>
              <a:rPr kumimoji="1" lang="ja-JP" altLang="en-US"/>
              <a:t>多種</a:t>
            </a:r>
            <a:r>
              <a:rPr kumimoji="1" lang="en-US" altLang="ja-JP" dirty="0"/>
              <a:t>)</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[kana:"</a:t>
            </a:r>
            <a:r>
              <a:rPr lang="ja-JP" altLang="en-US"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タ</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en-US"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シュ</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en-US" altLang="ja-JP" sz="12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  </a:t>
            </a:r>
            <a:r>
              <a:rPr kumimoji="1" lang="ja-JP" altLang="en-US"/>
              <a:t>多様なデータは、慎重に保管する必要があります。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endParaRPr lang="en-US" altLang="ja-JP" b="0" i="0" dirty="0">
              <a:solidFill>
                <a:srgbClr val="111111"/>
              </a:solidFill>
              <a:effectLst/>
              <a:latin typeface="-apple-system"/>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手書きフィールドノーツや文書、モノなどのアナログデータは、保管場所と方法を、明確にすることが重要です。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[break:"0.2s"]</a:t>
            </a:r>
            <a:endParaRPr lang="en-US" altLang="ja-JP" b="0" i="0" dirty="0">
              <a:solidFill>
                <a:srgbClr val="111111"/>
              </a:solidFill>
              <a:effectLst/>
              <a:latin typeface="-apple-system"/>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アクセスが制限され、信頼性の高い場所が適しています。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b="0" i="0" dirty="0">
              <a:solidFill>
                <a:srgbClr val="111111"/>
              </a:solidFill>
              <a:effectLst/>
              <a:latin typeface="-apple-system"/>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パソコンで清書したフィールドノーツや、写真・動画などのデジタルデータの管理も、適切に行う必要があります。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endParaRPr lang="en-US" altLang="ja-JP" b="0" i="0" dirty="0">
              <a:solidFill>
                <a:srgbClr val="111111"/>
              </a:solidFill>
              <a:effectLst/>
              <a:latin typeface="-apple-system"/>
            </a:endParaRPr>
          </a:p>
          <a:p>
            <a:pPr marL="228600" indent="-228600">
              <a:buFont typeface="+mj-lt"/>
              <a:buAutoNum type="arabicPeriod"/>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デジタルデータの保存場所は、本学で契約している</a:t>
            </a:r>
            <a:r>
              <a:rPr kumimoji="1" lang="en-US" altLang="ja-JP" dirty="0"/>
              <a:t>OneDrive</a:t>
            </a:r>
            <a:r>
              <a:rPr kumimoji="1" lang="ja-JP" altLang="en-US" dirty="0"/>
              <a:t>などの</a:t>
            </a:r>
            <a:r>
              <a:rPr kumimoji="1" lang="ja-JP" altLang="en-US"/>
              <a:t>クラウドサービスや、外付けハードディスクなど、信頼性の高い場所を選びましょう。クラウドサービスを利用することで、データのバックアップや共有が容易になりますが、セキュリティー対策も考慮する必要があり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また、どのように保存するのかについても考慮が必要です。データの容量、形式、画質、互換性などを考慮し、適切な保存方法を選ばなければなりません。</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kumimoji="1" lang="ja-JP" altLang="en-US"/>
              <a:t>例えば、高画質の写真や動画は容量が大きくなるため、保存先の容量を十分に確保する必要があります。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[break:"0.2s"]</a:t>
            </a:r>
            <a:r>
              <a:rPr kumimoji="1" lang="ja-JP" altLang="en-US"/>
              <a:t>データ形式については、将来的な互換性を考慮して選ぶことが重要です。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en-US"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このように、</a:t>
            </a:r>
            <a:r>
              <a:rPr kumimoji="1" lang="ja-JP" altLang="en-US"/>
              <a:t>保存方法やデータ容量については、事前に計画を立てておくことが推奨されています。これにより、データの管理がスムーズに行え、研究の質を高めることができます。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endParaRPr kumimoji="1" lang="ja-JP" altLang="en-US"/>
          </a:p>
          <a:p>
            <a:endParaRPr kumimoji="1" lang="en-US" altLang="ja-JP" sz="1200" u="none" strike="noStrike" dirty="0">
              <a:solidFill>
                <a:schemeClr val="tx1"/>
              </a:solidFill>
              <a:effectLst/>
            </a:endParaRPr>
          </a:p>
          <a:p>
            <a:r>
              <a:rPr kumimoji="1" lang="ja-JP" altLang="en-US" sz="1200" u="none" strike="noStrike">
                <a:solidFill>
                  <a:schemeClr val="tx1"/>
                </a:solidFill>
                <a:effectLst/>
              </a:rPr>
              <a:t>個別の研究データ毎の管理方法に関しては、講義３と４もご確認ください。</a:t>
            </a:r>
            <a:endParaRPr lang="en-US" altLang="ja-JP" sz="1200" u="none" strike="noStrike" dirty="0">
              <a:solidFill>
                <a:srgbClr val="000000"/>
              </a:solidFill>
              <a:effectLst/>
            </a:endParaRPr>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1200" u="none" strike="noStrike" dirty="0">
                <a:solidFill>
                  <a:srgbClr val="000000"/>
                </a:solidFill>
                <a:effectLst/>
              </a:rPr>
              <a:t>```description</a:t>
            </a:r>
          </a:p>
          <a:p>
            <a:r>
              <a:rPr kumimoji="1" lang="ja-JP" altLang="en-US"/>
              <a:t>エスノグラフィの研究ライフサイクルを通して生まれる多種多様なデータは、慎重に保管する必要があります。手書きフィールドノーツや文書、モノなどのアナログデータは、保管場所と方法を明確にすることが重要です。アクセスが制限され、信頼性の高い場所が適しています（</a:t>
            </a:r>
            <a:r>
              <a:rPr kumimoji="1" lang="en-US" altLang="ja-JP" dirty="0"/>
              <a:t>e.g. </a:t>
            </a:r>
            <a:r>
              <a:rPr kumimoji="1" lang="ja-JP" altLang="en-US"/>
              <a:t>研究室内の専用のキャビネットや金庫。施錠の有無を考慮する）。デジタルデータの管理は、エスノグラフィの研究においても重要な要素です。パソコンで清書したフィールドノーツや写真、動画などのデジタルデータは、適切な方法で保存する必要があります。</a:t>
            </a:r>
          </a:p>
          <a:p>
            <a:endParaRPr kumimoji="1" lang="ja-JP" altLang="en-US"/>
          </a:p>
          <a:p>
            <a:pPr marL="228600" indent="-228600">
              <a:buFont typeface="+mj-lt"/>
              <a:buAutoNum type="arabicPeriod"/>
            </a:pPr>
            <a:r>
              <a:rPr kumimoji="1" lang="ja-JP" altLang="en-US"/>
              <a:t>保存場所：どこに保存するのかを決定することが重要です。クラウドサービス（例：本学で契約している</a:t>
            </a:r>
            <a:r>
              <a:rPr kumimoji="1" lang="en-US" altLang="ja-JP" dirty="0"/>
              <a:t>OneDrive</a:t>
            </a:r>
            <a:r>
              <a:rPr kumimoji="1" lang="ja-JP" altLang="en-US"/>
              <a:t>）や外付けハードディスクなど、信頼性の高い保存場所を選びましょう。クラウドサービスを利用することで、データのバックアップや共有が容易になりますが、セキュリティ対策も考慮する必要があります。</a:t>
            </a:r>
            <a:endParaRPr kumimoji="1" lang="en-US" altLang="ja-JP" dirty="0"/>
          </a:p>
          <a:p>
            <a:pPr marL="228600" indent="-228600">
              <a:buFont typeface="+mj-lt"/>
              <a:buAutoNum type="arabicPeriod"/>
            </a:pPr>
            <a:r>
              <a:rPr kumimoji="1" lang="ja-JP" altLang="en-US"/>
              <a:t>保存方法：どのように保存するのかについても考慮が必要です。データの容量、形式、画質、互換性などを考慮し、適切な保存方法を選びます。例えば、高画質の写真や動画は容量が大きくなるため、保存先の容量を十分に確保する必要があります。また、データ形式は、将来的な互換性を考慮して選ぶことが重要です。保存方法やデータ容量については、事前に計画を立てておくことが推奨されています。これにより、データの管理がスムーズに行え、研究の質を高めることができます。</a:t>
            </a:r>
          </a:p>
          <a:p>
            <a:endParaRPr kumimoji="1" lang="en-US" altLang="ja-JP" sz="1200" u="none" strike="noStrike" dirty="0">
              <a:solidFill>
                <a:schemeClr val="tx1"/>
              </a:solidFill>
              <a:effectLst/>
            </a:endParaRPr>
          </a:p>
          <a:p>
            <a:r>
              <a:rPr kumimoji="1" lang="ja-JP" altLang="en-US" sz="1200" u="none" strike="noStrike">
                <a:solidFill>
                  <a:schemeClr val="tx1"/>
                </a:solidFill>
                <a:effectLst/>
              </a:rPr>
              <a:t>個別の研究データ毎の管理方法に関しては、講義３と４もご確認ください。</a:t>
            </a:r>
            <a:endParaRPr lang="en-US" altLang="ja-JP" sz="12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u="none" strike="noStrike" dirty="0">
                <a:solidFill>
                  <a:srgbClr val="000000"/>
                </a:solidFill>
                <a:effectLst/>
              </a:rPr>
              <a:t>```</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D79F3A23-2D25-9F49-875A-62F7723F6F83}" type="slidenum">
              <a:rPr lang="en-US" altLang="ja-JP" smtClean="0"/>
              <a:t>10</a:t>
            </a:fld>
            <a:endParaRPr kumimoji="1" lang="ja-JP" altLang="en-US"/>
          </a:p>
        </p:txBody>
      </p:sp>
    </p:spTree>
    <p:extLst>
      <p:ext uri="{BB962C8B-B14F-4D97-AF65-F5344CB8AC3E}">
        <p14:creationId xmlns:p14="http://schemas.microsoft.com/office/powerpoint/2010/main" val="22865780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Topic:</a:t>
            </a:r>
            <a:r>
              <a:rPr kumimoji="1" lang="ja-JP" altLang="en-US" sz="1200"/>
              <a:t>海外フィールドワークと研究データ管理</a:t>
            </a:r>
            <a:endParaRPr lang="en-US" altLang="ja-JP" sz="1200" dirty="0"/>
          </a:p>
          <a:p>
            <a:endParaRPr lang="en-US" altLang="ja-JP" sz="1200" u="none" strike="noStrike" dirty="0">
              <a:solidFill>
                <a:srgbClr val="000000"/>
              </a:solidFill>
              <a:effectLst/>
            </a:endParaRPr>
          </a:p>
          <a:p>
            <a:r>
              <a:rPr lang="en-US" altLang="ja-JP" sz="1200" u="none" strike="noStrike" dirty="0">
                <a:solidFill>
                  <a:srgbClr val="000000"/>
                </a:solidFill>
                <a:effectLst/>
              </a:rPr>
              <a:t>```text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i="0">
                <a:solidFill>
                  <a:srgbClr val="111111"/>
                </a:solidFill>
                <a:effectLst/>
                <a:latin typeface="-apple-system"/>
              </a:rPr>
              <a:t>海外でのフィールドワークを計画している場合、研究データ管理計画は手続き面でも重要です。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[break:"0.3s"]</a:t>
            </a:r>
            <a:endParaRPr lang="en-US" altLang="ja-JP" b="0" i="0" dirty="0">
              <a:solidFill>
                <a:srgbClr val="111111"/>
              </a:solidFill>
              <a:effectLst/>
              <a:latin typeface="-apple-system"/>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1" i="0">
                <a:solidFill>
                  <a:srgbClr val="111111"/>
                </a:solidFill>
                <a:effectLst/>
                <a:latin typeface="-apple-system"/>
              </a:rPr>
              <a:t>渡航先では、その国の調査・研究ビザを取得</a:t>
            </a:r>
            <a:r>
              <a:rPr lang="ja-JP" altLang="en-US" b="0" i="0">
                <a:solidFill>
                  <a:srgbClr val="111111"/>
                </a:solidFill>
                <a:effectLst/>
                <a:latin typeface="-apple-system"/>
              </a:rPr>
              <a:t>することが必要です。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[break:"0.3s"]</a:t>
            </a:r>
            <a:r>
              <a:rPr lang="ja-JP" altLang="en-US" b="0" i="0">
                <a:solidFill>
                  <a:srgbClr val="111111"/>
                </a:solidFill>
                <a:effectLst/>
                <a:latin typeface="-apple-system"/>
              </a:rPr>
              <a:t>このとき、</a:t>
            </a:r>
            <a:r>
              <a:rPr kumimoji="1" lang="ja-JP" altLang="en-US"/>
              <a:t>渡航先国や受入大学における、調査研究・</a:t>
            </a:r>
            <a:r>
              <a:rPr kumimoji="1" lang="ja-JP" altLang="en-US" dirty="0"/>
              <a:t>研究データ管理に関するポリシー</a:t>
            </a:r>
            <a:r>
              <a:rPr kumimoji="1" lang="ja-JP" altLang="en-US"/>
              <a:t>を確認しましょう。</a:t>
            </a:r>
            <a:r>
              <a:rPr kumimoji="1" lang="en-US" altLang="ja-JP"/>
              <a:t>(</a:t>
            </a:r>
            <a:r>
              <a:rPr kumimoji="1" lang="ja-JP" altLang="en-US"/>
              <a:t>国</a:t>
            </a:r>
            <a:r>
              <a:rPr kumimoji="1" lang="en-US" altLang="ja-JP" dirty="0"/>
              <a:t>)</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[kana:"</a:t>
            </a:r>
            <a:r>
              <a:rPr lang="ja-JP" altLang="en-US"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クニ</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en-US" altLang="ja-JP" sz="12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  </a:t>
            </a:r>
            <a:r>
              <a:rPr kumimoji="1" lang="ja-JP" altLang="en-US" dirty="0"/>
              <a:t>や大学ごとに独自の規制や倫理基準</a:t>
            </a:r>
            <a:r>
              <a:rPr kumimoji="1" lang="ja-JP" altLang="en-US"/>
              <a:t>があり、これらを遵守する必要があります。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[break:"0.3s"]</a:t>
            </a:r>
            <a:r>
              <a:rPr kumimoji="1" lang="ja-JP" altLang="en-US"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そのため、</a:t>
            </a:r>
            <a:r>
              <a:rPr kumimoji="1" lang="ja-JP" altLang="en-US"/>
              <a:t>受入大学や研究室と、研究データ管理について事前の調整が必要になる場合もあります。</a:t>
            </a:r>
            <a:r>
              <a:rPr lang="ja-JP" altLang="en-US" b="0" i="0">
                <a:solidFill>
                  <a:srgbClr val="111111"/>
                </a:solidFill>
                <a:effectLst/>
                <a:latin typeface="-apple-system"/>
              </a:rPr>
              <a:t>早めに手続きを開始しましょう。</a:t>
            </a:r>
            <a:endParaRPr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1200" u="none" strike="noStrike" dirty="0">
                <a:solidFill>
                  <a:srgbClr val="000000"/>
                </a:solidFill>
                <a:effectLst/>
              </a:rPr>
              <a:t>```description</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i="0">
                <a:solidFill>
                  <a:srgbClr val="111111"/>
                </a:solidFill>
                <a:effectLst/>
                <a:latin typeface="-apple-system"/>
              </a:rPr>
              <a:t>特に、海外フィールドワークを計画している場合、研究データ管理計画は手続き面でも重要になります。</a:t>
            </a:r>
            <a:endParaRPr lang="en-US" altLang="ja-JP" b="0" i="0" dirty="0">
              <a:solidFill>
                <a:srgbClr val="111111"/>
              </a:solidFill>
              <a:effectLst/>
              <a:latin typeface="-apple-system"/>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i="0">
                <a:solidFill>
                  <a:srgbClr val="111111"/>
                </a:solidFill>
                <a:effectLst/>
                <a:latin typeface="-apple-system"/>
              </a:rPr>
              <a:t>渡航先の国それぞれの</a:t>
            </a:r>
            <a:r>
              <a:rPr lang="ja-JP" altLang="en-US" b="1" i="0">
                <a:solidFill>
                  <a:srgbClr val="111111"/>
                </a:solidFill>
                <a:effectLst/>
                <a:latin typeface="-apple-system"/>
              </a:rPr>
              <a:t>調査ビザの取得</a:t>
            </a:r>
            <a:r>
              <a:rPr lang="ja-JP" altLang="en-US" b="0" i="0">
                <a:solidFill>
                  <a:srgbClr val="111111"/>
                </a:solidFill>
                <a:effectLst/>
                <a:latin typeface="-apple-system"/>
              </a:rPr>
              <a:t>が必要となります。このときに、</a:t>
            </a:r>
            <a:r>
              <a:rPr kumimoji="1" lang="ja-JP" altLang="en-US"/>
              <a:t>渡航先国や受入大学等の</a:t>
            </a:r>
            <a:r>
              <a:rPr kumimoji="1" lang="ja-JP" altLang="en-US" dirty="0"/>
              <a:t>調査研究や研究データ管理に関するポリシー</a:t>
            </a:r>
            <a:r>
              <a:rPr kumimoji="1" lang="ja-JP" altLang="en-US"/>
              <a:t>を確認しましょう。</a:t>
            </a:r>
            <a:r>
              <a:rPr kumimoji="1" lang="ja-JP" altLang="en-US" dirty="0"/>
              <a:t>各国には独自の規制や倫理基準</a:t>
            </a:r>
            <a:r>
              <a:rPr kumimoji="1" lang="ja-JP" altLang="en-US"/>
              <a:t>があります。また受入大学や研究室とも研究データ管理について事前に調整が必要になることもあります。これら</a:t>
            </a:r>
            <a:r>
              <a:rPr kumimoji="1" lang="ja-JP" altLang="en-US" dirty="0"/>
              <a:t>を遵守する必要が</a:t>
            </a:r>
            <a:r>
              <a:rPr kumimoji="1" lang="ja-JP" altLang="en-US"/>
              <a:t>あります。</a:t>
            </a:r>
            <a:r>
              <a:rPr lang="ja-JP" altLang="en-US" b="0" i="0">
                <a:solidFill>
                  <a:srgbClr val="111111"/>
                </a:solidFill>
                <a:effectLst/>
                <a:latin typeface="-apple-system"/>
              </a:rPr>
              <a:t>早めに手続きを開始しましょう。</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u="none" strike="noStrike" dirty="0">
                <a:solidFill>
                  <a:srgbClr val="000000"/>
                </a:solidFill>
                <a:effectLst/>
              </a:rPr>
              <a:t>```</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D79F3A23-2D25-9F49-875A-62F7723F6F83}" type="slidenum">
              <a:rPr lang="en-US" altLang="ja-JP" smtClean="0"/>
              <a:t>11</a:t>
            </a:fld>
            <a:endParaRPr kumimoji="1" lang="ja-JP" altLang="en-US"/>
          </a:p>
        </p:txBody>
      </p:sp>
    </p:spTree>
    <p:extLst>
      <p:ext uri="{BB962C8B-B14F-4D97-AF65-F5344CB8AC3E}">
        <p14:creationId xmlns:p14="http://schemas.microsoft.com/office/powerpoint/2010/main" val="1122498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03A9DD-FCDF-382F-08EE-2F9C92A6AC6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72F256B-D481-CC30-6329-DFCC952B51B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50FFDBF-87F1-AF97-A18C-379EB19DC3F0}"/>
              </a:ext>
            </a:extLst>
          </p:cNvPr>
          <p:cNvSpPr>
            <a:spLocks noGrp="1"/>
          </p:cNvSpPr>
          <p:nvPr>
            <p:ph type="body" idx="1"/>
          </p:nvPr>
        </p:nvSpPr>
        <p:spPr/>
        <p:txBody>
          <a:bodyPr/>
          <a:lstStyle/>
          <a:p>
            <a:r>
              <a:rPr kumimoji="1" lang="en-US" altLang="ja-JP" dirty="0"/>
              <a:t>Topic:</a:t>
            </a:r>
            <a:r>
              <a:rPr kumimoji="1" lang="ja-JP" altLang="en-US" sz="1200"/>
              <a:t>海外フィールドワークと研究データ管理</a:t>
            </a:r>
            <a:endParaRPr lang="en-US" altLang="ja-JP" sz="1200" dirty="0"/>
          </a:p>
          <a:p>
            <a:endParaRPr lang="en-US" altLang="ja-JP" sz="1200" u="none" strike="noStrike" dirty="0">
              <a:solidFill>
                <a:srgbClr val="000000"/>
              </a:solidFill>
              <a:effectLst/>
            </a:endParaRPr>
          </a:p>
          <a:p>
            <a:r>
              <a:rPr lang="en-US" altLang="ja-JP" sz="1200" u="none" strike="noStrike" dirty="0">
                <a:solidFill>
                  <a:srgbClr val="000000"/>
                </a:solidFill>
                <a:effectLst/>
              </a:rPr>
              <a:t>```text</a:t>
            </a:r>
          </a:p>
          <a:p>
            <a:r>
              <a:rPr kumimoji="1" lang="en-US" altLang="ja-JP"/>
              <a:t>(</a:t>
            </a:r>
            <a:r>
              <a:rPr kumimoji="1" lang="ja-JP" altLang="en-US"/>
              <a:t>一例</a:t>
            </a:r>
            <a:r>
              <a:rPr kumimoji="1" lang="en-US" altLang="ja-JP" dirty="0"/>
              <a:t>)</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[kana:"</a:t>
            </a:r>
            <a:r>
              <a:rPr lang="ja-JP" altLang="en-US"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イチレイ</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en-US" altLang="ja-JP" sz="12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  </a:t>
            </a:r>
            <a:r>
              <a:rPr lang="ja-JP" altLang="en-US" b="0" i="0">
                <a:solidFill>
                  <a:srgbClr val="111111"/>
                </a:solidFill>
                <a:effectLst/>
                <a:latin typeface="-apple-system"/>
              </a:rPr>
              <a:t>を挙げます。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en-US" b="0" i="0">
                <a:solidFill>
                  <a:srgbClr val="111111"/>
                </a:solidFill>
                <a:effectLst/>
                <a:latin typeface="-apple-system"/>
              </a:rPr>
              <a:t>あなたが現地の人々の伝統的な薬草の名前と分類、その活用方法のデータを取得しようとする場合です。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en-US" b="0" i="0">
                <a:solidFill>
                  <a:srgbClr val="111111"/>
                </a:solidFill>
                <a:effectLst/>
                <a:latin typeface="-apple-system"/>
              </a:rPr>
              <a:t>生物多様性条約のもとでは、遺伝資源の利用による利益と、その公正な配分は、保有国の財産であるという考えがあります。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[break:"0.3s"]</a:t>
            </a:r>
            <a:r>
              <a:rPr lang="ja-JP" altLang="en-US" b="0" i="0">
                <a:solidFill>
                  <a:srgbClr val="111111"/>
                </a:solidFill>
                <a:effectLst/>
                <a:latin typeface="-apple-system"/>
              </a:rPr>
              <a:t>遺伝資源には、生物のサンプルそのものだけでなく、その、</a:t>
            </a:r>
            <a:r>
              <a:rPr kumimoji="1" lang="ja-JP" altLang="en-US"/>
              <a:t>利用</a:t>
            </a:r>
            <a:r>
              <a:rPr lang="ja-JP" altLang="en-US" b="0" i="0">
                <a:solidFill>
                  <a:srgbClr val="111111"/>
                </a:solidFill>
                <a:effectLst/>
                <a:latin typeface="-apple-system"/>
              </a:rPr>
              <a:t>についての伝統的知識が含まれます。そのため、薬草の知識のデータの取得や取り扱いは重要な問題となります。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[break:"0.2s"]</a:t>
            </a:r>
            <a:r>
              <a:rPr lang="ja-JP" altLang="en-US" b="0" i="0">
                <a:solidFill>
                  <a:srgbClr val="111111"/>
                </a:solidFill>
                <a:effectLst/>
                <a:latin typeface="-apple-system"/>
              </a:rPr>
              <a:t>これに関するルールやポリシーは、国ごとに多様です。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[break:"0.3s"]</a:t>
            </a:r>
            <a:r>
              <a:rPr lang="ja-JP" altLang="en-US" b="0" i="0">
                <a:solidFill>
                  <a:srgbClr val="111111"/>
                </a:solidFill>
                <a:effectLst/>
                <a:latin typeface="-apple-system"/>
              </a:rPr>
              <a:t>国立遺伝学研究所の、</a:t>
            </a:r>
            <a:r>
              <a:rPr lang="en-US" altLang="ja-JP" b="0" i="0" dirty="0">
                <a:solidFill>
                  <a:srgbClr val="111111"/>
                </a:solidFill>
                <a:effectLst/>
                <a:latin typeface="-apple-system"/>
              </a:rPr>
              <a:t>ABS</a:t>
            </a:r>
            <a:r>
              <a:rPr lang="ja-JP" altLang="en-US" b="0" i="0">
                <a:solidFill>
                  <a:srgbClr val="111111"/>
                </a:solidFill>
                <a:effectLst/>
                <a:latin typeface="-apple-system"/>
              </a:rPr>
              <a:t>学術対策チームのウェブサイト等を参考にしましょう。</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endParaRPr lang="en-US" altLang="ja-JP" b="0" i="0" dirty="0">
              <a:solidFill>
                <a:srgbClr val="111111"/>
              </a:solidFill>
              <a:effectLst/>
              <a:latin typeface="-apple-system"/>
            </a:endParaRPr>
          </a:p>
          <a:p>
            <a:r>
              <a:rPr lang="ja-JP" altLang="en-US" b="0" i="0">
                <a:solidFill>
                  <a:srgbClr val="111111"/>
                </a:solidFill>
                <a:effectLst/>
                <a:latin typeface="-apple-system"/>
              </a:rPr>
              <a:t>そのほかにも、あなたのフィールドノーツが、捜査、テロ対策、安全保障の観点から、特定のデータの保管が問題になる場合があります。現地政府の開示請求対象となる場合も、稀に起こり得ます。これらの法的規制を理解し、適切に対応することが求められます。</a:t>
            </a:r>
            <a:endParaRPr lang="en-US" altLang="ja-JP" sz="1200" u="none" strike="noStrike" dirty="0">
              <a:solidFill>
                <a:srgbClr val="000000"/>
              </a:solidFill>
              <a:effectLst/>
            </a:endParaRPr>
          </a:p>
          <a:p>
            <a:endParaRPr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1200" u="none" strike="noStrike" dirty="0">
                <a:solidFill>
                  <a:srgbClr val="000000"/>
                </a:solidFill>
                <a:effectLst/>
              </a:rPr>
              <a:t>```description</a:t>
            </a:r>
          </a:p>
          <a:p>
            <a:r>
              <a:rPr lang="ja-JP" altLang="en-US" b="0" i="0">
                <a:solidFill>
                  <a:srgbClr val="111111"/>
                </a:solidFill>
                <a:effectLst/>
                <a:latin typeface="-apple-system"/>
              </a:rPr>
              <a:t>一例として、あなたが現地の人々の伝統的な薬草の名前と分類、その活用方法のデータを取得しようとする場合です。生物多様性条約の下では、遺伝資源利用による利益と、その公正な配分は、保有国の財産であるという考えがあります。遺伝資源には、生物のサンプルそのものだけでなく、その利用についての伝統的知識が含まれます。そのため、薬草の知識のデータの取得や取り扱いは重要な問題となります。これに関するルールやポリシーは、各国によって多様です。国立遺伝学研究所の</a:t>
            </a:r>
            <a:r>
              <a:rPr lang="en-US" altLang="ja-JP" b="0" i="0" dirty="0">
                <a:solidFill>
                  <a:srgbClr val="111111"/>
                </a:solidFill>
                <a:effectLst/>
                <a:latin typeface="-apple-system"/>
              </a:rPr>
              <a:t>ABS</a:t>
            </a:r>
            <a:r>
              <a:rPr lang="ja-JP" altLang="en-US" b="0" i="0">
                <a:solidFill>
                  <a:srgbClr val="111111"/>
                </a:solidFill>
                <a:effectLst/>
                <a:latin typeface="-apple-system"/>
              </a:rPr>
              <a:t>学術対策チームのウェブサイト等を参考にしましょう。</a:t>
            </a:r>
            <a:endParaRPr lang="en-US" altLang="ja-JP" b="0" i="0" dirty="0">
              <a:solidFill>
                <a:srgbClr val="111111"/>
              </a:solidFill>
              <a:effectLst/>
              <a:latin typeface="-apple-system"/>
            </a:endParaRPr>
          </a:p>
          <a:p>
            <a:r>
              <a:rPr lang="ja-JP" altLang="en-US" b="0" i="0">
                <a:solidFill>
                  <a:srgbClr val="111111"/>
                </a:solidFill>
                <a:effectLst/>
                <a:latin typeface="-apple-system"/>
              </a:rPr>
              <a:t>その他、あなたのフィールドノーツが、捜査、テロ対策や安全保障の観点から、特定のデータの保管が問題になったり、現地政府の開示請求対象となる場合も稀に起こり得ます。これらの法的規制を理解し、適切に対応することが求められます。</a:t>
            </a:r>
            <a:endParaRPr lang="en-US" altLang="ja-JP" sz="12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u="none" strike="noStrike" dirty="0">
                <a:solidFill>
                  <a:srgbClr val="000000"/>
                </a:solidFill>
                <a:effectLst/>
              </a:rPr>
              <a:t>```</a:t>
            </a:r>
            <a:endParaRPr kumimoji="1" lang="en-US" altLang="ja-JP" dirty="0"/>
          </a:p>
          <a:p>
            <a:endParaRPr kumimoji="1" lang="en-US" altLang="ja-JP" dirty="0"/>
          </a:p>
        </p:txBody>
      </p:sp>
      <p:sp>
        <p:nvSpPr>
          <p:cNvPr id="4" name="スライド番号プレースホルダー 3">
            <a:extLst>
              <a:ext uri="{FF2B5EF4-FFF2-40B4-BE49-F238E27FC236}">
                <a16:creationId xmlns:a16="http://schemas.microsoft.com/office/drawing/2014/main" id="{AE17BA20-1E5E-6E02-92B2-82105A90CD3D}"/>
              </a:ext>
            </a:extLst>
          </p:cNvPr>
          <p:cNvSpPr>
            <a:spLocks noGrp="1"/>
          </p:cNvSpPr>
          <p:nvPr>
            <p:ph type="sldNum" sz="quarter" idx="5"/>
          </p:nvPr>
        </p:nvSpPr>
        <p:spPr/>
        <p:txBody>
          <a:bodyPr/>
          <a:lstStyle/>
          <a:p>
            <a:fld id="{D79F3A23-2D25-9F49-875A-62F7723F6F83}" type="slidenum">
              <a:rPr lang="en-US" altLang="ja-JP" smtClean="0"/>
              <a:t>12</a:t>
            </a:fld>
            <a:endParaRPr kumimoji="1" lang="ja-JP" altLang="en-US"/>
          </a:p>
        </p:txBody>
      </p:sp>
    </p:spTree>
    <p:extLst>
      <p:ext uri="{BB962C8B-B14F-4D97-AF65-F5344CB8AC3E}">
        <p14:creationId xmlns:p14="http://schemas.microsoft.com/office/powerpoint/2010/main" val="1790091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B8D72-9049-82E4-D48F-26184F7B9AB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B46AB91-2605-CC35-8710-35886B89824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3C710A6-7D49-87D8-3296-3E80278CF84D}"/>
              </a:ext>
            </a:extLst>
          </p:cNvPr>
          <p:cNvSpPr>
            <a:spLocks noGrp="1"/>
          </p:cNvSpPr>
          <p:nvPr>
            <p:ph type="body" idx="1"/>
          </p:nvPr>
        </p:nvSpPr>
        <p:spPr/>
        <p:txBody>
          <a:bodyPr/>
          <a:lstStyle/>
          <a:p>
            <a:r>
              <a:rPr kumimoji="1" lang="en-US" altLang="ja-JP" dirty="0"/>
              <a:t>Topic:</a:t>
            </a:r>
            <a:r>
              <a:rPr kumimoji="1" lang="ja-JP" altLang="en-US" sz="1200"/>
              <a:t>海外フィールドワークと研究データ管理</a:t>
            </a:r>
            <a:endParaRPr lang="en-US" altLang="ja-JP" sz="1200" dirty="0"/>
          </a:p>
          <a:p>
            <a:endParaRPr lang="en-US" altLang="ja-JP" sz="1200" u="none" strike="noStrike" dirty="0">
              <a:solidFill>
                <a:srgbClr val="000000"/>
              </a:solidFill>
              <a:effectLst/>
            </a:endParaRPr>
          </a:p>
          <a:p>
            <a:r>
              <a:rPr lang="en-US" altLang="ja-JP" sz="1200" u="none" strike="noStrike" dirty="0">
                <a:solidFill>
                  <a:srgbClr val="000000"/>
                </a:solidFill>
                <a:effectLst/>
              </a:rPr>
              <a:t>```text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i="0">
                <a:solidFill>
                  <a:srgbClr val="111111"/>
                </a:solidFill>
                <a:effectLst/>
                <a:latin typeface="-apple-system"/>
              </a:rPr>
              <a:t>確認しなければいけないルールは、政府や大学のものだけではありません。</a:t>
            </a:r>
            <a:r>
              <a:rPr kumimoji="1" lang="ja-JP" altLang="en-US" b="0"/>
              <a:t>調査協力者のコミュニティーにおけるルール、慣習や価値観、</a:t>
            </a:r>
            <a:r>
              <a:rPr lang="ja-JP" altLang="en-US" b="0" i="0">
                <a:solidFill>
                  <a:srgbClr val="111111"/>
                </a:solidFill>
                <a:effectLst/>
                <a:latin typeface="-apple-system"/>
              </a:rPr>
              <a:t>調査ポリシーも、できる限り</a:t>
            </a:r>
            <a:r>
              <a:rPr kumimoji="1" lang="ja-JP" altLang="en-US"/>
              <a:t>事前に確認しましょう。</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[break:"0.1s"]</a:t>
            </a:r>
            <a:r>
              <a:rPr kumimoji="1" lang="ja-JP" altLang="en-US"/>
              <a:t>コミュニティーの文化や価値観、尊厳を尊重し、調査協力者との信頼関係を築くためには、現地のルールに従うことが不可欠です。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endParaRPr lang="en-US" altLang="ja-JP" b="0" i="0" dirty="0">
              <a:solidFill>
                <a:srgbClr val="111111"/>
              </a:solidFill>
              <a:effectLst/>
              <a:latin typeface="-apple-system"/>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i="0">
                <a:solidFill>
                  <a:srgbClr val="111111"/>
                </a:solidFill>
                <a:effectLst/>
                <a:latin typeface="-apple-system"/>
              </a:rPr>
              <a:t>例えば、ニュージーランドの、マオリの人々の調査をする場合です。マオリの人々は、自らの固有の文化的知識・慣習への権利や、肖像権、意匠権を重んじています。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en-US" b="0" i="0">
                <a:solidFill>
                  <a:srgbClr val="111111"/>
                </a:solidFill>
                <a:effectLst/>
                <a:latin typeface="-apple-system"/>
              </a:rPr>
              <a:t>マオリ以外の研究者による調査・研究にあたっては、記録したり、持ち帰ったりしてはいけない種類のデータが様々にあります。ラポールを築くことで、初めてデータへのアクセスが許される、という現地のポリシーや文化を理解しなければなりません。適切な準備は調査許諾を得る上で不可欠である一方で、必ずしも調査を受け入れてもらえるとは限らない点に留意しましょう。</a:t>
            </a:r>
            <a:endParaRPr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1200" u="none" strike="noStrike" dirty="0">
                <a:solidFill>
                  <a:srgbClr val="000000"/>
                </a:solidFill>
                <a:effectLst/>
              </a:rPr>
              <a:t>```description</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1" i="0">
                <a:solidFill>
                  <a:srgbClr val="111111"/>
                </a:solidFill>
                <a:effectLst/>
                <a:latin typeface="-apple-system"/>
              </a:rPr>
              <a:t>政府や大学等だけでなく、現地コミュニティや</a:t>
            </a:r>
            <a:r>
              <a:rPr kumimoji="1" lang="ja-JP" altLang="en-US"/>
              <a:t>調査協力者の人々におけるルール、慣習や価値観、</a:t>
            </a:r>
            <a:r>
              <a:rPr lang="ja-JP" altLang="en-US" b="1" i="0">
                <a:solidFill>
                  <a:srgbClr val="111111"/>
                </a:solidFill>
                <a:effectLst/>
                <a:latin typeface="-apple-system"/>
              </a:rPr>
              <a:t>調査ポリシーをできる限り</a:t>
            </a:r>
            <a:r>
              <a:rPr kumimoji="1" lang="ja-JP" altLang="en-US"/>
              <a:t>事前に確認しましょう。コミュニティの文化や価値観、尊厳を尊重し、調査協力者との信頼関係を築くためには、現地のルールに従うことが不可欠です。</a:t>
            </a:r>
            <a:endParaRPr lang="en-US" altLang="ja-JP" b="0" i="0" dirty="0">
              <a:solidFill>
                <a:srgbClr val="111111"/>
              </a:solidFill>
              <a:effectLst/>
              <a:latin typeface="-apple-system"/>
            </a:endParaRPr>
          </a:p>
          <a:p>
            <a:pPr algn="l"/>
            <a:r>
              <a:rPr lang="ja-JP" altLang="en-US" b="0" i="0">
                <a:solidFill>
                  <a:srgbClr val="111111"/>
                </a:solidFill>
                <a:effectLst/>
                <a:latin typeface="-apple-system"/>
              </a:rPr>
              <a:t>例えば、ニュージーランドのマオリの人々の調査をする場合です。マオリの人々は、自らの固有の文化的知識・慣習への権利や、肖像権や意匠権を重んじています。マオリ以外の研究者による調査研究にあたっては、記録したり持ち帰ってはいけない種類のデータが様々にある他、ラポールを築くことで初めてアクセス可能な現地のポリシーや文化を理解しなければなりません。適切な準備は調査許諾を得る上で不可欠である一方で、必ずしも調査を受け入れてもらえるとは限らない点に留意しましょう。</a:t>
            </a:r>
            <a:endParaRPr lang="en-US" altLang="ja-JP" b="0" i="0" dirty="0">
              <a:solidFill>
                <a:srgbClr val="111111"/>
              </a:solidFill>
              <a:effectLst/>
              <a:latin typeface="-apple-system"/>
            </a:endParaRPr>
          </a:p>
          <a:p>
            <a:pPr algn="l"/>
            <a:r>
              <a:rPr lang="en-US" altLang="ja-JP" sz="1200" u="none" strike="noStrike" dirty="0">
                <a:solidFill>
                  <a:srgbClr val="000000"/>
                </a:solidFill>
                <a:effectLst/>
              </a:rPr>
              <a:t>```</a:t>
            </a:r>
            <a:endParaRPr kumimoji="1" lang="en-US" altLang="ja-JP" dirty="0"/>
          </a:p>
          <a:p>
            <a:endParaRPr kumimoji="1" lang="en-US" altLang="ja-JP" dirty="0"/>
          </a:p>
        </p:txBody>
      </p:sp>
      <p:sp>
        <p:nvSpPr>
          <p:cNvPr id="4" name="スライド番号プレースホルダー 3">
            <a:extLst>
              <a:ext uri="{FF2B5EF4-FFF2-40B4-BE49-F238E27FC236}">
                <a16:creationId xmlns:a16="http://schemas.microsoft.com/office/drawing/2014/main" id="{F4D577BD-1FED-6C48-5F5D-AAB9E8B55073}"/>
              </a:ext>
            </a:extLst>
          </p:cNvPr>
          <p:cNvSpPr>
            <a:spLocks noGrp="1"/>
          </p:cNvSpPr>
          <p:nvPr>
            <p:ph type="sldNum" sz="quarter" idx="5"/>
          </p:nvPr>
        </p:nvSpPr>
        <p:spPr/>
        <p:txBody>
          <a:bodyPr/>
          <a:lstStyle/>
          <a:p>
            <a:fld id="{D79F3A23-2D25-9F49-875A-62F7723F6F83}" type="slidenum">
              <a:rPr lang="en-US" altLang="ja-JP" smtClean="0"/>
              <a:t>13</a:t>
            </a:fld>
            <a:endParaRPr kumimoji="1" lang="ja-JP" altLang="en-US"/>
          </a:p>
        </p:txBody>
      </p:sp>
    </p:spTree>
    <p:extLst>
      <p:ext uri="{BB962C8B-B14F-4D97-AF65-F5344CB8AC3E}">
        <p14:creationId xmlns:p14="http://schemas.microsoft.com/office/powerpoint/2010/main" val="26315015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Topic:</a:t>
            </a:r>
            <a:r>
              <a:rPr kumimoji="1" lang="ja-JP" altLang="en-US" sz="1200"/>
              <a:t>海外フィールドワークと研究データ管理</a:t>
            </a:r>
            <a:endParaRPr lang="en-US" altLang="ja-JP" sz="1200" dirty="0"/>
          </a:p>
          <a:p>
            <a:endParaRPr lang="en-US" altLang="ja-JP" sz="1200" u="none" strike="noStrike" dirty="0">
              <a:solidFill>
                <a:srgbClr val="000000"/>
              </a:solidFill>
              <a:effectLst/>
            </a:endParaRPr>
          </a:p>
          <a:p>
            <a:r>
              <a:rPr lang="en-US" altLang="ja-JP" sz="1200" u="none" strike="noStrike" dirty="0">
                <a:solidFill>
                  <a:srgbClr val="000000"/>
                </a:solidFill>
                <a:effectLst/>
              </a:rPr>
              <a:t>```text</a:t>
            </a:r>
            <a:endParaRPr lang="en-US" altLang="ja-JP" dirty="0"/>
          </a:p>
          <a:p>
            <a:pPr algn="l"/>
            <a:r>
              <a:rPr lang="ja-JP" altLang="en-US" b="0" i="0">
                <a:solidFill>
                  <a:srgbClr val="111111"/>
                </a:solidFill>
                <a:effectLst/>
                <a:latin typeface="-apple-system"/>
              </a:rPr>
              <a:t>ここでは、</a:t>
            </a:r>
            <a:r>
              <a:rPr kumimoji="1" lang="en-US" altLang="ja-JP" dirty="0"/>
              <a:t>(</a:t>
            </a:r>
            <a:r>
              <a:rPr kumimoji="1" lang="ja-JP" altLang="en-US"/>
              <a:t>中空</a:t>
            </a:r>
            <a:r>
              <a:rPr kumimoji="1" lang="en-US" altLang="ja-JP" dirty="0"/>
              <a:t>)</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[kana:"</a:t>
            </a:r>
            <a:r>
              <a:rPr lang="ja-JP" altLang="en-US"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ナカ</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en-US"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ゾラ</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en-US" altLang="ja-JP" sz="12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  </a:t>
            </a:r>
            <a:r>
              <a:rPr kumimoji="1" lang="en-US" altLang="ja-JP" dirty="0"/>
              <a:t>(</a:t>
            </a:r>
            <a:r>
              <a:rPr kumimoji="1" lang="ja-JP" altLang="en-US"/>
              <a:t>萌</a:t>
            </a:r>
            <a:r>
              <a:rPr kumimoji="1" lang="en-US" altLang="ja-JP" dirty="0"/>
              <a:t>)</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[kana:"</a:t>
            </a:r>
            <a:r>
              <a:rPr lang="ja-JP" altLang="en-US"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モ</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en-US"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エ</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en-US" altLang="ja-JP" sz="12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  </a:t>
            </a:r>
            <a:r>
              <a:rPr lang="ja-JP" altLang="en-US" b="0" i="0">
                <a:solidFill>
                  <a:srgbClr val="111111"/>
                </a:solidFill>
                <a:effectLst/>
                <a:latin typeface="-apple-system"/>
              </a:rPr>
              <a:t>先生の調査から、ひとつの事例を紹介します。この事例は、エスノグラフィーの研究データの特質を、よく表しています。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endParaRPr lang="en-US" altLang="ja-JP" b="0" i="0" dirty="0">
              <a:solidFill>
                <a:srgbClr val="111111"/>
              </a:solidFill>
              <a:effectLst/>
              <a:latin typeface="-apple-system"/>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i="0">
                <a:solidFill>
                  <a:srgbClr val="111111"/>
                </a:solidFill>
                <a:effectLst/>
                <a:latin typeface="-apple-system"/>
              </a:rPr>
              <a:t>インド</a:t>
            </a:r>
            <a:r>
              <a:rPr lang="ja-JP" altLang="en-US" b="0" i="0" dirty="0">
                <a:solidFill>
                  <a:srgbClr val="111111"/>
                </a:solidFill>
                <a:effectLst/>
                <a:latin typeface="-apple-system"/>
              </a:rPr>
              <a:t>では、生物多様性条約の</a:t>
            </a:r>
            <a:r>
              <a:rPr lang="ja-JP" altLang="en-US" b="0" i="0">
                <a:solidFill>
                  <a:srgbClr val="111111"/>
                </a:solidFill>
                <a:effectLst/>
                <a:latin typeface="-apple-system"/>
              </a:rPr>
              <a:t>下で、遺伝資源の取扱いについて、政策的に厳格な管理がされています。特に、現地の薬草の知識は知的財産として、データベースで管理されています。人々の有する様々な薬草の知識を、資源として守るためで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[break:"0.3s"]</a:t>
            </a:r>
            <a:r>
              <a:rPr lang="ja-JP" altLang="en-US" b="0" i="0">
                <a:solidFill>
                  <a:srgbClr val="111111"/>
                </a:solidFill>
                <a:effectLst/>
                <a:latin typeface="-apple-system"/>
              </a:rPr>
              <a:t>調査協力者の人々はその知識の所有者であり、その権利が尊重されるべきである、と生物多様性条約のなかで定められています。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en-US" b="0" i="0">
                <a:solidFill>
                  <a:srgbClr val="111111"/>
                </a:solidFill>
                <a:effectLst/>
                <a:latin typeface="-apple-system"/>
              </a:rPr>
              <a:t>そのため、薬草の知識にかんする調査と、そこで取得される研究データの取扱いには、細心の注意が求められます。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[break:"0.3s"]</a:t>
            </a:r>
            <a:r>
              <a:rPr lang="ja-JP" altLang="en-US" b="0" i="0">
                <a:solidFill>
                  <a:srgbClr val="111111"/>
                </a:solidFill>
                <a:effectLst/>
                <a:latin typeface="-apple-system"/>
              </a:rPr>
              <a:t>研究データは、基本的に、研究者個人の判断でオープンにできません。こう</a:t>
            </a:r>
            <a:r>
              <a:rPr lang="ja-JP" altLang="en-US" b="0" i="0" dirty="0">
                <a:solidFill>
                  <a:srgbClr val="111111"/>
                </a:solidFill>
                <a:effectLst/>
                <a:latin typeface="-apple-system"/>
              </a:rPr>
              <a:t>した背景のなかで、</a:t>
            </a:r>
            <a:r>
              <a:rPr kumimoji="1" lang="en-US" altLang="ja-JP" dirty="0"/>
              <a:t>(</a:t>
            </a:r>
            <a:r>
              <a:rPr kumimoji="1" lang="ja-JP" altLang="en-US"/>
              <a:t>中空</a:t>
            </a:r>
            <a:r>
              <a:rPr kumimoji="1" lang="en-US" altLang="ja-JP" dirty="0"/>
              <a:t>)</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[kana:"</a:t>
            </a:r>
            <a:r>
              <a:rPr lang="ja-JP" altLang="en-US"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ナカ</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en-US"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ゾラ</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en-US" altLang="ja-JP" sz="12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  </a:t>
            </a:r>
            <a:r>
              <a:rPr lang="ja-JP" altLang="en-US" b="0" i="0" dirty="0">
                <a:solidFill>
                  <a:srgbClr val="111111"/>
                </a:solidFill>
                <a:effectLst/>
                <a:latin typeface="-apple-system"/>
              </a:rPr>
              <a:t>先生の場合において</a:t>
            </a:r>
            <a:r>
              <a:rPr lang="ja-JP" altLang="en-US" b="0" i="0">
                <a:solidFill>
                  <a:srgbClr val="111111"/>
                </a:solidFill>
                <a:effectLst/>
                <a:latin typeface="-apple-system"/>
              </a:rPr>
              <a:t>は、研究成果におけるデータ</a:t>
            </a:r>
            <a:r>
              <a:rPr lang="ja-JP" altLang="en-US" b="0" i="0" dirty="0">
                <a:solidFill>
                  <a:srgbClr val="111111"/>
                </a:solidFill>
                <a:effectLst/>
                <a:latin typeface="-apple-system"/>
              </a:rPr>
              <a:t>公開にあたって、薬草の現地名などの具体的な情報は匿名化処理が施されて</a:t>
            </a:r>
            <a:r>
              <a:rPr lang="ja-JP" altLang="en-US" b="0" i="0">
                <a:solidFill>
                  <a:srgbClr val="111111"/>
                </a:solidFill>
                <a:effectLst/>
                <a:latin typeface="-apple-system"/>
              </a:rPr>
              <a:t>います。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1200" u="none" strike="noStrike" dirty="0">
                <a:solidFill>
                  <a:srgbClr val="000000"/>
                </a:solidFill>
                <a:effectLst/>
              </a:rPr>
              <a:t>```description</a:t>
            </a:r>
          </a:p>
          <a:p>
            <a:pPr algn="l"/>
            <a:r>
              <a:rPr lang="ja-JP" altLang="en-US" b="0" i="0">
                <a:solidFill>
                  <a:srgbClr val="111111"/>
                </a:solidFill>
                <a:effectLst/>
                <a:latin typeface="-apple-system"/>
              </a:rPr>
              <a:t>ここでは、中空萌先生の調査から、ひとつの事例を紹介します。この事例は、エスノグラフィの研究データの特質をよく表しています。</a:t>
            </a:r>
            <a:endParaRPr lang="en-US" altLang="ja-JP" b="0" i="0" dirty="0">
              <a:solidFill>
                <a:srgbClr val="111111"/>
              </a:solidFill>
              <a:effectLst/>
              <a:latin typeface="-apple-system"/>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i="0">
                <a:solidFill>
                  <a:srgbClr val="111111"/>
                </a:solidFill>
                <a:effectLst/>
                <a:latin typeface="-apple-system"/>
              </a:rPr>
              <a:t>インド</a:t>
            </a:r>
            <a:r>
              <a:rPr lang="ja-JP" altLang="en-US" b="0" i="0" dirty="0">
                <a:solidFill>
                  <a:srgbClr val="111111"/>
                </a:solidFill>
                <a:effectLst/>
                <a:latin typeface="-apple-system"/>
              </a:rPr>
              <a:t>では、生物多様性条約の</a:t>
            </a:r>
            <a:r>
              <a:rPr lang="ja-JP" altLang="en-US" b="0" i="0">
                <a:solidFill>
                  <a:srgbClr val="111111"/>
                </a:solidFill>
                <a:effectLst/>
                <a:latin typeface="-apple-system"/>
              </a:rPr>
              <a:t>下で遺伝資源の取扱いが、政策的に厳格に管理されています。特に、現地の薬草の知識は知的財産としてデータベースで管理されています。人々が様々な薬草の知識を有してきましたが、そうした知識を資源として守るためです。調査協力者はその知識の所有者であり、その権利が尊重されるべきであると生物多様性条約のなかで定められています。そのため、薬草の知識にかんする調査と、そこでの研究データの取扱いには、細心の注意が求められます。研究データは、基本的には、研究者個人の判断でオープンにできません。こう</a:t>
            </a:r>
            <a:r>
              <a:rPr lang="ja-JP" altLang="en-US" b="0" i="0" dirty="0">
                <a:solidFill>
                  <a:srgbClr val="111111"/>
                </a:solidFill>
                <a:effectLst/>
                <a:latin typeface="-apple-system"/>
              </a:rPr>
              <a:t>した背景のなかで、中空先生の場合</a:t>
            </a:r>
            <a:r>
              <a:rPr lang="ja-JP" altLang="en-US" b="0" i="0">
                <a:solidFill>
                  <a:srgbClr val="111111"/>
                </a:solidFill>
                <a:effectLst/>
                <a:latin typeface="-apple-system"/>
              </a:rPr>
              <a:t>は、研究成果上でのデータ</a:t>
            </a:r>
            <a:r>
              <a:rPr lang="ja-JP" altLang="en-US" b="0" i="0" dirty="0">
                <a:solidFill>
                  <a:srgbClr val="111111"/>
                </a:solidFill>
                <a:effectLst/>
                <a:latin typeface="-apple-system"/>
              </a:rPr>
              <a:t>公開にあたって、薬草の現地名などの具体的な情報は匿名化処理が施されて</a:t>
            </a:r>
            <a:r>
              <a:rPr lang="ja-JP" altLang="en-US" b="0" i="0">
                <a:solidFill>
                  <a:srgbClr val="111111"/>
                </a:solidFill>
                <a:effectLst/>
                <a:latin typeface="-apple-system"/>
              </a:rPr>
              <a:t>います。</a:t>
            </a:r>
            <a:endParaRPr lang="en-US" altLang="ja-JP" sz="12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u="none" strike="noStrike" dirty="0">
                <a:solidFill>
                  <a:srgbClr val="000000"/>
                </a:solidFill>
                <a:effectLst/>
              </a:rPr>
              <a:t>```</a:t>
            </a:r>
            <a:endParaRPr kumimoji="1" lang="en-US" altLang="ja-JP" dirty="0"/>
          </a:p>
          <a:p>
            <a:pPr algn="l"/>
            <a:endParaRPr lang="en-US" altLang="ja-JP" b="0" i="0" dirty="0">
              <a:solidFill>
                <a:srgbClr val="111111"/>
              </a:solidFill>
              <a:effectLst/>
              <a:latin typeface="-apple-system"/>
            </a:endParaRPr>
          </a:p>
        </p:txBody>
      </p:sp>
      <p:sp>
        <p:nvSpPr>
          <p:cNvPr id="4" name="スライド番号プレースホルダー 3"/>
          <p:cNvSpPr>
            <a:spLocks noGrp="1"/>
          </p:cNvSpPr>
          <p:nvPr>
            <p:ph type="sldNum" sz="quarter" idx="5"/>
          </p:nvPr>
        </p:nvSpPr>
        <p:spPr/>
        <p:txBody>
          <a:bodyPr/>
          <a:lstStyle/>
          <a:p>
            <a:fld id="{D79F3A23-2D25-9F49-875A-62F7723F6F83}" type="slidenum">
              <a:rPr lang="en-US" altLang="ja-JP" smtClean="0"/>
              <a:t>14</a:t>
            </a:fld>
            <a:endParaRPr kumimoji="1" lang="ja-JP" altLang="en-US"/>
          </a:p>
        </p:txBody>
      </p:sp>
    </p:spTree>
    <p:extLst>
      <p:ext uri="{BB962C8B-B14F-4D97-AF65-F5344CB8AC3E}">
        <p14:creationId xmlns:p14="http://schemas.microsoft.com/office/powerpoint/2010/main" val="29620690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Topic:</a:t>
            </a:r>
            <a:r>
              <a:rPr kumimoji="1" lang="ja-JP" altLang="en-US" sz="1200"/>
              <a:t>海外フィールドワークと研究データ管理</a:t>
            </a:r>
            <a:endParaRPr lang="en-US" altLang="ja-JP" sz="1200" dirty="0"/>
          </a:p>
          <a:p>
            <a:endParaRPr lang="en-US" altLang="ja-JP" sz="1200" u="none" strike="noStrike" dirty="0">
              <a:solidFill>
                <a:srgbClr val="000000"/>
              </a:solidFill>
              <a:effectLst/>
            </a:endParaRPr>
          </a:p>
          <a:p>
            <a:r>
              <a:rPr lang="en-US" altLang="ja-JP" sz="1200" u="none" strike="noStrike" dirty="0">
                <a:solidFill>
                  <a:srgbClr val="000000"/>
                </a:solidFill>
                <a:effectLst/>
              </a:rPr>
              <a:t>```text</a:t>
            </a:r>
            <a:endParaRPr lang="en-US" altLang="ja-JP" dirty="0"/>
          </a:p>
          <a:p>
            <a:r>
              <a:rPr kumimoji="1" lang="ja-JP" altLang="en-US"/>
              <a:t>こちらは参照資料です。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1200" u="none" strike="noStrike" dirty="0">
                <a:solidFill>
                  <a:srgbClr val="000000"/>
                </a:solidFill>
                <a:effectLst/>
              </a:rPr>
              <a:t>```description</a:t>
            </a:r>
          </a:p>
          <a:p>
            <a:r>
              <a:rPr lang="ja-JP" altLang="en-US" sz="1200" u="none" strike="noStrike">
                <a:solidFill>
                  <a:srgbClr val="000000"/>
                </a:solidFill>
                <a:effectLst/>
              </a:rPr>
              <a:t>こちらは</a:t>
            </a:r>
            <a:r>
              <a:rPr kumimoji="1" lang="ja-JP" altLang="en-US"/>
              <a:t>参照</a:t>
            </a:r>
            <a:r>
              <a:rPr lang="ja-JP" altLang="en-US" sz="1200" u="none" strike="noStrike">
                <a:solidFill>
                  <a:srgbClr val="000000"/>
                </a:solidFill>
                <a:effectLst/>
              </a:rPr>
              <a:t>資料です。</a:t>
            </a:r>
            <a:endParaRPr lang="en-US" altLang="ja-JP" sz="12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u="none" strike="noStrike" dirty="0">
                <a:solidFill>
                  <a:srgbClr val="000000"/>
                </a:solidFill>
                <a:effectLst/>
              </a:rPr>
              <a:t>```</a:t>
            </a:r>
            <a:endParaRPr kumimoji="1" lang="en-US" altLang="ja-JP" dirty="0"/>
          </a:p>
          <a:p>
            <a:endParaRPr kumimoji="1" lang="ja-JP" altLang="en-US"/>
          </a:p>
        </p:txBody>
      </p:sp>
      <p:sp>
        <p:nvSpPr>
          <p:cNvPr id="4" name="スライド番号プレースホルダー 3"/>
          <p:cNvSpPr>
            <a:spLocks noGrp="1"/>
          </p:cNvSpPr>
          <p:nvPr>
            <p:ph type="sldNum" sz="quarter" idx="5"/>
          </p:nvPr>
        </p:nvSpPr>
        <p:spPr/>
        <p:txBody>
          <a:bodyPr/>
          <a:lstStyle/>
          <a:p>
            <a:fld id="{D79F3A23-2D25-9F49-875A-62F7723F6F83}" type="slidenum">
              <a:rPr lang="en-US" altLang="ja-JP"/>
              <a:t>15</a:t>
            </a:fld>
            <a:endParaRPr kumimoji="1" lang="ja-JP" altLang="en-US"/>
          </a:p>
        </p:txBody>
      </p:sp>
    </p:spTree>
    <p:extLst>
      <p:ext uri="{BB962C8B-B14F-4D97-AF65-F5344CB8AC3E}">
        <p14:creationId xmlns:p14="http://schemas.microsoft.com/office/powerpoint/2010/main" val="1234536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1A920-F435-AAA6-6319-073F0A90B25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AAFD6B8-50AA-93A5-C656-39067AF8ADF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DDBAE4F-2296-C0E5-2DF6-19C89AE34292}"/>
              </a:ext>
            </a:extLst>
          </p:cNvPr>
          <p:cNvSpPr>
            <a:spLocks noGrp="1"/>
          </p:cNvSpPr>
          <p:nvPr>
            <p:ph type="body" idx="1"/>
          </p:nvPr>
        </p:nvSpPr>
        <p:spPr/>
        <p:txBody>
          <a:bodyPr/>
          <a:lstStyle/>
          <a:p>
            <a:r>
              <a:rPr kumimoji="1" lang="en-US" altLang="ja-JP" dirty="0"/>
              <a:t>Topic:</a:t>
            </a:r>
            <a:r>
              <a:rPr kumimoji="1" lang="ja-JP" altLang="en-US"/>
              <a:t>オープンサイエンスと</a:t>
            </a:r>
            <a:r>
              <a:rPr kumimoji="1" lang="ja-JP" altLang="en-US" sz="1200"/>
              <a:t>エスノグラフィの研究データの特質</a:t>
            </a:r>
            <a:endParaRPr lang="en-US" altLang="ja-JP" sz="1200" dirty="0"/>
          </a:p>
          <a:p>
            <a:endParaRPr lang="en-US" altLang="ja-JP" sz="1200" u="none" strike="noStrike" dirty="0">
              <a:solidFill>
                <a:srgbClr val="000000"/>
              </a:solidFill>
              <a:effectLst/>
            </a:endParaRPr>
          </a:p>
          <a:p>
            <a:r>
              <a:rPr lang="en-US" altLang="ja-JP" sz="1200" u="none" strike="noStrike" dirty="0">
                <a:solidFill>
                  <a:srgbClr val="000000"/>
                </a:solidFill>
                <a:effectLst/>
              </a:rPr>
              <a:t>```text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研究データの活用においては、所有する情報や技術のなかから、公開する領域と秘匿する領域をきちんと決める、オープン・アンド・クローズ戦略が求められています。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endParaRPr lang="en-US" altLang="ja-JP" dirty="0"/>
          </a:p>
          <a:p>
            <a:r>
              <a:rPr kumimoji="1" lang="ja-JP" altLang="en-US" dirty="0"/>
              <a:t>オープンサイエンスとは、こうした</a:t>
            </a:r>
            <a:r>
              <a:rPr lang="ja-JP" altLang="en-US" dirty="0"/>
              <a:t>オープン・アンド・クローズ戦略のもと、</a:t>
            </a:r>
            <a:r>
              <a:rPr lang="en-US" altLang="ja-JP" dirty="0"/>
              <a:t>ICT</a:t>
            </a:r>
            <a:r>
              <a:rPr lang="ja-JP" altLang="en-US" dirty="0"/>
              <a:t>の活用により研究成果の共有・公開を進め、研究の加速化や、新たな知識の創造などを促す取り組みです。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en-US" dirty="0"/>
              <a:t>公的資金による研究開発過程で生まれたデータは、</a:t>
            </a:r>
            <a:r>
              <a:rPr lang="en-US" altLang="ja-JP" dirty="0"/>
              <a:t>(</a:t>
            </a:r>
            <a:r>
              <a:rPr lang="ja-JP" altLang="en-US" dirty="0"/>
              <a:t>広く</a:t>
            </a:r>
            <a:r>
              <a:rPr lang="en-US" altLang="ja-JP" dirty="0"/>
              <a:t>)</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[kana:"</a:t>
            </a:r>
            <a:r>
              <a:rPr lang="ja-JP" altLang="ja-JP"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ヒ</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ja-JP"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ロク</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en-US" altLang="ja-JP" sz="12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  </a:t>
            </a:r>
            <a:r>
              <a:rPr lang="ja-JP" altLang="en-US" dirty="0"/>
              <a:t>還元されるべきである、という考え方にもとづいています。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endParaRPr kumimoji="1" lang="en-US" altLang="ja-JP" dirty="0"/>
          </a:p>
          <a:p>
            <a:r>
              <a:rPr kumimoji="1" lang="ja-JP" altLang="en-US" dirty="0"/>
              <a:t>オープンサイエンスの取り組みを適切に進めるためには、</a:t>
            </a:r>
            <a:r>
              <a:rPr lang="ja-JP" altLang="en-US" dirty="0"/>
              <a:t>研究分野ごとの特性に配慮した、公開、共有、非公開、非共有、限定の判断が重要になります。</a:t>
            </a:r>
            <a:endParaRPr lang="en-US" altLang="ja-JP" sz="1200" u="none" strike="noStrike" dirty="0">
              <a:solidFill>
                <a:srgbClr val="000000"/>
              </a:solidFill>
              <a:effectLst/>
            </a:endParaRPr>
          </a:p>
          <a:p>
            <a:endParaRPr lang="en-US" altLang="ja-JP" sz="12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1200" u="none" strike="noStrike" dirty="0">
                <a:solidFill>
                  <a:srgbClr val="000000"/>
                </a:solidFill>
                <a:effectLst/>
              </a:rPr>
              <a:t>```description</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オープンサイエンスは、公的資金による研究開発過程で生まれたデータは広く還元されるべきである、という考え方にもとづいています。ただし</a:t>
            </a:r>
            <a:r>
              <a:rPr kumimoji="1" lang="ja-JP" altLang="en-US"/>
              <a:t>オープンサイエンスの取り組みを適切に進めるためには、</a:t>
            </a:r>
            <a:r>
              <a:rPr lang="ja-JP" altLang="en-US"/>
              <a:t>研究分野ごとの特性に配慮した公開、共有、非公開、非共有、限定の判断が重要になります。これは、所有する情報や技術のなかで公開する領域と秘匿する領域をきちんと決めて研究データを活用するやり方で、オープン・アンド・クローズ戦略と呼ばれています。</a:t>
            </a:r>
            <a:r>
              <a:rPr kumimoji="1" lang="ja-JP" altLang="en-US"/>
              <a:t>オープンサイエンス</a:t>
            </a:r>
            <a:r>
              <a:rPr kumimoji="1" lang="ja-JP" altLang="en-US" dirty="0"/>
              <a:t>とは、こうした</a:t>
            </a:r>
            <a:r>
              <a:rPr lang="ja-JP" altLang="en-US" dirty="0"/>
              <a:t>オープン・アンド・クローズ戦略のもとで、</a:t>
            </a:r>
            <a:r>
              <a:rPr lang="en-US" altLang="ja-JP" dirty="0"/>
              <a:t>ICT</a:t>
            </a:r>
            <a:r>
              <a:rPr lang="ja-JP" altLang="en-US" dirty="0"/>
              <a:t>の活用により、研究成果の共有・公開を進め、研究の加速化や新たな知識の創造など</a:t>
            </a:r>
            <a:r>
              <a:rPr lang="ja-JP" altLang="en-US"/>
              <a:t>を促す取組みです。オープンサイエンスについて詳しくは本学の下記教材もご覧ください。（リンク）</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u="none" strike="noStrike" dirty="0">
                <a:solidFill>
                  <a:srgbClr val="000000"/>
                </a:solidFill>
                <a:effectLst/>
              </a:rPr>
              <a:t>```</a:t>
            </a:r>
          </a:p>
          <a:p>
            <a:endParaRPr kumimoji="1" lang="ja-JP" altLang="en-US" dirty="0"/>
          </a:p>
        </p:txBody>
      </p:sp>
      <p:sp>
        <p:nvSpPr>
          <p:cNvPr id="4" name="スライド番号プレースホルダー 3">
            <a:extLst>
              <a:ext uri="{FF2B5EF4-FFF2-40B4-BE49-F238E27FC236}">
                <a16:creationId xmlns:a16="http://schemas.microsoft.com/office/drawing/2014/main" id="{0FB212E2-440C-3262-C023-87CD130ABA2F}"/>
              </a:ext>
            </a:extLst>
          </p:cNvPr>
          <p:cNvSpPr>
            <a:spLocks noGrp="1"/>
          </p:cNvSpPr>
          <p:nvPr>
            <p:ph type="sldNum" sz="quarter" idx="5"/>
          </p:nvPr>
        </p:nvSpPr>
        <p:spPr/>
        <p:txBody>
          <a:bodyPr/>
          <a:lstStyle/>
          <a:p>
            <a:fld id="{D79F3A23-2D25-9F49-875A-62F7723F6F83}" type="slidenum">
              <a:rPr lang="en-US" altLang="ja-JP" smtClean="0"/>
              <a:t>2</a:t>
            </a:fld>
            <a:endParaRPr kumimoji="1" lang="ja-JP" altLang="en-US"/>
          </a:p>
        </p:txBody>
      </p:sp>
    </p:spTree>
    <p:extLst>
      <p:ext uri="{BB962C8B-B14F-4D97-AF65-F5344CB8AC3E}">
        <p14:creationId xmlns:p14="http://schemas.microsoft.com/office/powerpoint/2010/main" val="13180888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Topic:</a:t>
            </a:r>
            <a:r>
              <a:rPr kumimoji="1" lang="ja-JP" altLang="en-US"/>
              <a:t>オープンサイエンスと</a:t>
            </a:r>
            <a:r>
              <a:rPr kumimoji="1" lang="ja-JP" altLang="en-US" sz="1200"/>
              <a:t>エスノグラフィの研究データの特質</a:t>
            </a:r>
            <a:endParaRPr lang="en-US" altLang="ja-JP" sz="1200" dirty="0"/>
          </a:p>
          <a:p>
            <a:endParaRPr lang="en-US" altLang="ja-JP" sz="1200" u="none" strike="noStrike" dirty="0">
              <a:solidFill>
                <a:srgbClr val="000000"/>
              </a:solidFill>
              <a:effectLst/>
            </a:endParaRPr>
          </a:p>
          <a:p>
            <a:r>
              <a:rPr lang="en-US" altLang="ja-JP" sz="1200" u="none" strike="noStrike" dirty="0">
                <a:solidFill>
                  <a:srgbClr val="000000"/>
                </a:solidFill>
                <a:effectLst/>
              </a:rPr>
              <a:t>```text</a:t>
            </a:r>
            <a:endParaRPr lang="en-US" altLang="ja-JP" dirty="0">
              <a:effectLst/>
            </a:endParaRPr>
          </a:p>
          <a:p>
            <a:r>
              <a:rPr lang="ja-JP" altLang="en-US" dirty="0">
                <a:effectLst/>
              </a:rPr>
              <a:t>エスノグラフィーを含む質的研究のデータは、調査協力者に関する、広範な個人情報を含むことが多いです。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en-US" dirty="0">
                <a:effectLst/>
              </a:rPr>
              <a:t>その人の価値観や信条、さらにはコミュニティーの文化的知識など、公開に際して注意が必要なジョウホウが含まれます。特に、調査協力者が社会的に脆弱な集団に属する場合、細心の配慮が求められます。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endParaRPr lang="ja-JP" altLang="en-US" dirty="0">
              <a:effectLst/>
            </a:endParaRPr>
          </a:p>
          <a:p>
            <a:r>
              <a:rPr lang="ja-JP" altLang="en-US" dirty="0">
                <a:effectLst/>
              </a:rPr>
              <a:t>心理学や計量社会学などの社会科学分野で扱われる「データセット」とは異なり、</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[break:"0.1s"]</a:t>
            </a:r>
            <a:r>
              <a:rPr lang="ja-JP" altLang="en-US" dirty="0">
                <a:effectLst/>
              </a:rPr>
              <a:t>エスノグラフィーのデータは、収集段階で個人情報を除去したり、分析後にただちに破棄したりするものではありません。</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en-US" dirty="0">
                <a:effectLst/>
              </a:rPr>
              <a:t>むしろ、データの文脈や背景を理解するために、詳細な情報を保持することが求められます。このため、エスノグラフィーの研究データの管理や公開に際しては、特別</a:t>
            </a:r>
            <a:r>
              <a:rPr lang="ja-JP" altLang="en-US">
                <a:effectLst/>
              </a:rPr>
              <a:t>な倫理的配慮</a:t>
            </a:r>
            <a:r>
              <a:rPr lang="ja-JP" altLang="en-US" dirty="0">
                <a:effectLst/>
              </a:rPr>
              <a:t>と慎重な判断が不可欠です。</a:t>
            </a:r>
            <a:endParaRPr lang="en-US" altLang="ja-JP" dirty="0">
              <a:effectLst/>
            </a:endParaRPr>
          </a:p>
          <a:p>
            <a:endParaRPr lang="en-US" altLang="ja-JP" sz="12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1200" u="none" strike="noStrike" dirty="0">
                <a:solidFill>
                  <a:srgbClr val="000000"/>
                </a:solidFill>
                <a:effectLst/>
              </a:rPr>
              <a:t>```description</a:t>
            </a:r>
          </a:p>
          <a:p>
            <a:r>
              <a:rPr lang="ja-JP" altLang="en-US">
                <a:effectLst/>
              </a:rPr>
              <a:t>エスノグラフィの研究データの管理や公開に際しては、特別な倫理的な配慮と慎重な判断が不可欠です。エスノグラフィ</a:t>
            </a:r>
            <a:r>
              <a:rPr lang="ja-JP" altLang="en-US" dirty="0">
                <a:effectLst/>
              </a:rPr>
              <a:t>を含む質的研究のデータは、調査協力者に関する広範な個人情報を含むことが多く、その人の価値観や</a:t>
            </a:r>
            <a:r>
              <a:rPr lang="ja-JP" altLang="en-US">
                <a:effectLst/>
              </a:rPr>
              <a:t>信条、エスニック・アイデンティティ意識、コミュニティ</a:t>
            </a:r>
            <a:r>
              <a:rPr lang="ja-JP" altLang="en-US" dirty="0">
                <a:effectLst/>
              </a:rPr>
              <a:t>の</a:t>
            </a:r>
            <a:r>
              <a:rPr lang="ja-JP" altLang="en-US">
                <a:effectLst/>
              </a:rPr>
              <a:t>文化的知識、さらには病歴や障害など、慎重な取り扱いが</a:t>
            </a:r>
            <a:r>
              <a:rPr lang="ja-JP" altLang="en-US" dirty="0">
                <a:effectLst/>
              </a:rPr>
              <a:t>必要な情報が含まれます。特に、調査協力者が社会的に脆弱な集団に属する場合、細心の配慮が求められます。</a:t>
            </a:r>
          </a:p>
          <a:p>
            <a:r>
              <a:rPr lang="ja-JP" altLang="en-US" dirty="0">
                <a:effectLst/>
              </a:rPr>
              <a:t>心理学や計量社会学などの社会科学分野で扱われる「データセット」とは異なり、エスノグラフィのデータは収集段階で個人情報を除去したり、分析後にただちに破棄したりするものではありません。むしろ、データの文脈や背景を理解するために、詳細な情報を保持することが</a:t>
            </a:r>
            <a:r>
              <a:rPr lang="ja-JP" altLang="en-US">
                <a:effectLst/>
              </a:rPr>
              <a:t>求められます。</a:t>
            </a:r>
            <a:endParaRPr lang="en-US" altLang="ja-JP"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u="none" strike="noStrike" dirty="0">
                <a:solidFill>
                  <a:srgbClr val="000000"/>
                </a:solidFill>
                <a:effectLst/>
              </a:rPr>
              <a:t>```</a:t>
            </a:r>
            <a:endParaRPr kumimoji="1" lang="en-US" altLang="ja-JP" dirty="0"/>
          </a:p>
          <a:p>
            <a:endParaRPr lang="ja-JP" altLang="en-US" dirty="0">
              <a:effectLst/>
            </a:endParaRPr>
          </a:p>
        </p:txBody>
      </p:sp>
      <p:sp>
        <p:nvSpPr>
          <p:cNvPr id="4" name="スライド番号プレースホルダー 3"/>
          <p:cNvSpPr>
            <a:spLocks noGrp="1"/>
          </p:cNvSpPr>
          <p:nvPr>
            <p:ph type="sldNum" sz="quarter" idx="5"/>
          </p:nvPr>
        </p:nvSpPr>
        <p:spPr/>
        <p:txBody>
          <a:bodyPr/>
          <a:lstStyle/>
          <a:p>
            <a:fld id="{D79F3A23-2D25-9F49-875A-62F7723F6F83}" type="slidenum">
              <a:rPr lang="en-US" altLang="ja-JP" smtClean="0"/>
              <a:t>3</a:t>
            </a:fld>
            <a:endParaRPr kumimoji="1" lang="ja-JP" altLang="en-US"/>
          </a:p>
        </p:txBody>
      </p:sp>
    </p:spTree>
    <p:extLst>
      <p:ext uri="{BB962C8B-B14F-4D97-AF65-F5344CB8AC3E}">
        <p14:creationId xmlns:p14="http://schemas.microsoft.com/office/powerpoint/2010/main" val="1533818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Topic:</a:t>
            </a:r>
            <a:r>
              <a:rPr kumimoji="1" lang="ja-JP" altLang="en-US" sz="1200"/>
              <a:t>研究データの特質と倫理</a:t>
            </a:r>
            <a:endParaRPr lang="en-US" altLang="ja-JP" sz="1200" dirty="0"/>
          </a:p>
          <a:p>
            <a:endParaRPr lang="en-US" altLang="ja-JP" sz="1200" u="none" strike="noStrike" dirty="0">
              <a:solidFill>
                <a:srgbClr val="000000"/>
              </a:solidFill>
              <a:effectLst/>
            </a:endParaRPr>
          </a:p>
          <a:p>
            <a:r>
              <a:rPr lang="en-US" altLang="ja-JP" sz="1200" u="none" strike="noStrike" dirty="0">
                <a:solidFill>
                  <a:srgbClr val="000000"/>
                </a:solidFill>
                <a:effectLst/>
              </a:rPr>
              <a:t>```text</a:t>
            </a:r>
            <a:endParaRPr kumimoji="1" lang="en-US" altLang="ja-JP" dirty="0"/>
          </a:p>
          <a:p>
            <a:r>
              <a:rPr kumimoji="1" lang="ja-JP" altLang="en-US" dirty="0"/>
              <a:t>エスノグラフィーの研究データの、収集や公開に際しては、いくつかの倫理的考慮が必要です。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endParaRPr kumimoji="1" lang="en-US" altLang="ja-JP" dirty="0"/>
          </a:p>
          <a:p>
            <a:r>
              <a:rPr kumimoji="1" lang="ja-JP" altLang="en-US" dirty="0"/>
              <a:t>まず、データの収集や公開が、調査協力者やそのコミュニティーの権利や尊厳を侵す危険性があります。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[break:"0.1s"]</a:t>
            </a:r>
            <a:r>
              <a:rPr kumimoji="1" lang="ja-JP" altLang="en-US" dirty="0"/>
              <a:t>心理的負担や不快感を与えたり、社会関係に悪影響を及ぼすリスクも存在します。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endParaRPr kumimoji="1" lang="en-US" altLang="ja-JP" dirty="0"/>
          </a:p>
          <a:p>
            <a:endParaRPr kumimoji="1" lang="ja-JP" altLang="en-US" dirty="0"/>
          </a:p>
          <a:p>
            <a:r>
              <a:rPr kumimoji="1" lang="ja-JP" altLang="en-US" dirty="0"/>
              <a:t>また、研究データの収集や公開に伴う責任を認識しなければいけません。</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kumimoji="1" lang="ja-JP" altLang="en-US" dirty="0"/>
              <a:t>研究データの収集や公開は、調査協力者の権利が、必ず守られる範囲の中で、行われなければなりません。そのため、研究データの管理は適切に計画され、遂行される必要があります。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kumimoji="1" lang="ja-JP" altLang="en-US" dirty="0"/>
              <a:t>また、研究データの扱い方については、調査協力者に対して透明性を持って開示されるべきです。これにより、調査協力者の信頼を得るとともに、倫理的な研究が確保されます。</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1200" u="none" strike="noStrike" dirty="0">
                <a:solidFill>
                  <a:srgbClr val="000000"/>
                </a:solidFill>
                <a:effectLst/>
              </a:rPr>
              <a:t>```description</a:t>
            </a:r>
          </a:p>
          <a:p>
            <a:r>
              <a:rPr kumimoji="1" lang="ja-JP" altLang="en-US" dirty="0"/>
              <a:t>エスノグラフィの研究データの収集や公開に際しては、いくつかの倫理的考慮が必要です。</a:t>
            </a:r>
            <a:endParaRPr kumimoji="1" lang="en-US" altLang="ja-JP" dirty="0"/>
          </a:p>
          <a:p>
            <a:r>
              <a:rPr kumimoji="1" lang="ja-JP" altLang="en-US" dirty="0"/>
              <a:t>まず、調査協力者やそのコミュニティの権利や尊厳を侵す危険性があります。データの収集や公開が、心理的負担や不快感を与えたり、社会関係に悪影響を及ぼすリスクも存在します。</a:t>
            </a:r>
            <a:endParaRPr kumimoji="1" lang="en-US" altLang="ja-JP" dirty="0"/>
          </a:p>
          <a:p>
            <a:endParaRPr kumimoji="1" lang="ja-JP" altLang="en-US" dirty="0"/>
          </a:p>
          <a:p>
            <a:r>
              <a:rPr kumimoji="1" lang="ja-JP" altLang="en-US" dirty="0"/>
              <a:t>また、研究データの収集や公開に伴う責任を認識しなければいけません。研究データの収集や公開は、調査協力者の権利が必ず守られる範囲内で行われなければなりません。そのため、研究データの管理は適切に計画され、遂行される必要があります。また、研究データの扱い方については、調査協力者に対して透明性を持って開示されるべきです。これにより、調査協力者の信頼を得るとともに、倫理的な研究が確保されます。</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u="none" strike="noStrike" dirty="0">
                <a:solidFill>
                  <a:srgbClr val="000000"/>
                </a:solidFill>
                <a:effectLst/>
              </a:rPr>
              <a:t>```</a:t>
            </a:r>
            <a:endParaRPr kumimoji="1" lang="en-US" altLang="ja-JP" dirty="0"/>
          </a:p>
          <a:p>
            <a:endParaRPr kumimoji="1" lang="ja-JP" altLang="en-US" dirty="0"/>
          </a:p>
          <a:p>
            <a:endParaRPr kumimoji="1" lang="ja-JP" altLang="en-US" dirty="0"/>
          </a:p>
          <a:p>
            <a:endParaRPr kumimoji="1" lang="ja-JP" altLang="en-US" dirty="0"/>
          </a:p>
          <a:p>
            <a:endParaRPr kumimoji="1" lang="ja-JP" altLang="en-US" dirty="0"/>
          </a:p>
          <a:p>
            <a:endParaRPr kumimoji="1" lang="ja-JP" altLang="en-US" dirty="0"/>
          </a:p>
        </p:txBody>
      </p:sp>
      <p:sp>
        <p:nvSpPr>
          <p:cNvPr id="4" name="スライド番号プレースホルダー 3"/>
          <p:cNvSpPr>
            <a:spLocks noGrp="1"/>
          </p:cNvSpPr>
          <p:nvPr>
            <p:ph type="sldNum" sz="quarter" idx="5"/>
          </p:nvPr>
        </p:nvSpPr>
        <p:spPr/>
        <p:txBody>
          <a:bodyPr/>
          <a:lstStyle/>
          <a:p>
            <a:fld id="{D79F3A23-2D25-9F49-875A-62F7723F6F83}" type="slidenum">
              <a:rPr lang="en-US" altLang="ja-JP" smtClean="0"/>
              <a:t>4</a:t>
            </a:fld>
            <a:endParaRPr kumimoji="1" lang="ja-JP" altLang="en-US"/>
          </a:p>
        </p:txBody>
      </p:sp>
    </p:spTree>
    <p:extLst>
      <p:ext uri="{BB962C8B-B14F-4D97-AF65-F5344CB8AC3E}">
        <p14:creationId xmlns:p14="http://schemas.microsoft.com/office/powerpoint/2010/main" val="1283700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A4501-F4F6-55F0-A4D7-701A095CDD0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88A7188-5A7E-B9C1-A092-41F87353F67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AC23601-8AF2-FA07-3845-EC5B4CA2BC27}"/>
              </a:ext>
            </a:extLst>
          </p:cNvPr>
          <p:cNvSpPr>
            <a:spLocks noGrp="1"/>
          </p:cNvSpPr>
          <p:nvPr>
            <p:ph type="body" idx="1"/>
          </p:nvPr>
        </p:nvSpPr>
        <p:spPr/>
        <p:txBody>
          <a:bodyPr/>
          <a:lstStyle/>
          <a:p>
            <a:r>
              <a:rPr kumimoji="1" lang="en-US" altLang="ja-JP" dirty="0"/>
              <a:t>Topic:</a:t>
            </a:r>
            <a:r>
              <a:rPr kumimoji="1" lang="ja-JP" altLang="en-US" sz="1200"/>
              <a:t>研究データの特質と倫理</a:t>
            </a:r>
            <a:endParaRPr lang="en-US" altLang="ja-JP" sz="1200" dirty="0"/>
          </a:p>
          <a:p>
            <a:endParaRPr lang="en-US" altLang="ja-JP" sz="1200" u="none" strike="noStrike" dirty="0">
              <a:solidFill>
                <a:srgbClr val="000000"/>
              </a:solidFill>
              <a:effectLst/>
            </a:endParaRPr>
          </a:p>
          <a:p>
            <a:r>
              <a:rPr lang="en-US" altLang="ja-JP" sz="1200" u="none" strike="noStrike" dirty="0">
                <a:solidFill>
                  <a:srgbClr val="000000"/>
                </a:solidFill>
                <a:effectLst/>
              </a:rPr>
              <a:t>```text</a:t>
            </a:r>
            <a:endParaRPr lang="en-US" altLang="ja-JP" dirty="0"/>
          </a:p>
          <a:p>
            <a:r>
              <a:rPr lang="ja-JP" altLang="en-US" dirty="0"/>
              <a:t>エスノグラフィーの研究において、データの収集や公開にともなう、説明・許可・還元の認識も重要です。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en-US" dirty="0"/>
              <a:t>まず、調査開始前や研究データ収集時には、調査協力者に対して十分な説明を行い、許可を得ることが必要です。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endParaRPr lang="ja-JP" altLang="en-US" dirty="0"/>
          </a:p>
          <a:p>
            <a:r>
              <a:rPr lang="ja-JP" altLang="en-US" dirty="0"/>
              <a:t>そして、研究者は、エスノグラフィーの研究ライフサイクルの各ステップにおいて、調査協力者への説明責任を果たすことが求められます。具体的には、現場に入る段階</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[break:"0.1s"]</a:t>
            </a:r>
            <a:r>
              <a:rPr lang="ja-JP" altLang="en-US" dirty="0"/>
              <a:t>、現場調査の段階</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[break:"0.1s"]</a:t>
            </a:r>
            <a:r>
              <a:rPr lang="ja-JP" altLang="en-US" dirty="0"/>
              <a:t>、そして成果を発表する段階で、調査協力者に対して透明性を保ち、説明を行うことが重要です。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endParaRPr lang="ja-JP" altLang="en-US" dirty="0"/>
          </a:p>
          <a:p>
            <a:endParaRPr lang="ja-JP" altLang="en-US" dirty="0"/>
          </a:p>
          <a:p>
            <a:r>
              <a:rPr lang="ja-JP" altLang="en-US" dirty="0"/>
              <a:t>さらに、研究データや研究成果を調査協力者に還元することも重要です。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en-US" dirty="0"/>
              <a:t>還元の方法や内容は現場ごとに異なり、多様なアプローチが求められます。特に、現地の人々が多様な言語体系を持つ場合、データ還元の難しさが増すことがあります。このような場合には、現地の文化や言語に配慮した還元方法を工夫する必要があります。</a:t>
            </a:r>
            <a:endParaRPr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1200" u="none" strike="noStrike" dirty="0">
                <a:solidFill>
                  <a:srgbClr val="000000"/>
                </a:solidFill>
                <a:effectLst/>
              </a:rPr>
              <a:t>```description</a:t>
            </a:r>
          </a:p>
          <a:p>
            <a:r>
              <a:rPr lang="ja-JP" altLang="en-US" dirty="0"/>
              <a:t>エスノグラフィの研究において、データの収集や公開にともなう、説明・許可・還元の認識も重要です。まず、調査開始前や研究データ収集時には、調査協力者に対して十分な説明を行い、許可を得ることが必要です。</a:t>
            </a:r>
          </a:p>
          <a:p>
            <a:r>
              <a:rPr lang="ja-JP" altLang="en-US" dirty="0"/>
              <a:t>そして、研究者は、エスノグラフィの研究ライフサイクルの各ステップにおいて、調査協力者への説明責任を果たすことが求められます。具体的には、現場に入る段階、現場調査の段階、そして成果を発表する段階で、調査協力者に対して透明性を保ち、説明を行うことが重要です。</a:t>
            </a:r>
          </a:p>
          <a:p>
            <a:endParaRPr lang="ja-JP" altLang="en-US" dirty="0"/>
          </a:p>
          <a:p>
            <a:r>
              <a:rPr lang="ja-JP" altLang="en-US" dirty="0"/>
              <a:t>さらに、研究データや研究成果を調査協力者に還元することも重要です。還元の方法や内容は現場ごとに異なり、多様なアプローチが求められます。特に、現地の人々が多様な言語体系を持つ場合、データ還元の難しさが増すことがあります。このような場合には、現地の文化や言語に配慮した還元方法を工夫する必要があります。</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u="none" strike="noStrike" dirty="0">
                <a:solidFill>
                  <a:srgbClr val="000000"/>
                </a:solidFill>
                <a:effectLst/>
              </a:rPr>
              <a:t>```</a:t>
            </a:r>
            <a:endParaRPr kumimoji="1" lang="en-US" altLang="ja-JP" dirty="0"/>
          </a:p>
          <a:p>
            <a:endParaRPr lang="ja-JP" altLang="en-US" dirty="0"/>
          </a:p>
        </p:txBody>
      </p:sp>
      <p:sp>
        <p:nvSpPr>
          <p:cNvPr id="4" name="スライド番号プレースホルダー 3">
            <a:extLst>
              <a:ext uri="{FF2B5EF4-FFF2-40B4-BE49-F238E27FC236}">
                <a16:creationId xmlns:a16="http://schemas.microsoft.com/office/drawing/2014/main" id="{EC9BECCD-0DCF-802A-4077-4177AF7CD847}"/>
              </a:ext>
            </a:extLst>
          </p:cNvPr>
          <p:cNvSpPr>
            <a:spLocks noGrp="1"/>
          </p:cNvSpPr>
          <p:nvPr>
            <p:ph type="sldNum" sz="quarter" idx="5"/>
          </p:nvPr>
        </p:nvSpPr>
        <p:spPr/>
        <p:txBody>
          <a:bodyPr/>
          <a:lstStyle/>
          <a:p>
            <a:fld id="{D79F3A23-2D25-9F49-875A-62F7723F6F83}" type="slidenum">
              <a:rPr lang="en-US" altLang="ja-JP" smtClean="0"/>
              <a:t>5</a:t>
            </a:fld>
            <a:endParaRPr kumimoji="1" lang="ja-JP" altLang="en-US"/>
          </a:p>
        </p:txBody>
      </p:sp>
    </p:spTree>
    <p:extLst>
      <p:ext uri="{BB962C8B-B14F-4D97-AF65-F5344CB8AC3E}">
        <p14:creationId xmlns:p14="http://schemas.microsoft.com/office/powerpoint/2010/main" val="24019416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Topic:</a:t>
            </a:r>
            <a:r>
              <a:rPr kumimoji="1" lang="ja-JP" altLang="en-US" sz="1200"/>
              <a:t>研究データの特質と倫理</a:t>
            </a:r>
            <a:endParaRPr lang="en-US" altLang="ja-JP" sz="1200" dirty="0"/>
          </a:p>
          <a:p>
            <a:endParaRPr lang="en-US" altLang="ja-JP" sz="1200" u="none" strike="noStrike" dirty="0">
              <a:solidFill>
                <a:srgbClr val="000000"/>
              </a:solidFill>
              <a:effectLst/>
            </a:endParaRPr>
          </a:p>
          <a:p>
            <a:r>
              <a:rPr lang="en-US" altLang="ja-JP" sz="1200" u="none" strike="noStrike" dirty="0">
                <a:solidFill>
                  <a:srgbClr val="000000"/>
                </a:solidFill>
                <a:effectLst/>
              </a:rPr>
              <a:t>```text</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フィールドワークの計画を作成することが、エスノグラフィーの研究ライフサイクルの最初のステップです。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en-US" dirty="0"/>
              <a:t>また、エスノグラフィーの研究データの特質に即した、適切な管理計画を立てることも重要です。データの収集、保存、公開に関する具体的な方針を明確にし、倫理的な配慮を徹底することで、研究の信頼性と透明性を高めることができます。</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1200" u="none" strike="noStrike" dirty="0">
                <a:solidFill>
                  <a:srgbClr val="000000"/>
                </a:solidFill>
                <a:effectLst/>
              </a:rPr>
              <a:t>```description</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エスノグラフィの研究ライフサイクルの最初のステップでは、フィールドワークの</a:t>
            </a:r>
            <a:r>
              <a:rPr lang="ja-JP" altLang="en-US"/>
              <a:t>計画を作成します。また、エスノグラフィの研究データの特質に即した適切な管理計画を立てることも重要です。データの収集、保存、公開に関する具体的な方針を明確にし、倫理的な配慮を徹底することで、研究の信頼性と透明性を高めることができます。</a:t>
            </a:r>
          </a:p>
          <a:p>
            <a:endParaRPr lang="ja-JP"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u="none" strike="noStrike" dirty="0">
                <a:solidFill>
                  <a:srgbClr val="000000"/>
                </a:solidFill>
                <a:effectLst/>
              </a:rPr>
              <a:t>```</a:t>
            </a:r>
            <a:endParaRPr kumimoji="1" lang="en-US" altLang="ja-JP" dirty="0"/>
          </a:p>
          <a:p>
            <a:endParaRPr lang="ja-JP" altLang="en-US" dirty="0"/>
          </a:p>
          <a:p>
            <a:endParaRPr lang="ja-JP" altLang="en-US" dirty="0"/>
          </a:p>
          <a:p>
            <a:endParaRPr lang="ja-JP" altLang="en-US" dirty="0"/>
          </a:p>
          <a:p>
            <a:endParaRPr lang="ja-JP" altLang="en-US" dirty="0"/>
          </a:p>
          <a:p>
            <a:endParaRPr lang="ja-JP" altLang="en-US" dirty="0"/>
          </a:p>
        </p:txBody>
      </p:sp>
      <p:sp>
        <p:nvSpPr>
          <p:cNvPr id="4" name="スライド番号プレースホルダー 3"/>
          <p:cNvSpPr>
            <a:spLocks noGrp="1"/>
          </p:cNvSpPr>
          <p:nvPr>
            <p:ph type="sldNum" sz="quarter" idx="5"/>
          </p:nvPr>
        </p:nvSpPr>
        <p:spPr/>
        <p:txBody>
          <a:bodyPr/>
          <a:lstStyle/>
          <a:p>
            <a:fld id="{D79F3A23-2D25-9F49-875A-62F7723F6F83}" type="slidenum">
              <a:rPr lang="en-US" altLang="ja-JP" smtClean="0"/>
              <a:t>6</a:t>
            </a:fld>
            <a:endParaRPr kumimoji="1" lang="ja-JP" altLang="en-US"/>
          </a:p>
        </p:txBody>
      </p:sp>
    </p:spTree>
    <p:extLst>
      <p:ext uri="{BB962C8B-B14F-4D97-AF65-F5344CB8AC3E}">
        <p14:creationId xmlns:p14="http://schemas.microsoft.com/office/powerpoint/2010/main" val="31798722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376DC-104F-7FAF-87CB-45FFB266651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D6AF275-A19C-8F1C-3EA2-1638507F0BD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96D05FA-3C02-7F43-B0D5-9490994A4184}"/>
              </a:ext>
            </a:extLst>
          </p:cNvPr>
          <p:cNvSpPr>
            <a:spLocks noGrp="1"/>
          </p:cNvSpPr>
          <p:nvPr>
            <p:ph type="body" idx="1"/>
          </p:nvPr>
        </p:nvSpPr>
        <p:spPr/>
        <p:txBody>
          <a:bodyPr/>
          <a:lstStyle/>
          <a:p>
            <a:r>
              <a:rPr kumimoji="1" lang="en-US" altLang="ja-JP" dirty="0"/>
              <a:t>Topic:</a:t>
            </a:r>
            <a:r>
              <a:rPr kumimoji="1" lang="ja-JP" altLang="en-US" sz="1200"/>
              <a:t>研究データの特質と倫理</a:t>
            </a:r>
            <a:endParaRPr lang="en-US" altLang="ja-JP" sz="1200" dirty="0"/>
          </a:p>
          <a:p>
            <a:endParaRPr lang="en-US" altLang="ja-JP" sz="1200" u="none" strike="noStrike" dirty="0">
              <a:solidFill>
                <a:srgbClr val="000000"/>
              </a:solidFill>
              <a:effectLst/>
            </a:endParaRPr>
          </a:p>
          <a:p>
            <a:r>
              <a:rPr lang="en-US" altLang="ja-JP" sz="1200" u="none" strike="noStrike" dirty="0">
                <a:solidFill>
                  <a:srgbClr val="000000"/>
                </a:solidFill>
                <a:effectLst/>
              </a:rPr>
              <a:t>```text</a:t>
            </a:r>
            <a:endParaRPr lang="en-US" altLang="ja-JP" dirty="0"/>
          </a:p>
          <a:p>
            <a:r>
              <a:rPr lang="ja-JP" altLang="en-US" dirty="0"/>
              <a:t>立てた計画に沿って、必ず研究倫理委員会に申請して許認可をえましょう。これは、研究の倫理的側面を確保し、調査協力者の権利を守るための、基本的な手続き</a:t>
            </a:r>
            <a:r>
              <a:rPr lang="ja-JP" altLang="en-US"/>
              <a:t>です。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en-US" dirty="0"/>
              <a:t>人間科学研究科の、社会学人間学系の研究倫理審査は、毎月実施されています。期限と提出物を確認し、指導教員と相談</a:t>
            </a:r>
            <a:r>
              <a:rPr lang="ja-JP" altLang="en-US"/>
              <a:t>して提出しましょう。</a:t>
            </a:r>
            <a:endPar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u="none" strike="noStrike" dirty="0">
                <a:solidFill>
                  <a:srgbClr val="000000"/>
                </a:solidFill>
                <a:effectLst/>
              </a:rPr>
              <a:t>```</a:t>
            </a:r>
            <a:endParaRPr kumimoji="1" lang="en-US" altLang="ja-JP" dirty="0"/>
          </a:p>
          <a:p>
            <a:endParaRPr lang="ja-JP" alt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1200" u="none" strike="noStrike" dirty="0">
                <a:solidFill>
                  <a:srgbClr val="000000"/>
                </a:solidFill>
                <a:effectLst/>
              </a:rPr>
              <a:t>```description</a:t>
            </a:r>
          </a:p>
          <a:p>
            <a:r>
              <a:rPr lang="ja-JP" altLang="en-US"/>
              <a:t>合わせて、必ず研究</a:t>
            </a:r>
            <a:r>
              <a:rPr lang="ja-JP" altLang="en-US" dirty="0"/>
              <a:t>倫理委員会に申請して</a:t>
            </a:r>
            <a:r>
              <a:rPr lang="ja-JP" altLang="en-US"/>
              <a:t>許認可を得ましょう。</a:t>
            </a:r>
            <a:r>
              <a:rPr lang="ja-JP" altLang="en-US" dirty="0"/>
              <a:t>これは、研究の倫理的側面を確保し、調査協力者の権利を守るための基本的な手続き</a:t>
            </a:r>
            <a:r>
              <a:rPr lang="ja-JP" altLang="en-US"/>
              <a:t>です。</a:t>
            </a:r>
            <a:endParaRPr lang="ja-JP" altLang="en-US" dirty="0"/>
          </a:p>
          <a:p>
            <a:r>
              <a:rPr lang="ja-JP" altLang="en-US" dirty="0"/>
              <a:t>人間科学研究科の社会学人間学系の研究倫理審査は毎月実施されています。期限と提出物を確認し、指導教員と相談して提出することが必要</a:t>
            </a:r>
            <a:r>
              <a:rPr lang="ja-JP" altLang="en-US"/>
              <a:t>です。</a:t>
            </a:r>
            <a:endParaRPr lang="ja-JP"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u="none" strike="noStrike" dirty="0">
                <a:solidFill>
                  <a:srgbClr val="000000"/>
                </a:solidFill>
                <a:effectLst/>
              </a:rPr>
              <a:t>```</a:t>
            </a:r>
            <a:endParaRPr kumimoji="1" lang="en-US" altLang="ja-JP" dirty="0"/>
          </a:p>
          <a:p>
            <a:endParaRPr lang="ja-JP" altLang="en-US" dirty="0"/>
          </a:p>
          <a:p>
            <a:endParaRPr lang="ja-JP" altLang="en-US" dirty="0"/>
          </a:p>
          <a:p>
            <a:endParaRPr lang="ja-JP" altLang="en-US" dirty="0"/>
          </a:p>
          <a:p>
            <a:endParaRPr lang="ja-JP" altLang="en-US" dirty="0"/>
          </a:p>
          <a:p>
            <a:endParaRPr lang="ja-JP" altLang="en-US" dirty="0"/>
          </a:p>
        </p:txBody>
      </p:sp>
      <p:sp>
        <p:nvSpPr>
          <p:cNvPr id="4" name="スライド番号プレースホルダー 3">
            <a:extLst>
              <a:ext uri="{FF2B5EF4-FFF2-40B4-BE49-F238E27FC236}">
                <a16:creationId xmlns:a16="http://schemas.microsoft.com/office/drawing/2014/main" id="{CF3CD6AB-04E8-F724-46AE-936089D2565A}"/>
              </a:ext>
            </a:extLst>
          </p:cNvPr>
          <p:cNvSpPr>
            <a:spLocks noGrp="1"/>
          </p:cNvSpPr>
          <p:nvPr>
            <p:ph type="sldNum" sz="quarter" idx="5"/>
          </p:nvPr>
        </p:nvSpPr>
        <p:spPr/>
        <p:txBody>
          <a:bodyPr/>
          <a:lstStyle/>
          <a:p>
            <a:fld id="{D79F3A23-2D25-9F49-875A-62F7723F6F83}" type="slidenum">
              <a:rPr lang="en-US" altLang="ja-JP" smtClean="0"/>
              <a:t>7</a:t>
            </a:fld>
            <a:endParaRPr kumimoji="1" lang="ja-JP" altLang="en-US"/>
          </a:p>
        </p:txBody>
      </p:sp>
    </p:spTree>
    <p:extLst>
      <p:ext uri="{BB962C8B-B14F-4D97-AF65-F5344CB8AC3E}">
        <p14:creationId xmlns:p14="http://schemas.microsoft.com/office/powerpoint/2010/main" val="37089471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Topic:</a:t>
            </a:r>
            <a:r>
              <a:rPr kumimoji="1" lang="ja-JP" altLang="en-US" sz="1200"/>
              <a:t>研究データの特質と管理計画</a:t>
            </a:r>
            <a:endParaRPr lang="en-US" altLang="ja-JP" sz="1200" dirty="0"/>
          </a:p>
          <a:p>
            <a:endParaRPr lang="en-US" altLang="ja-JP" sz="1200" u="none" strike="noStrike" dirty="0">
              <a:solidFill>
                <a:srgbClr val="000000"/>
              </a:solidFill>
              <a:effectLst/>
            </a:endParaRPr>
          </a:p>
          <a:p>
            <a:r>
              <a:rPr lang="en-US" altLang="ja-JP" sz="1200" u="none" strike="noStrike" dirty="0">
                <a:solidFill>
                  <a:srgbClr val="000000"/>
                </a:solidFill>
                <a:effectLst/>
              </a:rPr>
              <a:t>```text</a:t>
            </a:r>
            <a:endParaRPr lang="en-US" altLang="ja-JP" dirty="0"/>
          </a:p>
          <a:p>
            <a:r>
              <a:rPr kumimoji="1" lang="ja-JP" altLang="en-US"/>
              <a:t>研究倫理申請と合わせて、</a:t>
            </a:r>
            <a:r>
              <a:rPr kumimoji="1" lang="en-US" altLang="ja-JP"/>
              <a:t>(</a:t>
            </a:r>
            <a:r>
              <a:rPr kumimoji="1" lang="ja-JP" altLang="en-US"/>
              <a:t>データカンリケイカク</a:t>
            </a:r>
            <a:r>
              <a:rPr kumimoji="1" lang="en-US" altLang="ja-JP" dirty="0"/>
              <a:t>)</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[kana:"</a:t>
            </a:r>
            <a:r>
              <a:rPr lang="ja-JP" altLang="en-US"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データ</a:t>
            </a:r>
            <a:r>
              <a:rPr lang="en-US" altLang="ja-JP"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en-US"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カンリ</a:t>
            </a:r>
            <a:r>
              <a:rPr lang="en-US" altLang="ja-JP"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en-US"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ケ</a:t>
            </a:r>
            <a:r>
              <a:rPr lang="en-US" altLang="ja-JP"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en-US"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イ</a:t>
            </a:r>
            <a:r>
              <a:rPr lang="en-US" altLang="ja-JP"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en-US"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カク</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en-US" altLang="ja-JP" sz="12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  </a:t>
            </a:r>
            <a:r>
              <a:rPr kumimoji="1" lang="ja-JP" altLang="en-US"/>
              <a:t>（</a:t>
            </a:r>
            <a:r>
              <a:rPr kumimoji="1" lang="en-US" altLang="ja-JP" dirty="0"/>
              <a:t>DMP</a:t>
            </a:r>
            <a:r>
              <a:rPr kumimoji="1" lang="ja-JP" altLang="en-US"/>
              <a:t>）も作成しましょう。</a:t>
            </a:r>
            <a:r>
              <a:rPr kumimoji="1" lang="en-US" altLang="ja-JP" dirty="0"/>
              <a:t>DMP</a:t>
            </a:r>
            <a:r>
              <a:rPr kumimoji="1" lang="ja-JP" altLang="en-US" dirty="0"/>
              <a:t>の策定は、日本学術振興会の特別研究員（</a:t>
            </a:r>
            <a:r>
              <a:rPr kumimoji="1" lang="en-US" altLang="ja-JP" dirty="0"/>
              <a:t>DC one</a:t>
            </a:r>
            <a:r>
              <a:rPr kumimoji="1" lang="ja-JP" altLang="en-US" dirty="0"/>
              <a:t>、</a:t>
            </a:r>
            <a:r>
              <a:rPr kumimoji="1" lang="en-US" altLang="ja-JP" dirty="0"/>
              <a:t>DC two</a:t>
            </a:r>
            <a:r>
              <a:rPr kumimoji="1" lang="ja-JP" altLang="en-US" dirty="0"/>
              <a:t>）に採択された場合には特に重要です。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en-US"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特別研究員の</a:t>
            </a:r>
            <a:r>
              <a:rPr kumimoji="1" lang="ja-JP" altLang="en-US" dirty="0"/>
              <a:t>交付内定時には、</a:t>
            </a:r>
            <a:r>
              <a:rPr kumimoji="1" lang="en-US" altLang="ja-JP" dirty="0"/>
              <a:t>DMP</a:t>
            </a:r>
            <a:r>
              <a:rPr kumimoji="1" lang="ja-JP" altLang="en-US" dirty="0"/>
              <a:t>の作成が求められます。これは提出を意味するものではありませんが、オープン・アンド・クローズ戦略の下で、研究データを適切に管理し、研究を進めることが求められます。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endParaRPr kumimoji="1" lang="ja-JP" altLang="en-US" dirty="0"/>
          </a:p>
          <a:p>
            <a:endParaRPr kumimoji="1" lang="ja-JP" altLang="en-US" dirty="0"/>
          </a:p>
          <a:p>
            <a:r>
              <a:rPr kumimoji="1" lang="ja-JP" altLang="en-US" dirty="0"/>
              <a:t>採択されていない場合でも、</a:t>
            </a:r>
            <a:r>
              <a:rPr kumimoji="1" lang="ja-JP" altLang="en-US"/>
              <a:t>学内外の研究助成などを受けているのであれば、</a:t>
            </a:r>
            <a:r>
              <a:rPr kumimoji="1" lang="en-US" altLang="ja-JP" dirty="0"/>
              <a:t>DMP</a:t>
            </a:r>
            <a:r>
              <a:rPr kumimoji="1" lang="ja-JP" altLang="en-US" dirty="0"/>
              <a:t>の策定は重要です。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endParaRPr kumimoji="1" lang="en-US" altLang="ja-JP" dirty="0"/>
          </a:p>
          <a:p>
            <a:endParaRPr kumimoji="1" lang="en-US" altLang="ja-JP" dirty="0"/>
          </a:p>
          <a:p>
            <a:r>
              <a:rPr kumimoji="1" lang="ja-JP" altLang="en-US" dirty="0"/>
              <a:t>本学では、分野ごとの</a:t>
            </a:r>
            <a:r>
              <a:rPr kumimoji="1" lang="en-US" altLang="ja-JP" dirty="0"/>
              <a:t>DMP</a:t>
            </a:r>
            <a:r>
              <a:rPr kumimoji="1" lang="ja-JP" altLang="en-US" dirty="0"/>
              <a:t>作成の事例集を準備中です。エスノグラフィーもその中に含まれています。これを参考にすることで、研究データの管理に関する具体的な方針や手順を明確にし、研究の質と信頼性を高めることができますので、公開されたら確認してみてください。</a:t>
            </a:r>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1200" u="none" strike="noStrike" dirty="0">
                <a:solidFill>
                  <a:srgbClr val="000000"/>
                </a:solidFill>
                <a:effectLst/>
              </a:rPr>
              <a:t>```description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エスノグラフィの調査計画を立てるステップでは、研究倫理申請と合わせて、データ管理計画（</a:t>
            </a:r>
            <a:r>
              <a:rPr kumimoji="1" lang="en-US" altLang="ja-JP" dirty="0"/>
              <a:t>DMP</a:t>
            </a:r>
            <a:r>
              <a:rPr kumimoji="1" lang="ja-JP" altLang="en-US"/>
              <a:t>）も作成しましょう。特に、みなさんの中で日本</a:t>
            </a:r>
            <a:r>
              <a:rPr kumimoji="1" lang="ja-JP" altLang="en-US" dirty="0"/>
              <a:t>学術振興会の特別研究員（</a:t>
            </a:r>
            <a:r>
              <a:rPr kumimoji="1" lang="en-US" altLang="ja-JP" dirty="0"/>
              <a:t>DC1</a:t>
            </a:r>
            <a:r>
              <a:rPr kumimoji="1" lang="ja-JP" altLang="en-US" dirty="0"/>
              <a:t>・</a:t>
            </a:r>
            <a:r>
              <a:rPr kumimoji="1" lang="en-US" altLang="ja-JP" dirty="0"/>
              <a:t>2</a:t>
            </a:r>
            <a:r>
              <a:rPr kumimoji="1" lang="ja-JP" altLang="en-US" dirty="0"/>
              <a:t>）に</a:t>
            </a:r>
            <a:r>
              <a:rPr kumimoji="1" lang="ja-JP" altLang="en-US"/>
              <a:t>採択されている方には重要</a:t>
            </a:r>
            <a:r>
              <a:rPr kumimoji="1" lang="ja-JP" altLang="en-US" dirty="0"/>
              <a:t>です。交付内</a:t>
            </a:r>
            <a:r>
              <a:rPr kumimoji="1" lang="ja-JP" altLang="en-US"/>
              <a:t>定時に</a:t>
            </a:r>
            <a:r>
              <a:rPr kumimoji="1" lang="en-US" altLang="ja-JP" dirty="0"/>
              <a:t>DMP</a:t>
            </a:r>
            <a:r>
              <a:rPr kumimoji="1" lang="ja-JP" altLang="en-US"/>
              <a:t>の</a:t>
            </a:r>
            <a:r>
              <a:rPr kumimoji="1" lang="ja-JP" altLang="en-US" dirty="0"/>
              <a:t>作成</a:t>
            </a:r>
            <a:r>
              <a:rPr kumimoji="1" lang="ja-JP" altLang="en-US"/>
              <a:t>が求められますので、様式を参考に作成します。これ</a:t>
            </a:r>
            <a:r>
              <a:rPr kumimoji="1" lang="ja-JP" altLang="en-US" dirty="0"/>
              <a:t>は提出を意味するものでは</a:t>
            </a:r>
            <a:r>
              <a:rPr kumimoji="1" lang="ja-JP" altLang="en-US"/>
              <a:t>ありません。採択されていない場合でも、学内外の研究助成などを受けているならば、</a:t>
            </a:r>
            <a:r>
              <a:rPr kumimoji="1" lang="en-US" altLang="ja-JP" dirty="0"/>
              <a:t>DMP</a:t>
            </a:r>
            <a:r>
              <a:rPr kumimoji="1" lang="ja-JP" altLang="en-US"/>
              <a:t>の作成は重要です。</a:t>
            </a:r>
            <a:endParaRPr kumimoji="1" lang="en-US" altLang="ja-JP" dirty="0"/>
          </a:p>
          <a:p>
            <a:endParaRPr kumimoji="1" lang="en-US" altLang="ja-JP" dirty="0"/>
          </a:p>
          <a:p>
            <a:r>
              <a:rPr kumimoji="1" lang="ja-JP" altLang="en-US"/>
              <a:t>オープン</a:t>
            </a:r>
            <a:r>
              <a:rPr kumimoji="1" lang="ja-JP" altLang="en-US" dirty="0"/>
              <a:t>・アンド・クローズ戦略の下で、研究データを適切に管理し、研究を進めることが</a:t>
            </a:r>
            <a:r>
              <a:rPr kumimoji="1" lang="ja-JP" altLang="en-US"/>
              <a:t>求められます。本学</a:t>
            </a:r>
            <a:r>
              <a:rPr kumimoji="1" lang="ja-JP" altLang="en-US" dirty="0"/>
              <a:t>では、分野ごとの</a:t>
            </a:r>
            <a:r>
              <a:rPr kumimoji="1" lang="en-US" altLang="ja-JP" dirty="0"/>
              <a:t>DMP</a:t>
            </a:r>
            <a:r>
              <a:rPr kumimoji="1" lang="ja-JP" altLang="en-US" dirty="0"/>
              <a:t>作成の事例集を準備中であり、エスノグラフィもその中に含まれています。これを参考にすることで、研究データの管理に関する具体的な方針や手順を明確にし、研究の質と信頼性を高めることができますので、公開されたら確認してみてください。</a:t>
            </a:r>
          </a:p>
          <a:p>
            <a:endParaRPr lang="en-US" altLang="ja-JP" sz="1200" u="none" strike="noStrike" dirty="0">
              <a:solidFill>
                <a:srgbClr val="000000"/>
              </a:solidFill>
              <a:effectLst/>
            </a:endParaRPr>
          </a:p>
          <a:p>
            <a:endParaRPr lang="en-US" altLang="ja-JP" sz="1200" u="none" strike="noStrike" dirty="0">
              <a:solidFill>
                <a:srgbClr val="000000"/>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u="none" strike="noStrike" dirty="0">
                <a:solidFill>
                  <a:srgbClr val="000000"/>
                </a:solidFill>
                <a:effectLst/>
              </a:rPr>
              <a:t>```</a:t>
            </a:r>
            <a:endParaRPr kumimoji="1" lang="en-US" altLang="ja-JP" dirty="0"/>
          </a:p>
        </p:txBody>
      </p:sp>
      <p:sp>
        <p:nvSpPr>
          <p:cNvPr id="4" name="スライド番号プレースホルダー 3"/>
          <p:cNvSpPr>
            <a:spLocks noGrp="1"/>
          </p:cNvSpPr>
          <p:nvPr>
            <p:ph type="sldNum" sz="quarter" idx="5"/>
          </p:nvPr>
        </p:nvSpPr>
        <p:spPr/>
        <p:txBody>
          <a:bodyPr/>
          <a:lstStyle/>
          <a:p>
            <a:fld id="{D79F3A23-2D25-9F49-875A-62F7723F6F83}" type="slidenum">
              <a:rPr lang="en-US" altLang="ja-JP" smtClean="0"/>
              <a:t>8</a:t>
            </a:fld>
            <a:endParaRPr kumimoji="1" lang="ja-JP" altLang="en-US"/>
          </a:p>
        </p:txBody>
      </p:sp>
    </p:spTree>
    <p:extLst>
      <p:ext uri="{BB962C8B-B14F-4D97-AF65-F5344CB8AC3E}">
        <p14:creationId xmlns:p14="http://schemas.microsoft.com/office/powerpoint/2010/main" val="26676907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Topic:</a:t>
            </a:r>
            <a:r>
              <a:rPr kumimoji="1" lang="ja-JP" altLang="en-US" sz="1200"/>
              <a:t>研究データの特質と管理計画</a:t>
            </a:r>
            <a:endParaRPr lang="en-US" altLang="ja-JP" sz="1200" dirty="0"/>
          </a:p>
          <a:p>
            <a:endParaRPr lang="en-US" altLang="ja-JP" sz="1200" u="none" strike="noStrike" dirty="0">
              <a:solidFill>
                <a:srgbClr val="000000"/>
              </a:solidFill>
              <a:effectLst/>
            </a:endParaRPr>
          </a:p>
          <a:p>
            <a:r>
              <a:rPr lang="en-US" altLang="ja-JP" sz="1200" u="none" strike="noStrike" dirty="0">
                <a:solidFill>
                  <a:srgbClr val="000000"/>
                </a:solidFill>
                <a:effectLst/>
              </a:rPr>
              <a:t>```text</a:t>
            </a:r>
            <a:endParaRPr lang="en-US" altLang="ja-JP" dirty="0"/>
          </a:p>
          <a:p>
            <a:pPr algn="l"/>
            <a:r>
              <a:rPr lang="ja-JP" altLang="en-US" b="0" i="0">
                <a:solidFill>
                  <a:srgbClr val="111111"/>
                </a:solidFill>
                <a:effectLst/>
                <a:latin typeface="-apple-system"/>
              </a:rPr>
              <a:t>エスノグラフィーの研究データの特質を理解した上で、管理計画を作成しましょう。研究デザインの段階で、どのデータをどのように管理し、どの範囲で公開するかを、慎重に計画することが求められます。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endParaRPr lang="en-US" altLang="ja-JP" b="0" i="0" dirty="0">
              <a:solidFill>
                <a:srgbClr val="111111"/>
              </a:solidFill>
              <a:effectLst/>
              <a:latin typeface="-apple-system"/>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i="0">
                <a:solidFill>
                  <a:srgbClr val="111111"/>
                </a:solidFill>
                <a:effectLst/>
                <a:latin typeface="-apple-system"/>
              </a:rPr>
              <a:t>エスノグラフィーの研究データの特質として、慎重な取り扱いが不可欠な、調査協力者の個人情報や、コミュニティーの文化的知識を含むことが多いです。そのため、基本的には研究データは「非共有・非公開」とすることが求められ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lang="ja-JP" altLang="en-US" b="0" i="0">
                <a:solidFill>
                  <a:srgbClr val="111111"/>
                </a:solidFill>
                <a:effectLst/>
                <a:latin typeface="-apple-system"/>
              </a:rPr>
              <a:t>教育を目的とした非常に限定的な共有は例外として</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[break:"0.1s"]</a:t>
            </a:r>
            <a:r>
              <a:rPr lang="ja-JP" altLang="en-US" b="0" i="0">
                <a:solidFill>
                  <a:srgbClr val="111111"/>
                </a:solidFill>
                <a:effectLst/>
                <a:latin typeface="-apple-system"/>
              </a:rPr>
              <a:t>、研究の途中からオープンデータ化することは避けなければなりません。つまり、適切な研究デザインがオープンデータ化の鍵となります。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[break:"0.1s"]</a:t>
            </a:r>
            <a:r>
              <a:rPr lang="ja-JP" altLang="en-US"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これに関しては、</a:t>
            </a:r>
            <a:r>
              <a:rPr lang="ja-JP" altLang="en-US" b="0" i="0">
                <a:solidFill>
                  <a:srgbClr val="111111"/>
                </a:solidFill>
                <a:effectLst/>
                <a:latin typeface="-apple-system"/>
              </a:rPr>
              <a:t>講義</a:t>
            </a:r>
            <a:r>
              <a:rPr lang="en-US" altLang="ja-JP" b="0" i="0" dirty="0">
                <a:solidFill>
                  <a:srgbClr val="111111"/>
                </a:solidFill>
                <a:effectLst/>
                <a:latin typeface="-apple-system"/>
              </a:rPr>
              <a:t>5</a:t>
            </a:r>
            <a:r>
              <a:rPr lang="ja-JP" altLang="en-US" b="0" i="0">
                <a:solidFill>
                  <a:srgbClr val="111111"/>
                </a:solidFill>
                <a:effectLst/>
                <a:latin typeface="-apple-system"/>
              </a:rPr>
              <a:t>でも触れます。</a:t>
            </a:r>
            <a:endParaRPr kumimoji="1" lang="ja-JP" altLang="en-US"/>
          </a:p>
          <a:p>
            <a:pPr algn="l"/>
            <a:endParaRPr lang="en-US" altLang="ja-JP" b="0" i="0" dirty="0">
              <a:solidFill>
                <a:srgbClr val="111111"/>
              </a:solidFill>
              <a:effectLst/>
              <a:latin typeface="-apple-system"/>
            </a:endParaRPr>
          </a:p>
          <a:p>
            <a:pPr algn="l"/>
            <a:r>
              <a:rPr lang="ja-JP" altLang="en-US" b="0" i="0">
                <a:solidFill>
                  <a:srgbClr val="111111"/>
                </a:solidFill>
                <a:effectLst/>
                <a:latin typeface="-apple-system"/>
              </a:rPr>
              <a:t>研究データは「非共有・非公開」とした上で、様々な取り扱い方法があります。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p>
          <a:p>
            <a:pPr algn="l"/>
            <a:r>
              <a:rPr kumimoji="1" lang="en-US" altLang="ja-JP" sz="1200" dirty="0">
                <a:solidFill>
                  <a:srgbClr val="333333"/>
                </a:solidFill>
                <a:effectLst/>
                <a:latin typeface="ＭＳ Ｐゴシック" panose="020B0600070205080204" pitchFamily="34" charset="-128"/>
                <a:ea typeface="ＭＳ Ｐゴシック" panose="020B0600070205080204" pitchFamily="34" charset="-128"/>
              </a:rPr>
              <a:t>1</a:t>
            </a:r>
            <a:r>
              <a:rPr kumimoji="1" lang="ja-JP" altLang="en-US" sz="1200" dirty="0">
                <a:solidFill>
                  <a:srgbClr val="333333"/>
                </a:solidFill>
                <a:effectLst/>
                <a:latin typeface="ＭＳ Ｐゴシック" panose="020B0600070205080204" pitchFamily="34" charset="-128"/>
                <a:ea typeface="ＭＳ Ｐゴシック" panose="020B0600070205080204" pitchFamily="34" charset="-128"/>
              </a:rPr>
              <a:t>、</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kumimoji="1" lang="ja-JP" altLang="en-US"/>
              <a:t> 対応表の作成により、氏名</a:t>
            </a:r>
            <a:r>
              <a:rPr kumimoji="1" lang="ja-JP" altLang="en-US" dirty="0"/>
              <a:t>や固有名詞</a:t>
            </a:r>
            <a:r>
              <a:rPr kumimoji="1" lang="ja-JP" altLang="en-US"/>
              <a:t>を匿名化します。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[break:"0.1s"]</a:t>
            </a:r>
            <a:r>
              <a:rPr lang="ja-JP" altLang="en-US"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　</a:t>
            </a:r>
            <a:r>
              <a:rPr kumimoji="1" lang="ja-JP" altLang="en-US"/>
              <a:t>対応表には、実際</a:t>
            </a:r>
            <a:r>
              <a:rPr kumimoji="1" lang="ja-JP" altLang="en-US" dirty="0"/>
              <a:t>の氏名や固有名詞と、匿名化されたデータとの対応関係を</a:t>
            </a:r>
            <a:r>
              <a:rPr kumimoji="1" lang="ja-JP" altLang="en-US"/>
              <a:t>記録します。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[break:"0.1s"] </a:t>
            </a:r>
            <a:r>
              <a:rPr kumimoji="1" lang="en-US" altLang="ja-JP" dirty="0"/>
              <a:t>(</a:t>
            </a:r>
            <a:r>
              <a:rPr kumimoji="1" lang="ja-JP" altLang="en-US"/>
              <a:t>これ</a:t>
            </a:r>
            <a:r>
              <a:rPr kumimoji="1" lang="ja-JP" altLang="en-US" dirty="0"/>
              <a:t>自体</a:t>
            </a:r>
            <a:r>
              <a:rPr kumimoji="1" lang="en-US" altLang="ja-JP" dirty="0"/>
              <a:t>)</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[kana:"</a:t>
            </a:r>
            <a:r>
              <a:rPr lang="ja-JP" altLang="en-US"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コレジ</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ja-JP" altLang="en-US" sz="120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タイ</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a:t>
            </a:r>
            <a:r>
              <a:rPr lang="en-US" altLang="ja-JP" sz="12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  </a:t>
            </a:r>
            <a:r>
              <a:rPr lang="ja-JP" altLang="en-US" sz="1200" dirty="0">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も</a:t>
            </a:r>
            <a:r>
              <a:rPr kumimoji="1" lang="ja-JP" altLang="en-US" dirty="0"/>
              <a:t>、厳重に管理する必要が</a:t>
            </a:r>
            <a:r>
              <a:rPr kumimoji="1" lang="ja-JP" altLang="en-US"/>
              <a:t>あります。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kumimoji="1" lang="ja-JP" altLang="en-US"/>
              <a:t> </a:t>
            </a:r>
            <a:endParaRPr kumimoji="1" lang="en-US" altLang="ja-JP" dirty="0"/>
          </a:p>
          <a:p>
            <a:pPr algn="l"/>
            <a:r>
              <a:rPr kumimoji="1" lang="en-US" altLang="ja-JP" dirty="0"/>
              <a:t>2</a:t>
            </a:r>
            <a:r>
              <a:rPr kumimoji="1" lang="ja-JP" altLang="en-US" dirty="0"/>
              <a:t>、</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kumimoji="1" lang="ja-JP" altLang="en-US"/>
              <a:t>写真や動画などへの顔の</a:t>
            </a:r>
            <a:r>
              <a:rPr kumimoji="1" lang="ja-JP" altLang="en-US" dirty="0"/>
              <a:t>映り込み</a:t>
            </a:r>
            <a:r>
              <a:rPr kumimoji="1" lang="ja-JP" altLang="en-US"/>
              <a:t>を防ぎましょう。</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[break:"0.1s"]</a:t>
            </a:r>
            <a:r>
              <a:rPr kumimoji="1" lang="ja-JP" altLang="en-US" dirty="0"/>
              <a:t>肖像権を守るために、顔が映り込まないように撮影するか、映り込んだ場合はモザイク処理などを</a:t>
            </a:r>
            <a:r>
              <a:rPr kumimoji="1" lang="ja-JP" altLang="en-US"/>
              <a:t>施します。</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kumimoji="1" lang="ja-JP" altLang="en-US"/>
              <a:t> </a:t>
            </a:r>
            <a:endParaRPr kumimoji="1" lang="en-US" altLang="ja-JP" dirty="0"/>
          </a:p>
          <a:p>
            <a:pPr algn="l"/>
            <a:r>
              <a:rPr kumimoji="1" lang="en-US" altLang="ja-JP" dirty="0"/>
              <a:t>3</a:t>
            </a:r>
            <a:r>
              <a:rPr kumimoji="1" lang="ja-JP" altLang="en-US" dirty="0"/>
              <a:t>、</a:t>
            </a:r>
            <a:r>
              <a:rPr lang="en-US" altLang="ja-JP" sz="1200" dirty="0">
                <a:solidFill>
                  <a:srgbClr val="333333"/>
                </a:solidFill>
                <a:effectLst/>
                <a:latin typeface="ＭＳ Ｐゴシック" panose="020B0600070205080204" pitchFamily="34" charset="-128"/>
                <a:ea typeface="ＭＳ Ｐゴシック" panose="020B0600070205080204" pitchFamily="34" charset="-128"/>
                <a:cs typeface="ＭＳ Ｐゴシック" panose="020B0600070205080204" pitchFamily="34" charset="-128"/>
              </a:rPr>
              <a:t>[break:"0.5s"]</a:t>
            </a:r>
            <a:r>
              <a:rPr kumimoji="1" lang="ja-JP" altLang="en-US"/>
              <a:t>研究目的上本質的ではないと判断される、あまりにも</a:t>
            </a:r>
            <a:r>
              <a:rPr kumimoji="1" lang="ja-JP" altLang="en-US" dirty="0"/>
              <a:t>個人的な</a:t>
            </a:r>
            <a:r>
              <a:rPr kumimoji="1" lang="ja-JP" altLang="en-US"/>
              <a:t>情報や、調査</a:t>
            </a:r>
            <a:r>
              <a:rPr kumimoji="1" lang="ja-JP" altLang="en-US" dirty="0"/>
              <a:t>協力者の許可を得られない</a:t>
            </a:r>
            <a:r>
              <a:rPr kumimoji="1" lang="ja-JP" altLang="en-US"/>
              <a:t>データは、取得・収集しても破棄すること</a:t>
            </a:r>
            <a:r>
              <a:rPr kumimoji="1" lang="ja-JP" altLang="en-US" dirty="0"/>
              <a:t>が求められます。調査協力者のプライバシーを尊重し、倫理的な配慮を徹底するためです。</a:t>
            </a:r>
          </a:p>
          <a:p>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200" u="none" strike="noStrike" dirty="0">
                <a:solidFill>
                  <a:srgbClr val="000000"/>
                </a:solidFill>
                <a:effectLst/>
              </a:rPr>
              <a:t>```</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dirty="0"/>
          </a:p>
          <a:p>
            <a:r>
              <a:rPr lang="en-US" altLang="ja-JP" sz="1200" u="none" strike="noStrike" dirty="0">
                <a:solidFill>
                  <a:srgbClr val="000000"/>
                </a:solidFill>
                <a:effectLst/>
              </a:rPr>
              <a:t>```description</a:t>
            </a:r>
          </a:p>
          <a:p>
            <a:pPr algn="l"/>
            <a:r>
              <a:rPr lang="ja-JP" altLang="en-US" b="0" i="0">
                <a:solidFill>
                  <a:srgbClr val="111111"/>
                </a:solidFill>
                <a:effectLst/>
                <a:latin typeface="-apple-system"/>
              </a:rPr>
              <a:t>エスノグラフィの研究データの特質を理解した上で、管理計画を立てましょう。研究デザインの段階で、どのデータをどのように管理し、どの範囲で公開するかを慎重に計画することが求められます。</a:t>
            </a:r>
            <a:endParaRPr lang="en-US" altLang="ja-JP" b="0" i="0" dirty="0">
              <a:solidFill>
                <a:srgbClr val="111111"/>
              </a:solidFill>
              <a:effectLst/>
              <a:latin typeface="-apple-system"/>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i="0">
                <a:solidFill>
                  <a:srgbClr val="111111"/>
                </a:solidFill>
                <a:effectLst/>
                <a:latin typeface="-apple-system"/>
              </a:rPr>
              <a:t>エスノグラフィの研究データの特質として、慎重な取り扱いが不可欠な調査協力者の個人情報やコミュニティの文化的知識を含むことが多いです。そのため、基本的には研究データは「非共有・非公開」とすることが求められます。ただし、指導教員や授業参加者等、教育を目的として、非常に限定的な共有は例外です。研究の途中からオープンデータ化することは避けます。そのため、適切な研究デザインがオープンデータ化の鍵となります。講義</a:t>
            </a:r>
            <a:r>
              <a:rPr lang="en-US" altLang="ja-JP" b="0" i="0" dirty="0">
                <a:solidFill>
                  <a:srgbClr val="111111"/>
                </a:solidFill>
                <a:effectLst/>
                <a:latin typeface="-apple-system"/>
              </a:rPr>
              <a:t>5</a:t>
            </a:r>
            <a:r>
              <a:rPr lang="ja-JP" altLang="en-US" b="0" i="0">
                <a:solidFill>
                  <a:srgbClr val="111111"/>
                </a:solidFill>
                <a:effectLst/>
                <a:latin typeface="-apple-system"/>
              </a:rPr>
              <a:t>でも触れます。</a:t>
            </a:r>
            <a:endParaRPr kumimoji="1" lang="ja-JP" altLang="en-US"/>
          </a:p>
          <a:p>
            <a:pPr algn="l"/>
            <a:endParaRPr lang="en-US" altLang="ja-JP" b="0" i="0" dirty="0">
              <a:solidFill>
                <a:srgbClr val="111111"/>
              </a:solidFill>
              <a:effectLst/>
              <a:latin typeface="-apple-system"/>
            </a:endParaRPr>
          </a:p>
          <a:p>
            <a:pPr algn="l"/>
            <a:r>
              <a:rPr lang="ja-JP" altLang="en-US" b="0" i="0">
                <a:solidFill>
                  <a:srgbClr val="111111"/>
                </a:solidFill>
                <a:effectLst/>
                <a:latin typeface="-apple-system"/>
              </a:rPr>
              <a:t>非共有・非公開とした上で、様々な取り扱い方法があります。</a:t>
            </a:r>
          </a:p>
          <a:p>
            <a:pPr marL="228600" indent="-228600">
              <a:buFont typeface="+mj-lt"/>
              <a:buAutoNum type="arabicPeriod"/>
            </a:pPr>
            <a:r>
              <a:rPr kumimoji="1" lang="ja-JP" altLang="en-US"/>
              <a:t>氏名</a:t>
            </a:r>
            <a:r>
              <a:rPr kumimoji="1" lang="ja-JP" altLang="en-US" dirty="0"/>
              <a:t>や固有名詞</a:t>
            </a:r>
            <a:r>
              <a:rPr kumimoji="1" lang="ja-JP" altLang="en-US"/>
              <a:t>の匿名化：対応表を作成し、実際</a:t>
            </a:r>
            <a:r>
              <a:rPr kumimoji="1" lang="ja-JP" altLang="en-US" dirty="0"/>
              <a:t>の氏名や固有名詞と匿名化されたデータとの対応関係を</a:t>
            </a:r>
            <a:r>
              <a:rPr kumimoji="1" lang="ja-JP" altLang="en-US"/>
              <a:t>記録します。これ</a:t>
            </a:r>
            <a:r>
              <a:rPr kumimoji="1" lang="ja-JP" altLang="en-US" dirty="0"/>
              <a:t>自体も厳重に管理する必要が</a:t>
            </a:r>
            <a:r>
              <a:rPr kumimoji="1" lang="ja-JP" altLang="en-US"/>
              <a:t>あります。</a:t>
            </a:r>
            <a:endParaRPr kumimoji="1" lang="en-US" altLang="ja-JP" dirty="0"/>
          </a:p>
          <a:p>
            <a:pPr marL="228600" indent="-228600">
              <a:buFont typeface="+mj-lt"/>
              <a:buAutoNum type="arabicPeriod"/>
            </a:pPr>
            <a:r>
              <a:rPr kumimoji="1" lang="ja-JP" altLang="en-US"/>
              <a:t>写真や動画などの工夫：顔の</a:t>
            </a:r>
            <a:r>
              <a:rPr kumimoji="1" lang="ja-JP" altLang="en-US" dirty="0"/>
              <a:t>映り込み</a:t>
            </a:r>
            <a:r>
              <a:rPr kumimoji="1" lang="ja-JP" altLang="en-US"/>
              <a:t>を防ぐ。</a:t>
            </a:r>
            <a:r>
              <a:rPr kumimoji="1" lang="ja-JP" altLang="en-US" dirty="0"/>
              <a:t>肖像権を守るために、顔が映り込まないように撮影するか、映り込んだ場合はモザイク処理などを</a:t>
            </a:r>
            <a:r>
              <a:rPr kumimoji="1" lang="ja-JP" altLang="en-US"/>
              <a:t>施します。</a:t>
            </a:r>
            <a:endParaRPr kumimoji="1" lang="en-US" altLang="ja-JP" dirty="0"/>
          </a:p>
          <a:p>
            <a:pPr marL="228600" indent="-228600">
              <a:buFont typeface="+mj-lt"/>
              <a:buAutoNum type="arabicPeriod"/>
            </a:pPr>
            <a:r>
              <a:rPr kumimoji="1" lang="ja-JP" altLang="en-US"/>
              <a:t>研究目的上本質的ではないと判断される、あまりにも</a:t>
            </a:r>
            <a:r>
              <a:rPr kumimoji="1" lang="ja-JP" altLang="en-US" dirty="0"/>
              <a:t>個人的な</a:t>
            </a:r>
            <a:r>
              <a:rPr kumimoji="1" lang="ja-JP" altLang="en-US"/>
              <a:t>情報や、調査</a:t>
            </a:r>
            <a:r>
              <a:rPr kumimoji="1" lang="ja-JP" altLang="en-US" dirty="0"/>
              <a:t>協力者の許可を得られない</a:t>
            </a:r>
            <a:r>
              <a:rPr kumimoji="1" lang="ja-JP" altLang="en-US"/>
              <a:t>データは、取得・収集しても破棄すること</a:t>
            </a:r>
            <a:r>
              <a:rPr kumimoji="1" lang="ja-JP" altLang="en-US" dirty="0"/>
              <a:t>が求められます。調査協力者のプライバシーを尊重し、倫理的な配慮を徹底するためです。</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u="none" strike="noStrike" dirty="0">
                <a:solidFill>
                  <a:srgbClr val="000000"/>
                </a:solidFill>
                <a:effectLst/>
              </a:rPr>
              <a:t>```</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D79F3A23-2D25-9F49-875A-62F7723F6F83}" type="slidenum">
              <a:rPr lang="en-US" altLang="ja-JP" smtClean="0"/>
              <a:t>9</a:t>
            </a:fld>
            <a:endParaRPr kumimoji="1" lang="ja-JP" altLang="en-US"/>
          </a:p>
        </p:txBody>
      </p:sp>
    </p:spTree>
    <p:extLst>
      <p:ext uri="{BB962C8B-B14F-4D97-AF65-F5344CB8AC3E}">
        <p14:creationId xmlns:p14="http://schemas.microsoft.com/office/powerpoint/2010/main" val="17673474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1970BC-B5C3-83D5-A34D-C6B9DF72395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F93F2E0-D893-E080-8BE2-C60B8174E7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CED366E-BC95-AECF-33DD-E9DF8F46AC3D}"/>
              </a:ext>
            </a:extLst>
          </p:cNvPr>
          <p:cNvSpPr>
            <a:spLocks noGrp="1"/>
          </p:cNvSpPr>
          <p:nvPr>
            <p:ph type="dt" sz="half" idx="10"/>
          </p:nvPr>
        </p:nvSpPr>
        <p:spPr/>
        <p:txBody>
          <a:bodyPr/>
          <a:lstStyle/>
          <a:p>
            <a:fld id="{37F63493-5886-D947-8D2E-CF6A87FA427F}" type="datetimeFigureOut">
              <a:t>2025/9/10</a:t>
            </a:fld>
            <a:endParaRPr kumimoji="1" lang="ja-JP" altLang="en-US"/>
          </a:p>
        </p:txBody>
      </p:sp>
      <p:sp>
        <p:nvSpPr>
          <p:cNvPr id="5" name="フッター プレースホルダー 4">
            <a:extLst>
              <a:ext uri="{FF2B5EF4-FFF2-40B4-BE49-F238E27FC236}">
                <a16:creationId xmlns:a16="http://schemas.microsoft.com/office/drawing/2014/main" id="{0E9CDA25-75FA-0A00-049F-2A4371ADA00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AF7E48-6D5D-CDC7-7326-A28027C94689}"/>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405930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89A4C6-C779-0794-BBAC-84FEA41AA6F5}"/>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9969B7C-71BD-E410-5C78-E031B4D4BDD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E469C93-0597-707F-C397-2B85F57F55A6}"/>
              </a:ext>
            </a:extLst>
          </p:cNvPr>
          <p:cNvSpPr>
            <a:spLocks noGrp="1"/>
          </p:cNvSpPr>
          <p:nvPr>
            <p:ph type="dt" sz="half" idx="10"/>
          </p:nvPr>
        </p:nvSpPr>
        <p:spPr/>
        <p:txBody>
          <a:bodyPr/>
          <a:lstStyle/>
          <a:p>
            <a:fld id="{37F63493-5886-D947-8D2E-CF6A87FA427F}" type="datetimeFigureOut">
              <a:t>2025/9/10</a:t>
            </a:fld>
            <a:endParaRPr kumimoji="1" lang="ja-JP" altLang="en-US"/>
          </a:p>
        </p:txBody>
      </p:sp>
      <p:sp>
        <p:nvSpPr>
          <p:cNvPr id="5" name="フッター プレースホルダー 4">
            <a:extLst>
              <a:ext uri="{FF2B5EF4-FFF2-40B4-BE49-F238E27FC236}">
                <a16:creationId xmlns:a16="http://schemas.microsoft.com/office/drawing/2014/main" id="{44323257-D210-FE9F-D2AD-73FC4305421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0CA6F85-4CC8-290C-01B8-C136CDE55D80}"/>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3899868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FD2E6F4-8E40-2FF2-9A6D-3DF4A2556814}"/>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2CFB5D9-1CAF-50A4-D03F-902BED4FA61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798C7F7-3CD3-5D21-2E7E-457B8D8A558E}"/>
              </a:ext>
            </a:extLst>
          </p:cNvPr>
          <p:cNvSpPr>
            <a:spLocks noGrp="1"/>
          </p:cNvSpPr>
          <p:nvPr>
            <p:ph type="dt" sz="half" idx="10"/>
          </p:nvPr>
        </p:nvSpPr>
        <p:spPr/>
        <p:txBody>
          <a:bodyPr/>
          <a:lstStyle/>
          <a:p>
            <a:fld id="{37F63493-5886-D947-8D2E-CF6A87FA427F}" type="datetimeFigureOut">
              <a:t>2025/9/10</a:t>
            </a:fld>
            <a:endParaRPr kumimoji="1" lang="ja-JP" altLang="en-US"/>
          </a:p>
        </p:txBody>
      </p:sp>
      <p:sp>
        <p:nvSpPr>
          <p:cNvPr id="5" name="フッター プレースホルダー 4">
            <a:extLst>
              <a:ext uri="{FF2B5EF4-FFF2-40B4-BE49-F238E27FC236}">
                <a16:creationId xmlns:a16="http://schemas.microsoft.com/office/drawing/2014/main" id="{8BE3958B-419E-E12B-6823-1F2E1FC431E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29D9AD3-CC1E-086F-4E94-2B0F8A043F6F}"/>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1427246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287B06-4371-8695-3E44-07715AEDB76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266665D-CB9F-689C-6410-0061F5DCA97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1435759-601D-7A9E-6656-7A73A083FDAB}"/>
              </a:ext>
            </a:extLst>
          </p:cNvPr>
          <p:cNvSpPr>
            <a:spLocks noGrp="1"/>
          </p:cNvSpPr>
          <p:nvPr>
            <p:ph type="dt" sz="half" idx="10"/>
          </p:nvPr>
        </p:nvSpPr>
        <p:spPr/>
        <p:txBody>
          <a:bodyPr/>
          <a:lstStyle/>
          <a:p>
            <a:fld id="{37F63493-5886-D947-8D2E-CF6A87FA427F}" type="datetimeFigureOut">
              <a:t>2025/9/10</a:t>
            </a:fld>
            <a:endParaRPr kumimoji="1" lang="ja-JP" altLang="en-US"/>
          </a:p>
        </p:txBody>
      </p:sp>
      <p:sp>
        <p:nvSpPr>
          <p:cNvPr id="5" name="フッター プレースホルダー 4">
            <a:extLst>
              <a:ext uri="{FF2B5EF4-FFF2-40B4-BE49-F238E27FC236}">
                <a16:creationId xmlns:a16="http://schemas.microsoft.com/office/drawing/2014/main" id="{A745ED5C-961E-54FC-1CFF-855B5E3409A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CEE365F-73C8-FCD1-8194-9DE67EDB2A73}"/>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1201864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3D65A0-2C9F-3DBE-6CFD-504E9898AC7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B4BCBBB-D967-842E-3DB3-FB29895C63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2C80EE4-3D15-1CF8-A416-1503791360F3}"/>
              </a:ext>
            </a:extLst>
          </p:cNvPr>
          <p:cNvSpPr>
            <a:spLocks noGrp="1"/>
          </p:cNvSpPr>
          <p:nvPr>
            <p:ph type="dt" sz="half" idx="10"/>
          </p:nvPr>
        </p:nvSpPr>
        <p:spPr/>
        <p:txBody>
          <a:bodyPr/>
          <a:lstStyle/>
          <a:p>
            <a:fld id="{37F63493-5886-D947-8D2E-CF6A87FA427F}" type="datetimeFigureOut">
              <a:t>2025/9/10</a:t>
            </a:fld>
            <a:endParaRPr kumimoji="1" lang="ja-JP" altLang="en-US"/>
          </a:p>
        </p:txBody>
      </p:sp>
      <p:sp>
        <p:nvSpPr>
          <p:cNvPr id="5" name="フッター プレースホルダー 4">
            <a:extLst>
              <a:ext uri="{FF2B5EF4-FFF2-40B4-BE49-F238E27FC236}">
                <a16:creationId xmlns:a16="http://schemas.microsoft.com/office/drawing/2014/main" id="{AB15A849-7899-CA27-EDFD-7D9F5AFEEC9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25498C3-BE0D-23B5-0BC6-E811132D2C24}"/>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1401703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4BE2CE-D6A5-684C-F12D-78FB25349AA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66F686-491F-32EA-B175-40CE37F507F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1F2EC77-F2C9-668D-D8D6-3018F2A72460}"/>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61E14AE-4797-A375-F817-428F1FBFA91C}"/>
              </a:ext>
            </a:extLst>
          </p:cNvPr>
          <p:cNvSpPr>
            <a:spLocks noGrp="1"/>
          </p:cNvSpPr>
          <p:nvPr>
            <p:ph type="dt" sz="half" idx="10"/>
          </p:nvPr>
        </p:nvSpPr>
        <p:spPr/>
        <p:txBody>
          <a:bodyPr/>
          <a:lstStyle/>
          <a:p>
            <a:fld id="{37F63493-5886-D947-8D2E-CF6A87FA427F}" type="datetimeFigureOut">
              <a:t>2025/9/10</a:t>
            </a:fld>
            <a:endParaRPr kumimoji="1" lang="ja-JP" altLang="en-US"/>
          </a:p>
        </p:txBody>
      </p:sp>
      <p:sp>
        <p:nvSpPr>
          <p:cNvPr id="6" name="フッター プレースホルダー 5">
            <a:extLst>
              <a:ext uri="{FF2B5EF4-FFF2-40B4-BE49-F238E27FC236}">
                <a16:creationId xmlns:a16="http://schemas.microsoft.com/office/drawing/2014/main" id="{725AD940-AD1F-BA77-2A82-14422B94F8C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105C58C-65B9-531C-D53C-2D1050AB61B5}"/>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2297508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EAD440-F784-3FEC-5AD3-060771694E6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2015B0C-FAA4-3845-9BA8-6855C2D60E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EB082A1-DE88-329B-34E1-D0F63AB77654}"/>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0257C87-C416-1665-F0FE-EC75909530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C85B467-D710-DED5-E1B3-8973055B8A0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F528C6A-3296-77FE-A42A-587F59A75321}"/>
              </a:ext>
            </a:extLst>
          </p:cNvPr>
          <p:cNvSpPr>
            <a:spLocks noGrp="1"/>
          </p:cNvSpPr>
          <p:nvPr>
            <p:ph type="dt" sz="half" idx="10"/>
          </p:nvPr>
        </p:nvSpPr>
        <p:spPr/>
        <p:txBody>
          <a:bodyPr/>
          <a:lstStyle/>
          <a:p>
            <a:fld id="{37F63493-5886-D947-8D2E-CF6A87FA427F}" type="datetimeFigureOut">
              <a:t>2025/9/10</a:t>
            </a:fld>
            <a:endParaRPr kumimoji="1" lang="ja-JP" altLang="en-US"/>
          </a:p>
        </p:txBody>
      </p:sp>
      <p:sp>
        <p:nvSpPr>
          <p:cNvPr id="8" name="フッター プレースホルダー 7">
            <a:extLst>
              <a:ext uri="{FF2B5EF4-FFF2-40B4-BE49-F238E27FC236}">
                <a16:creationId xmlns:a16="http://schemas.microsoft.com/office/drawing/2014/main" id="{4AA09669-6E7A-F0F7-4AB7-9E8B7ED5DEFA}"/>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32B227D-5C8B-A384-57D1-4CFD5850D9AA}"/>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501627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14DBA4-9356-5B22-A39C-F79FD9F98C5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5F65A1E-80A2-4837-797E-93B07A9DD5D5}"/>
              </a:ext>
            </a:extLst>
          </p:cNvPr>
          <p:cNvSpPr>
            <a:spLocks noGrp="1"/>
          </p:cNvSpPr>
          <p:nvPr>
            <p:ph type="dt" sz="half" idx="10"/>
          </p:nvPr>
        </p:nvSpPr>
        <p:spPr/>
        <p:txBody>
          <a:bodyPr/>
          <a:lstStyle/>
          <a:p>
            <a:fld id="{37F63493-5886-D947-8D2E-CF6A87FA427F}" type="datetimeFigureOut">
              <a:t>2025/9/10</a:t>
            </a:fld>
            <a:endParaRPr kumimoji="1" lang="ja-JP" altLang="en-US"/>
          </a:p>
        </p:txBody>
      </p:sp>
      <p:sp>
        <p:nvSpPr>
          <p:cNvPr id="4" name="フッター プレースホルダー 3">
            <a:extLst>
              <a:ext uri="{FF2B5EF4-FFF2-40B4-BE49-F238E27FC236}">
                <a16:creationId xmlns:a16="http://schemas.microsoft.com/office/drawing/2014/main" id="{7735C0CE-6110-B226-44A1-C6DB19F73D8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DD52CAD-5A98-D513-9EC7-980968DDF4A4}"/>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2607186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B026A9C-BE1C-BEF9-7AE4-2CC6475AE5EA}"/>
              </a:ext>
            </a:extLst>
          </p:cNvPr>
          <p:cNvSpPr>
            <a:spLocks noGrp="1"/>
          </p:cNvSpPr>
          <p:nvPr>
            <p:ph type="dt" sz="half" idx="10"/>
          </p:nvPr>
        </p:nvSpPr>
        <p:spPr/>
        <p:txBody>
          <a:bodyPr/>
          <a:lstStyle/>
          <a:p>
            <a:fld id="{37F63493-5886-D947-8D2E-CF6A87FA427F}" type="datetimeFigureOut">
              <a:t>2025/9/10</a:t>
            </a:fld>
            <a:endParaRPr kumimoji="1" lang="ja-JP" altLang="en-US"/>
          </a:p>
        </p:txBody>
      </p:sp>
      <p:sp>
        <p:nvSpPr>
          <p:cNvPr id="3" name="フッター プレースホルダー 2">
            <a:extLst>
              <a:ext uri="{FF2B5EF4-FFF2-40B4-BE49-F238E27FC236}">
                <a16:creationId xmlns:a16="http://schemas.microsoft.com/office/drawing/2014/main" id="{46529F3C-C178-60AF-F84E-7CD2CFBA58F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D46A450-B967-E10C-72E3-49492E9729C4}"/>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1067195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BDD086-1191-5B31-61D1-222B935B1DB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48A8EFB-716F-FA9C-B617-123D0607BC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0D5119C-6CA4-5FF1-D9E2-1198526E15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6430793-A99D-E905-499A-F699FCDCA53D}"/>
              </a:ext>
            </a:extLst>
          </p:cNvPr>
          <p:cNvSpPr>
            <a:spLocks noGrp="1"/>
          </p:cNvSpPr>
          <p:nvPr>
            <p:ph type="dt" sz="half" idx="10"/>
          </p:nvPr>
        </p:nvSpPr>
        <p:spPr/>
        <p:txBody>
          <a:bodyPr/>
          <a:lstStyle/>
          <a:p>
            <a:fld id="{37F63493-5886-D947-8D2E-CF6A87FA427F}" type="datetimeFigureOut">
              <a:t>2025/9/10</a:t>
            </a:fld>
            <a:endParaRPr kumimoji="1" lang="ja-JP" altLang="en-US"/>
          </a:p>
        </p:txBody>
      </p:sp>
      <p:sp>
        <p:nvSpPr>
          <p:cNvPr id="6" name="フッター プレースホルダー 5">
            <a:extLst>
              <a:ext uri="{FF2B5EF4-FFF2-40B4-BE49-F238E27FC236}">
                <a16:creationId xmlns:a16="http://schemas.microsoft.com/office/drawing/2014/main" id="{8B3DBC89-F852-C13F-076E-FF2333A5457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1053AB2-4A1E-D765-131A-1FEDBEE25C93}"/>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1607593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F428FD-5D39-86F4-108B-F9924617D72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74BEB27-7C82-EECB-0976-3845A0B8BD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D7E81A9-CB4F-FCBB-3FFD-120F408C55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5BF560E-14C5-4C39-75A9-2321C22A4893}"/>
              </a:ext>
            </a:extLst>
          </p:cNvPr>
          <p:cNvSpPr>
            <a:spLocks noGrp="1"/>
          </p:cNvSpPr>
          <p:nvPr>
            <p:ph type="dt" sz="half" idx="10"/>
          </p:nvPr>
        </p:nvSpPr>
        <p:spPr/>
        <p:txBody>
          <a:bodyPr/>
          <a:lstStyle/>
          <a:p>
            <a:fld id="{37F63493-5886-D947-8D2E-CF6A87FA427F}" type="datetimeFigureOut">
              <a:t>2025/9/10</a:t>
            </a:fld>
            <a:endParaRPr kumimoji="1" lang="ja-JP" altLang="en-US"/>
          </a:p>
        </p:txBody>
      </p:sp>
      <p:sp>
        <p:nvSpPr>
          <p:cNvPr id="6" name="フッター プレースホルダー 5">
            <a:extLst>
              <a:ext uri="{FF2B5EF4-FFF2-40B4-BE49-F238E27FC236}">
                <a16:creationId xmlns:a16="http://schemas.microsoft.com/office/drawing/2014/main" id="{EDB1F162-2FE5-65D7-D41A-E8A7C33A010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3A25FCF-3E4A-7305-6738-4062B12CBD54}"/>
              </a:ext>
            </a:extLst>
          </p:cNvPr>
          <p:cNvSpPr>
            <a:spLocks noGrp="1"/>
          </p:cNvSpPr>
          <p:nvPr>
            <p:ph type="sldNum" sz="quarter" idx="12"/>
          </p:nvPr>
        </p:nvSpPr>
        <p:spPr/>
        <p:txBody>
          <a:bodyPr/>
          <a:lstStyle/>
          <a:p>
            <a:fld id="{7274F3BC-DA9B-5D41-AD74-37542148D2D8}" type="slidenum">
              <a:t>‹#›</a:t>
            </a:fld>
            <a:endParaRPr kumimoji="1" lang="ja-JP" altLang="en-US"/>
          </a:p>
        </p:txBody>
      </p:sp>
    </p:spTree>
    <p:extLst>
      <p:ext uri="{BB962C8B-B14F-4D97-AF65-F5344CB8AC3E}">
        <p14:creationId xmlns:p14="http://schemas.microsoft.com/office/powerpoint/2010/main" val="1105634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68F20BB-CD35-B569-4187-16C485B90C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54EA723-C41C-5724-68E6-15B2144600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AB94E6F-A14B-BED8-2288-85EFBE544C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7F63493-5886-D947-8D2E-CF6A87FA427F}" type="datetimeFigureOut">
              <a:t>2025/9/10</a:t>
            </a:fld>
            <a:endParaRPr kumimoji="1" lang="ja-JP" altLang="en-US"/>
          </a:p>
        </p:txBody>
      </p:sp>
      <p:sp>
        <p:nvSpPr>
          <p:cNvPr id="5" name="フッター プレースホルダー 4">
            <a:extLst>
              <a:ext uri="{FF2B5EF4-FFF2-40B4-BE49-F238E27FC236}">
                <a16:creationId xmlns:a16="http://schemas.microsoft.com/office/drawing/2014/main" id="{1486ABCA-075F-EDC6-EDA8-D9C7E18485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CDC1CA99-F0DA-015A-19D2-DFF23DE573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74F3BC-DA9B-5D41-AD74-37542148D2D8}" type="slidenum">
              <a:t>‹#›</a:t>
            </a:fld>
            <a:endParaRPr kumimoji="1" lang="ja-JP" altLang="en-US"/>
          </a:p>
        </p:txBody>
      </p:sp>
    </p:spTree>
    <p:extLst>
      <p:ext uri="{BB962C8B-B14F-4D97-AF65-F5344CB8AC3E}">
        <p14:creationId xmlns:p14="http://schemas.microsoft.com/office/powerpoint/2010/main" val="24789251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b="1" kern="1200">
          <a:solidFill>
            <a:schemeClr val="tx1"/>
          </a:solidFill>
          <a:latin typeface="UD Digi Kyokasho NK-R" panose="02020400000000000000" pitchFamily="18" charset="-128"/>
          <a:ea typeface="UD Digi Kyokasho NK-R" panose="02020400000000000000" pitchFamily="18" charset="-128"/>
          <a:cs typeface="+mj-cs"/>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kumimoji="1" sz="24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3.svg"/><Relationship Id="rId13" Type="http://schemas.openxmlformats.org/officeDocument/2006/relationships/image" Target="../media/image7.png"/><Relationship Id="rId3" Type="http://schemas.openxmlformats.org/officeDocument/2006/relationships/image" Target="../media/image5.png"/><Relationship Id="rId7" Type="http://schemas.openxmlformats.org/officeDocument/2006/relationships/image" Target="../media/image12.png"/><Relationship Id="rId12" Type="http://schemas.openxmlformats.org/officeDocument/2006/relationships/image" Target="../media/image29.sv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25.svg"/><Relationship Id="rId11" Type="http://schemas.openxmlformats.org/officeDocument/2006/relationships/image" Target="../media/image28.png"/><Relationship Id="rId5" Type="http://schemas.openxmlformats.org/officeDocument/2006/relationships/image" Target="../media/image24.png"/><Relationship Id="rId10" Type="http://schemas.openxmlformats.org/officeDocument/2006/relationships/image" Target="../media/image27.svg"/><Relationship Id="rId4" Type="http://schemas.openxmlformats.org/officeDocument/2006/relationships/image" Target="../media/image6.svg"/><Relationship Id="rId9" Type="http://schemas.openxmlformats.org/officeDocument/2006/relationships/image" Target="../media/image26.png"/><Relationship Id="rId14" Type="http://schemas.openxmlformats.org/officeDocument/2006/relationships/image" Target="../media/image8.svg"/></Relationships>
</file>

<file path=ppt/slides/_rels/slide15.xml.rels><?xml version="1.0" encoding="UTF-8" standalone="yes"?>
<Relationships xmlns="http://schemas.openxmlformats.org/package/2006/relationships"><Relationship Id="rId3" Type="http://schemas.openxmlformats.org/officeDocument/2006/relationships/hyperlink" Target="https://www.jasca.org/onjasca/ethics.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s://americananthro.org/about/policies/statement-on-ethic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hyperlink" Target="https://www.jasca.org/onjasca/ethics.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americananthro.org/about/policies/statement-on-ethics/"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sv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svg"/><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9.sv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svg"/><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3ACD02-83AC-CC63-5EEA-AD29CE88181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3B4FCE1-AF34-5D4C-0FFF-D6046A1825FB}"/>
              </a:ext>
            </a:extLst>
          </p:cNvPr>
          <p:cNvSpPr>
            <a:spLocks noGrp="1"/>
          </p:cNvSpPr>
          <p:nvPr>
            <p:ph type="ctrTitle"/>
          </p:nvPr>
        </p:nvSpPr>
        <p:spPr/>
        <p:txBody>
          <a:bodyPr>
            <a:normAutofit/>
          </a:bodyPr>
          <a:lstStyle/>
          <a:p>
            <a:r>
              <a:rPr lang="ja-JP" altLang="en-US" sz="4400" dirty="0">
                <a:latin typeface="UD Digi Kyokasho NK-R" panose="02020400000000000000" pitchFamily="18" charset="-128"/>
                <a:ea typeface="UD Digi Kyokasho NK-R" panose="02020400000000000000" pitchFamily="18" charset="-128"/>
              </a:rPr>
              <a:t>講義２</a:t>
            </a:r>
            <a:br>
              <a:rPr lang="en-US" altLang="ja-JP" sz="4400" dirty="0">
                <a:latin typeface="UD Digi Kyokasho NK-R" panose="02020400000000000000" pitchFamily="18" charset="-128"/>
                <a:ea typeface="UD Digi Kyokasho NK-R" panose="02020400000000000000" pitchFamily="18" charset="-128"/>
              </a:rPr>
            </a:br>
            <a:r>
              <a:rPr lang="ja-JP" altLang="en-US" sz="4400" dirty="0">
                <a:latin typeface="UD Digi Kyokasho NK-R" panose="02020400000000000000" pitchFamily="18" charset="-128"/>
                <a:ea typeface="UD Digi Kyokasho NK-R" panose="02020400000000000000" pitchFamily="18" charset="-128"/>
              </a:rPr>
              <a:t>エスノグラフィの研究</a:t>
            </a:r>
            <a:r>
              <a:rPr lang="ja-JP" altLang="en-US" sz="4400" dirty="0"/>
              <a:t>データの特質と研究倫理、研究データ管理計画</a:t>
            </a:r>
            <a:endParaRPr kumimoji="1" lang="ja-JP" altLang="en-US" sz="4400" dirty="0">
              <a:latin typeface="UD Digi Kyokasho NK-R" panose="02020400000000000000" pitchFamily="18" charset="-128"/>
              <a:ea typeface="UD Digi Kyokasho NK-R" panose="02020400000000000000" pitchFamily="18" charset="-128"/>
            </a:endParaRPr>
          </a:p>
        </p:txBody>
      </p:sp>
      <p:sp>
        <p:nvSpPr>
          <p:cNvPr id="3" name="字幕 2">
            <a:extLst>
              <a:ext uri="{FF2B5EF4-FFF2-40B4-BE49-F238E27FC236}">
                <a16:creationId xmlns:a16="http://schemas.microsoft.com/office/drawing/2014/main" id="{C4FCB6DD-87DA-08F5-E721-479C15292E21}"/>
              </a:ext>
            </a:extLst>
          </p:cNvPr>
          <p:cNvSpPr>
            <a:spLocks noGrp="1"/>
          </p:cNvSpPr>
          <p:nvPr>
            <p:ph type="subTitle" idx="1"/>
          </p:nvPr>
        </p:nvSpPr>
        <p:spPr/>
        <p:txBody>
          <a:bodyPr>
            <a:normAutofit/>
          </a:bodyPr>
          <a:lstStyle/>
          <a:p>
            <a:r>
              <a:rPr lang="ja-JP" altLang="en-US" sz="2000"/>
              <a:t>エスノグラフィの研究データ管理入門：オープンサイエンス時代のなかで</a:t>
            </a:r>
          </a:p>
        </p:txBody>
      </p:sp>
      <p:cxnSp>
        <p:nvCxnSpPr>
          <p:cNvPr id="6" name="直線コネクタ 5">
            <a:extLst>
              <a:ext uri="{FF2B5EF4-FFF2-40B4-BE49-F238E27FC236}">
                <a16:creationId xmlns:a16="http://schemas.microsoft.com/office/drawing/2014/main" id="{EF54A40C-3CE6-5AEC-0AF7-68BBEAD35309}"/>
              </a:ext>
            </a:extLst>
          </p:cNvPr>
          <p:cNvCxnSpPr>
            <a:cxnSpLocks/>
          </p:cNvCxnSpPr>
          <p:nvPr/>
        </p:nvCxnSpPr>
        <p:spPr>
          <a:xfrm flipV="1">
            <a:off x="4572000" y="3521458"/>
            <a:ext cx="3048000" cy="17138"/>
          </a:xfrm>
          <a:prstGeom prst="line">
            <a:avLst/>
          </a:prstGeom>
          <a:ln w="76200">
            <a:solidFill>
              <a:schemeClr val="accent2">
                <a:lumMod val="60000"/>
                <a:lumOff val="4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498047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88E949-D0BB-52CD-BE86-80654776F9D4}"/>
              </a:ext>
            </a:extLst>
          </p:cNvPr>
          <p:cNvSpPr>
            <a:spLocks noGrp="1"/>
          </p:cNvSpPr>
          <p:nvPr>
            <p:ph type="title"/>
          </p:nvPr>
        </p:nvSpPr>
        <p:spPr/>
        <p:txBody>
          <a:bodyPr/>
          <a:lstStyle/>
          <a:p>
            <a:r>
              <a:rPr kumimoji="1" lang="ja-JP" altLang="en-US"/>
              <a:t>研究データの保管方法を確認</a:t>
            </a:r>
          </a:p>
        </p:txBody>
      </p:sp>
      <p:sp>
        <p:nvSpPr>
          <p:cNvPr id="3" name="コンテンツ プレースホルダー 2">
            <a:extLst>
              <a:ext uri="{FF2B5EF4-FFF2-40B4-BE49-F238E27FC236}">
                <a16:creationId xmlns:a16="http://schemas.microsoft.com/office/drawing/2014/main" id="{73A50D55-88DA-E0B4-F450-8F652124D80F}"/>
              </a:ext>
            </a:extLst>
          </p:cNvPr>
          <p:cNvSpPr>
            <a:spLocks noGrp="1"/>
          </p:cNvSpPr>
          <p:nvPr>
            <p:ph idx="1"/>
          </p:nvPr>
        </p:nvSpPr>
        <p:spPr>
          <a:xfrm>
            <a:off x="1914522" y="4759222"/>
            <a:ext cx="9439277" cy="1893495"/>
          </a:xfrm>
          <a:prstGeom prst="roundRect">
            <a:avLst/>
          </a:prstGeom>
          <a:ln>
            <a:solidFill>
              <a:schemeClr val="accent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fontScale="62500" lnSpcReduction="20000"/>
          </a:bodyPr>
          <a:lstStyle/>
          <a:p>
            <a:pPr marL="514350" indent="-514350">
              <a:buFont typeface="+mj-lt"/>
              <a:buAutoNum type="arabicPeriod"/>
            </a:pPr>
            <a:r>
              <a:rPr lang="ja-JP" altLang="en-US">
                <a:latin typeface="UD Digi Kyokasho NK-R" panose="02020400000000000000" pitchFamily="18" charset="-128"/>
                <a:ea typeface="UD Digi Kyokasho NK-R" panose="02020400000000000000" pitchFamily="18" charset="-128"/>
              </a:rPr>
              <a:t>保存場所：クラウドサービス（本学の</a:t>
            </a:r>
            <a:r>
              <a:rPr lang="en-US" altLang="ja-JP" dirty="0">
                <a:latin typeface="UD Digi Kyokasho NK-R" panose="02020400000000000000" pitchFamily="18" charset="-128"/>
                <a:ea typeface="UD Digi Kyokasho NK-R" panose="02020400000000000000" pitchFamily="18" charset="-128"/>
              </a:rPr>
              <a:t>One Drive</a:t>
            </a:r>
            <a:r>
              <a:rPr lang="ja-JP" altLang="en-US">
                <a:latin typeface="UD Digi Kyokasho NK-R" panose="02020400000000000000" pitchFamily="18" charset="-128"/>
                <a:ea typeface="UD Digi Kyokasho NK-R" panose="02020400000000000000" pitchFamily="18" charset="-128"/>
              </a:rPr>
              <a:t>）や、外付け</a:t>
            </a:r>
            <a:r>
              <a:rPr lang="en-US" altLang="ja-JP" dirty="0">
                <a:latin typeface="UD Digi Kyokasho NK-R" panose="02020400000000000000" pitchFamily="18" charset="-128"/>
                <a:ea typeface="UD Digi Kyokasho NK-R" panose="02020400000000000000" pitchFamily="18" charset="-128"/>
              </a:rPr>
              <a:t>HDD</a:t>
            </a:r>
            <a:r>
              <a:rPr lang="ja-JP" altLang="en-US">
                <a:latin typeface="UD Digi Kyokasho NK-R" panose="02020400000000000000" pitchFamily="18" charset="-128"/>
                <a:ea typeface="UD Digi Kyokasho NK-R" panose="02020400000000000000" pitchFamily="18" charset="-128"/>
              </a:rPr>
              <a:t>など。クラウドサービスでバックアップや共有は容易になる一方、セキュリティ対策を考慮。</a:t>
            </a:r>
            <a:endParaRPr lang="en-US" altLang="ja-JP" dirty="0">
              <a:latin typeface="UD Digi Kyokasho NK-R" panose="02020400000000000000" pitchFamily="18" charset="-128"/>
              <a:ea typeface="UD Digi Kyokasho NK-R" panose="02020400000000000000" pitchFamily="18" charset="-128"/>
            </a:endParaRPr>
          </a:p>
          <a:p>
            <a:pPr marL="514350" indent="-514350">
              <a:buFont typeface="+mj-lt"/>
              <a:buAutoNum type="arabicPeriod"/>
            </a:pPr>
            <a:r>
              <a:rPr kumimoji="1" lang="ja-JP" altLang="en-US">
                <a:latin typeface="UD Digi Kyokasho NK-R" panose="02020400000000000000" pitchFamily="18" charset="-128"/>
                <a:ea typeface="UD Digi Kyokasho NK-R" panose="02020400000000000000" pitchFamily="18" charset="-128"/>
              </a:rPr>
              <a:t>保存方法：データの容量、形式、画質、互換性を考慮する。</a:t>
            </a:r>
            <a:r>
              <a:rPr kumimoji="1" lang="en-US" altLang="ja-JP" dirty="0">
                <a:latin typeface="UD Digi Kyokasho NK-R" panose="02020400000000000000" pitchFamily="18" charset="-128"/>
                <a:ea typeface="UD Digi Kyokasho NK-R" panose="02020400000000000000" pitchFamily="18" charset="-128"/>
              </a:rPr>
              <a:t>e.g. </a:t>
            </a:r>
            <a:r>
              <a:rPr kumimoji="1" lang="ja-JP" altLang="en-US">
                <a:latin typeface="UD Digi Kyokasho NK-R" panose="02020400000000000000" pitchFamily="18" charset="-128"/>
                <a:ea typeface="UD Digi Kyokasho NK-R" panose="02020400000000000000" pitchFamily="18" charset="-128"/>
              </a:rPr>
              <a:t>高画質の写真や動画の容量と保存方法</a:t>
            </a:r>
          </a:p>
        </p:txBody>
      </p:sp>
      <p:pic>
        <p:nvPicPr>
          <p:cNvPr id="5" name="グラフィックス 4" descr="モノのインターネット 単色塗りつぶし">
            <a:extLst>
              <a:ext uri="{FF2B5EF4-FFF2-40B4-BE49-F238E27FC236}">
                <a16:creationId xmlns:a16="http://schemas.microsoft.com/office/drawing/2014/main" id="{76249BA2-7E2A-A940-C623-09444AE7876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06756" y="3165774"/>
            <a:ext cx="1228331" cy="1228331"/>
          </a:xfrm>
          <a:prstGeom prst="rect">
            <a:avLst/>
          </a:prstGeom>
        </p:spPr>
      </p:pic>
      <p:sp>
        <p:nvSpPr>
          <p:cNvPr id="8" name="コンテンツ プレースホルダー 2">
            <a:extLst>
              <a:ext uri="{FF2B5EF4-FFF2-40B4-BE49-F238E27FC236}">
                <a16:creationId xmlns:a16="http://schemas.microsoft.com/office/drawing/2014/main" id="{21CC6B50-AB05-AE29-3006-2CA789FB1D87}"/>
              </a:ext>
            </a:extLst>
          </p:cNvPr>
          <p:cNvSpPr txBox="1">
            <a:spLocks/>
          </p:cNvSpPr>
          <p:nvPr/>
        </p:nvSpPr>
        <p:spPr>
          <a:xfrm>
            <a:off x="1914522" y="1893495"/>
            <a:ext cx="10101265" cy="1152030"/>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150000"/>
              </a:lnSpc>
              <a:spcBef>
                <a:spcPts val="10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kumimoji="1" sz="24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a:t>アナログデータ</a:t>
            </a:r>
            <a:r>
              <a:rPr lang="en-US" altLang="ja-JP" dirty="0"/>
              <a:t>…</a:t>
            </a:r>
            <a:r>
              <a:rPr lang="ja-JP" altLang="en-US"/>
              <a:t>手書きのフィールドノーツ、メモ、文書、収集したモノの資料など</a:t>
            </a:r>
            <a:endParaRPr lang="en-US" altLang="ja-JP" dirty="0"/>
          </a:p>
          <a:p>
            <a:pPr marL="0" indent="0">
              <a:buNone/>
            </a:pPr>
            <a:r>
              <a:rPr lang="ja-JP" altLang="en-US"/>
              <a:t>→アクセス制限、信頼性の高さ</a:t>
            </a:r>
            <a:endParaRPr lang="en-US" altLang="ja-JP" dirty="0"/>
          </a:p>
          <a:p>
            <a:pPr marL="0" indent="0">
              <a:buNone/>
            </a:pPr>
            <a:endParaRPr lang="en-US" altLang="ja-JP" dirty="0"/>
          </a:p>
        </p:txBody>
      </p:sp>
      <p:pic>
        <p:nvPicPr>
          <p:cNvPr id="10" name="グラフィックス 9" descr="安全 単色塗りつぶし">
            <a:extLst>
              <a:ext uri="{FF2B5EF4-FFF2-40B4-BE49-F238E27FC236}">
                <a16:creationId xmlns:a16="http://schemas.microsoft.com/office/drawing/2014/main" id="{84C8885C-8876-4D9E-D88B-4EE65FA59D5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55263" y="1817194"/>
            <a:ext cx="1228330" cy="1228330"/>
          </a:xfrm>
          <a:prstGeom prst="rect">
            <a:avLst/>
          </a:prstGeom>
        </p:spPr>
      </p:pic>
      <p:sp>
        <p:nvSpPr>
          <p:cNvPr id="11" name="コンテンツ プレースホルダー 2">
            <a:extLst>
              <a:ext uri="{FF2B5EF4-FFF2-40B4-BE49-F238E27FC236}">
                <a16:creationId xmlns:a16="http://schemas.microsoft.com/office/drawing/2014/main" id="{C3F3798B-59D0-7BF3-721A-8F10A469B02E}"/>
              </a:ext>
            </a:extLst>
          </p:cNvPr>
          <p:cNvSpPr txBox="1">
            <a:spLocks/>
          </p:cNvSpPr>
          <p:nvPr/>
        </p:nvSpPr>
        <p:spPr>
          <a:xfrm>
            <a:off x="1914522" y="3429000"/>
            <a:ext cx="9439277" cy="1152030"/>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150000"/>
              </a:lnSpc>
              <a:spcBef>
                <a:spcPts val="10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kumimoji="1" sz="24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a:t>デジタルデータ</a:t>
            </a:r>
            <a:r>
              <a:rPr lang="en-US" altLang="ja-JP" dirty="0"/>
              <a:t>…PC</a:t>
            </a:r>
            <a:r>
              <a:rPr lang="ja-JP" altLang="en-US"/>
              <a:t>で清書したフィールドノーツ、写真、動画、録音など</a:t>
            </a:r>
            <a:endParaRPr lang="en-US" altLang="ja-JP" dirty="0"/>
          </a:p>
          <a:p>
            <a:pPr marL="0" indent="0">
              <a:buNone/>
            </a:pPr>
            <a:r>
              <a:rPr lang="ja-JP" altLang="en-US"/>
              <a:t>→保存場所、方法、容量など</a:t>
            </a:r>
            <a:endParaRPr lang="en-US" altLang="ja-JP" dirty="0"/>
          </a:p>
        </p:txBody>
      </p:sp>
    </p:spTree>
    <p:extLst>
      <p:ext uri="{BB962C8B-B14F-4D97-AF65-F5344CB8AC3E}">
        <p14:creationId xmlns:p14="http://schemas.microsoft.com/office/powerpoint/2010/main" val="479112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964F5D-DCCB-B397-6AF6-03744E4096CB}"/>
              </a:ext>
            </a:extLst>
          </p:cNvPr>
          <p:cNvSpPr>
            <a:spLocks noGrp="1"/>
          </p:cNvSpPr>
          <p:nvPr>
            <p:ph type="title"/>
          </p:nvPr>
        </p:nvSpPr>
        <p:spPr/>
        <p:txBody>
          <a:bodyPr/>
          <a:lstStyle/>
          <a:p>
            <a:r>
              <a:rPr kumimoji="1" lang="ja-JP" altLang="en-US"/>
              <a:t>海外フィールドワークと研究データ管理</a:t>
            </a:r>
            <a:br>
              <a:rPr kumimoji="1" lang="en-US" altLang="ja-JP" dirty="0"/>
            </a:br>
            <a:r>
              <a:rPr kumimoji="1" lang="ja-JP" altLang="en-US" sz="2800">
                <a:solidFill>
                  <a:schemeClr val="tx1">
                    <a:lumMod val="50000"/>
                    <a:lumOff val="50000"/>
                  </a:schemeClr>
                </a:solidFill>
              </a:rPr>
              <a:t>渡航先国と受入大学のポリシー</a:t>
            </a:r>
            <a:endParaRPr kumimoji="1" lang="ja-JP" altLang="en-US" dirty="0">
              <a:solidFill>
                <a:schemeClr val="tx1">
                  <a:lumMod val="50000"/>
                  <a:lumOff val="50000"/>
                </a:schemeClr>
              </a:solidFill>
            </a:endParaRPr>
          </a:p>
        </p:txBody>
      </p:sp>
      <p:sp>
        <p:nvSpPr>
          <p:cNvPr id="3" name="コンテンツ プレースホルダー 2">
            <a:extLst>
              <a:ext uri="{FF2B5EF4-FFF2-40B4-BE49-F238E27FC236}">
                <a16:creationId xmlns:a16="http://schemas.microsoft.com/office/drawing/2014/main" id="{F26127EF-4160-7F19-47DF-5AA7E32B41A0}"/>
              </a:ext>
            </a:extLst>
          </p:cNvPr>
          <p:cNvSpPr>
            <a:spLocks noGrp="1"/>
          </p:cNvSpPr>
          <p:nvPr>
            <p:ph idx="1"/>
          </p:nvPr>
        </p:nvSpPr>
        <p:spPr>
          <a:xfrm>
            <a:off x="838199" y="1866706"/>
            <a:ext cx="10515600" cy="3333944"/>
          </a:xfrm>
        </p:spPr>
        <p:txBody>
          <a:bodyPr>
            <a:normAutofit lnSpcReduction="10000"/>
          </a:bodyPr>
          <a:lstStyle/>
          <a:p>
            <a:r>
              <a:rPr kumimoji="1" lang="ja-JP" altLang="en-US"/>
              <a:t>海外</a:t>
            </a:r>
            <a:r>
              <a:rPr kumimoji="1" lang="ja-JP" altLang="en-US" dirty="0"/>
              <a:t>フィールドワークを計画して</a:t>
            </a:r>
            <a:r>
              <a:rPr kumimoji="1" lang="ja-JP" altLang="en-US"/>
              <a:t>いる場合、研究データ管理計画は手続き面でも重要。</a:t>
            </a:r>
            <a:endParaRPr kumimoji="1" lang="en-US" altLang="ja-JP" dirty="0"/>
          </a:p>
          <a:p>
            <a:r>
              <a:rPr kumimoji="1" lang="ja-JP" altLang="en-US"/>
              <a:t>渡航先国での調査・研究</a:t>
            </a:r>
            <a:r>
              <a:rPr lang="ja-JP" altLang="en-US"/>
              <a:t>ビザの取得が必要。</a:t>
            </a:r>
            <a:br>
              <a:rPr lang="en-US" altLang="ja-JP" dirty="0"/>
            </a:br>
            <a:r>
              <a:rPr lang="ja-JP" altLang="en-US"/>
              <a:t>⇒　各国での</a:t>
            </a:r>
            <a:r>
              <a:rPr kumimoji="1" lang="ja-JP" altLang="en-US"/>
              <a:t>調査</a:t>
            </a:r>
            <a:r>
              <a:rPr kumimoji="1" lang="ja-JP" altLang="en-US" dirty="0"/>
              <a:t>研究・研究データ管理に</a:t>
            </a:r>
            <a:r>
              <a:rPr kumimoji="1" lang="ja-JP" altLang="en-US"/>
              <a:t>関するポリシーを確認しましょう。遵守すべき独自の規制、倫理基準、事前調整がある。</a:t>
            </a:r>
            <a:endParaRPr kumimoji="1" lang="en-US" altLang="ja-JP" dirty="0"/>
          </a:p>
          <a:p>
            <a:pPr lvl="1"/>
            <a:endParaRPr kumimoji="1" lang="ja-JP" altLang="en-US" dirty="0"/>
          </a:p>
        </p:txBody>
      </p:sp>
      <p:cxnSp>
        <p:nvCxnSpPr>
          <p:cNvPr id="4" name="直線コネクタ 3">
            <a:extLst>
              <a:ext uri="{FF2B5EF4-FFF2-40B4-BE49-F238E27FC236}">
                <a16:creationId xmlns:a16="http://schemas.microsoft.com/office/drawing/2014/main" id="{AAAE2518-837F-EC7D-A231-31ADD96563A3}"/>
              </a:ext>
            </a:extLst>
          </p:cNvPr>
          <p:cNvCxnSpPr>
            <a:cxnSpLocks/>
          </p:cNvCxnSpPr>
          <p:nvPr/>
        </p:nvCxnSpPr>
        <p:spPr>
          <a:xfrm>
            <a:off x="-1128181" y="1690688"/>
            <a:ext cx="6951465" cy="0"/>
          </a:xfrm>
          <a:prstGeom prst="line">
            <a:avLst/>
          </a:prstGeom>
          <a:ln w="7620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60952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6EB81-D64F-8626-77D0-95D787B78E1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037532E-DC4D-263C-0D9F-EA2AD2EABC35}"/>
              </a:ext>
            </a:extLst>
          </p:cNvPr>
          <p:cNvSpPr>
            <a:spLocks noGrp="1"/>
          </p:cNvSpPr>
          <p:nvPr>
            <p:ph type="title"/>
          </p:nvPr>
        </p:nvSpPr>
        <p:spPr/>
        <p:txBody>
          <a:bodyPr/>
          <a:lstStyle/>
          <a:p>
            <a:r>
              <a:rPr kumimoji="1" lang="ja-JP" altLang="en-US"/>
              <a:t>海外フィールドワークと研究データ管理</a:t>
            </a:r>
            <a:br>
              <a:rPr kumimoji="1" lang="en-US" altLang="ja-JP" dirty="0"/>
            </a:br>
            <a:r>
              <a:rPr kumimoji="1" lang="ja-JP" altLang="en-US" sz="2800">
                <a:solidFill>
                  <a:schemeClr val="tx1">
                    <a:lumMod val="50000"/>
                    <a:lumOff val="50000"/>
                  </a:schemeClr>
                </a:solidFill>
              </a:rPr>
              <a:t>渡航先国のポリシー</a:t>
            </a:r>
            <a:endParaRPr kumimoji="1" lang="ja-JP" altLang="en-US" dirty="0">
              <a:solidFill>
                <a:schemeClr val="tx1">
                  <a:lumMod val="50000"/>
                  <a:lumOff val="50000"/>
                </a:schemeClr>
              </a:solidFill>
            </a:endParaRPr>
          </a:p>
        </p:txBody>
      </p:sp>
      <p:sp>
        <p:nvSpPr>
          <p:cNvPr id="4" name="テキスト ボックス 3">
            <a:extLst>
              <a:ext uri="{FF2B5EF4-FFF2-40B4-BE49-F238E27FC236}">
                <a16:creationId xmlns:a16="http://schemas.microsoft.com/office/drawing/2014/main" id="{B84F35A7-F8FD-F7BA-7684-03D6F93AE6AE}"/>
              </a:ext>
            </a:extLst>
          </p:cNvPr>
          <p:cNvSpPr txBox="1"/>
          <p:nvPr/>
        </p:nvSpPr>
        <p:spPr>
          <a:xfrm>
            <a:off x="838200" y="1690688"/>
            <a:ext cx="10515600" cy="4461734"/>
          </a:xfrm>
          <a:prstGeom prst="rect">
            <a:avLst/>
          </a:prstGeom>
          <a:noFill/>
        </p:spPr>
        <p:txBody>
          <a:bodyPr wrap="square" rtlCol="0">
            <a:spAutoFit/>
          </a:bodyPr>
          <a:lstStyle/>
          <a:p>
            <a:pPr marR="0" lvl="0" algn="l" defTabSz="914400" rtl="0" eaLnBrk="1" fontAlgn="auto" latinLnBrk="0" hangingPunct="1">
              <a:lnSpc>
                <a:spcPct val="150000"/>
              </a:lnSpc>
              <a:spcBef>
                <a:spcPts val="1000"/>
              </a:spcBef>
              <a:spcAft>
                <a:spcPts val="0"/>
              </a:spcAft>
              <a:buClrTx/>
              <a:buSzTx/>
              <a:tabLst/>
              <a:defRPr/>
            </a:pPr>
            <a:r>
              <a:rPr kumimoji="1" lang="ja-JP" altLang="en-US" sz="2400" b="0" i="0" u="none" strike="noStrike" kern="1200" cap="none" spc="0" normalizeH="0" baseline="0" noProof="0">
                <a:ln>
                  <a:noFill/>
                </a:ln>
                <a:solidFill>
                  <a:prstClr val="black"/>
                </a:solidFill>
                <a:effectLst/>
                <a:uLnTx/>
                <a:uFillTx/>
                <a:latin typeface="UD Digi Kyokasho NK-R" panose="02020400000000000000" pitchFamily="18" charset="-128"/>
                <a:ea typeface="UD Digi Kyokasho NK-R" panose="02020400000000000000" pitchFamily="18" charset="-128"/>
                <a:cs typeface="+mn-cs"/>
              </a:rPr>
              <a:t>確認ポイントの例</a:t>
            </a:r>
            <a:endParaRPr kumimoji="1" lang="en-US" altLang="ja-JP" sz="2400" b="0" i="0" u="none" strike="noStrike" kern="1200" cap="none" spc="0" normalizeH="0" baseline="0" noProof="0" dirty="0">
              <a:ln>
                <a:noFill/>
              </a:ln>
              <a:solidFill>
                <a:prstClr val="black"/>
              </a:solidFill>
              <a:effectLst/>
              <a:uLnTx/>
              <a:uFillTx/>
              <a:latin typeface="UD Digi Kyokasho NK-R" panose="02020400000000000000" pitchFamily="18" charset="-128"/>
              <a:ea typeface="UD Digi Kyokasho NK-R" panose="02020400000000000000" pitchFamily="18" charset="-128"/>
              <a:cs typeface="+mn-cs"/>
            </a:endParaRPr>
          </a:p>
          <a:p>
            <a:pPr marR="0" lvl="0" algn="l" defTabSz="914400" rtl="0" eaLnBrk="1" fontAlgn="auto" latinLnBrk="0" hangingPunct="1">
              <a:lnSpc>
                <a:spcPct val="150000"/>
              </a:lnSpc>
              <a:spcBef>
                <a:spcPts val="1000"/>
              </a:spcBef>
              <a:spcAft>
                <a:spcPts val="0"/>
              </a:spcAft>
              <a:buClrTx/>
              <a:buSzTx/>
              <a:tabLst/>
              <a:defRPr/>
            </a:pPr>
            <a:r>
              <a:rPr lang="ja-JP" altLang="en-US" sz="2400" b="1">
                <a:solidFill>
                  <a:schemeClr val="accent2">
                    <a:lumMod val="60000"/>
                    <a:lumOff val="40000"/>
                  </a:schemeClr>
                </a:solidFill>
                <a:latin typeface="UD Digi Kyokasho NK-R" panose="02020400000000000000" pitchFamily="18" charset="-128"/>
                <a:ea typeface="UD Digi Kyokasho NK-R" panose="02020400000000000000" pitchFamily="18" charset="-128"/>
              </a:rPr>
              <a:t>「現地の人々の伝統的な薬草の名前と分類、活用方法のデータ」</a:t>
            </a:r>
            <a:br>
              <a:rPr lang="en-US" altLang="ja-JP" sz="2400" b="1" dirty="0">
                <a:solidFill>
                  <a:schemeClr val="accent2">
                    <a:lumMod val="60000"/>
                    <a:lumOff val="40000"/>
                  </a:schemeClr>
                </a:solidFill>
                <a:latin typeface="UD Digi Kyokasho NK-R" panose="02020400000000000000" pitchFamily="18" charset="-128"/>
                <a:ea typeface="UD Digi Kyokasho NK-R" panose="02020400000000000000" pitchFamily="18" charset="-128"/>
              </a:rPr>
            </a:br>
            <a:r>
              <a:rPr lang="en-US" altLang="ja-JP" sz="2400" dirty="0">
                <a:solidFill>
                  <a:prstClr val="black"/>
                </a:solidFill>
                <a:latin typeface="UD Digi Kyokasho NK-R" panose="02020400000000000000" pitchFamily="18" charset="-128"/>
                <a:ea typeface="UD Digi Kyokasho NK-R" panose="02020400000000000000" pitchFamily="18" charset="-128"/>
              </a:rPr>
              <a:t>……</a:t>
            </a:r>
            <a:r>
              <a:rPr lang="ja-JP" altLang="en-US" sz="2400">
                <a:solidFill>
                  <a:prstClr val="black"/>
                </a:solidFill>
                <a:latin typeface="UD Digi Kyokasho NK-R" panose="02020400000000000000" pitchFamily="18" charset="-128"/>
                <a:ea typeface="UD Digi Kyokasho NK-R" panose="02020400000000000000" pitchFamily="18" charset="-128"/>
              </a:rPr>
              <a:t>　生物多様性条約（</a:t>
            </a:r>
            <a:r>
              <a:rPr lang="en-US" altLang="ja-JP" sz="2400" dirty="0">
                <a:solidFill>
                  <a:prstClr val="black"/>
                </a:solidFill>
                <a:latin typeface="UD Digi Kyokasho NK-R" panose="02020400000000000000" pitchFamily="18" charset="-128"/>
                <a:ea typeface="UD Digi Kyokasho NK-R" panose="02020400000000000000" pitchFamily="18" charset="-128"/>
              </a:rPr>
              <a:t>CBD</a:t>
            </a:r>
            <a:r>
              <a:rPr lang="ja-JP" altLang="en-US" sz="2400">
                <a:solidFill>
                  <a:prstClr val="black"/>
                </a:solidFill>
                <a:latin typeface="UD Digi Kyokasho NK-R" panose="02020400000000000000" pitchFamily="18" charset="-128"/>
                <a:ea typeface="UD Digi Kyokasho NK-R" panose="02020400000000000000" pitchFamily="18" charset="-128"/>
              </a:rPr>
              <a:t>）の下、遺伝資源利用による利益は、保有国の財産であるという考え。　⇒　薬草の知識のデータは財産。　</a:t>
            </a:r>
            <a:br>
              <a:rPr lang="en-US" altLang="ja-JP" sz="2400" dirty="0">
                <a:solidFill>
                  <a:prstClr val="black"/>
                </a:solidFill>
                <a:latin typeface="UD Digi Kyokasho NK-R" panose="02020400000000000000" pitchFamily="18" charset="-128"/>
                <a:ea typeface="UD Digi Kyokasho NK-R" panose="02020400000000000000" pitchFamily="18" charset="-128"/>
              </a:rPr>
            </a:br>
            <a:r>
              <a:rPr lang="ja-JP" altLang="en-US" sz="2400">
                <a:solidFill>
                  <a:prstClr val="black"/>
                </a:solidFill>
                <a:latin typeface="UD Digi Kyokasho NK-R" panose="02020400000000000000" pitchFamily="18" charset="-128"/>
                <a:ea typeface="UD Digi Kyokasho NK-R" panose="02020400000000000000" pitchFamily="18" charset="-128"/>
              </a:rPr>
              <a:t>参考）国立遺伝学研究所</a:t>
            </a:r>
            <a:r>
              <a:rPr kumimoji="1" lang="en-US" altLang="ja-JP" sz="2400" b="0" i="0" u="none" strike="noStrike" kern="1200" cap="none" spc="0" normalizeH="0" baseline="0" noProof="0" dirty="0">
                <a:ln>
                  <a:noFill/>
                </a:ln>
                <a:solidFill>
                  <a:prstClr val="black"/>
                </a:solidFill>
                <a:effectLst/>
                <a:uLnTx/>
                <a:uFillTx/>
                <a:latin typeface="UD Digi Kyokasho NK-R" panose="02020400000000000000" pitchFamily="18" charset="-128"/>
                <a:ea typeface="UD Digi Kyokasho NK-R" panose="02020400000000000000" pitchFamily="18" charset="-128"/>
                <a:cs typeface="+mn-cs"/>
              </a:rPr>
              <a:t>ABS</a:t>
            </a:r>
            <a:r>
              <a:rPr kumimoji="1" lang="ja-JP" altLang="en-US" sz="2400" b="0" i="0" u="none" strike="noStrike" kern="1200" cap="none" spc="0" normalizeH="0" baseline="0" noProof="0">
                <a:ln>
                  <a:noFill/>
                </a:ln>
                <a:solidFill>
                  <a:prstClr val="black"/>
                </a:solidFill>
                <a:effectLst/>
                <a:uLnTx/>
                <a:uFillTx/>
                <a:latin typeface="UD Digi Kyokasho NK-R" panose="02020400000000000000" pitchFamily="18" charset="-128"/>
                <a:ea typeface="UD Digi Kyokasho NK-R" panose="02020400000000000000" pitchFamily="18" charset="-128"/>
                <a:cs typeface="+mn-cs"/>
              </a:rPr>
              <a:t>学術対策チーム</a:t>
            </a:r>
          </a:p>
          <a:p>
            <a:pPr marR="0" lvl="0" algn="l" defTabSz="914400" rtl="0" eaLnBrk="1" fontAlgn="auto" latinLnBrk="0" hangingPunct="1">
              <a:lnSpc>
                <a:spcPct val="150000"/>
              </a:lnSpc>
              <a:spcBef>
                <a:spcPts val="1000"/>
              </a:spcBef>
              <a:spcAft>
                <a:spcPts val="0"/>
              </a:spcAft>
              <a:buClrTx/>
              <a:buSzTx/>
              <a:tabLst/>
              <a:defRPr/>
            </a:pPr>
            <a:br>
              <a:rPr kumimoji="1" lang="en-US" altLang="ja-JP" sz="2000" b="0" i="0" u="none" strike="noStrike" kern="1200" cap="none" spc="0" normalizeH="0" baseline="0" noProof="0" dirty="0">
                <a:ln>
                  <a:noFill/>
                </a:ln>
                <a:solidFill>
                  <a:schemeClr val="tx1">
                    <a:lumMod val="50000"/>
                    <a:lumOff val="50000"/>
                  </a:schemeClr>
                </a:solidFill>
                <a:effectLst/>
                <a:uLnTx/>
                <a:uFillTx/>
                <a:latin typeface="UD Digi Kyokasho NK-R" panose="02020400000000000000" pitchFamily="18" charset="-128"/>
                <a:ea typeface="UD Digi Kyokasho NK-R" panose="02020400000000000000" pitchFamily="18" charset="-128"/>
                <a:cs typeface="+mn-cs"/>
              </a:rPr>
            </a:br>
            <a:r>
              <a:rPr kumimoji="1" lang="ja-JP" altLang="en-US" sz="2000" b="0" i="0" u="none" strike="noStrike" kern="1200" cap="none" spc="0" normalizeH="0" baseline="0" noProof="0">
                <a:ln>
                  <a:noFill/>
                </a:ln>
                <a:solidFill>
                  <a:schemeClr val="tx1">
                    <a:lumMod val="50000"/>
                    <a:lumOff val="50000"/>
                  </a:schemeClr>
                </a:solidFill>
                <a:effectLst/>
                <a:uLnTx/>
                <a:uFillTx/>
                <a:latin typeface="UD Digi Kyokasho NK-R" panose="02020400000000000000" pitchFamily="18" charset="-128"/>
                <a:ea typeface="UD Digi Kyokasho NK-R" panose="02020400000000000000" pitchFamily="18" charset="-128"/>
                <a:cs typeface="+mn-cs"/>
              </a:rPr>
              <a:t>＊その他、捜査、テロ対策や安全保障等を理由として、特定のデータの保管が問題視されたり、フィールドノーツが現地政府の開示請求対象となる場合も</a:t>
            </a:r>
            <a:r>
              <a:rPr lang="ja-JP" altLang="en-US" sz="2000">
                <a:solidFill>
                  <a:schemeClr val="tx1">
                    <a:lumMod val="50000"/>
                    <a:lumOff val="50000"/>
                  </a:schemeClr>
                </a:solidFill>
                <a:latin typeface="UD Digi Kyokasho NK-R" panose="02020400000000000000" pitchFamily="18" charset="-128"/>
                <a:ea typeface="UD Digi Kyokasho NK-R" panose="02020400000000000000" pitchFamily="18" charset="-128"/>
              </a:rPr>
              <a:t>稀にあるので注意。</a:t>
            </a:r>
            <a:endParaRPr kumimoji="1" lang="ja-JP" altLang="en-US">
              <a:solidFill>
                <a:schemeClr val="tx1">
                  <a:lumMod val="50000"/>
                  <a:lumOff val="50000"/>
                </a:schemeClr>
              </a:solidFill>
            </a:endParaRPr>
          </a:p>
        </p:txBody>
      </p:sp>
    </p:spTree>
    <p:extLst>
      <p:ext uri="{BB962C8B-B14F-4D97-AF65-F5344CB8AC3E}">
        <p14:creationId xmlns:p14="http://schemas.microsoft.com/office/powerpoint/2010/main" val="3009200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B0AB3-35A6-D254-3F37-6685219EF42C}"/>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61EF79D1-6DAC-496C-E5CF-7F8BDA6EE88C}"/>
              </a:ext>
            </a:extLst>
          </p:cNvPr>
          <p:cNvSpPr>
            <a:spLocks noGrp="1"/>
          </p:cNvSpPr>
          <p:nvPr>
            <p:ph idx="1"/>
          </p:nvPr>
        </p:nvSpPr>
        <p:spPr>
          <a:xfrm>
            <a:off x="838200" y="2128837"/>
            <a:ext cx="11177588" cy="4048125"/>
          </a:xfrm>
        </p:spPr>
        <p:txBody>
          <a:bodyPr>
            <a:normAutofit fontScale="92500" lnSpcReduction="20000"/>
          </a:bodyPr>
          <a:lstStyle/>
          <a:p>
            <a:r>
              <a:rPr lang="ja-JP" altLang="en-US"/>
              <a:t>エスノグラフィの研究データ管理は、</a:t>
            </a:r>
            <a:r>
              <a:rPr kumimoji="1" lang="ja-JP" altLang="en-US"/>
              <a:t>調査</a:t>
            </a:r>
            <a:r>
              <a:rPr kumimoji="1" lang="ja-JP" altLang="en-US" dirty="0"/>
              <a:t>協力者のコミュニティに</a:t>
            </a:r>
            <a:r>
              <a:rPr kumimoji="1" lang="ja-JP" altLang="en-US"/>
              <a:t>おけるルール、慣習や価値観、調査ポリシー等をできるだけ事前に確認しましょう。</a:t>
            </a:r>
            <a:endParaRPr kumimoji="1" lang="en-US" altLang="ja-JP" dirty="0"/>
          </a:p>
          <a:p>
            <a:r>
              <a:rPr lang="ja-JP" altLang="en-US"/>
              <a:t>⇒コミュニティの文化や価値観、尊厳を尊重。調査協力者との信頼関係。</a:t>
            </a:r>
            <a:endParaRPr lang="en-US" altLang="ja-JP" dirty="0"/>
          </a:p>
          <a:p>
            <a:r>
              <a:rPr kumimoji="1" lang="en-US" altLang="ja-JP" dirty="0"/>
              <a:t>e.g. </a:t>
            </a:r>
            <a:r>
              <a:rPr kumimoji="1" lang="ja-JP" altLang="en-US"/>
              <a:t>ニュージーランドのマオリの人々</a:t>
            </a:r>
            <a:br>
              <a:rPr kumimoji="1" lang="en-US" altLang="ja-JP" dirty="0"/>
            </a:br>
            <a:r>
              <a:rPr kumimoji="1" lang="en-US" altLang="ja-JP" dirty="0"/>
              <a:t>…</a:t>
            </a:r>
            <a:r>
              <a:rPr kumimoji="1" lang="ja-JP" altLang="en-US"/>
              <a:t>　自らの固有の文化的知識・慣習への権利、肖像権</a:t>
            </a:r>
            <a:r>
              <a:rPr lang="ja-JP" altLang="en-US"/>
              <a:t>、意匠権。マオリ以外の研究者による調査研究　⇒　記録・持ち出しのできないデータ、ラポールを築いてはじめてアクセスを許されるデータ。</a:t>
            </a:r>
            <a:r>
              <a:rPr lang="en-US" altLang="ja-JP" sz="2200" dirty="0"/>
              <a:t>※</a:t>
            </a:r>
            <a:r>
              <a:rPr lang="ja-JP" altLang="en-US" sz="2200"/>
              <a:t>必ず許諾を得られるとは限らない。</a:t>
            </a:r>
            <a:endParaRPr kumimoji="1" lang="en-US" altLang="ja-JP" dirty="0"/>
          </a:p>
        </p:txBody>
      </p:sp>
      <p:sp>
        <p:nvSpPr>
          <p:cNvPr id="7" name="タイトル 1">
            <a:extLst>
              <a:ext uri="{FF2B5EF4-FFF2-40B4-BE49-F238E27FC236}">
                <a16:creationId xmlns:a16="http://schemas.microsoft.com/office/drawing/2014/main" id="{C2467B6D-8D0C-7AD3-6092-F47954E7044F}"/>
              </a:ext>
            </a:extLst>
          </p:cNvPr>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b="1" kern="1200">
                <a:solidFill>
                  <a:schemeClr val="tx1"/>
                </a:solidFill>
                <a:latin typeface="UD Digi Kyokasho NK-R" panose="02020400000000000000" pitchFamily="18" charset="-128"/>
                <a:ea typeface="UD Digi Kyokasho NK-R" panose="02020400000000000000" pitchFamily="18" charset="-128"/>
                <a:cs typeface="+mj-cs"/>
              </a:defRPr>
            </a:lvl1pPr>
          </a:lstStyle>
          <a:p>
            <a:r>
              <a:rPr lang="ja-JP" altLang="en-US"/>
              <a:t>海外フィールドワークと研究データ管理</a:t>
            </a:r>
            <a:br>
              <a:rPr lang="en-US" altLang="ja-JP" dirty="0"/>
            </a:br>
            <a:r>
              <a:rPr lang="ja-JP" altLang="en-US" sz="2800">
                <a:solidFill>
                  <a:schemeClr val="tx1">
                    <a:lumMod val="50000"/>
                    <a:lumOff val="50000"/>
                  </a:schemeClr>
                </a:solidFill>
              </a:rPr>
              <a:t>現地コミュニティと調査協力者の人々のルールや価値観</a:t>
            </a:r>
            <a:endParaRPr lang="ja-JP" altLang="en-US" dirty="0">
              <a:solidFill>
                <a:schemeClr val="tx1">
                  <a:lumMod val="50000"/>
                  <a:lumOff val="50000"/>
                </a:schemeClr>
              </a:solidFill>
            </a:endParaRPr>
          </a:p>
        </p:txBody>
      </p:sp>
      <p:sp>
        <p:nvSpPr>
          <p:cNvPr id="2" name="テキスト ボックス 1">
            <a:extLst>
              <a:ext uri="{FF2B5EF4-FFF2-40B4-BE49-F238E27FC236}">
                <a16:creationId xmlns:a16="http://schemas.microsoft.com/office/drawing/2014/main" id="{CFAB3824-0469-A36B-4FA5-2B3A71BC90E9}"/>
              </a:ext>
            </a:extLst>
          </p:cNvPr>
          <p:cNvSpPr txBox="1"/>
          <p:nvPr/>
        </p:nvSpPr>
        <p:spPr>
          <a:xfrm>
            <a:off x="0" y="6396335"/>
            <a:ext cx="12192000" cy="461665"/>
          </a:xfrm>
          <a:prstGeom prst="rect">
            <a:avLst/>
          </a:prstGeom>
          <a:solidFill>
            <a:schemeClr val="bg1">
              <a:lumMod val="95000"/>
            </a:schemeClr>
          </a:solidFill>
        </p:spPr>
        <p:txBody>
          <a:bodyPr wrap="square" rtlCol="0">
            <a:spAutoFit/>
          </a:bodyPr>
          <a:lstStyle/>
          <a:p>
            <a:pPr marL="285750" indent="-285750">
              <a:buFont typeface="Arial" panose="020B0604020202020204" pitchFamily="34" charset="0"/>
              <a:buChar char="•"/>
            </a:pPr>
            <a:r>
              <a:rPr lang="ja-JP" altLang="en-US" sz="1200">
                <a:latin typeface="UD Digi Kyokasho NK-R" panose="02020400000000000000" pitchFamily="18" charset="-128"/>
                <a:ea typeface="UD Digi Kyokasho NK-R" panose="02020400000000000000" pitchFamily="18" charset="-128"/>
              </a:rPr>
              <a:t>伊藤泰信 </a:t>
            </a:r>
            <a:r>
              <a:rPr lang="en-US" altLang="ja-JP" sz="1200" dirty="0">
                <a:latin typeface="UD Digi Kyokasho NK-R" panose="02020400000000000000" pitchFamily="18" charset="-128"/>
                <a:ea typeface="UD Digi Kyokasho NK-R" panose="02020400000000000000" pitchFamily="18" charset="-128"/>
              </a:rPr>
              <a:t>2007『</a:t>
            </a:r>
            <a:r>
              <a:rPr lang="ja-JP" altLang="en-US" sz="1200">
                <a:latin typeface="UD Digi Kyokasho NK-R" panose="02020400000000000000" pitchFamily="18" charset="-128"/>
                <a:ea typeface="UD Digi Kyokasho NK-R" panose="02020400000000000000" pitchFamily="18" charset="-128"/>
              </a:rPr>
              <a:t>先住民の知識人類学</a:t>
            </a:r>
            <a:r>
              <a:rPr lang="en-US" altLang="ja-JP" sz="1200" dirty="0">
                <a:latin typeface="UD Digi Kyokasho NK-R" panose="02020400000000000000" pitchFamily="18" charset="-128"/>
                <a:ea typeface="UD Digi Kyokasho NK-R" panose="02020400000000000000" pitchFamily="18" charset="-128"/>
              </a:rPr>
              <a:t>––––</a:t>
            </a:r>
            <a:r>
              <a:rPr lang="ja-JP" altLang="en-US" sz="1200">
                <a:latin typeface="UD Digi Kyokasho NK-R" panose="02020400000000000000" pitchFamily="18" charset="-128"/>
                <a:ea typeface="UD Digi Kyokasho NK-R" panose="02020400000000000000" pitchFamily="18" charset="-128"/>
              </a:rPr>
              <a:t>ニュージーランド＝マオリの知と社会に関するエスノグラフィ</a:t>
            </a:r>
            <a:r>
              <a:rPr lang="en-US" altLang="ja-JP" sz="1200" dirty="0">
                <a:latin typeface="UD Digi Kyokasho NK-R" panose="02020400000000000000" pitchFamily="18" charset="-128"/>
                <a:ea typeface="UD Digi Kyokasho NK-R" panose="02020400000000000000" pitchFamily="18" charset="-128"/>
              </a:rPr>
              <a:t>』</a:t>
            </a:r>
            <a:r>
              <a:rPr lang="ja-JP" altLang="en-US" sz="1200">
                <a:latin typeface="UD Digi Kyokasho NK-R" panose="02020400000000000000" pitchFamily="18" charset="-128"/>
                <a:ea typeface="UD Digi Kyokasho NK-R" panose="02020400000000000000" pitchFamily="18" charset="-128"/>
              </a:rPr>
              <a:t>世界思想社</a:t>
            </a:r>
            <a:r>
              <a:rPr lang="en-US" altLang="ja-JP" sz="1200" dirty="0">
                <a:latin typeface="UD Digi Kyokasho NK-R" panose="02020400000000000000" pitchFamily="18" charset="-128"/>
                <a:ea typeface="UD Digi Kyokasho NK-R" panose="02020400000000000000" pitchFamily="18" charset="-128"/>
              </a:rPr>
              <a:t>.</a:t>
            </a:r>
          </a:p>
          <a:p>
            <a:pPr marL="285750" indent="-285750">
              <a:buFont typeface="Arial" panose="020B0604020202020204" pitchFamily="34" charset="0"/>
              <a:buChar char="•"/>
            </a:pPr>
            <a:r>
              <a:rPr lang="ja-JP" altLang="en-US" sz="1200">
                <a:latin typeface="UD Digi Kyokasho NK-R" panose="02020400000000000000" pitchFamily="18" charset="-128"/>
                <a:ea typeface="UD Digi Kyokasho NK-R" panose="02020400000000000000" pitchFamily="18" charset="-128"/>
              </a:rPr>
              <a:t>深山直子</a:t>
            </a:r>
            <a:r>
              <a:rPr lang="en-US" altLang="ja-JP" sz="1200" dirty="0">
                <a:latin typeface="UD Digi Kyokasho NK-R" panose="02020400000000000000" pitchFamily="18" charset="-128"/>
                <a:ea typeface="UD Digi Kyokasho NK-R" panose="02020400000000000000" pitchFamily="18" charset="-128"/>
              </a:rPr>
              <a:t> 2012『</a:t>
            </a:r>
            <a:r>
              <a:rPr lang="ja-JP" altLang="en-US" sz="1200">
                <a:latin typeface="UD Digi Kyokasho NK-R" panose="02020400000000000000" pitchFamily="18" charset="-128"/>
                <a:ea typeface="UD Digi Kyokasho NK-R" panose="02020400000000000000" pitchFamily="18" charset="-128"/>
              </a:rPr>
              <a:t>現代マオリと「先住民の運動」</a:t>
            </a:r>
            <a:r>
              <a:rPr lang="en-US" altLang="ja-JP" sz="1200" dirty="0">
                <a:latin typeface="UD Digi Kyokasho NK-R" panose="02020400000000000000" pitchFamily="18" charset="-128"/>
                <a:ea typeface="UD Digi Kyokasho NK-R" panose="02020400000000000000" pitchFamily="18" charset="-128"/>
              </a:rPr>
              <a:t>––––</a:t>
            </a:r>
            <a:r>
              <a:rPr lang="ja-JP" altLang="en-US" sz="1200">
                <a:latin typeface="UD Digi Kyokasho NK-R" panose="02020400000000000000" pitchFamily="18" charset="-128"/>
                <a:ea typeface="UD Digi Kyokasho NK-R" panose="02020400000000000000" pitchFamily="18" charset="-128"/>
              </a:rPr>
              <a:t>土地・海・都市そして環境</a:t>
            </a:r>
            <a:r>
              <a:rPr lang="en-US" altLang="ja-JP" sz="1200" dirty="0">
                <a:latin typeface="UD Digi Kyokasho NK-R" panose="02020400000000000000" pitchFamily="18" charset="-128"/>
                <a:ea typeface="UD Digi Kyokasho NK-R" panose="02020400000000000000" pitchFamily="18" charset="-128"/>
              </a:rPr>
              <a:t>』</a:t>
            </a:r>
            <a:r>
              <a:rPr lang="ja-JP" altLang="en-US" sz="1200">
                <a:latin typeface="UD Digi Kyokasho NK-R" panose="02020400000000000000" pitchFamily="18" charset="-128"/>
                <a:ea typeface="UD Digi Kyokasho NK-R" panose="02020400000000000000" pitchFamily="18" charset="-128"/>
              </a:rPr>
              <a:t>風響社</a:t>
            </a:r>
            <a:r>
              <a:rPr lang="en-US" altLang="ja-JP" sz="1200" dirty="0">
                <a:latin typeface="UD Digi Kyokasho NK-R" panose="02020400000000000000" pitchFamily="18" charset="-128"/>
                <a:ea typeface="UD Digi Kyokasho NK-R" panose="02020400000000000000" pitchFamily="18" charset="-128"/>
              </a:rPr>
              <a:t>.</a:t>
            </a:r>
            <a:endParaRPr kumimoji="1" lang="ja-JP" altLang="en-US" sz="1200">
              <a:latin typeface="UD Digi Kyokasho NK-R" panose="02020400000000000000" pitchFamily="18" charset="-128"/>
              <a:ea typeface="UD Digi Kyokasho NK-R" panose="02020400000000000000" pitchFamily="18" charset="-128"/>
            </a:endParaRPr>
          </a:p>
        </p:txBody>
      </p:sp>
      <p:cxnSp>
        <p:nvCxnSpPr>
          <p:cNvPr id="4" name="直線コネクタ 3">
            <a:extLst>
              <a:ext uri="{FF2B5EF4-FFF2-40B4-BE49-F238E27FC236}">
                <a16:creationId xmlns:a16="http://schemas.microsoft.com/office/drawing/2014/main" id="{D8155D82-4ECF-5A8E-D4FA-CF0E9D7AA2D6}"/>
              </a:ext>
            </a:extLst>
          </p:cNvPr>
          <p:cNvCxnSpPr>
            <a:cxnSpLocks/>
          </p:cNvCxnSpPr>
          <p:nvPr/>
        </p:nvCxnSpPr>
        <p:spPr>
          <a:xfrm flipH="1">
            <a:off x="6426994" y="396311"/>
            <a:ext cx="7498461" cy="0"/>
          </a:xfrm>
          <a:prstGeom prst="line">
            <a:avLst/>
          </a:prstGeom>
          <a:ln w="7620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22962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CAB5A0-B224-0B78-F894-5AFDDF00B195}"/>
              </a:ext>
            </a:extLst>
          </p:cNvPr>
          <p:cNvSpPr>
            <a:spLocks noGrp="1"/>
          </p:cNvSpPr>
          <p:nvPr>
            <p:ph type="title"/>
          </p:nvPr>
        </p:nvSpPr>
        <p:spPr/>
        <p:txBody>
          <a:bodyPr>
            <a:normAutofit/>
          </a:bodyPr>
          <a:lstStyle/>
          <a:p>
            <a:r>
              <a:rPr kumimoji="1" lang="ja-JP" altLang="en-US"/>
              <a:t>事例：インド</a:t>
            </a:r>
            <a:r>
              <a:rPr lang="ja-JP" altLang="en-US"/>
              <a:t>における</a:t>
            </a:r>
            <a:r>
              <a:rPr kumimoji="1" lang="ja-JP" altLang="en-US"/>
              <a:t>薬草の知識の調査</a:t>
            </a:r>
            <a:endParaRPr kumimoji="1" lang="ja-JP" altLang="en-US" dirty="0"/>
          </a:p>
        </p:txBody>
      </p:sp>
      <p:sp>
        <p:nvSpPr>
          <p:cNvPr id="3" name="コンテンツ プレースホルダー 2">
            <a:extLst>
              <a:ext uri="{FF2B5EF4-FFF2-40B4-BE49-F238E27FC236}">
                <a16:creationId xmlns:a16="http://schemas.microsoft.com/office/drawing/2014/main" id="{D346BC2A-FB26-3149-07EC-AA85C87F5509}"/>
              </a:ext>
            </a:extLst>
          </p:cNvPr>
          <p:cNvSpPr>
            <a:spLocks noGrp="1"/>
          </p:cNvSpPr>
          <p:nvPr>
            <p:ph idx="1"/>
          </p:nvPr>
        </p:nvSpPr>
        <p:spPr>
          <a:xfrm>
            <a:off x="5342020" y="1614930"/>
            <a:ext cx="6384757" cy="4562033"/>
          </a:xfrm>
        </p:spPr>
        <p:txBody>
          <a:bodyPr>
            <a:normAutofit lnSpcReduction="10000"/>
          </a:bodyPr>
          <a:lstStyle/>
          <a:p>
            <a:r>
              <a:rPr kumimoji="1" lang="ja-JP" altLang="en-US" dirty="0"/>
              <a:t>インド、生物多様性条約の下、厳格なデータベース管理体制。</a:t>
            </a:r>
            <a:endParaRPr kumimoji="1" lang="en-US" altLang="ja-JP" dirty="0"/>
          </a:p>
          <a:p>
            <a:r>
              <a:rPr lang="ja-JP" altLang="en-US" dirty="0"/>
              <a:t>中空先生の調査協力者＝データを自ら作る。データは知識であり、調査協力者は知識の所有者である。</a:t>
            </a:r>
            <a:endParaRPr kumimoji="1" lang="en-US" altLang="ja-JP" dirty="0"/>
          </a:p>
          <a:p>
            <a:r>
              <a:rPr kumimoji="1" lang="ja-JP" altLang="en-US" dirty="0"/>
              <a:t>エスノグラフィ内で言及される薬草の現地名は匿名化処理。</a:t>
            </a:r>
          </a:p>
        </p:txBody>
      </p:sp>
      <p:sp>
        <p:nvSpPr>
          <p:cNvPr id="4" name="テキスト ボックス 3">
            <a:extLst>
              <a:ext uri="{FF2B5EF4-FFF2-40B4-BE49-F238E27FC236}">
                <a16:creationId xmlns:a16="http://schemas.microsoft.com/office/drawing/2014/main" id="{129557A0-EC95-3CD8-7F7A-71D98E3BD03D}"/>
              </a:ext>
            </a:extLst>
          </p:cNvPr>
          <p:cNvSpPr txBox="1"/>
          <p:nvPr/>
        </p:nvSpPr>
        <p:spPr>
          <a:xfrm>
            <a:off x="0" y="6584464"/>
            <a:ext cx="12192000" cy="276999"/>
          </a:xfrm>
          <a:prstGeom prst="rect">
            <a:avLst/>
          </a:prstGeom>
          <a:solidFill>
            <a:schemeClr val="bg1">
              <a:lumMod val="95000"/>
            </a:schemeClr>
          </a:solidFill>
        </p:spPr>
        <p:txBody>
          <a:bodyPr wrap="square" rtlCol="0">
            <a:spAutoFit/>
          </a:bodyPr>
          <a:lstStyle/>
          <a:p>
            <a:pPr marL="285750" indent="-285750">
              <a:buFont typeface="Arial" panose="020B0604020202020204" pitchFamily="34" charset="0"/>
              <a:buChar char="•"/>
            </a:pPr>
            <a:r>
              <a:rPr kumimoji="1" lang="ja-JP" altLang="en-US" sz="1200">
                <a:latin typeface="UD Digi Kyokasho NK-R" panose="02020400000000000000" pitchFamily="18" charset="-128"/>
                <a:ea typeface="UD Digi Kyokasho NK-R" panose="02020400000000000000" pitchFamily="18" charset="-128"/>
              </a:rPr>
              <a:t>中空萌 </a:t>
            </a:r>
            <a:r>
              <a:rPr kumimoji="1" lang="en-US" altLang="ja-JP" sz="1200" dirty="0">
                <a:latin typeface="UD Digi Kyokasho NK-R" panose="02020400000000000000" pitchFamily="18" charset="-128"/>
                <a:ea typeface="UD Digi Kyokasho NK-R" panose="02020400000000000000" pitchFamily="18" charset="-128"/>
              </a:rPr>
              <a:t>2019『</a:t>
            </a:r>
            <a:r>
              <a:rPr kumimoji="1" lang="ja-JP" altLang="en-US" sz="1200">
                <a:latin typeface="UD Digi Kyokasho NK-R" panose="02020400000000000000" pitchFamily="18" charset="-128"/>
                <a:ea typeface="UD Digi Kyokasho NK-R" panose="02020400000000000000" pitchFamily="18" charset="-128"/>
              </a:rPr>
              <a:t>知的所有権の人類学</a:t>
            </a:r>
            <a:r>
              <a:rPr kumimoji="1" lang="en-US" altLang="ja-JP" sz="1200" dirty="0">
                <a:latin typeface="UD Digi Kyokasho NK-R" panose="02020400000000000000" pitchFamily="18" charset="-128"/>
                <a:ea typeface="UD Digi Kyokasho NK-R" panose="02020400000000000000" pitchFamily="18" charset="-128"/>
              </a:rPr>
              <a:t>––––</a:t>
            </a:r>
            <a:r>
              <a:rPr kumimoji="1" lang="ja-JP" altLang="en-US" sz="1200">
                <a:latin typeface="UD Digi Kyokasho NK-R" panose="02020400000000000000" pitchFamily="18" charset="-128"/>
                <a:ea typeface="UD Digi Kyokasho NK-R" panose="02020400000000000000" pitchFamily="18" charset="-128"/>
              </a:rPr>
              <a:t>現代インドの生物資源をめぐる科学と在来知</a:t>
            </a:r>
            <a:r>
              <a:rPr kumimoji="1" lang="en-US" altLang="ja-JP" sz="1200" dirty="0">
                <a:latin typeface="UD Digi Kyokasho NK-R" panose="02020400000000000000" pitchFamily="18" charset="-128"/>
                <a:ea typeface="UD Digi Kyokasho NK-R" panose="02020400000000000000" pitchFamily="18" charset="-128"/>
              </a:rPr>
              <a:t>』</a:t>
            </a:r>
            <a:r>
              <a:rPr kumimoji="1" lang="ja-JP" altLang="en-US" sz="1200">
                <a:latin typeface="UD Digi Kyokasho NK-R" panose="02020400000000000000" pitchFamily="18" charset="-128"/>
                <a:ea typeface="UD Digi Kyokasho NK-R" panose="02020400000000000000" pitchFamily="18" charset="-128"/>
              </a:rPr>
              <a:t>世界思想社</a:t>
            </a:r>
            <a:r>
              <a:rPr kumimoji="1" lang="en-US" altLang="ja-JP" sz="1200" dirty="0">
                <a:latin typeface="UD Digi Kyokasho NK-R" panose="02020400000000000000" pitchFamily="18" charset="-128"/>
                <a:ea typeface="UD Digi Kyokasho NK-R" panose="02020400000000000000" pitchFamily="18" charset="-128"/>
              </a:rPr>
              <a:t>.</a:t>
            </a:r>
            <a:endParaRPr kumimoji="1" lang="ja-JP" altLang="en-US" sz="1200">
              <a:latin typeface="UD Digi Kyokasho NK-R" panose="02020400000000000000" pitchFamily="18" charset="-128"/>
              <a:ea typeface="UD Digi Kyokasho NK-R" panose="02020400000000000000" pitchFamily="18" charset="-128"/>
            </a:endParaRPr>
          </a:p>
        </p:txBody>
      </p:sp>
      <p:pic>
        <p:nvPicPr>
          <p:cNvPr id="6" name="グラフィックス 5" descr="ユーザー 単色塗りつぶし">
            <a:extLst>
              <a:ext uri="{FF2B5EF4-FFF2-40B4-BE49-F238E27FC236}">
                <a16:creationId xmlns:a16="http://schemas.microsoft.com/office/drawing/2014/main" id="{A47181A3-FDA8-C1DD-8F76-A983B450CD8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09273" y="2194590"/>
            <a:ext cx="986589" cy="986589"/>
          </a:xfrm>
          <a:prstGeom prst="rect">
            <a:avLst/>
          </a:prstGeom>
        </p:spPr>
      </p:pic>
      <p:pic>
        <p:nvPicPr>
          <p:cNvPr id="8" name="グラフィックス 7" descr="植物 単色塗りつぶし">
            <a:extLst>
              <a:ext uri="{FF2B5EF4-FFF2-40B4-BE49-F238E27FC236}">
                <a16:creationId xmlns:a16="http://schemas.microsoft.com/office/drawing/2014/main" id="{2BB534C0-8B53-BD46-BCF8-BE6B5D1EBB0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58779" y="1614930"/>
            <a:ext cx="914400" cy="914400"/>
          </a:xfrm>
          <a:prstGeom prst="rect">
            <a:avLst/>
          </a:prstGeom>
        </p:spPr>
      </p:pic>
      <p:pic>
        <p:nvPicPr>
          <p:cNvPr id="10" name="グラフィックス 9" descr="ドキュメント 単色塗りつぶし">
            <a:extLst>
              <a:ext uri="{FF2B5EF4-FFF2-40B4-BE49-F238E27FC236}">
                <a16:creationId xmlns:a16="http://schemas.microsoft.com/office/drawing/2014/main" id="{F3CC51F3-BC89-F6B7-1FC4-CBDD82E94A9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031957" y="1614930"/>
            <a:ext cx="914400" cy="914400"/>
          </a:xfrm>
          <a:prstGeom prst="rect">
            <a:avLst/>
          </a:prstGeom>
        </p:spPr>
      </p:pic>
      <p:cxnSp>
        <p:nvCxnSpPr>
          <p:cNvPr id="12" name="直線コネクタ 11">
            <a:extLst>
              <a:ext uri="{FF2B5EF4-FFF2-40B4-BE49-F238E27FC236}">
                <a16:creationId xmlns:a16="http://schemas.microsoft.com/office/drawing/2014/main" id="{C6EA7673-B0AF-FF66-A530-19EF509874BF}"/>
              </a:ext>
            </a:extLst>
          </p:cNvPr>
          <p:cNvCxnSpPr/>
          <p:nvPr/>
        </p:nvCxnSpPr>
        <p:spPr>
          <a:xfrm>
            <a:off x="2045368" y="2072130"/>
            <a:ext cx="914400" cy="0"/>
          </a:xfrm>
          <a:prstGeom prst="line">
            <a:avLst/>
          </a:prstGeom>
          <a:ln w="38100">
            <a:solidFill>
              <a:schemeClr val="accent2">
                <a:lumMod val="60000"/>
                <a:lumOff val="40000"/>
              </a:schemeClr>
            </a:solidFill>
            <a:prstDash val="sysDash"/>
          </a:ln>
        </p:spPr>
        <p:style>
          <a:lnRef idx="2">
            <a:schemeClr val="accent1"/>
          </a:lnRef>
          <a:fillRef idx="0">
            <a:schemeClr val="accent1"/>
          </a:fillRef>
          <a:effectRef idx="1">
            <a:schemeClr val="accent1"/>
          </a:effectRef>
          <a:fontRef idx="minor">
            <a:schemeClr val="tx1"/>
          </a:fontRef>
        </p:style>
      </p:cxnSp>
      <p:pic>
        <p:nvPicPr>
          <p:cNvPr id="14" name="グラフィックス 13" descr="オフィス ワーカー (女性) 単色塗りつぶし">
            <a:extLst>
              <a:ext uri="{FF2B5EF4-FFF2-40B4-BE49-F238E27FC236}">
                <a16:creationId xmlns:a16="http://schemas.microsoft.com/office/drawing/2014/main" id="{4853C887-EC80-29C7-23ED-9FB40F0B5E99}"/>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155031" y="4006170"/>
            <a:ext cx="914400" cy="914400"/>
          </a:xfrm>
          <a:prstGeom prst="rect">
            <a:avLst/>
          </a:prstGeom>
        </p:spPr>
      </p:pic>
      <p:pic>
        <p:nvPicPr>
          <p:cNvPr id="16" name="グラフィックス 15" descr="開いた本 単色塗りつぶし">
            <a:extLst>
              <a:ext uri="{FF2B5EF4-FFF2-40B4-BE49-F238E27FC236}">
                <a16:creationId xmlns:a16="http://schemas.microsoft.com/office/drawing/2014/main" id="{65311F66-2322-A10D-CEE5-C1BB9801553E}"/>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179093" y="5262563"/>
            <a:ext cx="914400" cy="914400"/>
          </a:xfrm>
          <a:prstGeom prst="rect">
            <a:avLst/>
          </a:prstGeom>
        </p:spPr>
      </p:pic>
      <p:pic>
        <p:nvPicPr>
          <p:cNvPr id="18" name="グラフィックス 17" descr="ロック 単色塗りつぶし">
            <a:extLst>
              <a:ext uri="{FF2B5EF4-FFF2-40B4-BE49-F238E27FC236}">
                <a16:creationId xmlns:a16="http://schemas.microsoft.com/office/drawing/2014/main" id="{53A50443-6D1B-C73B-C969-FAD1D8B26A16}"/>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585537" y="4775075"/>
            <a:ext cx="914400" cy="914400"/>
          </a:xfrm>
          <a:prstGeom prst="rect">
            <a:avLst/>
          </a:prstGeom>
        </p:spPr>
      </p:pic>
      <p:sp>
        <p:nvSpPr>
          <p:cNvPr id="19" name="角丸四角形 18">
            <a:extLst>
              <a:ext uri="{FF2B5EF4-FFF2-40B4-BE49-F238E27FC236}">
                <a16:creationId xmlns:a16="http://schemas.microsoft.com/office/drawing/2014/main" id="{6CC11905-2271-17AB-7C54-BE01C5924EBA}"/>
              </a:ext>
            </a:extLst>
          </p:cNvPr>
          <p:cNvSpPr/>
          <p:nvPr/>
        </p:nvSpPr>
        <p:spPr>
          <a:xfrm>
            <a:off x="585537" y="1443789"/>
            <a:ext cx="3946358" cy="1985211"/>
          </a:xfrm>
          <a:prstGeom prst="roundRect">
            <a:avLst/>
          </a:prstGeom>
          <a:noFill/>
          <a:ln>
            <a:solidFill>
              <a:schemeClr val="accent2">
                <a:lumMod val="60000"/>
                <a:lumOff val="40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4967C085-D124-36A4-46E7-B6A70838CE51}"/>
              </a:ext>
            </a:extLst>
          </p:cNvPr>
          <p:cNvSpPr txBox="1"/>
          <p:nvPr/>
        </p:nvSpPr>
        <p:spPr>
          <a:xfrm>
            <a:off x="881770" y="2975907"/>
            <a:ext cx="3241593" cy="338554"/>
          </a:xfrm>
          <a:prstGeom prst="rect">
            <a:avLst/>
          </a:prstGeom>
          <a:noFill/>
        </p:spPr>
        <p:txBody>
          <a:bodyPr wrap="none" rtlCol="0">
            <a:spAutoFit/>
          </a:bodyPr>
          <a:lstStyle/>
          <a:p>
            <a:r>
              <a:rPr lang="ja-JP" altLang="en-US" sz="1600">
                <a:latin typeface="UD Digi Kyokasho NK-R" panose="02020400000000000000" pitchFamily="18" charset="-128"/>
                <a:ea typeface="UD Digi Kyokasho NK-R" panose="02020400000000000000" pitchFamily="18" charset="-128"/>
              </a:rPr>
              <a:t>調査協力者＝データ・知識の所有者</a:t>
            </a:r>
            <a:endParaRPr lang="en-US" altLang="ja-JP" sz="1600" dirty="0">
              <a:latin typeface="UD Digi Kyokasho NK-R" panose="02020400000000000000" pitchFamily="18" charset="-128"/>
              <a:ea typeface="UD Digi Kyokasho NK-R" panose="02020400000000000000" pitchFamily="18" charset="-128"/>
            </a:endParaRPr>
          </a:p>
        </p:txBody>
      </p:sp>
      <p:cxnSp>
        <p:nvCxnSpPr>
          <p:cNvPr id="22" name="直線矢印コネクタ 21">
            <a:extLst>
              <a:ext uri="{FF2B5EF4-FFF2-40B4-BE49-F238E27FC236}">
                <a16:creationId xmlns:a16="http://schemas.microsoft.com/office/drawing/2014/main" id="{1A790DBC-F9D7-F22A-38AE-C9AC305AEA06}"/>
              </a:ext>
            </a:extLst>
          </p:cNvPr>
          <p:cNvCxnSpPr/>
          <p:nvPr/>
        </p:nvCxnSpPr>
        <p:spPr>
          <a:xfrm flipV="1">
            <a:off x="1608220" y="3528735"/>
            <a:ext cx="0" cy="465221"/>
          </a:xfrm>
          <a:prstGeom prst="straightConnector1">
            <a:avLst/>
          </a:prstGeom>
          <a:ln>
            <a:solidFill>
              <a:schemeClr val="accent2">
                <a:lumMod val="60000"/>
                <a:lumOff val="40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23" name="テキスト ボックス 22">
            <a:extLst>
              <a:ext uri="{FF2B5EF4-FFF2-40B4-BE49-F238E27FC236}">
                <a16:creationId xmlns:a16="http://schemas.microsoft.com/office/drawing/2014/main" id="{27DF4660-557C-6139-BA9E-FCF9C42A70B5}"/>
              </a:ext>
            </a:extLst>
          </p:cNvPr>
          <p:cNvSpPr txBox="1"/>
          <p:nvPr/>
        </p:nvSpPr>
        <p:spPr>
          <a:xfrm>
            <a:off x="1600198" y="3695563"/>
            <a:ext cx="2925801" cy="338554"/>
          </a:xfrm>
          <a:prstGeom prst="rect">
            <a:avLst/>
          </a:prstGeom>
          <a:noFill/>
        </p:spPr>
        <p:txBody>
          <a:bodyPr wrap="none" rtlCol="0">
            <a:spAutoFit/>
          </a:bodyPr>
          <a:lstStyle/>
          <a:p>
            <a:r>
              <a:rPr lang="ja-JP" altLang="en-US" sz="1600">
                <a:latin typeface="UD Digi Kyokasho NK-R" panose="02020400000000000000" pitchFamily="18" charset="-128"/>
                <a:ea typeface="UD Digi Kyokasho NK-R" panose="02020400000000000000" pitchFamily="18" charset="-128"/>
              </a:rPr>
              <a:t>人々の薬草の知識に関する調査</a:t>
            </a:r>
            <a:endParaRPr lang="en-US" altLang="ja-JP" sz="1600" dirty="0">
              <a:latin typeface="UD Digi Kyokasho NK-R" panose="02020400000000000000" pitchFamily="18" charset="-128"/>
              <a:ea typeface="UD Digi Kyokasho NK-R" panose="02020400000000000000" pitchFamily="18" charset="-128"/>
            </a:endParaRPr>
          </a:p>
        </p:txBody>
      </p:sp>
      <p:cxnSp>
        <p:nvCxnSpPr>
          <p:cNvPr id="24" name="直線矢印コネクタ 23">
            <a:extLst>
              <a:ext uri="{FF2B5EF4-FFF2-40B4-BE49-F238E27FC236}">
                <a16:creationId xmlns:a16="http://schemas.microsoft.com/office/drawing/2014/main" id="{CCF022DD-3B9E-6A64-DBEB-F0A06EAFE097}"/>
              </a:ext>
            </a:extLst>
          </p:cNvPr>
          <p:cNvCxnSpPr>
            <a:cxnSpLocks/>
          </p:cNvCxnSpPr>
          <p:nvPr/>
        </p:nvCxnSpPr>
        <p:spPr>
          <a:xfrm>
            <a:off x="1608220" y="4920570"/>
            <a:ext cx="0" cy="406526"/>
          </a:xfrm>
          <a:prstGeom prst="straightConnector1">
            <a:avLst/>
          </a:prstGeom>
          <a:ln>
            <a:solidFill>
              <a:schemeClr val="accent2">
                <a:lumMod val="60000"/>
                <a:lumOff val="40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26" name="テキスト ボックス 25">
            <a:extLst>
              <a:ext uri="{FF2B5EF4-FFF2-40B4-BE49-F238E27FC236}">
                <a16:creationId xmlns:a16="http://schemas.microsoft.com/office/drawing/2014/main" id="{8717DD45-1D9C-0693-6B04-1E658F2DEE66}"/>
              </a:ext>
            </a:extLst>
          </p:cNvPr>
          <p:cNvSpPr txBox="1"/>
          <p:nvPr/>
        </p:nvSpPr>
        <p:spPr>
          <a:xfrm>
            <a:off x="1715802" y="4932784"/>
            <a:ext cx="3124573" cy="338554"/>
          </a:xfrm>
          <a:prstGeom prst="rect">
            <a:avLst/>
          </a:prstGeom>
          <a:noFill/>
        </p:spPr>
        <p:txBody>
          <a:bodyPr wrap="none" rtlCol="0">
            <a:spAutoFit/>
          </a:bodyPr>
          <a:lstStyle/>
          <a:p>
            <a:r>
              <a:rPr lang="ja-JP" altLang="en-US" sz="1600">
                <a:latin typeface="UD Digi Kyokasho NK-R" panose="02020400000000000000" pitchFamily="18" charset="-128"/>
                <a:ea typeface="UD Digi Kyokasho NK-R" panose="02020400000000000000" pitchFamily="18" charset="-128"/>
              </a:rPr>
              <a:t>データ（薬草の名称等）の匿名化</a:t>
            </a:r>
            <a:endParaRPr lang="en-US" altLang="ja-JP" sz="1600" dirty="0">
              <a:latin typeface="UD Digi Kyokasho NK-R" panose="02020400000000000000" pitchFamily="18" charset="-128"/>
              <a:ea typeface="UD Digi Kyokasho NK-R" panose="02020400000000000000" pitchFamily="18" charset="-128"/>
            </a:endParaRPr>
          </a:p>
        </p:txBody>
      </p:sp>
    </p:spTree>
    <p:extLst>
      <p:ext uri="{BB962C8B-B14F-4D97-AF65-F5344CB8AC3E}">
        <p14:creationId xmlns:p14="http://schemas.microsoft.com/office/powerpoint/2010/main" val="16797649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C6B14B-BE7A-EE24-B461-2718D8D4BAE6}"/>
              </a:ext>
            </a:extLst>
          </p:cNvPr>
          <p:cNvSpPr>
            <a:spLocks noGrp="1"/>
          </p:cNvSpPr>
          <p:nvPr>
            <p:ph type="title"/>
          </p:nvPr>
        </p:nvSpPr>
        <p:spPr/>
        <p:txBody>
          <a:bodyPr/>
          <a:lstStyle/>
          <a:p>
            <a:r>
              <a:rPr kumimoji="1" lang="ja-JP" altLang="en-US"/>
              <a:t>参照資料</a:t>
            </a:r>
          </a:p>
        </p:txBody>
      </p:sp>
      <p:sp>
        <p:nvSpPr>
          <p:cNvPr id="3" name="コンテンツ プレースホルダー 2">
            <a:extLst>
              <a:ext uri="{FF2B5EF4-FFF2-40B4-BE49-F238E27FC236}">
                <a16:creationId xmlns:a16="http://schemas.microsoft.com/office/drawing/2014/main" id="{305B288D-5A38-5DFC-EF08-61642F2E35AC}"/>
              </a:ext>
            </a:extLst>
          </p:cNvPr>
          <p:cNvSpPr>
            <a:spLocks noGrp="1"/>
          </p:cNvSpPr>
          <p:nvPr>
            <p:ph idx="1"/>
          </p:nvPr>
        </p:nvSpPr>
        <p:spPr/>
        <p:txBody>
          <a:bodyPr>
            <a:normAutofit fontScale="62500" lnSpcReduction="20000"/>
          </a:bodyPr>
          <a:lstStyle/>
          <a:p>
            <a:r>
              <a:rPr kumimoji="1" lang="ja-JP" altLang="en-US"/>
              <a:t>伊藤泰信 </a:t>
            </a:r>
            <a:r>
              <a:rPr kumimoji="1" lang="en-US" altLang="ja-JP" dirty="0"/>
              <a:t>2007『</a:t>
            </a:r>
            <a:r>
              <a:rPr kumimoji="1" lang="ja-JP" altLang="en-US"/>
              <a:t>先住民の知識人類学</a:t>
            </a:r>
            <a:r>
              <a:rPr kumimoji="1" lang="en-US" altLang="ja-JP" dirty="0"/>
              <a:t>––––</a:t>
            </a:r>
            <a:r>
              <a:rPr kumimoji="1" lang="ja-JP" altLang="en-US"/>
              <a:t>ニュージーランド＝マオリの知と社会に関するエスノグラフィ</a:t>
            </a:r>
            <a:r>
              <a:rPr kumimoji="1" lang="en-US" altLang="ja-JP" dirty="0"/>
              <a:t>』</a:t>
            </a:r>
            <a:r>
              <a:rPr kumimoji="1" lang="ja-JP" altLang="en-US"/>
              <a:t>世界思想社</a:t>
            </a:r>
            <a:r>
              <a:rPr kumimoji="1" lang="en-US" altLang="ja-JP" dirty="0"/>
              <a:t>.</a:t>
            </a:r>
          </a:p>
          <a:p>
            <a:r>
              <a:rPr kumimoji="1" lang="ja-JP" altLang="en-US"/>
              <a:t>中空萌 </a:t>
            </a:r>
            <a:r>
              <a:rPr kumimoji="1" lang="en-US" altLang="ja-JP" dirty="0"/>
              <a:t>2019『</a:t>
            </a:r>
            <a:r>
              <a:rPr kumimoji="1" lang="ja-JP" altLang="en-US"/>
              <a:t>知的所有権の人類学</a:t>
            </a:r>
            <a:r>
              <a:rPr kumimoji="1" lang="en-US" altLang="ja-JP" dirty="0"/>
              <a:t>––––</a:t>
            </a:r>
            <a:r>
              <a:rPr kumimoji="1" lang="ja-JP" altLang="en-US"/>
              <a:t>現代インドの生物資源をめぐる科学と在来知</a:t>
            </a:r>
            <a:r>
              <a:rPr kumimoji="1" lang="en-US" altLang="ja-JP" dirty="0"/>
              <a:t>』</a:t>
            </a:r>
            <a:r>
              <a:rPr kumimoji="1" lang="ja-JP" altLang="en-US"/>
              <a:t>世界思想社</a:t>
            </a:r>
            <a:r>
              <a:rPr kumimoji="1" lang="en-US" altLang="ja-JP" dirty="0"/>
              <a:t>.</a:t>
            </a:r>
          </a:p>
          <a:p>
            <a:r>
              <a:rPr kumimoji="1" lang="ja-JP" altLang="en-US"/>
              <a:t>深山直子 </a:t>
            </a:r>
            <a:r>
              <a:rPr kumimoji="1" lang="en-US" altLang="ja-JP" dirty="0"/>
              <a:t>2012『</a:t>
            </a:r>
            <a:r>
              <a:rPr kumimoji="1" lang="ja-JP" altLang="en-US"/>
              <a:t>現代マオリと「先住民の運動」</a:t>
            </a:r>
            <a:r>
              <a:rPr kumimoji="1" lang="en-US" altLang="ja-JP" dirty="0"/>
              <a:t>––––</a:t>
            </a:r>
            <a:r>
              <a:rPr kumimoji="1" lang="ja-JP" altLang="en-US"/>
              <a:t>土地・海・都市そして環境</a:t>
            </a:r>
            <a:r>
              <a:rPr kumimoji="1" lang="en-US" altLang="ja-JP" dirty="0"/>
              <a:t>』</a:t>
            </a:r>
            <a:r>
              <a:rPr kumimoji="1" lang="ja-JP" altLang="en-US"/>
              <a:t>風響社</a:t>
            </a:r>
            <a:r>
              <a:rPr kumimoji="1" lang="en-US" altLang="ja-JP" dirty="0"/>
              <a:t>.</a:t>
            </a:r>
          </a:p>
          <a:p>
            <a:r>
              <a:rPr kumimoji="1" lang="ja-JP" altLang="en-US"/>
              <a:t>日本文化人類学会</a:t>
            </a:r>
            <a:r>
              <a:rPr kumimoji="1" lang="en-US" altLang="ja-JP" dirty="0"/>
              <a:t> 2008/06/03</a:t>
            </a:r>
            <a:r>
              <a:rPr kumimoji="1" lang="ja-JP" altLang="en-US"/>
              <a:t>「日本文化人類学会倫理綱領」</a:t>
            </a:r>
            <a:r>
              <a:rPr kumimoji="1" lang="es-ES" altLang="ja-JP" dirty="0">
                <a:hlinkClick r:id="rId3"/>
              </a:rPr>
              <a:t>https://www.jasca.org/onjasca/ethics.html</a:t>
            </a:r>
            <a:r>
              <a:rPr kumimoji="1" lang="ja-JP" altLang="en-US"/>
              <a:t>　</a:t>
            </a:r>
            <a:endParaRPr kumimoji="1" lang="en-US" altLang="ja-JP" dirty="0"/>
          </a:p>
          <a:p>
            <a:r>
              <a:rPr kumimoji="1" lang="en-US" altLang="ja-JP" dirty="0"/>
              <a:t>American Anthropological Association. n.d. 'AAA Statement on Ethics: Principles of Professional Responsibility.' </a:t>
            </a:r>
            <a:r>
              <a:rPr kumimoji="1" lang="en-US" altLang="ja-JP" dirty="0">
                <a:hlinkClick r:id="rId4"/>
              </a:rPr>
              <a:t>https://americananthro.org/about/policies/statement-on-ethics/</a:t>
            </a:r>
            <a:r>
              <a:rPr kumimoji="1" lang="en-US" altLang="ja-JP" dirty="0"/>
              <a:t> </a:t>
            </a:r>
          </a:p>
        </p:txBody>
      </p:sp>
    </p:spTree>
    <p:extLst>
      <p:ext uri="{BB962C8B-B14F-4D97-AF65-F5344CB8AC3E}">
        <p14:creationId xmlns:p14="http://schemas.microsoft.com/office/powerpoint/2010/main" val="387314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7080A2-B84D-AD4D-6371-915AC841425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EE36FF7-806C-7D56-0678-F008F1452CBE}"/>
              </a:ext>
            </a:extLst>
          </p:cNvPr>
          <p:cNvSpPr>
            <a:spLocks noGrp="1"/>
          </p:cNvSpPr>
          <p:nvPr>
            <p:ph type="title"/>
          </p:nvPr>
        </p:nvSpPr>
        <p:spPr/>
        <p:txBody>
          <a:bodyPr/>
          <a:lstStyle/>
          <a:p>
            <a:r>
              <a:rPr kumimoji="1" lang="ja-JP" altLang="en-US" dirty="0"/>
              <a:t>オープンサイエンス時代と、</a:t>
            </a:r>
            <a:br>
              <a:rPr kumimoji="1" lang="en-US" altLang="ja-JP" dirty="0"/>
            </a:br>
            <a:r>
              <a:rPr kumimoji="1" lang="ja-JP" altLang="en-US" dirty="0"/>
              <a:t>エスノグラフィの研究データの特質</a:t>
            </a:r>
          </a:p>
        </p:txBody>
      </p:sp>
      <p:sp>
        <p:nvSpPr>
          <p:cNvPr id="3" name="コンテンツ プレースホルダー 2">
            <a:extLst>
              <a:ext uri="{FF2B5EF4-FFF2-40B4-BE49-F238E27FC236}">
                <a16:creationId xmlns:a16="http://schemas.microsoft.com/office/drawing/2014/main" id="{78586584-E4E9-78BC-D0DA-2F792BFE33FE}"/>
              </a:ext>
            </a:extLst>
          </p:cNvPr>
          <p:cNvSpPr>
            <a:spLocks noGrp="1"/>
          </p:cNvSpPr>
          <p:nvPr>
            <p:ph idx="1"/>
          </p:nvPr>
        </p:nvSpPr>
        <p:spPr>
          <a:xfrm>
            <a:off x="838200" y="1825625"/>
            <a:ext cx="10515600" cy="2314860"/>
          </a:xfrm>
        </p:spPr>
        <p:txBody>
          <a:bodyPr>
            <a:normAutofit/>
          </a:bodyPr>
          <a:lstStyle/>
          <a:p>
            <a:pPr marL="0" indent="0" algn="ctr">
              <a:buNone/>
            </a:pPr>
            <a:r>
              <a:rPr kumimoji="1" lang="ja-JP" altLang="en-US" sz="2400"/>
              <a:t>オープンサイエンス</a:t>
            </a:r>
            <a:endParaRPr kumimoji="1" lang="en-US" altLang="ja-JP" sz="2400" dirty="0"/>
          </a:p>
          <a:p>
            <a:pPr marL="457200" lvl="1" indent="0">
              <a:buNone/>
            </a:pPr>
            <a:r>
              <a:rPr lang="ja-JP" altLang="en-US" sz="2000"/>
              <a:t>公的資金による研究開発過程で生まれたデータは広く還元されるべきである、という考え方。</a:t>
            </a:r>
            <a:endParaRPr lang="en-US" altLang="ja-JP" sz="2000" dirty="0"/>
          </a:p>
          <a:p>
            <a:pPr marL="457200" lvl="1" indent="0">
              <a:buNone/>
            </a:pPr>
            <a:r>
              <a:rPr lang="ja-JP" altLang="en-US" sz="2000"/>
              <a:t>「</a:t>
            </a:r>
            <a:r>
              <a:rPr lang="en-US" altLang="ja-JP" sz="2000" dirty="0"/>
              <a:t>ICT</a:t>
            </a:r>
            <a:r>
              <a:rPr lang="ja-JP" altLang="en-US" sz="2000" dirty="0"/>
              <a:t>の活用により、オープン・アンド・クローズ戦略の下で研究成果の共有・公開を進め、研究の加速化や新たな知識の創造などを促す取組</a:t>
            </a:r>
            <a:r>
              <a:rPr lang="ja-JP" altLang="en-US" sz="2000"/>
              <a:t>」。</a:t>
            </a:r>
            <a:endParaRPr lang="en-US" altLang="ja-JP" sz="2000" dirty="0"/>
          </a:p>
        </p:txBody>
      </p:sp>
      <p:sp>
        <p:nvSpPr>
          <p:cNvPr id="4" name="テキスト ボックス 3">
            <a:extLst>
              <a:ext uri="{FF2B5EF4-FFF2-40B4-BE49-F238E27FC236}">
                <a16:creationId xmlns:a16="http://schemas.microsoft.com/office/drawing/2014/main" id="{7A8613C2-BCD8-1D93-F3D7-54B8186B5080}"/>
              </a:ext>
            </a:extLst>
          </p:cNvPr>
          <p:cNvSpPr txBox="1"/>
          <p:nvPr/>
        </p:nvSpPr>
        <p:spPr>
          <a:xfrm>
            <a:off x="-119605" y="6488668"/>
            <a:ext cx="12311605" cy="369332"/>
          </a:xfrm>
          <a:prstGeom prst="rect">
            <a:avLst/>
          </a:prstGeom>
          <a:noFill/>
        </p:spPr>
        <p:txBody>
          <a:bodyPr wrap="square" rtlCol="0">
            <a:spAutoFit/>
          </a:bodyPr>
          <a:lstStyle/>
          <a:p>
            <a:r>
              <a:rPr kumimoji="1" lang="en-US" altLang="ja-JP" dirty="0"/>
              <a:t>【</a:t>
            </a:r>
            <a:r>
              <a:rPr kumimoji="1" lang="ja-JP" altLang="en-US"/>
              <a:t>参照</a:t>
            </a:r>
            <a:r>
              <a:rPr kumimoji="1" lang="en-US" altLang="ja-JP" dirty="0"/>
              <a:t>】</a:t>
            </a:r>
            <a:r>
              <a:rPr kumimoji="1" lang="ja-JP" altLang="en-US"/>
              <a:t>　日本学術振興会</a:t>
            </a:r>
            <a:r>
              <a:rPr kumimoji="1" lang="en-US" altLang="ja-JP" dirty="0"/>
              <a:t> 2024/2</a:t>
            </a:r>
            <a:r>
              <a:rPr kumimoji="1" lang="ja-JP" altLang="en-US"/>
              <a:t>「科研費における研究データの管理・利活用について」</a:t>
            </a:r>
          </a:p>
        </p:txBody>
      </p:sp>
      <p:sp>
        <p:nvSpPr>
          <p:cNvPr id="5" name="テキスト ボックス 4">
            <a:extLst>
              <a:ext uri="{FF2B5EF4-FFF2-40B4-BE49-F238E27FC236}">
                <a16:creationId xmlns:a16="http://schemas.microsoft.com/office/drawing/2014/main" id="{9908F2AC-E111-BE8C-CEF8-00E1712A70EB}"/>
              </a:ext>
            </a:extLst>
          </p:cNvPr>
          <p:cNvSpPr txBox="1"/>
          <p:nvPr/>
        </p:nvSpPr>
        <p:spPr>
          <a:xfrm>
            <a:off x="1345914" y="4275422"/>
            <a:ext cx="9915416" cy="1430179"/>
          </a:xfrm>
          <a:prstGeom prst="roundRect">
            <a:avLst/>
          </a:prstGeom>
          <a:noFill/>
          <a:ln w="38100">
            <a:solidFill>
              <a:schemeClr val="accent2">
                <a:lumMod val="60000"/>
                <a:lumOff val="40000"/>
              </a:schemeClr>
            </a:solidFill>
          </a:ln>
        </p:spPr>
        <p:txBody>
          <a:bodyPr wrap="square" rtlCol="0">
            <a:spAutoFit/>
          </a:bodyPr>
          <a:lstStyle/>
          <a:p>
            <a:pPr lvl="1">
              <a:lnSpc>
                <a:spcPct val="150000"/>
              </a:lnSpc>
              <a:spcBef>
                <a:spcPts val="500"/>
              </a:spcBef>
              <a:defRPr/>
            </a:pPr>
            <a:r>
              <a:rPr kumimoji="1" lang="ja-JP" altLang="en-US" sz="2000" b="0" i="0" u="none" strike="noStrike" kern="1200" cap="none" spc="0" normalizeH="0" baseline="0" noProof="0">
                <a:ln>
                  <a:noFill/>
                </a:ln>
                <a:solidFill>
                  <a:prstClr val="black"/>
                </a:solidFill>
                <a:effectLst/>
                <a:uLnTx/>
                <a:uFillTx/>
                <a:latin typeface="UD Digi Kyokasho NK-R" panose="02020400000000000000" pitchFamily="18" charset="-128"/>
                <a:ea typeface="UD Digi Kyokasho NK-R" panose="02020400000000000000" pitchFamily="18" charset="-128"/>
                <a:cs typeface="+mn-cs"/>
              </a:rPr>
              <a:t>オープン・アンド・クローズ戦略</a:t>
            </a:r>
            <a:br>
              <a:rPr kumimoji="1" lang="en-US" altLang="ja-JP" sz="2000" b="0" i="0" u="none" strike="noStrike" kern="1200" cap="none" spc="0" normalizeH="0" baseline="0" noProof="0" dirty="0">
                <a:ln>
                  <a:noFill/>
                </a:ln>
                <a:solidFill>
                  <a:prstClr val="black"/>
                </a:solidFill>
                <a:effectLst/>
                <a:uLnTx/>
                <a:uFillTx/>
                <a:latin typeface="UD Digi Kyokasho NK-R" panose="02020400000000000000" pitchFamily="18" charset="-128"/>
                <a:ea typeface="UD Digi Kyokasho NK-R" panose="02020400000000000000" pitchFamily="18" charset="-128"/>
                <a:cs typeface="+mn-cs"/>
              </a:rPr>
            </a:br>
            <a:r>
              <a:rPr kumimoji="1" lang="en-US" altLang="ja-JP" sz="2000" b="0" i="0" u="none" strike="noStrike" kern="1200" cap="none" spc="0" normalizeH="0" baseline="0" noProof="0" dirty="0">
                <a:ln>
                  <a:noFill/>
                </a:ln>
                <a:solidFill>
                  <a:prstClr val="black"/>
                </a:solidFill>
                <a:effectLst/>
                <a:uLnTx/>
                <a:uFillTx/>
                <a:latin typeface="UD Digi Kyokasho NK-R" panose="02020400000000000000" pitchFamily="18" charset="-128"/>
                <a:ea typeface="UD Digi Kyokasho NK-R" panose="02020400000000000000" pitchFamily="18" charset="-128"/>
                <a:cs typeface="+mn-cs"/>
              </a:rPr>
              <a:t>…</a:t>
            </a:r>
            <a:r>
              <a:rPr kumimoji="1" lang="ja-JP" altLang="en-US" sz="2000" b="0" i="0" u="sng" strike="noStrike" kern="1200" cap="none" spc="0" normalizeH="0" baseline="0" noProof="0">
                <a:ln>
                  <a:noFill/>
                </a:ln>
                <a:solidFill>
                  <a:prstClr val="black"/>
                </a:solidFill>
                <a:effectLst/>
                <a:uLnTx/>
                <a:uFillTx/>
                <a:latin typeface="UD Digi Kyokasho NK-R" panose="02020400000000000000" pitchFamily="18" charset="-128"/>
                <a:ea typeface="UD Digi Kyokasho NK-R" panose="02020400000000000000" pitchFamily="18" charset="-128"/>
                <a:cs typeface="+mn-cs"/>
              </a:rPr>
              <a:t>研究分野ごとの特性に配慮</a:t>
            </a:r>
            <a:r>
              <a:rPr kumimoji="1" lang="ja-JP" altLang="en-US" sz="2000" b="0" i="0" u="none" strike="noStrike" kern="1200" cap="none" spc="0" normalizeH="0" baseline="0" noProof="0">
                <a:ln>
                  <a:noFill/>
                </a:ln>
                <a:solidFill>
                  <a:prstClr val="black"/>
                </a:solidFill>
                <a:effectLst/>
                <a:uLnTx/>
                <a:uFillTx/>
                <a:latin typeface="UD Digi Kyokasho NK-R" panose="02020400000000000000" pitchFamily="18" charset="-128"/>
                <a:ea typeface="UD Digi Kyokasho NK-R" panose="02020400000000000000" pitchFamily="18" charset="-128"/>
                <a:cs typeface="+mn-cs"/>
              </a:rPr>
              <a:t>した公開、共有、非公開、非共有、限定の判断。</a:t>
            </a:r>
            <a:endParaRPr kumimoji="1" lang="en-US" altLang="ja-JP" sz="2000" b="0" i="0" u="none" strike="noStrike" kern="1200" cap="none" spc="0" normalizeH="0" baseline="0" noProof="0" dirty="0">
              <a:ln>
                <a:noFill/>
              </a:ln>
              <a:solidFill>
                <a:prstClr val="black"/>
              </a:solidFill>
              <a:effectLst/>
              <a:uLnTx/>
              <a:uFillTx/>
              <a:latin typeface="UD Digi Kyokasho NK-R" panose="02020400000000000000" pitchFamily="18" charset="-128"/>
              <a:ea typeface="UD Digi Kyokasho NK-R" panose="02020400000000000000" pitchFamily="18" charset="-128"/>
              <a:cs typeface="+mn-cs"/>
            </a:endParaRPr>
          </a:p>
          <a:p>
            <a:endParaRPr kumimoji="1" lang="ja-JP" altLang="en-US"/>
          </a:p>
        </p:txBody>
      </p:sp>
      <p:pic>
        <p:nvPicPr>
          <p:cNvPr id="7" name="グラフィックス 6" descr="バッジ: チェックマーク 1 単色塗りつぶし">
            <a:extLst>
              <a:ext uri="{FF2B5EF4-FFF2-40B4-BE49-F238E27FC236}">
                <a16:creationId xmlns:a16="http://schemas.microsoft.com/office/drawing/2014/main" id="{3FEDAC0A-5B1F-B377-68C9-8173526E0CB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417833" y="4361557"/>
            <a:ext cx="542819" cy="542819"/>
          </a:xfrm>
          <a:prstGeom prst="rect">
            <a:avLst/>
          </a:prstGeom>
        </p:spPr>
      </p:pic>
    </p:spTree>
    <p:extLst>
      <p:ext uri="{BB962C8B-B14F-4D97-AF65-F5344CB8AC3E}">
        <p14:creationId xmlns:p14="http://schemas.microsoft.com/office/powerpoint/2010/main" val="3600703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グラフィックス 14" descr="クリップボード 単色塗りつぶし">
            <a:extLst>
              <a:ext uri="{FF2B5EF4-FFF2-40B4-BE49-F238E27FC236}">
                <a16:creationId xmlns:a16="http://schemas.microsoft.com/office/drawing/2014/main" id="{1E1A74C8-DCDE-1521-3127-4418698EC741}"/>
              </a:ext>
            </a:extLst>
          </p:cNvPr>
          <p:cNvPicPr>
            <a:picLocks noChangeAspect="1"/>
          </p:cNvPicPr>
          <p:nvPr/>
        </p:nvPicPr>
        <p:blipFill>
          <a:blip r:embed="rId3">
            <a:alphaModFix amt="38000"/>
            <a:extLst>
              <a:ext uri="{96DAC541-7B7A-43D3-8B79-37D633B846F1}">
                <asvg:svgBlip xmlns:asvg="http://schemas.microsoft.com/office/drawing/2016/SVG/main" r:embed="rId4"/>
              </a:ext>
            </a:extLst>
          </a:blip>
          <a:stretch>
            <a:fillRect/>
          </a:stretch>
        </p:blipFill>
        <p:spPr>
          <a:xfrm>
            <a:off x="761334" y="3095386"/>
            <a:ext cx="3078251" cy="3078251"/>
          </a:xfrm>
          <a:prstGeom prst="rect">
            <a:avLst/>
          </a:prstGeom>
        </p:spPr>
      </p:pic>
      <p:pic>
        <p:nvPicPr>
          <p:cNvPr id="13" name="グラフィックス 12" descr="ユーザー 単色塗りつぶし">
            <a:extLst>
              <a:ext uri="{FF2B5EF4-FFF2-40B4-BE49-F238E27FC236}">
                <a16:creationId xmlns:a16="http://schemas.microsoft.com/office/drawing/2014/main" id="{B50B3399-A184-B161-F73C-7E6DF76E4E39}"/>
              </a:ext>
            </a:extLst>
          </p:cNvPr>
          <p:cNvPicPr>
            <a:picLocks noChangeAspect="1"/>
          </p:cNvPicPr>
          <p:nvPr/>
        </p:nvPicPr>
        <p:blipFill>
          <a:blip r:embed="rId5">
            <a:alphaModFix amt="36000"/>
            <a:extLst>
              <a:ext uri="{96DAC541-7B7A-43D3-8B79-37D633B846F1}">
                <asvg:svgBlip xmlns:asvg="http://schemas.microsoft.com/office/drawing/2016/SVG/main" r:embed="rId6"/>
              </a:ext>
            </a:extLst>
          </a:blip>
          <a:stretch>
            <a:fillRect/>
          </a:stretch>
        </p:blipFill>
        <p:spPr>
          <a:xfrm>
            <a:off x="7952310" y="1690688"/>
            <a:ext cx="3678464" cy="3678464"/>
          </a:xfrm>
          <a:prstGeom prst="rect">
            <a:avLst/>
          </a:prstGeom>
        </p:spPr>
      </p:pic>
      <p:sp>
        <p:nvSpPr>
          <p:cNvPr id="2" name="タイトル 1">
            <a:extLst>
              <a:ext uri="{FF2B5EF4-FFF2-40B4-BE49-F238E27FC236}">
                <a16:creationId xmlns:a16="http://schemas.microsoft.com/office/drawing/2014/main" id="{865F3F61-40B4-CA7F-77A8-A13A11E825F0}"/>
              </a:ext>
            </a:extLst>
          </p:cNvPr>
          <p:cNvSpPr>
            <a:spLocks noGrp="1"/>
          </p:cNvSpPr>
          <p:nvPr>
            <p:ph type="title"/>
          </p:nvPr>
        </p:nvSpPr>
        <p:spPr>
          <a:xfrm>
            <a:off x="838200" y="365125"/>
            <a:ext cx="10515600" cy="1325563"/>
          </a:xfrm>
        </p:spPr>
        <p:txBody>
          <a:bodyPr>
            <a:normAutofit/>
          </a:bodyPr>
          <a:lstStyle/>
          <a:p>
            <a:r>
              <a:rPr lang="ja-JP" altLang="en-US" dirty="0"/>
              <a:t>エスノグラフィの研究データの特質</a:t>
            </a:r>
          </a:p>
        </p:txBody>
      </p:sp>
      <p:sp>
        <p:nvSpPr>
          <p:cNvPr id="3" name="コンテンツ プレースホルダー 2">
            <a:extLst>
              <a:ext uri="{FF2B5EF4-FFF2-40B4-BE49-F238E27FC236}">
                <a16:creationId xmlns:a16="http://schemas.microsoft.com/office/drawing/2014/main" id="{7D6A79D3-9AB8-A478-0CC6-44FA29D0DA01}"/>
              </a:ext>
            </a:extLst>
          </p:cNvPr>
          <p:cNvSpPr>
            <a:spLocks noGrp="1"/>
          </p:cNvSpPr>
          <p:nvPr>
            <p:ph idx="1"/>
          </p:nvPr>
        </p:nvSpPr>
        <p:spPr>
          <a:xfrm>
            <a:off x="493160" y="1690688"/>
            <a:ext cx="11414588" cy="4309420"/>
          </a:xfrm>
          <a:prstGeom prst="roundRect">
            <a:avLst/>
          </a:prstGeom>
          <a:ln w="38100">
            <a:solidFill>
              <a:schemeClr val="accent2">
                <a:lumMod val="60000"/>
                <a:lumOff val="40000"/>
              </a:schemeClr>
            </a:solidFill>
          </a:ln>
        </p:spPr>
        <p:txBody>
          <a:bodyPr>
            <a:normAutofit lnSpcReduction="10000"/>
          </a:bodyPr>
          <a:lstStyle/>
          <a:p>
            <a:pPr lvl="1"/>
            <a:r>
              <a:rPr lang="ja-JP" altLang="en-US"/>
              <a:t>調査</a:t>
            </a:r>
            <a:r>
              <a:rPr lang="ja-JP" altLang="en-US" dirty="0"/>
              <a:t>協力者に関する情報であり、広い意味での個人情報やその人の価値観・信条、その他に調査協力者のコミュニティの文化的知識等、研究成果として公開する上で注意を要する情報を多く含み得る。特に調査協力者が社会的に脆弱</a:t>
            </a:r>
            <a:r>
              <a:rPr lang="ja-JP" altLang="en-US"/>
              <a:t>な集団（マイノリティ）に</a:t>
            </a:r>
            <a:r>
              <a:rPr lang="ja-JP" altLang="en-US" dirty="0"/>
              <a:t>属すると考えられる場合には細心の配慮が求められる。</a:t>
            </a:r>
            <a:br>
              <a:rPr lang="en-US" altLang="ja-JP" dirty="0"/>
            </a:br>
            <a:endParaRPr lang="en-US" altLang="ja-JP" dirty="0"/>
          </a:p>
          <a:p>
            <a:pPr lvl="1"/>
            <a:r>
              <a:rPr lang="ja-JP" altLang="en-US" dirty="0"/>
              <a:t>心理学や計量社会学等の社会科学分野の「データセット」とは異なっている。個人情報等を収集段階で除去したり、分析後ただちに破棄したりするものではない。</a:t>
            </a:r>
            <a:endParaRPr lang="en-US" altLang="ja-JP" dirty="0"/>
          </a:p>
        </p:txBody>
      </p:sp>
      <p:pic>
        <p:nvPicPr>
          <p:cNvPr id="7" name="グラフィックス 6" descr="ロック 単色塗りつぶし">
            <a:extLst>
              <a:ext uri="{FF2B5EF4-FFF2-40B4-BE49-F238E27FC236}">
                <a16:creationId xmlns:a16="http://schemas.microsoft.com/office/drawing/2014/main" id="{60FAAEF3-7DE0-9AA3-7581-4C4BFC14363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930368" y="5633134"/>
            <a:ext cx="1075498" cy="1075498"/>
          </a:xfrm>
          <a:prstGeom prst="rect">
            <a:avLst/>
          </a:prstGeom>
        </p:spPr>
      </p:pic>
      <p:pic>
        <p:nvPicPr>
          <p:cNvPr id="9" name="グラフィックス 8" descr="キー 単色塗りつぶし">
            <a:extLst>
              <a:ext uri="{FF2B5EF4-FFF2-40B4-BE49-F238E27FC236}">
                <a16:creationId xmlns:a16="http://schemas.microsoft.com/office/drawing/2014/main" id="{C2CEE622-9A5E-21DB-3132-B06CDC8EB39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rot="20306845">
            <a:off x="5287110" y="6035675"/>
            <a:ext cx="914400" cy="914400"/>
          </a:xfrm>
          <a:prstGeom prst="rect">
            <a:avLst/>
          </a:prstGeom>
        </p:spPr>
      </p:pic>
    </p:spTree>
    <p:extLst>
      <p:ext uri="{BB962C8B-B14F-4D97-AF65-F5344CB8AC3E}">
        <p14:creationId xmlns:p14="http://schemas.microsoft.com/office/powerpoint/2010/main" val="510703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5F3F61-40B4-CA7F-77A8-A13A11E825F0}"/>
              </a:ext>
            </a:extLst>
          </p:cNvPr>
          <p:cNvSpPr>
            <a:spLocks noGrp="1"/>
          </p:cNvSpPr>
          <p:nvPr>
            <p:ph type="title"/>
          </p:nvPr>
        </p:nvSpPr>
        <p:spPr>
          <a:xfrm>
            <a:off x="838200" y="365125"/>
            <a:ext cx="10515600" cy="1325563"/>
          </a:xfrm>
        </p:spPr>
        <p:txBody>
          <a:bodyPr>
            <a:normAutofit/>
          </a:bodyPr>
          <a:lstStyle/>
          <a:p>
            <a:r>
              <a:rPr lang="ja-JP" altLang="en-US" dirty="0"/>
              <a:t>研究データの特質と倫理</a:t>
            </a:r>
          </a:p>
        </p:txBody>
      </p:sp>
      <p:sp>
        <p:nvSpPr>
          <p:cNvPr id="3" name="コンテンツ プレースホルダー 2">
            <a:extLst>
              <a:ext uri="{FF2B5EF4-FFF2-40B4-BE49-F238E27FC236}">
                <a16:creationId xmlns:a16="http://schemas.microsoft.com/office/drawing/2014/main" id="{7D6A79D3-9AB8-A478-0CC6-44FA29D0DA01}"/>
              </a:ext>
            </a:extLst>
          </p:cNvPr>
          <p:cNvSpPr>
            <a:spLocks noGrp="1"/>
          </p:cNvSpPr>
          <p:nvPr>
            <p:ph idx="1"/>
          </p:nvPr>
        </p:nvSpPr>
        <p:spPr>
          <a:xfrm>
            <a:off x="838200" y="1825625"/>
            <a:ext cx="10515600" cy="4351338"/>
          </a:xfrm>
        </p:spPr>
        <p:txBody>
          <a:bodyPr>
            <a:normAutofit fontScale="77500" lnSpcReduction="20000"/>
          </a:bodyPr>
          <a:lstStyle/>
          <a:p>
            <a:r>
              <a:rPr lang="ja-JP" altLang="en-US" dirty="0"/>
              <a:t>危険性の認識</a:t>
            </a:r>
            <a:br>
              <a:rPr lang="en-US" altLang="ja-JP" dirty="0"/>
            </a:br>
            <a:r>
              <a:rPr lang="en-US" altLang="ja-JP" dirty="0"/>
              <a:t>……</a:t>
            </a:r>
            <a:r>
              <a:rPr lang="ja-JP" altLang="en-US" dirty="0"/>
              <a:t>エスノグラフィの研究データの収集や公開には、調査協力者やコミュニティの権利や尊厳を侵す危険性や、心理的負担や不快感を与えたり社会関係に悪影響を与えるリスクがある。</a:t>
            </a:r>
            <a:endParaRPr lang="en-US" altLang="ja-JP" dirty="0"/>
          </a:p>
          <a:p>
            <a:r>
              <a:rPr lang="ja-JP" altLang="en-US" dirty="0"/>
              <a:t>責任の認識</a:t>
            </a:r>
            <a:br>
              <a:rPr lang="en-US" altLang="ja-JP" dirty="0"/>
            </a:br>
            <a:r>
              <a:rPr lang="en-US" altLang="ja-JP" dirty="0"/>
              <a:t>……</a:t>
            </a:r>
            <a:r>
              <a:rPr lang="ja-JP" altLang="en-US" dirty="0"/>
              <a:t>研究データの収集や公開は、調査協力者の権利が必ず守られる範囲内で実施されなければならない。そのために研究データの管理は適切に計画され、遂行される必要がある。研究データの扱い方は調査協力者に開示されるべきである。</a:t>
            </a:r>
            <a:endParaRPr lang="en-US" altLang="ja-JP" dirty="0"/>
          </a:p>
        </p:txBody>
      </p:sp>
      <p:sp>
        <p:nvSpPr>
          <p:cNvPr id="4" name="コンテンツ プレースホルダー 2">
            <a:extLst>
              <a:ext uri="{FF2B5EF4-FFF2-40B4-BE49-F238E27FC236}">
                <a16:creationId xmlns:a16="http://schemas.microsoft.com/office/drawing/2014/main" id="{DB364BE0-1715-9E66-964C-4BC04F491E66}"/>
              </a:ext>
            </a:extLst>
          </p:cNvPr>
          <p:cNvSpPr txBox="1">
            <a:spLocks/>
          </p:cNvSpPr>
          <p:nvPr/>
        </p:nvSpPr>
        <p:spPr>
          <a:xfrm>
            <a:off x="0" y="6176962"/>
            <a:ext cx="12192000" cy="681037"/>
          </a:xfrm>
          <a:prstGeom prst="rect">
            <a:avLst/>
          </a:prstGeom>
          <a:solidFill>
            <a:schemeClr val="bg1">
              <a:lumMod val="95000"/>
            </a:schemeClr>
          </a:solidFill>
        </p:spPr>
        <p:txBody>
          <a:bodyPr vert="horz" lIns="91440" tIns="45720" rIns="91440" bIns="45720" rtlCol="0">
            <a:normAutofit fontScale="92500" lnSpcReduction="20000"/>
          </a:bodyPr>
          <a:lstStyle>
            <a:lvl1pPr marL="228600" indent="-228600" algn="l" defTabSz="914400" rtl="0" eaLnBrk="1" latinLnBrk="0" hangingPunct="1">
              <a:lnSpc>
                <a:spcPct val="150000"/>
              </a:lnSpc>
              <a:spcBef>
                <a:spcPts val="10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kumimoji="1" sz="24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10000"/>
              </a:lnSpc>
            </a:pPr>
            <a:r>
              <a:rPr kumimoji="1" lang="ja-JP" altLang="en-US" sz="1200"/>
              <a:t>日本文化人類学会</a:t>
            </a:r>
            <a:r>
              <a:rPr kumimoji="1" lang="en-US" altLang="ja-JP" sz="1200" dirty="0"/>
              <a:t> 2008/06/03</a:t>
            </a:r>
            <a:r>
              <a:rPr kumimoji="1" lang="ja-JP" altLang="en-US" sz="1200"/>
              <a:t>「日本文化人類学会倫理綱領」</a:t>
            </a:r>
            <a:r>
              <a:rPr kumimoji="1" lang="es-ES" altLang="ja-JP" sz="1200" dirty="0">
                <a:hlinkClick r:id="rId3"/>
              </a:rPr>
              <a:t>https://www.jasca.org/onjasca/ethics.html</a:t>
            </a:r>
            <a:r>
              <a:rPr kumimoji="1" lang="ja-JP" altLang="en-US" sz="1200"/>
              <a:t>　</a:t>
            </a:r>
            <a:endParaRPr kumimoji="1" lang="en-US" altLang="ja-JP" sz="1200" dirty="0"/>
          </a:p>
          <a:p>
            <a:pPr>
              <a:lnSpc>
                <a:spcPct val="110000"/>
              </a:lnSpc>
            </a:pPr>
            <a:r>
              <a:rPr kumimoji="1" lang="en-US" altLang="ja-JP" sz="1200" dirty="0"/>
              <a:t>American Anthropological Association. n.d. 'AAA Statement on Ethics: Principles of Professional Responsibility.' </a:t>
            </a:r>
            <a:r>
              <a:rPr kumimoji="1" lang="en-US" altLang="ja-JP" sz="1200" dirty="0">
                <a:hlinkClick r:id="rId4"/>
              </a:rPr>
              <a:t>https://americananthro.org/about/policies/statement-on-ethics/</a:t>
            </a:r>
            <a:r>
              <a:rPr kumimoji="1" lang="en-US" altLang="ja-JP" sz="1200" dirty="0"/>
              <a:t> </a:t>
            </a:r>
          </a:p>
          <a:p>
            <a:pPr marL="0" indent="0">
              <a:lnSpc>
                <a:spcPct val="110000"/>
              </a:lnSpc>
              <a:buFont typeface="Arial" panose="020B0604020202020204" pitchFamily="34" charset="0"/>
              <a:buNone/>
            </a:pPr>
            <a:endParaRPr lang="en-US" altLang="ja-JP" sz="1200" dirty="0"/>
          </a:p>
        </p:txBody>
      </p:sp>
      <p:cxnSp>
        <p:nvCxnSpPr>
          <p:cNvPr id="5" name="直線コネクタ 4">
            <a:extLst>
              <a:ext uri="{FF2B5EF4-FFF2-40B4-BE49-F238E27FC236}">
                <a16:creationId xmlns:a16="http://schemas.microsoft.com/office/drawing/2014/main" id="{5CEB637E-BD31-FC0E-4CD5-21D0BC085ABF}"/>
              </a:ext>
            </a:extLst>
          </p:cNvPr>
          <p:cNvCxnSpPr>
            <a:cxnSpLocks/>
          </p:cNvCxnSpPr>
          <p:nvPr/>
        </p:nvCxnSpPr>
        <p:spPr>
          <a:xfrm>
            <a:off x="685800" y="-550195"/>
            <a:ext cx="0" cy="2563479"/>
          </a:xfrm>
          <a:prstGeom prst="line">
            <a:avLst/>
          </a:prstGeom>
          <a:ln w="7620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27393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49FA57-6C73-EAB9-94D1-57D7B369974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4509084-7A86-C930-745E-CD09B985BF51}"/>
              </a:ext>
            </a:extLst>
          </p:cNvPr>
          <p:cNvSpPr>
            <a:spLocks noGrp="1"/>
          </p:cNvSpPr>
          <p:nvPr>
            <p:ph type="title"/>
          </p:nvPr>
        </p:nvSpPr>
        <p:spPr>
          <a:xfrm>
            <a:off x="838200" y="365125"/>
            <a:ext cx="10515600" cy="1325563"/>
          </a:xfrm>
        </p:spPr>
        <p:txBody>
          <a:bodyPr>
            <a:normAutofit/>
          </a:bodyPr>
          <a:lstStyle/>
          <a:p>
            <a:r>
              <a:rPr lang="ja-JP" altLang="en-US" dirty="0"/>
              <a:t>研究データの特質と倫理</a:t>
            </a:r>
          </a:p>
        </p:txBody>
      </p:sp>
      <p:sp>
        <p:nvSpPr>
          <p:cNvPr id="3" name="コンテンツ プレースホルダー 2">
            <a:extLst>
              <a:ext uri="{FF2B5EF4-FFF2-40B4-BE49-F238E27FC236}">
                <a16:creationId xmlns:a16="http://schemas.microsoft.com/office/drawing/2014/main" id="{6F242CCE-029C-87E7-2BCD-BDAD56CF3B47}"/>
              </a:ext>
            </a:extLst>
          </p:cNvPr>
          <p:cNvSpPr>
            <a:spLocks noGrp="1"/>
          </p:cNvSpPr>
          <p:nvPr>
            <p:ph idx="1"/>
          </p:nvPr>
        </p:nvSpPr>
        <p:spPr>
          <a:xfrm>
            <a:off x="838200" y="1825625"/>
            <a:ext cx="10515600" cy="4351338"/>
          </a:xfrm>
        </p:spPr>
        <p:txBody>
          <a:bodyPr>
            <a:normAutofit fontScale="85000" lnSpcReduction="20000"/>
          </a:bodyPr>
          <a:lstStyle/>
          <a:p>
            <a:pPr marL="0" indent="0">
              <a:buNone/>
            </a:pPr>
            <a:r>
              <a:rPr lang="ja-JP" altLang="en-US" dirty="0"/>
              <a:t>説明・許可・還元を認識する</a:t>
            </a:r>
            <a:endParaRPr lang="en-US" altLang="ja-JP" dirty="0"/>
          </a:p>
          <a:p>
            <a:r>
              <a:rPr lang="ja-JP" altLang="en-US" dirty="0"/>
              <a:t>調査開始前、研究データ収集時には、調査協力者によく説明した上で許可を得ること。</a:t>
            </a:r>
            <a:endParaRPr lang="en-US" altLang="ja-JP" dirty="0"/>
          </a:p>
          <a:p>
            <a:r>
              <a:rPr lang="ja-JP" altLang="en-US" dirty="0"/>
              <a:t>研究者は、エスノグラフィの研究ライフサイクルの各ステップにおいて、調査協力者への「説明責任」を果たす（現場に入る段階、現場調査の段階、成果を発表する段階）。利用時にも、調査協力者の同意を得ることが求められる。</a:t>
            </a:r>
            <a:endParaRPr lang="en-US" altLang="ja-JP" dirty="0"/>
          </a:p>
          <a:p>
            <a:r>
              <a:rPr lang="ja-JP" altLang="en-US" dirty="0"/>
              <a:t>研究データや研究成果を還元する。何が還元に繋がるか、どう還元できるかは、それぞれ</a:t>
            </a:r>
            <a:r>
              <a:rPr lang="ja-JP" altLang="en-US"/>
              <a:t>の現場ごとに</a:t>
            </a:r>
            <a:r>
              <a:rPr lang="ja-JP" altLang="en-US" dirty="0"/>
              <a:t>多様で</a:t>
            </a:r>
            <a:r>
              <a:rPr lang="ja-JP" altLang="en-US"/>
              <a:t>ある。</a:t>
            </a:r>
            <a:endParaRPr lang="en-US" altLang="ja-JP" dirty="0"/>
          </a:p>
        </p:txBody>
      </p:sp>
      <p:cxnSp>
        <p:nvCxnSpPr>
          <p:cNvPr id="4" name="直線コネクタ 3">
            <a:extLst>
              <a:ext uri="{FF2B5EF4-FFF2-40B4-BE49-F238E27FC236}">
                <a16:creationId xmlns:a16="http://schemas.microsoft.com/office/drawing/2014/main" id="{903A2075-63E0-1ED5-07A1-6B497B4FD025}"/>
              </a:ext>
            </a:extLst>
          </p:cNvPr>
          <p:cNvCxnSpPr>
            <a:cxnSpLocks/>
          </p:cNvCxnSpPr>
          <p:nvPr/>
        </p:nvCxnSpPr>
        <p:spPr>
          <a:xfrm>
            <a:off x="685800" y="-550195"/>
            <a:ext cx="0" cy="2563479"/>
          </a:xfrm>
          <a:prstGeom prst="line">
            <a:avLst/>
          </a:prstGeom>
          <a:ln w="7620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05327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BADCF8-6073-1FD0-58A7-FE3495F47E97}"/>
              </a:ext>
            </a:extLst>
          </p:cNvPr>
          <p:cNvSpPr>
            <a:spLocks noGrp="1"/>
          </p:cNvSpPr>
          <p:nvPr>
            <p:ph type="title"/>
          </p:nvPr>
        </p:nvSpPr>
        <p:spPr/>
        <p:txBody>
          <a:bodyPr/>
          <a:lstStyle/>
          <a:p>
            <a:r>
              <a:rPr lang="ja-JP" altLang="en-US" dirty="0"/>
              <a:t>研究倫理委員会に研究計画を申請する</a:t>
            </a:r>
            <a:endParaRPr kumimoji="1" lang="ja-JP" altLang="en-US" dirty="0"/>
          </a:p>
        </p:txBody>
      </p:sp>
      <p:pic>
        <p:nvPicPr>
          <p:cNvPr id="30" name="図 29" descr="図形&#10;&#10;中程度の精度で自動的に生成された説明">
            <a:extLst>
              <a:ext uri="{FF2B5EF4-FFF2-40B4-BE49-F238E27FC236}">
                <a16:creationId xmlns:a16="http://schemas.microsoft.com/office/drawing/2014/main" id="{265A21FF-D907-209F-B659-F866C812E350}"/>
              </a:ext>
            </a:extLst>
          </p:cNvPr>
          <p:cNvPicPr>
            <a:picLocks noChangeAspect="1"/>
          </p:cNvPicPr>
          <p:nvPr/>
        </p:nvPicPr>
        <p:blipFill>
          <a:blip r:embed="rId3"/>
          <a:srcRect l="55560" t="-5055" r="-1586" b="-719"/>
          <a:stretch/>
        </p:blipFill>
        <p:spPr>
          <a:xfrm>
            <a:off x="8885660" y="1162671"/>
            <a:ext cx="3429630" cy="2856640"/>
          </a:xfrm>
          <a:prstGeom prst="rect">
            <a:avLst/>
          </a:prstGeom>
        </p:spPr>
      </p:pic>
      <p:sp>
        <p:nvSpPr>
          <p:cNvPr id="31" name="角丸四角形 30">
            <a:extLst>
              <a:ext uri="{FF2B5EF4-FFF2-40B4-BE49-F238E27FC236}">
                <a16:creationId xmlns:a16="http://schemas.microsoft.com/office/drawing/2014/main" id="{3CA5242E-7C88-6886-3766-5D64D9BFC5ED}"/>
              </a:ext>
            </a:extLst>
          </p:cNvPr>
          <p:cNvSpPr/>
          <p:nvPr/>
        </p:nvSpPr>
        <p:spPr>
          <a:xfrm>
            <a:off x="8885659" y="2782454"/>
            <a:ext cx="1491239" cy="741582"/>
          </a:xfrm>
          <a:prstGeom prst="roundRect">
            <a:avLst/>
          </a:prstGeom>
          <a:noFill/>
          <a:ln w="38100">
            <a:solidFill>
              <a:schemeClr val="accent2">
                <a:lumMod val="60000"/>
                <a:lumOff val="40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5" name="グラフィックス 34" descr="ドキュメント 単色塗りつぶし">
            <a:extLst>
              <a:ext uri="{FF2B5EF4-FFF2-40B4-BE49-F238E27FC236}">
                <a16:creationId xmlns:a16="http://schemas.microsoft.com/office/drawing/2014/main" id="{1BB923CC-949B-A4D0-EDB1-D004CCFC059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18499" y="2912957"/>
            <a:ext cx="1106354" cy="1106354"/>
          </a:xfrm>
          <a:prstGeom prst="rect">
            <a:avLst/>
          </a:prstGeom>
        </p:spPr>
      </p:pic>
      <p:sp>
        <p:nvSpPr>
          <p:cNvPr id="38" name="コンテンツ プレースホルダー 2">
            <a:extLst>
              <a:ext uri="{FF2B5EF4-FFF2-40B4-BE49-F238E27FC236}">
                <a16:creationId xmlns:a16="http://schemas.microsoft.com/office/drawing/2014/main" id="{B186D833-D71F-6F29-B113-81B39A2F3018}"/>
              </a:ext>
            </a:extLst>
          </p:cNvPr>
          <p:cNvSpPr txBox="1">
            <a:spLocks/>
          </p:cNvSpPr>
          <p:nvPr/>
        </p:nvSpPr>
        <p:spPr>
          <a:xfrm>
            <a:off x="1579041" y="2742064"/>
            <a:ext cx="6852539" cy="1573492"/>
          </a:xfrm>
          <a:prstGeom prst="rect">
            <a:avLst/>
          </a:prstGeom>
        </p:spPr>
        <p:txBody>
          <a:bodyPr vert="horz" lIns="91440" tIns="45720" rIns="91440" bIns="45720" rtlCol="0">
            <a:noAutofit/>
          </a:bodyPr>
          <a:lstStyle>
            <a:lvl1pPr marL="228600" indent="-228600" algn="l" defTabSz="914400" rtl="0" eaLnBrk="1" latinLnBrk="0" hangingPunct="1">
              <a:lnSpc>
                <a:spcPct val="150000"/>
              </a:lnSpc>
              <a:spcBef>
                <a:spcPts val="10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kumimoji="1" sz="24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000"/>
              <a:t>フィールドワークの計画を作成する。研究データの特質に即した適切なデータ管理計画を立てる。データの収集、保存、公開に関する具体的な方針を明確にし、倫理的な配慮を徹底する。</a:t>
            </a:r>
            <a:endParaRPr lang="ja-JP" altLang="en-US" sz="2000" dirty="0"/>
          </a:p>
        </p:txBody>
      </p:sp>
      <p:sp>
        <p:nvSpPr>
          <p:cNvPr id="39" name="コンテンツ プレースホルダー 2">
            <a:extLst>
              <a:ext uri="{FF2B5EF4-FFF2-40B4-BE49-F238E27FC236}">
                <a16:creationId xmlns:a16="http://schemas.microsoft.com/office/drawing/2014/main" id="{6F56026D-F59F-CDED-D017-012CF43DC26D}"/>
              </a:ext>
            </a:extLst>
          </p:cNvPr>
          <p:cNvSpPr txBox="1">
            <a:spLocks/>
          </p:cNvSpPr>
          <p:nvPr/>
        </p:nvSpPr>
        <p:spPr>
          <a:xfrm>
            <a:off x="318499" y="1821192"/>
            <a:ext cx="8113081" cy="721254"/>
          </a:xfrm>
          <a:prstGeom prst="rect">
            <a:avLst/>
          </a:prstGeom>
        </p:spPr>
        <p:txBody>
          <a:bodyPr vert="horz" lIns="91440" tIns="45720" rIns="91440" bIns="45720" rtlCol="0">
            <a:normAutofit/>
          </a:bodyPr>
          <a:lstStyle>
            <a:lvl1pPr marL="228600" indent="-228600" algn="l" defTabSz="914400" rtl="0" eaLnBrk="1" latinLnBrk="0" hangingPunct="1">
              <a:lnSpc>
                <a:spcPct val="150000"/>
              </a:lnSpc>
              <a:spcBef>
                <a:spcPts val="10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kumimoji="1" sz="24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2400" b="1"/>
              <a:t>最初のステップ</a:t>
            </a:r>
            <a:endParaRPr lang="en-US" altLang="ja-JP" sz="2400" b="1" dirty="0"/>
          </a:p>
        </p:txBody>
      </p:sp>
      <p:pic>
        <p:nvPicPr>
          <p:cNvPr id="43" name="グラフィックス 42" descr="会議 単色塗りつぶし">
            <a:extLst>
              <a:ext uri="{FF2B5EF4-FFF2-40B4-BE49-F238E27FC236}">
                <a16:creationId xmlns:a16="http://schemas.microsoft.com/office/drawing/2014/main" id="{8FECB753-53DF-D8EB-46FD-F34979EBFF0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39237" y="4817502"/>
            <a:ext cx="1264878" cy="1264878"/>
          </a:xfrm>
          <a:prstGeom prst="rect">
            <a:avLst/>
          </a:prstGeom>
        </p:spPr>
      </p:pic>
      <p:sp>
        <p:nvSpPr>
          <p:cNvPr id="44" name="コンテンツ プレースホルダー 2">
            <a:extLst>
              <a:ext uri="{FF2B5EF4-FFF2-40B4-BE49-F238E27FC236}">
                <a16:creationId xmlns:a16="http://schemas.microsoft.com/office/drawing/2014/main" id="{F27F757E-7CDF-7D3F-E31A-7B52797B5C5A}"/>
              </a:ext>
            </a:extLst>
          </p:cNvPr>
          <p:cNvSpPr txBox="1">
            <a:spLocks/>
          </p:cNvSpPr>
          <p:nvPr/>
        </p:nvSpPr>
        <p:spPr>
          <a:xfrm>
            <a:off x="1579041" y="4614908"/>
            <a:ext cx="9823336" cy="1670067"/>
          </a:xfrm>
          <a:prstGeom prst="rect">
            <a:avLst/>
          </a:prstGeom>
        </p:spPr>
        <p:txBody>
          <a:bodyPr vert="horz" lIns="91440" tIns="45720" rIns="91440" bIns="45720" rtlCol="0">
            <a:normAutofit/>
          </a:bodyPr>
          <a:lstStyle>
            <a:lvl1pPr marL="228600" indent="-228600" algn="l" defTabSz="914400" rtl="0" eaLnBrk="1" latinLnBrk="0" hangingPunct="1">
              <a:lnSpc>
                <a:spcPct val="150000"/>
              </a:lnSpc>
              <a:spcBef>
                <a:spcPts val="10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kumimoji="1" sz="24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000">
                <a:solidFill>
                  <a:schemeClr val="bg2">
                    <a:lumMod val="90000"/>
                  </a:schemeClr>
                </a:solidFill>
              </a:rPr>
              <a:t>計画に沿って、研究倫理委員会に申請して許認可を得る。</a:t>
            </a:r>
            <a:endParaRPr lang="en-US" altLang="ja-JP" sz="2000" dirty="0">
              <a:solidFill>
                <a:schemeClr val="bg2">
                  <a:lumMod val="90000"/>
                </a:schemeClr>
              </a:solidFill>
            </a:endParaRPr>
          </a:p>
          <a:p>
            <a:pPr marL="0" indent="0">
              <a:buNone/>
            </a:pPr>
            <a:r>
              <a:rPr lang="ja-JP" altLang="en-US" sz="2000">
                <a:solidFill>
                  <a:schemeClr val="bg2">
                    <a:lumMod val="90000"/>
                  </a:schemeClr>
                </a:solidFill>
              </a:rPr>
              <a:t>人間科学研究科の社会学・人間学系の研究倫理審査は毎月実施。期限と提出物を確認し、指導教員と相談して提出する。</a:t>
            </a:r>
            <a:endParaRPr lang="ja-JP" altLang="en-US" sz="2000" dirty="0">
              <a:solidFill>
                <a:schemeClr val="bg2">
                  <a:lumMod val="90000"/>
                </a:schemeClr>
              </a:solidFill>
            </a:endParaRPr>
          </a:p>
        </p:txBody>
      </p:sp>
    </p:spTree>
    <p:extLst>
      <p:ext uri="{BB962C8B-B14F-4D97-AF65-F5344CB8AC3E}">
        <p14:creationId xmlns:p14="http://schemas.microsoft.com/office/powerpoint/2010/main" val="4195072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8D8083-B538-D33B-6086-3DC3CF5FF80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499700B-D2E6-9AEF-3088-B3FF2EF1CFF5}"/>
              </a:ext>
            </a:extLst>
          </p:cNvPr>
          <p:cNvSpPr>
            <a:spLocks noGrp="1"/>
          </p:cNvSpPr>
          <p:nvPr>
            <p:ph type="title"/>
          </p:nvPr>
        </p:nvSpPr>
        <p:spPr/>
        <p:txBody>
          <a:bodyPr/>
          <a:lstStyle/>
          <a:p>
            <a:r>
              <a:rPr lang="ja-JP" altLang="en-US" dirty="0"/>
              <a:t>研究倫理委員会に研究計画を申請する</a:t>
            </a:r>
            <a:endParaRPr kumimoji="1" lang="ja-JP" altLang="en-US" dirty="0"/>
          </a:p>
        </p:txBody>
      </p:sp>
      <p:pic>
        <p:nvPicPr>
          <p:cNvPr id="30" name="図 29" descr="図形&#10;&#10;中程度の精度で自動的に生成された説明">
            <a:extLst>
              <a:ext uri="{FF2B5EF4-FFF2-40B4-BE49-F238E27FC236}">
                <a16:creationId xmlns:a16="http://schemas.microsoft.com/office/drawing/2014/main" id="{923F4048-3EA5-6777-92BB-2F92D5E57C4D}"/>
              </a:ext>
            </a:extLst>
          </p:cNvPr>
          <p:cNvPicPr>
            <a:picLocks noChangeAspect="1"/>
          </p:cNvPicPr>
          <p:nvPr/>
        </p:nvPicPr>
        <p:blipFill>
          <a:blip r:embed="rId3"/>
          <a:srcRect l="55560" t="-5055" r="-1586" b="-719"/>
          <a:stretch/>
        </p:blipFill>
        <p:spPr>
          <a:xfrm>
            <a:off x="8885660" y="1162671"/>
            <a:ext cx="3429630" cy="2856640"/>
          </a:xfrm>
          <a:prstGeom prst="rect">
            <a:avLst/>
          </a:prstGeom>
        </p:spPr>
      </p:pic>
      <p:sp>
        <p:nvSpPr>
          <p:cNvPr id="31" name="角丸四角形 30">
            <a:extLst>
              <a:ext uri="{FF2B5EF4-FFF2-40B4-BE49-F238E27FC236}">
                <a16:creationId xmlns:a16="http://schemas.microsoft.com/office/drawing/2014/main" id="{1E8AF3CC-07D9-0916-CE37-6D6E9AEA3BCE}"/>
              </a:ext>
            </a:extLst>
          </p:cNvPr>
          <p:cNvSpPr/>
          <p:nvPr/>
        </p:nvSpPr>
        <p:spPr>
          <a:xfrm>
            <a:off x="8885659" y="2782454"/>
            <a:ext cx="1491239" cy="741582"/>
          </a:xfrm>
          <a:prstGeom prst="roundRect">
            <a:avLst/>
          </a:prstGeom>
          <a:noFill/>
          <a:ln w="38100">
            <a:solidFill>
              <a:schemeClr val="accent2">
                <a:lumMod val="60000"/>
                <a:lumOff val="40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3" name="グラフィックス 32" descr="会議 単色塗りつぶし">
            <a:extLst>
              <a:ext uri="{FF2B5EF4-FFF2-40B4-BE49-F238E27FC236}">
                <a16:creationId xmlns:a16="http://schemas.microsoft.com/office/drawing/2014/main" id="{7C3EF77F-C073-609E-4E47-8151C68F13F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39237" y="4817502"/>
            <a:ext cx="1264878" cy="1264878"/>
          </a:xfrm>
          <a:prstGeom prst="rect">
            <a:avLst/>
          </a:prstGeom>
        </p:spPr>
      </p:pic>
      <p:pic>
        <p:nvPicPr>
          <p:cNvPr id="35" name="グラフィックス 34" descr="ドキュメント 単色塗りつぶし">
            <a:extLst>
              <a:ext uri="{FF2B5EF4-FFF2-40B4-BE49-F238E27FC236}">
                <a16:creationId xmlns:a16="http://schemas.microsoft.com/office/drawing/2014/main" id="{240F3634-38A3-4CA3-A716-C688E95BBF8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18499" y="2912957"/>
            <a:ext cx="1106354" cy="1106354"/>
          </a:xfrm>
          <a:prstGeom prst="rect">
            <a:avLst/>
          </a:prstGeom>
        </p:spPr>
      </p:pic>
      <p:sp>
        <p:nvSpPr>
          <p:cNvPr id="38" name="コンテンツ プレースホルダー 2">
            <a:extLst>
              <a:ext uri="{FF2B5EF4-FFF2-40B4-BE49-F238E27FC236}">
                <a16:creationId xmlns:a16="http://schemas.microsoft.com/office/drawing/2014/main" id="{BAD942F1-46B2-E217-DE80-B2576EC7C439}"/>
              </a:ext>
            </a:extLst>
          </p:cNvPr>
          <p:cNvSpPr txBox="1">
            <a:spLocks/>
          </p:cNvSpPr>
          <p:nvPr/>
        </p:nvSpPr>
        <p:spPr>
          <a:xfrm>
            <a:off x="1579041" y="2742064"/>
            <a:ext cx="6852539" cy="1573492"/>
          </a:xfrm>
          <a:prstGeom prst="rect">
            <a:avLst/>
          </a:prstGeom>
        </p:spPr>
        <p:txBody>
          <a:bodyPr vert="horz" lIns="91440" tIns="45720" rIns="91440" bIns="45720" rtlCol="0">
            <a:noAutofit/>
          </a:bodyPr>
          <a:lstStyle>
            <a:lvl1pPr marL="228600" indent="-228600" algn="l" defTabSz="914400" rtl="0" eaLnBrk="1" latinLnBrk="0" hangingPunct="1">
              <a:lnSpc>
                <a:spcPct val="150000"/>
              </a:lnSpc>
              <a:spcBef>
                <a:spcPts val="10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kumimoji="1" sz="24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000">
                <a:solidFill>
                  <a:schemeClr val="bg2">
                    <a:lumMod val="90000"/>
                  </a:schemeClr>
                </a:solidFill>
              </a:rPr>
              <a:t>フィールドワークの計画を作成する。研究データの特質に即した適切なデータ管理計画を立てる。データの収集、保存、公開に関する具体的な方針を明確にし、倫理的な配慮を徹底する。</a:t>
            </a:r>
            <a:endParaRPr lang="ja-JP" altLang="en-US" sz="2000" dirty="0">
              <a:solidFill>
                <a:schemeClr val="bg2">
                  <a:lumMod val="90000"/>
                </a:schemeClr>
              </a:solidFill>
            </a:endParaRPr>
          </a:p>
        </p:txBody>
      </p:sp>
      <p:sp>
        <p:nvSpPr>
          <p:cNvPr id="39" name="コンテンツ プレースホルダー 2">
            <a:extLst>
              <a:ext uri="{FF2B5EF4-FFF2-40B4-BE49-F238E27FC236}">
                <a16:creationId xmlns:a16="http://schemas.microsoft.com/office/drawing/2014/main" id="{00CEAF10-3882-849D-DDA6-41C33D70F9C5}"/>
              </a:ext>
            </a:extLst>
          </p:cNvPr>
          <p:cNvSpPr txBox="1">
            <a:spLocks/>
          </p:cNvSpPr>
          <p:nvPr/>
        </p:nvSpPr>
        <p:spPr>
          <a:xfrm>
            <a:off x="318499" y="1821192"/>
            <a:ext cx="8113081" cy="721254"/>
          </a:xfrm>
          <a:prstGeom prst="rect">
            <a:avLst/>
          </a:prstGeom>
        </p:spPr>
        <p:txBody>
          <a:bodyPr vert="horz" lIns="91440" tIns="45720" rIns="91440" bIns="45720" rtlCol="0">
            <a:normAutofit/>
          </a:bodyPr>
          <a:lstStyle>
            <a:lvl1pPr marL="228600" indent="-228600" algn="l" defTabSz="914400" rtl="0" eaLnBrk="1" latinLnBrk="0" hangingPunct="1">
              <a:lnSpc>
                <a:spcPct val="150000"/>
              </a:lnSpc>
              <a:spcBef>
                <a:spcPts val="10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kumimoji="1" sz="24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2400" b="1"/>
              <a:t>最初のステップ</a:t>
            </a:r>
            <a:endParaRPr lang="en-US" altLang="ja-JP" sz="2400" b="1" dirty="0"/>
          </a:p>
        </p:txBody>
      </p:sp>
      <p:sp>
        <p:nvSpPr>
          <p:cNvPr id="42" name="コンテンツ プレースホルダー 2">
            <a:extLst>
              <a:ext uri="{FF2B5EF4-FFF2-40B4-BE49-F238E27FC236}">
                <a16:creationId xmlns:a16="http://schemas.microsoft.com/office/drawing/2014/main" id="{16FDDCF1-E109-6DDA-87D7-5288238334A7}"/>
              </a:ext>
            </a:extLst>
          </p:cNvPr>
          <p:cNvSpPr txBox="1">
            <a:spLocks/>
          </p:cNvSpPr>
          <p:nvPr/>
        </p:nvSpPr>
        <p:spPr>
          <a:xfrm>
            <a:off x="1579041" y="4614908"/>
            <a:ext cx="9823336" cy="1670067"/>
          </a:xfrm>
          <a:prstGeom prst="rect">
            <a:avLst/>
          </a:prstGeom>
        </p:spPr>
        <p:txBody>
          <a:bodyPr vert="horz" lIns="91440" tIns="45720" rIns="91440" bIns="45720" rtlCol="0">
            <a:normAutofit/>
          </a:bodyPr>
          <a:lstStyle>
            <a:lvl1pPr marL="228600" indent="-228600" algn="l" defTabSz="914400" rtl="0" eaLnBrk="1" latinLnBrk="0" hangingPunct="1">
              <a:lnSpc>
                <a:spcPct val="150000"/>
              </a:lnSpc>
              <a:spcBef>
                <a:spcPts val="1000"/>
              </a:spcBef>
              <a:buFont typeface="Arial" panose="020B0604020202020204" pitchFamily="34" charset="0"/>
              <a:buChar char="•"/>
              <a:defRPr kumimoji="1" sz="2800" kern="1200">
                <a:solidFill>
                  <a:schemeClr val="tx1"/>
                </a:solidFill>
                <a:latin typeface="UD Digi Kyokasho NK-R" panose="02020400000000000000" pitchFamily="18" charset="-128"/>
                <a:ea typeface="UD Digi Kyokasho NK-R" panose="02020400000000000000" pitchFamily="18" charset="-128"/>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kumimoji="1" sz="2400" kern="1200">
                <a:solidFill>
                  <a:schemeClr val="tx1"/>
                </a:solidFill>
                <a:latin typeface="UD Digi Kyokasho NK-R" panose="02020400000000000000" pitchFamily="18" charset="-128"/>
                <a:ea typeface="UD Digi Kyokasho NK-R" panose="02020400000000000000" pitchFamily="18" charset="-128"/>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UD Digi Kyokasho NK-R" panose="02020400000000000000" pitchFamily="18" charset="-128"/>
                <a:ea typeface="UD Digi Kyokasho NK-R" panose="02020400000000000000" pitchFamily="18" charset="-128"/>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UD Digi Kyokasho NK-R" panose="02020400000000000000" pitchFamily="18" charset="-128"/>
                <a:ea typeface="UD Digi Kyokasho NK-R" panose="02020400000000000000" pitchFamily="18"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000"/>
              <a:t>計画に沿って、研究倫理委員会に申請して許認可を得る。</a:t>
            </a:r>
            <a:endParaRPr lang="en-US" altLang="ja-JP" sz="2000" dirty="0"/>
          </a:p>
          <a:p>
            <a:pPr marL="0" indent="0">
              <a:buNone/>
            </a:pPr>
            <a:r>
              <a:rPr lang="ja-JP" altLang="en-US" sz="2000"/>
              <a:t>人間科学研究科の社会学・人間学系の研究倫理審査は毎月実施。期限と提出物を確認し、指導教員と相談して提出する。</a:t>
            </a:r>
            <a:endParaRPr lang="ja-JP" altLang="en-US" sz="2000" dirty="0"/>
          </a:p>
        </p:txBody>
      </p:sp>
    </p:spTree>
    <p:extLst>
      <p:ext uri="{BB962C8B-B14F-4D97-AF65-F5344CB8AC3E}">
        <p14:creationId xmlns:p14="http://schemas.microsoft.com/office/powerpoint/2010/main" val="3890436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F26014-3C2B-1EAF-6C7F-16D24DBC3CBF}"/>
              </a:ext>
            </a:extLst>
          </p:cNvPr>
          <p:cNvSpPr>
            <a:spLocks noGrp="1"/>
          </p:cNvSpPr>
          <p:nvPr>
            <p:ph type="title"/>
          </p:nvPr>
        </p:nvSpPr>
        <p:spPr/>
        <p:txBody>
          <a:bodyPr/>
          <a:lstStyle/>
          <a:p>
            <a:r>
              <a:rPr kumimoji="1" lang="ja-JP" altLang="en-US" dirty="0"/>
              <a:t>データ管理計画（</a:t>
            </a:r>
            <a:r>
              <a:rPr kumimoji="1" lang="en-US" altLang="ja-JP" dirty="0"/>
              <a:t>DMP</a:t>
            </a:r>
            <a:r>
              <a:rPr kumimoji="1" lang="ja-JP" altLang="en-US"/>
              <a:t>）の</a:t>
            </a:r>
            <a:r>
              <a:rPr lang="ja-JP" altLang="en-US"/>
              <a:t>作成</a:t>
            </a:r>
            <a:endParaRPr kumimoji="1" lang="ja-JP" altLang="en-US" dirty="0"/>
          </a:p>
        </p:txBody>
      </p:sp>
      <p:sp>
        <p:nvSpPr>
          <p:cNvPr id="3" name="コンテンツ プレースホルダー 2">
            <a:extLst>
              <a:ext uri="{FF2B5EF4-FFF2-40B4-BE49-F238E27FC236}">
                <a16:creationId xmlns:a16="http://schemas.microsoft.com/office/drawing/2014/main" id="{E933011A-C632-52F9-9353-594C6E23FBA4}"/>
              </a:ext>
            </a:extLst>
          </p:cNvPr>
          <p:cNvSpPr>
            <a:spLocks noGrp="1"/>
          </p:cNvSpPr>
          <p:nvPr>
            <p:ph idx="1"/>
          </p:nvPr>
        </p:nvSpPr>
        <p:spPr/>
        <p:txBody>
          <a:bodyPr>
            <a:normAutofit fontScale="85000" lnSpcReduction="20000"/>
          </a:bodyPr>
          <a:lstStyle/>
          <a:p>
            <a:pPr marL="0" indent="0">
              <a:buNone/>
            </a:pPr>
            <a:r>
              <a:rPr kumimoji="1" lang="en-US" altLang="ja-JP" sz="4300" b="1" dirty="0">
                <a:solidFill>
                  <a:schemeClr val="accent2">
                    <a:lumMod val="60000"/>
                    <a:lumOff val="40000"/>
                  </a:schemeClr>
                </a:solidFill>
                <a:latin typeface="Tsukushi B Round Gothic Bold" panose="02020400000000000000" pitchFamily="18" charset="-128"/>
                <a:ea typeface="Tsukushi B Round Gothic Bold" panose="02020400000000000000" pitchFamily="18" charset="-128"/>
              </a:rPr>
              <a:t>D</a:t>
            </a:r>
            <a:r>
              <a:rPr kumimoji="1" lang="en-US" altLang="ja-JP" sz="4300" b="1" dirty="0">
                <a:solidFill>
                  <a:schemeClr val="accent2">
                    <a:lumMod val="20000"/>
                    <a:lumOff val="80000"/>
                  </a:schemeClr>
                </a:solidFill>
                <a:latin typeface="Tsukushi B Round Gothic Bold" panose="02020400000000000000" pitchFamily="18" charset="-128"/>
                <a:ea typeface="Tsukushi B Round Gothic Bold" panose="02020400000000000000" pitchFamily="18" charset="-128"/>
              </a:rPr>
              <a:t>ata</a:t>
            </a:r>
            <a:r>
              <a:rPr kumimoji="1" lang="en-US" altLang="ja-JP" sz="4300" b="1" dirty="0">
                <a:latin typeface="Tsukushi B Round Gothic Bold" panose="02020400000000000000" pitchFamily="18" charset="-128"/>
                <a:ea typeface="Tsukushi B Round Gothic Bold" panose="02020400000000000000" pitchFamily="18" charset="-128"/>
              </a:rPr>
              <a:t> </a:t>
            </a:r>
            <a:r>
              <a:rPr kumimoji="1" lang="en-US" altLang="ja-JP" sz="4300" b="1" dirty="0">
                <a:solidFill>
                  <a:schemeClr val="accent2">
                    <a:lumMod val="60000"/>
                    <a:lumOff val="40000"/>
                  </a:schemeClr>
                </a:solidFill>
                <a:latin typeface="Tsukushi B Round Gothic Bold" panose="02020400000000000000" pitchFamily="18" charset="-128"/>
                <a:ea typeface="Tsukushi B Round Gothic Bold" panose="02020400000000000000" pitchFamily="18" charset="-128"/>
              </a:rPr>
              <a:t>M</a:t>
            </a:r>
            <a:r>
              <a:rPr kumimoji="1" lang="en-US" altLang="ja-JP" sz="4300" b="1" dirty="0">
                <a:solidFill>
                  <a:schemeClr val="accent2">
                    <a:lumMod val="20000"/>
                    <a:lumOff val="80000"/>
                  </a:schemeClr>
                </a:solidFill>
                <a:latin typeface="Tsukushi B Round Gothic Bold" panose="02020400000000000000" pitchFamily="18" charset="-128"/>
                <a:ea typeface="Tsukushi B Round Gothic Bold" panose="02020400000000000000" pitchFamily="18" charset="-128"/>
              </a:rPr>
              <a:t>anagement</a:t>
            </a:r>
            <a:r>
              <a:rPr kumimoji="1" lang="en-US" altLang="ja-JP" sz="4300" b="1" dirty="0">
                <a:latin typeface="Tsukushi B Round Gothic Bold" panose="02020400000000000000" pitchFamily="18" charset="-128"/>
                <a:ea typeface="Tsukushi B Round Gothic Bold" panose="02020400000000000000" pitchFamily="18" charset="-128"/>
              </a:rPr>
              <a:t> </a:t>
            </a:r>
            <a:r>
              <a:rPr kumimoji="1" lang="en-US" altLang="ja-JP" sz="4300" b="1" dirty="0">
                <a:solidFill>
                  <a:schemeClr val="accent2">
                    <a:lumMod val="60000"/>
                    <a:lumOff val="40000"/>
                  </a:schemeClr>
                </a:solidFill>
                <a:latin typeface="Tsukushi B Round Gothic Bold" panose="02020400000000000000" pitchFamily="18" charset="-128"/>
                <a:ea typeface="Tsukushi B Round Gothic Bold" panose="02020400000000000000" pitchFamily="18" charset="-128"/>
              </a:rPr>
              <a:t>P</a:t>
            </a:r>
            <a:r>
              <a:rPr kumimoji="1" lang="en-US" altLang="ja-JP" sz="4300" b="1" dirty="0">
                <a:solidFill>
                  <a:schemeClr val="accent2">
                    <a:lumMod val="20000"/>
                    <a:lumOff val="80000"/>
                  </a:schemeClr>
                </a:solidFill>
                <a:latin typeface="Tsukushi B Round Gothic Bold" panose="02020400000000000000" pitchFamily="18" charset="-128"/>
                <a:ea typeface="Tsukushi B Round Gothic Bold" panose="02020400000000000000" pitchFamily="18" charset="-128"/>
              </a:rPr>
              <a:t>lan</a:t>
            </a:r>
          </a:p>
          <a:p>
            <a:r>
              <a:rPr kumimoji="1" lang="ja-JP" altLang="en-US"/>
              <a:t>研究データの名称や概要、取り扱い方や公開・提供の方針を記載。</a:t>
            </a:r>
            <a:endParaRPr kumimoji="1" lang="en-US" altLang="ja-JP" dirty="0"/>
          </a:p>
          <a:p>
            <a:r>
              <a:rPr kumimoji="1" lang="ja-JP" altLang="en-US"/>
              <a:t>日本</a:t>
            </a:r>
            <a:r>
              <a:rPr kumimoji="1" lang="ja-JP" altLang="en-US" dirty="0"/>
              <a:t>学術振興会の特別研究員（</a:t>
            </a:r>
            <a:r>
              <a:rPr kumimoji="1" lang="en-US" altLang="ja-JP" dirty="0"/>
              <a:t>DC</a:t>
            </a:r>
            <a:r>
              <a:rPr kumimoji="1" lang="ja-JP" altLang="en-US"/>
              <a:t>１・２）等の科研費では、研究開始にあたって</a:t>
            </a:r>
            <a:r>
              <a:rPr kumimoji="1" lang="en-US" altLang="ja-JP" dirty="0"/>
              <a:t>DMP</a:t>
            </a:r>
            <a:r>
              <a:rPr kumimoji="1" lang="ja-JP" altLang="en-US"/>
              <a:t>を作成する。　</a:t>
            </a:r>
            <a:r>
              <a:rPr kumimoji="1" lang="ja-JP" altLang="en-US" sz="2000"/>
              <a:t>＊提出不要</a:t>
            </a:r>
            <a:endParaRPr kumimoji="1" lang="en-US" altLang="ja-JP" dirty="0"/>
          </a:p>
          <a:p>
            <a:r>
              <a:rPr kumimoji="1" lang="ja-JP" altLang="en-US"/>
              <a:t>フィールドワーク前に</a:t>
            </a:r>
            <a:r>
              <a:rPr kumimoji="1" lang="en-US" altLang="ja-JP" dirty="0"/>
              <a:t>DMP</a:t>
            </a:r>
            <a:r>
              <a:rPr kumimoji="1" lang="ja-JP" altLang="en-US"/>
              <a:t>を立てる。</a:t>
            </a:r>
            <a:endParaRPr kumimoji="1" lang="en-US" altLang="ja-JP" dirty="0"/>
          </a:p>
          <a:p>
            <a:r>
              <a:rPr lang="ja-JP" altLang="en-US"/>
              <a:t>本学</a:t>
            </a:r>
            <a:r>
              <a:rPr lang="ja-JP" altLang="en-US" dirty="0"/>
              <a:t>で</a:t>
            </a:r>
            <a:r>
              <a:rPr lang="ja-JP" altLang="en-US"/>
              <a:t>は、エスノグラフィ含む分野</a:t>
            </a:r>
            <a:r>
              <a:rPr lang="ja-JP" altLang="en-US" dirty="0"/>
              <a:t>毎</a:t>
            </a:r>
            <a:r>
              <a:rPr lang="ja-JP" altLang="en-US"/>
              <a:t>の</a:t>
            </a:r>
            <a:r>
              <a:rPr lang="en-US" altLang="ja-JP" dirty="0"/>
              <a:t>DMP</a:t>
            </a:r>
            <a:r>
              <a:rPr lang="ja-JP" altLang="en-US"/>
              <a:t>事例集を準備中。本教材と合わせて参考にしましょう。</a:t>
            </a:r>
            <a:endParaRPr kumimoji="1" lang="ja-JP" altLang="en-US" dirty="0"/>
          </a:p>
        </p:txBody>
      </p:sp>
    </p:spTree>
    <p:extLst>
      <p:ext uri="{BB962C8B-B14F-4D97-AF65-F5344CB8AC3E}">
        <p14:creationId xmlns:p14="http://schemas.microsoft.com/office/powerpoint/2010/main" val="4197373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65873"/>
          </a:srgbClr>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65F3F61-40B4-CA7F-77A8-A13A11E825F0}"/>
              </a:ext>
            </a:extLst>
          </p:cNvPr>
          <p:cNvSpPr>
            <a:spLocks noGrp="1"/>
          </p:cNvSpPr>
          <p:nvPr>
            <p:ph type="title"/>
          </p:nvPr>
        </p:nvSpPr>
        <p:spPr/>
        <p:txBody>
          <a:bodyPr>
            <a:normAutofit/>
          </a:bodyPr>
          <a:lstStyle/>
          <a:p>
            <a:r>
              <a:rPr kumimoji="1" lang="ja-JP" altLang="en-US" sz="4000">
                <a:latin typeface="UD Digi Kyokasho NK-R" panose="02020400000000000000" pitchFamily="18" charset="-128"/>
                <a:ea typeface="UD Digi Kyokasho NK-R" panose="02020400000000000000" pitchFamily="18" charset="-128"/>
              </a:rPr>
              <a:t>研究データの取得・収集、</a:t>
            </a:r>
            <a:br>
              <a:rPr kumimoji="1" lang="en-US" altLang="ja-JP" sz="4000" dirty="0">
                <a:latin typeface="UD Digi Kyokasho NK-R" panose="02020400000000000000" pitchFamily="18" charset="-128"/>
                <a:ea typeface="UD Digi Kyokasho NK-R" panose="02020400000000000000" pitchFamily="18" charset="-128"/>
              </a:rPr>
            </a:br>
            <a:r>
              <a:rPr kumimoji="1" lang="ja-JP" altLang="en-US" sz="4000">
                <a:latin typeface="UD Digi Kyokasho NK-R" panose="02020400000000000000" pitchFamily="18" charset="-128"/>
                <a:ea typeface="UD Digi Kyokasho NK-R" panose="02020400000000000000" pitchFamily="18" charset="-128"/>
              </a:rPr>
              <a:t>様々な個人情報の取り扱い</a:t>
            </a:r>
            <a:endParaRPr kumimoji="1" lang="ja-JP" altLang="en-US" sz="4000" dirty="0">
              <a:latin typeface="UD Digi Kyokasho NK-R" panose="02020400000000000000" pitchFamily="18" charset="-128"/>
              <a:ea typeface="UD Digi Kyokasho NK-R" panose="02020400000000000000" pitchFamily="18" charset="-128"/>
            </a:endParaRPr>
          </a:p>
        </p:txBody>
      </p:sp>
      <p:sp>
        <p:nvSpPr>
          <p:cNvPr id="3" name="コンテンツ プレースホルダー 2">
            <a:extLst>
              <a:ext uri="{FF2B5EF4-FFF2-40B4-BE49-F238E27FC236}">
                <a16:creationId xmlns:a16="http://schemas.microsoft.com/office/drawing/2014/main" id="{7D6A79D3-9AB8-A478-0CC6-44FA29D0DA01}"/>
              </a:ext>
            </a:extLst>
          </p:cNvPr>
          <p:cNvSpPr>
            <a:spLocks noGrp="1"/>
          </p:cNvSpPr>
          <p:nvPr>
            <p:ph idx="1"/>
          </p:nvPr>
        </p:nvSpPr>
        <p:spPr>
          <a:xfrm>
            <a:off x="838200" y="3243261"/>
            <a:ext cx="10515600" cy="3357557"/>
          </a:xfrm>
        </p:spPr>
        <p:txBody>
          <a:bodyPr>
            <a:normAutofit fontScale="85000" lnSpcReduction="20000"/>
          </a:bodyPr>
          <a:lstStyle/>
          <a:p>
            <a:pPr marL="0" indent="0">
              <a:buNone/>
            </a:pPr>
            <a:r>
              <a:rPr lang="ja-JP" altLang="en-US" sz="2400"/>
              <a:t>エスノグラフィの研究データの特質上、基本的には研究データは「非共有・非公開」とする。</a:t>
            </a:r>
            <a:br>
              <a:rPr lang="en-US" altLang="ja-JP" sz="2400" dirty="0"/>
            </a:br>
            <a:r>
              <a:rPr lang="ja-JP" altLang="en-US" sz="2400"/>
              <a:t>＊指導教員や授業参加者等、教育を目的として、非常に限定的な共有は例外。</a:t>
            </a:r>
            <a:br>
              <a:rPr lang="en-US" altLang="ja-JP" sz="2400" dirty="0"/>
            </a:br>
            <a:r>
              <a:rPr lang="ja-JP" altLang="en-US" sz="2400"/>
              <a:t>＊適切な研究デザインの上で公開、共有、オープン化（→講義５）</a:t>
            </a:r>
            <a:endParaRPr lang="en-US" altLang="ja-JP" sz="2400" dirty="0"/>
          </a:p>
          <a:p>
            <a:pPr marL="514350" indent="-514350">
              <a:lnSpc>
                <a:spcPct val="150000"/>
              </a:lnSpc>
              <a:buFont typeface="+mj-lt"/>
              <a:buAutoNum type="arabicPeriod"/>
            </a:pPr>
            <a:r>
              <a:rPr lang="ja-JP" altLang="en-US" sz="2400"/>
              <a:t>氏名</a:t>
            </a:r>
            <a:r>
              <a:rPr lang="ja-JP" altLang="en-US" sz="2400" dirty="0"/>
              <a:t>や固有名詞の匿名化（対応表の作成）</a:t>
            </a:r>
            <a:endParaRPr lang="en-US" altLang="ja-JP" sz="2400" dirty="0"/>
          </a:p>
          <a:p>
            <a:pPr marL="514350" indent="-514350">
              <a:lnSpc>
                <a:spcPct val="150000"/>
              </a:lnSpc>
              <a:buFont typeface="+mj-lt"/>
              <a:buAutoNum type="arabicPeriod"/>
            </a:pPr>
            <a:r>
              <a:rPr lang="ja-JP" altLang="en-US" sz="2400"/>
              <a:t>写真</a:t>
            </a:r>
            <a:r>
              <a:rPr lang="ja-JP" altLang="en-US" sz="2400" dirty="0"/>
              <a:t>や動画などへの顔の映り込みを防ぐ（肖像権）</a:t>
            </a:r>
            <a:endParaRPr lang="en-US" altLang="ja-JP" sz="2400" dirty="0"/>
          </a:p>
          <a:p>
            <a:pPr marL="514350" indent="-514350">
              <a:lnSpc>
                <a:spcPct val="150000"/>
              </a:lnSpc>
              <a:buFont typeface="+mj-lt"/>
              <a:buAutoNum type="arabicPeriod"/>
            </a:pPr>
            <a:r>
              <a:rPr lang="ja-JP" altLang="en-US" sz="2400"/>
              <a:t>研究目的上本質的ではないと判断される、あまりにも</a:t>
            </a:r>
            <a:r>
              <a:rPr lang="ja-JP" altLang="en-US" sz="2400" dirty="0"/>
              <a:t>個人的な情報や調査協力者の許可を得られないデータは</a:t>
            </a:r>
            <a:r>
              <a:rPr lang="ja-JP" altLang="en-US" sz="2400"/>
              <a:t>破棄する</a:t>
            </a:r>
            <a:endParaRPr lang="en-US" altLang="ja-JP" sz="2400" dirty="0"/>
          </a:p>
        </p:txBody>
      </p:sp>
      <p:sp>
        <p:nvSpPr>
          <p:cNvPr id="5" name="テキスト ボックス 4">
            <a:extLst>
              <a:ext uri="{FF2B5EF4-FFF2-40B4-BE49-F238E27FC236}">
                <a16:creationId xmlns:a16="http://schemas.microsoft.com/office/drawing/2014/main" id="{0C0C9500-4655-0333-15E1-F503BA680239}"/>
              </a:ext>
            </a:extLst>
          </p:cNvPr>
          <p:cNvSpPr txBox="1"/>
          <p:nvPr/>
        </p:nvSpPr>
        <p:spPr>
          <a:xfrm>
            <a:off x="3961209" y="1955244"/>
            <a:ext cx="3839766" cy="783193"/>
          </a:xfrm>
          <a:prstGeom prst="roundRect">
            <a:avLst/>
          </a:prstGeom>
          <a:noFill/>
          <a:ln>
            <a:noFill/>
          </a:ln>
        </p:spPr>
        <p:txBody>
          <a:bodyPr wrap="square">
            <a:spAutoFit/>
          </a:bodyPr>
          <a:lstStyle/>
          <a:p>
            <a:r>
              <a:rPr lang="ja-JP" altLang="en-US" sz="4000" b="1">
                <a:latin typeface="Yu Gothic" panose="020B0400000000000000" pitchFamily="34" charset="-128"/>
                <a:ea typeface="Yu Gothic" panose="020B0400000000000000" pitchFamily="34" charset="-128"/>
              </a:rPr>
              <a:t>非共有・非公開</a:t>
            </a:r>
            <a:endParaRPr lang="ja-JP" altLang="en-US" sz="4000"/>
          </a:p>
        </p:txBody>
      </p:sp>
      <p:cxnSp>
        <p:nvCxnSpPr>
          <p:cNvPr id="7" name="直線コネクタ 6">
            <a:extLst>
              <a:ext uri="{FF2B5EF4-FFF2-40B4-BE49-F238E27FC236}">
                <a16:creationId xmlns:a16="http://schemas.microsoft.com/office/drawing/2014/main" id="{7669DEC2-91D3-336D-44B6-6AB28A003A96}"/>
              </a:ext>
            </a:extLst>
          </p:cNvPr>
          <p:cNvCxnSpPr/>
          <p:nvPr/>
        </p:nvCxnSpPr>
        <p:spPr>
          <a:xfrm>
            <a:off x="4173735" y="2738437"/>
            <a:ext cx="3414713" cy="0"/>
          </a:xfrm>
          <a:prstGeom prst="line">
            <a:avLst/>
          </a:prstGeom>
          <a:ln w="76200">
            <a:solidFill>
              <a:schemeClr val="accent2">
                <a:lumMod val="40000"/>
                <a:lumOff val="6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0862226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E2F490AB-5816-4347-85D9-18062667AD00}">
  <we:reference id="bd5fb07b-f3e7-4d3f-af08-fcc3868e6623" version="1.0.0.0" store="developer" storeType="Registry"/>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6467</TotalTime>
  <Words>7120</Words>
  <Application>Microsoft Macintosh PowerPoint</Application>
  <PresentationFormat>ワイド画面</PresentationFormat>
  <Paragraphs>303</Paragraphs>
  <Slides>15</Slides>
  <Notes>15</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15</vt:i4>
      </vt:variant>
    </vt:vector>
  </HeadingPairs>
  <TitlesOfParts>
    <vt:vector size="23" baseType="lpstr">
      <vt:lpstr>-apple-system</vt:lpstr>
      <vt:lpstr>ＭＳ Ｐゴシック</vt:lpstr>
      <vt:lpstr>Tsukushi B Round Gothic Bold</vt:lpstr>
      <vt:lpstr>UD Digi Kyokasho NK-R</vt:lpstr>
      <vt:lpstr>游ゴシック</vt:lpstr>
      <vt:lpstr>游ゴシック</vt:lpstr>
      <vt:lpstr>Arial</vt:lpstr>
      <vt:lpstr>Office テーマ</vt:lpstr>
      <vt:lpstr>講義２ エスノグラフィの研究データの特質と研究倫理、研究データ管理計画</vt:lpstr>
      <vt:lpstr>オープンサイエンス時代と、 エスノグラフィの研究データの特質</vt:lpstr>
      <vt:lpstr>エスノグラフィの研究データの特質</vt:lpstr>
      <vt:lpstr>研究データの特質と倫理</vt:lpstr>
      <vt:lpstr>研究データの特質と倫理</vt:lpstr>
      <vt:lpstr>研究倫理委員会に研究計画を申請する</vt:lpstr>
      <vt:lpstr>研究倫理委員会に研究計画を申請する</vt:lpstr>
      <vt:lpstr>データ管理計画（DMP）の作成</vt:lpstr>
      <vt:lpstr>研究データの取得・収集、 様々な個人情報の取り扱い</vt:lpstr>
      <vt:lpstr>研究データの保管方法を確認</vt:lpstr>
      <vt:lpstr>海外フィールドワークと研究データ管理 渡航先国と受入大学のポリシー</vt:lpstr>
      <vt:lpstr>海外フィールドワークと研究データ管理 渡航先国のポリシー</vt:lpstr>
      <vt:lpstr>PowerPoint プレゼンテーション</vt:lpstr>
      <vt:lpstr>事例：インドにおける薬草の知識の調査</vt:lpstr>
      <vt:lpstr>参照資料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HARAYAMA Towani</dc:creator>
  <cp:lastModifiedBy>諸井　祐太</cp:lastModifiedBy>
  <cp:revision>31</cp:revision>
  <cp:lastPrinted>2024-10-19T08:41:30Z</cp:lastPrinted>
  <dcterms:created xsi:type="dcterms:W3CDTF">2024-09-06T06:23:47Z</dcterms:created>
  <dcterms:modified xsi:type="dcterms:W3CDTF">2025-09-10T02:57:17Z</dcterms:modified>
</cp:coreProperties>
</file>