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5" r:id="rId2"/>
    <p:sldId id="282" r:id="rId3"/>
    <p:sldId id="301" r:id="rId4"/>
    <p:sldId id="294" r:id="rId5"/>
    <p:sldId id="273" r:id="rId6"/>
    <p:sldId id="289" r:id="rId7"/>
    <p:sldId id="290" r:id="rId8"/>
    <p:sldId id="302" r:id="rId9"/>
    <p:sldId id="291" r:id="rId10"/>
    <p:sldId id="292" r:id="rId11"/>
    <p:sldId id="293" r:id="rId12"/>
    <p:sldId id="295" r:id="rId13"/>
    <p:sldId id="300" r:id="rId14"/>
    <p:sldId id="296" r:id="rId15"/>
    <p:sldId id="297" r:id="rId16"/>
    <p:sldId id="298" r:id="rId17"/>
    <p:sldId id="299" r:id="rId18"/>
    <p:sldId id="286" r:id="rId19"/>
  </p:sldIdLst>
  <p:sldSz cx="12192000" cy="6858000"/>
  <p:notesSz cx="9875838" cy="67421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24BE0B-C98A-D121-3288-08D99DACCD00}" name="神崎　隼人" initials="隼神" userId="S::u782897f@icho2.osaka-u.ac.jp::6558da01-6b01-4713-85e4-26a01af9bb9a" providerId="AD"/>
  <p188:author id="{1AC5753C-2C90-E06D-8E0E-D6AA196DD28B}" name="t kan" initials="tk" userId="3c7402104093e8d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14BE5-8685-475F-A635-7C113412FC2A}" v="819" dt="2024-12-08T13:35:39.8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65"/>
    <p:restoredTop sz="63746" autoAdjust="0"/>
  </p:normalViewPr>
  <p:slideViewPr>
    <p:cSldViewPr snapToGrid="0">
      <p:cViewPr varScale="1">
        <p:scale>
          <a:sx n="41" d="100"/>
          <a:sy n="41" d="100"/>
        </p:scale>
        <p:origin x="376" y="32"/>
      </p:cViewPr>
      <p:guideLst/>
    </p:cSldViewPr>
  </p:slideViewPr>
  <p:notesTextViewPr>
    <p:cViewPr>
      <p:scale>
        <a:sx n="200" d="100"/>
        <a:sy n="200" d="100"/>
      </p:scale>
      <p:origin x="0" y="0"/>
    </p:cViewPr>
  </p:notesTextViewPr>
  <p:notesViewPr>
    <p:cSldViewPr snapToGrid="0">
      <p:cViewPr varScale="1">
        <p:scale>
          <a:sx n="149" d="100"/>
          <a:sy n="149" d="100"/>
        </p:scale>
        <p:origin x="1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kan" userId="3c7402104093e8dd" providerId="LiveId" clId="{82314BE5-8685-475F-A635-7C113412FC2A}"/>
    <pc:docChg chg="undo custSel modSld">
      <pc:chgData name="t kan" userId="3c7402104093e8dd" providerId="LiveId" clId="{82314BE5-8685-475F-A635-7C113412FC2A}" dt="2024-12-08T13:35:38.915" v="10588" actId="20577"/>
      <pc:docMkLst>
        <pc:docMk/>
      </pc:docMkLst>
      <pc:sldChg chg="modNotesTx">
        <pc:chgData name="t kan" userId="3c7402104093e8dd" providerId="LiveId" clId="{82314BE5-8685-475F-A635-7C113412FC2A}" dt="2024-12-08T12:17:18.340" v="584" actId="20577"/>
        <pc:sldMkLst>
          <pc:docMk/>
          <pc:sldMk cId="510703488" sldId="258"/>
        </pc:sldMkLst>
      </pc:sldChg>
      <pc:sldChg chg="modSp mod">
        <pc:chgData name="t kan" userId="3c7402104093e8dd" providerId="LiveId" clId="{82314BE5-8685-475F-A635-7C113412FC2A}" dt="2024-12-03T00:00:47.869" v="1" actId="20577"/>
        <pc:sldMkLst>
          <pc:docMk/>
          <pc:sldMk cId="1449804787" sldId="265"/>
        </pc:sldMkLst>
        <pc:spChg chg="mod">
          <ac:chgData name="t kan" userId="3c7402104093e8dd" providerId="LiveId" clId="{82314BE5-8685-475F-A635-7C113412FC2A}" dt="2024-12-03T00:00:47.869" v="1" actId="20577"/>
          <ac:spMkLst>
            <pc:docMk/>
            <pc:sldMk cId="1449804787" sldId="265"/>
            <ac:spMk id="2" creationId="{33B4FCE1-AF34-5D4C-0FFF-D6046A1825FB}"/>
          </ac:spMkLst>
        </pc:spChg>
      </pc:sldChg>
      <pc:sldChg chg="modSp mod modNotesTx">
        <pc:chgData name="t kan" userId="3c7402104093e8dd" providerId="LiveId" clId="{82314BE5-8685-475F-A635-7C113412FC2A}" dt="2024-12-08T12:19:30.862" v="1039" actId="20577"/>
        <pc:sldMkLst>
          <pc:docMk/>
          <pc:sldMk cId="927393007" sldId="273"/>
        </pc:sldMkLst>
        <pc:spChg chg="mod">
          <ac:chgData name="t kan" userId="3c7402104093e8dd" providerId="LiveId" clId="{82314BE5-8685-475F-A635-7C113412FC2A}" dt="2024-12-08T12:18:40.937" v="856" actId="6549"/>
          <ac:spMkLst>
            <pc:docMk/>
            <pc:sldMk cId="927393007" sldId="273"/>
            <ac:spMk id="3" creationId="{7D6A79D3-9AB8-A478-0CC6-44FA29D0DA01}"/>
          </ac:spMkLst>
        </pc:spChg>
      </pc:sldChg>
      <pc:sldChg chg="modNotesTx">
        <pc:chgData name="t kan" userId="3c7402104093e8dd" providerId="LiveId" clId="{82314BE5-8685-475F-A635-7C113412FC2A}" dt="2024-12-08T12:14:25.525" v="154" actId="20577"/>
        <pc:sldMkLst>
          <pc:docMk/>
          <pc:sldMk cId="3548292028" sldId="282"/>
        </pc:sldMkLst>
      </pc:sldChg>
      <pc:sldChg chg="modNotesTx">
        <pc:chgData name="t kan" userId="3c7402104093e8dd" providerId="LiveId" clId="{82314BE5-8685-475F-A635-7C113412FC2A}" dt="2024-12-08T12:22:32.357" v="1691" actId="6549"/>
        <pc:sldMkLst>
          <pc:docMk/>
          <pc:sldMk cId="3443770847" sldId="289"/>
        </pc:sldMkLst>
      </pc:sldChg>
      <pc:sldChg chg="modSp mod modCm modNotesTx">
        <pc:chgData name="t kan" userId="3c7402104093e8dd" providerId="LiveId" clId="{82314BE5-8685-475F-A635-7C113412FC2A}" dt="2024-12-08T12:30:53.821" v="2905" actId="20577"/>
        <pc:sldMkLst>
          <pc:docMk/>
          <pc:sldMk cId="4041734407" sldId="290"/>
        </pc:sldMkLst>
        <pc:spChg chg="mod">
          <ac:chgData name="t kan" userId="3c7402104093e8dd" providerId="LiveId" clId="{82314BE5-8685-475F-A635-7C113412FC2A}" dt="2024-12-08T12:27:42.087" v="2302" actId="27636"/>
          <ac:spMkLst>
            <pc:docMk/>
            <pc:sldMk cId="4041734407" sldId="290"/>
            <ac:spMk id="3" creationId="{8BA2A556-5FFF-4FFD-C4EE-ABE29F02BCD2}"/>
          </ac:spMkLst>
        </pc:spChg>
        <pc:extLst>
          <p:ext xmlns:p="http://schemas.openxmlformats.org/presentationml/2006/main" uri="{D6D511B9-2390-475A-947B-AFAB55BFBCF1}">
            <pc226:cmChg xmlns:pc226="http://schemas.microsoft.com/office/powerpoint/2022/06/main/command" chg="mod">
              <pc226:chgData name="t kan" userId="3c7402104093e8dd" providerId="LiveId" clId="{82314BE5-8685-475F-A635-7C113412FC2A}" dt="2024-12-08T12:27:42.082" v="2301" actId="20577"/>
              <pc2:cmMkLst xmlns:pc2="http://schemas.microsoft.com/office/powerpoint/2019/9/main/command">
                <pc:docMk/>
                <pc:sldMk cId="4041734407" sldId="290"/>
                <pc2:cmMk id="{D8A845EE-E052-47CF-92CF-C7C0165A5BD1}"/>
              </pc2:cmMkLst>
            </pc226:cmChg>
          </p:ext>
        </pc:extLst>
      </pc:sldChg>
      <pc:sldChg chg="modSp mod modNotesTx">
        <pc:chgData name="t kan" userId="3c7402104093e8dd" providerId="LiveId" clId="{82314BE5-8685-475F-A635-7C113412FC2A}" dt="2024-12-08T12:36:31.738" v="3788" actId="20577"/>
        <pc:sldMkLst>
          <pc:docMk/>
          <pc:sldMk cId="2129723182" sldId="291"/>
        </pc:sldMkLst>
        <pc:spChg chg="mod">
          <ac:chgData name="t kan" userId="3c7402104093e8dd" providerId="LiveId" clId="{82314BE5-8685-475F-A635-7C113412FC2A}" dt="2024-12-08T12:36:31.738" v="3788" actId="20577"/>
          <ac:spMkLst>
            <pc:docMk/>
            <pc:sldMk cId="2129723182" sldId="291"/>
            <ac:spMk id="3" creationId="{DB0FD853-2067-3788-EB3B-BC8AC0B44AF3}"/>
          </ac:spMkLst>
        </pc:spChg>
      </pc:sldChg>
      <pc:sldChg chg="modSp mod modNotesTx">
        <pc:chgData name="t kan" userId="3c7402104093e8dd" providerId="LiveId" clId="{82314BE5-8685-475F-A635-7C113412FC2A}" dt="2024-12-08T12:46:50.517" v="4057" actId="20577"/>
        <pc:sldMkLst>
          <pc:docMk/>
          <pc:sldMk cId="698555020" sldId="292"/>
        </pc:sldMkLst>
        <pc:spChg chg="mod">
          <ac:chgData name="t kan" userId="3c7402104093e8dd" providerId="LiveId" clId="{82314BE5-8685-475F-A635-7C113412FC2A}" dt="2024-12-08T12:46:50.517" v="4057" actId="20577"/>
          <ac:spMkLst>
            <pc:docMk/>
            <pc:sldMk cId="698555020" sldId="292"/>
            <ac:spMk id="3" creationId="{A5AB640F-A818-CBF6-FB02-DA76D81F80D3}"/>
          </ac:spMkLst>
        </pc:spChg>
      </pc:sldChg>
      <pc:sldChg chg="modNotesTx">
        <pc:chgData name="t kan" userId="3c7402104093e8dd" providerId="LiveId" clId="{82314BE5-8685-475F-A635-7C113412FC2A}" dt="2024-12-08T12:57:01.738" v="4734" actId="20577"/>
        <pc:sldMkLst>
          <pc:docMk/>
          <pc:sldMk cId="2330531491" sldId="293"/>
        </pc:sldMkLst>
      </pc:sldChg>
      <pc:sldChg chg="modSp mod modNotesTx">
        <pc:chgData name="t kan" userId="3c7402104093e8dd" providerId="LiveId" clId="{82314BE5-8685-475F-A635-7C113412FC2A}" dt="2024-12-08T13:04:34.665" v="5049" actId="20577"/>
        <pc:sldMkLst>
          <pc:docMk/>
          <pc:sldMk cId="2620342030" sldId="294"/>
        </pc:sldMkLst>
        <pc:spChg chg="mod">
          <ac:chgData name="t kan" userId="3c7402104093e8dd" providerId="LiveId" clId="{82314BE5-8685-475F-A635-7C113412FC2A}" dt="2024-12-08T13:03:36.542" v="4756" actId="20577"/>
          <ac:spMkLst>
            <pc:docMk/>
            <pc:sldMk cId="2620342030" sldId="294"/>
            <ac:spMk id="3" creationId="{AE42AE88-A60E-6E56-375C-EC97699F9758}"/>
          </ac:spMkLst>
        </pc:spChg>
      </pc:sldChg>
      <pc:sldChg chg="modNotesTx">
        <pc:chgData name="t kan" userId="3c7402104093e8dd" providerId="LiveId" clId="{82314BE5-8685-475F-A635-7C113412FC2A}" dt="2024-12-08T13:08:33.780" v="6059" actId="6549"/>
        <pc:sldMkLst>
          <pc:docMk/>
          <pc:sldMk cId="1172640646" sldId="295"/>
        </pc:sldMkLst>
      </pc:sldChg>
      <pc:sldChg chg="modNotesTx">
        <pc:chgData name="t kan" userId="3c7402104093e8dd" providerId="LiveId" clId="{82314BE5-8685-475F-A635-7C113412FC2A}" dt="2024-12-08T13:26:41.237" v="8624" actId="20577"/>
        <pc:sldMkLst>
          <pc:docMk/>
          <pc:sldMk cId="3546316657" sldId="296"/>
        </pc:sldMkLst>
      </pc:sldChg>
      <pc:sldChg chg="modSp mod modNotesTx">
        <pc:chgData name="t kan" userId="3c7402104093e8dd" providerId="LiveId" clId="{82314BE5-8685-475F-A635-7C113412FC2A}" dt="2024-12-08T13:29:38.833" v="9269" actId="20577"/>
        <pc:sldMkLst>
          <pc:docMk/>
          <pc:sldMk cId="3680286071" sldId="297"/>
        </pc:sldMkLst>
        <pc:spChg chg="mod">
          <ac:chgData name="t kan" userId="3c7402104093e8dd" providerId="LiveId" clId="{82314BE5-8685-475F-A635-7C113412FC2A}" dt="2024-12-08T13:29:24.018" v="9199"/>
          <ac:spMkLst>
            <pc:docMk/>
            <pc:sldMk cId="3680286071" sldId="297"/>
            <ac:spMk id="3" creationId="{E5DDD26A-5AD3-7ED8-A669-4D539B9E0707}"/>
          </ac:spMkLst>
        </pc:spChg>
      </pc:sldChg>
      <pc:sldChg chg="modNotesTx">
        <pc:chgData name="t kan" userId="3c7402104093e8dd" providerId="LiveId" clId="{82314BE5-8685-475F-A635-7C113412FC2A}" dt="2024-12-08T13:30:31.982" v="9429" actId="20577"/>
        <pc:sldMkLst>
          <pc:docMk/>
          <pc:sldMk cId="1830001475" sldId="298"/>
        </pc:sldMkLst>
      </pc:sldChg>
      <pc:sldChg chg="modNotesTx">
        <pc:chgData name="t kan" userId="3c7402104093e8dd" providerId="LiveId" clId="{82314BE5-8685-475F-A635-7C113412FC2A}" dt="2024-12-08T13:35:38.915" v="10588" actId="20577"/>
        <pc:sldMkLst>
          <pc:docMk/>
          <pc:sldMk cId="317580104" sldId="299"/>
        </pc:sldMkLst>
      </pc:sldChg>
      <pc:sldChg chg="modSp mod modNotesTx">
        <pc:chgData name="t kan" userId="3c7402104093e8dd" providerId="LiveId" clId="{82314BE5-8685-475F-A635-7C113412FC2A}" dt="2024-12-08T13:19:20.811" v="6629" actId="20577"/>
        <pc:sldMkLst>
          <pc:docMk/>
          <pc:sldMk cId="855647770" sldId="300"/>
        </pc:sldMkLst>
        <pc:spChg chg="mod">
          <ac:chgData name="t kan" userId="3c7402104093e8dd" providerId="LiveId" clId="{82314BE5-8685-475F-A635-7C113412FC2A}" dt="2024-12-08T13:11:56.721" v="6557" actId="6549"/>
          <ac:spMkLst>
            <pc:docMk/>
            <pc:sldMk cId="855647770" sldId="300"/>
            <ac:spMk id="2" creationId="{60E867BB-E934-1357-177F-1FEF4C766574}"/>
          </ac:spMkLst>
        </pc:spChg>
      </pc:sldChg>
    </pc:docChg>
  </pc:docChgLst>
  <pc:docChgLst>
    <pc:chgData name="MORIMOTO Saki" userId="6303a98d-981c-4dda-85df-44be1d7aaf65" providerId="ADAL" clId="{9498D82A-B873-42AE-BB52-EB9371D65D73}"/>
    <pc:docChg chg="modSld">
      <pc:chgData name="MORIMOTO Saki" userId="6303a98d-981c-4dda-85df-44be1d7aaf65" providerId="ADAL" clId="{9498D82A-B873-42AE-BB52-EB9371D65D73}" dt="2024-11-11T11:38:37.225" v="3"/>
      <pc:docMkLst>
        <pc:docMk/>
      </pc:docMkLst>
      <pc:sldChg chg="modSp mod">
        <pc:chgData name="MORIMOTO Saki" userId="6303a98d-981c-4dda-85df-44be1d7aaf65" providerId="ADAL" clId="{9498D82A-B873-42AE-BB52-EB9371D65D73}" dt="2024-11-11T11:38:37.225" v="3"/>
        <pc:sldMkLst>
          <pc:docMk/>
          <pc:sldMk cId="510703488" sldId="258"/>
        </pc:sldMkLst>
        <pc:spChg chg="mod">
          <ac:chgData name="MORIMOTO Saki" userId="6303a98d-981c-4dda-85df-44be1d7aaf65" providerId="ADAL" clId="{9498D82A-B873-42AE-BB52-EB9371D65D73}" dt="2024-11-11T11:38:37.225" v="3"/>
          <ac:spMkLst>
            <pc:docMk/>
            <pc:sldMk cId="510703488" sldId="258"/>
            <ac:spMk id="4" creationId="{4E8E325F-E780-2728-1730-A1A4463F20EA}"/>
          </ac:spMkLst>
        </pc:spChg>
      </pc:sldChg>
      <pc:sldChg chg="modSp mod">
        <pc:chgData name="MORIMOTO Saki" userId="6303a98d-981c-4dda-85df-44be1d7aaf65" providerId="ADAL" clId="{9498D82A-B873-42AE-BB52-EB9371D65D73}" dt="2024-11-11T11:38:28.040" v="1"/>
        <pc:sldMkLst>
          <pc:docMk/>
          <pc:sldMk cId="3548292028" sldId="282"/>
        </pc:sldMkLst>
        <pc:spChg chg="mod">
          <ac:chgData name="MORIMOTO Saki" userId="6303a98d-981c-4dda-85df-44be1d7aaf65" providerId="ADAL" clId="{9498D82A-B873-42AE-BB52-EB9371D65D73}" dt="2024-11-11T11:38:28.040" v="1"/>
          <ac:spMkLst>
            <pc:docMk/>
            <pc:sldMk cId="3548292028" sldId="282"/>
            <ac:spMk id="4" creationId="{97BCA09B-8D73-ED70-6401-F981082ED6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9530" cy="33827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4023" y="0"/>
            <a:ext cx="4279530" cy="338277"/>
          </a:xfrm>
          <a:prstGeom prst="rect">
            <a:avLst/>
          </a:prstGeom>
        </p:spPr>
        <p:txBody>
          <a:bodyPr vert="horz" lIns="91440" tIns="45720" rIns="91440" bIns="45720" rtlCol="0"/>
          <a:lstStyle>
            <a:lvl1pPr algn="r">
              <a:defRPr sz="1200"/>
            </a:lvl1pPr>
          </a:lstStyle>
          <a:p>
            <a:fld id="{6C28E785-5C41-8E49-9EDE-C183EEF41EEF}" type="datetimeFigureOut">
              <a:t>2025/11/10</a:t>
            </a:fld>
            <a:endParaRPr kumimoji="1" lang="ja-JP" altLang="en-US"/>
          </a:p>
        </p:txBody>
      </p:sp>
      <p:sp>
        <p:nvSpPr>
          <p:cNvPr id="4" name="スライド イメージ プレースホルダー 3"/>
          <p:cNvSpPr>
            <a:spLocks noGrp="1" noRot="1" noChangeAspect="1"/>
          </p:cNvSpPr>
          <p:nvPr>
            <p:ph type="sldImg" idx="2"/>
          </p:nvPr>
        </p:nvSpPr>
        <p:spPr>
          <a:xfrm>
            <a:off x="2916238" y="842963"/>
            <a:ext cx="4043362" cy="22748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584" y="3244642"/>
            <a:ext cx="7900670" cy="26547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03837"/>
            <a:ext cx="4279530" cy="33827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4023" y="6403837"/>
            <a:ext cx="4279530" cy="338276"/>
          </a:xfrm>
          <a:prstGeom prst="rect">
            <a:avLst/>
          </a:prstGeom>
        </p:spPr>
        <p:txBody>
          <a:bodyPr vert="horz" lIns="91440" tIns="45720" rIns="91440" bIns="45720" rtlCol="0" anchor="b"/>
          <a:lstStyle>
            <a:lvl1pPr algn="r">
              <a:defRPr sz="1200"/>
            </a:lvl1pPr>
          </a:lstStyle>
          <a:p>
            <a:fld id="{D79F3A23-2D25-9F49-875A-62F7723F6F83}" type="slidenum">
              <a:t>‹#›</a:t>
            </a:fld>
            <a:endParaRPr kumimoji="1" lang="ja-JP" altLang="en-US"/>
          </a:p>
        </p:txBody>
      </p:sp>
    </p:spTree>
    <p:extLst>
      <p:ext uri="{BB962C8B-B14F-4D97-AF65-F5344CB8AC3E}">
        <p14:creationId xmlns:p14="http://schemas.microsoft.com/office/powerpoint/2010/main" val="33223668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000" kern="1200">
        <a:solidFill>
          <a:schemeClr val="tx1"/>
        </a:solidFill>
        <a:latin typeface="+mn-lt"/>
        <a:ea typeface="+mn-ea"/>
        <a:cs typeface="+mn-cs"/>
      </a:defRPr>
    </a:lvl2pPr>
    <a:lvl3pPr marL="914400" algn="l" defTabSz="914400" rtl="0" eaLnBrk="1" latinLnBrk="0" hangingPunct="1">
      <a:defRPr kumimoji="1" sz="1000" kern="1200">
        <a:solidFill>
          <a:schemeClr val="tx1"/>
        </a:solidFill>
        <a:latin typeface="+mn-lt"/>
        <a:ea typeface="+mn-ea"/>
        <a:cs typeface="+mn-cs"/>
      </a:defRPr>
    </a:lvl3pPr>
    <a:lvl4pPr marL="1371600" algn="l" defTabSz="914400" rtl="0" eaLnBrk="1" latinLnBrk="0" hangingPunct="1">
      <a:defRPr kumimoji="1" sz="1000" kern="1200">
        <a:solidFill>
          <a:schemeClr val="tx1"/>
        </a:solidFill>
        <a:latin typeface="+mn-lt"/>
        <a:ea typeface="+mn-ea"/>
        <a:cs typeface="+mn-cs"/>
      </a:defRPr>
    </a:lvl4pPr>
    <a:lvl5pPr marL="1828800" algn="l" defTabSz="914400" rtl="0" eaLnBrk="1" latinLnBrk="0" hangingPunct="1">
      <a:defRPr kumimoji="1" sz="10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8F7A-12F1-58A3-1F95-E42855CEE0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75D0DB-0718-3D35-65CE-CC99D37BB4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AD84BB-08BF-1AE1-2D03-D9110D2792E6}"/>
              </a:ext>
            </a:extLst>
          </p:cNvPr>
          <p:cNvSpPr>
            <a:spLocks noGrp="1"/>
          </p:cNvSpPr>
          <p:nvPr>
            <p:ph type="body" idx="1"/>
          </p:nvPr>
        </p:nvSpPr>
        <p:spPr/>
        <p:txBody>
          <a:bodyPr/>
          <a:lstStyle/>
          <a:p>
            <a:r>
              <a:rPr kumimoji="1" lang="en-US" altLang="ja-JP" sz="1000" dirty="0"/>
              <a:t>Topic:</a:t>
            </a:r>
            <a:r>
              <a:rPr kumimoji="1" lang="ja-JP" altLang="en-US" sz="1000" dirty="0"/>
              <a:t>フィールドワークでの研究データ管理</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r>
              <a:rPr kumimoji="1" lang="ja-JP" altLang="en-US" dirty="0"/>
              <a:t>この講義では、エスノグラフィーのフィールドワークを実施する際の研究データ管理について学習します。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この講義では、エスノグラフィのフィールドワークを実施する際の研究データ管理について学習します。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a:p>
            <a:endParaRPr kumimoji="1" lang="ja-JP" altLang="en-US" dirty="0"/>
          </a:p>
        </p:txBody>
      </p:sp>
      <p:sp>
        <p:nvSpPr>
          <p:cNvPr id="4" name="スライド番号プレースホルダー 3">
            <a:extLst>
              <a:ext uri="{FF2B5EF4-FFF2-40B4-BE49-F238E27FC236}">
                <a16:creationId xmlns:a16="http://schemas.microsoft.com/office/drawing/2014/main" id="{E6DC05CC-1EB4-10B8-4B2B-3B45D517F038}"/>
              </a:ext>
            </a:extLst>
          </p:cNvPr>
          <p:cNvSpPr>
            <a:spLocks noGrp="1"/>
          </p:cNvSpPr>
          <p:nvPr>
            <p:ph type="sldNum" sz="quarter" idx="5"/>
          </p:nvPr>
        </p:nvSpPr>
        <p:spPr/>
        <p:txBody>
          <a:bodyPr/>
          <a:lstStyle/>
          <a:p>
            <a:fld id="{D79F3A23-2D25-9F49-875A-62F7723F6F83}" type="slidenum">
              <a:rPr lang="en-US" altLang="ja-JP" smtClean="0"/>
              <a:t>1</a:t>
            </a:fld>
            <a:endParaRPr kumimoji="1" lang="ja-JP" altLang="en-US"/>
          </a:p>
        </p:txBody>
      </p:sp>
    </p:spTree>
    <p:extLst>
      <p:ext uri="{BB962C8B-B14F-4D97-AF65-F5344CB8AC3E}">
        <p14:creationId xmlns:p14="http://schemas.microsoft.com/office/powerpoint/2010/main" val="321722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84591-4068-DF25-72B7-E69CF43DC5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451908-FF27-7055-92BC-A667B3FAEB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374E24-4EDE-69E0-A5AD-145162DD2092}"/>
              </a:ext>
            </a:extLst>
          </p:cNvPr>
          <p:cNvSpPr>
            <a:spLocks noGrp="1"/>
          </p:cNvSpPr>
          <p:nvPr>
            <p:ph type="body" idx="1"/>
          </p:nvPr>
        </p:nvSpPr>
        <p:spPr/>
        <p:txBody>
          <a:bodyPr/>
          <a:lstStyle/>
          <a:p>
            <a:r>
              <a:rPr kumimoji="1" lang="en-US" altLang="ja-JP" sz="1800" dirty="0"/>
              <a:t>Topic:</a:t>
            </a:r>
            <a:r>
              <a:rPr kumimoji="1" lang="ja-JP" altLang="en-US" sz="2800" dirty="0"/>
              <a:t>エスノグラフィのフィールドノーツ</a:t>
            </a:r>
            <a:endParaRPr lang="en-US" altLang="ja-JP" sz="2800" dirty="0"/>
          </a:p>
          <a:p>
            <a:endParaRPr lang="en-US" altLang="ja-JP" sz="2800" u="none" strike="noStrike" dirty="0">
              <a:solidFill>
                <a:srgbClr val="000000"/>
              </a:solidFill>
              <a:effectLst/>
            </a:endParaRPr>
          </a:p>
          <a:p>
            <a:r>
              <a:rPr lang="en-US" altLang="ja-JP" sz="28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基本的に、</a:t>
            </a:r>
            <a:r>
              <a:rPr kumimoji="1" lang="en-US" altLang="ja-JP" sz="1800" dirty="0"/>
              <a:t>(</a:t>
            </a:r>
            <a:r>
              <a:rPr kumimoji="1" lang="ja-JP" altLang="en-US" sz="1800" dirty="0"/>
              <a:t>清書版フィールドノーツ内</a:t>
            </a:r>
            <a:r>
              <a:rPr kumimoji="1" lang="en-US" altLang="ja-JP" sz="1800" dirty="0"/>
              <a:t>)[kana:"</a:t>
            </a:r>
            <a:r>
              <a:rPr kumimoji="1" lang="ja-JP" altLang="en-US" sz="1800" dirty="0"/>
              <a:t>セイ</a:t>
            </a:r>
            <a:r>
              <a:rPr kumimoji="1" lang="en-US" altLang="ja-JP" sz="1800" dirty="0"/>
              <a:t>'</a:t>
            </a:r>
            <a:r>
              <a:rPr kumimoji="1" lang="ja-JP" altLang="en-US" sz="1800" dirty="0"/>
              <a:t>ショ</a:t>
            </a:r>
            <a:r>
              <a:rPr kumimoji="1" lang="en-US" altLang="ja-JP" sz="1800" dirty="0"/>
              <a:t>'</a:t>
            </a:r>
            <a:r>
              <a:rPr kumimoji="1" lang="ja-JP" altLang="en-US" sz="1800" dirty="0"/>
              <a:t>バン</a:t>
            </a:r>
            <a:r>
              <a:rPr kumimoji="1" lang="en-US" altLang="ja-JP" sz="1800" dirty="0"/>
              <a:t>'</a:t>
            </a:r>
            <a:r>
              <a:rPr kumimoji="1" lang="ja-JP" altLang="en-US" sz="1800" dirty="0"/>
              <a:t>フィ</a:t>
            </a:r>
            <a:r>
              <a:rPr kumimoji="1" lang="en-US" altLang="ja-JP" sz="1800" dirty="0"/>
              <a:t>'</a:t>
            </a:r>
            <a:r>
              <a:rPr kumimoji="1" lang="ja-JP" altLang="en-US" sz="1800" dirty="0"/>
              <a:t>ール</a:t>
            </a:r>
            <a:r>
              <a:rPr kumimoji="1" lang="en-US" altLang="ja-JP" sz="1800" dirty="0"/>
              <a:t>'</a:t>
            </a:r>
            <a:r>
              <a:rPr kumimoji="1" lang="ja-JP" altLang="en-US" sz="1800" dirty="0"/>
              <a:t>ド</a:t>
            </a:r>
            <a:r>
              <a:rPr kumimoji="1" lang="en-US" altLang="ja-JP" sz="1800" dirty="0"/>
              <a:t>'</a:t>
            </a:r>
            <a:r>
              <a:rPr kumimoji="1" lang="ja-JP" altLang="en-US" sz="1800" dirty="0"/>
              <a:t>ノ</a:t>
            </a:r>
            <a:r>
              <a:rPr kumimoji="1" lang="en-US" altLang="ja-JP" sz="1800" dirty="0"/>
              <a:t>'</a:t>
            </a:r>
            <a:r>
              <a:rPr kumimoji="1" lang="ja-JP" altLang="en-US" sz="1800" dirty="0"/>
              <a:t>ーツ</a:t>
            </a:r>
            <a:r>
              <a:rPr kumimoji="1" lang="en-US" altLang="ja-JP" sz="1800" dirty="0"/>
              <a:t>'</a:t>
            </a:r>
            <a:r>
              <a:rPr kumimoji="1" lang="ja-JP" altLang="en-US" sz="1800" dirty="0"/>
              <a:t>ナイ</a:t>
            </a:r>
            <a:r>
              <a:rPr kumimoji="1" lang="en-US" altLang="ja-JP" sz="1800" dirty="0"/>
              <a:t>"]</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において、</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調査協力者</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は匿名を付し</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ます。</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それとあわせて、匿名と実名の</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対応表を作成して管理</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します。これを「</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連結匿名化</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」といいます</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r>
              <a:rPr lang="ja-JP" altLang="en-US"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ナマエタイオウヒョウ</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はセキュリティーの観点から、</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学内</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保護して保存しましょう。</a:t>
            </a:r>
            <a:endPar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800" u="none" strike="noStrike" dirty="0">
                <a:solidFill>
                  <a:srgbClr val="000000"/>
                </a:solidFill>
                <a:effectLst/>
              </a:rPr>
              <a:t>```</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800" dirty="0"/>
          </a:p>
          <a:p>
            <a:r>
              <a:rPr lang="en-US" altLang="ja-JP" sz="28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基本的に</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清書版フィールドノーツ内で調査協力者</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は匿名を付し</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ます。それとあわせて、匿名と実名の</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対応表を作成して管理</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します。これを「</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連結匿名化</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」といいます</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名前対応表はセキュリティの観点から、</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学内</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保護して保存しましょう。</a:t>
            </a:r>
            <a:endPar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u="none" strike="noStrike" dirty="0">
                <a:solidFill>
                  <a:srgbClr val="000000"/>
                </a:solidFill>
                <a:effectLst/>
              </a:rPr>
              <a:t>```</a:t>
            </a:r>
            <a:endParaRPr kumimoji="1" lang="en-US" altLang="ja-JP" sz="1800" dirty="0"/>
          </a:p>
          <a:p>
            <a:endParaRPr lang="en-US" altLang="ja-JP" sz="28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41D4912-9CB8-13AC-B31C-70A5E4223EEF}"/>
              </a:ext>
            </a:extLst>
          </p:cNvPr>
          <p:cNvSpPr>
            <a:spLocks noGrp="1"/>
          </p:cNvSpPr>
          <p:nvPr>
            <p:ph type="sldNum" sz="quarter" idx="5"/>
          </p:nvPr>
        </p:nvSpPr>
        <p:spPr/>
        <p:txBody>
          <a:bodyPr/>
          <a:lstStyle/>
          <a:p>
            <a:fld id="{D79F3A23-2D25-9F49-875A-62F7723F6F83}" type="slidenum">
              <a:rPr lang="en-US" altLang="ja-JP" smtClean="0"/>
              <a:t>10</a:t>
            </a:fld>
            <a:endParaRPr kumimoji="1" lang="ja-JP" altLang="en-US"/>
          </a:p>
        </p:txBody>
      </p:sp>
    </p:spTree>
    <p:extLst>
      <p:ext uri="{BB962C8B-B14F-4D97-AF65-F5344CB8AC3E}">
        <p14:creationId xmlns:p14="http://schemas.microsoft.com/office/powerpoint/2010/main" val="20993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678B7-BBF9-6A93-AF90-0F43B8B989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F91B20-0814-B6BB-2FE9-0AFB02D952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263BCA-CACD-6702-8E89-408D21B769DE}"/>
              </a:ext>
            </a:extLst>
          </p:cNvPr>
          <p:cNvSpPr>
            <a:spLocks noGrp="1"/>
          </p:cNvSpPr>
          <p:nvPr>
            <p:ph type="body" idx="1"/>
          </p:nvPr>
        </p:nvSpPr>
        <p:spPr/>
        <p:txBody>
          <a:bodyPr/>
          <a:lstStyle/>
          <a:p>
            <a:r>
              <a:rPr kumimoji="1" lang="en-US" altLang="ja-JP" sz="1800" dirty="0"/>
              <a:t>Topic:</a:t>
            </a:r>
            <a:r>
              <a:rPr kumimoji="1" lang="ja-JP" altLang="en-US" sz="2800" dirty="0"/>
              <a:t>エスノグラフィのフィールドノーツ</a:t>
            </a:r>
            <a:endParaRPr lang="en-US" altLang="ja-JP" sz="2800" dirty="0"/>
          </a:p>
          <a:p>
            <a:endParaRPr lang="en-US" altLang="ja-JP" sz="2800" u="none" strike="noStrike" dirty="0">
              <a:solidFill>
                <a:srgbClr val="000000"/>
              </a:solidFill>
              <a:effectLst/>
            </a:endParaRPr>
          </a:p>
          <a:p>
            <a:r>
              <a:rPr lang="en-US" altLang="ja-JP" sz="28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フィールドノーツをはじめとする、研究データの</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オリジナルファイルは</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、大阪大学</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内に保存しましょう。</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そのうえで、コ</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ピーファイルを</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別媒体に保存しておきましょう。</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大阪大学</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内の別フォルダ</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や、ハードディスクや</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SSD</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USB</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メモリ</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への保存、</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あるいは</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印刷し</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て</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ファイリング</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するなどの方法があります。</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物理的な故障等から、</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ファイルの損傷が起こりやす</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い点</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、留意しておく必要があります</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月はじめや月末など、</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定期的にバックアップを作成</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し、バックアップを習慣にしておくことが望ましいです。また、自宅</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外での保管はセキュリティ</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ー</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に注意</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しましょう</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800" u="none" strike="noStrike" dirty="0">
                <a:solidFill>
                  <a:srgbClr val="000000"/>
                </a:solidFill>
                <a:effectLst/>
              </a:rPr>
              <a:t>```</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800" dirty="0"/>
          </a:p>
          <a:p>
            <a:r>
              <a:rPr lang="en-US" altLang="ja-JP" sz="28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フィールドノーツをはじめとする研究データの</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オリジナルファイルは</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大阪大学</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に保存しましょう。</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そのうえでコ</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ピーファイルを</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大阪大学</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内の別フォルダ</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や、ハードディスクや</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SSD</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USB</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メモリ</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であったり、</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印刷し</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て</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ファイリング</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するなどして別媒体に保存しておきましょう。物理的な故障等から</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ファイルの損傷が起こりやすいことに</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留意しておきましょう</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月はじめや月末など、</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定期的にバックアップを作成</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し、バックアップを習慣にしておくことが望ましいです。また、自宅</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外での保管はセキュリティに注意</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しましょう</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u="none" strike="noStrike" dirty="0">
                <a:solidFill>
                  <a:srgbClr val="000000"/>
                </a:solidFill>
                <a:effectLst/>
              </a:rPr>
              <a:t>```</a:t>
            </a:r>
            <a:endParaRPr kumimoji="1" lang="en-US" altLang="ja-JP" sz="1800" dirty="0"/>
          </a:p>
          <a:p>
            <a:pPr marL="0" lvl="0" indent="0" algn="just">
              <a:buClr>
                <a:srgbClr val="000000"/>
              </a:buClr>
              <a:buFont typeface="Wingdings" panose="05000000000000000000" pitchFamily="2" charset="2"/>
              <a:buNone/>
            </a:pP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AA29E03-93F8-758F-53F2-7FE79F26B837}"/>
              </a:ext>
            </a:extLst>
          </p:cNvPr>
          <p:cNvSpPr>
            <a:spLocks noGrp="1"/>
          </p:cNvSpPr>
          <p:nvPr>
            <p:ph type="sldNum" sz="quarter" idx="5"/>
          </p:nvPr>
        </p:nvSpPr>
        <p:spPr/>
        <p:txBody>
          <a:bodyPr/>
          <a:lstStyle/>
          <a:p>
            <a:fld id="{D79F3A23-2D25-9F49-875A-62F7723F6F83}" type="slidenum">
              <a:rPr lang="en-US" altLang="ja-JP" smtClean="0"/>
              <a:t>11</a:t>
            </a:fld>
            <a:endParaRPr kumimoji="1" lang="ja-JP" altLang="en-US"/>
          </a:p>
        </p:txBody>
      </p:sp>
    </p:spTree>
    <p:extLst>
      <p:ext uri="{BB962C8B-B14F-4D97-AF65-F5344CB8AC3E}">
        <p14:creationId xmlns:p14="http://schemas.microsoft.com/office/powerpoint/2010/main" val="324999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5BFA-BF16-72E6-F93D-DF5AC6B698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77066F-B92D-7F1E-78B6-B9565C137D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28FE7E-086E-AC2C-CAF0-022A8D665A26}"/>
              </a:ext>
            </a:extLst>
          </p:cNvPr>
          <p:cNvSpPr>
            <a:spLocks noGrp="1"/>
          </p:cNvSpPr>
          <p:nvPr>
            <p:ph type="body" idx="1"/>
          </p:nvPr>
        </p:nvSpPr>
        <p:spPr/>
        <p:txBody>
          <a:bodyPr/>
          <a:lstStyle/>
          <a:p>
            <a:r>
              <a:rPr kumimoji="1" lang="en-US" altLang="ja-JP" sz="1200" dirty="0"/>
              <a:t>Topic:</a:t>
            </a:r>
            <a:r>
              <a:rPr kumimoji="1" lang="ja-JP" altLang="en-US" sz="1800" dirty="0"/>
              <a:t>エスノグラフィのインタビューデータ</a:t>
            </a:r>
            <a:endParaRPr lang="en-US" altLang="ja-JP" sz="1800" dirty="0"/>
          </a:p>
          <a:p>
            <a:endParaRPr lang="en-US" altLang="ja-JP" sz="1800" u="none" strike="noStrike" dirty="0">
              <a:solidFill>
                <a:srgbClr val="000000"/>
              </a:solidFill>
              <a:effectLst/>
            </a:endParaRPr>
          </a:p>
          <a:p>
            <a:r>
              <a:rPr lang="en-US" altLang="ja-JP" sz="1800" u="none" strike="noStrike" dirty="0">
                <a:solidFill>
                  <a:srgbClr val="000000"/>
                </a:solidFill>
                <a:effectLst/>
              </a:rPr>
              <a:t>```text</a:t>
            </a:r>
          </a:p>
          <a:p>
            <a:pPr marL="0" lvl="0" indent="0" algn="just">
              <a:buClr>
                <a:srgbClr val="000000"/>
              </a:buClr>
              <a:buFont typeface="Wingdings" panose="05000000000000000000" pitchFamily="2" charset="2"/>
              <a:buNone/>
            </a:pPr>
            <a:r>
              <a:rPr lang="ja-JP" altLang="en-US" sz="1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以下では、フィールドノーツ以外の研究データ管理について説明します。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en-US" altLang="ja-JP" sz="1200" b="0" dirty="0"/>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1" lang="ja-JP" altLang="en-US" sz="1200" b="0" dirty="0"/>
              <a:t>インタビューに際しては、インタビューシートのテンプレートを事前に作成しましょう。シートの作成は</a:t>
            </a:r>
            <a:r>
              <a:rPr kumimoji="1" lang="en-US" altLang="ja-JP" sz="1200" b="0" dirty="0"/>
              <a:t>(Word</a:t>
            </a:r>
            <a:r>
              <a:rPr kumimoji="1" lang="ja-JP" altLang="en-US" sz="1200" b="0" dirty="0"/>
              <a:t>や</a:t>
            </a:r>
            <a:r>
              <a:rPr kumimoji="1" lang="en-US" altLang="ja-JP" sz="1200" b="0" dirty="0"/>
              <a:t>Excel)[kana:"</a:t>
            </a:r>
            <a:r>
              <a:rPr kumimoji="1" lang="ja-JP" altLang="en-US" sz="1200" b="0" dirty="0"/>
              <a:t>ワード</a:t>
            </a:r>
            <a:r>
              <a:rPr kumimoji="1" lang="en-US" altLang="ja-JP" sz="1200" b="0" dirty="0"/>
              <a:t>'</a:t>
            </a:r>
            <a:r>
              <a:rPr kumimoji="1" lang="ja-JP" altLang="en-US" sz="1200" b="0" dirty="0"/>
              <a:t>ヤエ</a:t>
            </a:r>
            <a:r>
              <a:rPr kumimoji="1" lang="en-US" altLang="ja-JP" sz="1200" b="0" dirty="0"/>
              <a:t>'</a:t>
            </a:r>
            <a:r>
              <a:rPr kumimoji="1" lang="ja-JP" altLang="en-US" sz="1200" b="0" dirty="0"/>
              <a:t>クセル</a:t>
            </a:r>
            <a:r>
              <a:rPr kumimoji="1" lang="en-US" altLang="ja-JP" sz="1200" b="0" dirty="0"/>
              <a:t>"]</a:t>
            </a:r>
            <a:r>
              <a:rPr kumimoji="1" lang="ja-JP" altLang="en-US" sz="1200" b="0" dirty="0"/>
              <a:t> を利用し、</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sz="1200" b="0" dirty="0"/>
              <a:t>話し手、発言内容、補足メモなどの欄があるとよいです。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en-US" altLang="ja-JP" sz="1200" b="0" dirty="0"/>
          </a:p>
          <a:p>
            <a:pPr marL="0" lvl="0" indent="0" algn="just">
              <a:buClr>
                <a:srgbClr val="000000"/>
              </a:buClr>
              <a:buFont typeface="Wingdings" panose="05000000000000000000" pitchFamily="2" charset="2"/>
              <a:buNone/>
            </a:pPr>
            <a:r>
              <a:rPr kumimoji="1" lang="ja-JP" altLang="en-US" sz="1200" b="0" dirty="0"/>
              <a:t>インタビューの録音に使用する機器も検討が必要です。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sz="1200" b="0" dirty="0"/>
              <a:t>通常、ボイスレコーダーやスマートフォンなどが使用されます。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sz="1200" b="0" dirty="0"/>
              <a:t>連続駆動時間や記録媒体の形式、</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sz="1200" b="0" dirty="0"/>
              <a:t>充電池式か乾電池式か、</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sz="1200" b="0" dirty="0"/>
              <a:t>充電しながら録音ができるか、</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sz="1200" b="0" dirty="0"/>
              <a:t>また、音質を求める場合には外部マイクを接続できるかどうかなどを吟味しましょう。</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sz="1200" b="0" dirty="0"/>
              <a:t>近年発売されたレコーダーはスマートフォンと連携できるものもありますので、インターネットや家電量販店で、製品情報を確認してみてください。</a:t>
            </a:r>
            <a:endParaRPr kumimoji="1" lang="ja-JP" alt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800" u="none" strike="noStrike" dirty="0">
                <a:solidFill>
                  <a:srgbClr val="000000"/>
                </a:solidFill>
                <a:effectLst/>
              </a:rPr>
              <a:t>```</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p>
          <a:p>
            <a:r>
              <a:rPr lang="en-US" altLang="ja-JP" sz="1800" u="none" strike="noStrike" dirty="0">
                <a:solidFill>
                  <a:srgbClr val="000000"/>
                </a:solidFill>
                <a:effectLst/>
              </a:rPr>
              <a:t>```description</a:t>
            </a:r>
          </a:p>
          <a:p>
            <a:pPr marL="0" lvl="0" indent="0" algn="just">
              <a:buClr>
                <a:srgbClr val="000000"/>
              </a:buClr>
              <a:buFont typeface="Wingdings" panose="05000000000000000000" pitchFamily="2" charset="2"/>
              <a:buNone/>
            </a:pPr>
            <a:r>
              <a:rPr lang="ja-JP" altLang="en-US" sz="1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以下では、フィールドノーツ以外の研究データ管理について説明します。</a:t>
            </a:r>
            <a:endParaRPr kumimoji="1" lang="en-US" altLang="ja-JP" sz="1200" b="0" dirty="0"/>
          </a:p>
          <a:p>
            <a:pPr marL="0" lvl="0" indent="0" algn="just">
              <a:buClr>
                <a:srgbClr val="000000"/>
              </a:buClr>
              <a:buFont typeface="Wingdings" panose="05000000000000000000" pitchFamily="2" charset="2"/>
              <a:buNone/>
            </a:pPr>
            <a:r>
              <a:rPr kumimoji="1" lang="ja-JP" altLang="en-US" sz="1200" b="0" dirty="0"/>
              <a:t>インタビューに際しては、インタビューシートのテンプレートを作成しましょう。</a:t>
            </a:r>
            <a:r>
              <a:rPr kumimoji="1" lang="en-US" altLang="ja-JP" sz="1200" b="0" dirty="0"/>
              <a:t>Word</a:t>
            </a:r>
            <a:r>
              <a:rPr kumimoji="1" lang="ja-JP" altLang="en-US" sz="1200" b="0" dirty="0"/>
              <a:t>や</a:t>
            </a:r>
            <a:r>
              <a:rPr kumimoji="1" lang="en-US" altLang="ja-JP" sz="1200" b="0" dirty="0"/>
              <a:t>Excel</a:t>
            </a:r>
            <a:r>
              <a:rPr kumimoji="1" lang="ja-JP" altLang="en-US" sz="1200" b="0" dirty="0"/>
              <a:t>を利用して、シートを事前に作成しましょう。シートは、話し手、発言内容、補足メモなどの欄があるとよいです。</a:t>
            </a:r>
            <a:endParaRPr kumimoji="1" lang="en-US" altLang="ja-JP" sz="1200" b="0" dirty="0"/>
          </a:p>
          <a:p>
            <a:pPr marL="0" lvl="0" indent="0" algn="just">
              <a:buClr>
                <a:srgbClr val="000000"/>
              </a:buClr>
              <a:buFont typeface="Wingdings" panose="05000000000000000000" pitchFamily="2" charset="2"/>
              <a:buNone/>
            </a:pPr>
            <a:r>
              <a:rPr kumimoji="1" lang="ja-JP" altLang="en-US" sz="1200" b="0" dirty="0"/>
              <a:t>インタビューの録音に使用する機器も検討が必要です。通常、ボイスレコーダーやスマートフォンなどが使用されます。連続駆動時間や記録媒体の形式、充電池式か乾電池式か、充電しながら録音ができるか、また音質を求める場合には外部マイクを接続できるかどうかなどを吟味しましょう。近年発売されたレコーダーはスマートフォンと連携できるものもありますので、インターネットや家電量販店で製品情報を確認してみてください。</a:t>
            </a:r>
            <a:endParaRPr kumimoji="1" lang="ja-JP"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u="none" strike="noStrike" dirty="0">
                <a:solidFill>
                  <a:srgbClr val="000000"/>
                </a:solidFill>
                <a:effectLst/>
              </a:rPr>
              <a:t>```</a:t>
            </a:r>
            <a:endParaRPr kumimoji="1" lang="en-US" altLang="ja-JP" sz="1200" dirty="0"/>
          </a:p>
        </p:txBody>
      </p:sp>
      <p:sp>
        <p:nvSpPr>
          <p:cNvPr id="4" name="スライド番号プレースホルダー 3">
            <a:extLst>
              <a:ext uri="{FF2B5EF4-FFF2-40B4-BE49-F238E27FC236}">
                <a16:creationId xmlns:a16="http://schemas.microsoft.com/office/drawing/2014/main" id="{D04ADB0A-8FAA-6F48-A14C-2EC35821544B}"/>
              </a:ext>
            </a:extLst>
          </p:cNvPr>
          <p:cNvSpPr>
            <a:spLocks noGrp="1"/>
          </p:cNvSpPr>
          <p:nvPr>
            <p:ph type="sldNum" sz="quarter" idx="5"/>
          </p:nvPr>
        </p:nvSpPr>
        <p:spPr/>
        <p:txBody>
          <a:bodyPr/>
          <a:lstStyle/>
          <a:p>
            <a:fld id="{D79F3A23-2D25-9F49-875A-62F7723F6F83}" type="slidenum">
              <a:rPr lang="en-US" altLang="ja-JP" smtClean="0"/>
              <a:t>12</a:t>
            </a:fld>
            <a:endParaRPr kumimoji="1" lang="ja-JP" altLang="en-US"/>
          </a:p>
        </p:txBody>
      </p:sp>
    </p:spTree>
    <p:extLst>
      <p:ext uri="{BB962C8B-B14F-4D97-AF65-F5344CB8AC3E}">
        <p14:creationId xmlns:p14="http://schemas.microsoft.com/office/powerpoint/2010/main" val="208142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0BD7-B7A1-0320-54EB-1E86C8629A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C33E15-88EB-371F-842D-C4748CF965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518442-7893-AFD7-1B4F-9CEBA18D3C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Topic:</a:t>
            </a:r>
            <a:r>
              <a:rPr kumimoji="1" lang="ja-JP" altLang="en-US" sz="1200" dirty="0"/>
              <a:t>エスノグラフィのインタビューデータ</a:t>
            </a:r>
            <a:endParaRPr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lvl="0" indent="0" algn="just">
              <a:buClr>
                <a:srgbClr val="000000"/>
              </a:buClr>
              <a:buFont typeface="Wingdings" panose="05000000000000000000" pitchFamily="2" charset="2"/>
              <a:buNone/>
            </a:pPr>
            <a:r>
              <a:rPr kumimoji="1" lang="ja-JP" altLang="en-US" b="0" dirty="0"/>
              <a:t>フィールドノーツの清書とも内容が重複しますが、</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録音データのカキオコシ、つまりトランスクリプトに際しても、記載法を事前に決定し、毎回同じ記載法を用いましょう。</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endParaRPr kumimoji="1" lang="ja-JP" altLang="en-US" b="0" dirty="0"/>
          </a:p>
          <a:p>
            <a:pPr marL="0" lvl="0" indent="0" algn="just">
              <a:buClr>
                <a:srgbClr val="000000"/>
              </a:buClr>
              <a:buFont typeface="Wingdings" panose="05000000000000000000" pitchFamily="2" charset="2"/>
              <a:buNone/>
            </a:pPr>
            <a:r>
              <a:rPr kumimoji="1" lang="ja-JP" altLang="en-US" b="0" dirty="0"/>
              <a:t>また、インタビュー時のシート、録音データ、</a:t>
            </a:r>
            <a:r>
              <a:rPr kumimoji="1" lang="en-US" altLang="ja-JP" b="0" dirty="0"/>
              <a:t>(</a:t>
            </a:r>
            <a:r>
              <a:rPr kumimoji="1" lang="ja-JP" altLang="en-US" b="0" dirty="0"/>
              <a:t>トランスクリプトデータ間</a:t>
            </a:r>
            <a:r>
              <a:rPr kumimoji="1" lang="en-US" altLang="ja-JP" b="0" dirty="0"/>
              <a:t>)[kana:"</a:t>
            </a:r>
            <a:r>
              <a:rPr kumimoji="1" lang="ja-JP" altLang="en-US" b="0" dirty="0"/>
              <a:t>トランスクリプトデータ</a:t>
            </a:r>
            <a:r>
              <a:rPr kumimoji="1" lang="en-US" altLang="ja-JP" b="0" dirty="0"/>
              <a:t>'</a:t>
            </a:r>
            <a:r>
              <a:rPr kumimoji="1" lang="ja-JP" altLang="en-US" b="0" dirty="0"/>
              <a:t>カン</a:t>
            </a:r>
            <a:r>
              <a:rPr kumimoji="1" lang="en-US" altLang="ja-JP" b="0" dirty="0"/>
              <a:t>"]</a:t>
            </a:r>
            <a:r>
              <a:rPr kumimoji="1" lang="ja-JP" altLang="en-US" b="0" dirty="0"/>
              <a:t>の紐づけが分かるように保管することも重要です。それぞれのファイル名で対応させるのが簡便でしょう。</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endParaRPr kumimoji="1" lang="ja-JP" altLang="en-US" b="0" dirty="0"/>
          </a:p>
          <a:p>
            <a:pPr marL="0" lvl="0" indent="0" algn="just">
              <a:buClr>
                <a:srgbClr val="000000"/>
              </a:buClr>
              <a:buFont typeface="Wingdings" panose="05000000000000000000" pitchFamily="2" charset="2"/>
              <a:buNone/>
            </a:pPr>
            <a:r>
              <a:rPr kumimoji="1" lang="en-US" altLang="ja-JP" b="0" dirty="0"/>
              <a:t>(</a:t>
            </a:r>
            <a:r>
              <a:rPr kumimoji="1" lang="ja-JP" altLang="en-US" b="0" dirty="0"/>
              <a:t>トランスクリプトデータ</a:t>
            </a:r>
            <a:r>
              <a:rPr kumimoji="1" lang="en-US" altLang="ja-JP" b="0" dirty="0"/>
              <a:t>)[kana:"</a:t>
            </a:r>
            <a:r>
              <a:rPr kumimoji="1" lang="ja-JP" altLang="en-US" b="0" dirty="0"/>
              <a:t>トランスクリプトデ</a:t>
            </a:r>
            <a:r>
              <a:rPr kumimoji="1" lang="en-US" altLang="ja-JP" b="0" dirty="0"/>
              <a:t>'</a:t>
            </a:r>
            <a:r>
              <a:rPr kumimoji="1" lang="ja-JP" altLang="en-US" b="0" dirty="0"/>
              <a:t>ータ</a:t>
            </a:r>
            <a:r>
              <a:rPr kumimoji="1" lang="en-US" altLang="ja-JP" b="0" dirty="0"/>
              <a:t>"]</a:t>
            </a:r>
            <a:r>
              <a:rPr kumimoji="1" lang="ja-JP" altLang="en-US" b="0" dirty="0"/>
              <a:t>は、調査協力者・</a:t>
            </a:r>
            <a:r>
              <a:rPr kumimoji="1" lang="en-US" altLang="ja-JP" b="0" dirty="0"/>
              <a:t>(</a:t>
            </a:r>
            <a:r>
              <a:rPr kumimoji="1" lang="ja-JP" altLang="en-US" b="0" dirty="0"/>
              <a:t>インタビュイー</a:t>
            </a:r>
            <a:r>
              <a:rPr kumimoji="1" lang="en-US" altLang="ja-JP" b="0" dirty="0"/>
              <a:t>)[kana:"</a:t>
            </a:r>
            <a:r>
              <a:rPr kumimoji="1" lang="ja-JP" altLang="en-US" b="0" dirty="0"/>
              <a:t>イン</a:t>
            </a:r>
            <a:r>
              <a:rPr kumimoji="1" lang="en-US" altLang="ja-JP" b="0" dirty="0"/>
              <a:t>'</a:t>
            </a:r>
            <a:r>
              <a:rPr kumimoji="1" lang="ja-JP" altLang="en-US" b="0" dirty="0"/>
              <a:t>タ</a:t>
            </a:r>
            <a:r>
              <a:rPr kumimoji="1" lang="en-US" altLang="ja-JP" b="0" dirty="0"/>
              <a:t>'</a:t>
            </a:r>
            <a:r>
              <a:rPr kumimoji="1" lang="ja-JP" altLang="en-US" b="0" dirty="0"/>
              <a:t>ビュイー</a:t>
            </a:r>
            <a:r>
              <a:rPr kumimoji="1" lang="en-US" altLang="ja-JP" b="0" dirty="0"/>
              <a:t>"]</a:t>
            </a:r>
            <a:r>
              <a:rPr kumimoji="1" lang="ja-JP" altLang="en-US" b="0" dirty="0"/>
              <a:t>に共有して、内容の確認や、事後的なデータ削除に対応しましょう。</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just">
              <a:buClr>
                <a:srgbClr val="000000"/>
              </a:buClr>
              <a:buFont typeface="Wingdings" panose="05000000000000000000" pitchFamily="2" charset="2"/>
              <a:buNone/>
            </a:pPr>
            <a:r>
              <a:rPr kumimoji="1" lang="ja-JP" altLang="en-US" b="0" dirty="0"/>
              <a:t>フィールドノーツの清書とも内容が重複しますが、録音の書き起こし、つまりトランスクリプトに際しても、記載法を事前に決定し、毎回同じ記載法を用いましょう。</a:t>
            </a:r>
          </a:p>
          <a:p>
            <a:pPr marL="0" lvl="0" indent="0" algn="just">
              <a:buClr>
                <a:srgbClr val="000000"/>
              </a:buClr>
              <a:buFont typeface="Wingdings" panose="05000000000000000000" pitchFamily="2" charset="2"/>
              <a:buNone/>
            </a:pPr>
            <a:r>
              <a:rPr kumimoji="1" lang="ja-JP" altLang="en-US" b="0" dirty="0"/>
              <a:t>また、インタビュー時のシート、録音データ、トランスクリプトデータ間の紐づけが分かるように命名し保管することも重要です。それぞれのファイル名で対応させるのが簡便でしょう。</a:t>
            </a:r>
          </a:p>
          <a:p>
            <a:pPr marL="0" lvl="0" indent="0" algn="just">
              <a:buClr>
                <a:srgbClr val="000000"/>
              </a:buClr>
              <a:buFont typeface="Wingdings" panose="05000000000000000000" pitchFamily="2" charset="2"/>
              <a:buNone/>
            </a:pPr>
            <a:r>
              <a:rPr kumimoji="1" lang="ja-JP" altLang="en-US" b="0" dirty="0"/>
              <a:t>トランスクリプトデータは、調査協力者・インタビュイーに共有して、内容の確認や、事後的なデータ削除に対応しましょう。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837D62FC-097B-900C-2B79-D51797113EE3}"/>
              </a:ext>
            </a:extLst>
          </p:cNvPr>
          <p:cNvSpPr>
            <a:spLocks noGrp="1"/>
          </p:cNvSpPr>
          <p:nvPr>
            <p:ph type="sldNum" sz="quarter" idx="5"/>
          </p:nvPr>
        </p:nvSpPr>
        <p:spPr/>
        <p:txBody>
          <a:bodyPr/>
          <a:lstStyle/>
          <a:p>
            <a:fld id="{D79F3A23-2D25-9F49-875A-62F7723F6F83}" type="slidenum">
              <a:rPr lang="en-US" altLang="ja-JP" smtClean="0"/>
              <a:t>13</a:t>
            </a:fld>
            <a:endParaRPr kumimoji="1" lang="ja-JP" altLang="en-US"/>
          </a:p>
        </p:txBody>
      </p:sp>
    </p:spTree>
    <p:extLst>
      <p:ext uri="{BB962C8B-B14F-4D97-AF65-F5344CB8AC3E}">
        <p14:creationId xmlns:p14="http://schemas.microsoft.com/office/powerpoint/2010/main" val="143238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92FD-DB03-9F15-4916-E5661EC329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AA3131-8E94-B145-E072-7CC432918E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5C6C00-4EBE-9774-99E8-128DCA6A507F}"/>
              </a:ext>
            </a:extLst>
          </p:cNvPr>
          <p:cNvSpPr>
            <a:spLocks noGrp="1"/>
          </p:cNvSpPr>
          <p:nvPr>
            <p:ph type="body" idx="1"/>
          </p:nvPr>
        </p:nvSpPr>
        <p:spPr/>
        <p:txBody>
          <a:bodyPr/>
          <a:lstStyle/>
          <a:p>
            <a:r>
              <a:rPr kumimoji="1" lang="en-US" altLang="ja-JP" dirty="0"/>
              <a:t>Topic:</a:t>
            </a:r>
            <a:r>
              <a:rPr kumimoji="1" lang="ja-JP" altLang="en-US" sz="1200" dirty="0"/>
              <a:t>エスノグラフィの写真や映像データ</a:t>
            </a:r>
            <a:endParaRPr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lvl="0" indent="0" algn="just">
              <a:buClr>
                <a:srgbClr val="000000"/>
              </a:buClr>
              <a:buFont typeface="Wingdings" panose="05000000000000000000" pitchFamily="2" charset="2"/>
              <a:buNone/>
            </a:pPr>
            <a:r>
              <a:rPr kumimoji="1" lang="ja-JP" altLang="en-US" b="0" dirty="0"/>
              <a:t>写真や映像データを収集する場合にも、自分のプロジェクトの性格に合った機器を検討し、研究データ管理を計画しましょう。</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ja-JP" altLang="en-US" b="0" dirty="0"/>
          </a:p>
          <a:p>
            <a:pPr marL="0" lvl="0" indent="0" algn="just">
              <a:buClr>
                <a:srgbClr val="000000"/>
              </a:buClr>
              <a:buFont typeface="Wingdings" panose="05000000000000000000" pitchFamily="2" charset="2"/>
              <a:buNone/>
            </a:pPr>
            <a:r>
              <a:rPr kumimoji="1" lang="ja-JP" altLang="en-US" b="0" dirty="0"/>
              <a:t>撮影機器がタヨウカしており、機器ごとに画質とファイルサイズ、つまりデータのシツ・リョウに差があります。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b="0" dirty="0"/>
              <a:t>利便性によって、スマートフォンのカメラを選ぶことが適切な場合もあれば、綺麗な写真を追求するために、いちがんレフカメラを選ぶことが適切な研究もあります。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b="0" dirty="0"/>
              <a:t>それぞれで、研究データ管理に必要な環境は異なります。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en-US" altLang="ja-JP" b="0" dirty="0"/>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1" lang="ja-JP" altLang="en-US" b="0" dirty="0"/>
              <a:t>まず、自分のプロジェクトでの、写真や映像データの役割を、考えておくことが重要です。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kumimoji="1" lang="ja-JP" altLang="en-US" b="0" dirty="0"/>
              <a:t>テキストデータを中心とした、エスノグラフィーの補足データとして写真を使うのか</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、映像データを中心とした映像人類学作品を制作するのか</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、あるいは</a:t>
            </a:r>
            <a:r>
              <a:rPr kumimoji="1" lang="en-US" altLang="ja-JP" b="0" dirty="0"/>
              <a:t>(</a:t>
            </a:r>
            <a:r>
              <a:rPr kumimoji="1" lang="ja-JP" altLang="en-US" b="0" dirty="0"/>
              <a:t>フォトエリシテーション</a:t>
            </a:r>
            <a:r>
              <a:rPr kumimoji="1" lang="en-US" altLang="ja-JP" b="0" dirty="0"/>
              <a:t>)[kana:"</a:t>
            </a:r>
            <a:r>
              <a:rPr kumimoji="1" lang="ja-JP" altLang="en-US" b="0" dirty="0"/>
              <a:t>フォト</a:t>
            </a:r>
            <a:r>
              <a:rPr kumimoji="1" lang="en-US" altLang="ja-JP" b="0" dirty="0"/>
              <a:t>'</a:t>
            </a:r>
            <a:r>
              <a:rPr kumimoji="1" lang="ja-JP" altLang="en-US" b="0" dirty="0"/>
              <a:t>エリシテ</a:t>
            </a:r>
            <a:r>
              <a:rPr kumimoji="1" lang="en-US" altLang="ja-JP" b="0" dirty="0"/>
              <a:t>'</a:t>
            </a:r>
            <a:r>
              <a:rPr kumimoji="1" lang="ja-JP" altLang="en-US" b="0" dirty="0"/>
              <a:t>ーション</a:t>
            </a:r>
            <a:r>
              <a:rPr kumimoji="1" lang="en-US" altLang="ja-JP" b="0" dirty="0"/>
              <a:t>"]</a:t>
            </a:r>
            <a:r>
              <a:rPr kumimoji="1" lang="ja-JP" altLang="en-US" b="0" dirty="0"/>
              <a:t>を用いた、インタビューの実施をするのかなど、</a:t>
            </a:r>
            <a:r>
              <a:rPr kumimoji="1" lang="en-US" altLang="ja-JP" b="0" dirty="0"/>
              <a:t>[break:"0.1s"]</a:t>
            </a:r>
            <a:r>
              <a:rPr kumimoji="1" lang="ja-JP" altLang="en-US" b="0" dirty="0"/>
              <a:t>目的が異なればデータも異なります。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例えば、</a:t>
            </a:r>
            <a:r>
              <a:rPr kumimoji="1" lang="ja-JP" altLang="en-US" b="0" dirty="0"/>
              <a:t>インタビューを中心とした調査で、</a:t>
            </a:r>
            <a:r>
              <a:rPr kumimoji="1" lang="en-US" altLang="ja-JP" b="0" dirty="0"/>
              <a:t>1</a:t>
            </a:r>
            <a:r>
              <a:rPr kumimoji="1" lang="ja-JP" altLang="en-US" b="0" dirty="0"/>
              <a:t>回あたりサンメガバイトの写真を</a:t>
            </a:r>
            <a:r>
              <a:rPr kumimoji="1" lang="en-US" altLang="ja-JP" b="0" dirty="0"/>
              <a:t>5</a:t>
            </a:r>
            <a:r>
              <a:rPr kumimoji="1" lang="ja-JP" altLang="en-US" b="0" dirty="0"/>
              <a:t>枚だけ撮る研究と、</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フィールドの視覚情報も重要となる調査で、イチニチに、スウヒャク枚の写真と、</a:t>
            </a:r>
            <a:r>
              <a:rPr kumimoji="1" lang="en-US" altLang="ja-JP" b="0" dirty="0"/>
              <a:t>(</a:t>
            </a:r>
            <a:r>
              <a:rPr kumimoji="1" lang="ja-JP" altLang="en-US" b="0" dirty="0"/>
              <a:t>数十分</a:t>
            </a:r>
            <a:r>
              <a:rPr kumimoji="1" lang="en-US" altLang="ja-JP" b="0" dirty="0"/>
              <a:t>)[kana:"</a:t>
            </a:r>
            <a:r>
              <a:rPr kumimoji="1" lang="ja-JP" altLang="en-US" b="0" dirty="0"/>
              <a:t>スウ</a:t>
            </a:r>
            <a:r>
              <a:rPr kumimoji="1" lang="en-US" altLang="ja-JP" b="0" dirty="0"/>
              <a:t>'</a:t>
            </a:r>
            <a:r>
              <a:rPr kumimoji="1" lang="ja-JP" altLang="en-US" b="0" dirty="0"/>
              <a:t>ジュッ</a:t>
            </a:r>
            <a:r>
              <a:rPr kumimoji="1" lang="en-US" altLang="ja-JP" b="0" dirty="0"/>
              <a:t>'</a:t>
            </a:r>
            <a:r>
              <a:rPr kumimoji="1" lang="ja-JP" altLang="en-US" b="0" dirty="0"/>
              <a:t>プン</a:t>
            </a:r>
            <a:r>
              <a:rPr kumimoji="1" lang="en-US" altLang="ja-JP" b="0" dirty="0"/>
              <a:t>"]</a:t>
            </a:r>
            <a:r>
              <a:rPr kumimoji="1" lang="ja-JP" altLang="en-US" b="0" dirty="0"/>
              <a:t>の映像を撮影する研究とでは、数十倍、数百倍のデータ量の違いがあり、管理方法が大きく変わります。</a:t>
            </a:r>
            <a:r>
              <a:rPr kumimoji="1" lang="en-US" altLang="ja-JP" b="0" dirty="0"/>
              <a:t>[break:"0.5s"]</a:t>
            </a:r>
          </a:p>
          <a:p>
            <a:pPr marL="0" lvl="0" indent="0" algn="just">
              <a:buClr>
                <a:srgbClr val="000000"/>
              </a:buClr>
              <a:buFont typeface="Wingdings" panose="05000000000000000000" pitchFamily="2" charset="2"/>
              <a:buNone/>
            </a:pPr>
            <a:r>
              <a:rPr kumimoji="1" lang="ja-JP" altLang="en-US" b="0" dirty="0"/>
              <a:t>このため、調査直後のオリジナルデータの保存方法、バックアップファイルの保存方法、</a:t>
            </a:r>
            <a:r>
              <a:rPr kumimoji="1" lang="en-US" altLang="ja-JP" b="0" dirty="0"/>
              <a:t>HDD</a:t>
            </a:r>
            <a:r>
              <a:rPr kumimoji="1" lang="ja-JP" altLang="en-US" b="0" dirty="0"/>
              <a:t>容量が、検討すべき事項になります。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kumimoji="1" lang="ja-JP" altLang="en-US" b="0" dirty="0"/>
              <a:t>また、被写体・調査協力者のプライバシーの保護はもっとも重要な事項のひとつです。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just">
              <a:buClr>
                <a:srgbClr val="000000"/>
              </a:buClr>
              <a:buFont typeface="Wingdings" panose="05000000000000000000" pitchFamily="2" charset="2"/>
              <a:buNone/>
            </a:pPr>
            <a:r>
              <a:rPr kumimoji="1" lang="ja-JP" altLang="en-US" b="0" dirty="0"/>
              <a:t>写真や映像データを収集する場合にも、自分のプロジェクトの性格に合った機器を検討し、研究データ管理を計画しましょう。</a:t>
            </a:r>
            <a:endParaRPr kumimoji="1" lang="en-US" altLang="ja-JP" b="0" dirty="0"/>
          </a:p>
          <a:p>
            <a:pPr marL="0" lvl="0" indent="0" algn="just">
              <a:buClr>
                <a:srgbClr val="000000"/>
              </a:buClr>
              <a:buFont typeface="Wingdings" panose="05000000000000000000" pitchFamily="2" charset="2"/>
              <a:buNone/>
            </a:pPr>
            <a:endParaRPr kumimoji="1" lang="ja-JP" altLang="en-US" b="0" dirty="0"/>
          </a:p>
          <a:p>
            <a:pPr marL="0" lvl="0" indent="0" algn="just">
              <a:buClr>
                <a:srgbClr val="000000"/>
              </a:buClr>
              <a:buFont typeface="Wingdings" panose="05000000000000000000" pitchFamily="2" charset="2"/>
              <a:buNone/>
            </a:pPr>
            <a:r>
              <a:rPr kumimoji="1" lang="ja-JP" altLang="en-US" b="0" dirty="0"/>
              <a:t>撮影機器が多様化しており、機器ごとに画質とファイルサイズ、つまりデータの質・量に差があります。利便性によってスマートフォンのカメラを選ぶことが適切な場合もあれば、綺麗な写真を追求するために一眼レフカメラを選ぶことが適切な研究もあります。そのそれぞれで、研究データ管理に必要な環境は異なります。</a:t>
            </a:r>
            <a:endParaRPr kumimoji="1" lang="en-US" altLang="ja-JP" b="0" dirty="0"/>
          </a:p>
          <a:p>
            <a:pPr marL="0" lvl="0" indent="0" algn="just">
              <a:buClr>
                <a:srgbClr val="000000"/>
              </a:buClr>
              <a:buFont typeface="Wingdings" panose="05000000000000000000" pitchFamily="2" charset="2"/>
              <a:buNone/>
            </a:pPr>
            <a:endParaRPr kumimoji="1" lang="en-US" altLang="ja-JP" b="0" dirty="0"/>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1" lang="ja-JP" altLang="en-US" b="0" dirty="0"/>
              <a:t>まず、自分のプロジェクトでの写真や映像データの役割を考えておくことが重要です。テキストデータを中心としたエスノグラフィの補足データとして写真を使うのか、映像データを中心とした映像人類学作品を制作するのか、「フォトエリシテーション」を用いたインタビューの実施をするのかなど、目的が異なればデータが異なります。インタビューが中心の調査で、</a:t>
            </a:r>
            <a:r>
              <a:rPr kumimoji="1" lang="en-US" altLang="ja-JP" b="0" dirty="0"/>
              <a:t>3</a:t>
            </a:r>
            <a:r>
              <a:rPr kumimoji="1" lang="ja-JP" altLang="en-US" b="0" dirty="0"/>
              <a:t>メガバイトの写真を</a:t>
            </a:r>
            <a:r>
              <a:rPr kumimoji="1" lang="en-US" altLang="ja-JP" b="0" dirty="0"/>
              <a:t>1</a:t>
            </a:r>
            <a:r>
              <a:rPr kumimoji="1" lang="ja-JP" altLang="en-US" b="0" dirty="0"/>
              <a:t>回の調査で</a:t>
            </a:r>
            <a:r>
              <a:rPr kumimoji="1" lang="en-US" altLang="ja-JP" b="0" dirty="0"/>
              <a:t>5</a:t>
            </a:r>
            <a:r>
              <a:rPr kumimoji="1" lang="ja-JP" altLang="en-US" b="0" dirty="0"/>
              <a:t>枚だけ撮る研究と、フィールドの視覚情報も重要になる調査で、</a:t>
            </a:r>
            <a:r>
              <a:rPr kumimoji="1" lang="en-US" altLang="ja-JP" b="0" dirty="0"/>
              <a:t>1</a:t>
            </a:r>
            <a:r>
              <a:rPr kumimoji="1" lang="ja-JP" altLang="en-US" b="0" dirty="0"/>
              <a:t>日のあいだに数百枚の写真と数十分の映像を撮影する研究では、数十倍、数百倍のデータ量の違いがあり、管理方法が大きく変わります。</a:t>
            </a:r>
            <a:endParaRPr kumimoji="1" lang="en-US" altLang="ja-JP" b="0" dirty="0"/>
          </a:p>
          <a:p>
            <a:pPr marL="0" lvl="0" indent="0" algn="just">
              <a:buClr>
                <a:srgbClr val="000000"/>
              </a:buClr>
              <a:buFont typeface="Wingdings" panose="05000000000000000000" pitchFamily="2" charset="2"/>
              <a:buNone/>
            </a:pPr>
            <a:endParaRPr kumimoji="1" lang="en-US" altLang="ja-JP" b="0" dirty="0"/>
          </a:p>
          <a:p>
            <a:pPr marL="0" lvl="0" indent="0" algn="just">
              <a:buClr>
                <a:srgbClr val="000000"/>
              </a:buClr>
              <a:buFont typeface="Wingdings" panose="05000000000000000000" pitchFamily="2" charset="2"/>
              <a:buNone/>
            </a:pPr>
            <a:r>
              <a:rPr kumimoji="1" lang="ja-JP" altLang="en-US" b="0" dirty="0"/>
              <a:t>調査直後のオリジナルデータの保存方法、バックアップファイルの保存方法、</a:t>
            </a:r>
            <a:r>
              <a:rPr kumimoji="1" lang="en-US" altLang="ja-JP" b="0" dirty="0"/>
              <a:t>HDD</a:t>
            </a:r>
            <a:r>
              <a:rPr kumimoji="1" lang="ja-JP" altLang="en-US" b="0" dirty="0"/>
              <a:t>容量は、検討すべき事項になります。また、被写体・調査協力者のプライバシーの保護はもっとも重要な事項のひとつです。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D090E26F-4AFF-0B3E-86BA-5B531F388F59}"/>
              </a:ext>
            </a:extLst>
          </p:cNvPr>
          <p:cNvSpPr>
            <a:spLocks noGrp="1"/>
          </p:cNvSpPr>
          <p:nvPr>
            <p:ph type="sldNum" sz="quarter" idx="5"/>
          </p:nvPr>
        </p:nvSpPr>
        <p:spPr/>
        <p:txBody>
          <a:bodyPr/>
          <a:lstStyle/>
          <a:p>
            <a:fld id="{D79F3A23-2D25-9F49-875A-62F7723F6F83}" type="slidenum">
              <a:rPr lang="en-US" altLang="ja-JP" smtClean="0"/>
              <a:t>14</a:t>
            </a:fld>
            <a:endParaRPr kumimoji="1" lang="ja-JP" altLang="en-US"/>
          </a:p>
        </p:txBody>
      </p:sp>
    </p:spTree>
    <p:extLst>
      <p:ext uri="{BB962C8B-B14F-4D97-AF65-F5344CB8AC3E}">
        <p14:creationId xmlns:p14="http://schemas.microsoft.com/office/powerpoint/2010/main" val="198900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80EE3-04F2-5B6F-65E7-133B1E855B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DEF061-FB61-AB08-FFD8-625EAB2BEC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F17D3B-8833-B523-EF61-9FD030624E7A}"/>
              </a:ext>
            </a:extLst>
          </p:cNvPr>
          <p:cNvSpPr>
            <a:spLocks noGrp="1"/>
          </p:cNvSpPr>
          <p:nvPr>
            <p:ph type="body" idx="1"/>
          </p:nvPr>
        </p:nvSpPr>
        <p:spPr/>
        <p:txBody>
          <a:bodyPr/>
          <a:lstStyle/>
          <a:p>
            <a:r>
              <a:rPr kumimoji="1" lang="en-US" altLang="ja-JP" dirty="0"/>
              <a:t>Topic:</a:t>
            </a:r>
            <a:r>
              <a:rPr kumimoji="1" lang="ja-JP" altLang="en-US" sz="1200" dirty="0"/>
              <a:t>エスノグラフィの写真や映像データ</a:t>
            </a:r>
            <a:endParaRPr kumimoji="1"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lvl="0" indent="0" algn="just">
              <a:buClr>
                <a:srgbClr val="000000"/>
              </a:buClr>
              <a:buFont typeface="Wingdings" panose="05000000000000000000" pitchFamily="2" charset="2"/>
              <a:buNone/>
            </a:pPr>
            <a:r>
              <a:rPr kumimoji="1" lang="ja-JP" altLang="en-US" b="0" dirty="0"/>
              <a:t>写真・映像の撮影にあたっては、フィールドワーク中に、メタデータや社会状況の情報を、記録しておくことが重要です。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スマートフォンや近年発売のデジタルカメラでは、日付、時刻、位置情報等のメタデータは基本的に自動記録されています。</a:t>
            </a:r>
            <a:r>
              <a:rPr kumimoji="1" lang="en-US" altLang="ja-JP" b="0" dirty="0"/>
              <a:t>[break:"0.3s"]</a:t>
            </a:r>
            <a:endParaRPr kumimoji="1" lang="ja-JP" altLang="en-US" b="0" dirty="0"/>
          </a:p>
          <a:p>
            <a:pPr marL="0" lvl="0" indent="0" algn="just">
              <a:buClr>
                <a:srgbClr val="000000"/>
              </a:buClr>
              <a:buFont typeface="Wingdings" panose="05000000000000000000" pitchFamily="2" charset="2"/>
              <a:buNone/>
            </a:pPr>
            <a:r>
              <a:rPr kumimoji="1" lang="ja-JP" altLang="en-US" b="0" dirty="0"/>
              <a:t>写真データを管理する際には、エスノグラフィー的な文脈情報のテキストを、紐づけて記録しておくとよいでしょう。</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その写真の焦点を忘れる、どういう状況なのかが分からなくなることがよくあります。そうすると、次のステップであるエスノグラフィーのデータ分析や、執筆時の引用−注釈ユニットの作成の際に困ることになります。　</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en-US" altLang="ja-JP" b="0" dirty="0"/>
              <a:t>Excel</a:t>
            </a:r>
            <a:r>
              <a:rPr kumimoji="1" lang="ja-JP" altLang="en-US" b="0" dirty="0"/>
              <a:t>等を用いて、データとメタデータ・社会状況の情報を紐づけて管理することが有効な対策です。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just">
              <a:buClr>
                <a:srgbClr val="000000"/>
              </a:buClr>
              <a:buFont typeface="Wingdings" panose="05000000000000000000" pitchFamily="2" charset="2"/>
              <a:buNone/>
            </a:pPr>
            <a:r>
              <a:rPr kumimoji="1" lang="ja-JP" altLang="en-US" b="0" dirty="0"/>
              <a:t>写真・映像の撮影にあたっては、フィールドワーク中にメタデータや社会状況の情報を記録しておくことが重要です。スマートフォンや近年発売のデジタルカメラでは、日付、時刻、位置情報等のメタデータは基本的に自動記録されています。</a:t>
            </a:r>
          </a:p>
          <a:p>
            <a:pPr marL="0" lvl="0" indent="0" algn="just">
              <a:buClr>
                <a:srgbClr val="000000"/>
              </a:buClr>
              <a:buFont typeface="Wingdings" panose="05000000000000000000" pitchFamily="2" charset="2"/>
              <a:buNone/>
            </a:pPr>
            <a:endParaRPr kumimoji="1" lang="en-US" altLang="ja-JP" b="0" dirty="0"/>
          </a:p>
          <a:p>
            <a:pPr marL="0" lvl="0" indent="0" algn="just">
              <a:buClr>
                <a:srgbClr val="000000"/>
              </a:buClr>
              <a:buFont typeface="Wingdings" panose="05000000000000000000" pitchFamily="2" charset="2"/>
              <a:buNone/>
            </a:pPr>
            <a:r>
              <a:rPr kumimoji="1" lang="ja-JP" altLang="en-US" b="0" dirty="0"/>
              <a:t>写真データを管理する際には、エスノグラフィ的な文脈情報のテキストを紐づけて記録しておくとよいでしょう。何に焦点を当てた写真なのか忘れる、どういう状況なのか分からなくなることがよくありますが、そうすると、次のエスノグラフィのデータ分析や、執筆時の引用−注釈ユニットの作成時等で困ることになります。　</a:t>
            </a:r>
            <a:endParaRPr kumimoji="1" lang="en-US" altLang="ja-JP" b="0" dirty="0"/>
          </a:p>
          <a:p>
            <a:pPr marL="0" lvl="0" indent="0" algn="just">
              <a:buClr>
                <a:srgbClr val="000000"/>
              </a:buClr>
              <a:buFont typeface="Wingdings" panose="05000000000000000000" pitchFamily="2" charset="2"/>
              <a:buNone/>
            </a:pPr>
            <a:r>
              <a:rPr kumimoji="1" lang="en-US" altLang="ja-JP" b="0" dirty="0"/>
              <a:t>Excel</a:t>
            </a:r>
            <a:r>
              <a:rPr kumimoji="1" lang="ja-JP" altLang="en-US" b="0" dirty="0"/>
              <a:t>等を用いて、データとメタデータ・社会状況の情報を紐づけて管理することが有効な対策です。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BD868BBD-5B74-3479-4E00-5CA451502BAC}"/>
              </a:ext>
            </a:extLst>
          </p:cNvPr>
          <p:cNvSpPr>
            <a:spLocks noGrp="1"/>
          </p:cNvSpPr>
          <p:nvPr>
            <p:ph type="sldNum" sz="quarter" idx="5"/>
          </p:nvPr>
        </p:nvSpPr>
        <p:spPr/>
        <p:txBody>
          <a:bodyPr/>
          <a:lstStyle/>
          <a:p>
            <a:fld id="{D79F3A23-2D25-9F49-875A-62F7723F6F83}" type="slidenum">
              <a:rPr lang="en-US" altLang="ja-JP" smtClean="0"/>
              <a:t>15</a:t>
            </a:fld>
            <a:endParaRPr kumimoji="1" lang="ja-JP" altLang="en-US"/>
          </a:p>
        </p:txBody>
      </p:sp>
    </p:spTree>
    <p:extLst>
      <p:ext uri="{BB962C8B-B14F-4D97-AF65-F5344CB8AC3E}">
        <p14:creationId xmlns:p14="http://schemas.microsoft.com/office/powerpoint/2010/main" val="247125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BE778-1E00-C542-4A1A-28FD9DED07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384FA6-88CF-0AD8-AD40-8626CD7D10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525410-7828-D3BC-4A8D-8A47E6CF6C82}"/>
              </a:ext>
            </a:extLst>
          </p:cNvPr>
          <p:cNvSpPr>
            <a:spLocks noGrp="1"/>
          </p:cNvSpPr>
          <p:nvPr>
            <p:ph type="body" idx="1"/>
          </p:nvPr>
        </p:nvSpPr>
        <p:spPr/>
        <p:txBody>
          <a:bodyPr/>
          <a:lstStyle/>
          <a:p>
            <a:r>
              <a:rPr kumimoji="1" lang="en-US" altLang="ja-JP" dirty="0"/>
              <a:t>Topic:</a:t>
            </a:r>
            <a:r>
              <a:rPr kumimoji="1" lang="ja-JP" altLang="en-US" sz="1200" dirty="0"/>
              <a:t>エスノグラフィの写真や映像データ</a:t>
            </a:r>
            <a:endParaRPr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lvl="0" indent="0" algn="just">
              <a:buClr>
                <a:srgbClr val="000000"/>
              </a:buClr>
              <a:buFont typeface="Wingdings" panose="05000000000000000000" pitchFamily="2" charset="2"/>
              <a:buNone/>
            </a:pPr>
            <a:r>
              <a:rPr kumimoji="1" lang="ja-JP" altLang="en-US" b="0" dirty="0"/>
              <a:t>エスノグラフィーの研究データの中でも、写真や映像データは、共有と公開・利活用の可能性が高いです。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endParaRPr kumimoji="1" lang="ja-JP" altLang="en-US" b="0" dirty="0"/>
          </a:p>
          <a:p>
            <a:pPr marL="0" lvl="0" indent="0" algn="just">
              <a:buClr>
                <a:srgbClr val="000000"/>
              </a:buClr>
              <a:buFont typeface="Wingdings" panose="05000000000000000000" pitchFamily="2" charset="2"/>
              <a:buNone/>
            </a:pPr>
            <a:r>
              <a:rPr kumimoji="1" lang="ja-JP" altLang="en-US" b="0" dirty="0"/>
              <a:t>調査協力者との協働での撮影</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、調査協力者に対する上映会</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、作品の公開</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、データ分析セッションと展示会の実施など、さまざまな可能性があります。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endParaRPr kumimoji="1" lang="ja-JP" altLang="en-US" b="0" dirty="0"/>
          </a:p>
          <a:p>
            <a:pPr marL="0" lvl="0" indent="0" algn="just">
              <a:buClr>
                <a:srgbClr val="000000"/>
              </a:buClr>
              <a:buFont typeface="Wingdings" panose="05000000000000000000" pitchFamily="2" charset="2"/>
              <a:buNone/>
            </a:pPr>
            <a:r>
              <a:rPr kumimoji="1" lang="ja-JP" altLang="en-US" b="0" dirty="0"/>
              <a:t>また、公開可能な研究データを、機関リポジトリで公開することも検討できるでしょう。</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just">
              <a:buClr>
                <a:srgbClr val="000000"/>
              </a:buClr>
              <a:buFont typeface="Wingdings" panose="05000000000000000000" pitchFamily="2" charset="2"/>
              <a:buNone/>
            </a:pPr>
            <a:r>
              <a:rPr kumimoji="1" lang="ja-JP" altLang="en-US" b="0" dirty="0"/>
              <a:t>エスノグラフィの研究データの中でも、写真や映像データは、共有と公開・利活用の可能性が高いです。</a:t>
            </a:r>
          </a:p>
          <a:p>
            <a:pPr marL="0" lvl="0" indent="0" algn="just">
              <a:buClr>
                <a:srgbClr val="000000"/>
              </a:buClr>
              <a:buFont typeface="Wingdings" panose="05000000000000000000" pitchFamily="2" charset="2"/>
              <a:buNone/>
            </a:pPr>
            <a:r>
              <a:rPr kumimoji="1" lang="ja-JP" altLang="en-US" b="0" dirty="0"/>
              <a:t>調査協力者との協働での撮影、調査協力者の方たちに対する上映会、作品の公開、データ（再）分析セッションと展示会の実施など、さまざまな可能性があります。</a:t>
            </a:r>
          </a:p>
          <a:p>
            <a:pPr marL="0" lvl="0" indent="0" algn="just">
              <a:buClr>
                <a:srgbClr val="000000"/>
              </a:buClr>
              <a:buFont typeface="Wingdings" panose="05000000000000000000" pitchFamily="2" charset="2"/>
              <a:buNone/>
            </a:pPr>
            <a:r>
              <a:rPr kumimoji="1" lang="ja-JP" altLang="en-US" b="0" dirty="0"/>
              <a:t>また、公開可能な研究データを機関リポジトリで公開することも検討できるでしょう。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60094A69-43DD-5A38-9E30-D7DCA5EA8475}"/>
              </a:ext>
            </a:extLst>
          </p:cNvPr>
          <p:cNvSpPr>
            <a:spLocks noGrp="1"/>
          </p:cNvSpPr>
          <p:nvPr>
            <p:ph type="sldNum" sz="quarter" idx="5"/>
          </p:nvPr>
        </p:nvSpPr>
        <p:spPr/>
        <p:txBody>
          <a:bodyPr/>
          <a:lstStyle/>
          <a:p>
            <a:fld id="{D79F3A23-2D25-9F49-875A-62F7723F6F83}" type="slidenum">
              <a:rPr lang="en-US" altLang="ja-JP" smtClean="0"/>
              <a:t>16</a:t>
            </a:fld>
            <a:endParaRPr kumimoji="1" lang="ja-JP" altLang="en-US"/>
          </a:p>
        </p:txBody>
      </p:sp>
    </p:spTree>
    <p:extLst>
      <p:ext uri="{BB962C8B-B14F-4D97-AF65-F5344CB8AC3E}">
        <p14:creationId xmlns:p14="http://schemas.microsoft.com/office/powerpoint/2010/main" val="337342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9B2C-2611-A47E-8D46-6AF237DF09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77CFDF-CCFE-9F81-B144-B63F8CD161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967359-F4AA-9B27-D323-4A3F28464783}"/>
              </a:ext>
            </a:extLst>
          </p:cNvPr>
          <p:cNvSpPr>
            <a:spLocks noGrp="1"/>
          </p:cNvSpPr>
          <p:nvPr>
            <p:ph type="body" idx="1"/>
          </p:nvPr>
        </p:nvSpPr>
        <p:spPr/>
        <p:txBody>
          <a:bodyPr/>
          <a:lstStyle/>
          <a:p>
            <a:r>
              <a:rPr kumimoji="1" lang="en-US" altLang="ja-JP" dirty="0"/>
              <a:t>Topic:</a:t>
            </a:r>
            <a:r>
              <a:rPr kumimoji="1" lang="ja-JP" altLang="en-US" sz="1200" dirty="0"/>
              <a:t>エスノグラフィのウェブ上のデータ</a:t>
            </a:r>
            <a:endParaRPr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lvl="0" indent="0" algn="just">
              <a:buClr>
                <a:srgbClr val="000000"/>
              </a:buClr>
              <a:buFont typeface="Wingdings" panose="05000000000000000000" pitchFamily="2" charset="2"/>
              <a:buNone/>
            </a:pPr>
            <a:r>
              <a:rPr kumimoji="1" lang="ja-JP" altLang="en-US" b="0" dirty="0"/>
              <a:t>近年は、オンライン上のフィールドワークや、ウェブデータを用いたエスノグラフィーも出現していますので、そうした手法での研究データ管理についても紹介します。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en-US" altLang="ja-JP" b="0" dirty="0"/>
          </a:p>
          <a:p>
            <a:pPr marL="0" lvl="0" indent="0" algn="just">
              <a:buClr>
                <a:srgbClr val="000000"/>
              </a:buClr>
              <a:buFont typeface="Wingdings" panose="05000000000000000000" pitchFamily="2" charset="2"/>
              <a:buNone/>
            </a:pPr>
            <a:endParaRPr kumimoji="1" lang="en-US" altLang="ja-JP" b="0" dirty="0"/>
          </a:p>
          <a:p>
            <a:pPr marL="0" lvl="0" indent="0" algn="just">
              <a:buClr>
                <a:srgbClr val="000000"/>
              </a:buClr>
              <a:buFont typeface="Wingdings" panose="05000000000000000000" pitchFamily="2" charset="2"/>
              <a:buNone/>
            </a:pPr>
            <a:r>
              <a:rPr kumimoji="1" lang="ja-JP" altLang="en-US" b="0" dirty="0"/>
              <a:t>バーチャル・エスノグラフィーや、オンライン上のコミュニティーの参与観察については、基本的にほかの研究データ管理の方法で、対処できます。オンライン会議システムを用いたインタビューでは、画面録画や、自動のトランスクリプト生成も使用可能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endParaRPr kumimoji="1" lang="ja-JP" altLang="en-US" b="0" dirty="0"/>
          </a:p>
          <a:p>
            <a:pPr marL="0" lvl="0" indent="0" algn="just">
              <a:buClr>
                <a:srgbClr val="000000"/>
              </a:buClr>
              <a:buFont typeface="Wingdings" panose="05000000000000000000" pitchFamily="2" charset="2"/>
              <a:buNone/>
            </a:pPr>
            <a:endParaRPr kumimoji="1" lang="en-US" altLang="ja-JP" b="0" dirty="0"/>
          </a:p>
          <a:p>
            <a:pPr marL="0" lvl="0" indent="0" algn="just">
              <a:buClr>
                <a:srgbClr val="000000"/>
              </a:buClr>
              <a:buFont typeface="Wingdings" panose="05000000000000000000" pitchFamily="2" charset="2"/>
              <a:buNone/>
            </a:pPr>
            <a:r>
              <a:rPr kumimoji="1" lang="ja-JP" altLang="en-US" b="0" dirty="0"/>
              <a:t>また、ウェブ上のデータを用いた手法として、「デジタルメソッド」があります。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この手法をもちいて、ソーシャルメディアのプラットフォームから研究データを生成する際には、プラットフォーム提供元の利用規約の内容や改訂、</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プラットフォーム上のデータを抽出する外部ソフトを利用する上での</a:t>
            </a:r>
            <a:r>
              <a:rPr kumimoji="1" lang="en-US" altLang="ja-JP" b="0" dirty="0"/>
              <a:t>API</a:t>
            </a:r>
            <a:r>
              <a:rPr kumimoji="1" lang="ja-JP" altLang="en-US" b="0" dirty="0"/>
              <a:t>の改訂などに注意しましょう。</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利用規約に書いてあることに加えて、利用者にとってあなたの研究データ利用・公開が、どう受け取られるかを考えることも、研究倫理として重要です。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endParaRPr kumimoji="1" lang="ja-JP" altLang="en-US" b="0" dirty="0"/>
          </a:p>
          <a:p>
            <a:pPr marL="0" lvl="0" indent="0" algn="just">
              <a:buClr>
                <a:srgbClr val="000000"/>
              </a:buClr>
              <a:buFont typeface="Wingdings" panose="05000000000000000000" pitchFamily="2" charset="2"/>
              <a:buNone/>
            </a:pPr>
            <a:r>
              <a:rPr kumimoji="1" lang="ja-JP" altLang="en-US" b="0" dirty="0"/>
              <a:t>デジタルメソッドには、</a:t>
            </a:r>
            <a:r>
              <a:rPr kumimoji="1" lang="en-US" altLang="ja-JP" b="0" dirty="0"/>
              <a:t>URL</a:t>
            </a:r>
            <a:r>
              <a:rPr kumimoji="1" lang="ja-JP" altLang="en-US" b="0" dirty="0"/>
              <a:t>の収集とハイパーリンクのネットワークの、</a:t>
            </a:r>
            <a:r>
              <a:rPr kumimoji="1" lang="en" altLang="ja-JP" b="0" dirty="0"/>
              <a:t>D</a:t>
            </a:r>
            <a:r>
              <a:rPr lang="en" altLang="ja-JP" dirty="0"/>
              <a:t>ata Visualization</a:t>
            </a:r>
            <a:r>
              <a:rPr kumimoji="1" lang="ja-JP" altLang="en-US" b="0" dirty="0"/>
              <a:t>の手法もあります。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この手法を用いる際には、研究開始時の検索（クエリ）に使用した語と、</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その検索結果のウェブページの</a:t>
            </a:r>
            <a:r>
              <a:rPr kumimoji="1" lang="en-US" altLang="ja-JP" b="0" dirty="0"/>
              <a:t>URL</a:t>
            </a:r>
            <a:r>
              <a:rPr kumimoji="1" lang="ja-JP" altLang="en-US" b="0" dirty="0"/>
              <a:t>を</a:t>
            </a:r>
            <a:r>
              <a:rPr kumimoji="1" lang="en-US" altLang="ja-JP" b="0" dirty="0"/>
              <a:t>Excel</a:t>
            </a:r>
            <a:r>
              <a:rPr kumimoji="1" lang="ja-JP" altLang="en-US" b="0" dirty="0"/>
              <a:t>ファイルでリスト化しておくことが重要です。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b="0" dirty="0"/>
              <a:t>ネットワークグラフのファイル命名法を整理し、異なるファイル形式間の紐づけを行うことがスムーズな研究には必須になります。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just">
              <a:buClr>
                <a:srgbClr val="000000"/>
              </a:buClr>
              <a:buFont typeface="Wingdings" panose="05000000000000000000" pitchFamily="2" charset="2"/>
              <a:buNone/>
            </a:pPr>
            <a:r>
              <a:rPr kumimoji="1" lang="ja-JP" altLang="en-US" b="0" dirty="0"/>
              <a:t>近年は、オンライン上のフィールドワークや、ウェブデータを用いたエスノグラフィも出現していますので、そうした手法での研究データ管理についても紹介します。</a:t>
            </a:r>
            <a:endParaRPr kumimoji="1" lang="en-US" altLang="ja-JP" b="0" dirty="0"/>
          </a:p>
          <a:p>
            <a:pPr marL="0" lvl="0" indent="0" algn="just">
              <a:buClr>
                <a:srgbClr val="000000"/>
              </a:buClr>
              <a:buFont typeface="Wingdings" panose="05000000000000000000" pitchFamily="2" charset="2"/>
              <a:buNone/>
            </a:pPr>
            <a:endParaRPr kumimoji="1" lang="en-US" altLang="ja-JP" b="0" dirty="0"/>
          </a:p>
          <a:p>
            <a:pPr marL="0" lvl="0" indent="0" algn="just">
              <a:buClr>
                <a:srgbClr val="000000"/>
              </a:buClr>
              <a:buFont typeface="Wingdings" panose="05000000000000000000" pitchFamily="2" charset="2"/>
              <a:buNone/>
            </a:pPr>
            <a:r>
              <a:rPr kumimoji="1" lang="ja-JP" altLang="en-US" b="0" dirty="0"/>
              <a:t>バーチャル・エスノグラフィや、オンライン上のコミュニティの参与観察については、基本的に他の研究データ管理の方法で対処可能です。オンライン会議システムを用いたインタビューでは、画面録画や、自動のトランスクリプト生成も使用可能です。</a:t>
            </a:r>
          </a:p>
          <a:p>
            <a:pPr marL="0" lvl="0" indent="0" algn="just">
              <a:buClr>
                <a:srgbClr val="000000"/>
              </a:buClr>
              <a:buFont typeface="Wingdings" panose="05000000000000000000" pitchFamily="2" charset="2"/>
              <a:buNone/>
            </a:pPr>
            <a:endParaRPr kumimoji="1" lang="en-US" altLang="ja-JP" b="0" dirty="0"/>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1" lang="ja-JP" altLang="en-US" b="0" dirty="0"/>
              <a:t>ウェブ上のデータを用いた手法「デジタルメソッド」があります。この手法では、ウェブ上の既にパブリックとなっているデータを扱います。しかし、例えばソーシャルメディア上でデータが既にパブリックなものであり、研究への利用が利用規約に明記されているとしても、あなたの研究データの利用や公開が利用者にとってどう受け取られるかを考えることも研究倫理として重要です。また、プラットフォームから研究データを生成する際には、プラットフォーム提供元の利用規約の内容や改訂、プラットフォーム上のデータを抽出する外部ソフトを利用する上での</a:t>
            </a:r>
            <a:r>
              <a:rPr kumimoji="1" lang="en-US" altLang="ja-JP" b="0" dirty="0"/>
              <a:t>API</a:t>
            </a:r>
            <a:r>
              <a:rPr kumimoji="1" lang="ja-JP" altLang="en-US" b="0" dirty="0"/>
              <a:t>の改訂などに注意しましょう。例えば</a:t>
            </a:r>
            <a:r>
              <a:rPr kumimoji="1" lang="en-US" altLang="ja-JP" b="0" dirty="0"/>
              <a:t>Facebook</a:t>
            </a:r>
            <a:r>
              <a:rPr kumimoji="1" lang="ja-JP" altLang="en-US" b="0" dirty="0"/>
              <a:t>では、個人のプロフィール情報や友人ネットワークなどのハーベスティングができなくなっています。</a:t>
            </a:r>
            <a:endParaRPr kumimoji="1" lang="en-US" altLang="ja-JP" b="0" dirty="0"/>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kumimoji="1" lang="ja-JP" altLang="en-US" b="0" dirty="0"/>
              <a:t>デジタルメソッドには、</a:t>
            </a:r>
            <a:r>
              <a:rPr kumimoji="1" lang="en-US" altLang="ja-JP" b="0" dirty="0"/>
              <a:t>Internet Archive</a:t>
            </a:r>
            <a:r>
              <a:rPr kumimoji="1" lang="ja-JP" altLang="en-US" b="0" dirty="0"/>
              <a:t>からウェブページデータのスクリーンショットを取得したり、ウェブページ</a:t>
            </a:r>
            <a:r>
              <a:rPr kumimoji="1" lang="en-US" altLang="ja-JP" b="0" dirty="0"/>
              <a:t>URL</a:t>
            </a:r>
            <a:r>
              <a:rPr kumimoji="1" lang="ja-JP" altLang="en-US" b="0" dirty="0"/>
              <a:t>の収集とそのハイパーリンクのデータビジュアリゼーションの手法もあります。この手法を用いる際には、取得したスクリーンショットやウェブページの情報を自身でも体系的に管理する必要があります。研究開始時のウェブページの</a:t>
            </a:r>
            <a:r>
              <a:rPr kumimoji="1" lang="en-US" altLang="ja-JP" b="0" dirty="0"/>
              <a:t>URL</a:t>
            </a:r>
            <a:r>
              <a:rPr kumimoji="1" lang="ja-JP" altLang="en-US" b="0" dirty="0"/>
              <a:t>を</a:t>
            </a:r>
            <a:r>
              <a:rPr kumimoji="1" lang="en-US" altLang="ja-JP" b="0" dirty="0"/>
              <a:t>Excel</a:t>
            </a:r>
            <a:r>
              <a:rPr kumimoji="1" lang="ja-JP" altLang="en-US" b="0" dirty="0"/>
              <a:t>ファイルでリスト化しておくほか、ネットワークグラフのファイル命名法を整理し、異なるファイル形式間の紐づけを行うことが必須になります。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64D20FDD-3927-9270-E256-3BB0918DA81D}"/>
              </a:ext>
            </a:extLst>
          </p:cNvPr>
          <p:cNvSpPr>
            <a:spLocks noGrp="1"/>
          </p:cNvSpPr>
          <p:nvPr>
            <p:ph type="sldNum" sz="quarter" idx="5"/>
          </p:nvPr>
        </p:nvSpPr>
        <p:spPr/>
        <p:txBody>
          <a:bodyPr/>
          <a:lstStyle/>
          <a:p>
            <a:fld id="{D79F3A23-2D25-9F49-875A-62F7723F6F83}" type="slidenum">
              <a:rPr lang="en-US" altLang="ja-JP" smtClean="0"/>
              <a:t>17</a:t>
            </a:fld>
            <a:endParaRPr kumimoji="1" lang="ja-JP" altLang="en-US"/>
          </a:p>
        </p:txBody>
      </p:sp>
    </p:spTree>
    <p:extLst>
      <p:ext uri="{BB962C8B-B14F-4D97-AF65-F5344CB8AC3E}">
        <p14:creationId xmlns:p14="http://schemas.microsoft.com/office/powerpoint/2010/main" val="347305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sz="1200" dirty="0"/>
              <a:t>エスノグラフィのウェブ上のデータ</a:t>
            </a:r>
            <a:endParaRPr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rgbClr val="000000"/>
                </a:solidFill>
                <a:effectLst/>
              </a:rPr>
              <a:t>こちらは参照資料です。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r>
              <a:rPr lang="ja-JP" altLang="en-US" sz="1200" u="none" strike="noStrike" dirty="0">
                <a:solidFill>
                  <a:srgbClr val="000000"/>
                </a:solidFill>
                <a:effectLst/>
              </a:rPr>
              <a:t>こちらは参照資料です。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18</a:t>
            </a:fld>
            <a:endParaRPr kumimoji="1" lang="ja-JP" altLang="en-US"/>
          </a:p>
        </p:txBody>
      </p:sp>
    </p:spTree>
    <p:extLst>
      <p:ext uri="{BB962C8B-B14F-4D97-AF65-F5344CB8AC3E}">
        <p14:creationId xmlns:p14="http://schemas.microsoft.com/office/powerpoint/2010/main" val="190363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Topic:</a:t>
            </a:r>
            <a:r>
              <a:rPr kumimoji="1" lang="ja-JP" altLang="en-US" sz="1100" dirty="0"/>
              <a:t>フィールドワークでの研究データ管理</a:t>
            </a:r>
            <a:endParaRPr lang="en-US" altLang="ja-JP" sz="1100" dirty="0"/>
          </a:p>
          <a:p>
            <a:endParaRPr lang="en-US" altLang="ja-JP" sz="1100" u="none" strike="noStrike" dirty="0">
              <a:solidFill>
                <a:srgbClr val="000000"/>
              </a:solidFill>
              <a:effectLst/>
            </a:endParaRPr>
          </a:p>
          <a:p>
            <a:r>
              <a:rPr lang="en-US" altLang="ja-JP" sz="11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フィールドワーク中</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に取得した</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あらゆる記録</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エスノグラフィ</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ー</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の研究データになり</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えます。しかし、何でも研究データになりうる分</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情報は極めて複雑で雑多な集積となります。その中から</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「良いデータ」を作るには技術と慎重な作業が必要</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です。</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1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endPar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100" u="none" strike="noStrike" dirty="0">
                <a:solidFill>
                  <a:srgbClr val="000000"/>
                </a:solidFill>
                <a:effectLst/>
              </a:rPr>
              <a:t>```</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dirty="0"/>
          </a:p>
          <a:p>
            <a:r>
              <a:rPr lang="en-US" altLang="ja-JP" sz="11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フィールドワーク中のありとあらゆる記録</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エスノグラフィの研究データになり</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えます。しかし、何でも研究データになりうる分</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情報は極めて複雑で雑多な集積となります。その中から</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「良いデータ」を作るには技術と慎重な作業が必要</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です</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［リチャーズ </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2009</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67</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u="none" strike="noStrike" dirty="0">
                <a:solidFill>
                  <a:srgbClr val="000000"/>
                </a:solidFill>
                <a:effectLst/>
              </a:rPr>
              <a:t>```</a:t>
            </a:r>
            <a:endParaRPr kumimoji="1" lang="en-US" altLang="ja-JP" sz="1100" dirty="0"/>
          </a:p>
          <a:p>
            <a:pPr marL="0" lvl="0" indent="0" algn="l">
              <a:buFont typeface="Wingdings" panose="05000000000000000000" pitchFamily="2" charset="2"/>
              <a:buNone/>
            </a:pPr>
            <a:endPar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en-US" altLang="ja-JP" sz="1800" dirty="0">
              <a:effectLst/>
              <a:ea typeface="UD デジタル 教科書体 NK-R"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2</a:t>
            </a:fld>
            <a:endParaRPr kumimoji="1" lang="ja-JP" altLang="en-US"/>
          </a:p>
        </p:txBody>
      </p:sp>
    </p:spTree>
    <p:extLst>
      <p:ext uri="{BB962C8B-B14F-4D97-AF65-F5344CB8AC3E}">
        <p14:creationId xmlns:p14="http://schemas.microsoft.com/office/powerpoint/2010/main" val="65133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0A50-7428-FD00-552F-B22D5C9E46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638B8D-D9D4-479E-1934-B70CF6A5E5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7BF460-1CF9-1056-5024-4EBA91186834}"/>
              </a:ext>
            </a:extLst>
          </p:cNvPr>
          <p:cNvSpPr>
            <a:spLocks noGrp="1"/>
          </p:cNvSpPr>
          <p:nvPr>
            <p:ph type="body" idx="1"/>
          </p:nvPr>
        </p:nvSpPr>
        <p:spPr/>
        <p:txBody>
          <a:bodyPr/>
          <a:lstStyle/>
          <a:p>
            <a:r>
              <a:rPr kumimoji="1" lang="en-US" altLang="ja-JP" sz="1100" dirty="0"/>
              <a:t>Topic:</a:t>
            </a:r>
            <a:r>
              <a:rPr kumimoji="1" lang="ja-JP" altLang="en-US" sz="1100" dirty="0"/>
              <a:t>フィールドワークでの研究データ管理</a:t>
            </a:r>
            <a:endParaRPr lang="en-US" altLang="ja-JP" sz="1100" dirty="0"/>
          </a:p>
          <a:p>
            <a:endParaRPr lang="en-US" altLang="ja-JP" sz="1100" u="none" strike="noStrike" dirty="0">
              <a:solidFill>
                <a:srgbClr val="000000"/>
              </a:solidFill>
              <a:effectLst/>
            </a:endParaRPr>
          </a:p>
          <a:p>
            <a:r>
              <a:rPr lang="en-US" altLang="ja-JP" sz="11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dirty="0"/>
              <a:t>研究データの量は、修士論文、博士論文のための、数ヶ月から</a:t>
            </a:r>
            <a:r>
              <a:rPr lang="en-US" altLang="ja-JP" sz="1100" dirty="0"/>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２年間</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)[kana:"</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イチ</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ニ</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ネ</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ンカン</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のフィールドワークだけでも膨大</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になります。</a:t>
            </a:r>
            <a:r>
              <a:rPr lang="en-US" altLang="ja-JP" sz="11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そのうえ研究データのバリエーションも様々です。例えば、</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何百</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にち</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分のフィールドノーツ、数百</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から数千</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枚</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にのぼる</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写真</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何時間にもわたるインタビュー録音</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や映像と、</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そのトランスクリプト</a:t>
            </a:r>
            <a:r>
              <a:rPr lang="en-US" altLang="ja-JP" sz="11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、収集した文書などの資料</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などなど。さら</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文献データ、分析ノートなど</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も</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加わ</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ります</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1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このように膨大なデータの量、バリエーションを考えると、</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計画的</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な管理が</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できなければ</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後で</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大きな問題となることが分かると思います。そのため、フィールドワークの前に、エスノグラフィーの研究データ管理の方法を、身に着けなくてはいけません。</a:t>
            </a:r>
            <a:r>
              <a:rPr lang="en-US" altLang="ja-JP" sz="1100" u="none" strike="noStrike" dirty="0">
                <a:solidFill>
                  <a:srgbClr val="000000"/>
                </a:solidFill>
                <a:effectLst/>
              </a:rPr>
              <a:t>```</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dirty="0"/>
          </a:p>
          <a:p>
            <a:r>
              <a:rPr lang="en-US" altLang="ja-JP" sz="11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dirty="0"/>
              <a:t>研究データの量は、修士論文、博士論文のための数ヶ月ないし</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１〜２年間のフィールドワークだけでも膨大</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になります。そのうえ研究データのバリエーションも様々になります［講義</a:t>
            </a:r>
            <a:r>
              <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］。例えば、</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何百日分かのフィールドノーツ、数百</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、数千</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枚の写真</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何時間にもわたるインタビュー録音</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や映像</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、そのトランスクリプト、収集した文書などの資料</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などなどがあります。さら</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文献データ、分析ノートなどが加わ</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ります</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。計画的な管理ができなければ後で</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大きな問題となることが分かると思います。フィールドワークの前に、エスノグラフィの研究データ管理の方法を身に着けておく必要があります。</a:t>
            </a:r>
            <a:endPar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u="none" strike="noStrike" dirty="0">
                <a:solidFill>
                  <a:srgbClr val="000000"/>
                </a:solidFill>
                <a:effectLst/>
              </a:rPr>
              <a:t>```</a:t>
            </a:r>
            <a:endParaRPr kumimoji="1" lang="en-US" altLang="ja-JP" sz="1100" dirty="0"/>
          </a:p>
          <a:p>
            <a:pPr marL="0" lvl="0" indent="0" algn="l">
              <a:buFont typeface="Wingdings" panose="05000000000000000000" pitchFamily="2" charset="2"/>
              <a:buNone/>
            </a:pPr>
            <a:endPar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en-US" altLang="ja-JP" sz="1800" dirty="0">
              <a:effectLst/>
              <a:ea typeface="UD デジタル 教科書体 NK-R"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96BB1430-2BB3-273F-5E80-E7889CC53F9C}"/>
              </a:ext>
            </a:extLst>
          </p:cNvPr>
          <p:cNvSpPr>
            <a:spLocks noGrp="1"/>
          </p:cNvSpPr>
          <p:nvPr>
            <p:ph type="sldNum" sz="quarter" idx="5"/>
          </p:nvPr>
        </p:nvSpPr>
        <p:spPr/>
        <p:txBody>
          <a:bodyPr/>
          <a:lstStyle/>
          <a:p>
            <a:fld id="{D79F3A23-2D25-9F49-875A-62F7723F6F83}" type="slidenum">
              <a:rPr lang="en-US" altLang="ja-JP" smtClean="0"/>
              <a:t>3</a:t>
            </a:fld>
            <a:endParaRPr kumimoji="1" lang="ja-JP" altLang="en-US"/>
          </a:p>
        </p:txBody>
      </p:sp>
    </p:spTree>
    <p:extLst>
      <p:ext uri="{BB962C8B-B14F-4D97-AF65-F5344CB8AC3E}">
        <p14:creationId xmlns:p14="http://schemas.microsoft.com/office/powerpoint/2010/main" val="217393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0A80-820C-AB68-A310-B3667D0EDA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D464E9-B5D7-3196-2855-714BFB2C06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73B376-99A1-2D5F-49BA-B6EF6B863B8E}"/>
              </a:ext>
            </a:extLst>
          </p:cNvPr>
          <p:cNvSpPr>
            <a:spLocks noGrp="1"/>
          </p:cNvSpPr>
          <p:nvPr>
            <p:ph type="body" idx="1"/>
          </p:nvPr>
        </p:nvSpPr>
        <p:spPr/>
        <p:txBody>
          <a:bodyPr/>
          <a:lstStyle/>
          <a:p>
            <a:r>
              <a:rPr kumimoji="1" lang="en-US" altLang="ja-JP" sz="1200" dirty="0"/>
              <a:t>Topic:</a:t>
            </a:r>
            <a:r>
              <a:rPr kumimoji="1" lang="ja-JP" altLang="en-US" sz="1800" dirty="0"/>
              <a:t>フィールドワークでの研究データ管理</a:t>
            </a:r>
            <a:endParaRPr lang="en-US" altLang="ja-JP" sz="1800" dirty="0"/>
          </a:p>
          <a:p>
            <a:endParaRPr lang="en-US" altLang="ja-JP" sz="1800" u="none" strike="noStrike" dirty="0">
              <a:solidFill>
                <a:srgbClr val="000000"/>
              </a:solidFill>
              <a:effectLst/>
            </a:endParaRPr>
          </a:p>
          <a:p>
            <a:r>
              <a:rPr lang="en-US" altLang="ja-JP" sz="1800" u="none" strike="noStrike" dirty="0">
                <a:solidFill>
                  <a:srgbClr val="000000"/>
                </a:solidFill>
                <a:effectLst/>
              </a:rPr>
              <a:t>```text</a:t>
            </a:r>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だし前提として、フィールドワークでの研究データは、それぞれの調査地や調査協力者の特徴に合わせて、それに適したデータ管理方法を模索する必要があります。ですので、適していない研究データ管理方法を、無理に当てはめないことも重要です。</a:t>
            </a:r>
            <a:endParaRPr lang="en-US"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800" u="none" strike="noStrike" dirty="0">
                <a:solidFill>
                  <a:srgbClr val="000000"/>
                </a:solidFill>
                <a:effectLst/>
              </a:rPr>
              <a:t>```</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p>
          <a:p>
            <a:r>
              <a:rPr lang="en-US" altLang="ja-JP" sz="1800" u="none" strike="noStrike" dirty="0">
                <a:solidFill>
                  <a:srgbClr val="000000"/>
                </a:solidFill>
                <a:effectLst/>
              </a:rPr>
              <a:t>```description</a:t>
            </a:r>
          </a:p>
          <a:p>
            <a:pPr marL="0" marR="0" lvl="0" indent="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だし前提として、フィールドワークでの研究データは、それぞれの調査地や調査協力者の特徴に合わせて、それに適したデータ管理方法を模索する必要があります。適していない研究データ管理方法を無理に当てはめないことも重要です。</a:t>
            </a:r>
            <a:endParaRPr lang="en-US"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u="none" strike="noStrike" dirty="0">
                <a:solidFill>
                  <a:srgbClr val="000000"/>
                </a:solidFill>
                <a:effectLst/>
              </a:rPr>
              <a:t>```</a:t>
            </a:r>
            <a:endParaRPr kumimoji="1" lang="en-US" altLang="ja-JP" sz="1200" dirty="0"/>
          </a:p>
          <a:p>
            <a:endParaRPr lang="en-US" altLang="ja-JP" sz="1800" u="none" strike="noStrike" dirty="0">
              <a:solidFill>
                <a:srgbClr val="000000"/>
              </a:solidFill>
              <a:effectLst/>
            </a:endParaRPr>
          </a:p>
          <a:p>
            <a:pPr marL="0" lvl="0" indent="0" algn="just">
              <a:buClr>
                <a:srgbClr val="000000"/>
              </a:buClr>
              <a:buFont typeface="Wingdings" panose="05000000000000000000" pitchFamily="2" charset="2"/>
              <a:buNone/>
            </a:pPr>
            <a:endParaRPr kumimoji="1" lang="ja-JP" altLang="en-US" b="1" dirty="0"/>
          </a:p>
        </p:txBody>
      </p:sp>
      <p:sp>
        <p:nvSpPr>
          <p:cNvPr id="4" name="スライド番号プレースホルダー 3">
            <a:extLst>
              <a:ext uri="{FF2B5EF4-FFF2-40B4-BE49-F238E27FC236}">
                <a16:creationId xmlns:a16="http://schemas.microsoft.com/office/drawing/2014/main" id="{D1945107-E918-5636-4A72-ECB040DC6083}"/>
              </a:ext>
            </a:extLst>
          </p:cNvPr>
          <p:cNvSpPr>
            <a:spLocks noGrp="1"/>
          </p:cNvSpPr>
          <p:nvPr>
            <p:ph type="sldNum" sz="quarter" idx="5"/>
          </p:nvPr>
        </p:nvSpPr>
        <p:spPr/>
        <p:txBody>
          <a:bodyPr/>
          <a:lstStyle/>
          <a:p>
            <a:fld id="{D79F3A23-2D25-9F49-875A-62F7723F6F83}" type="slidenum">
              <a:rPr lang="en-US" altLang="ja-JP" smtClean="0"/>
              <a:t>4</a:t>
            </a:fld>
            <a:endParaRPr kumimoji="1" lang="ja-JP" altLang="en-US"/>
          </a:p>
        </p:txBody>
      </p:sp>
    </p:spTree>
    <p:extLst>
      <p:ext uri="{BB962C8B-B14F-4D97-AF65-F5344CB8AC3E}">
        <p14:creationId xmlns:p14="http://schemas.microsoft.com/office/powerpoint/2010/main" val="139342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sz="1200" dirty="0"/>
              <a:t>エスノグラフィのフィールドノーツ</a:t>
            </a:r>
            <a:endParaRPr lang="en-US" altLang="ja-JP" sz="1200" u="none" strike="noStrike" dirty="0">
              <a:solidFill>
                <a:srgbClr val="000000"/>
              </a:solidFill>
              <a:effectLst/>
            </a:endParaRPr>
          </a:p>
          <a:p>
            <a:r>
              <a:rPr lang="en-US" altLang="ja-JP" sz="1200" u="none" strike="noStrike" dirty="0">
                <a:solidFill>
                  <a:srgbClr val="000000"/>
                </a:solidFill>
                <a:effectLst/>
              </a:rPr>
              <a:t>```text</a:t>
            </a:r>
            <a:endParaRPr kumimoji="1" lang="en-US" altLang="ja-JP" dirty="0"/>
          </a:p>
          <a:p>
            <a:pPr marL="0" lvl="0" indent="0" algn="l">
              <a:buNone/>
            </a:pPr>
            <a:r>
              <a:rPr kumimoji="1" lang="ja-JP" altLang="en-US" dirty="0"/>
              <a:t>まずはフィールドノーツです。エスノグラフィーのフィールドノーツには、大きく２種類があります。</a:t>
            </a:r>
            <a:endParaRPr kumimoji="1" lang="en-US" altLang="ja-JP" dirty="0"/>
          </a:p>
          <a:p>
            <a:pPr marL="0" lvl="0" indent="0" algn="l">
              <a:buNone/>
            </a:pPr>
            <a:r>
              <a:rPr kumimoji="1" lang="ja-JP" altLang="en-US" dirty="0"/>
              <a:t>１つめには「速記メモ」があり、</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dirty="0"/>
              <a:t>これは</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実際の観察時に現場でとられた</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短縮</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した</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記録</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メモ</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のことです。</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小さなノートに手書き</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で残される、アナログなデータです。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en-US" altLang="ja-JP" dirty="0"/>
          </a:p>
          <a:p>
            <a:r>
              <a:rPr kumimoji="1" lang="ja-JP" altLang="en-US" dirty="0"/>
              <a:t>そして２つめが「清書版フィールドノーツ」です。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dirty="0"/>
              <a:t>これは</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速記メモをもと</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にパソコン上で作成される、デジタルなデータです。</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endParaRPr kumimoji="1" lang="en-US" altLang="ja-JP" dirty="0"/>
          </a:p>
          <a:p>
            <a:pPr marL="0" lvl="0" indent="0" algn="l">
              <a:buNone/>
            </a:pPr>
            <a:r>
              <a:rPr kumimoji="1" lang="ja-JP" altLang="en-US" dirty="0"/>
              <a:t>まずはフィールドノーツです。エスノグラフィのフィールドノーツには大きく２種類があります。</a:t>
            </a:r>
            <a:endParaRPr kumimoji="1" lang="en-US" altLang="ja-JP" dirty="0"/>
          </a:p>
          <a:p>
            <a:pPr marL="0" lvl="0" indent="0" algn="l">
              <a:buNone/>
            </a:pPr>
            <a:r>
              <a:rPr kumimoji="1" lang="ja-JP" altLang="en-US" dirty="0"/>
              <a:t>１つめには「速記メモ」があり、</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実際の観察時に現場でとられた短縮</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した</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記録</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メモ</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のことです。</a:t>
            </a:r>
            <a:r>
              <a:rPr lang="ja-JP" alt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小さなノートに手書き</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で残される、アナログなデータです。</a:t>
            </a:r>
            <a:endParaRPr kumimoji="1" lang="en-US" altLang="ja-JP" dirty="0"/>
          </a:p>
          <a:p>
            <a:r>
              <a:rPr kumimoji="1" lang="ja-JP" altLang="en-US" dirty="0"/>
              <a:t>そして２つめが「清書版フィールドノーツ」です。これは</a:t>
            </a: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速記メモをもと</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にパソコン上で作成される、デジタルなデータです。</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5</a:t>
            </a:fld>
            <a:endParaRPr kumimoji="1" lang="ja-JP" altLang="en-US"/>
          </a:p>
        </p:txBody>
      </p:sp>
    </p:spTree>
    <p:extLst>
      <p:ext uri="{BB962C8B-B14F-4D97-AF65-F5344CB8AC3E}">
        <p14:creationId xmlns:p14="http://schemas.microsoft.com/office/powerpoint/2010/main" val="128370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A20C2-02E7-7DCE-17CF-CDD7FFAD68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F2CDE2-33D8-2592-5729-B14B8A69F6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010AA1-BE8B-16AE-0B62-A96B0379169E}"/>
              </a:ext>
            </a:extLst>
          </p:cNvPr>
          <p:cNvSpPr>
            <a:spLocks noGrp="1"/>
          </p:cNvSpPr>
          <p:nvPr>
            <p:ph type="body" idx="1"/>
          </p:nvPr>
        </p:nvSpPr>
        <p:spPr/>
        <p:txBody>
          <a:bodyPr/>
          <a:lstStyle/>
          <a:p>
            <a:r>
              <a:rPr kumimoji="1" lang="en-US" altLang="ja-JP" dirty="0"/>
              <a:t>Topic:</a:t>
            </a:r>
            <a:r>
              <a:rPr kumimoji="1" lang="ja-JP" altLang="en-US" sz="1200" dirty="0"/>
              <a:t>エスノグラフィのフィールドノーツ</a:t>
            </a:r>
            <a:endParaRPr kumimoji="1"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r>
              <a:rPr lang="ja-JP" altLang="en-US" dirty="0"/>
              <a:t>速記メモのフィールドノーツ管理では、記録しているノートの日付や調査場所等の</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インデックスを作成しておく必要があります。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インデックスは、ノートの表紙などにわかりやすく書いておき、</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EXCEL</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などで</a:t>
            </a:r>
            <a:r>
              <a:rPr lang="ja-JP" altLang="en-US" sz="1000" kern="100" dirty="0">
                <a:solidFill>
                  <a:srgbClr val="333333"/>
                </a:solidFill>
                <a:effectLst/>
                <a:latin typeface="ＭＳ Ｐゴシック" panose="020B0600070205080204" pitchFamily="34" charset="-128"/>
                <a:ea typeface="Meiryo UI" panose="020B0604030504040204" pitchFamily="34" charset="-128"/>
                <a:cs typeface="Times New Roman" panose="02020603050405020304" pitchFamily="18" charset="0"/>
              </a:rPr>
              <a:t>票</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にして、</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相互参照</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)[kana:"</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ソウ</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ゴ</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ンショウ</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しやすくするとよいでしょう。</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保管の期間に関しては、人間科学研究科の、社会学人間学系の研究倫理規定では、研究終了</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後５年間と定められており、通常その期間の経過後、さらに５年間、</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保管</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します。また国内では全分野において</a:t>
            </a:r>
            <a:r>
              <a:rPr lang="en-US"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年間、</a:t>
            </a:r>
            <a:r>
              <a:rPr lang="en-US"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保存することが一般的です</a:t>
            </a:r>
            <a:r>
              <a:rPr lang="en-US"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速記メモに限らず、エスノグラフィーの研究データの場合は、そもそも破棄しないことも多いです。そのため、</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適切な保管場所も計画しておくことが大切です。</a:t>
            </a:r>
            <a:endParaRPr lang="en-US"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r>
              <a:rPr lang="ja-JP" altLang="en-US" dirty="0"/>
              <a:t>速記メモのフィールドノーツ管理では、記録しているノートの日付や調査場所等の</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インデックスを作成しておく必要があります。インデックスは、ノートの表紙などにわかりやすく書いておき、</a:t>
            </a:r>
            <a:r>
              <a:rPr lang="en-US" altLang="ja-JP"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EXCEL</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などで表にして相互参照しやすくするとよいでしょう。保管の期間に関しては、人間科学研究科の社会学人間学系の研究倫理規定では、研究終了</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後５年間と定められ、その期間の経過後さらに５年間保管することが一般的です。また国内では全分野において</a:t>
            </a:r>
            <a:r>
              <a:rPr lang="en-US"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lang="ja-JP" altLang="en-US"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年間保存することが一般的です。速記メモに限らず、エスノグラフィの研究データの場合は、そもそも破棄しないことも多いです。そのため、</a:t>
            </a:r>
            <a:r>
              <a:rPr lang="ja-JP" altLang="en-US" sz="1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適切な保管場所も計画しておくことが大切です。</a:t>
            </a:r>
            <a:endParaRPr lang="en-US" altLang="ja-JP" sz="1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a:p>
            <a:endParaRPr kumimoji="1" lang="ja-JP" altLang="en-US" dirty="0"/>
          </a:p>
        </p:txBody>
      </p:sp>
      <p:sp>
        <p:nvSpPr>
          <p:cNvPr id="4" name="スライド番号プレースホルダー 3">
            <a:extLst>
              <a:ext uri="{FF2B5EF4-FFF2-40B4-BE49-F238E27FC236}">
                <a16:creationId xmlns:a16="http://schemas.microsoft.com/office/drawing/2014/main" id="{A826E803-8E20-E740-6A83-11E2064AD1C5}"/>
              </a:ext>
            </a:extLst>
          </p:cNvPr>
          <p:cNvSpPr>
            <a:spLocks noGrp="1"/>
          </p:cNvSpPr>
          <p:nvPr>
            <p:ph type="sldNum" sz="quarter" idx="5"/>
          </p:nvPr>
        </p:nvSpPr>
        <p:spPr/>
        <p:txBody>
          <a:bodyPr/>
          <a:lstStyle/>
          <a:p>
            <a:fld id="{D79F3A23-2D25-9F49-875A-62F7723F6F83}" type="slidenum">
              <a:rPr lang="en-US" altLang="ja-JP" smtClean="0"/>
              <a:t>6</a:t>
            </a:fld>
            <a:endParaRPr kumimoji="1" lang="ja-JP" altLang="en-US"/>
          </a:p>
        </p:txBody>
      </p:sp>
    </p:spTree>
    <p:extLst>
      <p:ext uri="{BB962C8B-B14F-4D97-AF65-F5344CB8AC3E}">
        <p14:creationId xmlns:p14="http://schemas.microsoft.com/office/powerpoint/2010/main" val="138534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CAD60-07E1-5A18-BB1A-5063EB8B56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76F653-5C6E-D706-56E7-93261DB527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4877F2-917B-D7C2-2BB6-B98F0845C378}"/>
              </a:ext>
            </a:extLst>
          </p:cNvPr>
          <p:cNvSpPr>
            <a:spLocks noGrp="1"/>
          </p:cNvSpPr>
          <p:nvPr>
            <p:ph type="body" idx="1"/>
          </p:nvPr>
        </p:nvSpPr>
        <p:spPr/>
        <p:txBody>
          <a:bodyPr/>
          <a:lstStyle/>
          <a:p>
            <a:r>
              <a:rPr kumimoji="1" lang="en-US" altLang="ja-JP" sz="1800" dirty="0"/>
              <a:t>Topic:</a:t>
            </a:r>
            <a:r>
              <a:rPr kumimoji="1" lang="ja-JP" altLang="en-US" sz="2800" dirty="0"/>
              <a:t>エスノグラフィのフィールドノーツ</a:t>
            </a:r>
            <a:endParaRPr lang="en-US" altLang="ja-JP" sz="2800" dirty="0"/>
          </a:p>
          <a:p>
            <a:endParaRPr lang="en-US" altLang="ja-JP" sz="2800" u="none" strike="noStrike" dirty="0">
              <a:solidFill>
                <a:srgbClr val="000000"/>
              </a:solidFill>
              <a:effectLst/>
            </a:endParaRPr>
          </a:p>
          <a:p>
            <a:r>
              <a:rPr lang="en-US" altLang="ja-JP" sz="2800" u="none" strike="noStrike" dirty="0">
                <a:solidFill>
                  <a:srgbClr val="000000"/>
                </a:solidFill>
                <a:effectLst/>
              </a:rPr>
              <a:t>```text</a:t>
            </a:r>
            <a:endPar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endParaRPr>
          </a:p>
          <a:p>
            <a:pPr marL="0" lvl="0" indent="0" algn="l">
              <a:buClr>
                <a:srgbClr val="000000"/>
              </a:buClr>
              <a:buFont typeface="Wingdings" panose="05000000000000000000" pitchFamily="2" charset="2"/>
              <a:buNone/>
            </a:pP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清書版のフィールドノーツを記録し、管理するには、まずテンプレートを用意するとよいでしょう。</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 </a:t>
            </a:r>
            <a:endPar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endParaRPr>
          </a:p>
          <a:p>
            <a:pPr marL="0" lvl="0" indent="0" algn="l">
              <a:buClr>
                <a:srgbClr val="000000"/>
              </a:buClr>
              <a:buFont typeface="Wingdings" panose="05000000000000000000" pitchFamily="2" charset="2"/>
              <a:buNone/>
            </a:pP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現在ではパソコン上</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で作成</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・管理することが一般的です。</a:t>
            </a:r>
            <a:r>
              <a:rPr lang="en-US" altLang="ja-JP" sz="1800" dirty="0">
                <a:effectLst/>
                <a:latin typeface="Meiryo UI" panose="020B0604030504040204" pitchFamily="34" charset="-128"/>
                <a:ea typeface="ＭＳ Ｐゴシック" panose="020B0600070205080204" pitchFamily="34" charset="-128"/>
                <a:cs typeface="ＭＳ Ｐゴシック" panose="020B0600070205080204" pitchFamily="34" charset="-128"/>
              </a:rPr>
              <a:t> </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 </a:t>
            </a:r>
            <a:r>
              <a:rPr lang="en-US" altLang="ja-JP" sz="1800" dirty="0">
                <a:solidFill>
                  <a:srgbClr val="333333"/>
                </a:solidFill>
                <a:effectLst/>
                <a:latin typeface="Meiryo UI" panose="020B0604030504040204" pitchFamily="34" charset="-128"/>
                <a:ea typeface="ＭＳ Ｐゴシック" panose="020B0600070205080204" pitchFamily="34" charset="-128"/>
                <a:cs typeface="ＭＳ Ｐゴシック" panose="020B0600070205080204" pitchFamily="34" charset="-128"/>
              </a:rPr>
              <a:t>(</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本</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)[kana:"</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ホン</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教材</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では機密性の観点から、</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本</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学</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)[kana:"</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ホ</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ンガク</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契約の「 </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(Microsoft 365)[kana:"</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マイ</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ク</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ロ</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ソ</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フト サン</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ロ</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クゴ</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」で利用可能な「</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Word)[kana:"</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ード</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Times New Roman" panose="02020603050405020304" pitchFamily="18" charset="0"/>
              </a:rPr>
              <a:t>を</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使用</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し、</a:t>
            </a:r>
            <a:r>
              <a:rPr lang="en-US" altLang="ja-JP" sz="1800" dirty="0">
                <a:solidFill>
                  <a:srgbClr val="333333"/>
                </a:solidFill>
                <a:effectLst/>
                <a:latin typeface="Meiryo UI" panose="020B0604030504040204" pitchFamily="34" charset="-128"/>
                <a:ea typeface="ＭＳ Ｐゴシック" panose="020B0600070205080204" pitchFamily="34" charset="-128"/>
                <a:cs typeface="ＭＳ Ｐゴシック" panose="020B0600070205080204" pitchFamily="34" charset="-128"/>
              </a:rPr>
              <a:t>(</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本</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)[kana:"</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ホン</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学の</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上</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に保存することを</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推奨</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します。</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個人契約の</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クラウド</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)[kana:"</a:t>
            </a:r>
            <a:r>
              <a:rPr lang="ja-JP" altLang="en-US"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クラ</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en-US"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ウ</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en-US"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ド</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の利用や、</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Note Taking </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アプリの使用時は、データの取り扱われ方に注意する</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必要があります。</a:t>
            </a:r>
            <a:r>
              <a:rPr lang="en-US" altLang="ja-JP" sz="1800" dirty="0">
                <a:effectLst/>
                <a:latin typeface="Meiryo UI" panose="020B0604030504040204" pitchFamily="34" charset="-128"/>
                <a:ea typeface="ＭＳ Ｐゴシック" panose="020B0600070205080204" pitchFamily="34" charset="-128"/>
                <a:cs typeface="ＭＳ Ｐゴシック" panose="020B0600070205080204" pitchFamily="34" charset="-128"/>
              </a:rPr>
              <a:t> </a:t>
            </a:r>
            <a:r>
              <a:rPr lang="en-US" altLang="ja-JP" sz="1800" dirty="0">
                <a:solidFill>
                  <a:srgbClr val="333333"/>
                </a:solidFill>
                <a:effectLst/>
                <a:latin typeface="Meiryo UI" panose="020B0604030504040204" pitchFamily="34" charset="-128"/>
                <a:ea typeface="ＭＳ Ｐゴシック" panose="020B0600070205080204" pitchFamily="34" charset="-128"/>
                <a:cs typeface="ＭＳ Ｐゴシック" panose="020B0600070205080204" pitchFamily="34" charset="-128"/>
              </a:rPr>
              <a:t>(</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本</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)[kana:"</a:t>
            </a:r>
            <a:r>
              <a:rPr lang="ja-JP"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ホン</a:t>
            </a:r>
            <a:r>
              <a:rPr lang="en-US" altLang="ja-JP" sz="18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教材</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では</a:t>
            </a:r>
            <a:r>
              <a:rPr lang="ja-JP" altLang="ja-JP" sz="1800" u="none"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推奨し</a:t>
            </a:r>
            <a:r>
              <a:rPr lang="ja-JP" altLang="en-US" sz="1800" u="none"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ません。</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br>
              <a:rPr lang="en-US" altLang="ja-JP" sz="1800" u="none"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b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テンプレートファイル</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には、</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zero_</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フィールドノーツのテンプレート</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のような見つけやすいファイル名をつけて作成しましょう。</a:t>
            </a:r>
            <a:b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en-US" altLang="ja-JP" sz="2800" u="none" strike="noStrike" dirty="0">
                <a:solidFill>
                  <a:srgbClr val="000000"/>
                </a:solidFill>
                <a:effectLst/>
              </a:rPr>
              <a:t>```</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800" dirty="0"/>
          </a:p>
          <a:p>
            <a:r>
              <a:rPr lang="en-US" altLang="ja-JP" sz="2800" u="none" strike="noStrike" dirty="0">
                <a:solidFill>
                  <a:srgbClr val="000000"/>
                </a:solidFill>
                <a:effectLst/>
              </a:rPr>
              <a:t>```description</a:t>
            </a:r>
            <a:endPar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endParaRPr>
          </a:p>
          <a:p>
            <a:pPr marL="0" lvl="0" indent="0" algn="l">
              <a:buClr>
                <a:srgbClr val="000000"/>
              </a:buClr>
              <a:buFont typeface="Wingdings" panose="05000000000000000000" pitchFamily="2" charset="2"/>
              <a:buNone/>
            </a:pP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清書版のフィールドノーツを記録し、管理するには、まずテンプレートを用意するとよいでしょう。</a:t>
            </a:r>
            <a:endPar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endParaRPr>
          </a:p>
          <a:p>
            <a:pPr marL="0" lvl="0" indent="0" algn="l">
              <a:buClr>
                <a:srgbClr val="000000"/>
              </a:buClr>
              <a:buFont typeface="Wingdings" panose="05000000000000000000" pitchFamily="2" charset="2"/>
              <a:buNone/>
            </a:pP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現在ではパソコン上</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で作成</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・管理することが一般的です。</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本教材</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では機密性の観点から、本学契約の</a:t>
            </a:r>
            <a:r>
              <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Microsoft365</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で利用可能な</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Word</a:t>
            </a:r>
            <a:r>
              <a:rPr lang="ja-JP" altLang="en-US" sz="1800" kern="100" dirty="0">
                <a:effectLst/>
                <a:latin typeface="Cambria Math" panose="02040503050406030204" pitchFamily="18" charset="0"/>
                <a:ea typeface="UD デジタル 教科書体 NK-R" panose="02020400000000000000" pitchFamily="18" charset="-128"/>
                <a:cs typeface="Times New Roman" panose="02020603050405020304" pitchFamily="18" charset="0"/>
              </a:rPr>
              <a:t>を</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使用</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し、本学の</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上</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に保存することを</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推奨</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します。個人契約の</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クラウド</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の利用や、</a:t>
            </a:r>
            <a:r>
              <a:rPr lang="ja-JP"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ノートテイキングアプリの使用時は、データの取り扱われ方に注意する</a:t>
            </a:r>
            <a:r>
              <a:rPr lang="ja-JP" altLang="en-US"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必要があります。本教材では</a:t>
            </a:r>
            <a:r>
              <a:rPr lang="ja-JP" altLang="ja-JP" sz="1800" u="none"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推奨し</a:t>
            </a:r>
            <a:r>
              <a:rPr lang="ja-JP" altLang="en-US" sz="1800" u="none"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ません。</a:t>
            </a:r>
            <a:br>
              <a:rPr lang="en-US" altLang="ja-JP" sz="1800" u="none"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b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テンプレートファイル</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には、</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0_</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フィールドノーツのテンプレート</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.do</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ｔ</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x</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」のような見つけやすいファイル名をつけて作成しましょう。</a:t>
            </a:r>
            <a:b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en-US" altLang="ja-JP" sz="2800" u="none" strike="noStrike" dirty="0">
                <a:solidFill>
                  <a:srgbClr val="000000"/>
                </a:solidFill>
                <a:effectLst/>
              </a:rPr>
              <a:t>```</a:t>
            </a:r>
            <a:endParaRPr kumimoji="1" lang="en-US" altLang="ja-JP" sz="1800" dirty="0"/>
          </a:p>
          <a:p>
            <a:endParaRPr lang="en-US" altLang="ja-JP" sz="28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104AEAB3-1A4D-80BD-62BD-B1FB857B2717}"/>
              </a:ext>
            </a:extLst>
          </p:cNvPr>
          <p:cNvSpPr>
            <a:spLocks noGrp="1"/>
          </p:cNvSpPr>
          <p:nvPr>
            <p:ph type="sldNum" sz="quarter" idx="5"/>
          </p:nvPr>
        </p:nvSpPr>
        <p:spPr/>
        <p:txBody>
          <a:bodyPr/>
          <a:lstStyle/>
          <a:p>
            <a:fld id="{D79F3A23-2D25-9F49-875A-62F7723F6F83}" type="slidenum">
              <a:rPr lang="en-US" altLang="ja-JP" smtClean="0"/>
              <a:t>7</a:t>
            </a:fld>
            <a:endParaRPr kumimoji="1" lang="ja-JP" altLang="en-US"/>
          </a:p>
        </p:txBody>
      </p:sp>
    </p:spTree>
    <p:extLst>
      <p:ext uri="{BB962C8B-B14F-4D97-AF65-F5344CB8AC3E}">
        <p14:creationId xmlns:p14="http://schemas.microsoft.com/office/powerpoint/2010/main" val="411266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B509-B2F7-48E7-1A04-7394F95F22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4F4263-1096-4DC3-758B-DB01013608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C09148-6914-17B5-429E-DDB016B26B61}"/>
              </a:ext>
            </a:extLst>
          </p:cNvPr>
          <p:cNvSpPr>
            <a:spLocks noGrp="1"/>
          </p:cNvSpPr>
          <p:nvPr>
            <p:ph type="body" idx="1"/>
          </p:nvPr>
        </p:nvSpPr>
        <p:spPr/>
        <p:txBody>
          <a:bodyPr/>
          <a:lstStyle/>
          <a:p>
            <a:r>
              <a:rPr kumimoji="1" lang="en-US" altLang="ja-JP" sz="1800" dirty="0"/>
              <a:t>Topic:</a:t>
            </a:r>
            <a:r>
              <a:rPr kumimoji="1" lang="ja-JP" altLang="en-US" sz="2800" dirty="0"/>
              <a:t>エスノグラフィのフィールドノーツ</a:t>
            </a:r>
            <a:endParaRPr lang="en-US" altLang="ja-JP" sz="2800" dirty="0"/>
          </a:p>
          <a:p>
            <a:endParaRPr lang="en-US" altLang="ja-JP" sz="2800" u="none" strike="noStrike" dirty="0">
              <a:solidFill>
                <a:srgbClr val="000000"/>
              </a:solidFill>
              <a:effectLst/>
            </a:endParaRPr>
          </a:p>
          <a:p>
            <a:r>
              <a:rPr lang="en-US" altLang="ja-JP" sz="2800" u="none" strike="noStrike" dirty="0">
                <a:solidFill>
                  <a:srgbClr val="000000"/>
                </a:solidFill>
                <a:effectLst/>
              </a:rPr>
              <a:t>```text</a:t>
            </a:r>
            <a:endPar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endParaRPr>
          </a:p>
          <a:p>
            <a:pPr marL="0" lvl="0" indent="0" algn="l">
              <a:buClr>
                <a:srgbClr val="000000"/>
              </a:buClr>
              <a:buFont typeface="Wingdings" panose="05000000000000000000" pitchFamily="2" charset="2"/>
              <a:buNone/>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そして</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ファイルの命名規則を</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あらかじめ</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決定</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しましょう。日付とノートの内容の見出しを組み合わせるとよいです。</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b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テンプレートファイルでは、</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それぞれの記録のメタデータ</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、つまり、</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データ</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取得日</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)[kana:"</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シュト</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ク</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ビ</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記録日</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)[kana:"</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キロ</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ク</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ビ</a:t>
            </a:r>
            <a: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、実施場所、参加メンバー、主な活動、分析的キーワード等を整え</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ておきます。</a:t>
            </a:r>
            <a:r>
              <a:rPr lang="en-US" altLang="ja-JP" sz="18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[break:"0.3s"]</a:t>
            </a:r>
            <a:b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この際、</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ファイル名やメタデータには、</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個人名などの</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秘匿情報を含めないように注意</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してください。</a:t>
            </a:r>
            <a:endPar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800" u="none" strike="noStrike" dirty="0">
                <a:solidFill>
                  <a:srgbClr val="000000"/>
                </a:solidFill>
                <a:effectLst/>
              </a:rPr>
              <a:t>```</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800" dirty="0"/>
          </a:p>
          <a:p>
            <a:r>
              <a:rPr lang="en-US" altLang="ja-JP" sz="2800" u="none" strike="noStrike" dirty="0">
                <a:solidFill>
                  <a:srgbClr val="000000"/>
                </a:solidFill>
                <a:effectLst/>
              </a:rPr>
              <a:t>```description</a:t>
            </a:r>
            <a:endParaRPr lang="en-US" altLang="ja-JP" sz="1800" kern="100" dirty="0">
              <a:effectLst/>
              <a:latin typeface="Cambria Math" panose="02040503050406030204" pitchFamily="18" charset="0"/>
              <a:ea typeface="UD デジタル 教科書体 NK-R" panose="02020400000000000000" pitchFamily="18" charset="-128"/>
              <a:cs typeface="Cambria Math" panose="02040503050406030204" pitchFamily="18" charset="0"/>
            </a:endParaRPr>
          </a:p>
          <a:p>
            <a:pPr marL="0" lvl="0" indent="0" algn="l">
              <a:buClr>
                <a:srgbClr val="000000"/>
              </a:buClr>
              <a:buFont typeface="Wingdings" panose="05000000000000000000" pitchFamily="2" charset="2"/>
              <a:buNone/>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そして</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ファイルの命名規則を</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あらかじめ</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決定</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しましょう。日付とノートの内容の見出しを組み合わせるとよいです。</a:t>
            </a:r>
            <a:b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テンプレートファイルでは、</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それぞれの記録のメタデータ</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、つまり</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データ取得日、記録日、実施場所、参加メンバー、主な活動、分析的キーワード等を整え</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ておきます。</a:t>
            </a:r>
            <a:br>
              <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この際、</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ファイル名やメタデータには、</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個人名などの</a:t>
            </a: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秘匿情報等を含めないように注意</a:t>
            </a: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してください。</a:t>
            </a:r>
            <a:endPar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u="none" strike="noStrike" dirty="0">
                <a:solidFill>
                  <a:srgbClr val="000000"/>
                </a:solidFill>
                <a:effectLst/>
              </a:rPr>
              <a:t>```</a:t>
            </a:r>
            <a:endParaRPr kumimoji="1" lang="en-US" altLang="ja-JP" sz="1800" dirty="0"/>
          </a:p>
          <a:p>
            <a:endParaRPr lang="en-US" altLang="ja-JP" sz="2800" u="none" strike="noStrike" dirty="0">
              <a:solidFill>
                <a:srgbClr val="000000"/>
              </a:solidFill>
              <a:effectLst/>
            </a:endParaRPr>
          </a:p>
        </p:txBody>
      </p:sp>
      <p:sp>
        <p:nvSpPr>
          <p:cNvPr id="4" name="スライド番号プレースホルダー 3">
            <a:extLst>
              <a:ext uri="{FF2B5EF4-FFF2-40B4-BE49-F238E27FC236}">
                <a16:creationId xmlns:a16="http://schemas.microsoft.com/office/drawing/2014/main" id="{B39C6FD5-E148-A785-6EF8-981B5563F51E}"/>
              </a:ext>
            </a:extLst>
          </p:cNvPr>
          <p:cNvSpPr>
            <a:spLocks noGrp="1"/>
          </p:cNvSpPr>
          <p:nvPr>
            <p:ph type="sldNum" sz="quarter" idx="5"/>
          </p:nvPr>
        </p:nvSpPr>
        <p:spPr/>
        <p:txBody>
          <a:bodyPr/>
          <a:lstStyle/>
          <a:p>
            <a:fld id="{D79F3A23-2D25-9F49-875A-62F7723F6F83}" type="slidenum">
              <a:rPr lang="en-US" altLang="ja-JP" smtClean="0"/>
              <a:t>8</a:t>
            </a:fld>
            <a:endParaRPr kumimoji="1" lang="ja-JP" altLang="en-US"/>
          </a:p>
        </p:txBody>
      </p:sp>
    </p:spTree>
    <p:extLst>
      <p:ext uri="{BB962C8B-B14F-4D97-AF65-F5344CB8AC3E}">
        <p14:creationId xmlns:p14="http://schemas.microsoft.com/office/powerpoint/2010/main" val="88981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FABD-7E67-9530-0D58-FDF1A3C6B4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C8DFA9-F999-D1C5-6680-9E90BE3B5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C312B3-7207-BA3A-EC37-B0F91638C93C}"/>
              </a:ext>
            </a:extLst>
          </p:cNvPr>
          <p:cNvSpPr>
            <a:spLocks noGrp="1"/>
          </p:cNvSpPr>
          <p:nvPr>
            <p:ph type="body" idx="1"/>
          </p:nvPr>
        </p:nvSpPr>
        <p:spPr/>
        <p:txBody>
          <a:bodyPr/>
          <a:lstStyle/>
          <a:p>
            <a:r>
              <a:rPr kumimoji="1" lang="en-US" altLang="ja-JP" dirty="0"/>
              <a:t>Topic:</a:t>
            </a:r>
            <a:r>
              <a:rPr kumimoji="1" lang="ja-JP" altLang="en-US" sz="1200" dirty="0"/>
              <a:t>エスノグラフィのフィールドノーツ</a:t>
            </a:r>
            <a:endParaRPr kumimoji="1" lang="en-US" altLang="ja-JP" sz="12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endParaRPr kumimoji="1" lang="en-US" altLang="ja-JP" dirty="0"/>
          </a:p>
          <a:p>
            <a:r>
              <a:rPr kumimoji="1" lang="ja-JP" altLang="en-US" dirty="0"/>
              <a:t>次は記載法です。これは、調査後の分析ステップを効率化し、研究データの信頼性を保つのに役立ちます。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endParaRPr kumimoji="1" lang="ja-JP" altLang="en-US" dirty="0"/>
          </a:p>
          <a:p>
            <a:r>
              <a:rPr kumimoji="1" lang="ja-JP" altLang="en-US" dirty="0"/>
              <a:t>例えば</a:t>
            </a:r>
            <a:r>
              <a:rPr kumimoji="1" lang="en-US" altLang="ja-JP" dirty="0"/>
              <a:t>(</a:t>
            </a:r>
            <a:r>
              <a:rPr kumimoji="1" lang="ja-JP" altLang="en-US" dirty="0"/>
              <a:t>聞き取り</a:t>
            </a:r>
            <a:r>
              <a:rPr lang="en-US" altLang="ja-JP"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)[kana:"</a:t>
            </a:r>
            <a:r>
              <a:rPr lang="ja-JP" altLang="en-US"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キ</a:t>
            </a:r>
            <a:r>
              <a:rPr lang="en-US" altLang="ja-JP"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en-US"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キ</a:t>
            </a:r>
            <a:r>
              <a:rPr lang="en-US" altLang="ja-JP"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lang="ja-JP" altLang="en-US"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トリ</a:t>
            </a:r>
            <a:r>
              <a:rPr lang="en-US" altLang="ja-JP"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a:t>
            </a:r>
            <a:r>
              <a:rPr kumimoji="1" lang="ja-JP" altLang="en-US" sz="1000" dirty="0">
                <a:solidFill>
                  <a:srgbClr val="333333"/>
                </a:solidFill>
                <a:effectLst/>
                <a:latin typeface="ＭＳ Ｐゴシック" panose="020B0600070205080204" pitchFamily="34" charset="-128"/>
                <a:ea typeface="Meiryo UI" panose="020B0604030504040204" pitchFamily="34" charset="-128"/>
                <a:cs typeface="ＭＳ Ｐゴシック" panose="020B0600070205080204" pitchFamily="34" charset="-128"/>
              </a:rPr>
              <a:t>の場合</a:t>
            </a:r>
            <a:r>
              <a:rPr kumimoji="1" lang="ja-JP" altLang="en-US" dirty="0"/>
              <a:t>、話者からの発言はカギカッコ　「　　」　</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dirty="0"/>
              <a:t>、調査者が後から追加した情報や分析的な注釈はカクカッコ　［　　］　にするなど、話者と調査者を分けておくとよいです。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[break:"0.1s"]</a:t>
            </a:r>
            <a:r>
              <a:rPr kumimoji="1" lang="ja-JP" altLang="en-US" dirty="0"/>
              <a:t>また、調査者の分析的な言葉、学術用語、現場での言葉の識別ルールは、先に決定しておきましょう。</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endParaRPr kumimoji="1" lang="ja-JP" altLang="en-US"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分析やアイデアのメモは、</a:t>
            </a:r>
            <a:r>
              <a:rPr kumimoji="1" lang="en-US" altLang="ja-JP" dirty="0"/>
              <a:t>(</a:t>
            </a:r>
            <a:r>
              <a:rPr kumimoji="1" lang="ja-JP" altLang="en-US" dirty="0"/>
              <a:t>清書版フィールドノーツ</a:t>
            </a:r>
            <a:r>
              <a:rPr kumimoji="1" lang="en-US" altLang="ja-JP" dirty="0"/>
              <a:t>)[kana:"</a:t>
            </a:r>
            <a:r>
              <a:rPr kumimoji="1" lang="ja-JP" altLang="en-US" dirty="0"/>
              <a:t>セイ</a:t>
            </a:r>
            <a:r>
              <a:rPr kumimoji="1" lang="en-US" altLang="ja-JP" dirty="0"/>
              <a:t>'</a:t>
            </a:r>
            <a:r>
              <a:rPr kumimoji="1" lang="ja-JP" altLang="en-US" dirty="0"/>
              <a:t>ショ</a:t>
            </a:r>
            <a:r>
              <a:rPr kumimoji="1" lang="en-US" altLang="ja-JP" dirty="0"/>
              <a:t>'</a:t>
            </a:r>
            <a:r>
              <a:rPr kumimoji="1" lang="ja-JP" altLang="en-US" dirty="0"/>
              <a:t>バン</a:t>
            </a:r>
            <a:r>
              <a:rPr kumimoji="1" lang="en-US" altLang="ja-JP" dirty="0"/>
              <a:t>'</a:t>
            </a:r>
            <a:r>
              <a:rPr kumimoji="1" lang="ja-JP" altLang="en-US" dirty="0"/>
              <a:t>フィ</a:t>
            </a:r>
            <a:r>
              <a:rPr kumimoji="1" lang="en-US" altLang="ja-JP" dirty="0"/>
              <a:t>'</a:t>
            </a:r>
            <a:r>
              <a:rPr kumimoji="1" lang="ja-JP" altLang="en-US" dirty="0"/>
              <a:t>ール</a:t>
            </a:r>
            <a:r>
              <a:rPr kumimoji="1" lang="en-US" altLang="ja-JP" dirty="0"/>
              <a:t>'</a:t>
            </a:r>
            <a:r>
              <a:rPr kumimoji="1" lang="ja-JP" altLang="en-US" dirty="0"/>
              <a:t>ド</a:t>
            </a:r>
            <a:r>
              <a:rPr kumimoji="1" lang="en-US" altLang="ja-JP" dirty="0"/>
              <a:t>'</a:t>
            </a:r>
            <a:r>
              <a:rPr kumimoji="1" lang="ja-JP" altLang="en-US" dirty="0"/>
              <a:t>ノ</a:t>
            </a:r>
            <a:r>
              <a:rPr kumimoji="1" lang="en-US" altLang="ja-JP" dirty="0"/>
              <a:t>'</a:t>
            </a:r>
            <a:r>
              <a:rPr kumimoji="1" lang="ja-JP" altLang="en-US" dirty="0"/>
              <a:t>ーツ</a:t>
            </a:r>
            <a:r>
              <a:rPr kumimoji="1" lang="en-US" altLang="ja-JP" dirty="0"/>
              <a:t>"]</a:t>
            </a:r>
            <a:r>
              <a:rPr kumimoji="1" lang="ja-JP" altLang="en-US" dirty="0"/>
              <a:t>の中で識別可能な仕方で記載しておくと、最終的成果までの分析の記録となります。</a:t>
            </a:r>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[break:"0.2s"]</a:t>
            </a:r>
            <a:endParaRPr kumimoji="1" lang="ja-JP" altLang="en-US" dirty="0"/>
          </a:p>
          <a:p>
            <a:r>
              <a:rPr kumimoji="1" lang="ja-JP" altLang="en-US" dirty="0"/>
              <a:t>効率的な分析・執筆ステップでは、</a:t>
            </a:r>
            <a:r>
              <a:rPr kumimoji="1" lang="en-US" altLang="ja-JP" dirty="0"/>
              <a:t>(</a:t>
            </a:r>
            <a:r>
              <a:rPr kumimoji="1" lang="ja-JP" altLang="en-US" dirty="0"/>
              <a:t>清書版フィールドノーツ</a:t>
            </a:r>
            <a:r>
              <a:rPr kumimoji="1" lang="en-US" altLang="ja-JP" dirty="0"/>
              <a:t>)[kana:"</a:t>
            </a:r>
            <a:r>
              <a:rPr kumimoji="1" lang="ja-JP" altLang="en-US" dirty="0"/>
              <a:t>セイ</a:t>
            </a:r>
            <a:r>
              <a:rPr kumimoji="1" lang="en-US" altLang="ja-JP" dirty="0"/>
              <a:t>'</a:t>
            </a:r>
            <a:r>
              <a:rPr kumimoji="1" lang="ja-JP" altLang="en-US" dirty="0"/>
              <a:t>ショ</a:t>
            </a:r>
            <a:r>
              <a:rPr kumimoji="1" lang="en-US" altLang="ja-JP" dirty="0"/>
              <a:t>'</a:t>
            </a:r>
            <a:r>
              <a:rPr kumimoji="1" lang="ja-JP" altLang="en-US" dirty="0"/>
              <a:t>バン</a:t>
            </a:r>
            <a:r>
              <a:rPr kumimoji="1" lang="en-US" altLang="ja-JP" dirty="0"/>
              <a:t>'</a:t>
            </a:r>
            <a:r>
              <a:rPr kumimoji="1" lang="ja-JP" altLang="en-US" dirty="0"/>
              <a:t>フィ</a:t>
            </a:r>
            <a:r>
              <a:rPr kumimoji="1" lang="en-US" altLang="ja-JP" dirty="0"/>
              <a:t>'</a:t>
            </a:r>
            <a:r>
              <a:rPr kumimoji="1" lang="ja-JP" altLang="en-US" dirty="0"/>
              <a:t>ール</a:t>
            </a:r>
            <a:r>
              <a:rPr kumimoji="1" lang="en-US" altLang="ja-JP" dirty="0"/>
              <a:t>'</a:t>
            </a:r>
            <a:r>
              <a:rPr kumimoji="1" lang="ja-JP" altLang="en-US" dirty="0"/>
              <a:t>ド</a:t>
            </a:r>
            <a:r>
              <a:rPr kumimoji="1" lang="en-US" altLang="ja-JP" dirty="0"/>
              <a:t>'</a:t>
            </a:r>
            <a:r>
              <a:rPr kumimoji="1" lang="ja-JP" altLang="en-US" dirty="0"/>
              <a:t>ノ</a:t>
            </a:r>
            <a:r>
              <a:rPr kumimoji="1" lang="en-US" altLang="ja-JP" dirty="0"/>
              <a:t>'</a:t>
            </a:r>
            <a:r>
              <a:rPr kumimoji="1" lang="ja-JP" altLang="en-US" dirty="0"/>
              <a:t>ーツ</a:t>
            </a:r>
            <a:r>
              <a:rPr kumimoji="1" lang="en-US" altLang="ja-JP" dirty="0"/>
              <a:t>"]</a:t>
            </a:r>
            <a:r>
              <a:rPr kumimoji="1" lang="ja-JP" altLang="en-US" dirty="0"/>
              <a:t>から「セグメント」として一部を抜粋します。あらかじめ記載法を決定して、セグメントの抜粋を、効率的にできるようにしておくことが重要です。</a:t>
            </a:r>
          </a:p>
          <a:p>
            <a:r>
              <a:rPr lang="en-US" altLang="ja-JP" sz="10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endParaRPr kumimoji="1" lang="en-US" altLang="ja-JP" dirty="0"/>
          </a:p>
          <a:p>
            <a:r>
              <a:rPr kumimoji="1" lang="ja-JP" altLang="en-US" dirty="0"/>
              <a:t>なお、分析ステップでは、研究データを指導教員や所属研究室の学生とのあいだで限定的に共有し、研究データ分析セッションを開くことができます。そのためには、</a:t>
            </a:r>
            <a:r>
              <a:rPr kumimoji="1" lang="en-US" altLang="ja-JP" dirty="0"/>
              <a:t>(</a:t>
            </a:r>
            <a:r>
              <a:rPr kumimoji="1" lang="ja-JP" altLang="en-US" dirty="0"/>
              <a:t>清書版フィールドノーツ</a:t>
            </a:r>
            <a:r>
              <a:rPr kumimoji="1" lang="en-US" altLang="ja-JP" dirty="0"/>
              <a:t>)[kana:"</a:t>
            </a:r>
            <a:r>
              <a:rPr kumimoji="1" lang="ja-JP" altLang="en-US" dirty="0"/>
              <a:t>セイ</a:t>
            </a:r>
            <a:r>
              <a:rPr kumimoji="1" lang="en-US" altLang="ja-JP" dirty="0"/>
              <a:t>'</a:t>
            </a:r>
            <a:r>
              <a:rPr kumimoji="1" lang="ja-JP" altLang="en-US" dirty="0"/>
              <a:t>ショ</a:t>
            </a:r>
            <a:r>
              <a:rPr kumimoji="1" lang="en-US" altLang="ja-JP" dirty="0"/>
              <a:t>'</a:t>
            </a:r>
            <a:r>
              <a:rPr kumimoji="1" lang="ja-JP" altLang="en-US" dirty="0"/>
              <a:t>バン</a:t>
            </a:r>
            <a:r>
              <a:rPr kumimoji="1" lang="en-US" altLang="ja-JP" dirty="0"/>
              <a:t>'</a:t>
            </a:r>
            <a:r>
              <a:rPr kumimoji="1" lang="ja-JP" altLang="en-US" dirty="0"/>
              <a:t>フィ</a:t>
            </a:r>
            <a:r>
              <a:rPr kumimoji="1" lang="en-US" altLang="ja-JP" dirty="0"/>
              <a:t>'</a:t>
            </a:r>
            <a:r>
              <a:rPr kumimoji="1" lang="ja-JP" altLang="en-US" dirty="0"/>
              <a:t>ール</a:t>
            </a:r>
            <a:r>
              <a:rPr kumimoji="1" lang="en-US" altLang="ja-JP" dirty="0"/>
              <a:t>'</a:t>
            </a:r>
            <a:r>
              <a:rPr kumimoji="1" lang="ja-JP" altLang="en-US" dirty="0"/>
              <a:t>ド</a:t>
            </a:r>
            <a:r>
              <a:rPr kumimoji="1" lang="en-US" altLang="ja-JP" dirty="0"/>
              <a:t>'</a:t>
            </a:r>
            <a:r>
              <a:rPr kumimoji="1" lang="ja-JP" altLang="en-US" dirty="0"/>
              <a:t>ノ</a:t>
            </a:r>
            <a:r>
              <a:rPr kumimoji="1" lang="en-US" altLang="ja-JP" dirty="0"/>
              <a:t>'</a:t>
            </a:r>
            <a:r>
              <a:rPr kumimoji="1" lang="ja-JP" altLang="en-US" dirty="0"/>
              <a:t>ーツ</a:t>
            </a:r>
            <a:r>
              <a:rPr kumimoji="1" lang="en-US" altLang="ja-JP" dirty="0"/>
              <a:t>"]</a:t>
            </a:r>
            <a:r>
              <a:rPr kumimoji="1" lang="ja-JP" altLang="en-US" dirty="0"/>
              <a:t>は、共有しやすく改変できないファイル形式として、</a:t>
            </a:r>
            <a:r>
              <a:rPr kumimoji="1" lang="en-US" altLang="ja-JP" dirty="0"/>
              <a:t>PDF</a:t>
            </a:r>
            <a:r>
              <a:rPr kumimoji="1" lang="ja-JP" altLang="en-US" dirty="0"/>
              <a:t>が効率的でしょう。</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endParaRPr kumimoji="1" lang="en-US" altLang="ja-JP" dirty="0"/>
          </a:p>
          <a:p>
            <a:r>
              <a:rPr kumimoji="1" lang="ja-JP" altLang="en-US" dirty="0"/>
              <a:t>次は記載法です。これは、調査後の分析ステップを効率化し、研究データの信頼性を保つのに役立ちます。</a:t>
            </a:r>
          </a:p>
          <a:p>
            <a:r>
              <a:rPr kumimoji="1" lang="ja-JP" altLang="en-US" dirty="0"/>
              <a:t>聞き取りで話者からの発言はカギカッコ　「　　」　、調査者が後から追加した情報や分析的な注釈はカクカッコ　［　　］　にするなど、話者と調査者（分析者）を分けておくとよいです。</a:t>
            </a:r>
          </a:p>
          <a:p>
            <a:r>
              <a:rPr kumimoji="1" lang="ja-JP" altLang="en-US" dirty="0"/>
              <a:t>また、調査者の分析的な言葉、学術用語、現場での言葉の識別ルールは、先に決定しておきましょう。</a:t>
            </a:r>
          </a:p>
          <a:p>
            <a:endParaRPr kumimoji="1" lang="en-US" altLang="ja-JP" dirty="0"/>
          </a:p>
          <a:p>
            <a:r>
              <a:rPr kumimoji="1" lang="ja-JP" altLang="en-US" dirty="0"/>
              <a:t>分析やアイデアのメモは、清書版フィールドノーツの中で識別可能な仕方で記載しておくと、最終的成果までの分析のログの記録となります。</a:t>
            </a:r>
          </a:p>
          <a:p>
            <a:r>
              <a:rPr kumimoji="1" lang="ja-JP" altLang="en-US" dirty="0"/>
              <a:t>効率的な分析・執筆ステップでは、清書版フィールドノーツから「セグメント」として一部を抜粋します。そこで、記載法を決定して、セグメント抜粋を効率的にできるようにしておくことが重要です。</a:t>
            </a:r>
          </a:p>
          <a:p>
            <a:endParaRPr kumimoji="1" lang="en-US" altLang="ja-JP" dirty="0"/>
          </a:p>
          <a:p>
            <a:r>
              <a:rPr kumimoji="1" lang="ja-JP" altLang="en-US" dirty="0"/>
              <a:t>なお、分析ステップでは、研究データを指導教員や所属研究室の学生とのあいだで限定的に共有し、研究データ分析セッションを開くことができます。そのためには、清書版フィールドノーツは共有しやすく改変できないファイル形式（</a:t>
            </a:r>
            <a:r>
              <a:rPr kumimoji="1" lang="en-US" altLang="ja-JP" dirty="0"/>
              <a:t>pdf</a:t>
            </a:r>
            <a:r>
              <a:rPr kumimoji="1" lang="ja-JP" altLang="en-US" dirty="0"/>
              <a:t>）が効率的でしょう。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a:p>
            <a:endParaRPr kumimoji="1" lang="en-US" altLang="ja-JP" dirty="0"/>
          </a:p>
        </p:txBody>
      </p:sp>
      <p:sp>
        <p:nvSpPr>
          <p:cNvPr id="4" name="スライド番号プレースホルダー 3">
            <a:extLst>
              <a:ext uri="{FF2B5EF4-FFF2-40B4-BE49-F238E27FC236}">
                <a16:creationId xmlns:a16="http://schemas.microsoft.com/office/drawing/2014/main" id="{8A4883DC-3764-14F3-CABD-10109FB5B863}"/>
              </a:ext>
            </a:extLst>
          </p:cNvPr>
          <p:cNvSpPr>
            <a:spLocks noGrp="1"/>
          </p:cNvSpPr>
          <p:nvPr>
            <p:ph type="sldNum" sz="quarter" idx="5"/>
          </p:nvPr>
        </p:nvSpPr>
        <p:spPr/>
        <p:txBody>
          <a:bodyPr/>
          <a:lstStyle/>
          <a:p>
            <a:fld id="{D79F3A23-2D25-9F49-875A-62F7723F6F83}" type="slidenum">
              <a:rPr lang="en-US" altLang="ja-JP" smtClean="0"/>
              <a:t>9</a:t>
            </a:fld>
            <a:endParaRPr kumimoji="1" lang="ja-JP" altLang="en-US"/>
          </a:p>
        </p:txBody>
      </p:sp>
    </p:spTree>
    <p:extLst>
      <p:ext uri="{BB962C8B-B14F-4D97-AF65-F5344CB8AC3E}">
        <p14:creationId xmlns:p14="http://schemas.microsoft.com/office/powerpoint/2010/main" val="136109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970BC-B5C3-83D5-A34D-C6B9DF72395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93F2E0-D893-E080-8BE2-C60B8174E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CED366E-BC95-AECF-33DD-E9DF8F46AC3D}"/>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5" name="フッター プレースホルダー 4">
            <a:extLst>
              <a:ext uri="{FF2B5EF4-FFF2-40B4-BE49-F238E27FC236}">
                <a16:creationId xmlns:a16="http://schemas.microsoft.com/office/drawing/2014/main" id="{0E9CDA25-75FA-0A00-049F-2A4371ADA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F7E48-6D5D-CDC7-7326-A28027C94689}"/>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405930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9A4C6-C779-0794-BBAC-84FEA41AA6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969B7C-71BD-E410-5C78-E031B4D4BD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469C93-0597-707F-C397-2B85F57F55A6}"/>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5" name="フッター プレースホルダー 4">
            <a:extLst>
              <a:ext uri="{FF2B5EF4-FFF2-40B4-BE49-F238E27FC236}">
                <a16:creationId xmlns:a16="http://schemas.microsoft.com/office/drawing/2014/main" id="{44323257-D210-FE9F-D2AD-73FC430542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CA6F85-4CC8-290C-01B8-C136CDE55D80}"/>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389986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D2E6F4-8E40-2FF2-9A6D-3DF4A255681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CFB5D9-1CAF-50A4-D03F-902BED4FA61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98C7F7-3CD3-5D21-2E7E-457B8D8A558E}"/>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5" name="フッター プレースホルダー 4">
            <a:extLst>
              <a:ext uri="{FF2B5EF4-FFF2-40B4-BE49-F238E27FC236}">
                <a16:creationId xmlns:a16="http://schemas.microsoft.com/office/drawing/2014/main" id="{8BE3958B-419E-E12B-6823-1F2E1FC431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9D9AD3-CC1E-086F-4E94-2B0F8A043F6F}"/>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142724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87B06-4371-8695-3E44-07715AEDB7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66665D-CB9F-689C-6410-0061F5DCA9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435759-601D-7A9E-6656-7A73A083FDAB}"/>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5" name="フッター プレースホルダー 4">
            <a:extLst>
              <a:ext uri="{FF2B5EF4-FFF2-40B4-BE49-F238E27FC236}">
                <a16:creationId xmlns:a16="http://schemas.microsoft.com/office/drawing/2014/main" id="{A745ED5C-961E-54FC-1CFF-855B5E340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EE365F-73C8-FCD1-8194-9DE67EDB2A73}"/>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12018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D65A0-2C9F-3DBE-6CFD-504E9898AC7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4BCBBB-D967-842E-3DB3-FB29895C63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2C80EE4-3D15-1CF8-A416-1503791360F3}"/>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5" name="フッター プレースホルダー 4">
            <a:extLst>
              <a:ext uri="{FF2B5EF4-FFF2-40B4-BE49-F238E27FC236}">
                <a16:creationId xmlns:a16="http://schemas.microsoft.com/office/drawing/2014/main" id="{AB15A849-7899-CA27-EDFD-7D9F5AFEEC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5498C3-BE0D-23B5-0BC6-E811132D2C24}"/>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140170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BE2CE-D6A5-684C-F12D-78FB25349A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66F686-491F-32EA-B175-40CE37F507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1F2EC77-F2C9-668D-D8D6-3018F2A7246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61E14AE-4797-A375-F817-428F1FBFA91C}"/>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6" name="フッター プレースホルダー 5">
            <a:extLst>
              <a:ext uri="{FF2B5EF4-FFF2-40B4-BE49-F238E27FC236}">
                <a16:creationId xmlns:a16="http://schemas.microsoft.com/office/drawing/2014/main" id="{725AD940-AD1F-BA77-2A82-14422B94F8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05C58C-65B9-531C-D53C-2D1050AB61B5}"/>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229750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AD440-F784-3FEC-5AD3-060771694E6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015B0C-FAA4-3845-9BA8-6855C2D60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B082A1-DE88-329B-34E1-D0F63AB7765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257C87-C416-1665-F0FE-EC7590953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85B467-D710-DED5-E1B3-8973055B8A0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F528C6A-3296-77FE-A42A-587F59A75321}"/>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8" name="フッター プレースホルダー 7">
            <a:extLst>
              <a:ext uri="{FF2B5EF4-FFF2-40B4-BE49-F238E27FC236}">
                <a16:creationId xmlns:a16="http://schemas.microsoft.com/office/drawing/2014/main" id="{4AA09669-6E7A-F0F7-4AB7-9E8B7ED5DEF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32B227D-5C8B-A384-57D1-4CFD5850D9AA}"/>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50162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14DBA4-9356-5B22-A39C-F79FD9F98C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F65A1E-80A2-4837-797E-93B07A9DD5D5}"/>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4" name="フッター プレースホルダー 3">
            <a:extLst>
              <a:ext uri="{FF2B5EF4-FFF2-40B4-BE49-F238E27FC236}">
                <a16:creationId xmlns:a16="http://schemas.microsoft.com/office/drawing/2014/main" id="{7735C0CE-6110-B226-44A1-C6DB19F73D8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DD52CAD-5A98-D513-9EC7-980968DDF4A4}"/>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260718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026A9C-BE1C-BEF9-7AE4-2CC6475AE5EA}"/>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3" name="フッター プレースホルダー 2">
            <a:extLst>
              <a:ext uri="{FF2B5EF4-FFF2-40B4-BE49-F238E27FC236}">
                <a16:creationId xmlns:a16="http://schemas.microsoft.com/office/drawing/2014/main" id="{46529F3C-C178-60AF-F84E-7CD2CFBA58F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D46A450-B967-E10C-72E3-49492E9729C4}"/>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10671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DD086-1191-5B31-61D1-222B935B1D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8A8EFB-716F-FA9C-B617-123D0607B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D5119C-6CA4-5FF1-D9E2-1198526E1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430793-A99D-E905-499A-F699FCDCA53D}"/>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6" name="フッター プレースホルダー 5">
            <a:extLst>
              <a:ext uri="{FF2B5EF4-FFF2-40B4-BE49-F238E27FC236}">
                <a16:creationId xmlns:a16="http://schemas.microsoft.com/office/drawing/2014/main" id="{8B3DBC89-F852-C13F-076E-FF2333A545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053AB2-4A1E-D765-131A-1FEDBEE25C93}"/>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160759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F428FD-5D39-86F4-108B-F9924617D7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74BEB27-7C82-EECB-0976-3845A0B8B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D7E81A9-CB4F-FCBB-3FFD-120F408C5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5BF560E-14C5-4C39-75A9-2321C22A4893}"/>
              </a:ext>
            </a:extLst>
          </p:cNvPr>
          <p:cNvSpPr>
            <a:spLocks noGrp="1"/>
          </p:cNvSpPr>
          <p:nvPr>
            <p:ph type="dt" sz="half" idx="10"/>
          </p:nvPr>
        </p:nvSpPr>
        <p:spPr/>
        <p:txBody>
          <a:bodyPr/>
          <a:lstStyle/>
          <a:p>
            <a:fld id="{37F63493-5886-D947-8D2E-CF6A87FA427F}" type="datetimeFigureOut">
              <a:t>2025/11/10</a:t>
            </a:fld>
            <a:endParaRPr kumimoji="1" lang="ja-JP" altLang="en-US"/>
          </a:p>
        </p:txBody>
      </p:sp>
      <p:sp>
        <p:nvSpPr>
          <p:cNvPr id="6" name="フッター プレースホルダー 5">
            <a:extLst>
              <a:ext uri="{FF2B5EF4-FFF2-40B4-BE49-F238E27FC236}">
                <a16:creationId xmlns:a16="http://schemas.microsoft.com/office/drawing/2014/main" id="{EDB1F162-2FE5-65D7-D41A-E8A7C33A01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25FCF-3E4A-7305-6738-4062B12CBD54}"/>
              </a:ext>
            </a:extLst>
          </p:cNvPr>
          <p:cNvSpPr>
            <a:spLocks noGrp="1"/>
          </p:cNvSpPr>
          <p:nvPr>
            <p:ph type="sldNum" sz="quarter" idx="12"/>
          </p:nvPr>
        </p:nvSpPr>
        <p:spPr/>
        <p:txBody>
          <a:bodyPr/>
          <a:lstStyle/>
          <a:p>
            <a:fld id="{7274F3BC-DA9B-5D41-AD74-37542148D2D8}" type="slidenum">
              <a:t>‹#›</a:t>
            </a:fld>
            <a:endParaRPr kumimoji="1" lang="ja-JP" altLang="en-US"/>
          </a:p>
        </p:txBody>
      </p:sp>
    </p:spTree>
    <p:extLst>
      <p:ext uri="{BB962C8B-B14F-4D97-AF65-F5344CB8AC3E}">
        <p14:creationId xmlns:p14="http://schemas.microsoft.com/office/powerpoint/2010/main" val="110563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68F20BB-CD35-B569-4187-16C485B90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4EA723-C41C-5724-68E6-15B214460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B94E6F-A14B-BED8-2288-85EFBE544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F63493-5886-D947-8D2E-CF6A87FA427F}" type="datetimeFigureOut">
              <a:t>2025/11/10</a:t>
            </a:fld>
            <a:endParaRPr kumimoji="1" lang="ja-JP" altLang="en-US"/>
          </a:p>
        </p:txBody>
      </p:sp>
      <p:sp>
        <p:nvSpPr>
          <p:cNvPr id="5" name="フッター プレースホルダー 4">
            <a:extLst>
              <a:ext uri="{FF2B5EF4-FFF2-40B4-BE49-F238E27FC236}">
                <a16:creationId xmlns:a16="http://schemas.microsoft.com/office/drawing/2014/main" id="{1486ABCA-075F-EDC6-EDA8-D9C7E1848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C1CA99-F0DA-015A-19D2-DFF23DE57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74F3BC-DA9B-5D41-AD74-37542148D2D8}" type="slidenum">
              <a:t>‹#›</a:t>
            </a:fld>
            <a:endParaRPr kumimoji="1" lang="ja-JP" altLang="en-US"/>
          </a:p>
        </p:txBody>
      </p:sp>
    </p:spTree>
    <p:extLst>
      <p:ext uri="{BB962C8B-B14F-4D97-AF65-F5344CB8AC3E}">
        <p14:creationId xmlns:p14="http://schemas.microsoft.com/office/powerpoint/2010/main" val="247892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b="1" kern="1200">
          <a:solidFill>
            <a:schemeClr val="tx1"/>
          </a:solidFill>
          <a:latin typeface="UD Digi Kyokasho NK-R" panose="02020400000000000000" pitchFamily="18" charset="-128"/>
          <a:ea typeface="UD Digi Kyokasho NK-R" panose="02020400000000000000" pitchFamily="18"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UD Digi Kyokasho NK-R" panose="02020400000000000000" pitchFamily="18" charset="-128"/>
          <a:ea typeface="UD Digi Kyokasho NK-R" panose="02020400000000000000" pitchFamily="18"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UD Digi Kyokasho NK-R" panose="02020400000000000000" pitchFamily="18" charset="-128"/>
          <a:ea typeface="UD Digi Kyokasho NK-R" panose="02020400000000000000" pitchFamily="18"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UD Digi Kyokasho NK-R" panose="02020400000000000000" pitchFamily="18" charset="-128"/>
          <a:ea typeface="UD Digi Kyokasho NK-R" panose="02020400000000000000" pitchFamily="18"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sa/3.0/" TargetMode="External"/><Relationship Id="rId4" Type="http://schemas.openxmlformats.org/officeDocument/2006/relationships/hyperlink" Target="https://www.formacionprofesional.info/introduccion-a-microsoft-word-201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48915"/>
          </a:schemeClr>
        </a:solidFill>
        <a:effectLst/>
      </p:bgPr>
    </p:bg>
    <p:spTree>
      <p:nvGrpSpPr>
        <p:cNvPr id="1" name="">
          <a:extLst>
            <a:ext uri="{FF2B5EF4-FFF2-40B4-BE49-F238E27FC236}">
              <a16:creationId xmlns:a16="http://schemas.microsoft.com/office/drawing/2014/main" id="{DE3ACD02-83AC-CC63-5EEA-AD29CE8818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B4FCE1-AF34-5D4C-0FFF-D6046A1825FB}"/>
              </a:ext>
            </a:extLst>
          </p:cNvPr>
          <p:cNvSpPr>
            <a:spLocks noGrp="1"/>
          </p:cNvSpPr>
          <p:nvPr>
            <p:ph type="ctrTitle"/>
          </p:nvPr>
        </p:nvSpPr>
        <p:spPr>
          <a:xfrm>
            <a:off x="776287" y="1041400"/>
            <a:ext cx="10639425" cy="2387600"/>
          </a:xfrm>
        </p:spPr>
        <p:txBody>
          <a:bodyPr>
            <a:normAutofit/>
          </a:bodyPr>
          <a:lstStyle/>
          <a:p>
            <a:r>
              <a:rPr lang="ja-JP" altLang="en-US" sz="4400" dirty="0">
                <a:latin typeface="UD Digi Kyokasho NK-R" panose="02020400000000000000" pitchFamily="18" charset="-128"/>
                <a:ea typeface="UD Digi Kyokasho NK-R" panose="02020400000000000000" pitchFamily="18" charset="-128"/>
              </a:rPr>
              <a:t>講義３</a:t>
            </a:r>
            <a:br>
              <a:rPr lang="en-US" altLang="ja-JP" sz="4400" dirty="0"/>
            </a:br>
            <a:r>
              <a:rPr lang="ja-JP" altLang="en-US" sz="4400" dirty="0">
                <a:latin typeface="UD Digi Kyokasho NK-R" panose="02020400000000000000" pitchFamily="18" charset="-128"/>
                <a:ea typeface="UD Digi Kyokasho NK-R" panose="02020400000000000000" pitchFamily="18" charset="-128"/>
              </a:rPr>
              <a:t>エスノグラフィのフィールドワークを実施する</a:t>
            </a:r>
            <a:endParaRPr kumimoji="1" lang="ja-JP" altLang="en-US" sz="4400" dirty="0">
              <a:latin typeface="UD Digi Kyokasho NK-R" panose="02020400000000000000" pitchFamily="18" charset="-128"/>
              <a:ea typeface="UD Digi Kyokasho NK-R" panose="02020400000000000000" pitchFamily="18" charset="-128"/>
            </a:endParaRPr>
          </a:p>
        </p:txBody>
      </p:sp>
      <p:sp>
        <p:nvSpPr>
          <p:cNvPr id="3" name="字幕 2">
            <a:extLst>
              <a:ext uri="{FF2B5EF4-FFF2-40B4-BE49-F238E27FC236}">
                <a16:creationId xmlns:a16="http://schemas.microsoft.com/office/drawing/2014/main" id="{C4FCB6DD-87DA-08F5-E721-479C15292E21}"/>
              </a:ext>
            </a:extLst>
          </p:cNvPr>
          <p:cNvSpPr>
            <a:spLocks noGrp="1"/>
          </p:cNvSpPr>
          <p:nvPr>
            <p:ph type="subTitle" idx="1"/>
          </p:nvPr>
        </p:nvSpPr>
        <p:spPr/>
        <p:txBody>
          <a:bodyPr>
            <a:normAutofit/>
          </a:bodyPr>
          <a:lstStyle/>
          <a:p>
            <a:r>
              <a:rPr lang="ja-JP" altLang="en-US" sz="2000" dirty="0"/>
              <a:t>エスノグラフィの研究データ管理入門：オープンサイエンス時代のなかで</a:t>
            </a:r>
          </a:p>
        </p:txBody>
      </p:sp>
      <p:cxnSp>
        <p:nvCxnSpPr>
          <p:cNvPr id="5" name="直線コネクタ 4">
            <a:extLst>
              <a:ext uri="{FF2B5EF4-FFF2-40B4-BE49-F238E27FC236}">
                <a16:creationId xmlns:a16="http://schemas.microsoft.com/office/drawing/2014/main" id="{C7E84D52-EE11-3853-7C4B-A8C93127ADA3}"/>
              </a:ext>
            </a:extLst>
          </p:cNvPr>
          <p:cNvCxnSpPr>
            <a:cxnSpLocks/>
          </p:cNvCxnSpPr>
          <p:nvPr/>
        </p:nvCxnSpPr>
        <p:spPr>
          <a:xfrm>
            <a:off x="3915103" y="3429000"/>
            <a:ext cx="4361794"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80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891BF481-2D2B-6B9E-950E-1CDE12FBE91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AB640F-A818-CBF6-FB02-DA76D81F80D3}"/>
              </a:ext>
            </a:extLst>
          </p:cNvPr>
          <p:cNvSpPr>
            <a:spLocks noGrp="1"/>
          </p:cNvSpPr>
          <p:nvPr>
            <p:ph idx="1"/>
          </p:nvPr>
        </p:nvSpPr>
        <p:spPr>
          <a:xfrm>
            <a:off x="838200" y="1825625"/>
            <a:ext cx="7107621" cy="4351338"/>
          </a:xfrm>
        </p:spPr>
        <p:txBody>
          <a:bodyPr>
            <a:normAutofit/>
          </a:bodyPr>
          <a:lstStyle/>
          <a:p>
            <a:r>
              <a:rPr lang="ja-JP" altLang="en-US" sz="32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個人</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情報・秘匿情報</a:t>
            </a:r>
            <a:r>
              <a:rPr lang="ja-JP" altLang="en-US" sz="32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の管理</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調査</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協力者は匿名を付し、名前対応表を作成</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名前対応表は機密性の観点から</a:t>
            </a:r>
            <a:b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大学</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で管理</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タイトル 1">
            <a:extLst>
              <a:ext uri="{FF2B5EF4-FFF2-40B4-BE49-F238E27FC236}">
                <a16:creationId xmlns:a16="http://schemas.microsoft.com/office/drawing/2014/main" id="{E0625018-4FAA-5CEB-A951-E67E78A75F91}"/>
              </a:ext>
            </a:extLst>
          </p:cNvPr>
          <p:cNvSpPr>
            <a:spLocks noGrp="1"/>
          </p:cNvSpPr>
          <p:nvPr>
            <p:ph type="title"/>
          </p:nvPr>
        </p:nvSpPr>
        <p:spPr>
          <a:xfrm>
            <a:off x="838200" y="365125"/>
            <a:ext cx="10515600" cy="1325563"/>
          </a:xfrm>
        </p:spPr>
        <p:txBody>
          <a:bodyPr>
            <a:normAutofit/>
          </a:bodyPr>
          <a:lstStyle/>
          <a:p>
            <a:r>
              <a:rPr lang="ja-JP" altLang="en-US" sz="3200"/>
              <a:t>フィールドノーツ</a:t>
            </a:r>
            <a:r>
              <a:rPr lang="en-US" altLang="ja-JP" sz="3200" dirty="0"/>
              <a:t>②</a:t>
            </a:r>
            <a:r>
              <a:rPr lang="ja-JP" altLang="en-US" sz="3200"/>
              <a:t>：清書版</a:t>
            </a:r>
            <a:br>
              <a:rPr lang="en-US" altLang="ja-JP" dirty="0"/>
            </a:br>
            <a:r>
              <a:rPr lang="ja-JP" altLang="en-US"/>
              <a:t>３）連結匿名化</a:t>
            </a:r>
            <a:endParaRPr lang="ja-JP" altLang="en-US" dirty="0"/>
          </a:p>
        </p:txBody>
      </p:sp>
      <p:sp>
        <p:nvSpPr>
          <p:cNvPr id="2" name="正方形/長方形 1">
            <a:extLst>
              <a:ext uri="{FF2B5EF4-FFF2-40B4-BE49-F238E27FC236}">
                <a16:creationId xmlns:a16="http://schemas.microsoft.com/office/drawing/2014/main" id="{8488FA1E-8D2C-156F-2FE1-F7A19866C3FA}"/>
              </a:ext>
            </a:extLst>
          </p:cNvPr>
          <p:cNvSpPr/>
          <p:nvPr/>
        </p:nvSpPr>
        <p:spPr>
          <a:xfrm>
            <a:off x="8269014" y="1825625"/>
            <a:ext cx="3681248" cy="453576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5D58A038-6EC3-0F77-3928-95D5465180D1}"/>
              </a:ext>
            </a:extLst>
          </p:cNvPr>
          <p:cNvGraphicFramePr>
            <a:graphicFrameLocks noGrp="1"/>
          </p:cNvGraphicFramePr>
          <p:nvPr>
            <p:extLst>
              <p:ext uri="{D42A27DB-BD31-4B8C-83A1-F6EECF244321}">
                <p14:modId xmlns:p14="http://schemas.microsoft.com/office/powerpoint/2010/main" val="4210468951"/>
              </p:ext>
            </p:extLst>
          </p:nvPr>
        </p:nvGraphicFramePr>
        <p:xfrm>
          <a:off x="8449441" y="2314378"/>
          <a:ext cx="3320394" cy="2229244"/>
        </p:xfrm>
        <a:graphic>
          <a:graphicData uri="http://schemas.openxmlformats.org/drawingml/2006/table">
            <a:tbl>
              <a:tblPr firstRow="1" bandRow="1">
                <a:tableStyleId>{5940675A-B579-460E-94D1-54222C63F5DA}</a:tableStyleId>
              </a:tblPr>
              <a:tblGrid>
                <a:gridCol w="1660197">
                  <a:extLst>
                    <a:ext uri="{9D8B030D-6E8A-4147-A177-3AD203B41FA5}">
                      <a16:colId xmlns:a16="http://schemas.microsoft.com/office/drawing/2014/main" val="1635334627"/>
                    </a:ext>
                  </a:extLst>
                </a:gridCol>
                <a:gridCol w="1660197">
                  <a:extLst>
                    <a:ext uri="{9D8B030D-6E8A-4147-A177-3AD203B41FA5}">
                      <a16:colId xmlns:a16="http://schemas.microsoft.com/office/drawing/2014/main" val="3263148827"/>
                    </a:ext>
                  </a:extLst>
                </a:gridCol>
              </a:tblGrid>
              <a:tr h="375044">
                <a:tc>
                  <a:txBody>
                    <a:bodyPr/>
                    <a:lstStyle/>
                    <a:p>
                      <a:r>
                        <a:rPr kumimoji="1" lang="en-US" altLang="ja-JP" dirty="0"/>
                        <a:t>A</a:t>
                      </a:r>
                      <a:r>
                        <a:rPr kumimoji="1" lang="ja-JP" altLang="en-US"/>
                        <a:t>さん</a:t>
                      </a:r>
                    </a:p>
                  </a:txBody>
                  <a:tcPr/>
                </a:tc>
                <a:tc>
                  <a:txBody>
                    <a:bodyPr/>
                    <a:lstStyle/>
                    <a:p>
                      <a:r>
                        <a:rPr kumimoji="1" lang="ja-JP" altLang="en-US"/>
                        <a:t>〇〇〇〇</a:t>
                      </a:r>
                    </a:p>
                  </a:txBody>
                  <a:tcPr/>
                </a:tc>
                <a:extLst>
                  <a:ext uri="{0D108BD9-81ED-4DB2-BD59-A6C34878D82A}">
                    <a16:rowId xmlns:a16="http://schemas.microsoft.com/office/drawing/2014/main" val="1435632945"/>
                  </a:ext>
                </a:extLst>
              </a:tr>
              <a:tr h="370840">
                <a:tc>
                  <a:txBody>
                    <a:bodyPr/>
                    <a:lstStyle/>
                    <a:p>
                      <a:r>
                        <a:rPr kumimoji="1" lang="en-US" altLang="ja-JP" dirty="0"/>
                        <a:t>B</a:t>
                      </a:r>
                      <a:r>
                        <a:rPr kumimoji="1" lang="ja-JP" altLang="en-US"/>
                        <a:t>さん</a:t>
                      </a:r>
                    </a:p>
                  </a:txBody>
                  <a:tcPr/>
                </a:tc>
                <a:tc>
                  <a:txBody>
                    <a:bodyPr/>
                    <a:lstStyle/>
                    <a:p>
                      <a:r>
                        <a:rPr kumimoji="1" lang="ja-JP" altLang="en-US"/>
                        <a:t>▲▲▲▲</a:t>
                      </a:r>
                    </a:p>
                  </a:txBody>
                  <a:tcPr/>
                </a:tc>
                <a:extLst>
                  <a:ext uri="{0D108BD9-81ED-4DB2-BD59-A6C34878D82A}">
                    <a16:rowId xmlns:a16="http://schemas.microsoft.com/office/drawing/2014/main" val="444244908"/>
                  </a:ext>
                </a:extLst>
              </a:tr>
              <a:tr h="370840">
                <a:tc>
                  <a:txBody>
                    <a:bodyPr/>
                    <a:lstStyle/>
                    <a:p>
                      <a:r>
                        <a:rPr kumimoji="1" lang="en-US" altLang="ja-JP" dirty="0"/>
                        <a:t>C</a:t>
                      </a:r>
                      <a:r>
                        <a:rPr kumimoji="1" lang="ja-JP" altLang="en-US"/>
                        <a:t>さん</a:t>
                      </a:r>
                    </a:p>
                  </a:txBody>
                  <a:tcPr/>
                </a:tc>
                <a:tc>
                  <a:txBody>
                    <a:bodyPr/>
                    <a:lstStyle/>
                    <a:p>
                      <a:r>
                        <a:rPr kumimoji="1" lang="ja-JP" altLang="en-US"/>
                        <a:t>●●●●</a:t>
                      </a:r>
                    </a:p>
                  </a:txBody>
                  <a:tcPr/>
                </a:tc>
                <a:extLst>
                  <a:ext uri="{0D108BD9-81ED-4DB2-BD59-A6C34878D82A}">
                    <a16:rowId xmlns:a16="http://schemas.microsoft.com/office/drawing/2014/main" val="596916526"/>
                  </a:ext>
                </a:extLst>
              </a:tr>
              <a:tr h="370840">
                <a:tc>
                  <a:txBody>
                    <a:bodyPr/>
                    <a:lstStyle/>
                    <a:p>
                      <a:r>
                        <a:rPr kumimoji="1" lang="en-US" altLang="ja-JP" dirty="0"/>
                        <a:t>……</a:t>
                      </a:r>
                      <a:endParaRPr kumimoji="1" lang="ja-JP" altLang="en-US"/>
                    </a:p>
                  </a:txBody>
                  <a:tcPr/>
                </a:tc>
                <a:tc>
                  <a:txBody>
                    <a:bodyPr/>
                    <a:lstStyle/>
                    <a:p>
                      <a:r>
                        <a:rPr kumimoji="1" lang="en-US" altLang="ja-JP" dirty="0"/>
                        <a:t>……</a:t>
                      </a:r>
                      <a:endParaRPr kumimoji="1" lang="ja-JP" altLang="en-US"/>
                    </a:p>
                  </a:txBody>
                  <a:tcPr/>
                </a:tc>
                <a:extLst>
                  <a:ext uri="{0D108BD9-81ED-4DB2-BD59-A6C34878D82A}">
                    <a16:rowId xmlns:a16="http://schemas.microsoft.com/office/drawing/2014/main" val="2889157003"/>
                  </a:ext>
                </a:extLst>
              </a:tr>
              <a:tr h="370840">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47634748"/>
                  </a:ext>
                </a:extLst>
              </a:tr>
              <a:tr h="370840">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416247045"/>
                  </a:ext>
                </a:extLst>
              </a:tr>
            </a:tbl>
          </a:graphicData>
        </a:graphic>
      </p:graphicFrame>
      <p:pic>
        <p:nvPicPr>
          <p:cNvPr id="7" name="グラフィックス 6" descr="ロック 単色塗りつぶし">
            <a:extLst>
              <a:ext uri="{FF2B5EF4-FFF2-40B4-BE49-F238E27FC236}">
                <a16:creationId xmlns:a16="http://schemas.microsoft.com/office/drawing/2014/main" id="{28D6BA57-C11D-C52C-FA47-601F86685B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0877" y="4131530"/>
            <a:ext cx="2386723" cy="2386723"/>
          </a:xfrm>
          <a:prstGeom prst="rect">
            <a:avLst/>
          </a:prstGeom>
        </p:spPr>
      </p:pic>
    </p:spTree>
    <p:extLst>
      <p:ext uri="{BB962C8B-B14F-4D97-AF65-F5344CB8AC3E}">
        <p14:creationId xmlns:p14="http://schemas.microsoft.com/office/powerpoint/2010/main" val="69855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632387F4-8D0C-4747-BC01-BB1B3581B85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1699352-379F-8486-898A-C73A5ABA7ECD}"/>
              </a:ext>
            </a:extLst>
          </p:cNvPr>
          <p:cNvSpPr>
            <a:spLocks noGrp="1"/>
          </p:cNvSpPr>
          <p:nvPr>
            <p:ph idx="1"/>
          </p:nvPr>
        </p:nvSpPr>
        <p:spPr>
          <a:xfrm>
            <a:off x="482184" y="3348583"/>
            <a:ext cx="11227632" cy="3144291"/>
          </a:xfrm>
        </p:spPr>
        <p:txBody>
          <a:bodyPr>
            <a:normAutofit fontScale="85000" lnSpcReduction="10000"/>
          </a:bodyPr>
          <a:lstStyle/>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オリジナルファイルは大阪大学</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内に保存</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コピーファイルを</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内の別フォルダや別の媒体に保存</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ハードディスクや</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USB</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、印刷してファイリングなど、別々な形式・場所で保管</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ファイルの損傷は起きやすい点に注意。バックアップを習慣化</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タイトル 1">
            <a:extLst>
              <a:ext uri="{FF2B5EF4-FFF2-40B4-BE49-F238E27FC236}">
                <a16:creationId xmlns:a16="http://schemas.microsoft.com/office/drawing/2014/main" id="{CE7D6F62-2584-6B2A-1955-0C20E245B503}"/>
              </a:ext>
            </a:extLst>
          </p:cNvPr>
          <p:cNvSpPr>
            <a:spLocks noGrp="1"/>
          </p:cNvSpPr>
          <p:nvPr>
            <p:ph type="title"/>
          </p:nvPr>
        </p:nvSpPr>
        <p:spPr>
          <a:xfrm>
            <a:off x="838200" y="365125"/>
            <a:ext cx="10515600" cy="1325563"/>
          </a:xfrm>
        </p:spPr>
        <p:txBody>
          <a:bodyPr>
            <a:normAutofit/>
          </a:bodyPr>
          <a:lstStyle/>
          <a:p>
            <a:r>
              <a:rPr lang="ja-JP" altLang="en-US" sz="3200"/>
              <a:t>フィールドノーツ</a:t>
            </a:r>
            <a:r>
              <a:rPr lang="en-US" altLang="ja-JP" sz="3200"/>
              <a:t>②</a:t>
            </a:r>
            <a:r>
              <a:rPr lang="ja-JP" altLang="en-US" sz="3200"/>
              <a:t>：清書版</a:t>
            </a:r>
            <a:br>
              <a:rPr lang="en-US" altLang="ja-JP"/>
            </a:br>
            <a:r>
              <a:rPr lang="ja-JP" altLang="en-US"/>
              <a:t>４）バックアップ</a:t>
            </a:r>
            <a:endParaRPr lang="ja-JP" altLang="en-US" dirty="0"/>
          </a:p>
        </p:txBody>
      </p:sp>
      <p:pic>
        <p:nvPicPr>
          <p:cNvPr id="4" name="グラフィックス 3" descr="USB メモリ 単色塗りつぶし">
            <a:extLst>
              <a:ext uri="{FF2B5EF4-FFF2-40B4-BE49-F238E27FC236}">
                <a16:creationId xmlns:a16="http://schemas.microsoft.com/office/drawing/2014/main" id="{58BB68D5-8C0C-44BB-1D0B-CBDD6D462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6416" y="2041415"/>
            <a:ext cx="914400" cy="914400"/>
          </a:xfrm>
          <a:prstGeom prst="rect">
            <a:avLst/>
          </a:prstGeom>
        </p:spPr>
      </p:pic>
      <p:pic>
        <p:nvPicPr>
          <p:cNvPr id="7" name="グラフィックス 6" descr="同期中のクラウド 単色塗りつぶし">
            <a:extLst>
              <a:ext uri="{FF2B5EF4-FFF2-40B4-BE49-F238E27FC236}">
                <a16:creationId xmlns:a16="http://schemas.microsoft.com/office/drawing/2014/main" id="{DBDDC656-28B8-157B-DACB-CCBA3D9ED1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6438" y="1999374"/>
            <a:ext cx="998482" cy="998482"/>
          </a:xfrm>
          <a:prstGeom prst="rect">
            <a:avLst/>
          </a:prstGeom>
        </p:spPr>
      </p:pic>
      <p:pic>
        <p:nvPicPr>
          <p:cNvPr id="9" name="グラフィックス 8" descr="光ディスク 単色塗りつぶし">
            <a:extLst>
              <a:ext uri="{FF2B5EF4-FFF2-40B4-BE49-F238E27FC236}">
                <a16:creationId xmlns:a16="http://schemas.microsoft.com/office/drawing/2014/main" id="{C226F9ED-6A58-15CC-6459-4456FAA25A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2096" y="2095390"/>
            <a:ext cx="914400" cy="914400"/>
          </a:xfrm>
          <a:prstGeom prst="rect">
            <a:avLst/>
          </a:prstGeom>
        </p:spPr>
      </p:pic>
      <p:pic>
        <p:nvPicPr>
          <p:cNvPr id="12" name="グラフィックス 11" descr="整理箱 (記録保管) 単色塗りつぶし">
            <a:extLst>
              <a:ext uri="{FF2B5EF4-FFF2-40B4-BE49-F238E27FC236}">
                <a16:creationId xmlns:a16="http://schemas.microsoft.com/office/drawing/2014/main" id="{283A77A7-56F3-E448-D563-27D265A0F5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10758" y="2044043"/>
            <a:ext cx="914400" cy="914400"/>
          </a:xfrm>
          <a:prstGeom prst="rect">
            <a:avLst/>
          </a:prstGeom>
        </p:spPr>
      </p:pic>
    </p:spTree>
    <p:extLst>
      <p:ext uri="{BB962C8B-B14F-4D97-AF65-F5344CB8AC3E}">
        <p14:creationId xmlns:p14="http://schemas.microsoft.com/office/powerpoint/2010/main" val="233053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135B1492-7B41-EB51-0F60-998C5A505C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48AEB83-8B58-0633-5F2B-FA8D36FED0A1}"/>
              </a:ext>
            </a:extLst>
          </p:cNvPr>
          <p:cNvSpPr>
            <a:spLocks noGrp="1"/>
          </p:cNvSpPr>
          <p:nvPr>
            <p:ph type="title"/>
          </p:nvPr>
        </p:nvSpPr>
        <p:spPr>
          <a:xfrm>
            <a:off x="838200" y="365125"/>
            <a:ext cx="10515600" cy="1325563"/>
          </a:xfrm>
        </p:spPr>
        <p:txBody>
          <a:bodyPr>
            <a:normAutofit/>
          </a:bodyPr>
          <a:lstStyle/>
          <a:p>
            <a:r>
              <a:rPr lang="ja-JP" altLang="en-US" sz="3200"/>
              <a:t>インタビューのデータ</a:t>
            </a:r>
            <a:br>
              <a:rPr lang="en-US" altLang="ja-JP" dirty="0"/>
            </a:br>
            <a:r>
              <a:rPr lang="ja-JP" altLang="en-US"/>
              <a:t>トランスクリプトと録音データ</a:t>
            </a:r>
            <a:endParaRPr lang="ja-JP" altLang="en-US" dirty="0"/>
          </a:p>
        </p:txBody>
      </p:sp>
      <p:sp>
        <p:nvSpPr>
          <p:cNvPr id="3" name="コンテンツ プレースホルダー 2">
            <a:extLst>
              <a:ext uri="{FF2B5EF4-FFF2-40B4-BE49-F238E27FC236}">
                <a16:creationId xmlns:a16="http://schemas.microsoft.com/office/drawing/2014/main" id="{1066BC97-0BFB-5F2E-F5E6-AEA2807A283F}"/>
              </a:ext>
            </a:extLst>
          </p:cNvPr>
          <p:cNvSpPr>
            <a:spLocks noGrp="1"/>
          </p:cNvSpPr>
          <p:nvPr>
            <p:ph idx="1"/>
          </p:nvPr>
        </p:nvSpPr>
        <p:spPr>
          <a:xfrm>
            <a:off x="482185" y="1912722"/>
            <a:ext cx="7074754" cy="4351338"/>
          </a:xfrm>
        </p:spPr>
        <p:txBody>
          <a:bodyPr>
            <a:normAutofit fontScale="92500"/>
          </a:bodyPr>
          <a:lstStyle/>
          <a:p>
            <a:pPr marL="0" lvl="0" indent="0" algn="l">
              <a:buNone/>
            </a:pP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インタビューシート</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のテンプレートを作成する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Word</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やＥｘｃｅｌ</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話し手、発言内容、補足メモなどの欄</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buNone/>
            </a:pP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インタビュー</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の録音データ</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インタビュー</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の録音機器</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の検討</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19A8A277-23D1-7665-66D6-B42F2485C6DD}"/>
              </a:ext>
            </a:extLst>
          </p:cNvPr>
          <p:cNvSpPr/>
          <p:nvPr/>
        </p:nvSpPr>
        <p:spPr>
          <a:xfrm>
            <a:off x="7924800" y="1492468"/>
            <a:ext cx="4109545" cy="519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endParaRPr kumimoji="1" lang="ja-JP" altLang="en-US"/>
          </a:p>
        </p:txBody>
      </p:sp>
      <p:graphicFrame>
        <p:nvGraphicFramePr>
          <p:cNvPr id="5" name="表 4">
            <a:extLst>
              <a:ext uri="{FF2B5EF4-FFF2-40B4-BE49-F238E27FC236}">
                <a16:creationId xmlns:a16="http://schemas.microsoft.com/office/drawing/2014/main" id="{2B64601F-6E39-DEA2-71E0-2BC07392558E}"/>
              </a:ext>
            </a:extLst>
          </p:cNvPr>
          <p:cNvGraphicFramePr>
            <a:graphicFrameLocks noGrp="1"/>
          </p:cNvGraphicFramePr>
          <p:nvPr>
            <p:extLst>
              <p:ext uri="{D42A27DB-BD31-4B8C-83A1-F6EECF244321}">
                <p14:modId xmlns:p14="http://schemas.microsoft.com/office/powerpoint/2010/main" val="2016367330"/>
              </p:ext>
            </p:extLst>
          </p:nvPr>
        </p:nvGraphicFramePr>
        <p:xfrm>
          <a:off x="8233103" y="3493817"/>
          <a:ext cx="3612054" cy="2999058"/>
        </p:xfrm>
        <a:graphic>
          <a:graphicData uri="http://schemas.openxmlformats.org/drawingml/2006/table">
            <a:tbl>
              <a:tblPr firstRow="1" bandRow="1">
                <a:tableStyleId>{5940675A-B579-460E-94D1-54222C63F5DA}</a:tableStyleId>
              </a:tblPr>
              <a:tblGrid>
                <a:gridCol w="395890">
                  <a:extLst>
                    <a:ext uri="{9D8B030D-6E8A-4147-A177-3AD203B41FA5}">
                      <a16:colId xmlns:a16="http://schemas.microsoft.com/office/drawing/2014/main" val="3305666599"/>
                    </a:ext>
                  </a:extLst>
                </a:gridCol>
                <a:gridCol w="2522483">
                  <a:extLst>
                    <a:ext uri="{9D8B030D-6E8A-4147-A177-3AD203B41FA5}">
                      <a16:colId xmlns:a16="http://schemas.microsoft.com/office/drawing/2014/main" val="1491851852"/>
                    </a:ext>
                  </a:extLst>
                </a:gridCol>
                <a:gridCol w="693681">
                  <a:extLst>
                    <a:ext uri="{9D8B030D-6E8A-4147-A177-3AD203B41FA5}">
                      <a16:colId xmlns:a16="http://schemas.microsoft.com/office/drawing/2014/main" val="3116085129"/>
                    </a:ext>
                  </a:extLst>
                </a:gridCol>
              </a:tblGrid>
              <a:tr h="1499529">
                <a:tc>
                  <a:txBody>
                    <a:bodyPr/>
                    <a:lstStyle/>
                    <a:p>
                      <a:r>
                        <a:rPr kumimoji="1" lang="en-US" altLang="ja-JP" dirty="0"/>
                        <a:t>A</a:t>
                      </a:r>
                      <a:r>
                        <a:rPr kumimoji="1" lang="ja-JP" altLang="en-US"/>
                        <a:t>さん</a:t>
                      </a:r>
                    </a:p>
                  </a:txBody>
                  <a:tcPr anchor="ctr"/>
                </a:tc>
                <a:tc>
                  <a:txBody>
                    <a:bodyPr/>
                    <a:lstStyle/>
                    <a:p>
                      <a:r>
                        <a:rPr kumimoji="1" lang="ja-JP" altLang="en-US"/>
                        <a:t>（発言内容について、その場で速記した内容など）</a:t>
                      </a:r>
                    </a:p>
                  </a:txBody>
                  <a:tcPr/>
                </a:tc>
                <a:tc>
                  <a:txBody>
                    <a:bodyPr/>
                    <a:lstStyle/>
                    <a:p>
                      <a:r>
                        <a:rPr kumimoji="1" lang="ja-JP" altLang="en-US"/>
                        <a:t>メモ</a:t>
                      </a:r>
                      <a:endParaRPr kumimoji="1" lang="en-US" altLang="ja-JP" dirty="0"/>
                    </a:p>
                    <a:p>
                      <a:endParaRPr kumimoji="1" lang="en-US" altLang="ja-JP" dirty="0"/>
                    </a:p>
                    <a:p>
                      <a:r>
                        <a:rPr kumimoji="1" lang="ja-JP" altLang="en-US"/>
                        <a:t>考える様子</a:t>
                      </a:r>
                    </a:p>
                  </a:txBody>
                  <a:tcPr/>
                </a:tc>
                <a:extLst>
                  <a:ext uri="{0D108BD9-81ED-4DB2-BD59-A6C34878D82A}">
                    <a16:rowId xmlns:a16="http://schemas.microsoft.com/office/drawing/2014/main" val="1592666126"/>
                  </a:ext>
                </a:extLst>
              </a:tr>
              <a:tr h="1499529">
                <a:tc>
                  <a:txBody>
                    <a:bodyPr/>
                    <a:lstStyle/>
                    <a:p>
                      <a:r>
                        <a:rPr kumimoji="1" lang="ja-JP" altLang="en-US"/>
                        <a:t>私</a:t>
                      </a:r>
                    </a:p>
                  </a:txBody>
                  <a:tcPr anchor="ct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08133021"/>
                  </a:ext>
                </a:extLst>
              </a:tr>
            </a:tbl>
          </a:graphicData>
        </a:graphic>
      </p:graphicFrame>
      <p:sp>
        <p:nvSpPr>
          <p:cNvPr id="6" name="テキスト ボックス 5">
            <a:extLst>
              <a:ext uri="{FF2B5EF4-FFF2-40B4-BE49-F238E27FC236}">
                <a16:creationId xmlns:a16="http://schemas.microsoft.com/office/drawing/2014/main" id="{F660840D-F0F0-E8A5-4856-19A407F5AF04}"/>
              </a:ext>
            </a:extLst>
          </p:cNvPr>
          <p:cNvSpPr txBox="1"/>
          <p:nvPr/>
        </p:nvSpPr>
        <p:spPr>
          <a:xfrm>
            <a:off x="9433919" y="1894701"/>
            <a:ext cx="2411238" cy="923330"/>
          </a:xfrm>
          <a:prstGeom prst="rect">
            <a:avLst/>
          </a:prstGeom>
          <a:noFill/>
        </p:spPr>
        <p:txBody>
          <a:bodyPr wrap="none" rtlCol="0">
            <a:spAutoFit/>
          </a:bodyPr>
          <a:lstStyle/>
          <a:p>
            <a:pPr algn="r"/>
            <a:r>
              <a:rPr kumimoji="1" lang="ja-JP" altLang="en-US"/>
              <a:t>●月▲日　</a:t>
            </a:r>
            <a:endParaRPr kumimoji="1" lang="en-US" altLang="ja-JP" dirty="0"/>
          </a:p>
          <a:p>
            <a:pPr algn="r"/>
            <a:r>
              <a:rPr lang="en-US" altLang="ja-JP" dirty="0"/>
              <a:t>A</a:t>
            </a:r>
            <a:r>
              <a:rPr lang="ja-JP" altLang="en-US"/>
              <a:t>さんにインタビュー</a:t>
            </a:r>
            <a:endParaRPr lang="en-US" altLang="ja-JP" dirty="0"/>
          </a:p>
          <a:p>
            <a:pPr algn="r"/>
            <a:r>
              <a:rPr kumimoji="1" lang="ja-JP" altLang="en-US"/>
              <a:t>〇〇について</a:t>
            </a:r>
          </a:p>
        </p:txBody>
      </p:sp>
    </p:spTree>
    <p:extLst>
      <p:ext uri="{BB962C8B-B14F-4D97-AF65-F5344CB8AC3E}">
        <p14:creationId xmlns:p14="http://schemas.microsoft.com/office/powerpoint/2010/main" val="117264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DA8DDAAF-7838-171D-3D80-9B2FD64F82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E867BB-E934-1357-177F-1FEF4C766574}"/>
              </a:ext>
            </a:extLst>
          </p:cNvPr>
          <p:cNvSpPr>
            <a:spLocks noGrp="1"/>
          </p:cNvSpPr>
          <p:nvPr>
            <p:ph type="title"/>
          </p:nvPr>
        </p:nvSpPr>
        <p:spPr>
          <a:xfrm>
            <a:off x="838200" y="365125"/>
            <a:ext cx="10515600" cy="1325563"/>
          </a:xfrm>
        </p:spPr>
        <p:txBody>
          <a:bodyPr>
            <a:normAutofit fontScale="90000"/>
          </a:bodyPr>
          <a:lstStyle/>
          <a:p>
            <a:r>
              <a:rPr lang="ja-JP" altLang="en-US" sz="3200"/>
              <a:t>インタビューのデータ</a:t>
            </a:r>
            <a:br>
              <a:rPr lang="en-US" altLang="ja-JP" dirty="0"/>
            </a:br>
            <a:r>
              <a:rPr lang="ja-JP" altLang="en-US"/>
              <a:t>トランスクリプトの記載方法とデータ間の連携</a:t>
            </a:r>
            <a:endParaRPr lang="ja-JP" altLang="en-US" dirty="0"/>
          </a:p>
        </p:txBody>
      </p:sp>
      <p:sp>
        <p:nvSpPr>
          <p:cNvPr id="3" name="コンテンツ プレースホルダー 2">
            <a:extLst>
              <a:ext uri="{FF2B5EF4-FFF2-40B4-BE49-F238E27FC236}">
                <a16:creationId xmlns:a16="http://schemas.microsoft.com/office/drawing/2014/main" id="{CFDECFFE-B119-25C8-242C-15A4CD7761AE}"/>
              </a:ext>
            </a:extLst>
          </p:cNvPr>
          <p:cNvSpPr>
            <a:spLocks noGrp="1"/>
          </p:cNvSpPr>
          <p:nvPr>
            <p:ph idx="1"/>
          </p:nvPr>
        </p:nvSpPr>
        <p:spPr>
          <a:xfrm>
            <a:off x="482184" y="1920820"/>
            <a:ext cx="7106285" cy="4795290"/>
          </a:xfrm>
        </p:spPr>
        <p:txBody>
          <a:bodyPr>
            <a:normAutofit fontScale="70000" lnSpcReduction="20000"/>
          </a:bodyPr>
          <a:lstStyle/>
          <a:p>
            <a:pPr marL="0" lvl="0" indent="0" algn="l">
              <a:buNone/>
            </a:pPr>
            <a:r>
              <a:rPr lang="ja-JP" altLang="en-US" sz="3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３）トランスクリプトの記載方法を決定する</a:t>
            </a:r>
            <a:endParaRPr lang="en-US" altLang="ja-JP" sz="3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文字化</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のルール（</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休止時間は（</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）、声量の大小の、推測部分は［</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buNone/>
            </a:pPr>
            <a:r>
              <a:rPr lang="ja-JP" altLang="en-US" sz="3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４）データ間の紐づけ</a:t>
            </a:r>
            <a:endParaRPr lang="en-US" altLang="ja-JP" sz="3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インタビュー</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時のシート、録音データ、トランスクリプトデータの紐づけが</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分かるように</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保管（</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「８桁の日付</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_</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インタビュー</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_</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調査協力者の匿名</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トランスクリプトデータ</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は調査協力者に共有し</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、内容の</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確認や事後的なデータ削除などに対応</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E455B332-82F4-5611-3B31-DAD99934AB79}"/>
              </a:ext>
            </a:extLst>
          </p:cNvPr>
          <p:cNvSpPr/>
          <p:nvPr/>
        </p:nvSpPr>
        <p:spPr>
          <a:xfrm>
            <a:off x="7924800" y="2554013"/>
            <a:ext cx="4109545" cy="41304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endParaRPr kumimoji="1" lang="ja-JP" altLang="en-US"/>
          </a:p>
        </p:txBody>
      </p:sp>
      <p:graphicFrame>
        <p:nvGraphicFramePr>
          <p:cNvPr id="5" name="表 4">
            <a:extLst>
              <a:ext uri="{FF2B5EF4-FFF2-40B4-BE49-F238E27FC236}">
                <a16:creationId xmlns:a16="http://schemas.microsoft.com/office/drawing/2014/main" id="{6BF6F4EA-B64D-123F-541E-0EF8DD8E37F9}"/>
              </a:ext>
            </a:extLst>
          </p:cNvPr>
          <p:cNvGraphicFramePr>
            <a:graphicFrameLocks noGrp="1"/>
          </p:cNvGraphicFramePr>
          <p:nvPr>
            <p:extLst>
              <p:ext uri="{D42A27DB-BD31-4B8C-83A1-F6EECF244321}">
                <p14:modId xmlns:p14="http://schemas.microsoft.com/office/powerpoint/2010/main" val="3055344132"/>
              </p:ext>
            </p:extLst>
          </p:nvPr>
        </p:nvGraphicFramePr>
        <p:xfrm>
          <a:off x="8233103" y="3493817"/>
          <a:ext cx="3612054" cy="2999058"/>
        </p:xfrm>
        <a:graphic>
          <a:graphicData uri="http://schemas.openxmlformats.org/drawingml/2006/table">
            <a:tbl>
              <a:tblPr firstRow="1" bandRow="1">
                <a:tableStyleId>{5940675A-B579-460E-94D1-54222C63F5DA}</a:tableStyleId>
              </a:tblPr>
              <a:tblGrid>
                <a:gridCol w="395890">
                  <a:extLst>
                    <a:ext uri="{9D8B030D-6E8A-4147-A177-3AD203B41FA5}">
                      <a16:colId xmlns:a16="http://schemas.microsoft.com/office/drawing/2014/main" val="3305666599"/>
                    </a:ext>
                  </a:extLst>
                </a:gridCol>
                <a:gridCol w="2522483">
                  <a:extLst>
                    <a:ext uri="{9D8B030D-6E8A-4147-A177-3AD203B41FA5}">
                      <a16:colId xmlns:a16="http://schemas.microsoft.com/office/drawing/2014/main" val="1491851852"/>
                    </a:ext>
                  </a:extLst>
                </a:gridCol>
                <a:gridCol w="693681">
                  <a:extLst>
                    <a:ext uri="{9D8B030D-6E8A-4147-A177-3AD203B41FA5}">
                      <a16:colId xmlns:a16="http://schemas.microsoft.com/office/drawing/2014/main" val="3116085129"/>
                    </a:ext>
                  </a:extLst>
                </a:gridCol>
              </a:tblGrid>
              <a:tr h="1499529">
                <a:tc>
                  <a:txBody>
                    <a:bodyPr/>
                    <a:lstStyle/>
                    <a:p>
                      <a:r>
                        <a:rPr kumimoji="1" lang="en-US" altLang="ja-JP" dirty="0"/>
                        <a:t>A</a:t>
                      </a:r>
                      <a:r>
                        <a:rPr kumimoji="1" lang="ja-JP" altLang="en-US"/>
                        <a:t>さん</a:t>
                      </a:r>
                    </a:p>
                  </a:txBody>
                  <a:tcPr anchor="ctr"/>
                </a:tc>
                <a:tc>
                  <a:txBody>
                    <a:bodyPr/>
                    <a:lstStyle/>
                    <a:p>
                      <a:r>
                        <a:rPr kumimoji="1" lang="ja-JP" altLang="en-US"/>
                        <a:t>そうですね、それについては（３秒）</a:t>
                      </a:r>
                      <a:r>
                        <a:rPr kumimoji="1" lang="en-US" altLang="ja-JP" dirty="0"/>
                        <a:t>…………………</a:t>
                      </a:r>
                      <a:r>
                        <a:rPr kumimoji="1" lang="ja-JP" altLang="en-US"/>
                        <a:t>で、</a:t>
                      </a:r>
                      <a:r>
                        <a:rPr kumimoji="1" lang="en-US" altLang="ja-JP" dirty="0"/>
                        <a:t>……</a:t>
                      </a:r>
                      <a:r>
                        <a:rPr kumimoji="1" lang="ja-JP" altLang="en-US"/>
                        <a:t>［語気を強める］</a:t>
                      </a:r>
                      <a:r>
                        <a:rPr kumimoji="1" lang="en-US" altLang="ja-JP" dirty="0"/>
                        <a:t>……………</a:t>
                      </a:r>
                      <a:endParaRPr kumimoji="1" lang="ja-JP" altLang="en-US"/>
                    </a:p>
                  </a:txBody>
                  <a:tcPr/>
                </a:tc>
                <a:tc>
                  <a:txBody>
                    <a:bodyPr/>
                    <a:lstStyle/>
                    <a:p>
                      <a:r>
                        <a:rPr kumimoji="1" lang="ja-JP" altLang="en-US"/>
                        <a:t>メモ</a:t>
                      </a:r>
                      <a:endParaRPr kumimoji="1" lang="en-US" altLang="ja-JP" dirty="0"/>
                    </a:p>
                    <a:p>
                      <a:endParaRPr kumimoji="1" lang="en-US" altLang="ja-JP" dirty="0"/>
                    </a:p>
                    <a:p>
                      <a:r>
                        <a:rPr kumimoji="1" lang="ja-JP" altLang="en-US"/>
                        <a:t>考える様子</a:t>
                      </a:r>
                    </a:p>
                  </a:txBody>
                  <a:tcPr/>
                </a:tc>
                <a:extLst>
                  <a:ext uri="{0D108BD9-81ED-4DB2-BD59-A6C34878D82A}">
                    <a16:rowId xmlns:a16="http://schemas.microsoft.com/office/drawing/2014/main" val="1592666126"/>
                  </a:ext>
                </a:extLst>
              </a:tr>
              <a:tr h="1499529">
                <a:tc>
                  <a:txBody>
                    <a:bodyPr/>
                    <a:lstStyle/>
                    <a:p>
                      <a:r>
                        <a:rPr kumimoji="1" lang="ja-JP" altLang="en-US"/>
                        <a:t>私</a:t>
                      </a:r>
                    </a:p>
                  </a:txBody>
                  <a:tcPr anchor="ctr"/>
                </a:tc>
                <a:tc>
                  <a:txBody>
                    <a:bodyPr/>
                    <a:lstStyle/>
                    <a:p>
                      <a:r>
                        <a:rPr kumimoji="1" lang="ja-JP" altLang="en-US"/>
                        <a:t>そうなんですか、では、</a:t>
                      </a:r>
                      <a:r>
                        <a:rPr kumimoji="1" lang="en-US" altLang="ja-JP" dirty="0"/>
                        <a:t>………………</a:t>
                      </a:r>
                      <a:endParaRPr kumimoji="1" lang="ja-JP" altLang="en-US"/>
                    </a:p>
                  </a:txBody>
                  <a:tcPr/>
                </a:tc>
                <a:tc>
                  <a:txBody>
                    <a:bodyPr/>
                    <a:lstStyle/>
                    <a:p>
                      <a:endParaRPr kumimoji="1" lang="ja-JP" altLang="en-US"/>
                    </a:p>
                  </a:txBody>
                  <a:tcPr/>
                </a:tc>
                <a:extLst>
                  <a:ext uri="{0D108BD9-81ED-4DB2-BD59-A6C34878D82A}">
                    <a16:rowId xmlns:a16="http://schemas.microsoft.com/office/drawing/2014/main" val="3208133021"/>
                  </a:ext>
                </a:extLst>
              </a:tr>
            </a:tbl>
          </a:graphicData>
        </a:graphic>
      </p:graphicFrame>
      <p:sp>
        <p:nvSpPr>
          <p:cNvPr id="6" name="テキスト ボックス 5">
            <a:extLst>
              <a:ext uri="{FF2B5EF4-FFF2-40B4-BE49-F238E27FC236}">
                <a16:creationId xmlns:a16="http://schemas.microsoft.com/office/drawing/2014/main" id="{D362E189-43E5-C979-EC04-F85AE2FCF417}"/>
              </a:ext>
            </a:extLst>
          </p:cNvPr>
          <p:cNvSpPr txBox="1"/>
          <p:nvPr/>
        </p:nvSpPr>
        <p:spPr>
          <a:xfrm>
            <a:off x="9927645" y="2690336"/>
            <a:ext cx="1917512" cy="738664"/>
          </a:xfrm>
          <a:prstGeom prst="rect">
            <a:avLst/>
          </a:prstGeom>
          <a:noFill/>
        </p:spPr>
        <p:txBody>
          <a:bodyPr wrap="none" rtlCol="0">
            <a:spAutoFit/>
          </a:bodyPr>
          <a:lstStyle/>
          <a:p>
            <a:pPr algn="r"/>
            <a:r>
              <a:rPr lang="ja-JP" altLang="en-US" sz="1400"/>
              <a:t>４</a:t>
            </a:r>
            <a:r>
              <a:rPr kumimoji="1" lang="ja-JP" altLang="en-US" sz="1400"/>
              <a:t>月１日　</a:t>
            </a:r>
            <a:endParaRPr kumimoji="1" lang="en-US" altLang="ja-JP" sz="1400" dirty="0"/>
          </a:p>
          <a:p>
            <a:pPr algn="r"/>
            <a:r>
              <a:rPr lang="en-US" altLang="ja-JP" sz="1400" dirty="0"/>
              <a:t>A</a:t>
            </a:r>
            <a:r>
              <a:rPr lang="ja-JP" altLang="en-US" sz="1400"/>
              <a:t>さんにインタビュー</a:t>
            </a:r>
            <a:endParaRPr lang="en-US" altLang="ja-JP" sz="1400" dirty="0"/>
          </a:p>
          <a:p>
            <a:pPr algn="r"/>
            <a:r>
              <a:rPr kumimoji="1" lang="ja-JP" altLang="en-US" sz="1400"/>
              <a:t>〇〇について</a:t>
            </a:r>
          </a:p>
        </p:txBody>
      </p:sp>
      <p:sp>
        <p:nvSpPr>
          <p:cNvPr id="7" name="テキスト ボックス 6">
            <a:extLst>
              <a:ext uri="{FF2B5EF4-FFF2-40B4-BE49-F238E27FC236}">
                <a16:creationId xmlns:a16="http://schemas.microsoft.com/office/drawing/2014/main" id="{7BC38439-DC67-9A82-525E-1CEB42D006F2}"/>
              </a:ext>
            </a:extLst>
          </p:cNvPr>
          <p:cNvSpPr txBox="1"/>
          <p:nvPr/>
        </p:nvSpPr>
        <p:spPr>
          <a:xfrm>
            <a:off x="8466978" y="2198680"/>
            <a:ext cx="3025187" cy="338554"/>
          </a:xfrm>
          <a:prstGeom prst="rect">
            <a:avLst/>
          </a:prstGeom>
          <a:noFill/>
        </p:spPr>
        <p:txBody>
          <a:bodyPr wrap="none" rtlCol="0">
            <a:spAutoFit/>
          </a:bodyPr>
          <a:lstStyle/>
          <a:p>
            <a:r>
              <a:rPr lang="en-US" altLang="ja-JP" sz="1600" dirty="0"/>
              <a:t>20250401</a:t>
            </a:r>
            <a:r>
              <a:rPr kumimoji="1" lang="en-US" altLang="ja-JP" sz="1600" dirty="0"/>
              <a:t>_</a:t>
            </a:r>
            <a:r>
              <a:rPr lang="ja-JP" altLang="en-US" sz="1600"/>
              <a:t>インタビュー</a:t>
            </a:r>
            <a:r>
              <a:rPr lang="en-US" altLang="ja-JP" sz="1600" dirty="0"/>
              <a:t>A</a:t>
            </a:r>
            <a:r>
              <a:rPr lang="ja-JP" altLang="en-US" sz="1600"/>
              <a:t>さん</a:t>
            </a:r>
            <a:endParaRPr kumimoji="1" lang="ja-JP" altLang="en-US" sz="1600"/>
          </a:p>
        </p:txBody>
      </p:sp>
      <p:pic>
        <p:nvPicPr>
          <p:cNvPr id="8" name="グラフィックス 7" descr="ドキュメント 単色塗りつぶし">
            <a:extLst>
              <a:ext uri="{FF2B5EF4-FFF2-40B4-BE49-F238E27FC236}">
                <a16:creationId xmlns:a16="http://schemas.microsoft.com/office/drawing/2014/main" id="{CBE75592-7374-8A41-665B-4212890A48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3821" y="1481204"/>
            <a:ext cx="841281" cy="841281"/>
          </a:xfrm>
          <a:prstGeom prst="rect">
            <a:avLst/>
          </a:prstGeom>
        </p:spPr>
      </p:pic>
      <p:sp>
        <p:nvSpPr>
          <p:cNvPr id="9" name="正方形/長方形 8">
            <a:extLst>
              <a:ext uri="{FF2B5EF4-FFF2-40B4-BE49-F238E27FC236}">
                <a16:creationId xmlns:a16="http://schemas.microsoft.com/office/drawing/2014/main" id="{17E5FCDE-7977-1A09-133D-B24713B9D31A}"/>
              </a:ext>
            </a:extLst>
          </p:cNvPr>
          <p:cNvSpPr/>
          <p:nvPr/>
        </p:nvSpPr>
        <p:spPr>
          <a:xfrm>
            <a:off x="8281086" y="1965976"/>
            <a:ext cx="662703" cy="12244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Tsukushi B Round Gothic Regular" panose="02020400000000000000" pitchFamily="18" charset="-128"/>
                <a:ea typeface="Tsukushi B Round Gothic Regular" panose="02020400000000000000" pitchFamily="18" charset="-128"/>
              </a:rPr>
              <a:t>DOCX</a:t>
            </a:r>
            <a:endParaRPr kumimoji="1" lang="ja-JP" altLang="en-US" sz="1100">
              <a:latin typeface="Tsukushi B Round Gothic Regular" panose="02020400000000000000" pitchFamily="18" charset="-128"/>
              <a:ea typeface="Tsukushi B Round Gothic Regular" panose="02020400000000000000" pitchFamily="18" charset="-128"/>
            </a:endParaRPr>
          </a:p>
        </p:txBody>
      </p:sp>
      <p:pic>
        <p:nvPicPr>
          <p:cNvPr id="13" name="グラフィックス 12" descr="フォルダー 単色塗りつぶし">
            <a:extLst>
              <a:ext uri="{FF2B5EF4-FFF2-40B4-BE49-F238E27FC236}">
                <a16:creationId xmlns:a16="http://schemas.microsoft.com/office/drawing/2014/main" id="{44E84342-227A-DC8B-3BD9-FCB0381704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3217" y="1472109"/>
            <a:ext cx="748861" cy="748861"/>
          </a:xfrm>
          <a:prstGeom prst="rect">
            <a:avLst/>
          </a:prstGeom>
        </p:spPr>
      </p:pic>
      <p:pic>
        <p:nvPicPr>
          <p:cNvPr id="15" name="グラフィックス 14" descr="音楽 単色塗りつぶし">
            <a:extLst>
              <a:ext uri="{FF2B5EF4-FFF2-40B4-BE49-F238E27FC236}">
                <a16:creationId xmlns:a16="http://schemas.microsoft.com/office/drawing/2014/main" id="{22E52527-A8BE-E7E3-011E-066F094E90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74695" y="1592977"/>
            <a:ext cx="627993" cy="627993"/>
          </a:xfrm>
          <a:prstGeom prst="rect">
            <a:avLst/>
          </a:prstGeom>
        </p:spPr>
      </p:pic>
      <p:cxnSp>
        <p:nvCxnSpPr>
          <p:cNvPr id="17" name="直線矢印コネクタ 16">
            <a:extLst>
              <a:ext uri="{FF2B5EF4-FFF2-40B4-BE49-F238E27FC236}">
                <a16:creationId xmlns:a16="http://schemas.microsoft.com/office/drawing/2014/main" id="{B3F975AF-2576-26F3-7D55-EAE395FD9592}"/>
              </a:ext>
            </a:extLst>
          </p:cNvPr>
          <p:cNvCxnSpPr>
            <a:cxnSpLocks/>
          </p:cNvCxnSpPr>
          <p:nvPr/>
        </p:nvCxnSpPr>
        <p:spPr>
          <a:xfrm>
            <a:off x="8859124" y="1901158"/>
            <a:ext cx="524443"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FDE36A57-DDC5-7E88-6321-08ECED703D41}"/>
              </a:ext>
            </a:extLst>
          </p:cNvPr>
          <p:cNvCxnSpPr>
            <a:cxnSpLocks/>
            <a:endCxn id="15" idx="1"/>
          </p:cNvCxnSpPr>
          <p:nvPr/>
        </p:nvCxnSpPr>
        <p:spPr>
          <a:xfrm>
            <a:off x="10486792" y="1902602"/>
            <a:ext cx="487903" cy="437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64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9602F13F-26A6-ED3A-E8AE-B0A800FB1B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E5BC14-9CCC-3982-7E34-196BECEEADA1}"/>
              </a:ext>
            </a:extLst>
          </p:cNvPr>
          <p:cNvSpPr>
            <a:spLocks noGrp="1"/>
          </p:cNvSpPr>
          <p:nvPr>
            <p:ph type="title"/>
          </p:nvPr>
        </p:nvSpPr>
        <p:spPr>
          <a:xfrm>
            <a:off x="838200" y="365125"/>
            <a:ext cx="10515600" cy="1325563"/>
          </a:xfrm>
        </p:spPr>
        <p:txBody>
          <a:bodyPr>
            <a:normAutofit/>
          </a:bodyPr>
          <a:lstStyle/>
          <a:p>
            <a:r>
              <a:rPr lang="ja-JP" altLang="en-US" sz="3200" dirty="0"/>
              <a:t>写真や映像データ、その他の</a:t>
            </a:r>
            <a:r>
              <a:rPr lang="ja-JP" altLang="en-US" sz="3200"/>
              <a:t>視覚的データ</a:t>
            </a:r>
            <a:br>
              <a:rPr lang="en-US" altLang="ja-JP" dirty="0"/>
            </a:br>
            <a:r>
              <a:rPr lang="ja-JP" altLang="en-US"/>
              <a:t>１）機器を検討する</a:t>
            </a:r>
            <a:endParaRPr lang="ja-JP" altLang="en-US" dirty="0"/>
          </a:p>
        </p:txBody>
      </p:sp>
      <p:sp>
        <p:nvSpPr>
          <p:cNvPr id="3" name="コンテンツ プレースホルダー 2">
            <a:extLst>
              <a:ext uri="{FF2B5EF4-FFF2-40B4-BE49-F238E27FC236}">
                <a16:creationId xmlns:a16="http://schemas.microsoft.com/office/drawing/2014/main" id="{B4D5121F-10BD-23B8-704D-A9255B5EEF7E}"/>
              </a:ext>
            </a:extLst>
          </p:cNvPr>
          <p:cNvSpPr>
            <a:spLocks noGrp="1"/>
          </p:cNvSpPr>
          <p:nvPr>
            <p:ph idx="1"/>
          </p:nvPr>
        </p:nvSpPr>
        <p:spPr>
          <a:xfrm>
            <a:off x="482184" y="2141537"/>
            <a:ext cx="11227632" cy="4351338"/>
          </a:xfrm>
        </p:spPr>
        <p:txBody>
          <a:bodyPr>
            <a:normAutofit fontScale="85000" lnSpcReduction="20000"/>
          </a:bodyPr>
          <a:lstStyle/>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カメラ機器の多様性　⇒　研究データの質・量に差</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スマートフォンのカメラ（利便性、軽めのデータ）、一眼レフカメラ（ハイクオリティ、大きなデータ）</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プロジェクト</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の写真・映像</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データの</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役割を検討し、定める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映像人類学作品の作成　⇔　インタビューでの写真活用</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オリジナルデータ</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とバックアップファイルの保存方法</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調査</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協力者のプライバシーの保護</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9" name="直線コネクタ 8">
            <a:extLst>
              <a:ext uri="{FF2B5EF4-FFF2-40B4-BE49-F238E27FC236}">
                <a16:creationId xmlns:a16="http://schemas.microsoft.com/office/drawing/2014/main" id="{3E10338A-DF32-035F-B28E-071F4B87839D}"/>
              </a:ext>
            </a:extLst>
          </p:cNvPr>
          <p:cNvCxnSpPr>
            <a:cxnSpLocks/>
          </p:cNvCxnSpPr>
          <p:nvPr/>
        </p:nvCxnSpPr>
        <p:spPr>
          <a:xfrm flipH="1">
            <a:off x="-1135119" y="1798582"/>
            <a:ext cx="7630512"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31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EEDCC8FF-FBB5-82C6-0D46-60545AA17B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CCE2A0-B372-B29F-A122-6AA47EB8BD02}"/>
              </a:ext>
            </a:extLst>
          </p:cNvPr>
          <p:cNvSpPr>
            <a:spLocks noGrp="1"/>
          </p:cNvSpPr>
          <p:nvPr>
            <p:ph type="title"/>
          </p:nvPr>
        </p:nvSpPr>
        <p:spPr>
          <a:xfrm>
            <a:off x="838200" y="365125"/>
            <a:ext cx="10515600" cy="1325563"/>
          </a:xfrm>
        </p:spPr>
        <p:txBody>
          <a:bodyPr>
            <a:normAutofit/>
          </a:bodyPr>
          <a:lstStyle/>
          <a:p>
            <a:r>
              <a:rPr lang="ja-JP" altLang="en-US" sz="3200" dirty="0"/>
              <a:t>写真や映像データ、その他の</a:t>
            </a:r>
            <a:r>
              <a:rPr lang="ja-JP" altLang="en-US" sz="3200"/>
              <a:t>視覚的データ</a:t>
            </a:r>
            <a:br>
              <a:rPr lang="en-US" altLang="ja-JP" dirty="0"/>
            </a:br>
            <a:r>
              <a:rPr lang="ja-JP" altLang="en-US"/>
              <a:t>２）メタデータや社会状況の情報を記録する</a:t>
            </a:r>
            <a:endParaRPr lang="ja-JP" altLang="en-US" dirty="0"/>
          </a:p>
        </p:txBody>
      </p:sp>
      <p:sp>
        <p:nvSpPr>
          <p:cNvPr id="3" name="コンテンツ プレースホルダー 2">
            <a:extLst>
              <a:ext uri="{FF2B5EF4-FFF2-40B4-BE49-F238E27FC236}">
                <a16:creationId xmlns:a16="http://schemas.microsoft.com/office/drawing/2014/main" id="{E5DDD26A-5AD3-7ED8-A669-4D539B9E0707}"/>
              </a:ext>
            </a:extLst>
          </p:cNvPr>
          <p:cNvSpPr>
            <a:spLocks noGrp="1"/>
          </p:cNvSpPr>
          <p:nvPr>
            <p:ph idx="1"/>
          </p:nvPr>
        </p:nvSpPr>
        <p:spPr>
          <a:xfrm>
            <a:off x="482184" y="2141537"/>
            <a:ext cx="11709816" cy="4351338"/>
          </a:xfrm>
        </p:spPr>
        <p:txBody>
          <a:bodyPr>
            <a:normAutofit/>
          </a:bodyPr>
          <a:lstStyle/>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スマートフォン</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やデジタルカメラではメタデータは自動</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記録される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zh-TW"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zh-TW" altLang="en-US"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日付、時刻、位置情報等</a:t>
            </a: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写真</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データのエスノグラフィ的な</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文脈情報を紐づけて記録</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被写体、状況等の情報</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データ</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とメタデータ・社会情報などの情報を紐づけて管理</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F8AE4A25-FBD4-AADE-FA3E-313AE0030915}"/>
              </a:ext>
            </a:extLst>
          </p:cNvPr>
          <p:cNvCxnSpPr>
            <a:cxnSpLocks/>
          </p:cNvCxnSpPr>
          <p:nvPr/>
        </p:nvCxnSpPr>
        <p:spPr>
          <a:xfrm flipH="1">
            <a:off x="-1135119" y="1798582"/>
            <a:ext cx="7630512"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28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611B7791-EF4E-3EB6-B619-DA3A6055CF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A34A76-989A-2B7A-28D6-51AC04B8B581}"/>
              </a:ext>
            </a:extLst>
          </p:cNvPr>
          <p:cNvSpPr>
            <a:spLocks noGrp="1"/>
          </p:cNvSpPr>
          <p:nvPr>
            <p:ph type="title"/>
          </p:nvPr>
        </p:nvSpPr>
        <p:spPr>
          <a:xfrm>
            <a:off x="838200" y="386146"/>
            <a:ext cx="10515600" cy="1325563"/>
          </a:xfrm>
        </p:spPr>
        <p:txBody>
          <a:bodyPr>
            <a:normAutofit/>
          </a:bodyPr>
          <a:lstStyle/>
          <a:p>
            <a:r>
              <a:rPr lang="ja-JP" altLang="en-US" sz="3200" dirty="0"/>
              <a:t>写真や映像データ、その他の</a:t>
            </a:r>
            <a:r>
              <a:rPr lang="ja-JP" altLang="en-US" sz="3200"/>
              <a:t>視覚的データ</a:t>
            </a:r>
            <a:br>
              <a:rPr lang="en-US" altLang="ja-JP" dirty="0"/>
            </a:br>
            <a:r>
              <a:rPr lang="ja-JP" altLang="en-US"/>
              <a:t>３）共有と公開、利活用</a:t>
            </a:r>
            <a:endParaRPr lang="ja-JP" altLang="en-US" dirty="0"/>
          </a:p>
        </p:txBody>
      </p:sp>
      <p:sp>
        <p:nvSpPr>
          <p:cNvPr id="3" name="コンテンツ プレースホルダー 2">
            <a:extLst>
              <a:ext uri="{FF2B5EF4-FFF2-40B4-BE49-F238E27FC236}">
                <a16:creationId xmlns:a16="http://schemas.microsoft.com/office/drawing/2014/main" id="{B1695BA0-A212-6CA3-17CA-AE19B04DFB59}"/>
              </a:ext>
            </a:extLst>
          </p:cNvPr>
          <p:cNvSpPr>
            <a:spLocks noGrp="1"/>
          </p:cNvSpPr>
          <p:nvPr>
            <p:ph idx="1"/>
          </p:nvPr>
        </p:nvSpPr>
        <p:spPr>
          <a:xfrm>
            <a:off x="482184" y="2141537"/>
            <a:ext cx="11405016" cy="4606104"/>
          </a:xfrm>
        </p:spPr>
        <p:txBody>
          <a:bodyPr>
            <a:normAutofit/>
          </a:bodyPr>
          <a:lstStyle/>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写真</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や映像データは、共有と公開、利活用の可能性</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が高い</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調査協力者との協働での撮影、調査協力者に</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対する上映会、作品</a:t>
            </a:r>
            <a:r>
              <a:rPr lang="ja-JP" altLang="en-US"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の公開、データ分析セッション</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、展示会</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公開</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可能な研究データを機関リポジトリで</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公開する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講義５</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116B5622-06BD-A286-5FD5-702450C1082D}"/>
              </a:ext>
            </a:extLst>
          </p:cNvPr>
          <p:cNvCxnSpPr>
            <a:cxnSpLocks/>
          </p:cNvCxnSpPr>
          <p:nvPr/>
        </p:nvCxnSpPr>
        <p:spPr>
          <a:xfrm flipH="1">
            <a:off x="-1135119" y="1798582"/>
            <a:ext cx="7630512"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00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A627E53F-166F-0F67-9E05-79DE0A3F15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076A3E-FF98-3803-5050-A2FA7C4ADF6C}"/>
              </a:ext>
            </a:extLst>
          </p:cNvPr>
          <p:cNvSpPr>
            <a:spLocks noGrp="1"/>
          </p:cNvSpPr>
          <p:nvPr>
            <p:ph type="title"/>
          </p:nvPr>
        </p:nvSpPr>
        <p:spPr/>
        <p:txBody>
          <a:bodyPr>
            <a:normAutofit/>
          </a:bodyPr>
          <a:lstStyle/>
          <a:p>
            <a:r>
              <a:rPr lang="ja-JP" altLang="en-US"/>
              <a:t>デジタル社会における研究データ</a:t>
            </a:r>
            <a:endParaRPr lang="ja-JP" altLang="en-US" dirty="0"/>
          </a:p>
        </p:txBody>
      </p:sp>
      <p:sp>
        <p:nvSpPr>
          <p:cNvPr id="3" name="コンテンツ プレースホルダー 2">
            <a:extLst>
              <a:ext uri="{FF2B5EF4-FFF2-40B4-BE49-F238E27FC236}">
                <a16:creationId xmlns:a16="http://schemas.microsoft.com/office/drawing/2014/main" id="{84A030C1-9104-2B7E-E49B-5A5A79EB5005}"/>
              </a:ext>
            </a:extLst>
          </p:cNvPr>
          <p:cNvSpPr>
            <a:spLocks noGrp="1"/>
          </p:cNvSpPr>
          <p:nvPr>
            <p:ph sz="half" idx="1"/>
          </p:nvPr>
        </p:nvSpPr>
        <p:spPr>
          <a:xfrm>
            <a:off x="838200" y="2185933"/>
            <a:ext cx="4786184" cy="4082234"/>
          </a:xfrm>
        </p:spPr>
        <p:txBody>
          <a:bodyPr>
            <a:normAutofit fontScale="62500" lnSpcReduction="20000"/>
          </a:bodyPr>
          <a:lstStyle/>
          <a:p>
            <a:pPr marL="0" lvl="0" indent="0" algn="l">
              <a:buNone/>
            </a:pPr>
            <a:r>
              <a:rPr lang="ja-JP" altLang="en-US" sz="45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１）オンラインのフィールドワーク</a:t>
            </a:r>
            <a:endParaRPr lang="en-US" altLang="ja-JP" sz="45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バーチャル</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・エスノグラフィ［</a:t>
            </a:r>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Hine 2000</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オンライン上</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のコミュニティの</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参与観察</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buNone/>
            </a:pP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従来の方法を適用可能。</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buNone/>
            </a:pPr>
            <a:r>
              <a:rPr lang="ja-JP" altLang="en-US" sz="29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＊オンライン会議システムでのインタビューでは、画面録画や自動トランスクリプトのデータ</a:t>
            </a:r>
            <a:endParaRPr lang="en-US" altLang="ja-JP" sz="29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buNone/>
            </a:pP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8" name="コンテンツ プレースホルダー 7">
            <a:extLst>
              <a:ext uri="{FF2B5EF4-FFF2-40B4-BE49-F238E27FC236}">
                <a16:creationId xmlns:a16="http://schemas.microsoft.com/office/drawing/2014/main" id="{790B4860-5722-3815-F7D1-44D0008194DB}"/>
              </a:ext>
            </a:extLst>
          </p:cNvPr>
          <p:cNvSpPr>
            <a:spLocks noGrp="1"/>
          </p:cNvSpPr>
          <p:nvPr>
            <p:ph sz="half" idx="2"/>
          </p:nvPr>
        </p:nvSpPr>
        <p:spPr>
          <a:xfrm>
            <a:off x="6203092" y="2094728"/>
            <a:ext cx="5700584" cy="4486258"/>
          </a:xfrm>
        </p:spPr>
        <p:txBody>
          <a:bodyPr>
            <a:normAutofit fontScale="62500" lnSpcReduction="20000"/>
          </a:bodyPr>
          <a:lstStyle/>
          <a:p>
            <a:pPr marL="0" lvl="0" indent="0">
              <a:buNone/>
            </a:pPr>
            <a:r>
              <a:rPr lang="ja-JP" altLang="en-US" sz="44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２）ウェブ上のデータの利用</a:t>
            </a:r>
            <a:endParaRPr lang="en-US" altLang="ja-JP" sz="4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デジタルメソッド［</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Rogers 2019</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ウェブ上から研究データを生成</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Internet Archive</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のウェブページのデータ</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ソーシャルメディア上のユーザーのデータ</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Google</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上のウェブページの</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URL</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やハイパーリンク</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研究データ利用・公開にあたり、ルールやガイドライン、倫理的側面を考慮</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メタデータや多様な形式のデータの体系的な管理</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B2A88553-75BA-B204-1A8B-C19D939F305D}"/>
              </a:ext>
            </a:extLst>
          </p:cNvPr>
          <p:cNvSpPr txBox="1"/>
          <p:nvPr/>
        </p:nvSpPr>
        <p:spPr>
          <a:xfrm>
            <a:off x="0" y="6581001"/>
            <a:ext cx="12192000" cy="461665"/>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altLang="ja-JP" sz="1200" dirty="0" err="1">
                <a:effectLst/>
                <a:latin typeface="UD Digi Kyokasho NK-R" panose="02020400000000000000" pitchFamily="18" charset="-128"/>
                <a:ea typeface="UD Digi Kyokasho NK-R" panose="02020400000000000000" pitchFamily="18" charset="-128"/>
              </a:rPr>
              <a:t>Hine</a:t>
            </a:r>
            <a:r>
              <a:rPr lang="es-ES" altLang="ja-JP" sz="1200" dirty="0">
                <a:effectLst/>
                <a:latin typeface="UD Digi Kyokasho NK-R" panose="02020400000000000000" pitchFamily="18" charset="-128"/>
                <a:ea typeface="UD Digi Kyokasho NK-R" panose="02020400000000000000" pitchFamily="18" charset="-128"/>
              </a:rPr>
              <a:t>, C. 2000. </a:t>
            </a:r>
            <a:r>
              <a:rPr lang="es-ES" altLang="ja-JP" sz="1200" i="1" dirty="0">
                <a:effectLst/>
                <a:latin typeface="UD Digi Kyokasho NK-R" panose="02020400000000000000" pitchFamily="18" charset="-128"/>
                <a:ea typeface="UD Digi Kyokasho NK-R" panose="02020400000000000000" pitchFamily="18" charset="-128"/>
              </a:rPr>
              <a:t>Virtual </a:t>
            </a:r>
            <a:r>
              <a:rPr lang="es-ES" altLang="ja-JP" sz="1200" i="1" dirty="0" err="1">
                <a:latin typeface="UD Digi Kyokasho NK-R" panose="02020400000000000000" pitchFamily="18" charset="-128"/>
                <a:ea typeface="UD Digi Kyokasho NK-R" panose="02020400000000000000" pitchFamily="18" charset="-128"/>
              </a:rPr>
              <a:t>E</a:t>
            </a:r>
            <a:r>
              <a:rPr lang="es-ES" altLang="ja-JP" sz="1200" i="1" dirty="0" err="1">
                <a:effectLst/>
                <a:latin typeface="UD Digi Kyokasho NK-R" panose="02020400000000000000" pitchFamily="18" charset="-128"/>
                <a:ea typeface="UD Digi Kyokasho NK-R" panose="02020400000000000000" pitchFamily="18" charset="-128"/>
              </a:rPr>
              <a:t>thnography</a:t>
            </a:r>
            <a:r>
              <a:rPr lang="es-ES" altLang="ja-JP" sz="1200" dirty="0">
                <a:effectLst/>
                <a:latin typeface="UD Digi Kyokasho NK-R" panose="02020400000000000000" pitchFamily="18" charset="-128"/>
                <a:ea typeface="UD Digi Kyokasho NK-R" panose="02020400000000000000" pitchFamily="18" charset="-128"/>
              </a:rPr>
              <a:t>. SAGE.</a:t>
            </a:r>
            <a:endParaRPr lang="en-US" altLang="ja-JP" sz="1200" dirty="0">
              <a:latin typeface="UD Digi Kyokasho NK-R" panose="02020400000000000000" pitchFamily="18" charset="-128"/>
              <a:ea typeface="UD Digi Kyokasho NK-R" panose="02020400000000000000" pitchFamily="18" charset="-128"/>
            </a:endParaRPr>
          </a:p>
          <a:p>
            <a:pPr marL="171450" indent="-171450">
              <a:buFont typeface="Arial" panose="020B0604020202020204" pitchFamily="34" charset="0"/>
              <a:buChar char="•"/>
            </a:pPr>
            <a:r>
              <a:rPr kumimoji="1" lang="en-US" altLang="ja-JP" sz="1200" dirty="0">
                <a:latin typeface="UD Digi Kyokasho NK-R" panose="02020400000000000000" pitchFamily="18" charset="-128"/>
                <a:ea typeface="UD Digi Kyokasho NK-R" panose="02020400000000000000" pitchFamily="18" charset="-128"/>
              </a:rPr>
              <a:t>Rogers, R. 2024. </a:t>
            </a:r>
            <a:r>
              <a:rPr kumimoji="1" lang="en-US" altLang="ja-JP" sz="1200" i="1" dirty="0">
                <a:latin typeface="UD Digi Kyokasho NK-R" panose="02020400000000000000" pitchFamily="18" charset="-128"/>
                <a:ea typeface="UD Digi Kyokasho NK-R" panose="02020400000000000000" pitchFamily="18" charset="-128"/>
              </a:rPr>
              <a:t>Doing Digital Methods</a:t>
            </a:r>
            <a:r>
              <a:rPr kumimoji="1" lang="en-US" altLang="ja-JP" sz="1200" dirty="0">
                <a:latin typeface="UD Digi Kyokasho NK-R" panose="02020400000000000000" pitchFamily="18" charset="-128"/>
                <a:ea typeface="UD Digi Kyokasho NK-R" panose="02020400000000000000" pitchFamily="18" charset="-128"/>
              </a:rPr>
              <a:t>. 2</a:t>
            </a:r>
            <a:r>
              <a:rPr kumimoji="1" lang="en-US" altLang="ja-JP" sz="1200" baseline="30000" dirty="0">
                <a:latin typeface="UD Digi Kyokasho NK-R" panose="02020400000000000000" pitchFamily="18" charset="-128"/>
                <a:ea typeface="UD Digi Kyokasho NK-R" panose="02020400000000000000" pitchFamily="18" charset="-128"/>
              </a:rPr>
              <a:t>nd</a:t>
            </a:r>
            <a:r>
              <a:rPr kumimoji="1" lang="en-US" altLang="ja-JP" sz="1200" dirty="0">
                <a:latin typeface="UD Digi Kyokasho NK-R" panose="02020400000000000000" pitchFamily="18" charset="-128"/>
                <a:ea typeface="UD Digi Kyokasho NK-R" panose="02020400000000000000" pitchFamily="18" charset="-128"/>
              </a:rPr>
              <a:t> Edition, p. xxii. SAGE.</a:t>
            </a:r>
            <a:endParaRPr kumimoji="1" lang="ja-JP" altLang="en-US" sz="1200" dirty="0">
              <a:latin typeface="UD Digi Kyokasho NK-R" panose="02020400000000000000" pitchFamily="18" charset="-128"/>
              <a:ea typeface="UD Digi Kyokasho NK-R" panose="02020400000000000000" pitchFamily="18" charset="-128"/>
            </a:endParaRPr>
          </a:p>
        </p:txBody>
      </p:sp>
      <p:cxnSp>
        <p:nvCxnSpPr>
          <p:cNvPr id="5" name="直線コネクタ 4">
            <a:extLst>
              <a:ext uri="{FF2B5EF4-FFF2-40B4-BE49-F238E27FC236}">
                <a16:creationId xmlns:a16="http://schemas.microsoft.com/office/drawing/2014/main" id="{D0F6E471-50E3-54F3-C714-DA53365CFF27}"/>
              </a:ext>
            </a:extLst>
          </p:cNvPr>
          <p:cNvCxnSpPr>
            <a:cxnSpLocks/>
          </p:cNvCxnSpPr>
          <p:nvPr/>
        </p:nvCxnSpPr>
        <p:spPr>
          <a:xfrm>
            <a:off x="2177612" y="1861171"/>
            <a:ext cx="7684376"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62F0FBFF-607D-392C-CB7C-26444D78AB80}"/>
              </a:ext>
            </a:extLst>
          </p:cNvPr>
          <p:cNvSpPr txBox="1"/>
          <p:nvPr/>
        </p:nvSpPr>
        <p:spPr>
          <a:xfrm>
            <a:off x="2070699" y="1466181"/>
            <a:ext cx="8050602" cy="369332"/>
          </a:xfrm>
          <a:prstGeom prst="rect">
            <a:avLst/>
          </a:prstGeom>
          <a:noFill/>
        </p:spPr>
        <p:txBody>
          <a:bodyPr wrap="none" rtlCol="0">
            <a:spAutoFit/>
          </a:bodyPr>
          <a:lstStyle/>
          <a:p>
            <a:r>
              <a:rPr lang="ja-JP" altLang="en-US" sz="1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近年はオンライン上のコミュニティのフィールドワークや、ウェブ上のデータを用いる。</a:t>
            </a:r>
            <a:endParaRPr lang="en-US" altLang="ja-JP" sz="1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803BB8B0-E8AB-5ADE-4147-4059A720CAA1}"/>
              </a:ext>
            </a:extLst>
          </p:cNvPr>
          <p:cNvCxnSpPr>
            <a:cxnSpLocks/>
          </p:cNvCxnSpPr>
          <p:nvPr/>
        </p:nvCxnSpPr>
        <p:spPr>
          <a:xfrm>
            <a:off x="5887995" y="1864710"/>
            <a:ext cx="0" cy="4716276"/>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C6B14B-BE7A-EE24-B461-2718D8D4BAE6}"/>
              </a:ext>
            </a:extLst>
          </p:cNvPr>
          <p:cNvSpPr>
            <a:spLocks noGrp="1"/>
          </p:cNvSpPr>
          <p:nvPr>
            <p:ph type="title"/>
          </p:nvPr>
        </p:nvSpPr>
        <p:spPr/>
        <p:txBody>
          <a:bodyPr/>
          <a:lstStyle/>
          <a:p>
            <a:r>
              <a:rPr kumimoji="1" lang="ja-JP" altLang="en-US"/>
              <a:t>参照資料</a:t>
            </a:r>
          </a:p>
        </p:txBody>
      </p:sp>
      <p:sp>
        <p:nvSpPr>
          <p:cNvPr id="3" name="コンテンツ プレースホルダー 2">
            <a:extLst>
              <a:ext uri="{FF2B5EF4-FFF2-40B4-BE49-F238E27FC236}">
                <a16:creationId xmlns:a16="http://schemas.microsoft.com/office/drawing/2014/main" id="{305B288D-5A38-5DFC-EF08-61642F2E35AC}"/>
              </a:ext>
            </a:extLst>
          </p:cNvPr>
          <p:cNvSpPr>
            <a:spLocks noGrp="1"/>
          </p:cNvSpPr>
          <p:nvPr>
            <p:ph idx="1"/>
          </p:nvPr>
        </p:nvSpPr>
        <p:spPr/>
        <p:txBody>
          <a:bodyPr/>
          <a:lstStyle/>
          <a:p>
            <a:pPr marL="171450" indent="-171450"/>
            <a:r>
              <a:rPr kumimoji="1" lang="ja-JP" altLang="en-US" sz="2800">
                <a:latin typeface="UD Digi Kyokasho NK-R" panose="02020400000000000000" pitchFamily="18" charset="-128"/>
                <a:ea typeface="UD Digi Kyokasho NK-R" panose="02020400000000000000" pitchFamily="18" charset="-128"/>
              </a:rPr>
              <a:t>リチャーズ</a:t>
            </a:r>
            <a:r>
              <a:rPr kumimoji="1" lang="en-US" altLang="ja-JP" sz="2800" dirty="0">
                <a:latin typeface="UD Digi Kyokasho NK-R" panose="02020400000000000000" pitchFamily="18" charset="-128"/>
                <a:ea typeface="UD Digi Kyokasho NK-R" panose="02020400000000000000" pitchFamily="18" charset="-128"/>
              </a:rPr>
              <a:t>,</a:t>
            </a:r>
            <a:r>
              <a:rPr kumimoji="1" lang="ja-JP" altLang="en-US" sz="2800">
                <a:latin typeface="UD Digi Kyokasho NK-R" panose="02020400000000000000" pitchFamily="18" charset="-128"/>
                <a:ea typeface="UD Digi Kyokasho NK-R" panose="02020400000000000000" pitchFamily="18" charset="-128"/>
              </a:rPr>
              <a:t> </a:t>
            </a:r>
            <a:r>
              <a:rPr kumimoji="1" lang="en-US" altLang="ja-JP" sz="2800" dirty="0">
                <a:latin typeface="UD Digi Kyokasho NK-R" panose="02020400000000000000" pitchFamily="18" charset="-128"/>
                <a:ea typeface="UD Digi Kyokasho NK-R" panose="02020400000000000000" pitchFamily="18" charset="-128"/>
              </a:rPr>
              <a:t>L. 2009『</a:t>
            </a:r>
            <a:r>
              <a:rPr kumimoji="1" lang="ja-JP" altLang="en-US" sz="2800">
                <a:latin typeface="UD Digi Kyokasho NK-R" panose="02020400000000000000" pitchFamily="18" charset="-128"/>
                <a:ea typeface="UD Digi Kyokasho NK-R" panose="02020400000000000000" pitchFamily="18" charset="-128"/>
              </a:rPr>
              <a:t>質的データの取り扱い</a:t>
            </a:r>
            <a:r>
              <a:rPr kumimoji="1" lang="en-US" altLang="ja-JP" sz="2800" dirty="0">
                <a:latin typeface="UD Digi Kyokasho NK-R" panose="02020400000000000000" pitchFamily="18" charset="-128"/>
                <a:ea typeface="UD Digi Kyokasho NK-R" panose="02020400000000000000" pitchFamily="18" charset="-128"/>
              </a:rPr>
              <a:t>』 </a:t>
            </a:r>
            <a:r>
              <a:rPr kumimoji="1" lang="ja-JP" altLang="en-US" sz="2800">
                <a:latin typeface="UD Digi Kyokasho NK-R" panose="02020400000000000000" pitchFamily="18" charset="-128"/>
                <a:ea typeface="UD Digi Kyokasho NK-R" panose="02020400000000000000" pitchFamily="18" charset="-128"/>
              </a:rPr>
              <a:t>大谷順子・大杉卓三</a:t>
            </a:r>
            <a:r>
              <a:rPr lang="ja-JP" altLang="en-US" sz="2800">
                <a:latin typeface="UD Digi Kyokasho NK-R" panose="02020400000000000000" pitchFamily="18" charset="-128"/>
                <a:ea typeface="UD Digi Kyokasho NK-R" panose="02020400000000000000" pitchFamily="18" charset="-128"/>
              </a:rPr>
              <a:t>訳</a:t>
            </a:r>
            <a:r>
              <a:rPr kumimoji="1" lang="en-US" altLang="ja-JP" sz="2800" dirty="0">
                <a:latin typeface="UD Digi Kyokasho NK-R" panose="02020400000000000000" pitchFamily="18" charset="-128"/>
                <a:ea typeface="UD Digi Kyokasho NK-R" panose="02020400000000000000" pitchFamily="18" charset="-128"/>
              </a:rPr>
              <a:t> </a:t>
            </a:r>
            <a:r>
              <a:rPr kumimoji="1" lang="ja-JP" altLang="en-US" sz="2800">
                <a:latin typeface="UD Digi Kyokasho NK-R" panose="02020400000000000000" pitchFamily="18" charset="-128"/>
                <a:ea typeface="UD Digi Kyokasho NK-R" panose="02020400000000000000" pitchFamily="18" charset="-128"/>
              </a:rPr>
              <a:t>北大路書房</a:t>
            </a:r>
            <a:r>
              <a:rPr lang="en-US" altLang="ja-JP" sz="2800" dirty="0">
                <a:latin typeface="UD Digi Kyokasho NK-R" panose="02020400000000000000" pitchFamily="18" charset="-128"/>
                <a:ea typeface="UD Digi Kyokasho NK-R" panose="02020400000000000000" pitchFamily="18" charset="-128"/>
              </a:rPr>
              <a:t>.</a:t>
            </a:r>
            <a:endParaRPr lang="es-ES" altLang="ja-JP" sz="2800" dirty="0">
              <a:effectLst/>
              <a:latin typeface="UD Digi Kyokasho NK-R" panose="02020400000000000000" pitchFamily="18" charset="-128"/>
              <a:ea typeface="UD Digi Kyokasho NK-R" panose="02020400000000000000" pitchFamily="18" charset="-128"/>
            </a:endParaRPr>
          </a:p>
          <a:p>
            <a:pPr marL="171450" indent="-171450">
              <a:buFont typeface="Arial" panose="020B0604020202020204" pitchFamily="34" charset="0"/>
              <a:buChar char="•"/>
            </a:pPr>
            <a:r>
              <a:rPr lang="es-ES" altLang="ja-JP" sz="2800" dirty="0" err="1">
                <a:effectLst/>
                <a:latin typeface="UD Digi Kyokasho NK-R" panose="02020400000000000000" pitchFamily="18" charset="-128"/>
                <a:ea typeface="UD Digi Kyokasho NK-R" panose="02020400000000000000" pitchFamily="18" charset="-128"/>
              </a:rPr>
              <a:t>Hine</a:t>
            </a:r>
            <a:r>
              <a:rPr lang="es-ES" altLang="ja-JP" sz="2800" dirty="0">
                <a:effectLst/>
                <a:latin typeface="UD Digi Kyokasho NK-R" panose="02020400000000000000" pitchFamily="18" charset="-128"/>
                <a:ea typeface="UD Digi Kyokasho NK-R" panose="02020400000000000000" pitchFamily="18" charset="-128"/>
              </a:rPr>
              <a:t>, C. 2000. </a:t>
            </a:r>
            <a:r>
              <a:rPr lang="es-ES" altLang="ja-JP" sz="2800" i="1" dirty="0">
                <a:effectLst/>
                <a:latin typeface="UD Digi Kyokasho NK-R" panose="02020400000000000000" pitchFamily="18" charset="-128"/>
                <a:ea typeface="UD Digi Kyokasho NK-R" panose="02020400000000000000" pitchFamily="18" charset="-128"/>
              </a:rPr>
              <a:t>Virtual </a:t>
            </a:r>
            <a:r>
              <a:rPr lang="es-ES" altLang="ja-JP" sz="2800" i="1" dirty="0" err="1">
                <a:latin typeface="UD Digi Kyokasho NK-R" panose="02020400000000000000" pitchFamily="18" charset="-128"/>
                <a:ea typeface="UD Digi Kyokasho NK-R" panose="02020400000000000000" pitchFamily="18" charset="-128"/>
              </a:rPr>
              <a:t>E</a:t>
            </a:r>
            <a:r>
              <a:rPr lang="es-ES" altLang="ja-JP" sz="2800" i="1" dirty="0" err="1">
                <a:effectLst/>
                <a:latin typeface="UD Digi Kyokasho NK-R" panose="02020400000000000000" pitchFamily="18" charset="-128"/>
                <a:ea typeface="UD Digi Kyokasho NK-R" panose="02020400000000000000" pitchFamily="18" charset="-128"/>
              </a:rPr>
              <a:t>thnography</a:t>
            </a:r>
            <a:r>
              <a:rPr lang="es-ES" altLang="ja-JP" sz="2800" dirty="0">
                <a:effectLst/>
                <a:latin typeface="UD Digi Kyokasho NK-R" panose="02020400000000000000" pitchFamily="18" charset="-128"/>
                <a:ea typeface="UD Digi Kyokasho NK-R" panose="02020400000000000000" pitchFamily="18" charset="-128"/>
              </a:rPr>
              <a:t>. SAGE.</a:t>
            </a:r>
            <a:endParaRPr lang="en-US" altLang="ja-JP" sz="2800" dirty="0">
              <a:latin typeface="UD Digi Kyokasho NK-R" panose="02020400000000000000" pitchFamily="18" charset="-128"/>
              <a:ea typeface="UD Digi Kyokasho NK-R" panose="02020400000000000000" pitchFamily="18" charset="-128"/>
            </a:endParaRPr>
          </a:p>
          <a:p>
            <a:pPr marL="171450" indent="-171450">
              <a:buFont typeface="Arial" panose="020B0604020202020204" pitchFamily="34" charset="0"/>
              <a:buChar char="•"/>
            </a:pPr>
            <a:r>
              <a:rPr kumimoji="1" lang="en-US" altLang="ja-JP" sz="2800" dirty="0">
                <a:latin typeface="UD Digi Kyokasho NK-R" panose="02020400000000000000" pitchFamily="18" charset="-128"/>
                <a:ea typeface="UD Digi Kyokasho NK-R" panose="02020400000000000000" pitchFamily="18" charset="-128"/>
              </a:rPr>
              <a:t>Rogers, R. 2024. </a:t>
            </a:r>
            <a:r>
              <a:rPr kumimoji="1" lang="en-US" altLang="ja-JP" sz="2800" i="1" dirty="0">
                <a:latin typeface="UD Digi Kyokasho NK-R" panose="02020400000000000000" pitchFamily="18" charset="-128"/>
                <a:ea typeface="UD Digi Kyokasho NK-R" panose="02020400000000000000" pitchFamily="18" charset="-128"/>
              </a:rPr>
              <a:t>Doing Digital Methods</a:t>
            </a:r>
            <a:r>
              <a:rPr kumimoji="1" lang="en-US" altLang="ja-JP" sz="2800" dirty="0">
                <a:latin typeface="UD Digi Kyokasho NK-R" panose="02020400000000000000" pitchFamily="18" charset="-128"/>
                <a:ea typeface="UD Digi Kyokasho NK-R" panose="02020400000000000000" pitchFamily="18" charset="-128"/>
              </a:rPr>
              <a:t>. 2</a:t>
            </a:r>
            <a:r>
              <a:rPr kumimoji="1" lang="en-US" altLang="ja-JP" sz="2800" baseline="30000" dirty="0">
                <a:latin typeface="UD Digi Kyokasho NK-R" panose="02020400000000000000" pitchFamily="18" charset="-128"/>
                <a:ea typeface="UD Digi Kyokasho NK-R" panose="02020400000000000000" pitchFamily="18" charset="-128"/>
              </a:rPr>
              <a:t>nd</a:t>
            </a:r>
            <a:r>
              <a:rPr kumimoji="1" lang="en-US" altLang="ja-JP" sz="2800" dirty="0">
                <a:latin typeface="UD Digi Kyokasho NK-R" panose="02020400000000000000" pitchFamily="18" charset="-128"/>
                <a:ea typeface="UD Digi Kyokasho NK-R" panose="02020400000000000000" pitchFamily="18" charset="-128"/>
              </a:rPr>
              <a:t> Edition, p. xxii. SAGE.</a:t>
            </a:r>
            <a:endParaRPr kumimoji="1" lang="ja-JP" altLang="en-US" sz="2800">
              <a:latin typeface="UD Digi Kyokasho NK-R" panose="02020400000000000000" pitchFamily="18" charset="-128"/>
              <a:ea typeface="UD Digi Kyokasho NK-R" panose="02020400000000000000" pitchFamily="18" charset="-128"/>
            </a:endParaRPr>
          </a:p>
          <a:p>
            <a:endParaRPr kumimoji="1" lang="ja-JP" altLang="en-US"/>
          </a:p>
        </p:txBody>
      </p:sp>
      <p:cxnSp>
        <p:nvCxnSpPr>
          <p:cNvPr id="4" name="直線コネクタ 3">
            <a:extLst>
              <a:ext uri="{FF2B5EF4-FFF2-40B4-BE49-F238E27FC236}">
                <a16:creationId xmlns:a16="http://schemas.microsoft.com/office/drawing/2014/main" id="{D04E95FD-01A0-B161-9090-8F145A972E44}"/>
              </a:ext>
            </a:extLst>
          </p:cNvPr>
          <p:cNvCxnSpPr>
            <a:cxnSpLocks/>
          </p:cNvCxnSpPr>
          <p:nvPr/>
        </p:nvCxnSpPr>
        <p:spPr>
          <a:xfrm flipH="1">
            <a:off x="3281898" y="1023667"/>
            <a:ext cx="9349221"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1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11096-AB33-F071-1497-8ABB8775280F}"/>
              </a:ext>
            </a:extLst>
          </p:cNvPr>
          <p:cNvSpPr>
            <a:spLocks noGrp="1"/>
          </p:cNvSpPr>
          <p:nvPr>
            <p:ph type="title"/>
          </p:nvPr>
        </p:nvSpPr>
        <p:spPr/>
        <p:txBody>
          <a:bodyPr/>
          <a:lstStyle/>
          <a:p>
            <a:r>
              <a:rPr kumimoji="1" lang="ja-JP" altLang="en-US" dirty="0"/>
              <a:t>フィールドワークでの</a:t>
            </a:r>
            <a:r>
              <a:rPr kumimoji="1" lang="ja-JP" altLang="en-US"/>
              <a:t>研究データ管理</a:t>
            </a:r>
            <a:endParaRPr kumimoji="1" lang="ja-JP" altLang="en-US" dirty="0"/>
          </a:p>
        </p:txBody>
      </p:sp>
      <p:sp>
        <p:nvSpPr>
          <p:cNvPr id="3" name="コンテンツ プレースホルダー 2">
            <a:extLst>
              <a:ext uri="{FF2B5EF4-FFF2-40B4-BE49-F238E27FC236}">
                <a16:creationId xmlns:a16="http://schemas.microsoft.com/office/drawing/2014/main" id="{2224093A-5144-D219-6D40-8A0E9E093991}"/>
              </a:ext>
            </a:extLst>
          </p:cNvPr>
          <p:cNvSpPr>
            <a:spLocks noGrp="1"/>
          </p:cNvSpPr>
          <p:nvPr>
            <p:ph sz="half" idx="1"/>
          </p:nvPr>
        </p:nvSpPr>
        <p:spPr>
          <a:xfrm>
            <a:off x="838200" y="4024527"/>
            <a:ext cx="5181600" cy="2152435"/>
          </a:xfrm>
        </p:spPr>
        <p:txBody>
          <a:bodyPr>
            <a:normAutofit fontScale="92500" lnSpcReduction="20000"/>
          </a:bodyPr>
          <a:lstStyle/>
          <a:p>
            <a:r>
              <a:rPr lang="ja-JP" altLang="en-US" dirty="0"/>
              <a:t>フィールドワーク中のありとあらゆる記録は研究データ</a:t>
            </a:r>
            <a:r>
              <a:rPr lang="ja-JP" altLang="en-US"/>
              <a:t>となり得る分、</a:t>
            </a:r>
            <a:br>
              <a:rPr lang="en-US" altLang="ja-JP" dirty="0"/>
            </a:br>
            <a:r>
              <a:rPr lang="ja-JP" altLang="en-US"/>
              <a:t>情報は極めて複雑かつ雑多な集積であるまま。</a:t>
            </a:r>
            <a:endParaRPr lang="en-US" altLang="ja-JP"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97BCA09B-8D73-ED70-6401-F981082ED6CE}"/>
              </a:ext>
            </a:extLst>
          </p:cNvPr>
          <p:cNvSpPr txBox="1"/>
          <p:nvPr/>
        </p:nvSpPr>
        <p:spPr>
          <a:xfrm>
            <a:off x="0" y="6581001"/>
            <a:ext cx="12192000" cy="27699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kumimoji="1" lang="ja-JP" altLang="en-US" sz="1200">
                <a:latin typeface="UD Digi Kyokasho NK-R" panose="02020400000000000000" pitchFamily="18" charset="-128"/>
                <a:ea typeface="UD Digi Kyokasho NK-R" panose="02020400000000000000" pitchFamily="18" charset="-128"/>
              </a:rPr>
              <a:t>リチャーズ</a:t>
            </a:r>
            <a:r>
              <a:rPr kumimoji="1" lang="en-US" altLang="ja-JP" sz="1200" dirty="0">
                <a:latin typeface="UD Digi Kyokasho NK-R" panose="02020400000000000000" pitchFamily="18" charset="-128"/>
                <a:ea typeface="UD Digi Kyokasho NK-R" panose="02020400000000000000" pitchFamily="18" charset="-128"/>
              </a:rPr>
              <a:t>,</a:t>
            </a:r>
            <a:r>
              <a:rPr kumimoji="1" lang="ja-JP" altLang="en-US" sz="1200">
                <a:latin typeface="UD Digi Kyokasho NK-R" panose="02020400000000000000" pitchFamily="18" charset="-128"/>
                <a:ea typeface="UD Digi Kyokasho NK-R" panose="02020400000000000000" pitchFamily="18" charset="-128"/>
              </a:rPr>
              <a:t> </a:t>
            </a:r>
            <a:r>
              <a:rPr kumimoji="1" lang="en-US" altLang="ja-JP" sz="1200" dirty="0">
                <a:latin typeface="UD Digi Kyokasho NK-R" panose="02020400000000000000" pitchFamily="18" charset="-128"/>
                <a:ea typeface="UD Digi Kyokasho NK-R" panose="02020400000000000000" pitchFamily="18" charset="-128"/>
              </a:rPr>
              <a:t>L. 2009『</a:t>
            </a:r>
            <a:r>
              <a:rPr kumimoji="1" lang="ja-JP" altLang="en-US" sz="1200">
                <a:latin typeface="UD Digi Kyokasho NK-R" panose="02020400000000000000" pitchFamily="18" charset="-128"/>
                <a:ea typeface="UD Digi Kyokasho NK-R" panose="02020400000000000000" pitchFamily="18" charset="-128"/>
              </a:rPr>
              <a:t>質的</a:t>
            </a:r>
            <a:r>
              <a:rPr kumimoji="1" lang="ja-JP" altLang="en-US" sz="1200" dirty="0">
                <a:latin typeface="UD Digi Kyokasho NK-R" panose="02020400000000000000" pitchFamily="18" charset="-128"/>
                <a:ea typeface="UD Digi Kyokasho NK-R" panose="02020400000000000000" pitchFamily="18" charset="-128"/>
              </a:rPr>
              <a:t>データ</a:t>
            </a:r>
            <a:r>
              <a:rPr kumimoji="1" lang="ja-JP" altLang="en-US" sz="1200">
                <a:latin typeface="UD Digi Kyokasho NK-R" panose="02020400000000000000" pitchFamily="18" charset="-128"/>
                <a:ea typeface="UD Digi Kyokasho NK-R" panose="02020400000000000000" pitchFamily="18" charset="-128"/>
              </a:rPr>
              <a:t>の取り扱い</a:t>
            </a:r>
            <a:r>
              <a:rPr kumimoji="1" lang="en-US" altLang="ja-JP" sz="1200" dirty="0">
                <a:latin typeface="UD Digi Kyokasho NK-R" panose="02020400000000000000" pitchFamily="18" charset="-128"/>
                <a:ea typeface="UD Digi Kyokasho NK-R" panose="02020400000000000000" pitchFamily="18" charset="-128"/>
              </a:rPr>
              <a:t>』 </a:t>
            </a:r>
            <a:r>
              <a:rPr kumimoji="1" lang="ja-JP" altLang="en-US" sz="1200">
                <a:latin typeface="UD Digi Kyokasho NK-R" panose="02020400000000000000" pitchFamily="18" charset="-128"/>
                <a:ea typeface="UD Digi Kyokasho NK-R" panose="02020400000000000000" pitchFamily="18" charset="-128"/>
              </a:rPr>
              <a:t>大谷順子・大杉卓三</a:t>
            </a:r>
            <a:r>
              <a:rPr lang="ja-JP" altLang="en-US" sz="1200">
                <a:latin typeface="UD Digi Kyokasho NK-R" panose="02020400000000000000" pitchFamily="18" charset="-128"/>
                <a:ea typeface="UD Digi Kyokasho NK-R" panose="02020400000000000000" pitchFamily="18" charset="-128"/>
              </a:rPr>
              <a:t>訳</a:t>
            </a:r>
            <a:r>
              <a:rPr kumimoji="1" lang="en-US" altLang="ja-JP" sz="1200" dirty="0">
                <a:latin typeface="UD Digi Kyokasho NK-R" panose="02020400000000000000" pitchFamily="18" charset="-128"/>
                <a:ea typeface="UD Digi Kyokasho NK-R" panose="02020400000000000000" pitchFamily="18" charset="-128"/>
              </a:rPr>
              <a:t> </a:t>
            </a:r>
            <a:r>
              <a:rPr kumimoji="1" lang="ja-JP" altLang="en-US" sz="1200">
                <a:latin typeface="UD Digi Kyokasho NK-R" panose="02020400000000000000" pitchFamily="18" charset="-128"/>
                <a:ea typeface="UD Digi Kyokasho NK-R" panose="02020400000000000000" pitchFamily="18" charset="-128"/>
              </a:rPr>
              <a:t>北大路書房</a:t>
            </a:r>
            <a:r>
              <a:rPr lang="en-US" altLang="ja-JP" sz="1200" dirty="0">
                <a:latin typeface="UD Digi Kyokasho NK-R" panose="02020400000000000000" pitchFamily="18" charset="-128"/>
                <a:ea typeface="UD Digi Kyokasho NK-R" panose="02020400000000000000" pitchFamily="18" charset="-128"/>
              </a:rPr>
              <a:t>, p. 67.</a:t>
            </a:r>
            <a:endParaRPr kumimoji="1" lang="ja-JP" altLang="en-US" sz="1200" dirty="0">
              <a:latin typeface="UD Digi Kyokasho NK-R" panose="02020400000000000000" pitchFamily="18" charset="-128"/>
              <a:ea typeface="UD Digi Kyokasho NK-R" panose="02020400000000000000" pitchFamily="18" charset="-128"/>
            </a:endParaRPr>
          </a:p>
        </p:txBody>
      </p:sp>
      <p:sp>
        <p:nvSpPr>
          <p:cNvPr id="5" name="テキスト ボックス 4">
            <a:extLst>
              <a:ext uri="{FF2B5EF4-FFF2-40B4-BE49-F238E27FC236}">
                <a16:creationId xmlns:a16="http://schemas.microsoft.com/office/drawing/2014/main" id="{61F12AF0-3AF2-8D75-17BD-E174EB5B7D8E}"/>
              </a:ext>
            </a:extLst>
          </p:cNvPr>
          <p:cNvSpPr txBox="1"/>
          <p:nvPr/>
        </p:nvSpPr>
        <p:spPr>
          <a:xfrm>
            <a:off x="5196511" y="2288430"/>
            <a:ext cx="1806893" cy="919401"/>
          </a:xfrm>
          <a:prstGeom prst="roundRect">
            <a:avLst/>
          </a:prstGeom>
          <a:ln w="38100">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400" b="1">
                <a:latin typeface="Tsukushi B Round Gothic Bold" panose="02020400000000000000" pitchFamily="18" charset="-128"/>
                <a:ea typeface="Tsukushi B Round Gothic Bold" panose="02020400000000000000" pitchFamily="18" charset="-128"/>
              </a:rPr>
              <a:t>的確な技術</a:t>
            </a:r>
            <a:endParaRPr kumimoji="1" lang="en-US" altLang="ja-JP" sz="2400" b="1" dirty="0">
              <a:latin typeface="Tsukushi B Round Gothic Bold" panose="02020400000000000000" pitchFamily="18" charset="-128"/>
              <a:ea typeface="Tsukushi B Round Gothic Bold" panose="02020400000000000000" pitchFamily="18" charset="-128"/>
            </a:endParaRPr>
          </a:p>
          <a:p>
            <a:r>
              <a:rPr kumimoji="1" lang="ja-JP" altLang="en-US" sz="2400" b="1">
                <a:latin typeface="Tsukushi B Round Gothic Bold" panose="02020400000000000000" pitchFamily="18" charset="-128"/>
                <a:ea typeface="Tsukushi B Round Gothic Bold" panose="02020400000000000000" pitchFamily="18" charset="-128"/>
              </a:rPr>
              <a:t>慎重な作業</a:t>
            </a:r>
          </a:p>
        </p:txBody>
      </p:sp>
      <p:cxnSp>
        <p:nvCxnSpPr>
          <p:cNvPr id="7" name="直線矢印コネクタ 6">
            <a:extLst>
              <a:ext uri="{FF2B5EF4-FFF2-40B4-BE49-F238E27FC236}">
                <a16:creationId xmlns:a16="http://schemas.microsoft.com/office/drawing/2014/main" id="{512CAF62-1AB3-45DE-589E-3F640290D9E6}"/>
              </a:ext>
            </a:extLst>
          </p:cNvPr>
          <p:cNvCxnSpPr>
            <a:cxnSpLocks/>
          </p:cNvCxnSpPr>
          <p:nvPr/>
        </p:nvCxnSpPr>
        <p:spPr>
          <a:xfrm>
            <a:off x="7003404" y="2736595"/>
            <a:ext cx="677917" cy="0"/>
          </a:xfrm>
          <a:prstGeom prst="straightConnector1">
            <a:avLst/>
          </a:prstGeom>
          <a:ln w="762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4" name="グラフィックス 13" descr="ドキュメント 単色塗りつぶし">
            <a:extLst>
              <a:ext uri="{FF2B5EF4-FFF2-40B4-BE49-F238E27FC236}">
                <a16:creationId xmlns:a16="http://schemas.microsoft.com/office/drawing/2014/main" id="{0969DC2F-71F5-F3D1-B7C3-A7B6B32162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8350" y="2587467"/>
            <a:ext cx="325812" cy="325812"/>
          </a:xfrm>
          <a:prstGeom prst="rect">
            <a:avLst/>
          </a:prstGeom>
        </p:spPr>
      </p:pic>
      <p:pic>
        <p:nvPicPr>
          <p:cNvPr id="19" name="グラフィックス 18" descr="フォルダー 単色塗りつぶし">
            <a:extLst>
              <a:ext uri="{FF2B5EF4-FFF2-40B4-BE49-F238E27FC236}">
                <a16:creationId xmlns:a16="http://schemas.microsoft.com/office/drawing/2014/main" id="{B2065AFF-3CCB-7BEF-D004-6785273F81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4038" y="2162576"/>
            <a:ext cx="483644" cy="483644"/>
          </a:xfrm>
          <a:prstGeom prst="rect">
            <a:avLst/>
          </a:prstGeom>
        </p:spPr>
      </p:pic>
      <p:pic>
        <p:nvPicPr>
          <p:cNvPr id="23" name="グラフィックス 22" descr="画像 単色塗りつぶし">
            <a:extLst>
              <a:ext uri="{FF2B5EF4-FFF2-40B4-BE49-F238E27FC236}">
                <a16:creationId xmlns:a16="http://schemas.microsoft.com/office/drawing/2014/main" id="{8F275A5C-91D5-8BEA-A3DB-5C9BF67BB0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0617">
            <a:off x="2932733" y="1878011"/>
            <a:ext cx="500663" cy="500663"/>
          </a:xfrm>
          <a:prstGeom prst="rect">
            <a:avLst/>
          </a:prstGeom>
        </p:spPr>
      </p:pic>
      <p:pic>
        <p:nvPicPr>
          <p:cNvPr id="27" name="グラフィックス 26" descr="アイデアが浮かんだ人 単色塗りつぶし">
            <a:extLst>
              <a:ext uri="{FF2B5EF4-FFF2-40B4-BE49-F238E27FC236}">
                <a16:creationId xmlns:a16="http://schemas.microsoft.com/office/drawing/2014/main" id="{6AF18E8F-0720-C6E6-687B-F0542A0C67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47009" y="2835330"/>
            <a:ext cx="1037702" cy="1037702"/>
          </a:xfrm>
          <a:prstGeom prst="rect">
            <a:avLst/>
          </a:prstGeom>
        </p:spPr>
      </p:pic>
      <p:pic>
        <p:nvPicPr>
          <p:cNvPr id="29" name="グラフィックス 28" descr="付箋 単色塗りつぶし">
            <a:extLst>
              <a:ext uri="{FF2B5EF4-FFF2-40B4-BE49-F238E27FC236}">
                <a16:creationId xmlns:a16="http://schemas.microsoft.com/office/drawing/2014/main" id="{52BC7A74-9C66-93F7-780B-0F1938D31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05557">
            <a:off x="2006984" y="1655120"/>
            <a:ext cx="914400" cy="914400"/>
          </a:xfrm>
          <a:prstGeom prst="rect">
            <a:avLst/>
          </a:prstGeom>
        </p:spPr>
      </p:pic>
      <p:cxnSp>
        <p:nvCxnSpPr>
          <p:cNvPr id="30" name="直線矢印コネクタ 29">
            <a:extLst>
              <a:ext uri="{FF2B5EF4-FFF2-40B4-BE49-F238E27FC236}">
                <a16:creationId xmlns:a16="http://schemas.microsoft.com/office/drawing/2014/main" id="{ADDA258B-4D78-4FCF-00CB-CAFAC6820FBB}"/>
              </a:ext>
            </a:extLst>
          </p:cNvPr>
          <p:cNvCxnSpPr>
            <a:cxnSpLocks/>
          </p:cNvCxnSpPr>
          <p:nvPr/>
        </p:nvCxnSpPr>
        <p:spPr>
          <a:xfrm>
            <a:off x="4518594" y="2729934"/>
            <a:ext cx="677917" cy="0"/>
          </a:xfrm>
          <a:prstGeom prst="straightConnector1">
            <a:avLst/>
          </a:prstGeom>
          <a:ln w="76200">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4" name="グラフィックス 33" descr="優良在庫 単色塗りつぶし">
            <a:extLst>
              <a:ext uri="{FF2B5EF4-FFF2-40B4-BE49-F238E27FC236}">
                <a16:creationId xmlns:a16="http://schemas.microsoft.com/office/drawing/2014/main" id="{C2846CE4-543A-AD6E-F08A-7E3C959C5E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92551" y="1863521"/>
            <a:ext cx="1438342" cy="1438342"/>
          </a:xfrm>
          <a:prstGeom prst="rect">
            <a:avLst/>
          </a:prstGeom>
        </p:spPr>
      </p:pic>
      <p:pic>
        <p:nvPicPr>
          <p:cNvPr id="36" name="グラフィックス 35" descr="開いた荷箱 単色塗りつぶし">
            <a:extLst>
              <a:ext uri="{FF2B5EF4-FFF2-40B4-BE49-F238E27FC236}">
                <a16:creationId xmlns:a16="http://schemas.microsoft.com/office/drawing/2014/main" id="{9EAAADE8-C0B1-03B5-0F3C-415932CCDD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3563" y="2337759"/>
            <a:ext cx="914400" cy="914400"/>
          </a:xfrm>
          <a:prstGeom prst="rect">
            <a:avLst/>
          </a:prstGeom>
        </p:spPr>
      </p:pic>
      <p:pic>
        <p:nvPicPr>
          <p:cNvPr id="37" name="グラフィックス 36" descr="付箋 単色塗りつぶし">
            <a:extLst>
              <a:ext uri="{FF2B5EF4-FFF2-40B4-BE49-F238E27FC236}">
                <a16:creationId xmlns:a16="http://schemas.microsoft.com/office/drawing/2014/main" id="{16CC5CC3-37B5-42BE-1F23-377FB22005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05557">
            <a:off x="3294500" y="1791755"/>
            <a:ext cx="914400" cy="914400"/>
          </a:xfrm>
          <a:prstGeom prst="rect">
            <a:avLst/>
          </a:prstGeom>
        </p:spPr>
      </p:pic>
      <p:pic>
        <p:nvPicPr>
          <p:cNvPr id="38" name="グラフィックス 37" descr="開いた荷箱 単色塗りつぶし">
            <a:extLst>
              <a:ext uri="{FF2B5EF4-FFF2-40B4-BE49-F238E27FC236}">
                <a16:creationId xmlns:a16="http://schemas.microsoft.com/office/drawing/2014/main" id="{DEF68F0C-F767-5978-CCB8-BDA4AF931F6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18035" y="2532818"/>
            <a:ext cx="914400" cy="914400"/>
          </a:xfrm>
          <a:prstGeom prst="rect">
            <a:avLst/>
          </a:prstGeom>
        </p:spPr>
      </p:pic>
      <p:pic>
        <p:nvPicPr>
          <p:cNvPr id="39" name="グラフィックス 38" descr="開いた荷箱 単色塗りつぶし">
            <a:extLst>
              <a:ext uri="{FF2B5EF4-FFF2-40B4-BE49-F238E27FC236}">
                <a16:creationId xmlns:a16="http://schemas.microsoft.com/office/drawing/2014/main" id="{285D60E6-F7D5-5C92-DC04-8AB7E94C6A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98581" y="2886250"/>
            <a:ext cx="914400" cy="914400"/>
          </a:xfrm>
          <a:prstGeom prst="rect">
            <a:avLst/>
          </a:prstGeom>
        </p:spPr>
      </p:pic>
      <p:pic>
        <p:nvPicPr>
          <p:cNvPr id="40" name="グラフィックス 39" descr="付箋 単色塗りつぶし">
            <a:extLst>
              <a:ext uri="{FF2B5EF4-FFF2-40B4-BE49-F238E27FC236}">
                <a16:creationId xmlns:a16="http://schemas.microsoft.com/office/drawing/2014/main" id="{FDE5639D-DCEA-7568-05FE-2C05CC095C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805557">
            <a:off x="1204932" y="2272733"/>
            <a:ext cx="914400" cy="914400"/>
          </a:xfrm>
          <a:prstGeom prst="rect">
            <a:avLst/>
          </a:prstGeom>
        </p:spPr>
      </p:pic>
      <p:pic>
        <p:nvPicPr>
          <p:cNvPr id="42" name="グラフィックス 41" descr="画像 単色塗りつぶし">
            <a:extLst>
              <a:ext uri="{FF2B5EF4-FFF2-40B4-BE49-F238E27FC236}">
                <a16:creationId xmlns:a16="http://schemas.microsoft.com/office/drawing/2014/main" id="{74456DCD-9143-69BB-03B5-8B191190C8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80340">
            <a:off x="3163155" y="1361691"/>
            <a:ext cx="500663" cy="500663"/>
          </a:xfrm>
          <a:prstGeom prst="rect">
            <a:avLst/>
          </a:prstGeom>
        </p:spPr>
      </p:pic>
      <p:pic>
        <p:nvPicPr>
          <p:cNvPr id="43" name="グラフィックス 42" descr="画像 単色塗りつぶし">
            <a:extLst>
              <a:ext uri="{FF2B5EF4-FFF2-40B4-BE49-F238E27FC236}">
                <a16:creationId xmlns:a16="http://schemas.microsoft.com/office/drawing/2014/main" id="{E9A2B8EC-3E97-7A4F-F204-9CC6D2B970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016262">
            <a:off x="2544001" y="1440357"/>
            <a:ext cx="500663" cy="500663"/>
          </a:xfrm>
          <a:prstGeom prst="rect">
            <a:avLst/>
          </a:prstGeom>
        </p:spPr>
      </p:pic>
      <p:pic>
        <p:nvPicPr>
          <p:cNvPr id="44" name="グラフィックス 43" descr="開いたフォルダー 単色塗りつぶし">
            <a:extLst>
              <a:ext uri="{FF2B5EF4-FFF2-40B4-BE49-F238E27FC236}">
                <a16:creationId xmlns:a16="http://schemas.microsoft.com/office/drawing/2014/main" id="{1C365B16-9EE6-E8AD-0C22-95C446A3A3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0024302">
            <a:off x="1277611" y="1850863"/>
            <a:ext cx="521780" cy="521780"/>
          </a:xfrm>
          <a:prstGeom prst="rect">
            <a:avLst/>
          </a:prstGeom>
        </p:spPr>
      </p:pic>
      <p:pic>
        <p:nvPicPr>
          <p:cNvPr id="46" name="グラフィックス 45" descr="フォルダー 単色塗りつぶし">
            <a:extLst>
              <a:ext uri="{FF2B5EF4-FFF2-40B4-BE49-F238E27FC236}">
                <a16:creationId xmlns:a16="http://schemas.microsoft.com/office/drawing/2014/main" id="{0B9A71FF-7458-908D-BCFB-A786EBCAB1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1448" y="2164311"/>
            <a:ext cx="483644" cy="483644"/>
          </a:xfrm>
          <a:prstGeom prst="rect">
            <a:avLst/>
          </a:prstGeom>
        </p:spPr>
      </p:pic>
      <p:pic>
        <p:nvPicPr>
          <p:cNvPr id="47" name="グラフィックス 46" descr="フォルダー 単色塗りつぶし">
            <a:extLst>
              <a:ext uri="{FF2B5EF4-FFF2-40B4-BE49-F238E27FC236}">
                <a16:creationId xmlns:a16="http://schemas.microsoft.com/office/drawing/2014/main" id="{EA7DEE64-55DC-8836-EC99-DBEF7B5BA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4844" y="2174482"/>
            <a:ext cx="483644" cy="483644"/>
          </a:xfrm>
          <a:prstGeom prst="rect">
            <a:avLst/>
          </a:prstGeom>
        </p:spPr>
      </p:pic>
      <p:pic>
        <p:nvPicPr>
          <p:cNvPr id="48" name="グラフィックス 47" descr="フォルダー 単色塗りつぶし">
            <a:extLst>
              <a:ext uri="{FF2B5EF4-FFF2-40B4-BE49-F238E27FC236}">
                <a16:creationId xmlns:a16="http://schemas.microsoft.com/office/drawing/2014/main" id="{38E7FAF1-EAE5-F158-A10B-FE8050814D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7341" y="2184653"/>
            <a:ext cx="440189" cy="483644"/>
          </a:xfrm>
          <a:prstGeom prst="rect">
            <a:avLst/>
          </a:prstGeom>
        </p:spPr>
      </p:pic>
      <p:pic>
        <p:nvPicPr>
          <p:cNvPr id="49" name="グラフィックス 48" descr="ドキュメント 単色塗りつぶし">
            <a:extLst>
              <a:ext uri="{FF2B5EF4-FFF2-40B4-BE49-F238E27FC236}">
                <a16:creationId xmlns:a16="http://schemas.microsoft.com/office/drawing/2014/main" id="{921572B1-C44C-1108-50AB-686139D6C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4122" y="2599659"/>
            <a:ext cx="325812" cy="325812"/>
          </a:xfrm>
          <a:prstGeom prst="rect">
            <a:avLst/>
          </a:prstGeom>
        </p:spPr>
      </p:pic>
      <p:pic>
        <p:nvPicPr>
          <p:cNvPr id="50" name="グラフィックス 49" descr="ドキュメント 単色塗りつぶし">
            <a:extLst>
              <a:ext uri="{FF2B5EF4-FFF2-40B4-BE49-F238E27FC236}">
                <a16:creationId xmlns:a16="http://schemas.microsoft.com/office/drawing/2014/main" id="{1B94754F-F746-7949-1585-19B1E8B840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9686" y="2585224"/>
            <a:ext cx="325812" cy="325812"/>
          </a:xfrm>
          <a:prstGeom prst="rect">
            <a:avLst/>
          </a:prstGeom>
        </p:spPr>
      </p:pic>
      <p:pic>
        <p:nvPicPr>
          <p:cNvPr id="51" name="グラフィックス 50" descr="ドキュメント 単色塗りつぶし">
            <a:extLst>
              <a:ext uri="{FF2B5EF4-FFF2-40B4-BE49-F238E27FC236}">
                <a16:creationId xmlns:a16="http://schemas.microsoft.com/office/drawing/2014/main" id="{9483F85B-F594-87E4-7D81-BAA9226E29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5740" y="2603429"/>
            <a:ext cx="325812" cy="325812"/>
          </a:xfrm>
          <a:prstGeom prst="rect">
            <a:avLst/>
          </a:prstGeom>
        </p:spPr>
      </p:pic>
      <p:pic>
        <p:nvPicPr>
          <p:cNvPr id="52" name="グラフィックス 51" descr="ドキュメント 単色塗りつぶし">
            <a:extLst>
              <a:ext uri="{FF2B5EF4-FFF2-40B4-BE49-F238E27FC236}">
                <a16:creationId xmlns:a16="http://schemas.microsoft.com/office/drawing/2014/main" id="{AA2E93C3-44E1-951E-274E-A43F4E441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14020" y="2603526"/>
            <a:ext cx="325812" cy="325812"/>
          </a:xfrm>
          <a:prstGeom prst="rect">
            <a:avLst/>
          </a:prstGeom>
        </p:spPr>
      </p:pic>
      <p:pic>
        <p:nvPicPr>
          <p:cNvPr id="53" name="グラフィックス 52" descr="ドキュメント 単色塗りつぶし">
            <a:extLst>
              <a:ext uri="{FF2B5EF4-FFF2-40B4-BE49-F238E27FC236}">
                <a16:creationId xmlns:a16="http://schemas.microsoft.com/office/drawing/2014/main" id="{E43C077A-F16E-E7B9-525F-8E3FE94FFB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5165" y="1603177"/>
            <a:ext cx="758530" cy="758530"/>
          </a:xfrm>
          <a:prstGeom prst="rect">
            <a:avLst/>
          </a:prstGeom>
        </p:spPr>
      </p:pic>
      <p:pic>
        <p:nvPicPr>
          <p:cNvPr id="55" name="グラフィックス 54" descr="フォルダー検索 単色塗りつぶし">
            <a:extLst>
              <a:ext uri="{FF2B5EF4-FFF2-40B4-BE49-F238E27FC236}">
                <a16:creationId xmlns:a16="http://schemas.microsoft.com/office/drawing/2014/main" id="{3510210A-3378-8C50-3E78-905C3428E85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25223" y="1959103"/>
            <a:ext cx="1248725" cy="1248725"/>
          </a:xfrm>
          <a:prstGeom prst="rect">
            <a:avLst/>
          </a:prstGeom>
        </p:spPr>
      </p:pic>
      <p:sp>
        <p:nvSpPr>
          <p:cNvPr id="57" name="コンテンツ プレースホルダー 2">
            <a:extLst>
              <a:ext uri="{FF2B5EF4-FFF2-40B4-BE49-F238E27FC236}">
                <a16:creationId xmlns:a16="http://schemas.microsoft.com/office/drawing/2014/main" id="{0F4E0A9D-4C45-E318-C858-99E7BEDD5B4F}"/>
              </a:ext>
            </a:extLst>
          </p:cNvPr>
          <p:cNvSpPr>
            <a:spLocks noGrp="1"/>
          </p:cNvSpPr>
          <p:nvPr>
            <p:ph sz="half" idx="2"/>
          </p:nvPr>
        </p:nvSpPr>
        <p:spPr>
          <a:xfrm>
            <a:off x="6172200" y="4024527"/>
            <a:ext cx="5181600" cy="2152435"/>
          </a:xfrm>
        </p:spPr>
        <p:txBody>
          <a:bodyPr>
            <a:normAutofit fontScale="92500" lnSpcReduction="20000"/>
          </a:bodyPr>
          <a:lstStyle/>
          <a:p>
            <a:r>
              <a:rPr lang="ja-JP" altLang="en-US"/>
              <a:t>集積から「</a:t>
            </a:r>
            <a:r>
              <a:rPr lang="ja-JP" altLang="en-US" dirty="0"/>
              <a:t>良いデータ」を作るには「技術と慎重な作業が</a:t>
            </a:r>
            <a:r>
              <a:rPr lang="ja-JP" altLang="en-US"/>
              <a:t>必要」</a:t>
            </a:r>
            <a:endParaRPr lang="en-US" altLang="ja-JP" dirty="0"/>
          </a:p>
          <a:p>
            <a:pPr marL="0" indent="0">
              <a:buNone/>
            </a:pPr>
            <a:endParaRPr kumimoji="1" lang="ja-JP" altLang="en-US" dirty="0"/>
          </a:p>
        </p:txBody>
      </p:sp>
    </p:spTree>
    <p:extLst>
      <p:ext uri="{BB962C8B-B14F-4D97-AF65-F5344CB8AC3E}">
        <p14:creationId xmlns:p14="http://schemas.microsoft.com/office/powerpoint/2010/main" val="354829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B0BC9-0820-FF66-4FDF-D784CC03B0E8}"/>
            </a:ext>
          </a:extLst>
        </p:cNvPr>
        <p:cNvGrpSpPr/>
        <p:nvPr/>
      </p:nvGrpSpPr>
      <p:grpSpPr>
        <a:xfrm>
          <a:off x="0" y="0"/>
          <a:ext cx="0" cy="0"/>
          <a:chOff x="0" y="0"/>
          <a:chExt cx="0" cy="0"/>
        </a:xfrm>
      </p:grpSpPr>
      <p:pic>
        <p:nvPicPr>
          <p:cNvPr id="15" name="図 14" descr="グラフ が含まれている画像&#10;&#10;自動的に生成された説明">
            <a:extLst>
              <a:ext uri="{FF2B5EF4-FFF2-40B4-BE49-F238E27FC236}">
                <a16:creationId xmlns:a16="http://schemas.microsoft.com/office/drawing/2014/main" id="{17FAE7CB-951E-1589-961A-EE9B29616566}"/>
              </a:ext>
            </a:extLst>
          </p:cNvPr>
          <p:cNvPicPr>
            <a:picLocks noChangeAspect="1"/>
          </p:cNvPicPr>
          <p:nvPr/>
        </p:nvPicPr>
        <p:blipFill rotWithShape="1">
          <a:blip r:embed="rId3"/>
          <a:srcRect l="9836" r="9836"/>
          <a:stretch/>
        </p:blipFill>
        <p:spPr>
          <a:xfrm>
            <a:off x="9183831" y="1132900"/>
            <a:ext cx="2497312" cy="2497312"/>
          </a:xfrm>
          <a:prstGeom prst="ellipse">
            <a:avLst/>
          </a:prstGeom>
        </p:spPr>
      </p:pic>
      <p:sp>
        <p:nvSpPr>
          <p:cNvPr id="2" name="タイトル 1">
            <a:extLst>
              <a:ext uri="{FF2B5EF4-FFF2-40B4-BE49-F238E27FC236}">
                <a16:creationId xmlns:a16="http://schemas.microsoft.com/office/drawing/2014/main" id="{B4A59B1B-37B9-540F-EA38-E0194787FDF2}"/>
              </a:ext>
            </a:extLst>
          </p:cNvPr>
          <p:cNvSpPr>
            <a:spLocks noGrp="1"/>
          </p:cNvSpPr>
          <p:nvPr>
            <p:ph type="title"/>
          </p:nvPr>
        </p:nvSpPr>
        <p:spPr/>
        <p:txBody>
          <a:bodyPr/>
          <a:lstStyle/>
          <a:p>
            <a:r>
              <a:rPr kumimoji="1" lang="ja-JP" altLang="en-US" dirty="0"/>
              <a:t>フィールドワークでの</a:t>
            </a:r>
            <a:r>
              <a:rPr kumimoji="1" lang="ja-JP" altLang="en-US"/>
              <a:t>研究データ管理</a:t>
            </a:r>
            <a:endParaRPr kumimoji="1" lang="ja-JP" altLang="en-US" dirty="0"/>
          </a:p>
        </p:txBody>
      </p:sp>
      <p:sp>
        <p:nvSpPr>
          <p:cNvPr id="3" name="コンテンツ プレースホルダー 2">
            <a:extLst>
              <a:ext uri="{FF2B5EF4-FFF2-40B4-BE49-F238E27FC236}">
                <a16:creationId xmlns:a16="http://schemas.microsoft.com/office/drawing/2014/main" id="{E5E60A57-725C-5CFF-0604-1FE1517E089B}"/>
              </a:ext>
            </a:extLst>
          </p:cNvPr>
          <p:cNvSpPr>
            <a:spLocks noGrp="1"/>
          </p:cNvSpPr>
          <p:nvPr>
            <p:ph idx="1"/>
          </p:nvPr>
        </p:nvSpPr>
        <p:spPr>
          <a:xfrm>
            <a:off x="838200" y="3663823"/>
            <a:ext cx="10515600" cy="2829910"/>
          </a:xfrm>
        </p:spPr>
        <p:txBody>
          <a:bodyPr>
            <a:normAutofit/>
          </a:bodyPr>
          <a:lstStyle/>
          <a:p>
            <a:r>
              <a:rPr lang="ja-JP" altLang="en-US" sz="2800"/>
              <a:t>フィールドワークでの研究データ量は膨大</a:t>
            </a:r>
            <a:endParaRPr lang="en-US" altLang="ja-JP" sz="2800" dirty="0"/>
          </a:p>
          <a:p>
            <a:r>
              <a:rPr lang="ja-JP" altLang="en-US" sz="2800"/>
              <a:t>研究データのバリエーションも様々（講義２参照）</a:t>
            </a:r>
            <a:endParaRPr lang="en-US" altLang="ja-JP" sz="2800" dirty="0"/>
          </a:p>
          <a:p>
            <a:r>
              <a:rPr lang="ja-JP" altLang="en-US" sz="2800"/>
              <a:t>⇒エスノグラフィの研究データ管理を身に着ける必要</a:t>
            </a:r>
            <a:endParaRPr lang="en-US" altLang="ja-JP" sz="2800" dirty="0"/>
          </a:p>
        </p:txBody>
      </p:sp>
      <p:sp>
        <p:nvSpPr>
          <p:cNvPr id="5" name="テキスト ボックス 4">
            <a:extLst>
              <a:ext uri="{FF2B5EF4-FFF2-40B4-BE49-F238E27FC236}">
                <a16:creationId xmlns:a16="http://schemas.microsoft.com/office/drawing/2014/main" id="{E0851F84-326D-48DE-239F-E8CB66517F9B}"/>
              </a:ext>
            </a:extLst>
          </p:cNvPr>
          <p:cNvSpPr txBox="1"/>
          <p:nvPr/>
        </p:nvSpPr>
        <p:spPr>
          <a:xfrm>
            <a:off x="0" y="6581001"/>
            <a:ext cx="12192000" cy="27699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kumimoji="1" lang="ja-JP" altLang="en-US" sz="1200">
                <a:latin typeface="UD Digi Kyokasho NK-R" panose="02020400000000000000" pitchFamily="18" charset="-128"/>
                <a:ea typeface="UD Digi Kyokasho NK-R" panose="02020400000000000000" pitchFamily="18" charset="-128"/>
              </a:rPr>
              <a:t>リチャーズ</a:t>
            </a:r>
            <a:r>
              <a:rPr kumimoji="1" lang="en-US" altLang="ja-JP" sz="1200" dirty="0">
                <a:latin typeface="UD Digi Kyokasho NK-R" panose="02020400000000000000" pitchFamily="18" charset="-128"/>
                <a:ea typeface="UD Digi Kyokasho NK-R" panose="02020400000000000000" pitchFamily="18" charset="-128"/>
              </a:rPr>
              <a:t>,</a:t>
            </a:r>
            <a:r>
              <a:rPr kumimoji="1" lang="ja-JP" altLang="en-US" sz="1200">
                <a:latin typeface="UD Digi Kyokasho NK-R" panose="02020400000000000000" pitchFamily="18" charset="-128"/>
                <a:ea typeface="UD Digi Kyokasho NK-R" panose="02020400000000000000" pitchFamily="18" charset="-128"/>
              </a:rPr>
              <a:t> </a:t>
            </a:r>
            <a:r>
              <a:rPr kumimoji="1" lang="en-US" altLang="ja-JP" sz="1200" dirty="0">
                <a:latin typeface="UD Digi Kyokasho NK-R" panose="02020400000000000000" pitchFamily="18" charset="-128"/>
                <a:ea typeface="UD Digi Kyokasho NK-R" panose="02020400000000000000" pitchFamily="18" charset="-128"/>
              </a:rPr>
              <a:t>L. 2009『</a:t>
            </a:r>
            <a:r>
              <a:rPr kumimoji="1" lang="ja-JP" altLang="en-US" sz="1200">
                <a:latin typeface="UD Digi Kyokasho NK-R" panose="02020400000000000000" pitchFamily="18" charset="-128"/>
                <a:ea typeface="UD Digi Kyokasho NK-R" panose="02020400000000000000" pitchFamily="18" charset="-128"/>
              </a:rPr>
              <a:t>質的</a:t>
            </a:r>
            <a:r>
              <a:rPr kumimoji="1" lang="ja-JP" altLang="en-US" sz="1200" dirty="0">
                <a:latin typeface="UD Digi Kyokasho NK-R" panose="02020400000000000000" pitchFamily="18" charset="-128"/>
                <a:ea typeface="UD Digi Kyokasho NK-R" panose="02020400000000000000" pitchFamily="18" charset="-128"/>
              </a:rPr>
              <a:t>データ</a:t>
            </a:r>
            <a:r>
              <a:rPr kumimoji="1" lang="ja-JP" altLang="en-US" sz="1200">
                <a:latin typeface="UD Digi Kyokasho NK-R" panose="02020400000000000000" pitchFamily="18" charset="-128"/>
                <a:ea typeface="UD Digi Kyokasho NK-R" panose="02020400000000000000" pitchFamily="18" charset="-128"/>
              </a:rPr>
              <a:t>の取り扱い</a:t>
            </a:r>
            <a:r>
              <a:rPr kumimoji="1" lang="en-US" altLang="ja-JP" sz="1200" dirty="0">
                <a:latin typeface="UD Digi Kyokasho NK-R" panose="02020400000000000000" pitchFamily="18" charset="-128"/>
                <a:ea typeface="UD Digi Kyokasho NK-R" panose="02020400000000000000" pitchFamily="18" charset="-128"/>
              </a:rPr>
              <a:t>』 </a:t>
            </a:r>
            <a:r>
              <a:rPr kumimoji="1" lang="ja-JP" altLang="en-US" sz="1200">
                <a:latin typeface="UD Digi Kyokasho NK-R" panose="02020400000000000000" pitchFamily="18" charset="-128"/>
                <a:ea typeface="UD Digi Kyokasho NK-R" panose="02020400000000000000" pitchFamily="18" charset="-128"/>
              </a:rPr>
              <a:t>大谷順子・大杉卓三</a:t>
            </a:r>
            <a:r>
              <a:rPr lang="ja-JP" altLang="en-US" sz="1200">
                <a:latin typeface="UD Digi Kyokasho NK-R" panose="02020400000000000000" pitchFamily="18" charset="-128"/>
                <a:ea typeface="UD Digi Kyokasho NK-R" panose="02020400000000000000" pitchFamily="18" charset="-128"/>
              </a:rPr>
              <a:t>訳</a:t>
            </a:r>
            <a:r>
              <a:rPr kumimoji="1" lang="en-US" altLang="ja-JP" sz="1200" dirty="0">
                <a:latin typeface="UD Digi Kyokasho NK-R" panose="02020400000000000000" pitchFamily="18" charset="-128"/>
                <a:ea typeface="UD Digi Kyokasho NK-R" panose="02020400000000000000" pitchFamily="18" charset="-128"/>
              </a:rPr>
              <a:t> </a:t>
            </a:r>
            <a:r>
              <a:rPr kumimoji="1" lang="ja-JP" altLang="en-US" sz="1200">
                <a:latin typeface="UD Digi Kyokasho NK-R" panose="02020400000000000000" pitchFamily="18" charset="-128"/>
                <a:ea typeface="UD Digi Kyokasho NK-R" panose="02020400000000000000" pitchFamily="18" charset="-128"/>
              </a:rPr>
              <a:t>北大路書房</a:t>
            </a:r>
            <a:r>
              <a:rPr lang="en-US" altLang="ja-JP" sz="1200" dirty="0">
                <a:latin typeface="UD Digi Kyokasho NK-R" panose="02020400000000000000" pitchFamily="18" charset="-128"/>
                <a:ea typeface="UD Digi Kyokasho NK-R" panose="02020400000000000000" pitchFamily="18" charset="-128"/>
              </a:rPr>
              <a:t>, pp. 77-8.</a:t>
            </a:r>
            <a:endParaRPr kumimoji="1" lang="ja-JP" altLang="en-US" sz="1200" dirty="0">
              <a:latin typeface="UD Digi Kyokasho NK-R" panose="02020400000000000000" pitchFamily="18" charset="-128"/>
              <a:ea typeface="UD Digi Kyokasho NK-R" panose="02020400000000000000" pitchFamily="18" charset="-128"/>
            </a:endParaRPr>
          </a:p>
        </p:txBody>
      </p:sp>
      <p:pic>
        <p:nvPicPr>
          <p:cNvPr id="6" name="図 5" descr="背景パターン が含まれている画像&#10;&#10;自動的に生成された説明">
            <a:extLst>
              <a:ext uri="{FF2B5EF4-FFF2-40B4-BE49-F238E27FC236}">
                <a16:creationId xmlns:a16="http://schemas.microsoft.com/office/drawing/2014/main" id="{23441DC0-AAA8-E07F-63BD-B8CC1E434B38}"/>
              </a:ext>
            </a:extLst>
          </p:cNvPr>
          <p:cNvPicPr>
            <a:picLocks noChangeAspect="1"/>
          </p:cNvPicPr>
          <p:nvPr/>
        </p:nvPicPr>
        <p:blipFill>
          <a:blip r:embed="rId4"/>
          <a:stretch>
            <a:fillRect/>
          </a:stretch>
        </p:blipFill>
        <p:spPr>
          <a:xfrm>
            <a:off x="1021105" y="1182413"/>
            <a:ext cx="2376367" cy="2443655"/>
          </a:xfrm>
          <a:prstGeom prst="ellipse">
            <a:avLst/>
          </a:prstGeom>
        </p:spPr>
      </p:pic>
      <p:sp>
        <p:nvSpPr>
          <p:cNvPr id="7" name="角丸四角形 6">
            <a:extLst>
              <a:ext uri="{FF2B5EF4-FFF2-40B4-BE49-F238E27FC236}">
                <a16:creationId xmlns:a16="http://schemas.microsoft.com/office/drawing/2014/main" id="{20C9E36F-EEC0-820B-63F6-317B81E0CD00}"/>
              </a:ext>
            </a:extLst>
          </p:cNvPr>
          <p:cNvSpPr/>
          <p:nvPr/>
        </p:nvSpPr>
        <p:spPr>
          <a:xfrm>
            <a:off x="1113584" y="2311208"/>
            <a:ext cx="2191407" cy="500720"/>
          </a:xfrm>
          <a:prstGeom prst="round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フィールドノーツ</a:t>
            </a:r>
            <a:endParaRPr lang="en-US" altLang="ja-JP" sz="1400" b="1" dirty="0">
              <a:solidFill>
                <a:schemeClr val="tx1"/>
              </a:solidFill>
              <a:latin typeface="Tsukushi B Round Gothic Regular" panose="02020400000000000000" pitchFamily="18" charset="-128"/>
              <a:ea typeface="Tsukushi B Round Gothic Regular" panose="02020400000000000000" pitchFamily="18" charset="-128"/>
            </a:endParaRPr>
          </a:p>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何百日分</a:t>
            </a:r>
            <a:r>
              <a:rPr lang="en-US" altLang="ja-JP" sz="1400" b="1" dirty="0">
                <a:solidFill>
                  <a:schemeClr val="tx1"/>
                </a:solidFill>
                <a:latin typeface="Tsukushi B Round Gothic Regular" panose="02020400000000000000" pitchFamily="18" charset="-128"/>
                <a:ea typeface="Tsukushi B Round Gothic Regular" panose="02020400000000000000" pitchFamily="18" charset="-128"/>
              </a:rPr>
              <a:t> </a:t>
            </a:r>
          </a:p>
        </p:txBody>
      </p:sp>
      <p:pic>
        <p:nvPicPr>
          <p:cNvPr id="8" name="図 7" descr="背景パターン が含まれている画像&#10;&#10;自動的に生成された説明">
            <a:extLst>
              <a:ext uri="{FF2B5EF4-FFF2-40B4-BE49-F238E27FC236}">
                <a16:creationId xmlns:a16="http://schemas.microsoft.com/office/drawing/2014/main" id="{79F09FFB-FEC6-4AE5-365C-54EE2730233B}"/>
              </a:ext>
            </a:extLst>
          </p:cNvPr>
          <p:cNvPicPr>
            <a:picLocks noChangeAspect="1"/>
          </p:cNvPicPr>
          <p:nvPr/>
        </p:nvPicPr>
        <p:blipFill rotWithShape="1">
          <a:blip r:embed="rId5"/>
          <a:srcRect l="8285" r="8285"/>
          <a:stretch/>
        </p:blipFill>
        <p:spPr>
          <a:xfrm>
            <a:off x="3652345" y="1132900"/>
            <a:ext cx="2443655" cy="2443655"/>
          </a:xfrm>
          <a:prstGeom prst="ellipse">
            <a:avLst/>
          </a:prstGeom>
        </p:spPr>
      </p:pic>
      <p:sp>
        <p:nvSpPr>
          <p:cNvPr id="9" name="角丸四角形 8">
            <a:extLst>
              <a:ext uri="{FF2B5EF4-FFF2-40B4-BE49-F238E27FC236}">
                <a16:creationId xmlns:a16="http://schemas.microsoft.com/office/drawing/2014/main" id="{102C0446-3E95-4F65-812A-D6CBA4DB7D02}"/>
              </a:ext>
            </a:extLst>
          </p:cNvPr>
          <p:cNvSpPr/>
          <p:nvPr/>
        </p:nvSpPr>
        <p:spPr>
          <a:xfrm>
            <a:off x="3834964" y="2311208"/>
            <a:ext cx="2191407" cy="500720"/>
          </a:xfrm>
          <a:prstGeom prst="round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写真</a:t>
            </a:r>
            <a:endParaRPr lang="en-US" altLang="ja-JP" sz="1400" b="1" dirty="0">
              <a:solidFill>
                <a:schemeClr val="tx1"/>
              </a:solidFill>
              <a:latin typeface="Tsukushi B Round Gothic Regular" panose="02020400000000000000" pitchFamily="18" charset="-128"/>
              <a:ea typeface="Tsukushi B Round Gothic Regular" panose="02020400000000000000" pitchFamily="18" charset="-128"/>
            </a:endParaRPr>
          </a:p>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何百・何千枚</a:t>
            </a:r>
            <a:r>
              <a:rPr lang="en-US" altLang="ja-JP" sz="1400" b="1" dirty="0">
                <a:solidFill>
                  <a:schemeClr val="tx1"/>
                </a:solidFill>
                <a:latin typeface="Tsukushi B Round Gothic Regular" panose="02020400000000000000" pitchFamily="18" charset="-128"/>
                <a:ea typeface="Tsukushi B Round Gothic Regular" panose="02020400000000000000" pitchFamily="18" charset="-128"/>
              </a:rPr>
              <a:t> </a:t>
            </a:r>
          </a:p>
        </p:txBody>
      </p:sp>
      <p:pic>
        <p:nvPicPr>
          <p:cNvPr id="10" name="図 9" descr="図形, 矢印&#10;&#10;自動的に生成された説明">
            <a:extLst>
              <a:ext uri="{FF2B5EF4-FFF2-40B4-BE49-F238E27FC236}">
                <a16:creationId xmlns:a16="http://schemas.microsoft.com/office/drawing/2014/main" id="{67873045-75AC-5DB3-E61A-5028081EC91C}"/>
              </a:ext>
            </a:extLst>
          </p:cNvPr>
          <p:cNvPicPr>
            <a:picLocks noChangeAspect="1"/>
          </p:cNvPicPr>
          <p:nvPr/>
        </p:nvPicPr>
        <p:blipFill>
          <a:blip r:embed="rId6"/>
          <a:stretch>
            <a:fillRect/>
          </a:stretch>
        </p:blipFill>
        <p:spPr>
          <a:xfrm>
            <a:off x="6350873" y="1132900"/>
            <a:ext cx="2578085" cy="2493168"/>
          </a:xfrm>
          <a:prstGeom prst="ellipse">
            <a:avLst/>
          </a:prstGeom>
        </p:spPr>
      </p:pic>
      <p:sp>
        <p:nvSpPr>
          <p:cNvPr id="11" name="角丸四角形 10">
            <a:extLst>
              <a:ext uri="{FF2B5EF4-FFF2-40B4-BE49-F238E27FC236}">
                <a16:creationId xmlns:a16="http://schemas.microsoft.com/office/drawing/2014/main" id="{8AEC77D6-5F72-221B-1512-25BCFFC09B96}"/>
              </a:ext>
            </a:extLst>
          </p:cNvPr>
          <p:cNvSpPr/>
          <p:nvPr/>
        </p:nvSpPr>
        <p:spPr>
          <a:xfrm>
            <a:off x="6544211" y="2311208"/>
            <a:ext cx="2191407" cy="500720"/>
          </a:xfrm>
          <a:prstGeom prst="round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インタビュー録音</a:t>
            </a:r>
            <a:endParaRPr lang="en-US" altLang="ja-JP" sz="1400" b="1" dirty="0">
              <a:solidFill>
                <a:schemeClr val="tx1"/>
              </a:solidFill>
              <a:latin typeface="Tsukushi B Round Gothic Regular" panose="02020400000000000000" pitchFamily="18" charset="-128"/>
              <a:ea typeface="Tsukushi B Round Gothic Regular" panose="02020400000000000000" pitchFamily="18" charset="-128"/>
            </a:endParaRPr>
          </a:p>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数時間</a:t>
            </a:r>
            <a:r>
              <a:rPr lang="en-US" altLang="ja-JP" sz="1400" b="1" dirty="0">
                <a:solidFill>
                  <a:schemeClr val="tx1"/>
                </a:solidFill>
                <a:latin typeface="Tsukushi B Round Gothic Regular" panose="02020400000000000000" pitchFamily="18" charset="-128"/>
                <a:ea typeface="Tsukushi B Round Gothic Regular" panose="02020400000000000000" pitchFamily="18" charset="-128"/>
              </a:rPr>
              <a:t> </a:t>
            </a:r>
          </a:p>
        </p:txBody>
      </p:sp>
      <p:sp>
        <p:nvSpPr>
          <p:cNvPr id="14" name="角丸四角形 13">
            <a:extLst>
              <a:ext uri="{FF2B5EF4-FFF2-40B4-BE49-F238E27FC236}">
                <a16:creationId xmlns:a16="http://schemas.microsoft.com/office/drawing/2014/main" id="{A509A1CA-9B55-65E6-D564-52D59D37EFEC}"/>
              </a:ext>
            </a:extLst>
          </p:cNvPr>
          <p:cNvSpPr/>
          <p:nvPr/>
        </p:nvSpPr>
        <p:spPr>
          <a:xfrm>
            <a:off x="9274823" y="2312768"/>
            <a:ext cx="2406320" cy="500720"/>
          </a:xfrm>
          <a:prstGeom prst="round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映像・トランスクリプト</a:t>
            </a:r>
            <a:br>
              <a:rPr lang="en-US" altLang="ja-JP" sz="1400" b="1" dirty="0">
                <a:solidFill>
                  <a:schemeClr val="tx1"/>
                </a:solidFill>
                <a:latin typeface="Tsukushi B Round Gothic Regular" panose="02020400000000000000" pitchFamily="18" charset="-128"/>
                <a:ea typeface="Tsukushi B Round Gothic Regular" panose="02020400000000000000" pitchFamily="18" charset="-128"/>
              </a:rPr>
            </a:br>
            <a:r>
              <a:rPr lang="ja-JP" altLang="en-US" sz="1400" b="1">
                <a:solidFill>
                  <a:schemeClr val="tx1"/>
                </a:solidFill>
                <a:latin typeface="Tsukushi B Round Gothic Regular" panose="02020400000000000000" pitchFamily="18" charset="-128"/>
                <a:ea typeface="Tsukushi B Round Gothic Regular" panose="02020400000000000000" pitchFamily="18" charset="-128"/>
              </a:rPr>
              <a:t>・文書</a:t>
            </a:r>
            <a:endParaRPr lang="en-US" altLang="ja-JP" sz="1400" b="1" dirty="0">
              <a:solidFill>
                <a:schemeClr val="tx1"/>
              </a:solidFill>
              <a:latin typeface="Tsukushi B Round Gothic Regular" panose="02020400000000000000" pitchFamily="18" charset="-128"/>
              <a:ea typeface="Tsukushi B Round Gothic Regular" panose="02020400000000000000" pitchFamily="18" charset="-128"/>
            </a:endParaRPr>
          </a:p>
        </p:txBody>
      </p:sp>
    </p:spTree>
    <p:extLst>
      <p:ext uri="{BB962C8B-B14F-4D97-AF65-F5344CB8AC3E}">
        <p14:creationId xmlns:p14="http://schemas.microsoft.com/office/powerpoint/2010/main" val="196936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703E3A5E-90FD-26DC-01F3-E402E042D2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5265FD-8DF6-D1DC-2041-537636F4159D}"/>
              </a:ext>
            </a:extLst>
          </p:cNvPr>
          <p:cNvSpPr>
            <a:spLocks noGrp="1"/>
          </p:cNvSpPr>
          <p:nvPr>
            <p:ph type="title"/>
          </p:nvPr>
        </p:nvSpPr>
        <p:spPr>
          <a:xfrm>
            <a:off x="838200" y="365125"/>
            <a:ext cx="10515600" cy="1325563"/>
          </a:xfrm>
        </p:spPr>
        <p:txBody>
          <a:bodyPr>
            <a:normAutofit/>
          </a:bodyPr>
          <a:lstStyle/>
          <a:p>
            <a:r>
              <a:rPr lang="ja-JP" altLang="en-US" dirty="0"/>
              <a:t>フィールドワークでの研究データ管理</a:t>
            </a:r>
          </a:p>
        </p:txBody>
      </p:sp>
      <p:sp>
        <p:nvSpPr>
          <p:cNvPr id="3" name="コンテンツ プレースホルダー 2">
            <a:extLst>
              <a:ext uri="{FF2B5EF4-FFF2-40B4-BE49-F238E27FC236}">
                <a16:creationId xmlns:a16="http://schemas.microsoft.com/office/drawing/2014/main" id="{AE42AE88-A60E-6E56-375C-EC97699F9758}"/>
              </a:ext>
            </a:extLst>
          </p:cNvPr>
          <p:cNvSpPr>
            <a:spLocks noGrp="1"/>
          </p:cNvSpPr>
          <p:nvPr>
            <p:ph idx="1"/>
          </p:nvPr>
        </p:nvSpPr>
        <p:spPr>
          <a:xfrm>
            <a:off x="838200" y="2372711"/>
            <a:ext cx="10871616" cy="3474468"/>
          </a:xfrm>
        </p:spPr>
        <p:txBody>
          <a:bodyPr>
            <a:normAutofit/>
          </a:bodyPr>
          <a:lstStyle/>
          <a:p>
            <a:pPr marL="0" indent="0">
              <a:buNone/>
            </a:pP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研究データ管理方法は、</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調査地</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や調査協力者の特徴に合わせて、それ</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に適したやり方を模索する。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適していないやり方を</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無理</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に当てはめない。</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2034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F3F61-40B4-CA7F-77A8-A13A11E825F0}"/>
              </a:ext>
            </a:extLst>
          </p:cNvPr>
          <p:cNvSpPr>
            <a:spLocks noGrp="1"/>
          </p:cNvSpPr>
          <p:nvPr>
            <p:ph type="title"/>
          </p:nvPr>
        </p:nvSpPr>
        <p:spPr/>
        <p:txBody>
          <a:bodyPr>
            <a:normAutofit/>
          </a:bodyPr>
          <a:lstStyle/>
          <a:p>
            <a:r>
              <a:rPr lang="ja-JP" altLang="en-US" dirty="0"/>
              <a:t>エスノグラフィのフィールドノーツ</a:t>
            </a:r>
          </a:p>
        </p:txBody>
      </p:sp>
      <p:sp>
        <p:nvSpPr>
          <p:cNvPr id="3" name="コンテンツ プレースホルダー 2">
            <a:extLst>
              <a:ext uri="{FF2B5EF4-FFF2-40B4-BE49-F238E27FC236}">
                <a16:creationId xmlns:a16="http://schemas.microsoft.com/office/drawing/2014/main" id="{7D6A79D3-9AB8-A478-0CC6-44FA29D0DA01}"/>
              </a:ext>
            </a:extLst>
          </p:cNvPr>
          <p:cNvSpPr>
            <a:spLocks noGrp="1"/>
          </p:cNvSpPr>
          <p:nvPr>
            <p:ph sz="half" idx="1"/>
          </p:nvPr>
        </p:nvSpPr>
        <p:spPr/>
        <p:txBody>
          <a:bodyPr>
            <a:normAutofit/>
          </a:bodyPr>
          <a:lstStyle/>
          <a:p>
            <a:pPr marL="0" indent="0" algn="ctr">
              <a:buNone/>
            </a:pPr>
            <a:r>
              <a:rPr lang="en-US" altLang="ja-JP"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a:t>
            </a:r>
            <a:r>
              <a:rPr lang="ja-JP" altLang="en-US"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「速記</a:t>
            </a:r>
            <a:r>
              <a:rPr lang="ja-JP" altLang="ja-JP" u="sng"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メモ」</a:t>
            </a:r>
            <a:endParaRPr lang="en-US" altLang="ja-JP"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実際</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の観察時に現場</a:t>
            </a:r>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でとられた短縮</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記録</a:t>
            </a:r>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、メモ</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のこと。</a:t>
            </a:r>
            <a:endPar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多くの場合、</a:t>
            </a:r>
            <a:r>
              <a:rPr lang="ja-JP" altLang="en-US"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手の平サイズの</a:t>
            </a:r>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ノートに</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走り書きされる。</a:t>
            </a:r>
            <a:endPar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コンテンツ プレースホルダー 3">
            <a:extLst>
              <a:ext uri="{FF2B5EF4-FFF2-40B4-BE49-F238E27FC236}">
                <a16:creationId xmlns:a16="http://schemas.microsoft.com/office/drawing/2014/main" id="{A08244D9-91D7-1DF8-7173-BEFE27B2D847}"/>
              </a:ext>
            </a:extLst>
          </p:cNvPr>
          <p:cNvSpPr>
            <a:spLocks noGrp="1"/>
          </p:cNvSpPr>
          <p:nvPr>
            <p:ph sz="half" idx="2"/>
          </p:nvPr>
        </p:nvSpPr>
        <p:spPr/>
        <p:txBody>
          <a:bodyPr>
            <a:normAutofit/>
          </a:bodyPr>
          <a:lstStyle/>
          <a:p>
            <a:pPr marL="0" indent="0" algn="ctr">
              <a:buNone/>
            </a:pPr>
            <a:r>
              <a:rPr lang="en-US" altLang="ja-JP" u="sng"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u="sng"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u="sng"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「清書版フィールドノー</a:t>
            </a:r>
            <a:r>
              <a:rPr lang="ja-JP" altLang="en-US" u="sng"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ツ</a:t>
            </a:r>
            <a:r>
              <a:rPr lang="ja-JP" altLang="ja-JP" u="sng"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u="sng"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現場を離れてすぐに作成される、より詳細な日誌形式の記録。</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速記メモをもとに</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MSWord</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などで作成される。</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BF0F611-E488-B3DA-7E8E-DB1B4AA101B8}"/>
              </a:ext>
            </a:extLst>
          </p:cNvPr>
          <p:cNvSpPr txBox="1"/>
          <p:nvPr/>
        </p:nvSpPr>
        <p:spPr>
          <a:xfrm>
            <a:off x="2849031" y="5972651"/>
            <a:ext cx="1159937" cy="408623"/>
          </a:xfrm>
          <a:prstGeom prst="roundRect">
            <a:avLst/>
          </a:prstGeom>
          <a:noFill/>
          <a:ln>
            <a:solidFill>
              <a:schemeClr val="tx2"/>
            </a:solidFill>
          </a:ln>
        </p:spPr>
        <p:txBody>
          <a:bodyPr wrap="none" rtlCol="0">
            <a:spAutoFit/>
          </a:bodyPr>
          <a:lstStyle/>
          <a:p>
            <a:r>
              <a:rPr lang="ja-JP" altLang="en-US" sz="1800" b="1" kern="100">
                <a:solidFill>
                  <a:schemeClr val="tx2"/>
                </a:solidFill>
                <a:latin typeface="Tsukushi B Round Gothic Regular" panose="02020400000000000000" pitchFamily="18" charset="-128"/>
                <a:ea typeface="Tsukushi B Round Gothic Regular" panose="02020400000000000000" pitchFamily="18" charset="-128"/>
                <a:cs typeface="Times New Roman" panose="02020603050405020304" pitchFamily="18" charset="0"/>
              </a:rPr>
              <a:t>アナログ</a:t>
            </a:r>
            <a:endParaRPr lang="en-US" altLang="ja-JP" sz="1800" b="1" kern="100" dirty="0">
              <a:solidFill>
                <a:schemeClr val="tx2"/>
              </a:solidFill>
              <a:effectLst/>
              <a:latin typeface="Tsukushi B Round Gothic Regular" panose="02020400000000000000" pitchFamily="18" charset="-128"/>
              <a:ea typeface="Tsukushi B Round Gothic Regular"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93805B21-980C-9776-6E3C-DB59D67FEE7B}"/>
              </a:ext>
            </a:extLst>
          </p:cNvPr>
          <p:cNvSpPr txBox="1"/>
          <p:nvPr/>
        </p:nvSpPr>
        <p:spPr>
          <a:xfrm>
            <a:off x="8183031" y="5972651"/>
            <a:ext cx="1159937" cy="408623"/>
          </a:xfrm>
          <a:prstGeom prst="roundRect">
            <a:avLst/>
          </a:prstGeom>
          <a:noFill/>
          <a:ln>
            <a:solidFill>
              <a:schemeClr val="tx2"/>
            </a:solidFill>
          </a:ln>
        </p:spPr>
        <p:txBody>
          <a:bodyPr wrap="none" rtlCol="0">
            <a:spAutoFit/>
          </a:bodyPr>
          <a:lstStyle/>
          <a:p>
            <a:r>
              <a:rPr lang="ja-JP" altLang="en-US" sz="1800" b="1" kern="100">
                <a:solidFill>
                  <a:schemeClr val="tx2"/>
                </a:solidFill>
                <a:latin typeface="Tsukushi B Round Gothic Regular" panose="02020400000000000000" pitchFamily="18" charset="-128"/>
                <a:ea typeface="Tsukushi B Round Gothic Regular" panose="02020400000000000000" pitchFamily="18" charset="-128"/>
                <a:cs typeface="Times New Roman" panose="02020603050405020304" pitchFamily="18" charset="0"/>
              </a:rPr>
              <a:t>デジタル</a:t>
            </a:r>
            <a:endParaRPr lang="en-US" altLang="ja-JP" sz="1800" b="1" kern="100" dirty="0">
              <a:solidFill>
                <a:schemeClr val="tx2"/>
              </a:solidFill>
              <a:effectLst/>
              <a:latin typeface="Tsukushi B Round Gothic Regular" panose="02020400000000000000" pitchFamily="18" charset="-128"/>
              <a:ea typeface="Tsukushi B Round Gothic Regular" panose="02020400000000000000" pitchFamily="18" charset="-128"/>
              <a:cs typeface="Times New Roman" panose="02020603050405020304" pitchFamily="18" charset="0"/>
            </a:endParaRPr>
          </a:p>
        </p:txBody>
      </p:sp>
      <p:cxnSp>
        <p:nvCxnSpPr>
          <p:cNvPr id="8" name="直線コネクタ 7">
            <a:extLst>
              <a:ext uri="{FF2B5EF4-FFF2-40B4-BE49-F238E27FC236}">
                <a16:creationId xmlns:a16="http://schemas.microsoft.com/office/drawing/2014/main" id="{B7C74E2E-24D9-13C5-E868-DCD0D8A48149}"/>
              </a:ext>
            </a:extLst>
          </p:cNvPr>
          <p:cNvCxnSpPr>
            <a:cxnSpLocks/>
          </p:cNvCxnSpPr>
          <p:nvPr/>
        </p:nvCxnSpPr>
        <p:spPr>
          <a:xfrm>
            <a:off x="-804041" y="1368425"/>
            <a:ext cx="6637282" cy="0"/>
          </a:xfrm>
          <a:prstGeom prst="line">
            <a:avLst/>
          </a:prstGeom>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39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27BFC853-BF88-4F5F-D8D2-915114B1FB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6B7123-5D40-7EF4-04E0-B79E7CCF826D}"/>
              </a:ext>
            </a:extLst>
          </p:cNvPr>
          <p:cNvSpPr>
            <a:spLocks noGrp="1"/>
          </p:cNvSpPr>
          <p:nvPr>
            <p:ph type="title"/>
          </p:nvPr>
        </p:nvSpPr>
        <p:spPr>
          <a:xfrm>
            <a:off x="838200" y="365125"/>
            <a:ext cx="10515600" cy="1325563"/>
          </a:xfrm>
        </p:spPr>
        <p:txBody>
          <a:bodyPr>
            <a:normAutofit/>
          </a:bodyPr>
          <a:lstStyle/>
          <a:p>
            <a:r>
              <a:rPr lang="ja-JP" altLang="en-US"/>
              <a:t>フィールドノーツ</a:t>
            </a:r>
            <a:r>
              <a:rPr lang="en-US" altLang="ja-JP" dirty="0"/>
              <a:t>①</a:t>
            </a:r>
            <a:r>
              <a:rPr lang="ja-JP" altLang="en-US"/>
              <a:t>：速記メモ</a:t>
            </a:r>
            <a:endParaRPr lang="ja-JP" altLang="en-US" dirty="0"/>
          </a:p>
        </p:txBody>
      </p:sp>
      <p:sp>
        <p:nvSpPr>
          <p:cNvPr id="3" name="コンテンツ プレースホルダー 2">
            <a:extLst>
              <a:ext uri="{FF2B5EF4-FFF2-40B4-BE49-F238E27FC236}">
                <a16:creationId xmlns:a16="http://schemas.microsoft.com/office/drawing/2014/main" id="{CEA847F4-B790-B5F6-C9EA-FEEE11F89D2F}"/>
              </a:ext>
            </a:extLst>
          </p:cNvPr>
          <p:cNvSpPr>
            <a:spLocks noGrp="1"/>
          </p:cNvSpPr>
          <p:nvPr>
            <p:ph idx="1"/>
          </p:nvPr>
        </p:nvSpPr>
        <p:spPr>
          <a:xfrm>
            <a:off x="838200" y="2017986"/>
            <a:ext cx="7351986" cy="4351338"/>
          </a:xfrm>
        </p:spPr>
        <p:txBody>
          <a:bodyPr>
            <a:normAutofit/>
          </a:bodyPr>
          <a:lstStyle/>
          <a:p>
            <a:r>
              <a:rPr lang="ja-JP" altLang="en-US" sz="24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インデックスの作成</a:t>
            </a:r>
            <a:endPar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sz="20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表紙などに分かりやすく</a:t>
            </a:r>
            <a:endParaRPr lang="en-US" altLang="ja-JP" sz="2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sz="20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ノート番号、日付、調査場所</a:t>
            </a:r>
            <a:endParaRPr lang="en-US" altLang="ja-JP" sz="2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sz="20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表で管理し検索しやすく　など</a:t>
            </a:r>
            <a:endParaRPr lang="en-US" altLang="ja-JP" sz="2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4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適切な保管方法・場所の計画</a:t>
            </a:r>
            <a:endPar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4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研究終了後５年間＋５年間</a:t>
            </a:r>
            <a:endPar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en-US" sz="20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（他分野でも１０年間保存が一般的）</a:t>
            </a:r>
            <a:endParaRPr lang="en-US" altLang="ja-JP" sz="2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5" name="図 4" descr="ペンと携帯電話と白い空白のスパイラル ノート">
            <a:extLst>
              <a:ext uri="{FF2B5EF4-FFF2-40B4-BE49-F238E27FC236}">
                <a16:creationId xmlns:a16="http://schemas.microsoft.com/office/drawing/2014/main" id="{91D015C3-A5D1-6D14-C5B4-E4B1011CBA69}"/>
              </a:ext>
            </a:extLst>
          </p:cNvPr>
          <p:cNvPicPr>
            <a:picLocks noChangeAspect="1"/>
          </p:cNvPicPr>
          <p:nvPr/>
        </p:nvPicPr>
        <p:blipFill>
          <a:blip r:embed="rId3"/>
          <a:srcRect l="36339" t="19377" r="20152" b="9626"/>
          <a:stretch/>
        </p:blipFill>
        <p:spPr>
          <a:xfrm>
            <a:off x="8190186" y="2017986"/>
            <a:ext cx="3818054" cy="4158977"/>
          </a:xfrm>
          <a:prstGeom prst="roundRect">
            <a:avLst/>
          </a:prstGeom>
          <a:ln w="28575">
            <a:solidFill>
              <a:schemeClr val="accent1">
                <a:lumMod val="40000"/>
                <a:lumOff val="60000"/>
              </a:schemeClr>
            </a:solidFill>
          </a:ln>
        </p:spPr>
      </p:pic>
      <p:sp>
        <p:nvSpPr>
          <p:cNvPr id="6" name="テキスト ボックス 5">
            <a:extLst>
              <a:ext uri="{FF2B5EF4-FFF2-40B4-BE49-F238E27FC236}">
                <a16:creationId xmlns:a16="http://schemas.microsoft.com/office/drawing/2014/main" id="{C65C5715-74C4-276F-A80E-DC58213E99C3}"/>
              </a:ext>
            </a:extLst>
          </p:cNvPr>
          <p:cNvSpPr txBox="1"/>
          <p:nvPr/>
        </p:nvSpPr>
        <p:spPr>
          <a:xfrm>
            <a:off x="8870018" y="2505670"/>
            <a:ext cx="2031838" cy="923330"/>
          </a:xfrm>
          <a:prstGeom prst="rect">
            <a:avLst/>
          </a:prstGeom>
          <a:noFill/>
        </p:spPr>
        <p:txBody>
          <a:bodyPr wrap="square" rtlCol="0">
            <a:spAutoFit/>
          </a:bodyPr>
          <a:lstStyle/>
          <a:p>
            <a:r>
              <a:rPr lang="en-US" altLang="ja-JP" dirty="0">
                <a:latin typeface="Nanum Pen Script" panose="03040600000000000000" pitchFamily="66" charset="-127"/>
                <a:ea typeface="YuKyokasho Yoko Medium" panose="02000500000000000000" pitchFamily="2" charset="-128"/>
              </a:rPr>
              <a:t>Note 1</a:t>
            </a:r>
            <a:r>
              <a:rPr lang="ja-JP" altLang="en-US">
                <a:latin typeface="Nanum Pen Script" panose="03040600000000000000" pitchFamily="66" charset="-127"/>
                <a:ea typeface="YuKyokasho Yoko Medium" panose="02000500000000000000" pitchFamily="2" charset="-128"/>
              </a:rPr>
              <a:t>　</a:t>
            </a:r>
            <a:endParaRPr lang="en-US" altLang="ja-JP" dirty="0">
              <a:latin typeface="Nanum Pen Script" panose="03040600000000000000" pitchFamily="66" charset="-127"/>
              <a:ea typeface="YuKyokasho Yoko Medium" panose="02000500000000000000" pitchFamily="2" charset="-128"/>
            </a:endParaRPr>
          </a:p>
          <a:p>
            <a:r>
              <a:rPr kumimoji="1" lang="en-US" altLang="ja-JP" dirty="0" err="1">
                <a:latin typeface="Nanum Pen Script" panose="03040600000000000000" pitchFamily="66" charset="-127"/>
                <a:ea typeface="Nanum Pen Script" panose="03040600000000000000" pitchFamily="66" charset="-127"/>
              </a:rPr>
              <a:t>yy</a:t>
            </a:r>
            <a:r>
              <a:rPr kumimoji="1" lang="en-US" altLang="ja-JP" dirty="0">
                <a:latin typeface="Nanum Pen Script" panose="03040600000000000000" pitchFamily="66" charset="-127"/>
                <a:ea typeface="Nanum Pen Script" panose="03040600000000000000" pitchFamily="66" charset="-127"/>
              </a:rPr>
              <a:t>/mm/</a:t>
            </a:r>
            <a:r>
              <a:rPr kumimoji="1" lang="en-US" altLang="ja-JP" dirty="0" err="1">
                <a:latin typeface="Nanum Pen Script" panose="03040600000000000000" pitchFamily="66" charset="-127"/>
                <a:ea typeface="Nanum Pen Script" panose="03040600000000000000" pitchFamily="66" charset="-127"/>
              </a:rPr>
              <a:t>dd〜yy</a:t>
            </a:r>
            <a:r>
              <a:rPr kumimoji="1" lang="en-US" altLang="ja-JP" dirty="0">
                <a:latin typeface="Nanum Pen Script" panose="03040600000000000000" pitchFamily="66" charset="-127"/>
                <a:ea typeface="Nanum Pen Script" panose="03040600000000000000" pitchFamily="66" charset="-127"/>
              </a:rPr>
              <a:t>/mm/dd</a:t>
            </a:r>
          </a:p>
          <a:p>
            <a:r>
              <a:rPr lang="en-US" altLang="ja-JP" dirty="0">
                <a:latin typeface="Nanum Pen Script" panose="03040600000000000000" pitchFamily="66" charset="-127"/>
                <a:ea typeface="YuKyokasho Yoko Medium" panose="02000500000000000000" pitchFamily="2" charset="-128"/>
              </a:rPr>
              <a:t>Community </a:t>
            </a:r>
            <a:r>
              <a:rPr kumimoji="1" lang="en-US" altLang="ja-JP" dirty="0">
                <a:latin typeface="Nanum Pen Script" panose="03040600000000000000" pitchFamily="66" charset="-127"/>
                <a:ea typeface="Nanum Pen Script" panose="03040600000000000000" pitchFamily="66" charset="-127"/>
              </a:rPr>
              <a:t>A</a:t>
            </a:r>
            <a:endParaRPr kumimoji="1" lang="ja-JP" altLang="en-US">
              <a:latin typeface="Nanum Pen Script" panose="03040600000000000000" pitchFamily="66" charset="-127"/>
              <a:ea typeface="YuKyokasho Yoko Medium" panose="02000500000000000000" pitchFamily="2" charset="-128"/>
            </a:endParaRPr>
          </a:p>
        </p:txBody>
      </p:sp>
    </p:spTree>
    <p:extLst>
      <p:ext uri="{BB962C8B-B14F-4D97-AF65-F5344CB8AC3E}">
        <p14:creationId xmlns:p14="http://schemas.microsoft.com/office/powerpoint/2010/main" val="344377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50E86329-76D2-FACD-79B1-B1D4B132AE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FA8765-8E78-C928-475E-75E94CC99DF9}"/>
              </a:ext>
            </a:extLst>
          </p:cNvPr>
          <p:cNvSpPr>
            <a:spLocks noGrp="1"/>
          </p:cNvSpPr>
          <p:nvPr>
            <p:ph type="title"/>
          </p:nvPr>
        </p:nvSpPr>
        <p:spPr>
          <a:xfrm>
            <a:off x="838200" y="365125"/>
            <a:ext cx="10515600" cy="1325563"/>
          </a:xfrm>
        </p:spPr>
        <p:txBody>
          <a:bodyPr>
            <a:normAutofit/>
          </a:bodyPr>
          <a:lstStyle/>
          <a:p>
            <a:r>
              <a:rPr lang="ja-JP" altLang="en-US" sz="3200"/>
              <a:t>フィールドノーツ</a:t>
            </a:r>
            <a:r>
              <a:rPr lang="en-US" altLang="ja-JP" sz="3200" dirty="0"/>
              <a:t>②</a:t>
            </a:r>
            <a:r>
              <a:rPr lang="ja-JP" altLang="en-US" sz="3200"/>
              <a:t>：清書版</a:t>
            </a:r>
            <a:br>
              <a:rPr lang="en-US" altLang="ja-JP" dirty="0"/>
            </a:br>
            <a:r>
              <a:rPr lang="ja-JP" altLang="en-US"/>
              <a:t>１）テンプレートを用意する</a:t>
            </a:r>
            <a:endParaRPr lang="ja-JP" altLang="en-US" dirty="0"/>
          </a:p>
        </p:txBody>
      </p:sp>
      <p:sp>
        <p:nvSpPr>
          <p:cNvPr id="3" name="コンテンツ プレースホルダー 2">
            <a:extLst>
              <a:ext uri="{FF2B5EF4-FFF2-40B4-BE49-F238E27FC236}">
                <a16:creationId xmlns:a16="http://schemas.microsoft.com/office/drawing/2014/main" id="{8BA2A556-5FFF-4FFD-C4EE-ABE29F02BCD2}"/>
              </a:ext>
            </a:extLst>
          </p:cNvPr>
          <p:cNvSpPr>
            <a:spLocks noGrp="1"/>
          </p:cNvSpPr>
          <p:nvPr>
            <p:ph idx="1"/>
          </p:nvPr>
        </p:nvSpPr>
        <p:spPr>
          <a:xfrm>
            <a:off x="536028" y="1825624"/>
            <a:ext cx="7386144" cy="4519997"/>
          </a:xfrm>
        </p:spPr>
        <p:txBody>
          <a:bodyPr>
            <a:normAutofit/>
          </a:bodyPr>
          <a:lstStyle/>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大学</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OneDrive</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上の</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Word</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使用推奨</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ja-JP" kern="100">
                <a:effectLst/>
                <a:latin typeface="Cambria Math" panose="02040503050406030204" pitchFamily="18" charset="0"/>
                <a:ea typeface="UD デジタル 教科書体 NK-R" panose="02020400000000000000" pitchFamily="18" charset="-128"/>
                <a:cs typeface="Cambria Math" panose="02040503050406030204" pitchFamily="18" charset="0"/>
              </a:rPr>
              <a:t>オープン化</a:t>
            </a:r>
            <a:r>
              <a:rPr lang="ja-JP" altLang="ja-JP" kern="100" dirty="0">
                <a:effectLst/>
                <a:latin typeface="Cambria Math" panose="02040503050406030204" pitchFamily="18" charset="0"/>
                <a:ea typeface="UD デジタル 教科書体 NK-R" panose="02020400000000000000" pitchFamily="18" charset="-128"/>
                <a:cs typeface="Cambria Math" panose="02040503050406030204" pitchFamily="18" charset="0"/>
              </a:rPr>
              <a:t>に向けたフィールドノーツの開発「オープン・エスノグラフィ」　講義５</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テンプレートファイル</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を用意</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a:t>
            </a:r>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0_</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フィールドノーツのテンプレート</a:t>
            </a: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.do</a:t>
            </a:r>
            <a:r>
              <a:rPr lang="ja-JP" altLang="en-US"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ｔ</a:t>
            </a: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x</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等）</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8063910-BBB6-06C8-C60E-76CD100DC11E}"/>
              </a:ext>
            </a:extLst>
          </p:cNvPr>
          <p:cNvSpPr txBox="1"/>
          <p:nvPr/>
        </p:nvSpPr>
        <p:spPr>
          <a:xfrm>
            <a:off x="8375161" y="3429000"/>
            <a:ext cx="3714478" cy="369332"/>
          </a:xfrm>
          <a:prstGeom prst="rect">
            <a:avLst/>
          </a:prstGeom>
          <a:noFill/>
        </p:spPr>
        <p:txBody>
          <a:bodyPr wrap="none" rtlCol="0">
            <a:spAutoFit/>
          </a:bodyPr>
          <a:lstStyle/>
          <a:p>
            <a:r>
              <a:rPr kumimoji="1" lang="en-US" altLang="ja-JP" dirty="0"/>
              <a:t>0_</a:t>
            </a:r>
            <a:r>
              <a:rPr kumimoji="1" lang="ja-JP" altLang="en-US"/>
              <a:t>フィールドノーツテンプレ</a:t>
            </a:r>
            <a:r>
              <a:rPr kumimoji="1" lang="en-US" altLang="ja-JP" dirty="0"/>
              <a:t>.</a:t>
            </a:r>
            <a:r>
              <a:rPr kumimoji="1" lang="en-US" altLang="ja-JP" dirty="0" err="1"/>
              <a:t>dotx</a:t>
            </a:r>
            <a:endParaRPr kumimoji="1" lang="ja-JP" altLang="en-US"/>
          </a:p>
        </p:txBody>
      </p:sp>
      <p:pic>
        <p:nvPicPr>
          <p:cNvPr id="8" name="グラフィックス 7" descr="カーソル 単色塗りつぶし">
            <a:extLst>
              <a:ext uri="{FF2B5EF4-FFF2-40B4-BE49-F238E27FC236}">
                <a16:creationId xmlns:a16="http://schemas.microsoft.com/office/drawing/2014/main" id="{3A98031C-1A04-322D-AB85-49DD6C2E71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400" y="2572132"/>
            <a:ext cx="914400" cy="914400"/>
          </a:xfrm>
          <a:prstGeom prst="rect">
            <a:avLst/>
          </a:prstGeom>
        </p:spPr>
      </p:pic>
      <p:pic>
        <p:nvPicPr>
          <p:cNvPr id="9" name="グラフィックス 8" descr="ドキュメント 単色塗りつぶし">
            <a:extLst>
              <a:ext uri="{FF2B5EF4-FFF2-40B4-BE49-F238E27FC236}">
                <a16:creationId xmlns:a16="http://schemas.microsoft.com/office/drawing/2014/main" id="{C62EF256-E8FD-08CB-4A32-C7A8FBE28B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5161" y="1309328"/>
            <a:ext cx="1931161" cy="1931161"/>
          </a:xfrm>
          <a:prstGeom prst="rect">
            <a:avLst/>
          </a:prstGeom>
        </p:spPr>
      </p:pic>
      <p:sp>
        <p:nvSpPr>
          <p:cNvPr id="10" name="正方形/長方形 9">
            <a:extLst>
              <a:ext uri="{FF2B5EF4-FFF2-40B4-BE49-F238E27FC236}">
                <a16:creationId xmlns:a16="http://schemas.microsoft.com/office/drawing/2014/main" id="{C7CA34F6-3811-A6F6-2774-E610BB6C6AF9}"/>
              </a:ext>
            </a:extLst>
          </p:cNvPr>
          <p:cNvSpPr/>
          <p:nvPr/>
        </p:nvSpPr>
        <p:spPr>
          <a:xfrm>
            <a:off x="9092690" y="2274908"/>
            <a:ext cx="1581552" cy="37150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Tsukushi B Round Gothic Regular" panose="02020400000000000000" pitchFamily="18" charset="-128"/>
                <a:ea typeface="Tsukushi B Round Gothic Regular" panose="02020400000000000000" pitchFamily="18" charset="-128"/>
              </a:rPr>
              <a:t>DOTX</a:t>
            </a:r>
            <a:endParaRPr kumimoji="1" lang="ja-JP" altLang="en-US" sz="1600">
              <a:latin typeface="Tsukushi B Round Gothic Regular" panose="02020400000000000000" pitchFamily="18" charset="-128"/>
              <a:ea typeface="Tsukushi B Round Gothic Regular" panose="02020400000000000000" pitchFamily="18" charset="-128"/>
            </a:endParaRPr>
          </a:p>
        </p:txBody>
      </p:sp>
    </p:spTree>
    <p:extLst>
      <p:ext uri="{BB962C8B-B14F-4D97-AF65-F5344CB8AC3E}">
        <p14:creationId xmlns:p14="http://schemas.microsoft.com/office/powerpoint/2010/main" val="404173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27CB-0C77-B78B-F61F-8B50AE4477D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5AB603-8C8E-AB0F-57CD-26D59CD587EB}"/>
              </a:ext>
            </a:extLst>
          </p:cNvPr>
          <p:cNvSpPr>
            <a:spLocks noGrp="1"/>
          </p:cNvSpPr>
          <p:nvPr>
            <p:ph type="title"/>
          </p:nvPr>
        </p:nvSpPr>
        <p:spPr>
          <a:xfrm>
            <a:off x="838200" y="365125"/>
            <a:ext cx="10515600" cy="1325563"/>
          </a:xfrm>
        </p:spPr>
        <p:txBody>
          <a:bodyPr>
            <a:normAutofit/>
          </a:bodyPr>
          <a:lstStyle/>
          <a:p>
            <a:r>
              <a:rPr lang="ja-JP" altLang="en-US" sz="3200"/>
              <a:t>フィールドノーツ</a:t>
            </a:r>
            <a:r>
              <a:rPr lang="en-US" altLang="ja-JP" sz="3200" dirty="0"/>
              <a:t>②</a:t>
            </a:r>
            <a:r>
              <a:rPr lang="ja-JP" altLang="en-US" sz="3200"/>
              <a:t>：清書版</a:t>
            </a:r>
            <a:br>
              <a:rPr lang="en-US" altLang="ja-JP" dirty="0"/>
            </a:br>
            <a:r>
              <a:rPr lang="ja-JP" altLang="en-US"/>
              <a:t>１）テンプレートを用意する</a:t>
            </a:r>
            <a:endParaRPr lang="ja-JP" altLang="en-US" dirty="0"/>
          </a:p>
        </p:txBody>
      </p:sp>
      <p:sp>
        <p:nvSpPr>
          <p:cNvPr id="3" name="コンテンツ プレースホルダー 2">
            <a:extLst>
              <a:ext uri="{FF2B5EF4-FFF2-40B4-BE49-F238E27FC236}">
                <a16:creationId xmlns:a16="http://schemas.microsoft.com/office/drawing/2014/main" id="{8455C57D-540A-10E0-374D-C486237006EB}"/>
              </a:ext>
            </a:extLst>
          </p:cNvPr>
          <p:cNvSpPr>
            <a:spLocks noGrp="1"/>
          </p:cNvSpPr>
          <p:nvPr>
            <p:ph idx="1"/>
          </p:nvPr>
        </p:nvSpPr>
        <p:spPr>
          <a:xfrm>
            <a:off x="551793" y="1915511"/>
            <a:ext cx="7015655" cy="4792716"/>
          </a:xfrm>
        </p:spPr>
        <p:txBody>
          <a:bodyPr>
            <a:normAutofit fontScale="85000" lnSpcReduction="10000"/>
          </a:bodyPr>
          <a:lstStyle/>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の命名規則を先に</a:t>
            </a:r>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決定する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「８桁の数字</a:t>
            </a:r>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_</a:t>
            </a:r>
            <a:r>
              <a:rPr lang="ja-JP" altLang="en-US"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内容の簡潔な記述</a:t>
            </a:r>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.docx</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」等</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それぞれ</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の記録のメタデータを整える</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en-US"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データ取得日、記録日、実施場所、参加メンバー、主な活動、分析的</a:t>
            </a:r>
            <a:r>
              <a:rPr lang="ja-JP" altLang="en-US" sz="2800"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キーワード等</a:t>
            </a:r>
            <a:endPar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ファイル名やメタデータには、秘匿情報等を含めないように注意。</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306CC80-8951-EE20-857B-5EA5EAB70B37}"/>
              </a:ext>
            </a:extLst>
          </p:cNvPr>
          <p:cNvSpPr txBox="1"/>
          <p:nvPr/>
        </p:nvSpPr>
        <p:spPr>
          <a:xfrm>
            <a:off x="8503170" y="1797270"/>
            <a:ext cx="3725700" cy="369332"/>
          </a:xfrm>
          <a:prstGeom prst="rect">
            <a:avLst/>
          </a:prstGeom>
          <a:noFill/>
        </p:spPr>
        <p:txBody>
          <a:bodyPr wrap="none" rtlCol="0">
            <a:spAutoFit/>
          </a:bodyPr>
          <a:lstStyle/>
          <a:p>
            <a:r>
              <a:rPr lang="en-US" altLang="ja-JP" dirty="0"/>
              <a:t>20250401</a:t>
            </a:r>
            <a:r>
              <a:rPr kumimoji="1" lang="en-US" altLang="ja-JP" dirty="0"/>
              <a:t>_</a:t>
            </a:r>
            <a:r>
              <a:rPr kumimoji="1" lang="ja-JP" altLang="en-US"/>
              <a:t>コミュニティ集会</a:t>
            </a:r>
            <a:r>
              <a:rPr kumimoji="1" lang="en-US" altLang="ja-JP" dirty="0"/>
              <a:t>.docx</a:t>
            </a:r>
            <a:endParaRPr kumimoji="1" lang="ja-JP" altLang="en-US"/>
          </a:p>
        </p:txBody>
      </p:sp>
      <p:pic>
        <p:nvPicPr>
          <p:cNvPr id="7" name="図 6" descr="グラフィカル ユーザー インターフェイス, アプリケーション, Word&#10;&#10;自動的に生成された説明">
            <a:extLst>
              <a:ext uri="{FF2B5EF4-FFF2-40B4-BE49-F238E27FC236}">
                <a16:creationId xmlns:a16="http://schemas.microsoft.com/office/drawing/2014/main" id="{8F6727F9-9E34-157E-5531-61BD4C6DF8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58587" y="2474138"/>
            <a:ext cx="4333413" cy="2787805"/>
          </a:xfrm>
          <a:prstGeom prst="rect">
            <a:avLst/>
          </a:prstGeom>
        </p:spPr>
      </p:pic>
      <p:sp>
        <p:nvSpPr>
          <p:cNvPr id="8" name="テキスト ボックス 7">
            <a:extLst>
              <a:ext uri="{FF2B5EF4-FFF2-40B4-BE49-F238E27FC236}">
                <a16:creationId xmlns:a16="http://schemas.microsoft.com/office/drawing/2014/main" id="{E3E605F6-B33E-2BD5-4182-0224E751811F}"/>
              </a:ext>
            </a:extLst>
          </p:cNvPr>
          <p:cNvSpPr txBox="1"/>
          <p:nvPr/>
        </p:nvSpPr>
        <p:spPr>
          <a:xfrm>
            <a:off x="7747283" y="5312909"/>
            <a:ext cx="4556020" cy="230832"/>
          </a:xfrm>
          <a:prstGeom prst="rect">
            <a:avLst/>
          </a:prstGeom>
          <a:noFill/>
        </p:spPr>
        <p:txBody>
          <a:bodyPr wrap="square" rtlCol="0">
            <a:spAutoFit/>
          </a:bodyPr>
          <a:lstStyle/>
          <a:p>
            <a:r>
              <a:rPr lang="ja-JP" altLang="en-US" sz="900">
                <a:hlinkClick r:id="rId4" tooltip="https://www.formacionprofesional.info/introduccion-a-microsoft-word-2019/"/>
              </a:rPr>
              <a:t>この写真</a:t>
            </a:r>
            <a:r>
              <a:rPr lang="ja-JP" altLang="en-US" sz="900"/>
              <a:t> の作成者 不明な作成者 は </a:t>
            </a:r>
            <a:r>
              <a:rPr lang="ja-JP" altLang="en-US" sz="900">
                <a:hlinkClick r:id="rId5" tooltip="https://creativecommons.org/licenses/by-nc-sa/3.0/"/>
              </a:rPr>
              <a:t>CC BY-SA-NC</a:t>
            </a:r>
            <a:r>
              <a:rPr lang="ja-JP" altLang="en-US" sz="900"/>
              <a:t> のライセンスを許諾されています</a:t>
            </a:r>
          </a:p>
        </p:txBody>
      </p:sp>
      <p:sp>
        <p:nvSpPr>
          <p:cNvPr id="9" name="テキスト ボックス 8">
            <a:extLst>
              <a:ext uri="{FF2B5EF4-FFF2-40B4-BE49-F238E27FC236}">
                <a16:creationId xmlns:a16="http://schemas.microsoft.com/office/drawing/2014/main" id="{4AE49163-D1C9-9428-DADE-5FD4EAEC6A3A}"/>
              </a:ext>
            </a:extLst>
          </p:cNvPr>
          <p:cNvSpPr txBox="1"/>
          <p:nvPr/>
        </p:nvSpPr>
        <p:spPr>
          <a:xfrm>
            <a:off x="8442259" y="3868040"/>
            <a:ext cx="3434017" cy="1169551"/>
          </a:xfrm>
          <a:prstGeom prst="rect">
            <a:avLst/>
          </a:prstGeom>
          <a:solidFill>
            <a:schemeClr val="bg1"/>
          </a:solidFill>
        </p:spPr>
        <p:txBody>
          <a:bodyPr wrap="none" rtlCol="0">
            <a:spAutoFit/>
          </a:bodyPr>
          <a:lstStyle/>
          <a:p>
            <a:pPr algn="r"/>
            <a:r>
              <a:rPr kumimoji="1" lang="en-US" altLang="ja-JP" sz="1400" dirty="0">
                <a:latin typeface="Yu Mincho" panose="02020400000000000000" pitchFamily="18" charset="-128"/>
                <a:ea typeface="Yu Mincho" panose="02020400000000000000" pitchFamily="18" charset="-128"/>
              </a:rPr>
              <a:t>2025</a:t>
            </a:r>
            <a:r>
              <a:rPr kumimoji="1" lang="ja-JP" altLang="en-US" sz="1400">
                <a:latin typeface="Yu Mincho" panose="02020400000000000000" pitchFamily="18" charset="-128"/>
                <a:ea typeface="Yu Mincho" panose="02020400000000000000" pitchFamily="18" charset="-128"/>
              </a:rPr>
              <a:t>年４月１日　</a:t>
            </a:r>
            <a:r>
              <a:rPr kumimoji="1" lang="en-US" altLang="ja-JP" sz="1400" dirty="0">
                <a:latin typeface="Yu Mincho" panose="02020400000000000000" pitchFamily="18" charset="-128"/>
                <a:ea typeface="Yu Mincho" panose="02020400000000000000" pitchFamily="18" charset="-128"/>
              </a:rPr>
              <a:t>10〜15</a:t>
            </a:r>
            <a:r>
              <a:rPr kumimoji="1" lang="ja-JP" altLang="en-US" sz="1400">
                <a:latin typeface="Yu Mincho" panose="02020400000000000000" pitchFamily="18" charset="-128"/>
                <a:ea typeface="Yu Mincho" panose="02020400000000000000" pitchFamily="18" charset="-128"/>
              </a:rPr>
              <a:t>時</a:t>
            </a:r>
            <a:endParaRPr kumimoji="1" lang="en-US" altLang="ja-JP" sz="1400" dirty="0">
              <a:latin typeface="Yu Mincho" panose="02020400000000000000" pitchFamily="18" charset="-128"/>
              <a:ea typeface="Yu Mincho" panose="02020400000000000000" pitchFamily="18" charset="-128"/>
            </a:endParaRPr>
          </a:p>
          <a:p>
            <a:pPr algn="r"/>
            <a:r>
              <a:rPr lang="ja-JP" altLang="en-US" sz="1400">
                <a:latin typeface="Yu Mincho" panose="02020400000000000000" pitchFamily="18" charset="-128"/>
                <a:ea typeface="Yu Mincho" panose="02020400000000000000" pitchFamily="18" charset="-128"/>
              </a:rPr>
              <a:t>コミュニティの集会所</a:t>
            </a:r>
            <a:endParaRPr lang="en-US" altLang="ja-JP" sz="1400" dirty="0">
              <a:latin typeface="Yu Mincho" panose="02020400000000000000" pitchFamily="18" charset="-128"/>
              <a:ea typeface="Yu Mincho" panose="02020400000000000000" pitchFamily="18" charset="-128"/>
            </a:endParaRPr>
          </a:p>
          <a:p>
            <a:pPr algn="r"/>
            <a:r>
              <a:rPr kumimoji="1" lang="ja-JP" altLang="en-US" sz="1400">
                <a:latin typeface="Yu Mincho" panose="02020400000000000000" pitchFamily="18" charset="-128"/>
                <a:ea typeface="Yu Mincho" panose="02020400000000000000" pitchFamily="18" charset="-128"/>
              </a:rPr>
              <a:t>リーダー、住民の</a:t>
            </a:r>
            <a:r>
              <a:rPr kumimoji="1" lang="en-US" altLang="ja-JP" sz="1400" dirty="0">
                <a:latin typeface="Yu Mincho" panose="02020400000000000000" pitchFamily="18" charset="-128"/>
                <a:ea typeface="Yu Mincho" panose="02020400000000000000" pitchFamily="18" charset="-128"/>
              </a:rPr>
              <a:t>A</a:t>
            </a:r>
            <a:r>
              <a:rPr kumimoji="1" lang="ja-JP" altLang="en-US" sz="1400">
                <a:latin typeface="Yu Mincho" panose="02020400000000000000" pitchFamily="18" charset="-128"/>
                <a:ea typeface="Yu Mincho" panose="02020400000000000000" pitchFamily="18" charset="-128"/>
              </a:rPr>
              <a:t>さん、</a:t>
            </a:r>
            <a:r>
              <a:rPr kumimoji="1" lang="en-US" altLang="ja-JP" sz="1400" dirty="0">
                <a:latin typeface="Yu Mincho" panose="02020400000000000000" pitchFamily="18" charset="-128"/>
                <a:ea typeface="Yu Mincho" panose="02020400000000000000" pitchFamily="18" charset="-128"/>
              </a:rPr>
              <a:t>C</a:t>
            </a:r>
            <a:r>
              <a:rPr kumimoji="1" lang="ja-JP" altLang="en-US" sz="1400">
                <a:latin typeface="Yu Mincho" panose="02020400000000000000" pitchFamily="18" charset="-128"/>
                <a:ea typeface="Yu Mincho" panose="02020400000000000000" pitchFamily="18" charset="-128"/>
              </a:rPr>
              <a:t>さん、</a:t>
            </a:r>
            <a:r>
              <a:rPr kumimoji="1" lang="en-US" altLang="ja-JP" sz="1400" dirty="0">
                <a:latin typeface="Yu Mincho" panose="02020400000000000000" pitchFamily="18" charset="-128"/>
                <a:ea typeface="Yu Mincho" panose="02020400000000000000" pitchFamily="18" charset="-128"/>
              </a:rPr>
              <a:t>Y</a:t>
            </a:r>
            <a:r>
              <a:rPr kumimoji="1" lang="ja-JP" altLang="en-US" sz="1400">
                <a:latin typeface="Yu Mincho" panose="02020400000000000000" pitchFamily="18" charset="-128"/>
                <a:ea typeface="Yu Mincho" panose="02020400000000000000" pitchFamily="18" charset="-128"/>
              </a:rPr>
              <a:t>さん</a:t>
            </a:r>
            <a:endParaRPr kumimoji="1" lang="en-US" altLang="ja-JP" sz="1400" dirty="0">
              <a:latin typeface="Yu Mincho" panose="02020400000000000000" pitchFamily="18" charset="-128"/>
              <a:ea typeface="Yu Mincho" panose="02020400000000000000" pitchFamily="18" charset="-128"/>
            </a:endParaRPr>
          </a:p>
          <a:p>
            <a:pPr algn="r"/>
            <a:r>
              <a:rPr kumimoji="1" lang="ja-JP" altLang="en-US" sz="1400">
                <a:latin typeface="Yu Mincho" panose="02020400000000000000" pitchFamily="18" charset="-128"/>
                <a:ea typeface="Yu Mincho" panose="02020400000000000000" pitchFamily="18" charset="-128"/>
              </a:rPr>
              <a:t>今年のお祭りについて</a:t>
            </a:r>
            <a:endParaRPr kumimoji="1" lang="en-US" altLang="ja-JP" sz="1400" dirty="0">
              <a:latin typeface="Yu Mincho" panose="02020400000000000000" pitchFamily="18" charset="-128"/>
              <a:ea typeface="Yu Mincho" panose="02020400000000000000" pitchFamily="18" charset="-128"/>
            </a:endParaRPr>
          </a:p>
          <a:p>
            <a:pPr algn="r"/>
            <a:r>
              <a:rPr lang="en-US" altLang="ja-JP" sz="1400" dirty="0">
                <a:latin typeface="Yu Mincho" panose="02020400000000000000" pitchFamily="18" charset="-128"/>
                <a:ea typeface="Yu Mincho" panose="02020400000000000000" pitchFamily="18" charset="-128"/>
              </a:rPr>
              <a:t>〈</a:t>
            </a:r>
            <a:r>
              <a:rPr lang="ja-JP" altLang="en-US" sz="1400">
                <a:latin typeface="Yu Mincho" panose="02020400000000000000" pitchFamily="18" charset="-128"/>
                <a:ea typeface="Yu Mincho" panose="02020400000000000000" pitchFamily="18" charset="-128"/>
              </a:rPr>
              <a:t>予算</a:t>
            </a:r>
            <a:r>
              <a:rPr lang="en-US" altLang="ja-JP" sz="1400" dirty="0">
                <a:latin typeface="Yu Mincho" panose="02020400000000000000" pitchFamily="18" charset="-128"/>
                <a:ea typeface="Yu Mincho" panose="02020400000000000000" pitchFamily="18" charset="-128"/>
              </a:rPr>
              <a:t>〉〈</a:t>
            </a:r>
            <a:r>
              <a:rPr lang="ja-JP" altLang="en-US" sz="1400">
                <a:latin typeface="Yu Mincho" panose="02020400000000000000" pitchFamily="18" charset="-128"/>
                <a:ea typeface="Yu Mincho" panose="02020400000000000000" pitchFamily="18" charset="-128"/>
              </a:rPr>
              <a:t>若者</a:t>
            </a:r>
            <a:r>
              <a:rPr lang="en-US" altLang="ja-JP" sz="1400" dirty="0">
                <a:latin typeface="Yu Mincho" panose="02020400000000000000" pitchFamily="18" charset="-128"/>
                <a:ea typeface="Yu Mincho" panose="02020400000000000000" pitchFamily="18" charset="-128"/>
              </a:rPr>
              <a:t>〉</a:t>
            </a:r>
            <a:endParaRPr kumimoji="1" lang="ja-JP" altLang="en-US" sz="1400">
              <a:latin typeface="Yu Mincho" panose="02020400000000000000" pitchFamily="18" charset="-128"/>
              <a:ea typeface="Yu Mincho" panose="02020400000000000000" pitchFamily="18" charset="-128"/>
            </a:endParaRPr>
          </a:p>
        </p:txBody>
      </p:sp>
      <p:pic>
        <p:nvPicPr>
          <p:cNvPr id="10" name="グラフィックス 9" descr="ドキュメント 単色塗りつぶし">
            <a:extLst>
              <a:ext uri="{FF2B5EF4-FFF2-40B4-BE49-F238E27FC236}">
                <a16:creationId xmlns:a16="http://schemas.microsoft.com/office/drawing/2014/main" id="{82D16435-E30C-FF5F-AA59-1EB99C49DD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90083" y="1405970"/>
            <a:ext cx="914400" cy="914400"/>
          </a:xfrm>
          <a:prstGeom prst="rect">
            <a:avLst/>
          </a:prstGeom>
        </p:spPr>
      </p:pic>
      <p:sp>
        <p:nvSpPr>
          <p:cNvPr id="11" name="正方形/長方形 10">
            <a:extLst>
              <a:ext uri="{FF2B5EF4-FFF2-40B4-BE49-F238E27FC236}">
                <a16:creationId xmlns:a16="http://schemas.microsoft.com/office/drawing/2014/main" id="{7F15F0F7-F920-82D2-ADCB-6B569347482E}"/>
              </a:ext>
            </a:extLst>
          </p:cNvPr>
          <p:cNvSpPr/>
          <p:nvPr/>
        </p:nvSpPr>
        <p:spPr>
          <a:xfrm>
            <a:off x="7754309" y="1867700"/>
            <a:ext cx="748861" cy="2186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Tsukushi B Round Gothic Regular" panose="02020400000000000000" pitchFamily="18" charset="-128"/>
                <a:ea typeface="Tsukushi B Round Gothic Regular" panose="02020400000000000000" pitchFamily="18" charset="-128"/>
              </a:rPr>
              <a:t>DOCX</a:t>
            </a:r>
            <a:endParaRPr kumimoji="1" lang="ja-JP" altLang="en-US" sz="1100">
              <a:latin typeface="Tsukushi B Round Gothic Regular" panose="02020400000000000000" pitchFamily="18" charset="-128"/>
              <a:ea typeface="Tsukushi B Round Gothic Regular" panose="02020400000000000000" pitchFamily="18" charset="-128"/>
            </a:endParaRPr>
          </a:p>
        </p:txBody>
      </p:sp>
    </p:spTree>
    <p:extLst>
      <p:ext uri="{BB962C8B-B14F-4D97-AF65-F5344CB8AC3E}">
        <p14:creationId xmlns:p14="http://schemas.microsoft.com/office/powerpoint/2010/main" val="373923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50020"/>
          </a:schemeClr>
        </a:solidFill>
        <a:effectLst/>
      </p:bgPr>
    </p:bg>
    <p:spTree>
      <p:nvGrpSpPr>
        <p:cNvPr id="1" name="">
          <a:extLst>
            <a:ext uri="{FF2B5EF4-FFF2-40B4-BE49-F238E27FC236}">
              <a16:creationId xmlns:a16="http://schemas.microsoft.com/office/drawing/2014/main" id="{DBB6090E-B4CB-45A0-3BCE-D704E6C6491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B0FD853-2067-3788-EB3B-BC8AC0B44AF3}"/>
              </a:ext>
            </a:extLst>
          </p:cNvPr>
          <p:cNvSpPr>
            <a:spLocks noGrp="1"/>
          </p:cNvSpPr>
          <p:nvPr>
            <p:ph idx="1"/>
          </p:nvPr>
        </p:nvSpPr>
        <p:spPr>
          <a:xfrm>
            <a:off x="838201" y="1843088"/>
            <a:ext cx="6626772" cy="5014911"/>
          </a:xfrm>
        </p:spPr>
        <p:txBody>
          <a:bodyPr>
            <a:normAutofit/>
          </a:bodyPr>
          <a:lstStyle/>
          <a:p>
            <a:pPr>
              <a:lnSpc>
                <a:spcPct val="100000"/>
              </a:lnSpc>
            </a:pP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記載法を決める</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lnSpc>
                <a:spcPct val="100000"/>
              </a:lnSpc>
            </a:pP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e.g. </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現地の人の発言は「…」、後から追加した情報は［</a:t>
            </a:r>
            <a:r>
              <a:rPr lang="ja-JP" altLang="ja-JP"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…］など</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00000"/>
              </a:lnSpc>
            </a:pP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分析</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、執筆ステップを効率化できるよう</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につくる</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lnSpc>
                <a:spcPct val="100000"/>
              </a:lnSpc>
            </a:pP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分析</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ステップでは、研究データを限定的に共有し、分析セッション開くことが</a:t>
            </a: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できる。</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lnSpc>
                <a:spcPct val="100000"/>
              </a:lnSpc>
            </a:pPr>
            <a:r>
              <a:rPr lang="ja-JP" altLang="en-US"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清書版</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フィールドノーツは共有しやすく改変できないファイル形式（</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pdf</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）が効率的。</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lvl="1">
              <a:lnSpc>
                <a:spcPct val="100000"/>
              </a:lnSpc>
            </a:pPr>
            <a:r>
              <a:rPr lang="en-US" altLang="ja-JP" kern="100" dirty="0" err="1">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cf</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．質的データ分析（</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QDA</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）ソフトウェアにインポートする→講義４。</a:t>
            </a:r>
          </a:p>
          <a:p>
            <a:pPr marL="0" lvl="0" indent="0" algn="l">
              <a:lnSpc>
                <a:spcPct val="100000"/>
              </a:lnSpc>
              <a:buNone/>
            </a:pPr>
            <a:endPar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lvl="0" indent="0" algn="l">
              <a:lnSpc>
                <a:spcPct val="100000"/>
              </a:lnSpc>
              <a:buNone/>
            </a:pPr>
            <a:endParaRPr lang="en-US"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タイトル 1">
            <a:extLst>
              <a:ext uri="{FF2B5EF4-FFF2-40B4-BE49-F238E27FC236}">
                <a16:creationId xmlns:a16="http://schemas.microsoft.com/office/drawing/2014/main" id="{E21CC861-5A1D-DA04-D91E-E3D366117EC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UD Digi Kyokasho NK-R" panose="02020400000000000000" pitchFamily="18" charset="-128"/>
                <a:ea typeface="UD Digi Kyokasho NK-R" panose="02020400000000000000" pitchFamily="18" charset="-128"/>
                <a:cs typeface="+mj-cs"/>
              </a:defRPr>
            </a:lvl1pPr>
          </a:lstStyle>
          <a:p>
            <a:r>
              <a:rPr lang="ja-JP" altLang="en-US" sz="3200"/>
              <a:t>フィールドノーツ</a:t>
            </a:r>
            <a:r>
              <a:rPr lang="en-US" altLang="ja-JP" sz="3200" dirty="0"/>
              <a:t>②</a:t>
            </a:r>
            <a:r>
              <a:rPr lang="ja-JP" altLang="en-US" sz="3200"/>
              <a:t>：清書版</a:t>
            </a:r>
            <a:endParaRPr lang="en-US" altLang="ja-JP" sz="3200" dirty="0"/>
          </a:p>
          <a:p>
            <a:r>
              <a:rPr lang="ja-JP" altLang="en-US"/>
              <a:t>２）</a:t>
            </a:r>
            <a:r>
              <a:rPr lang="ja-JP" altLang="en-US" sz="44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記載法を決める</a:t>
            </a:r>
            <a:endParaRPr lang="ja-JP" altLang="en-US" dirty="0"/>
          </a:p>
        </p:txBody>
      </p:sp>
      <p:sp>
        <p:nvSpPr>
          <p:cNvPr id="5" name="正方形/長方形 4">
            <a:extLst>
              <a:ext uri="{FF2B5EF4-FFF2-40B4-BE49-F238E27FC236}">
                <a16:creationId xmlns:a16="http://schemas.microsoft.com/office/drawing/2014/main" id="{62160F0E-0BF6-2B29-7DDB-BAE1ABF4204E}"/>
              </a:ext>
            </a:extLst>
          </p:cNvPr>
          <p:cNvSpPr/>
          <p:nvPr/>
        </p:nvSpPr>
        <p:spPr>
          <a:xfrm>
            <a:off x="7562193" y="1459789"/>
            <a:ext cx="4569373" cy="53129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a:solidFill>
                <a:schemeClr val="tx1"/>
              </a:solidFill>
            </a:endParaRPr>
          </a:p>
        </p:txBody>
      </p:sp>
      <p:sp>
        <p:nvSpPr>
          <p:cNvPr id="2" name="正方形/長方形 1">
            <a:extLst>
              <a:ext uri="{FF2B5EF4-FFF2-40B4-BE49-F238E27FC236}">
                <a16:creationId xmlns:a16="http://schemas.microsoft.com/office/drawing/2014/main" id="{A58B3BA2-8432-76C7-AF7B-250B17655901}"/>
              </a:ext>
            </a:extLst>
          </p:cNvPr>
          <p:cNvSpPr/>
          <p:nvPr/>
        </p:nvSpPr>
        <p:spPr>
          <a:xfrm>
            <a:off x="7937937" y="1954924"/>
            <a:ext cx="3909849" cy="4514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ja-JP" dirty="0">
                <a:solidFill>
                  <a:schemeClr val="tx1"/>
                </a:solidFill>
                <a:latin typeface="Yu Mincho" panose="02020400000000000000" pitchFamily="18" charset="-128"/>
                <a:ea typeface="Yu Mincho" panose="02020400000000000000" pitchFamily="18" charset="-128"/>
              </a:rPr>
              <a:t>………X</a:t>
            </a:r>
            <a:r>
              <a:rPr lang="ja-JP" altLang="en-US">
                <a:solidFill>
                  <a:schemeClr val="tx1"/>
                </a:solidFill>
                <a:latin typeface="Yu Mincho" panose="02020400000000000000" pitchFamily="18" charset="-128"/>
                <a:ea typeface="Yu Mincho" panose="02020400000000000000" pitchFamily="18" charset="-128"/>
              </a:rPr>
              <a:t>おじさんが「あの黒い鳥が高いところに飛んでいるのが見えるか？［真上を指差す］　あれは〇〇〇〇だよ。雨が降ると思う」と言った。私も真上を見て、なぜその鳥は雨と関係していると思うかと質問した。するとおじさんは「</a:t>
            </a:r>
            <a:r>
              <a:rPr lang="en-US" altLang="ja-JP" dirty="0">
                <a:solidFill>
                  <a:schemeClr val="tx1"/>
                </a:solidFill>
                <a:latin typeface="Yu Mincho" panose="02020400000000000000" pitchFamily="18" charset="-128"/>
                <a:ea typeface="Yu Mincho" panose="02020400000000000000" pitchFamily="18" charset="-128"/>
              </a:rPr>
              <a:t>………</a:t>
            </a:r>
            <a:r>
              <a:rPr lang="ja-JP" altLang="en-US">
                <a:solidFill>
                  <a:schemeClr val="tx1"/>
                </a:solidFill>
                <a:latin typeface="Yu Mincho" panose="02020400000000000000" pitchFamily="18" charset="-128"/>
                <a:ea typeface="Yu Mincho" panose="02020400000000000000" pitchFamily="18" charset="-128"/>
              </a:rPr>
              <a:t>」と答えた。この〇〇〇〇と呼ばれる鳥の学名は調べると</a:t>
            </a:r>
            <a:r>
              <a:rPr lang="en-US" altLang="ja-JP" dirty="0">
                <a:solidFill>
                  <a:schemeClr val="tx1"/>
                </a:solidFill>
                <a:latin typeface="Yu Mincho" panose="02020400000000000000" pitchFamily="18" charset="-128"/>
                <a:ea typeface="Yu Mincho" panose="02020400000000000000" pitchFamily="18" charset="-128"/>
              </a:rPr>
              <a:t>✕</a:t>
            </a:r>
            <a:r>
              <a:rPr lang="ja-JP" altLang="en-US">
                <a:solidFill>
                  <a:schemeClr val="tx1"/>
                </a:solidFill>
                <a:latin typeface="Yu Mincho" panose="02020400000000000000" pitchFamily="18" charset="-128"/>
                <a:ea typeface="Yu Mincho" panose="02020400000000000000" pitchFamily="18" charset="-128"/>
              </a:rPr>
              <a:t>✕✕✕だと分かった。</a:t>
            </a:r>
            <a:endParaRPr lang="en-US" altLang="ja-JP" dirty="0">
              <a:solidFill>
                <a:schemeClr val="tx1"/>
              </a:solidFill>
              <a:latin typeface="Yu Mincho" panose="02020400000000000000" pitchFamily="18" charset="-128"/>
              <a:ea typeface="Yu Mincho" panose="02020400000000000000" pitchFamily="18" charset="-128"/>
            </a:endParaRPr>
          </a:p>
          <a:p>
            <a:endParaRPr lang="en-US" altLang="ja-JP" dirty="0">
              <a:solidFill>
                <a:schemeClr val="tx1"/>
              </a:solidFill>
              <a:latin typeface="Yu Mincho" panose="02020400000000000000" pitchFamily="18" charset="-128"/>
              <a:ea typeface="Yu Mincho" panose="02020400000000000000" pitchFamily="18" charset="-128"/>
            </a:endParaRPr>
          </a:p>
          <a:p>
            <a:r>
              <a:rPr lang="en-US" altLang="ja-JP" dirty="0">
                <a:solidFill>
                  <a:schemeClr val="tx1"/>
                </a:solidFill>
                <a:latin typeface="Yu Mincho" panose="02020400000000000000" pitchFamily="18" charset="-128"/>
                <a:ea typeface="Yu Mincho" panose="02020400000000000000" pitchFamily="18" charset="-128"/>
              </a:rPr>
              <a:t>………</a:t>
            </a:r>
            <a:r>
              <a:rPr lang="ja-JP" altLang="en-US">
                <a:solidFill>
                  <a:schemeClr val="tx1"/>
                </a:solidFill>
                <a:latin typeface="Yu Mincho" panose="02020400000000000000" pitchFamily="18" charset="-128"/>
                <a:ea typeface="Yu Mincho" panose="02020400000000000000" pitchFamily="18" charset="-128"/>
              </a:rPr>
              <a:t>この</a:t>
            </a:r>
            <a:r>
              <a:rPr lang="en-US" altLang="ja-JP" dirty="0">
                <a:solidFill>
                  <a:schemeClr val="tx1"/>
                </a:solidFill>
                <a:latin typeface="Yu Mincho" panose="02020400000000000000" pitchFamily="18" charset="-128"/>
                <a:ea typeface="Yu Mincho" panose="02020400000000000000" pitchFamily="18" charset="-128"/>
              </a:rPr>
              <a:t>X</a:t>
            </a:r>
            <a:r>
              <a:rPr lang="ja-JP" altLang="en-US">
                <a:solidFill>
                  <a:schemeClr val="tx1"/>
                </a:solidFill>
                <a:latin typeface="Yu Mincho" panose="02020400000000000000" pitchFamily="18" charset="-128"/>
                <a:ea typeface="Yu Mincho" panose="02020400000000000000" pitchFamily="18" charset="-128"/>
              </a:rPr>
              <a:t>おじさんの〇〇〇〇と雨の結びつけは、</a:t>
            </a:r>
            <a:r>
              <a:rPr lang="en-US" altLang="ja-JP" dirty="0">
                <a:solidFill>
                  <a:schemeClr val="tx1"/>
                </a:solidFill>
                <a:latin typeface="Yu Mincho" panose="02020400000000000000" pitchFamily="18" charset="-128"/>
                <a:ea typeface="Yu Mincho" panose="02020400000000000000" pitchFamily="18" charset="-128"/>
              </a:rPr>
              <a:t>〈</a:t>
            </a:r>
            <a:r>
              <a:rPr lang="ja-JP" altLang="en-US">
                <a:solidFill>
                  <a:schemeClr val="tx1"/>
                </a:solidFill>
                <a:latin typeface="Yu Mincho" panose="02020400000000000000" pitchFamily="18" charset="-128"/>
                <a:ea typeface="Yu Mincho" panose="02020400000000000000" pitchFamily="18" charset="-128"/>
              </a:rPr>
              <a:t>鳥と天気</a:t>
            </a:r>
            <a:r>
              <a:rPr lang="en-US" altLang="ja-JP" dirty="0">
                <a:solidFill>
                  <a:schemeClr val="tx1"/>
                </a:solidFill>
                <a:latin typeface="Yu Mincho" panose="02020400000000000000" pitchFamily="18" charset="-128"/>
                <a:ea typeface="Yu Mincho" panose="02020400000000000000" pitchFamily="18" charset="-128"/>
              </a:rPr>
              <a:t>〉</a:t>
            </a:r>
            <a:r>
              <a:rPr lang="ja-JP" altLang="en-US">
                <a:solidFill>
                  <a:schemeClr val="tx1"/>
                </a:solidFill>
                <a:latin typeface="Yu Mincho" panose="02020400000000000000" pitchFamily="18" charset="-128"/>
                <a:ea typeface="Yu Mincho" panose="02020400000000000000" pitchFamily="18" charset="-128"/>
              </a:rPr>
              <a:t>という分析のテーマになりそうだ。</a:t>
            </a:r>
            <a:endParaRPr lang="en-US" altLang="ja-JP" dirty="0">
              <a:solidFill>
                <a:schemeClr val="tx1"/>
              </a:solidFill>
              <a:latin typeface="Yu Mincho" panose="02020400000000000000" pitchFamily="18" charset="-128"/>
              <a:ea typeface="Yu Mincho" panose="02020400000000000000" pitchFamily="18" charset="-128"/>
            </a:endParaRPr>
          </a:p>
          <a:p>
            <a:pPr lvl="1"/>
            <a:r>
              <a:rPr kumimoji="1" lang="ja-JP" altLang="en-US" sz="1200">
                <a:solidFill>
                  <a:schemeClr val="tx1"/>
                </a:solidFill>
                <a:latin typeface="Yu Mincho" panose="02020400000000000000" pitchFamily="18" charset="-128"/>
                <a:ea typeface="Yu Mincho" panose="02020400000000000000" pitchFamily="18" charset="-128"/>
              </a:rPr>
              <a:t>●月●日追記：この時、私はまだよく分かっていなかったので</a:t>
            </a:r>
            <a:r>
              <a:rPr kumimoji="1" lang="en-US" altLang="ja-JP" sz="1200" dirty="0">
                <a:solidFill>
                  <a:schemeClr val="tx1"/>
                </a:solidFill>
                <a:latin typeface="Yu Mincho" panose="02020400000000000000" pitchFamily="18" charset="-128"/>
                <a:ea typeface="Yu Mincho" panose="02020400000000000000" pitchFamily="18" charset="-128"/>
              </a:rPr>
              <a:t>……</a:t>
            </a:r>
            <a:endParaRPr kumimoji="1" lang="ja-JP" altLang="en-US" sz="1200">
              <a:solidFill>
                <a:schemeClr val="tx1"/>
              </a:solidFill>
              <a:latin typeface="Yu Mincho" panose="02020400000000000000" pitchFamily="18" charset="-128"/>
              <a:ea typeface="Yu Mincho" panose="02020400000000000000" pitchFamily="18" charset="-128"/>
            </a:endParaRPr>
          </a:p>
        </p:txBody>
      </p:sp>
      <p:pic>
        <p:nvPicPr>
          <p:cNvPr id="9" name="グラフィックス 8" descr="ドキュメント 単色塗りつぶし">
            <a:extLst>
              <a:ext uri="{FF2B5EF4-FFF2-40B4-BE49-F238E27FC236}">
                <a16:creationId xmlns:a16="http://schemas.microsoft.com/office/drawing/2014/main" id="{74B80646-4A7C-3274-5B67-929DBB48C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9406" y="569392"/>
            <a:ext cx="914400" cy="914400"/>
          </a:xfrm>
          <a:prstGeom prst="rect">
            <a:avLst/>
          </a:prstGeom>
        </p:spPr>
      </p:pic>
      <p:sp>
        <p:nvSpPr>
          <p:cNvPr id="10" name="正方形/長方形 9">
            <a:extLst>
              <a:ext uri="{FF2B5EF4-FFF2-40B4-BE49-F238E27FC236}">
                <a16:creationId xmlns:a16="http://schemas.microsoft.com/office/drawing/2014/main" id="{2E22C5CD-A07E-DDE4-F056-99300FCDE916}"/>
              </a:ext>
            </a:extLst>
          </p:cNvPr>
          <p:cNvSpPr/>
          <p:nvPr/>
        </p:nvSpPr>
        <p:spPr>
          <a:xfrm>
            <a:off x="9589375" y="1046997"/>
            <a:ext cx="748861" cy="21860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Tsukushi B Round Gothic Regular" panose="02020400000000000000" pitchFamily="18" charset="-128"/>
                <a:ea typeface="Tsukushi B Round Gothic Regular" panose="02020400000000000000" pitchFamily="18" charset="-128"/>
              </a:rPr>
              <a:t>PDF</a:t>
            </a:r>
            <a:endParaRPr kumimoji="1" lang="ja-JP" altLang="en-US" sz="1600">
              <a:latin typeface="Tsukushi B Round Gothic Regular" panose="02020400000000000000" pitchFamily="18" charset="-128"/>
              <a:ea typeface="Tsukushi B Round Gothic Regular" panose="02020400000000000000" pitchFamily="18" charset="-128"/>
            </a:endParaRPr>
          </a:p>
        </p:txBody>
      </p:sp>
      <p:pic>
        <p:nvPicPr>
          <p:cNvPr id="11" name="グラフィックス 10" descr="ドキュメント 単色塗りつぶし">
            <a:extLst>
              <a:ext uri="{FF2B5EF4-FFF2-40B4-BE49-F238E27FC236}">
                <a16:creationId xmlns:a16="http://schemas.microsoft.com/office/drawing/2014/main" id="{78E17431-AB62-2357-3E58-4DEC7F4BE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193" y="569392"/>
            <a:ext cx="914400" cy="914400"/>
          </a:xfrm>
          <a:prstGeom prst="rect">
            <a:avLst/>
          </a:prstGeom>
        </p:spPr>
      </p:pic>
      <p:sp>
        <p:nvSpPr>
          <p:cNvPr id="12" name="正方形/長方形 11">
            <a:extLst>
              <a:ext uri="{FF2B5EF4-FFF2-40B4-BE49-F238E27FC236}">
                <a16:creationId xmlns:a16="http://schemas.microsoft.com/office/drawing/2014/main" id="{A5DC88BB-6C09-7BD4-E39B-32ABCA95CB78}"/>
              </a:ext>
            </a:extLst>
          </p:cNvPr>
          <p:cNvSpPr/>
          <p:nvPr/>
        </p:nvSpPr>
        <p:spPr>
          <a:xfrm>
            <a:off x="7952391" y="1061532"/>
            <a:ext cx="748861" cy="21860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Tsukushi B Round Gothic Regular" panose="02020400000000000000" pitchFamily="18" charset="-128"/>
                <a:ea typeface="Tsukushi B Round Gothic Regular" panose="02020400000000000000" pitchFamily="18" charset="-128"/>
              </a:rPr>
              <a:t>DOCX</a:t>
            </a:r>
            <a:endParaRPr kumimoji="1" lang="ja-JP" altLang="en-US" sz="1100">
              <a:latin typeface="Tsukushi B Round Gothic Regular" panose="02020400000000000000" pitchFamily="18" charset="-128"/>
              <a:ea typeface="Tsukushi B Round Gothic Regular" panose="02020400000000000000" pitchFamily="18" charset="-128"/>
            </a:endParaRPr>
          </a:p>
        </p:txBody>
      </p:sp>
      <p:cxnSp>
        <p:nvCxnSpPr>
          <p:cNvPr id="14" name="直線矢印コネクタ 13">
            <a:extLst>
              <a:ext uri="{FF2B5EF4-FFF2-40B4-BE49-F238E27FC236}">
                <a16:creationId xmlns:a16="http://schemas.microsoft.com/office/drawing/2014/main" id="{EF4CAD27-FBD9-80E8-E7A2-766A92BA2AD4}"/>
              </a:ext>
            </a:extLst>
          </p:cNvPr>
          <p:cNvCxnSpPr/>
          <p:nvPr/>
        </p:nvCxnSpPr>
        <p:spPr>
          <a:xfrm>
            <a:off x="8476593" y="890752"/>
            <a:ext cx="572813"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29723182"/>
      </p:ext>
    </p:extLst>
  </p:cSld>
  <p:clrMapOvr>
    <a:masterClrMapping/>
  </p:clrMapOvr>
</p:sld>
</file>

<file path=ppt/theme/theme1.xml><?xml version="1.0" encoding="utf-8"?>
<a:theme xmlns:a="http://schemas.openxmlformats.org/drawingml/2006/main" name="Office テーマ">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2F490AB-5816-4347-85D9-18062667AD00}">
  <we:reference id="bd5fb07b-f3e7-4d3f-af08-fcc3868e662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10667</TotalTime>
  <Words>6824</Words>
  <Application>Microsoft Office PowerPoint</Application>
  <PresentationFormat>ワイド画面</PresentationFormat>
  <Paragraphs>403</Paragraphs>
  <Slides>18</Slides>
  <Notes>18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Meiryo UI</vt:lpstr>
      <vt:lpstr>ＭＳ Ｐゴシック</vt:lpstr>
      <vt:lpstr>Nanum Pen Script</vt:lpstr>
      <vt:lpstr>Tsukushi B Round Gothic Bold</vt:lpstr>
      <vt:lpstr>Tsukushi B Round Gothic Regular</vt:lpstr>
      <vt:lpstr>UD デジタル 教科書体 NK-R</vt:lpstr>
      <vt:lpstr>UD デジタル 教科書体 NK-R</vt:lpstr>
      <vt:lpstr>游ゴシック</vt:lpstr>
      <vt:lpstr>Yu Mincho</vt:lpstr>
      <vt:lpstr>Arial</vt:lpstr>
      <vt:lpstr>Cambria Math</vt:lpstr>
      <vt:lpstr>Wingdings</vt:lpstr>
      <vt:lpstr>Office テーマ</vt:lpstr>
      <vt:lpstr>講義３ エスノグラフィのフィールドワークを実施する</vt:lpstr>
      <vt:lpstr>フィールドワークでの研究データ管理</vt:lpstr>
      <vt:lpstr>フィールドワークでの研究データ管理</vt:lpstr>
      <vt:lpstr>フィールドワークでの研究データ管理</vt:lpstr>
      <vt:lpstr>エスノグラフィのフィールドノーツ</vt:lpstr>
      <vt:lpstr>フィールドノーツ①：速記メモ</vt:lpstr>
      <vt:lpstr>フィールドノーツ②：清書版 １）テンプレートを用意する</vt:lpstr>
      <vt:lpstr>フィールドノーツ②：清書版 １）テンプレートを用意する</vt:lpstr>
      <vt:lpstr>PowerPoint プレゼンテーション</vt:lpstr>
      <vt:lpstr>フィールドノーツ②：清書版 ３）連結匿名化</vt:lpstr>
      <vt:lpstr>フィールドノーツ②：清書版 ４）バックアップ</vt:lpstr>
      <vt:lpstr>インタビューのデータ トランスクリプトと録音データ</vt:lpstr>
      <vt:lpstr>インタビューのデータ トランスクリプトの記載方法とデータ間の連携</vt:lpstr>
      <vt:lpstr>写真や映像データ、その他の視覚的データ １）機器を検討する</vt:lpstr>
      <vt:lpstr>写真や映像データ、その他の視覚的データ ２）メタデータや社会状況の情報を記録する</vt:lpstr>
      <vt:lpstr>写真や映像データ、その他の視覚的データ ３）共有と公開、利活用</vt:lpstr>
      <vt:lpstr>デジタル社会における研究データ</vt:lpstr>
      <vt:lpstr>参照資料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HARAYAMA Towani</dc:creator>
  <cp:lastModifiedBy>前田　郁子</cp:lastModifiedBy>
  <cp:revision>45</cp:revision>
  <cp:lastPrinted>2024-10-19T08:41:30Z</cp:lastPrinted>
  <dcterms:created xsi:type="dcterms:W3CDTF">2024-09-06T06:23:47Z</dcterms:created>
  <dcterms:modified xsi:type="dcterms:W3CDTF">2025-11-10T03:44:03Z</dcterms:modified>
</cp:coreProperties>
</file>