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5" r:id="rId2"/>
    <p:sldId id="282" r:id="rId3"/>
    <p:sldId id="258" r:id="rId4"/>
    <p:sldId id="294" r:id="rId5"/>
    <p:sldId id="273" r:id="rId6"/>
    <p:sldId id="295" r:id="rId7"/>
    <p:sldId id="296" r:id="rId8"/>
    <p:sldId id="300" r:id="rId9"/>
    <p:sldId id="302" r:id="rId10"/>
    <p:sldId id="297" r:id="rId11"/>
    <p:sldId id="301" r:id="rId12"/>
    <p:sldId id="303" r:id="rId13"/>
    <p:sldId id="304" r:id="rId14"/>
    <p:sldId id="305" r:id="rId15"/>
    <p:sldId id="286" r:id="rId16"/>
  </p:sldIdLst>
  <p:sldSz cx="12192000" cy="6858000"/>
  <p:notesSz cx="9875838" cy="67421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C5753C-2C90-E06D-8E0E-D6AA196DD28B}" name="t kan" initials="tk" userId="3c7402104093e8d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7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11"/>
    <p:restoredTop sz="51233" autoAdjust="0"/>
  </p:normalViewPr>
  <p:slideViewPr>
    <p:cSldViewPr snapToGrid="0">
      <p:cViewPr varScale="1">
        <p:scale>
          <a:sx n="33" d="100"/>
          <a:sy n="33" d="100"/>
        </p:scale>
        <p:origin x="664" y="32"/>
      </p:cViewPr>
      <p:guideLst/>
    </p:cSldViewPr>
  </p:slideViewPr>
  <p:notesTextViewPr>
    <p:cViewPr>
      <p:scale>
        <a:sx n="180" d="100"/>
        <a:sy n="1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530" cy="3382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4023" y="0"/>
            <a:ext cx="4279530" cy="3382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8E785-5C41-8E49-9EDE-C183EEF41EEF}" type="datetimeFigureOut"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42963"/>
            <a:ext cx="4043362" cy="2274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584" y="3244642"/>
            <a:ext cx="7900670" cy="26547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03837"/>
            <a:ext cx="4279530" cy="338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4023" y="6403837"/>
            <a:ext cx="4279530" cy="338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F3A23-2D25-9F49-875A-62F7723F6F83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36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A8F7A-12F1-58A3-1F95-E42855CEE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75D0DB-0718-3D35-65CE-CC99D37BB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AD84BB-08BF-1AE1-2D03-D9110D2792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/>
              <a:t>Topic: </a:t>
            </a:r>
            <a:r>
              <a:rPr kumimoji="1" lang="ja-JP" altLang="en-US" sz="1200" dirty="0"/>
              <a:t>エスノグラフィ作成における研究データ</a:t>
            </a:r>
            <a:endParaRPr kumimoji="1" lang="en-US" altLang="ja-JP" sz="1200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b="0" i="0" dirty="0">
                <a:effectLst/>
                <a:latin typeface="Arial" panose="020B0604020202020204" pitchFamily="34" charset="0"/>
              </a:rPr>
              <a:t>講義４では、フィールドワーク後のエスノグラフィーの作成における研究データ管理を学習します。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algn="l"/>
            <a:r>
              <a:rPr lang="ja-JP" altLang="en-US" b="0" i="0" dirty="0">
                <a:effectLst/>
                <a:latin typeface="Arial" panose="020B0604020202020204" pitchFamily="34" charset="0"/>
              </a:rPr>
              <a:t>講義４では、フィールドワーク後のエスノグラフィの作成における研究データ管理を学習します。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algn="l"/>
            <a:endParaRPr lang="ja-JP" altLang="en-US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DC05CC-1EB4-10B8-4B2B-3B45D517F0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220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FB0E6-0E02-C236-095C-12C858B21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16A764-258E-C40D-1C3E-4082AED90C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8AA3A21-086C-1E10-A3D4-4F0EB5FC05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800" dirty="0"/>
              <a:t>Topic: </a:t>
            </a:r>
            <a:r>
              <a:rPr kumimoji="1" lang="ja-JP" altLang="en-US" sz="1800" dirty="0"/>
              <a:t>エスノグラフィの執筆に使われるデータ</a:t>
            </a:r>
            <a:endParaRPr kumimoji="1" lang="en-US" altLang="ja-JP" sz="1800" dirty="0"/>
          </a:p>
          <a:p>
            <a:endParaRPr lang="en-US" altLang="ja-JP" sz="18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600" dirty="0"/>
              <a:t>続いて、エスノグラフィーの執筆に使われるデータを説明します。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60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まず、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〈引用−注釈ユニット〉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があります。引用</a:t>
            </a:r>
            <a:r>
              <a:rPr lang="en-US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−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注釈ユニットとは、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エスノグラフィ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ー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の基本的な構成要素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であり、以下の構成要素からなります。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１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、フィールドノーツのセグメント、抜粋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２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、初期の、または統合的な分析メモ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、メタデータ 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。の、３点です。</a:t>
            </a:r>
            <a:endParaRPr lang="en-US" altLang="ja-JP" sz="60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つまり、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エスノグラフィ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ー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の記述と分析が、いつのフィールドノーツの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どの箇所に連結しているのか、どのような分析のプロセスを経たのか、どのようなコードから構成されているのかを含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みます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60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これまでの研究データ管理がしっかりできていな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ければ、この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〈引用−注釈ユニット〉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の作成が、とても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大変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になります。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60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オリジナルのフィールドノーツやセグメント、分析メモとは別の新たなファイルとして作成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しましょう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6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そうすることで、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データ共有セッションにそのまま使用でき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ますし</a:t>
            </a:r>
            <a:r>
              <a:rPr lang="ja-JP" altLang="ja-JP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、後に編集や操作、複数のユニットからなるセクションの作成</a:t>
            </a:r>
            <a:r>
              <a:rPr lang="ja-JP" altLang="en-US" sz="60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をすることもスムーズにできます。</a:t>
            </a:r>
            <a:endParaRPr lang="en-US" altLang="ja-JP" sz="60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dirty="0"/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dirty="0"/>
              <a:t>続いて、エスノグラフィの執筆に使われるデータを説明します。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まず、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〈引用−注釈ユニット〉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があります。引用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−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注釈ユニットとは、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エスノグラフィの基本的な構成要素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であり、以下の構成要素からなります。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フィールドノーツのセグメント（抜粋）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初期・統合的な分析メモ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メタデータ（元のフィールドノーツファイル名、ページ番号、コード）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エスノグラフィの記述と分析が、いつのフィールドノーツのどの箇所に連結しているのか、どのような分析のプロセスを経たのか、どのようなコードから構成されているのかを含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みます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これまでの研究データ管理がしっかりできていな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ければ、この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〈引用−注釈ユニット〉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の作成がとても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大変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になります。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オリジナルのフィールドノーツやセグメント、分析メモとは別の新たなファイルとして作成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しましょう（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「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【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引用注釈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】_20250401_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病棟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の朝」）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そうすることで、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データ共有セッションにそのまま使用でき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ますし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、後に編集や操作、複数のユニットからなるセクションの作成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をすることもスムーズにできます。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800" kern="100" dirty="0"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73D917-A765-6F6B-72EF-9DF3AE404C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290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89532-3AE0-6373-5EF5-0A5A7FCEA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B348FA-07DC-5BEB-B78D-9D4769FC9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DC5221D-FCE9-9178-6B3F-9A7646728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800" dirty="0"/>
              <a:t>Topic:</a:t>
            </a:r>
            <a:r>
              <a:rPr kumimoji="1" lang="ja-JP" altLang="en-US" sz="1800" dirty="0"/>
              <a:t>　エスノグラフィの執筆に使われるデータ</a:t>
            </a:r>
            <a:endParaRPr kumimoji="1" lang="en-US" altLang="ja-JP" sz="1800" dirty="0"/>
          </a:p>
          <a:p>
            <a:endParaRPr lang="en-US" altLang="ja-JP" sz="18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r>
              <a:rPr lang="ja-JP" altLang="en-US" sz="1800" u="none" strike="noStrike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コーディングや分析メモ、引用−注釈ユニットの作成は、文献とも関連します。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sz="1800" u="none" strike="noStrike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その関連づけは、技術的に管理しましょう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文献情報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は、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「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Zotero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」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等の文献管理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ソフト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を活用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文献の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データ、書誌情報などのメタデータ、文献についてのメモやタグを日々管理する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ことになります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紙の文献を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化する際には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できれば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en-US" altLang="ja-JP" sz="2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OCR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2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オーシーア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ール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でスキャンし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2800" dirty="0">
                <a:effectLst/>
              </a:rPr>
              <a:t> 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、検索性を高め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元の文献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データの命名は「著者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刊行年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タイトルの要約、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キーワードや中身の情報」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ja-JP" sz="2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など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2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ナ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ド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識別可能な仕方で保存し、</a:t>
            </a:r>
            <a:r>
              <a:rPr lang="en-US" altLang="ja-JP" sz="1800" kern="0" dirty="0">
                <a:solidFill>
                  <a:srgbClr val="333333"/>
                </a:solidFill>
                <a:effectLst/>
                <a:latin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文献管理データベースはそのディレクトリを読み込むように設定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しておきましょう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dirty="0"/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r>
              <a:rPr lang="ja-JP" altLang="en-US" sz="1800" u="none" strike="noStrike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コーディングや分析メモ、引用−注釈ユニットの作成は、文献とも関連します。その関連は技術的に管理しましょう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文献情報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は、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Zotero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等の文献管理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ソフト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を活用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。文献の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データ、書誌情報などのメタデータ、文献についてのメモやタグを日々管理する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ことになります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紙の文献を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化する際には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できれば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OCR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でスキャンしておき、検索性を高め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。元の文献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データの命名は「著者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_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刊行年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_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タイトルの要約、キーワードや中身の情報」など識別可能な仕方で保存し、文献管理データベースはそのディレクトリを読み込むように設定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しておきましょう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800" kern="100" dirty="0"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ADDFFC-F185-26D1-88FB-5CD0BDA060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402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4B8B5-B97D-A788-5812-F3AB725E2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B23468-3D99-B076-24D2-2B8617B3E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541685-283E-E6EE-8E1D-1B82152D5F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800" dirty="0"/>
              <a:t>Topic:</a:t>
            </a:r>
            <a:r>
              <a:rPr kumimoji="1" lang="ja-JP" altLang="en-US" sz="1800" dirty="0"/>
              <a:t>エスノグラフィの研究データの管理と共有</a:t>
            </a:r>
            <a:endParaRPr kumimoji="1" lang="en-US" altLang="ja-JP" sz="1800" dirty="0"/>
          </a:p>
          <a:p>
            <a:endParaRPr lang="en-US" altLang="ja-JP" sz="18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上記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のように、様々な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が大量に作られます。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修士論文や博士論文の完成までに、フィールドデータと、それに匹敵する量の文書や図像データが生まれます。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オリジナルのフィールドノーツ、コードのデータベース、引用−注釈メモ、関連文献が、別々のファイルとして存在します。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この山のようなデータの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管理が容易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になる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ツールとして、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有料の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質的データ分析ソフト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も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存在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es-ES" altLang="ja-JP" sz="2800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MAX QDA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2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マックス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キューディ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ーエ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ー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s-ES" altLang="ja-JP" sz="1800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es-ES" altLang="ja-JP" sz="1800" kern="100" dirty="0" err="1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Nvivo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1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エヌビボ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'"]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[break:"0.1s"]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といったソフトを使うことで、</a:t>
            </a: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研究データの整理、コーディング作業やカテゴリ分けなどを簡便に進めることができます。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ただし、 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本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1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ホ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ン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教材での基本的な研究データ管理が前提となります。その上、こうしたソフトは高額であるため考慮する必要があります。まずは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本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1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ホ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ン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教材の方法で問題ありません。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dirty="0"/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上記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のように、様々な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大量に作られます。修士論文や博士論文の完成までに、フィールドデータと、それに匹敵する量の文書や図像データが生まれます。オリジナルのフィールドノーツ、コードのデータベース、引用−注釈メモ、関連文献が、別々のファイルとして存在します。この山のようなデータの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管理が容易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になる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ツールとして、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有料の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質的データ分析（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QDA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）ソフト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も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存在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s-ES" altLang="ja-JP" sz="1800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MAX QDA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s-ES" altLang="ja-JP" sz="1800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Nvivo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といったソフトを使うことで、</a:t>
            </a: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の整理、コーディング作業やカテゴリ分けなどを簡便に進めることができます。ただし、本教材での基本的な研究データ管理が前提となります。その上、こうしたソフトは高額であるため考慮する必要があります。まずは本教材の方法で問題ありません。</a:t>
            </a:r>
            <a:endParaRPr lang="en-US" altLang="ja-JP" sz="1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ja-JP" altLang="ja-JP" sz="1800" kern="100" dirty="0"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332770-31FB-9496-E754-74A5042B3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353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F2F22-AD04-63CB-EB1D-D8D1FA314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E30D354-1E4A-97AE-B855-53F108B26F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68C1598-B27F-D531-F550-A073827B4D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sz="1200" dirty="0"/>
              <a:t>エスノグラフィの研究データの管理と共有</a:t>
            </a:r>
            <a:endParaRPr kumimoji="1" lang="en-US" altLang="ja-JP" sz="1200" dirty="0"/>
          </a:p>
          <a:p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エスノグラフィーの作成に際しては、研究データを限定的な範囲に共有する場合があります。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kumimoji="1" lang="ja-JP" altLang="en-US" dirty="0"/>
              <a:t> 例えば、教員やゼミ生の間でデータを共有し、指導するような場合です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kumimoji="1" lang="ja-JP" altLang="en-US" dirty="0"/>
              <a:t> 。</a:t>
            </a:r>
            <a:endParaRPr lang="en-US" altLang="ja-JP" sz="1200" dirty="0">
              <a:solidFill>
                <a:srgbClr val="333333"/>
              </a:solidFill>
              <a:effectLst/>
              <a:latin typeface="ＭＳ Ｐゴシック" panose="020B0600070205080204" pitchFamily="34" charset="-128"/>
              <a:ea typeface="Meiryo UI" panose="020B0604030504040204" pitchFamily="34" charset="-128"/>
              <a:cs typeface="ＭＳ Ｐゴシック" panose="020B0600070205080204" pitchFamily="34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そのときには、研究データ基盤を活用することができます。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研究データ基盤をつかうことで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kumimoji="1" lang="ja-JP" altLang="en-US" dirty="0"/>
              <a:t>、フィールドノーツや引用注釈ユニットといった研究データの限定的な共有や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kumimoji="1" lang="ja-JP" altLang="en-US" dirty="0"/>
              <a:t>、分析セッション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kumimoji="1" lang="ja-JP" altLang="en-US" dirty="0"/>
              <a:t>、それらを踏まえた論文作成に向けたバージョン更新を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kumimoji="1" lang="ja-JP" altLang="en-US" dirty="0"/>
              <a:t>効率的におこなえます。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例えば、国立情報学研究所の 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en-US" altLang="ja-JP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GakuNin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 RDM)[</a:t>
            </a:r>
            <a:r>
              <a:rPr lang="es-ES" altLang="ja-JP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kumimoji="1" lang="ja-JP" altLang="en-US" dirty="0"/>
              <a:t>ガクニ</a:t>
            </a:r>
            <a:r>
              <a:rPr kumimoji="1" lang="en-US" altLang="ja-JP" dirty="0"/>
              <a:t>'</a:t>
            </a:r>
            <a:r>
              <a:rPr kumimoji="1" lang="ja-JP" altLang="en-US" dirty="0"/>
              <a:t>ンア</a:t>
            </a:r>
            <a:r>
              <a:rPr kumimoji="1" lang="en-US" altLang="ja-JP" dirty="0"/>
              <a:t>'</a:t>
            </a:r>
            <a:r>
              <a:rPr kumimoji="1" lang="ja-JP" altLang="en-US" dirty="0"/>
              <a:t>ールディ</a:t>
            </a:r>
            <a:r>
              <a:rPr kumimoji="1" lang="en-US" altLang="ja-JP" dirty="0"/>
              <a:t>'</a:t>
            </a:r>
            <a:r>
              <a:rPr kumimoji="1" lang="ja-JP" altLang="en-US" dirty="0"/>
              <a:t>ーエ</a:t>
            </a:r>
            <a:r>
              <a:rPr kumimoji="1" lang="en-US" altLang="ja-JP" dirty="0"/>
              <a:t>'</a:t>
            </a:r>
            <a:r>
              <a:rPr kumimoji="1" lang="ja-JP" altLang="en-US" dirty="0"/>
              <a:t>ム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kumimoji="1" lang="ja-JP" altLang="en-US" dirty="0"/>
              <a:t> を用いれば、教員とゼミ生からなるプロジェクト内で、ファイルの共有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kumimoji="1" lang="ja-JP" altLang="en-US" dirty="0"/>
              <a:t>、分析メモや原稿の</a:t>
            </a:r>
            <a:r>
              <a:rPr kumimoji="1" lang="en-US" altLang="ja-JP" dirty="0"/>
              <a:t>(</a:t>
            </a:r>
            <a:r>
              <a:rPr kumimoji="1" lang="ja-JP" altLang="en-US" dirty="0"/>
              <a:t>バージョン管理</a:t>
            </a:r>
            <a:r>
              <a:rPr kumimoji="1" lang="en-US" altLang="ja-JP" dirty="0"/>
              <a:t>)[kana:"</a:t>
            </a:r>
            <a:r>
              <a:rPr kumimoji="1" lang="ja-JP" altLang="en-US" dirty="0"/>
              <a:t>バー</a:t>
            </a:r>
            <a:r>
              <a:rPr kumimoji="1" lang="en-US" altLang="ja-JP" dirty="0"/>
              <a:t>'</a:t>
            </a:r>
            <a:r>
              <a:rPr kumimoji="1" lang="ja-JP" altLang="en-US" dirty="0"/>
              <a:t>ジョ</a:t>
            </a:r>
            <a:r>
              <a:rPr kumimoji="1" lang="en-US" altLang="ja-JP" dirty="0"/>
              <a:t>'</a:t>
            </a:r>
            <a:r>
              <a:rPr kumimoji="1" lang="ja-JP" altLang="en-US" dirty="0"/>
              <a:t>ン</a:t>
            </a:r>
            <a:r>
              <a:rPr kumimoji="1" lang="en-US" altLang="ja-JP" dirty="0"/>
              <a:t>'</a:t>
            </a:r>
            <a:r>
              <a:rPr kumimoji="1" lang="ja-JP" altLang="en-US" dirty="0"/>
              <a:t>カ</a:t>
            </a:r>
            <a:r>
              <a:rPr kumimoji="1" lang="en-US" altLang="ja-JP" dirty="0"/>
              <a:t>'</a:t>
            </a:r>
            <a:r>
              <a:rPr kumimoji="1" lang="ja-JP" altLang="en-US" dirty="0"/>
              <a:t>ンリ</a:t>
            </a:r>
            <a:r>
              <a:rPr kumimoji="1" lang="en-US" altLang="ja-JP" dirty="0"/>
              <a:t>"]</a:t>
            </a:r>
            <a:r>
              <a:rPr kumimoji="1" lang="ja-JP" altLang="en-US" dirty="0"/>
              <a:t> 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kumimoji="1" lang="ja-JP" altLang="en-US" dirty="0"/>
              <a:t>、</a:t>
            </a:r>
            <a:r>
              <a:rPr kumimoji="1" lang="en-US" altLang="ja-JP" dirty="0"/>
              <a:t>Wiki</a:t>
            </a:r>
            <a:r>
              <a:rPr kumimoji="1" lang="ja-JP" altLang="en-US" dirty="0"/>
              <a:t>を活用した指導や連絡や記録、ができます。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エスノグラフィの作成に際しては、研究データを限定的な範囲（</a:t>
            </a:r>
            <a:r>
              <a:rPr kumimoji="1" lang="en-US" altLang="ja-JP" dirty="0"/>
              <a:t>e.g. </a:t>
            </a:r>
            <a:r>
              <a:rPr kumimoji="1" lang="ja-JP" altLang="en-US" dirty="0"/>
              <a:t>教員やゼミ生）に共有する場合があります。そのときには、研究データ基盤を活用することができます。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研究データ基盤をつかうことで、フィールドノーツや引用注釈ユニットといった研究データの限定的な共有や、分析セッション、それらを踏まえた論文作成に向けたバージョン更新を効率的におこなえます。例えば、国立情報学研究所の</a:t>
            </a:r>
            <a:r>
              <a:rPr kumimoji="1" lang="en-US" altLang="ja-JP" dirty="0" err="1"/>
              <a:t>GakuNin</a:t>
            </a:r>
            <a:r>
              <a:rPr kumimoji="1" lang="en-US" altLang="ja-JP" dirty="0"/>
              <a:t> RDM</a:t>
            </a:r>
            <a:r>
              <a:rPr kumimoji="1" lang="ja-JP" altLang="en-US" dirty="0"/>
              <a:t>を用いれば、教員とゼミ生からなるプロジェクト内で、ファイルの共有、分析メモや原稿のバージョン管理、</a:t>
            </a:r>
            <a:r>
              <a:rPr kumimoji="1" lang="en-US" altLang="ja-JP" dirty="0"/>
              <a:t>Wiki</a:t>
            </a:r>
            <a:r>
              <a:rPr kumimoji="1" lang="ja-JP" altLang="en-US" dirty="0"/>
              <a:t>を活用した指導や連絡や記録ができます。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BD22A7-2073-61D9-C3E5-440FBF8941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2020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03FD9-C8C6-A7C1-B107-E0B4E3610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A39176-5CDC-1516-9D68-5341580DCD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32C2B2D-8168-1901-56B7-AF62525F5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sz="1200" dirty="0"/>
              <a:t>エスノグラフィの研究データの管理と共有</a:t>
            </a:r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エスノグラフィーの研究データを共有し公開・利活用することにはさまざまな可能性があります。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kumimoji="1" lang="ja-JP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たとえば、研究データを授業、異分野・実務分野との協働で用いることや、ワークショップで再利用すること。さらに、ポータルサイトを作成することもできます。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こうした方法に関連して、講義５もご覧ください。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研究データを共有し公開・利活用することにはさまざまな可能性があります。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たとえば、研究データを授業、異分野・実務分野との協働にで用いることや、ワークショプで再利用すること。さらに、ポータルサイトを作成することもできます。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こうした方法については講義５もご覧ください。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1D25E6-83E1-BEDB-55BF-DD4DA5BAD0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345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sz="1200"/>
              <a:t>エスノグラフィの研究データの管理と共有</a:t>
            </a:r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r>
              <a:rPr lang="ja-JP" altLang="en-US" sz="1200" u="none" strike="noStrike">
                <a:solidFill>
                  <a:srgbClr val="000000"/>
                </a:solidFill>
                <a:effectLst/>
              </a:rPr>
              <a:t>こちらは参照資料です。</a:t>
            </a:r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r>
              <a:rPr lang="ja-JP" altLang="en-US" sz="1200" u="none" strike="noStrike">
                <a:solidFill>
                  <a:srgbClr val="000000"/>
                </a:solidFill>
                <a:effectLst/>
              </a:rPr>
              <a:t>こちらは参照資料です。</a:t>
            </a:r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438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dirty="0"/>
              <a:t>Topic: </a:t>
            </a:r>
            <a:r>
              <a:rPr kumimoji="1" lang="ja-JP" altLang="en-US" sz="2800" dirty="0"/>
              <a:t>エスノグラフィ作成における研究データ</a:t>
            </a:r>
            <a:endParaRPr kumimoji="1" lang="en-US" altLang="ja-JP" sz="2800" dirty="0"/>
          </a:p>
          <a:p>
            <a:endParaRPr kumimoji="1" lang="en-US" altLang="ja-JP" sz="2800" dirty="0"/>
          </a:p>
          <a:p>
            <a:endParaRPr lang="en-US" altLang="ja-JP" sz="28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28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algn="l"/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フィールドワークの後、ついにエスノグラフィーを作成するステップに入ります。</a:t>
            </a:r>
            <a:r>
              <a:rPr lang="en-US" altLang="ja-JP" sz="2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この作業は単に、白い紙とフィールドノートを前にして座り、書き始める、</a:t>
            </a:r>
            <a:r>
              <a:rPr lang="en-US" altLang="ja-JP" sz="2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というものではありません。</a:t>
            </a:r>
            <a:r>
              <a:rPr lang="en-US" altLang="ja-JP" sz="2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むしろ、様々な研究データに囲まれ、それを取り扱う、</a:t>
            </a:r>
            <a:r>
              <a:rPr lang="en-US" altLang="ja-JP" sz="2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実践的な段階といえます。</a:t>
            </a:r>
            <a:endParaRPr lang="en-US" altLang="ja-JP" sz="28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en-US" altLang="ja-JP" sz="4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4000" b="0" i="0" dirty="0">
                <a:effectLst/>
                <a:latin typeface="Arial" panose="020B0604020202020204" pitchFamily="34" charset="0"/>
              </a:rPr>
              <a:t>多種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40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タ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シュ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en-US" altLang="ja-JP" sz="40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 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4000" b="0" i="0" dirty="0">
                <a:effectLst/>
                <a:latin typeface="Arial" panose="020B0604020202020204" pitchFamily="34" charset="0"/>
              </a:rPr>
              <a:t>多様の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40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タヨ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オノ</a:t>
            </a:r>
            <a:r>
              <a:rPr lang="en-US" altLang="ja-JP" sz="40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'"]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研究データの間のリンク</a:t>
            </a:r>
            <a:r>
              <a:rPr lang="ja-JP" altLang="en-US" sz="2800" b="0" i="0">
                <a:effectLst/>
                <a:latin typeface="Arial" panose="020B0604020202020204" pitchFamily="34" charset="0"/>
              </a:rPr>
              <a:t>を作って </a:t>
            </a:r>
            <a:r>
              <a:rPr lang="en-US" altLang="ja-JP" sz="4000">
                <a:effectLst/>
              </a:rPr>
              <a:t>(</a:t>
            </a:r>
            <a:r>
              <a:rPr lang="ja-JP" altLang="en-US" sz="4000" b="0" i="0">
                <a:effectLst/>
                <a:latin typeface="Arial" panose="020B0604020202020204" pitchFamily="34" charset="0"/>
              </a:rPr>
              <a:t>始めて</a:t>
            </a:r>
            <a:r>
              <a:rPr lang="en-US" altLang="ja-JP" sz="4000">
                <a:effectLst/>
              </a:rPr>
              <a:t>)[</a:t>
            </a:r>
            <a:r>
              <a:rPr lang="es-ES" altLang="ja-JP" sz="4000">
                <a:effectLst/>
              </a:rPr>
              <a:t>kana:"</a:t>
            </a:r>
            <a:r>
              <a:rPr lang="ja-JP" altLang="en-US" sz="4000">
                <a:effectLst/>
              </a:rPr>
              <a:t>ハジ</a:t>
            </a:r>
            <a:r>
              <a:rPr lang="en-US" altLang="ja-JP" sz="4000">
                <a:effectLst/>
              </a:rPr>
              <a:t>'</a:t>
            </a:r>
            <a:r>
              <a:rPr lang="ja-JP" altLang="en-US" sz="4000">
                <a:effectLst/>
              </a:rPr>
              <a:t>メテ</a:t>
            </a:r>
            <a:r>
              <a:rPr lang="en-US" altLang="ja-JP" sz="4000">
                <a:effectLst/>
              </a:rPr>
              <a:t>"]</a:t>
            </a:r>
            <a:r>
              <a:rPr lang="ja-JP" altLang="en-US" sz="2800" b="0" i="0">
                <a:effectLst/>
                <a:latin typeface="Arial" panose="020B0604020202020204" pitchFamily="34" charset="0"/>
              </a:rPr>
              <a:t>、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文化の翻訳をおこなうエスノグラフィーが完成します。</a:t>
            </a:r>
            <a:endParaRPr lang="en-US" altLang="ja-JP" sz="2800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28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sz="2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800" dirty="0"/>
          </a:p>
          <a:p>
            <a:r>
              <a:rPr lang="en-US" altLang="ja-JP" sz="28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algn="l"/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あなたはフィールドワークを終え、ついにエスノグラフィを作成するステップに入りました。</a:t>
            </a:r>
            <a:endParaRPr lang="en-US" altLang="ja-JP" sz="28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エスノグラフィの作成は、単に生のデータであるフィールドノーツを前にして座り、まっさらな原稿に本文を書き始めるというものではありません。むしろ、フィールドノーツから最終的なエスノグラフィまでの過程で、あなたはさらに様々な研究データを作り出し、それらに囲まれ、取り扱わなければなりません。エスノグラフィは現地の文化の翻訳であると言われます。その実践は多種多様の研究データの間のリンクを作りだすことです。</a:t>
            </a:r>
            <a:endParaRPr lang="en-US" altLang="ja-JP" sz="2800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algn="l"/>
            <a:endParaRPr lang="ja-JP" altLang="en-US" sz="2800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338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Topic:</a:t>
            </a:r>
            <a:r>
              <a:rPr kumimoji="1" lang="ja-JP" altLang="en-US" sz="1200" dirty="0"/>
              <a:t>エスノグラフィ作成における研究データ</a:t>
            </a:r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r>
              <a:rPr lang="ja-JP" altLang="en-US" dirty="0"/>
              <a:t>エスノグラフィーを作成するプロセスに関わる研究データには以下の</a:t>
            </a:r>
            <a:r>
              <a:rPr lang="en-US" altLang="ja-JP" dirty="0"/>
              <a:t>3</a:t>
            </a:r>
            <a:r>
              <a:rPr lang="ja-JP" altLang="en-US" dirty="0"/>
              <a:t>種類があります。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sz="1200" dirty="0"/>
              <a:t>まず、講義</a:t>
            </a:r>
            <a:r>
              <a:rPr lang="en-US" altLang="ja-JP" sz="1200" dirty="0"/>
              <a:t>3</a:t>
            </a:r>
            <a:r>
              <a:rPr lang="ja-JP" altLang="en-US" sz="1200" dirty="0"/>
              <a:t>で紹介した、フィールドで収集・取得・作成したデータ。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sz="1200" dirty="0"/>
              <a:t>次に、分析段階で新たに生み出されるデータ。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sz="1200" dirty="0"/>
              <a:t>そして、エスノグラフィーの執筆に使われるデータです。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dirty="0"/>
          </a:p>
          <a:p>
            <a:pPr marL="0" indent="0">
              <a:buNone/>
            </a:pP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1200" dirty="0"/>
              <a:t>本講義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ホ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ンコウギ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en-US" sz="1200" dirty="0"/>
              <a:t>ではこのあと、②と③について解説します。</a:t>
            </a:r>
            <a:endParaRPr lang="en-US" altLang="ja-JP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r>
              <a:rPr lang="ja-JP" altLang="en-US" dirty="0"/>
              <a:t>エスノグラフィ作成のステップに関わる研究データは</a:t>
            </a:r>
            <a:r>
              <a:rPr lang="en-US" altLang="ja-JP" dirty="0"/>
              <a:t>3</a:t>
            </a:r>
            <a:r>
              <a:rPr lang="ja-JP" altLang="en-US" dirty="0"/>
              <a:t>種類です。</a:t>
            </a:r>
            <a:endParaRPr lang="en-US" altLang="ja-JP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200" dirty="0"/>
              <a:t>フィールドで収集・取得・作成したデータ（講義</a:t>
            </a:r>
            <a:r>
              <a:rPr lang="en-US" altLang="ja-JP" sz="1200" dirty="0"/>
              <a:t>3</a:t>
            </a:r>
            <a:r>
              <a:rPr lang="ja-JP" altLang="en-US" sz="1200" dirty="0"/>
              <a:t>）</a:t>
            </a:r>
            <a:endParaRPr lang="en-US" altLang="ja-JP" sz="1200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200" dirty="0"/>
              <a:t>分析段階で新たに生み出されるデータ</a:t>
            </a:r>
            <a:endParaRPr lang="en-US" altLang="ja-JP" sz="1200" dirty="0"/>
          </a:p>
          <a:p>
            <a:pPr marL="228600" indent="-228600">
              <a:buFont typeface="+mj-lt"/>
              <a:buAutoNum type="arabicPeriod"/>
            </a:pPr>
            <a:r>
              <a:rPr lang="ja-JP" altLang="en-US" sz="1200" dirty="0"/>
              <a:t>エスノグラフィの執筆に使われるデータ</a:t>
            </a:r>
            <a:endParaRPr lang="en-US" altLang="ja-JP" sz="1200" dirty="0"/>
          </a:p>
          <a:p>
            <a:pPr marL="0" indent="0">
              <a:buNone/>
            </a:pPr>
            <a:r>
              <a:rPr lang="ja-JP" altLang="en-US" sz="1200" dirty="0"/>
              <a:t>本講義ではこのあと、②と③について解説します。</a:t>
            </a:r>
            <a:endParaRPr lang="en-US" altLang="ja-JP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818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B6AA2-6ADB-5D17-BFD0-50C80AB39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5B7023-9838-1189-D788-C0ADC6CB17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E5454C7-0BF8-0D5C-28DC-80909634E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dirty="0"/>
              <a:t>分析で生み出されるデータ</a:t>
            </a:r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algn="l"/>
            <a:r>
              <a:rPr lang="ja-JP" altLang="en-US" dirty="0"/>
              <a:t>分析段階で新たに生み出されるデータにはまず、「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コーディング用のフィールドノーツ」と「コード表」があります。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[break:"0.5s"]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0" i="0" dirty="0">
                <a:effectLst/>
                <a:latin typeface="Arial" panose="020B0604020202020204" pitchFamily="34" charset="0"/>
              </a:rPr>
              <a:t>分析の際には、 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清書版フィールドノーツ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セエショバ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ンフィールドノ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ーツ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のオリジナルデータをコピーして、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コーディング用のフィールドノーツの </a:t>
            </a:r>
            <a:r>
              <a:rPr lang="en-US" altLang="ja-JP" dirty="0">
                <a:effectLst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ワード</a:t>
            </a:r>
            <a:r>
              <a:rPr lang="en-US" altLang="ja-JP" dirty="0">
                <a:effectLst/>
              </a:rPr>
              <a:t>)[</a:t>
            </a:r>
            <a:r>
              <a:rPr lang="es-ES" altLang="ja-JP" dirty="0" err="1">
                <a:effectLst/>
              </a:rPr>
              <a:t>kana</a:t>
            </a:r>
            <a:r>
              <a:rPr lang="es-ES" altLang="ja-JP" dirty="0">
                <a:effectLst/>
              </a:rPr>
              <a:t>:"</a:t>
            </a:r>
            <a:r>
              <a:rPr lang="ja-JP" altLang="en-US" dirty="0">
                <a:effectLst/>
              </a:rPr>
              <a:t>ワード</a:t>
            </a:r>
            <a:r>
              <a:rPr lang="en-US" altLang="ja-JP" dirty="0">
                <a:effectLst/>
              </a:rPr>
              <a:t>'"]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や、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PDF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のデータを用意します。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[break:"0.5s"]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コーディング作業では多くの場合「書かれた順序」に読み込み、「初期の頃の理解と、後になってからの理解とのあいだの対比」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に、着目します。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[break:"0.5s"]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ですので、オリジナルデータを日付やトピックでソートして管理しておくことが、重要になります。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algn="l"/>
            <a:r>
              <a:rPr lang="ja-JP" altLang="en-US" dirty="0"/>
              <a:t>分析段階では、「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コーディング用のフィールドノーツ」と「コード表」が</a:t>
            </a:r>
            <a:r>
              <a:rPr lang="ja-JP" altLang="en-US" dirty="0"/>
              <a:t>新たなデータとして生み出されます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0" i="0" dirty="0">
                <a:effectLst/>
                <a:latin typeface="Arial" panose="020B0604020202020204" pitchFamily="34" charset="0"/>
              </a:rPr>
              <a:t>まず、清書版フィールドノーツのオリジナルデータをコピーして、コーディング用の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Word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や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PDF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のデータを用意します。あるいは、紙に印刷することもあります。これは、コーディング作業では、コメント機能を使用したり、余白への書き込みを行うためです。フィールドノーツは多くの場合「書かれた順序」に読み込み、「初期の頃の理解と後になってからの理解とのあいだの対比」に着目します。そのため、オリジナルデータはファイル命名法に従って、日付やトピックでソートして管理しておくことが重要になりま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9DEB2C-777A-715C-0B37-9BB4AA742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59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dirty="0"/>
              <a:t>分析で生み出されるデータ</a:t>
            </a:r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コーディングを通じて、コードがいくつも生み出されます。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コーディング用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Word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ファイルで「コメント」機能を使う、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印刷したフィールドノーツへ直接書き込む、他、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データベースのキーワードやタグ付け機能を、利用することができます。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ja-JP" altLang="en-US" b="0" i="0" dirty="0">
                <a:effectLst/>
                <a:latin typeface="Arial" panose="020B0604020202020204" pitchFamily="34" charset="0"/>
              </a:rPr>
              <a:t>コードは、別々のフィールドノーツの箇所に対して、与えられることもあります。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コード間の関係性の効率的な分析のためには、コードを表で管理することになります。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Word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ファイルは検索性が低いので、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Excel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等でコードの表を作っておくとよいでしょう。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ja-JP" altLang="en-US" b="0" i="0" dirty="0">
                <a:effectLst/>
                <a:latin typeface="Arial" panose="020B0604020202020204" pitchFamily="34" charset="0"/>
              </a:rPr>
              <a:t>ここまでの 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一連の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イチレ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ンノ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流れは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ナガレ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ワ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 、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altLang="ja-JP" dirty="0">
                <a:effectLst/>
              </a:rPr>
              <a:t>(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QDA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ソフトウェア</a:t>
            </a:r>
            <a:r>
              <a:rPr lang="en-US" altLang="ja-JP" dirty="0">
                <a:effectLst/>
              </a:rPr>
              <a:t>)[</a:t>
            </a:r>
            <a:r>
              <a:rPr lang="es-ES" altLang="ja-JP" dirty="0" err="1">
                <a:effectLst/>
              </a:rPr>
              <a:t>kana</a:t>
            </a:r>
            <a:r>
              <a:rPr lang="es-ES" altLang="ja-JP" dirty="0">
                <a:effectLst/>
              </a:rPr>
              <a:t>:"</a:t>
            </a:r>
            <a:r>
              <a:rPr lang="ja-JP" altLang="en-US" dirty="0">
                <a:effectLst/>
              </a:rPr>
              <a:t>キューディ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ーエ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ーソフトウェ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アー</a:t>
            </a:r>
            <a:r>
              <a:rPr lang="en-US" altLang="ja-JP" dirty="0">
                <a:effectLst/>
              </a:rPr>
              <a:t>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 では容易に </a:t>
            </a:r>
            <a:r>
              <a:rPr lang="en-US" altLang="ja-JP" dirty="0">
                <a:effectLst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一括で</a:t>
            </a:r>
            <a:r>
              <a:rPr lang="en-US" altLang="ja-JP" dirty="0">
                <a:effectLst/>
              </a:rPr>
              <a:t>)[</a:t>
            </a:r>
            <a:r>
              <a:rPr lang="es-ES" altLang="ja-JP" dirty="0" err="1">
                <a:effectLst/>
              </a:rPr>
              <a:t>kana</a:t>
            </a:r>
            <a:r>
              <a:rPr lang="es-ES" altLang="ja-JP" dirty="0">
                <a:effectLst/>
              </a:rPr>
              <a:t>:"</a:t>
            </a:r>
            <a:r>
              <a:rPr lang="ja-JP" altLang="en-US" dirty="0">
                <a:effectLst/>
              </a:rPr>
              <a:t>イッカ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ツ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デ</a:t>
            </a:r>
            <a:r>
              <a:rPr lang="en-US" altLang="ja-JP" dirty="0">
                <a:effectLst/>
              </a:rPr>
              <a:t>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管理できます。有料ですが、ソフトウェアーの利用も検討できます。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ja-JP" altLang="en-US" b="0" i="0" dirty="0">
                <a:effectLst/>
                <a:latin typeface="Arial" panose="020B0604020202020204" pitchFamily="34" charset="0"/>
              </a:rPr>
              <a:t>分析は、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個人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)[kana:"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コ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'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ジン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のみならず、チームや調査協力者と共同する場合もあります。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その場合はオリジナルデータとコーディング用のデータを分けておくことが必須です。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0" i="0" dirty="0">
                <a:effectLst/>
                <a:latin typeface="Arial" panose="020B0604020202020204" pitchFamily="34" charset="0"/>
              </a:rPr>
              <a:t>コーディングを通じて、コードがいくつも生み出されます。コーディング用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Word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ファイルで「コメント」機能を使う、印刷したフィールドノーツへ直接書き込む他、データベースのキーワードやタグ付け機能が利用することができます。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ja-JP" altLang="en-US" b="0" i="0" dirty="0">
                <a:effectLst/>
                <a:latin typeface="Arial" panose="020B0604020202020204" pitchFamily="34" charset="0"/>
              </a:rPr>
              <a:t>コードは別々のフィールドノーツの箇所に対して与えられることもあります。コード間の関係性の効率的な分析のためには、コードを表で管理することになります。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Word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ファイルは検索性が低いので、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Excel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等でコードの表を作っておくとよいでしょう。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ja-JP" altLang="en-US" b="0" i="0" dirty="0">
                <a:effectLst/>
                <a:latin typeface="Arial" panose="020B0604020202020204" pitchFamily="34" charset="0"/>
              </a:rPr>
              <a:t>ここまでの一連の流れは、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QDA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ソフトウェア上では一括して管理することが容易です。有料ですが、ソフトウェアの利用も検討できます。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r>
              <a:rPr lang="ja-JP" altLang="en-US" b="0" i="0" dirty="0">
                <a:effectLst/>
                <a:latin typeface="Arial" panose="020B0604020202020204" pitchFamily="34" charset="0"/>
              </a:rPr>
              <a:t>分析は、個人のみならず、チームや調査協力者と共同する場合もあります。その場合はオリジナルデータとコーディング用のデータを分けておくことが必須です。</a:t>
            </a:r>
            <a:endParaRPr lang="en-US" altLang="ja-JP" b="0" i="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700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F857D-AC6C-F66A-6E3E-DB4A673BB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125677-6916-8DC8-7AC4-51C6D692B1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C17503-28A0-B308-CF5B-A19D4139F6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dirty="0"/>
              <a:t>分析で生み出されるデータ</a:t>
            </a:r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フィールドノーツの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コーディングや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分析中に作る文書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初期のメモ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です。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これには、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データから生まれた洞察や発想、コード、理論的アイデア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含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まれます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メモは、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フィールドノーツの参照箇所が明らかであるように技術的に連結する必要があ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ります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この際、</a:t>
            </a:r>
            <a:r>
              <a:rPr lang="en-US" altLang="ja-JP" dirty="0">
                <a:effectLst/>
              </a:rPr>
              <a:t>(</a:t>
            </a:r>
            <a:r>
              <a:rPr lang="en-US" altLang="ja-JP" b="0" i="0" dirty="0">
                <a:effectLst/>
                <a:latin typeface="Arial" panose="020B0604020202020204" pitchFamily="34" charset="0"/>
              </a:rPr>
              <a:t>QDA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ソフトウェア</a:t>
            </a:r>
            <a:r>
              <a:rPr lang="en-US" altLang="ja-JP" dirty="0">
                <a:effectLst/>
              </a:rPr>
              <a:t>)[</a:t>
            </a:r>
            <a:r>
              <a:rPr lang="es-ES" altLang="ja-JP" dirty="0" err="1">
                <a:effectLst/>
              </a:rPr>
              <a:t>kana</a:t>
            </a:r>
            <a:r>
              <a:rPr lang="es-ES" altLang="ja-JP" dirty="0">
                <a:effectLst/>
              </a:rPr>
              <a:t>:"</a:t>
            </a:r>
            <a:r>
              <a:rPr lang="ja-JP" altLang="en-US" dirty="0">
                <a:effectLst/>
              </a:rPr>
              <a:t>キューディ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ーエ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ーソフトウェ</a:t>
            </a:r>
            <a:r>
              <a:rPr lang="en-US" altLang="ja-JP" dirty="0">
                <a:effectLst/>
              </a:rPr>
              <a:t>'</a:t>
            </a:r>
            <a:r>
              <a:rPr lang="ja-JP" altLang="en-US" dirty="0">
                <a:effectLst/>
              </a:rPr>
              <a:t>アー</a:t>
            </a:r>
            <a:r>
              <a:rPr lang="en-US" altLang="ja-JP" dirty="0">
                <a:effectLst/>
              </a:rPr>
              <a:t>"]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を利用するの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が便利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ですが、</a:t>
            </a:r>
            <a:r>
              <a:rPr lang="en-US" altLang="ja-JP" dirty="0">
                <a:effectLst/>
              </a:rPr>
              <a:t>(</a:t>
            </a:r>
            <a:r>
              <a:rPr lang="ja-JP" altLang="en-US" b="0" i="0" dirty="0">
                <a:effectLst/>
                <a:latin typeface="Arial" panose="020B0604020202020204" pitchFamily="34" charset="0"/>
              </a:rPr>
              <a:t>ワード</a:t>
            </a:r>
            <a:r>
              <a:rPr lang="en-US" altLang="ja-JP" dirty="0">
                <a:effectLst/>
              </a:rPr>
              <a:t>)[</a:t>
            </a:r>
            <a:r>
              <a:rPr lang="es-ES" altLang="ja-JP" dirty="0" err="1">
                <a:effectLst/>
              </a:rPr>
              <a:t>kana</a:t>
            </a:r>
            <a:r>
              <a:rPr lang="es-ES" altLang="ja-JP" dirty="0">
                <a:effectLst/>
              </a:rPr>
              <a:t>:"</a:t>
            </a:r>
            <a:r>
              <a:rPr lang="ja-JP" altLang="en-US" dirty="0">
                <a:effectLst/>
              </a:rPr>
              <a:t>ワード</a:t>
            </a:r>
            <a:r>
              <a:rPr lang="en-US" altLang="ja-JP" dirty="0">
                <a:effectLst/>
              </a:rPr>
              <a:t>'"]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のコメント機能を用いる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こともできます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カミバイタイ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)[kana:"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カミ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'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バ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'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イタイ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"]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であれば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カードを活用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しましょう。その際には、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検索性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や、セイリセイトン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に注意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してください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フィールドノーツの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コーディングや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分析中に作る文書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初期のメモ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です。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これには、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データから生まれた洞察や発想、コード、理論的アイデア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含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まれます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メモは、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フィールドノーツの参照箇所が明らかであるように技術的に連結する必要があ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ります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この際も、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QDA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ソフト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を利用するの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が便利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ですが、</a:t>
            </a:r>
            <a:r>
              <a:rPr lang="en-US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Word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のコメント機能を用いる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こともできます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。紙媒体であればカードを活用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しましょう。その際には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検索性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や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整理整頓に注意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してください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180D45-4A8A-3A1B-60D0-14A06D5D3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4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647CF-B007-5909-0DED-1220C524B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7CFBB8-BD93-3BEB-5FF4-F5705C401A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39935A2-77C6-B159-A567-FC843DDBEF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dirty="0"/>
              <a:t>Topic:</a:t>
            </a:r>
            <a:r>
              <a:rPr kumimoji="1" lang="ja-JP" altLang="en-US" sz="1800" dirty="0"/>
              <a:t>分析で生み出されるデータ</a:t>
            </a:r>
            <a:endParaRPr kumimoji="1" lang="en-US" altLang="ja-JP" sz="1800" dirty="0"/>
          </a:p>
          <a:p>
            <a:endParaRPr kumimoji="1" lang="en-US" altLang="ja-JP" sz="1800" dirty="0"/>
          </a:p>
          <a:p>
            <a:endParaRPr lang="en-US" altLang="ja-JP" sz="18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メモ、メモ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メモ、メモ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コードの関連を見えるようにする必要があ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ります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分析が進むにつれ、フィールドノーツから、トピックに関連する部分を切り離して断片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化・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セグメント化し、並び替える作業が生じ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１本の論文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、あるいは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修士論文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や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博士論文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としてエスノグラフィーを執筆するための、フィールドノーツの分析作業には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実際に検討可能な量を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はるかに超えるコードやメモが生じ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ます。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Cambria Math" panose="02040503050406030204" pitchFamily="18" charset="0"/>
              <a:ea typeface="UD デジタル 教科書体 NK-R" panose="02020400000000000000" pitchFamily="18" charset="-128"/>
              <a:cs typeface="Cambria Math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そのため、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体系的に管理できる環境を予め構築することが重要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になります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Cambria Math" panose="02040503050406030204" pitchFamily="18" charset="0"/>
              <a:ea typeface="UD デジタル 教科書体 NK-R" panose="02020400000000000000" pitchFamily="18" charset="-128"/>
              <a:cs typeface="Cambria Math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dirty="0"/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メモ、メモ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メモ、メモ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コードの関連を見えるようにする必要があ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ります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。分析が進むにつれ、フィールドノーツから、トピックに関連する部分を切り離して断片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化・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セグメント化し、並び替える作業が生じ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１本の論文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、あるいは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修士論文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や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博士論文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としてエスノグラフィを執筆するためにフィールドノーツを分析する際には、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実際に検討可能な量をはるかに超えるコードやメモが生じ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ます。そのため、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体系的に管理できる環境を予め構築することが重要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になります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Cambria Math" panose="02040503050406030204" pitchFamily="18" charset="0"/>
                <a:ea typeface="UD デジタル 教科書体 NK-R" panose="02020400000000000000" pitchFamily="18" charset="-128"/>
                <a:cs typeface="Cambria Math" panose="02040503050406030204" pitchFamily="18" charset="0"/>
              </a:rPr>
              <a:t>。</a:t>
            </a:r>
            <a:endParaRPr lang="en-US" altLang="ja-JP" sz="1800" kern="100" dirty="0">
              <a:solidFill>
                <a:srgbClr val="000000"/>
              </a:solidFill>
              <a:effectLst/>
              <a:latin typeface="Cambria Math" panose="02040503050406030204" pitchFamily="18" charset="0"/>
              <a:ea typeface="UD デジタル 教科書体 NK-R" panose="02020400000000000000" pitchFamily="18" charset="-128"/>
              <a:cs typeface="Cambria Math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800" kern="100" dirty="0"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99FF25-371F-2520-0131-190FBB0BA2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65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41DE-AEF2-F913-EE93-F3E7214E0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7E90673-AF81-0733-0A4B-865536DDC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A378579-4C12-3316-894B-D874D025BE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dirty="0"/>
              <a:t>Topic:</a:t>
            </a:r>
            <a:r>
              <a:rPr kumimoji="1" lang="ja-JP" altLang="en-US" sz="1800" dirty="0"/>
              <a:t>分析で生み出されるデータ</a:t>
            </a:r>
            <a:endParaRPr kumimoji="1" lang="en-US" altLang="ja-JP" sz="1800" dirty="0"/>
          </a:p>
          <a:p>
            <a:endParaRPr kumimoji="1" lang="en-US" altLang="ja-JP" sz="1800" dirty="0"/>
          </a:p>
          <a:p>
            <a:endParaRPr lang="en-US" altLang="ja-JP" sz="18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統合的なメモは、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分析が進むことでコード間やセグメント間、 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ja-JP" sz="2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メモ間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)[</a:t>
            </a:r>
            <a:r>
              <a:rPr lang="es-ES" altLang="ja-JP" sz="2800" b="0" i="0" u="none" strike="noStrike" dirty="0" err="1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</a:t>
            </a:r>
            <a:r>
              <a:rPr lang="es-E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:"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メモ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カン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の関連から作られる、より統合的な文書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のことです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コーディングされた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フィールドノーツ間</a:t>
            </a:r>
            <a:r>
              <a:rPr lang="en-US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[</a:t>
            </a:r>
            <a:r>
              <a:rPr lang="es-E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kana:"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フィールドノーツ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'</a:t>
            </a:r>
            <a:r>
              <a:rPr lang="ja-JP" altLang="en-US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カン</a:t>
            </a:r>
            <a:r>
              <a:rPr lang="en-US" altLang="ja-JP" sz="1800" b="0" i="0" u="none" strike="noStrike" dirty="0">
                <a:solidFill>
                  <a:srgbClr val="333333"/>
                </a:solidFill>
                <a:effectLst/>
                <a:latin typeface="Meiryo UI" panose="020B0604030504040204" pitchFamily="34" charset="-128"/>
                <a:ea typeface="Meiryo UI" panose="020B0604030504040204" pitchFamily="34" charset="-128"/>
              </a:rPr>
              <a:t>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[break:"0.1s"]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それらのフィールドノーツから作られたセグメント間の関係性についてより吟味し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ています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8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800" dirty="0"/>
          </a:p>
          <a:p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統合的なメモは、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分析が進むことでコード間やセグメント間、メモ間の関連から作られる、より統合的な文書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のことです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。コーディングされたフィールドノーツ間、それらのフィールドノーツから作られたセグメント間の関係性についてより吟味し</a:t>
            </a:r>
            <a:r>
              <a:rPr lang="ja-JP" altLang="en-US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ています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8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800" kern="100" dirty="0"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76C6F5-2161-16F0-E1FF-C13F2A48BE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956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7CCDE-C452-2E5A-99EB-3F79EE2BB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8AE375C-8705-FBA5-0700-B34C5EACB8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5E085A-D8C9-FC1D-82E8-AA4EBB49E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Topic:</a:t>
            </a:r>
            <a:r>
              <a:rPr kumimoji="1" lang="ja-JP" altLang="en-US" dirty="0"/>
              <a:t>分析で生み出されるデータ</a:t>
            </a:r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sz="120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```text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視覚化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したダイアグラムも、分析段階で新たに生み出されるデータのひとつです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作成したダイアグラムは、元のフィールドノーツ、セグメント、分析メモとの関連が識別可能な仕方で保管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r>
              <a:rPr lang="en-US" altLang="ja-JP" sz="1200" dirty="0">
                <a:solidFill>
                  <a:srgbClr val="333333"/>
                </a:solidFill>
                <a:effectLst/>
                <a:latin typeface="ＭＳ Ｐゴシック" panose="020B0600070205080204" pitchFamily="34" charset="-128"/>
                <a:ea typeface="Meiryo UI" panose="020B0604030504040204" pitchFamily="34" charset="-128"/>
                <a:cs typeface="ＭＳ Ｐゴシック" panose="020B0600070205080204" pitchFamily="34" charset="-128"/>
              </a:rPr>
              <a:t>[break:"0.5s"]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  <a:p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```description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視覚化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したダイアグラムも、分析段階で新たに生み出されるデータのひとつです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。作成したダイアグラムは、元のフィールドノーツ、セグメント、分析メモとの関連が識別可能な仕方で保管</a:t>
            </a:r>
            <a:r>
              <a:rPr lang="ja-JP" altLang="en-US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します</a:t>
            </a:r>
            <a:r>
              <a:rPr lang="ja-JP" altLang="ja-JP" sz="1200" kern="100" dirty="0">
                <a:solidFill>
                  <a:srgbClr val="000000"/>
                </a:solidFill>
                <a:effectLst/>
                <a:latin typeface="Yu Mincho Regular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>
              <a:solidFill>
                <a:srgbClr val="000000"/>
              </a:solidFill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u="none" strike="noStrike" dirty="0">
                <a:solidFill>
                  <a:srgbClr val="000000"/>
                </a:solidFill>
                <a:effectLst/>
              </a:rPr>
              <a:t>```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200" kern="100" dirty="0">
              <a:effectLst/>
              <a:latin typeface="Yu Mincho Regular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3AA98E-EE41-AC00-83E0-F7A0BB3623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F3A23-2D25-9F49-875A-62F7723F6F83}" type="slidenum">
              <a:rPr lang="en-US" altLang="ja-JP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16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970BC-B5C3-83D5-A34D-C6B9DF723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93F2E0-D893-E080-8BE2-C60B8174E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ED366E-BC95-AECF-33DD-E9DF8F46A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9CDA25-75FA-0A00-049F-2A4371ADA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AF7E48-6D5D-CDC7-7326-A28027C94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30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89A4C6-C779-0794-BBAC-84FEA41AA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9969B7C-71BD-E410-5C78-E031B4D4B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469C93-0597-707F-C397-2B85F57F5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23257-D210-FE9F-D2AD-73FC4305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CA6F85-4CC8-290C-01B8-C136CDE5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86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D2E6F4-8E40-2FF2-9A6D-3DF4A25568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CFB5D9-1CAF-50A4-D03F-902BED4FA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98C7F7-3CD3-5D21-2E7E-457B8D8A5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E3958B-419E-E12B-6823-1F2E1FC43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9D9AD3-CC1E-086F-4E94-2B0F8A043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24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287B06-4371-8695-3E44-07715AEDB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66665D-CB9F-689C-6410-0061F5DCA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35759-601D-7A9E-6656-7A73A083F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5ED5C-961E-54FC-1CFF-855B5E340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EE365F-73C8-FCD1-8194-9DE67EDB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86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3D65A0-2C9F-3DBE-6CFD-504E9898A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4BCBBB-D967-842E-3DB3-FB29895C6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C80EE4-3D15-1CF8-A416-150379136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15A849-7899-CA27-EDFD-7D9F5AFE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5498C3-BE0D-23B5-0BC6-E811132D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70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BE2CE-D6A5-684C-F12D-78FB2534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66F686-491F-32EA-B175-40CE37F507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F2EC77-F2C9-668D-D8D6-3018F2A72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1E14AE-4797-A375-F817-428F1FBFA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5AD940-AD1F-BA77-2A82-14422B94F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05C58C-65B9-531C-D53C-2D1050AB6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50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EAD440-F784-3FEC-5AD3-060771694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015B0C-FAA4-3845-9BA8-6855C2D60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B082A1-DE88-329B-34E1-D0F63AB77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0257C87-C416-1665-F0FE-EC7590953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85B467-D710-DED5-E1B3-8973055B8A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F528C6A-3296-77FE-A42A-587F59A7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AA09669-6E7A-F0F7-4AB7-9E8B7ED5D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32B227D-5C8B-A384-57D1-4CFD5850D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62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14DBA4-9356-5B22-A39C-F79FD9F98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5F65A1E-80A2-4837-797E-93B07A9DD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735C0CE-6110-B226-44A1-C6DB19F7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DD52CAD-5A98-D513-9EC7-980968DDF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18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B026A9C-BE1C-BEF9-7AE4-2CC6475AE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529F3C-C178-60AF-F84E-7CD2CFBA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46A450-B967-E10C-72E3-49492E972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19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BDD086-1191-5B31-61D1-222B935B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8A8EFB-716F-FA9C-B617-123D0607B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D5119C-6CA4-5FF1-D9E2-1198526E1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430793-A99D-E905-499A-F699FCDC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3DBC89-F852-C13F-076E-FF2333A5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053AB2-4A1E-D765-131A-1FEDBEE2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93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F428FD-5D39-86F4-108B-F9924617D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74BEB27-7C82-EECB-0976-3845A0B8B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7E81A9-CB4F-FCBB-3FFD-120F408C5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BF560E-14C5-4C39-75A9-2321C22A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B1F162-2FE5-65D7-D41A-E8A7C33A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A25FCF-3E4A-7305-6738-4062B12C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63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68F20BB-CD35-B569-4187-16C485B9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4EA723-C41C-5724-68E6-15B214460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B94E6F-A14B-BED8-2288-85EFBE544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F63493-5886-D947-8D2E-CF6A87FA427F}" type="datetimeFigureOut"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86ABCA-075F-EDC6-EDA8-D9C7E1848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1CA99-F0DA-015A-19D2-DFF23DE57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74F3BC-DA9B-5D41-AD74-37542148D2D8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92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UD Digi Kyokasho NK-R" panose="02020400000000000000" pitchFamily="18" charset="-128"/>
          <a:ea typeface="UD Digi Kyokasho NK-R" panose="02020400000000000000" pitchFamily="18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UD Digi Kyokasho NK-R" panose="02020400000000000000" pitchFamily="18" charset="-128"/>
          <a:ea typeface="UD Digi Kyokasho NK-R" panose="02020400000000000000" pitchFamily="18" charset="-128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UD Digi Kyokasho NK-R" panose="02020400000000000000" pitchFamily="18" charset="-128"/>
          <a:ea typeface="UD Digi Kyokasho NK-R" panose="02020400000000000000" pitchFamily="18" charset="-128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UD Digi Kyokasho NK-R" panose="02020400000000000000" pitchFamily="18" charset="-128"/>
          <a:ea typeface="UD Digi Kyokasho NK-R" panose="02020400000000000000" pitchFamily="18" charset="-128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UD Digi Kyokasho NK-R" panose="02020400000000000000" pitchFamily="18" charset="-128"/>
          <a:ea typeface="UD Digi Kyokasho NK-R" panose="02020400000000000000" pitchFamily="18" charset="-128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UD Digi Kyokasho NK-R" panose="02020400000000000000" pitchFamily="18" charset="-128"/>
          <a:ea typeface="UD Digi Kyokasho NK-R" panose="02020400000000000000" pitchFamily="18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5.svg"/><Relationship Id="rId4" Type="http://schemas.openxmlformats.org/officeDocument/2006/relationships/image" Target="../media/image3.sv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12" Type="http://schemas.openxmlformats.org/officeDocument/2006/relationships/image" Target="../media/image23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11" Type="http://schemas.openxmlformats.org/officeDocument/2006/relationships/image" Target="../media/image22.png"/><Relationship Id="rId5" Type="http://schemas.openxmlformats.org/officeDocument/2006/relationships/image" Target="../media/image2.png"/><Relationship Id="rId10" Type="http://schemas.openxmlformats.org/officeDocument/2006/relationships/image" Target="../media/image19.svg"/><Relationship Id="rId4" Type="http://schemas.openxmlformats.org/officeDocument/2006/relationships/image" Target="../media/image5.svg"/><Relationship Id="rId9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sv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svg"/><Relationship Id="rId4" Type="http://schemas.openxmlformats.org/officeDocument/2006/relationships/image" Target="../media/image27.svg"/><Relationship Id="rId9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svg"/><Relationship Id="rId5" Type="http://schemas.openxmlformats.org/officeDocument/2006/relationships/image" Target="../media/image38.png"/><Relationship Id="rId4" Type="http://schemas.openxmlformats.org/officeDocument/2006/relationships/image" Target="../media/image37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5.svg"/><Relationship Id="rId4" Type="http://schemas.openxmlformats.org/officeDocument/2006/relationships/image" Target="../media/image3.sv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3ACD02-83AC-CC63-5EEA-AD29CE881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B4FCE1-AF34-5D4C-0FFF-D6046A182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287" y="1041400"/>
            <a:ext cx="10639425" cy="2387600"/>
          </a:xfrm>
        </p:spPr>
        <p:txBody>
          <a:bodyPr>
            <a:normAutofit/>
          </a:bodyPr>
          <a:lstStyle/>
          <a:p>
            <a:r>
              <a:rPr lang="ja-JP" altLang="en-US" sz="44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講義４</a:t>
            </a:r>
            <a:br>
              <a:rPr lang="en-US" altLang="ja-JP" sz="4400" dirty="0"/>
            </a:br>
            <a:r>
              <a:rPr lang="ja-JP" altLang="en-US" sz="3600" dirty="0"/>
              <a:t>エスノグラフィを作成する：データ分析、整理、共有</a:t>
            </a:r>
            <a:endParaRPr kumimoji="1" lang="ja-JP" altLang="en-US" sz="4400" dirty="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FCB6DD-87DA-08F5-E721-479C15292E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sz="2000" dirty="0"/>
              <a:t>エスノグラフィの研究データ管理入門：オープンサイエンス時代のなかで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F41F231-AEEB-F7B7-CAED-86CA9D977B56}"/>
              </a:ext>
            </a:extLst>
          </p:cNvPr>
          <p:cNvCxnSpPr/>
          <p:nvPr/>
        </p:nvCxnSpPr>
        <p:spPr>
          <a:xfrm>
            <a:off x="1238491" y="3429000"/>
            <a:ext cx="9606987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804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8362A-0065-61AB-A61A-637417B84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255B93-F939-99C0-76D5-AFE226C4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③エスノグラフィの執筆に使われるデータ</a:t>
            </a:r>
            <a:br>
              <a:rPr lang="en-US" altLang="ja-JP" dirty="0"/>
            </a:br>
            <a:r>
              <a:rPr lang="ja-JP" altLang="en-US" dirty="0"/>
              <a:t>１）引用－注釈ユニットの作成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57899BD-40C9-9B48-4F38-823A6AAD509A}"/>
              </a:ext>
            </a:extLst>
          </p:cNvPr>
          <p:cNvSpPr txBox="1"/>
          <p:nvPr/>
        </p:nvSpPr>
        <p:spPr>
          <a:xfrm>
            <a:off x="0" y="6644559"/>
            <a:ext cx="12192000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9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エマーソン </a:t>
            </a:r>
            <a:r>
              <a:rPr lang="es-ES" altLang="ja-JP" sz="9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R.</a:t>
            </a:r>
            <a:r>
              <a:rPr lang="ja-JP" altLang="en-US" sz="9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ほか</a:t>
            </a:r>
            <a:r>
              <a:rPr lang="es-ES" altLang="ja-JP" sz="9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1998</a:t>
            </a:r>
            <a:r>
              <a:rPr lang="en-US" altLang="ja-JP" sz="9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『</a:t>
            </a:r>
            <a:r>
              <a:rPr lang="es-ES" altLang="ja-JP" sz="9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lang="ja-JP" altLang="en-US" sz="9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方法としてのフィールドノート</a:t>
            </a:r>
            <a:r>
              <a:rPr lang="en-US" altLang="ja-JP" sz="900" dirty="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––––</a:t>
            </a:r>
            <a:r>
              <a:rPr lang="ja-JP" altLang="en-US" sz="90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現地取材から物語作成まで</a:t>
            </a:r>
            <a:r>
              <a:rPr lang="en-US" altLang="ja-JP" sz="900" dirty="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』</a:t>
            </a:r>
            <a:r>
              <a:rPr lang="en-US" altLang="ja-JP" sz="9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</a:t>
            </a:r>
            <a:r>
              <a:rPr lang="ja-JP" altLang="en-US" sz="9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新曜社</a:t>
            </a:r>
            <a:r>
              <a:rPr lang="en-US" altLang="ja-JP" sz="900" dirty="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, </a:t>
            </a:r>
            <a:r>
              <a:rPr lang="en-US" altLang="ja-JP" sz="900" dirty="0"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pp. 132, 150-1.</a:t>
            </a:r>
            <a:endParaRPr kumimoji="1" lang="ja-JP" altLang="en-US" sz="90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5ECEA3-A9A7-6E77-B8AE-44C5120532BD}"/>
              </a:ext>
            </a:extLst>
          </p:cNvPr>
          <p:cNvGrpSpPr/>
          <p:nvPr/>
        </p:nvGrpSpPr>
        <p:grpSpPr>
          <a:xfrm>
            <a:off x="916781" y="1927170"/>
            <a:ext cx="3260650" cy="3705560"/>
            <a:chOff x="8319753" y="995640"/>
            <a:chExt cx="3872247" cy="4400608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EA3F2337-3C2D-9F51-A76C-D30DACAD0AF2}"/>
                </a:ext>
              </a:extLst>
            </p:cNvPr>
            <p:cNvGrpSpPr/>
            <p:nvPr/>
          </p:nvGrpSpPr>
          <p:grpSpPr>
            <a:xfrm>
              <a:off x="8340144" y="3527098"/>
              <a:ext cx="3671525" cy="1482192"/>
              <a:chOff x="8466713" y="3877572"/>
              <a:chExt cx="3397580" cy="1371600"/>
            </a:xfrm>
            <a:solidFill>
              <a:schemeClr val="accent6">
                <a:lumMod val="40000"/>
                <a:lumOff val="60000"/>
              </a:schemeClr>
            </a:solidFill>
          </p:grpSpPr>
          <p:pic>
            <p:nvPicPr>
              <p:cNvPr id="9" name="グラフィックス 8" descr="アドレス帳 単色塗りつぶし">
                <a:extLst>
                  <a:ext uri="{FF2B5EF4-FFF2-40B4-BE49-F238E27FC236}">
                    <a16:creationId xmlns:a16="http://schemas.microsoft.com/office/drawing/2014/main" id="{E8DFB555-9F98-9265-7A6A-7A0AF83DE3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949893" y="4334772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0" name="グラフィックス 9" descr="付箋 単色塗りつぶし">
                <a:extLst>
                  <a:ext uri="{FF2B5EF4-FFF2-40B4-BE49-F238E27FC236}">
                    <a16:creationId xmlns:a16="http://schemas.microsoft.com/office/drawing/2014/main" id="{8BEAB373-9758-CB88-0C84-89F5DF069F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8466713" y="4221894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1" name="グラフィックス 10" descr="クリップボード 単色塗りつぶし">
                <a:extLst>
                  <a:ext uri="{FF2B5EF4-FFF2-40B4-BE49-F238E27FC236}">
                    <a16:creationId xmlns:a16="http://schemas.microsoft.com/office/drawing/2014/main" id="{225F5092-ED29-D976-1ADD-9CA74A2F49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9923930" y="3877572"/>
                <a:ext cx="914400" cy="914400"/>
              </a:xfrm>
              <a:prstGeom prst="rect">
                <a:avLst/>
              </a:prstGeom>
            </p:spPr>
          </p:pic>
          <p:cxnSp>
            <p:nvCxnSpPr>
              <p:cNvPr id="12" name="直線矢印コネクタ 11">
                <a:extLst>
                  <a:ext uri="{FF2B5EF4-FFF2-40B4-BE49-F238E27FC236}">
                    <a16:creationId xmlns:a16="http://schemas.microsoft.com/office/drawing/2014/main" id="{9476193B-917B-2669-5155-FB831E24C35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19735" y="4716510"/>
                <a:ext cx="772277" cy="37197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3" name="直線矢印コネクタ 12">
                <a:extLst>
                  <a:ext uri="{FF2B5EF4-FFF2-40B4-BE49-F238E27FC236}">
                    <a16:creationId xmlns:a16="http://schemas.microsoft.com/office/drawing/2014/main" id="{5D5F0881-DCA7-681E-6049-606A514463D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77278" y="3893552"/>
                <a:ext cx="846778" cy="518453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D15C90DB-44B2-438A-AA85-61C3A9CD2E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1654" y="5000554"/>
                <a:ext cx="1936978" cy="11976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5" name="直線矢印コネクタ 14">
                <a:extLst>
                  <a:ext uri="{FF2B5EF4-FFF2-40B4-BE49-F238E27FC236}">
                    <a16:creationId xmlns:a16="http://schemas.microsoft.com/office/drawing/2014/main" id="{063D094A-372E-BFB8-8DF5-154A71E7CC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38332" y="4152778"/>
                <a:ext cx="542817" cy="181994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6" name="直線矢印コネクタ 15">
                <a:extLst>
                  <a:ext uri="{FF2B5EF4-FFF2-40B4-BE49-F238E27FC236}">
                    <a16:creationId xmlns:a16="http://schemas.microsoft.com/office/drawing/2014/main" id="{B8CAD868-E63F-4A5A-EAF8-4FE26AABDD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50886" y="4449095"/>
                <a:ext cx="374888" cy="350867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pic>
          <p:nvPicPr>
            <p:cNvPr id="7" name="グラフィックス 6" descr="付箋 単色塗りつぶし">
              <a:extLst>
                <a:ext uri="{FF2B5EF4-FFF2-40B4-BE49-F238E27FC236}">
                  <a16:creationId xmlns:a16="http://schemas.microsoft.com/office/drawing/2014/main" id="{97C0D91D-E87E-9EFE-FBE7-26AB34A9177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068590" y="995640"/>
              <a:ext cx="2336364" cy="2336364"/>
            </a:xfrm>
            <a:prstGeom prst="rect">
              <a:avLst/>
            </a:prstGeom>
          </p:spPr>
        </p:pic>
        <p:sp>
          <p:nvSpPr>
            <p:cNvPr id="8" name="四角形: 対角を丸める 7">
              <a:extLst>
                <a:ext uri="{FF2B5EF4-FFF2-40B4-BE49-F238E27FC236}">
                  <a16:creationId xmlns:a16="http://schemas.microsoft.com/office/drawing/2014/main" id="{9AAFA737-4714-F990-CF40-DD57CA9BF2FD}"/>
                </a:ext>
              </a:extLst>
            </p:cNvPr>
            <p:cNvSpPr/>
            <p:nvPr/>
          </p:nvSpPr>
          <p:spPr>
            <a:xfrm>
              <a:off x="8319753" y="3245476"/>
              <a:ext cx="3872247" cy="2150772"/>
            </a:xfrm>
            <a:prstGeom prst="round2DiagRect">
              <a:avLst/>
            </a:prstGeom>
            <a:noFill/>
            <a:ln w="571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コンテンツ プレースホルダー 2">
            <a:extLst>
              <a:ext uri="{FF2B5EF4-FFF2-40B4-BE49-F238E27FC236}">
                <a16:creationId xmlns:a16="http://schemas.microsoft.com/office/drawing/2014/main" id="{2FF5130A-B93E-9169-B30D-0B4A10E6D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599" y="2106462"/>
            <a:ext cx="5165227" cy="4063247"/>
          </a:xfrm>
          <a:ln w="38100">
            <a:solidFill>
              <a:schemeClr val="accent6">
                <a:lumMod val="40000"/>
                <a:lumOff val="60000"/>
              </a:schemeClr>
            </a:solidFill>
            <a:prstDash val="dashDot"/>
          </a:ln>
        </p:spPr>
        <p:txBody>
          <a:bodyPr>
            <a:normAutofit/>
          </a:bodyPr>
          <a:lstStyle/>
          <a:p>
            <a:pPr marL="0" lvl="0" indent="0" algn="l">
              <a:buNone/>
            </a:pPr>
            <a:r>
              <a:rPr lang="en-US" altLang="ja-JP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en-US" sz="2400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氏はこのとき、筆者の目を見ながら真剣な表情で「あの土地は、</a:t>
            </a:r>
            <a:r>
              <a:rPr lang="ja-JP" altLang="en-US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～～～～なんだ</a:t>
            </a:r>
            <a:r>
              <a:rPr lang="ja-JP" altLang="en-US" sz="2400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」と語った</a:t>
            </a:r>
            <a:r>
              <a:rPr lang="ja-JP" altLang="en-US" sz="2400" kern="100" dirty="0">
                <a:effectLst/>
                <a:highlight>
                  <a:srgbClr val="FF977A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［◯年◯月◯日のフィールドノートより］</a:t>
            </a:r>
            <a:endParaRPr lang="en-US" altLang="ja-JP" sz="2400" kern="100" dirty="0">
              <a:effectLst/>
              <a:highlight>
                <a:srgbClr val="FF977A"/>
              </a:highlight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この発言は、この地の歴史や</a:t>
            </a:r>
            <a:r>
              <a:rPr lang="en-US" altLang="ja-JP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en-US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氏の生い立ちを踏まえると、こう考えられる。</a:t>
            </a:r>
            <a:r>
              <a:rPr lang="en-US" altLang="ja-JP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……</a:t>
            </a:r>
            <a:endParaRPr lang="ja-JP" altLang="ja-JP" sz="2400" kern="100" dirty="0"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922D1173-1246-63C1-5441-5BBEC2A9C1FE}"/>
              </a:ext>
            </a:extLst>
          </p:cNvPr>
          <p:cNvCxnSpPr>
            <a:cxnSpLocks/>
          </p:cNvCxnSpPr>
          <p:nvPr/>
        </p:nvCxnSpPr>
        <p:spPr>
          <a:xfrm flipV="1">
            <a:off x="3846289" y="4073341"/>
            <a:ext cx="1886857" cy="824789"/>
          </a:xfrm>
          <a:prstGeom prst="bentConnector3">
            <a:avLst/>
          </a:prstGeom>
          <a:ln w="57150">
            <a:solidFill>
              <a:schemeClr val="accent6">
                <a:lumMod val="40000"/>
                <a:lumOff val="6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右中かっこ 20">
            <a:extLst>
              <a:ext uri="{FF2B5EF4-FFF2-40B4-BE49-F238E27FC236}">
                <a16:creationId xmlns:a16="http://schemas.microsoft.com/office/drawing/2014/main" id="{5513A7A5-365C-FE4D-19F0-DA3B420201FE}"/>
              </a:ext>
            </a:extLst>
          </p:cNvPr>
          <p:cNvSpPr/>
          <p:nvPr/>
        </p:nvSpPr>
        <p:spPr>
          <a:xfrm>
            <a:off x="10669395" y="2322286"/>
            <a:ext cx="364716" cy="2049830"/>
          </a:xfrm>
          <a:prstGeom prst="rightBrace">
            <a:avLst/>
          </a:prstGeom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16BAD8D-7AA3-3562-F105-DBAACA58A75B}"/>
              </a:ext>
            </a:extLst>
          </p:cNvPr>
          <p:cNvSpPr txBox="1"/>
          <p:nvPr/>
        </p:nvSpPr>
        <p:spPr>
          <a:xfrm>
            <a:off x="11034111" y="3171764"/>
            <a:ext cx="653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highlight>
                  <a:srgbClr val="FF977A"/>
                </a:highlight>
              </a:rPr>
              <a:t>引用</a:t>
            </a: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2AF1A3C2-3E38-8A99-CF44-68203C0D1806}"/>
              </a:ext>
            </a:extLst>
          </p:cNvPr>
          <p:cNvSpPr/>
          <p:nvPr/>
        </p:nvSpPr>
        <p:spPr>
          <a:xfrm>
            <a:off x="10669395" y="4520059"/>
            <a:ext cx="364716" cy="1591939"/>
          </a:xfrm>
          <a:prstGeom prst="rightBrace">
            <a:avLst/>
          </a:prstGeom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8C18D0C-722F-80F9-B2F1-EFC3A328A166}"/>
              </a:ext>
            </a:extLst>
          </p:cNvPr>
          <p:cNvSpPr txBox="1"/>
          <p:nvPr/>
        </p:nvSpPr>
        <p:spPr>
          <a:xfrm>
            <a:off x="11034111" y="4901581"/>
            <a:ext cx="6531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highlight>
                  <a:srgbClr val="FF977A"/>
                </a:highlight>
              </a:rPr>
              <a:t>注釈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89D2AF5-B581-0CF0-286B-7BDCB4C27A28}"/>
              </a:ext>
            </a:extLst>
          </p:cNvPr>
          <p:cNvSpPr txBox="1"/>
          <p:nvPr/>
        </p:nvSpPr>
        <p:spPr>
          <a:xfrm>
            <a:off x="7554603" y="1587087"/>
            <a:ext cx="413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 dirty="0"/>
              <a:t>⬇️エスノグラフィの一部</a:t>
            </a:r>
          </a:p>
        </p:txBody>
      </p:sp>
    </p:spTree>
    <p:extLst>
      <p:ext uri="{BB962C8B-B14F-4D97-AF65-F5344CB8AC3E}">
        <p14:creationId xmlns:p14="http://schemas.microsoft.com/office/powerpoint/2010/main" val="248616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D82B3-200C-C0D6-0880-E6FC9CAD7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0074DF-CBAE-03E1-971A-72843D552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③エスノグラフィの執筆に使われるデータ</a:t>
            </a:r>
            <a:br>
              <a:rPr lang="en-US" altLang="ja-JP" dirty="0"/>
            </a:br>
            <a:r>
              <a:rPr lang="ja-JP" altLang="en-US" dirty="0"/>
              <a:t>２）文献データ、他の調査データ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FC1EA3-F497-E71F-3E3B-80B861F65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690688"/>
            <a:ext cx="9645503" cy="5020077"/>
          </a:xfrm>
        </p:spPr>
        <p:txBody>
          <a:bodyPr>
            <a:noAutofit/>
          </a:bodyPr>
          <a:lstStyle/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文献管理データベースを活用し、文献データを管理する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 </a:t>
            </a: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文献の</a:t>
            </a:r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データ、書誌情報などのメタデータ、文献についての</a:t>
            </a:r>
            <a:b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</a:b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メモやタグなど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紙の文献を</a:t>
            </a:r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化する際は、検索性を高める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lvl="1"/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化する際は</a:t>
            </a:r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OCR</a:t>
            </a: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でスキャンする。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lvl="1"/>
            <a:r>
              <a:rPr lang="ja-JP" altLang="ja-JP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元の文献</a:t>
            </a:r>
            <a:r>
              <a:rPr lang="en-US" altLang="ja-JP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ja-JP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データの命名は識別可能な仕方で保存</a:t>
            </a:r>
            <a:r>
              <a:rPr lang="ja-JP" altLang="en-US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する。</a:t>
            </a:r>
            <a:br>
              <a:rPr lang="en-US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</a:br>
            <a:r>
              <a:rPr lang="en-US" altLang="ja-JP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</a:t>
            </a:r>
            <a:r>
              <a:rPr lang="ja-JP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「著者</a:t>
            </a:r>
            <a:r>
              <a:rPr lang="en-US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_</a:t>
            </a:r>
            <a:r>
              <a:rPr lang="ja-JP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刊行年</a:t>
            </a:r>
            <a:r>
              <a:rPr lang="en-US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_</a:t>
            </a:r>
            <a:r>
              <a:rPr lang="ja-JP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タイトルの要約、キーワードや中身の情報」など</a:t>
            </a:r>
            <a:endParaRPr lang="en-US" altLang="ja-JP" kern="100" dirty="0">
              <a:solidFill>
                <a:srgbClr val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lvl="1"/>
            <a:r>
              <a:rPr lang="ja-JP" altLang="en-US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文献管理データベースでそのディレクトリを読み込むよう設定。</a:t>
            </a:r>
            <a:endParaRPr lang="en-US" altLang="ja-JP" kern="100" dirty="0">
              <a:solidFill>
                <a:srgbClr val="000000"/>
              </a:solidFill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5" name="グラフィックス 4" descr="タイプライター 枠線">
            <a:extLst>
              <a:ext uri="{FF2B5EF4-FFF2-40B4-BE49-F238E27FC236}">
                <a16:creationId xmlns:a16="http://schemas.microsoft.com/office/drawing/2014/main" id="{75FFAF27-58EC-385C-5AA4-2662A1CC43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66437" y="5381442"/>
            <a:ext cx="1203227" cy="1203227"/>
          </a:xfrm>
          <a:prstGeom prst="rect">
            <a:avLst/>
          </a:prstGeom>
        </p:spPr>
      </p:pic>
      <p:pic>
        <p:nvPicPr>
          <p:cNvPr id="7" name="グラフィックス 6" descr="本 単色塗りつぶし">
            <a:extLst>
              <a:ext uri="{FF2B5EF4-FFF2-40B4-BE49-F238E27FC236}">
                <a16:creationId xmlns:a16="http://schemas.microsoft.com/office/drawing/2014/main" id="{E3A727DB-5239-F687-9680-07A84BDA00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66436" y="1525787"/>
            <a:ext cx="1203227" cy="1203227"/>
          </a:xfrm>
          <a:prstGeom prst="rect">
            <a:avLst/>
          </a:prstGeom>
        </p:spPr>
      </p:pic>
      <p:pic>
        <p:nvPicPr>
          <p:cNvPr id="9" name="グラフィックス 8" descr="ノート PC 枠線">
            <a:extLst>
              <a:ext uri="{FF2B5EF4-FFF2-40B4-BE49-F238E27FC236}">
                <a16:creationId xmlns:a16="http://schemas.microsoft.com/office/drawing/2014/main" id="{AFD7789D-82DB-3519-A95E-714A5C9153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73626" y="3224531"/>
            <a:ext cx="1588850" cy="1588850"/>
          </a:xfrm>
          <a:prstGeom prst="rect">
            <a:avLst/>
          </a:prstGeom>
        </p:spPr>
      </p:pic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30CBEA73-D241-9DC6-EE10-0017001D70CE}"/>
              </a:ext>
            </a:extLst>
          </p:cNvPr>
          <p:cNvCxnSpPr>
            <a:cxnSpLocks/>
          </p:cNvCxnSpPr>
          <p:nvPr/>
        </p:nvCxnSpPr>
        <p:spPr>
          <a:xfrm>
            <a:off x="10983097" y="2855110"/>
            <a:ext cx="0" cy="562232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2B5322D3-30C4-F612-6A40-F2D3EABAF58E}"/>
              </a:ext>
            </a:extLst>
          </p:cNvPr>
          <p:cNvCxnSpPr>
            <a:cxnSpLocks/>
          </p:cNvCxnSpPr>
          <p:nvPr/>
        </p:nvCxnSpPr>
        <p:spPr>
          <a:xfrm flipV="1">
            <a:off x="10983097" y="4703730"/>
            <a:ext cx="0" cy="661289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453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D9B15-B4A9-95F8-61C3-3131B29C5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582E05-2B8B-AD93-ADF2-2E4E229CF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質的データ分析ソフトと研究データ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4B6336-713E-069A-91CC-A9D0F0F81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07813"/>
            <a:ext cx="11203983" cy="4885141"/>
          </a:xfrm>
        </p:spPr>
        <p:txBody>
          <a:bodyPr>
            <a:normAutofit/>
          </a:bodyPr>
          <a:lstStyle/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こうした大量の研究データを管理するためのツールとして、質的データ分析ソフトがある。　</a:t>
            </a:r>
            <a:r>
              <a:rPr lang="es-ES" altLang="ja-JP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 MAX QDA</a:t>
            </a:r>
            <a:r>
              <a:rPr lang="ja-JP" altLang="en-US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s-ES" altLang="ja-JP" kern="1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s-ES" altLang="ja-JP" kern="100" dirty="0">
                <a:solidFill>
                  <a:srgbClr val="00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NVivo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研究データの整理、コーディング作業やカテゴリ分けなどが簡便。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4" name="グラフィックス 3" descr="クリップボード 単色塗りつぶし">
            <a:extLst>
              <a:ext uri="{FF2B5EF4-FFF2-40B4-BE49-F238E27FC236}">
                <a16:creationId xmlns:a16="http://schemas.microsoft.com/office/drawing/2014/main" id="{52E8C9FC-C71B-BA06-88AF-2D012DDB55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51554" y="1704539"/>
            <a:ext cx="1451289" cy="1451291"/>
          </a:xfrm>
          <a:prstGeom prst="rect">
            <a:avLst/>
          </a:prstGeom>
        </p:spPr>
      </p:pic>
      <p:pic>
        <p:nvPicPr>
          <p:cNvPr id="5" name="グラフィックス 4" descr="アドレス帳 単色塗りつぶし">
            <a:extLst>
              <a:ext uri="{FF2B5EF4-FFF2-40B4-BE49-F238E27FC236}">
                <a16:creationId xmlns:a16="http://schemas.microsoft.com/office/drawing/2014/main" id="{EB09048D-AF46-AF1A-58CE-013D813C78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4168" y="1781750"/>
            <a:ext cx="1451288" cy="1451290"/>
          </a:xfrm>
          <a:prstGeom prst="rect">
            <a:avLst/>
          </a:prstGeom>
        </p:spPr>
      </p:pic>
      <p:pic>
        <p:nvPicPr>
          <p:cNvPr id="6" name="グラフィックス 5" descr="付箋 単色塗りつぶし">
            <a:extLst>
              <a:ext uri="{FF2B5EF4-FFF2-40B4-BE49-F238E27FC236}">
                <a16:creationId xmlns:a16="http://schemas.microsoft.com/office/drawing/2014/main" id="{E3EBA7C0-BF8A-0685-786B-58261F1DAE9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65430" y="1704538"/>
            <a:ext cx="1451291" cy="1451291"/>
          </a:xfrm>
          <a:prstGeom prst="rect">
            <a:avLst/>
          </a:prstGeom>
        </p:spPr>
      </p:pic>
      <p:pic>
        <p:nvPicPr>
          <p:cNvPr id="7" name="グラフィックス 6" descr="階層 単色塗りつぶし">
            <a:extLst>
              <a:ext uri="{FF2B5EF4-FFF2-40B4-BE49-F238E27FC236}">
                <a16:creationId xmlns:a16="http://schemas.microsoft.com/office/drawing/2014/main" id="{549D8D3A-6584-0096-93BB-986860F4A1F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256401" y="1728852"/>
            <a:ext cx="1451291" cy="1451291"/>
          </a:xfrm>
          <a:prstGeom prst="rect">
            <a:avLst/>
          </a:prstGeom>
        </p:spPr>
      </p:pic>
      <p:pic>
        <p:nvPicPr>
          <p:cNvPr id="8" name="グラフィックス 7" descr="本 単色塗りつぶし">
            <a:extLst>
              <a:ext uri="{FF2B5EF4-FFF2-40B4-BE49-F238E27FC236}">
                <a16:creationId xmlns:a16="http://schemas.microsoft.com/office/drawing/2014/main" id="{E5441D23-854E-0A87-F918-002A73A7F59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447372" y="1804718"/>
            <a:ext cx="1451288" cy="1451288"/>
          </a:xfrm>
          <a:prstGeom prst="rect">
            <a:avLst/>
          </a:prstGeom>
        </p:spPr>
      </p:pic>
      <p:sp>
        <p:nvSpPr>
          <p:cNvPr id="9" name="左中かっこ 8">
            <a:extLst>
              <a:ext uri="{FF2B5EF4-FFF2-40B4-BE49-F238E27FC236}">
                <a16:creationId xmlns:a16="http://schemas.microsoft.com/office/drawing/2014/main" id="{724FD5C7-E4CB-12AB-46E5-E8C87E6CF783}"/>
              </a:ext>
            </a:extLst>
          </p:cNvPr>
          <p:cNvSpPr/>
          <p:nvPr/>
        </p:nvSpPr>
        <p:spPr>
          <a:xfrm rot="16200000">
            <a:off x="5684209" y="-1808525"/>
            <a:ext cx="864132" cy="1047505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997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127FD-530A-EEC6-6FA5-D6B80FCF8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ECE3FF-1CC6-096A-5AA9-EB572FB6F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2629"/>
            <a:ext cx="7712676" cy="4885141"/>
          </a:xfrm>
        </p:spPr>
        <p:txBody>
          <a:bodyPr>
            <a:normAutofit lnSpcReduction="10000"/>
          </a:bodyPr>
          <a:lstStyle/>
          <a:p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研究データの限定的な共有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lvl="1"/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</a:t>
            </a:r>
            <a:r>
              <a:rPr lang="en-US" altLang="ja-JP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〜</a:t>
            </a: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引用−注釈ユニットの一部を教員やゼミ生と共有、分析セッション、それらを踏まえた論文作成に向けたバージョン更新</a:t>
            </a:r>
            <a:endParaRPr lang="en-US" altLang="ja-JP" sz="2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研究データ管理基盤を活用し、共有、管理、連絡、記録を効率的に行う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lvl="1"/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 </a:t>
            </a:r>
            <a:r>
              <a:rPr lang="en-US" altLang="ja-JP" kern="100" dirty="0" err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GakuNin</a:t>
            </a:r>
            <a: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RDM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A6F9B4B-FA7F-75AC-72B1-E5F643DA04E0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b="1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j-cs"/>
              </a:defRPr>
            </a:lvl1pPr>
          </a:lstStyle>
          <a:p>
            <a:r>
              <a:rPr lang="ja-JP" altLang="en-US" dirty="0"/>
              <a:t>研究データ管理基盤の活用</a:t>
            </a:r>
          </a:p>
        </p:txBody>
      </p:sp>
      <p:pic>
        <p:nvPicPr>
          <p:cNvPr id="7" name="グラフィックス 6" descr="チャット 単色塗りつぶし">
            <a:extLst>
              <a:ext uri="{FF2B5EF4-FFF2-40B4-BE49-F238E27FC236}">
                <a16:creationId xmlns:a16="http://schemas.microsoft.com/office/drawing/2014/main" id="{743193B8-FE8B-BA4C-8FA1-813938C5E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25499" y="5241195"/>
            <a:ext cx="1147492" cy="1147492"/>
          </a:xfrm>
          <a:prstGeom prst="rect">
            <a:avLst/>
          </a:prstGeom>
        </p:spPr>
      </p:pic>
      <p:pic>
        <p:nvPicPr>
          <p:cNvPr id="13" name="グラフィックス 12" descr="インターネット 単色塗りつぶし">
            <a:extLst>
              <a:ext uri="{FF2B5EF4-FFF2-40B4-BE49-F238E27FC236}">
                <a16:creationId xmlns:a16="http://schemas.microsoft.com/office/drawing/2014/main" id="{3AD8C95D-D88B-F64B-8307-3C214D1625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16141" y="3100895"/>
            <a:ext cx="1499286" cy="1499286"/>
          </a:xfrm>
          <a:prstGeom prst="rect">
            <a:avLst/>
          </a:prstGeom>
        </p:spPr>
      </p:pic>
      <p:pic>
        <p:nvPicPr>
          <p:cNvPr id="15" name="グラフィックス 14" descr="ユーザー 枠線">
            <a:extLst>
              <a:ext uri="{FF2B5EF4-FFF2-40B4-BE49-F238E27FC236}">
                <a16:creationId xmlns:a16="http://schemas.microsoft.com/office/drawing/2014/main" id="{86A835CF-707B-C74E-F1D3-E2B528E810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679828" y="3288233"/>
            <a:ext cx="1220458" cy="1011918"/>
          </a:xfrm>
          <a:prstGeom prst="rect">
            <a:avLst/>
          </a:prstGeom>
        </p:spPr>
      </p:pic>
      <p:pic>
        <p:nvPicPr>
          <p:cNvPr id="17" name="グラフィックス 16" descr="ユーザー 単色塗りつぶし">
            <a:extLst>
              <a:ext uri="{FF2B5EF4-FFF2-40B4-BE49-F238E27FC236}">
                <a16:creationId xmlns:a16="http://schemas.microsoft.com/office/drawing/2014/main" id="{DAA54B2F-94E3-955B-E826-C0CBAEF5E2E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93032" y="5152160"/>
            <a:ext cx="1325563" cy="1325563"/>
          </a:xfrm>
          <a:prstGeom prst="rect">
            <a:avLst/>
          </a:prstGeom>
        </p:spPr>
      </p:pic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A08135E3-98C3-3B16-C2C6-9D530F71E67D}"/>
              </a:ext>
            </a:extLst>
          </p:cNvPr>
          <p:cNvCxnSpPr/>
          <p:nvPr/>
        </p:nvCxnSpPr>
        <p:spPr>
          <a:xfrm>
            <a:off x="9911691" y="3899216"/>
            <a:ext cx="900471" cy="0"/>
          </a:xfrm>
          <a:prstGeom prst="straightConnector1">
            <a:avLst/>
          </a:prstGeom>
          <a:ln w="1905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F2EA51D8-842E-D922-E465-27C3D0EE0330}"/>
              </a:ext>
            </a:extLst>
          </p:cNvPr>
          <p:cNvCxnSpPr>
            <a:cxnSpLocks/>
          </p:cNvCxnSpPr>
          <p:nvPr/>
        </p:nvCxnSpPr>
        <p:spPr>
          <a:xfrm>
            <a:off x="9118835" y="4502246"/>
            <a:ext cx="146949" cy="710289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FEBA4308-1D23-350D-7E13-93FF65301731}"/>
              </a:ext>
            </a:extLst>
          </p:cNvPr>
          <p:cNvCxnSpPr>
            <a:cxnSpLocks/>
          </p:cNvCxnSpPr>
          <p:nvPr/>
        </p:nvCxnSpPr>
        <p:spPr>
          <a:xfrm flipV="1">
            <a:off x="11258742" y="4508550"/>
            <a:ext cx="0" cy="775772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グラフィックス 31" descr="ドキュメント 単色塗りつぶし">
            <a:extLst>
              <a:ext uri="{FF2B5EF4-FFF2-40B4-BE49-F238E27FC236}">
                <a16:creationId xmlns:a16="http://schemas.microsoft.com/office/drawing/2014/main" id="{8EA58177-F4D8-E2D9-DA8A-3D42373BEDF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611042" y="1758726"/>
            <a:ext cx="914400" cy="914400"/>
          </a:xfrm>
          <a:prstGeom prst="rect">
            <a:avLst/>
          </a:prstGeom>
        </p:spPr>
      </p:pic>
      <p:pic>
        <p:nvPicPr>
          <p:cNvPr id="33" name="グラフィックス 32" descr="ドキュメント 単色塗りつぶし">
            <a:extLst>
              <a:ext uri="{FF2B5EF4-FFF2-40B4-BE49-F238E27FC236}">
                <a16:creationId xmlns:a16="http://schemas.microsoft.com/office/drawing/2014/main" id="{85A2FDB7-AF7C-B970-6B47-D04CCCA1B0C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930957" y="1938183"/>
            <a:ext cx="914400" cy="914400"/>
          </a:xfrm>
          <a:prstGeom prst="rect">
            <a:avLst/>
          </a:prstGeom>
        </p:spPr>
      </p:pic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C93AAAE2-C32B-A383-4C0E-4CFF95EEF0D6}"/>
              </a:ext>
            </a:extLst>
          </p:cNvPr>
          <p:cNvCxnSpPr>
            <a:cxnSpLocks/>
          </p:cNvCxnSpPr>
          <p:nvPr/>
        </p:nvCxnSpPr>
        <p:spPr>
          <a:xfrm flipV="1">
            <a:off x="9159179" y="2696403"/>
            <a:ext cx="617838" cy="581682"/>
          </a:xfrm>
          <a:prstGeom prst="straightConnector1">
            <a:avLst/>
          </a:prstGeom>
          <a:ln w="1905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7E9C2E5E-0AC1-F73A-C911-69891EBA5A59}"/>
              </a:ext>
            </a:extLst>
          </p:cNvPr>
          <p:cNvCxnSpPr>
            <a:cxnSpLocks/>
          </p:cNvCxnSpPr>
          <p:nvPr/>
        </p:nvCxnSpPr>
        <p:spPr>
          <a:xfrm>
            <a:off x="10808595" y="2668850"/>
            <a:ext cx="581299" cy="622474"/>
          </a:xfrm>
          <a:prstGeom prst="straightConnector1">
            <a:avLst/>
          </a:prstGeom>
          <a:ln w="1905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152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A4EF9-61BD-6975-6348-786470149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A9998-A68D-72EA-B0E8-C08F0BD5D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研究データの共有と公開・利活用の可能性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33F9A7-9D7A-9263-AFCD-775165807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17158"/>
            <a:ext cx="10515600" cy="1781176"/>
          </a:xfrm>
        </p:spPr>
        <p:txBody>
          <a:bodyPr>
            <a:normAutofit/>
          </a:bodyPr>
          <a:lstStyle/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研究データを授業、異分野、実務分野と協働で用いる。</a:t>
            </a:r>
            <a:b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</a:br>
            <a:r>
              <a:rPr lang="en-US" altLang="ja-JP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 </a:t>
            </a:r>
            <a:r>
              <a:rPr lang="ja-JP" altLang="en-US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病院や医療の現場、実験室</a:t>
            </a:r>
            <a:endParaRPr lang="en-US" altLang="ja-JP" sz="2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0575247E-2576-2789-59EA-6E6B5346E404}"/>
              </a:ext>
            </a:extLst>
          </p:cNvPr>
          <p:cNvSpPr txBox="1">
            <a:spLocks/>
          </p:cNvSpPr>
          <p:nvPr/>
        </p:nvSpPr>
        <p:spPr>
          <a:xfrm>
            <a:off x="838197" y="3252366"/>
            <a:ext cx="6718099" cy="1781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ワークショップで再利用する。</a:t>
            </a:r>
            <a:br>
              <a:rPr lang="en-US" altLang="ja-JP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</a:br>
            <a:r>
              <a:rPr lang="en-US" altLang="ja-JP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e.g. </a:t>
            </a:r>
            <a:r>
              <a:rPr lang="ja-JP" altLang="en-US" sz="2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映像ワークショップ</a:t>
            </a:r>
            <a:endParaRPr lang="en-US" altLang="ja-JP" sz="2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6EC0628E-252B-5A2C-C1BC-6771D053402C}"/>
              </a:ext>
            </a:extLst>
          </p:cNvPr>
          <p:cNvSpPr txBox="1">
            <a:spLocks/>
          </p:cNvSpPr>
          <p:nvPr/>
        </p:nvSpPr>
        <p:spPr>
          <a:xfrm>
            <a:off x="838197" y="4814044"/>
            <a:ext cx="6718099" cy="1781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ポータルサイトを作成する。</a:t>
            </a:r>
            <a:endParaRPr lang="en-US" altLang="ja-JP" sz="2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1" name="グラフィックス 10" descr="会議 枠線">
            <a:extLst>
              <a:ext uri="{FF2B5EF4-FFF2-40B4-BE49-F238E27FC236}">
                <a16:creationId xmlns:a16="http://schemas.microsoft.com/office/drawing/2014/main" id="{C4E09CAE-ABB1-C3B7-A831-BD3093AF0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34248" y="3189058"/>
            <a:ext cx="1598749" cy="1598749"/>
          </a:xfrm>
          <a:prstGeom prst="rect">
            <a:avLst/>
          </a:prstGeom>
        </p:spPr>
      </p:pic>
      <p:pic>
        <p:nvPicPr>
          <p:cNvPr id="13" name="グラフィックス 12" descr="握手 枠線">
            <a:extLst>
              <a:ext uri="{FF2B5EF4-FFF2-40B4-BE49-F238E27FC236}">
                <a16:creationId xmlns:a16="http://schemas.microsoft.com/office/drawing/2014/main" id="{0577FD22-B32E-8BFC-923F-E7ED2912BC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32998" y="1568277"/>
            <a:ext cx="1920801" cy="1920801"/>
          </a:xfrm>
          <a:prstGeom prst="rect">
            <a:avLst/>
          </a:prstGeom>
        </p:spPr>
      </p:pic>
      <p:pic>
        <p:nvPicPr>
          <p:cNvPr id="15" name="グラフィックス 14" descr="インターネット 枠線">
            <a:extLst>
              <a:ext uri="{FF2B5EF4-FFF2-40B4-BE49-F238E27FC236}">
                <a16:creationId xmlns:a16="http://schemas.microsoft.com/office/drawing/2014/main" id="{4DC63180-7973-FFEA-5B71-CE12D3D459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13994" y="4682065"/>
            <a:ext cx="1671601" cy="1671601"/>
          </a:xfrm>
          <a:prstGeom prst="rect">
            <a:avLst/>
          </a:prstGeom>
        </p:spPr>
      </p:pic>
      <p:sp>
        <p:nvSpPr>
          <p:cNvPr id="17" name="コンテンツ プレースホルダー 2">
            <a:extLst>
              <a:ext uri="{FF2B5EF4-FFF2-40B4-BE49-F238E27FC236}">
                <a16:creationId xmlns:a16="http://schemas.microsoft.com/office/drawing/2014/main" id="{AF04083C-BAFE-8582-04C7-D23CCB91627E}"/>
              </a:ext>
            </a:extLst>
          </p:cNvPr>
          <p:cNvSpPr txBox="1">
            <a:spLocks/>
          </p:cNvSpPr>
          <p:nvPr/>
        </p:nvSpPr>
        <p:spPr>
          <a:xfrm>
            <a:off x="838197" y="5704632"/>
            <a:ext cx="6718099" cy="1781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➡︎講義５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975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C6B14B-BE7A-EE24-B461-2718D8D4B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参照資料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5B288D-5A38-5DFC-EF08-61642F2E3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エマーソン </a:t>
            </a:r>
            <a:r>
              <a:rPr lang="es-ES" altLang="ja-JP" sz="28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R., R. </a:t>
            </a:r>
            <a:r>
              <a:rPr lang="ja-JP" altLang="en-US" sz="28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フレッツ</a:t>
            </a:r>
            <a:r>
              <a:rPr lang="en-US" altLang="ja-JP" dirty="0">
                <a:solidFill>
                  <a:srgbClr val="333333"/>
                </a:solidFill>
              </a:rPr>
              <a:t> &amp; L. </a:t>
            </a:r>
            <a:r>
              <a:rPr lang="ja-JP" altLang="en-US">
                <a:solidFill>
                  <a:srgbClr val="333333"/>
                </a:solidFill>
              </a:rPr>
              <a:t>ショウ</a:t>
            </a:r>
            <a:r>
              <a:rPr lang="es-ES" altLang="ja-JP" sz="28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 1998</a:t>
            </a:r>
            <a:r>
              <a:rPr lang="en-US" altLang="ja-JP" sz="2800" b="0" i="0" u="none" strike="noStrike" dirty="0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『</a:t>
            </a:r>
            <a:r>
              <a:rPr lang="ja-JP" altLang="en-US" sz="28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方法としてのフィールドノート</a:t>
            </a:r>
            <a:r>
              <a:rPr lang="en-US" altLang="ja-JP" sz="2800" dirty="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––––</a:t>
            </a:r>
            <a:r>
              <a:rPr lang="ja-JP" altLang="en-US" sz="280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現地取材から物語作成まで</a:t>
            </a:r>
            <a:r>
              <a:rPr lang="en-US" altLang="ja-JP" sz="2800" dirty="0">
                <a:solidFill>
                  <a:srgbClr val="333333"/>
                </a:solidFill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』</a:t>
            </a:r>
            <a:r>
              <a:rPr lang="ja-JP" altLang="en-US">
                <a:solidFill>
                  <a:srgbClr val="333333"/>
                </a:solidFill>
              </a:rPr>
              <a:t>佐藤郁哉・好井裕明・山田富秋訳　</a:t>
            </a:r>
            <a:r>
              <a:rPr lang="ja-JP" altLang="en-US" sz="2800" b="0" i="0" u="none" strike="noStrike">
                <a:solidFill>
                  <a:srgbClr val="333333"/>
                </a:solidFill>
                <a:effectLst/>
                <a:latin typeface="UD Digi Kyokasho NK-R" panose="02020400000000000000" pitchFamily="18" charset="-128"/>
                <a:ea typeface="UD Digi Kyokasho NK-R" panose="02020400000000000000" pitchFamily="18" charset="-128"/>
              </a:rPr>
              <a:t>新曜社</a:t>
            </a:r>
            <a:r>
              <a:rPr lang="en-US" altLang="ja-JP" b="0" i="0" u="none" strike="noStrike" dirty="0">
                <a:solidFill>
                  <a:srgbClr val="333333"/>
                </a:solidFill>
                <a:effectLst/>
              </a:rPr>
              <a:t>.</a:t>
            </a:r>
            <a:endParaRPr kumimoji="1" lang="ja-JP" altLang="en-US" sz="2800">
              <a:latin typeface="UD Digi Kyokasho NK-R" panose="02020400000000000000" pitchFamily="18" charset="-128"/>
              <a:ea typeface="UD Digi Kyokasho NK-R" panose="02020400000000000000" pitchFamily="18" charset="-128"/>
            </a:endParaRPr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1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ドーナツ 6">
            <a:extLst>
              <a:ext uri="{FF2B5EF4-FFF2-40B4-BE49-F238E27FC236}">
                <a16:creationId xmlns:a16="http://schemas.microsoft.com/office/drawing/2014/main" id="{5132101A-C38C-6662-C223-8E6D9B2135E3}"/>
              </a:ext>
            </a:extLst>
          </p:cNvPr>
          <p:cNvSpPr/>
          <p:nvPr/>
        </p:nvSpPr>
        <p:spPr>
          <a:xfrm>
            <a:off x="7913427" y="4377895"/>
            <a:ext cx="840140" cy="832264"/>
          </a:xfrm>
          <a:prstGeom prst="don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ドーナツ 5">
            <a:extLst>
              <a:ext uri="{FF2B5EF4-FFF2-40B4-BE49-F238E27FC236}">
                <a16:creationId xmlns:a16="http://schemas.microsoft.com/office/drawing/2014/main" id="{B1C5FDB7-F3AA-AFFC-0A89-6DC453985D2C}"/>
              </a:ext>
            </a:extLst>
          </p:cNvPr>
          <p:cNvSpPr/>
          <p:nvPr/>
        </p:nvSpPr>
        <p:spPr>
          <a:xfrm>
            <a:off x="9467396" y="3623152"/>
            <a:ext cx="840140" cy="832264"/>
          </a:xfrm>
          <a:prstGeom prst="don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AC11096-AB33-F071-1497-8ABB8775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5529" cy="1325563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エスノグラフィを作成するなかでの</a:t>
            </a:r>
            <a:r>
              <a:rPr kumimoji="1" lang="ja-JP" altLang="en-US" sz="3600" dirty="0"/>
              <a:t>研究データ管理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24093A-5144-D219-6D40-8A0E9E093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150428" cy="46308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フィールドワーク後、エスノグラフィを作成</a:t>
            </a:r>
            <a:r>
              <a:rPr lang="ja-JP" altLang="en-US"/>
              <a:t>する（講義</a:t>
            </a:r>
            <a:r>
              <a:rPr lang="en-US" altLang="ja-JP" dirty="0"/>
              <a:t>1</a:t>
            </a:r>
            <a:r>
              <a:rPr lang="ja-JP" altLang="en-US" dirty="0"/>
              <a:t>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⇒様々な研究データに囲まれ、それを取り扱う実践的</a:t>
            </a:r>
            <a:r>
              <a:rPr lang="ja-JP" altLang="en-US"/>
              <a:t>な段階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☆多種多様な研究データ間のリンクを作り出して初めて、文化</a:t>
            </a:r>
            <a:r>
              <a:rPr lang="ja-JP" altLang="en-US"/>
              <a:t>の翻訳＝エスノグラフィが完成する。</a:t>
            </a:r>
            <a:endParaRPr lang="en-US" altLang="ja-JP" dirty="0"/>
          </a:p>
        </p:txBody>
      </p:sp>
      <p:pic>
        <p:nvPicPr>
          <p:cNvPr id="5" name="図 4" descr="図形&#10;&#10;中程度の精度で自動的に生成された説明">
            <a:extLst>
              <a:ext uri="{FF2B5EF4-FFF2-40B4-BE49-F238E27FC236}">
                <a16:creationId xmlns:a16="http://schemas.microsoft.com/office/drawing/2014/main" id="{28105A36-1769-F4D6-9EF1-3B00883D0CA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5560" t="-5055" r="-1586" b="-719"/>
          <a:stretch/>
        </p:blipFill>
        <p:spPr>
          <a:xfrm>
            <a:off x="7141541" y="1319781"/>
            <a:ext cx="4424130" cy="368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29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F3F61-40B4-CA7F-77A8-A13A11E8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研究データの種類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6A79D3-9AB8-A478-0CC6-44FA29D0D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/>
              <a:t>①フィールドで収集・取得・作成したデータ（講義３）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②分析段階で新たに生み出されるデータ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③エスノグラフィの執筆に使われるデータ</a:t>
            </a:r>
            <a:endParaRPr lang="en-US" altLang="ja-JP" sz="3600" dirty="0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EE4C2B7-8848-1D7E-8428-7E68F60127E1}"/>
              </a:ext>
            </a:extLst>
          </p:cNvPr>
          <p:cNvCxnSpPr/>
          <p:nvPr/>
        </p:nvCxnSpPr>
        <p:spPr>
          <a:xfrm>
            <a:off x="801253" y="1449728"/>
            <a:ext cx="9606987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70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C8EA8-8089-BEAF-9752-41AF949B7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E28882-57B6-3712-2197-E52F17363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②分析段階で新たに生み出されるデータ</a:t>
            </a:r>
            <a:br>
              <a:rPr lang="en-US" altLang="ja-JP" dirty="0"/>
            </a:br>
            <a:r>
              <a:rPr lang="ja-JP" altLang="en-US" dirty="0"/>
              <a:t>１）コーディング用のフィルドノーツ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FBD462-85BA-6F10-6905-2B46376A2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lvl="0" indent="0" algn="l">
              <a:buNone/>
            </a:pP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コーデイング用のフィルドノーツ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〉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コード表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〉</a:t>
            </a:r>
          </a:p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清書版フィールドノーツのコピーを作成し、コーディング用のデータ（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Word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PDF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）を用意する（</a:t>
            </a:r>
            <a:r>
              <a:rPr lang="ja-JP" altLang="en-US" sz="3200" kern="1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講義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</a:t>
            </a:r>
            <a:r>
              <a:rPr lang="ja-JP" altLang="en-US" sz="3200" kern="10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）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コーディング作業では「書かれた順序」で読み込み「初期の頃の理解と後になってからの理解とのあいだの対比」に着目する</a:t>
            </a:r>
            <a:endParaRPr lang="en-US" altLang="ja-JP" sz="3200" kern="100" dirty="0"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オリジナルデータを日付やトピックでソートして管理しておくことが重要</a:t>
            </a:r>
            <a:endParaRPr lang="ja-JP" altLang="ja-JP" sz="3200" kern="100" dirty="0"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235F817-B3AD-C383-69ED-2F91B390E248}"/>
              </a:ext>
            </a:extLst>
          </p:cNvPr>
          <p:cNvCxnSpPr/>
          <p:nvPr/>
        </p:nvCxnSpPr>
        <p:spPr>
          <a:xfrm>
            <a:off x="912424" y="1690688"/>
            <a:ext cx="9606987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402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F3F61-40B4-CA7F-77A8-A13A11E8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②分析段階で新たに生み出されるデータ</a:t>
            </a:r>
            <a:br>
              <a:rPr lang="en-US" altLang="ja-JP" dirty="0"/>
            </a:br>
            <a:r>
              <a:rPr lang="ja-JP" altLang="en-US" dirty="0"/>
              <a:t>１）コード表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6A79D3-9AB8-A478-0CC6-44FA29D0D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80486" cy="4885141"/>
          </a:xfrm>
        </p:spPr>
        <p:txBody>
          <a:bodyPr>
            <a:normAutofit fontScale="77500" lnSpcReduction="20000"/>
          </a:bodyPr>
          <a:lstStyle/>
          <a:p>
            <a:pPr marL="0" lvl="0" indent="0" algn="l">
              <a:buNone/>
            </a:pPr>
            <a:r>
              <a:rPr lang="ja-JP" altLang="en-US" sz="3200" kern="100" dirty="0"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出来上がったコードはコード表で管理する</a:t>
            </a:r>
            <a:endParaRPr lang="en-US" altLang="ja-JP" sz="3200" kern="100" dirty="0"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①別の紙媒体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②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Word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の「コメント」機能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③データベースのキーワードやタグ付け機能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ja-JP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検索性の高い</a:t>
            </a:r>
            <a:r>
              <a:rPr lang="en-US" altLang="ja-JP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Excel</a:t>
            </a: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等でコード表を作成しておくと便利</a:t>
            </a:r>
            <a:endParaRPr lang="en-US" altLang="ja-JP" sz="2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ja-JP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コードは、階層構造「コード＞サブコード」で操作可能であることが望ましく、その点では</a:t>
            </a:r>
            <a:r>
              <a:rPr lang="en-US" altLang="ja-JP" sz="2800" b="0" i="0" dirty="0">
                <a:effectLst/>
                <a:latin typeface="Arial" panose="020B0604020202020204" pitchFamily="34" charset="0"/>
              </a:rPr>
              <a:t>Word</a:t>
            </a:r>
            <a:r>
              <a:rPr lang="ja-JP" altLang="en-US" sz="2800" b="0" i="0" dirty="0">
                <a:effectLst/>
                <a:latin typeface="Arial" panose="020B0604020202020204" pitchFamily="34" charset="0"/>
              </a:rPr>
              <a:t>は厳しい。</a:t>
            </a:r>
            <a:endParaRPr lang="en-US" altLang="ja-JP" sz="5600" b="0" i="0" kern="100" dirty="0"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ja-JP" altLang="en-US" sz="29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分析は個人のみならずチームや調査協力者と共同する場合もあるので、オリジナルデータとコーディング用データを分けておくことが重要</a:t>
            </a:r>
            <a:endParaRPr lang="en-US" altLang="ja-JP" sz="29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4C0E43-700D-FE70-CDE3-B33F27BD5CF6}"/>
              </a:ext>
            </a:extLst>
          </p:cNvPr>
          <p:cNvSpPr txBox="1"/>
          <p:nvPr/>
        </p:nvSpPr>
        <p:spPr>
          <a:xfrm>
            <a:off x="8215086" y="2278743"/>
            <a:ext cx="1310700" cy="510778"/>
          </a:xfrm>
          <a:prstGeom prst="round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/>
              <a:t>　</a:t>
            </a:r>
            <a:r>
              <a:rPr kumimoji="1" lang="en-US" altLang="ja-JP" sz="2400" b="1" dirty="0">
                <a:solidFill>
                  <a:schemeClr val="tx2"/>
                </a:solidFill>
                <a:latin typeface="Tsukushi B Round Gothic Bold" panose="02020400000000000000" pitchFamily="18" charset="-128"/>
                <a:ea typeface="Tsukushi B Round Gothic Bold" panose="02020400000000000000" pitchFamily="18" charset="-128"/>
              </a:rPr>
              <a:t>……</a:t>
            </a:r>
            <a:r>
              <a:rPr kumimoji="1" lang="ja-JP" altLang="en-US"/>
              <a:t>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1EA500-A4D0-CB6F-A614-10BC2F6849C8}"/>
              </a:ext>
            </a:extLst>
          </p:cNvPr>
          <p:cNvSpPr txBox="1"/>
          <p:nvPr/>
        </p:nvSpPr>
        <p:spPr>
          <a:xfrm>
            <a:off x="9652001" y="2264229"/>
            <a:ext cx="1310700" cy="510778"/>
          </a:xfrm>
          <a:prstGeom prst="round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/>
              <a:t>　</a:t>
            </a:r>
            <a:r>
              <a:rPr kumimoji="1" lang="en-US" altLang="ja-JP" sz="2400" b="1" dirty="0">
                <a:solidFill>
                  <a:schemeClr val="tx2"/>
                </a:solidFill>
                <a:latin typeface="Tsukushi B Round Gothic Bold" panose="02020400000000000000" pitchFamily="18" charset="-128"/>
                <a:ea typeface="Tsukushi B Round Gothic Bold" panose="02020400000000000000" pitchFamily="18" charset="-128"/>
              </a:rPr>
              <a:t>……</a:t>
            </a:r>
            <a:r>
              <a:rPr kumimoji="1" lang="ja-JP" altLang="en-US"/>
              <a:t>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A4C4D6-DCE0-9E47-A9FA-B24F7728C55B}"/>
              </a:ext>
            </a:extLst>
          </p:cNvPr>
          <p:cNvSpPr txBox="1"/>
          <p:nvPr/>
        </p:nvSpPr>
        <p:spPr>
          <a:xfrm>
            <a:off x="8490857" y="2918222"/>
            <a:ext cx="2227481" cy="510778"/>
          </a:xfrm>
          <a:prstGeom prst="round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/>
              <a:t>　</a:t>
            </a:r>
            <a:r>
              <a:rPr kumimoji="1" lang="en-US" altLang="ja-JP" sz="2400" b="1" dirty="0">
                <a:solidFill>
                  <a:schemeClr val="tx2"/>
                </a:solidFill>
                <a:latin typeface="Tsukushi B Round Gothic Bold" panose="02020400000000000000" pitchFamily="18" charset="-128"/>
                <a:ea typeface="Tsukushi B Round Gothic Bold" panose="02020400000000000000" pitchFamily="18" charset="-128"/>
              </a:rPr>
              <a:t>……………</a:t>
            </a:r>
            <a:r>
              <a:rPr kumimoji="1" lang="ja-JP" altLang="en-US"/>
              <a:t>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C4F115A-63CE-BB3F-30CD-5C2B30F15D92}"/>
              </a:ext>
            </a:extLst>
          </p:cNvPr>
          <p:cNvSpPr txBox="1"/>
          <p:nvPr/>
        </p:nvSpPr>
        <p:spPr>
          <a:xfrm>
            <a:off x="10742491" y="2918222"/>
            <a:ext cx="1000244" cy="510778"/>
          </a:xfrm>
          <a:prstGeom prst="round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/>
              <a:t>　</a:t>
            </a:r>
            <a:r>
              <a:rPr kumimoji="1" lang="en-US" altLang="ja-JP" sz="2400" b="1" dirty="0">
                <a:solidFill>
                  <a:schemeClr val="tx2"/>
                </a:solidFill>
                <a:latin typeface="Tsukushi B Round Gothic Bold" panose="02020400000000000000" pitchFamily="18" charset="-128"/>
                <a:ea typeface="Tsukushi B Round Gothic Bold" panose="02020400000000000000" pitchFamily="18" charset="-128"/>
              </a:rPr>
              <a:t>…</a:t>
            </a:r>
            <a:r>
              <a:rPr kumimoji="1" lang="ja-JP" altLang="en-US"/>
              <a:t>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B242704-6AAB-41DB-6EF3-52C61969E6F3}"/>
              </a:ext>
            </a:extLst>
          </p:cNvPr>
          <p:cNvSpPr txBox="1"/>
          <p:nvPr/>
        </p:nvSpPr>
        <p:spPr>
          <a:xfrm>
            <a:off x="7756695" y="1578514"/>
            <a:ext cx="2227481" cy="510778"/>
          </a:xfrm>
          <a:prstGeom prst="round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/>
              <a:t>　</a:t>
            </a:r>
            <a:r>
              <a:rPr kumimoji="1" lang="en-US" altLang="ja-JP" sz="2400" b="1" dirty="0">
                <a:solidFill>
                  <a:schemeClr val="tx2"/>
                </a:solidFill>
                <a:latin typeface="Tsukushi B Round Gothic Bold" panose="02020400000000000000" pitchFamily="18" charset="-128"/>
                <a:ea typeface="Tsukushi B Round Gothic Bold" panose="02020400000000000000" pitchFamily="18" charset="-128"/>
              </a:rPr>
              <a:t>……………</a:t>
            </a:r>
            <a:r>
              <a:rPr kumimoji="1" lang="ja-JP" altLang="en-US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92739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F2BFF-485B-743F-3967-16C5BC98A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75360A-580A-C8B6-64C3-0262C245E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②分析段階で新たに生み出されるデータ</a:t>
            </a:r>
            <a:br>
              <a:rPr lang="en-US" altLang="ja-JP" dirty="0"/>
            </a:br>
            <a:r>
              <a:rPr lang="ja-JP" altLang="en-US" dirty="0"/>
              <a:t>２）初期のメモ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D864B6-53B9-9ADF-803A-7A3B2BD31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690945" cy="4885141"/>
          </a:xfrm>
        </p:spPr>
        <p:txBody>
          <a:bodyPr>
            <a:normAutofit fontScale="77500" lnSpcReduction="20000"/>
          </a:bodyPr>
          <a:lstStyle/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２）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初期のメモ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〉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：フィールドノーツの分析中に作る文書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データから生まれた洞察や発想、コード、理論的アイデアを含むもの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＊</a:t>
            </a:r>
            <a:r>
              <a:rPr lang="ja-JP" altLang="en-US" sz="3200" kern="100" dirty="0">
                <a:highlight>
                  <a:srgbClr val="FF977A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フィールドノーツの参照箇所が明らかになるよう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に技術的に連結する必要がある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・フィールドノーツのコピー版を作成しＷｏｒｄコメント機能を用いる</a:t>
            </a:r>
            <a:endParaRPr lang="en-US" altLang="ja-JP" sz="2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・紙媒体の場合はカードを活用する</a:t>
            </a:r>
            <a:endParaRPr lang="en-US" altLang="ja-JP" sz="2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3" name="グラフィックス 12" descr="アドレス帳 単色塗りつぶし">
            <a:extLst>
              <a:ext uri="{FF2B5EF4-FFF2-40B4-BE49-F238E27FC236}">
                <a16:creationId xmlns:a16="http://schemas.microsoft.com/office/drawing/2014/main" id="{9D7619E3-1F56-F951-ED4D-119097B7BE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17762" y="1556357"/>
            <a:ext cx="988128" cy="988129"/>
          </a:xfrm>
          <a:prstGeom prst="rect">
            <a:avLst/>
          </a:prstGeom>
        </p:spPr>
      </p:pic>
      <p:pic>
        <p:nvPicPr>
          <p:cNvPr id="14" name="グラフィックス 13" descr="クリップボード 単色塗りつぶし">
            <a:extLst>
              <a:ext uri="{FF2B5EF4-FFF2-40B4-BE49-F238E27FC236}">
                <a16:creationId xmlns:a16="http://schemas.microsoft.com/office/drawing/2014/main" id="{60867F3D-8715-6574-3F2F-48693DAAAC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39898" y="2731787"/>
            <a:ext cx="2151261" cy="2151263"/>
          </a:xfrm>
          <a:prstGeom prst="rect">
            <a:avLst/>
          </a:prstGeom>
        </p:spPr>
      </p:pic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629BD378-42E4-0C0A-5E04-553AE92DAAFD}"/>
              </a:ext>
            </a:extLst>
          </p:cNvPr>
          <p:cNvCxnSpPr>
            <a:cxnSpLocks/>
          </p:cNvCxnSpPr>
          <p:nvPr/>
        </p:nvCxnSpPr>
        <p:spPr>
          <a:xfrm>
            <a:off x="9623070" y="2274268"/>
            <a:ext cx="385863" cy="709401"/>
          </a:xfrm>
          <a:prstGeom prst="straightConnector1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2" name="グラフィックス 11" descr="コメント追加 枠線">
            <a:extLst>
              <a:ext uri="{FF2B5EF4-FFF2-40B4-BE49-F238E27FC236}">
                <a16:creationId xmlns:a16="http://schemas.microsoft.com/office/drawing/2014/main" id="{8FBBC1E4-E3D8-1B8A-8936-EC31C71ED1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44067" y="3235551"/>
            <a:ext cx="988128" cy="988128"/>
          </a:xfrm>
          <a:prstGeom prst="rect">
            <a:avLst/>
          </a:prstGeom>
        </p:spPr>
      </p:pic>
      <p:pic>
        <p:nvPicPr>
          <p:cNvPr id="18" name="グラフィックス 17" descr="ライト: オン 単色塗りつぶし">
            <a:extLst>
              <a:ext uri="{FF2B5EF4-FFF2-40B4-BE49-F238E27FC236}">
                <a16:creationId xmlns:a16="http://schemas.microsoft.com/office/drawing/2014/main" id="{E4A56281-E75D-DB9B-9D46-1C7A6859703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032181" y="4526789"/>
            <a:ext cx="914400" cy="914400"/>
          </a:xfrm>
          <a:prstGeom prst="rect">
            <a:avLst/>
          </a:prstGeom>
        </p:spPr>
      </p:pic>
      <p:pic>
        <p:nvPicPr>
          <p:cNvPr id="20" name="グラフィックス 19" descr="思案中の吹き出し 単色塗りつぶし">
            <a:extLst>
              <a:ext uri="{FF2B5EF4-FFF2-40B4-BE49-F238E27FC236}">
                <a16:creationId xmlns:a16="http://schemas.microsoft.com/office/drawing/2014/main" id="{74E7D602-C38E-C64C-F6ED-B990EC0891F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133959" y="36025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985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9EB62-2938-861A-98C1-4C795087A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A1C33-F289-9613-089F-38A7B5D13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②分析段階で新たに生み出されるデータ</a:t>
            </a:r>
            <a:br>
              <a:rPr lang="en-US" altLang="ja-JP" dirty="0"/>
            </a:br>
            <a:r>
              <a:rPr lang="ja-JP" altLang="en-US" dirty="0"/>
              <a:t>２）初期のメモ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8C1B2B-8427-C9F3-12D6-0AA21CEF9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39" y="1890235"/>
            <a:ext cx="9049700" cy="4871173"/>
          </a:xfrm>
        </p:spPr>
        <p:txBody>
          <a:bodyPr>
            <a:noAutofit/>
          </a:bodyPr>
          <a:lstStyle/>
          <a:p>
            <a:pPr marL="0" lvl="0" indent="0" algn="l">
              <a:lnSpc>
                <a:spcPct val="100000"/>
              </a:lnSpc>
              <a:buNone/>
            </a:pP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・フィールドノーツ－メモ、メモ－メモ、メモ－コードの関連を見えるようにする必要がある。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lang="ja-JP" altLang="en-US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・分析が進むにつれ、フィールドノーツから、トピックに関連する部分を切り離して断片化し、並び替える作業が生じる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kumimoji="1" lang="ja-JP" altLang="en-US" sz="2800" dirty="0"/>
              <a:t>＊</a:t>
            </a: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コーディングと初期のメモ作成の作業</a:t>
            </a:r>
            <a:endParaRPr lang="en-US" altLang="ja-JP" sz="2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→１本の論文や修士論文・博士論文で実際に検討可能な量をはるかに超えるコードやメモが生じる</a:t>
            </a:r>
            <a:endParaRPr lang="en-US" altLang="ja-JP" sz="2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＝</a:t>
            </a:r>
            <a:r>
              <a:rPr lang="ja-JP" altLang="en-US" sz="2800" kern="100" dirty="0">
                <a:highlight>
                  <a:srgbClr val="FF977A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体系的に管理できる環境</a:t>
            </a:r>
            <a:r>
              <a:rPr lang="ja-JP" altLang="en-US" sz="28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をあらかじめ構築することが重要</a:t>
            </a:r>
            <a:endParaRPr lang="en-US" altLang="ja-JP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30003FDC-5270-0335-CB1B-458A44652150}"/>
              </a:ext>
            </a:extLst>
          </p:cNvPr>
          <p:cNvGrpSpPr/>
          <p:nvPr/>
        </p:nvGrpSpPr>
        <p:grpSpPr>
          <a:xfrm>
            <a:off x="9829881" y="1690688"/>
            <a:ext cx="2362119" cy="4077294"/>
            <a:chOff x="9829881" y="1690688"/>
            <a:chExt cx="2362119" cy="4077294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6CBDF0B1-9DAD-BF21-90B0-37F1C5A9CA51}"/>
                </a:ext>
              </a:extLst>
            </p:cNvPr>
            <p:cNvGrpSpPr/>
            <p:nvPr/>
          </p:nvGrpSpPr>
          <p:grpSpPr>
            <a:xfrm>
              <a:off x="9829882" y="1690688"/>
              <a:ext cx="2362118" cy="3126030"/>
              <a:chOff x="9566856" y="1433035"/>
              <a:chExt cx="2185873" cy="2892786"/>
            </a:xfrm>
            <a:solidFill>
              <a:schemeClr val="accent6">
                <a:lumMod val="40000"/>
                <a:lumOff val="60000"/>
              </a:schemeClr>
            </a:solidFill>
          </p:grpSpPr>
          <p:pic>
            <p:nvPicPr>
              <p:cNvPr id="6" name="グラフィックス 5" descr="アドレス帳 単色塗りつぶし">
                <a:extLst>
                  <a:ext uri="{FF2B5EF4-FFF2-40B4-BE49-F238E27FC236}">
                    <a16:creationId xmlns:a16="http://schemas.microsoft.com/office/drawing/2014/main" id="{B9CC9AE9-18D8-1004-D28D-AD0BBD67FE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9566856" y="1433035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2" name="グラフィックス 11" descr="クリップボード 単色塗りつぶし">
                <a:extLst>
                  <a:ext uri="{FF2B5EF4-FFF2-40B4-BE49-F238E27FC236}">
                    <a16:creationId xmlns:a16="http://schemas.microsoft.com/office/drawing/2014/main" id="{9D28EE21-14A4-A3AA-CFEE-ADF9B1E6A0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0838329" y="2582307"/>
                <a:ext cx="914400" cy="914400"/>
              </a:xfrm>
              <a:prstGeom prst="rect">
                <a:avLst/>
              </a:prstGeom>
            </p:spPr>
          </p:pic>
          <p:cxnSp>
            <p:nvCxnSpPr>
              <p:cNvPr id="16" name="直線矢印コネクタ 15">
                <a:extLst>
                  <a:ext uri="{FF2B5EF4-FFF2-40B4-BE49-F238E27FC236}">
                    <a16:creationId xmlns:a16="http://schemas.microsoft.com/office/drawing/2014/main" id="{62F9AC34-458F-1BD2-518C-DD0A60D9C8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481256" y="1899210"/>
                <a:ext cx="357073" cy="656470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8" name="直線矢印コネクタ 17">
                <a:extLst>
                  <a:ext uri="{FF2B5EF4-FFF2-40B4-BE49-F238E27FC236}">
                    <a16:creationId xmlns:a16="http://schemas.microsoft.com/office/drawing/2014/main" id="{920ED25D-6386-B20F-2F5E-201A19D6C54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481256" y="3669351"/>
                <a:ext cx="357073" cy="656470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pic>
          <p:nvPicPr>
            <p:cNvPr id="5" name="グラフィックス 4" descr="コメント追加 枠線">
              <a:extLst>
                <a:ext uri="{FF2B5EF4-FFF2-40B4-BE49-F238E27FC236}">
                  <a16:creationId xmlns:a16="http://schemas.microsoft.com/office/drawing/2014/main" id="{80DA1B1A-7A72-EFB8-65A8-B754FD88EAB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829881" y="4779854"/>
              <a:ext cx="988128" cy="988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9151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2235B-CD3C-966A-0454-E1BD44C10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E20DB6-1366-6385-5132-7668F3489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②分析段階で新たに生み出されるデータ</a:t>
            </a:r>
            <a:br>
              <a:rPr lang="en-US" altLang="ja-JP" dirty="0"/>
            </a:br>
            <a:r>
              <a:rPr lang="ja-JP" altLang="en-US" dirty="0"/>
              <a:t>３）統合的なメモ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CC59E4-9F7A-D9CF-2292-C774A7756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7301221" cy="4885141"/>
          </a:xfrm>
        </p:spPr>
        <p:txBody>
          <a:bodyPr>
            <a:normAutofit/>
          </a:bodyPr>
          <a:lstStyle/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３）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〈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統合的なメモ</a:t>
            </a:r>
            <a:r>
              <a:rPr lang="en-US" altLang="ja-JP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〉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：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分析が進むことでコード間やセグメント間、メモ間の関連から作られる、</a:t>
            </a:r>
            <a:r>
              <a:rPr lang="ja-JP" altLang="en-US" sz="3200" kern="100" dirty="0">
                <a:highlight>
                  <a:srgbClr val="FF977A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より統合的な文書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コーディングされたフィールドノーツ間、それらのフィールドノーツから、つくられたセグメント間の関係性についてより吟味している。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3B53E3BD-503A-05F6-0E96-C1A19BB1FDD1}"/>
              </a:ext>
            </a:extLst>
          </p:cNvPr>
          <p:cNvGrpSpPr/>
          <p:nvPr/>
        </p:nvGrpSpPr>
        <p:grpSpPr>
          <a:xfrm>
            <a:off x="8319754" y="1690688"/>
            <a:ext cx="3260650" cy="3705560"/>
            <a:chOff x="8319753" y="995640"/>
            <a:chExt cx="3872247" cy="4400608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DF6E20A6-F948-17B3-57F6-9B11D3E678CC}"/>
                </a:ext>
              </a:extLst>
            </p:cNvPr>
            <p:cNvGrpSpPr/>
            <p:nvPr/>
          </p:nvGrpSpPr>
          <p:grpSpPr>
            <a:xfrm>
              <a:off x="8340144" y="3527098"/>
              <a:ext cx="3671525" cy="1482192"/>
              <a:chOff x="8466713" y="3877572"/>
              <a:chExt cx="3397580" cy="1371600"/>
            </a:xfrm>
            <a:solidFill>
              <a:schemeClr val="accent6">
                <a:lumMod val="40000"/>
                <a:lumOff val="60000"/>
              </a:schemeClr>
            </a:solidFill>
          </p:grpSpPr>
          <p:pic>
            <p:nvPicPr>
              <p:cNvPr id="5" name="グラフィックス 4" descr="アドレス帳 単色塗りつぶし">
                <a:extLst>
                  <a:ext uri="{FF2B5EF4-FFF2-40B4-BE49-F238E27FC236}">
                    <a16:creationId xmlns:a16="http://schemas.microsoft.com/office/drawing/2014/main" id="{45D52AEB-5F03-0949-DF32-CD3DC999B4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949893" y="4334772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6" name="グラフィックス 5" descr="付箋 単色塗りつぶし">
                <a:extLst>
                  <a:ext uri="{FF2B5EF4-FFF2-40B4-BE49-F238E27FC236}">
                    <a16:creationId xmlns:a16="http://schemas.microsoft.com/office/drawing/2014/main" id="{CF37B9E2-6318-F469-83E6-847D90D420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8466713" y="4221894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7" name="グラフィックス 6" descr="クリップボード 単色塗りつぶし">
                <a:extLst>
                  <a:ext uri="{FF2B5EF4-FFF2-40B4-BE49-F238E27FC236}">
                    <a16:creationId xmlns:a16="http://schemas.microsoft.com/office/drawing/2014/main" id="{F6AE27F2-CF25-8B23-213D-A2389FB5FA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9923930" y="3877572"/>
                <a:ext cx="914400" cy="914400"/>
              </a:xfrm>
              <a:prstGeom prst="rect">
                <a:avLst/>
              </a:prstGeom>
            </p:spPr>
          </p:pic>
          <p:cxnSp>
            <p:nvCxnSpPr>
              <p:cNvPr id="8" name="直線矢印コネクタ 7">
                <a:extLst>
                  <a:ext uri="{FF2B5EF4-FFF2-40B4-BE49-F238E27FC236}">
                    <a16:creationId xmlns:a16="http://schemas.microsoft.com/office/drawing/2014/main" id="{8555BFF3-9A52-4C90-318A-49FAAF5A62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19735" y="4716510"/>
                <a:ext cx="772277" cy="37197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9" name="直線矢印コネクタ 8">
                <a:extLst>
                  <a:ext uri="{FF2B5EF4-FFF2-40B4-BE49-F238E27FC236}">
                    <a16:creationId xmlns:a16="http://schemas.microsoft.com/office/drawing/2014/main" id="{28DB83AD-A0A5-8CD7-3ED0-F6C33B5546D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77278" y="3893552"/>
                <a:ext cx="846778" cy="518453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2" name="直線矢印コネクタ 11">
                <a:extLst>
                  <a:ext uri="{FF2B5EF4-FFF2-40B4-BE49-F238E27FC236}">
                    <a16:creationId xmlns:a16="http://schemas.microsoft.com/office/drawing/2014/main" id="{2180BB57-0E96-AF5A-5F3C-73645A52FD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51654" y="5000554"/>
                <a:ext cx="1936978" cy="11976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DBA22E2D-1AAC-8619-59D8-F8BDA0865C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38331" y="4152778"/>
                <a:ext cx="542817" cy="181994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18" name="直線矢印コネクタ 17">
                <a:extLst>
                  <a:ext uri="{FF2B5EF4-FFF2-40B4-BE49-F238E27FC236}">
                    <a16:creationId xmlns:a16="http://schemas.microsoft.com/office/drawing/2014/main" id="{7BA12EFF-5EFB-0ADE-6A2A-55F43094A4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50886" y="4449095"/>
                <a:ext cx="374888" cy="350867"/>
              </a:xfrm>
              <a:prstGeom prst="straightConnector1">
                <a:avLst/>
              </a:prstGeom>
              <a:grpFill/>
              <a:ln w="38100" cap="flat" cmpd="sng" algn="ctr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  <p:pic>
          <p:nvPicPr>
            <p:cNvPr id="21" name="グラフィックス 20" descr="付箋 単色塗りつぶし">
              <a:extLst>
                <a:ext uri="{FF2B5EF4-FFF2-40B4-BE49-F238E27FC236}">
                  <a16:creationId xmlns:a16="http://schemas.microsoft.com/office/drawing/2014/main" id="{3F65CF3D-6FD1-EB2B-EA1D-85C46CA69F5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9068590" y="995640"/>
              <a:ext cx="2336364" cy="2336364"/>
            </a:xfrm>
            <a:prstGeom prst="rect">
              <a:avLst/>
            </a:prstGeom>
          </p:spPr>
        </p:pic>
        <p:sp>
          <p:nvSpPr>
            <p:cNvPr id="22" name="四角形: 対角を丸める 21">
              <a:extLst>
                <a:ext uri="{FF2B5EF4-FFF2-40B4-BE49-F238E27FC236}">
                  <a16:creationId xmlns:a16="http://schemas.microsoft.com/office/drawing/2014/main" id="{54C0F311-C3FE-CC39-4DCA-311CABD5412D}"/>
                </a:ext>
              </a:extLst>
            </p:cNvPr>
            <p:cNvSpPr/>
            <p:nvPr/>
          </p:nvSpPr>
          <p:spPr>
            <a:xfrm>
              <a:off x="8319753" y="3245476"/>
              <a:ext cx="3872247" cy="2150772"/>
            </a:xfrm>
            <a:prstGeom prst="round2DiagRect">
              <a:avLst/>
            </a:prstGeom>
            <a:noFill/>
            <a:ln w="571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8124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26A82-E975-52E1-5A33-E9B2E4BA7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5C5184-A486-22D0-BE4D-132092CC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dirty="0"/>
              <a:t>②分析段階で新たに生み出されるデータ</a:t>
            </a:r>
            <a:br>
              <a:rPr lang="en-US" altLang="ja-JP" dirty="0"/>
            </a:br>
            <a:r>
              <a:rPr lang="ja-JP" altLang="en-US" dirty="0"/>
              <a:t>４）ダイアグラム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6F8247-AF64-3CE9-D448-254FEAAF9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7829282" cy="4885141"/>
          </a:xfrm>
        </p:spPr>
        <p:txBody>
          <a:bodyPr>
            <a:normAutofit/>
          </a:bodyPr>
          <a:lstStyle/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４）</a:t>
            </a:r>
            <a:r>
              <a:rPr lang="ja-JP" altLang="en-US" sz="3200" kern="100" dirty="0">
                <a:highlight>
                  <a:srgbClr val="FF977A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分析を視覚化</a:t>
            </a: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したもの。いわゆるグラフ・図表もダイアグラムの一種。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r>
              <a:rPr lang="ja-JP" altLang="en-US" sz="3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作成したダイアグラムは、元のフィールドノーツ、セグメント、分析メモとの関連が識別可能な方法で保管する</a:t>
            </a: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0" lvl="0" indent="0" algn="l">
              <a:buNone/>
            </a:pPr>
            <a:endParaRPr lang="en-US" altLang="ja-JP" sz="3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5" name="グラフィックス 4" descr="円グラフ 単色塗りつぶし">
            <a:extLst>
              <a:ext uri="{FF2B5EF4-FFF2-40B4-BE49-F238E27FC236}">
                <a16:creationId xmlns:a16="http://schemas.microsoft.com/office/drawing/2014/main" id="{41E840BA-149C-0680-BA85-39FA527A2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59490" y="4039242"/>
            <a:ext cx="2021163" cy="2021163"/>
          </a:xfrm>
          <a:prstGeom prst="rect">
            <a:avLst/>
          </a:prstGeom>
        </p:spPr>
      </p:pic>
      <p:pic>
        <p:nvPicPr>
          <p:cNvPr id="7" name="グラフィックス 6" descr="階層 単色塗りつぶし">
            <a:extLst>
              <a:ext uri="{FF2B5EF4-FFF2-40B4-BE49-F238E27FC236}">
                <a16:creationId xmlns:a16="http://schemas.microsoft.com/office/drawing/2014/main" id="{1F7F27D3-73B2-DECB-6431-3A89B6258F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86345" y="1523747"/>
            <a:ext cx="2367455" cy="236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556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2F490AB-5816-4347-85D9-18062667AD00}">
  <we:reference id="bd5fb07b-f3e7-4d3f-af08-fcc3868e6623" version="1.0.0.0" store="developer" storeType="Registry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4981</TotalTime>
  <Words>4899</Words>
  <Application>Microsoft Office PowerPoint</Application>
  <PresentationFormat>ワイド画面</PresentationFormat>
  <Paragraphs>300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5" baseType="lpstr">
      <vt:lpstr>Meiryo UI</vt:lpstr>
      <vt:lpstr>ＭＳ Ｐゴシック</vt:lpstr>
      <vt:lpstr>Tsukushi B Round Gothic Bold</vt:lpstr>
      <vt:lpstr>UD デジタル 教科書体 NK-R</vt:lpstr>
      <vt:lpstr>UD デジタル 教科書体 NK-R</vt:lpstr>
      <vt:lpstr>Yu Mincho Regular</vt:lpstr>
      <vt:lpstr>游ゴシック</vt:lpstr>
      <vt:lpstr>Arial</vt:lpstr>
      <vt:lpstr>Cambria Math</vt:lpstr>
      <vt:lpstr>Office テーマ</vt:lpstr>
      <vt:lpstr>講義４ エスノグラフィを作成する：データ分析、整理、共有</vt:lpstr>
      <vt:lpstr>エスノグラフィを作成するなかでの研究データ管理</vt:lpstr>
      <vt:lpstr>研究データの種類</vt:lpstr>
      <vt:lpstr>②分析段階で新たに生み出されるデータ １）コーディング用のフィルドノーツ</vt:lpstr>
      <vt:lpstr>②分析段階で新たに生み出されるデータ １）コード表</vt:lpstr>
      <vt:lpstr>②分析段階で新たに生み出されるデータ ２）初期のメモ</vt:lpstr>
      <vt:lpstr>②分析段階で新たに生み出されるデータ ２）初期のメモ</vt:lpstr>
      <vt:lpstr>②分析段階で新たに生み出されるデータ ３）統合的なメモ</vt:lpstr>
      <vt:lpstr>②分析段階で新たに生み出されるデータ ４）ダイアグラム</vt:lpstr>
      <vt:lpstr>③エスノグラフィの執筆に使われるデータ １）引用－注釈ユニットの作成</vt:lpstr>
      <vt:lpstr>③エスノグラフィの執筆に使われるデータ ２）文献データ、他の調査データ</vt:lpstr>
      <vt:lpstr>質的データ分析ソフトと研究データ</vt:lpstr>
      <vt:lpstr>PowerPoint プレゼンテーション</vt:lpstr>
      <vt:lpstr>研究データの共有と公開・利活用の可能性</vt:lpstr>
      <vt:lpstr>参照資料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HARAYAMA Towani</dc:creator>
  <cp:lastModifiedBy>前田　郁子</cp:lastModifiedBy>
  <cp:revision>67</cp:revision>
  <cp:lastPrinted>2024-10-19T08:41:30Z</cp:lastPrinted>
  <dcterms:created xsi:type="dcterms:W3CDTF">2024-09-06T06:23:47Z</dcterms:created>
  <dcterms:modified xsi:type="dcterms:W3CDTF">2025-11-10T06:19:06Z</dcterms:modified>
</cp:coreProperties>
</file>