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65" r:id="rId2"/>
    <p:sldId id="279" r:id="rId3"/>
    <p:sldId id="270" r:id="rId4"/>
    <p:sldId id="268" r:id="rId5"/>
    <p:sldId id="259" r:id="rId6"/>
    <p:sldId id="295" r:id="rId7"/>
    <p:sldId id="260" r:id="rId8"/>
    <p:sldId id="261" r:id="rId9"/>
    <p:sldId id="293" r:id="rId10"/>
    <p:sldId id="296" r:id="rId11"/>
    <p:sldId id="297" r:id="rId12"/>
    <p:sldId id="287" r:id="rId13"/>
    <p:sldId id="294"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0"/>
    <p:restoredTop sz="63114" autoAdjust="0"/>
  </p:normalViewPr>
  <p:slideViewPr>
    <p:cSldViewPr snapToGrid="0">
      <p:cViewPr varScale="1">
        <p:scale>
          <a:sx n="41" d="100"/>
          <a:sy n="41" d="100"/>
        </p:scale>
        <p:origin x="336" y="24"/>
      </p:cViewPr>
      <p:guideLst/>
    </p:cSldViewPr>
  </p:slideViewPr>
  <p:notesTextViewPr>
    <p:cViewPr>
      <p:scale>
        <a:sx n="165" d="100"/>
        <a:sy n="165" d="100"/>
      </p:scale>
      <p:origin x="0" y="0"/>
    </p:cViewPr>
  </p:notesTextViewPr>
  <p:notesViewPr>
    <p:cSldViewPr snapToGrid="0">
      <p:cViewPr varScale="1">
        <p:scale>
          <a:sx n="91" d="100"/>
          <a:sy n="91" d="100"/>
        </p:scale>
        <p:origin x="41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588EEF7-26DE-473C-5B8A-5C6163A548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5A20F43-2BB5-C7A4-934E-6C7F493F11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FB7233-FFFC-4EF4-BAF4-B9AA9EFBC12B}" type="datetimeFigureOut">
              <a:rPr kumimoji="1" lang="ja-JP" altLang="en-US" smtClean="0"/>
              <a:t>2025/11/14</a:t>
            </a:fld>
            <a:endParaRPr kumimoji="1" lang="ja-JP" altLang="en-US"/>
          </a:p>
        </p:txBody>
      </p:sp>
      <p:sp>
        <p:nvSpPr>
          <p:cNvPr id="4" name="フッター プレースホルダー 3">
            <a:extLst>
              <a:ext uri="{FF2B5EF4-FFF2-40B4-BE49-F238E27FC236}">
                <a16:creationId xmlns:a16="http://schemas.microsoft.com/office/drawing/2014/main" id="{32915B89-9F53-FDAE-936E-CD7593FA89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724C8AA-EF60-0222-6C34-AFD850B84A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669DE5-43F0-448C-AFB1-B31710673E8A}" type="slidenum">
              <a:rPr kumimoji="1" lang="ja-JP" altLang="en-US" smtClean="0"/>
              <a:t>‹#›</a:t>
            </a:fld>
            <a:endParaRPr kumimoji="1" lang="ja-JP" altLang="en-US"/>
          </a:p>
        </p:txBody>
      </p:sp>
    </p:spTree>
    <p:extLst>
      <p:ext uri="{BB962C8B-B14F-4D97-AF65-F5344CB8AC3E}">
        <p14:creationId xmlns:p14="http://schemas.microsoft.com/office/powerpoint/2010/main" val="2844628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8E785-5C41-8E49-9EDE-C183EEF41EEF}" type="datetimeFigureOut">
              <a:rPr lang="ja-JP" altLang="en-US"/>
              <a:t>2025/11/14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F3A23-2D25-9F49-875A-62F7723F6F83}" type="slidenum">
              <a:rPr/>
              <a:t>‹#›</a:t>
            </a:fld>
            <a:endParaRPr kumimoji="1" lang="ja-JP" altLang="en-US"/>
          </a:p>
        </p:txBody>
      </p:sp>
    </p:spTree>
    <p:extLst>
      <p:ext uri="{BB962C8B-B14F-4D97-AF65-F5344CB8AC3E}">
        <p14:creationId xmlns:p14="http://schemas.microsoft.com/office/powerpoint/2010/main" val="33223668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eatix.com/event/3641924/view"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A8F7A-12F1-58A3-1F95-E42855CEE0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75D0DB-0718-3D35-65CE-CC99D37BB4F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4AD84BB-08BF-1AE1-2D03-D9110D2792E6}"/>
              </a:ext>
            </a:extLst>
          </p:cNvPr>
          <p:cNvSpPr>
            <a:spLocks noGrp="1"/>
          </p:cNvSpPr>
          <p:nvPr>
            <p:ph type="body" idx="1"/>
          </p:nvPr>
        </p:nvSpPr>
        <p:spPr/>
        <p:txBody>
          <a:bodyPr/>
          <a:lstStyle/>
          <a:p>
            <a:r>
              <a:rPr kumimoji="1" lang="en-US" altLang="ja-JP" sz="1000" dirty="0"/>
              <a:t>Topic:</a:t>
            </a:r>
            <a:r>
              <a:rPr kumimoji="1" lang="ja-JP" altLang="en-US" sz="1000" dirty="0"/>
              <a:t>本学におけるオープンなエスノグラフィの試み</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この講義では、本学の、人間科学研究科における、エスノグラフィーとそのデータを、よりオープンにするための実験について、ご紹介します。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この講義では、本学の人間科学研究科における、エスノグラフィとそのデータをよりオープンにするための実験について、ご紹介します。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lang="en-US" altLang="ja-JP" sz="1200" u="none" strike="noStrike" dirty="0">
              <a:solidFill>
                <a:srgbClr val="000000"/>
              </a:solidFill>
              <a:effectLst/>
            </a:endParaRPr>
          </a:p>
          <a:p>
            <a:endParaRPr kumimoji="1" lang="ja-JP" altLang="en-US" dirty="0"/>
          </a:p>
        </p:txBody>
      </p:sp>
      <p:sp>
        <p:nvSpPr>
          <p:cNvPr id="4" name="スライド番号プレースホルダー 3">
            <a:extLst>
              <a:ext uri="{FF2B5EF4-FFF2-40B4-BE49-F238E27FC236}">
                <a16:creationId xmlns:a16="http://schemas.microsoft.com/office/drawing/2014/main" id="{E6DC05CC-1EB4-10B8-4B2B-3B45D517F038}"/>
              </a:ext>
            </a:extLst>
          </p:cNvPr>
          <p:cNvSpPr>
            <a:spLocks noGrp="1"/>
          </p:cNvSpPr>
          <p:nvPr>
            <p:ph type="sldNum" sz="quarter" idx="5"/>
          </p:nvPr>
        </p:nvSpPr>
        <p:spPr/>
        <p:txBody>
          <a:bodyPr/>
          <a:lstStyle/>
          <a:p>
            <a:fld id="{D79F3A23-2D25-9F49-875A-62F7723F6F83}" type="slidenum">
              <a:rPr lang="en-US" altLang="ja-JP" smtClean="0"/>
              <a:t>1</a:t>
            </a:fld>
            <a:endParaRPr kumimoji="1" lang="ja-JP" altLang="en-US"/>
          </a:p>
        </p:txBody>
      </p:sp>
    </p:spTree>
    <p:extLst>
      <p:ext uri="{BB962C8B-B14F-4D97-AF65-F5344CB8AC3E}">
        <p14:creationId xmlns:p14="http://schemas.microsoft.com/office/powerpoint/2010/main" val="321722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70D7A92F-A143-2911-41EF-219B57008C82}"/>
            </a:ext>
          </a:extLst>
        </p:cNvPr>
        <p:cNvGrpSpPr/>
        <p:nvPr/>
      </p:nvGrpSpPr>
      <p:grpSpPr>
        <a:xfrm>
          <a:off x="0" y="0"/>
          <a:ext cx="0" cy="0"/>
          <a:chOff x="0" y="0"/>
          <a:chExt cx="0" cy="0"/>
        </a:xfrm>
      </p:grpSpPr>
      <p:sp>
        <p:nvSpPr>
          <p:cNvPr id="95" name="Google Shape;95;g333ee38b109_0_21:notes">
            <a:extLst>
              <a:ext uri="{FF2B5EF4-FFF2-40B4-BE49-F238E27FC236}">
                <a16:creationId xmlns:a16="http://schemas.microsoft.com/office/drawing/2014/main" id="{CD30B4BF-2500-BC44-78B6-33DD20629B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33ee38b109_0_21:notes">
            <a:extLst>
              <a:ext uri="{FF2B5EF4-FFF2-40B4-BE49-F238E27FC236}">
                <a16:creationId xmlns:a16="http://schemas.microsoft.com/office/drawing/2014/main" id="{B3A86511-597D-D55C-49E3-7B97753B28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kumimoji="1" lang="en-US" altLang="ja-JP" sz="1000" dirty="0"/>
              <a:t>Topic:</a:t>
            </a:r>
            <a:r>
              <a:rPr kumimoji="1" lang="ja-JP" altLang="en-US" sz="1000" dirty="0"/>
              <a:t>オープン・エスノグラフィ</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オープン・エスノグラフィーの活用例として、ブリッジ・スタジオ、実測実習を紹介します。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lvl="0" indent="0" algn="l" rtl="0">
              <a:spcBef>
                <a:spcPts val="0"/>
              </a:spcBef>
              <a:spcAft>
                <a:spcPts val="0"/>
              </a:spcAft>
              <a:buNone/>
            </a:pPr>
            <a:r>
              <a:rPr lang="es-419" altLang="ja" dirty="0"/>
              <a:t>Open Ethnography</a:t>
            </a:r>
            <a:r>
              <a:rPr lang="ja-JP" altLang="en-US" dirty="0"/>
              <a:t>の活用例として、</a:t>
            </a:r>
            <a:r>
              <a:rPr lang="es-419" altLang="ja" dirty="0"/>
              <a:t>Bridge Studio </a:t>
            </a:r>
            <a:r>
              <a:rPr lang="ja-JP" altLang="en-US" dirty="0"/>
              <a:t>実測実習を紹介します。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p:txBody>
      </p:sp>
    </p:spTree>
    <p:extLst>
      <p:ext uri="{BB962C8B-B14F-4D97-AF65-F5344CB8AC3E}">
        <p14:creationId xmlns:p14="http://schemas.microsoft.com/office/powerpoint/2010/main" val="3252949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3444F072-756E-B8FC-FD2F-9F482A5A8DFD}"/>
            </a:ext>
          </a:extLst>
        </p:cNvPr>
        <p:cNvGrpSpPr/>
        <p:nvPr/>
      </p:nvGrpSpPr>
      <p:grpSpPr>
        <a:xfrm>
          <a:off x="0" y="0"/>
          <a:ext cx="0" cy="0"/>
          <a:chOff x="0" y="0"/>
          <a:chExt cx="0" cy="0"/>
        </a:xfrm>
      </p:grpSpPr>
      <p:sp>
        <p:nvSpPr>
          <p:cNvPr id="95" name="Google Shape;95;g333ee38b109_0_21:notes">
            <a:extLst>
              <a:ext uri="{FF2B5EF4-FFF2-40B4-BE49-F238E27FC236}">
                <a16:creationId xmlns:a16="http://schemas.microsoft.com/office/drawing/2014/main" id="{2A5143DF-7C31-8F46-4343-BF8A91275C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33ee38b109_0_21:notes">
            <a:extLst>
              <a:ext uri="{FF2B5EF4-FFF2-40B4-BE49-F238E27FC236}">
                <a16:creationId xmlns:a16="http://schemas.microsoft.com/office/drawing/2014/main" id="{63B094F1-C02A-1B3D-DB51-50772D578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kumimoji="1" lang="en-US" altLang="ja-JP" sz="1000" dirty="0"/>
              <a:t>Topic:</a:t>
            </a:r>
            <a:r>
              <a:rPr kumimoji="1" lang="ja-JP" altLang="en-US" sz="1000" dirty="0"/>
              <a:t>オープン・エスノグラフィ</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lvl="0" indent="0" algn="l" rtl="0">
              <a:spcBef>
                <a:spcPts val="0"/>
              </a:spcBef>
              <a:spcAft>
                <a:spcPts val="0"/>
              </a:spcAft>
              <a:buNone/>
            </a:pPr>
            <a:r>
              <a:rPr lang="en-US" altLang="ja-JP" dirty="0"/>
              <a:t>(</a:t>
            </a:r>
            <a:r>
              <a:rPr lang="ja-JP" altLang="en-US" dirty="0"/>
              <a:t>ブリッジ・スタジオ</a:t>
            </a:r>
            <a:r>
              <a:rPr lang="en-US" altLang="ja-JP" dirty="0"/>
              <a:t>)[kana:"</a:t>
            </a:r>
            <a:r>
              <a:rPr lang="ja-JP" altLang="en-US" dirty="0"/>
              <a:t>ブリッジ</a:t>
            </a:r>
            <a:r>
              <a:rPr lang="en-US" altLang="ja-JP" dirty="0"/>
              <a:t>' </a:t>
            </a:r>
            <a:r>
              <a:rPr lang="ja-JP" altLang="en-US" dirty="0"/>
              <a:t>スタ</a:t>
            </a:r>
            <a:r>
              <a:rPr lang="en-US" altLang="ja-JP" dirty="0"/>
              <a:t>'</a:t>
            </a:r>
            <a:r>
              <a:rPr lang="ja-JP" altLang="en-US" dirty="0"/>
              <a:t>ジオ</a:t>
            </a:r>
            <a:r>
              <a:rPr lang="en-US" altLang="ja-JP" dirty="0"/>
              <a:t>"]</a:t>
            </a:r>
            <a:r>
              <a:rPr lang="ja-JP" altLang="en-US" dirty="0"/>
              <a:t>は、京都市左京区、</a:t>
            </a:r>
            <a:r>
              <a:rPr lang="en-US" altLang="ja-JP" dirty="0"/>
              <a:t>(</a:t>
            </a:r>
            <a:r>
              <a:rPr lang="ja-JP" altLang="en-US" dirty="0"/>
              <a:t>浄土寺にある</a:t>
            </a:r>
            <a:r>
              <a:rPr lang="en-US" altLang="ja-JP" dirty="0"/>
              <a:t>)[kana:"</a:t>
            </a:r>
            <a:r>
              <a:rPr lang="ja-JP" altLang="en-US" dirty="0"/>
              <a:t>ジョウドジニア</a:t>
            </a:r>
            <a:r>
              <a:rPr lang="en-US" altLang="ja-JP" dirty="0"/>
              <a:t>'</a:t>
            </a:r>
            <a:r>
              <a:rPr lang="ja-JP" altLang="en-US" dirty="0"/>
              <a:t>ル</a:t>
            </a:r>
            <a:r>
              <a:rPr lang="en-US" altLang="ja-JP" dirty="0"/>
              <a:t>"]</a:t>
            </a:r>
            <a:r>
              <a:rPr lang="ja-JP" altLang="en-US" dirty="0"/>
              <a:t>、 </a:t>
            </a:r>
            <a:r>
              <a:rPr lang="en-US" altLang="ja-JP" dirty="0"/>
              <a:t>(</a:t>
            </a:r>
            <a:r>
              <a:rPr lang="ja-JP" altLang="en-US" dirty="0"/>
              <a:t>元</a:t>
            </a:r>
            <a:r>
              <a:rPr lang="en-US" altLang="ja-JP" dirty="0"/>
              <a:t>)[kana:"</a:t>
            </a:r>
            <a:r>
              <a:rPr lang="ja-JP" altLang="en-US" dirty="0"/>
              <a:t>モ</a:t>
            </a:r>
            <a:r>
              <a:rPr lang="en-US" altLang="ja-JP" dirty="0"/>
              <a:t>'</a:t>
            </a:r>
            <a:r>
              <a:rPr lang="ja-JP" altLang="en-US" dirty="0"/>
              <a:t>ト</a:t>
            </a:r>
            <a:r>
              <a:rPr lang="en-US" altLang="ja-JP" dirty="0"/>
              <a:t>"]</a:t>
            </a:r>
            <a:r>
              <a:rPr lang="ja-JP" altLang="en-US" dirty="0"/>
              <a:t>小児科医院の洋館を改装した、</a:t>
            </a:r>
            <a:r>
              <a:rPr lang="en-US" altLang="ja-JP" dirty="0"/>
              <a:t>(</a:t>
            </a:r>
            <a:r>
              <a:rPr lang="ja-JP" altLang="en-US" dirty="0"/>
              <a:t>アーティスト・イン・レジデンス</a:t>
            </a:r>
            <a:r>
              <a:rPr lang="en-US" altLang="ja-JP" dirty="0"/>
              <a:t>)[kana:"</a:t>
            </a:r>
            <a:r>
              <a:rPr lang="ja-JP" altLang="en-US" dirty="0"/>
              <a:t>アーティストインレ</a:t>
            </a:r>
            <a:r>
              <a:rPr lang="en-US" altLang="ja-JP" dirty="0"/>
              <a:t>'</a:t>
            </a:r>
            <a:r>
              <a:rPr lang="ja-JP" altLang="en-US" dirty="0"/>
              <a:t>ジデンス</a:t>
            </a:r>
            <a:r>
              <a:rPr lang="en-US" altLang="ja-JP" dirty="0"/>
              <a:t>"]</a:t>
            </a:r>
            <a:r>
              <a:rPr lang="ja-JP" altLang="en-US" dirty="0"/>
              <a:t>も行われている</a:t>
            </a:r>
            <a:r>
              <a:rPr lang="en-US" altLang="ja-JP" dirty="0"/>
              <a:t>(</a:t>
            </a:r>
            <a:r>
              <a:rPr lang="ja-JP" altLang="en-US" dirty="0"/>
              <a:t>シェアスタジオです</a:t>
            </a:r>
            <a:r>
              <a:rPr lang="en-US" altLang="ja-JP" dirty="0"/>
              <a:t>)[kana:"</a:t>
            </a:r>
            <a:r>
              <a:rPr lang="ja-JP" altLang="en-US" dirty="0"/>
              <a:t>シェアスタ</a:t>
            </a:r>
            <a:r>
              <a:rPr lang="en-US" altLang="ja-JP" dirty="0"/>
              <a:t>'</a:t>
            </a:r>
            <a:r>
              <a:rPr lang="ja-JP" altLang="en-US" dirty="0"/>
              <a:t>ジオデス</a:t>
            </a:r>
            <a:r>
              <a:rPr lang="en-US" altLang="ja-JP" dirty="0"/>
              <a:t>"]</a:t>
            </a:r>
            <a:r>
              <a:rPr lang="ja-JP" altLang="en-US" dirty="0"/>
              <a:t> </a:t>
            </a:r>
            <a:r>
              <a:rPr lang="en-US" altLang="ja-JP" sz="1200" dirty="0"/>
              <a:t>[break:"0.5s"]</a:t>
            </a:r>
            <a:r>
              <a:rPr lang="ja-JP" altLang="en-US" dirty="0"/>
              <a:t>。</a:t>
            </a:r>
          </a:p>
          <a:p>
            <a:pPr marL="0" lvl="0" indent="0" algn="l" rtl="0">
              <a:spcBef>
                <a:spcPts val="0"/>
              </a:spcBef>
              <a:spcAft>
                <a:spcPts val="0"/>
              </a:spcAft>
              <a:buNone/>
            </a:pPr>
            <a:r>
              <a:rPr lang="en-US" altLang="ja-JP" dirty="0"/>
              <a:t>(2024</a:t>
            </a:r>
            <a:r>
              <a:rPr lang="ja-JP" altLang="en-US" dirty="0"/>
              <a:t>年</a:t>
            </a:r>
            <a:r>
              <a:rPr lang="en-US" altLang="ja-JP" dirty="0"/>
              <a:t>9</a:t>
            </a:r>
            <a:r>
              <a:rPr lang="ja-JP" altLang="en-US" dirty="0"/>
              <a:t>月</a:t>
            </a:r>
            <a:r>
              <a:rPr lang="en-US" altLang="ja-JP" dirty="0"/>
              <a:t>)[kana:"</a:t>
            </a:r>
            <a:r>
              <a:rPr lang="ja-JP" altLang="en-US" dirty="0"/>
              <a:t>ニセ</a:t>
            </a:r>
            <a:r>
              <a:rPr lang="en-US" altLang="ja-JP" dirty="0"/>
              <a:t>'</a:t>
            </a:r>
            <a:r>
              <a:rPr lang="ja-JP" altLang="en-US" dirty="0"/>
              <a:t>ン</a:t>
            </a:r>
            <a:r>
              <a:rPr lang="en-US" altLang="ja-JP" dirty="0"/>
              <a:t> </a:t>
            </a:r>
            <a:r>
              <a:rPr lang="ja-JP" altLang="en-US" dirty="0"/>
              <a:t>ニ</a:t>
            </a:r>
            <a:r>
              <a:rPr lang="en-US" altLang="ja-JP" dirty="0"/>
              <a:t>'</a:t>
            </a:r>
            <a:r>
              <a:rPr lang="ja-JP" altLang="en-US" dirty="0"/>
              <a:t>ジュウ</a:t>
            </a:r>
            <a:r>
              <a:rPr lang="en-US" altLang="ja-JP" dirty="0"/>
              <a:t> </a:t>
            </a:r>
            <a:r>
              <a:rPr lang="ja-JP" altLang="en-US" dirty="0"/>
              <a:t>ヨネン</a:t>
            </a:r>
            <a:r>
              <a:rPr lang="en-US" altLang="ja-JP" dirty="0"/>
              <a:t> </a:t>
            </a:r>
            <a:r>
              <a:rPr lang="ja-JP" altLang="en-US" dirty="0"/>
              <a:t>ク</a:t>
            </a:r>
            <a:r>
              <a:rPr lang="en-US" altLang="ja-JP" dirty="0"/>
              <a:t>'</a:t>
            </a:r>
            <a:r>
              <a:rPr lang="ja-JP" altLang="en-US" dirty="0"/>
              <a:t>ガツ</a:t>
            </a:r>
            <a:r>
              <a:rPr lang="en-US" altLang="ja-JP" dirty="0"/>
              <a:t>"] </a:t>
            </a:r>
            <a:r>
              <a:rPr lang="ja-JP" altLang="en-US" dirty="0"/>
              <a:t>に、このスタジオにて、</a:t>
            </a:r>
            <a:r>
              <a:rPr lang="ja-JP" altLang="en-US" dirty="0">
                <a:solidFill>
                  <a:schemeClr val="dk1"/>
                </a:solidFill>
              </a:rPr>
              <a:t>建築家で、</a:t>
            </a:r>
            <a:r>
              <a:rPr lang="en-US" altLang="ja-JP" dirty="0">
                <a:solidFill>
                  <a:schemeClr val="dk1"/>
                </a:solidFill>
              </a:rPr>
              <a:t>(</a:t>
            </a:r>
            <a:r>
              <a:rPr lang="ja-JP" altLang="en-US" dirty="0">
                <a:solidFill>
                  <a:schemeClr val="dk1"/>
                </a:solidFill>
              </a:rPr>
              <a:t>東京科学大学</a:t>
            </a:r>
            <a:r>
              <a:rPr lang="en-US" altLang="ja-JP" dirty="0">
                <a:solidFill>
                  <a:schemeClr val="dk1"/>
                </a:solidFill>
              </a:rPr>
              <a:t>)[kana:"</a:t>
            </a:r>
            <a:r>
              <a:rPr lang="ja-JP" altLang="en-US" dirty="0">
                <a:solidFill>
                  <a:schemeClr val="dk1"/>
                </a:solidFill>
              </a:rPr>
              <a:t>トーキョー</a:t>
            </a:r>
            <a:r>
              <a:rPr lang="en-US" altLang="ja-JP" dirty="0">
                <a:solidFill>
                  <a:schemeClr val="dk1"/>
                </a:solidFill>
              </a:rPr>
              <a:t> </a:t>
            </a:r>
            <a:r>
              <a:rPr lang="ja-JP" altLang="en-US" dirty="0">
                <a:solidFill>
                  <a:schemeClr val="dk1"/>
                </a:solidFill>
              </a:rPr>
              <a:t>カガクダ</a:t>
            </a:r>
            <a:r>
              <a:rPr lang="en-US" altLang="ja-JP" dirty="0">
                <a:solidFill>
                  <a:schemeClr val="dk1"/>
                </a:solidFill>
              </a:rPr>
              <a:t>'</a:t>
            </a:r>
            <a:r>
              <a:rPr lang="ja-JP" altLang="en-US" dirty="0">
                <a:solidFill>
                  <a:schemeClr val="dk1"/>
                </a:solidFill>
              </a:rPr>
              <a:t>イガク</a:t>
            </a:r>
            <a:r>
              <a:rPr lang="en-US" altLang="ja-JP" dirty="0">
                <a:solidFill>
                  <a:schemeClr val="dk1"/>
                </a:solidFill>
              </a:rPr>
              <a:t>"]</a:t>
            </a:r>
            <a:r>
              <a:rPr lang="ja-JP" altLang="en-US" dirty="0">
                <a:solidFill>
                  <a:schemeClr val="dk1"/>
                </a:solidFill>
              </a:rPr>
              <a:t>准教授の、</a:t>
            </a:r>
            <a:r>
              <a:rPr lang="en-US" altLang="ja-JP" dirty="0">
                <a:solidFill>
                  <a:schemeClr val="dk1"/>
                </a:solidFill>
              </a:rPr>
              <a:t>(</a:t>
            </a:r>
            <a:r>
              <a:rPr lang="ja-JP" altLang="en-US" dirty="0"/>
              <a:t>能作文徳先生</a:t>
            </a:r>
            <a:r>
              <a:rPr lang="en-US" altLang="ja-JP" dirty="0"/>
              <a:t>)[kana:"</a:t>
            </a:r>
            <a:r>
              <a:rPr lang="ja-JP" altLang="en-US" dirty="0"/>
              <a:t>ノーサクフミ</a:t>
            </a:r>
            <a:r>
              <a:rPr lang="en-US" altLang="ja-JP" dirty="0"/>
              <a:t>'</a:t>
            </a:r>
            <a:r>
              <a:rPr lang="ja-JP" altLang="en-US" dirty="0"/>
              <a:t>ノリセンセイ</a:t>
            </a:r>
            <a:r>
              <a:rPr lang="en-US" altLang="ja-JP" dirty="0"/>
              <a:t>"]</a:t>
            </a:r>
            <a:r>
              <a:rPr lang="ja-JP" altLang="en-US" dirty="0"/>
              <a:t> 指導のもと、建物の測量のワークショップを行いました</a:t>
            </a:r>
            <a:r>
              <a:rPr lang="en-US" altLang="ja-JP" sz="1200" dirty="0"/>
              <a:t>[break:"0.5s"]</a:t>
            </a:r>
            <a:r>
              <a:rPr lang="ja-JP" altLang="en-US" dirty="0"/>
              <a:t>。参加者は、</a:t>
            </a:r>
            <a:r>
              <a:rPr lang="en-US" altLang="ja-JP" dirty="0"/>
              <a:t>(</a:t>
            </a:r>
            <a:r>
              <a:rPr lang="ja-JP" altLang="en-US" dirty="0"/>
              <a:t>大阪大学</a:t>
            </a:r>
            <a:r>
              <a:rPr lang="en-US" altLang="ja-JP" dirty="0"/>
              <a:t>)[kana:"</a:t>
            </a:r>
            <a:r>
              <a:rPr lang="ja-JP" altLang="en-US" dirty="0"/>
              <a:t>オーサカダ</a:t>
            </a:r>
            <a:r>
              <a:rPr lang="en-US" altLang="ja-JP" dirty="0"/>
              <a:t>'</a:t>
            </a:r>
            <a:r>
              <a:rPr lang="ja-JP" altLang="en-US" dirty="0"/>
              <a:t>イガク</a:t>
            </a:r>
            <a:r>
              <a:rPr lang="en-US" altLang="ja-JP" dirty="0"/>
              <a:t>"]</a:t>
            </a:r>
            <a:r>
              <a:rPr lang="ja-JP" altLang="en-US" dirty="0"/>
              <a:t>や、</a:t>
            </a:r>
            <a:r>
              <a:rPr lang="en-US" altLang="ja-JP" dirty="0">
                <a:solidFill>
                  <a:schemeClr val="dk1"/>
                </a:solidFill>
              </a:rPr>
              <a:t>(</a:t>
            </a:r>
            <a:r>
              <a:rPr lang="ja-JP" altLang="en-US" dirty="0">
                <a:solidFill>
                  <a:schemeClr val="dk1"/>
                </a:solidFill>
              </a:rPr>
              <a:t>東京科学大学</a:t>
            </a:r>
            <a:r>
              <a:rPr lang="en-US" altLang="ja-JP" dirty="0">
                <a:solidFill>
                  <a:schemeClr val="dk1"/>
                </a:solidFill>
              </a:rPr>
              <a:t>)[kana:"</a:t>
            </a:r>
            <a:r>
              <a:rPr lang="ja-JP" altLang="en-US" dirty="0">
                <a:solidFill>
                  <a:schemeClr val="dk1"/>
                </a:solidFill>
              </a:rPr>
              <a:t>トーキョーカガクダ</a:t>
            </a:r>
            <a:r>
              <a:rPr lang="en-US" altLang="ja-JP" dirty="0">
                <a:solidFill>
                  <a:schemeClr val="dk1"/>
                </a:solidFill>
              </a:rPr>
              <a:t>'</a:t>
            </a:r>
            <a:r>
              <a:rPr lang="ja-JP" altLang="en-US" dirty="0">
                <a:solidFill>
                  <a:schemeClr val="dk1"/>
                </a:solidFill>
              </a:rPr>
              <a:t>イガク</a:t>
            </a:r>
            <a:r>
              <a:rPr lang="en-US" altLang="ja-JP" dirty="0">
                <a:solidFill>
                  <a:schemeClr val="dk1"/>
                </a:solidFill>
              </a:rPr>
              <a:t>"]</a:t>
            </a:r>
            <a:r>
              <a:rPr lang="ja-JP" altLang="en-US" dirty="0"/>
              <a:t>、京都工業繊維大学の研究者・学生です</a:t>
            </a:r>
            <a:r>
              <a:rPr lang="en-US" altLang="ja-JP" sz="1200" dirty="0"/>
              <a:t>[break:"0.5s"]</a:t>
            </a:r>
            <a:r>
              <a:rPr lang="ja-JP" altLang="en-US" dirty="0"/>
              <a:t>。参加者の専攻は人類学や建築など、バラバラであり、実測の</a:t>
            </a:r>
            <a:r>
              <a:rPr lang="en-US" altLang="ja-JP" dirty="0"/>
              <a:t>(</a:t>
            </a:r>
            <a:r>
              <a:rPr lang="ja-JP" altLang="en-US" dirty="0"/>
              <a:t>経験豊富</a:t>
            </a:r>
            <a:r>
              <a:rPr lang="en-US" altLang="ja-JP" dirty="0"/>
              <a:t>)[kana:"</a:t>
            </a:r>
            <a:r>
              <a:rPr lang="ja-JP" altLang="en-US" dirty="0"/>
              <a:t>ケーケンホーフ</a:t>
            </a:r>
            <a:r>
              <a:rPr lang="en-US" altLang="ja-JP" dirty="0"/>
              <a:t>'"]</a:t>
            </a:r>
            <a:r>
              <a:rPr lang="ja-JP" altLang="en-US" dirty="0"/>
              <a:t>な人からはじめての人までいます</a:t>
            </a:r>
            <a:r>
              <a:rPr lang="en-US" altLang="ja-JP" sz="1200" dirty="0"/>
              <a:t>[break:"0.5s"]</a:t>
            </a:r>
            <a:r>
              <a:rPr lang="ja-JP" altLang="en-US" dirty="0"/>
              <a:t>。</a:t>
            </a:r>
          </a:p>
          <a:p>
            <a:pPr marL="0" lvl="0" indent="0" algn="l" rtl="0">
              <a:spcBef>
                <a:spcPts val="0"/>
              </a:spcBef>
              <a:spcAft>
                <a:spcPts val="0"/>
              </a:spcAft>
              <a:buNone/>
            </a:pPr>
            <a:r>
              <a:rPr lang="ja-JP" altLang="en-US" dirty="0"/>
              <a:t>このワークショップでは、参加者</a:t>
            </a:r>
            <a:r>
              <a:rPr lang="en-US" altLang="ja-JP" dirty="0"/>
              <a:t>(</a:t>
            </a:r>
            <a:r>
              <a:rPr lang="ja-JP" altLang="en-US" dirty="0"/>
              <a:t>全員で</a:t>
            </a:r>
            <a:r>
              <a:rPr lang="en-US" altLang="ja-JP" dirty="0"/>
              <a:t>)[kana:"</a:t>
            </a:r>
            <a:r>
              <a:rPr lang="ja-JP" altLang="en-US" dirty="0"/>
              <a:t>ゼーイ</a:t>
            </a:r>
            <a:r>
              <a:rPr lang="en-US" altLang="ja-JP" dirty="0"/>
              <a:t>'</a:t>
            </a:r>
            <a:r>
              <a:rPr lang="ja-JP" altLang="en-US" dirty="0"/>
              <a:t>ンデ</a:t>
            </a:r>
            <a:r>
              <a:rPr lang="en-US" altLang="ja-JP" dirty="0"/>
              <a:t>"]</a:t>
            </a:r>
            <a:r>
              <a:rPr lang="ja-JP" altLang="en-US" dirty="0"/>
              <a:t>分担して建物の測量を行い、</a:t>
            </a:r>
            <a:r>
              <a:rPr lang="en-US" altLang="ja-JP" dirty="0"/>
              <a:t>(</a:t>
            </a:r>
            <a:r>
              <a:rPr lang="ja-JP" altLang="en-US" dirty="0"/>
              <a:t>実測図を</a:t>
            </a:r>
            <a:r>
              <a:rPr lang="en-US" altLang="ja-JP" dirty="0"/>
              <a:t>)[kana:"</a:t>
            </a:r>
            <a:r>
              <a:rPr lang="ja-JP" altLang="en-US" dirty="0"/>
              <a:t>ジッソク</a:t>
            </a:r>
            <a:r>
              <a:rPr lang="en-US" altLang="ja-JP" dirty="0"/>
              <a:t>'</a:t>
            </a:r>
            <a:r>
              <a:rPr lang="ja-JP" altLang="en-US" dirty="0"/>
              <a:t>ズヲ</a:t>
            </a:r>
            <a:r>
              <a:rPr lang="en-US" altLang="ja-JP" dirty="0"/>
              <a:t>"]</a:t>
            </a:r>
            <a:r>
              <a:rPr lang="ja-JP" altLang="en-US" dirty="0"/>
              <a:t> 作成しながら、あわせてそれぞれでフィールドノーツと、ワークショップの振り返りのエッセイを作成し、</a:t>
            </a:r>
            <a:r>
              <a:rPr lang="en-US" altLang="ja-JP" sz="1200" dirty="0"/>
              <a:t>[break:"0.2s"] </a:t>
            </a:r>
            <a:r>
              <a:rPr lang="en-US" altLang="ja-JP" dirty="0"/>
              <a:t>(</a:t>
            </a:r>
            <a:r>
              <a:rPr lang="ja-JP" altLang="en-US" dirty="0"/>
              <a:t>実測図や</a:t>
            </a:r>
            <a:r>
              <a:rPr lang="en-US" altLang="ja-JP" dirty="0"/>
              <a:t>)[kana:"</a:t>
            </a:r>
            <a:r>
              <a:rPr lang="ja-JP" altLang="en-US" dirty="0"/>
              <a:t>ジッソク</a:t>
            </a:r>
            <a:r>
              <a:rPr lang="en-US" altLang="ja-JP" dirty="0"/>
              <a:t>'</a:t>
            </a:r>
            <a:r>
              <a:rPr lang="ja-JP" altLang="en-US" dirty="0"/>
              <a:t>ズヤ</a:t>
            </a:r>
            <a:r>
              <a:rPr lang="en-US" altLang="ja-JP" dirty="0"/>
              <a:t>"]</a:t>
            </a:r>
            <a:r>
              <a:rPr lang="ja-JP" altLang="en-US" dirty="0"/>
              <a:t> 、測量の様子の写真とともに、</a:t>
            </a:r>
            <a:r>
              <a:rPr lang="ja-JP" altLang="en-US" dirty="0">
                <a:solidFill>
                  <a:schemeClr val="dk1"/>
                </a:solidFill>
              </a:rPr>
              <a:t>オープン・エスノグラフィー</a:t>
            </a:r>
            <a:r>
              <a:rPr lang="ja-JP" altLang="en-US" dirty="0"/>
              <a:t>にそれをアップロードしました</a:t>
            </a:r>
            <a:r>
              <a:rPr lang="en-US" altLang="ja-JP" sz="1200" dirty="0"/>
              <a:t>[break:"0.5s"]</a:t>
            </a:r>
            <a:r>
              <a:rPr lang="ja-JP" altLang="en-US" dirty="0"/>
              <a:t>。フィールドノーツやエッセイといった文章、写真、</a:t>
            </a:r>
            <a:r>
              <a:rPr lang="en-US" altLang="ja-JP" dirty="0"/>
              <a:t>(</a:t>
            </a:r>
            <a:r>
              <a:rPr lang="ja-JP" altLang="en-US" dirty="0"/>
              <a:t>実測図</a:t>
            </a:r>
            <a:r>
              <a:rPr lang="en-US" altLang="ja-JP" dirty="0"/>
              <a:t>)[kana:"</a:t>
            </a:r>
            <a:r>
              <a:rPr lang="ja-JP" altLang="en-US" dirty="0"/>
              <a:t>ジッソク</a:t>
            </a:r>
            <a:r>
              <a:rPr lang="en-US" altLang="ja-JP" dirty="0"/>
              <a:t>'</a:t>
            </a:r>
            <a:r>
              <a:rPr lang="ja-JP" altLang="en-US" dirty="0"/>
              <a:t>ズ</a:t>
            </a:r>
            <a:r>
              <a:rPr lang="en-US" altLang="ja-JP" dirty="0"/>
              <a:t>"]</a:t>
            </a:r>
            <a:r>
              <a:rPr lang="ja-JP" altLang="en-US" dirty="0"/>
              <a:t>の</a:t>
            </a:r>
            <a:r>
              <a:rPr lang="es-419" altLang="ja" dirty="0"/>
              <a:t>pdf</a:t>
            </a:r>
            <a:r>
              <a:rPr lang="ja-JP" altLang="en-US" dirty="0"/>
              <a:t>といった、多様なデータを、さまざまな人が同じ場所に共有できる</a:t>
            </a:r>
            <a:r>
              <a:rPr lang="ja-JP" altLang="en-US" dirty="0">
                <a:solidFill>
                  <a:schemeClr val="dk1"/>
                </a:solidFill>
              </a:rPr>
              <a:t>オープン・エスノグラフィーの利点が活用された事例です。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lvl="0" indent="0" algn="l" rtl="0">
              <a:spcBef>
                <a:spcPts val="0"/>
              </a:spcBef>
              <a:spcAft>
                <a:spcPts val="0"/>
              </a:spcAft>
              <a:buNone/>
            </a:pPr>
            <a:r>
              <a:rPr lang="es-419" altLang="ja" dirty="0"/>
              <a:t>Bridge Studio</a:t>
            </a:r>
            <a:r>
              <a:rPr lang="ja-JP" altLang="en-US" dirty="0"/>
              <a:t>は京都市左京区浄土寺にある、元小児科医院の洋館を改装した、アーティスト・イン・レジデンスも行われているシェアスタジオです。</a:t>
            </a:r>
          </a:p>
          <a:p>
            <a:pPr marL="0" lvl="0" indent="0" algn="l" rtl="0">
              <a:spcBef>
                <a:spcPts val="0"/>
              </a:spcBef>
              <a:spcAft>
                <a:spcPts val="0"/>
              </a:spcAft>
              <a:buNone/>
            </a:pPr>
            <a:r>
              <a:rPr lang="en-US" altLang="ja-JP" dirty="0"/>
              <a:t>2024</a:t>
            </a:r>
            <a:r>
              <a:rPr lang="ja-JP" altLang="en-US" dirty="0"/>
              <a:t>年</a:t>
            </a:r>
            <a:r>
              <a:rPr lang="en-US" altLang="ja-JP" dirty="0"/>
              <a:t>9</a:t>
            </a:r>
            <a:r>
              <a:rPr lang="ja-JP" altLang="en-US" dirty="0"/>
              <a:t>月に、このスタジオにて、</a:t>
            </a:r>
            <a:r>
              <a:rPr lang="ja-JP" altLang="en-US" dirty="0">
                <a:solidFill>
                  <a:schemeClr val="dk1"/>
                </a:solidFill>
              </a:rPr>
              <a:t>建築家で、東京科学大学准教授の</a:t>
            </a:r>
            <a:r>
              <a:rPr lang="ja-JP" altLang="en-US" dirty="0"/>
              <a:t>能作文徳先生の指導のもと、建物の測量のワークショップを行いました。参加者は、大阪大学や東京科学大学、京都工業繊維大学の研究者・学生です。参加者の専攻は人類学や建築などバラバラであり、実測の経験豊富な人からはじめての人までいます。</a:t>
            </a:r>
          </a:p>
          <a:p>
            <a:pPr marL="0" lvl="0" indent="0" algn="l" rtl="0">
              <a:spcBef>
                <a:spcPts val="0"/>
              </a:spcBef>
              <a:spcAft>
                <a:spcPts val="0"/>
              </a:spcAft>
              <a:buNone/>
            </a:pPr>
            <a:r>
              <a:rPr lang="ja-JP" altLang="en-US" dirty="0"/>
              <a:t>このワークショップでは参加者全員で分担して建物の測量を行い、実測図を作成しながら、あわせてそれぞれでフィールドノーツと、ワークショップの振り返りのエッセイを作成し、実測図や測量の様子の写真とともに</a:t>
            </a:r>
            <a:r>
              <a:rPr lang="es-419" altLang="ja" dirty="0"/>
              <a:t>Open Ethnography</a:t>
            </a:r>
            <a:r>
              <a:rPr lang="ja-JP" altLang="en-US" dirty="0"/>
              <a:t>にそれをアップロードしました。フィールドノーツやエッセイといった文章、写真、実測図の</a:t>
            </a:r>
            <a:r>
              <a:rPr lang="es-419" altLang="ja" dirty="0"/>
              <a:t>pdf</a:t>
            </a:r>
            <a:r>
              <a:rPr lang="ja-JP" altLang="en-US" dirty="0"/>
              <a:t>といった多様なデータを、さまざまな人が同じ場所に共有できる</a:t>
            </a:r>
            <a:r>
              <a:rPr lang="es-419" altLang="ja" dirty="0">
                <a:solidFill>
                  <a:schemeClr val="dk1"/>
                </a:solidFill>
              </a:rPr>
              <a:t>Open Ethnography</a:t>
            </a:r>
            <a:r>
              <a:rPr lang="ja-JP" altLang="en-US" dirty="0">
                <a:solidFill>
                  <a:schemeClr val="dk1"/>
                </a:solidFill>
              </a:rPr>
              <a:t>の利点が活用された事例です。</a:t>
            </a:r>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p:txBody>
      </p:sp>
    </p:spTree>
    <p:extLst>
      <p:ext uri="{BB962C8B-B14F-4D97-AF65-F5344CB8AC3E}">
        <p14:creationId xmlns:p14="http://schemas.microsoft.com/office/powerpoint/2010/main" val="294962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t>Topic:</a:t>
            </a:r>
            <a:r>
              <a:rPr kumimoji="1" lang="ja-JP" altLang="en-US" sz="1000" dirty="0"/>
              <a:t>オープン・エスノグラフィ</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r>
              <a:rPr lang="ja-JP" altLang="en-US" sz="1200" u="none" strike="noStrike" dirty="0">
                <a:solidFill>
                  <a:srgbClr val="000000"/>
                </a:solidFill>
                <a:effectLst/>
              </a:rPr>
              <a:t>そして、オープン・エスノグラフィー上の、それぞれのフィールドノートや写真をエッセーとしてまとめ、本学の機関リポジトリ、</a:t>
            </a:r>
            <a:r>
              <a:rPr lang="en-US" altLang="ja-JP" sz="1200" u="none" strike="noStrike" dirty="0">
                <a:solidFill>
                  <a:srgbClr val="000000"/>
                </a:solidFill>
                <a:effectLst/>
              </a:rPr>
              <a:t>(OUKA</a:t>
            </a:r>
            <a:r>
              <a:rPr lang="ja-JP" altLang="en-US" sz="1200" u="none" strike="noStrike" dirty="0">
                <a:solidFill>
                  <a:srgbClr val="000000"/>
                </a:solidFill>
                <a:effectLst/>
              </a:rPr>
              <a:t>上</a:t>
            </a:r>
            <a:r>
              <a:rPr lang="en-US" altLang="ja-JP" sz="1200" u="none" strike="noStrike" dirty="0">
                <a:solidFill>
                  <a:srgbClr val="000000"/>
                </a:solidFill>
                <a:effectLst/>
              </a:rPr>
              <a:t>)[kana:"</a:t>
            </a:r>
            <a:r>
              <a:rPr lang="ja-JP" altLang="en-US" sz="1200" u="none" strike="noStrike" dirty="0">
                <a:solidFill>
                  <a:srgbClr val="000000"/>
                </a:solidFill>
                <a:effectLst/>
              </a:rPr>
              <a:t>オーカジョー</a:t>
            </a:r>
            <a:r>
              <a:rPr lang="en-US" altLang="ja-JP" sz="1200" u="none" strike="noStrike" dirty="0">
                <a:solidFill>
                  <a:srgbClr val="000000"/>
                </a:solidFill>
                <a:effectLst/>
              </a:rPr>
              <a:t>"]</a:t>
            </a:r>
            <a:r>
              <a:rPr lang="ja-JP" altLang="en-US" sz="1200" u="none" strike="noStrike" dirty="0">
                <a:solidFill>
                  <a:srgbClr val="000000"/>
                </a:solidFill>
                <a:effectLst/>
              </a:rPr>
              <a:t>で公開しました</a:t>
            </a:r>
            <a:r>
              <a:rPr lang="en-US" altLang="ja-JP" sz="1200" dirty="0"/>
              <a:t>[break:"0.5s"]</a:t>
            </a:r>
            <a:r>
              <a:rPr lang="ja-JP" altLang="en-US" sz="1200" u="none" strike="noStrike" dirty="0">
                <a:solidFill>
                  <a:srgbClr val="000000"/>
                </a:solidFill>
                <a:effectLst/>
              </a:rPr>
              <a:t>。</a:t>
            </a:r>
            <a:endParaRPr lang="en-US" altLang="ja-JP" sz="1200" u="none" strike="noStrike" dirty="0">
              <a:solidFill>
                <a:srgbClr val="000000"/>
              </a:solidFill>
              <a:effectLst/>
            </a:endParaRPr>
          </a:p>
          <a:p>
            <a:r>
              <a:rPr lang="ja-JP" altLang="en-US" sz="1200" u="none" strike="noStrike" dirty="0">
                <a:solidFill>
                  <a:srgbClr val="000000"/>
                </a:solidFill>
                <a:effectLst/>
              </a:rPr>
              <a:t>エッセーのデータは、ストレージである</a:t>
            </a:r>
            <a:r>
              <a:rPr lang="en-US" altLang="ja-JP" sz="1200" u="none" strike="noStrike" dirty="0">
                <a:solidFill>
                  <a:srgbClr val="000000"/>
                </a:solidFill>
                <a:effectLst/>
              </a:rPr>
              <a:t>ONION</a:t>
            </a:r>
            <a:r>
              <a:rPr lang="ja-JP" altLang="en-US" sz="1200" u="none" strike="noStrike" dirty="0">
                <a:solidFill>
                  <a:srgbClr val="000000"/>
                </a:solidFill>
                <a:effectLst/>
              </a:rPr>
              <a:t>に保存されます</a:t>
            </a:r>
            <a:r>
              <a:rPr lang="en-US" altLang="ja-JP" sz="1200" dirty="0"/>
              <a:t>[break:"0.5s"]</a:t>
            </a:r>
            <a:r>
              <a:rPr lang="ja-JP" altLang="en-US" sz="1200" u="none" strike="noStrike" dirty="0">
                <a:solidFill>
                  <a:srgbClr val="000000"/>
                </a:solidFill>
                <a:effectLst/>
              </a:rPr>
              <a:t>。そして、すでにある、</a:t>
            </a:r>
            <a:r>
              <a:rPr lang="en-US" altLang="ja-JP" sz="1200" u="none" strike="noStrike" dirty="0">
                <a:solidFill>
                  <a:srgbClr val="000000"/>
                </a:solidFill>
                <a:effectLst/>
              </a:rPr>
              <a:t>ONION</a:t>
            </a:r>
            <a:r>
              <a:rPr lang="ja-JP" altLang="en-US" sz="1200" u="none" strike="noStrike" dirty="0">
                <a:solidFill>
                  <a:srgbClr val="000000"/>
                </a:solidFill>
                <a:effectLst/>
              </a:rPr>
              <a:t>と</a:t>
            </a:r>
            <a:r>
              <a:rPr lang="en-US" altLang="ja-JP" sz="1200" u="none" strike="noStrike" dirty="0">
                <a:solidFill>
                  <a:srgbClr val="000000"/>
                </a:solidFill>
                <a:effectLst/>
              </a:rPr>
              <a:t>OUKA</a:t>
            </a:r>
            <a:r>
              <a:rPr lang="ja-JP" altLang="en-US" sz="1200" u="none" strike="noStrike" dirty="0">
                <a:solidFill>
                  <a:srgbClr val="000000"/>
                </a:solidFill>
                <a:effectLst/>
              </a:rPr>
              <a:t>の連携を使って、附属図書館に公開申請が送られます</a:t>
            </a:r>
            <a:r>
              <a:rPr lang="en-US" altLang="ja-JP" sz="1200" dirty="0"/>
              <a:t>[break:"0.5s"]</a:t>
            </a:r>
            <a:r>
              <a:rPr lang="ja-JP" altLang="en-US" sz="1200" u="none" strike="noStrike" dirty="0">
                <a:solidFill>
                  <a:srgbClr val="000000"/>
                </a:solidFill>
                <a:effectLst/>
              </a:rPr>
              <a:t>。</a:t>
            </a:r>
            <a:endParaRPr lang="en-US" altLang="ja-JP" sz="1200" u="none" strike="noStrike" dirty="0">
              <a:solidFill>
                <a:srgbClr val="000000"/>
              </a:solidFill>
              <a:effectLst/>
            </a:endParaRPr>
          </a:p>
          <a:p>
            <a:r>
              <a:rPr lang="ja-JP" altLang="en-US" sz="1200" u="none" strike="noStrike" dirty="0">
                <a:solidFill>
                  <a:srgbClr val="000000"/>
                </a:solidFill>
                <a:effectLst/>
              </a:rPr>
              <a:t>このような研究データ基盤の連携によって、新たな仕方でエスノグラフィーの研究成果を公開するというモデルを、構築することができました</a:t>
            </a:r>
            <a:r>
              <a:rPr lang="en-US" altLang="ja-JP" sz="1200" dirty="0"/>
              <a:t>[break:"0.5s"]</a:t>
            </a:r>
            <a:r>
              <a:rPr lang="ja-JP" altLang="en-US" sz="1200" u="none" strike="noStrike" dirty="0">
                <a:solidFill>
                  <a:srgbClr val="000000"/>
                </a:solidFill>
                <a:effectLst/>
              </a:rPr>
              <a:t>。</a:t>
            </a:r>
            <a:r>
              <a:rPr lang="en-US" altLang="ja-JP" sz="1200" u="none" strike="noStrike" dirty="0">
                <a:solidFill>
                  <a:srgbClr val="000000"/>
                </a:solidFill>
                <a:effectLst/>
              </a:rPr>
              <a:t>(OUKA</a:t>
            </a:r>
            <a:r>
              <a:rPr lang="ja-JP" altLang="en-US" sz="1200" u="none" strike="noStrike" dirty="0">
                <a:solidFill>
                  <a:srgbClr val="000000"/>
                </a:solidFill>
                <a:effectLst/>
              </a:rPr>
              <a:t>上での</a:t>
            </a:r>
            <a:r>
              <a:rPr lang="en-US" altLang="ja-JP" sz="1200" u="none" strike="noStrike" dirty="0">
                <a:solidFill>
                  <a:srgbClr val="000000"/>
                </a:solidFill>
                <a:effectLst/>
              </a:rPr>
              <a:t>)[kana:"</a:t>
            </a:r>
            <a:r>
              <a:rPr lang="ja-JP" altLang="en-US" sz="1200" u="none" strike="noStrike" dirty="0">
                <a:solidFill>
                  <a:srgbClr val="000000"/>
                </a:solidFill>
                <a:effectLst/>
              </a:rPr>
              <a:t>オーカジョーデ</a:t>
            </a:r>
            <a:r>
              <a:rPr lang="en-US" altLang="ja-JP" sz="1200" u="none" strike="noStrike" dirty="0">
                <a:solidFill>
                  <a:srgbClr val="000000"/>
                </a:solidFill>
                <a:effectLst/>
              </a:rPr>
              <a:t>'</a:t>
            </a:r>
            <a:r>
              <a:rPr lang="ja-JP" altLang="en-US" sz="1200" u="none" strike="noStrike" dirty="0">
                <a:solidFill>
                  <a:srgbClr val="000000"/>
                </a:solidFill>
                <a:effectLst/>
              </a:rPr>
              <a:t>ノ</a:t>
            </a:r>
            <a:r>
              <a:rPr lang="en-US" altLang="ja-JP" sz="1200" u="none" strike="noStrike" dirty="0">
                <a:solidFill>
                  <a:srgbClr val="000000"/>
                </a:solidFill>
                <a:effectLst/>
              </a:rPr>
              <a:t>"]</a:t>
            </a:r>
            <a:r>
              <a:rPr lang="ja-JP" altLang="en-US" sz="1200" u="none" strike="noStrike" dirty="0">
                <a:solidFill>
                  <a:srgbClr val="000000"/>
                </a:solidFill>
                <a:effectLst/>
              </a:rPr>
              <a:t> 公開にあたっては、</a:t>
            </a:r>
            <a:r>
              <a:rPr lang="en-US" altLang="ja-JP" sz="1200" u="none" strike="noStrike" dirty="0">
                <a:solidFill>
                  <a:srgbClr val="000000"/>
                </a:solidFill>
                <a:effectLst/>
              </a:rPr>
              <a:t>(</a:t>
            </a:r>
            <a:r>
              <a:rPr lang="ja-JP" altLang="en-US" sz="1200" u="none" strike="noStrike" dirty="0">
                <a:solidFill>
                  <a:srgbClr val="000000"/>
                </a:solidFill>
                <a:effectLst/>
              </a:rPr>
              <a:t>図書館職員側から</a:t>
            </a:r>
            <a:r>
              <a:rPr lang="en-US" altLang="ja-JP" sz="1200" u="none" strike="noStrike" dirty="0">
                <a:solidFill>
                  <a:srgbClr val="000000"/>
                </a:solidFill>
                <a:effectLst/>
              </a:rPr>
              <a:t>)[kana:"</a:t>
            </a:r>
            <a:r>
              <a:rPr lang="ja-JP" altLang="en-US" sz="1200" u="none" strike="noStrike" dirty="0">
                <a:solidFill>
                  <a:srgbClr val="000000"/>
                </a:solidFill>
                <a:effectLst/>
              </a:rPr>
              <a:t>トショカン</a:t>
            </a:r>
            <a:r>
              <a:rPr lang="en-US" altLang="ja-JP" sz="1200" u="none" strike="noStrike" dirty="0">
                <a:solidFill>
                  <a:srgbClr val="000000"/>
                </a:solidFill>
                <a:effectLst/>
              </a:rPr>
              <a:t> </a:t>
            </a:r>
            <a:r>
              <a:rPr lang="ja-JP" altLang="en-US" sz="1200" u="none" strike="noStrike" dirty="0">
                <a:solidFill>
                  <a:srgbClr val="000000"/>
                </a:solidFill>
                <a:effectLst/>
              </a:rPr>
              <a:t>ショクイン</a:t>
            </a:r>
            <a:r>
              <a:rPr lang="en-US" altLang="ja-JP" sz="1200" u="none" strike="noStrike" dirty="0">
                <a:solidFill>
                  <a:srgbClr val="000000"/>
                </a:solidFill>
                <a:effectLst/>
              </a:rPr>
              <a:t> </a:t>
            </a:r>
            <a:r>
              <a:rPr lang="ja-JP" altLang="en-US" sz="1200" u="none" strike="noStrike" dirty="0">
                <a:solidFill>
                  <a:srgbClr val="000000"/>
                </a:solidFill>
                <a:effectLst/>
              </a:rPr>
              <a:t>ガワカラ</a:t>
            </a:r>
            <a:r>
              <a:rPr lang="en-US" altLang="ja-JP" sz="1200" u="none" strike="noStrike" dirty="0">
                <a:solidFill>
                  <a:srgbClr val="000000"/>
                </a:solidFill>
                <a:effectLst/>
              </a:rPr>
              <a:t>"]</a:t>
            </a:r>
            <a:r>
              <a:rPr lang="ja-JP" altLang="en-US" sz="1200" u="none" strike="noStrike" dirty="0">
                <a:solidFill>
                  <a:srgbClr val="000000"/>
                </a:solidFill>
                <a:effectLst/>
              </a:rPr>
              <a:t> 、プロジェクト</a:t>
            </a:r>
            <a:r>
              <a:rPr lang="en-US" altLang="ja-JP" sz="1200" u="none" strike="noStrike" dirty="0">
                <a:solidFill>
                  <a:srgbClr val="000000"/>
                </a:solidFill>
                <a:effectLst/>
              </a:rPr>
              <a:t>(</a:t>
            </a:r>
            <a:r>
              <a:rPr lang="ja-JP" altLang="en-US" sz="1200" u="none" strike="noStrike" dirty="0">
                <a:solidFill>
                  <a:srgbClr val="000000"/>
                </a:solidFill>
                <a:effectLst/>
              </a:rPr>
              <a:t>参加者</a:t>
            </a:r>
            <a:r>
              <a:rPr lang="en-US" altLang="ja-JP" sz="1200" u="none" strike="noStrike" dirty="0">
                <a:solidFill>
                  <a:srgbClr val="000000"/>
                </a:solidFill>
                <a:effectLst/>
              </a:rPr>
              <a:t>)[kana:"</a:t>
            </a:r>
            <a:r>
              <a:rPr lang="ja-JP" altLang="en-US" sz="1200" u="none" strike="noStrike" dirty="0">
                <a:solidFill>
                  <a:srgbClr val="000000"/>
                </a:solidFill>
                <a:effectLst/>
              </a:rPr>
              <a:t>サンカ</a:t>
            </a:r>
            <a:r>
              <a:rPr lang="en-US" altLang="ja-JP" sz="1200" u="none" strike="noStrike" dirty="0">
                <a:solidFill>
                  <a:srgbClr val="000000"/>
                </a:solidFill>
                <a:effectLst/>
              </a:rPr>
              <a:t>'</a:t>
            </a:r>
            <a:r>
              <a:rPr lang="ja-JP" altLang="en-US" sz="1200" u="none" strike="noStrike" dirty="0">
                <a:solidFill>
                  <a:srgbClr val="000000"/>
                </a:solidFill>
                <a:effectLst/>
              </a:rPr>
              <a:t>シャ</a:t>
            </a:r>
            <a:r>
              <a:rPr lang="en-US" altLang="ja-JP" sz="1200" u="none" strike="noStrike" dirty="0">
                <a:solidFill>
                  <a:srgbClr val="000000"/>
                </a:solidFill>
                <a:effectLst/>
              </a:rPr>
              <a:t>"]</a:t>
            </a:r>
            <a:r>
              <a:rPr lang="ja-JP" altLang="en-US" sz="1200" u="none" strike="noStrike" dirty="0">
                <a:solidFill>
                  <a:srgbClr val="000000"/>
                </a:solidFill>
                <a:effectLst/>
              </a:rPr>
              <a:t>の研究者に対して、公開にあたっての、メタデータや、</a:t>
            </a:r>
            <a:r>
              <a:rPr lang="en-US" altLang="ja-JP" sz="1200" u="none" strike="noStrike" dirty="0">
                <a:solidFill>
                  <a:srgbClr val="000000"/>
                </a:solidFill>
                <a:effectLst/>
              </a:rPr>
              <a:t>(</a:t>
            </a:r>
            <a:r>
              <a:rPr lang="ja-JP" altLang="en-US" sz="1200" u="none" strike="noStrike" dirty="0">
                <a:solidFill>
                  <a:srgbClr val="000000"/>
                </a:solidFill>
                <a:effectLst/>
              </a:rPr>
              <a:t>クリエイティブ・コモンズ・ライセンス</a:t>
            </a:r>
            <a:r>
              <a:rPr lang="en-US" altLang="ja-JP" sz="1200" u="none" strike="noStrike" dirty="0">
                <a:solidFill>
                  <a:srgbClr val="000000"/>
                </a:solidFill>
                <a:effectLst/>
              </a:rPr>
              <a:t>)[kana:"</a:t>
            </a:r>
            <a:r>
              <a:rPr lang="ja-JP" altLang="en-US" sz="1200" u="none" strike="noStrike" dirty="0">
                <a:solidFill>
                  <a:srgbClr val="000000"/>
                </a:solidFill>
                <a:effectLst/>
              </a:rPr>
              <a:t>クリエ</a:t>
            </a:r>
            <a:r>
              <a:rPr lang="en-US" altLang="ja-JP" sz="1200" u="none" strike="noStrike" dirty="0">
                <a:solidFill>
                  <a:srgbClr val="000000"/>
                </a:solidFill>
                <a:effectLst/>
              </a:rPr>
              <a:t>'</a:t>
            </a:r>
            <a:r>
              <a:rPr lang="ja-JP" altLang="en-US" sz="1200" u="none" strike="noStrike" dirty="0">
                <a:solidFill>
                  <a:srgbClr val="000000"/>
                </a:solidFill>
                <a:effectLst/>
              </a:rPr>
              <a:t>イティブコモンズラ</a:t>
            </a:r>
            <a:r>
              <a:rPr lang="en-US" altLang="ja-JP" sz="1200" u="none" strike="noStrike" dirty="0">
                <a:solidFill>
                  <a:srgbClr val="000000"/>
                </a:solidFill>
                <a:effectLst/>
              </a:rPr>
              <a:t>'</a:t>
            </a:r>
            <a:r>
              <a:rPr lang="ja-JP" altLang="en-US" sz="1200" u="none" strike="noStrike" dirty="0">
                <a:solidFill>
                  <a:srgbClr val="000000"/>
                </a:solidFill>
                <a:effectLst/>
              </a:rPr>
              <a:t>イセンス</a:t>
            </a:r>
            <a:r>
              <a:rPr lang="en-US" altLang="ja-JP" sz="1200" u="none" strike="noStrike" dirty="0">
                <a:solidFill>
                  <a:srgbClr val="000000"/>
                </a:solidFill>
                <a:effectLst/>
              </a:rPr>
              <a:t>"]</a:t>
            </a:r>
            <a:r>
              <a:rPr lang="ja-JP" altLang="en-US" sz="1200" u="none" strike="noStrike" dirty="0">
                <a:solidFill>
                  <a:srgbClr val="000000"/>
                </a:solidFill>
                <a:effectLst/>
              </a:rPr>
              <a:t>の付与、識別子の付与などに関する提案があり、</a:t>
            </a:r>
            <a:r>
              <a:rPr lang="en-US" altLang="ja-JP" sz="1200" u="none" strike="noStrike" dirty="0">
                <a:solidFill>
                  <a:srgbClr val="000000"/>
                </a:solidFill>
                <a:effectLst/>
              </a:rPr>
              <a:t>[break:"0.1s"]</a:t>
            </a:r>
            <a:r>
              <a:rPr lang="ja-JP" altLang="en-US" sz="1200" u="none" strike="noStrike" dirty="0">
                <a:solidFill>
                  <a:srgbClr val="000000"/>
                </a:solidFill>
                <a:effectLst/>
              </a:rPr>
              <a:t>どのような形で、オープンエスノグラフィーの研究データを、利活用できるかどうかを定めました</a:t>
            </a:r>
            <a:r>
              <a:rPr lang="en-US" altLang="ja-JP" sz="1200" dirty="0"/>
              <a:t>[break:"0.5s"]</a:t>
            </a:r>
            <a:r>
              <a:rPr lang="ja-JP" altLang="en-US" sz="1200" u="none" strike="noStrike" dirty="0">
                <a:solidFill>
                  <a:srgbClr val="000000"/>
                </a:solidFill>
                <a:effectLst/>
              </a:rPr>
              <a:t>。このプロジェクトでは、他にも、エネルギー・ウォーク等、</a:t>
            </a:r>
            <a:r>
              <a:rPr lang="en-US" altLang="ja-JP" dirty="0"/>
              <a:t>(</a:t>
            </a:r>
            <a:r>
              <a:rPr lang="ja-JP" altLang="en-US" dirty="0"/>
              <a:t>ブリッジ・スタジオ</a:t>
            </a:r>
            <a:r>
              <a:rPr lang="en-US" altLang="ja-JP" dirty="0"/>
              <a:t>)[kana:"</a:t>
            </a:r>
            <a:r>
              <a:rPr lang="ja-JP" altLang="en-US" dirty="0"/>
              <a:t>ブリッジ</a:t>
            </a:r>
            <a:r>
              <a:rPr lang="en-US" altLang="ja-JP" dirty="0"/>
              <a:t>' </a:t>
            </a:r>
            <a:r>
              <a:rPr lang="ja-JP" altLang="en-US" dirty="0"/>
              <a:t>スタ</a:t>
            </a:r>
            <a:r>
              <a:rPr lang="en-US" altLang="ja-JP" dirty="0"/>
              <a:t>'</a:t>
            </a:r>
            <a:r>
              <a:rPr lang="ja-JP" altLang="en-US" dirty="0"/>
              <a:t>ジオ</a:t>
            </a:r>
            <a:r>
              <a:rPr lang="en-US" altLang="ja-JP" dirty="0"/>
              <a:t>"]</a:t>
            </a:r>
            <a:r>
              <a:rPr lang="ja-JP" altLang="en-US" sz="1200" u="none" strike="noStrike" dirty="0">
                <a:solidFill>
                  <a:srgbClr val="000000"/>
                </a:solidFill>
                <a:effectLst/>
              </a:rPr>
              <a:t>を起点として、様々な協働的・参加型のワークショップを行い、その研究データを公開しています。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r>
              <a:rPr lang="ja-JP" altLang="en-US" sz="1200" u="none" strike="noStrike" dirty="0">
                <a:solidFill>
                  <a:srgbClr val="000000"/>
                </a:solidFill>
                <a:effectLst/>
              </a:rPr>
              <a:t>そして、</a:t>
            </a:r>
            <a:r>
              <a:rPr lang="en-US" altLang="ja-JP" sz="1200" u="none" strike="noStrike" dirty="0">
                <a:solidFill>
                  <a:srgbClr val="000000"/>
                </a:solidFill>
                <a:effectLst/>
              </a:rPr>
              <a:t>Open Ethnography</a:t>
            </a:r>
            <a:r>
              <a:rPr lang="ja-JP" altLang="en-US" sz="1200" u="none" strike="noStrike" dirty="0">
                <a:solidFill>
                  <a:srgbClr val="000000"/>
                </a:solidFill>
                <a:effectLst/>
              </a:rPr>
              <a:t>上のそれぞれのフィールドノートや写真を、エッセーとしてまとめ、本学の機関リポジトリ</a:t>
            </a:r>
            <a:r>
              <a:rPr lang="en-US" altLang="ja-JP" sz="1200" u="none" strike="noStrike" dirty="0">
                <a:solidFill>
                  <a:srgbClr val="000000"/>
                </a:solidFill>
                <a:effectLst/>
              </a:rPr>
              <a:t>OUKA</a:t>
            </a:r>
            <a:r>
              <a:rPr lang="ja-JP" altLang="en-US" sz="1200" u="none" strike="noStrike" dirty="0">
                <a:solidFill>
                  <a:srgbClr val="000000"/>
                </a:solidFill>
                <a:effectLst/>
              </a:rPr>
              <a:t>上で公開しました。</a:t>
            </a:r>
            <a:endParaRPr lang="en-US" altLang="ja-JP" sz="1200" u="none" strike="noStrike" dirty="0">
              <a:solidFill>
                <a:srgbClr val="000000"/>
              </a:solidFill>
              <a:effectLst/>
            </a:endParaRPr>
          </a:p>
          <a:p>
            <a:r>
              <a:rPr lang="ja-JP" altLang="en-US" sz="1200" u="none" strike="noStrike" dirty="0">
                <a:solidFill>
                  <a:srgbClr val="000000"/>
                </a:solidFill>
                <a:effectLst/>
              </a:rPr>
              <a:t>エッセーのデータは、ストレージである</a:t>
            </a:r>
            <a:r>
              <a:rPr lang="en-US" altLang="ja-JP" sz="1200" u="none" strike="noStrike" dirty="0">
                <a:solidFill>
                  <a:srgbClr val="000000"/>
                </a:solidFill>
                <a:effectLst/>
              </a:rPr>
              <a:t>ONION</a:t>
            </a:r>
            <a:r>
              <a:rPr lang="ja-JP" altLang="en-US" sz="1200" u="none" strike="noStrike" dirty="0">
                <a:solidFill>
                  <a:srgbClr val="000000"/>
                </a:solidFill>
                <a:effectLst/>
              </a:rPr>
              <a:t>に保存されます。そして、すでにある、</a:t>
            </a:r>
            <a:r>
              <a:rPr lang="en-US" altLang="ja-JP" sz="1200" u="none" strike="noStrike" dirty="0">
                <a:solidFill>
                  <a:srgbClr val="000000"/>
                </a:solidFill>
                <a:effectLst/>
              </a:rPr>
              <a:t>ONION</a:t>
            </a:r>
            <a:r>
              <a:rPr lang="ja-JP" altLang="en-US" sz="1200" u="none" strike="noStrike" dirty="0">
                <a:solidFill>
                  <a:srgbClr val="000000"/>
                </a:solidFill>
                <a:effectLst/>
              </a:rPr>
              <a:t>と</a:t>
            </a:r>
            <a:r>
              <a:rPr lang="en-US" altLang="ja-JP" sz="1200" u="none" strike="noStrike" dirty="0">
                <a:solidFill>
                  <a:srgbClr val="000000"/>
                </a:solidFill>
                <a:effectLst/>
              </a:rPr>
              <a:t>OUKA</a:t>
            </a:r>
            <a:r>
              <a:rPr lang="ja-JP" altLang="en-US" sz="1200" u="none" strike="noStrike" dirty="0">
                <a:solidFill>
                  <a:srgbClr val="000000"/>
                </a:solidFill>
                <a:effectLst/>
              </a:rPr>
              <a:t>の連携を使って、附属図書館に公開申請が送られます。</a:t>
            </a:r>
            <a:endParaRPr lang="en-US" altLang="ja-JP" sz="1200" u="none" strike="noStrike" dirty="0">
              <a:solidFill>
                <a:srgbClr val="000000"/>
              </a:solidFill>
              <a:effectLst/>
            </a:endParaRPr>
          </a:p>
          <a:p>
            <a:r>
              <a:rPr lang="ja-JP" altLang="en-US" sz="1200" u="none" strike="noStrike" dirty="0">
                <a:solidFill>
                  <a:srgbClr val="000000"/>
                </a:solidFill>
                <a:effectLst/>
              </a:rPr>
              <a:t>このような研究データ基盤の連携によって、新たな仕方でエスノグラフィの研究成果を公開するというモデルを構築することができました。</a:t>
            </a:r>
            <a:r>
              <a:rPr lang="en-US" altLang="ja-JP" sz="1200" u="none" strike="noStrike" dirty="0">
                <a:solidFill>
                  <a:srgbClr val="000000"/>
                </a:solidFill>
                <a:effectLst/>
              </a:rPr>
              <a:t>OUKA</a:t>
            </a:r>
            <a:r>
              <a:rPr lang="ja-JP" altLang="en-US" sz="1200" u="none" strike="noStrike" dirty="0">
                <a:solidFill>
                  <a:srgbClr val="000000"/>
                </a:solidFill>
                <a:effectLst/>
              </a:rPr>
              <a:t>上での公開にあたっては、図書館職員側からプロジェクト参加者の研究者に対して、公開にあたってのメタデータやクリエイティブ・コモンズ・ライセンスの付与、識別子の付与などに関する提案があり、どのような形でオープンエスノグラフィの研究データを利活用できるかどうかを定めました。このプロジェクトでは、他にもエネルギー・ウォーク等、</a:t>
            </a:r>
            <a:r>
              <a:rPr lang="en-US" altLang="ja-JP" sz="1200" u="none" strike="noStrike" dirty="0">
                <a:solidFill>
                  <a:srgbClr val="000000"/>
                </a:solidFill>
                <a:effectLst/>
              </a:rPr>
              <a:t>Bridge Studio</a:t>
            </a:r>
            <a:r>
              <a:rPr lang="ja-JP" altLang="en-US" sz="1200" u="none" strike="noStrike" dirty="0">
                <a:solidFill>
                  <a:srgbClr val="000000"/>
                </a:solidFill>
                <a:effectLst/>
              </a:rPr>
              <a:t>を起点として様々な協働的・参加型のワークショップを行い、その研究データを公開しています。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79F3A23-2D25-9F49-875A-62F7723F6F83}" type="slidenum">
              <a:rPr lang="en-US" altLang="ja-JP" smtClean="0"/>
              <a:t>12</a:t>
            </a:fld>
            <a:endParaRPr kumimoji="1" lang="ja-JP" altLang="en-US"/>
          </a:p>
        </p:txBody>
      </p:sp>
    </p:spTree>
    <p:extLst>
      <p:ext uri="{BB962C8B-B14F-4D97-AF65-F5344CB8AC3E}">
        <p14:creationId xmlns:p14="http://schemas.microsoft.com/office/powerpoint/2010/main" val="3624889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t>Topic:</a:t>
            </a:r>
            <a:r>
              <a:rPr kumimoji="1" lang="ja-JP" altLang="en-US" sz="1000" dirty="0"/>
              <a:t>オープン・エスノグラフィ</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a:solidFill>
                  <a:srgbClr val="000000"/>
                </a:solidFill>
                <a:effectLst/>
              </a:rPr>
              <a:t>これが、実際の</a:t>
            </a:r>
            <a:r>
              <a:rPr lang="en-US" altLang="ja-JP" sz="1200" u="none" strike="noStrike" dirty="0">
                <a:solidFill>
                  <a:srgbClr val="000000"/>
                </a:solidFill>
                <a:effectLst/>
              </a:rPr>
              <a:t>(</a:t>
            </a:r>
            <a:r>
              <a:rPr lang="ja-JP" altLang="en-US" sz="1200" u="none" strike="noStrike" dirty="0">
                <a:solidFill>
                  <a:srgbClr val="000000"/>
                </a:solidFill>
                <a:effectLst/>
              </a:rPr>
              <a:t>成果物</a:t>
            </a:r>
            <a:r>
              <a:rPr lang="en-US" altLang="ja-JP" sz="1200" u="none" strike="noStrike" dirty="0">
                <a:solidFill>
                  <a:srgbClr val="000000"/>
                </a:solidFill>
                <a:effectLst/>
              </a:rPr>
              <a:t>)[ruby:"</a:t>
            </a:r>
            <a:r>
              <a:rPr lang="ja-JP" altLang="en-US" sz="1200" u="none" strike="noStrike" dirty="0">
                <a:solidFill>
                  <a:srgbClr val="000000"/>
                </a:solidFill>
                <a:effectLst/>
              </a:rPr>
              <a:t>せいかぶつ</a:t>
            </a:r>
            <a:r>
              <a:rPr lang="en-US" altLang="ja-JP" sz="1200" u="none" strike="noStrike" dirty="0">
                <a:solidFill>
                  <a:srgbClr val="000000"/>
                </a:solidFill>
                <a:effectLst/>
              </a:rPr>
              <a:t>"]</a:t>
            </a:r>
            <a:r>
              <a:rPr lang="ja-JP" altLang="en-US" sz="1200" u="none" strike="noStrike" dirty="0">
                <a:solidFill>
                  <a:srgbClr val="000000"/>
                </a:solidFill>
                <a:effectLst/>
              </a:rPr>
              <a:t>である、</a:t>
            </a:r>
            <a:r>
              <a:rPr lang="en-US" altLang="ja-JP" sz="1200" u="none" strike="noStrike" dirty="0">
                <a:solidFill>
                  <a:srgbClr val="000000"/>
                </a:solidFill>
                <a:effectLst/>
              </a:rPr>
              <a:t>『</a:t>
            </a:r>
            <a:r>
              <a:rPr lang="ja-JP" altLang="en-US" sz="1200" u="none" strike="noStrike" dirty="0">
                <a:solidFill>
                  <a:srgbClr val="000000"/>
                </a:solidFill>
                <a:effectLst/>
              </a:rPr>
              <a:t>都市エコロジー</a:t>
            </a:r>
            <a:r>
              <a:rPr lang="en-US" altLang="ja-JP" sz="1200" u="none" strike="noStrike" dirty="0">
                <a:solidFill>
                  <a:srgbClr val="000000"/>
                </a:solidFill>
                <a:effectLst/>
              </a:rPr>
              <a:t>(</a:t>
            </a:r>
            <a:r>
              <a:rPr lang="ja-JP" altLang="en-US" sz="1200" u="none" strike="noStrike" dirty="0">
                <a:solidFill>
                  <a:srgbClr val="000000"/>
                </a:solidFill>
                <a:effectLst/>
              </a:rPr>
              <a:t>観測所</a:t>
            </a:r>
            <a:r>
              <a:rPr lang="en-US" altLang="ja-JP" sz="1200" u="none" strike="noStrike" dirty="0">
                <a:solidFill>
                  <a:srgbClr val="000000"/>
                </a:solidFill>
                <a:effectLst/>
              </a:rPr>
              <a:t>)[ruby:"</a:t>
            </a:r>
            <a:r>
              <a:rPr lang="ja-JP" altLang="en-US" sz="1200" u="none" strike="noStrike" dirty="0">
                <a:solidFill>
                  <a:srgbClr val="000000"/>
                </a:solidFill>
                <a:effectLst/>
              </a:rPr>
              <a:t>かんそくじょ</a:t>
            </a:r>
            <a:r>
              <a:rPr lang="en-US" altLang="ja-JP" sz="1200" u="none" strike="noStrike" dirty="0">
                <a:solidFill>
                  <a:srgbClr val="000000"/>
                </a:solidFill>
                <a:effectLst/>
              </a:rPr>
              <a:t>"]</a:t>
            </a:r>
            <a:r>
              <a:rPr lang="ja-JP" altLang="en-US" sz="1200" u="none" strike="noStrike" dirty="0">
                <a:solidFill>
                  <a:srgbClr val="000000"/>
                </a:solidFill>
                <a:effectLst/>
              </a:rPr>
              <a:t>・ニュースレター</a:t>
            </a:r>
            <a:r>
              <a:rPr lang="en-US" altLang="ja-JP" sz="1200" dirty="0"/>
              <a:t>[break:"0.1s"]</a:t>
            </a:r>
            <a:r>
              <a:rPr lang="ja-JP" altLang="en-US" sz="1200" u="none" strike="noStrike" dirty="0">
                <a:solidFill>
                  <a:srgbClr val="000000"/>
                </a:solidFill>
                <a:effectLst/>
              </a:rPr>
              <a:t>（</a:t>
            </a:r>
            <a:r>
              <a:rPr lang="en-US" altLang="ja-JP" sz="1200" u="none" strike="noStrike" dirty="0">
                <a:solidFill>
                  <a:srgbClr val="000000"/>
                </a:solidFill>
                <a:effectLst/>
              </a:rPr>
              <a:t>Observatory for Urban Ecology Newsletter</a:t>
            </a:r>
            <a:r>
              <a:rPr lang="ja-JP" altLang="en-US" sz="1200" u="none" strike="noStrike" dirty="0">
                <a:solidFill>
                  <a:srgbClr val="000000"/>
                </a:solidFill>
                <a:effectLst/>
              </a:rPr>
              <a:t>）</a:t>
            </a:r>
            <a:r>
              <a:rPr lang="en-US" altLang="ja-JP" sz="1200" u="none" strike="noStrike" dirty="0">
                <a:solidFill>
                  <a:srgbClr val="000000"/>
                </a:solidFill>
                <a:effectLst/>
              </a:rPr>
              <a:t>』</a:t>
            </a:r>
            <a:r>
              <a:rPr lang="ja-JP" altLang="en-US" sz="1200" u="none" strike="noStrike" dirty="0">
                <a:solidFill>
                  <a:srgbClr val="000000"/>
                </a:solidFill>
                <a:effectLst/>
              </a:rPr>
              <a:t>です</a:t>
            </a:r>
            <a:r>
              <a:rPr lang="en-US" altLang="ja-JP" sz="1200" dirty="0"/>
              <a:t>[break:"0.5s"]</a:t>
            </a:r>
            <a:r>
              <a:rPr lang="ja-JP" altLang="en-US" sz="1200" u="none" strike="noStrike" dirty="0">
                <a:solidFill>
                  <a:srgbClr val="000000"/>
                </a:solidFill>
                <a:effectLst/>
              </a:rPr>
              <a:t>。ぜひ</a:t>
            </a:r>
            <a:r>
              <a:rPr lang="en-US" altLang="ja-JP" sz="1200" u="none" strike="noStrike" dirty="0">
                <a:solidFill>
                  <a:srgbClr val="000000"/>
                </a:solidFill>
                <a:effectLst/>
              </a:rPr>
              <a:t>(OUKA</a:t>
            </a:r>
            <a:r>
              <a:rPr lang="ja-JP" altLang="en-US" sz="1200" u="none" strike="noStrike" dirty="0">
                <a:solidFill>
                  <a:srgbClr val="000000"/>
                </a:solidFill>
                <a:effectLst/>
              </a:rPr>
              <a:t>上</a:t>
            </a:r>
            <a:r>
              <a:rPr lang="en-US" altLang="ja-JP" sz="1200" u="none" strike="noStrike" dirty="0">
                <a:solidFill>
                  <a:srgbClr val="000000"/>
                </a:solidFill>
                <a:effectLst/>
              </a:rPr>
              <a:t>)[kana:"</a:t>
            </a:r>
            <a:r>
              <a:rPr lang="ja-JP" altLang="en-US" sz="1200" u="none" strike="noStrike" dirty="0">
                <a:solidFill>
                  <a:srgbClr val="000000"/>
                </a:solidFill>
                <a:effectLst/>
              </a:rPr>
              <a:t>オーカジョー</a:t>
            </a:r>
            <a:r>
              <a:rPr lang="en-US" altLang="ja-JP" sz="1200" u="none" strike="noStrike" dirty="0">
                <a:solidFill>
                  <a:srgbClr val="000000"/>
                </a:solidFill>
                <a:effectLst/>
              </a:rPr>
              <a:t>"]</a:t>
            </a:r>
            <a:r>
              <a:rPr lang="ja-JP" altLang="en-US" sz="1200" u="none" strike="noStrike" dirty="0">
                <a:solidFill>
                  <a:srgbClr val="000000"/>
                </a:solidFill>
                <a:effectLst/>
              </a:rPr>
              <a:t>でご覧ください。</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r>
              <a:rPr lang="ja-JP" altLang="en-US" sz="1200" u="none" strike="noStrike" dirty="0">
                <a:solidFill>
                  <a:srgbClr val="000000"/>
                </a:solidFill>
                <a:effectLst/>
              </a:rPr>
              <a:t>これが、実際の成果物である、</a:t>
            </a:r>
            <a:r>
              <a:rPr lang="en-US" altLang="ja-JP" sz="1200" u="none" strike="noStrike" dirty="0">
                <a:solidFill>
                  <a:srgbClr val="000000"/>
                </a:solidFill>
                <a:effectLst/>
              </a:rPr>
              <a:t>『</a:t>
            </a:r>
            <a:r>
              <a:rPr lang="ja-JP" altLang="en-US" sz="1200" u="none" strike="noStrike" dirty="0">
                <a:solidFill>
                  <a:srgbClr val="000000"/>
                </a:solidFill>
                <a:effectLst/>
              </a:rPr>
              <a:t>都市エコロジー観測所ニュースレター（</a:t>
            </a:r>
            <a:r>
              <a:rPr lang="en-US" altLang="ja-JP" sz="1200" u="none" strike="noStrike" dirty="0">
                <a:solidFill>
                  <a:srgbClr val="000000"/>
                </a:solidFill>
                <a:effectLst/>
              </a:rPr>
              <a:t>Observatory for Urban Ecology Newsletter</a:t>
            </a:r>
            <a:r>
              <a:rPr lang="ja-JP" altLang="en-US" sz="1200" u="none" strike="noStrike" dirty="0">
                <a:solidFill>
                  <a:srgbClr val="000000"/>
                </a:solidFill>
                <a:effectLst/>
              </a:rPr>
              <a:t>）</a:t>
            </a:r>
            <a:r>
              <a:rPr lang="en-US" altLang="ja-JP" sz="1200" u="none" strike="noStrike" dirty="0">
                <a:solidFill>
                  <a:srgbClr val="000000"/>
                </a:solidFill>
                <a:effectLst/>
              </a:rPr>
              <a:t>』</a:t>
            </a:r>
            <a:r>
              <a:rPr lang="ja-JP" altLang="en-US" sz="1200" u="none" strike="noStrike" dirty="0">
                <a:solidFill>
                  <a:srgbClr val="000000"/>
                </a:solidFill>
                <a:effectLst/>
              </a:rPr>
              <a:t>です。ぜひ</a:t>
            </a:r>
            <a:r>
              <a:rPr lang="en-US" altLang="ja-JP" sz="1200" u="none" strike="noStrike" dirty="0">
                <a:solidFill>
                  <a:srgbClr val="000000"/>
                </a:solidFill>
                <a:effectLst/>
              </a:rPr>
              <a:t>OUKA</a:t>
            </a:r>
            <a:r>
              <a:rPr lang="ja-JP" altLang="en-US" sz="1200" u="none" strike="noStrike" dirty="0">
                <a:solidFill>
                  <a:srgbClr val="000000"/>
                </a:solidFill>
                <a:effectLst/>
              </a:rPr>
              <a:t>上でご覧ください。</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79F3A23-2D25-9F49-875A-62F7723F6F83}" type="slidenum">
              <a:rPr lang="en-US" altLang="ja-JP" smtClean="0"/>
              <a:t>13</a:t>
            </a:fld>
            <a:endParaRPr kumimoji="1" lang="ja-JP" altLang="en-US"/>
          </a:p>
        </p:txBody>
      </p:sp>
    </p:spTree>
    <p:extLst>
      <p:ext uri="{BB962C8B-B14F-4D97-AF65-F5344CB8AC3E}">
        <p14:creationId xmlns:p14="http://schemas.microsoft.com/office/powerpoint/2010/main" val="227082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t>Topic:</a:t>
            </a:r>
            <a:r>
              <a:rPr kumimoji="1" lang="ja-JP" altLang="en-US" sz="1000" dirty="0"/>
              <a:t>本学におけるオープンなエスノグラフィの試み</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a:solidFill>
                  <a:srgbClr val="000000"/>
                </a:solidFill>
                <a:effectLst/>
              </a:rPr>
              <a:t>その</a:t>
            </a:r>
            <a:r>
              <a:rPr kumimoji="1" lang="en-US" altLang="ja-JP" sz="1200" u="none" strike="noStrike" dirty="0">
                <a:solidFill>
                  <a:srgbClr val="000000"/>
                </a:solidFill>
                <a:effectLst/>
              </a:rPr>
              <a:t>(</a:t>
            </a:r>
            <a:r>
              <a:rPr kumimoji="1" lang="ja-JP" altLang="en-US" sz="1200" u="none" strike="noStrike" dirty="0">
                <a:solidFill>
                  <a:srgbClr val="000000"/>
                </a:solidFill>
                <a:effectLst/>
              </a:rPr>
              <a:t>背景</a:t>
            </a:r>
            <a:r>
              <a:rPr kumimoji="1" lang="en-US" altLang="ja-JP" sz="1200" u="none" strike="noStrike" dirty="0">
                <a:solidFill>
                  <a:srgbClr val="000000"/>
                </a:solidFill>
                <a:effectLst/>
              </a:rPr>
              <a:t>)[kana:"</a:t>
            </a:r>
            <a:r>
              <a:rPr kumimoji="1" lang="ja-JP" altLang="en-US" sz="1200" u="none" strike="noStrike" dirty="0">
                <a:solidFill>
                  <a:srgbClr val="000000"/>
                </a:solidFill>
                <a:effectLst/>
              </a:rPr>
              <a:t>ハ</a:t>
            </a:r>
            <a:r>
              <a:rPr kumimoji="1" lang="en-US" altLang="ja-JP" sz="1200" u="none" strike="noStrike" dirty="0">
                <a:solidFill>
                  <a:srgbClr val="000000"/>
                </a:solidFill>
                <a:effectLst/>
              </a:rPr>
              <a:t>'</a:t>
            </a:r>
            <a:r>
              <a:rPr kumimoji="1" lang="ja-JP" altLang="en-US" sz="1200" u="none" strike="noStrike" dirty="0">
                <a:solidFill>
                  <a:srgbClr val="000000"/>
                </a:solidFill>
                <a:effectLst/>
              </a:rPr>
              <a:t>イケイ</a:t>
            </a:r>
            <a:r>
              <a:rPr kumimoji="1" lang="en-US" altLang="ja-JP" sz="1200" u="none" strike="noStrike" dirty="0">
                <a:solidFill>
                  <a:srgbClr val="000000"/>
                </a:solidFill>
                <a:effectLst/>
              </a:rPr>
              <a:t>"]</a:t>
            </a:r>
            <a:r>
              <a:rPr kumimoji="1" lang="ja-JP" altLang="en-US" sz="1200" u="none" strike="noStrike" dirty="0">
                <a:solidFill>
                  <a:srgbClr val="000000"/>
                </a:solidFill>
                <a:effectLst/>
              </a:rPr>
              <a:t>として、</a:t>
            </a:r>
            <a:r>
              <a:rPr kumimoji="1" lang="en-US" altLang="ja-JP" sz="1200" u="none" strike="noStrike" dirty="0">
                <a:solidFill>
                  <a:srgbClr val="000000"/>
                </a:solidFill>
                <a:effectLst/>
              </a:rPr>
              <a:t>(</a:t>
            </a:r>
            <a:r>
              <a:rPr kumimoji="1" lang="ja-JP" altLang="en-US" sz="1200" u="none" strike="noStrike" dirty="0">
                <a:solidFill>
                  <a:srgbClr val="000000"/>
                </a:solidFill>
                <a:effectLst/>
              </a:rPr>
              <a:t>文部科学省</a:t>
            </a:r>
            <a:r>
              <a:rPr kumimoji="1" lang="en-US" altLang="ja-JP" sz="1200" u="none" strike="noStrike" dirty="0">
                <a:solidFill>
                  <a:srgbClr val="000000"/>
                </a:solidFill>
                <a:effectLst/>
              </a:rPr>
              <a:t>)[kana:"</a:t>
            </a:r>
            <a:r>
              <a:rPr kumimoji="1" lang="ja-JP" altLang="en-US" sz="1200" u="none" strike="noStrike" dirty="0">
                <a:solidFill>
                  <a:srgbClr val="000000"/>
                </a:solidFill>
                <a:effectLst/>
              </a:rPr>
              <a:t>モンブカガ</a:t>
            </a:r>
            <a:r>
              <a:rPr kumimoji="1" lang="en-US" altLang="ja-JP" sz="1200" u="none" strike="noStrike" dirty="0">
                <a:solidFill>
                  <a:srgbClr val="000000"/>
                </a:solidFill>
                <a:effectLst/>
              </a:rPr>
              <a:t>'</a:t>
            </a:r>
            <a:r>
              <a:rPr kumimoji="1" lang="ja-JP" altLang="en-US" sz="1200" u="none" strike="noStrike" dirty="0">
                <a:solidFill>
                  <a:srgbClr val="000000"/>
                </a:solidFill>
                <a:effectLst/>
              </a:rPr>
              <a:t>クショウ</a:t>
            </a:r>
            <a:r>
              <a:rPr kumimoji="1" lang="en-US" altLang="ja-JP" sz="1200" u="none" strike="noStrike" dirty="0">
                <a:solidFill>
                  <a:srgbClr val="000000"/>
                </a:solidFill>
                <a:effectLst/>
              </a:rPr>
              <a:t>"]</a:t>
            </a:r>
            <a:r>
              <a:rPr kumimoji="1" lang="ja-JP" altLang="en-US" sz="1200" u="none" strike="noStrike" dirty="0">
                <a:solidFill>
                  <a:srgbClr val="000000"/>
                </a:solidFill>
                <a:effectLst/>
              </a:rPr>
              <a:t>の「</a:t>
            </a:r>
            <a:r>
              <a:rPr kumimoji="1" lang="en-US" altLang="ja-JP" sz="1200" u="none" strike="noStrike" dirty="0">
                <a:solidFill>
                  <a:srgbClr val="000000"/>
                </a:solidFill>
                <a:effectLst/>
              </a:rPr>
              <a:t>AI</a:t>
            </a:r>
            <a:r>
              <a:rPr kumimoji="1" lang="ja-JP" altLang="en-US" sz="1200" u="none" strike="noStrike" dirty="0">
                <a:solidFill>
                  <a:srgbClr val="000000"/>
                </a:solidFill>
                <a:effectLst/>
              </a:rPr>
              <a:t>等の活用を推進する研究データエコシステム構築事業」が、</a:t>
            </a:r>
            <a:r>
              <a:rPr kumimoji="1" lang="en-US" altLang="ja-JP" sz="1200" u="none" strike="noStrike" dirty="0">
                <a:solidFill>
                  <a:srgbClr val="000000"/>
                </a:solidFill>
                <a:effectLst/>
              </a:rPr>
              <a:t>(</a:t>
            </a:r>
            <a:r>
              <a:rPr kumimoji="1" lang="ja-JP" altLang="en-US" sz="1200" u="none" strike="noStrike" dirty="0">
                <a:solidFill>
                  <a:srgbClr val="000000"/>
                </a:solidFill>
                <a:effectLst/>
              </a:rPr>
              <a:t>あります</a:t>
            </a:r>
            <a:r>
              <a:rPr kumimoji="1" lang="en-US" altLang="ja-JP" sz="1200" u="none" strike="noStrike" dirty="0">
                <a:solidFill>
                  <a:srgbClr val="000000"/>
                </a:solidFill>
                <a:effectLst/>
              </a:rPr>
              <a:t>)[kana:"</a:t>
            </a:r>
            <a:r>
              <a:rPr kumimoji="1" lang="ja-JP" altLang="en-US" sz="1200" u="none" strike="noStrike" dirty="0">
                <a:solidFill>
                  <a:srgbClr val="000000"/>
                </a:solidFill>
                <a:effectLst/>
              </a:rPr>
              <a:t>アリマ</a:t>
            </a:r>
            <a:r>
              <a:rPr kumimoji="1" lang="en-US" altLang="ja-JP" sz="1200" u="none" strike="noStrike" dirty="0">
                <a:solidFill>
                  <a:srgbClr val="000000"/>
                </a:solidFill>
                <a:effectLst/>
              </a:rPr>
              <a:t>'</a:t>
            </a:r>
            <a:r>
              <a:rPr kumimoji="1" lang="ja-JP" altLang="en-US" sz="1200" u="none" strike="noStrike" dirty="0">
                <a:solidFill>
                  <a:srgbClr val="000000"/>
                </a:solidFill>
                <a:effectLst/>
              </a:rPr>
              <a:t>ス</a:t>
            </a:r>
            <a:r>
              <a:rPr kumimoji="1" lang="en-US" altLang="ja-JP" sz="1200" u="none" strike="noStrike" dirty="0">
                <a:solidFill>
                  <a:srgbClr val="000000"/>
                </a:solidFill>
                <a:effectLst/>
              </a:rPr>
              <a:t>"]</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r>
              <a:rPr kumimoji="1" lang="ja-JP" altLang="en-US" sz="1200" u="none" strike="noStrike" dirty="0">
                <a:solidFill>
                  <a:srgbClr val="000000"/>
                </a:solidFill>
                <a:effectLst/>
              </a:rPr>
              <a:t>。この取組みは、世界的なオープンサイエンスの流れを受けて、デジタル技術と研究データのさらなる活用の促進や、それによる異分野同士の融合、ルールの整備</a:t>
            </a:r>
            <a:r>
              <a:rPr kumimoji="1" lang="en-US" altLang="ja-JP" sz="1200" u="none" strike="noStrike" dirty="0">
                <a:solidFill>
                  <a:srgbClr val="000000"/>
                </a:solidFill>
                <a:effectLst/>
              </a:rPr>
              <a:t>[break:"0.05s"]</a:t>
            </a:r>
            <a:r>
              <a:rPr kumimoji="1" lang="ja-JP" altLang="en-US" sz="1200" u="none" strike="noStrike" dirty="0">
                <a:solidFill>
                  <a:srgbClr val="000000"/>
                </a:solidFill>
                <a:effectLst/>
              </a:rPr>
              <a:t>、そして人材育成が目的です</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r>
              <a:rPr kumimoji="1" lang="ja-JP" altLang="en-US" sz="1200" u="none" strike="noStrike" dirty="0">
                <a:solidFill>
                  <a:srgbClr val="000000"/>
                </a:solidFill>
                <a:effectLst/>
              </a:rPr>
              <a:t>。</a:t>
            </a:r>
            <a:endParaRPr kumimoji="1"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a:solidFill>
                  <a:srgbClr val="000000"/>
                </a:solidFill>
                <a:effectLst/>
              </a:rPr>
              <a:t>そのために、研究データを蓄積したり、公開したりする基盤や基盤同士の連携の開発、研究データ管理や活用ができる人材育成環境の構築が進められています</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r>
              <a:rPr kumimoji="1" lang="ja-JP" altLang="en-US" sz="1200" u="none" strike="noStrike" dirty="0">
                <a:solidFill>
                  <a:srgbClr val="000000"/>
                </a:solidFill>
                <a:effectLst/>
              </a:rPr>
              <a:t>。大阪大学は人材育成を担っており、</a:t>
            </a:r>
            <a:r>
              <a:rPr kumimoji="1" lang="en-US" altLang="ja-JP" sz="1200" u="none" strike="noStrike" dirty="0">
                <a:solidFill>
                  <a:srgbClr val="000000"/>
                </a:solidFill>
                <a:effectLst/>
              </a:rPr>
              <a:t>[break:"0.1s"](</a:t>
            </a:r>
            <a:r>
              <a:rPr kumimoji="1" lang="ja-JP" altLang="en-US" sz="1200" u="none" strike="noStrike" dirty="0">
                <a:solidFill>
                  <a:srgbClr val="000000"/>
                </a:solidFill>
                <a:effectLst/>
              </a:rPr>
              <a:t>本</a:t>
            </a:r>
            <a:r>
              <a:rPr kumimoji="1" lang="en-US" altLang="ja-JP" sz="1200" u="none" strike="noStrike" dirty="0">
                <a:solidFill>
                  <a:srgbClr val="000000"/>
                </a:solidFill>
                <a:effectLst/>
              </a:rPr>
              <a:t>)[kana:"</a:t>
            </a:r>
            <a:r>
              <a:rPr kumimoji="1" lang="ja-JP" altLang="en-US" sz="1200" u="none" strike="noStrike" dirty="0">
                <a:solidFill>
                  <a:srgbClr val="000000"/>
                </a:solidFill>
                <a:effectLst/>
              </a:rPr>
              <a:t>ホ</a:t>
            </a:r>
            <a:r>
              <a:rPr kumimoji="1" lang="en-US" altLang="ja-JP" sz="1200" u="none" strike="noStrike" dirty="0">
                <a:solidFill>
                  <a:srgbClr val="000000"/>
                </a:solidFill>
                <a:effectLst/>
              </a:rPr>
              <a:t>'</a:t>
            </a:r>
            <a:r>
              <a:rPr kumimoji="1" lang="ja-JP" altLang="en-US" sz="1200" u="none" strike="noStrike" dirty="0">
                <a:solidFill>
                  <a:srgbClr val="000000"/>
                </a:solidFill>
                <a:effectLst/>
              </a:rPr>
              <a:t>ン</a:t>
            </a:r>
            <a:r>
              <a:rPr kumimoji="1" lang="en-US" altLang="ja-JP" sz="1200" u="none" strike="noStrike" dirty="0">
                <a:solidFill>
                  <a:srgbClr val="000000"/>
                </a:solidFill>
                <a:effectLst/>
              </a:rPr>
              <a:t>"]</a:t>
            </a:r>
            <a:r>
              <a:rPr kumimoji="1" lang="ja-JP" altLang="en-US" sz="1200" u="none" strike="noStrike" dirty="0">
                <a:solidFill>
                  <a:srgbClr val="000000"/>
                </a:solidFill>
                <a:effectLst/>
              </a:rPr>
              <a:t>教材は、この研究データ管理のための人材育成の一環です</a:t>
            </a:r>
            <a:r>
              <a:rPr lang="en-US" altLang="ja-JP" sz="1200" dirty="0">
                <a:solidFill>
                  <a:srgbClr val="333333"/>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[break:"0.5s"]</a:t>
            </a:r>
            <a:r>
              <a:rPr kumimoji="1" lang="ja-JP" altLang="en-US" sz="1200" u="none" strike="noStrike" dirty="0">
                <a:solidFill>
                  <a:srgbClr val="000000"/>
                </a:solidFill>
                <a:effectLst/>
              </a:rPr>
              <a:t>。詳しくは、別の教材「</a:t>
            </a:r>
            <a:r>
              <a:rPr kumimoji="1" lang="en-US" altLang="ja-JP" sz="1200" u="none" strike="noStrike" dirty="0">
                <a:solidFill>
                  <a:srgbClr val="000000"/>
                </a:solidFill>
                <a:effectLst/>
              </a:rPr>
              <a:t>(</a:t>
            </a:r>
            <a:r>
              <a:rPr kumimoji="1" lang="ja-JP" altLang="en-US" sz="1200" u="none" strike="noStrike" dirty="0">
                <a:solidFill>
                  <a:srgbClr val="000000"/>
                </a:solidFill>
                <a:effectLst/>
              </a:rPr>
              <a:t>オープンサイエンス時代</a:t>
            </a:r>
            <a:r>
              <a:rPr kumimoji="1" lang="en-US" altLang="ja-JP" sz="1200" u="none" strike="noStrike" dirty="0">
                <a:solidFill>
                  <a:srgbClr val="000000"/>
                </a:solidFill>
                <a:effectLst/>
              </a:rPr>
              <a:t>)[kana:"</a:t>
            </a:r>
            <a:r>
              <a:rPr kumimoji="1" lang="ja-JP" altLang="en-US" sz="1200" u="none" strike="noStrike" dirty="0">
                <a:solidFill>
                  <a:srgbClr val="000000"/>
                </a:solidFill>
                <a:effectLst/>
              </a:rPr>
              <a:t>オープンサイエンスジ</a:t>
            </a:r>
            <a:r>
              <a:rPr kumimoji="1" lang="en-US" altLang="ja-JP" sz="1200" u="none" strike="noStrike" dirty="0">
                <a:solidFill>
                  <a:srgbClr val="000000"/>
                </a:solidFill>
                <a:effectLst/>
              </a:rPr>
              <a:t>'</a:t>
            </a:r>
            <a:r>
              <a:rPr kumimoji="1" lang="ja-JP" altLang="en-US" sz="1200" u="none" strike="noStrike" dirty="0">
                <a:solidFill>
                  <a:srgbClr val="000000"/>
                </a:solidFill>
                <a:effectLst/>
              </a:rPr>
              <a:t>ダイ</a:t>
            </a:r>
            <a:r>
              <a:rPr kumimoji="1" lang="en-US" altLang="ja-JP" sz="1200" u="none" strike="noStrike" dirty="0">
                <a:solidFill>
                  <a:srgbClr val="000000"/>
                </a:solidFill>
                <a:effectLst/>
              </a:rPr>
              <a:t>"]</a:t>
            </a:r>
            <a:r>
              <a:rPr kumimoji="1" lang="ja-JP" altLang="en-US" sz="1200" u="none" strike="noStrike" dirty="0">
                <a:solidFill>
                  <a:srgbClr val="000000"/>
                </a:solidFill>
                <a:effectLst/>
              </a:rPr>
              <a:t>における研究データ管理の基礎」</a:t>
            </a:r>
            <a:r>
              <a:rPr kumimoji="1" lang="en-US" altLang="ja-JP" sz="1200" u="none" strike="noStrike" dirty="0">
                <a:solidFill>
                  <a:srgbClr val="000000"/>
                </a:solidFill>
                <a:effectLst/>
              </a:rPr>
              <a:t>[break:"0.1s"]</a:t>
            </a:r>
            <a:r>
              <a:rPr kumimoji="1" lang="ja-JP" altLang="en-US" sz="1200" u="none" strike="noStrike" dirty="0">
                <a:solidFill>
                  <a:srgbClr val="000000"/>
                </a:solidFill>
                <a:effectLst/>
              </a:rPr>
              <a:t>をご覧ください。</a:t>
            </a:r>
            <a:r>
              <a:rPr kumimoji="1" lang="en-US" altLang="ja-JP" sz="1200" u="none" strike="noStrike" dirty="0">
                <a:solidFill>
                  <a:srgbClr val="000000"/>
                </a:solidFill>
                <a:effectLst/>
              </a:rPr>
              <a:t>[break:"0.5s"]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a:solidFill>
                  <a:srgbClr val="000000"/>
                </a:solidFill>
                <a:effectLst/>
              </a:rPr>
              <a:t>そして、</a:t>
            </a:r>
            <a:r>
              <a:rPr kumimoji="1" lang="en-US" altLang="ja-JP" sz="1200" u="none" strike="noStrike" dirty="0">
                <a:solidFill>
                  <a:srgbClr val="000000"/>
                </a:solidFill>
                <a:effectLst/>
              </a:rPr>
              <a:t>(</a:t>
            </a:r>
            <a:r>
              <a:rPr kumimoji="1" lang="ja-JP" altLang="en-US" sz="1200" u="none" strike="noStrike" dirty="0">
                <a:solidFill>
                  <a:srgbClr val="000000"/>
                </a:solidFill>
                <a:effectLst/>
              </a:rPr>
              <a:t>本事業</a:t>
            </a:r>
            <a:r>
              <a:rPr kumimoji="1" lang="en-US" altLang="ja-JP" sz="1200" u="none" strike="noStrike" dirty="0">
                <a:solidFill>
                  <a:srgbClr val="000000"/>
                </a:solidFill>
                <a:effectLst/>
              </a:rPr>
              <a:t>)[kana:"</a:t>
            </a:r>
            <a:r>
              <a:rPr kumimoji="1" lang="ja-JP" altLang="en-US" sz="1200" u="none" strike="noStrike" dirty="0">
                <a:solidFill>
                  <a:srgbClr val="000000"/>
                </a:solidFill>
                <a:effectLst/>
              </a:rPr>
              <a:t>ホ</a:t>
            </a:r>
            <a:r>
              <a:rPr kumimoji="1" lang="en-US" altLang="ja-JP" sz="1200" u="none" strike="noStrike" dirty="0">
                <a:solidFill>
                  <a:srgbClr val="000000"/>
                </a:solidFill>
                <a:effectLst/>
              </a:rPr>
              <a:t>'</a:t>
            </a:r>
            <a:r>
              <a:rPr kumimoji="1" lang="ja-JP" altLang="en-US" sz="1200" u="none" strike="noStrike" dirty="0">
                <a:solidFill>
                  <a:srgbClr val="000000"/>
                </a:solidFill>
                <a:effectLst/>
              </a:rPr>
              <a:t>ンジギョウ</a:t>
            </a:r>
            <a:r>
              <a:rPr kumimoji="1" lang="en-US" altLang="ja-JP" sz="1200" u="none" strike="noStrike" dirty="0">
                <a:solidFill>
                  <a:srgbClr val="000000"/>
                </a:solidFill>
                <a:effectLst/>
              </a:rPr>
              <a:t>"]</a:t>
            </a:r>
            <a:r>
              <a:rPr kumimoji="1" lang="ja-JP" altLang="en-US" sz="1200" u="none" strike="noStrike" dirty="0">
                <a:solidFill>
                  <a:srgbClr val="000000"/>
                </a:solidFill>
                <a:effectLst/>
              </a:rPr>
              <a:t>では、研究データ基盤を活用し、異分野間でのデータの連携を進めるためにユースケースを募集しています。</a:t>
            </a:r>
            <a:r>
              <a:rPr kumimoji="1" lang="en-US" altLang="ja-JP" sz="1200" u="none" strike="noStrike" dirty="0">
                <a:solidFill>
                  <a:srgbClr val="000000"/>
                </a:solidFill>
                <a:effectLst/>
              </a:rPr>
              <a:t>[break:"0.5s"](</a:t>
            </a:r>
            <a:r>
              <a:rPr kumimoji="1" lang="ja-JP" altLang="en-US" sz="1200" u="none" strike="noStrike" dirty="0">
                <a:solidFill>
                  <a:srgbClr val="000000"/>
                </a:solidFill>
                <a:effectLst/>
              </a:rPr>
              <a:t>本</a:t>
            </a:r>
            <a:r>
              <a:rPr kumimoji="1" lang="en-US" altLang="ja-JP" sz="1200" u="none" strike="noStrike" dirty="0">
                <a:solidFill>
                  <a:srgbClr val="000000"/>
                </a:solidFill>
                <a:effectLst/>
              </a:rPr>
              <a:t>)[kana:"</a:t>
            </a:r>
            <a:r>
              <a:rPr kumimoji="1" lang="ja-JP" altLang="en-US" sz="1200" u="none" strike="noStrike" dirty="0">
                <a:solidFill>
                  <a:srgbClr val="000000"/>
                </a:solidFill>
                <a:effectLst/>
              </a:rPr>
              <a:t>ホ</a:t>
            </a:r>
            <a:r>
              <a:rPr kumimoji="1" lang="en-US" altLang="ja-JP" sz="1200" u="none" strike="noStrike" dirty="0">
                <a:solidFill>
                  <a:srgbClr val="000000"/>
                </a:solidFill>
                <a:effectLst/>
              </a:rPr>
              <a:t>'</a:t>
            </a:r>
            <a:r>
              <a:rPr kumimoji="1" lang="ja-JP" altLang="en-US" sz="1200" u="none" strike="noStrike" dirty="0">
                <a:solidFill>
                  <a:srgbClr val="000000"/>
                </a:solidFill>
                <a:effectLst/>
              </a:rPr>
              <a:t>ン</a:t>
            </a:r>
            <a:r>
              <a:rPr kumimoji="1" lang="en-US" altLang="ja-JP" sz="1200" u="none" strike="noStrike" dirty="0">
                <a:solidFill>
                  <a:srgbClr val="000000"/>
                </a:solidFill>
                <a:effectLst/>
              </a:rPr>
              <a:t>"]</a:t>
            </a:r>
            <a:r>
              <a:rPr kumimoji="1" lang="ja-JP" altLang="en-US" sz="1200" u="none" strike="noStrike" dirty="0">
                <a:solidFill>
                  <a:srgbClr val="000000"/>
                </a:solidFill>
                <a:effectLst/>
              </a:rPr>
              <a:t>講義は、このユースケースの取組みに関するものです。</a:t>
            </a:r>
            <a:endParaRPr kumimoji="1"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a:solidFill>
                  <a:srgbClr val="000000"/>
                </a:solidFill>
                <a:effectLst/>
              </a:rPr>
              <a:t>その背景として、文部科学省の「</a:t>
            </a:r>
            <a:r>
              <a:rPr kumimoji="1" lang="en-US" altLang="ja-JP" sz="1200" u="none" strike="noStrike" dirty="0">
                <a:solidFill>
                  <a:srgbClr val="000000"/>
                </a:solidFill>
                <a:effectLst/>
              </a:rPr>
              <a:t>AI</a:t>
            </a:r>
            <a:r>
              <a:rPr kumimoji="1" lang="ja-JP" altLang="en-US" sz="1200" u="none" strike="noStrike" dirty="0">
                <a:solidFill>
                  <a:srgbClr val="000000"/>
                </a:solidFill>
                <a:effectLst/>
              </a:rPr>
              <a:t>等の活用を推進する研究データエコシステム構築事業」があります。この取組みでは、世界的なオープンサイエンスの流れを受けて、デジタル技術と研究データのさらなる活用の促進や、それによる異分野同士の融合、ルールの整備、そして人材育成が目的です。</a:t>
            </a:r>
            <a:endParaRPr kumimoji="1"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a:solidFill>
                  <a:srgbClr val="000000"/>
                </a:solidFill>
                <a:effectLst/>
              </a:rPr>
              <a:t>そのために、研究データを蓄積したり、公開したりする基盤や基盤同士の連携の開発、研究データ管理や活用ができる人材育成環境の構築が進められています。大阪大学は人材育成を担っており、本教材は、この研究データ管理のための人材育成の一環です。詳しくは、別の教材「オープンサイエンス時代における研究データ管理の基礎」をご覧ください。</a:t>
            </a:r>
            <a:endParaRPr kumimoji="1"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dirty="0">
                <a:solidFill>
                  <a:srgbClr val="000000"/>
                </a:solidFill>
                <a:effectLst/>
              </a:rPr>
              <a:t>そして、本事業では研究データ基盤を活用し、異分野間でのデータの連携を進めるためにユースケースを募集しています。本講義は、このユースケースの取組みに関するものです。</a:t>
            </a:r>
            <a:endParaRPr kumimoji="1"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79F3A23-2D25-9F49-875A-62F7723F6F83}" type="slidenum">
              <a:rPr lang="en-US" altLang="ja-JP" smtClean="0"/>
              <a:t>2</a:t>
            </a:fld>
            <a:endParaRPr kumimoji="1" lang="ja-JP" altLang="en-US"/>
          </a:p>
        </p:txBody>
      </p:sp>
    </p:spTree>
    <p:extLst>
      <p:ext uri="{BB962C8B-B14F-4D97-AF65-F5344CB8AC3E}">
        <p14:creationId xmlns:p14="http://schemas.microsoft.com/office/powerpoint/2010/main" val="380650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t>Topic:</a:t>
            </a:r>
            <a:r>
              <a:rPr kumimoji="1" lang="ja-JP" altLang="en-US" sz="1000" dirty="0"/>
              <a:t>本学におけるオープンなエスノグラフィの試み</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t>ユースケースのプロジェクトが、</a:t>
            </a:r>
            <a:r>
              <a:rPr kumimoji="1" lang="en-US" altLang="ja-JP" sz="1600" u="none" strike="noStrike" dirty="0">
                <a:solidFill>
                  <a:srgbClr val="000000"/>
                </a:solidFill>
                <a:effectLst/>
              </a:rPr>
              <a:t>(</a:t>
            </a:r>
            <a:r>
              <a:rPr kumimoji="1" lang="ja-JP" altLang="en-US" sz="1600" u="none" strike="noStrike" dirty="0">
                <a:solidFill>
                  <a:srgbClr val="000000"/>
                </a:solidFill>
                <a:effectLst/>
              </a:rPr>
              <a:t>本</a:t>
            </a:r>
            <a:r>
              <a:rPr kumimoji="1" lang="en-US" altLang="ja-JP" sz="1600" u="none" strike="noStrike" dirty="0">
                <a:solidFill>
                  <a:srgbClr val="000000"/>
                </a:solidFill>
                <a:effectLst/>
              </a:rPr>
              <a:t>)[kana:"</a:t>
            </a:r>
            <a:r>
              <a:rPr kumimoji="1" lang="ja-JP" altLang="en-US" sz="1600" u="none" strike="noStrike" dirty="0">
                <a:solidFill>
                  <a:srgbClr val="000000"/>
                </a:solidFill>
                <a:effectLst/>
              </a:rPr>
              <a:t>ホ</a:t>
            </a:r>
            <a:r>
              <a:rPr kumimoji="1" lang="en-US" altLang="ja-JP" sz="1600" u="none" strike="noStrike" dirty="0">
                <a:solidFill>
                  <a:srgbClr val="000000"/>
                </a:solidFill>
                <a:effectLst/>
              </a:rPr>
              <a:t>'</a:t>
            </a:r>
            <a:r>
              <a:rPr kumimoji="1" lang="ja-JP" altLang="en-US" sz="1600" u="none" strike="noStrike" dirty="0">
                <a:solidFill>
                  <a:srgbClr val="000000"/>
                </a:solidFill>
                <a:effectLst/>
              </a:rPr>
              <a:t>ン</a:t>
            </a:r>
            <a:r>
              <a:rPr kumimoji="1" lang="en-US" altLang="ja-JP" sz="1600" u="none" strike="noStrike" dirty="0">
                <a:solidFill>
                  <a:srgbClr val="000000"/>
                </a:solidFill>
                <a:effectLst/>
              </a:rPr>
              <a:t>"]</a:t>
            </a:r>
            <a:r>
              <a:rPr kumimoji="1" lang="ja-JP" altLang="en-US" sz="1600" u="none" strike="noStrike" dirty="0">
                <a:solidFill>
                  <a:srgbClr val="000000"/>
                </a:solidFill>
                <a:effectLst/>
              </a:rPr>
              <a:t>講義</a:t>
            </a:r>
            <a:r>
              <a:rPr lang="ja-JP" altLang="en-US" sz="1600" b="0" dirty="0"/>
              <a:t>で紹介する「オープン・エスノグラフィー</a:t>
            </a:r>
            <a:r>
              <a:rPr lang="ja-JP" altLang="en-US" sz="1400" b="0" dirty="0"/>
              <a:t>」です</a:t>
            </a:r>
            <a:r>
              <a:rPr lang="en-US" altLang="ja-JP" sz="1400" b="0" dirty="0"/>
              <a:t>[break:"0.5s"]</a:t>
            </a:r>
            <a:r>
              <a:rPr lang="ja-JP" altLang="en-US" sz="1400" b="0" dirty="0"/>
              <a:t>。このプロジェクトでは、エスノグラフィーの研究ライフサイクルと研究データを、より開かれたものに変えることを目指します</a:t>
            </a:r>
            <a:r>
              <a:rPr lang="en-US" altLang="ja-JP" sz="1400" b="0" dirty="0"/>
              <a:t>[break:"0.5s"]</a:t>
            </a:r>
            <a:r>
              <a:rPr lang="ja-JP" altLang="en-US" sz="1400" b="0" dirty="0"/>
              <a:t>。そのために、エスノグラフィーの研究データ管理基盤を開発し、すでにある基盤との連携を開発しようとしています</a:t>
            </a:r>
            <a:r>
              <a:rPr lang="en-US" altLang="ja-JP" sz="1400" b="0" dirty="0"/>
              <a:t>[break:"0.5s"]</a:t>
            </a:r>
            <a:r>
              <a:rPr lang="ja-JP" altLang="en-US" sz="1400" b="0" dirty="0"/>
              <a:t>。</a:t>
            </a:r>
            <a:endParaRPr lang="en-US" altLang="ja-JP" sz="14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t>これが「オープン・エスノグラフィー</a:t>
            </a:r>
            <a:r>
              <a:rPr lang="ja-JP" altLang="en-US" sz="1200" b="0" dirty="0"/>
              <a:t>」のプロジェクトにおける、研究ライフサイクルと研究データ基盤のモデルです</a:t>
            </a:r>
            <a:r>
              <a:rPr lang="en-US" altLang="ja-JP" sz="1200" b="0" dirty="0"/>
              <a:t>[break:"0.5s"]</a:t>
            </a:r>
            <a:r>
              <a:rPr lang="ja-JP" altLang="en-US" sz="1200" b="0" dirty="0"/>
              <a:t>。ここでは、オープン・エスノグラフィーという、エスノグラフィーの研究ライフサイクルに特化した研究データ管理ソフトウェアを開発し、オープン・エスノグラフィーを本学の研究データ基盤と連携させる実験を行います</a:t>
            </a:r>
            <a:r>
              <a:rPr lang="en-US" altLang="ja-JP" sz="1200" b="0" dirty="0"/>
              <a:t>[break:"0.5s"]</a:t>
            </a:r>
            <a:r>
              <a:rPr lang="ja-JP" altLang="en-US" sz="1200" b="0" dirty="0"/>
              <a:t>。連携する研究データ基盤が、ストレージとしての</a:t>
            </a:r>
            <a:r>
              <a:rPr lang="en-US" altLang="ja-JP" sz="1200" b="0" dirty="0"/>
              <a:t>ONION</a:t>
            </a:r>
            <a:r>
              <a:rPr lang="ja-JP" altLang="en-US" sz="1200" b="0" dirty="0"/>
              <a:t>と、公開基盤としての本学機関リポジトリ、</a:t>
            </a:r>
            <a:r>
              <a:rPr lang="en-US" altLang="ja-JP" sz="1200" b="0" dirty="0"/>
              <a:t>OUKA</a:t>
            </a:r>
            <a:r>
              <a:rPr lang="ja-JP" altLang="en-US" sz="1200" b="0" dirty="0"/>
              <a:t>です</a:t>
            </a:r>
            <a:r>
              <a:rPr lang="en-US" altLang="ja-JP" sz="1200" b="0" dirty="0"/>
              <a:t>[break:"0.5s"]</a:t>
            </a:r>
            <a:r>
              <a:rPr lang="ja-JP" altLang="en-US" sz="1200" b="0" dirty="0"/>
              <a:t>。このように、エスノグラフィーの研究ライフサイクルに沿って研究データ基盤の連携を開発することを通じて、人文社会科学分野におけるデータエコシステムのための、フィードバックを与えることを目指します</a:t>
            </a:r>
            <a:r>
              <a:rPr lang="en-US" altLang="ja-JP" sz="1200" b="0" dirty="0"/>
              <a:t>[break:"0.5s"]</a:t>
            </a:r>
            <a:r>
              <a:rPr lang="ja-JP" altLang="en-US" sz="1200" b="0" dirty="0"/>
              <a:t>。</a:t>
            </a: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t>次のスライドからは、オープン・エスノグラフィーに至った経緯を、詳細に説明します</a:t>
            </a:r>
            <a:r>
              <a:rPr lang="en-US" altLang="ja-JP" sz="1200" b="0" dirty="0"/>
              <a:t>[break:"0.5s"]</a:t>
            </a:r>
            <a:r>
              <a:rPr lang="ja-JP" altLang="en-US" sz="1200" b="0" dirty="0"/>
              <a:t>。</a:t>
            </a:r>
            <a:br>
              <a:rPr lang="en-US" altLang="ja-JP" sz="900" b="0" dirty="0"/>
            </a:b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t>ユースケースのプロジェクトが、本講義で紹介する「オープン・エスノグラフィ</a:t>
            </a:r>
            <a:r>
              <a:rPr lang="ja-JP" altLang="en-US" sz="1400" b="0" dirty="0"/>
              <a:t>」です。このプロジェクトでは、エスノグラフィの研究ライフサイクルと研究データを、より開かれたものに変えることを目指します。そのために、エスノグラフィの研究データ管理基盤を開発し、すでにある基盤との連携を開発しようとしています。</a:t>
            </a:r>
            <a:endParaRPr lang="en-US" altLang="ja-JP" sz="14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0" dirty="0"/>
              <a:t>これが「オープン・エスノグラフィ</a:t>
            </a:r>
            <a:r>
              <a:rPr lang="ja-JP" altLang="en-US" sz="1200" b="0" dirty="0"/>
              <a:t>」のプロジェクトにおける、研究ライフサイクルと研究データ基盤のモデルです。ここでは、</a:t>
            </a:r>
            <a:r>
              <a:rPr lang="en-US" altLang="ja-JP" sz="1200" b="0" dirty="0"/>
              <a:t>Open Ethnography</a:t>
            </a:r>
            <a:r>
              <a:rPr lang="ja-JP" altLang="en-US" sz="1200" b="0" dirty="0"/>
              <a:t>という、エスノグラフィの研究ライフサイクルに特化した研究データ管理ソフトウェアを開発し、</a:t>
            </a:r>
            <a:r>
              <a:rPr lang="en-US" altLang="ja-JP" sz="1200" b="0" dirty="0"/>
              <a:t>Open Ethnography</a:t>
            </a:r>
            <a:r>
              <a:rPr lang="ja-JP" altLang="en-US" sz="1200" b="0" dirty="0"/>
              <a:t>を本学の研究データ基盤と連携させる実験を行います。連携する研究データ基盤が、ストレージとしての</a:t>
            </a:r>
            <a:r>
              <a:rPr lang="en-US" altLang="ja-JP" sz="1200" b="0" dirty="0"/>
              <a:t>ONION</a:t>
            </a:r>
            <a:r>
              <a:rPr lang="ja-JP" altLang="en-US" sz="1200" b="0" dirty="0"/>
              <a:t>と、公開基盤としての本学機関リポジトリ</a:t>
            </a:r>
            <a:r>
              <a:rPr lang="en-US" altLang="ja-JP" sz="1200" b="0" dirty="0"/>
              <a:t>OUKA</a:t>
            </a:r>
            <a:r>
              <a:rPr lang="ja-JP" altLang="en-US" sz="1200" b="0" dirty="0"/>
              <a:t>です。このように、エスノグラフィの研究ライフサイクルに沿って研究データ基盤の連携を開発することを通じて、人文社会科学分野におけるデータエコシステムのためのフィードバックを与えることを目指します。</a:t>
            </a: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t>次のスライドからは、オープン・エスノグラフィに至った経緯を詳細に説明します。</a:t>
            </a:r>
            <a:br>
              <a:rPr lang="en-US" altLang="ja-JP" sz="900" b="0" dirty="0"/>
            </a:br>
            <a:r>
              <a:rPr lang="en-US" altLang="ja-JP" sz="1200" u="none" strike="noStrike" dirty="0">
                <a:solidFill>
                  <a:srgbClr val="000000"/>
                </a:solidFill>
                <a:effectLst/>
              </a:rPr>
              <a:t>```</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79F3A23-2D25-9F49-875A-62F7723F6F83}" type="slidenum">
              <a:rPr lang="en-US" altLang="ja-JP" smtClean="0"/>
              <a:t>3</a:t>
            </a:fld>
            <a:endParaRPr kumimoji="1" lang="ja-JP" altLang="en-US"/>
          </a:p>
        </p:txBody>
      </p:sp>
    </p:spTree>
    <p:extLst>
      <p:ext uri="{BB962C8B-B14F-4D97-AF65-F5344CB8AC3E}">
        <p14:creationId xmlns:p14="http://schemas.microsoft.com/office/powerpoint/2010/main" val="3468560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00" dirty="0"/>
              <a:t>Topic:</a:t>
            </a:r>
            <a:r>
              <a:rPr kumimoji="1" lang="ja-JP" altLang="en-US" sz="1000" dirty="0"/>
              <a:t>プロセスドキュメンテーションの実験</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u="none" strike="noStrike" dirty="0">
                <a:solidFill>
                  <a:srgbClr val="000000"/>
                </a:solidFill>
                <a:effectLst/>
              </a:rPr>
              <a:t>ここでは、オープン・エスノグラフィーの構想にいたった、経緯を説明します</a:t>
            </a:r>
            <a:r>
              <a:rPr lang="en-US" altLang="ja-JP" sz="1200" u="none" strike="noStrike" dirty="0">
                <a:solidFill>
                  <a:srgbClr val="000000"/>
                </a:solidFill>
                <a:effectLst/>
              </a:rPr>
              <a:t>[break:"0.5s"]</a:t>
            </a:r>
            <a:r>
              <a:rPr lang="ja-JP" altLang="en-US" sz="1200" u="none" strike="noStrike" dirty="0">
                <a:solidFill>
                  <a:srgbClr val="000000"/>
                </a:solidFill>
                <a:effectLst/>
              </a:rPr>
              <a:t>。</a:t>
            </a:r>
            <a:r>
              <a:rPr lang="en-US" altLang="ja-JP" sz="1200" u="none" strike="noStrike" dirty="0">
                <a:solidFill>
                  <a:srgbClr val="000000"/>
                </a:solidFill>
                <a:effectLst/>
              </a:rPr>
              <a:t>(</a:t>
            </a:r>
            <a:r>
              <a:rPr lang="ja-JP" altLang="en-US" sz="1200" u="none" strike="noStrike" dirty="0">
                <a:solidFill>
                  <a:srgbClr val="000000"/>
                </a:solidFill>
                <a:effectLst/>
              </a:rPr>
              <a:t>前段階に</a:t>
            </a:r>
            <a:r>
              <a:rPr lang="en-US" altLang="ja-JP" sz="1200" u="none" strike="noStrike" dirty="0">
                <a:solidFill>
                  <a:srgbClr val="000000"/>
                </a:solidFill>
                <a:effectLst/>
              </a:rPr>
              <a:t>)[kana:"</a:t>
            </a:r>
            <a:r>
              <a:rPr lang="ja-JP" altLang="en-US" sz="1200" u="none" strike="noStrike" dirty="0">
                <a:solidFill>
                  <a:srgbClr val="000000"/>
                </a:solidFill>
                <a:effectLst/>
              </a:rPr>
              <a:t>ゼンダ</a:t>
            </a:r>
            <a:r>
              <a:rPr lang="en-US" altLang="ja-JP" sz="1200" u="none" strike="noStrike" dirty="0">
                <a:solidFill>
                  <a:srgbClr val="000000"/>
                </a:solidFill>
                <a:effectLst/>
              </a:rPr>
              <a:t>'</a:t>
            </a:r>
            <a:r>
              <a:rPr lang="ja-JP" altLang="en-US" sz="1200" u="none" strike="noStrike" dirty="0">
                <a:solidFill>
                  <a:srgbClr val="000000"/>
                </a:solidFill>
                <a:effectLst/>
              </a:rPr>
              <a:t>ンカイニ</a:t>
            </a:r>
            <a:r>
              <a:rPr lang="en-US" altLang="ja-JP" sz="1200" u="none" strike="noStrike" dirty="0">
                <a:solidFill>
                  <a:srgbClr val="000000"/>
                </a:solidFill>
                <a:effectLst/>
              </a:rPr>
              <a:t>"]</a:t>
            </a:r>
            <a:r>
              <a:rPr lang="ja-JP" altLang="en-US" sz="1200" u="none" strike="noStrike" dirty="0">
                <a:solidFill>
                  <a:srgbClr val="000000"/>
                </a:solidFill>
                <a:effectLst/>
              </a:rPr>
              <a:t>あったのが、プロセスドキュメンテーションという新たなエスノグラフィーの</a:t>
            </a:r>
            <a:r>
              <a:rPr lang="en-US" altLang="ja-JP" sz="1200" u="none" strike="noStrike" dirty="0">
                <a:solidFill>
                  <a:srgbClr val="000000"/>
                </a:solidFill>
                <a:effectLst/>
              </a:rPr>
              <a:t>(</a:t>
            </a:r>
            <a:r>
              <a:rPr lang="ja-JP" altLang="en-US" sz="1200" u="none" strike="noStrike" dirty="0">
                <a:solidFill>
                  <a:srgbClr val="000000"/>
                </a:solidFill>
                <a:effectLst/>
              </a:rPr>
              <a:t>あり方</a:t>
            </a:r>
            <a:r>
              <a:rPr lang="en-US" altLang="ja-JP" sz="1200" u="none" strike="noStrike" dirty="0">
                <a:solidFill>
                  <a:srgbClr val="000000"/>
                </a:solidFill>
                <a:effectLst/>
              </a:rPr>
              <a:t>)[kana:"</a:t>
            </a:r>
            <a:r>
              <a:rPr lang="ja-JP" altLang="en-US" sz="1200" u="none" strike="noStrike" dirty="0">
                <a:solidFill>
                  <a:srgbClr val="000000"/>
                </a:solidFill>
                <a:effectLst/>
              </a:rPr>
              <a:t>アリ</a:t>
            </a:r>
            <a:r>
              <a:rPr lang="en-US" altLang="ja-JP" sz="1200" u="none" strike="noStrike" dirty="0">
                <a:solidFill>
                  <a:srgbClr val="000000"/>
                </a:solidFill>
                <a:effectLst/>
              </a:rPr>
              <a:t>'</a:t>
            </a:r>
            <a:r>
              <a:rPr lang="ja-JP" altLang="en-US" sz="1200" u="none" strike="noStrike" dirty="0">
                <a:solidFill>
                  <a:srgbClr val="000000"/>
                </a:solidFill>
                <a:effectLst/>
              </a:rPr>
              <a:t>カタ</a:t>
            </a:r>
            <a:r>
              <a:rPr lang="en-US" altLang="ja-JP" sz="1200" u="none" strike="noStrike" dirty="0">
                <a:solidFill>
                  <a:srgbClr val="000000"/>
                </a:solidFill>
                <a:effectLst/>
              </a:rPr>
              <a:t>"]</a:t>
            </a:r>
            <a:r>
              <a:rPr lang="ja-JP" altLang="en-US" sz="1200" u="none" strike="noStrike" dirty="0">
                <a:solidFill>
                  <a:srgbClr val="000000"/>
                </a:solidFill>
                <a:effectLst/>
              </a:rPr>
              <a:t>の実験です</a:t>
            </a:r>
            <a:r>
              <a:rPr lang="en-US" altLang="ja-JP" sz="1200" u="none" strike="noStrike" dirty="0">
                <a:solidFill>
                  <a:srgbClr val="000000"/>
                </a:solidFill>
                <a:effectLst/>
              </a:rPr>
              <a:t>[break:"0.5s"]</a:t>
            </a:r>
            <a:r>
              <a:rPr lang="ja-JP" altLang="en-US" sz="1200" u="none" strike="noStrike" dirty="0">
                <a:solidFill>
                  <a:srgbClr val="000000"/>
                </a:solidFill>
                <a:effectLst/>
              </a:rPr>
              <a:t>。「プロセスドキュメンテーション」とは、エスノグラフィーの研究ライフサイクルという</a:t>
            </a:r>
            <a:r>
              <a:rPr lang="en-US" altLang="ja-JP" sz="1200" u="none" strike="noStrike" dirty="0">
                <a:solidFill>
                  <a:srgbClr val="000000"/>
                </a:solidFill>
                <a:effectLst/>
              </a:rPr>
              <a:t>(</a:t>
            </a:r>
            <a:r>
              <a:rPr lang="ja-JP" altLang="en-US" sz="1200" u="none" strike="noStrike" dirty="0">
                <a:solidFill>
                  <a:srgbClr val="000000"/>
                </a:solidFill>
                <a:effectLst/>
              </a:rPr>
              <a:t>プロセス全体を</a:t>
            </a:r>
            <a:r>
              <a:rPr lang="en-US" altLang="ja-JP" sz="1200" u="none" strike="noStrike" dirty="0">
                <a:solidFill>
                  <a:srgbClr val="000000"/>
                </a:solidFill>
                <a:effectLst/>
              </a:rPr>
              <a:t>)[kana:"</a:t>
            </a:r>
            <a:r>
              <a:rPr lang="ja-JP" altLang="en-US" sz="1200" u="none" strike="noStrike" dirty="0">
                <a:solidFill>
                  <a:srgbClr val="000000"/>
                </a:solidFill>
                <a:effectLst/>
              </a:rPr>
              <a:t>プロ</a:t>
            </a:r>
            <a:r>
              <a:rPr lang="en-US" altLang="ja-JP" sz="1200" u="none" strike="noStrike" dirty="0">
                <a:solidFill>
                  <a:srgbClr val="000000"/>
                </a:solidFill>
                <a:effectLst/>
              </a:rPr>
              <a:t>'</a:t>
            </a:r>
            <a:r>
              <a:rPr lang="ja-JP" altLang="en-US" sz="1200" u="none" strike="noStrike" dirty="0">
                <a:solidFill>
                  <a:srgbClr val="000000"/>
                </a:solidFill>
                <a:effectLst/>
              </a:rPr>
              <a:t>セスゼンタイヲ</a:t>
            </a:r>
            <a:r>
              <a:rPr lang="en-US" altLang="ja-JP" sz="1200" u="none" strike="noStrike" dirty="0">
                <a:solidFill>
                  <a:srgbClr val="000000"/>
                </a:solidFill>
                <a:effectLst/>
              </a:rPr>
              <a:t>"]</a:t>
            </a:r>
            <a:r>
              <a:rPr lang="ja-JP" altLang="en-US" sz="1200" u="none" strike="noStrike" dirty="0">
                <a:solidFill>
                  <a:srgbClr val="000000"/>
                </a:solidFill>
                <a:effectLst/>
              </a:rPr>
              <a:t>記録に残し、そのドキュメンテーションを公開したり、共有したりすることです</a:t>
            </a:r>
            <a:r>
              <a:rPr lang="en-US" altLang="ja-JP" sz="1200" u="none" strike="noStrike" dirty="0">
                <a:solidFill>
                  <a:srgbClr val="000000"/>
                </a:solidFill>
                <a:effectLst/>
              </a:rPr>
              <a:t>[break:"0.5s"]</a:t>
            </a:r>
            <a:r>
              <a:rPr lang="ja-JP" altLang="en-US" sz="1200" u="none" strike="noStrike" dirty="0">
                <a:solidFill>
                  <a:srgbClr val="000000"/>
                </a:solidFill>
                <a:effectLst/>
              </a:rPr>
              <a:t>。この実験は、オープンソースソフトウェアの開発の仕方から、着想を得ています</a:t>
            </a:r>
            <a:r>
              <a:rPr lang="en-US" altLang="ja-JP" sz="1200" u="none" strike="noStrike" dirty="0">
                <a:solidFill>
                  <a:srgbClr val="000000"/>
                </a:solidFill>
                <a:effectLst/>
              </a:rPr>
              <a:t>[break:"0.5s"]</a:t>
            </a:r>
            <a:r>
              <a:rPr lang="ja-JP" altLang="en-US" sz="1200" u="none" strike="noStrike" dirty="0">
                <a:solidFill>
                  <a:srgbClr val="000000"/>
                </a:solidFill>
                <a:effectLst/>
              </a:rPr>
              <a:t>。従来のエスノグラフィーでは、研究ライフサイクルは、研究者</a:t>
            </a:r>
            <a:r>
              <a:rPr lang="en-US" altLang="ja-JP" sz="1200" u="none" strike="noStrike" dirty="0">
                <a:solidFill>
                  <a:srgbClr val="000000"/>
                </a:solidFill>
                <a:effectLst/>
              </a:rPr>
              <a:t>(</a:t>
            </a:r>
            <a:r>
              <a:rPr lang="ja-JP" altLang="en-US" sz="1200" u="none" strike="noStrike" dirty="0">
                <a:solidFill>
                  <a:srgbClr val="000000"/>
                </a:solidFill>
                <a:effectLst/>
              </a:rPr>
              <a:t>個人</a:t>
            </a:r>
            <a:r>
              <a:rPr lang="en-US" altLang="ja-JP" sz="1200" u="none" strike="noStrike" dirty="0">
                <a:solidFill>
                  <a:srgbClr val="000000"/>
                </a:solidFill>
                <a:effectLst/>
              </a:rPr>
              <a:t>)[kana:"</a:t>
            </a:r>
            <a:r>
              <a:rPr lang="ja-JP" altLang="en-US" sz="1200" u="none" strike="noStrike" dirty="0">
                <a:solidFill>
                  <a:srgbClr val="000000"/>
                </a:solidFill>
                <a:effectLst/>
              </a:rPr>
              <a:t>コ</a:t>
            </a:r>
            <a:r>
              <a:rPr lang="en-US" altLang="ja-JP" sz="1200" u="none" strike="noStrike" dirty="0">
                <a:solidFill>
                  <a:srgbClr val="000000"/>
                </a:solidFill>
                <a:effectLst/>
              </a:rPr>
              <a:t>'</a:t>
            </a:r>
            <a:r>
              <a:rPr lang="ja-JP" altLang="en-US" sz="1200" u="none" strike="noStrike" dirty="0">
                <a:solidFill>
                  <a:srgbClr val="000000"/>
                </a:solidFill>
                <a:effectLst/>
              </a:rPr>
              <a:t>ジン</a:t>
            </a:r>
            <a:r>
              <a:rPr lang="en-US" altLang="ja-JP" sz="1200" u="none" strike="noStrike" dirty="0">
                <a:solidFill>
                  <a:srgbClr val="000000"/>
                </a:solidFill>
                <a:effectLst/>
              </a:rPr>
              <a:t>"]</a:t>
            </a:r>
            <a:r>
              <a:rPr lang="ja-JP" altLang="en-US" sz="1200" u="none" strike="noStrike" dirty="0">
                <a:solidFill>
                  <a:srgbClr val="000000"/>
                </a:solidFill>
                <a:effectLst/>
              </a:rPr>
              <a:t>に閉ざされていました</a:t>
            </a:r>
            <a:r>
              <a:rPr lang="en-US" altLang="ja-JP" sz="1200" u="none" strike="noStrike" dirty="0">
                <a:solidFill>
                  <a:srgbClr val="000000"/>
                </a:solidFill>
                <a:effectLst/>
              </a:rPr>
              <a:t>[break:"0.5s"]</a:t>
            </a:r>
            <a:r>
              <a:rPr lang="ja-JP" altLang="en-US" sz="1200" u="none" strike="noStrike" dirty="0">
                <a:solidFill>
                  <a:srgbClr val="000000"/>
                </a:solidFill>
                <a:effectLst/>
              </a:rPr>
              <a:t>。それに対してプロセスドキュメンテーションでは、参与観察や聞き取りから生まれるフィールドノーツ、それに基づく分析メモ、そして、エッセイを、共有・公開します。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r>
              <a:rPr lang="ja-JP" altLang="en-US" sz="1200" u="none" strike="noStrike" dirty="0">
                <a:solidFill>
                  <a:srgbClr val="000000"/>
                </a:solidFill>
                <a:effectLst/>
              </a:rPr>
              <a:t>ここでは、オープン・エスノグラフィの構想にいたった経緯を説明します。前段階にあったのが、プロセスドキュメンテーションという新たなエスノグラフィのあり方の実験です。「プロセスドキュメンテーション」とは、エスノグラフィの研究ライフサイクルというプロセス全体を記録に残し、そのドキュメンテーションを公開したり共有したりすることです。この実験は、オープンソースソフトウェアの開発の仕方から着想を得ています。従来のエスノグラフィでは、研究ライフサイクルは研究者個人に閉ざされていました。それに対してプロセスドキュメンテーションでは、参与観察や聞き取りから生まれるフィールドノーツ、それに基づく分析メモ、そしてエッセイを、共有・公開します。</a:t>
            </a:r>
            <a:endParaRPr lang="en-US" altLang="ja-JP" sz="1200" u="none" strike="noStrike" dirty="0">
              <a:solidFill>
                <a:srgbClr val="000000"/>
              </a:solidFill>
              <a:effectLst/>
            </a:endParaRPr>
          </a:p>
          <a:p>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rPr>
              <a:t>＊　参考　２０２３年７月２４日　</a:t>
            </a:r>
            <a:r>
              <a:rPr kumimoji="1" lang="en-US" altLang="ja-JP" sz="12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rPr>
              <a:t>Open Source Ethnography Workshop</a:t>
            </a:r>
            <a:r>
              <a:rPr kumimoji="1" lang="ja-JP" altLang="en-US" sz="12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rPr>
              <a:t>　（</a:t>
            </a:r>
            <a:r>
              <a:rPr kumimoji="1" lang="es-ES" altLang="ja-JP" sz="12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hlinkClick r:id="rId3"/>
              </a:rPr>
              <a:t>https://peatix.com/event/3641924/view</a:t>
            </a:r>
            <a:r>
              <a:rPr kumimoji="1" lang="ja-JP" altLang="en-US" sz="12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rPr>
              <a:t>）</a:t>
            </a:r>
            <a:endParaRPr kumimoji="1" lang="en-US" altLang="ja-JP" sz="12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endParaRPr>
          </a:p>
          <a:p>
            <a:endParaRPr lang="en-US" altLang="ja-JP" sz="1200" u="none" strike="noStrike" dirty="0">
              <a:solidFill>
                <a:srgbClr val="000000"/>
              </a:solidFill>
              <a:effectLst/>
            </a:endParaRPr>
          </a:p>
          <a:p>
            <a:r>
              <a:rPr lang="en-US" altLang="ja-JP" sz="1200" u="none" strike="noStrike" dirty="0">
                <a:solidFill>
                  <a:srgbClr val="000000"/>
                </a:solidFill>
                <a:effectLst/>
              </a:rPr>
              <a:t>```</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04D8B06-2553-134A-831A-1F9684B6EF53}" type="slidenum">
              <a:rPr kumimoji="1" lang="ja-JP" altLang="en-US" smtClean="0"/>
              <a:t>4</a:t>
            </a:fld>
            <a:endParaRPr kumimoji="1" lang="ja-JP" altLang="en-US"/>
          </a:p>
        </p:txBody>
      </p:sp>
    </p:spTree>
    <p:extLst>
      <p:ext uri="{BB962C8B-B14F-4D97-AF65-F5344CB8AC3E}">
        <p14:creationId xmlns:p14="http://schemas.microsoft.com/office/powerpoint/2010/main" val="180052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33ee38b10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33ee38b10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kumimoji="1" lang="en-US" altLang="ja-JP" sz="1000" dirty="0"/>
              <a:t>Topic:</a:t>
            </a:r>
            <a:r>
              <a:rPr kumimoji="1" lang="ja-JP" altLang="en-US" sz="1000" dirty="0"/>
              <a:t>プロセスドキュメンテーションの実験</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プロセスドキュメンテーションの実験を、具体的に見てみましょう</a:t>
            </a:r>
            <a:r>
              <a:rPr kumimoji="1" lang="en-US" altLang="ja-JP" dirty="0"/>
              <a:t>[break:"0.5s"]</a:t>
            </a:r>
            <a:r>
              <a:rPr kumimoji="1" lang="ja-JP" altLang="en-US" dirty="0"/>
              <a:t>。この事例プロジェクトは「グリーンウッドワーク」と名付けられたワークショップです。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プロセスドキュメンテーションの実験を、具体的に見てみましょう。この事例プロジェクトが「グリーンウッドワーク」と名付けられたワークショップです。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a:extLst>
            <a:ext uri="{FF2B5EF4-FFF2-40B4-BE49-F238E27FC236}">
              <a16:creationId xmlns:a16="http://schemas.microsoft.com/office/drawing/2014/main" id="{DACA32E8-4DC9-451A-1898-0CFDDBC94ECE}"/>
            </a:ext>
          </a:extLst>
        </p:cNvPr>
        <p:cNvGrpSpPr/>
        <p:nvPr/>
      </p:nvGrpSpPr>
      <p:grpSpPr>
        <a:xfrm>
          <a:off x="0" y="0"/>
          <a:ext cx="0" cy="0"/>
          <a:chOff x="0" y="0"/>
          <a:chExt cx="0" cy="0"/>
        </a:xfrm>
      </p:grpSpPr>
      <p:sp>
        <p:nvSpPr>
          <p:cNvPr id="69" name="Google Shape;69;g333ee38b109_0_5:notes">
            <a:extLst>
              <a:ext uri="{FF2B5EF4-FFF2-40B4-BE49-F238E27FC236}">
                <a16:creationId xmlns:a16="http://schemas.microsoft.com/office/drawing/2014/main" id="{2DADDEA7-5151-FD1D-F10D-3CD52420CD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33ee38b109_0_5:notes">
            <a:extLst>
              <a:ext uri="{FF2B5EF4-FFF2-40B4-BE49-F238E27FC236}">
                <a16:creationId xmlns:a16="http://schemas.microsoft.com/office/drawing/2014/main" id="{DD108CC0-9DBF-97BC-68D6-F1251403C9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kumimoji="1" lang="en-US" altLang="ja-JP" sz="1000" dirty="0"/>
              <a:t>Topic:</a:t>
            </a:r>
            <a:r>
              <a:rPr kumimoji="1" lang="ja-JP" altLang="en-US" sz="1000" dirty="0"/>
              <a:t>プロセスドキュメンテーションの実験</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このワークショップでは、京都市の京北エリアで森を散策し、そこで採取した丸太を加工して木彫りのスプーンを作成しました</a:t>
            </a:r>
            <a:r>
              <a:rPr kumimoji="1" lang="en-US" altLang="ja-JP" dirty="0"/>
              <a:t>[break:"0.5s"]</a:t>
            </a:r>
            <a:r>
              <a:rPr kumimoji="1" lang="ja-JP" altLang="en-US" dirty="0"/>
              <a:t>。参加者は８名で、様々な研究データが生まれました</a:t>
            </a:r>
            <a:r>
              <a:rPr kumimoji="1" lang="en-US" altLang="ja-JP" dirty="0"/>
              <a:t>[break:"0.3s"]</a:t>
            </a:r>
            <a:r>
              <a:rPr kumimoji="1" lang="ja-JP" altLang="en-US" dirty="0"/>
              <a:t>。それぞれのフィールドノートや、写真、動画です</a:t>
            </a:r>
            <a:r>
              <a:rPr kumimoji="1" lang="en-US" altLang="ja-JP" dirty="0"/>
              <a:t>[break:"0.5s"]</a:t>
            </a:r>
            <a:r>
              <a:rPr kumimoji="1" lang="ja-JP" altLang="en-US" dirty="0"/>
              <a:t>。手持ちカメラで撮影した手元の作業動画や、固定カメラで全体を撮影した、</a:t>
            </a:r>
            <a:r>
              <a:rPr kumimoji="1" lang="en-US" altLang="ja-JP" dirty="0"/>
              <a:t>(</a:t>
            </a:r>
            <a:r>
              <a:rPr kumimoji="1" lang="ja-JP" altLang="en-US" dirty="0"/>
              <a:t>タイムラプス動画</a:t>
            </a:r>
            <a:r>
              <a:rPr kumimoji="1" lang="en-US" altLang="ja-JP" dirty="0"/>
              <a:t>)[kana:"</a:t>
            </a:r>
            <a:r>
              <a:rPr kumimoji="1" lang="ja-JP" altLang="en-US" dirty="0"/>
              <a:t>タイムラプスド</a:t>
            </a:r>
            <a:r>
              <a:rPr kumimoji="1" lang="en-US" altLang="ja-JP" dirty="0"/>
              <a:t>'</a:t>
            </a:r>
            <a:r>
              <a:rPr kumimoji="1" lang="ja-JP" altLang="en-US" dirty="0"/>
              <a:t>ーガ</a:t>
            </a:r>
            <a:r>
              <a:rPr kumimoji="1" lang="en-US" altLang="ja-JP" dirty="0"/>
              <a:t>"]</a:t>
            </a:r>
            <a:r>
              <a:rPr kumimoji="1" lang="ja-JP" altLang="en-US" dirty="0"/>
              <a:t>といった、様々な視覚的データもありました</a:t>
            </a:r>
            <a:r>
              <a:rPr kumimoji="1" lang="en-US" altLang="ja-JP" dirty="0"/>
              <a:t>[break:"0.5s"]</a:t>
            </a:r>
            <a:r>
              <a:rPr kumimoji="1" lang="ja-JP" altLang="en-US" dirty="0"/>
              <a:t>。そして、完成品のスプーンも、モノというデータです</a:t>
            </a:r>
            <a:r>
              <a:rPr kumimoji="1" lang="en-US" altLang="ja-JP" dirty="0"/>
              <a:t>[break:"0.5s"]</a:t>
            </a:r>
            <a:r>
              <a:rPr kumimoji="1" lang="ja-JP" altLang="en-US" dirty="0"/>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また、ワークショップの場をフィールドワークすることによって、倫理上の問題をクリアすることができました</a:t>
            </a:r>
            <a:r>
              <a:rPr kumimoji="1" lang="en-US" altLang="ja-JP" dirty="0"/>
              <a:t>[break:"0.5s"]</a:t>
            </a:r>
            <a:r>
              <a:rPr kumimoji="1" lang="ja-JP" altLang="en-US" dirty="0"/>
              <a:t>。従来のエスノグラフィーの研究データは、プライベートな場や、</a:t>
            </a:r>
            <a:r>
              <a:rPr kumimoji="1" lang="en-US" altLang="ja-JP" dirty="0"/>
              <a:t>(</a:t>
            </a:r>
            <a:r>
              <a:rPr kumimoji="1" lang="ja-JP" altLang="en-US" dirty="0"/>
              <a:t>日常生活</a:t>
            </a:r>
            <a:r>
              <a:rPr kumimoji="1" lang="en-US" altLang="ja-JP" dirty="0"/>
              <a:t>)[kana:"</a:t>
            </a:r>
            <a:r>
              <a:rPr kumimoji="1" lang="ja-JP" altLang="en-US" dirty="0"/>
              <a:t>ニチジョウセ</a:t>
            </a:r>
            <a:r>
              <a:rPr kumimoji="1" lang="en-US" altLang="ja-JP" dirty="0"/>
              <a:t>'</a:t>
            </a:r>
            <a:r>
              <a:rPr kumimoji="1" lang="ja-JP" altLang="en-US" dirty="0"/>
              <a:t>イカツ</a:t>
            </a:r>
            <a:r>
              <a:rPr kumimoji="1" lang="en-US" altLang="ja-JP" dirty="0"/>
              <a:t>"]</a:t>
            </a:r>
            <a:r>
              <a:rPr kumimoji="1" lang="ja-JP" altLang="en-US" dirty="0"/>
              <a:t>の中から生み出されることが多く、共有や公開はできません</a:t>
            </a:r>
            <a:r>
              <a:rPr kumimoji="1" lang="en-US" altLang="ja-JP" dirty="0"/>
              <a:t>[break:"0.5s"]</a:t>
            </a:r>
            <a:r>
              <a:rPr kumimoji="1" lang="ja-JP" altLang="en-US" dirty="0"/>
              <a:t>。それに対して、元から公けのものとしてデザインされたワークショップでは、</a:t>
            </a:r>
            <a:r>
              <a:rPr kumimoji="1" lang="en-US" altLang="ja-JP" dirty="0"/>
              <a:t>[break:"0.05s"]</a:t>
            </a:r>
            <a:r>
              <a:rPr kumimoji="1" lang="ja-JP" altLang="en-US" dirty="0"/>
              <a:t>公開や共有を念頭においた、研究データの取得がしやすくなります。</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ワークショップでは、京都市の京北エリアで森を散策し、そこで採取した丸太を加工して木彫りのスプーンを作成しました。参加者は８名で、様々な研究データが生まれました。それぞれのフィールドノート、写真や動画です。手持ちカメラで撮影した手元の作業動画や、固定カメラで全体を撮影したタイムラプス動画といった、様々な視覚的データもありました。そして、完成品のスプーンも、モノというデータ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ワークショップの場をフィールドワークすることによって、倫理上の問題をクリアすることができました。従来のエスノグラフィの研究データは、プライベートな場や日常生活の中から生み出されることが多く、共有や公開はできません。それに対して、もとから公けのものとしてデザインされたワークショップでは、公開や共有を念頭においた研究データの取得がしやすく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22614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33ee38b10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33ee38b10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kumimoji="1" lang="en-US" altLang="ja-JP" sz="1000" dirty="0"/>
              <a:t>Topic:</a:t>
            </a:r>
            <a:r>
              <a:rPr kumimoji="1" lang="ja-JP" altLang="en-US" sz="1000" dirty="0"/>
              <a:t>プロセスドキュメンテーションの実験</a:t>
            </a:r>
            <a:endParaRPr lang="en-US" altLang="ja-JP" sz="1000" dirty="0"/>
          </a:p>
          <a:p>
            <a:endParaRPr lang="en-US" altLang="ja-JP" sz="1200" u="none" strike="noStrike" dirty="0">
              <a:solidFill>
                <a:srgbClr val="000000"/>
              </a:solidFill>
              <a:effectLst/>
            </a:endParaRPr>
          </a:p>
          <a:p>
            <a:r>
              <a:rPr lang="en-US" altLang="ja-JP" sz="1200" u="none" strike="noStrike" dirty="0">
                <a:solidFill>
                  <a:srgbClr val="000000"/>
                </a:solidFill>
                <a:effectLst/>
              </a:rPr>
              <a:t>```text</a:t>
            </a:r>
          </a:p>
          <a:p>
            <a:r>
              <a:rPr lang="ja-JP" altLang="en-US" sz="1200" u="none" strike="noStrike" dirty="0">
                <a:solidFill>
                  <a:srgbClr val="000000"/>
                </a:solidFill>
                <a:effectLst/>
              </a:rPr>
              <a:t>この、グリーンウッドワークのワークショップでのプロセスドキュメンテーションでは、</a:t>
            </a:r>
            <a:r>
              <a:rPr lang="en-US" altLang="ja-JP" sz="1200" u="none" strike="noStrike" dirty="0">
                <a:solidFill>
                  <a:srgbClr val="000000"/>
                </a:solidFill>
                <a:effectLst/>
              </a:rPr>
              <a:t>[break:"0.1s"]</a:t>
            </a:r>
            <a:r>
              <a:rPr lang="ja-JP" altLang="en-US" sz="1200" u="none" strike="noStrike" dirty="0">
                <a:solidFill>
                  <a:srgbClr val="000000"/>
                </a:solidFill>
                <a:effectLst/>
              </a:rPr>
              <a:t>集まったデータを分析・編集し、いくつかのエッセイと、それに対応した映像を作成していきました</a:t>
            </a:r>
            <a:r>
              <a:rPr lang="en-US" altLang="ja-JP" sz="1200" u="none" strike="noStrike" dirty="0">
                <a:solidFill>
                  <a:srgbClr val="000000"/>
                </a:solidFill>
                <a:effectLst/>
              </a:rPr>
              <a:t>[break:"0.5s"]</a:t>
            </a:r>
            <a:r>
              <a:rPr lang="ja-JP" altLang="en-US" sz="1200" u="none" strike="noStrike" dirty="0">
                <a:solidFill>
                  <a:srgbClr val="000000"/>
                </a:solidFill>
                <a:effectLst/>
              </a:rPr>
              <a:t>。そして、その過程を、ドキュメント作成アプリの、</a:t>
            </a:r>
            <a:r>
              <a:rPr lang="en-US" altLang="ja-JP" sz="1200" u="none" strike="noStrike" dirty="0">
                <a:solidFill>
                  <a:srgbClr val="000000"/>
                </a:solidFill>
                <a:effectLst/>
              </a:rPr>
              <a:t>Notion</a:t>
            </a:r>
            <a:r>
              <a:rPr lang="ja-JP" altLang="en-US" sz="1200" u="none" strike="noStrike" dirty="0">
                <a:solidFill>
                  <a:srgbClr val="000000"/>
                </a:solidFill>
                <a:effectLst/>
              </a:rPr>
              <a:t>に記録し管理しました</a:t>
            </a:r>
            <a:r>
              <a:rPr lang="en-US" altLang="ja-JP" sz="1200" u="none" strike="noStrike" dirty="0">
                <a:solidFill>
                  <a:srgbClr val="000000"/>
                </a:solidFill>
                <a:effectLst/>
              </a:rPr>
              <a:t>[break:"0.5s"]</a:t>
            </a:r>
            <a:r>
              <a:rPr lang="ja-JP" altLang="en-US" sz="1200" u="none" strike="noStrike" dirty="0">
                <a:solidFill>
                  <a:srgbClr val="000000"/>
                </a:solidFill>
                <a:effectLst/>
              </a:rPr>
              <a:t>。また、データの共有には、既存のクラウドサービスを利用しました</a:t>
            </a:r>
            <a:r>
              <a:rPr lang="en-US" altLang="ja-JP" sz="1200" u="none" strike="noStrike" dirty="0">
                <a:solidFill>
                  <a:srgbClr val="000000"/>
                </a:solidFill>
                <a:effectLst/>
              </a:rPr>
              <a:t>[break:"0.5s"]</a:t>
            </a:r>
            <a:r>
              <a:rPr lang="ja-JP" altLang="en-US" sz="1200" u="none" strike="noStrike" dirty="0">
                <a:solidFill>
                  <a:srgbClr val="000000"/>
                </a:solidFill>
                <a:effectLst/>
              </a:rPr>
              <a:t>。</a:t>
            </a:r>
            <a:endParaRPr lang="en-US" altLang="ja-JP" sz="1200" u="none" strike="noStrike" dirty="0">
              <a:solidFill>
                <a:srgbClr val="000000"/>
              </a:solidFill>
              <a:effectLst/>
            </a:endParaRPr>
          </a:p>
          <a:p>
            <a:r>
              <a:rPr lang="ja-JP" altLang="en-US" sz="1200" u="none" strike="noStrike" dirty="0">
                <a:solidFill>
                  <a:srgbClr val="000000"/>
                </a:solidFill>
                <a:effectLst/>
              </a:rPr>
              <a:t>この過程を通じて、既存のプラットフォームを用いることにより、様々な種類の研究データが散逸してしまい、管理が難しくなるという課題が生まれました</a:t>
            </a:r>
            <a:r>
              <a:rPr lang="en-US" altLang="ja-JP" sz="1200" u="none" strike="noStrike" dirty="0">
                <a:solidFill>
                  <a:srgbClr val="000000"/>
                </a:solidFill>
                <a:effectLst/>
              </a:rPr>
              <a:t>[break:"0.5s"]</a:t>
            </a:r>
            <a:r>
              <a:rPr lang="ja-JP" altLang="en-US" sz="1200" u="none" strike="noStrike" dirty="0">
                <a:solidFill>
                  <a:srgbClr val="000000"/>
                </a:solidFill>
                <a:effectLst/>
              </a:rPr>
              <a:t>。また、それらをまとめて管理できるダッシュボード機能の必要性が明らかになりました</a:t>
            </a:r>
            <a:r>
              <a:rPr lang="en-US" altLang="ja-JP" sz="1200" u="none" strike="noStrike" dirty="0">
                <a:solidFill>
                  <a:srgbClr val="000000"/>
                </a:solidFill>
                <a:effectLst/>
              </a:rPr>
              <a:t>[break:"0.5s"]</a:t>
            </a:r>
            <a:r>
              <a:rPr lang="ja-JP" altLang="en-US" sz="1200" u="none" strike="noStrike" dirty="0">
                <a:solidFill>
                  <a:srgbClr val="000000"/>
                </a:solidFill>
                <a:effectLst/>
              </a:rPr>
              <a:t>。このような課題やニーズから、オープン・エスノグラフィーのプロジェクトの原型が生まれました。</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u="none" strike="noStrike" dirty="0">
                <a:solidFill>
                  <a:srgbClr val="000000"/>
                </a:solidFill>
                <a:effectLst/>
              </a:rPr>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1200" u="none" strike="noStrike" dirty="0">
                <a:solidFill>
                  <a:srgbClr val="000000"/>
                </a:solidFill>
                <a:effectLst/>
              </a:rPr>
              <a:t>```description</a:t>
            </a:r>
          </a:p>
          <a:p>
            <a:r>
              <a:rPr lang="ja-JP" altLang="en-US" sz="1200" u="none" strike="noStrike" dirty="0">
                <a:solidFill>
                  <a:srgbClr val="000000"/>
                </a:solidFill>
                <a:effectLst/>
              </a:rPr>
              <a:t>このグリーンウッドワークのワークショップでのプロセスドキュメンテーションでは、集まったデータを分析・編集し、いくつかのエッセイとそれに対応した映像を作成していきました。そして、その過程を、ドキュメント作成アプリの</a:t>
            </a:r>
            <a:r>
              <a:rPr lang="en-US" altLang="ja-JP" sz="1200" u="none" strike="noStrike" dirty="0">
                <a:solidFill>
                  <a:srgbClr val="000000"/>
                </a:solidFill>
                <a:effectLst/>
              </a:rPr>
              <a:t>Notion</a:t>
            </a:r>
            <a:r>
              <a:rPr lang="ja-JP" altLang="en-US" sz="1200" u="none" strike="noStrike" dirty="0">
                <a:solidFill>
                  <a:srgbClr val="000000"/>
                </a:solidFill>
                <a:effectLst/>
              </a:rPr>
              <a:t>に記録し、管理しました。また、データの共有には、既存のクラウドサービスを利用しました。</a:t>
            </a:r>
            <a:endParaRPr lang="en-US" altLang="ja-JP" sz="1200" u="none" strike="noStrike" dirty="0">
              <a:solidFill>
                <a:srgbClr val="000000"/>
              </a:solidFill>
              <a:effectLst/>
            </a:endParaRPr>
          </a:p>
          <a:p>
            <a:r>
              <a:rPr lang="ja-JP" altLang="en-US" sz="1200" u="none" strike="noStrike" dirty="0">
                <a:solidFill>
                  <a:srgbClr val="000000"/>
                </a:solidFill>
                <a:effectLst/>
              </a:rPr>
              <a:t>この過程を通じて、既存のプラットフォームを用いることにより、様々な種類の研究データが散逸してしまい、管理が難しくなるという課題が生まれました。また、それらをまとめて管理できるダッシュボード機能の必要性が明らかになりました。このような課題やニーズから、オープン・エスノグラフィのプロジェクトの原型が生まれました。</a:t>
            </a:r>
            <a:endParaRPr lang="en-US" altLang="ja-JP" sz="12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u="none" strike="noStrike" dirty="0">
                <a:solidFill>
                  <a:srgbClr val="000000"/>
                </a:solidFill>
                <a:effectLst/>
              </a:rPr>
              <a:t>```</a:t>
            </a:r>
            <a:endParaRPr kumimoji="1" lang="en-US" altLang="ja-JP"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33ee38b10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33ee38b10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kumimoji="1" lang="en-US" altLang="ja-JP" sz="1200" dirty="0"/>
              <a:t>Topic:</a:t>
            </a:r>
            <a:r>
              <a:rPr kumimoji="1" lang="ja-JP" altLang="en-US" sz="1200" dirty="0"/>
              <a:t>オープン・エスノグラフィ</a:t>
            </a:r>
            <a:endParaRPr lang="en-US" altLang="ja-JP" sz="1200" dirty="0"/>
          </a:p>
          <a:p>
            <a:endParaRPr lang="en-US" altLang="ja-JP" sz="1800" u="none" strike="noStrike" dirty="0">
              <a:solidFill>
                <a:srgbClr val="000000"/>
              </a:solidFill>
              <a:effectLst/>
            </a:endParaRPr>
          </a:p>
          <a:p>
            <a:r>
              <a:rPr lang="en-US" altLang="ja-JP" sz="1800" u="none" strike="noStrike" dirty="0">
                <a:solidFill>
                  <a:srgbClr val="000000"/>
                </a:solidFill>
                <a:effectLst/>
              </a:rPr>
              <a:t>```text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solidFill>
                  <a:srgbClr val="595959"/>
                </a:solidFill>
              </a:rPr>
              <a:t>(2023</a:t>
            </a:r>
            <a:r>
              <a:rPr lang="ja-JP" altLang="en-US" sz="1800" dirty="0">
                <a:solidFill>
                  <a:srgbClr val="595959"/>
                </a:solidFill>
              </a:rPr>
              <a:t>年度</a:t>
            </a:r>
            <a:r>
              <a:rPr lang="en-US" altLang="ja-JP" sz="1800" dirty="0">
                <a:solidFill>
                  <a:srgbClr val="595959"/>
                </a:solidFill>
              </a:rPr>
              <a:t>)[kana:"</a:t>
            </a:r>
            <a:r>
              <a:rPr lang="ja-JP" altLang="en-US" sz="1800" dirty="0">
                <a:solidFill>
                  <a:srgbClr val="595959"/>
                </a:solidFill>
              </a:rPr>
              <a:t>ニセ</a:t>
            </a:r>
            <a:r>
              <a:rPr lang="en-US" altLang="ja-JP" sz="1800" dirty="0">
                <a:solidFill>
                  <a:srgbClr val="595959"/>
                </a:solidFill>
              </a:rPr>
              <a:t>'</a:t>
            </a:r>
            <a:r>
              <a:rPr lang="ja-JP" altLang="en-US" sz="1800" dirty="0">
                <a:solidFill>
                  <a:srgbClr val="595959"/>
                </a:solidFill>
              </a:rPr>
              <a:t>ン</a:t>
            </a:r>
            <a:r>
              <a:rPr lang="en-US" altLang="ja-JP" sz="1800" dirty="0">
                <a:solidFill>
                  <a:srgbClr val="595959"/>
                </a:solidFill>
              </a:rPr>
              <a:t> </a:t>
            </a:r>
            <a:r>
              <a:rPr lang="ja-JP" altLang="en-US" sz="1800" dirty="0">
                <a:solidFill>
                  <a:srgbClr val="595959"/>
                </a:solidFill>
              </a:rPr>
              <a:t>ニ</a:t>
            </a:r>
            <a:r>
              <a:rPr lang="en-US" altLang="ja-JP" sz="1800" dirty="0">
                <a:solidFill>
                  <a:srgbClr val="595959"/>
                </a:solidFill>
              </a:rPr>
              <a:t>'</a:t>
            </a:r>
            <a:r>
              <a:rPr lang="ja-JP" altLang="en-US" sz="1800" dirty="0">
                <a:solidFill>
                  <a:srgbClr val="595959"/>
                </a:solidFill>
              </a:rPr>
              <a:t>ジュウ</a:t>
            </a:r>
            <a:r>
              <a:rPr lang="en-US" altLang="ja-JP" sz="1800" dirty="0">
                <a:solidFill>
                  <a:srgbClr val="595959"/>
                </a:solidFill>
              </a:rPr>
              <a:t> </a:t>
            </a:r>
            <a:r>
              <a:rPr lang="ja-JP" altLang="en-US" sz="1800" dirty="0">
                <a:solidFill>
                  <a:srgbClr val="595959"/>
                </a:solidFill>
              </a:rPr>
              <a:t>サンネ</a:t>
            </a:r>
            <a:r>
              <a:rPr lang="en-US" altLang="ja-JP" sz="1800" dirty="0">
                <a:solidFill>
                  <a:srgbClr val="595959"/>
                </a:solidFill>
              </a:rPr>
              <a:t>'</a:t>
            </a:r>
            <a:r>
              <a:rPr lang="ja-JP" altLang="en-US" sz="1800" dirty="0">
                <a:solidFill>
                  <a:srgbClr val="595959"/>
                </a:solidFill>
              </a:rPr>
              <a:t>ンド</a:t>
            </a:r>
            <a:r>
              <a:rPr lang="en-US" altLang="ja-JP" sz="1800" dirty="0">
                <a:solidFill>
                  <a:srgbClr val="595959"/>
                </a:solidFill>
              </a:rPr>
              <a:t>"]</a:t>
            </a:r>
            <a:r>
              <a:rPr lang="ja-JP" altLang="en-US" sz="1800" dirty="0">
                <a:solidFill>
                  <a:srgbClr val="595959"/>
                </a:solidFill>
              </a:rPr>
              <a:t>から、大阪大学製作、合同</a:t>
            </a:r>
            <a:r>
              <a:rPr lang="en-US" altLang="ja-JP" sz="1800" dirty="0">
                <a:solidFill>
                  <a:srgbClr val="595959"/>
                </a:solidFill>
              </a:rPr>
              <a:t>(</a:t>
            </a:r>
            <a:r>
              <a:rPr lang="ja-JP" altLang="en-US" sz="1800" dirty="0">
                <a:solidFill>
                  <a:srgbClr val="595959"/>
                </a:solidFill>
              </a:rPr>
              <a:t>会社</a:t>
            </a:r>
            <a:r>
              <a:rPr lang="en-US" altLang="ja-JP" sz="1800" dirty="0">
                <a:solidFill>
                  <a:srgbClr val="595959"/>
                </a:solidFill>
              </a:rPr>
              <a:t>)[ruby:"</a:t>
            </a:r>
            <a:r>
              <a:rPr lang="ja-JP" altLang="en-US" sz="1800" dirty="0">
                <a:solidFill>
                  <a:srgbClr val="595959"/>
                </a:solidFill>
              </a:rPr>
              <a:t>がいしゃ</a:t>
            </a:r>
            <a:r>
              <a:rPr lang="en-US" altLang="ja-JP" sz="1800" dirty="0">
                <a:solidFill>
                  <a:srgbClr val="595959"/>
                </a:solidFill>
              </a:rPr>
              <a:t>"](</a:t>
            </a:r>
            <a:r>
              <a:rPr lang="ja-JP" altLang="en-US" sz="1800" dirty="0">
                <a:solidFill>
                  <a:srgbClr val="595959"/>
                </a:solidFill>
              </a:rPr>
              <a:t>テンマドシステム</a:t>
            </a:r>
            <a:r>
              <a:rPr lang="en-US" altLang="ja-JP" sz="1800" dirty="0">
                <a:solidFill>
                  <a:srgbClr val="595959"/>
                </a:solidFill>
              </a:rPr>
              <a:t>)[kana:"</a:t>
            </a:r>
            <a:r>
              <a:rPr lang="ja-JP" altLang="en-US" sz="1800" dirty="0">
                <a:solidFill>
                  <a:srgbClr val="595959"/>
                </a:solidFill>
              </a:rPr>
              <a:t>テンマド</a:t>
            </a:r>
            <a:r>
              <a:rPr lang="en-US" altLang="ja-JP" sz="1800" dirty="0">
                <a:solidFill>
                  <a:srgbClr val="595959"/>
                </a:solidFill>
              </a:rPr>
              <a:t>' </a:t>
            </a:r>
            <a:r>
              <a:rPr lang="ja-JP" altLang="en-US" sz="1800" dirty="0">
                <a:solidFill>
                  <a:srgbClr val="595959"/>
                </a:solidFill>
              </a:rPr>
              <a:t>シ</a:t>
            </a:r>
            <a:r>
              <a:rPr lang="en-US" altLang="ja-JP" sz="1800" dirty="0">
                <a:solidFill>
                  <a:srgbClr val="595959"/>
                </a:solidFill>
              </a:rPr>
              <a:t>'</a:t>
            </a:r>
            <a:r>
              <a:rPr lang="ja-JP" altLang="en-US" sz="1800" dirty="0">
                <a:solidFill>
                  <a:srgbClr val="595959"/>
                </a:solidFill>
              </a:rPr>
              <a:t>ステム</a:t>
            </a:r>
            <a:r>
              <a:rPr lang="en-US" altLang="ja-JP" sz="1800" dirty="0">
                <a:solidFill>
                  <a:srgbClr val="595959"/>
                </a:solidFill>
              </a:rPr>
              <a:t>"]</a:t>
            </a:r>
            <a:r>
              <a:rPr lang="ja-JP" altLang="en-US" sz="1800" dirty="0">
                <a:solidFill>
                  <a:srgbClr val="595959"/>
                </a:solidFill>
              </a:rPr>
              <a:t>開発により、フィールドデータをオープンに管理・分析するためのツールである、オープン・エスノグラフィーが開発されています</a:t>
            </a:r>
            <a:r>
              <a:rPr lang="en-US" altLang="ja-JP" sz="1800" dirty="0">
                <a:solidFill>
                  <a:srgbClr val="595959"/>
                </a:solidFill>
              </a:rPr>
              <a:t>[break:"0.5s"]</a:t>
            </a:r>
            <a:r>
              <a:rPr lang="ja-JP" altLang="en-US" sz="1800" dirty="0">
                <a:solidFill>
                  <a:srgbClr val="595959"/>
                </a:solidFill>
              </a:rPr>
              <a:t>。このツールでは、複数の人が、さまざまな種類のフィールドデータの</a:t>
            </a:r>
            <a:r>
              <a:rPr lang="en-US" altLang="ja-JP" sz="1800" dirty="0">
                <a:solidFill>
                  <a:srgbClr val="595959"/>
                </a:solidFill>
              </a:rPr>
              <a:t>(</a:t>
            </a:r>
            <a:r>
              <a:rPr lang="ja-JP" altLang="en-US" sz="1800" dirty="0">
                <a:solidFill>
                  <a:srgbClr val="595959"/>
                </a:solidFill>
              </a:rPr>
              <a:t>収集・分析</a:t>
            </a:r>
            <a:r>
              <a:rPr lang="en-US" altLang="ja-JP" sz="1800" dirty="0">
                <a:solidFill>
                  <a:srgbClr val="595959"/>
                </a:solidFill>
              </a:rPr>
              <a:t>)</a:t>
            </a:r>
            <a:r>
              <a:rPr lang="ja-JP" altLang="en-US" sz="1800" dirty="0">
                <a:solidFill>
                  <a:srgbClr val="595959"/>
                </a:solidFill>
              </a:rPr>
              <a:t>を共有できます</a:t>
            </a:r>
            <a:r>
              <a:rPr lang="en-US" altLang="ja-JP" sz="1800" dirty="0">
                <a:solidFill>
                  <a:srgbClr val="595959"/>
                </a:solidFill>
              </a:rPr>
              <a:t>[break:"0.5s"]</a:t>
            </a:r>
            <a:r>
              <a:rPr lang="ja-JP" altLang="en-US" sz="1800" dirty="0">
                <a:solidFill>
                  <a:srgbClr val="595959"/>
                </a:solidFill>
              </a:rPr>
              <a:t>。またくわえて、調査協力者も、オープンエスノグラフィーに</a:t>
            </a:r>
            <a:r>
              <a:rPr lang="en-US" altLang="ja-JP" sz="1800" dirty="0">
                <a:solidFill>
                  <a:srgbClr val="595959"/>
                </a:solidFill>
              </a:rPr>
              <a:t>(</a:t>
            </a:r>
            <a:r>
              <a:rPr lang="ja-JP" altLang="en-US" sz="1800" dirty="0">
                <a:solidFill>
                  <a:srgbClr val="595959"/>
                </a:solidFill>
              </a:rPr>
              <a:t>参加することができ</a:t>
            </a:r>
            <a:r>
              <a:rPr lang="en-US" altLang="ja-JP" sz="1800" dirty="0">
                <a:solidFill>
                  <a:srgbClr val="595959"/>
                </a:solidFill>
              </a:rPr>
              <a:t>)[kana:"</a:t>
            </a:r>
            <a:r>
              <a:rPr lang="ja-JP" altLang="en-US" sz="1800" dirty="0">
                <a:solidFill>
                  <a:srgbClr val="595959"/>
                </a:solidFill>
              </a:rPr>
              <a:t>サンカ</a:t>
            </a:r>
            <a:r>
              <a:rPr lang="en-US" altLang="ja-JP" sz="1800" dirty="0">
                <a:solidFill>
                  <a:srgbClr val="595959"/>
                </a:solidFill>
              </a:rPr>
              <a:t>' </a:t>
            </a:r>
            <a:r>
              <a:rPr lang="ja-JP" altLang="en-US" sz="1800" dirty="0">
                <a:solidFill>
                  <a:srgbClr val="595959"/>
                </a:solidFill>
              </a:rPr>
              <a:t>スル</a:t>
            </a:r>
            <a:r>
              <a:rPr lang="en-US" altLang="ja-JP" sz="1800" dirty="0">
                <a:solidFill>
                  <a:srgbClr val="595959"/>
                </a:solidFill>
              </a:rPr>
              <a:t>' </a:t>
            </a:r>
            <a:r>
              <a:rPr lang="ja-JP" altLang="en-US" sz="1800" dirty="0">
                <a:solidFill>
                  <a:srgbClr val="595959"/>
                </a:solidFill>
              </a:rPr>
              <a:t>コト</a:t>
            </a:r>
            <a:r>
              <a:rPr lang="en-US" altLang="ja-JP" sz="1800" dirty="0">
                <a:solidFill>
                  <a:srgbClr val="595959"/>
                </a:solidFill>
              </a:rPr>
              <a:t>'</a:t>
            </a:r>
            <a:r>
              <a:rPr lang="ja-JP" altLang="en-US" sz="1800" dirty="0">
                <a:solidFill>
                  <a:srgbClr val="595959"/>
                </a:solidFill>
              </a:rPr>
              <a:t>ガデキ</a:t>
            </a:r>
            <a:r>
              <a:rPr lang="en-US" altLang="ja-JP" sz="1800" dirty="0">
                <a:solidFill>
                  <a:srgbClr val="595959"/>
                </a:solidFill>
              </a:rPr>
              <a:t>"]</a:t>
            </a:r>
            <a:r>
              <a:rPr lang="ja-JP" altLang="en-US" sz="1800" dirty="0">
                <a:solidFill>
                  <a:srgbClr val="595959"/>
                </a:solidFill>
              </a:rPr>
              <a:t>、これにより、調査者と調査協力者のあいだでのさらなる協働が促進されることが目指されています</a:t>
            </a:r>
            <a:r>
              <a:rPr lang="en-US" altLang="ja-JP" sz="1800" dirty="0">
                <a:solidFill>
                  <a:srgbClr val="595959"/>
                </a:solidFill>
              </a:rPr>
              <a:t>[break:"0.5s"]</a:t>
            </a:r>
            <a:r>
              <a:rPr lang="ja-JP" altLang="en-US" sz="1800" dirty="0">
                <a:solidFill>
                  <a:srgbClr val="595959"/>
                </a:solidFill>
              </a:rPr>
              <a:t>。</a:t>
            </a:r>
            <a:endParaRPr lang="en-US" altLang="ja-JP" sz="18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800" u="none" strike="noStrike" dirty="0">
                <a:solidFill>
                  <a:srgbClr val="000000"/>
                </a:solidFill>
                <a:effectLst/>
              </a:rPr>
              <a:t>```</a:t>
            </a:r>
            <a:endParaRPr kumimoji="1" lang="en-US" altLang="ja-JP" sz="18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800" dirty="0"/>
          </a:p>
          <a:p>
            <a:r>
              <a:rPr lang="en-US" altLang="ja-JP" sz="1800" u="none" strike="noStrike" dirty="0">
                <a:solidFill>
                  <a:srgbClr val="000000"/>
                </a:solidFill>
                <a:effectLst/>
              </a:rPr>
              <a:t>```description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solidFill>
                  <a:srgbClr val="595959"/>
                </a:solidFill>
              </a:rPr>
              <a:t>2023</a:t>
            </a:r>
            <a:r>
              <a:rPr lang="ja-JP" altLang="en-US" sz="1800" dirty="0">
                <a:solidFill>
                  <a:srgbClr val="595959"/>
                </a:solidFill>
              </a:rPr>
              <a:t>年度から、大阪大学 製作、合同会社テンマド システム開発により、フィールドデータをオープンに管理・分析するためのツールである、</a:t>
            </a:r>
            <a:r>
              <a:rPr lang="es-419" altLang="ja" sz="1800" b="1" dirty="0">
                <a:solidFill>
                  <a:srgbClr val="595959"/>
                </a:solidFill>
              </a:rPr>
              <a:t>Open Ethnography</a:t>
            </a:r>
            <a:r>
              <a:rPr lang="ja-JP" altLang="en-US" sz="1800" dirty="0">
                <a:solidFill>
                  <a:srgbClr val="595959"/>
                </a:solidFill>
              </a:rPr>
              <a:t>が開発されています。このツールでは、複数の人がさまざまな種類のフィールドデータの収集・分析を共有できます。またくわえて、調査協力者も</a:t>
            </a:r>
            <a:r>
              <a:rPr lang="es-419" altLang="ja" sz="1800" dirty="0">
                <a:solidFill>
                  <a:srgbClr val="595959"/>
                </a:solidFill>
              </a:rPr>
              <a:t>Open Ethnography</a:t>
            </a:r>
            <a:r>
              <a:rPr lang="ja-JP" altLang="en-US" sz="1800" dirty="0">
                <a:solidFill>
                  <a:srgbClr val="595959"/>
                </a:solidFill>
              </a:rPr>
              <a:t>に参加することができ、これにより、調査者と調査協力者のあいだでのさらなる協働が促進されることが目指されています。</a:t>
            </a:r>
            <a:endParaRPr lang="en-US" altLang="ja-JP" sz="18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u="none" strike="noStrike" dirty="0">
                <a:solidFill>
                  <a:srgbClr val="000000"/>
                </a:solidFill>
                <a:effectLst/>
              </a:rPr>
              <a:t>```</a:t>
            </a:r>
            <a:endParaRPr kumimoji="1" lang="en-US" altLang="ja-JP" sz="1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33ee38b10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33ee38b10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kumimoji="1" lang="en-US" altLang="ja-JP" sz="1050" dirty="0"/>
              <a:t>Topic:</a:t>
            </a:r>
            <a:r>
              <a:rPr kumimoji="1" lang="ja-JP" altLang="en-US" sz="1050" dirty="0"/>
              <a:t>オープン・エスノグラフィ</a:t>
            </a:r>
            <a:endParaRPr lang="en-US" altLang="ja-JP" sz="1050" dirty="0"/>
          </a:p>
          <a:p>
            <a:endParaRPr lang="en-US" altLang="ja-JP" sz="1400" u="none" strike="noStrike" dirty="0">
              <a:solidFill>
                <a:srgbClr val="000000"/>
              </a:solidFill>
              <a:effectLst/>
            </a:endParaRPr>
          </a:p>
          <a:p>
            <a:r>
              <a:rPr lang="en-US" altLang="ja-JP" sz="1400" u="none" strike="noStrike" dirty="0">
                <a:solidFill>
                  <a:srgbClr val="000000"/>
                </a:solidFill>
                <a:effectLst/>
              </a:rPr>
              <a:t>```text</a:t>
            </a:r>
          </a:p>
          <a:p>
            <a:pPr marL="0" lvl="0" indent="0" algn="l" rtl="0">
              <a:spcBef>
                <a:spcPts val="0"/>
              </a:spcBef>
              <a:spcAft>
                <a:spcPts val="0"/>
              </a:spcAft>
              <a:buNone/>
            </a:pPr>
            <a:r>
              <a:rPr lang="ja-JP" altLang="en-US" sz="1400" dirty="0"/>
              <a:t>オープン・エスノグラフィーの特徴の</a:t>
            </a:r>
            <a:r>
              <a:rPr lang="en-US" altLang="ja-JP" sz="1400" dirty="0"/>
              <a:t>(</a:t>
            </a:r>
            <a:r>
              <a:rPr lang="ja-JP" altLang="en-US" sz="1400" dirty="0"/>
              <a:t>ひとつ</a:t>
            </a:r>
            <a:r>
              <a:rPr lang="en-US" altLang="ja-JP" sz="1400" dirty="0"/>
              <a:t>)[kana:"</a:t>
            </a:r>
            <a:r>
              <a:rPr lang="ja-JP" altLang="en-US" sz="1400" dirty="0"/>
              <a:t>ヒト</a:t>
            </a:r>
            <a:r>
              <a:rPr lang="en-US" altLang="ja-JP" sz="1400" dirty="0"/>
              <a:t>'</a:t>
            </a:r>
            <a:r>
              <a:rPr lang="ja-JP" altLang="en-US" sz="1400" dirty="0"/>
              <a:t>ツ</a:t>
            </a:r>
            <a:r>
              <a:rPr lang="en-US" altLang="ja-JP" sz="1400" dirty="0"/>
              <a:t>"]</a:t>
            </a:r>
            <a:r>
              <a:rPr lang="ja-JP" altLang="en-US" sz="1400" dirty="0"/>
              <a:t>が、ダッシュボード機能です</a:t>
            </a:r>
            <a:r>
              <a:rPr lang="en-US" altLang="ja-JP" sz="1400" dirty="0"/>
              <a:t>[break:"0.5s"]</a:t>
            </a:r>
            <a:r>
              <a:rPr lang="ja-JP" altLang="en-US" sz="1400" dirty="0"/>
              <a:t>。プロジェクトごとにダッシュボードがつくられます</a:t>
            </a:r>
            <a:r>
              <a:rPr lang="en-US" altLang="ja-JP" sz="1400" dirty="0"/>
              <a:t>[break:"0.5s"]</a:t>
            </a:r>
            <a:r>
              <a:rPr lang="ja-JP" altLang="en-US" sz="1400" dirty="0"/>
              <a:t>。このようにエッセイ、フィールドノート、ローデータ、分析メモが同一階層で表示され、エスノグラフィーの作成過程で生み出されるさまざまなデータを、このなかに振り分けることができます</a:t>
            </a:r>
            <a:r>
              <a:rPr lang="en-US" altLang="ja-JP" sz="1400" dirty="0"/>
              <a:t>[break:"0.5s"]</a:t>
            </a:r>
            <a:r>
              <a:rPr lang="ja-JP" altLang="en-US" sz="1400" dirty="0"/>
              <a:t>。</a:t>
            </a:r>
          </a:p>
          <a:p>
            <a:pPr marL="0" lvl="0" indent="0" algn="l" rtl="0">
              <a:spcBef>
                <a:spcPts val="0"/>
              </a:spcBef>
              <a:spcAft>
                <a:spcPts val="0"/>
              </a:spcAft>
              <a:buNone/>
            </a:pPr>
            <a:r>
              <a:rPr lang="ja-JP" altLang="en-US" sz="1400" dirty="0"/>
              <a:t>エッセイには、論文などを入れます</a:t>
            </a:r>
            <a:r>
              <a:rPr lang="en-US" altLang="ja-JP" sz="1400" dirty="0"/>
              <a:t>[break:"0.2s"]</a:t>
            </a:r>
            <a:r>
              <a:rPr lang="ja-JP" altLang="en-US" sz="1400" dirty="0"/>
              <a:t>。フィールドデータに基づいて作成する文章を、格納することができます</a:t>
            </a:r>
            <a:r>
              <a:rPr lang="en-US" altLang="ja-JP" sz="1400" dirty="0"/>
              <a:t>[break:"0.5s"]</a:t>
            </a:r>
            <a:r>
              <a:rPr lang="ja-JP" altLang="en-US" sz="1400" dirty="0"/>
              <a:t>。</a:t>
            </a:r>
          </a:p>
          <a:p>
            <a:pPr marL="0" lvl="0" indent="0" algn="l" rtl="0">
              <a:spcBef>
                <a:spcPts val="0"/>
              </a:spcBef>
              <a:spcAft>
                <a:spcPts val="0"/>
              </a:spcAft>
              <a:buNone/>
            </a:pPr>
            <a:r>
              <a:rPr lang="ja-JP" altLang="en-US" sz="1400" dirty="0"/>
              <a:t>フィールドノートには、フィールドワーク中に各自が記録した文やメモを入れます</a:t>
            </a:r>
            <a:r>
              <a:rPr lang="en-US" altLang="ja-JP" sz="1400" dirty="0"/>
              <a:t>[break:"0.5s"]</a:t>
            </a:r>
            <a:r>
              <a:rPr lang="ja-JP" altLang="en-US" sz="1400" dirty="0"/>
              <a:t>。</a:t>
            </a:r>
          </a:p>
          <a:p>
            <a:pPr marL="0" lvl="0" indent="0" algn="l" rtl="0">
              <a:spcBef>
                <a:spcPts val="0"/>
              </a:spcBef>
              <a:spcAft>
                <a:spcPts val="0"/>
              </a:spcAft>
              <a:buNone/>
            </a:pPr>
            <a:r>
              <a:rPr lang="ja-JP" altLang="en-US" sz="1400" dirty="0"/>
              <a:t>ローデータには、外部ストレージを利用して、写真や音声を格納できます</a:t>
            </a:r>
            <a:r>
              <a:rPr lang="en-US" altLang="ja-JP" sz="1400" dirty="0"/>
              <a:t>[break:"0.5s"]</a:t>
            </a:r>
            <a:r>
              <a:rPr lang="ja-JP" altLang="en-US" sz="1400" dirty="0"/>
              <a:t>。</a:t>
            </a:r>
          </a:p>
          <a:p>
            <a:pPr marL="0" lvl="0" indent="0" algn="l" rtl="0">
              <a:spcBef>
                <a:spcPts val="0"/>
              </a:spcBef>
              <a:spcAft>
                <a:spcPts val="0"/>
              </a:spcAft>
              <a:buNone/>
            </a:pPr>
            <a:r>
              <a:rPr lang="ja-JP" altLang="en-US" sz="1400" dirty="0"/>
              <a:t>分析メモには、データを見ていて思いついたことや、コードの定義などを書くことができます</a:t>
            </a:r>
            <a:r>
              <a:rPr lang="en-US" altLang="ja-JP" sz="1400" dirty="0"/>
              <a:t>[break:"0.2s"]</a:t>
            </a:r>
            <a:r>
              <a:rPr lang="ja-JP" altLang="en-US" sz="1400" dirty="0"/>
              <a:t>。プロジェクトと関連する理論や文献についてのメモもここに入れられます</a:t>
            </a:r>
            <a:r>
              <a:rPr lang="en-US" altLang="ja-JP" sz="1400" dirty="0"/>
              <a:t>[break:"0.5s"]</a:t>
            </a:r>
            <a:r>
              <a:rPr lang="ja-JP" altLang="en-US" sz="1400" dirty="0"/>
              <a:t>。</a:t>
            </a:r>
            <a:endParaRPr lang="en-US" altLang="ja-JP" sz="14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400" u="none" strike="noStrike" dirty="0">
                <a:solidFill>
                  <a:srgbClr val="000000"/>
                </a:solidFill>
                <a:effectLst/>
              </a:rPr>
              <a:t>```</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dirty="0"/>
          </a:p>
          <a:p>
            <a:r>
              <a:rPr lang="en-US" altLang="ja-JP" sz="1400" u="none" strike="noStrike" dirty="0">
                <a:solidFill>
                  <a:srgbClr val="000000"/>
                </a:solidFill>
                <a:effectLst/>
              </a:rPr>
              <a:t>```description</a:t>
            </a:r>
          </a:p>
          <a:p>
            <a:pPr marL="0" lvl="0" indent="0" algn="l" rtl="0">
              <a:spcBef>
                <a:spcPts val="0"/>
              </a:spcBef>
              <a:spcAft>
                <a:spcPts val="0"/>
              </a:spcAft>
              <a:buNone/>
            </a:pPr>
            <a:r>
              <a:rPr lang="es-419" altLang="ja" sz="1400" dirty="0"/>
              <a:t>Open Ethnography</a:t>
            </a:r>
            <a:r>
              <a:rPr lang="ja-JP" altLang="en-US" sz="1400" dirty="0"/>
              <a:t>の特徴のひとつがダッシュボード機能です。プロジェクトごとにダッシュボードがつくられます。このようにエッセイ、フィールドノート、ローデータ、分析メモが同一階層で表示され、エスノグラフィの作成過程で生み出されるさまざまなデータをこのなかに振り分けることができます。</a:t>
            </a:r>
          </a:p>
          <a:p>
            <a:pPr marL="0" lvl="0" indent="0" algn="l" rtl="0">
              <a:spcBef>
                <a:spcPts val="0"/>
              </a:spcBef>
              <a:spcAft>
                <a:spcPts val="0"/>
              </a:spcAft>
              <a:buNone/>
            </a:pPr>
            <a:r>
              <a:rPr lang="ja-JP" altLang="en-US" sz="1400" dirty="0"/>
              <a:t>エッセイには、論文などを入れます。フィールドデータに基づいて作成する文章を格納することができます。</a:t>
            </a:r>
          </a:p>
          <a:p>
            <a:pPr marL="0" lvl="0" indent="0" algn="l" rtl="0">
              <a:spcBef>
                <a:spcPts val="0"/>
              </a:spcBef>
              <a:spcAft>
                <a:spcPts val="0"/>
              </a:spcAft>
              <a:buNone/>
            </a:pPr>
            <a:r>
              <a:rPr lang="ja-JP" altLang="en-US" sz="1400" dirty="0"/>
              <a:t>フィールドノートには、フィールドワーク中に各自が記録した文やメモを入れます。</a:t>
            </a:r>
          </a:p>
          <a:p>
            <a:pPr marL="0" lvl="0" indent="0" algn="l" rtl="0">
              <a:spcBef>
                <a:spcPts val="0"/>
              </a:spcBef>
              <a:spcAft>
                <a:spcPts val="0"/>
              </a:spcAft>
              <a:buNone/>
            </a:pPr>
            <a:r>
              <a:rPr lang="ja-JP" altLang="en-US" sz="1400" dirty="0"/>
              <a:t>ローデータには、外部ストレージを利用して、写真や音声を格納できます。</a:t>
            </a:r>
          </a:p>
          <a:p>
            <a:pPr marL="0" lvl="0" indent="0" algn="l" rtl="0">
              <a:spcBef>
                <a:spcPts val="0"/>
              </a:spcBef>
              <a:spcAft>
                <a:spcPts val="0"/>
              </a:spcAft>
              <a:buNone/>
            </a:pPr>
            <a:r>
              <a:rPr lang="ja-JP" altLang="en-US" sz="1400" dirty="0"/>
              <a:t>分析メモには、データを見ていて思いついたことや、コードの定義などを書くことができます。プロジェクトと関連する理論や文献についてのメモもここに入れられます。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u="none" strike="noStrike" dirty="0">
                <a:solidFill>
                  <a:srgbClr val="000000"/>
                </a:solidFill>
                <a:effectLst/>
              </a:rPr>
              <a:t>```</a:t>
            </a:r>
            <a:endParaRPr kumimoji="1" lang="en-US" altLang="ja-JP" sz="1400" dirty="0"/>
          </a:p>
          <a:p>
            <a:pPr marL="0" lvl="0" indent="0" algn="l" rtl="0">
              <a:spcBef>
                <a:spcPts val="0"/>
              </a:spcBef>
              <a:spcAft>
                <a:spcPts val="0"/>
              </a:spcAft>
              <a:buNone/>
            </a:pPr>
            <a:endParaRPr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1970BC-B5C3-83D5-A34D-C6B9DF72395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4F93F2E0-D893-E080-8BE2-C60B8174E7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CED366E-BC95-AECF-33DD-E9DF8F46AC3D}"/>
              </a:ext>
            </a:extLst>
          </p:cNvPr>
          <p:cNvSpPr>
            <a:spLocks noGrp="1"/>
          </p:cNvSpPr>
          <p:nvPr>
            <p:ph type="dt" sz="half" idx="10"/>
          </p:nvPr>
        </p:nvSpPr>
        <p:spPr>
          <a:xfrm>
            <a:off x="-1704975" y="7146925"/>
            <a:ext cx="2743200" cy="365125"/>
          </a:xfrm>
          <a:prstGeom prst="rect">
            <a:avLst/>
          </a:prstGeom>
        </p:spPr>
        <p:txBody>
          <a:bodyPr/>
          <a:lstStyle/>
          <a:p>
            <a:fld id="{C2704C9C-7469-4F99-AC9E-3BBEDA9F6B26}" type="datetime1">
              <a:rPr kumimoji="1" lang="ja-JP" altLang="en-US" smtClean="0"/>
              <a:t>2025/11/14</a:t>
            </a:fld>
            <a:endParaRPr kumimoji="1" lang="ja-JP" altLang="en-US"/>
          </a:p>
        </p:txBody>
      </p:sp>
      <p:sp>
        <p:nvSpPr>
          <p:cNvPr id="6" name="スライド番号プレースホルダー 5">
            <a:extLst>
              <a:ext uri="{FF2B5EF4-FFF2-40B4-BE49-F238E27FC236}">
                <a16:creationId xmlns:a16="http://schemas.microsoft.com/office/drawing/2014/main" id="{9BAF7E48-6D5D-CDC7-7326-A28027C94689}"/>
              </a:ext>
            </a:extLst>
          </p:cNvPr>
          <p:cNvSpPr>
            <a:spLocks noGrp="1"/>
          </p:cNvSpPr>
          <p:nvPr>
            <p:ph type="sldNum" sz="quarter" idx="12"/>
          </p:nvPr>
        </p:nvSpPr>
        <p:spPr>
          <a:xfrm>
            <a:off x="-5473700" y="6048375"/>
            <a:ext cx="4216400" cy="365125"/>
          </a:xfrm>
          <a:prstGeom prst="rect">
            <a:avLst/>
          </a:prstGeom>
        </p:spPr>
        <p:txBody>
          <a:bodyPr/>
          <a:lstStyle>
            <a:lvl1pPr algn="l">
              <a:defRPr b="1"/>
            </a:lvl1pPr>
          </a:lstStyle>
          <a:p>
            <a:fld id="{7274F3BC-DA9B-5D41-AD74-37542148D2D8}" type="slidenum">
              <a:rPr lang="en-US" altLang="ja-JP" smtClean="0"/>
              <a:pPr/>
              <a:t>‹#›</a:t>
            </a:fld>
            <a:endParaRPr lang="ja-JP" altLang="en-US"/>
          </a:p>
        </p:txBody>
      </p:sp>
      <p:sp>
        <p:nvSpPr>
          <p:cNvPr id="7" name="スライド番号プレースホルダー 8">
            <a:extLst>
              <a:ext uri="{FF2B5EF4-FFF2-40B4-BE49-F238E27FC236}">
                <a16:creationId xmlns:a16="http://schemas.microsoft.com/office/drawing/2014/main" id="{93728890-0CF6-6DE2-A93F-EE84A6616CC1}"/>
              </a:ext>
            </a:extLst>
          </p:cNvPr>
          <p:cNvSpPr txBox="1">
            <a:spLocks/>
          </p:cNvSpPr>
          <p:nvPr userDrawn="1"/>
        </p:nvSpPr>
        <p:spPr>
          <a:xfrm>
            <a:off x="11353800" y="365125"/>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274F3BC-DA9B-5D41-AD74-37542148D2D8}" type="slidenum">
              <a:rPr lang="en-US" altLang="ja-JP" b="1" smtClean="0"/>
              <a:pPr/>
              <a:t>‹#›</a:t>
            </a:fld>
            <a:endParaRPr lang="ja-JP" altLang="en-US" b="1"/>
          </a:p>
        </p:txBody>
      </p:sp>
    </p:spTree>
    <p:extLst>
      <p:ext uri="{BB962C8B-B14F-4D97-AF65-F5344CB8AC3E}">
        <p14:creationId xmlns:p14="http://schemas.microsoft.com/office/powerpoint/2010/main" val="405930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89A4C6-C779-0794-BBAC-84FEA41AA6F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9969B7C-71BD-E410-5C78-E031B4D4BDD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469C93-0597-707F-C397-2B85F57F55A6}"/>
              </a:ext>
            </a:extLst>
          </p:cNvPr>
          <p:cNvSpPr>
            <a:spLocks noGrp="1"/>
          </p:cNvSpPr>
          <p:nvPr>
            <p:ph type="dt" sz="half" idx="10"/>
          </p:nvPr>
        </p:nvSpPr>
        <p:spPr>
          <a:xfrm>
            <a:off x="838200" y="6356350"/>
            <a:ext cx="2743200" cy="365125"/>
          </a:xfrm>
          <a:prstGeom prst="rect">
            <a:avLst/>
          </a:prstGeom>
        </p:spPr>
        <p:txBody>
          <a:bodyPr/>
          <a:lstStyle/>
          <a:p>
            <a:fld id="{09001534-4697-4246-9E06-B61FFE82B2DA}" type="datetime1">
              <a:rPr lang="ja-JP" altLang="en-US" smtClean="0"/>
              <a:t>2025/11/14</a:t>
            </a:fld>
            <a:endParaRPr kumimoji="1" lang="ja-JP" altLang="en-US"/>
          </a:p>
        </p:txBody>
      </p:sp>
      <p:sp>
        <p:nvSpPr>
          <p:cNvPr id="5" name="フッター プレースホルダー 4">
            <a:extLst>
              <a:ext uri="{FF2B5EF4-FFF2-40B4-BE49-F238E27FC236}">
                <a16:creationId xmlns:a16="http://schemas.microsoft.com/office/drawing/2014/main" id="{44323257-D210-FE9F-D2AD-73FC4305421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CA6F85-4CC8-290C-01B8-C136CDE55D80}"/>
              </a:ext>
            </a:extLst>
          </p:cNvPr>
          <p:cNvSpPr>
            <a:spLocks noGrp="1"/>
          </p:cNvSpPr>
          <p:nvPr>
            <p:ph type="sldNum" sz="quarter" idx="12"/>
          </p:nvPr>
        </p:nvSpPr>
        <p:spPr>
          <a:xfrm>
            <a:off x="8610600" y="6356350"/>
            <a:ext cx="2743200" cy="365125"/>
          </a:xfrm>
          <a:prstGeom prst="rect">
            <a:avLst/>
          </a:prstGeom>
        </p:spPr>
        <p:txBody>
          <a:bodyPr/>
          <a:lstStyle/>
          <a:p>
            <a:fld id="{7274F3BC-DA9B-5D41-AD74-37542148D2D8}" type="slidenum">
              <a:rPr/>
              <a:t>‹#›</a:t>
            </a:fld>
            <a:endParaRPr kumimoji="1" lang="ja-JP" altLang="en-US"/>
          </a:p>
        </p:txBody>
      </p:sp>
    </p:spTree>
    <p:extLst>
      <p:ext uri="{BB962C8B-B14F-4D97-AF65-F5344CB8AC3E}">
        <p14:creationId xmlns:p14="http://schemas.microsoft.com/office/powerpoint/2010/main" val="3899868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FD2E6F4-8E40-2FF2-9A6D-3DF4A255681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CFB5D9-1CAF-50A4-D03F-902BED4FA61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798C7F7-3CD3-5D21-2E7E-457B8D8A558E}"/>
              </a:ext>
            </a:extLst>
          </p:cNvPr>
          <p:cNvSpPr>
            <a:spLocks noGrp="1"/>
          </p:cNvSpPr>
          <p:nvPr>
            <p:ph type="dt" sz="half" idx="10"/>
          </p:nvPr>
        </p:nvSpPr>
        <p:spPr>
          <a:xfrm>
            <a:off x="838200" y="6356350"/>
            <a:ext cx="2743200" cy="365125"/>
          </a:xfrm>
          <a:prstGeom prst="rect">
            <a:avLst/>
          </a:prstGeom>
        </p:spPr>
        <p:txBody>
          <a:bodyPr/>
          <a:lstStyle/>
          <a:p>
            <a:fld id="{2BA27527-3F4D-45D6-83F0-B4F9458930BB}" type="datetime1">
              <a:rPr lang="ja-JP" altLang="en-US" smtClean="0"/>
              <a:t>2025/11/14</a:t>
            </a:fld>
            <a:endParaRPr kumimoji="1" lang="ja-JP" altLang="en-US"/>
          </a:p>
        </p:txBody>
      </p:sp>
      <p:sp>
        <p:nvSpPr>
          <p:cNvPr id="5" name="フッター プレースホルダー 4">
            <a:extLst>
              <a:ext uri="{FF2B5EF4-FFF2-40B4-BE49-F238E27FC236}">
                <a16:creationId xmlns:a16="http://schemas.microsoft.com/office/drawing/2014/main" id="{8BE3958B-419E-E12B-6823-1F2E1FC431EB}"/>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9D9AD3-CC1E-086F-4E94-2B0F8A043F6F}"/>
              </a:ext>
            </a:extLst>
          </p:cNvPr>
          <p:cNvSpPr>
            <a:spLocks noGrp="1"/>
          </p:cNvSpPr>
          <p:nvPr>
            <p:ph type="sldNum" sz="quarter" idx="12"/>
          </p:nvPr>
        </p:nvSpPr>
        <p:spPr>
          <a:xfrm>
            <a:off x="8610600" y="6356350"/>
            <a:ext cx="2743200" cy="365125"/>
          </a:xfrm>
          <a:prstGeom prst="rect">
            <a:avLst/>
          </a:prstGeom>
        </p:spPr>
        <p:txBody>
          <a:bodyPr/>
          <a:lstStyle/>
          <a:p>
            <a:fld id="{7274F3BC-DA9B-5D41-AD74-37542148D2D8}" type="slidenum">
              <a:rPr/>
              <a:t>‹#›</a:t>
            </a:fld>
            <a:endParaRPr kumimoji="1" lang="ja-JP" altLang="en-US"/>
          </a:p>
        </p:txBody>
      </p:sp>
    </p:spTree>
    <p:extLst>
      <p:ext uri="{BB962C8B-B14F-4D97-AF65-F5344CB8AC3E}">
        <p14:creationId xmlns:p14="http://schemas.microsoft.com/office/powerpoint/2010/main" val="1427246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altLang="ja" smtClean="0"/>
              <a:pPr algn="r"/>
              <a:t>‹#›</a:t>
            </a:fld>
            <a:endParaRPr lang="ja" altLang="en-US"/>
          </a:p>
        </p:txBody>
      </p:sp>
    </p:spTree>
    <p:extLst>
      <p:ext uri="{BB962C8B-B14F-4D97-AF65-F5344CB8AC3E}">
        <p14:creationId xmlns:p14="http://schemas.microsoft.com/office/powerpoint/2010/main" val="297198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287B06-4371-8695-3E44-07715AEDB7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66665D-CB9F-689C-6410-0061F5DCA97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ー 8">
            <a:extLst>
              <a:ext uri="{FF2B5EF4-FFF2-40B4-BE49-F238E27FC236}">
                <a16:creationId xmlns:a16="http://schemas.microsoft.com/office/drawing/2014/main" id="{7332B84B-8E86-CBA7-B29A-FA772227179C}"/>
              </a:ext>
            </a:extLst>
          </p:cNvPr>
          <p:cNvSpPr txBox="1">
            <a:spLocks/>
          </p:cNvSpPr>
          <p:nvPr userDrawn="1"/>
        </p:nvSpPr>
        <p:spPr>
          <a:xfrm>
            <a:off x="11353800" y="365125"/>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274F3BC-DA9B-5D41-AD74-37542148D2D8}" type="slidenum">
              <a:rPr lang="en-US" altLang="ja-JP" b="1" smtClean="0"/>
              <a:pPr/>
              <a:t>‹#›</a:t>
            </a:fld>
            <a:endParaRPr lang="ja-JP" altLang="en-US" b="1"/>
          </a:p>
        </p:txBody>
      </p:sp>
    </p:spTree>
    <p:extLst>
      <p:ext uri="{BB962C8B-B14F-4D97-AF65-F5344CB8AC3E}">
        <p14:creationId xmlns:p14="http://schemas.microsoft.com/office/powerpoint/2010/main" val="120186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3D65A0-2C9F-3DBE-6CFD-504E9898AC7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B4BCBBB-D967-842E-3DB3-FB29895C63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2C80EE4-3D15-1CF8-A416-1503791360F3}"/>
              </a:ext>
            </a:extLst>
          </p:cNvPr>
          <p:cNvSpPr>
            <a:spLocks noGrp="1"/>
          </p:cNvSpPr>
          <p:nvPr>
            <p:ph type="dt" sz="half" idx="10"/>
          </p:nvPr>
        </p:nvSpPr>
        <p:spPr>
          <a:xfrm>
            <a:off x="838200" y="6356350"/>
            <a:ext cx="2743200" cy="365125"/>
          </a:xfrm>
          <a:prstGeom prst="rect">
            <a:avLst/>
          </a:prstGeom>
        </p:spPr>
        <p:txBody>
          <a:bodyPr/>
          <a:lstStyle/>
          <a:p>
            <a:fld id="{F65EC33D-C52D-40C3-902D-A9792D32CAD6}" type="datetime1">
              <a:rPr lang="ja-JP" altLang="en-US" smtClean="0"/>
              <a:t>2025/11/14</a:t>
            </a:fld>
            <a:endParaRPr kumimoji="1" lang="ja-JP" altLang="en-US"/>
          </a:p>
        </p:txBody>
      </p:sp>
      <p:sp>
        <p:nvSpPr>
          <p:cNvPr id="5" name="フッター プレースホルダー 4">
            <a:extLst>
              <a:ext uri="{FF2B5EF4-FFF2-40B4-BE49-F238E27FC236}">
                <a16:creationId xmlns:a16="http://schemas.microsoft.com/office/drawing/2014/main" id="{AB15A849-7899-CA27-EDFD-7D9F5AFEEC9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5498C3-BE0D-23B5-0BC6-E811132D2C24}"/>
              </a:ext>
            </a:extLst>
          </p:cNvPr>
          <p:cNvSpPr>
            <a:spLocks noGrp="1"/>
          </p:cNvSpPr>
          <p:nvPr>
            <p:ph type="sldNum" sz="quarter" idx="12"/>
          </p:nvPr>
        </p:nvSpPr>
        <p:spPr>
          <a:xfrm>
            <a:off x="8610600" y="6356350"/>
            <a:ext cx="2743200" cy="365125"/>
          </a:xfrm>
          <a:prstGeom prst="rect">
            <a:avLst/>
          </a:prstGeom>
        </p:spPr>
        <p:txBody>
          <a:bodyPr/>
          <a:lstStyle/>
          <a:p>
            <a:fld id="{7274F3BC-DA9B-5D41-AD74-37542148D2D8}" type="slidenum">
              <a:rPr/>
              <a:t>‹#›</a:t>
            </a:fld>
            <a:endParaRPr kumimoji="1" lang="ja-JP" altLang="en-US"/>
          </a:p>
        </p:txBody>
      </p:sp>
    </p:spTree>
    <p:extLst>
      <p:ext uri="{BB962C8B-B14F-4D97-AF65-F5344CB8AC3E}">
        <p14:creationId xmlns:p14="http://schemas.microsoft.com/office/powerpoint/2010/main" val="140170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BE2CE-D6A5-684C-F12D-78FB25349AA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366F686-491F-32EA-B175-40CE37F507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1F2EC77-F2C9-668D-D8D6-3018F2A7246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61E14AE-4797-A375-F817-428F1FBFA91C}"/>
              </a:ext>
            </a:extLst>
          </p:cNvPr>
          <p:cNvSpPr>
            <a:spLocks noGrp="1"/>
          </p:cNvSpPr>
          <p:nvPr>
            <p:ph type="dt" sz="half" idx="10"/>
          </p:nvPr>
        </p:nvSpPr>
        <p:spPr>
          <a:xfrm>
            <a:off x="838200" y="6356350"/>
            <a:ext cx="2743200" cy="365125"/>
          </a:xfrm>
          <a:prstGeom prst="rect">
            <a:avLst/>
          </a:prstGeom>
        </p:spPr>
        <p:txBody>
          <a:bodyPr/>
          <a:lstStyle/>
          <a:p>
            <a:fld id="{F3C078D0-B3BE-4231-B8A0-044461F26306}" type="datetime1">
              <a:rPr lang="ja-JP" altLang="en-US" smtClean="0"/>
              <a:t>2025/11/14</a:t>
            </a:fld>
            <a:endParaRPr kumimoji="1" lang="ja-JP" altLang="en-US"/>
          </a:p>
        </p:txBody>
      </p:sp>
      <p:sp>
        <p:nvSpPr>
          <p:cNvPr id="6" name="フッター プレースホルダー 5">
            <a:extLst>
              <a:ext uri="{FF2B5EF4-FFF2-40B4-BE49-F238E27FC236}">
                <a16:creationId xmlns:a16="http://schemas.microsoft.com/office/drawing/2014/main" id="{725AD940-AD1F-BA77-2A82-14422B94F8C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05C58C-65B9-531C-D53C-2D1050AB61B5}"/>
              </a:ext>
            </a:extLst>
          </p:cNvPr>
          <p:cNvSpPr>
            <a:spLocks noGrp="1"/>
          </p:cNvSpPr>
          <p:nvPr>
            <p:ph type="sldNum" sz="quarter" idx="12"/>
          </p:nvPr>
        </p:nvSpPr>
        <p:spPr>
          <a:xfrm>
            <a:off x="8610600" y="6356350"/>
            <a:ext cx="2743200" cy="365125"/>
          </a:xfrm>
          <a:prstGeom prst="rect">
            <a:avLst/>
          </a:prstGeom>
        </p:spPr>
        <p:txBody>
          <a:bodyPr/>
          <a:lstStyle/>
          <a:p>
            <a:fld id="{7274F3BC-DA9B-5D41-AD74-37542148D2D8}" type="slidenum">
              <a:rPr/>
              <a:t>‹#›</a:t>
            </a:fld>
            <a:endParaRPr kumimoji="1" lang="ja-JP" altLang="en-US"/>
          </a:p>
        </p:txBody>
      </p:sp>
    </p:spTree>
    <p:extLst>
      <p:ext uri="{BB962C8B-B14F-4D97-AF65-F5344CB8AC3E}">
        <p14:creationId xmlns:p14="http://schemas.microsoft.com/office/powerpoint/2010/main" val="229750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EAD440-F784-3FEC-5AD3-060771694E6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015B0C-FAA4-3845-9BA8-6855C2D60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EB082A1-DE88-329B-34E1-D0F63AB7765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257C87-C416-1665-F0FE-EC75909530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85B467-D710-DED5-E1B3-8973055B8A0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F528C6A-3296-77FE-A42A-587F59A75321}"/>
              </a:ext>
            </a:extLst>
          </p:cNvPr>
          <p:cNvSpPr>
            <a:spLocks noGrp="1"/>
          </p:cNvSpPr>
          <p:nvPr>
            <p:ph type="dt" sz="half" idx="10"/>
          </p:nvPr>
        </p:nvSpPr>
        <p:spPr>
          <a:xfrm>
            <a:off x="838200" y="6356350"/>
            <a:ext cx="2743200" cy="365125"/>
          </a:xfrm>
          <a:prstGeom prst="rect">
            <a:avLst/>
          </a:prstGeom>
        </p:spPr>
        <p:txBody>
          <a:bodyPr/>
          <a:lstStyle/>
          <a:p>
            <a:fld id="{50F5C573-1407-4664-A97D-257E9DF15E09}" type="datetime1">
              <a:rPr lang="ja-JP" altLang="en-US" smtClean="0"/>
              <a:t>2025/11/14</a:t>
            </a:fld>
            <a:endParaRPr kumimoji="1" lang="ja-JP" altLang="en-US"/>
          </a:p>
        </p:txBody>
      </p:sp>
      <p:sp>
        <p:nvSpPr>
          <p:cNvPr id="8" name="フッター プレースホルダー 7">
            <a:extLst>
              <a:ext uri="{FF2B5EF4-FFF2-40B4-BE49-F238E27FC236}">
                <a16:creationId xmlns:a16="http://schemas.microsoft.com/office/drawing/2014/main" id="{4AA09669-6E7A-F0F7-4AB7-9E8B7ED5DEF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32B227D-5C8B-A384-57D1-4CFD5850D9AA}"/>
              </a:ext>
            </a:extLst>
          </p:cNvPr>
          <p:cNvSpPr>
            <a:spLocks noGrp="1"/>
          </p:cNvSpPr>
          <p:nvPr>
            <p:ph type="sldNum" sz="quarter" idx="12"/>
          </p:nvPr>
        </p:nvSpPr>
        <p:spPr>
          <a:xfrm>
            <a:off x="8610600" y="6356350"/>
            <a:ext cx="2743200" cy="365125"/>
          </a:xfrm>
          <a:prstGeom prst="rect">
            <a:avLst/>
          </a:prstGeom>
        </p:spPr>
        <p:txBody>
          <a:bodyPr/>
          <a:lstStyle/>
          <a:p>
            <a:fld id="{7274F3BC-DA9B-5D41-AD74-37542148D2D8}" type="slidenum">
              <a:rPr/>
              <a:t>‹#›</a:t>
            </a:fld>
            <a:endParaRPr kumimoji="1" lang="ja-JP" altLang="en-US"/>
          </a:p>
        </p:txBody>
      </p:sp>
    </p:spTree>
    <p:extLst>
      <p:ext uri="{BB962C8B-B14F-4D97-AF65-F5344CB8AC3E}">
        <p14:creationId xmlns:p14="http://schemas.microsoft.com/office/powerpoint/2010/main" val="50162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14DBA4-9356-5B22-A39C-F79FD9F98C5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F65A1E-80A2-4837-797E-93B07A9DD5D5}"/>
              </a:ext>
            </a:extLst>
          </p:cNvPr>
          <p:cNvSpPr>
            <a:spLocks noGrp="1"/>
          </p:cNvSpPr>
          <p:nvPr>
            <p:ph type="dt" sz="half" idx="10"/>
          </p:nvPr>
        </p:nvSpPr>
        <p:spPr>
          <a:xfrm>
            <a:off x="838200" y="6356350"/>
            <a:ext cx="2743200" cy="365125"/>
          </a:xfrm>
          <a:prstGeom prst="rect">
            <a:avLst/>
          </a:prstGeom>
        </p:spPr>
        <p:txBody>
          <a:bodyPr/>
          <a:lstStyle/>
          <a:p>
            <a:fld id="{ADA8B40E-2118-4C8F-ACFA-1DB445885DD1}" type="datetime1">
              <a:rPr lang="ja-JP" altLang="en-US" smtClean="0"/>
              <a:t>2025/11/14</a:t>
            </a:fld>
            <a:endParaRPr kumimoji="1" lang="ja-JP" altLang="en-US"/>
          </a:p>
        </p:txBody>
      </p:sp>
      <p:sp>
        <p:nvSpPr>
          <p:cNvPr id="4" name="フッター プレースホルダー 3">
            <a:extLst>
              <a:ext uri="{FF2B5EF4-FFF2-40B4-BE49-F238E27FC236}">
                <a16:creationId xmlns:a16="http://schemas.microsoft.com/office/drawing/2014/main" id="{7735C0CE-6110-B226-44A1-C6DB19F73D8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DD52CAD-5A98-D513-9EC7-980968DDF4A4}"/>
              </a:ext>
            </a:extLst>
          </p:cNvPr>
          <p:cNvSpPr>
            <a:spLocks noGrp="1"/>
          </p:cNvSpPr>
          <p:nvPr>
            <p:ph type="sldNum" sz="quarter" idx="12"/>
          </p:nvPr>
        </p:nvSpPr>
        <p:spPr>
          <a:xfrm>
            <a:off x="8610600" y="6356350"/>
            <a:ext cx="2743200" cy="365125"/>
          </a:xfrm>
          <a:prstGeom prst="rect">
            <a:avLst/>
          </a:prstGeom>
        </p:spPr>
        <p:txBody>
          <a:bodyPr/>
          <a:lstStyle/>
          <a:p>
            <a:fld id="{7274F3BC-DA9B-5D41-AD74-37542148D2D8}" type="slidenum">
              <a:rPr/>
              <a:t>‹#›</a:t>
            </a:fld>
            <a:endParaRPr kumimoji="1" lang="ja-JP" altLang="en-US"/>
          </a:p>
        </p:txBody>
      </p:sp>
    </p:spTree>
    <p:extLst>
      <p:ext uri="{BB962C8B-B14F-4D97-AF65-F5344CB8AC3E}">
        <p14:creationId xmlns:p14="http://schemas.microsoft.com/office/powerpoint/2010/main" val="260718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026A9C-BE1C-BEF9-7AE4-2CC6475AE5EA}"/>
              </a:ext>
            </a:extLst>
          </p:cNvPr>
          <p:cNvSpPr>
            <a:spLocks noGrp="1"/>
          </p:cNvSpPr>
          <p:nvPr>
            <p:ph type="dt" sz="half" idx="10"/>
          </p:nvPr>
        </p:nvSpPr>
        <p:spPr>
          <a:xfrm>
            <a:off x="838200" y="6356350"/>
            <a:ext cx="2743200" cy="365125"/>
          </a:xfrm>
          <a:prstGeom prst="rect">
            <a:avLst/>
          </a:prstGeom>
        </p:spPr>
        <p:txBody>
          <a:bodyPr/>
          <a:lstStyle/>
          <a:p>
            <a:fld id="{A46567C6-94AD-442A-AB97-02F3FC2F281F}" type="datetime1">
              <a:rPr lang="ja-JP" altLang="en-US" smtClean="0"/>
              <a:t>2025/11/14</a:t>
            </a:fld>
            <a:endParaRPr kumimoji="1" lang="ja-JP" altLang="en-US"/>
          </a:p>
        </p:txBody>
      </p:sp>
      <p:sp>
        <p:nvSpPr>
          <p:cNvPr id="3" name="フッター プレースホルダー 2">
            <a:extLst>
              <a:ext uri="{FF2B5EF4-FFF2-40B4-BE49-F238E27FC236}">
                <a16:creationId xmlns:a16="http://schemas.microsoft.com/office/drawing/2014/main" id="{46529F3C-C178-60AF-F84E-7CD2CFBA58F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D46A450-B967-E10C-72E3-49492E9729C4}"/>
              </a:ext>
            </a:extLst>
          </p:cNvPr>
          <p:cNvSpPr>
            <a:spLocks noGrp="1"/>
          </p:cNvSpPr>
          <p:nvPr>
            <p:ph type="sldNum" sz="quarter" idx="12"/>
          </p:nvPr>
        </p:nvSpPr>
        <p:spPr>
          <a:xfrm>
            <a:off x="8610600" y="6356350"/>
            <a:ext cx="2743200" cy="365125"/>
          </a:xfrm>
          <a:prstGeom prst="rect">
            <a:avLst/>
          </a:prstGeom>
        </p:spPr>
        <p:txBody>
          <a:bodyPr/>
          <a:lstStyle/>
          <a:p>
            <a:fld id="{7274F3BC-DA9B-5D41-AD74-37542148D2D8}" type="slidenum">
              <a:rPr/>
              <a:t>‹#›</a:t>
            </a:fld>
            <a:endParaRPr kumimoji="1" lang="ja-JP" altLang="en-US"/>
          </a:p>
        </p:txBody>
      </p:sp>
    </p:spTree>
    <p:extLst>
      <p:ext uri="{BB962C8B-B14F-4D97-AF65-F5344CB8AC3E}">
        <p14:creationId xmlns:p14="http://schemas.microsoft.com/office/powerpoint/2010/main" val="106719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DD086-1191-5B31-61D1-222B935B1DB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8A8EFB-716F-FA9C-B617-123D0607B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0D5119C-6CA4-5FF1-D9E2-1198526E1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6430793-A99D-E905-499A-F699FCDCA53D}"/>
              </a:ext>
            </a:extLst>
          </p:cNvPr>
          <p:cNvSpPr>
            <a:spLocks noGrp="1"/>
          </p:cNvSpPr>
          <p:nvPr>
            <p:ph type="dt" sz="half" idx="10"/>
          </p:nvPr>
        </p:nvSpPr>
        <p:spPr>
          <a:xfrm>
            <a:off x="838200" y="6356350"/>
            <a:ext cx="2743200" cy="365125"/>
          </a:xfrm>
          <a:prstGeom prst="rect">
            <a:avLst/>
          </a:prstGeom>
        </p:spPr>
        <p:txBody>
          <a:bodyPr/>
          <a:lstStyle/>
          <a:p>
            <a:fld id="{E83D408A-EC15-4C39-BA3D-D6B7D3C6EB13}" type="datetime1">
              <a:rPr lang="ja-JP" altLang="en-US" smtClean="0"/>
              <a:t>2025/11/14</a:t>
            </a:fld>
            <a:endParaRPr kumimoji="1" lang="ja-JP" altLang="en-US"/>
          </a:p>
        </p:txBody>
      </p:sp>
      <p:sp>
        <p:nvSpPr>
          <p:cNvPr id="6" name="フッター プレースホルダー 5">
            <a:extLst>
              <a:ext uri="{FF2B5EF4-FFF2-40B4-BE49-F238E27FC236}">
                <a16:creationId xmlns:a16="http://schemas.microsoft.com/office/drawing/2014/main" id="{8B3DBC89-F852-C13F-076E-FF2333A5457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1053AB2-4A1E-D765-131A-1FEDBEE25C93}"/>
              </a:ext>
            </a:extLst>
          </p:cNvPr>
          <p:cNvSpPr>
            <a:spLocks noGrp="1"/>
          </p:cNvSpPr>
          <p:nvPr>
            <p:ph type="sldNum" sz="quarter" idx="12"/>
          </p:nvPr>
        </p:nvSpPr>
        <p:spPr>
          <a:xfrm>
            <a:off x="8610600" y="6356350"/>
            <a:ext cx="2743200" cy="365125"/>
          </a:xfrm>
          <a:prstGeom prst="rect">
            <a:avLst/>
          </a:prstGeom>
        </p:spPr>
        <p:txBody>
          <a:bodyPr/>
          <a:lstStyle/>
          <a:p>
            <a:fld id="{7274F3BC-DA9B-5D41-AD74-37542148D2D8}" type="slidenum">
              <a:rPr/>
              <a:t>‹#›</a:t>
            </a:fld>
            <a:endParaRPr kumimoji="1" lang="ja-JP" altLang="en-US"/>
          </a:p>
        </p:txBody>
      </p:sp>
    </p:spTree>
    <p:extLst>
      <p:ext uri="{BB962C8B-B14F-4D97-AF65-F5344CB8AC3E}">
        <p14:creationId xmlns:p14="http://schemas.microsoft.com/office/powerpoint/2010/main" val="160759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F428FD-5D39-86F4-108B-F9924617D72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74BEB27-7C82-EECB-0976-3845A0B8BD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D7E81A9-CB4F-FCBB-3FFD-120F408C5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5BF560E-14C5-4C39-75A9-2321C22A4893}"/>
              </a:ext>
            </a:extLst>
          </p:cNvPr>
          <p:cNvSpPr>
            <a:spLocks noGrp="1"/>
          </p:cNvSpPr>
          <p:nvPr>
            <p:ph type="dt" sz="half" idx="10"/>
          </p:nvPr>
        </p:nvSpPr>
        <p:spPr>
          <a:xfrm>
            <a:off x="838200" y="6356350"/>
            <a:ext cx="2743200" cy="365125"/>
          </a:xfrm>
          <a:prstGeom prst="rect">
            <a:avLst/>
          </a:prstGeom>
        </p:spPr>
        <p:txBody>
          <a:bodyPr/>
          <a:lstStyle/>
          <a:p>
            <a:fld id="{1DD70F1B-1FAA-4F49-B843-39F9825510C9}" type="datetime1">
              <a:rPr lang="ja-JP" altLang="en-US" smtClean="0"/>
              <a:t>2025/11/14</a:t>
            </a:fld>
            <a:endParaRPr kumimoji="1" lang="ja-JP" altLang="en-US"/>
          </a:p>
        </p:txBody>
      </p:sp>
      <p:sp>
        <p:nvSpPr>
          <p:cNvPr id="6" name="フッター プレースホルダー 5">
            <a:extLst>
              <a:ext uri="{FF2B5EF4-FFF2-40B4-BE49-F238E27FC236}">
                <a16:creationId xmlns:a16="http://schemas.microsoft.com/office/drawing/2014/main" id="{EDB1F162-2FE5-65D7-D41A-E8A7C33A010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A25FCF-3E4A-7305-6738-4062B12CBD54}"/>
              </a:ext>
            </a:extLst>
          </p:cNvPr>
          <p:cNvSpPr>
            <a:spLocks noGrp="1"/>
          </p:cNvSpPr>
          <p:nvPr>
            <p:ph type="sldNum" sz="quarter" idx="12"/>
          </p:nvPr>
        </p:nvSpPr>
        <p:spPr>
          <a:xfrm>
            <a:off x="8610600" y="6356350"/>
            <a:ext cx="2743200" cy="365125"/>
          </a:xfrm>
          <a:prstGeom prst="rect">
            <a:avLst/>
          </a:prstGeom>
        </p:spPr>
        <p:txBody>
          <a:bodyPr/>
          <a:lstStyle/>
          <a:p>
            <a:fld id="{7274F3BC-DA9B-5D41-AD74-37542148D2D8}" type="slidenum">
              <a:rPr/>
              <a:t>‹#›</a:t>
            </a:fld>
            <a:endParaRPr kumimoji="1" lang="ja-JP" altLang="en-US"/>
          </a:p>
        </p:txBody>
      </p:sp>
    </p:spTree>
    <p:extLst>
      <p:ext uri="{BB962C8B-B14F-4D97-AF65-F5344CB8AC3E}">
        <p14:creationId xmlns:p14="http://schemas.microsoft.com/office/powerpoint/2010/main" val="110563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68F20BB-CD35-B569-4187-16C485B90C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4EA723-C41C-5724-68E6-15B2144600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47892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UD Digi Kyokasho NK-R" panose="02020400000000000000" pitchFamily="18" charset="-128"/>
          <a:ea typeface="UD Digi Kyokasho NK-R" panose="02020400000000000000" pitchFamily="18"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UD Digi Kyokasho NK-R" panose="02020400000000000000" pitchFamily="18" charset="-128"/>
          <a:ea typeface="UD Digi Kyokasho NK-R" panose="02020400000000000000" pitchFamily="18"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UD Digi Kyokasho NK-R" panose="02020400000000000000" pitchFamily="18" charset="-128"/>
          <a:ea typeface="UD Digi Kyokasho NK-R" panose="02020400000000000000" pitchFamily="18"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UD Digi Kyokasho NK-R" panose="02020400000000000000" pitchFamily="18" charset="-128"/>
          <a:ea typeface="UD Digi Kyokasho NK-R" panose="02020400000000000000" pitchFamily="18"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74.svg"/><Relationship Id="rId3" Type="http://schemas.openxmlformats.org/officeDocument/2006/relationships/image" Target="../media/image94.jpg"/><Relationship Id="rId7" Type="http://schemas.openxmlformats.org/officeDocument/2006/relationships/image" Target="../media/image98.svg"/><Relationship Id="rId12"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7.png"/><Relationship Id="rId11" Type="http://schemas.openxmlformats.org/officeDocument/2006/relationships/image" Target="../media/image86.svg"/><Relationship Id="rId5" Type="http://schemas.openxmlformats.org/officeDocument/2006/relationships/image" Target="../media/image96.svg"/><Relationship Id="rId10" Type="http://schemas.openxmlformats.org/officeDocument/2006/relationships/image" Target="../media/image85.png"/><Relationship Id="rId4" Type="http://schemas.openxmlformats.org/officeDocument/2006/relationships/image" Target="../media/image95.png"/><Relationship Id="rId9" Type="http://schemas.openxmlformats.org/officeDocument/2006/relationships/image" Target="../media/image82.sv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4.svg"/><Relationship Id="rId11" Type="http://schemas.openxmlformats.org/officeDocument/2006/relationships/image" Target="../media/image51.png"/><Relationship Id="rId5" Type="http://schemas.openxmlformats.org/officeDocument/2006/relationships/image" Target="../media/image43.png"/><Relationship Id="rId15" Type="http://schemas.openxmlformats.org/officeDocument/2006/relationships/image" Target="../media/image57.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01.png"/><Relationship Id="rId4" Type="http://schemas.openxmlformats.org/officeDocument/2006/relationships/image" Target="../media/image100.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svg"/><Relationship Id="rId32" Type="http://schemas.openxmlformats.org/officeDocument/2006/relationships/image" Target="../media/image30.sv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svg"/><Relationship Id="rId10" Type="http://schemas.openxmlformats.org/officeDocument/2006/relationships/image" Target="../media/image8.sv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25.png"/><Relationship Id="rId30"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26" Type="http://schemas.openxmlformats.org/officeDocument/2006/relationships/image" Target="../media/image54.sv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44.svg"/><Relationship Id="rId20" Type="http://schemas.openxmlformats.org/officeDocument/2006/relationships/image" Target="../media/image48.svg"/><Relationship Id="rId29"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svg"/><Relationship Id="rId10" Type="http://schemas.openxmlformats.org/officeDocument/2006/relationships/image" Target="../media/image38.svg"/><Relationship Id="rId19" Type="http://schemas.openxmlformats.org/officeDocument/2006/relationships/image" Target="../media/image47.png"/><Relationship Id="rId31" Type="http://schemas.openxmlformats.org/officeDocument/2006/relationships/image" Target="../media/image59.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 Id="rId22" Type="http://schemas.openxmlformats.org/officeDocument/2006/relationships/image" Target="../media/image50.svg"/><Relationship Id="rId27" Type="http://schemas.openxmlformats.org/officeDocument/2006/relationships/image" Target="../media/image55.png"/><Relationship Id="rId30"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18" Type="http://schemas.openxmlformats.org/officeDocument/2006/relationships/image" Target="../media/image77.png"/><Relationship Id="rId3" Type="http://schemas.openxmlformats.org/officeDocument/2006/relationships/image" Target="../media/image62.jpeg"/><Relationship Id="rId21" Type="http://schemas.openxmlformats.org/officeDocument/2006/relationships/image" Target="../media/image80.svg"/><Relationship Id="rId7" Type="http://schemas.openxmlformats.org/officeDocument/2006/relationships/image" Target="../media/image66.svg"/><Relationship Id="rId12" Type="http://schemas.openxmlformats.org/officeDocument/2006/relationships/image" Target="../media/image71.png"/><Relationship Id="rId17" Type="http://schemas.openxmlformats.org/officeDocument/2006/relationships/image" Target="../media/image76.svg"/><Relationship Id="rId2" Type="http://schemas.openxmlformats.org/officeDocument/2006/relationships/notesSlide" Target="../notesSlides/notesSlide7.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12.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74.svg"/><Relationship Id="rId10" Type="http://schemas.openxmlformats.org/officeDocument/2006/relationships/image" Target="../media/image69.png"/><Relationship Id="rId19" Type="http://schemas.openxmlformats.org/officeDocument/2006/relationships/image" Target="../media/image78.svg"/><Relationship Id="rId4" Type="http://schemas.openxmlformats.org/officeDocument/2006/relationships/image" Target="../media/image63.png"/><Relationship Id="rId9" Type="http://schemas.openxmlformats.org/officeDocument/2006/relationships/image" Target="../media/image68.svg"/><Relationship Id="rId14" Type="http://schemas.openxmlformats.org/officeDocument/2006/relationships/image" Target="../media/image73.png"/></Relationships>
</file>

<file path=ppt/slides/_rels/slide8.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svg"/><Relationship Id="rId3" Type="http://schemas.openxmlformats.org/officeDocument/2006/relationships/image" Target="../media/image57.png"/><Relationship Id="rId7" Type="http://schemas.openxmlformats.org/officeDocument/2006/relationships/image" Target="../media/image84.svg"/><Relationship Id="rId12" Type="http://schemas.openxmlformats.org/officeDocument/2006/relationships/image" Target="../media/image8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82.svg"/><Relationship Id="rId15" Type="http://schemas.openxmlformats.org/officeDocument/2006/relationships/image" Target="../media/image92.sv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svg"/><Relationship Id="rId14" Type="http://schemas.openxmlformats.org/officeDocument/2006/relationships/image" Target="../media/image91.png"/></Relationships>
</file>

<file path=ppt/slides/_rels/slide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CD02-83AC-CC63-5EEA-AD29CE88181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3B4FCE1-AF34-5D4C-0FFF-D6046A1825FB}"/>
              </a:ext>
            </a:extLst>
          </p:cNvPr>
          <p:cNvSpPr>
            <a:spLocks noGrp="1"/>
          </p:cNvSpPr>
          <p:nvPr>
            <p:ph type="ctrTitle"/>
          </p:nvPr>
        </p:nvSpPr>
        <p:spPr>
          <a:xfrm>
            <a:off x="776287" y="1041400"/>
            <a:ext cx="10639425" cy="2387600"/>
          </a:xfrm>
        </p:spPr>
        <p:txBody>
          <a:bodyPr>
            <a:normAutofit/>
          </a:bodyPr>
          <a:lstStyle/>
          <a:p>
            <a:r>
              <a:rPr lang="ja-JP" altLang="en-US" sz="4000">
                <a:latin typeface="UD Digi Kyokasho NK-R" panose="02020400000000000000" pitchFamily="18" charset="-128"/>
                <a:ea typeface="UD Digi Kyokasho NK-R" panose="02020400000000000000" pitchFamily="18" charset="-128"/>
              </a:rPr>
              <a:t>講義</a:t>
            </a:r>
            <a:r>
              <a:rPr lang="en-US" altLang="ja-JP" sz="4000" dirty="0">
                <a:latin typeface="UD Digi Kyokasho NK-R" panose="02020400000000000000" pitchFamily="18" charset="-128"/>
                <a:ea typeface="UD Digi Kyokasho NK-R" panose="02020400000000000000" pitchFamily="18" charset="-128"/>
              </a:rPr>
              <a:t>5</a:t>
            </a:r>
            <a:br>
              <a:rPr lang="en-US" altLang="ja-JP" sz="4000" dirty="0"/>
            </a:br>
            <a:r>
              <a:rPr lang="ja-JP" altLang="en-US" sz="4000"/>
              <a:t>本学におけるオープンなエスノグラフィの試み</a:t>
            </a:r>
            <a:endParaRPr kumimoji="1" lang="ja-JP" altLang="en-US" sz="4000" dirty="0">
              <a:latin typeface="UD Digi Kyokasho NK-R" panose="02020400000000000000" pitchFamily="18" charset="-128"/>
              <a:ea typeface="UD Digi Kyokasho NK-R" panose="02020400000000000000" pitchFamily="18" charset="-128"/>
            </a:endParaRPr>
          </a:p>
        </p:txBody>
      </p:sp>
      <p:sp>
        <p:nvSpPr>
          <p:cNvPr id="3" name="字幕 2">
            <a:extLst>
              <a:ext uri="{FF2B5EF4-FFF2-40B4-BE49-F238E27FC236}">
                <a16:creationId xmlns:a16="http://schemas.microsoft.com/office/drawing/2014/main" id="{C4FCB6DD-87DA-08F5-E721-479C15292E21}"/>
              </a:ext>
            </a:extLst>
          </p:cNvPr>
          <p:cNvSpPr>
            <a:spLocks noGrp="1"/>
          </p:cNvSpPr>
          <p:nvPr>
            <p:ph type="subTitle" idx="1"/>
          </p:nvPr>
        </p:nvSpPr>
        <p:spPr/>
        <p:txBody>
          <a:bodyPr>
            <a:normAutofit/>
          </a:bodyPr>
          <a:lstStyle/>
          <a:p>
            <a:r>
              <a:rPr lang="ja-JP" altLang="en-US" sz="2000" dirty="0"/>
              <a:t>エスノグラフィの研究データ管理入門：オープンサイエンス時代のなかで</a:t>
            </a:r>
          </a:p>
        </p:txBody>
      </p:sp>
      <p:cxnSp>
        <p:nvCxnSpPr>
          <p:cNvPr id="5" name="直線コネクタ 4">
            <a:extLst>
              <a:ext uri="{FF2B5EF4-FFF2-40B4-BE49-F238E27FC236}">
                <a16:creationId xmlns:a16="http://schemas.microsoft.com/office/drawing/2014/main" id="{C7E84D52-EE11-3853-7C4B-A8C93127ADA3}"/>
              </a:ext>
            </a:extLst>
          </p:cNvPr>
          <p:cNvCxnSpPr>
            <a:cxnSpLocks/>
          </p:cNvCxnSpPr>
          <p:nvPr/>
        </p:nvCxnSpPr>
        <p:spPr>
          <a:xfrm>
            <a:off x="3915103" y="3429000"/>
            <a:ext cx="4361794" cy="0"/>
          </a:xfrm>
          <a:prstGeom prst="line">
            <a:avLst/>
          </a:prstGeom>
          <a:ln w="3810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80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C908CF46-BCAA-AAB6-194A-231C71C6C762}"/>
            </a:ext>
          </a:extLst>
        </p:cNvPr>
        <p:cNvGrpSpPr/>
        <p:nvPr/>
      </p:nvGrpSpPr>
      <p:grpSpPr>
        <a:xfrm>
          <a:off x="0" y="0"/>
          <a:ext cx="0" cy="0"/>
          <a:chOff x="0" y="0"/>
          <a:chExt cx="0" cy="0"/>
        </a:xfrm>
      </p:grpSpPr>
      <p:pic>
        <p:nvPicPr>
          <p:cNvPr id="99" name="Google Shape;99;p20">
            <a:extLst>
              <a:ext uri="{FF2B5EF4-FFF2-40B4-BE49-F238E27FC236}">
                <a16:creationId xmlns:a16="http://schemas.microsoft.com/office/drawing/2014/main" id="{4724AFE9-9BBC-A210-43ED-F89E72F9709E}"/>
              </a:ext>
            </a:extLst>
          </p:cNvPr>
          <p:cNvPicPr preferRelativeResize="0"/>
          <p:nvPr/>
        </p:nvPicPr>
        <p:blipFill>
          <a:blip r:embed="rId3">
            <a:alphaModFix/>
          </a:blip>
          <a:stretch>
            <a:fillRect/>
          </a:stretch>
        </p:blipFill>
        <p:spPr>
          <a:xfrm>
            <a:off x="-43992" y="-96625"/>
            <a:ext cx="13338930" cy="7051249"/>
          </a:xfrm>
          <a:prstGeom prst="rect">
            <a:avLst/>
          </a:prstGeom>
          <a:noFill/>
          <a:ln>
            <a:noFill/>
          </a:ln>
        </p:spPr>
      </p:pic>
      <p:sp>
        <p:nvSpPr>
          <p:cNvPr id="98" name="Google Shape;98;p20">
            <a:extLst>
              <a:ext uri="{FF2B5EF4-FFF2-40B4-BE49-F238E27FC236}">
                <a16:creationId xmlns:a16="http://schemas.microsoft.com/office/drawing/2014/main" id="{34BE88A9-7516-6EFB-2CEE-B02E65B37006}"/>
              </a:ext>
            </a:extLst>
          </p:cNvPr>
          <p:cNvSpPr txBox="1">
            <a:spLocks noGrp="1"/>
          </p:cNvSpPr>
          <p:nvPr>
            <p:ph type="title"/>
          </p:nvPr>
        </p:nvSpPr>
        <p:spPr>
          <a:xfrm>
            <a:off x="-43992" y="3855041"/>
            <a:ext cx="13338930" cy="1471104"/>
          </a:xfrm>
          <a:prstGeom prst="rect">
            <a:avLst/>
          </a:prstGeom>
          <a:solidFill>
            <a:schemeClr val="bg1">
              <a:lumMod val="95000"/>
              <a:alpha val="43874"/>
            </a:schemeClr>
          </a:solidFill>
        </p:spPr>
        <p:txBody>
          <a:bodyPr spcFirstLastPara="1" vert="horz" wrap="square" lIns="121900" tIns="121900" rIns="121900" bIns="121900" rtlCol="0" anchor="t" anchorCtr="0">
            <a:normAutofit/>
          </a:bodyPr>
          <a:lstStyle/>
          <a:p>
            <a:r>
              <a:rPr lang="ja" dirty="0"/>
              <a:t>Open Ethnographyの活用例：</a:t>
            </a:r>
            <a:br>
              <a:rPr lang="en-US" altLang="ja" dirty="0"/>
            </a:br>
            <a:r>
              <a:rPr lang="ja" dirty="0"/>
              <a:t>Bridge Studio 実測実習</a:t>
            </a:r>
            <a:endParaRPr dirty="0"/>
          </a:p>
          <a:p>
            <a:endParaRPr dirty="0"/>
          </a:p>
        </p:txBody>
      </p:sp>
    </p:spTree>
    <p:extLst>
      <p:ext uri="{BB962C8B-B14F-4D97-AF65-F5344CB8AC3E}">
        <p14:creationId xmlns:p14="http://schemas.microsoft.com/office/powerpoint/2010/main" val="354346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E389300A-3191-4893-707B-A2EC36A0A3F5}"/>
            </a:ext>
          </a:extLst>
        </p:cNvPr>
        <p:cNvGrpSpPr/>
        <p:nvPr/>
      </p:nvGrpSpPr>
      <p:grpSpPr>
        <a:xfrm>
          <a:off x="0" y="0"/>
          <a:ext cx="0" cy="0"/>
          <a:chOff x="0" y="0"/>
          <a:chExt cx="0" cy="0"/>
        </a:xfrm>
      </p:grpSpPr>
      <p:pic>
        <p:nvPicPr>
          <p:cNvPr id="99" name="Google Shape;99;p20">
            <a:extLst>
              <a:ext uri="{FF2B5EF4-FFF2-40B4-BE49-F238E27FC236}">
                <a16:creationId xmlns:a16="http://schemas.microsoft.com/office/drawing/2014/main" id="{43F7C6E2-F1AE-26F1-A27C-20AF49AE0DD6}"/>
              </a:ext>
            </a:extLst>
          </p:cNvPr>
          <p:cNvPicPr preferRelativeResize="0"/>
          <p:nvPr/>
        </p:nvPicPr>
        <p:blipFill>
          <a:blip r:embed="rId3">
            <a:alphaModFix amt="35000"/>
          </a:blip>
          <a:stretch>
            <a:fillRect/>
          </a:stretch>
        </p:blipFill>
        <p:spPr>
          <a:xfrm>
            <a:off x="-43992" y="-96625"/>
            <a:ext cx="13338930" cy="7051249"/>
          </a:xfrm>
          <a:prstGeom prst="rect">
            <a:avLst/>
          </a:prstGeom>
          <a:noFill/>
          <a:ln>
            <a:noFill/>
          </a:ln>
        </p:spPr>
      </p:pic>
      <p:sp>
        <p:nvSpPr>
          <p:cNvPr id="98" name="Google Shape;98;p20">
            <a:extLst>
              <a:ext uri="{FF2B5EF4-FFF2-40B4-BE49-F238E27FC236}">
                <a16:creationId xmlns:a16="http://schemas.microsoft.com/office/drawing/2014/main" id="{FDF9B5A9-1FEF-4EBD-F108-38D9BAE8E849}"/>
              </a:ext>
            </a:extLst>
          </p:cNvPr>
          <p:cNvSpPr txBox="1">
            <a:spLocks noGrp="1"/>
          </p:cNvSpPr>
          <p:nvPr>
            <p:ph type="title"/>
          </p:nvPr>
        </p:nvSpPr>
        <p:spPr>
          <a:xfrm>
            <a:off x="227064" y="188014"/>
            <a:ext cx="11360800" cy="763600"/>
          </a:xfrm>
          <a:prstGeom prst="rect">
            <a:avLst/>
          </a:prstGeom>
        </p:spPr>
        <p:txBody>
          <a:bodyPr spcFirstLastPara="1" vert="horz" wrap="square" lIns="121900" tIns="121900" rIns="121900" bIns="121900" rtlCol="0" anchor="t" anchorCtr="0">
            <a:normAutofit fontScale="90000"/>
          </a:bodyPr>
          <a:lstStyle/>
          <a:p>
            <a:r>
              <a:rPr lang="ja" dirty="0"/>
              <a:t>Open Ethnographyの活用例：</a:t>
            </a:r>
            <a:br>
              <a:rPr lang="en-US" altLang="ja" dirty="0"/>
            </a:br>
            <a:r>
              <a:rPr lang="ja" dirty="0"/>
              <a:t>Bridge Studio 実測実習</a:t>
            </a:r>
            <a:endParaRPr dirty="0"/>
          </a:p>
          <a:p>
            <a:endParaRPr dirty="0"/>
          </a:p>
        </p:txBody>
      </p:sp>
      <p:sp>
        <p:nvSpPr>
          <p:cNvPr id="100" name="Google Shape;100;p20">
            <a:extLst>
              <a:ext uri="{FF2B5EF4-FFF2-40B4-BE49-F238E27FC236}">
                <a16:creationId xmlns:a16="http://schemas.microsoft.com/office/drawing/2014/main" id="{3F214467-2266-5324-9A7E-7B942C244663}"/>
              </a:ext>
            </a:extLst>
          </p:cNvPr>
          <p:cNvSpPr txBox="1">
            <a:spLocks noGrp="1"/>
          </p:cNvSpPr>
          <p:nvPr>
            <p:ph type="body" idx="1"/>
          </p:nvPr>
        </p:nvSpPr>
        <p:spPr>
          <a:xfrm>
            <a:off x="1564789" y="2690916"/>
            <a:ext cx="10360118" cy="3979070"/>
          </a:xfrm>
          <a:prstGeom prst="rect">
            <a:avLst/>
          </a:prstGeom>
        </p:spPr>
        <p:txBody>
          <a:bodyPr spcFirstLastPara="1" vert="horz" wrap="square" lIns="121900" tIns="121900" rIns="121900" bIns="121900" rtlCol="0" anchor="t" anchorCtr="0">
            <a:normAutofit lnSpcReduction="10000"/>
          </a:bodyPr>
          <a:lstStyle/>
          <a:p>
            <a:pPr marL="457200" indent="-457200">
              <a:lnSpc>
                <a:spcPct val="110000"/>
              </a:lnSpc>
              <a:spcBef>
                <a:spcPts val="1600"/>
              </a:spcBef>
            </a:pPr>
            <a:r>
              <a:rPr lang="ja-JP" altLang="en-US"/>
              <a:t>京都市左京区浄土寺。元小児科医院の洋館を改装したシェアスタジオ</a:t>
            </a:r>
            <a:endParaRPr lang="en-US" altLang="ja" dirty="0"/>
          </a:p>
          <a:p>
            <a:pPr marL="457200" indent="-457200">
              <a:lnSpc>
                <a:spcPct val="110000"/>
              </a:lnSpc>
              <a:spcBef>
                <a:spcPts val="1600"/>
              </a:spcBef>
            </a:pPr>
            <a:r>
              <a:rPr lang="ja" dirty="0"/>
              <a:t>能作文徳先生（建築家、東京科学大学准教授）の指導のもと、</a:t>
            </a:r>
            <a:br>
              <a:rPr lang="en-US" altLang="ja" dirty="0"/>
            </a:br>
            <a:r>
              <a:rPr lang="ja" altLang="en-US" dirty="0"/>
              <a:t>大阪大学、東京科学大学、京都工芸繊維大学などの学生、教員、</a:t>
            </a:r>
            <a:r>
              <a:rPr lang="en-US" altLang="ja" dirty="0"/>
              <a:t>Bridge Studio</a:t>
            </a:r>
            <a:r>
              <a:rPr lang="ja" altLang="en-US" dirty="0"/>
              <a:t>研究パートナー、デザイナーなど多様な参加者。</a:t>
            </a:r>
            <a:endParaRPr lang="en-US" altLang="ja" dirty="0"/>
          </a:p>
          <a:p>
            <a:pPr marL="457200" indent="-457200">
              <a:lnSpc>
                <a:spcPct val="110000"/>
              </a:lnSpc>
              <a:spcBef>
                <a:spcPts val="1600"/>
              </a:spcBef>
            </a:pPr>
            <a:r>
              <a:rPr lang="ja" dirty="0"/>
              <a:t>建物の測量を行い、多様な関係者の間でフィールドノーツ、実測図の作成　⇛　Open Ethnographyにアップロード</a:t>
            </a:r>
            <a:endParaRPr dirty="0"/>
          </a:p>
        </p:txBody>
      </p:sp>
      <p:sp>
        <p:nvSpPr>
          <p:cNvPr id="2" name="角丸四角形 1">
            <a:extLst>
              <a:ext uri="{FF2B5EF4-FFF2-40B4-BE49-F238E27FC236}">
                <a16:creationId xmlns:a16="http://schemas.microsoft.com/office/drawing/2014/main" id="{44CA5473-BCB7-BF29-01CD-7F687671A18D}"/>
              </a:ext>
            </a:extLst>
          </p:cNvPr>
          <p:cNvSpPr/>
          <p:nvPr/>
        </p:nvSpPr>
        <p:spPr>
          <a:xfrm>
            <a:off x="1750085" y="2086642"/>
            <a:ext cx="2114903" cy="369332"/>
          </a:xfrm>
          <a:prstGeom prst="roundRect">
            <a:avLst/>
          </a:prstGeom>
          <a:solidFill>
            <a:srgbClr val="067B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Tsukushi B Round Gothic Bold" panose="02020400000000000000" pitchFamily="18" charset="-128"/>
                <a:ea typeface="Tsukushi B Round Gothic Bold" panose="02020400000000000000" pitchFamily="18" charset="-128"/>
              </a:rPr>
              <a:t>Bridge Studio</a:t>
            </a:r>
            <a:endParaRPr kumimoji="1" lang="ja-JP" altLang="en-US" b="1">
              <a:latin typeface="Tsukushi B Round Gothic Bold" panose="02020400000000000000" pitchFamily="18" charset="-128"/>
              <a:ea typeface="Tsukushi B Round Gothic Bold" panose="02020400000000000000" pitchFamily="18" charset="-128"/>
            </a:endParaRPr>
          </a:p>
        </p:txBody>
      </p:sp>
      <p:pic>
        <p:nvPicPr>
          <p:cNvPr id="4" name="グラフィックス 3" descr="キラキラしたリフォーム済み住宅 単色塗りつぶし">
            <a:extLst>
              <a:ext uri="{FF2B5EF4-FFF2-40B4-BE49-F238E27FC236}">
                <a16:creationId xmlns:a16="http://schemas.microsoft.com/office/drawing/2014/main" id="{A64FBA06-B940-8B1D-1651-6F7E641883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50336" y="1318244"/>
            <a:ext cx="914400" cy="914400"/>
          </a:xfrm>
          <a:prstGeom prst="rect">
            <a:avLst/>
          </a:prstGeom>
        </p:spPr>
      </p:pic>
      <p:pic>
        <p:nvPicPr>
          <p:cNvPr id="8" name="グラフィックス 7" descr="男性の集団 単色塗りつぶし">
            <a:extLst>
              <a:ext uri="{FF2B5EF4-FFF2-40B4-BE49-F238E27FC236}">
                <a16:creationId xmlns:a16="http://schemas.microsoft.com/office/drawing/2014/main" id="{EB327F47-E86F-FC79-EF59-118F9455EC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80299" y="1629442"/>
            <a:ext cx="914400" cy="914400"/>
          </a:xfrm>
          <a:prstGeom prst="rect">
            <a:avLst/>
          </a:prstGeom>
        </p:spPr>
      </p:pic>
      <p:pic>
        <p:nvPicPr>
          <p:cNvPr id="9" name="グラフィックス 8" descr="画像 単色塗りつぶし">
            <a:extLst>
              <a:ext uri="{FF2B5EF4-FFF2-40B4-BE49-F238E27FC236}">
                <a16:creationId xmlns:a16="http://schemas.microsoft.com/office/drawing/2014/main" id="{28C91398-BA94-FF58-5A46-41E0B98D188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59316" y="1534598"/>
            <a:ext cx="601432" cy="552044"/>
          </a:xfrm>
          <a:prstGeom prst="rect">
            <a:avLst/>
          </a:prstGeom>
        </p:spPr>
      </p:pic>
      <p:pic>
        <p:nvPicPr>
          <p:cNvPr id="11" name="グラフィックス 10" descr="インターネット 単色塗りつぶし">
            <a:extLst>
              <a:ext uri="{FF2B5EF4-FFF2-40B4-BE49-F238E27FC236}">
                <a16:creationId xmlns:a16="http://schemas.microsoft.com/office/drawing/2014/main" id="{A1B3CEEF-BB65-3184-76DB-DE821DFE862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58161" y="1363369"/>
            <a:ext cx="1393428" cy="1279004"/>
          </a:xfrm>
          <a:prstGeom prst="rect">
            <a:avLst/>
          </a:prstGeom>
        </p:spPr>
      </p:pic>
      <p:pic>
        <p:nvPicPr>
          <p:cNvPr id="13" name="グラフィックス 12" descr="クリップボード 単色塗りつぶし">
            <a:extLst>
              <a:ext uri="{FF2B5EF4-FFF2-40B4-BE49-F238E27FC236}">
                <a16:creationId xmlns:a16="http://schemas.microsoft.com/office/drawing/2014/main" id="{A638A5DC-3513-4F38-9FA7-20BA3F25594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403548" y="1959540"/>
            <a:ext cx="914400" cy="914400"/>
          </a:xfrm>
          <a:prstGeom prst="rect">
            <a:avLst/>
          </a:prstGeom>
        </p:spPr>
      </p:pic>
    </p:spTree>
    <p:extLst>
      <p:ext uri="{BB962C8B-B14F-4D97-AF65-F5344CB8AC3E}">
        <p14:creationId xmlns:p14="http://schemas.microsoft.com/office/powerpoint/2010/main" val="73978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E4029-5FB0-4F30-A18C-AFCE0AE31FAB}"/>
            </a:ext>
          </a:extLst>
        </p:cNvPr>
        <p:cNvGrpSpPr/>
        <p:nvPr/>
      </p:nvGrpSpPr>
      <p:grpSpPr>
        <a:xfrm>
          <a:off x="0" y="0"/>
          <a:ext cx="0" cy="0"/>
          <a:chOff x="0" y="0"/>
          <a:chExt cx="0" cy="0"/>
        </a:xfrm>
      </p:grpSpPr>
      <p:sp>
        <p:nvSpPr>
          <p:cNvPr id="8" name="コンテンツ プレースホルダー 7">
            <a:extLst>
              <a:ext uri="{FF2B5EF4-FFF2-40B4-BE49-F238E27FC236}">
                <a16:creationId xmlns:a16="http://schemas.microsoft.com/office/drawing/2014/main" id="{51CB30DA-9923-6061-2E8A-0F86C566CBE8}"/>
              </a:ext>
            </a:extLst>
          </p:cNvPr>
          <p:cNvSpPr>
            <a:spLocks noGrp="1"/>
          </p:cNvSpPr>
          <p:nvPr>
            <p:ph sz="half" idx="1"/>
          </p:nvPr>
        </p:nvSpPr>
        <p:spPr>
          <a:xfrm>
            <a:off x="231794" y="2158223"/>
            <a:ext cx="6107974" cy="4351338"/>
          </a:xfrm>
        </p:spPr>
        <p:txBody>
          <a:bodyPr>
            <a:normAutofit fontScale="92500" lnSpcReduction="20000"/>
          </a:bodyPr>
          <a:lstStyle/>
          <a:p>
            <a:r>
              <a:rPr lang="ja-JP" altLang="en-US"/>
              <a:t>公開時のメタデータ等についての確認。</a:t>
            </a:r>
            <a:endParaRPr lang="en-US" altLang="ja-JP" dirty="0"/>
          </a:p>
          <a:p>
            <a:r>
              <a:rPr lang="ja-JP" altLang="en-US"/>
              <a:t>部局（人科）の成果物として</a:t>
            </a:r>
            <a:endParaRPr lang="en-US" altLang="ja-JP" dirty="0"/>
          </a:p>
          <a:p>
            <a:r>
              <a:rPr lang="ja-JP" altLang="en-US"/>
              <a:t>著者の情報について相談、ファイルサイズの微調整等のやり取り</a:t>
            </a:r>
            <a:endParaRPr lang="en-US" altLang="ja-JP" dirty="0"/>
          </a:p>
          <a:p>
            <a:r>
              <a:rPr lang="en-US" altLang="ja-JP" dirty="0"/>
              <a:t>CC BY</a:t>
            </a:r>
            <a:r>
              <a:rPr lang="ja-JP" altLang="en-US"/>
              <a:t>付与、</a:t>
            </a:r>
            <a:r>
              <a:rPr lang="en-US" altLang="ja-JP" dirty="0"/>
              <a:t>DOI</a:t>
            </a:r>
            <a:r>
              <a:rPr lang="ja-JP" altLang="en-US"/>
              <a:t>付与</a:t>
            </a:r>
            <a:endParaRPr lang="en-US" altLang="ja-JP" dirty="0"/>
          </a:p>
          <a:p>
            <a:r>
              <a:rPr lang="ja-JP" altLang="en-US"/>
              <a:t>エスノグラフィの新たな形式の研究データとしてオープン化</a:t>
            </a:r>
          </a:p>
        </p:txBody>
      </p:sp>
      <p:grpSp>
        <p:nvGrpSpPr>
          <p:cNvPr id="30" name="グループ化 29">
            <a:extLst>
              <a:ext uri="{FF2B5EF4-FFF2-40B4-BE49-F238E27FC236}">
                <a16:creationId xmlns:a16="http://schemas.microsoft.com/office/drawing/2014/main" id="{2307F0BD-2DD7-3FD1-BE2F-4C56F3231F43}"/>
              </a:ext>
            </a:extLst>
          </p:cNvPr>
          <p:cNvGrpSpPr/>
          <p:nvPr/>
        </p:nvGrpSpPr>
        <p:grpSpPr>
          <a:xfrm>
            <a:off x="6140293" y="257729"/>
            <a:ext cx="5391029" cy="4881014"/>
            <a:chOff x="2240955" y="1081921"/>
            <a:chExt cx="5391029" cy="4881014"/>
          </a:xfrm>
        </p:grpSpPr>
        <p:cxnSp>
          <p:nvCxnSpPr>
            <p:cNvPr id="32" name="カギ線コネクタ 31">
              <a:extLst>
                <a:ext uri="{FF2B5EF4-FFF2-40B4-BE49-F238E27FC236}">
                  <a16:creationId xmlns:a16="http://schemas.microsoft.com/office/drawing/2014/main" id="{EE0ABCFA-C504-EFBC-3573-B861F5002BCF}"/>
                </a:ext>
              </a:extLst>
            </p:cNvPr>
            <p:cNvCxnSpPr>
              <a:cxnSpLocks/>
              <a:endCxn id="42" idx="1"/>
            </p:cNvCxnSpPr>
            <p:nvPr/>
          </p:nvCxnSpPr>
          <p:spPr>
            <a:xfrm rot="16200000" flipH="1">
              <a:off x="4455552" y="4523717"/>
              <a:ext cx="1751355" cy="542573"/>
            </a:xfrm>
            <a:prstGeom prst="bentConnector2">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33" name="角丸四角形 32">
              <a:extLst>
                <a:ext uri="{FF2B5EF4-FFF2-40B4-BE49-F238E27FC236}">
                  <a16:creationId xmlns:a16="http://schemas.microsoft.com/office/drawing/2014/main" id="{9A106C82-1877-721B-5D06-17B44258F068}"/>
                </a:ext>
              </a:extLst>
            </p:cNvPr>
            <p:cNvSpPr/>
            <p:nvPr/>
          </p:nvSpPr>
          <p:spPr>
            <a:xfrm>
              <a:off x="4824589" y="1590616"/>
              <a:ext cx="2807395" cy="4372319"/>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テキスト ボックス 33">
              <a:extLst>
                <a:ext uri="{FF2B5EF4-FFF2-40B4-BE49-F238E27FC236}">
                  <a16:creationId xmlns:a16="http://schemas.microsoft.com/office/drawing/2014/main" id="{264D3C97-3177-6667-96E9-D831C3F3A8AB}"/>
                </a:ext>
              </a:extLst>
            </p:cNvPr>
            <p:cNvSpPr txBox="1"/>
            <p:nvPr/>
          </p:nvSpPr>
          <p:spPr>
            <a:xfrm>
              <a:off x="5450664" y="1081921"/>
              <a:ext cx="1501139" cy="510778"/>
            </a:xfrm>
            <a:prstGeom prst="round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b="1" dirty="0">
                  <a:solidFill>
                    <a:schemeClr val="tx1"/>
                  </a:solidFill>
                  <a:latin typeface="Tsukushi B Round Gothic Regular" panose="02020400000000000000" pitchFamily="18" charset="-128"/>
                  <a:ea typeface="Tsukushi B Round Gothic Regular" panose="02020400000000000000" pitchFamily="18" charset="-128"/>
                </a:rPr>
                <a:t>大阪大学</a:t>
              </a:r>
              <a:endParaRPr kumimoji="1" lang="ja-JP" altLang="en-US" sz="2400" b="1" dirty="0">
                <a:solidFill>
                  <a:schemeClr val="tx1"/>
                </a:solidFill>
                <a:latin typeface="Tsukushi B Round Gothic Regular" panose="02020400000000000000" pitchFamily="18" charset="-128"/>
                <a:ea typeface="Tsukushi B Round Gothic Regular" panose="02020400000000000000" pitchFamily="18" charset="-128"/>
              </a:endParaRPr>
            </a:p>
          </p:txBody>
        </p:sp>
        <p:sp>
          <p:nvSpPr>
            <p:cNvPr id="35" name="テキスト ボックス 34">
              <a:extLst>
                <a:ext uri="{FF2B5EF4-FFF2-40B4-BE49-F238E27FC236}">
                  <a16:creationId xmlns:a16="http://schemas.microsoft.com/office/drawing/2014/main" id="{372FB03B-2607-0556-E322-77BBB552CB96}"/>
                </a:ext>
              </a:extLst>
            </p:cNvPr>
            <p:cNvSpPr txBox="1"/>
            <p:nvPr/>
          </p:nvSpPr>
          <p:spPr>
            <a:xfrm>
              <a:off x="5294467" y="2633267"/>
              <a:ext cx="1832821" cy="306467"/>
            </a:xfrm>
            <a:prstGeom prst="roundRect">
              <a:avLst/>
            </a:prstGeom>
            <a:solidFill>
              <a:schemeClr val="bg1"/>
            </a:solidFill>
            <a:ln w="38100">
              <a:noFill/>
            </a:ln>
          </p:spPr>
          <p:txBody>
            <a:bodyPr wrap="square" rtlCol="0">
              <a:spAutoFit/>
            </a:bodyPr>
            <a:lstStyle/>
            <a:p>
              <a:r>
                <a:rPr lang="ja-JP" altLang="en-US" sz="1200" b="1">
                  <a:latin typeface="Tsukushi B Round Gothic Regular" panose="02020400000000000000" pitchFamily="18" charset="-128"/>
                  <a:ea typeface="Tsukushi B Round Gothic Regular" panose="02020400000000000000" pitchFamily="18" charset="-128"/>
                </a:rPr>
                <a:t>エスノグラフィ・ラボ</a:t>
              </a:r>
              <a:endParaRPr kumimoji="1" lang="ja-JP" altLang="en-US" b="1">
                <a:latin typeface="Tsukushi B Round Gothic Regular" panose="02020400000000000000" pitchFamily="18" charset="-128"/>
                <a:ea typeface="Tsukushi B Round Gothic Regular" panose="02020400000000000000" pitchFamily="18" charset="-128"/>
              </a:endParaRPr>
            </a:p>
          </p:txBody>
        </p:sp>
        <p:pic>
          <p:nvPicPr>
            <p:cNvPr id="36" name="グラフィックス 35" descr="画像 単色塗りつぶし">
              <a:extLst>
                <a:ext uri="{FF2B5EF4-FFF2-40B4-BE49-F238E27FC236}">
                  <a16:creationId xmlns:a16="http://schemas.microsoft.com/office/drawing/2014/main" id="{5E74BB76-57F0-6132-9CDB-454B342C0F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09731" y="2885420"/>
              <a:ext cx="575971" cy="575971"/>
            </a:xfrm>
            <a:prstGeom prst="rect">
              <a:avLst/>
            </a:prstGeom>
          </p:spPr>
        </p:pic>
        <p:pic>
          <p:nvPicPr>
            <p:cNvPr id="37" name="グラフィックス 36" descr="ビデオ カメラ 単色塗りつぶし">
              <a:extLst>
                <a:ext uri="{FF2B5EF4-FFF2-40B4-BE49-F238E27FC236}">
                  <a16:creationId xmlns:a16="http://schemas.microsoft.com/office/drawing/2014/main" id="{BF662FEC-E7A6-239A-43BA-3B0876002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00201" y="2818748"/>
              <a:ext cx="700270" cy="700270"/>
            </a:xfrm>
            <a:prstGeom prst="rect">
              <a:avLst/>
            </a:prstGeom>
          </p:spPr>
        </p:pic>
        <p:sp>
          <p:nvSpPr>
            <p:cNvPr id="38" name="テキスト ボックス 37">
              <a:extLst>
                <a:ext uri="{FF2B5EF4-FFF2-40B4-BE49-F238E27FC236}">
                  <a16:creationId xmlns:a16="http://schemas.microsoft.com/office/drawing/2014/main" id="{1D7109E9-D4DF-9E0D-A41B-0A9B6C293380}"/>
                </a:ext>
              </a:extLst>
            </p:cNvPr>
            <p:cNvSpPr txBox="1"/>
            <p:nvPr/>
          </p:nvSpPr>
          <p:spPr>
            <a:xfrm>
              <a:off x="5406622" y="4137130"/>
              <a:ext cx="1740218" cy="230253"/>
            </a:xfrm>
            <a:prstGeom prst="roundRect">
              <a:avLst/>
            </a:prstGeom>
            <a:ln w="38100">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ja-JP" altLang="en-US" sz="1200" b="1" dirty="0">
                  <a:solidFill>
                    <a:schemeClr val="tx1"/>
                  </a:solidFill>
                  <a:latin typeface="Tsukushi B Round Gothic Regular" panose="02020400000000000000" pitchFamily="18" charset="-128"/>
                  <a:ea typeface="Tsukushi B Round Gothic Regular" panose="02020400000000000000" pitchFamily="18" charset="-128"/>
                </a:rPr>
                <a:t>研究データストレージ</a:t>
              </a:r>
              <a:endParaRPr lang="en-US" altLang="ja-JP" sz="1200" b="1" dirty="0">
                <a:solidFill>
                  <a:schemeClr val="tx1"/>
                </a:solidFill>
                <a:latin typeface="Tsukushi B Round Gothic Regular" panose="02020400000000000000" pitchFamily="18" charset="-128"/>
                <a:ea typeface="Tsukushi B Round Gothic Regular" panose="02020400000000000000" pitchFamily="18" charset="-128"/>
              </a:endParaRPr>
            </a:p>
          </p:txBody>
        </p:sp>
        <p:pic>
          <p:nvPicPr>
            <p:cNvPr id="39" name="グラフィックス 38" descr="インターネット 単色塗りつぶし">
              <a:extLst>
                <a:ext uri="{FF2B5EF4-FFF2-40B4-BE49-F238E27FC236}">
                  <a16:creationId xmlns:a16="http://schemas.microsoft.com/office/drawing/2014/main" id="{557B7BA5-7D76-8561-AACF-76CE84F1EF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09167" y="1312755"/>
              <a:ext cx="2022903" cy="2022903"/>
            </a:xfrm>
            <a:prstGeom prst="rect">
              <a:avLst/>
            </a:prstGeom>
          </p:spPr>
        </p:pic>
        <p:pic>
          <p:nvPicPr>
            <p:cNvPr id="40" name="グラフィックス 39" descr="繰り返し 単色塗りつぶし">
              <a:extLst>
                <a:ext uri="{FF2B5EF4-FFF2-40B4-BE49-F238E27FC236}">
                  <a16:creationId xmlns:a16="http://schemas.microsoft.com/office/drawing/2014/main" id="{CC4B5A68-80A5-33B9-4D9D-BAECFED15A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79221" y="1839311"/>
              <a:ext cx="807539" cy="807539"/>
            </a:xfrm>
            <a:prstGeom prst="rect">
              <a:avLst/>
            </a:prstGeom>
          </p:spPr>
        </p:pic>
        <p:sp>
          <p:nvSpPr>
            <p:cNvPr id="42" name="テキスト ボックス 41">
              <a:extLst>
                <a:ext uri="{FF2B5EF4-FFF2-40B4-BE49-F238E27FC236}">
                  <a16:creationId xmlns:a16="http://schemas.microsoft.com/office/drawing/2014/main" id="{A32BBDB2-B726-2DD8-3069-D057F7C1BC92}"/>
                </a:ext>
              </a:extLst>
            </p:cNvPr>
            <p:cNvSpPr txBox="1"/>
            <p:nvPr/>
          </p:nvSpPr>
          <p:spPr>
            <a:xfrm>
              <a:off x="5602516" y="5542763"/>
              <a:ext cx="1469301" cy="255837"/>
            </a:xfrm>
            <a:prstGeom prst="roundRect">
              <a:avLst/>
            </a:prstGeom>
            <a:ln w="38100">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ja-JP" altLang="en-US" sz="1400" b="1" dirty="0">
                  <a:solidFill>
                    <a:schemeClr val="tx1"/>
                  </a:solidFill>
                  <a:latin typeface="Tsukushi B Round Gothic Regular" panose="02020400000000000000" pitchFamily="18" charset="-128"/>
                  <a:ea typeface="Tsukushi B Round Gothic Regular" panose="02020400000000000000" pitchFamily="18" charset="-128"/>
                </a:rPr>
                <a:t>機関リポジトリ</a:t>
              </a:r>
              <a:endParaRPr kumimoji="1" lang="ja-JP" altLang="en-US" sz="1400" b="1" dirty="0">
                <a:solidFill>
                  <a:schemeClr val="tx1"/>
                </a:solidFill>
                <a:latin typeface="Tsukushi B Round Gothic Regular" panose="02020400000000000000" pitchFamily="18" charset="-128"/>
                <a:ea typeface="Tsukushi B Round Gothic Regular" panose="02020400000000000000" pitchFamily="18" charset="-128"/>
              </a:endParaRPr>
            </a:p>
          </p:txBody>
        </p:sp>
        <p:pic>
          <p:nvPicPr>
            <p:cNvPr id="44" name="図 43">
              <a:extLst>
                <a:ext uri="{FF2B5EF4-FFF2-40B4-BE49-F238E27FC236}">
                  <a16:creationId xmlns:a16="http://schemas.microsoft.com/office/drawing/2014/main" id="{772128F7-9D85-77D2-7759-525186936B87}"/>
                </a:ext>
              </a:extLst>
            </p:cNvPr>
            <p:cNvPicPr>
              <a:picLocks noChangeAspect="1"/>
            </p:cNvPicPr>
            <p:nvPr/>
          </p:nvPicPr>
          <p:blipFill>
            <a:blip r:embed="rId11"/>
            <a:stretch>
              <a:fillRect/>
            </a:stretch>
          </p:blipFill>
          <p:spPr>
            <a:xfrm>
              <a:off x="5574605" y="2998212"/>
              <a:ext cx="1102457" cy="1102457"/>
            </a:xfrm>
            <a:prstGeom prst="rect">
              <a:avLst/>
            </a:prstGeom>
            <a:solidFill>
              <a:schemeClr val="bg1"/>
            </a:solidFill>
          </p:spPr>
        </p:pic>
        <p:pic>
          <p:nvPicPr>
            <p:cNvPr id="45" name="Picture 2" descr="大阪大学学術情報庫OUKA">
              <a:extLst>
                <a:ext uri="{FF2B5EF4-FFF2-40B4-BE49-F238E27FC236}">
                  <a16:creationId xmlns:a16="http://schemas.microsoft.com/office/drawing/2014/main" id="{6A1C1FFE-FE18-03C8-912E-0A508257475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79869" b="1648"/>
            <a:stretch/>
          </p:blipFill>
          <p:spPr bwMode="auto">
            <a:xfrm>
              <a:off x="5597469" y="4417816"/>
              <a:ext cx="1099617" cy="1104324"/>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13D6DEA3-2B92-BF84-7027-19A2E53AD549}"/>
                </a:ext>
              </a:extLst>
            </p:cNvPr>
            <p:cNvSpPr txBox="1"/>
            <p:nvPr/>
          </p:nvSpPr>
          <p:spPr>
            <a:xfrm>
              <a:off x="2240955" y="1272330"/>
              <a:ext cx="2319643" cy="408623"/>
            </a:xfrm>
            <a:prstGeom prst="roundRect">
              <a:avLst>
                <a:gd name="adj" fmla="val 50000"/>
              </a:avLst>
            </a:prstGeom>
            <a:ln w="38100">
              <a:solidFill>
                <a:srgbClr val="002060"/>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ja-JP" b="1" dirty="0">
                  <a:solidFill>
                    <a:schemeClr val="tx1"/>
                  </a:solidFill>
                  <a:latin typeface="Tsukushi B Round Gothic Regular" panose="02020400000000000000" pitchFamily="18" charset="-128"/>
                  <a:ea typeface="Tsukushi B Round Gothic Regular" panose="02020400000000000000" pitchFamily="18" charset="-128"/>
                </a:rPr>
                <a:t>Open Ethnography</a:t>
              </a:r>
            </a:p>
          </p:txBody>
        </p:sp>
        <p:sp>
          <p:nvSpPr>
            <p:cNvPr id="48" name="テキスト ボックス 47">
              <a:extLst>
                <a:ext uri="{FF2B5EF4-FFF2-40B4-BE49-F238E27FC236}">
                  <a16:creationId xmlns:a16="http://schemas.microsoft.com/office/drawing/2014/main" id="{6CFEB82E-CEBF-9090-B777-B94D6C400974}"/>
                </a:ext>
              </a:extLst>
            </p:cNvPr>
            <p:cNvSpPr txBox="1"/>
            <p:nvPr/>
          </p:nvSpPr>
          <p:spPr>
            <a:xfrm>
              <a:off x="4824589" y="3505709"/>
              <a:ext cx="492443" cy="276999"/>
            </a:xfrm>
            <a:prstGeom prst="rect">
              <a:avLst/>
            </a:prstGeom>
            <a:solidFill>
              <a:schemeClr val="bg1"/>
            </a:solidFill>
          </p:spPr>
          <p:txBody>
            <a:bodyPr wrap="none" rtlCol="0">
              <a:spAutoFit/>
            </a:bodyPr>
            <a:lstStyle/>
            <a:p>
              <a:r>
                <a:rPr kumimoji="1" lang="ja-JP" altLang="en-US" sz="1200" b="1" dirty="0">
                  <a:latin typeface="Tsukushi B Round Gothic Regular" panose="02020400000000000000" pitchFamily="18" charset="-128"/>
                  <a:ea typeface="Tsukushi B Round Gothic Regular" panose="02020400000000000000" pitchFamily="18" charset="-128"/>
                </a:rPr>
                <a:t>保存</a:t>
              </a:r>
              <a:endParaRPr kumimoji="1" lang="ja-JP" altLang="en-US" b="1" dirty="0">
                <a:latin typeface="Tsukushi B Round Gothic Regular" panose="02020400000000000000" pitchFamily="18" charset="-128"/>
                <a:ea typeface="Tsukushi B Round Gothic Regular" panose="02020400000000000000" pitchFamily="18" charset="-128"/>
              </a:endParaRPr>
            </a:p>
          </p:txBody>
        </p:sp>
        <p:sp>
          <p:nvSpPr>
            <p:cNvPr id="49" name="テキスト ボックス 48">
              <a:extLst>
                <a:ext uri="{FF2B5EF4-FFF2-40B4-BE49-F238E27FC236}">
                  <a16:creationId xmlns:a16="http://schemas.microsoft.com/office/drawing/2014/main" id="{35C8B9FC-17C2-9028-15D6-464E3C138C89}"/>
                </a:ext>
              </a:extLst>
            </p:cNvPr>
            <p:cNvSpPr txBox="1"/>
            <p:nvPr/>
          </p:nvSpPr>
          <p:spPr>
            <a:xfrm>
              <a:off x="3647282" y="4752382"/>
              <a:ext cx="1877438" cy="276999"/>
            </a:xfrm>
            <a:prstGeom prst="rect">
              <a:avLst/>
            </a:prstGeom>
            <a:solidFill>
              <a:schemeClr val="bg1"/>
            </a:solidFill>
          </p:spPr>
          <p:txBody>
            <a:bodyPr wrap="none" rtlCol="0">
              <a:spAutoFit/>
            </a:bodyPr>
            <a:lstStyle/>
            <a:p>
              <a:pPr algn="ctr"/>
              <a:r>
                <a:rPr lang="ja-JP" altLang="en-US" sz="1200" b="1" dirty="0">
                  <a:latin typeface="Tsukushi B Round Gothic Regular" panose="02020400000000000000" pitchFamily="18" charset="-128"/>
                  <a:ea typeface="Tsukushi B Round Gothic Regular" panose="02020400000000000000" pitchFamily="18" charset="-128"/>
                </a:rPr>
                <a:t>広範囲な公開・アクセス</a:t>
              </a:r>
              <a:endParaRPr lang="en-US" altLang="ja-JP" sz="1200" b="1" dirty="0">
                <a:latin typeface="Tsukushi B Round Gothic Regular" panose="02020400000000000000" pitchFamily="18" charset="-128"/>
                <a:ea typeface="Tsukushi B Round Gothic Regular" panose="02020400000000000000" pitchFamily="18" charset="-128"/>
              </a:endParaRPr>
            </a:p>
          </p:txBody>
        </p:sp>
        <p:pic>
          <p:nvPicPr>
            <p:cNvPr id="54" name="グラフィックス 53" descr="ドキュメント 単色塗りつぶし">
              <a:extLst>
                <a:ext uri="{FF2B5EF4-FFF2-40B4-BE49-F238E27FC236}">
                  <a16:creationId xmlns:a16="http://schemas.microsoft.com/office/drawing/2014/main" id="{1735C497-01BA-9A4C-4BCE-D67757E94A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09167" y="2865933"/>
              <a:ext cx="576011" cy="602344"/>
            </a:xfrm>
            <a:prstGeom prst="rect">
              <a:avLst/>
            </a:prstGeom>
          </p:spPr>
        </p:pic>
        <p:pic>
          <p:nvPicPr>
            <p:cNvPr id="55" name="図 54" descr="ロゴ, 会社名&#10;&#10;自動的に生成された説明">
              <a:extLst>
                <a:ext uri="{FF2B5EF4-FFF2-40B4-BE49-F238E27FC236}">
                  <a16:creationId xmlns:a16="http://schemas.microsoft.com/office/drawing/2014/main" id="{B83C7F16-63A2-1869-BAB3-223397D377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46560" y="1617006"/>
              <a:ext cx="1030502" cy="1022420"/>
            </a:xfrm>
            <a:prstGeom prst="rect">
              <a:avLst/>
            </a:prstGeom>
          </p:spPr>
        </p:pic>
        <p:cxnSp>
          <p:nvCxnSpPr>
            <p:cNvPr id="58" name="直線矢印コネクタ 57">
              <a:extLst>
                <a:ext uri="{FF2B5EF4-FFF2-40B4-BE49-F238E27FC236}">
                  <a16:creationId xmlns:a16="http://schemas.microsoft.com/office/drawing/2014/main" id="{294A1F53-8489-13E8-2150-A31C7DDCBBFB}"/>
                </a:ext>
              </a:extLst>
            </p:cNvPr>
            <p:cNvCxnSpPr>
              <a:cxnSpLocks/>
            </p:cNvCxnSpPr>
            <p:nvPr/>
          </p:nvCxnSpPr>
          <p:spPr>
            <a:xfrm flipH="1">
              <a:off x="4561726" y="2922651"/>
              <a:ext cx="366973" cy="244454"/>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59" name="テキスト ボックス 58">
              <a:extLst>
                <a:ext uri="{FF2B5EF4-FFF2-40B4-BE49-F238E27FC236}">
                  <a16:creationId xmlns:a16="http://schemas.microsoft.com/office/drawing/2014/main" id="{4F64715E-C70D-E110-60FC-462B9325C55D}"/>
                </a:ext>
              </a:extLst>
            </p:cNvPr>
            <p:cNvSpPr txBox="1"/>
            <p:nvPr/>
          </p:nvSpPr>
          <p:spPr>
            <a:xfrm>
              <a:off x="4810516" y="3047159"/>
              <a:ext cx="498855" cy="276999"/>
            </a:xfrm>
            <a:prstGeom prst="rect">
              <a:avLst/>
            </a:prstGeom>
            <a:solidFill>
              <a:schemeClr val="bg1"/>
            </a:solidFill>
          </p:spPr>
          <p:txBody>
            <a:bodyPr wrap="none" rtlCol="0">
              <a:spAutoFit/>
            </a:bodyPr>
            <a:lstStyle/>
            <a:p>
              <a:r>
                <a:rPr lang="ja-JP" altLang="en-US" sz="1200" b="1">
                  <a:latin typeface="Tsukushi B Round Gothic Regular" panose="02020400000000000000" pitchFamily="18" charset="-128"/>
                  <a:ea typeface="Tsukushi B Round Gothic Regular" panose="02020400000000000000" pitchFamily="18" charset="-128"/>
                </a:rPr>
                <a:t>生成</a:t>
              </a:r>
              <a:endParaRPr kumimoji="1" lang="ja-JP" altLang="en-US" b="1" dirty="0">
                <a:latin typeface="Tsukushi B Round Gothic Regular" panose="02020400000000000000" pitchFamily="18" charset="-128"/>
                <a:ea typeface="Tsukushi B Round Gothic Regular" panose="02020400000000000000" pitchFamily="18" charset="-128"/>
              </a:endParaRPr>
            </a:p>
          </p:txBody>
        </p:sp>
      </p:grpSp>
      <p:cxnSp>
        <p:nvCxnSpPr>
          <p:cNvPr id="102" name="カギ線コネクタ 101">
            <a:extLst>
              <a:ext uri="{FF2B5EF4-FFF2-40B4-BE49-F238E27FC236}">
                <a16:creationId xmlns:a16="http://schemas.microsoft.com/office/drawing/2014/main" id="{1ACCDA41-1815-DB4C-EFBC-D79921C5FE5C}"/>
              </a:ext>
            </a:extLst>
          </p:cNvPr>
          <p:cNvCxnSpPr>
            <a:cxnSpLocks/>
          </p:cNvCxnSpPr>
          <p:nvPr/>
        </p:nvCxnSpPr>
        <p:spPr>
          <a:xfrm>
            <a:off x="7342161" y="2681517"/>
            <a:ext cx="2109563" cy="413617"/>
          </a:xfrm>
          <a:prstGeom prst="bentConnector3">
            <a:avLst>
              <a:gd name="adj1" fmla="val 676"/>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09" name="タイトル 8">
            <a:extLst>
              <a:ext uri="{FF2B5EF4-FFF2-40B4-BE49-F238E27FC236}">
                <a16:creationId xmlns:a16="http://schemas.microsoft.com/office/drawing/2014/main" id="{21AD9276-2131-06C1-D7D7-6AEDD93F0AAE}"/>
              </a:ext>
            </a:extLst>
          </p:cNvPr>
          <p:cNvSpPr txBox="1">
            <a:spLocks/>
          </p:cNvSpPr>
          <p:nvPr/>
        </p:nvSpPr>
        <p:spPr>
          <a:xfrm>
            <a:off x="0" y="229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b="1" kern="1200">
                <a:solidFill>
                  <a:schemeClr val="tx1"/>
                </a:solidFill>
                <a:latin typeface="UD Digi Kyokasho NK-R" panose="02020400000000000000" pitchFamily="18" charset="-128"/>
                <a:ea typeface="UD Digi Kyokasho NK-R" panose="02020400000000000000" pitchFamily="18" charset="-128"/>
                <a:cs typeface="+mj-cs"/>
              </a:defRPr>
            </a:lvl1pPr>
          </a:lstStyle>
          <a:p>
            <a:r>
              <a:rPr lang="en-US" altLang="ja-JP" sz="3600" dirty="0"/>
              <a:t>OUKA</a:t>
            </a:r>
            <a:r>
              <a:rPr lang="ja-JP" altLang="en-US" sz="3600"/>
              <a:t>上で研究データを公開</a:t>
            </a:r>
          </a:p>
        </p:txBody>
      </p:sp>
    </p:spTree>
    <p:extLst>
      <p:ext uri="{BB962C8B-B14F-4D97-AF65-F5344CB8AC3E}">
        <p14:creationId xmlns:p14="http://schemas.microsoft.com/office/powerpoint/2010/main" val="269765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コンテンツ プレースホルダー 7"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59E7177F-DCC8-52FE-B2E3-1A50A9B93F6B}"/>
              </a:ext>
            </a:extLst>
          </p:cNvPr>
          <p:cNvPicPr>
            <a:picLocks noGrp="1" noChangeAspect="1"/>
          </p:cNvPicPr>
          <p:nvPr>
            <p:ph sz="half" idx="1"/>
          </p:nvPr>
        </p:nvPicPr>
        <p:blipFill>
          <a:blip r:embed="rId3"/>
          <a:stretch>
            <a:fillRect/>
          </a:stretch>
        </p:blipFill>
        <p:spPr>
          <a:xfrm>
            <a:off x="28032" y="0"/>
            <a:ext cx="5914878" cy="6858000"/>
          </a:xfrm>
          <a:prstGeom prst="rect">
            <a:avLst/>
          </a:prstGeom>
        </p:spPr>
      </p:pic>
      <p:pic>
        <p:nvPicPr>
          <p:cNvPr id="12" name="コンテンツ プレースホルダー 11" descr="ダイアグラム, 設計図&#10;&#10;AI によって生成されたコンテンツは間違っている可能性があります。">
            <a:extLst>
              <a:ext uri="{FF2B5EF4-FFF2-40B4-BE49-F238E27FC236}">
                <a16:creationId xmlns:a16="http://schemas.microsoft.com/office/drawing/2014/main" id="{1380895D-AB2A-5624-D04F-9BC0DD672A94}"/>
              </a:ext>
            </a:extLst>
          </p:cNvPr>
          <p:cNvPicPr>
            <a:picLocks noGrp="1" noChangeAspect="1"/>
          </p:cNvPicPr>
          <p:nvPr>
            <p:ph sz="half" idx="2"/>
          </p:nvPr>
        </p:nvPicPr>
        <p:blipFill>
          <a:blip r:embed="rId4"/>
          <a:stretch>
            <a:fillRect/>
          </a:stretch>
        </p:blipFill>
        <p:spPr>
          <a:xfrm>
            <a:off x="7386572" y="0"/>
            <a:ext cx="4805428" cy="6858000"/>
          </a:xfrm>
        </p:spPr>
      </p:pic>
      <p:sp>
        <p:nvSpPr>
          <p:cNvPr id="5" name="スライド番号プレースホルダー 4">
            <a:extLst>
              <a:ext uri="{FF2B5EF4-FFF2-40B4-BE49-F238E27FC236}">
                <a16:creationId xmlns:a16="http://schemas.microsoft.com/office/drawing/2014/main" id="{4D98AA06-004B-AB76-58C5-01E22972D2B3}"/>
              </a:ext>
            </a:extLst>
          </p:cNvPr>
          <p:cNvSpPr>
            <a:spLocks noGrp="1"/>
          </p:cNvSpPr>
          <p:nvPr>
            <p:ph type="sldNum" sz="quarter" idx="12"/>
          </p:nvPr>
        </p:nvSpPr>
        <p:spPr>
          <a:prstGeom prst="rect">
            <a:avLst/>
          </a:prstGeom>
        </p:spPr>
        <p:txBody>
          <a:bodyPr/>
          <a:lstStyle/>
          <a:p>
            <a:fld id="{7274F3BC-DA9B-5D41-AD74-37542148D2D8}" type="slidenum">
              <a:rPr lang="en-US" altLang="ja-JP" smtClean="0"/>
              <a:t>13</a:t>
            </a:fld>
            <a:endParaRPr kumimoji="1" lang="ja-JP" altLang="en-US"/>
          </a:p>
        </p:txBody>
      </p:sp>
      <p:pic>
        <p:nvPicPr>
          <p:cNvPr id="14" name="図 13" descr="文字の書かれた紙&#10;&#10;AI によって生成されたコンテンツは間違っている可能性があります。">
            <a:extLst>
              <a:ext uri="{FF2B5EF4-FFF2-40B4-BE49-F238E27FC236}">
                <a16:creationId xmlns:a16="http://schemas.microsoft.com/office/drawing/2014/main" id="{2492A514-45EE-ABA0-285F-38CACD237526}"/>
              </a:ext>
            </a:extLst>
          </p:cNvPr>
          <p:cNvPicPr>
            <a:picLocks noChangeAspect="1"/>
          </p:cNvPicPr>
          <p:nvPr/>
        </p:nvPicPr>
        <p:blipFill>
          <a:blip r:embed="rId5"/>
          <a:stretch>
            <a:fillRect/>
          </a:stretch>
        </p:blipFill>
        <p:spPr>
          <a:xfrm rot="1148732">
            <a:off x="4279499" y="3395008"/>
            <a:ext cx="5181600" cy="2171700"/>
          </a:xfrm>
          <a:prstGeom prst="rect">
            <a:avLst/>
          </a:prstGeom>
        </p:spPr>
      </p:pic>
    </p:spTree>
    <p:extLst>
      <p:ext uri="{BB962C8B-B14F-4D97-AF65-F5344CB8AC3E}">
        <p14:creationId xmlns:p14="http://schemas.microsoft.com/office/powerpoint/2010/main" val="98411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F4F7DD7-61C5-6AF2-F904-A1F529FFAD25}"/>
              </a:ext>
            </a:extLst>
          </p:cNvPr>
          <p:cNvSpPr>
            <a:spLocks noGrp="1"/>
          </p:cNvSpPr>
          <p:nvPr>
            <p:ph type="title"/>
          </p:nvPr>
        </p:nvSpPr>
        <p:spPr>
          <a:xfrm>
            <a:off x="838200" y="461042"/>
            <a:ext cx="10515600" cy="1325563"/>
          </a:xfrm>
          <a:prstGeom prst="roundRect">
            <a:avLst/>
          </a:prstGeom>
          <a:ln w="19050">
            <a:solidFill>
              <a:schemeClr val="accent2"/>
            </a:solidFill>
          </a:ln>
        </p:spPr>
        <p:txBody>
          <a:bodyPr>
            <a:normAutofit/>
          </a:bodyPr>
          <a:lstStyle/>
          <a:p>
            <a:pPr marL="0" indent="0">
              <a:buNone/>
            </a:pPr>
            <a:r>
              <a:rPr lang="ja-JP" altLang="en-US" sz="2000" b="0"/>
              <a:t>文部科学省</a:t>
            </a:r>
            <a:br>
              <a:rPr lang="en-US" altLang="ja-JP" dirty="0"/>
            </a:br>
            <a:r>
              <a:rPr lang="ja-JP" altLang="en-US" sz="3100"/>
              <a:t>「</a:t>
            </a:r>
            <a:r>
              <a:rPr lang="en-US" altLang="ja-JP" sz="3100" dirty="0"/>
              <a:t>AI</a:t>
            </a:r>
            <a:r>
              <a:rPr lang="ja-JP" altLang="en-US" sz="3100"/>
              <a:t>等の活用を推進する研究データエコシステム構築事業」</a:t>
            </a:r>
            <a:endParaRPr lang="en-US" altLang="ja-JP" dirty="0"/>
          </a:p>
        </p:txBody>
      </p:sp>
      <p:pic>
        <p:nvPicPr>
          <p:cNvPr id="8" name="グラフィックス 7" descr="データベース 単色塗りつぶし">
            <a:extLst>
              <a:ext uri="{FF2B5EF4-FFF2-40B4-BE49-F238E27FC236}">
                <a16:creationId xmlns:a16="http://schemas.microsoft.com/office/drawing/2014/main" id="{DA6F13A5-40E1-BD50-D710-9F0B68B737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8064" y="3061961"/>
            <a:ext cx="914400" cy="914400"/>
          </a:xfrm>
          <a:prstGeom prst="rect">
            <a:avLst/>
          </a:prstGeom>
        </p:spPr>
      </p:pic>
      <p:pic>
        <p:nvPicPr>
          <p:cNvPr id="9" name="グラフィックス 8" descr="データベース 単色塗りつぶし">
            <a:extLst>
              <a:ext uri="{FF2B5EF4-FFF2-40B4-BE49-F238E27FC236}">
                <a16:creationId xmlns:a16="http://schemas.microsoft.com/office/drawing/2014/main" id="{FBF6EED5-FA7B-E73C-925C-815255A631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3483" y="3022247"/>
            <a:ext cx="914400" cy="914400"/>
          </a:xfrm>
          <a:prstGeom prst="rect">
            <a:avLst/>
          </a:prstGeom>
        </p:spPr>
      </p:pic>
      <p:pic>
        <p:nvPicPr>
          <p:cNvPr id="10" name="グラフィックス 9" descr="データベース 単色塗りつぶし">
            <a:extLst>
              <a:ext uri="{FF2B5EF4-FFF2-40B4-BE49-F238E27FC236}">
                <a16:creationId xmlns:a16="http://schemas.microsoft.com/office/drawing/2014/main" id="{A45B0082-59EF-A8F7-14E3-EC74D2318C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5419" y="3044141"/>
            <a:ext cx="914400" cy="914400"/>
          </a:xfrm>
          <a:prstGeom prst="rect">
            <a:avLst/>
          </a:prstGeom>
        </p:spPr>
      </p:pic>
      <p:pic>
        <p:nvPicPr>
          <p:cNvPr id="14" name="グラフィックス 13" descr="プログラマー男性 単色塗りつぶし">
            <a:extLst>
              <a:ext uri="{FF2B5EF4-FFF2-40B4-BE49-F238E27FC236}">
                <a16:creationId xmlns:a16="http://schemas.microsoft.com/office/drawing/2014/main" id="{D2FA1E3D-D0B8-1FEA-0A36-0C72083D6C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43913" y="5621971"/>
            <a:ext cx="914400" cy="914400"/>
          </a:xfrm>
          <a:prstGeom prst="rect">
            <a:avLst/>
          </a:prstGeom>
        </p:spPr>
      </p:pic>
      <p:pic>
        <p:nvPicPr>
          <p:cNvPr id="16" name="グラフィックス 15" descr="プログラマー女性 単色塗りつぶし">
            <a:extLst>
              <a:ext uri="{FF2B5EF4-FFF2-40B4-BE49-F238E27FC236}">
                <a16:creationId xmlns:a16="http://schemas.microsoft.com/office/drawing/2014/main" id="{434B9E3A-CC8D-1D90-5104-5DF1EF1CBC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80834" y="5209402"/>
            <a:ext cx="914400" cy="914400"/>
          </a:xfrm>
          <a:prstGeom prst="rect">
            <a:avLst/>
          </a:prstGeom>
        </p:spPr>
      </p:pic>
      <p:pic>
        <p:nvPicPr>
          <p:cNvPr id="18" name="グラフィックス 17" descr="ドキュメント 単色塗りつぶし">
            <a:extLst>
              <a:ext uri="{FF2B5EF4-FFF2-40B4-BE49-F238E27FC236}">
                <a16:creationId xmlns:a16="http://schemas.microsoft.com/office/drawing/2014/main" id="{66D35735-B708-8906-0E19-74401C256EE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329445" y="4614169"/>
            <a:ext cx="914400" cy="914400"/>
          </a:xfrm>
          <a:prstGeom prst="rect">
            <a:avLst/>
          </a:prstGeom>
        </p:spPr>
      </p:pic>
      <p:pic>
        <p:nvPicPr>
          <p:cNvPr id="22" name="グラフィックス 21" descr="プログラマー女性 単色塗りつぶし">
            <a:extLst>
              <a:ext uri="{FF2B5EF4-FFF2-40B4-BE49-F238E27FC236}">
                <a16:creationId xmlns:a16="http://schemas.microsoft.com/office/drawing/2014/main" id="{8D4025EF-0E7F-B6FE-6589-8CD7260823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15490" y="5621971"/>
            <a:ext cx="914400" cy="914400"/>
          </a:xfrm>
          <a:prstGeom prst="rect">
            <a:avLst/>
          </a:prstGeom>
        </p:spPr>
      </p:pic>
      <p:pic>
        <p:nvPicPr>
          <p:cNvPr id="23" name="グラフィックス 22" descr="プログラマー女性 単色塗りつぶし">
            <a:extLst>
              <a:ext uri="{FF2B5EF4-FFF2-40B4-BE49-F238E27FC236}">
                <a16:creationId xmlns:a16="http://schemas.microsoft.com/office/drawing/2014/main" id="{CDA2709D-92A5-D626-B73B-AA32E6928A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65692" y="5634529"/>
            <a:ext cx="914400" cy="914400"/>
          </a:xfrm>
          <a:prstGeom prst="rect">
            <a:avLst/>
          </a:prstGeom>
        </p:spPr>
      </p:pic>
      <p:pic>
        <p:nvPicPr>
          <p:cNvPr id="24" name="グラフィックス 23" descr="プログラマー男性 単色塗りつぶし">
            <a:extLst>
              <a:ext uri="{FF2B5EF4-FFF2-40B4-BE49-F238E27FC236}">
                <a16:creationId xmlns:a16="http://schemas.microsoft.com/office/drawing/2014/main" id="{4359AD66-780B-8328-0A78-14A444DF6D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5513" y="5635619"/>
            <a:ext cx="914400" cy="914400"/>
          </a:xfrm>
          <a:prstGeom prst="rect">
            <a:avLst/>
          </a:prstGeom>
        </p:spPr>
      </p:pic>
      <p:pic>
        <p:nvPicPr>
          <p:cNvPr id="26" name="グラフィックス 25" descr="科学者女性 単色塗りつぶし">
            <a:extLst>
              <a:ext uri="{FF2B5EF4-FFF2-40B4-BE49-F238E27FC236}">
                <a16:creationId xmlns:a16="http://schemas.microsoft.com/office/drawing/2014/main" id="{78E1A1BF-641D-D18E-DB61-53D8CFAA6C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83237" y="5668199"/>
            <a:ext cx="914400" cy="914400"/>
          </a:xfrm>
          <a:prstGeom prst="rect">
            <a:avLst/>
          </a:prstGeom>
        </p:spPr>
      </p:pic>
      <p:pic>
        <p:nvPicPr>
          <p:cNvPr id="28" name="グラフィックス 27" descr="統計 枠線">
            <a:extLst>
              <a:ext uri="{FF2B5EF4-FFF2-40B4-BE49-F238E27FC236}">
                <a16:creationId xmlns:a16="http://schemas.microsoft.com/office/drawing/2014/main" id="{679BB69B-B827-909A-4337-DBAD59CAAFD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49915" y="4867008"/>
            <a:ext cx="914400" cy="914400"/>
          </a:xfrm>
          <a:prstGeom prst="rect">
            <a:avLst/>
          </a:prstGeom>
        </p:spPr>
      </p:pic>
      <p:pic>
        <p:nvPicPr>
          <p:cNvPr id="30" name="グラフィックス 29" descr="テーブル 単色塗りつぶし">
            <a:extLst>
              <a:ext uri="{FF2B5EF4-FFF2-40B4-BE49-F238E27FC236}">
                <a16:creationId xmlns:a16="http://schemas.microsoft.com/office/drawing/2014/main" id="{F6C54FC4-2901-B9C7-4B9F-CB963465D67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85992" y="4905768"/>
            <a:ext cx="914400" cy="914400"/>
          </a:xfrm>
          <a:prstGeom prst="rect">
            <a:avLst/>
          </a:prstGeom>
        </p:spPr>
      </p:pic>
      <p:pic>
        <p:nvPicPr>
          <p:cNvPr id="32" name="グラフィックス 31" descr="クリップボード 単色塗りつぶし">
            <a:extLst>
              <a:ext uri="{FF2B5EF4-FFF2-40B4-BE49-F238E27FC236}">
                <a16:creationId xmlns:a16="http://schemas.microsoft.com/office/drawing/2014/main" id="{EBAC6461-807A-D36E-530D-79C2FC1206C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430992" y="4720129"/>
            <a:ext cx="914400" cy="914400"/>
          </a:xfrm>
          <a:prstGeom prst="rect">
            <a:avLst/>
          </a:prstGeom>
        </p:spPr>
      </p:pic>
      <p:pic>
        <p:nvPicPr>
          <p:cNvPr id="34" name="グラフィックス 33" descr="画像 単色塗りつぶし">
            <a:extLst>
              <a:ext uri="{FF2B5EF4-FFF2-40B4-BE49-F238E27FC236}">
                <a16:creationId xmlns:a16="http://schemas.microsoft.com/office/drawing/2014/main" id="{B84BEF22-DF2D-6664-F97E-58711A9FA75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59343" y="4635142"/>
            <a:ext cx="914400" cy="914400"/>
          </a:xfrm>
          <a:prstGeom prst="rect">
            <a:avLst/>
          </a:prstGeom>
        </p:spPr>
      </p:pic>
      <p:pic>
        <p:nvPicPr>
          <p:cNvPr id="38" name="グラフィックス 37" descr="ブラウザー ウィンドウ 単色塗りつぶし">
            <a:extLst>
              <a:ext uri="{FF2B5EF4-FFF2-40B4-BE49-F238E27FC236}">
                <a16:creationId xmlns:a16="http://schemas.microsoft.com/office/drawing/2014/main" id="{EE84974E-4EB7-6FD7-1D88-12C272D3953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816509" y="3161384"/>
            <a:ext cx="923689" cy="923689"/>
          </a:xfrm>
          <a:prstGeom prst="rect">
            <a:avLst/>
          </a:prstGeom>
        </p:spPr>
      </p:pic>
      <p:pic>
        <p:nvPicPr>
          <p:cNvPr id="40" name="グラフィックス 39" descr="モニター 枠線">
            <a:extLst>
              <a:ext uri="{FF2B5EF4-FFF2-40B4-BE49-F238E27FC236}">
                <a16:creationId xmlns:a16="http://schemas.microsoft.com/office/drawing/2014/main" id="{B45AA685-47A1-A444-A5C6-BD9CE8D77D6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28680" y="2700239"/>
            <a:ext cx="2067368" cy="2067368"/>
          </a:xfrm>
          <a:prstGeom prst="rect">
            <a:avLst/>
          </a:prstGeom>
        </p:spPr>
      </p:pic>
      <p:pic>
        <p:nvPicPr>
          <p:cNvPr id="42" name="グラフィックス 41" descr="クラウドからダウンロード 単色塗りつぶし">
            <a:extLst>
              <a:ext uri="{FF2B5EF4-FFF2-40B4-BE49-F238E27FC236}">
                <a16:creationId xmlns:a16="http://schemas.microsoft.com/office/drawing/2014/main" id="{E545DDE6-F882-0144-9D6C-091D5A5A370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2635466" y="3128554"/>
            <a:ext cx="914400" cy="914400"/>
          </a:xfrm>
          <a:prstGeom prst="rect">
            <a:avLst/>
          </a:prstGeom>
        </p:spPr>
      </p:pic>
      <p:pic>
        <p:nvPicPr>
          <p:cNvPr id="43" name="グラフィックス 42" descr="モニター 枠線">
            <a:extLst>
              <a:ext uri="{FF2B5EF4-FFF2-40B4-BE49-F238E27FC236}">
                <a16:creationId xmlns:a16="http://schemas.microsoft.com/office/drawing/2014/main" id="{AD515823-B921-8CB7-FB50-CCCA2252E6C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025545" y="2668139"/>
            <a:ext cx="2067368" cy="2067368"/>
          </a:xfrm>
          <a:prstGeom prst="rect">
            <a:avLst/>
          </a:prstGeom>
        </p:spPr>
      </p:pic>
      <p:sp>
        <p:nvSpPr>
          <p:cNvPr id="46" name="テキスト ボックス 45">
            <a:extLst>
              <a:ext uri="{FF2B5EF4-FFF2-40B4-BE49-F238E27FC236}">
                <a16:creationId xmlns:a16="http://schemas.microsoft.com/office/drawing/2014/main" id="{E1B072E3-A944-BC51-BE39-FC550FB6A077}"/>
              </a:ext>
            </a:extLst>
          </p:cNvPr>
          <p:cNvSpPr txBox="1"/>
          <p:nvPr/>
        </p:nvSpPr>
        <p:spPr>
          <a:xfrm>
            <a:off x="7772690" y="2109349"/>
            <a:ext cx="3570208" cy="369332"/>
          </a:xfrm>
          <a:prstGeom prst="rect">
            <a:avLst/>
          </a:prstGeom>
          <a:noFill/>
        </p:spPr>
        <p:txBody>
          <a:bodyPr wrap="none" rtlCol="0">
            <a:spAutoFit/>
          </a:bodyPr>
          <a:lstStyle/>
          <a:p>
            <a:r>
              <a:rPr kumimoji="1" lang="ja-JP" altLang="en-US">
                <a:latin typeface="UD Digi Kyokasho NK-R" panose="02020400000000000000" pitchFamily="18" charset="-128"/>
                <a:ea typeface="UD Digi Kyokasho NK-R" panose="02020400000000000000" pitchFamily="18" charset="-128"/>
              </a:rPr>
              <a:t>データ管理基盤（</a:t>
            </a:r>
            <a:r>
              <a:rPr kumimoji="1" lang="en-US" altLang="ja-JP" dirty="0" err="1">
                <a:latin typeface="UD Digi Kyokasho NK-R" panose="02020400000000000000" pitchFamily="18" charset="-128"/>
                <a:ea typeface="UD Digi Kyokasho NK-R" panose="02020400000000000000" pitchFamily="18" charset="-128"/>
              </a:rPr>
              <a:t>GakuNin</a:t>
            </a:r>
            <a:r>
              <a:rPr kumimoji="1" lang="en-US" altLang="ja-JP" dirty="0">
                <a:latin typeface="UD Digi Kyokasho NK-R" panose="02020400000000000000" pitchFamily="18" charset="-128"/>
                <a:ea typeface="UD Digi Kyokasho NK-R" panose="02020400000000000000" pitchFamily="18" charset="-128"/>
              </a:rPr>
              <a:t> RDM</a:t>
            </a:r>
            <a:r>
              <a:rPr kumimoji="1" lang="ja-JP" altLang="en-US">
                <a:latin typeface="UD Digi Kyokasho NK-R" panose="02020400000000000000" pitchFamily="18" charset="-128"/>
                <a:ea typeface="UD Digi Kyokasho NK-R" panose="02020400000000000000" pitchFamily="18" charset="-128"/>
              </a:rPr>
              <a:t>）</a:t>
            </a:r>
          </a:p>
        </p:txBody>
      </p:sp>
      <p:sp>
        <p:nvSpPr>
          <p:cNvPr id="47" name="テキスト ボックス 46">
            <a:extLst>
              <a:ext uri="{FF2B5EF4-FFF2-40B4-BE49-F238E27FC236}">
                <a16:creationId xmlns:a16="http://schemas.microsoft.com/office/drawing/2014/main" id="{C98BE6DA-62B8-77AB-299A-A9C790BA8C39}"/>
              </a:ext>
            </a:extLst>
          </p:cNvPr>
          <p:cNvSpPr txBox="1"/>
          <p:nvPr/>
        </p:nvSpPr>
        <p:spPr>
          <a:xfrm>
            <a:off x="761739" y="2109245"/>
            <a:ext cx="4661854" cy="646331"/>
          </a:xfrm>
          <a:prstGeom prst="rect">
            <a:avLst/>
          </a:prstGeom>
          <a:noFill/>
        </p:spPr>
        <p:txBody>
          <a:bodyPr wrap="none" rtlCol="0">
            <a:spAutoFit/>
          </a:bodyPr>
          <a:lstStyle/>
          <a:p>
            <a:r>
              <a:rPr kumimoji="1" lang="ja-JP" altLang="en-US">
                <a:latin typeface="UD Digi Kyokasho NK-R" panose="02020400000000000000" pitchFamily="18" charset="-128"/>
                <a:ea typeface="UD Digi Kyokasho NK-R" panose="02020400000000000000" pitchFamily="18" charset="-128"/>
              </a:rPr>
              <a:t>データ検索・公開基盤（</a:t>
            </a:r>
            <a:r>
              <a:rPr kumimoji="1" lang="en-US" altLang="ja-JP" dirty="0" err="1">
                <a:latin typeface="UD Digi Kyokasho NK-R" panose="02020400000000000000" pitchFamily="18" charset="-128"/>
                <a:ea typeface="UD Digi Kyokasho NK-R" panose="02020400000000000000" pitchFamily="18" charset="-128"/>
              </a:rPr>
              <a:t>CiNii</a:t>
            </a:r>
            <a:r>
              <a:rPr kumimoji="1" lang="ja-JP" altLang="en-US">
                <a:latin typeface="UD Digi Kyokasho NK-R" panose="02020400000000000000" pitchFamily="18" charset="-128"/>
                <a:ea typeface="UD Digi Kyokasho NK-R" panose="02020400000000000000" pitchFamily="18" charset="-128"/>
              </a:rPr>
              <a:t>、</a:t>
            </a:r>
            <a:r>
              <a:rPr kumimoji="1" lang="en-US" altLang="ja-JP" dirty="0">
                <a:latin typeface="UD Digi Kyokasho NK-R" panose="02020400000000000000" pitchFamily="18" charset="-128"/>
                <a:ea typeface="UD Digi Kyokasho NK-R" panose="02020400000000000000" pitchFamily="18" charset="-128"/>
              </a:rPr>
              <a:t>JAIRO</a:t>
            </a:r>
            <a:r>
              <a:rPr kumimoji="1" lang="ja-JP" altLang="en-US">
                <a:latin typeface="UD Digi Kyokasho NK-R" panose="02020400000000000000" pitchFamily="18" charset="-128"/>
                <a:ea typeface="UD Digi Kyokasho NK-R" panose="02020400000000000000" pitchFamily="18" charset="-128"/>
              </a:rPr>
              <a:t> </a:t>
            </a:r>
            <a:r>
              <a:rPr kumimoji="1" lang="en-US" altLang="ja-JP" dirty="0">
                <a:latin typeface="UD Digi Kyokasho NK-R" panose="02020400000000000000" pitchFamily="18" charset="-128"/>
                <a:ea typeface="UD Digi Kyokasho NK-R" panose="02020400000000000000" pitchFamily="18" charset="-128"/>
              </a:rPr>
              <a:t>Cloud</a:t>
            </a:r>
            <a:r>
              <a:rPr kumimoji="1" lang="ja-JP" altLang="en-US">
                <a:latin typeface="UD Digi Kyokasho NK-R" panose="02020400000000000000" pitchFamily="18" charset="-128"/>
                <a:ea typeface="UD Digi Kyokasho NK-R" panose="02020400000000000000" pitchFamily="18" charset="-128"/>
              </a:rPr>
              <a:t>）</a:t>
            </a:r>
            <a:endParaRPr kumimoji="1" lang="en-US" altLang="ja-JP" dirty="0">
              <a:latin typeface="UD Digi Kyokasho NK-R" panose="02020400000000000000" pitchFamily="18" charset="-128"/>
              <a:ea typeface="UD Digi Kyokasho NK-R" panose="02020400000000000000" pitchFamily="18" charset="-128"/>
            </a:endParaRPr>
          </a:p>
          <a:p>
            <a:r>
              <a:rPr kumimoji="1" lang="ja-JP" altLang="en-US">
                <a:latin typeface="UD Digi Kyokasho NK-R" panose="02020400000000000000" pitchFamily="18" charset="-128"/>
                <a:ea typeface="UD Digi Kyokasho NK-R" panose="02020400000000000000" pitchFamily="18" charset="-128"/>
              </a:rPr>
              <a:t>機関リポジトリ</a:t>
            </a:r>
            <a:r>
              <a:rPr kumimoji="1" lang="en-US" altLang="ja-JP" dirty="0">
                <a:latin typeface="UD Digi Kyokasho NK-R" panose="02020400000000000000" pitchFamily="18" charset="-128"/>
                <a:ea typeface="UD Digi Kyokasho NK-R" panose="02020400000000000000" pitchFamily="18" charset="-128"/>
              </a:rPr>
              <a:t>OUKA</a:t>
            </a:r>
            <a:endParaRPr kumimoji="1" lang="ja-JP" altLang="en-US">
              <a:latin typeface="UD Digi Kyokasho NK-R" panose="02020400000000000000" pitchFamily="18" charset="-128"/>
              <a:ea typeface="UD Digi Kyokasho NK-R" panose="02020400000000000000" pitchFamily="18" charset="-128"/>
            </a:endParaRPr>
          </a:p>
        </p:txBody>
      </p:sp>
      <p:cxnSp>
        <p:nvCxnSpPr>
          <p:cNvPr id="49" name="直線コネクタ 48">
            <a:extLst>
              <a:ext uri="{FF2B5EF4-FFF2-40B4-BE49-F238E27FC236}">
                <a16:creationId xmlns:a16="http://schemas.microsoft.com/office/drawing/2014/main" id="{C1E0C836-BC3C-9EE9-DC99-55919583D29C}"/>
              </a:ext>
            </a:extLst>
          </p:cNvPr>
          <p:cNvCxnSpPr/>
          <p:nvPr/>
        </p:nvCxnSpPr>
        <p:spPr>
          <a:xfrm>
            <a:off x="4046493" y="3356903"/>
            <a:ext cx="4298899" cy="0"/>
          </a:xfrm>
          <a:prstGeom prst="line">
            <a:avLst/>
          </a:prstGeom>
          <a:ln>
            <a:solidFill>
              <a:schemeClr val="tx1">
                <a:lumMod val="50000"/>
                <a:lumOff val="50000"/>
              </a:schemeClr>
            </a:solidFill>
          </a:ln>
        </p:spPr>
        <p:style>
          <a:lnRef idx="2">
            <a:schemeClr val="dk1"/>
          </a:lnRef>
          <a:fillRef idx="0">
            <a:schemeClr val="dk1"/>
          </a:fillRef>
          <a:effectRef idx="1">
            <a:schemeClr val="dk1"/>
          </a:effectRef>
          <a:fontRef idx="minor">
            <a:schemeClr val="tx1"/>
          </a:fontRef>
        </p:style>
      </p:cxnSp>
      <p:sp>
        <p:nvSpPr>
          <p:cNvPr id="50" name="テキスト ボックス 49">
            <a:extLst>
              <a:ext uri="{FF2B5EF4-FFF2-40B4-BE49-F238E27FC236}">
                <a16:creationId xmlns:a16="http://schemas.microsoft.com/office/drawing/2014/main" id="{BBEEE9F4-3780-116E-9C68-4F0AE9598021}"/>
              </a:ext>
            </a:extLst>
          </p:cNvPr>
          <p:cNvSpPr txBox="1"/>
          <p:nvPr/>
        </p:nvSpPr>
        <p:spPr>
          <a:xfrm>
            <a:off x="7785036" y="2443476"/>
            <a:ext cx="2954655" cy="369332"/>
          </a:xfrm>
          <a:prstGeom prst="rect">
            <a:avLst/>
          </a:prstGeom>
          <a:noFill/>
        </p:spPr>
        <p:txBody>
          <a:bodyPr wrap="none" rtlCol="0">
            <a:spAutoFit/>
          </a:bodyPr>
          <a:lstStyle/>
          <a:p>
            <a:r>
              <a:rPr kumimoji="1" lang="ja-JP" altLang="en-US">
                <a:latin typeface="Tsukushi B Round Gothic Regular" panose="02020400000000000000" pitchFamily="18" charset="-128"/>
                <a:ea typeface="Tsukushi B Round Gothic Regular" panose="02020400000000000000" pitchFamily="18" charset="-128"/>
              </a:rPr>
              <a:t>データを貯める、管理する</a:t>
            </a:r>
          </a:p>
        </p:txBody>
      </p:sp>
      <p:sp>
        <p:nvSpPr>
          <p:cNvPr id="51" name="テキスト ボックス 50">
            <a:extLst>
              <a:ext uri="{FF2B5EF4-FFF2-40B4-BE49-F238E27FC236}">
                <a16:creationId xmlns:a16="http://schemas.microsoft.com/office/drawing/2014/main" id="{07B9A08B-BD5E-3D58-C623-F4194870E92A}"/>
              </a:ext>
            </a:extLst>
          </p:cNvPr>
          <p:cNvSpPr txBox="1"/>
          <p:nvPr/>
        </p:nvSpPr>
        <p:spPr>
          <a:xfrm>
            <a:off x="782469" y="2620723"/>
            <a:ext cx="4339650" cy="369332"/>
          </a:xfrm>
          <a:prstGeom prst="rect">
            <a:avLst/>
          </a:prstGeom>
          <a:noFill/>
        </p:spPr>
        <p:txBody>
          <a:bodyPr wrap="none" rtlCol="0">
            <a:spAutoFit/>
          </a:bodyPr>
          <a:lstStyle/>
          <a:p>
            <a:r>
              <a:rPr kumimoji="1" lang="ja-JP" altLang="en-US">
                <a:latin typeface="Tsukushi B Round Gothic Regular" panose="02020400000000000000" pitchFamily="18" charset="-128"/>
                <a:ea typeface="Tsukushi B Round Gothic Regular" panose="02020400000000000000" pitchFamily="18" charset="-128"/>
              </a:rPr>
              <a:t>論文やデータを公開できる、</a:t>
            </a:r>
            <a:r>
              <a:rPr lang="ja-JP" altLang="en-US">
                <a:latin typeface="Tsukushi B Round Gothic Regular" panose="02020400000000000000" pitchFamily="18" charset="-128"/>
                <a:ea typeface="Tsukushi B Round Gothic Regular" panose="02020400000000000000" pitchFamily="18" charset="-128"/>
              </a:rPr>
              <a:t>検索できる</a:t>
            </a:r>
            <a:endParaRPr kumimoji="1" lang="ja-JP" altLang="en-US">
              <a:latin typeface="Tsukushi B Round Gothic Regular" panose="02020400000000000000" pitchFamily="18" charset="-128"/>
              <a:ea typeface="Tsukushi B Round Gothic Regular" panose="02020400000000000000" pitchFamily="18" charset="-128"/>
            </a:endParaRPr>
          </a:p>
        </p:txBody>
      </p:sp>
      <p:pic>
        <p:nvPicPr>
          <p:cNvPr id="53" name="グラフィックス 52" descr="ライト: オン 単色塗りつぶし">
            <a:extLst>
              <a:ext uri="{FF2B5EF4-FFF2-40B4-BE49-F238E27FC236}">
                <a16:creationId xmlns:a16="http://schemas.microsoft.com/office/drawing/2014/main" id="{29CF4E53-D0C9-C137-267C-BA933ABEEAA7}"/>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885926">
            <a:off x="3332088" y="4784482"/>
            <a:ext cx="529815" cy="529815"/>
          </a:xfrm>
          <a:prstGeom prst="rect">
            <a:avLst/>
          </a:prstGeom>
        </p:spPr>
      </p:pic>
      <p:pic>
        <p:nvPicPr>
          <p:cNvPr id="55" name="グラフィックス 54" descr="下矢印 単色塗りつぶし">
            <a:extLst>
              <a:ext uri="{FF2B5EF4-FFF2-40B4-BE49-F238E27FC236}">
                <a16:creationId xmlns:a16="http://schemas.microsoft.com/office/drawing/2014/main" id="{A75775FA-1B4B-CBAC-3267-D6EB713A4BD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rot="10800000">
            <a:off x="8794678" y="4528894"/>
            <a:ext cx="914400" cy="502542"/>
          </a:xfrm>
          <a:prstGeom prst="rect">
            <a:avLst/>
          </a:prstGeom>
        </p:spPr>
      </p:pic>
      <p:pic>
        <p:nvPicPr>
          <p:cNvPr id="59" name="グラフィックス 58" descr="下矢印 単色塗りつぶし">
            <a:extLst>
              <a:ext uri="{FF2B5EF4-FFF2-40B4-BE49-F238E27FC236}">
                <a16:creationId xmlns:a16="http://schemas.microsoft.com/office/drawing/2014/main" id="{35068110-0ECA-B24E-5A61-DCD24C69AE29}"/>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9164364" y="4528894"/>
            <a:ext cx="914400" cy="502542"/>
          </a:xfrm>
          <a:prstGeom prst="rect">
            <a:avLst/>
          </a:prstGeom>
        </p:spPr>
      </p:pic>
      <p:pic>
        <p:nvPicPr>
          <p:cNvPr id="3" name="グラフィックス 2" descr="山形の矢印 単色塗りつぶし">
            <a:extLst>
              <a:ext uri="{FF2B5EF4-FFF2-40B4-BE49-F238E27FC236}">
                <a16:creationId xmlns:a16="http://schemas.microsoft.com/office/drawing/2014/main" id="{FE0B945E-29D3-55D6-964F-614F59FFC82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686597" y="2893923"/>
            <a:ext cx="914400" cy="914400"/>
          </a:xfrm>
          <a:prstGeom prst="rect">
            <a:avLst/>
          </a:prstGeom>
        </p:spPr>
      </p:pic>
      <p:pic>
        <p:nvPicPr>
          <p:cNvPr id="5" name="グラフィックス 4" descr="山形の矢印 単色塗りつぶし">
            <a:extLst>
              <a:ext uri="{FF2B5EF4-FFF2-40B4-BE49-F238E27FC236}">
                <a16:creationId xmlns:a16="http://schemas.microsoft.com/office/drawing/2014/main" id="{7B2D2804-31CE-83F2-65EC-900F5482931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762464" y="2899703"/>
            <a:ext cx="914400" cy="914400"/>
          </a:xfrm>
          <a:prstGeom prst="rect">
            <a:avLst/>
          </a:prstGeom>
        </p:spPr>
      </p:pic>
      <p:pic>
        <p:nvPicPr>
          <p:cNvPr id="6" name="グラフィックス 5" descr="山形の矢印 単色塗りつぶし">
            <a:extLst>
              <a:ext uri="{FF2B5EF4-FFF2-40B4-BE49-F238E27FC236}">
                <a16:creationId xmlns:a16="http://schemas.microsoft.com/office/drawing/2014/main" id="{CC62126E-1350-A8D5-4DD3-B362C68C6DEC}"/>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rot="5400000">
            <a:off x="7570942" y="3859486"/>
            <a:ext cx="914400" cy="914400"/>
          </a:xfrm>
          <a:prstGeom prst="rect">
            <a:avLst/>
          </a:prstGeom>
        </p:spPr>
      </p:pic>
      <p:pic>
        <p:nvPicPr>
          <p:cNvPr id="7" name="グラフィックス 6" descr="山形の矢印 単色塗りつぶし">
            <a:extLst>
              <a:ext uri="{FF2B5EF4-FFF2-40B4-BE49-F238E27FC236}">
                <a16:creationId xmlns:a16="http://schemas.microsoft.com/office/drawing/2014/main" id="{56B30BDB-B6C0-7788-8F2C-20FE1B3FB33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rot="16200000">
            <a:off x="3831370" y="3893013"/>
            <a:ext cx="914400" cy="914400"/>
          </a:xfrm>
          <a:prstGeom prst="rect">
            <a:avLst/>
          </a:prstGeom>
        </p:spPr>
      </p:pic>
      <p:pic>
        <p:nvPicPr>
          <p:cNvPr id="11" name="グラフィックス 10" descr="山形の矢印 単色塗りつぶし">
            <a:extLst>
              <a:ext uri="{FF2B5EF4-FFF2-40B4-BE49-F238E27FC236}">
                <a16:creationId xmlns:a16="http://schemas.microsoft.com/office/drawing/2014/main" id="{E86A79B0-7BEB-C4B7-203F-176B8FC5FF0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rot="10800000">
            <a:off x="3945259" y="5712505"/>
            <a:ext cx="914400" cy="914400"/>
          </a:xfrm>
          <a:prstGeom prst="rect">
            <a:avLst/>
          </a:prstGeom>
        </p:spPr>
      </p:pic>
      <p:sp>
        <p:nvSpPr>
          <p:cNvPr id="12" name="テキスト ボックス 11">
            <a:extLst>
              <a:ext uri="{FF2B5EF4-FFF2-40B4-BE49-F238E27FC236}">
                <a16:creationId xmlns:a16="http://schemas.microsoft.com/office/drawing/2014/main" id="{EC2B3AD5-7A14-9847-70C1-FA202E67D1A1}"/>
              </a:ext>
            </a:extLst>
          </p:cNvPr>
          <p:cNvSpPr txBox="1"/>
          <p:nvPr/>
        </p:nvSpPr>
        <p:spPr>
          <a:xfrm>
            <a:off x="4781310" y="5814466"/>
            <a:ext cx="2731647" cy="646331"/>
          </a:xfrm>
          <a:prstGeom prst="rect">
            <a:avLst/>
          </a:prstGeom>
          <a:noFill/>
        </p:spPr>
        <p:txBody>
          <a:bodyPr wrap="square" rtlCol="0">
            <a:spAutoFit/>
          </a:bodyPr>
          <a:lstStyle/>
          <a:p>
            <a:r>
              <a:rPr kumimoji="1" lang="ja-JP" altLang="en-US">
                <a:latin typeface="Tsukushi B Round Gothic Regular" panose="02020400000000000000" pitchFamily="18" charset="-128"/>
                <a:ea typeface="Tsukushi B Round Gothic Regular" panose="02020400000000000000" pitchFamily="18" charset="-128"/>
              </a:rPr>
              <a:t>データのエコシステムが循環する</a:t>
            </a:r>
          </a:p>
        </p:txBody>
      </p:sp>
    </p:spTree>
    <p:extLst>
      <p:ext uri="{BB962C8B-B14F-4D97-AF65-F5344CB8AC3E}">
        <p14:creationId xmlns:p14="http://schemas.microsoft.com/office/powerpoint/2010/main" val="126782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749CD-728E-D2FA-9762-3DAE30654805}"/>
            </a:ext>
          </a:extLst>
        </p:cNvPr>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AEB8BF2F-969A-2D7E-FF90-9AA46A066A08}"/>
              </a:ext>
            </a:extLst>
          </p:cNvPr>
          <p:cNvSpPr txBox="1"/>
          <p:nvPr/>
        </p:nvSpPr>
        <p:spPr>
          <a:xfrm>
            <a:off x="6840188" y="6105498"/>
            <a:ext cx="5260804" cy="715089"/>
          </a:xfrm>
          <a:prstGeom prst="roundRect">
            <a:avLst/>
          </a:prstGeom>
          <a:ln w="381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u="sng" dirty="0">
                <a:solidFill>
                  <a:schemeClr val="tx1"/>
                </a:solidFill>
                <a:latin typeface="UD Digi Kyokasho NK-R" panose="02020400000000000000" pitchFamily="18" charset="-128"/>
                <a:ea typeface="UD Digi Kyokasho NK-R" panose="02020400000000000000" pitchFamily="18" charset="-128"/>
              </a:rPr>
              <a:t>人文</a:t>
            </a:r>
            <a:r>
              <a:rPr lang="ja-JP" altLang="en-US" b="1" u="sng">
                <a:solidFill>
                  <a:schemeClr val="tx1"/>
                </a:solidFill>
                <a:latin typeface="UD Digi Kyokasho NK-R" panose="02020400000000000000" pitchFamily="18" charset="-128"/>
                <a:ea typeface="UD Digi Kyokasho NK-R" panose="02020400000000000000" pitchFamily="18" charset="-128"/>
              </a:rPr>
              <a:t>社会系質的研究・</a:t>
            </a:r>
            <a:r>
              <a:rPr lang="ja-JP" altLang="en-US" b="1" u="sng" dirty="0">
                <a:solidFill>
                  <a:schemeClr val="tx1"/>
                </a:solidFill>
                <a:latin typeface="UD Digi Kyokasho NK-R" panose="02020400000000000000" pitchFamily="18" charset="-128"/>
                <a:ea typeface="UD Digi Kyokasho NK-R" panose="02020400000000000000" pitchFamily="18" charset="-128"/>
              </a:rPr>
              <a:t>フィールド調査系に共通する</a:t>
            </a:r>
            <a:endParaRPr lang="en-US" altLang="ja-JP" b="1" u="sng" dirty="0">
              <a:solidFill>
                <a:schemeClr val="tx1"/>
              </a:solidFill>
              <a:latin typeface="UD Digi Kyokasho NK-R" panose="02020400000000000000" pitchFamily="18" charset="-128"/>
              <a:ea typeface="UD Digi Kyokasho NK-R" panose="02020400000000000000" pitchFamily="18" charset="-128"/>
            </a:endParaRPr>
          </a:p>
          <a:p>
            <a:pPr algn="ctr"/>
            <a:r>
              <a:rPr lang="ja-JP" altLang="en-US" b="1">
                <a:solidFill>
                  <a:schemeClr val="tx1"/>
                </a:solidFill>
                <a:latin typeface="UD Digi Kyokasho NK-R" panose="02020400000000000000" pitchFamily="18" charset="-128"/>
                <a:ea typeface="UD Digi Kyokasho NK-R" panose="02020400000000000000" pitchFamily="18" charset="-128"/>
              </a:rPr>
              <a:t>ユースケース</a:t>
            </a:r>
            <a:r>
              <a:rPr lang="ja-JP" altLang="en-US" b="1" dirty="0">
                <a:solidFill>
                  <a:schemeClr val="tx1"/>
                </a:solidFill>
                <a:latin typeface="UD Digi Kyokasho NK-R" panose="02020400000000000000" pitchFamily="18" charset="-128"/>
                <a:ea typeface="UD Digi Kyokasho NK-R" panose="02020400000000000000" pitchFamily="18" charset="-128"/>
              </a:rPr>
              <a:t>の提案</a:t>
            </a:r>
            <a:endParaRPr kumimoji="1" lang="ja-JP" altLang="en-US" b="1" dirty="0">
              <a:solidFill>
                <a:schemeClr val="tx1"/>
              </a:solidFill>
              <a:latin typeface="UD Digi Kyokasho NK-R" panose="02020400000000000000" pitchFamily="18" charset="-128"/>
              <a:ea typeface="UD Digi Kyokasho NK-R" panose="02020400000000000000" pitchFamily="18" charset="-128"/>
            </a:endParaRPr>
          </a:p>
        </p:txBody>
      </p:sp>
      <p:sp>
        <p:nvSpPr>
          <p:cNvPr id="46" name="テキスト ボックス 45">
            <a:extLst>
              <a:ext uri="{FF2B5EF4-FFF2-40B4-BE49-F238E27FC236}">
                <a16:creationId xmlns:a16="http://schemas.microsoft.com/office/drawing/2014/main" id="{9FC210CB-7241-EAC1-8490-6A12E3CB830E}"/>
              </a:ext>
            </a:extLst>
          </p:cNvPr>
          <p:cNvSpPr txBox="1"/>
          <p:nvPr/>
        </p:nvSpPr>
        <p:spPr>
          <a:xfrm>
            <a:off x="8769665" y="1396647"/>
            <a:ext cx="2803576" cy="408623"/>
          </a:xfrm>
          <a:prstGeom prst="roundRect">
            <a:avLst/>
          </a:prstGeom>
          <a:ln w="38100">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wrap="none" rtlCol="0" anchor="ctr">
            <a:spAutoFit/>
          </a:bodyPr>
          <a:lstStyle/>
          <a:p>
            <a:pPr algn="ctr"/>
            <a:r>
              <a:rPr kumimoji="1" lang="ja-JP" altLang="en-US" b="1">
                <a:solidFill>
                  <a:schemeClr val="tx1"/>
                </a:solidFill>
                <a:latin typeface="Tsukushi B Round Gothic Regular" panose="02020400000000000000" pitchFamily="18" charset="-128"/>
                <a:ea typeface="Tsukushi B Round Gothic Regular" panose="02020400000000000000" pitchFamily="18" charset="-128"/>
              </a:rPr>
              <a:t>データエコシステム事業</a:t>
            </a:r>
            <a:endParaRPr kumimoji="1" lang="ja-JP" altLang="en-US" b="1" dirty="0">
              <a:solidFill>
                <a:schemeClr val="tx1"/>
              </a:solidFill>
              <a:latin typeface="Tsukushi B Round Gothic Regular" panose="02020400000000000000" pitchFamily="18" charset="-128"/>
              <a:ea typeface="Tsukushi B Round Gothic Regular" panose="02020400000000000000" pitchFamily="18" charset="-128"/>
            </a:endParaRPr>
          </a:p>
        </p:txBody>
      </p:sp>
      <p:sp>
        <p:nvSpPr>
          <p:cNvPr id="51" name="テキスト ボックス 50">
            <a:extLst>
              <a:ext uri="{FF2B5EF4-FFF2-40B4-BE49-F238E27FC236}">
                <a16:creationId xmlns:a16="http://schemas.microsoft.com/office/drawing/2014/main" id="{C817BAC3-9233-7B92-B376-B47E25420829}"/>
              </a:ext>
            </a:extLst>
          </p:cNvPr>
          <p:cNvSpPr txBox="1"/>
          <p:nvPr/>
        </p:nvSpPr>
        <p:spPr>
          <a:xfrm>
            <a:off x="8357378" y="4125840"/>
            <a:ext cx="1168760" cy="1856125"/>
          </a:xfrm>
          <a:prstGeom prst="roundRect">
            <a:avLst/>
          </a:prstGeom>
          <a:solidFill>
            <a:schemeClr val="bg1"/>
          </a:solidFill>
          <a:ln w="38100">
            <a:solidFill>
              <a:schemeClr val="accent1">
                <a:lumMod val="40000"/>
                <a:lumOff val="60000"/>
              </a:schemeClr>
            </a:solidFill>
          </a:ln>
        </p:spPr>
        <p:txBody>
          <a:bodyPr wrap="square" rtlCol="0" anchor="ctr">
            <a:spAutoFit/>
          </a:bodyPr>
          <a:lstStyle/>
          <a:p>
            <a:pPr algn="ctr"/>
            <a:r>
              <a:rPr kumimoji="1" lang="ja-JP" altLang="en-US">
                <a:latin typeface="UD Digi Kyokasho NK-R" panose="02020400000000000000" pitchFamily="18" charset="-128"/>
                <a:ea typeface="UD Digi Kyokasho NK-R" panose="02020400000000000000" pitchFamily="18" charset="-128"/>
              </a:rPr>
              <a:t>連携</a:t>
            </a:r>
            <a:endParaRPr kumimoji="1" lang="en-US" altLang="ja-JP" dirty="0">
              <a:latin typeface="UD Digi Kyokasho NK-R" panose="02020400000000000000" pitchFamily="18" charset="-128"/>
              <a:ea typeface="UD Digi Kyokasho NK-R" panose="02020400000000000000" pitchFamily="18" charset="-128"/>
            </a:endParaRPr>
          </a:p>
          <a:p>
            <a:pPr algn="ctr"/>
            <a:r>
              <a:rPr kumimoji="1" lang="ja-JP" altLang="en-US">
                <a:latin typeface="UD Digi Kyokasho NK-R" panose="02020400000000000000" pitchFamily="18" charset="-128"/>
                <a:ea typeface="UD Digi Kyokasho NK-R" panose="02020400000000000000" pitchFamily="18" charset="-128"/>
              </a:rPr>
              <a:t>＋</a:t>
            </a:r>
            <a:endParaRPr kumimoji="1" lang="en-US" altLang="ja-JP" dirty="0">
              <a:latin typeface="UD Digi Kyokasho NK-R" panose="02020400000000000000" pitchFamily="18" charset="-128"/>
              <a:ea typeface="UD Digi Kyokasho NK-R" panose="02020400000000000000" pitchFamily="18" charset="-128"/>
            </a:endParaRPr>
          </a:p>
          <a:p>
            <a:pPr algn="ctr"/>
            <a:r>
              <a:rPr kumimoji="1" lang="ja-JP" altLang="en-US">
                <a:latin typeface="UD Digi Kyokasho NK-R" panose="02020400000000000000" pitchFamily="18" charset="-128"/>
                <a:ea typeface="UD Digi Kyokasho NK-R" panose="02020400000000000000" pitchFamily="18" charset="-128"/>
              </a:rPr>
              <a:t>相互的</a:t>
            </a:r>
            <a:r>
              <a:rPr kumimoji="1" lang="ja-JP" altLang="en-US" dirty="0">
                <a:latin typeface="UD Digi Kyokasho NK-R" panose="02020400000000000000" pitchFamily="18" charset="-128"/>
                <a:ea typeface="UD Digi Kyokasho NK-R" panose="02020400000000000000" pitchFamily="18" charset="-128"/>
              </a:rPr>
              <a:t>な不足機能</a:t>
            </a:r>
            <a:endParaRPr kumimoji="1" lang="en-US" altLang="ja-JP" dirty="0">
              <a:latin typeface="UD Digi Kyokasho NK-R" panose="02020400000000000000" pitchFamily="18" charset="-128"/>
              <a:ea typeface="UD Digi Kyokasho NK-R" panose="02020400000000000000" pitchFamily="18" charset="-128"/>
            </a:endParaRPr>
          </a:p>
          <a:p>
            <a:pPr algn="ctr"/>
            <a:r>
              <a:rPr lang="ja-JP" altLang="en-US" dirty="0">
                <a:latin typeface="UD Digi Kyokasho NK-R" panose="02020400000000000000" pitchFamily="18" charset="-128"/>
                <a:ea typeface="UD Digi Kyokasho NK-R" panose="02020400000000000000" pitchFamily="18" charset="-128"/>
              </a:rPr>
              <a:t>の</a:t>
            </a:r>
            <a:r>
              <a:rPr kumimoji="1" lang="ja-JP" altLang="en-US" dirty="0">
                <a:latin typeface="UD Digi Kyokasho NK-R" panose="02020400000000000000" pitchFamily="18" charset="-128"/>
                <a:ea typeface="UD Digi Kyokasho NK-R" panose="02020400000000000000" pitchFamily="18" charset="-128"/>
              </a:rPr>
              <a:t>抽出</a:t>
            </a:r>
          </a:p>
        </p:txBody>
      </p:sp>
      <p:sp>
        <p:nvSpPr>
          <p:cNvPr id="52" name="下矢印 51">
            <a:extLst>
              <a:ext uri="{FF2B5EF4-FFF2-40B4-BE49-F238E27FC236}">
                <a16:creationId xmlns:a16="http://schemas.microsoft.com/office/drawing/2014/main" id="{D5C4FE67-8A82-F5F9-2C66-CF71A5643E3F}"/>
              </a:ext>
            </a:extLst>
          </p:cNvPr>
          <p:cNvSpPr/>
          <p:nvPr/>
        </p:nvSpPr>
        <p:spPr>
          <a:xfrm>
            <a:off x="10126768" y="5340834"/>
            <a:ext cx="568329" cy="622102"/>
          </a:xfrm>
          <a:prstGeom prst="down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テキスト ボックス 12">
            <a:extLst>
              <a:ext uri="{FF2B5EF4-FFF2-40B4-BE49-F238E27FC236}">
                <a16:creationId xmlns:a16="http://schemas.microsoft.com/office/drawing/2014/main" id="{7E9D35A0-FCA8-4A38-7DA1-242074DCC066}"/>
              </a:ext>
            </a:extLst>
          </p:cNvPr>
          <p:cNvSpPr txBox="1"/>
          <p:nvPr/>
        </p:nvSpPr>
        <p:spPr>
          <a:xfrm>
            <a:off x="9705545" y="3572701"/>
            <a:ext cx="1467667" cy="340519"/>
          </a:xfrm>
          <a:prstGeom prst="roundRect">
            <a:avLst/>
          </a:prstGeom>
          <a:ln w="3810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sz="1400" b="1" dirty="0" err="1">
                <a:solidFill>
                  <a:schemeClr val="tx1"/>
                </a:solidFill>
                <a:latin typeface="Tsukushi B Round Gothic Regular" panose="02020400000000000000" pitchFamily="18" charset="-128"/>
                <a:ea typeface="Tsukushi B Round Gothic Regular" panose="02020400000000000000" pitchFamily="18" charset="-128"/>
              </a:rPr>
              <a:t>GakuNin</a:t>
            </a:r>
            <a:r>
              <a:rPr lang="en-US" altLang="ja-JP" sz="1400" b="1" dirty="0">
                <a:solidFill>
                  <a:schemeClr val="tx1"/>
                </a:solidFill>
                <a:latin typeface="Tsukushi B Round Gothic Regular" panose="02020400000000000000" pitchFamily="18" charset="-128"/>
                <a:ea typeface="Tsukushi B Round Gothic Regular" panose="02020400000000000000" pitchFamily="18" charset="-128"/>
              </a:rPr>
              <a:t> RDM</a:t>
            </a:r>
            <a:endParaRPr kumimoji="1" lang="ja-JP" altLang="en-US" sz="1400" b="1">
              <a:solidFill>
                <a:schemeClr val="tx1"/>
              </a:solidFill>
              <a:latin typeface="Tsukushi B Round Gothic Regular" panose="02020400000000000000" pitchFamily="18" charset="-128"/>
              <a:ea typeface="Tsukushi B Round Gothic Regular" panose="02020400000000000000" pitchFamily="18" charset="-128"/>
            </a:endParaRPr>
          </a:p>
        </p:txBody>
      </p:sp>
      <p:pic>
        <p:nvPicPr>
          <p:cNvPr id="14" name="グラフィックス 13" descr="同期中のクラウド 単色塗りつぶし">
            <a:extLst>
              <a:ext uri="{FF2B5EF4-FFF2-40B4-BE49-F238E27FC236}">
                <a16:creationId xmlns:a16="http://schemas.microsoft.com/office/drawing/2014/main" id="{13D4ACDD-8638-410C-7C0B-F9FC79D44E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95097" y="3918030"/>
            <a:ext cx="668454" cy="668454"/>
          </a:xfrm>
          <a:prstGeom prst="rect">
            <a:avLst/>
          </a:prstGeom>
        </p:spPr>
      </p:pic>
      <p:pic>
        <p:nvPicPr>
          <p:cNvPr id="15" name="グラフィックス 14" descr="データベース 単色塗りつぶし">
            <a:extLst>
              <a:ext uri="{FF2B5EF4-FFF2-40B4-BE49-F238E27FC236}">
                <a16:creationId xmlns:a16="http://schemas.microsoft.com/office/drawing/2014/main" id="{087280B9-434E-39EE-1B59-9E6AF1EB98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80748" y="3986068"/>
            <a:ext cx="668454" cy="668454"/>
          </a:xfrm>
          <a:prstGeom prst="rect">
            <a:avLst/>
          </a:prstGeom>
        </p:spPr>
      </p:pic>
      <p:pic>
        <p:nvPicPr>
          <p:cNvPr id="24" name="グラフィックス 23" descr="ドキュメント 単色塗りつぶし">
            <a:extLst>
              <a:ext uri="{FF2B5EF4-FFF2-40B4-BE49-F238E27FC236}">
                <a16:creationId xmlns:a16="http://schemas.microsoft.com/office/drawing/2014/main" id="{935B07A6-1A42-F784-DF55-423CB26BB9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148" y="4608090"/>
            <a:ext cx="594906" cy="622102"/>
          </a:xfrm>
          <a:prstGeom prst="rect">
            <a:avLst/>
          </a:prstGeom>
        </p:spPr>
      </p:pic>
      <p:pic>
        <p:nvPicPr>
          <p:cNvPr id="25" name="グラフィックス 24" descr="画像 単色塗りつぶし">
            <a:extLst>
              <a:ext uri="{FF2B5EF4-FFF2-40B4-BE49-F238E27FC236}">
                <a16:creationId xmlns:a16="http://schemas.microsoft.com/office/drawing/2014/main" id="{3FAD7D4A-3FEA-E8F8-27E2-44A5142B64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5862" y="4512256"/>
            <a:ext cx="427689" cy="427689"/>
          </a:xfrm>
          <a:prstGeom prst="rect">
            <a:avLst/>
          </a:prstGeom>
        </p:spPr>
      </p:pic>
      <p:pic>
        <p:nvPicPr>
          <p:cNvPr id="27" name="グラフィックス 26" descr="ビデオ カメラ 単色塗りつぶし">
            <a:extLst>
              <a:ext uri="{FF2B5EF4-FFF2-40B4-BE49-F238E27FC236}">
                <a16:creationId xmlns:a16="http://schemas.microsoft.com/office/drawing/2014/main" id="{7E0BC97D-6DFE-8C6A-B90B-8B5F3DBDE7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81253" y="4458057"/>
            <a:ext cx="427688" cy="427688"/>
          </a:xfrm>
          <a:prstGeom prst="rect">
            <a:avLst/>
          </a:prstGeom>
        </p:spPr>
      </p:pic>
      <p:sp>
        <p:nvSpPr>
          <p:cNvPr id="57" name="角丸四角形 38">
            <a:extLst>
              <a:ext uri="{FF2B5EF4-FFF2-40B4-BE49-F238E27FC236}">
                <a16:creationId xmlns:a16="http://schemas.microsoft.com/office/drawing/2014/main" id="{9F54A84E-DEE4-C575-745C-61F04E32E08D}"/>
              </a:ext>
            </a:extLst>
          </p:cNvPr>
          <p:cNvSpPr/>
          <p:nvPr/>
        </p:nvSpPr>
        <p:spPr>
          <a:xfrm>
            <a:off x="326644" y="1603645"/>
            <a:ext cx="1528418" cy="2179651"/>
          </a:xfrm>
          <a:prstGeom prst="roundRect">
            <a:avLst/>
          </a:prstGeom>
          <a:noFill/>
          <a:ln>
            <a:solidFill>
              <a:schemeClr val="accent3">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9" name="カギ線コネクタ 58">
            <a:extLst>
              <a:ext uri="{FF2B5EF4-FFF2-40B4-BE49-F238E27FC236}">
                <a16:creationId xmlns:a16="http://schemas.microsoft.com/office/drawing/2014/main" id="{834F252D-BFD3-DF64-F806-66FD16B4969B}"/>
              </a:ext>
            </a:extLst>
          </p:cNvPr>
          <p:cNvCxnSpPr>
            <a:cxnSpLocks/>
            <a:stCxn id="19" idx="2"/>
            <a:endCxn id="7" idx="1"/>
          </p:cNvCxnSpPr>
          <p:nvPr/>
        </p:nvCxnSpPr>
        <p:spPr>
          <a:xfrm rot="16200000" flipH="1">
            <a:off x="4155963" y="4224128"/>
            <a:ext cx="589127" cy="2303979"/>
          </a:xfrm>
          <a:prstGeom prst="bentConnector2">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6" name="角丸四角形 5">
            <a:extLst>
              <a:ext uri="{FF2B5EF4-FFF2-40B4-BE49-F238E27FC236}">
                <a16:creationId xmlns:a16="http://schemas.microsoft.com/office/drawing/2014/main" id="{4138AF4D-B02C-F2BA-90B6-DEC9129D89A6}"/>
              </a:ext>
            </a:extLst>
          </p:cNvPr>
          <p:cNvSpPr/>
          <p:nvPr/>
        </p:nvSpPr>
        <p:spPr>
          <a:xfrm>
            <a:off x="4824589" y="1590616"/>
            <a:ext cx="2807395" cy="4372319"/>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a:extLst>
              <a:ext uri="{FF2B5EF4-FFF2-40B4-BE49-F238E27FC236}">
                <a16:creationId xmlns:a16="http://schemas.microsoft.com/office/drawing/2014/main" id="{A85B3D2A-F026-ACDE-5C0B-B3B8FA43906C}"/>
              </a:ext>
            </a:extLst>
          </p:cNvPr>
          <p:cNvSpPr txBox="1"/>
          <p:nvPr/>
        </p:nvSpPr>
        <p:spPr>
          <a:xfrm>
            <a:off x="5450664" y="1081921"/>
            <a:ext cx="1501139" cy="510778"/>
          </a:xfrm>
          <a:prstGeom prst="round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b="1" dirty="0">
                <a:solidFill>
                  <a:schemeClr val="tx1"/>
                </a:solidFill>
                <a:latin typeface="Tsukushi B Round Gothic Regular" panose="02020400000000000000" pitchFamily="18" charset="-128"/>
                <a:ea typeface="Tsukushi B Round Gothic Regular" panose="02020400000000000000" pitchFamily="18" charset="-128"/>
              </a:rPr>
              <a:t>大阪大学</a:t>
            </a:r>
            <a:endParaRPr kumimoji="1" lang="ja-JP" altLang="en-US" sz="2400" b="1" dirty="0">
              <a:solidFill>
                <a:schemeClr val="tx1"/>
              </a:solidFill>
              <a:latin typeface="Tsukushi B Round Gothic Regular" panose="02020400000000000000" pitchFamily="18" charset="-128"/>
              <a:ea typeface="Tsukushi B Round Gothic Regular" panose="02020400000000000000" pitchFamily="18" charset="-128"/>
            </a:endParaRPr>
          </a:p>
        </p:txBody>
      </p:sp>
      <p:sp>
        <p:nvSpPr>
          <p:cNvPr id="11" name="テキスト ボックス 10">
            <a:extLst>
              <a:ext uri="{FF2B5EF4-FFF2-40B4-BE49-F238E27FC236}">
                <a16:creationId xmlns:a16="http://schemas.microsoft.com/office/drawing/2014/main" id="{1438E78C-AA9A-3E48-52DB-774A60C78911}"/>
              </a:ext>
            </a:extLst>
          </p:cNvPr>
          <p:cNvSpPr txBox="1"/>
          <p:nvPr/>
        </p:nvSpPr>
        <p:spPr>
          <a:xfrm>
            <a:off x="5294467" y="2633267"/>
            <a:ext cx="1832821" cy="306467"/>
          </a:xfrm>
          <a:prstGeom prst="roundRect">
            <a:avLst/>
          </a:prstGeom>
          <a:solidFill>
            <a:schemeClr val="bg1"/>
          </a:solidFill>
          <a:ln w="38100">
            <a:noFill/>
          </a:ln>
        </p:spPr>
        <p:txBody>
          <a:bodyPr wrap="square" rtlCol="0">
            <a:spAutoFit/>
          </a:bodyPr>
          <a:lstStyle/>
          <a:p>
            <a:r>
              <a:rPr lang="ja-JP" altLang="en-US" sz="1200" b="1">
                <a:latin typeface="Tsukushi B Round Gothic Regular" panose="02020400000000000000" pitchFamily="18" charset="-128"/>
                <a:ea typeface="Tsukushi B Round Gothic Regular" panose="02020400000000000000" pitchFamily="18" charset="-128"/>
              </a:rPr>
              <a:t>エスノグラフィ・ラボ</a:t>
            </a:r>
            <a:endParaRPr kumimoji="1" lang="ja-JP" altLang="en-US" b="1">
              <a:latin typeface="Tsukushi B Round Gothic Regular" panose="02020400000000000000" pitchFamily="18" charset="-128"/>
              <a:ea typeface="Tsukushi B Round Gothic Regular" panose="02020400000000000000" pitchFamily="18" charset="-128"/>
            </a:endParaRPr>
          </a:p>
        </p:txBody>
      </p:sp>
      <p:pic>
        <p:nvPicPr>
          <p:cNvPr id="21" name="グラフィックス 20" descr="画像 単色塗りつぶし">
            <a:extLst>
              <a:ext uri="{FF2B5EF4-FFF2-40B4-BE49-F238E27FC236}">
                <a16:creationId xmlns:a16="http://schemas.microsoft.com/office/drawing/2014/main" id="{BB833760-1F09-A9B1-55A3-E0B56B8D08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09731" y="2885420"/>
            <a:ext cx="575971" cy="575971"/>
          </a:xfrm>
          <a:prstGeom prst="rect">
            <a:avLst/>
          </a:prstGeom>
        </p:spPr>
      </p:pic>
      <p:pic>
        <p:nvPicPr>
          <p:cNvPr id="22" name="グラフィックス 21" descr="ビデオ カメラ 単色塗りつぶし">
            <a:extLst>
              <a:ext uri="{FF2B5EF4-FFF2-40B4-BE49-F238E27FC236}">
                <a16:creationId xmlns:a16="http://schemas.microsoft.com/office/drawing/2014/main" id="{A5E43A43-C8F1-7CE0-4B14-6C7B875152A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00201" y="2818748"/>
            <a:ext cx="700270" cy="700270"/>
          </a:xfrm>
          <a:prstGeom prst="rect">
            <a:avLst/>
          </a:prstGeom>
        </p:spPr>
      </p:pic>
      <p:sp>
        <p:nvSpPr>
          <p:cNvPr id="26" name="テキスト ボックス 25">
            <a:extLst>
              <a:ext uri="{FF2B5EF4-FFF2-40B4-BE49-F238E27FC236}">
                <a16:creationId xmlns:a16="http://schemas.microsoft.com/office/drawing/2014/main" id="{276AD243-30DF-FBC8-A0C7-F34400A07008}"/>
              </a:ext>
            </a:extLst>
          </p:cNvPr>
          <p:cNvSpPr txBox="1"/>
          <p:nvPr/>
        </p:nvSpPr>
        <p:spPr>
          <a:xfrm>
            <a:off x="5406622" y="4137130"/>
            <a:ext cx="1740218" cy="230253"/>
          </a:xfrm>
          <a:prstGeom prst="roundRect">
            <a:avLst/>
          </a:prstGeom>
          <a:ln w="38100">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ja-JP" altLang="en-US" sz="1200" b="1" dirty="0">
                <a:solidFill>
                  <a:schemeClr val="tx1"/>
                </a:solidFill>
                <a:latin typeface="Tsukushi B Round Gothic Regular" panose="02020400000000000000" pitchFamily="18" charset="-128"/>
                <a:ea typeface="Tsukushi B Round Gothic Regular" panose="02020400000000000000" pitchFamily="18" charset="-128"/>
              </a:rPr>
              <a:t>研究データストレージ</a:t>
            </a:r>
            <a:endParaRPr lang="en-US" altLang="ja-JP" sz="1200" b="1" dirty="0">
              <a:solidFill>
                <a:schemeClr val="tx1"/>
              </a:solidFill>
              <a:latin typeface="Tsukushi B Round Gothic Regular" panose="02020400000000000000" pitchFamily="18" charset="-128"/>
              <a:ea typeface="Tsukushi B Round Gothic Regular" panose="02020400000000000000" pitchFamily="18" charset="-128"/>
            </a:endParaRPr>
          </a:p>
        </p:txBody>
      </p:sp>
      <p:pic>
        <p:nvPicPr>
          <p:cNvPr id="35" name="グラフィックス 34" descr="インターネット 単色塗りつぶし">
            <a:extLst>
              <a:ext uri="{FF2B5EF4-FFF2-40B4-BE49-F238E27FC236}">
                <a16:creationId xmlns:a16="http://schemas.microsoft.com/office/drawing/2014/main" id="{01C68ACA-880C-63C5-2571-AD416264E3E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409167" y="1312755"/>
            <a:ext cx="2022903" cy="2022903"/>
          </a:xfrm>
          <a:prstGeom prst="rect">
            <a:avLst/>
          </a:prstGeom>
        </p:spPr>
      </p:pic>
      <p:pic>
        <p:nvPicPr>
          <p:cNvPr id="41" name="グラフィックス 40" descr="繰り返し 単色塗りつぶし">
            <a:extLst>
              <a:ext uri="{FF2B5EF4-FFF2-40B4-BE49-F238E27FC236}">
                <a16:creationId xmlns:a16="http://schemas.microsoft.com/office/drawing/2014/main" id="{88D9F83F-F1DB-D5A3-DCD0-DED50EC4DFF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39693" y="1839189"/>
            <a:ext cx="807539" cy="807539"/>
          </a:xfrm>
          <a:prstGeom prst="rect">
            <a:avLst/>
          </a:prstGeom>
        </p:spPr>
      </p:pic>
      <p:pic>
        <p:nvPicPr>
          <p:cNvPr id="4" name="グラフィックス 3" descr="繰り返し 単色塗りつぶし">
            <a:extLst>
              <a:ext uri="{FF2B5EF4-FFF2-40B4-BE49-F238E27FC236}">
                <a16:creationId xmlns:a16="http://schemas.microsoft.com/office/drawing/2014/main" id="{AC30246A-41E9-3B2C-CD13-94A69B1140F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104504" y="3103668"/>
            <a:ext cx="954867" cy="954867"/>
          </a:xfrm>
          <a:prstGeom prst="rect">
            <a:avLst/>
          </a:prstGeom>
        </p:spPr>
      </p:pic>
      <p:sp>
        <p:nvSpPr>
          <p:cNvPr id="7" name="テキスト ボックス 6">
            <a:extLst>
              <a:ext uri="{FF2B5EF4-FFF2-40B4-BE49-F238E27FC236}">
                <a16:creationId xmlns:a16="http://schemas.microsoft.com/office/drawing/2014/main" id="{86BE2333-B39C-52E5-A8C9-19BB25F9AF8D}"/>
              </a:ext>
            </a:extLst>
          </p:cNvPr>
          <p:cNvSpPr txBox="1"/>
          <p:nvPr/>
        </p:nvSpPr>
        <p:spPr>
          <a:xfrm>
            <a:off x="5602516" y="5542763"/>
            <a:ext cx="1469301" cy="255837"/>
          </a:xfrm>
          <a:prstGeom prst="roundRect">
            <a:avLst/>
          </a:prstGeom>
          <a:ln w="38100">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ja-JP" altLang="en-US" sz="1400" b="1" dirty="0">
                <a:solidFill>
                  <a:schemeClr val="tx1"/>
                </a:solidFill>
                <a:latin typeface="Tsukushi B Round Gothic Regular" panose="02020400000000000000" pitchFamily="18" charset="-128"/>
                <a:ea typeface="Tsukushi B Round Gothic Regular" panose="02020400000000000000" pitchFamily="18" charset="-128"/>
              </a:rPr>
              <a:t>機関リポジトリ</a:t>
            </a:r>
            <a:endParaRPr kumimoji="1" lang="ja-JP" altLang="en-US" sz="1400" b="1" dirty="0">
              <a:solidFill>
                <a:schemeClr val="tx1"/>
              </a:solidFill>
              <a:latin typeface="Tsukushi B Round Gothic Regular" panose="02020400000000000000" pitchFamily="18" charset="-128"/>
              <a:ea typeface="Tsukushi B Round Gothic Regular" panose="02020400000000000000" pitchFamily="18" charset="-128"/>
            </a:endParaRPr>
          </a:p>
        </p:txBody>
      </p:sp>
      <p:cxnSp>
        <p:nvCxnSpPr>
          <p:cNvPr id="45" name="直線矢印コネクタ 44">
            <a:extLst>
              <a:ext uri="{FF2B5EF4-FFF2-40B4-BE49-F238E27FC236}">
                <a16:creationId xmlns:a16="http://schemas.microsoft.com/office/drawing/2014/main" id="{B4D5595D-F71A-3610-3DF1-56CD4A3883EE}"/>
              </a:ext>
            </a:extLst>
          </p:cNvPr>
          <p:cNvCxnSpPr>
            <a:cxnSpLocks/>
          </p:cNvCxnSpPr>
          <p:nvPr/>
        </p:nvCxnSpPr>
        <p:spPr>
          <a:xfrm>
            <a:off x="4633645" y="3886164"/>
            <a:ext cx="737977" cy="1"/>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pic>
        <p:nvPicPr>
          <p:cNvPr id="5" name="図 4">
            <a:extLst>
              <a:ext uri="{FF2B5EF4-FFF2-40B4-BE49-F238E27FC236}">
                <a16:creationId xmlns:a16="http://schemas.microsoft.com/office/drawing/2014/main" id="{1AC28054-7F27-EA41-E45B-6C67ADA0B90B}"/>
              </a:ext>
            </a:extLst>
          </p:cNvPr>
          <p:cNvPicPr>
            <a:picLocks noChangeAspect="1"/>
          </p:cNvPicPr>
          <p:nvPr/>
        </p:nvPicPr>
        <p:blipFill>
          <a:blip r:embed="rId23"/>
          <a:stretch>
            <a:fillRect/>
          </a:stretch>
        </p:blipFill>
        <p:spPr>
          <a:xfrm>
            <a:off x="5574605" y="2998212"/>
            <a:ext cx="1102457" cy="1102457"/>
          </a:xfrm>
          <a:prstGeom prst="rect">
            <a:avLst/>
          </a:prstGeom>
          <a:solidFill>
            <a:schemeClr val="bg1"/>
          </a:solidFill>
        </p:spPr>
      </p:pic>
      <p:pic>
        <p:nvPicPr>
          <p:cNvPr id="8" name="Picture 2" descr="大阪大学学術情報庫OUKA">
            <a:extLst>
              <a:ext uri="{FF2B5EF4-FFF2-40B4-BE49-F238E27FC236}">
                <a16:creationId xmlns:a16="http://schemas.microsoft.com/office/drawing/2014/main" id="{E7C828D1-91E5-7A23-57E9-654A781F1836}"/>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r="79869" b="1648"/>
          <a:stretch/>
        </p:blipFill>
        <p:spPr bwMode="auto">
          <a:xfrm>
            <a:off x="5597469" y="4417816"/>
            <a:ext cx="1099617" cy="1104324"/>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D879A035-278E-A850-8554-88BE7F5CD007}"/>
              </a:ext>
            </a:extLst>
          </p:cNvPr>
          <p:cNvSpPr txBox="1"/>
          <p:nvPr/>
        </p:nvSpPr>
        <p:spPr>
          <a:xfrm>
            <a:off x="2240955" y="1272330"/>
            <a:ext cx="2319643" cy="408623"/>
          </a:xfrm>
          <a:prstGeom prst="roundRect">
            <a:avLst>
              <a:gd name="adj" fmla="val 50000"/>
            </a:avLst>
          </a:prstGeom>
          <a:ln w="38100">
            <a:solidFill>
              <a:srgbClr val="002060"/>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altLang="ja-JP" b="1" dirty="0">
                <a:solidFill>
                  <a:schemeClr val="tx1"/>
                </a:solidFill>
                <a:latin typeface="Tsukushi B Round Gothic Regular" panose="02020400000000000000" pitchFamily="18" charset="-128"/>
                <a:ea typeface="Tsukushi B Round Gothic Regular" panose="02020400000000000000" pitchFamily="18" charset="-128"/>
              </a:rPr>
              <a:t>Open Ethnography</a:t>
            </a:r>
          </a:p>
        </p:txBody>
      </p:sp>
      <p:sp>
        <p:nvSpPr>
          <p:cNvPr id="19" name="テキスト ボックス 18">
            <a:extLst>
              <a:ext uri="{FF2B5EF4-FFF2-40B4-BE49-F238E27FC236}">
                <a16:creationId xmlns:a16="http://schemas.microsoft.com/office/drawing/2014/main" id="{CC6F8CD2-5F71-B86E-8619-31DAF9B6F598}"/>
              </a:ext>
            </a:extLst>
          </p:cNvPr>
          <p:cNvSpPr txBox="1"/>
          <p:nvPr/>
        </p:nvSpPr>
        <p:spPr>
          <a:xfrm>
            <a:off x="1855062" y="3511895"/>
            <a:ext cx="2886950" cy="1569660"/>
          </a:xfrm>
          <a:prstGeom prst="rect">
            <a:avLst/>
          </a:prstGeom>
          <a:solidFill>
            <a:schemeClr val="bg1"/>
          </a:solidFill>
          <a:ln w="28575">
            <a:noFill/>
          </a:ln>
        </p:spPr>
        <p:txBody>
          <a:bodyPr wrap="square" rtlCol="0">
            <a:spAutoFit/>
          </a:bodyPr>
          <a:lstStyle/>
          <a:p>
            <a:pPr marL="285750" indent="-285750">
              <a:buFont typeface="Arial" panose="020B0604020202020204" pitchFamily="34" charset="0"/>
              <a:buChar char="•"/>
            </a:pPr>
            <a:r>
              <a:rPr lang="ja-JP" altLang="en-US" sz="1600">
                <a:latin typeface="UD Digi Kyokasho NK-R" panose="02020400000000000000" pitchFamily="18" charset="-128"/>
                <a:ea typeface="UD Digi Kyokasho NK-R" panose="02020400000000000000" pitchFamily="18" charset="-128"/>
              </a:rPr>
              <a:t>エスノグラフィの研究データ：</a:t>
            </a:r>
            <a:br>
              <a:rPr lang="en-US" altLang="ja-JP" sz="1600" dirty="0">
                <a:latin typeface="UD Digi Kyokasho NK-R" panose="02020400000000000000" pitchFamily="18" charset="-128"/>
                <a:ea typeface="UD Digi Kyokasho NK-R" panose="02020400000000000000" pitchFamily="18" charset="-128"/>
              </a:rPr>
            </a:br>
            <a:r>
              <a:rPr lang="ja-JP" altLang="en-US" sz="1600">
                <a:latin typeface="UD Digi Kyokasho NK-R" panose="02020400000000000000" pitchFamily="18" charset="-128"/>
                <a:ea typeface="UD Digi Kyokasho NK-R" panose="02020400000000000000" pitchFamily="18" charset="-128"/>
              </a:rPr>
              <a:t>フィールドノート（テキスト、写真や映像）</a:t>
            </a:r>
            <a:endParaRPr lang="en-US" altLang="ja-JP" sz="1600" dirty="0">
              <a:latin typeface="UD Digi Kyokasho NK-R" panose="02020400000000000000" pitchFamily="18" charset="-128"/>
              <a:ea typeface="UD Digi Kyokasho NK-R" panose="02020400000000000000" pitchFamily="18" charset="-128"/>
            </a:endParaRPr>
          </a:p>
          <a:p>
            <a:pPr marL="285750" indent="-285750">
              <a:buFont typeface="Arial" panose="020B0604020202020204" pitchFamily="34" charset="0"/>
              <a:buChar char="•"/>
            </a:pPr>
            <a:r>
              <a:rPr lang="ja-JP" altLang="en-US" sz="1600">
                <a:latin typeface="UD Digi Kyokasho NK-R" panose="02020400000000000000" pitchFamily="18" charset="-128"/>
                <a:ea typeface="UD Digi Kyokasho NK-R" panose="02020400000000000000" pitchFamily="18" charset="-128"/>
              </a:rPr>
              <a:t>分析⇒論文作成のサポート</a:t>
            </a:r>
          </a:p>
          <a:p>
            <a:pPr marL="285750" indent="-285750">
              <a:buFont typeface="Arial" panose="020B0604020202020204" pitchFamily="34" charset="0"/>
              <a:buChar char="•"/>
            </a:pPr>
            <a:r>
              <a:rPr lang="ja-JP" altLang="en-US" sz="1600">
                <a:latin typeface="UD Digi Kyokasho NK-R" panose="02020400000000000000" pitchFamily="18" charset="-128"/>
                <a:ea typeface="UD Digi Kyokasho NK-R" panose="02020400000000000000" pitchFamily="18" charset="-128"/>
              </a:rPr>
              <a:t>研究データ共有・公開促進</a:t>
            </a:r>
            <a:endParaRPr lang="en-US" altLang="ja-JP" sz="1600" dirty="0">
              <a:latin typeface="UD Digi Kyokasho NK-R" panose="02020400000000000000" pitchFamily="18" charset="-128"/>
              <a:ea typeface="UD Digi Kyokasho NK-R" panose="02020400000000000000" pitchFamily="18" charset="-128"/>
            </a:endParaRPr>
          </a:p>
          <a:p>
            <a:pPr marL="285750" indent="-285750">
              <a:buFont typeface="Arial" panose="020B0604020202020204" pitchFamily="34" charset="0"/>
              <a:buChar char="•"/>
            </a:pPr>
            <a:r>
              <a:rPr lang="ja-JP" altLang="en-US" sz="1600">
                <a:latin typeface="UD Digi Kyokasho NK-R" panose="02020400000000000000" pitchFamily="18" charset="-128"/>
                <a:ea typeface="UD Digi Kyokasho NK-R" panose="02020400000000000000" pitchFamily="18" charset="-128"/>
              </a:rPr>
              <a:t>応用分野融合の促進</a:t>
            </a:r>
            <a:endParaRPr lang="en-US" altLang="ja-JP" sz="1600" dirty="0">
              <a:latin typeface="UD Digi Kyokasho NK-R" panose="02020400000000000000" pitchFamily="18" charset="-128"/>
              <a:ea typeface="UD Digi Kyokasho NK-R" panose="02020400000000000000" pitchFamily="18" charset="-128"/>
            </a:endParaRPr>
          </a:p>
        </p:txBody>
      </p:sp>
      <p:sp>
        <p:nvSpPr>
          <p:cNvPr id="49" name="テキスト ボックス 48">
            <a:extLst>
              <a:ext uri="{FF2B5EF4-FFF2-40B4-BE49-F238E27FC236}">
                <a16:creationId xmlns:a16="http://schemas.microsoft.com/office/drawing/2014/main" id="{35D86AEB-0811-A1A1-2F0C-554265BD0749}"/>
              </a:ext>
            </a:extLst>
          </p:cNvPr>
          <p:cNvSpPr txBox="1"/>
          <p:nvPr/>
        </p:nvSpPr>
        <p:spPr>
          <a:xfrm>
            <a:off x="4824589" y="3505709"/>
            <a:ext cx="492443" cy="276999"/>
          </a:xfrm>
          <a:prstGeom prst="rect">
            <a:avLst/>
          </a:prstGeom>
          <a:solidFill>
            <a:schemeClr val="bg1"/>
          </a:solidFill>
        </p:spPr>
        <p:txBody>
          <a:bodyPr wrap="none" rtlCol="0">
            <a:spAutoFit/>
          </a:bodyPr>
          <a:lstStyle/>
          <a:p>
            <a:r>
              <a:rPr kumimoji="1" lang="ja-JP" altLang="en-US" sz="1200" b="1" dirty="0">
                <a:latin typeface="Tsukushi B Round Gothic Regular" panose="02020400000000000000" pitchFamily="18" charset="-128"/>
                <a:ea typeface="Tsukushi B Round Gothic Regular" panose="02020400000000000000" pitchFamily="18" charset="-128"/>
              </a:rPr>
              <a:t>保存</a:t>
            </a:r>
            <a:endParaRPr kumimoji="1" lang="ja-JP" altLang="en-US" b="1" dirty="0">
              <a:latin typeface="Tsukushi B Round Gothic Regular" panose="02020400000000000000" pitchFamily="18" charset="-128"/>
              <a:ea typeface="Tsukushi B Round Gothic Regular" panose="02020400000000000000" pitchFamily="18" charset="-128"/>
            </a:endParaRPr>
          </a:p>
        </p:txBody>
      </p:sp>
      <p:sp>
        <p:nvSpPr>
          <p:cNvPr id="50" name="テキスト ボックス 49">
            <a:extLst>
              <a:ext uri="{FF2B5EF4-FFF2-40B4-BE49-F238E27FC236}">
                <a16:creationId xmlns:a16="http://schemas.microsoft.com/office/drawing/2014/main" id="{49A2E212-E810-E941-DF46-D5E128300D43}"/>
              </a:ext>
            </a:extLst>
          </p:cNvPr>
          <p:cNvSpPr txBox="1"/>
          <p:nvPr/>
        </p:nvSpPr>
        <p:spPr>
          <a:xfrm>
            <a:off x="3529184" y="5312778"/>
            <a:ext cx="1877438" cy="276999"/>
          </a:xfrm>
          <a:prstGeom prst="rect">
            <a:avLst/>
          </a:prstGeom>
          <a:solidFill>
            <a:schemeClr val="bg1"/>
          </a:solidFill>
        </p:spPr>
        <p:txBody>
          <a:bodyPr wrap="none" rtlCol="0">
            <a:spAutoFit/>
          </a:bodyPr>
          <a:lstStyle/>
          <a:p>
            <a:pPr algn="ctr"/>
            <a:r>
              <a:rPr lang="ja-JP" altLang="en-US" sz="1200" b="1" dirty="0">
                <a:latin typeface="Tsukushi B Round Gothic Regular" panose="02020400000000000000" pitchFamily="18" charset="-128"/>
                <a:ea typeface="Tsukushi B Round Gothic Regular" panose="02020400000000000000" pitchFamily="18" charset="-128"/>
              </a:rPr>
              <a:t>広範囲な公開・アクセス</a:t>
            </a:r>
            <a:endParaRPr lang="en-US" altLang="ja-JP" sz="1200" b="1" dirty="0">
              <a:latin typeface="Tsukushi B Round Gothic Regular" panose="02020400000000000000" pitchFamily="18" charset="-128"/>
              <a:ea typeface="Tsukushi B Round Gothic Regular" panose="02020400000000000000" pitchFamily="18" charset="-128"/>
            </a:endParaRPr>
          </a:p>
        </p:txBody>
      </p:sp>
      <p:grpSp>
        <p:nvGrpSpPr>
          <p:cNvPr id="53" name="グループ化 52">
            <a:extLst>
              <a:ext uri="{FF2B5EF4-FFF2-40B4-BE49-F238E27FC236}">
                <a16:creationId xmlns:a16="http://schemas.microsoft.com/office/drawing/2014/main" id="{166AFC16-86BE-D43D-BB45-9634628EA141}"/>
              </a:ext>
            </a:extLst>
          </p:cNvPr>
          <p:cNvGrpSpPr/>
          <p:nvPr/>
        </p:nvGrpSpPr>
        <p:grpSpPr>
          <a:xfrm>
            <a:off x="355084" y="1678113"/>
            <a:ext cx="1493352" cy="1992873"/>
            <a:chOff x="8924944" y="4412571"/>
            <a:chExt cx="1493352" cy="1992873"/>
          </a:xfrm>
        </p:grpSpPr>
        <p:pic>
          <p:nvPicPr>
            <p:cNvPr id="55" name="グラフィックス 54" descr="グループでのブレーンストーミング 単色塗りつぶし">
              <a:extLst>
                <a:ext uri="{FF2B5EF4-FFF2-40B4-BE49-F238E27FC236}">
                  <a16:creationId xmlns:a16="http://schemas.microsoft.com/office/drawing/2014/main" id="{C9D4319B-30D6-E6BF-A2EB-28E50863945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222836" y="4412571"/>
              <a:ext cx="826901" cy="826901"/>
            </a:xfrm>
            <a:prstGeom prst="rect">
              <a:avLst/>
            </a:prstGeom>
          </p:spPr>
        </p:pic>
        <p:sp>
          <p:nvSpPr>
            <p:cNvPr id="56" name="テキスト ボックス 55">
              <a:extLst>
                <a:ext uri="{FF2B5EF4-FFF2-40B4-BE49-F238E27FC236}">
                  <a16:creationId xmlns:a16="http://schemas.microsoft.com/office/drawing/2014/main" id="{16C7DF4C-6F3A-3311-4C6C-EB0E79310F08}"/>
                </a:ext>
              </a:extLst>
            </p:cNvPr>
            <p:cNvSpPr txBox="1"/>
            <p:nvPr/>
          </p:nvSpPr>
          <p:spPr>
            <a:xfrm>
              <a:off x="8924944" y="5205115"/>
              <a:ext cx="1493352" cy="1200329"/>
            </a:xfrm>
            <a:prstGeom prst="rect">
              <a:avLst/>
            </a:prstGeom>
            <a:noFill/>
          </p:spPr>
          <p:txBody>
            <a:bodyPr wrap="square" rtlCol="0">
              <a:spAutoFit/>
            </a:bodyPr>
            <a:lstStyle/>
            <a:p>
              <a:pPr algn="ctr"/>
              <a:r>
                <a:rPr kumimoji="1" lang="ja-JP" altLang="en-US" sz="1200" b="1">
                  <a:latin typeface="Tsukushi B Round Gothic Regular" panose="02020400000000000000" pitchFamily="18" charset="-128"/>
                  <a:ea typeface="Tsukushi B Round Gothic Regular" panose="02020400000000000000" pitchFamily="18" charset="-128"/>
                </a:rPr>
                <a:t>デザイン、建築、教育、都市計画、</a:t>
              </a:r>
              <a:r>
                <a:rPr kumimoji="1" lang="en-US" altLang="ja-JP" sz="1200" b="1" dirty="0">
                  <a:latin typeface="Tsukushi B Round Gothic Regular" panose="02020400000000000000" pitchFamily="18" charset="-128"/>
                  <a:ea typeface="Tsukushi B Round Gothic Regular" panose="02020400000000000000" pitchFamily="18" charset="-128"/>
                </a:rPr>
                <a:t>etc.</a:t>
              </a:r>
            </a:p>
            <a:p>
              <a:pPr algn="ctr"/>
              <a:endParaRPr lang="en-US" altLang="ja-JP" sz="1200" b="1" dirty="0">
                <a:latin typeface="Tsukushi B Round Gothic Regular" panose="02020400000000000000" pitchFamily="18" charset="-128"/>
                <a:ea typeface="Tsukushi B Round Gothic Regular" panose="02020400000000000000" pitchFamily="18" charset="-128"/>
              </a:endParaRPr>
            </a:p>
            <a:p>
              <a:pPr algn="ctr"/>
              <a:r>
                <a:rPr kumimoji="1" lang="ja-JP" altLang="en-US" sz="1200" b="1">
                  <a:latin typeface="Tsukushi B Round Gothic Regular" panose="02020400000000000000" pitchFamily="18" charset="-128"/>
                  <a:ea typeface="Tsukushi B Round Gothic Regular" panose="02020400000000000000" pitchFamily="18" charset="-128"/>
                </a:rPr>
                <a:t>一般参加者、</a:t>
              </a:r>
              <a:endParaRPr kumimoji="1" lang="en-US" altLang="ja-JP" sz="1200" b="1" dirty="0">
                <a:latin typeface="Tsukushi B Round Gothic Regular" panose="02020400000000000000" pitchFamily="18" charset="-128"/>
                <a:ea typeface="Tsukushi B Round Gothic Regular" panose="02020400000000000000" pitchFamily="18" charset="-128"/>
              </a:endParaRPr>
            </a:p>
            <a:p>
              <a:pPr algn="ctr"/>
              <a:r>
                <a:rPr kumimoji="1" lang="ja-JP" altLang="en-US" sz="1200" b="1">
                  <a:latin typeface="Tsukushi B Round Gothic Regular" panose="02020400000000000000" pitchFamily="18" charset="-128"/>
                  <a:ea typeface="Tsukushi B Round Gothic Regular" panose="02020400000000000000" pitchFamily="18" charset="-128"/>
                </a:rPr>
                <a:t>ステークホルダー</a:t>
              </a:r>
              <a:endParaRPr kumimoji="1" lang="en-US" altLang="ja-JP" sz="1200" b="1" dirty="0">
                <a:latin typeface="Tsukushi B Round Gothic Regular" panose="02020400000000000000" pitchFamily="18" charset="-128"/>
                <a:ea typeface="Tsukushi B Round Gothic Regular" panose="02020400000000000000" pitchFamily="18" charset="-128"/>
              </a:endParaRPr>
            </a:p>
          </p:txBody>
        </p:sp>
      </p:grpSp>
      <p:sp>
        <p:nvSpPr>
          <p:cNvPr id="60" name="テキスト ボックス 59">
            <a:extLst>
              <a:ext uri="{FF2B5EF4-FFF2-40B4-BE49-F238E27FC236}">
                <a16:creationId xmlns:a16="http://schemas.microsoft.com/office/drawing/2014/main" id="{1DAEF2BD-3337-44AC-04A6-E0FAC38B73A2}"/>
              </a:ext>
            </a:extLst>
          </p:cNvPr>
          <p:cNvSpPr txBox="1"/>
          <p:nvPr/>
        </p:nvSpPr>
        <p:spPr>
          <a:xfrm>
            <a:off x="87624" y="3806782"/>
            <a:ext cx="1726595" cy="374571"/>
          </a:xfrm>
          <a:prstGeom prst="roundRect">
            <a:avLst/>
          </a:prstGeom>
          <a:ln w="19050">
            <a:solidFill>
              <a:schemeClr val="accent3">
                <a:lumMod val="60000"/>
                <a:lumOff val="40000"/>
              </a:schemeClr>
            </a:solidFill>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sz="1600" b="1">
                <a:solidFill>
                  <a:schemeClr val="tx1"/>
                </a:solidFill>
                <a:latin typeface="Tsukushi B Round Gothic Regular" panose="02020400000000000000" pitchFamily="18" charset="-128"/>
                <a:ea typeface="Tsukushi B Round Gothic Regular" panose="02020400000000000000" pitchFamily="18" charset="-128"/>
              </a:rPr>
              <a:t>学外・応用分野</a:t>
            </a:r>
            <a:endParaRPr lang="en-US" altLang="ja-JP" sz="1600" b="1" dirty="0">
              <a:solidFill>
                <a:schemeClr val="tx1"/>
              </a:solidFill>
              <a:latin typeface="Tsukushi B Round Gothic Regular" panose="02020400000000000000" pitchFamily="18" charset="-128"/>
              <a:ea typeface="Tsukushi B Round Gothic Regular" panose="02020400000000000000" pitchFamily="18" charset="-128"/>
            </a:endParaRPr>
          </a:p>
        </p:txBody>
      </p:sp>
      <p:sp>
        <p:nvSpPr>
          <p:cNvPr id="78" name="テキスト ボックス 77">
            <a:extLst>
              <a:ext uri="{FF2B5EF4-FFF2-40B4-BE49-F238E27FC236}">
                <a16:creationId xmlns:a16="http://schemas.microsoft.com/office/drawing/2014/main" id="{79D72CCA-D37A-1FF0-58FF-45ED2F7A1514}"/>
              </a:ext>
            </a:extLst>
          </p:cNvPr>
          <p:cNvSpPr txBox="1"/>
          <p:nvPr/>
        </p:nvSpPr>
        <p:spPr>
          <a:xfrm>
            <a:off x="934980" y="6103657"/>
            <a:ext cx="5334660" cy="715089"/>
          </a:xfrm>
          <a:prstGeom prst="roundRect">
            <a:avLst/>
          </a:prstGeom>
          <a:ln w="38100">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ja-JP" altLang="en-US" b="1" u="sng" dirty="0">
                <a:solidFill>
                  <a:schemeClr val="tx1"/>
                </a:solidFill>
                <a:latin typeface="UD Digi Kyokasho NK-R" panose="02020400000000000000" pitchFamily="18" charset="-128"/>
                <a:ea typeface="UD Digi Kyokasho NK-R" panose="02020400000000000000" pitchFamily="18" charset="-128"/>
              </a:rPr>
              <a:t>人文</a:t>
            </a:r>
            <a:r>
              <a:rPr lang="ja-JP" altLang="en-US" b="1" u="sng">
                <a:solidFill>
                  <a:schemeClr val="tx1"/>
                </a:solidFill>
                <a:latin typeface="UD Digi Kyokasho NK-R" panose="02020400000000000000" pitchFamily="18" charset="-128"/>
                <a:ea typeface="UD Digi Kyokasho NK-R" panose="02020400000000000000" pitchFamily="18" charset="-128"/>
              </a:rPr>
              <a:t>社会系質的研究・</a:t>
            </a:r>
            <a:r>
              <a:rPr lang="ja-JP" altLang="en-US" b="1" u="sng" dirty="0">
                <a:solidFill>
                  <a:schemeClr val="tx1"/>
                </a:solidFill>
                <a:latin typeface="UD Digi Kyokasho NK-R" panose="02020400000000000000" pitchFamily="18" charset="-128"/>
                <a:ea typeface="UD Digi Kyokasho NK-R" panose="02020400000000000000" pitchFamily="18" charset="-128"/>
              </a:rPr>
              <a:t>フィールド調査</a:t>
            </a:r>
            <a:r>
              <a:rPr lang="ja-JP" altLang="en-US" b="1" u="sng">
                <a:solidFill>
                  <a:schemeClr val="tx1"/>
                </a:solidFill>
                <a:latin typeface="UD Digi Kyokasho NK-R" panose="02020400000000000000" pitchFamily="18" charset="-128"/>
                <a:ea typeface="UD Digi Kyokasho NK-R" panose="02020400000000000000" pitchFamily="18" charset="-128"/>
              </a:rPr>
              <a:t>系に適した</a:t>
            </a:r>
            <a:endParaRPr lang="en-US" altLang="ja-JP" b="1" u="sng" dirty="0">
              <a:solidFill>
                <a:schemeClr val="tx1"/>
              </a:solidFill>
              <a:latin typeface="UD Digi Kyokasho NK-R" panose="02020400000000000000" pitchFamily="18" charset="-128"/>
              <a:ea typeface="UD Digi Kyokasho NK-R" panose="02020400000000000000" pitchFamily="18" charset="-128"/>
            </a:endParaRPr>
          </a:p>
          <a:p>
            <a:pPr algn="ctr"/>
            <a:r>
              <a:rPr lang="ja-JP" altLang="en-US" b="1" dirty="0">
                <a:solidFill>
                  <a:schemeClr val="tx1"/>
                </a:solidFill>
                <a:latin typeface="UD Digi Kyokasho NK-R" panose="02020400000000000000" pitchFamily="18" charset="-128"/>
                <a:ea typeface="UD Digi Kyokasho NK-R" panose="02020400000000000000" pitchFamily="18" charset="-128"/>
              </a:rPr>
              <a:t>エコシステムの追求</a:t>
            </a:r>
            <a:endParaRPr kumimoji="1" lang="ja-JP" altLang="en-US" b="1" dirty="0">
              <a:solidFill>
                <a:schemeClr val="tx1"/>
              </a:solidFill>
              <a:latin typeface="UD Digi Kyokasho NK-R" panose="02020400000000000000" pitchFamily="18" charset="-128"/>
              <a:ea typeface="UD Digi Kyokasho NK-R" panose="02020400000000000000" pitchFamily="18" charset="-128"/>
            </a:endParaRPr>
          </a:p>
        </p:txBody>
      </p:sp>
      <p:sp>
        <p:nvSpPr>
          <p:cNvPr id="79" name="下矢印 51">
            <a:extLst>
              <a:ext uri="{FF2B5EF4-FFF2-40B4-BE49-F238E27FC236}">
                <a16:creationId xmlns:a16="http://schemas.microsoft.com/office/drawing/2014/main" id="{2D3C0B26-2F61-59B0-CBCF-F64BCE6305DB}"/>
              </a:ext>
            </a:extLst>
          </p:cNvPr>
          <p:cNvSpPr/>
          <p:nvPr/>
        </p:nvSpPr>
        <p:spPr>
          <a:xfrm>
            <a:off x="3235335" y="5703631"/>
            <a:ext cx="489532" cy="398494"/>
          </a:xfrm>
          <a:prstGeom prst="down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0" name="グラフィックス 19" descr="ドキュメント 単色塗りつぶし">
            <a:extLst>
              <a:ext uri="{FF2B5EF4-FFF2-40B4-BE49-F238E27FC236}">
                <a16:creationId xmlns:a16="http://schemas.microsoft.com/office/drawing/2014/main" id="{DE4C547F-E5E7-A39D-B41C-F56A90DE561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409167" y="2865933"/>
            <a:ext cx="576011" cy="602344"/>
          </a:xfrm>
          <a:prstGeom prst="rect">
            <a:avLst/>
          </a:prstGeom>
        </p:spPr>
      </p:pic>
      <p:pic>
        <p:nvPicPr>
          <p:cNvPr id="29" name="図 28" descr="ロゴ, 会社名&#10;&#10;自動的に生成された説明">
            <a:extLst>
              <a:ext uri="{FF2B5EF4-FFF2-40B4-BE49-F238E27FC236}">
                <a16:creationId xmlns:a16="http://schemas.microsoft.com/office/drawing/2014/main" id="{0FA93B5D-3129-A9DC-ED5C-980F383F5B32}"/>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646560" y="1617006"/>
            <a:ext cx="1030502" cy="1022420"/>
          </a:xfrm>
          <a:prstGeom prst="rect">
            <a:avLst/>
          </a:prstGeom>
        </p:spPr>
      </p:pic>
      <p:pic>
        <p:nvPicPr>
          <p:cNvPr id="42" name="グラフィックス 41" descr="繰り返し 単色塗りつぶし">
            <a:extLst>
              <a:ext uri="{FF2B5EF4-FFF2-40B4-BE49-F238E27FC236}">
                <a16:creationId xmlns:a16="http://schemas.microsoft.com/office/drawing/2014/main" id="{F8EBF1EA-2A69-A578-8896-20D4A2883042}"/>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421904" y="1729661"/>
            <a:ext cx="807539" cy="807539"/>
          </a:xfrm>
          <a:prstGeom prst="rect">
            <a:avLst/>
          </a:prstGeom>
        </p:spPr>
      </p:pic>
      <p:cxnSp>
        <p:nvCxnSpPr>
          <p:cNvPr id="73" name="直線矢印コネクタ 72">
            <a:extLst>
              <a:ext uri="{FF2B5EF4-FFF2-40B4-BE49-F238E27FC236}">
                <a16:creationId xmlns:a16="http://schemas.microsoft.com/office/drawing/2014/main" id="{EAAD36F3-763F-B34E-DC17-5729EAC977BD}"/>
              </a:ext>
            </a:extLst>
          </p:cNvPr>
          <p:cNvCxnSpPr>
            <a:cxnSpLocks/>
          </p:cNvCxnSpPr>
          <p:nvPr/>
        </p:nvCxnSpPr>
        <p:spPr>
          <a:xfrm flipH="1">
            <a:off x="4561726" y="2922651"/>
            <a:ext cx="366973" cy="244454"/>
          </a:xfrm>
          <a:prstGeom prst="straightConnector1">
            <a:avLst/>
          </a:prstGeom>
          <a:ln w="3810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75" name="テキスト ボックス 74">
            <a:extLst>
              <a:ext uri="{FF2B5EF4-FFF2-40B4-BE49-F238E27FC236}">
                <a16:creationId xmlns:a16="http://schemas.microsoft.com/office/drawing/2014/main" id="{E8ED398B-1377-8C6B-6456-629803F605F4}"/>
              </a:ext>
            </a:extLst>
          </p:cNvPr>
          <p:cNvSpPr txBox="1"/>
          <p:nvPr/>
        </p:nvSpPr>
        <p:spPr>
          <a:xfrm>
            <a:off x="4810516" y="3047159"/>
            <a:ext cx="498855" cy="276999"/>
          </a:xfrm>
          <a:prstGeom prst="rect">
            <a:avLst/>
          </a:prstGeom>
          <a:solidFill>
            <a:schemeClr val="bg1"/>
          </a:solidFill>
        </p:spPr>
        <p:txBody>
          <a:bodyPr wrap="none" rtlCol="0">
            <a:spAutoFit/>
          </a:bodyPr>
          <a:lstStyle/>
          <a:p>
            <a:r>
              <a:rPr lang="ja-JP" altLang="en-US" sz="1200" b="1">
                <a:latin typeface="Tsukushi B Round Gothic Regular" panose="02020400000000000000" pitchFamily="18" charset="-128"/>
                <a:ea typeface="Tsukushi B Round Gothic Regular" panose="02020400000000000000" pitchFamily="18" charset="-128"/>
              </a:rPr>
              <a:t>生成</a:t>
            </a:r>
            <a:endParaRPr kumimoji="1" lang="ja-JP" altLang="en-US" b="1" dirty="0">
              <a:latin typeface="Tsukushi B Round Gothic Regular" panose="02020400000000000000" pitchFamily="18" charset="-128"/>
              <a:ea typeface="Tsukushi B Round Gothic Regular" panose="02020400000000000000" pitchFamily="18" charset="-128"/>
            </a:endParaRPr>
          </a:p>
        </p:txBody>
      </p:sp>
      <p:sp>
        <p:nvSpPr>
          <p:cNvPr id="80" name="テキスト ボックス 79">
            <a:extLst>
              <a:ext uri="{FF2B5EF4-FFF2-40B4-BE49-F238E27FC236}">
                <a16:creationId xmlns:a16="http://schemas.microsoft.com/office/drawing/2014/main" id="{320A86C2-E0D9-FCB8-0AD9-8DC7CA1DE709}"/>
              </a:ext>
            </a:extLst>
          </p:cNvPr>
          <p:cNvSpPr txBox="1"/>
          <p:nvPr/>
        </p:nvSpPr>
        <p:spPr>
          <a:xfrm>
            <a:off x="182701" y="4671901"/>
            <a:ext cx="1598515" cy="276999"/>
          </a:xfrm>
          <a:prstGeom prst="rect">
            <a:avLst/>
          </a:prstGeom>
          <a:solidFill>
            <a:schemeClr val="bg1"/>
          </a:solidFill>
        </p:spPr>
        <p:txBody>
          <a:bodyPr wrap="none" rtlCol="0">
            <a:spAutoFit/>
          </a:bodyPr>
          <a:lstStyle/>
          <a:p>
            <a:r>
              <a:rPr kumimoji="1" lang="ja-JP" altLang="en-US" sz="1200" b="1">
                <a:latin typeface="Tsukushi B Round Gothic Regular" panose="02020400000000000000" pitchFamily="18" charset="-128"/>
                <a:ea typeface="Tsukushi B Round Gothic Regular" panose="02020400000000000000" pitchFamily="18" charset="-128"/>
              </a:rPr>
              <a:t>限定的な共有／公開</a:t>
            </a:r>
            <a:endParaRPr kumimoji="1" lang="ja-JP" altLang="en-US" b="1" dirty="0">
              <a:latin typeface="Tsukushi B Round Gothic Regular" panose="02020400000000000000" pitchFamily="18" charset="-128"/>
              <a:ea typeface="Tsukushi B Round Gothic Regular" panose="02020400000000000000" pitchFamily="18" charset="-128"/>
            </a:endParaRPr>
          </a:p>
        </p:txBody>
      </p:sp>
      <p:cxnSp>
        <p:nvCxnSpPr>
          <p:cNvPr id="81" name="カギ線コネクタ 80">
            <a:extLst>
              <a:ext uri="{FF2B5EF4-FFF2-40B4-BE49-F238E27FC236}">
                <a16:creationId xmlns:a16="http://schemas.microsoft.com/office/drawing/2014/main" id="{D24F1557-D4C8-EAF2-A8F8-5BC1C0960871}"/>
              </a:ext>
            </a:extLst>
          </p:cNvPr>
          <p:cNvCxnSpPr>
            <a:cxnSpLocks/>
          </p:cNvCxnSpPr>
          <p:nvPr/>
        </p:nvCxnSpPr>
        <p:spPr>
          <a:xfrm rot="10800000">
            <a:off x="947839" y="4213937"/>
            <a:ext cx="692259" cy="371667"/>
          </a:xfrm>
          <a:prstGeom prst="bentConnector3">
            <a:avLst>
              <a:gd name="adj1" fmla="val 100461"/>
            </a:avLst>
          </a:prstGeom>
          <a:ln w="38100">
            <a:solidFill>
              <a:schemeClr val="accent3">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 name="コンテンツ プレースホルダー 4">
            <a:extLst>
              <a:ext uri="{FF2B5EF4-FFF2-40B4-BE49-F238E27FC236}">
                <a16:creationId xmlns:a16="http://schemas.microsoft.com/office/drawing/2014/main" id="{3D5285FB-A3EB-36FF-301C-A2B669A3DFDF}"/>
              </a:ext>
            </a:extLst>
          </p:cNvPr>
          <p:cNvSpPr txBox="1">
            <a:spLocks/>
          </p:cNvSpPr>
          <p:nvPr/>
        </p:nvSpPr>
        <p:spPr>
          <a:xfrm>
            <a:off x="347466" y="51401"/>
            <a:ext cx="11556734" cy="1005304"/>
          </a:xfrm>
          <a:prstGeom prst="roundRect">
            <a:avLst/>
          </a:prstGeom>
          <a:noFill/>
          <a:ln w="19050">
            <a:noFill/>
          </a:ln>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UD Digi Kyokasho NK-R" panose="02020400000000000000" pitchFamily="18" charset="-128"/>
                <a:ea typeface="UD Digi Kyokasho NK-R" panose="02020400000000000000" pitchFamily="18"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UD Digi Kyokasho NK-R" panose="02020400000000000000" pitchFamily="18" charset="-128"/>
                <a:ea typeface="UD Digi Kyokasho NK-R" panose="02020400000000000000" pitchFamily="18"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UD Digi Kyokasho NK-R" panose="02020400000000000000" pitchFamily="18" charset="-128"/>
                <a:ea typeface="UD Digi Kyokasho NK-R" panose="02020400000000000000" pitchFamily="18"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b="1"/>
              <a:t>オープン・エスノグラフィ：</a:t>
            </a:r>
            <a:br>
              <a:rPr lang="en-US" altLang="ja-JP" sz="2400" b="1" dirty="0"/>
            </a:br>
            <a:r>
              <a:rPr lang="en-US" altLang="ja-JP" sz="1800" dirty="0" err="1"/>
              <a:t>GakuNin</a:t>
            </a:r>
            <a:r>
              <a:rPr lang="en-US" altLang="ja-JP" sz="1800" dirty="0"/>
              <a:t> RDM</a:t>
            </a:r>
            <a:r>
              <a:rPr lang="ja-JP" altLang="en-US" sz="1800"/>
              <a:t>と連携したデータ管理ソフトウェアによる質的研究のコラボレーションとオープンデータ化の研究</a:t>
            </a:r>
            <a:br>
              <a:rPr lang="en-US" altLang="ja-JP" sz="1200" dirty="0"/>
            </a:br>
            <a:endParaRPr lang="en-US" altLang="ja-JP" sz="1600" dirty="0"/>
          </a:p>
        </p:txBody>
      </p:sp>
      <p:pic>
        <p:nvPicPr>
          <p:cNvPr id="10" name="図 9" descr="テキスト&#10;&#10;AI 生成コンテンツは誤りを含む可能性があります。">
            <a:extLst>
              <a:ext uri="{FF2B5EF4-FFF2-40B4-BE49-F238E27FC236}">
                <a16:creationId xmlns:a16="http://schemas.microsoft.com/office/drawing/2014/main" id="{4265271C-D9D1-CDD8-6E16-E24163CAB265}"/>
              </a:ext>
            </a:extLst>
          </p:cNvPr>
          <p:cNvPicPr>
            <a:picLocks noChangeAspect="1"/>
          </p:cNvPicPr>
          <p:nvPr/>
        </p:nvPicPr>
        <p:blipFill>
          <a:blip r:embed="rId32"/>
          <a:stretch>
            <a:fillRect/>
          </a:stretch>
        </p:blipFill>
        <p:spPr>
          <a:xfrm>
            <a:off x="8290610" y="1870972"/>
            <a:ext cx="3810382" cy="1633583"/>
          </a:xfrm>
          <a:prstGeom prst="roundRect">
            <a:avLst/>
          </a:prstGeom>
          <a:ln w="38100">
            <a:solidFill>
              <a:schemeClr val="accent4">
                <a:lumMod val="60000"/>
                <a:lumOff val="40000"/>
              </a:schemeClr>
            </a:solidFill>
          </a:ln>
        </p:spPr>
      </p:pic>
    </p:spTree>
    <p:extLst>
      <p:ext uri="{BB962C8B-B14F-4D97-AF65-F5344CB8AC3E}">
        <p14:creationId xmlns:p14="http://schemas.microsoft.com/office/powerpoint/2010/main" val="307796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1AAA9E6-482A-0CE8-B3A3-F9E96A78137B}"/>
              </a:ext>
            </a:extLst>
          </p:cNvPr>
          <p:cNvSpPr>
            <a:spLocks noGrp="1"/>
          </p:cNvSpPr>
          <p:nvPr>
            <p:ph type="title"/>
          </p:nvPr>
        </p:nvSpPr>
        <p:spPr>
          <a:xfrm>
            <a:off x="1647132" y="365125"/>
            <a:ext cx="10209782" cy="1325563"/>
          </a:xfrm>
        </p:spPr>
        <p:txBody>
          <a:bodyPr>
            <a:normAutofit/>
          </a:bodyPr>
          <a:lstStyle/>
          <a:p>
            <a:r>
              <a:rPr lang="ja-JP" altLang="en-US"/>
              <a:t>プロセスドキュメンテーションの実験</a:t>
            </a:r>
          </a:p>
        </p:txBody>
      </p:sp>
      <p:cxnSp>
        <p:nvCxnSpPr>
          <p:cNvPr id="3" name="直線矢印コネクタ 2">
            <a:extLst>
              <a:ext uri="{FF2B5EF4-FFF2-40B4-BE49-F238E27FC236}">
                <a16:creationId xmlns:a16="http://schemas.microsoft.com/office/drawing/2014/main" id="{DF32340B-AFEE-BE04-F716-177A0147D2AC}"/>
              </a:ext>
            </a:extLst>
          </p:cNvPr>
          <p:cNvCxnSpPr>
            <a:cxnSpLocks/>
          </p:cNvCxnSpPr>
          <p:nvPr/>
        </p:nvCxnSpPr>
        <p:spPr>
          <a:xfrm>
            <a:off x="1356461" y="1582153"/>
            <a:ext cx="0" cy="3092792"/>
          </a:xfrm>
          <a:prstGeom prst="straightConnector1">
            <a:avLst/>
          </a:prstGeom>
          <a:ln w="76200">
            <a:solidFill>
              <a:srgbClr val="077B78"/>
            </a:solidFill>
            <a:tailEnd type="triangle"/>
          </a:ln>
        </p:spPr>
        <p:style>
          <a:lnRef idx="2">
            <a:schemeClr val="accent1"/>
          </a:lnRef>
          <a:fillRef idx="0">
            <a:schemeClr val="accent1"/>
          </a:fillRef>
          <a:effectRef idx="1">
            <a:schemeClr val="accent1"/>
          </a:effectRef>
          <a:fontRef idx="minor">
            <a:schemeClr val="tx1"/>
          </a:fontRef>
        </p:style>
      </p:cxnSp>
      <p:sp>
        <p:nvSpPr>
          <p:cNvPr id="10" name="円/楕円 9">
            <a:extLst>
              <a:ext uri="{FF2B5EF4-FFF2-40B4-BE49-F238E27FC236}">
                <a16:creationId xmlns:a16="http://schemas.microsoft.com/office/drawing/2014/main" id="{55BC18C6-1C2F-B61F-1824-E6FEAC80EEEB}"/>
              </a:ext>
            </a:extLst>
          </p:cNvPr>
          <p:cNvSpPr/>
          <p:nvPr/>
        </p:nvSpPr>
        <p:spPr>
          <a:xfrm>
            <a:off x="1065791" y="1796662"/>
            <a:ext cx="581340" cy="593452"/>
          </a:xfrm>
          <a:prstGeom prst="ellipse">
            <a:avLst/>
          </a:prstGeom>
          <a:solidFill>
            <a:srgbClr val="077B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DE6CCB2-B038-52BF-FF10-9A9970260271}"/>
              </a:ext>
            </a:extLst>
          </p:cNvPr>
          <p:cNvSpPr txBox="1"/>
          <p:nvPr/>
        </p:nvSpPr>
        <p:spPr>
          <a:xfrm>
            <a:off x="57621" y="1908722"/>
            <a:ext cx="1107996" cy="369332"/>
          </a:xfrm>
          <a:prstGeom prst="rect">
            <a:avLst/>
          </a:prstGeom>
          <a:noFill/>
        </p:spPr>
        <p:txBody>
          <a:bodyPr wrap="none" rtlCol="0">
            <a:spAutoFit/>
          </a:bodyPr>
          <a:lstStyle/>
          <a:p>
            <a:r>
              <a:rPr lang="ja-JP" altLang="en-US" b="1">
                <a:solidFill>
                  <a:srgbClr val="077B78"/>
                </a:solidFill>
                <a:latin typeface="Tsukushi B Round Gothic Bold" panose="02020400000000000000" pitchFamily="18" charset="-128"/>
                <a:ea typeface="Tsukushi B Round Gothic Bold" panose="02020400000000000000" pitchFamily="18" charset="-128"/>
              </a:rPr>
              <a:t>２０２２</a:t>
            </a:r>
            <a:endParaRPr kumimoji="1" lang="ja-JP" altLang="en-US" b="1">
              <a:solidFill>
                <a:srgbClr val="077B78"/>
              </a:solidFill>
              <a:latin typeface="Tsukushi B Round Gothic Bold" panose="02020400000000000000" pitchFamily="18" charset="-128"/>
              <a:ea typeface="Tsukushi B Round Gothic Bold" panose="02020400000000000000" pitchFamily="18" charset="-128"/>
            </a:endParaRPr>
          </a:p>
        </p:txBody>
      </p:sp>
      <p:sp>
        <p:nvSpPr>
          <p:cNvPr id="12" name="円/楕円 11">
            <a:extLst>
              <a:ext uri="{FF2B5EF4-FFF2-40B4-BE49-F238E27FC236}">
                <a16:creationId xmlns:a16="http://schemas.microsoft.com/office/drawing/2014/main" id="{83EF6D50-3851-A0B1-F448-AA1DD991FD52}"/>
              </a:ext>
            </a:extLst>
          </p:cNvPr>
          <p:cNvSpPr/>
          <p:nvPr/>
        </p:nvSpPr>
        <p:spPr>
          <a:xfrm>
            <a:off x="1065791" y="3429000"/>
            <a:ext cx="581340" cy="593452"/>
          </a:xfrm>
          <a:prstGeom prst="ellipse">
            <a:avLst/>
          </a:prstGeom>
          <a:solidFill>
            <a:srgbClr val="077B78"/>
          </a:solidFill>
          <a:ln>
            <a:solidFill>
              <a:srgbClr val="077B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10201F86-5DD5-F96F-3B5D-CF8212CBDEB6}"/>
              </a:ext>
            </a:extLst>
          </p:cNvPr>
          <p:cNvSpPr txBox="1"/>
          <p:nvPr/>
        </p:nvSpPr>
        <p:spPr>
          <a:xfrm>
            <a:off x="57621" y="3541060"/>
            <a:ext cx="1107996" cy="369332"/>
          </a:xfrm>
          <a:prstGeom prst="rect">
            <a:avLst/>
          </a:prstGeom>
          <a:noFill/>
        </p:spPr>
        <p:txBody>
          <a:bodyPr wrap="none" rtlCol="0">
            <a:spAutoFit/>
          </a:bodyPr>
          <a:lstStyle/>
          <a:p>
            <a:r>
              <a:rPr lang="ja-JP" altLang="en-US" b="1">
                <a:solidFill>
                  <a:srgbClr val="077B78"/>
                </a:solidFill>
                <a:latin typeface="Tsukushi B Round Gothic Bold" panose="02020400000000000000" pitchFamily="18" charset="-128"/>
                <a:ea typeface="Tsukushi B Round Gothic Bold" panose="02020400000000000000" pitchFamily="18" charset="-128"/>
              </a:rPr>
              <a:t>２０２３</a:t>
            </a:r>
            <a:endParaRPr kumimoji="1" lang="ja-JP" altLang="en-US" b="1">
              <a:solidFill>
                <a:srgbClr val="077B78"/>
              </a:solidFill>
              <a:latin typeface="Tsukushi B Round Gothic Bold" panose="02020400000000000000" pitchFamily="18" charset="-128"/>
              <a:ea typeface="Tsukushi B Round Gothic Bold" panose="02020400000000000000" pitchFamily="18" charset="-128"/>
            </a:endParaRPr>
          </a:p>
        </p:txBody>
      </p:sp>
      <p:sp>
        <p:nvSpPr>
          <p:cNvPr id="24" name="AutoShape 4" descr="写真の説明はありません。">
            <a:extLst>
              <a:ext uri="{FF2B5EF4-FFF2-40B4-BE49-F238E27FC236}">
                <a16:creationId xmlns:a16="http://schemas.microsoft.com/office/drawing/2014/main" id="{1E58E409-E0C4-C6A2-F6F2-BB83605978F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7" name="図 26" descr="ロゴ, 会社名&#10;&#10;自動的に生成された説明">
            <a:extLst>
              <a:ext uri="{FF2B5EF4-FFF2-40B4-BE49-F238E27FC236}">
                <a16:creationId xmlns:a16="http://schemas.microsoft.com/office/drawing/2014/main" id="{F6A29B2F-6CB9-F3D7-006D-16097E10C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647131" cy="1634213"/>
          </a:xfrm>
          <a:prstGeom prst="rect">
            <a:avLst/>
          </a:prstGeom>
        </p:spPr>
      </p:pic>
      <p:sp>
        <p:nvSpPr>
          <p:cNvPr id="7" name="コンテンツ プレースホルダー 6">
            <a:extLst>
              <a:ext uri="{FF2B5EF4-FFF2-40B4-BE49-F238E27FC236}">
                <a16:creationId xmlns:a16="http://schemas.microsoft.com/office/drawing/2014/main" id="{6043118B-6AC4-32B3-09E7-3692950BEBE5}"/>
              </a:ext>
            </a:extLst>
          </p:cNvPr>
          <p:cNvSpPr>
            <a:spLocks noGrp="1"/>
          </p:cNvSpPr>
          <p:nvPr>
            <p:ph idx="1"/>
          </p:nvPr>
        </p:nvSpPr>
        <p:spPr>
          <a:xfrm>
            <a:off x="2522078" y="2278054"/>
            <a:ext cx="8313462" cy="1632338"/>
          </a:xfrm>
        </p:spPr>
        <p:txBody>
          <a:bodyPr>
            <a:noAutofit/>
          </a:bodyPr>
          <a:lstStyle/>
          <a:p>
            <a:pPr>
              <a:lnSpc>
                <a:spcPct val="100000"/>
              </a:lnSpc>
            </a:pPr>
            <a:r>
              <a:rPr lang="ja-JP" altLang="en-US" sz="2000">
                <a:solidFill>
                  <a:srgbClr val="000000"/>
                </a:solidFill>
              </a:rPr>
              <a:t>エスノグラフィの研究ライフサイクルというプロセス全体を記録に残し、</a:t>
            </a:r>
            <a:br>
              <a:rPr lang="en-US" altLang="ja-JP" sz="2000" dirty="0">
                <a:solidFill>
                  <a:srgbClr val="000000"/>
                </a:solidFill>
              </a:rPr>
            </a:br>
            <a:r>
              <a:rPr lang="ja-JP" altLang="en-US" sz="2000">
                <a:solidFill>
                  <a:srgbClr val="000000"/>
                </a:solidFill>
              </a:rPr>
              <a:t>そのドキュメンテーションを公開したり共有したりすること。</a:t>
            </a:r>
            <a:endParaRPr lang="en-US" altLang="ja-JP" sz="2000" dirty="0">
              <a:solidFill>
                <a:srgbClr val="000000"/>
              </a:solidFill>
            </a:endParaRPr>
          </a:p>
          <a:p>
            <a:pPr>
              <a:lnSpc>
                <a:spcPct val="100000"/>
              </a:lnSpc>
            </a:pPr>
            <a:r>
              <a:rPr lang="ja-JP" altLang="en-US" sz="2000">
                <a:solidFill>
                  <a:srgbClr val="000000"/>
                </a:solidFill>
              </a:rPr>
              <a:t>プロセスドキュメンテーションでは、参与観察や聞き取りから生まれるフィールドノーツ、それに基づく分析メモ、そしてエッセイを、共有・公開。</a:t>
            </a:r>
            <a:endParaRPr lang="en-US" altLang="ja-JP" sz="2000" dirty="0">
              <a:solidFill>
                <a:srgbClr val="000000"/>
              </a:solidFill>
            </a:endParaRPr>
          </a:p>
        </p:txBody>
      </p:sp>
      <p:sp>
        <p:nvSpPr>
          <p:cNvPr id="2" name="コンテンツ プレースホルダー 6">
            <a:extLst>
              <a:ext uri="{FF2B5EF4-FFF2-40B4-BE49-F238E27FC236}">
                <a16:creationId xmlns:a16="http://schemas.microsoft.com/office/drawing/2014/main" id="{77C251D9-B649-51A7-3B8B-81473070D093}"/>
              </a:ext>
            </a:extLst>
          </p:cNvPr>
          <p:cNvSpPr txBox="1">
            <a:spLocks/>
          </p:cNvSpPr>
          <p:nvPr/>
        </p:nvSpPr>
        <p:spPr>
          <a:xfrm>
            <a:off x="2522079" y="4908938"/>
            <a:ext cx="8313462" cy="1325563"/>
          </a:xfrm>
          <a:prstGeom prst="rect">
            <a:avLst/>
          </a:prstGeom>
        </p:spPr>
        <p:txBody>
          <a:bodyPr vert="horz" lIns="91440" tIns="45720" rIns="91440" bIns="45720" rtlCol="0">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UD Digi Kyokasho NK-R" panose="02020400000000000000" pitchFamily="18" charset="-128"/>
                <a:ea typeface="UD Digi Kyokasho NK-R" panose="02020400000000000000" pitchFamily="18"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UD Digi Kyokasho NK-R" panose="02020400000000000000" pitchFamily="18" charset="-128"/>
                <a:ea typeface="UD Digi Kyokasho NK-R" panose="02020400000000000000" pitchFamily="18"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UD Digi Kyokasho NK-R" panose="02020400000000000000" pitchFamily="18" charset="-128"/>
                <a:ea typeface="UD Digi Kyokasho NK-R" panose="02020400000000000000" pitchFamily="18"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2000">
                <a:solidFill>
                  <a:srgbClr val="000000"/>
                </a:solidFill>
              </a:rPr>
              <a:t>研究ライフサイクルは、主に研究者個人に閉ざされたプロセス。</a:t>
            </a:r>
            <a:endParaRPr lang="en-US" altLang="ja-JP" sz="2000" dirty="0">
              <a:solidFill>
                <a:srgbClr val="000000"/>
              </a:solidFill>
            </a:endParaRPr>
          </a:p>
          <a:p>
            <a:pPr>
              <a:lnSpc>
                <a:spcPct val="100000"/>
              </a:lnSpc>
            </a:pPr>
            <a:r>
              <a:rPr lang="ja-JP" altLang="en-US" sz="2000">
                <a:solidFill>
                  <a:srgbClr val="000000"/>
                </a:solidFill>
              </a:rPr>
              <a:t>フィールドノーツなどのデータは非公開・非共有（公開や共有すべきではない性質）。</a:t>
            </a:r>
            <a:endParaRPr lang="en-US" altLang="ja-JP" sz="2000" dirty="0">
              <a:solidFill>
                <a:srgbClr val="000000"/>
              </a:solidFill>
            </a:endParaRPr>
          </a:p>
        </p:txBody>
      </p:sp>
      <p:sp>
        <p:nvSpPr>
          <p:cNvPr id="5" name="角丸四角形 4">
            <a:extLst>
              <a:ext uri="{FF2B5EF4-FFF2-40B4-BE49-F238E27FC236}">
                <a16:creationId xmlns:a16="http://schemas.microsoft.com/office/drawing/2014/main" id="{18900542-1BAC-C3BF-27C5-F0F055486D73}"/>
              </a:ext>
            </a:extLst>
          </p:cNvPr>
          <p:cNvSpPr/>
          <p:nvPr/>
        </p:nvSpPr>
        <p:spPr>
          <a:xfrm>
            <a:off x="2522078" y="1655379"/>
            <a:ext cx="4097437" cy="587366"/>
          </a:xfrm>
          <a:prstGeom prst="roundRect">
            <a:avLst/>
          </a:prstGeom>
          <a:solidFill>
            <a:srgbClr val="067B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latin typeface="Tsukushi B Round Gothic Bold" panose="02020400000000000000" pitchFamily="18" charset="-128"/>
                <a:ea typeface="Tsukushi B Round Gothic Bold" panose="02020400000000000000" pitchFamily="18" charset="-128"/>
              </a:rPr>
              <a:t>プロセスドキュメンテーション</a:t>
            </a:r>
          </a:p>
        </p:txBody>
      </p:sp>
      <p:sp>
        <p:nvSpPr>
          <p:cNvPr id="6" name="角丸四角形 5">
            <a:extLst>
              <a:ext uri="{FF2B5EF4-FFF2-40B4-BE49-F238E27FC236}">
                <a16:creationId xmlns:a16="http://schemas.microsoft.com/office/drawing/2014/main" id="{07945EA7-DDEC-9E8A-3CE8-528096866D5D}"/>
              </a:ext>
            </a:extLst>
          </p:cNvPr>
          <p:cNvSpPr/>
          <p:nvPr/>
        </p:nvSpPr>
        <p:spPr>
          <a:xfrm>
            <a:off x="2522078" y="4204075"/>
            <a:ext cx="4097437" cy="58736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tx1"/>
                </a:solidFill>
                <a:latin typeface="Tsukushi B Round Gothic Bold" panose="02020400000000000000" pitchFamily="18" charset="-128"/>
                <a:ea typeface="Tsukushi B Round Gothic Bold" panose="02020400000000000000" pitchFamily="18" charset="-128"/>
              </a:rPr>
              <a:t>従来のエスノグラフィ</a:t>
            </a:r>
          </a:p>
        </p:txBody>
      </p:sp>
    </p:spTree>
    <p:extLst>
      <p:ext uri="{BB962C8B-B14F-4D97-AF65-F5344CB8AC3E}">
        <p14:creationId xmlns:p14="http://schemas.microsoft.com/office/powerpoint/2010/main" val="150496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0" y="0"/>
            <a:ext cx="12454359" cy="6956385"/>
          </a:xfrm>
          <a:prstGeom prst="rect">
            <a:avLst/>
          </a:prstGeom>
          <a:noFill/>
          <a:ln>
            <a:noFill/>
          </a:ln>
        </p:spPr>
      </p:pic>
      <p:sp>
        <p:nvSpPr>
          <p:cNvPr id="72" name="Google Shape;72;p16"/>
          <p:cNvSpPr txBox="1">
            <a:spLocks noGrp="1"/>
          </p:cNvSpPr>
          <p:nvPr>
            <p:ph type="title"/>
          </p:nvPr>
        </p:nvSpPr>
        <p:spPr>
          <a:xfrm>
            <a:off x="0" y="3429000"/>
            <a:ext cx="12454358" cy="763600"/>
          </a:xfrm>
          <a:prstGeom prst="rect">
            <a:avLst/>
          </a:prstGeom>
          <a:solidFill>
            <a:schemeClr val="bg1">
              <a:lumMod val="95000"/>
              <a:alpha val="74139"/>
            </a:schemeClr>
          </a:solidFill>
        </p:spPr>
        <p:txBody>
          <a:bodyPr spcFirstLastPara="1" vert="horz" wrap="square" lIns="121900" tIns="121900" rIns="121900" bIns="121900" rtlCol="0" anchor="t" anchorCtr="0">
            <a:normAutofit fontScale="90000"/>
          </a:bodyPr>
          <a:lstStyle/>
          <a:p>
            <a:r>
              <a:rPr lang="ja" dirty="0"/>
              <a:t>事例：グリーンウッドワーク</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a:extLst>
            <a:ext uri="{FF2B5EF4-FFF2-40B4-BE49-F238E27FC236}">
              <a16:creationId xmlns:a16="http://schemas.microsoft.com/office/drawing/2014/main" id="{4B5655C8-4C46-5BF2-2684-B3C2C853A4D2}"/>
            </a:ext>
          </a:extLst>
        </p:cNvPr>
        <p:cNvGrpSpPr/>
        <p:nvPr/>
      </p:nvGrpSpPr>
      <p:grpSpPr>
        <a:xfrm>
          <a:off x="0" y="0"/>
          <a:ext cx="0" cy="0"/>
          <a:chOff x="0" y="0"/>
          <a:chExt cx="0" cy="0"/>
        </a:xfrm>
      </p:grpSpPr>
      <p:pic>
        <p:nvPicPr>
          <p:cNvPr id="74" name="Google Shape;74;p16">
            <a:extLst>
              <a:ext uri="{FF2B5EF4-FFF2-40B4-BE49-F238E27FC236}">
                <a16:creationId xmlns:a16="http://schemas.microsoft.com/office/drawing/2014/main" id="{E106CEF1-7044-4E28-2388-23194525434C}"/>
              </a:ext>
            </a:extLst>
          </p:cNvPr>
          <p:cNvPicPr preferRelativeResize="0"/>
          <p:nvPr/>
        </p:nvPicPr>
        <p:blipFill>
          <a:blip r:embed="rId3">
            <a:alphaModFix amt="35000"/>
          </a:blip>
          <a:stretch>
            <a:fillRect/>
          </a:stretch>
        </p:blipFill>
        <p:spPr>
          <a:xfrm>
            <a:off x="0" y="0"/>
            <a:ext cx="12454359" cy="6956385"/>
          </a:xfrm>
          <a:prstGeom prst="rect">
            <a:avLst/>
          </a:prstGeom>
          <a:noFill/>
          <a:ln>
            <a:noFill/>
          </a:ln>
        </p:spPr>
      </p:pic>
      <p:sp>
        <p:nvSpPr>
          <p:cNvPr id="72" name="Google Shape;72;p16">
            <a:extLst>
              <a:ext uri="{FF2B5EF4-FFF2-40B4-BE49-F238E27FC236}">
                <a16:creationId xmlns:a16="http://schemas.microsoft.com/office/drawing/2014/main" id="{1BCA14B1-5BEB-DB0B-0EED-98E0BAE46E65}"/>
              </a:ext>
            </a:extLst>
          </p:cNvPr>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ja" dirty="0"/>
              <a:t>事例：グリーンウッドワーク</a:t>
            </a:r>
            <a:endParaRPr dirty="0"/>
          </a:p>
        </p:txBody>
      </p:sp>
      <p:sp>
        <p:nvSpPr>
          <p:cNvPr id="73" name="Google Shape;73;p16">
            <a:extLst>
              <a:ext uri="{FF2B5EF4-FFF2-40B4-BE49-F238E27FC236}">
                <a16:creationId xmlns:a16="http://schemas.microsoft.com/office/drawing/2014/main" id="{995735B7-414C-B8FD-76C5-421490E7CABF}"/>
              </a:ext>
            </a:extLst>
          </p:cNvPr>
          <p:cNvSpPr txBox="1">
            <a:spLocks noGrp="1"/>
          </p:cNvSpPr>
          <p:nvPr>
            <p:ph type="body" idx="1"/>
          </p:nvPr>
        </p:nvSpPr>
        <p:spPr>
          <a:xfrm>
            <a:off x="2178743" y="1208626"/>
            <a:ext cx="10013258" cy="2072033"/>
          </a:xfrm>
          <a:prstGeom prst="rect">
            <a:avLst/>
          </a:prstGeom>
        </p:spPr>
        <p:txBody>
          <a:bodyPr spcFirstLastPara="1" vert="horz" wrap="square" lIns="121900" tIns="121900" rIns="121900" bIns="121900" rtlCol="0" anchor="t" anchorCtr="0">
            <a:normAutofit fontScale="92500" lnSpcReduction="20000"/>
          </a:bodyPr>
          <a:lstStyle/>
          <a:p>
            <a:pPr marL="0" indent="0">
              <a:buNone/>
            </a:pPr>
            <a:r>
              <a:rPr lang="ja" dirty="0"/>
              <a:t>開催2022年8月、場所：京都京北エリア</a:t>
            </a:r>
            <a:endParaRPr dirty="0"/>
          </a:p>
          <a:p>
            <a:pPr marL="0" indent="0">
              <a:spcBef>
                <a:spcPts val="1600"/>
              </a:spcBef>
              <a:buNone/>
            </a:pPr>
            <a:r>
              <a:rPr lang="ja" dirty="0"/>
              <a:t>森を散策し、そこで採取した丸太を加工し木彫りのスプーンを作成するワークショップ</a:t>
            </a:r>
            <a:endParaRPr dirty="0"/>
          </a:p>
        </p:txBody>
      </p:sp>
      <p:sp>
        <p:nvSpPr>
          <p:cNvPr id="2" name="Google Shape;73;p16">
            <a:extLst>
              <a:ext uri="{FF2B5EF4-FFF2-40B4-BE49-F238E27FC236}">
                <a16:creationId xmlns:a16="http://schemas.microsoft.com/office/drawing/2014/main" id="{2D5F25AB-4F4D-273E-C011-34FCA6370AFC}"/>
              </a:ext>
            </a:extLst>
          </p:cNvPr>
          <p:cNvSpPr txBox="1">
            <a:spLocks/>
          </p:cNvSpPr>
          <p:nvPr/>
        </p:nvSpPr>
        <p:spPr>
          <a:xfrm>
            <a:off x="2178742" y="3132317"/>
            <a:ext cx="10013258" cy="4120752"/>
          </a:xfrm>
          <a:prstGeom prst="rect">
            <a:avLst/>
          </a:prstGeom>
        </p:spPr>
        <p:txBody>
          <a:bodyPr spcFirstLastPara="1" vert="horz" wrap="square" lIns="121900" tIns="121900" rIns="121900" bIns="121900" rtlCol="0" anchor="t" anchorCtr="0">
            <a:normAutofit fontScale="92500" lnSpcReduction="20000"/>
          </a:bodyPr>
          <a:lstStyle>
            <a:lvl1pPr marL="609585" lvl="0" indent="-457189" algn="l" defTabSz="914400" rtl="0" eaLnBrk="1" latinLnBrk="0" hangingPunct="1">
              <a:lnSpc>
                <a:spcPct val="150000"/>
              </a:lnSpc>
              <a:spcBef>
                <a:spcPts val="0"/>
              </a:spcBef>
              <a:spcAft>
                <a:spcPts val="0"/>
              </a:spcAft>
              <a:buSzPts val="1800"/>
              <a:buFont typeface="Arial" panose="020B0604020202020204" pitchFamily="34" charset="0"/>
              <a:buChar char="●"/>
              <a:defRPr kumimoji="1" sz="2800" kern="1200">
                <a:solidFill>
                  <a:schemeClr val="tx1"/>
                </a:solidFill>
                <a:latin typeface="UD Digi Kyokasho NK-R" panose="02020400000000000000" pitchFamily="18" charset="-128"/>
                <a:ea typeface="UD Digi Kyokasho NK-R" panose="02020400000000000000" pitchFamily="18" charset="-128"/>
                <a:cs typeface="+mn-cs"/>
              </a:defRPr>
            </a:lvl1pPr>
            <a:lvl2pPr marL="1219170" lvl="1" indent="-423323" algn="l" defTabSz="914400" rtl="0" eaLnBrk="1" latinLnBrk="0" hangingPunct="1">
              <a:lnSpc>
                <a:spcPct val="150000"/>
              </a:lnSpc>
              <a:spcBef>
                <a:spcPts val="0"/>
              </a:spcBef>
              <a:spcAft>
                <a:spcPts val="0"/>
              </a:spcAft>
              <a:buSzPts val="1400"/>
              <a:buFont typeface="Arial" panose="020B0604020202020204" pitchFamily="34" charset="0"/>
              <a:buChar char="○"/>
              <a:defRPr kumimoji="1" sz="2400" kern="1200">
                <a:solidFill>
                  <a:schemeClr val="tx1"/>
                </a:solidFill>
                <a:latin typeface="UD Digi Kyokasho NK-R" panose="02020400000000000000" pitchFamily="18" charset="-128"/>
                <a:ea typeface="UD Digi Kyokasho NK-R" panose="02020400000000000000" pitchFamily="18" charset="-128"/>
                <a:cs typeface="+mn-cs"/>
              </a:defRPr>
            </a:lvl2pPr>
            <a:lvl3pPr marL="1828754" lvl="2" indent="-423323" algn="l" defTabSz="914400" rtl="0" eaLnBrk="1" latinLnBrk="0" hangingPunct="1">
              <a:lnSpc>
                <a:spcPct val="150000"/>
              </a:lnSpc>
              <a:spcBef>
                <a:spcPts val="0"/>
              </a:spcBef>
              <a:spcAft>
                <a:spcPts val="0"/>
              </a:spcAft>
              <a:buSzPts val="1400"/>
              <a:buFont typeface="Arial" panose="020B0604020202020204" pitchFamily="34" charset="0"/>
              <a:buChar char="■"/>
              <a:defRPr kumimoji="1" sz="2000" kern="1200">
                <a:solidFill>
                  <a:schemeClr val="tx1"/>
                </a:solidFill>
                <a:latin typeface="UD Digi Kyokasho NK-R" panose="02020400000000000000" pitchFamily="18" charset="-128"/>
                <a:ea typeface="UD Digi Kyokasho NK-R" panose="02020400000000000000" pitchFamily="18" charset="-128"/>
                <a:cs typeface="+mn-cs"/>
              </a:defRPr>
            </a:lvl3pPr>
            <a:lvl4pPr marL="2438339" lvl="3" indent="-423323" algn="l" defTabSz="914400" rtl="0" eaLnBrk="1" latinLnBrk="0" hangingPunct="1">
              <a:lnSpc>
                <a:spcPct val="150000"/>
              </a:lnSpc>
              <a:spcBef>
                <a:spcPts val="0"/>
              </a:spcBef>
              <a:spcAft>
                <a:spcPts val="0"/>
              </a:spcAft>
              <a:buSzPts val="1400"/>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4pPr>
            <a:lvl5pPr marL="3047924" lvl="4" indent="-423323" algn="l" defTabSz="914400" rtl="0" eaLnBrk="1" latinLnBrk="0" hangingPunct="1">
              <a:lnSpc>
                <a:spcPct val="150000"/>
              </a:lnSpc>
              <a:spcBef>
                <a:spcPts val="0"/>
              </a:spcBef>
              <a:spcAft>
                <a:spcPts val="0"/>
              </a:spcAft>
              <a:buSzPts val="1400"/>
              <a:buFont typeface="Arial" panose="020B0604020202020204" pitchFamily="34" charset="0"/>
              <a:buChar char="○"/>
              <a:defRPr kumimoji="1" sz="1800" kern="1200">
                <a:solidFill>
                  <a:schemeClr val="tx1"/>
                </a:solidFill>
                <a:latin typeface="UD Digi Kyokasho NK-R" panose="02020400000000000000" pitchFamily="18" charset="-128"/>
                <a:ea typeface="UD Digi Kyokasho NK-R" panose="02020400000000000000" pitchFamily="18" charset="-128"/>
                <a:cs typeface="+mn-cs"/>
              </a:defRPr>
            </a:lvl5pPr>
            <a:lvl6pPr marL="3657509" lvl="5" indent="-423323" algn="l" defTabSz="914400" rtl="0" eaLnBrk="1" latinLnBrk="0" hangingPunct="1">
              <a:lnSpc>
                <a:spcPct val="90000"/>
              </a:lnSpc>
              <a:spcBef>
                <a:spcPts val="0"/>
              </a:spcBef>
              <a:spcAft>
                <a:spcPts val="0"/>
              </a:spcAft>
              <a:buSzPts val="1400"/>
              <a:buFont typeface="Arial" panose="020B0604020202020204" pitchFamily="34" charset="0"/>
              <a:buChar char="■"/>
              <a:defRPr kumimoji="1" sz="1800" kern="1200">
                <a:solidFill>
                  <a:schemeClr val="tx1"/>
                </a:solidFill>
                <a:latin typeface="+mn-lt"/>
                <a:ea typeface="+mn-ea"/>
                <a:cs typeface="+mn-cs"/>
              </a:defRPr>
            </a:lvl6pPr>
            <a:lvl7pPr marL="4267093" lvl="6" indent="-423323" algn="l" defTabSz="914400" rtl="0" eaLnBrk="1" latinLnBrk="0" hangingPunct="1">
              <a:lnSpc>
                <a:spcPct val="90000"/>
              </a:lnSpc>
              <a:spcBef>
                <a:spcPts val="0"/>
              </a:spcBef>
              <a:spcAft>
                <a:spcPts val="0"/>
              </a:spcAft>
              <a:buSzPts val="1400"/>
              <a:buFont typeface="Arial" panose="020B0604020202020204" pitchFamily="34" charset="0"/>
              <a:buChar char="●"/>
              <a:defRPr kumimoji="1" sz="1800" kern="1200">
                <a:solidFill>
                  <a:schemeClr val="tx1"/>
                </a:solidFill>
                <a:latin typeface="+mn-lt"/>
                <a:ea typeface="+mn-ea"/>
                <a:cs typeface="+mn-cs"/>
              </a:defRPr>
            </a:lvl7pPr>
            <a:lvl8pPr marL="4876678" lvl="7" indent="-423323" algn="l" defTabSz="914400" rtl="0" eaLnBrk="1" latinLnBrk="0" hangingPunct="1">
              <a:lnSpc>
                <a:spcPct val="90000"/>
              </a:lnSpc>
              <a:spcBef>
                <a:spcPts val="0"/>
              </a:spcBef>
              <a:spcAft>
                <a:spcPts val="0"/>
              </a:spcAft>
              <a:buSzPts val="1400"/>
              <a:buFont typeface="Arial" panose="020B0604020202020204" pitchFamily="34" charset="0"/>
              <a:buChar char="○"/>
              <a:defRPr kumimoji="1" sz="1800" kern="1200">
                <a:solidFill>
                  <a:schemeClr val="tx1"/>
                </a:solidFill>
                <a:latin typeface="+mn-lt"/>
                <a:ea typeface="+mn-ea"/>
                <a:cs typeface="+mn-cs"/>
              </a:defRPr>
            </a:lvl8pPr>
            <a:lvl9pPr marL="5486263" lvl="8" indent="-423323" algn="l" defTabSz="914400" rtl="0" eaLnBrk="1" latinLnBrk="0" hangingPunct="1">
              <a:lnSpc>
                <a:spcPct val="90000"/>
              </a:lnSpc>
              <a:spcBef>
                <a:spcPts val="0"/>
              </a:spcBef>
              <a:spcAft>
                <a:spcPts val="0"/>
              </a:spcAft>
              <a:buSzPts val="1400"/>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1600"/>
              </a:spcBef>
              <a:buFont typeface="Arial" panose="020B0604020202020204" pitchFamily="34" charset="0"/>
              <a:buNone/>
            </a:pPr>
            <a:r>
              <a:rPr lang="ja-JP" altLang="en-US"/>
              <a:t>・参加者８名がそれぞれ書いたフィールドノート</a:t>
            </a:r>
          </a:p>
          <a:p>
            <a:pPr marL="0" indent="0">
              <a:spcBef>
                <a:spcPts val="1600"/>
              </a:spcBef>
              <a:buFont typeface="Arial" panose="020B0604020202020204" pitchFamily="34" charset="0"/>
              <a:buNone/>
            </a:pPr>
            <a:r>
              <a:rPr lang="ja-JP" altLang="en-US"/>
              <a:t>・参加者が撮った写真や動画</a:t>
            </a:r>
          </a:p>
          <a:p>
            <a:pPr marL="0" indent="0">
              <a:spcBef>
                <a:spcPts val="1600"/>
              </a:spcBef>
              <a:buFont typeface="Arial" panose="020B0604020202020204" pitchFamily="34" charset="0"/>
              <a:buNone/>
            </a:pPr>
            <a:r>
              <a:rPr lang="ja-JP" altLang="en-US"/>
              <a:t>・</a:t>
            </a:r>
            <a:r>
              <a:rPr lang="es-419" altLang="ja" dirty="0"/>
              <a:t>GoPro</a:t>
            </a:r>
            <a:r>
              <a:rPr lang="ja-JP" altLang="en-US"/>
              <a:t>手持ちカメラで撮った手元の作業動画</a:t>
            </a:r>
          </a:p>
          <a:p>
            <a:pPr marL="0" indent="0">
              <a:spcBef>
                <a:spcPts val="1600"/>
              </a:spcBef>
              <a:buFont typeface="Arial" panose="020B0604020202020204" pitchFamily="34" charset="0"/>
              <a:buNone/>
            </a:pPr>
            <a:r>
              <a:rPr lang="ja-JP" altLang="en-US"/>
              <a:t>・固定カメラで全体を撮ったタイムラプス動画</a:t>
            </a:r>
          </a:p>
          <a:p>
            <a:pPr marL="0" indent="0">
              <a:spcBef>
                <a:spcPts val="1600"/>
              </a:spcBef>
              <a:spcAft>
                <a:spcPts val="1600"/>
              </a:spcAft>
              <a:buFont typeface="Arial" panose="020B0604020202020204" pitchFamily="34" charset="0"/>
              <a:buNone/>
            </a:pPr>
            <a:r>
              <a:rPr lang="ja-JP" altLang="en-US"/>
              <a:t>・出来上がった木彫りのスプーン</a:t>
            </a:r>
            <a:endParaRPr lang="ja-JP" altLang="en-US" dirty="0"/>
          </a:p>
        </p:txBody>
      </p:sp>
      <p:sp>
        <p:nvSpPr>
          <p:cNvPr id="3" name="角丸四角形 2">
            <a:extLst>
              <a:ext uri="{FF2B5EF4-FFF2-40B4-BE49-F238E27FC236}">
                <a16:creationId xmlns:a16="http://schemas.microsoft.com/office/drawing/2014/main" id="{B8C58426-0AD3-AA1B-113B-88E7A5DE4B8B}"/>
              </a:ext>
            </a:extLst>
          </p:cNvPr>
          <p:cNvSpPr/>
          <p:nvPr/>
        </p:nvSpPr>
        <p:spPr>
          <a:xfrm>
            <a:off x="590589" y="1334021"/>
            <a:ext cx="1413164" cy="625564"/>
          </a:xfrm>
          <a:prstGeom prst="roundRect">
            <a:avLst/>
          </a:prstGeom>
          <a:solidFill>
            <a:srgbClr val="067B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Tsukushi B Round Gothic Bold" panose="02020400000000000000" pitchFamily="18" charset="-128"/>
                <a:ea typeface="Tsukushi B Round Gothic Bold" panose="02020400000000000000" pitchFamily="18" charset="-128"/>
              </a:rPr>
              <a:t>概要</a:t>
            </a:r>
          </a:p>
        </p:txBody>
      </p:sp>
      <p:sp>
        <p:nvSpPr>
          <p:cNvPr id="4" name="角丸四角形 3">
            <a:extLst>
              <a:ext uri="{FF2B5EF4-FFF2-40B4-BE49-F238E27FC236}">
                <a16:creationId xmlns:a16="http://schemas.microsoft.com/office/drawing/2014/main" id="{6E26843E-5538-E6A1-0143-959B8D6F2FDF}"/>
              </a:ext>
            </a:extLst>
          </p:cNvPr>
          <p:cNvSpPr/>
          <p:nvPr/>
        </p:nvSpPr>
        <p:spPr>
          <a:xfrm>
            <a:off x="590589" y="3429000"/>
            <a:ext cx="1413164" cy="625564"/>
          </a:xfrm>
          <a:prstGeom prst="roundRect">
            <a:avLst/>
          </a:prstGeom>
          <a:solidFill>
            <a:srgbClr val="067B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latin typeface="Tsukushi B Round Gothic Bold" panose="02020400000000000000" pitchFamily="18" charset="-128"/>
                <a:ea typeface="Tsukushi B Round Gothic Bold" panose="02020400000000000000" pitchFamily="18" charset="-128"/>
              </a:rPr>
              <a:t>データ</a:t>
            </a:r>
            <a:endParaRPr kumimoji="1" lang="ja-JP" altLang="en-US" b="1">
              <a:latin typeface="Tsukushi B Round Gothic Bold" panose="02020400000000000000" pitchFamily="18" charset="-128"/>
              <a:ea typeface="Tsukushi B Round Gothic Bold" panose="02020400000000000000" pitchFamily="18" charset="-128"/>
            </a:endParaRPr>
          </a:p>
        </p:txBody>
      </p:sp>
    </p:spTree>
    <p:extLst>
      <p:ext uri="{BB962C8B-B14F-4D97-AF65-F5344CB8AC3E}">
        <p14:creationId xmlns:p14="http://schemas.microsoft.com/office/powerpoint/2010/main" val="302468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3" name="図 2" descr="人, 屋外, 座る, ベンチ が含まれている画像&#10;&#10;AI 生成コンテンツは誤りを含む可能性があります。">
            <a:extLst>
              <a:ext uri="{FF2B5EF4-FFF2-40B4-BE49-F238E27FC236}">
                <a16:creationId xmlns:a16="http://schemas.microsoft.com/office/drawing/2014/main" id="{91AA4042-F8C3-E17D-6CDA-41C81329E7D4}"/>
              </a:ext>
            </a:extLst>
          </p:cNvPr>
          <p:cNvPicPr>
            <a:picLocks noChangeAspect="1"/>
          </p:cNvPicPr>
          <p:nvPr/>
        </p:nvPicPr>
        <p:blipFill>
          <a:blip r:embed="rId3">
            <a:alphaModFix amt="28000"/>
          </a:blip>
          <a:stretch>
            <a:fillRect/>
          </a:stretch>
        </p:blipFill>
        <p:spPr>
          <a:xfrm>
            <a:off x="0" y="0"/>
            <a:ext cx="14041603" cy="6858000"/>
          </a:xfrm>
          <a:prstGeom prst="rect">
            <a:avLst/>
          </a:prstGeom>
        </p:spPr>
      </p:pic>
      <p:sp>
        <p:nvSpPr>
          <p:cNvPr id="79" name="Google Shape;79;p17"/>
          <p:cNvSpPr txBox="1">
            <a:spLocks noGrp="1"/>
          </p:cNvSpPr>
          <p:nvPr>
            <p:ph type="body" idx="1"/>
          </p:nvPr>
        </p:nvSpPr>
        <p:spPr>
          <a:xfrm>
            <a:off x="2191788" y="5791371"/>
            <a:ext cx="7808423" cy="1021172"/>
          </a:xfrm>
          <a:prstGeom prst="roundRect">
            <a:avLst/>
          </a:prstGeom>
          <a:solidFill>
            <a:schemeClr val="bg1"/>
          </a:solidFill>
          <a:ln w="38100">
            <a:solidFill>
              <a:srgbClr val="067B78"/>
            </a:solidFill>
          </a:ln>
        </p:spPr>
        <p:txBody>
          <a:bodyPr spcFirstLastPara="1" vert="horz" wrap="square" lIns="121900" tIns="121900" rIns="121900" bIns="121900" rtlCol="0" anchor="t" anchorCtr="0">
            <a:normAutofit fontScale="77500" lnSpcReduction="20000"/>
          </a:bodyPr>
          <a:lstStyle/>
          <a:p>
            <a:pPr marL="0" indent="0" rtl="1">
              <a:lnSpc>
                <a:spcPct val="120000"/>
              </a:lnSpc>
              <a:buNone/>
            </a:pPr>
            <a:r>
              <a:rPr lang="ja" altLang="en-US" dirty="0"/>
              <a:t>🟡　</a:t>
            </a:r>
            <a:r>
              <a:rPr lang="ja" dirty="0"/>
              <a:t>既存のプラットフォームを使ったことでデータが散逸</a:t>
            </a:r>
            <a:endParaRPr lang="en-US" altLang="ja" dirty="0"/>
          </a:p>
          <a:p>
            <a:pPr marL="0" indent="0" rtl="1">
              <a:lnSpc>
                <a:spcPct val="120000"/>
              </a:lnSpc>
              <a:buNone/>
            </a:pPr>
            <a:r>
              <a:rPr lang="ja" altLang="en-US" dirty="0"/>
              <a:t>🟡　</a:t>
            </a:r>
            <a:r>
              <a:rPr lang="ja" dirty="0"/>
              <a:t>ダッシュボード機能の必要性</a:t>
            </a:r>
            <a:endParaRPr dirty="0"/>
          </a:p>
          <a:p>
            <a:pPr marL="0" indent="0">
              <a:lnSpc>
                <a:spcPct val="120000"/>
              </a:lnSpc>
              <a:spcAft>
                <a:spcPts val="1600"/>
              </a:spcAft>
              <a:buNone/>
            </a:pPr>
            <a:endParaRPr dirty="0"/>
          </a:p>
        </p:txBody>
      </p:sp>
      <p:sp>
        <p:nvSpPr>
          <p:cNvPr id="80" name="Google Shape;80;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ja"/>
              <a:t>事例：グリーンウッドワーク</a:t>
            </a:r>
            <a:endParaRPr/>
          </a:p>
        </p:txBody>
      </p:sp>
      <p:cxnSp>
        <p:nvCxnSpPr>
          <p:cNvPr id="4" name="直線矢印コネクタ 3">
            <a:extLst>
              <a:ext uri="{FF2B5EF4-FFF2-40B4-BE49-F238E27FC236}">
                <a16:creationId xmlns:a16="http://schemas.microsoft.com/office/drawing/2014/main" id="{40D14F90-F976-264B-1ED9-9FB8F87147D4}"/>
              </a:ext>
            </a:extLst>
          </p:cNvPr>
          <p:cNvCxnSpPr>
            <a:cxnSpLocks/>
          </p:cNvCxnSpPr>
          <p:nvPr/>
        </p:nvCxnSpPr>
        <p:spPr>
          <a:xfrm>
            <a:off x="-301313" y="1509188"/>
            <a:ext cx="12492542" cy="0"/>
          </a:xfrm>
          <a:prstGeom prst="straightConnector1">
            <a:avLst/>
          </a:prstGeom>
          <a:ln w="76200">
            <a:solidFill>
              <a:srgbClr val="077B78"/>
            </a:solidFill>
            <a:tailEnd type="triangle"/>
          </a:ln>
        </p:spPr>
        <p:style>
          <a:lnRef idx="2">
            <a:schemeClr val="accent1"/>
          </a:lnRef>
          <a:fillRef idx="0">
            <a:schemeClr val="accent1"/>
          </a:fillRef>
          <a:effectRef idx="1">
            <a:schemeClr val="accent1"/>
          </a:effectRef>
          <a:fontRef idx="minor">
            <a:schemeClr val="tx1"/>
          </a:fontRef>
        </p:style>
      </p:cxnSp>
      <p:sp>
        <p:nvSpPr>
          <p:cNvPr id="6" name="角丸四角形 5">
            <a:extLst>
              <a:ext uri="{FF2B5EF4-FFF2-40B4-BE49-F238E27FC236}">
                <a16:creationId xmlns:a16="http://schemas.microsoft.com/office/drawing/2014/main" id="{439BAC95-38AB-1D09-D61F-22AA6B168772}"/>
              </a:ext>
            </a:extLst>
          </p:cNvPr>
          <p:cNvSpPr/>
          <p:nvPr/>
        </p:nvSpPr>
        <p:spPr>
          <a:xfrm>
            <a:off x="2619849" y="1233950"/>
            <a:ext cx="6650218" cy="625564"/>
          </a:xfrm>
          <a:prstGeom prst="roundRect">
            <a:avLst/>
          </a:prstGeom>
          <a:solidFill>
            <a:srgbClr val="067B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latin typeface="Tsukushi B Round Gothic Bold" panose="02020400000000000000" pitchFamily="18" charset="-128"/>
                <a:ea typeface="Tsukushi B Round Gothic Bold" panose="02020400000000000000" pitchFamily="18" charset="-128"/>
              </a:rPr>
              <a:t>プロセスドキュメンテーションの過程</a:t>
            </a:r>
            <a:endParaRPr kumimoji="1" lang="ja-JP" altLang="en-US" b="1">
              <a:latin typeface="Tsukushi B Round Gothic Bold" panose="02020400000000000000" pitchFamily="18" charset="-128"/>
              <a:ea typeface="Tsukushi B Round Gothic Bold" panose="02020400000000000000" pitchFamily="18" charset="-128"/>
            </a:endParaRPr>
          </a:p>
        </p:txBody>
      </p:sp>
      <p:pic>
        <p:nvPicPr>
          <p:cNvPr id="9" name="グラフィックス 8" descr="ビデオ カメラ 単色塗りつぶし">
            <a:extLst>
              <a:ext uri="{FF2B5EF4-FFF2-40B4-BE49-F238E27FC236}">
                <a16:creationId xmlns:a16="http://schemas.microsoft.com/office/drawing/2014/main" id="{0F5315A8-2BB8-AAFD-7A4E-7B7F9F76A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6764" y="1461491"/>
            <a:ext cx="1168545" cy="1168545"/>
          </a:xfrm>
          <a:prstGeom prst="rect">
            <a:avLst/>
          </a:prstGeom>
        </p:spPr>
      </p:pic>
      <p:pic>
        <p:nvPicPr>
          <p:cNvPr id="11" name="グラフィックス 10" descr="ドキュメント 単色塗りつぶし">
            <a:extLst>
              <a:ext uri="{FF2B5EF4-FFF2-40B4-BE49-F238E27FC236}">
                <a16:creationId xmlns:a16="http://schemas.microsoft.com/office/drawing/2014/main" id="{62F4A330-14C4-32AE-8E6D-490A7C2494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90155" y="2468632"/>
            <a:ext cx="1050470" cy="1098493"/>
          </a:xfrm>
          <a:prstGeom prst="rect">
            <a:avLst/>
          </a:prstGeom>
        </p:spPr>
      </p:pic>
      <p:pic>
        <p:nvPicPr>
          <p:cNvPr id="12" name="グラフィックス 11" descr="ドキュメント 単色塗りつぶし">
            <a:extLst>
              <a:ext uri="{FF2B5EF4-FFF2-40B4-BE49-F238E27FC236}">
                <a16:creationId xmlns:a16="http://schemas.microsoft.com/office/drawing/2014/main" id="{214B11BB-6B23-E83B-508D-012107EA57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90944" y="2499612"/>
            <a:ext cx="1050470" cy="1098493"/>
          </a:xfrm>
          <a:prstGeom prst="rect">
            <a:avLst/>
          </a:prstGeom>
        </p:spPr>
      </p:pic>
      <p:pic>
        <p:nvPicPr>
          <p:cNvPr id="13" name="グラフィックス 12" descr="ドキュメント 単色塗りつぶし">
            <a:extLst>
              <a:ext uri="{FF2B5EF4-FFF2-40B4-BE49-F238E27FC236}">
                <a16:creationId xmlns:a16="http://schemas.microsoft.com/office/drawing/2014/main" id="{FEEA0682-8372-4BB6-572A-792C44A3E9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85507" y="2475998"/>
            <a:ext cx="1050470" cy="1098493"/>
          </a:xfrm>
          <a:prstGeom prst="rect">
            <a:avLst/>
          </a:prstGeom>
        </p:spPr>
      </p:pic>
      <p:pic>
        <p:nvPicPr>
          <p:cNvPr id="17" name="グラフィックス 16" descr="画像 単色塗りつぶし">
            <a:extLst>
              <a:ext uri="{FF2B5EF4-FFF2-40B4-BE49-F238E27FC236}">
                <a16:creationId xmlns:a16="http://schemas.microsoft.com/office/drawing/2014/main" id="{1950F340-F967-3F21-6B0F-E32F972D89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2808" y="2846590"/>
            <a:ext cx="914401" cy="914401"/>
          </a:xfrm>
          <a:prstGeom prst="rect">
            <a:avLst/>
          </a:prstGeom>
        </p:spPr>
      </p:pic>
      <p:pic>
        <p:nvPicPr>
          <p:cNvPr id="18" name="グラフィックス 17" descr="画像 単色塗りつぶし">
            <a:extLst>
              <a:ext uri="{FF2B5EF4-FFF2-40B4-BE49-F238E27FC236}">
                <a16:creationId xmlns:a16="http://schemas.microsoft.com/office/drawing/2014/main" id="{3B943B37-469A-8BBE-AD71-AA56FA8D762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2319" y="2869051"/>
            <a:ext cx="902589" cy="902589"/>
          </a:xfrm>
          <a:prstGeom prst="rect">
            <a:avLst/>
          </a:prstGeom>
        </p:spPr>
      </p:pic>
      <p:pic>
        <p:nvPicPr>
          <p:cNvPr id="19" name="グラフィックス 18" descr="画像 単色塗りつぶし">
            <a:extLst>
              <a:ext uri="{FF2B5EF4-FFF2-40B4-BE49-F238E27FC236}">
                <a16:creationId xmlns:a16="http://schemas.microsoft.com/office/drawing/2014/main" id="{47AED8BE-CB5F-1B8E-A0B5-589ED28163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77119" y="2846590"/>
            <a:ext cx="945785" cy="945785"/>
          </a:xfrm>
          <a:prstGeom prst="rect">
            <a:avLst/>
          </a:prstGeom>
        </p:spPr>
      </p:pic>
      <p:grpSp>
        <p:nvGrpSpPr>
          <p:cNvPr id="23" name="グループ化 22">
            <a:extLst>
              <a:ext uri="{FF2B5EF4-FFF2-40B4-BE49-F238E27FC236}">
                <a16:creationId xmlns:a16="http://schemas.microsoft.com/office/drawing/2014/main" id="{D607CE61-F360-167E-94EF-2175F8A15C7A}"/>
              </a:ext>
            </a:extLst>
          </p:cNvPr>
          <p:cNvGrpSpPr/>
          <p:nvPr/>
        </p:nvGrpSpPr>
        <p:grpSpPr>
          <a:xfrm>
            <a:off x="6929830" y="1768859"/>
            <a:ext cx="2067368" cy="2067368"/>
            <a:chOff x="6597454" y="1867796"/>
            <a:chExt cx="2067368" cy="2067368"/>
          </a:xfrm>
        </p:grpSpPr>
        <p:pic>
          <p:nvPicPr>
            <p:cNvPr id="20" name="グラフィックス 19" descr="ブラウザー ウィンドウ 単色塗りつぶし">
              <a:extLst>
                <a:ext uri="{FF2B5EF4-FFF2-40B4-BE49-F238E27FC236}">
                  <a16:creationId xmlns:a16="http://schemas.microsoft.com/office/drawing/2014/main" id="{BE34A6F0-C6CB-FAE0-21A3-ADE920F807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76013" y="2275297"/>
              <a:ext cx="923689" cy="923689"/>
            </a:xfrm>
            <a:prstGeom prst="rect">
              <a:avLst/>
            </a:prstGeom>
          </p:spPr>
        </p:pic>
        <p:pic>
          <p:nvPicPr>
            <p:cNvPr id="21" name="グラフィックス 20" descr="モニター 枠線">
              <a:extLst>
                <a:ext uri="{FF2B5EF4-FFF2-40B4-BE49-F238E27FC236}">
                  <a16:creationId xmlns:a16="http://schemas.microsoft.com/office/drawing/2014/main" id="{06A8C57A-B0D2-8BA2-B0C8-CB8CC62F8AF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97454" y="1867796"/>
              <a:ext cx="2067368" cy="2067368"/>
            </a:xfrm>
            <a:prstGeom prst="rect">
              <a:avLst/>
            </a:prstGeom>
          </p:spPr>
        </p:pic>
      </p:grpSp>
      <p:pic>
        <p:nvPicPr>
          <p:cNvPr id="22" name="グラフィックス 21" descr="クリップボード 単色塗りつぶし">
            <a:extLst>
              <a:ext uri="{FF2B5EF4-FFF2-40B4-BE49-F238E27FC236}">
                <a16:creationId xmlns:a16="http://schemas.microsoft.com/office/drawing/2014/main" id="{9877EBCE-53F4-192A-CA79-9FEFF945FD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9613" y="2045763"/>
            <a:ext cx="914400" cy="914400"/>
          </a:xfrm>
          <a:prstGeom prst="rect">
            <a:avLst/>
          </a:prstGeom>
        </p:spPr>
      </p:pic>
      <p:pic>
        <p:nvPicPr>
          <p:cNvPr id="24" name="グラフィックス 23" descr="データベース 単色塗りつぶし">
            <a:extLst>
              <a:ext uri="{FF2B5EF4-FFF2-40B4-BE49-F238E27FC236}">
                <a16:creationId xmlns:a16="http://schemas.microsoft.com/office/drawing/2014/main" id="{0DD99A44-E74C-7BA0-2072-DF9C57D5949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329130" y="4031605"/>
            <a:ext cx="914400" cy="914400"/>
          </a:xfrm>
          <a:prstGeom prst="rect">
            <a:avLst/>
          </a:prstGeom>
        </p:spPr>
      </p:pic>
      <p:pic>
        <p:nvPicPr>
          <p:cNvPr id="25" name="グラフィックス 24" descr="グループでのブレーンストーミング 単色塗りつぶし">
            <a:extLst>
              <a:ext uri="{FF2B5EF4-FFF2-40B4-BE49-F238E27FC236}">
                <a16:creationId xmlns:a16="http://schemas.microsoft.com/office/drawing/2014/main" id="{B623DC40-90AA-61E5-ACC4-496C3EFA549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27211" y="3467549"/>
            <a:ext cx="1478456" cy="1478456"/>
          </a:xfrm>
          <a:prstGeom prst="rect">
            <a:avLst/>
          </a:prstGeom>
        </p:spPr>
      </p:pic>
      <p:pic>
        <p:nvPicPr>
          <p:cNvPr id="26" name="グラフィックス 25" descr="クリップボード 単色塗りつぶし">
            <a:extLst>
              <a:ext uri="{FF2B5EF4-FFF2-40B4-BE49-F238E27FC236}">
                <a16:creationId xmlns:a16="http://schemas.microsoft.com/office/drawing/2014/main" id="{43DB76D1-D4D7-FFC0-6F0C-19A6BF1665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65226" y="2067922"/>
            <a:ext cx="914400" cy="914400"/>
          </a:xfrm>
          <a:prstGeom prst="rect">
            <a:avLst/>
          </a:prstGeom>
        </p:spPr>
      </p:pic>
      <p:pic>
        <p:nvPicPr>
          <p:cNvPr id="27" name="グラフィックス 26" descr="クリップボード 単色塗りつぶし">
            <a:extLst>
              <a:ext uri="{FF2B5EF4-FFF2-40B4-BE49-F238E27FC236}">
                <a16:creationId xmlns:a16="http://schemas.microsoft.com/office/drawing/2014/main" id="{9E814FF6-CC98-262D-AB0E-B83B45BA458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64901" y="2067922"/>
            <a:ext cx="914400" cy="914400"/>
          </a:xfrm>
          <a:prstGeom prst="rect">
            <a:avLst/>
          </a:prstGeom>
        </p:spPr>
      </p:pic>
      <p:sp>
        <p:nvSpPr>
          <p:cNvPr id="29" name="テキスト ボックス 28">
            <a:extLst>
              <a:ext uri="{FF2B5EF4-FFF2-40B4-BE49-F238E27FC236}">
                <a16:creationId xmlns:a16="http://schemas.microsoft.com/office/drawing/2014/main" id="{AB6765D4-71C1-003C-FDBF-F445445E45BD}"/>
              </a:ext>
            </a:extLst>
          </p:cNvPr>
          <p:cNvSpPr txBox="1"/>
          <p:nvPr/>
        </p:nvSpPr>
        <p:spPr>
          <a:xfrm>
            <a:off x="3258647" y="3170855"/>
            <a:ext cx="2489822" cy="369332"/>
          </a:xfrm>
          <a:prstGeom prst="rect">
            <a:avLst/>
          </a:prstGeom>
          <a:noFill/>
        </p:spPr>
        <p:txBody>
          <a:bodyPr wrap="square">
            <a:spAutoFit/>
          </a:bodyPr>
          <a:lstStyle/>
          <a:p>
            <a:r>
              <a:rPr lang="ja" altLang="ja-JP" b="1" dirty="0">
                <a:latin typeface="Tsukushi B Round Gothic Regular" panose="02020400000000000000" pitchFamily="18" charset="-128"/>
                <a:ea typeface="Tsukushi B Round Gothic Regular" panose="02020400000000000000" pitchFamily="18" charset="-128"/>
              </a:rPr>
              <a:t>データを分析・編集</a:t>
            </a:r>
            <a:endParaRPr lang="ja-JP" altLang="en-US" b="1">
              <a:latin typeface="Tsukushi B Round Gothic Regular" panose="02020400000000000000" pitchFamily="18" charset="-128"/>
              <a:ea typeface="Tsukushi B Round Gothic Regular" panose="02020400000000000000" pitchFamily="18" charset="-128"/>
            </a:endParaRPr>
          </a:p>
        </p:txBody>
      </p:sp>
      <p:sp>
        <p:nvSpPr>
          <p:cNvPr id="31" name="テキスト ボックス 30">
            <a:extLst>
              <a:ext uri="{FF2B5EF4-FFF2-40B4-BE49-F238E27FC236}">
                <a16:creationId xmlns:a16="http://schemas.microsoft.com/office/drawing/2014/main" id="{E4483F1D-71F2-5DB3-F3BF-6AAF19BAB288}"/>
              </a:ext>
            </a:extLst>
          </p:cNvPr>
          <p:cNvSpPr txBox="1"/>
          <p:nvPr/>
        </p:nvSpPr>
        <p:spPr>
          <a:xfrm>
            <a:off x="1329081" y="4593504"/>
            <a:ext cx="3799100" cy="851515"/>
          </a:xfrm>
          <a:prstGeom prst="rect">
            <a:avLst/>
          </a:prstGeom>
          <a:noFill/>
        </p:spPr>
        <p:txBody>
          <a:bodyPr wrap="square">
            <a:spAutoFit/>
          </a:bodyPr>
          <a:lstStyle/>
          <a:p>
            <a:pPr marL="0" indent="0" algn="ctr">
              <a:spcBef>
                <a:spcPts val="1600"/>
              </a:spcBef>
              <a:buNone/>
            </a:pPr>
            <a:r>
              <a:rPr lang="ja-JP" altLang="en-US" b="1">
                <a:latin typeface="Tsukushi B Round Gothic Regular" panose="02020400000000000000" pitchFamily="18" charset="-128"/>
                <a:ea typeface="Tsukushi B Round Gothic Regular" panose="02020400000000000000" pitchFamily="18" charset="-128"/>
              </a:rPr>
              <a:t>データの共有</a:t>
            </a:r>
            <a:endParaRPr lang="en-US" altLang="ja-JP" b="1" dirty="0">
              <a:latin typeface="Tsukushi B Round Gothic Regular" panose="02020400000000000000" pitchFamily="18" charset="-128"/>
              <a:ea typeface="Tsukushi B Round Gothic Regular" panose="02020400000000000000" pitchFamily="18" charset="-128"/>
            </a:endParaRPr>
          </a:p>
          <a:p>
            <a:pPr marL="0" indent="0" algn="ctr">
              <a:spcBef>
                <a:spcPts val="1600"/>
              </a:spcBef>
              <a:buNone/>
            </a:pPr>
            <a:r>
              <a:rPr lang="es-419" altLang="ja" b="1" dirty="0">
                <a:latin typeface="Tsukushi B Round Gothic Regular" panose="02020400000000000000" pitchFamily="18" charset="-128"/>
                <a:ea typeface="Tsukushi B Round Gothic Regular" panose="02020400000000000000" pitchFamily="18" charset="-128"/>
              </a:rPr>
              <a:t>Slack</a:t>
            </a:r>
            <a:r>
              <a:rPr lang="ja" altLang="es-419" b="1" dirty="0">
                <a:latin typeface="Tsukushi B Round Gothic Regular" panose="02020400000000000000" pitchFamily="18" charset="-128"/>
                <a:ea typeface="Tsukushi B Round Gothic Regular" panose="02020400000000000000" pitchFamily="18" charset="-128"/>
              </a:rPr>
              <a:t>、</a:t>
            </a:r>
            <a:r>
              <a:rPr lang="es-419" altLang="ja" b="1" dirty="0">
                <a:latin typeface="Tsukushi B Round Gothic Regular" panose="02020400000000000000" pitchFamily="18" charset="-128"/>
                <a:ea typeface="Tsukushi B Round Gothic Regular" panose="02020400000000000000" pitchFamily="18" charset="-128"/>
              </a:rPr>
              <a:t>GooglePhoto</a:t>
            </a:r>
            <a:r>
              <a:rPr lang="ja" altLang="es-419" b="1" dirty="0">
                <a:latin typeface="Tsukushi B Round Gothic Regular" panose="02020400000000000000" pitchFamily="18" charset="-128"/>
                <a:ea typeface="Tsukushi B Round Gothic Regular" panose="02020400000000000000" pitchFamily="18" charset="-128"/>
              </a:rPr>
              <a:t>、</a:t>
            </a:r>
            <a:r>
              <a:rPr lang="es-419" altLang="ja" b="1" dirty="0">
                <a:latin typeface="Tsukushi B Round Gothic Regular" panose="02020400000000000000" pitchFamily="18" charset="-128"/>
                <a:ea typeface="Tsukushi B Round Gothic Regular" panose="02020400000000000000" pitchFamily="18" charset="-128"/>
              </a:rPr>
              <a:t>Dropbox</a:t>
            </a:r>
            <a:endParaRPr lang="es-419" altLang="ja-JP" b="1" dirty="0">
              <a:latin typeface="Tsukushi B Round Gothic Regular" panose="02020400000000000000" pitchFamily="18" charset="-128"/>
              <a:ea typeface="Tsukushi B Round Gothic Regular" panose="02020400000000000000" pitchFamily="18" charset="-128"/>
            </a:endParaRPr>
          </a:p>
        </p:txBody>
      </p:sp>
      <p:sp>
        <p:nvSpPr>
          <p:cNvPr id="33" name="テキスト ボックス 32">
            <a:extLst>
              <a:ext uri="{FF2B5EF4-FFF2-40B4-BE49-F238E27FC236}">
                <a16:creationId xmlns:a16="http://schemas.microsoft.com/office/drawing/2014/main" id="{2C9754C7-CE48-D17F-61D7-AF663D4DC75E}"/>
              </a:ext>
            </a:extLst>
          </p:cNvPr>
          <p:cNvSpPr txBox="1"/>
          <p:nvPr/>
        </p:nvSpPr>
        <p:spPr>
          <a:xfrm>
            <a:off x="4812418" y="2241741"/>
            <a:ext cx="2437223" cy="646331"/>
          </a:xfrm>
          <a:prstGeom prst="rect">
            <a:avLst/>
          </a:prstGeom>
          <a:noFill/>
        </p:spPr>
        <p:txBody>
          <a:bodyPr wrap="square">
            <a:spAutoFit/>
          </a:bodyPr>
          <a:lstStyle/>
          <a:p>
            <a:r>
              <a:rPr lang="ja" altLang="ja-JP" b="1" dirty="0">
                <a:latin typeface="Tsukushi B Round Gothic Regular" panose="02020400000000000000" pitchFamily="18" charset="-128"/>
                <a:ea typeface="Tsukushi B Round Gothic Regular" panose="02020400000000000000" pitchFamily="18" charset="-128"/>
              </a:rPr>
              <a:t>分析や編集の過程を、Notionに記録</a:t>
            </a:r>
            <a:endParaRPr lang="ja-JP" altLang="en-US" b="1">
              <a:latin typeface="Tsukushi B Round Gothic Regular" panose="02020400000000000000" pitchFamily="18" charset="-128"/>
              <a:ea typeface="Tsukushi B Round Gothic Regular" panose="02020400000000000000" pitchFamily="18" charset="-128"/>
            </a:endParaRPr>
          </a:p>
        </p:txBody>
      </p:sp>
      <p:sp>
        <p:nvSpPr>
          <p:cNvPr id="34" name="左中かっこ 33">
            <a:extLst>
              <a:ext uri="{FF2B5EF4-FFF2-40B4-BE49-F238E27FC236}">
                <a16:creationId xmlns:a16="http://schemas.microsoft.com/office/drawing/2014/main" id="{D261F3ED-063C-9EB0-3017-3B259A5D49ED}"/>
              </a:ext>
            </a:extLst>
          </p:cNvPr>
          <p:cNvSpPr/>
          <p:nvPr/>
        </p:nvSpPr>
        <p:spPr>
          <a:xfrm rot="16200000">
            <a:off x="1636123" y="2551831"/>
            <a:ext cx="246239" cy="2727325"/>
          </a:xfrm>
          <a:prstGeom prst="leftBrace">
            <a:avLst>
              <a:gd name="adj1" fmla="val 69586"/>
              <a:gd name="adj2" fmla="val 50000"/>
            </a:avLst>
          </a:prstGeom>
          <a:noFill/>
          <a:ln>
            <a:solidFill>
              <a:srgbClr val="067B7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35" name="グラフィックス 34" descr="データベース 単色塗りつぶし">
            <a:extLst>
              <a:ext uri="{FF2B5EF4-FFF2-40B4-BE49-F238E27FC236}">
                <a16:creationId xmlns:a16="http://schemas.microsoft.com/office/drawing/2014/main" id="{5A0F2153-D0C7-8A9D-7002-D7B8CABA293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5834" y="4259576"/>
            <a:ext cx="613123" cy="613123"/>
          </a:xfrm>
          <a:prstGeom prst="rect">
            <a:avLst/>
          </a:prstGeom>
        </p:spPr>
      </p:pic>
      <p:pic>
        <p:nvPicPr>
          <p:cNvPr id="38" name="グラフィックス 37" descr="下矢印 単色塗りつぶし">
            <a:extLst>
              <a:ext uri="{FF2B5EF4-FFF2-40B4-BE49-F238E27FC236}">
                <a16:creationId xmlns:a16="http://schemas.microsoft.com/office/drawing/2014/main" id="{20184D94-E387-4EF4-3DD5-E58F2799DD6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5400000">
            <a:off x="2771430" y="3954146"/>
            <a:ext cx="914400" cy="945785"/>
          </a:xfrm>
          <a:prstGeom prst="rect">
            <a:avLst/>
          </a:prstGeom>
        </p:spPr>
      </p:pic>
      <p:pic>
        <p:nvPicPr>
          <p:cNvPr id="39" name="グラフィックス 38" descr="下矢印 単色塗りつぶし">
            <a:extLst>
              <a:ext uri="{FF2B5EF4-FFF2-40B4-BE49-F238E27FC236}">
                <a16:creationId xmlns:a16="http://schemas.microsoft.com/office/drawing/2014/main" id="{91B54E9A-FB86-C65D-B38E-1B80559E290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6200000">
            <a:off x="3172644" y="3279520"/>
            <a:ext cx="914400" cy="914400"/>
          </a:xfrm>
          <a:prstGeom prst="rect">
            <a:avLst/>
          </a:prstGeom>
        </p:spPr>
      </p:pic>
      <p:pic>
        <p:nvPicPr>
          <p:cNvPr id="40" name="グラフィックス 39" descr="下矢印 単色塗りつぶし">
            <a:extLst>
              <a:ext uri="{FF2B5EF4-FFF2-40B4-BE49-F238E27FC236}">
                <a16:creationId xmlns:a16="http://schemas.microsoft.com/office/drawing/2014/main" id="{E60C7389-AC1B-53C9-8578-556495C2914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6200000">
            <a:off x="4818376" y="2575967"/>
            <a:ext cx="914400" cy="945785"/>
          </a:xfrm>
          <a:prstGeom prst="rect">
            <a:avLst/>
          </a:prstGeom>
        </p:spPr>
      </p:pic>
      <p:sp>
        <p:nvSpPr>
          <p:cNvPr id="42" name="テキスト ボックス 41">
            <a:extLst>
              <a:ext uri="{FF2B5EF4-FFF2-40B4-BE49-F238E27FC236}">
                <a16:creationId xmlns:a16="http://schemas.microsoft.com/office/drawing/2014/main" id="{4D92F8E9-60EC-E213-017E-497FDF08C009}"/>
              </a:ext>
            </a:extLst>
          </p:cNvPr>
          <p:cNvSpPr txBox="1"/>
          <p:nvPr/>
        </p:nvSpPr>
        <p:spPr>
          <a:xfrm>
            <a:off x="7865759" y="3667692"/>
            <a:ext cx="4169874" cy="369332"/>
          </a:xfrm>
          <a:prstGeom prst="rect">
            <a:avLst/>
          </a:prstGeom>
          <a:noFill/>
        </p:spPr>
        <p:txBody>
          <a:bodyPr wrap="square">
            <a:spAutoFit/>
          </a:bodyPr>
          <a:lstStyle/>
          <a:p>
            <a:r>
              <a:rPr lang="ja-JP" altLang="en-US" sz="1800" b="1" u="none" strike="noStrike">
                <a:solidFill>
                  <a:srgbClr val="000000"/>
                </a:solidFill>
                <a:effectLst/>
                <a:latin typeface="Tsukushi B Round Gothic Regular" panose="02020400000000000000" pitchFamily="18" charset="-128"/>
                <a:ea typeface="Tsukushi B Round Gothic Regular" panose="02020400000000000000" pitchFamily="18" charset="-128"/>
              </a:rPr>
              <a:t>エッセイとそれに対応した映像を作成</a:t>
            </a:r>
            <a:endParaRPr lang="ja-JP" altLang="en-US" b="1">
              <a:latin typeface="Tsukushi B Round Gothic Regular" panose="02020400000000000000" pitchFamily="18" charset="-128"/>
              <a:ea typeface="Tsukushi B Round Gothic Regular" panose="02020400000000000000" pitchFamily="18" charset="-128"/>
            </a:endParaRPr>
          </a:p>
        </p:txBody>
      </p:sp>
      <p:pic>
        <p:nvPicPr>
          <p:cNvPr id="43" name="グラフィックス 42" descr="下矢印 単色塗りつぶし">
            <a:extLst>
              <a:ext uri="{FF2B5EF4-FFF2-40B4-BE49-F238E27FC236}">
                <a16:creationId xmlns:a16="http://schemas.microsoft.com/office/drawing/2014/main" id="{53C9554E-4D2D-7BB6-21A8-D6C9934AFC2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16200000">
            <a:off x="8962841" y="2583281"/>
            <a:ext cx="914400" cy="1102640"/>
          </a:xfrm>
          <a:prstGeom prst="rect">
            <a:avLst/>
          </a:prstGeom>
        </p:spPr>
      </p:pic>
      <p:cxnSp>
        <p:nvCxnSpPr>
          <p:cNvPr id="5" name="直線コネクタ 4">
            <a:extLst>
              <a:ext uri="{FF2B5EF4-FFF2-40B4-BE49-F238E27FC236}">
                <a16:creationId xmlns:a16="http://schemas.microsoft.com/office/drawing/2014/main" id="{382159E5-5DB5-D3C2-6C3C-722CC4E24460}"/>
              </a:ext>
            </a:extLst>
          </p:cNvPr>
          <p:cNvCxnSpPr/>
          <p:nvPr/>
        </p:nvCxnSpPr>
        <p:spPr>
          <a:xfrm>
            <a:off x="103695" y="5580668"/>
            <a:ext cx="11686617" cy="0"/>
          </a:xfrm>
          <a:prstGeom prst="line">
            <a:avLst/>
          </a:prstGeom>
          <a:ln>
            <a:solidFill>
              <a:srgbClr val="067B78"/>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1885001" y="4812056"/>
            <a:ext cx="9900461" cy="1912301"/>
          </a:xfrm>
          <a:prstGeom prst="rect">
            <a:avLst/>
          </a:prstGeom>
        </p:spPr>
        <p:txBody>
          <a:bodyPr spcFirstLastPara="1" vert="horz" wrap="square" lIns="121900" tIns="121900" rIns="121900" bIns="121900" rtlCol="0" anchor="t" anchorCtr="0">
            <a:normAutofit fontScale="62500" lnSpcReduction="20000"/>
          </a:bodyPr>
          <a:lstStyle/>
          <a:p>
            <a:pPr marL="0" indent="0">
              <a:lnSpc>
                <a:spcPct val="120000"/>
              </a:lnSpc>
              <a:buNone/>
            </a:pPr>
            <a:r>
              <a:rPr lang="ja" altLang="ja-JP" b="1" dirty="0"/>
              <a:t>Open Ethnography</a:t>
            </a:r>
            <a:endParaRPr lang="en-US" altLang="ja" b="1" dirty="0"/>
          </a:p>
          <a:p>
            <a:pPr marL="185738" indent="0" algn="l">
              <a:lnSpc>
                <a:spcPct val="120000"/>
              </a:lnSpc>
              <a:buNone/>
            </a:pPr>
            <a:r>
              <a:rPr lang="en-US" altLang="ja" b="1" dirty="0"/>
              <a:t>…</a:t>
            </a:r>
            <a:r>
              <a:rPr lang="en-US" altLang="ja-JP" b="1" dirty="0"/>
              <a:t>…</a:t>
            </a:r>
            <a:r>
              <a:rPr lang="ja" dirty="0"/>
              <a:t>2023年度</a:t>
            </a:r>
            <a:r>
              <a:rPr lang="en-US" altLang="ja" dirty="0"/>
              <a:t>〜</a:t>
            </a:r>
            <a:r>
              <a:rPr lang="ja" altLang="en-US" dirty="0"/>
              <a:t>。</a:t>
            </a:r>
            <a:r>
              <a:rPr lang="ja" dirty="0"/>
              <a:t>フィールドデータをオープンに管理・分析するためのツール</a:t>
            </a:r>
            <a:r>
              <a:rPr lang="ja" altLang="en-US" dirty="0"/>
              <a:t>。</a:t>
            </a:r>
            <a:br>
              <a:rPr lang="en-US" altLang="ja" dirty="0"/>
            </a:br>
            <a:r>
              <a:rPr lang="ja" dirty="0"/>
              <a:t>大阪大学 製作、合同会社テンマド システム開発。</a:t>
            </a:r>
            <a:endParaRPr dirty="0"/>
          </a:p>
          <a:p>
            <a:pPr>
              <a:lnSpc>
                <a:spcPct val="120000"/>
              </a:lnSpc>
              <a:spcBef>
                <a:spcPts val="1600"/>
              </a:spcBef>
            </a:pPr>
            <a:r>
              <a:rPr lang="ja" dirty="0"/>
              <a:t>複数の人がさまざまな種類のフィールドデータを共有でき、分析を共同的に進められる</a:t>
            </a:r>
            <a:endParaRPr dirty="0"/>
          </a:p>
          <a:p>
            <a:pPr>
              <a:lnSpc>
                <a:spcPct val="120000"/>
              </a:lnSpc>
            </a:pPr>
            <a:r>
              <a:rPr lang="ja" dirty="0"/>
              <a:t>調査協力者もOpen Ethnographyに参加することによる、さらなるコラボレーション</a:t>
            </a:r>
            <a:endParaRPr dirty="0"/>
          </a:p>
        </p:txBody>
      </p:sp>
      <p:sp>
        <p:nvSpPr>
          <p:cNvPr id="86" name="Google Shape;86;p18"/>
          <p:cNvSpPr txBox="1">
            <a:spLocks noGrp="1"/>
          </p:cNvSpPr>
          <p:nvPr>
            <p:ph type="title"/>
          </p:nvPr>
        </p:nvSpPr>
        <p:spPr>
          <a:xfrm>
            <a:off x="1694922" y="26090"/>
            <a:ext cx="9900466" cy="763600"/>
          </a:xfrm>
          <a:prstGeom prst="rect">
            <a:avLst/>
          </a:prstGeom>
        </p:spPr>
        <p:txBody>
          <a:bodyPr spcFirstLastPara="1" vert="horz" wrap="square" lIns="121900" tIns="121900" rIns="121900" bIns="121900" rtlCol="0" anchor="t" anchorCtr="0">
            <a:normAutofit fontScale="90000"/>
          </a:bodyPr>
          <a:lstStyle/>
          <a:p>
            <a:pPr>
              <a:lnSpc>
                <a:spcPct val="115000"/>
              </a:lnSpc>
              <a:spcAft>
                <a:spcPts val="1600"/>
              </a:spcAft>
              <a:buClr>
                <a:schemeClr val="dk1"/>
              </a:buClr>
              <a:buSzPts val="1100"/>
            </a:pPr>
            <a:r>
              <a:rPr lang="en-US" altLang="ja" sz="3333" dirty="0">
                <a:solidFill>
                  <a:schemeClr val="dk2"/>
                </a:solidFill>
              </a:rPr>
              <a:t>Open Ethnography</a:t>
            </a:r>
            <a:r>
              <a:rPr lang="ja" altLang="en-US" sz="3333" dirty="0">
                <a:solidFill>
                  <a:schemeClr val="dk2"/>
                </a:solidFill>
              </a:rPr>
              <a:t>の開発</a:t>
            </a:r>
            <a:endParaRPr sz="3333" dirty="0"/>
          </a:p>
        </p:txBody>
      </p:sp>
      <p:cxnSp>
        <p:nvCxnSpPr>
          <p:cNvPr id="2" name="直線矢印コネクタ 1">
            <a:extLst>
              <a:ext uri="{FF2B5EF4-FFF2-40B4-BE49-F238E27FC236}">
                <a16:creationId xmlns:a16="http://schemas.microsoft.com/office/drawing/2014/main" id="{366A1A47-005F-4558-0001-BFA37FC48B40}"/>
              </a:ext>
            </a:extLst>
          </p:cNvPr>
          <p:cNvCxnSpPr>
            <a:cxnSpLocks/>
          </p:cNvCxnSpPr>
          <p:nvPr/>
        </p:nvCxnSpPr>
        <p:spPr>
          <a:xfrm>
            <a:off x="1450729" y="1634212"/>
            <a:ext cx="0" cy="4665853"/>
          </a:xfrm>
          <a:prstGeom prst="straightConnector1">
            <a:avLst/>
          </a:prstGeom>
          <a:ln w="76200">
            <a:solidFill>
              <a:srgbClr val="077B78"/>
            </a:solidFill>
            <a:tailEnd type="triangle"/>
          </a:ln>
        </p:spPr>
        <p:style>
          <a:lnRef idx="2">
            <a:schemeClr val="accent1"/>
          </a:lnRef>
          <a:fillRef idx="0">
            <a:schemeClr val="accent1"/>
          </a:fillRef>
          <a:effectRef idx="1">
            <a:schemeClr val="accent1"/>
          </a:effectRef>
          <a:fontRef idx="minor">
            <a:schemeClr val="tx1"/>
          </a:fontRef>
        </p:style>
      </p:cxnSp>
      <p:sp>
        <p:nvSpPr>
          <p:cNvPr id="5" name="円/楕円 4">
            <a:extLst>
              <a:ext uri="{FF2B5EF4-FFF2-40B4-BE49-F238E27FC236}">
                <a16:creationId xmlns:a16="http://schemas.microsoft.com/office/drawing/2014/main" id="{A285B7A2-8343-BBD4-7BCA-3583AB84DABD}"/>
              </a:ext>
            </a:extLst>
          </p:cNvPr>
          <p:cNvSpPr/>
          <p:nvPr/>
        </p:nvSpPr>
        <p:spPr>
          <a:xfrm>
            <a:off x="1168487" y="2661050"/>
            <a:ext cx="581340" cy="593452"/>
          </a:xfrm>
          <a:prstGeom prst="ellipse">
            <a:avLst/>
          </a:prstGeom>
          <a:solidFill>
            <a:srgbClr val="077B78"/>
          </a:solidFill>
          <a:ln>
            <a:solidFill>
              <a:srgbClr val="077B7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8A6AE5E-81BD-3BB2-6BA8-7DBE55528066}"/>
              </a:ext>
            </a:extLst>
          </p:cNvPr>
          <p:cNvSpPr txBox="1"/>
          <p:nvPr/>
        </p:nvSpPr>
        <p:spPr>
          <a:xfrm>
            <a:off x="72039" y="2588444"/>
            <a:ext cx="1107996" cy="369332"/>
          </a:xfrm>
          <a:prstGeom prst="rect">
            <a:avLst/>
          </a:prstGeom>
          <a:noFill/>
        </p:spPr>
        <p:txBody>
          <a:bodyPr wrap="none" rtlCol="0">
            <a:spAutoFit/>
          </a:bodyPr>
          <a:lstStyle/>
          <a:p>
            <a:r>
              <a:rPr lang="ja-JP" altLang="en-US" b="1">
                <a:solidFill>
                  <a:srgbClr val="077B78"/>
                </a:solidFill>
                <a:latin typeface="Tsukushi B Round Gothic Bold" panose="02020400000000000000" pitchFamily="18" charset="-128"/>
                <a:ea typeface="Tsukushi B Round Gothic Bold" panose="02020400000000000000" pitchFamily="18" charset="-128"/>
              </a:rPr>
              <a:t>２０２３</a:t>
            </a:r>
            <a:endParaRPr kumimoji="1" lang="ja-JP" altLang="en-US" b="1">
              <a:solidFill>
                <a:srgbClr val="077B78"/>
              </a:solidFill>
              <a:latin typeface="Tsukushi B Round Gothic Bold" panose="02020400000000000000" pitchFamily="18" charset="-128"/>
              <a:ea typeface="Tsukushi B Round Gothic Bold" panose="02020400000000000000" pitchFamily="18" charset="-128"/>
            </a:endParaRPr>
          </a:p>
        </p:txBody>
      </p:sp>
      <p:pic>
        <p:nvPicPr>
          <p:cNvPr id="7" name="図 6" descr="ロゴ, 会社名&#10;&#10;自動的に生成された説明">
            <a:extLst>
              <a:ext uri="{FF2B5EF4-FFF2-40B4-BE49-F238E27FC236}">
                <a16:creationId xmlns:a16="http://schemas.microsoft.com/office/drawing/2014/main" id="{BB1FFF2E-6B0B-D74B-EB1D-F7CB676BD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647131" cy="1634213"/>
          </a:xfrm>
          <a:prstGeom prst="rect">
            <a:avLst/>
          </a:prstGeom>
        </p:spPr>
      </p:pic>
      <p:grpSp>
        <p:nvGrpSpPr>
          <p:cNvPr id="10" name="グループ化 9">
            <a:extLst>
              <a:ext uri="{FF2B5EF4-FFF2-40B4-BE49-F238E27FC236}">
                <a16:creationId xmlns:a16="http://schemas.microsoft.com/office/drawing/2014/main" id="{754FEC46-DD03-4D94-B3BE-9FA727EBCF66}"/>
              </a:ext>
            </a:extLst>
          </p:cNvPr>
          <p:cNvGrpSpPr/>
          <p:nvPr/>
        </p:nvGrpSpPr>
        <p:grpSpPr>
          <a:xfrm>
            <a:off x="3097860" y="789690"/>
            <a:ext cx="7049855" cy="3940164"/>
            <a:chOff x="160820" y="1150070"/>
            <a:chExt cx="6751408" cy="4110938"/>
          </a:xfrm>
        </p:grpSpPr>
        <p:sp>
          <p:nvSpPr>
            <p:cNvPr id="11" name="角丸四角形 38">
              <a:extLst>
                <a:ext uri="{FF2B5EF4-FFF2-40B4-BE49-F238E27FC236}">
                  <a16:creationId xmlns:a16="http://schemas.microsoft.com/office/drawing/2014/main" id="{4DE826FD-7C61-4DBE-8340-374B774BDFD8}"/>
                </a:ext>
              </a:extLst>
            </p:cNvPr>
            <p:cNvSpPr/>
            <p:nvPr/>
          </p:nvSpPr>
          <p:spPr>
            <a:xfrm>
              <a:off x="326644" y="1603645"/>
              <a:ext cx="1528418" cy="2179651"/>
            </a:xfrm>
            <a:prstGeom prst="roundRect">
              <a:avLst/>
            </a:prstGeom>
            <a:solidFill>
              <a:schemeClr val="bg1"/>
            </a:solidFill>
            <a:ln>
              <a:solidFill>
                <a:srgbClr val="067B7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2FF238F4-99CF-470A-E4D1-682383DB637F}"/>
                </a:ext>
              </a:extLst>
            </p:cNvPr>
            <p:cNvSpPr txBox="1"/>
            <p:nvPr/>
          </p:nvSpPr>
          <p:spPr>
            <a:xfrm>
              <a:off x="5042595" y="1274485"/>
              <a:ext cx="1869633" cy="408623"/>
            </a:xfrm>
            <a:prstGeom prst="roundRect">
              <a:avLst/>
            </a:prstGeom>
            <a:ln w="38100">
              <a:solidFill>
                <a:srgbClr val="077B78"/>
              </a:solidFill>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b="1">
                  <a:solidFill>
                    <a:schemeClr val="tx1"/>
                  </a:solidFill>
                  <a:latin typeface="Tsukushi B Round Gothic Regular" panose="02020400000000000000" pitchFamily="18" charset="-128"/>
                  <a:ea typeface="Tsukushi B Round Gothic Regular" panose="02020400000000000000" pitchFamily="18" charset="-128"/>
                </a:rPr>
                <a:t>人間科学研究科</a:t>
              </a:r>
              <a:endParaRPr kumimoji="1" lang="ja-JP" altLang="en-US" b="1" dirty="0">
                <a:solidFill>
                  <a:schemeClr val="tx1"/>
                </a:solidFill>
                <a:latin typeface="Tsukushi B Round Gothic Regular" panose="02020400000000000000" pitchFamily="18" charset="-128"/>
                <a:ea typeface="Tsukushi B Round Gothic Regular" panose="02020400000000000000" pitchFamily="18" charset="-128"/>
              </a:endParaRPr>
            </a:p>
          </p:txBody>
        </p:sp>
        <p:sp>
          <p:nvSpPr>
            <p:cNvPr id="13" name="テキスト ボックス 12">
              <a:extLst>
                <a:ext uri="{FF2B5EF4-FFF2-40B4-BE49-F238E27FC236}">
                  <a16:creationId xmlns:a16="http://schemas.microsoft.com/office/drawing/2014/main" id="{C04EDC25-56DC-7238-2222-8C963AD33FE6}"/>
                </a:ext>
              </a:extLst>
            </p:cNvPr>
            <p:cNvSpPr txBox="1"/>
            <p:nvPr/>
          </p:nvSpPr>
          <p:spPr>
            <a:xfrm>
              <a:off x="4864265" y="2769418"/>
              <a:ext cx="1832821" cy="306467"/>
            </a:xfrm>
            <a:prstGeom prst="roundRect">
              <a:avLst/>
            </a:prstGeom>
            <a:solidFill>
              <a:schemeClr val="bg1"/>
            </a:solidFill>
            <a:ln w="38100">
              <a:noFill/>
            </a:ln>
          </p:spPr>
          <p:txBody>
            <a:bodyPr wrap="square" rtlCol="0">
              <a:spAutoFit/>
            </a:bodyPr>
            <a:lstStyle/>
            <a:p>
              <a:r>
                <a:rPr lang="ja-JP" altLang="en-US" sz="1200" b="1">
                  <a:latin typeface="Tsukushi B Round Gothic Regular" panose="02020400000000000000" pitchFamily="18" charset="-128"/>
                  <a:ea typeface="Tsukushi B Round Gothic Regular" panose="02020400000000000000" pitchFamily="18" charset="-128"/>
                </a:rPr>
                <a:t>エスノグラフィ・ラボ</a:t>
              </a:r>
              <a:endParaRPr kumimoji="1" lang="ja-JP" altLang="en-US" b="1">
                <a:latin typeface="Tsukushi B Round Gothic Regular" panose="02020400000000000000" pitchFamily="18" charset="-128"/>
                <a:ea typeface="Tsukushi B Round Gothic Regular" panose="02020400000000000000" pitchFamily="18" charset="-128"/>
              </a:endParaRPr>
            </a:p>
          </p:txBody>
        </p:sp>
        <p:pic>
          <p:nvPicPr>
            <p:cNvPr id="14" name="グラフィックス 13" descr="画像 単色塗りつぶし">
              <a:extLst>
                <a:ext uri="{FF2B5EF4-FFF2-40B4-BE49-F238E27FC236}">
                  <a16:creationId xmlns:a16="http://schemas.microsoft.com/office/drawing/2014/main" id="{5460948F-E613-1F94-35F9-8C9AD8C3CC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09731" y="2885420"/>
              <a:ext cx="575971" cy="575971"/>
            </a:xfrm>
            <a:prstGeom prst="rect">
              <a:avLst/>
            </a:prstGeom>
          </p:spPr>
        </p:pic>
        <p:pic>
          <p:nvPicPr>
            <p:cNvPr id="15" name="グラフィックス 14" descr="ビデオ カメラ 単色塗りつぶし">
              <a:extLst>
                <a:ext uri="{FF2B5EF4-FFF2-40B4-BE49-F238E27FC236}">
                  <a16:creationId xmlns:a16="http://schemas.microsoft.com/office/drawing/2014/main" id="{81E1B3E1-0BFC-302C-272A-CF6DF382B0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00201" y="2818748"/>
              <a:ext cx="700270" cy="700270"/>
            </a:xfrm>
            <a:prstGeom prst="rect">
              <a:avLst/>
            </a:prstGeom>
          </p:spPr>
        </p:pic>
        <p:pic>
          <p:nvPicPr>
            <p:cNvPr id="16" name="グラフィックス 15" descr="インターネット 単色塗りつぶし">
              <a:extLst>
                <a:ext uri="{FF2B5EF4-FFF2-40B4-BE49-F238E27FC236}">
                  <a16:creationId xmlns:a16="http://schemas.microsoft.com/office/drawing/2014/main" id="{047B36F3-E7CC-3A37-115C-B7C57A80C9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09167" y="1312755"/>
              <a:ext cx="2022903" cy="2022903"/>
            </a:xfrm>
            <a:prstGeom prst="rect">
              <a:avLst/>
            </a:prstGeom>
          </p:spPr>
        </p:pic>
        <p:pic>
          <p:nvPicPr>
            <p:cNvPr id="17" name="グラフィックス 16" descr="繰り返し 単色塗りつぶし">
              <a:extLst>
                <a:ext uri="{FF2B5EF4-FFF2-40B4-BE49-F238E27FC236}">
                  <a16:creationId xmlns:a16="http://schemas.microsoft.com/office/drawing/2014/main" id="{C4705745-4C0A-BCBB-37CC-CCDF980B858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79221" y="1839311"/>
              <a:ext cx="807539" cy="807539"/>
            </a:xfrm>
            <a:prstGeom prst="rect">
              <a:avLst/>
            </a:prstGeom>
          </p:spPr>
        </p:pic>
        <p:sp>
          <p:nvSpPr>
            <p:cNvPr id="18" name="テキスト ボックス 17">
              <a:extLst>
                <a:ext uri="{FF2B5EF4-FFF2-40B4-BE49-F238E27FC236}">
                  <a16:creationId xmlns:a16="http://schemas.microsoft.com/office/drawing/2014/main" id="{0E48E7B7-9F6E-546D-2359-703098CA7CB8}"/>
                </a:ext>
              </a:extLst>
            </p:cNvPr>
            <p:cNvSpPr txBox="1"/>
            <p:nvPr/>
          </p:nvSpPr>
          <p:spPr>
            <a:xfrm>
              <a:off x="1970532" y="1275778"/>
              <a:ext cx="3041497" cy="408623"/>
            </a:xfrm>
            <a:prstGeom prst="roundRect">
              <a:avLst/>
            </a:prstGeom>
            <a:ln w="38100">
              <a:solidFill>
                <a:srgbClr val="077B78"/>
              </a:solidFill>
            </a:ln>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ja-JP" altLang="en-US" b="1">
                  <a:solidFill>
                    <a:schemeClr val="tx1"/>
                  </a:solidFill>
                  <a:latin typeface="Tsukushi B Round Gothic Regular" panose="02020400000000000000" pitchFamily="18" charset="-128"/>
                  <a:ea typeface="Tsukushi B Round Gothic Regular" panose="02020400000000000000" pitchFamily="18" charset="-128"/>
                </a:rPr>
                <a:t>オープン・エスノグラフィ</a:t>
              </a:r>
              <a:endParaRPr lang="en-US" altLang="ja-JP" b="1" dirty="0">
                <a:solidFill>
                  <a:schemeClr val="tx1"/>
                </a:solidFill>
                <a:latin typeface="Tsukushi B Round Gothic Regular" panose="02020400000000000000" pitchFamily="18" charset="-128"/>
                <a:ea typeface="Tsukushi B Round Gothic Regular" panose="02020400000000000000" pitchFamily="18" charset="-128"/>
              </a:endParaRPr>
            </a:p>
          </p:txBody>
        </p:sp>
        <p:sp>
          <p:nvSpPr>
            <p:cNvPr id="19" name="テキスト ボックス 18">
              <a:extLst>
                <a:ext uri="{FF2B5EF4-FFF2-40B4-BE49-F238E27FC236}">
                  <a16:creationId xmlns:a16="http://schemas.microsoft.com/office/drawing/2014/main" id="{1F5011D0-0C29-4D6F-BCBB-E2666017DAFC}"/>
                </a:ext>
              </a:extLst>
            </p:cNvPr>
            <p:cNvSpPr txBox="1"/>
            <p:nvPr/>
          </p:nvSpPr>
          <p:spPr>
            <a:xfrm>
              <a:off x="2047806" y="3623316"/>
              <a:ext cx="2886950" cy="1637692"/>
            </a:xfrm>
            <a:prstGeom prst="rect">
              <a:avLst/>
            </a:prstGeom>
            <a:solidFill>
              <a:schemeClr val="bg1"/>
            </a:solidFill>
            <a:ln w="28575">
              <a:noFill/>
            </a:ln>
          </p:spPr>
          <p:txBody>
            <a:bodyPr wrap="square" rtlCol="0">
              <a:spAutoFit/>
            </a:bodyPr>
            <a:lstStyle/>
            <a:p>
              <a:pPr marL="285750" indent="-285750">
                <a:buFont typeface="Arial" panose="020B0604020202020204" pitchFamily="34" charset="0"/>
                <a:buChar char="•"/>
              </a:pPr>
              <a:r>
                <a:rPr lang="ja-JP" altLang="en-US" sz="1600">
                  <a:latin typeface="UD Digi Kyokasho NK-R" panose="02020400000000000000" pitchFamily="18" charset="-128"/>
                  <a:ea typeface="UD Digi Kyokasho NK-R" panose="02020400000000000000" pitchFamily="18" charset="-128"/>
                </a:rPr>
                <a:t>エスノグラフィの研究データ：</a:t>
              </a:r>
              <a:br>
                <a:rPr lang="en-US" altLang="ja-JP" sz="1600" dirty="0">
                  <a:latin typeface="UD Digi Kyokasho NK-R" panose="02020400000000000000" pitchFamily="18" charset="-128"/>
                  <a:ea typeface="UD Digi Kyokasho NK-R" panose="02020400000000000000" pitchFamily="18" charset="-128"/>
                </a:rPr>
              </a:br>
              <a:r>
                <a:rPr lang="ja-JP" altLang="en-US" sz="1600">
                  <a:latin typeface="UD Digi Kyokasho NK-R" panose="02020400000000000000" pitchFamily="18" charset="-128"/>
                  <a:ea typeface="UD Digi Kyokasho NK-R" panose="02020400000000000000" pitchFamily="18" charset="-128"/>
                </a:rPr>
                <a:t>フィールドノート（テキスト、写真や映像）</a:t>
              </a:r>
              <a:endParaRPr lang="en-US" altLang="ja-JP" sz="1600" dirty="0">
                <a:latin typeface="UD Digi Kyokasho NK-R" panose="02020400000000000000" pitchFamily="18" charset="-128"/>
                <a:ea typeface="UD Digi Kyokasho NK-R" panose="02020400000000000000" pitchFamily="18" charset="-128"/>
              </a:endParaRPr>
            </a:p>
            <a:p>
              <a:pPr marL="285750" indent="-285750">
                <a:buFont typeface="Arial" panose="020B0604020202020204" pitchFamily="34" charset="0"/>
                <a:buChar char="•"/>
              </a:pPr>
              <a:r>
                <a:rPr lang="ja-JP" altLang="en-US" sz="1600">
                  <a:latin typeface="UD Digi Kyokasho NK-R" panose="02020400000000000000" pitchFamily="18" charset="-128"/>
                  <a:ea typeface="UD Digi Kyokasho NK-R" panose="02020400000000000000" pitchFamily="18" charset="-128"/>
                </a:rPr>
                <a:t>分析⇒論文作成のサポート</a:t>
              </a:r>
            </a:p>
            <a:p>
              <a:pPr marL="285750" indent="-285750">
                <a:buFont typeface="Arial" panose="020B0604020202020204" pitchFamily="34" charset="0"/>
                <a:buChar char="•"/>
              </a:pPr>
              <a:r>
                <a:rPr lang="ja-JP" altLang="en-US" sz="1600">
                  <a:latin typeface="UD Digi Kyokasho NK-R" panose="02020400000000000000" pitchFamily="18" charset="-128"/>
                  <a:ea typeface="UD Digi Kyokasho NK-R" panose="02020400000000000000" pitchFamily="18" charset="-128"/>
                </a:rPr>
                <a:t>研究データ共有・公開促進</a:t>
              </a:r>
              <a:endParaRPr lang="en-US" altLang="ja-JP" sz="1600" dirty="0">
                <a:latin typeface="UD Digi Kyokasho NK-R" panose="02020400000000000000" pitchFamily="18" charset="-128"/>
                <a:ea typeface="UD Digi Kyokasho NK-R" panose="02020400000000000000" pitchFamily="18" charset="-128"/>
              </a:endParaRPr>
            </a:p>
            <a:p>
              <a:pPr marL="285750" indent="-285750">
                <a:buFont typeface="Arial" panose="020B0604020202020204" pitchFamily="34" charset="0"/>
                <a:buChar char="•"/>
              </a:pPr>
              <a:r>
                <a:rPr lang="ja-JP" altLang="en-US" sz="1600">
                  <a:latin typeface="UD Digi Kyokasho NK-R" panose="02020400000000000000" pitchFamily="18" charset="-128"/>
                  <a:ea typeface="UD Digi Kyokasho NK-R" panose="02020400000000000000" pitchFamily="18" charset="-128"/>
                </a:rPr>
                <a:t>応用分野融合の促進</a:t>
              </a:r>
              <a:endParaRPr lang="en-US" altLang="ja-JP" sz="1600" dirty="0">
                <a:latin typeface="UD Digi Kyokasho NK-R" panose="02020400000000000000" pitchFamily="18" charset="-128"/>
                <a:ea typeface="UD Digi Kyokasho NK-R" panose="02020400000000000000" pitchFamily="18" charset="-128"/>
              </a:endParaRPr>
            </a:p>
          </p:txBody>
        </p:sp>
        <p:grpSp>
          <p:nvGrpSpPr>
            <p:cNvPr id="20" name="グループ化 19">
              <a:extLst>
                <a:ext uri="{FF2B5EF4-FFF2-40B4-BE49-F238E27FC236}">
                  <a16:creationId xmlns:a16="http://schemas.microsoft.com/office/drawing/2014/main" id="{CD74C8C8-698A-2A03-39BE-A0F877CD1535}"/>
                </a:ext>
              </a:extLst>
            </p:cNvPr>
            <p:cNvGrpSpPr/>
            <p:nvPr/>
          </p:nvGrpSpPr>
          <p:grpSpPr>
            <a:xfrm>
              <a:off x="320867" y="1662350"/>
              <a:ext cx="1493352" cy="1992873"/>
              <a:chOff x="8924944" y="4412571"/>
              <a:chExt cx="1493352" cy="1992873"/>
            </a:xfrm>
          </p:grpSpPr>
          <p:pic>
            <p:nvPicPr>
              <p:cNvPr id="31" name="グラフィックス 30" descr="グループでのブレーンストーミング 単色塗りつぶし">
                <a:extLst>
                  <a:ext uri="{FF2B5EF4-FFF2-40B4-BE49-F238E27FC236}">
                    <a16:creationId xmlns:a16="http://schemas.microsoft.com/office/drawing/2014/main" id="{7BE7B12C-1378-77A3-B13E-2AC2A6A90C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22836" y="4412571"/>
                <a:ext cx="826901" cy="826901"/>
              </a:xfrm>
              <a:prstGeom prst="rect">
                <a:avLst/>
              </a:prstGeom>
            </p:spPr>
          </p:pic>
          <p:sp>
            <p:nvSpPr>
              <p:cNvPr id="32" name="テキスト ボックス 31">
                <a:extLst>
                  <a:ext uri="{FF2B5EF4-FFF2-40B4-BE49-F238E27FC236}">
                    <a16:creationId xmlns:a16="http://schemas.microsoft.com/office/drawing/2014/main" id="{C346AA22-495F-109F-2A09-446354A989E4}"/>
                  </a:ext>
                </a:extLst>
              </p:cNvPr>
              <p:cNvSpPr txBox="1"/>
              <p:nvPr/>
            </p:nvSpPr>
            <p:spPr>
              <a:xfrm>
                <a:off x="8924944" y="5205115"/>
                <a:ext cx="1493352" cy="1200329"/>
              </a:xfrm>
              <a:prstGeom prst="rect">
                <a:avLst/>
              </a:prstGeom>
              <a:noFill/>
            </p:spPr>
            <p:txBody>
              <a:bodyPr wrap="square" rtlCol="0">
                <a:spAutoFit/>
              </a:bodyPr>
              <a:lstStyle/>
              <a:p>
                <a:pPr algn="ctr"/>
                <a:r>
                  <a:rPr kumimoji="1" lang="ja-JP" altLang="en-US" sz="1200" b="1">
                    <a:latin typeface="Tsukushi B Round Gothic Regular" panose="02020400000000000000" pitchFamily="18" charset="-128"/>
                    <a:ea typeface="Tsukushi B Round Gothic Regular" panose="02020400000000000000" pitchFamily="18" charset="-128"/>
                  </a:rPr>
                  <a:t>デザイン、建築、教育、都市計画、</a:t>
                </a:r>
                <a:r>
                  <a:rPr kumimoji="1" lang="en-US" altLang="ja-JP" sz="1200" b="1" dirty="0">
                    <a:latin typeface="Tsukushi B Round Gothic Regular" panose="02020400000000000000" pitchFamily="18" charset="-128"/>
                    <a:ea typeface="Tsukushi B Round Gothic Regular" panose="02020400000000000000" pitchFamily="18" charset="-128"/>
                  </a:rPr>
                  <a:t>etc.</a:t>
                </a:r>
              </a:p>
              <a:p>
                <a:pPr algn="ctr"/>
                <a:endParaRPr lang="en-US" altLang="ja-JP" sz="1200" b="1" dirty="0">
                  <a:latin typeface="Tsukushi B Round Gothic Regular" panose="02020400000000000000" pitchFamily="18" charset="-128"/>
                  <a:ea typeface="Tsukushi B Round Gothic Regular" panose="02020400000000000000" pitchFamily="18" charset="-128"/>
                </a:endParaRPr>
              </a:p>
              <a:p>
                <a:pPr algn="ctr"/>
                <a:r>
                  <a:rPr kumimoji="1" lang="ja-JP" altLang="en-US" sz="1200" b="1">
                    <a:latin typeface="Tsukushi B Round Gothic Regular" panose="02020400000000000000" pitchFamily="18" charset="-128"/>
                    <a:ea typeface="Tsukushi B Round Gothic Regular" panose="02020400000000000000" pitchFamily="18" charset="-128"/>
                  </a:rPr>
                  <a:t>一般参加者、</a:t>
                </a:r>
                <a:endParaRPr kumimoji="1" lang="en-US" altLang="ja-JP" sz="1200" b="1" dirty="0">
                  <a:latin typeface="Tsukushi B Round Gothic Regular" panose="02020400000000000000" pitchFamily="18" charset="-128"/>
                  <a:ea typeface="Tsukushi B Round Gothic Regular" panose="02020400000000000000" pitchFamily="18" charset="-128"/>
                </a:endParaRPr>
              </a:p>
              <a:p>
                <a:pPr algn="ctr"/>
                <a:r>
                  <a:rPr kumimoji="1" lang="ja-JP" altLang="en-US" sz="1200" b="1">
                    <a:latin typeface="Tsukushi B Round Gothic Regular" panose="02020400000000000000" pitchFamily="18" charset="-128"/>
                    <a:ea typeface="Tsukushi B Round Gothic Regular" panose="02020400000000000000" pitchFamily="18" charset="-128"/>
                  </a:rPr>
                  <a:t>ステークホルダー</a:t>
                </a:r>
                <a:endParaRPr kumimoji="1" lang="en-US" altLang="ja-JP" sz="1200" b="1" dirty="0">
                  <a:latin typeface="Tsukushi B Round Gothic Regular" panose="02020400000000000000" pitchFamily="18" charset="-128"/>
                  <a:ea typeface="Tsukushi B Round Gothic Regular" panose="02020400000000000000" pitchFamily="18" charset="-128"/>
                </a:endParaRPr>
              </a:p>
            </p:txBody>
          </p:sp>
        </p:grpSp>
        <p:sp>
          <p:nvSpPr>
            <p:cNvPr id="21" name="テキスト ボックス 20">
              <a:extLst>
                <a:ext uri="{FF2B5EF4-FFF2-40B4-BE49-F238E27FC236}">
                  <a16:creationId xmlns:a16="http://schemas.microsoft.com/office/drawing/2014/main" id="{F93D8E60-0D55-66A7-6AEF-22CEF76EB2BD}"/>
                </a:ext>
              </a:extLst>
            </p:cNvPr>
            <p:cNvSpPr txBox="1"/>
            <p:nvPr/>
          </p:nvSpPr>
          <p:spPr>
            <a:xfrm>
              <a:off x="160820" y="3771498"/>
              <a:ext cx="1726595" cy="374571"/>
            </a:xfrm>
            <a:prstGeom prst="roundRect">
              <a:avLst/>
            </a:prstGeom>
            <a:ln w="19050">
              <a:solidFill>
                <a:srgbClr val="067B78"/>
              </a:solidFill>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ja-JP" altLang="en-US" sz="1600" b="1">
                  <a:solidFill>
                    <a:schemeClr val="tx1"/>
                  </a:solidFill>
                  <a:latin typeface="Tsukushi B Round Gothic Regular" panose="02020400000000000000" pitchFamily="18" charset="-128"/>
                  <a:ea typeface="Tsukushi B Round Gothic Regular" panose="02020400000000000000" pitchFamily="18" charset="-128"/>
                </a:rPr>
                <a:t>学外・応用分野</a:t>
              </a:r>
              <a:endParaRPr lang="en-US" altLang="ja-JP" sz="1600" b="1" dirty="0">
                <a:solidFill>
                  <a:schemeClr val="tx1"/>
                </a:solidFill>
                <a:latin typeface="Tsukushi B Round Gothic Regular" panose="02020400000000000000" pitchFamily="18" charset="-128"/>
                <a:ea typeface="Tsukushi B Round Gothic Regular" panose="02020400000000000000" pitchFamily="18" charset="-128"/>
              </a:endParaRPr>
            </a:p>
          </p:txBody>
        </p:sp>
        <p:pic>
          <p:nvPicPr>
            <p:cNvPr id="22" name="グラフィックス 21" descr="ドキュメント 単色塗りつぶし">
              <a:extLst>
                <a:ext uri="{FF2B5EF4-FFF2-40B4-BE49-F238E27FC236}">
                  <a16:creationId xmlns:a16="http://schemas.microsoft.com/office/drawing/2014/main" id="{B3FBF5CB-F115-B852-DC38-A48B1B06A9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09167" y="2865933"/>
              <a:ext cx="576011" cy="602344"/>
            </a:xfrm>
            <a:prstGeom prst="rect">
              <a:avLst/>
            </a:prstGeom>
          </p:spPr>
        </p:pic>
        <p:pic>
          <p:nvPicPr>
            <p:cNvPr id="23" name="図 22" descr="ロゴ, 会社名&#10;&#10;自動的に生成された説明">
              <a:extLst>
                <a:ext uri="{FF2B5EF4-FFF2-40B4-BE49-F238E27FC236}">
                  <a16:creationId xmlns:a16="http://schemas.microsoft.com/office/drawing/2014/main" id="{75F71DB5-E724-A041-582C-3990363AB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622" y="1825897"/>
              <a:ext cx="830203" cy="823692"/>
            </a:xfrm>
            <a:prstGeom prst="rect">
              <a:avLst/>
            </a:prstGeom>
          </p:spPr>
        </p:pic>
        <p:pic>
          <p:nvPicPr>
            <p:cNvPr id="24" name="グラフィックス 23" descr="繰り返し 単色塗りつぶし">
              <a:extLst>
                <a:ext uri="{FF2B5EF4-FFF2-40B4-BE49-F238E27FC236}">
                  <a16:creationId xmlns:a16="http://schemas.microsoft.com/office/drawing/2014/main" id="{196BE2AD-C5AB-C5D1-D5B0-D13E6F7827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80771" y="1867011"/>
              <a:ext cx="807539" cy="807539"/>
            </a:xfrm>
            <a:prstGeom prst="rect">
              <a:avLst/>
            </a:prstGeom>
          </p:spPr>
        </p:pic>
        <p:cxnSp>
          <p:nvCxnSpPr>
            <p:cNvPr id="26" name="直線矢印コネクタ 25">
              <a:extLst>
                <a:ext uri="{FF2B5EF4-FFF2-40B4-BE49-F238E27FC236}">
                  <a16:creationId xmlns:a16="http://schemas.microsoft.com/office/drawing/2014/main" id="{D17962A2-2D80-8257-5918-196E58838A54}"/>
                </a:ext>
              </a:extLst>
            </p:cNvPr>
            <p:cNvCxnSpPr>
              <a:cxnSpLocks/>
            </p:cNvCxnSpPr>
            <p:nvPr/>
          </p:nvCxnSpPr>
          <p:spPr>
            <a:xfrm flipH="1">
              <a:off x="4561726" y="2922651"/>
              <a:ext cx="366973" cy="244454"/>
            </a:xfrm>
            <a:prstGeom prst="straightConnector1">
              <a:avLst/>
            </a:prstGeom>
            <a:ln w="38100">
              <a:solidFill>
                <a:srgbClr val="077B78"/>
              </a:solidFill>
              <a:tailEnd type="triangle"/>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923DAF93-B303-89F8-C4E4-78958ED8D126}"/>
                </a:ext>
              </a:extLst>
            </p:cNvPr>
            <p:cNvSpPr txBox="1"/>
            <p:nvPr/>
          </p:nvSpPr>
          <p:spPr>
            <a:xfrm>
              <a:off x="4687905" y="3171242"/>
              <a:ext cx="498855" cy="276999"/>
            </a:xfrm>
            <a:prstGeom prst="rect">
              <a:avLst/>
            </a:prstGeom>
            <a:solidFill>
              <a:schemeClr val="bg1"/>
            </a:solidFill>
          </p:spPr>
          <p:txBody>
            <a:bodyPr wrap="none" rtlCol="0">
              <a:spAutoFit/>
            </a:bodyPr>
            <a:lstStyle/>
            <a:p>
              <a:r>
                <a:rPr lang="ja-JP" altLang="en-US" sz="1200" b="1">
                  <a:latin typeface="Tsukushi B Round Gothic Regular" panose="02020400000000000000" pitchFamily="18" charset="-128"/>
                  <a:ea typeface="Tsukushi B Round Gothic Regular" panose="02020400000000000000" pitchFamily="18" charset="-128"/>
                </a:rPr>
                <a:t>生成</a:t>
              </a:r>
              <a:endParaRPr kumimoji="1" lang="ja-JP" altLang="en-US" b="1" dirty="0">
                <a:latin typeface="Tsukushi B Round Gothic Regular" panose="02020400000000000000" pitchFamily="18" charset="-128"/>
                <a:ea typeface="Tsukushi B Round Gothic Regular" panose="02020400000000000000" pitchFamily="18" charset="-128"/>
              </a:endParaRPr>
            </a:p>
          </p:txBody>
        </p:sp>
        <p:sp>
          <p:nvSpPr>
            <p:cNvPr id="28" name="テキスト ボックス 27">
              <a:extLst>
                <a:ext uri="{FF2B5EF4-FFF2-40B4-BE49-F238E27FC236}">
                  <a16:creationId xmlns:a16="http://schemas.microsoft.com/office/drawing/2014/main" id="{707F45CE-85E6-EA4D-61AC-C9AC846F4667}"/>
                </a:ext>
              </a:extLst>
            </p:cNvPr>
            <p:cNvSpPr txBox="1"/>
            <p:nvPr/>
          </p:nvSpPr>
          <p:spPr>
            <a:xfrm>
              <a:off x="182701" y="4671901"/>
              <a:ext cx="1598515" cy="276999"/>
            </a:xfrm>
            <a:prstGeom prst="rect">
              <a:avLst/>
            </a:prstGeom>
            <a:solidFill>
              <a:schemeClr val="bg1"/>
            </a:solidFill>
          </p:spPr>
          <p:txBody>
            <a:bodyPr wrap="none" rtlCol="0">
              <a:spAutoFit/>
            </a:bodyPr>
            <a:lstStyle/>
            <a:p>
              <a:r>
                <a:rPr kumimoji="1" lang="ja-JP" altLang="en-US" sz="1200" b="1">
                  <a:latin typeface="Tsukushi B Round Gothic Regular" panose="02020400000000000000" pitchFamily="18" charset="-128"/>
                  <a:ea typeface="Tsukushi B Round Gothic Regular" panose="02020400000000000000" pitchFamily="18" charset="-128"/>
                </a:rPr>
                <a:t>限定的な共有／公開</a:t>
              </a:r>
              <a:endParaRPr kumimoji="1" lang="ja-JP" altLang="en-US" b="1" dirty="0">
                <a:latin typeface="Tsukushi B Round Gothic Regular" panose="02020400000000000000" pitchFamily="18" charset="-128"/>
                <a:ea typeface="Tsukushi B Round Gothic Regular" panose="02020400000000000000" pitchFamily="18" charset="-128"/>
              </a:endParaRPr>
            </a:p>
          </p:txBody>
        </p:sp>
        <p:cxnSp>
          <p:nvCxnSpPr>
            <p:cNvPr id="29" name="カギ線コネクタ 28">
              <a:extLst>
                <a:ext uri="{FF2B5EF4-FFF2-40B4-BE49-F238E27FC236}">
                  <a16:creationId xmlns:a16="http://schemas.microsoft.com/office/drawing/2014/main" id="{F6E9127A-6BB8-B735-7477-8685F89CD519}"/>
                </a:ext>
              </a:extLst>
            </p:cNvPr>
            <p:cNvCxnSpPr>
              <a:cxnSpLocks/>
            </p:cNvCxnSpPr>
            <p:nvPr/>
          </p:nvCxnSpPr>
          <p:spPr>
            <a:xfrm rot="10800000">
              <a:off x="947840" y="4213939"/>
              <a:ext cx="1099967" cy="357064"/>
            </a:xfrm>
            <a:prstGeom prst="bentConnector3">
              <a:avLst>
                <a:gd name="adj1" fmla="val 100064"/>
              </a:avLst>
            </a:prstGeom>
            <a:ln w="38100">
              <a:solidFill>
                <a:srgbClr val="067B78"/>
              </a:solidFill>
              <a:tailEnd type="triangle"/>
            </a:ln>
          </p:spPr>
          <p:style>
            <a:lnRef idx="2">
              <a:schemeClr val="accent1"/>
            </a:lnRef>
            <a:fillRef idx="0">
              <a:schemeClr val="accent1"/>
            </a:fillRef>
            <a:effectRef idx="1">
              <a:schemeClr val="accent1"/>
            </a:effectRef>
            <a:fontRef idx="minor">
              <a:schemeClr val="tx1"/>
            </a:fontRef>
          </p:style>
        </p:cxnSp>
        <p:sp>
          <p:nvSpPr>
            <p:cNvPr id="30" name="テキスト ボックス 29">
              <a:extLst>
                <a:ext uri="{FF2B5EF4-FFF2-40B4-BE49-F238E27FC236}">
                  <a16:creationId xmlns:a16="http://schemas.microsoft.com/office/drawing/2014/main" id="{7ADC79D6-C7AA-6E73-080C-85C121BDFC09}"/>
                </a:ext>
              </a:extLst>
            </p:cNvPr>
            <p:cNvSpPr txBox="1"/>
            <p:nvPr/>
          </p:nvSpPr>
          <p:spPr>
            <a:xfrm>
              <a:off x="1602557" y="1150070"/>
              <a:ext cx="184731" cy="369332"/>
            </a:xfrm>
            <a:prstGeom prst="rect">
              <a:avLst/>
            </a:prstGeom>
            <a:noFill/>
          </p:spPr>
          <p:txBody>
            <a:bodyPr wrap="none" rtlCol="0">
              <a:spAutoFit/>
            </a:bodyPr>
            <a:lstStyle/>
            <a:p>
              <a:endParaRPr kumimoji="1" lang="ja-JP"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a:bodyPr>
          <a:lstStyle/>
          <a:p>
            <a:pPr marL="0" indent="0">
              <a:spcAft>
                <a:spcPts val="1600"/>
              </a:spcAft>
              <a:buNone/>
            </a:pPr>
            <a:r>
              <a:rPr lang="ja"/>
              <a:t> </a:t>
            </a:r>
            <a:endParaRPr/>
          </a:p>
        </p:txBody>
      </p:sp>
      <p:sp>
        <p:nvSpPr>
          <p:cNvPr id="92" name="Google Shape;92;p19"/>
          <p:cNvSpPr txBox="1">
            <a:spLocks noGrp="1"/>
          </p:cNvSpPr>
          <p:nvPr>
            <p:ph type="title"/>
          </p:nvPr>
        </p:nvSpPr>
        <p:spPr>
          <a:xfrm>
            <a:off x="131821" y="177201"/>
            <a:ext cx="11360800" cy="763600"/>
          </a:xfrm>
          <a:prstGeom prst="rect">
            <a:avLst/>
          </a:prstGeom>
          <a:ln>
            <a:noFill/>
          </a:ln>
        </p:spPr>
        <p:txBody>
          <a:bodyPr spcFirstLastPara="1" vert="horz" wrap="square" lIns="121900" tIns="121900" rIns="121900" bIns="121900" rtlCol="0" anchor="t" anchorCtr="0">
            <a:normAutofit fontScale="90000"/>
          </a:bodyPr>
          <a:lstStyle/>
          <a:p>
            <a:pPr>
              <a:lnSpc>
                <a:spcPct val="115000"/>
              </a:lnSpc>
              <a:spcAft>
                <a:spcPts val="1600"/>
              </a:spcAft>
            </a:pPr>
            <a:r>
              <a:rPr lang="en-US" altLang="ja" sz="3333" dirty="0">
                <a:solidFill>
                  <a:schemeClr val="dk2"/>
                </a:solidFill>
              </a:rPr>
              <a:t>Open Ethnography</a:t>
            </a:r>
            <a:r>
              <a:rPr lang="ja" altLang="en-US" sz="3333" dirty="0">
                <a:solidFill>
                  <a:schemeClr val="dk2"/>
                </a:solidFill>
              </a:rPr>
              <a:t>のダッシュボード</a:t>
            </a:r>
            <a:endParaRPr sz="3333" dirty="0"/>
          </a:p>
        </p:txBody>
      </p:sp>
      <p:pic>
        <p:nvPicPr>
          <p:cNvPr id="93" name="Google Shape;93;p19"/>
          <p:cNvPicPr preferRelativeResize="0"/>
          <p:nvPr/>
        </p:nvPicPr>
        <p:blipFill>
          <a:blip r:embed="rId3">
            <a:alphaModFix/>
          </a:blip>
          <a:stretch>
            <a:fillRect/>
          </a:stretch>
        </p:blipFill>
        <p:spPr>
          <a:xfrm>
            <a:off x="819807" y="940801"/>
            <a:ext cx="10047890" cy="5739998"/>
          </a:xfrm>
          <a:prstGeom prst="rect">
            <a:avLst/>
          </a:prstGeom>
          <a:noFill/>
          <a:ln>
            <a:noFill/>
          </a:ln>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2F490AB-5816-4347-85D9-18062667AD00}">
  <we:reference id="bd5fb07b-f3e7-4d3f-af08-fcc3868e6623" version="1.0.0.0" store="developer" storeType="Registry"/>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11893</TotalTime>
  <Words>4821</Words>
  <Application>Microsoft Office PowerPoint</Application>
  <PresentationFormat>ワイド画面</PresentationFormat>
  <Paragraphs>274</Paragraphs>
  <Slides>13</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Tsukushi B Round Gothic Bold</vt:lpstr>
      <vt:lpstr>Tsukushi B Round Gothic Regular</vt:lpstr>
      <vt:lpstr>UD Digi Kyokasho NK-R</vt:lpstr>
      <vt:lpstr>游ゴシック</vt:lpstr>
      <vt:lpstr>Arial</vt:lpstr>
      <vt:lpstr>Office テーマ</vt:lpstr>
      <vt:lpstr>講義5 本学におけるオープンなエスノグラフィの試み</vt:lpstr>
      <vt:lpstr>文部科学省 「AI等の活用を推進する研究データエコシステム構築事業」</vt:lpstr>
      <vt:lpstr>PowerPoint プレゼンテーション</vt:lpstr>
      <vt:lpstr>プロセスドキュメンテーションの実験</vt:lpstr>
      <vt:lpstr>事例：グリーンウッドワーク</vt:lpstr>
      <vt:lpstr>事例：グリーンウッドワーク</vt:lpstr>
      <vt:lpstr>事例：グリーンウッドワーク</vt:lpstr>
      <vt:lpstr>Open Ethnographyの開発</vt:lpstr>
      <vt:lpstr>Open Ethnographyのダッシュボード</vt:lpstr>
      <vt:lpstr>Open Ethnographyの活用例： Bridge Studio 実測実習 </vt:lpstr>
      <vt:lpstr>Open Ethnographyの活用例： Bridge Studio 実測実習 </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HARAYAMA Towani</dc:creator>
  <cp:lastModifiedBy>前田　郁子</cp:lastModifiedBy>
  <cp:revision>44</cp:revision>
  <dcterms:created xsi:type="dcterms:W3CDTF">2024-09-06T06:23:47Z</dcterms:created>
  <dcterms:modified xsi:type="dcterms:W3CDTF">2025-11-14T02:19:59Z</dcterms:modified>
</cp:coreProperties>
</file>