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7" r:id="rId2"/>
    <p:sldId id="293" r:id="rId3"/>
    <p:sldId id="276" r:id="rId4"/>
    <p:sldId id="279" r:id="rId5"/>
    <p:sldId id="290" r:id="rId6"/>
    <p:sldId id="288" r:id="rId7"/>
    <p:sldId id="291" r:id="rId8"/>
    <p:sldId id="292" r:id="rId9"/>
    <p:sldId id="294" r:id="rId10"/>
    <p:sldId id="295" r:id="rId11"/>
    <p:sldId id="298" r:id="rId12"/>
    <p:sldId id="299" r:id="rId13"/>
  </p:sldIdLst>
  <p:sldSz cx="9906000" cy="6858000" type="A4"/>
  <p:notesSz cx="6858000" cy="9144000"/>
  <p:defaultTextStyle>
    <a:defPPr>
      <a:defRPr lang="ja-JP"/>
    </a:defPPr>
    <a:lvl1pPr algn="l" defTabSz="477838" rtl="0" fontAlgn="base">
      <a:spcBef>
        <a:spcPct val="0"/>
      </a:spcBef>
      <a:spcAft>
        <a:spcPct val="0"/>
      </a:spcAft>
      <a:defRPr kumimoji="1" sz="2500"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1pPr>
    <a:lvl2pPr marL="477838" indent="-136525" algn="l" defTabSz="477838" rtl="0" fontAlgn="base">
      <a:spcBef>
        <a:spcPct val="0"/>
      </a:spcBef>
      <a:spcAft>
        <a:spcPct val="0"/>
      </a:spcAft>
      <a:defRPr kumimoji="1" sz="2500"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2pPr>
    <a:lvl3pPr marL="957263" indent="-273050" algn="l" defTabSz="477838" rtl="0" fontAlgn="base">
      <a:spcBef>
        <a:spcPct val="0"/>
      </a:spcBef>
      <a:spcAft>
        <a:spcPct val="0"/>
      </a:spcAft>
      <a:defRPr kumimoji="1" sz="2500"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3pPr>
    <a:lvl4pPr marL="1435100" indent="-409575" algn="l" defTabSz="477838" rtl="0" fontAlgn="base">
      <a:spcBef>
        <a:spcPct val="0"/>
      </a:spcBef>
      <a:spcAft>
        <a:spcPct val="0"/>
      </a:spcAft>
      <a:defRPr kumimoji="1" sz="2500"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4pPr>
    <a:lvl5pPr marL="1914525" indent="-546100" algn="l" defTabSz="477838" rtl="0" fontAlgn="base">
      <a:spcBef>
        <a:spcPct val="0"/>
      </a:spcBef>
      <a:spcAft>
        <a:spcPct val="0"/>
      </a:spcAft>
      <a:defRPr kumimoji="1" sz="2500"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5pPr>
    <a:lvl6pPr marL="2286000" algn="l" defTabSz="457200" rtl="0" eaLnBrk="1" latinLnBrk="0" hangingPunct="1">
      <a:defRPr kumimoji="1" sz="2500"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6pPr>
    <a:lvl7pPr marL="2743200" algn="l" defTabSz="457200" rtl="0" eaLnBrk="1" latinLnBrk="0" hangingPunct="1">
      <a:defRPr kumimoji="1" sz="2500"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7pPr>
    <a:lvl8pPr marL="3200400" algn="l" defTabSz="457200" rtl="0" eaLnBrk="1" latinLnBrk="0" hangingPunct="1">
      <a:defRPr kumimoji="1" sz="2500"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8pPr>
    <a:lvl9pPr marL="3657600" algn="l" defTabSz="457200" rtl="0" eaLnBrk="1" latinLnBrk="0" hangingPunct="1">
      <a:defRPr kumimoji="1" sz="2500" kern="1200">
        <a:solidFill>
          <a:schemeClr val="tx1"/>
        </a:solidFill>
        <a:latin typeface="Arial" pitchFamily="-84" charset="0"/>
        <a:ea typeface="ＭＳ Ｐゴシック" pitchFamily="-84" charset="-128"/>
        <a:cs typeface="ＭＳ Ｐゴシック" pitchFamily="-84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clrMode="bw" scaleToFitPaper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1000" y="-10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640080">
              <a:defRPr sz="1200">
                <a:latin typeface="Arial" pitchFamily="-1" charset="0"/>
                <a:ea typeface="ＭＳ Ｐゴシック" pitchFamily="-1" charset="-128"/>
                <a:cs typeface="ＭＳ Ｐゴシック" pitchFamily="-1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640080">
              <a:defRPr sz="1200">
                <a:latin typeface="Arial" pitchFamily="-1" charset="0"/>
                <a:ea typeface="ＭＳ Ｐゴシック" pitchFamily="-1" charset="-128"/>
                <a:cs typeface="ＭＳ Ｐゴシック" pitchFamily="-1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640080">
              <a:defRPr sz="1200">
                <a:latin typeface="Arial" pitchFamily="-1" charset="0"/>
                <a:ea typeface="ＭＳ Ｐゴシック" pitchFamily="-1" charset="-128"/>
                <a:cs typeface="ＭＳ Ｐゴシック" pitchFamily="-1" charset="-128"/>
              </a:defRPr>
            </a:lvl1pPr>
          </a:lstStyle>
          <a:p>
            <a:pPr>
              <a:defRPr/>
            </a:pPr>
            <a:r>
              <a:rPr lang="en-US" altLang="ja-JP" smtClean="0"/>
              <a:t>(c) 2014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640080">
              <a:defRPr sz="1200">
                <a:latin typeface="Arial" pitchFamily="-1" charset="0"/>
                <a:ea typeface="ＭＳ Ｐゴシック" pitchFamily="-1" charset="-128"/>
                <a:cs typeface="ＭＳ Ｐゴシック" pitchFamily="-1" charset="-128"/>
              </a:defRPr>
            </a:lvl1pPr>
          </a:lstStyle>
          <a:p>
            <a:pPr>
              <a:defRPr/>
            </a:pPr>
            <a:fld id="{3FCD5566-7825-774D-BCC4-60D726ADED4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640080">
              <a:defRPr sz="1200">
                <a:latin typeface="Arial" pitchFamily="-1" charset="0"/>
                <a:ea typeface="ＭＳ Ｐゴシック" pitchFamily="-1" charset="-128"/>
                <a:cs typeface="ＭＳ Ｐゴシック" pitchFamily="-1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640080">
              <a:defRPr sz="1200">
                <a:latin typeface="Arial" pitchFamily="-1" charset="0"/>
                <a:ea typeface="ＭＳ Ｐゴシック" pitchFamily="-1" charset="-128"/>
                <a:cs typeface="ＭＳ Ｐゴシック" pitchFamily="-1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640080">
              <a:defRPr sz="1200">
                <a:latin typeface="Arial" pitchFamily="-1" charset="0"/>
                <a:ea typeface="ＭＳ Ｐゴシック" pitchFamily="-1" charset="-128"/>
                <a:cs typeface="ＭＳ Ｐゴシック" pitchFamily="-1" charset="-128"/>
              </a:defRPr>
            </a:lvl1pPr>
          </a:lstStyle>
          <a:p>
            <a:pPr>
              <a:defRPr/>
            </a:pPr>
            <a:r>
              <a:rPr lang="en-US" altLang="ja-JP" smtClean="0"/>
              <a:t>(c) 2014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640080">
              <a:defRPr sz="1200">
                <a:latin typeface="Arial" pitchFamily="-1" charset="0"/>
                <a:ea typeface="ＭＳ Ｐゴシック" pitchFamily="-1" charset="-128"/>
                <a:cs typeface="ＭＳ Ｐゴシック" pitchFamily="-1" charset="-128"/>
              </a:defRPr>
            </a:lvl1pPr>
          </a:lstStyle>
          <a:p>
            <a:pPr>
              <a:defRPr/>
            </a:pPr>
            <a:fld id="{0D4A408D-219B-BF4D-B46A-D1E1EC8D856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defTabSz="477838" rtl="0" fontAlgn="base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ＭＳ Ｐゴシック" pitchFamily="-1" charset="-128"/>
      </a:defRPr>
    </a:lvl1pPr>
    <a:lvl2pPr marL="477838" algn="l" defTabSz="477838" rtl="0" fontAlgn="base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defTabSz="477838" rtl="0" fontAlgn="base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5100" algn="l" defTabSz="477838" rtl="0" fontAlgn="base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defTabSz="477838" rtl="0" fontAlgn="base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478908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478908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478908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478908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D4A408D-219B-BF4D-B46A-D1E1EC8D856B}" type="slidenum">
              <a:rPr lang="ja-JP" altLang="en-US" smtClean="0"/>
              <a:pPr>
                <a:defRPr/>
              </a:pPr>
              <a:t>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(c) 2014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(c) 2014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D4A408D-219B-BF4D-B46A-D1E1EC8D856B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6DD95-26E7-2943-8091-7B8A2991AA42}" type="datetime1">
              <a:rPr lang="ja-JP" altLang="en-US" smtClean="0"/>
              <a:t>14.4.14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(c) 2014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C3B7C-200F-2D46-A284-2A85B2D4DA2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D9FA9-0808-8B40-8566-6110F9193B27}" type="datetime1">
              <a:rPr lang="ja-JP" altLang="en-US" smtClean="0"/>
              <a:t>14.4.14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(c) 2014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1EE61-CF4F-EA4F-86CC-93C21DF5558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0"/>
            <a:ext cx="222885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40"/>
            <a:ext cx="652145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4E3FF-A8E6-7E48-B4AD-E4B0DBB3B191}" type="datetime1">
              <a:rPr lang="ja-JP" altLang="en-US" smtClean="0"/>
              <a:t>14.4.14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(c) 2014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22B5D-ABB0-564A-A6E7-0A606A76C69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507B4-37E2-0946-B1ED-6A63C4AA6360}" type="datetime1">
              <a:rPr lang="ja-JP" altLang="en-US" smtClean="0"/>
              <a:t>14.4.14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(c) 2014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328B0-2235-1242-B751-8FF4054073D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0"/>
            <a:ext cx="84201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5"/>
            <a:ext cx="8420100" cy="1500186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39216-D97D-C846-9A44-6EF309EB914E}" type="datetime1">
              <a:rPr lang="ja-JP" altLang="en-US" smtClean="0"/>
              <a:t>14.4.14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(c) 2014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4F6E3-9A3E-FE4B-AFD4-0ED03690C7E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59A22-FFF3-5C45-A52B-3EC396768CEA}" type="datetime1">
              <a:rPr lang="ja-JP" altLang="en-US" smtClean="0"/>
              <a:t>14.4.14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(c) 2014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7227F-9EE2-3B42-BAD2-BA7F9B63507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32377-F9F7-574A-A6F2-58CE3180782E}" type="datetime1">
              <a:rPr lang="ja-JP" altLang="en-US" smtClean="0"/>
              <a:t>14.4.14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(c) 2014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B6884-61D8-1546-ADF4-B306CAE43B9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E43DC-0172-7345-B4F4-B462F70DA0BE}" type="datetime1">
              <a:rPr lang="ja-JP" altLang="en-US" smtClean="0"/>
              <a:t>14.4.14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(c) 2014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D3135-056B-8346-ABF6-76F4F0C4497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9F35E-41EE-0941-8790-AC643A84F207}" type="datetime1">
              <a:rPr lang="ja-JP" altLang="en-US" smtClean="0"/>
              <a:t>14.4.14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(c) 2014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8F492-93F8-7E4C-8872-FA627C7D4BA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30" cy="585311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4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907B0-B788-1D4C-85AA-A60D3FDDF03D}" type="datetime1">
              <a:rPr lang="ja-JP" altLang="en-US" smtClean="0"/>
              <a:t>14.4.14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(c) 2014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13EA5-3576-0C47-88E7-99BDF9EF54D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9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9"/>
            <a:ext cx="5943600" cy="804861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0C6B5D-86AE-F741-BFE4-9C576E37C64A}" type="datetime1">
              <a:rPr lang="ja-JP" altLang="en-US" smtClean="0"/>
              <a:t>14.4.14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(c) 2014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648EB-0251-AF4A-9945-2CBE5382CC2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defTabSz="478908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6A65108-67CB-3F41-AC60-724318C5C618}" type="datetime1">
              <a:rPr lang="ja-JP" altLang="en-US" smtClean="0"/>
              <a:t>14.4.14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defTabSz="478908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altLang="ja-JP" smtClean="0"/>
              <a:t>(c) 2014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r" defTabSz="478908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29D79AC-871F-C541-8150-64129FB31B4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77838" rtl="0" fontAlgn="base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ＭＳ Ｐゴシック" pitchFamily="-1" charset="-128"/>
        </a:defRPr>
      </a:lvl1pPr>
      <a:lvl2pPr algn="ctr" defTabSz="477838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77838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77838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77838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78908" algn="ctr" defTabSz="478908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57816" algn="ctr" defTabSz="478908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436724" algn="ctr" defTabSz="478908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915631" algn="ctr" defTabSz="478908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57188" indent="-357188" algn="l" defTabSz="477838" rtl="0" fontAlgn="base">
        <a:spcBef>
          <a:spcPct val="20000"/>
        </a:spcBef>
        <a:spcAft>
          <a:spcPct val="0"/>
        </a:spcAft>
        <a:buFont typeface="Arial" pitchFamily="-8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ＭＳ Ｐゴシック" pitchFamily="-1" charset="-128"/>
        </a:defRPr>
      </a:lvl1pPr>
      <a:lvl2pPr marL="777875" indent="-298450" algn="l" defTabSz="477838" rtl="0" fontAlgn="base">
        <a:spcBef>
          <a:spcPct val="20000"/>
        </a:spcBef>
        <a:spcAft>
          <a:spcPct val="0"/>
        </a:spcAft>
        <a:buFont typeface="Arial" pitchFamily="-8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defTabSz="477838" rtl="0" fontAlgn="base">
        <a:spcBef>
          <a:spcPct val="20000"/>
        </a:spcBef>
        <a:spcAft>
          <a:spcPct val="0"/>
        </a:spcAft>
        <a:buFont typeface="Arial" pitchFamily="-8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defTabSz="477838" rtl="0" fontAlgn="base">
        <a:spcBef>
          <a:spcPct val="20000"/>
        </a:spcBef>
        <a:spcAft>
          <a:spcPct val="0"/>
        </a:spcAft>
        <a:buFont typeface="Arial" pitchFamily="-8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defTabSz="477838" rtl="0" fontAlgn="base">
        <a:spcBef>
          <a:spcPct val="20000"/>
        </a:spcBef>
        <a:spcAft>
          <a:spcPct val="0"/>
        </a:spcAft>
        <a:buFont typeface="Arial" pitchFamily="-8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478908" rtl="0" eaLnBrk="1" latinLnBrk="0" hangingPunct="1">
        <a:spcBef>
          <a:spcPct val="20000"/>
        </a:spcBef>
        <a:buFont typeface="Arial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478908" rtl="0" eaLnBrk="1" latinLnBrk="0" hangingPunct="1">
        <a:spcBef>
          <a:spcPct val="20000"/>
        </a:spcBef>
        <a:buFont typeface="Arial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478908" rtl="0" eaLnBrk="1" latinLnBrk="0" hangingPunct="1">
        <a:spcBef>
          <a:spcPct val="20000"/>
        </a:spcBef>
        <a:buFont typeface="Arial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478908" rtl="0" eaLnBrk="1" latinLnBrk="0" hangingPunct="1">
        <a:spcBef>
          <a:spcPct val="20000"/>
        </a:spcBef>
        <a:buFont typeface="Arial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7890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47890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47890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47890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47890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47890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47890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47890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478908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タイトル 1"/>
          <p:cNvSpPr>
            <a:spLocks noGrp="1"/>
          </p:cNvSpPr>
          <p:nvPr>
            <p:ph type="ctrTitle"/>
          </p:nvPr>
        </p:nvSpPr>
        <p:spPr>
          <a:xfrm>
            <a:off x="742950" y="119063"/>
            <a:ext cx="8420100" cy="1470025"/>
          </a:xfrm>
        </p:spPr>
        <p:txBody>
          <a:bodyPr/>
          <a:lstStyle/>
          <a:p>
            <a:r>
              <a:rPr lang="ja-JP" altLang="en-US" dirty="0" smtClean="0">
                <a:cs typeface="ＭＳ Ｐゴシック" pitchFamily="-84" charset="-128"/>
              </a:rPr>
              <a:t>導入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40992" y="1765828"/>
            <a:ext cx="7391400" cy="1752600"/>
          </a:xfrm>
        </p:spPr>
        <p:txBody>
          <a:bodyPr rtlCol="0">
            <a:noAutofit/>
          </a:bodyPr>
          <a:lstStyle/>
          <a:p>
            <a:pPr algn="l" defTabSz="478908" fontAlgn="auto">
              <a:spcAft>
                <a:spcPts val="1942"/>
              </a:spcAft>
              <a:buFont typeface="Arial" pitchFamily="-1" charset="0"/>
              <a:buNone/>
              <a:defRPr/>
            </a:pPr>
            <a:r>
              <a:rPr lang="ja-JP" altLang="en-US" dirty="0" smtClean="0">
                <a:cs typeface="+mn-cs"/>
              </a:rPr>
              <a:t>１　今日の授業の流れ</a:t>
            </a:r>
          </a:p>
          <a:p>
            <a:pPr algn="l" defTabSz="478908" fontAlgn="auto">
              <a:spcAft>
                <a:spcPts val="1942"/>
              </a:spcAft>
              <a:buFont typeface="Arial" pitchFamily="-1" charset="0"/>
              <a:buNone/>
              <a:defRPr/>
            </a:pPr>
            <a:r>
              <a:rPr lang="ja-JP" altLang="en-US" dirty="0" smtClean="0">
                <a:cs typeface="+mn-cs"/>
              </a:rPr>
              <a:t>２　冊子</a:t>
            </a:r>
            <a:r>
              <a:rPr lang="en-US" altLang="ja-JP" dirty="0" smtClean="0">
                <a:cs typeface="+mn-cs"/>
              </a:rPr>
              <a:t>『</a:t>
            </a:r>
            <a:r>
              <a:rPr lang="ja-JP" altLang="en-US" dirty="0" smtClean="0">
                <a:cs typeface="+mn-cs"/>
              </a:rPr>
              <a:t>阪大生のためのアカデミック・</a:t>
            </a:r>
            <a:endParaRPr lang="en-US" altLang="ja-JP" dirty="0" smtClean="0">
              <a:cs typeface="+mn-cs"/>
            </a:endParaRPr>
          </a:p>
          <a:p>
            <a:pPr algn="l" defTabSz="478908" fontAlgn="auto">
              <a:spcAft>
                <a:spcPts val="1942"/>
              </a:spcAft>
              <a:buFont typeface="Arial" pitchFamily="-1" charset="0"/>
              <a:buNone/>
              <a:defRPr/>
            </a:pPr>
            <a:r>
              <a:rPr lang="ja-JP" altLang="ja-JP" dirty="0" smtClean="0">
                <a:cs typeface="+mn-cs"/>
              </a:rPr>
              <a:t>　</a:t>
            </a:r>
            <a:r>
              <a:rPr lang="ja-JP" altLang="en-US" dirty="0" smtClean="0">
                <a:cs typeface="+mn-cs"/>
              </a:rPr>
              <a:t>　ライティング入門</a:t>
            </a:r>
            <a:r>
              <a:rPr lang="en-US" altLang="ja-JP" dirty="0" smtClean="0">
                <a:cs typeface="+mn-cs"/>
              </a:rPr>
              <a:t>』</a:t>
            </a:r>
            <a:r>
              <a:rPr lang="ja-JP" altLang="en-US" dirty="0" smtClean="0">
                <a:cs typeface="+mn-cs"/>
              </a:rPr>
              <a:t>について</a:t>
            </a:r>
          </a:p>
          <a:p>
            <a:pPr algn="l" defTabSz="478908" fontAlgn="auto">
              <a:spcAft>
                <a:spcPts val="1942"/>
              </a:spcAft>
              <a:buFont typeface="Arial" pitchFamily="-1" charset="0"/>
              <a:buNone/>
              <a:defRPr/>
            </a:pPr>
            <a:endParaRPr lang="en-US" altLang="ja-JP" dirty="0" smtClean="0">
              <a:cs typeface="+mn-cs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A3DF00-54EB-7540-B6DA-0B2C367FF7C0}" type="slidenum">
              <a:rPr lang="ja-JP" altLang="en-US" sz="2500" smtClean="0"/>
              <a:pPr>
                <a:defRPr/>
              </a:pPr>
              <a:t>1</a:t>
            </a:fld>
            <a:endParaRPr lang="ja-JP" altLang="en-US" sz="2500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(c) 2014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タイトル 1"/>
          <p:cNvSpPr>
            <a:spLocks noGrp="1"/>
          </p:cNvSpPr>
          <p:nvPr>
            <p:ph type="ctrTitle"/>
          </p:nvPr>
        </p:nvSpPr>
        <p:spPr>
          <a:xfrm>
            <a:off x="742950" y="103188"/>
            <a:ext cx="8420100" cy="1470025"/>
          </a:xfrm>
        </p:spPr>
        <p:txBody>
          <a:bodyPr/>
          <a:lstStyle/>
          <a:p>
            <a:pPr defTabSz="478908" fontAlgn="auto">
              <a:spcAft>
                <a:spcPts val="657"/>
              </a:spcAft>
              <a:defRPr/>
            </a:pPr>
            <a:r>
              <a:rPr lang="en-US" altLang="ja-JP" dirty="0" smtClean="0"/>
              <a:t>⑨</a:t>
            </a:r>
            <a:r>
              <a:rPr lang="ja-JP" altLang="en-US" dirty="0" smtClean="0"/>
              <a:t>適切に引用しよう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41938" y="1609725"/>
            <a:ext cx="9338638" cy="4262438"/>
          </a:xfrm>
        </p:spPr>
        <p:txBody>
          <a:bodyPr rtlCol="0">
            <a:normAutofit fontScale="92500"/>
          </a:bodyPr>
          <a:lstStyle/>
          <a:p>
            <a:pPr algn="l" defTabSz="478908" fontAlgn="auto">
              <a:spcAft>
                <a:spcPts val="657"/>
              </a:spcAft>
              <a:defRPr/>
            </a:pPr>
            <a:r>
              <a:rPr lang="ja-JP" altLang="en-US" dirty="0" smtClean="0">
                <a:cs typeface="+mn-cs"/>
              </a:rPr>
              <a:t>１　短い引用：短い文章を文中で引用する場合の引用</a:t>
            </a:r>
          </a:p>
          <a:p>
            <a:pPr algn="l" defTabSz="478908" fontAlgn="auto">
              <a:spcAft>
                <a:spcPts val="657"/>
              </a:spcAft>
              <a:defRPr/>
            </a:pPr>
            <a:r>
              <a:rPr lang="ja-JP" altLang="en-US" dirty="0" smtClean="0">
                <a:cs typeface="+mn-cs"/>
              </a:rPr>
              <a:t>２　ブロック引用：長い文章をまとめて引用</a:t>
            </a:r>
          </a:p>
          <a:p>
            <a:pPr algn="l" defTabSz="478908" fontAlgn="auto">
              <a:spcAft>
                <a:spcPts val="1257"/>
              </a:spcAft>
              <a:defRPr/>
            </a:pPr>
            <a:r>
              <a:rPr lang="ja-JP" altLang="en-US" dirty="0" smtClean="0">
                <a:cs typeface="+mn-cs"/>
              </a:rPr>
              <a:t>３　要約引用：引用の内容を自分の責任でまとめて書く</a:t>
            </a:r>
          </a:p>
          <a:p>
            <a:pPr algn="l" defTabSz="478908" fontAlgn="auto">
              <a:spcAft>
                <a:spcPts val="1257"/>
              </a:spcAft>
              <a:defRPr/>
            </a:pPr>
            <a:r>
              <a:rPr lang="ja-JP" altLang="en-US" dirty="0" smtClean="0">
                <a:cs typeface="+mn-cs"/>
              </a:rPr>
              <a:t>注意１</a:t>
            </a:r>
            <a:r>
              <a:rPr lang="en-US" altLang="ja-JP" dirty="0" smtClean="0">
                <a:cs typeface="+mn-cs"/>
              </a:rPr>
              <a:t>: </a:t>
            </a:r>
            <a:r>
              <a:rPr lang="ja-JP" altLang="en-US" dirty="0" smtClean="0">
                <a:cs typeface="+mn-cs"/>
              </a:rPr>
              <a:t>引用する文章の内容を勝手に変えない</a:t>
            </a:r>
          </a:p>
          <a:p>
            <a:pPr algn="l" defTabSz="478908" fontAlgn="auto">
              <a:spcAft>
                <a:spcPts val="657"/>
              </a:spcAft>
              <a:defRPr/>
            </a:pPr>
            <a:r>
              <a:rPr lang="ja-JP" altLang="en-US" dirty="0" smtClean="0">
                <a:cs typeface="+mn-cs"/>
              </a:rPr>
              <a:t>注意２</a:t>
            </a:r>
            <a:r>
              <a:rPr lang="en-US" altLang="ja-JP" dirty="0" smtClean="0">
                <a:cs typeface="+mn-cs"/>
              </a:rPr>
              <a:t>: </a:t>
            </a:r>
            <a:r>
              <a:rPr lang="ja-JP" altLang="en-US" dirty="0" smtClean="0">
                <a:cs typeface="+mn-cs"/>
              </a:rPr>
              <a:t>必ず出典を明記する（ページ、</a:t>
            </a:r>
            <a:r>
              <a:rPr lang="en-US" altLang="ja-JP" dirty="0" smtClean="0">
                <a:cs typeface="+mn-cs"/>
              </a:rPr>
              <a:t>URL </a:t>
            </a:r>
            <a:r>
              <a:rPr lang="ja-JP" altLang="en-US" dirty="0" smtClean="0">
                <a:cs typeface="+mn-cs"/>
              </a:rPr>
              <a:t>、確認日時）</a:t>
            </a:r>
            <a:endParaRPr lang="ja-JP" altLang="en-US" dirty="0" smtClean="0">
              <a:solidFill>
                <a:srgbClr val="FFFF00"/>
              </a:solidFill>
              <a:cs typeface="+mn-cs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B8E936-67EF-6949-9D0B-4675D4E2C345}" type="slidenum">
              <a:rPr lang="ja-JP" altLang="en-US" sz="2500" smtClean="0"/>
              <a:pPr>
                <a:defRPr/>
              </a:pPr>
              <a:t>10</a:t>
            </a:fld>
            <a:endParaRPr lang="ja-JP" altLang="en-US" sz="2500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(c) 2014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タイトル 1"/>
          <p:cNvSpPr>
            <a:spLocks noGrp="1"/>
          </p:cNvSpPr>
          <p:nvPr>
            <p:ph type="ctrTitle"/>
          </p:nvPr>
        </p:nvSpPr>
        <p:spPr>
          <a:xfrm>
            <a:off x="742950" y="176213"/>
            <a:ext cx="8420100" cy="1470025"/>
          </a:xfrm>
        </p:spPr>
        <p:txBody>
          <a:bodyPr/>
          <a:lstStyle/>
          <a:p>
            <a:pPr defTabSz="478908" fontAlgn="auto">
              <a:spcAft>
                <a:spcPts val="1857"/>
              </a:spcAft>
              <a:defRPr/>
            </a:pPr>
            <a:r>
              <a:rPr lang="en-US" altLang="ja-JP" dirty="0" smtClean="0"/>
              <a:t>⑩</a:t>
            </a:r>
            <a:r>
              <a:rPr lang="ja-JP" altLang="en-US" dirty="0" smtClean="0"/>
              <a:t>形式を整えて提出しよう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037378" y="1633538"/>
            <a:ext cx="6331966" cy="4419600"/>
          </a:xfrm>
        </p:spPr>
        <p:txBody>
          <a:bodyPr rtlCol="0">
            <a:normAutofit/>
          </a:bodyPr>
          <a:lstStyle/>
          <a:p>
            <a:pPr algn="l" defTabSz="478908" fontAlgn="auto">
              <a:spcAft>
                <a:spcPts val="1857"/>
              </a:spcAft>
              <a:defRPr/>
            </a:pPr>
            <a:r>
              <a:rPr lang="ja-JP" altLang="en-US" sz="3200" dirty="0" smtClean="0"/>
              <a:t>１　外観の設定</a:t>
            </a:r>
          </a:p>
          <a:p>
            <a:pPr algn="l" defTabSz="478908" fontAlgn="auto">
              <a:spcAft>
                <a:spcPts val="1857"/>
              </a:spcAft>
              <a:defRPr/>
            </a:pPr>
            <a:r>
              <a:rPr lang="ja-JP" altLang="en-US" sz="3200" dirty="0" smtClean="0"/>
              <a:t>２　見出しの設定</a:t>
            </a:r>
          </a:p>
          <a:p>
            <a:pPr algn="l" defTabSz="478908" fontAlgn="auto">
              <a:spcAft>
                <a:spcPts val="1857"/>
              </a:spcAft>
              <a:defRPr/>
            </a:pPr>
            <a:r>
              <a:rPr lang="ja-JP" altLang="en-US" sz="3200" dirty="0" smtClean="0"/>
              <a:t>３　図や表・キャプションを設定</a:t>
            </a:r>
          </a:p>
          <a:p>
            <a:pPr algn="l" defTabSz="478908" fontAlgn="auto">
              <a:spcAft>
                <a:spcPts val="1857"/>
              </a:spcAft>
              <a:defRPr/>
            </a:pPr>
            <a:r>
              <a:rPr lang="ja-JP" altLang="en-US" sz="3200" dirty="0" smtClean="0"/>
              <a:t>４　文献一覧</a:t>
            </a:r>
          </a:p>
          <a:p>
            <a:pPr algn="l" defTabSz="478908" fontAlgn="auto">
              <a:spcAft>
                <a:spcPts val="1857"/>
              </a:spcAft>
              <a:defRPr/>
            </a:pPr>
            <a:r>
              <a:rPr lang="ja-JP" altLang="en-US" sz="3200" dirty="0" smtClean="0"/>
              <a:t>５　提出前のチェック</a:t>
            </a:r>
            <a:endParaRPr lang="en-US" altLang="ja-JP" sz="3200" dirty="0" smtClean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3B6747-B3FE-274E-BF16-6533C5387E59}" type="slidenum">
              <a:rPr lang="ja-JP" altLang="en-US" sz="2500" smtClean="0"/>
              <a:pPr>
                <a:defRPr/>
              </a:pPr>
              <a:t>11</a:t>
            </a:fld>
            <a:endParaRPr lang="ja-JP" altLang="en-US" sz="2500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(c) 2014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タイトル 1"/>
          <p:cNvSpPr>
            <a:spLocks noGrp="1"/>
          </p:cNvSpPr>
          <p:nvPr>
            <p:ph type="ctrTitle"/>
          </p:nvPr>
        </p:nvSpPr>
        <p:spPr>
          <a:xfrm>
            <a:off x="612686" y="176213"/>
            <a:ext cx="8420100" cy="1470025"/>
          </a:xfrm>
        </p:spPr>
        <p:txBody>
          <a:bodyPr/>
          <a:lstStyle/>
          <a:p>
            <a:pPr defTabSz="478908" fontAlgn="auto">
              <a:spcAft>
                <a:spcPts val="1857"/>
              </a:spcAft>
              <a:defRPr/>
            </a:pPr>
            <a:r>
              <a:rPr lang="ja-JP" altLang="en-US" sz="4800" dirty="0" smtClean="0"/>
              <a:t>おわりに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79152" y="1633538"/>
            <a:ext cx="7373322" cy="4419600"/>
          </a:xfrm>
        </p:spPr>
        <p:txBody>
          <a:bodyPr rtlCol="0">
            <a:normAutofit/>
          </a:bodyPr>
          <a:lstStyle/>
          <a:p>
            <a:pPr algn="l" defTabSz="478908" fontAlgn="auto">
              <a:spcAft>
                <a:spcPts val="1857"/>
              </a:spcAft>
              <a:defRPr/>
            </a:pPr>
            <a:r>
              <a:rPr lang="en-US" altLang="ja-JP" sz="3200" dirty="0" smtClean="0"/>
              <a:t>◎</a:t>
            </a:r>
            <a:r>
              <a:rPr lang="ja-JP" altLang="en-US" sz="3200" dirty="0" smtClean="0"/>
              <a:t>大学の文章へ</a:t>
            </a:r>
          </a:p>
          <a:p>
            <a:pPr algn="l" defTabSz="478908" fontAlgn="auto">
              <a:spcAft>
                <a:spcPts val="1857"/>
              </a:spcAft>
              <a:defRPr/>
            </a:pPr>
            <a:r>
              <a:rPr lang="en-US" altLang="ja-JP" sz="3200" dirty="0" smtClean="0"/>
              <a:t>◎</a:t>
            </a:r>
            <a:r>
              <a:rPr lang="ja-JP" altLang="en-US" sz="3200" dirty="0" smtClean="0"/>
              <a:t>いきなり書かない！手順を踏む！</a:t>
            </a:r>
          </a:p>
          <a:p>
            <a:pPr algn="l" defTabSz="478908" fontAlgn="auto">
              <a:spcAft>
                <a:spcPts val="1857"/>
              </a:spcAft>
              <a:defRPr/>
            </a:pPr>
            <a:r>
              <a:rPr lang="en-US" altLang="ja-JP" sz="3200" dirty="0" smtClean="0"/>
              <a:t>◎</a:t>
            </a:r>
            <a:r>
              <a:rPr lang="ja-JP" altLang="en-US" sz="3200" dirty="0" smtClean="0"/>
              <a:t>パラグラフ・ライティング</a:t>
            </a:r>
          </a:p>
          <a:p>
            <a:pPr algn="l" defTabSz="478908" fontAlgn="auto">
              <a:spcAft>
                <a:spcPts val="1857"/>
              </a:spcAft>
              <a:defRPr/>
            </a:pPr>
            <a:r>
              <a:rPr lang="en-US" altLang="ja-JP" sz="3200" dirty="0" smtClean="0"/>
              <a:t>◎</a:t>
            </a:r>
            <a:r>
              <a:rPr lang="ja-JP" altLang="en-US" sz="3200" dirty="0" smtClean="0"/>
              <a:t>形式は大事</a:t>
            </a:r>
          </a:p>
          <a:p>
            <a:pPr algn="l" defTabSz="478908" fontAlgn="auto">
              <a:spcAft>
                <a:spcPts val="1857"/>
              </a:spcAft>
              <a:defRPr/>
            </a:pPr>
            <a:r>
              <a:rPr lang="en-US" altLang="ja-JP" sz="3200" dirty="0" smtClean="0"/>
              <a:t>◎</a:t>
            </a:r>
            <a:r>
              <a:rPr lang="ja-JP" altLang="en-US" sz="3200" dirty="0" smtClean="0"/>
              <a:t>人に助けてもらおう！＝人を助けよう！</a:t>
            </a:r>
            <a:endParaRPr lang="en-US" altLang="ja-JP" sz="3200" dirty="0" smtClean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3B6747-B3FE-274E-BF16-6533C5387E59}" type="slidenum">
              <a:rPr lang="ja-JP" altLang="en-US" sz="2500" smtClean="0"/>
              <a:pPr>
                <a:defRPr/>
              </a:pPr>
              <a:t>12</a:t>
            </a:fld>
            <a:endParaRPr lang="ja-JP" altLang="en-US" sz="2500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(c) 2014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タイトル 1"/>
          <p:cNvSpPr>
            <a:spLocks noGrp="1"/>
          </p:cNvSpPr>
          <p:nvPr>
            <p:ph type="ctrTitle"/>
          </p:nvPr>
        </p:nvSpPr>
        <p:spPr>
          <a:xfrm>
            <a:off x="742950" y="119063"/>
            <a:ext cx="8420100" cy="1470025"/>
          </a:xfrm>
        </p:spPr>
        <p:txBody>
          <a:bodyPr/>
          <a:lstStyle/>
          <a:p>
            <a:r>
              <a:rPr lang="en-US" altLang="ja-JP" dirty="0" smtClean="0">
                <a:cs typeface="ＭＳ Ｐゴシック" pitchFamily="-84" charset="-128"/>
              </a:rPr>
              <a:t>①</a:t>
            </a:r>
            <a:r>
              <a:rPr lang="ja-JP" altLang="en-US" dirty="0" smtClean="0">
                <a:cs typeface="ＭＳ Ｐゴシック" pitchFamily="-84" charset="-128"/>
              </a:rPr>
              <a:t>アカデミック・ライティングとは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04888" y="1681163"/>
            <a:ext cx="8767762" cy="1752600"/>
          </a:xfrm>
        </p:spPr>
        <p:txBody>
          <a:bodyPr rtlCol="0">
            <a:noAutofit/>
          </a:bodyPr>
          <a:lstStyle/>
          <a:p>
            <a:pPr algn="l" defTabSz="478908" fontAlgn="auto">
              <a:spcAft>
                <a:spcPts val="3142"/>
              </a:spcAft>
              <a:defRPr/>
            </a:pPr>
            <a:r>
              <a:rPr lang="en-US" altLang="ja-JP" dirty="0" smtClean="0">
                <a:cs typeface="+mn-cs"/>
              </a:rPr>
              <a:t>1 </a:t>
            </a:r>
            <a:r>
              <a:rPr lang="ja-JP" altLang="en-US" dirty="0" smtClean="0">
                <a:cs typeface="+mn-cs"/>
              </a:rPr>
              <a:t>　アカデミック・ライティングの特徴</a:t>
            </a:r>
          </a:p>
          <a:p>
            <a:pPr algn="l" defTabSz="478908" fontAlgn="auto">
              <a:spcAft>
                <a:spcPts val="3142"/>
              </a:spcAft>
              <a:defRPr/>
            </a:pPr>
            <a:r>
              <a:rPr lang="en-US" altLang="ja-JP" dirty="0" smtClean="0">
                <a:cs typeface="+mn-cs"/>
              </a:rPr>
              <a:t>2 </a:t>
            </a:r>
            <a:r>
              <a:rPr lang="ja-JP" altLang="en-US" dirty="0" smtClean="0">
                <a:cs typeface="+mn-cs"/>
              </a:rPr>
              <a:t>　なぜアカデミック・ライティングが必要か</a:t>
            </a:r>
          </a:p>
          <a:p>
            <a:pPr algn="l" defTabSz="478908" fontAlgn="auto">
              <a:spcAft>
                <a:spcPts val="3142"/>
              </a:spcAft>
              <a:defRPr/>
            </a:pPr>
            <a:r>
              <a:rPr lang="en-US" altLang="ja-JP" dirty="0" smtClean="0">
                <a:cs typeface="+mn-cs"/>
              </a:rPr>
              <a:t>3 </a:t>
            </a:r>
            <a:r>
              <a:rPr lang="ja-JP" altLang="en-US" dirty="0" smtClean="0">
                <a:cs typeface="+mn-cs"/>
              </a:rPr>
              <a:t>　作文・感想文との違いに注意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70D1D7-2170-9142-A1F3-044215FFA294}" type="slidenum">
              <a:rPr lang="ja-JP" altLang="en-US" sz="2500" smtClean="0"/>
              <a:pPr>
                <a:defRPr/>
              </a:pPr>
              <a:t>2</a:t>
            </a:fld>
            <a:endParaRPr lang="ja-JP" altLang="en-US" sz="2500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(c) 2014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タイトル 1"/>
          <p:cNvSpPr>
            <a:spLocks noGrp="1"/>
          </p:cNvSpPr>
          <p:nvPr>
            <p:ph type="ctrTitle"/>
          </p:nvPr>
        </p:nvSpPr>
        <p:spPr>
          <a:xfrm>
            <a:off x="742950" y="-4763"/>
            <a:ext cx="8420100" cy="1470026"/>
          </a:xfrm>
        </p:spPr>
        <p:txBody>
          <a:bodyPr/>
          <a:lstStyle/>
          <a:p>
            <a:pPr>
              <a:spcAft>
                <a:spcPts val="625"/>
              </a:spcAft>
            </a:pPr>
            <a:r>
              <a:rPr lang="en-US" altLang="ja-JP" dirty="0" smtClean="0">
                <a:cs typeface="ＭＳ Ｐゴシック" pitchFamily="-84" charset="-128"/>
              </a:rPr>
              <a:t>②</a:t>
            </a:r>
            <a:r>
              <a:rPr lang="ja-JP" altLang="en-US" dirty="0" smtClean="0">
                <a:cs typeface="ＭＳ Ｐゴシック" pitchFamily="-84" charset="-128"/>
              </a:rPr>
              <a:t>学びの成果に誇りを持とう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35113" y="1409700"/>
            <a:ext cx="9163050" cy="1752600"/>
          </a:xfrm>
        </p:spPr>
        <p:txBody>
          <a:bodyPr rtlCol="0">
            <a:noAutofit/>
          </a:bodyPr>
          <a:lstStyle/>
          <a:p>
            <a:pPr algn="l" defTabSz="478908" fontAlgn="auto">
              <a:spcAft>
                <a:spcPts val="1885"/>
              </a:spcAft>
              <a:defRPr/>
            </a:pPr>
            <a:r>
              <a:rPr lang="ja-JP" altLang="en-US" sz="3600" dirty="0" smtClean="0">
                <a:cs typeface="+mn-cs"/>
              </a:rPr>
              <a:t>１　勿嘗糟粕</a:t>
            </a:r>
          </a:p>
          <a:p>
            <a:pPr algn="l" defTabSz="478908" fontAlgn="auto">
              <a:spcAft>
                <a:spcPts val="1885"/>
              </a:spcAft>
              <a:defRPr/>
            </a:pPr>
            <a:r>
              <a:rPr lang="ja-JP" altLang="en-US" sz="3600" dirty="0" smtClean="0">
                <a:cs typeface="+mn-cs"/>
              </a:rPr>
              <a:t>２ 　情報倫理・著作権のの考え方</a:t>
            </a:r>
          </a:p>
          <a:p>
            <a:pPr algn="l" defTabSz="478908" fontAlgn="auto">
              <a:spcAft>
                <a:spcPts val="1885"/>
              </a:spcAft>
              <a:defRPr/>
            </a:pPr>
            <a:r>
              <a:rPr lang="ja-JP" altLang="en-US" sz="3600" dirty="0" smtClean="0">
                <a:cs typeface="+mn-cs"/>
              </a:rPr>
              <a:t>３ 　剽窃に対するペナルティ</a:t>
            </a:r>
          </a:p>
          <a:p>
            <a:pPr algn="l" defTabSz="478908" fontAlgn="auto">
              <a:spcAft>
                <a:spcPts val="1885"/>
              </a:spcAft>
              <a:defRPr/>
            </a:pPr>
            <a:r>
              <a:rPr lang="ja-JP" altLang="en-US" sz="3600" dirty="0" smtClean="0">
                <a:cs typeface="+mn-cs"/>
              </a:rPr>
              <a:t> 　　（コピペレポート検出のしくみ）</a:t>
            </a:r>
            <a:endParaRPr lang="ja-JP" altLang="en-US" dirty="0" smtClean="0">
              <a:solidFill>
                <a:srgbClr val="FFFF00"/>
              </a:solidFill>
              <a:cs typeface="+mn-cs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F33031-BEBD-454C-886B-3F79C97C17CE}" type="slidenum">
              <a:rPr lang="ja-JP" altLang="en-US" sz="2500" smtClean="0"/>
              <a:pPr>
                <a:defRPr/>
              </a:pPr>
              <a:t>3</a:t>
            </a:fld>
            <a:endParaRPr lang="ja-JP" altLang="en-US" sz="2500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(c) 2014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3087" y="1539145"/>
            <a:ext cx="9163050" cy="1752600"/>
          </a:xfrm>
        </p:spPr>
        <p:txBody>
          <a:bodyPr rtlCol="0">
            <a:noAutofit/>
          </a:bodyPr>
          <a:lstStyle/>
          <a:p>
            <a:pPr algn="l" defTabSz="478908" fontAlgn="auto">
              <a:spcAft>
                <a:spcPts val="1885"/>
              </a:spcAft>
              <a:defRPr/>
            </a:pPr>
            <a:r>
              <a:rPr lang="ja-JP" altLang="en-US" dirty="0" smtClean="0">
                <a:solidFill>
                  <a:schemeClr val="tx1"/>
                </a:solidFill>
                <a:cs typeface="+mn-cs"/>
              </a:rPr>
              <a:t>１　自分なりの「問い」や「答え」を設定する</a:t>
            </a:r>
          </a:p>
          <a:p>
            <a:pPr algn="l" defTabSz="478908" fontAlgn="auto">
              <a:spcAft>
                <a:spcPts val="1885"/>
              </a:spcAft>
              <a:defRPr/>
            </a:pPr>
            <a:r>
              <a:rPr lang="ja-JP" altLang="en-US" dirty="0" smtClean="0">
                <a:solidFill>
                  <a:schemeClr val="tx1"/>
                </a:solidFill>
                <a:cs typeface="+mn-cs"/>
              </a:rPr>
              <a:t>２　証拠を得るために調査・分析する</a:t>
            </a:r>
          </a:p>
          <a:p>
            <a:pPr algn="l" defTabSz="478908" fontAlgn="auto">
              <a:spcAft>
                <a:spcPts val="1885"/>
              </a:spcAft>
              <a:defRPr/>
            </a:pPr>
            <a:r>
              <a:rPr lang="ja-JP" altLang="en-US" dirty="0" smtClean="0">
                <a:solidFill>
                  <a:schemeClr val="tx1"/>
                </a:solidFill>
                <a:cs typeface="+mn-cs"/>
              </a:rPr>
              <a:t>３　得られた情報を整理し構成を練る</a:t>
            </a:r>
          </a:p>
          <a:p>
            <a:pPr algn="l" defTabSz="478908" fontAlgn="auto">
              <a:spcAft>
                <a:spcPts val="1885"/>
              </a:spcAft>
              <a:defRPr/>
            </a:pPr>
            <a:r>
              <a:rPr lang="ja-JP" altLang="en-US" dirty="0" smtClean="0">
                <a:solidFill>
                  <a:schemeClr val="tx1"/>
                </a:solidFill>
                <a:cs typeface="+mn-cs"/>
              </a:rPr>
              <a:t>４　論理的でわかりやすい文章で書く</a:t>
            </a:r>
          </a:p>
          <a:p>
            <a:pPr algn="l" defTabSz="478908" fontAlgn="auto">
              <a:spcAft>
                <a:spcPts val="1885"/>
              </a:spcAft>
              <a:defRPr/>
            </a:pPr>
            <a:r>
              <a:rPr lang="ja-JP" altLang="en-US" dirty="0" smtClean="0">
                <a:solidFill>
                  <a:schemeClr val="tx1"/>
                </a:solidFill>
                <a:cs typeface="+mn-cs"/>
              </a:rPr>
              <a:t>５　内容や形式を点検し整える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62D3F3-B19E-9345-A824-23BB9E7135CC}" type="slidenum">
              <a:rPr lang="ja-JP" altLang="en-US" sz="2500" smtClean="0"/>
              <a:pPr>
                <a:defRPr/>
              </a:pPr>
              <a:t>4</a:t>
            </a:fld>
            <a:endParaRPr lang="ja-JP" altLang="en-US" sz="2500" dirty="0"/>
          </a:p>
        </p:txBody>
      </p:sp>
      <p:sp>
        <p:nvSpPr>
          <p:cNvPr id="6" name="タイトル 1"/>
          <p:cNvSpPr txBox="1">
            <a:spLocks/>
          </p:cNvSpPr>
          <p:nvPr/>
        </p:nvSpPr>
        <p:spPr bwMode="auto">
          <a:xfrm>
            <a:off x="472198" y="0"/>
            <a:ext cx="8938501" cy="1470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 algn="ctr">
              <a:spcAft>
                <a:spcPts val="625"/>
              </a:spcAft>
            </a:pPr>
            <a:r>
              <a:rPr lang="en-US" altLang="ja-JP" sz="4600" dirty="0">
                <a:latin typeface="+mj-lt"/>
                <a:ea typeface="+mj-ea"/>
              </a:rPr>
              <a:t>③</a:t>
            </a:r>
            <a:r>
              <a:rPr lang="ja-JP" altLang="en-US" sz="4600" dirty="0">
                <a:latin typeface="+mj-lt"/>
                <a:ea typeface="+mj-ea"/>
              </a:rPr>
              <a:t>アカデミック・ライティング</a:t>
            </a:r>
            <a:r>
              <a:rPr lang="ja-JP" altLang="en-US" sz="4600" dirty="0" smtClean="0">
                <a:latin typeface="+mj-lt"/>
                <a:ea typeface="+mj-ea"/>
              </a:rPr>
              <a:t>の手順</a:t>
            </a:r>
            <a:endParaRPr lang="ja-JP" altLang="en-US" sz="4600" dirty="0">
              <a:latin typeface="+mj-lt"/>
              <a:ea typeface="+mj-ea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(c) 2014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タイトル 1"/>
          <p:cNvSpPr>
            <a:spLocks noGrp="1"/>
          </p:cNvSpPr>
          <p:nvPr>
            <p:ph type="ctrTitle"/>
          </p:nvPr>
        </p:nvSpPr>
        <p:spPr>
          <a:xfrm>
            <a:off x="742950" y="23813"/>
            <a:ext cx="8420100" cy="1470025"/>
          </a:xfrm>
        </p:spPr>
        <p:txBody>
          <a:bodyPr/>
          <a:lstStyle/>
          <a:p>
            <a:r>
              <a:rPr lang="en-US" altLang="ja-JP" sz="4800" dirty="0" smtClean="0"/>
              <a:t>④</a:t>
            </a:r>
            <a:r>
              <a:rPr lang="ja-JP" altLang="en-US" sz="4800" dirty="0" smtClean="0"/>
              <a:t>ピアワーク１　</a:t>
            </a:r>
            <a:r>
              <a:rPr lang="en-US" altLang="ja-JP" sz="4800" dirty="0" smtClean="0"/>
              <a:t/>
            </a:r>
            <a:br>
              <a:rPr lang="en-US" altLang="ja-JP" sz="4800" dirty="0" smtClean="0"/>
            </a:br>
            <a:r>
              <a:rPr lang="ja-JP" altLang="en-US" sz="4800" dirty="0" smtClean="0"/>
              <a:t>あたまのなかを整理する</a:t>
            </a:r>
            <a:endParaRPr lang="ja-JP" altLang="en-US" dirty="0" smtClean="0">
              <a:cs typeface="ＭＳ Ｐゴシック" pitchFamily="-84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732726" y="1761170"/>
            <a:ext cx="9289295" cy="1752600"/>
          </a:xfrm>
        </p:spPr>
        <p:txBody>
          <a:bodyPr rtlCol="0">
            <a:noAutofit/>
          </a:bodyPr>
          <a:lstStyle/>
          <a:p>
            <a:pPr algn="l" defTabSz="478908" fontAlgn="auto">
              <a:spcAft>
                <a:spcPts val="628"/>
              </a:spcAft>
              <a:defRPr/>
            </a:pPr>
            <a:r>
              <a:rPr lang="ja-JP" altLang="en-US" sz="3200" dirty="0" smtClean="0">
                <a:solidFill>
                  <a:schemeClr val="tx1"/>
                </a:solidFill>
                <a:cs typeface="+mn-cs"/>
              </a:rPr>
              <a:t>１）シートのワーク</a:t>
            </a:r>
            <a:r>
              <a:rPr lang="en-US" altLang="ja-JP" sz="3200" dirty="0" smtClean="0">
                <a:solidFill>
                  <a:schemeClr val="tx1"/>
                </a:solidFill>
                <a:cs typeface="+mn-cs"/>
              </a:rPr>
              <a:t>①</a:t>
            </a:r>
            <a:r>
              <a:rPr lang="ja-JP" altLang="en-US" sz="3200" dirty="0" smtClean="0">
                <a:solidFill>
                  <a:schemeClr val="tx1"/>
                </a:solidFill>
                <a:cs typeface="+mn-cs"/>
              </a:rPr>
              <a:t>の枠の中央の円内に</a:t>
            </a:r>
            <a:endParaRPr lang="en-US" altLang="ja-JP" sz="3200" dirty="0" smtClean="0">
              <a:solidFill>
                <a:schemeClr val="tx1"/>
              </a:solidFill>
              <a:cs typeface="+mn-cs"/>
            </a:endParaRPr>
          </a:p>
          <a:p>
            <a:pPr algn="l" defTabSz="478908" fontAlgn="auto">
              <a:spcAft>
                <a:spcPts val="628"/>
              </a:spcAft>
              <a:defRPr/>
            </a:pPr>
            <a:r>
              <a:rPr lang="ja-JP" altLang="ja-JP" sz="3200" dirty="0" smtClean="0">
                <a:solidFill>
                  <a:schemeClr val="tx1"/>
                </a:solidFill>
                <a:cs typeface="+mn-cs"/>
              </a:rPr>
              <a:t>　</a:t>
            </a:r>
            <a:r>
              <a:rPr lang="ja-JP" altLang="en-US" sz="3200" dirty="0" smtClean="0">
                <a:solidFill>
                  <a:schemeClr val="tx1"/>
                </a:solidFill>
                <a:cs typeface="+mn-cs"/>
              </a:rPr>
              <a:t>　キーワードを書く。</a:t>
            </a:r>
          </a:p>
          <a:p>
            <a:pPr algn="l" defTabSz="478908" fontAlgn="auto">
              <a:spcAft>
                <a:spcPts val="628"/>
              </a:spcAft>
              <a:defRPr/>
            </a:pPr>
            <a:r>
              <a:rPr lang="ja-JP" altLang="en-US" sz="3200" dirty="0" smtClean="0">
                <a:solidFill>
                  <a:schemeClr val="tx1"/>
                </a:solidFill>
                <a:cs typeface="+mn-cs"/>
              </a:rPr>
              <a:t>２）キーワドから連想する言葉を周りに書く。</a:t>
            </a:r>
          </a:p>
          <a:p>
            <a:pPr algn="l" defTabSz="478908" fontAlgn="auto">
              <a:spcAft>
                <a:spcPts val="628"/>
              </a:spcAft>
              <a:defRPr/>
            </a:pPr>
            <a:r>
              <a:rPr lang="ja-JP" altLang="en-US" sz="3200" dirty="0" smtClean="0">
                <a:solidFill>
                  <a:schemeClr val="tx1"/>
                </a:solidFill>
                <a:cs typeface="+mn-cs"/>
              </a:rPr>
              <a:t>３）あとで仲間になる言葉を色マーカやしるしで</a:t>
            </a:r>
            <a:endParaRPr lang="en-US" altLang="ja-JP" sz="3200" dirty="0" smtClean="0">
              <a:solidFill>
                <a:schemeClr val="tx1"/>
              </a:solidFill>
              <a:cs typeface="+mn-cs"/>
            </a:endParaRPr>
          </a:p>
          <a:p>
            <a:pPr algn="l" defTabSz="478908" fontAlgn="auto">
              <a:spcAft>
                <a:spcPts val="628"/>
              </a:spcAft>
              <a:defRPr/>
            </a:pPr>
            <a:r>
              <a:rPr lang="ja-JP" altLang="ja-JP" sz="3200" dirty="0" smtClean="0">
                <a:solidFill>
                  <a:schemeClr val="tx1"/>
                </a:solidFill>
                <a:cs typeface="+mn-cs"/>
              </a:rPr>
              <a:t>　</a:t>
            </a:r>
            <a:r>
              <a:rPr lang="ja-JP" altLang="en-US" sz="3200" dirty="0" smtClean="0">
                <a:solidFill>
                  <a:schemeClr val="tx1"/>
                </a:solidFill>
                <a:cs typeface="+mn-cs"/>
              </a:rPr>
              <a:t>　グループにする。</a:t>
            </a:r>
          </a:p>
          <a:p>
            <a:pPr algn="l" defTabSz="478908" fontAlgn="auto">
              <a:spcAft>
                <a:spcPts val="628"/>
              </a:spcAft>
              <a:defRPr/>
            </a:pPr>
            <a:r>
              <a:rPr lang="ja-JP" altLang="en-US" sz="3200" dirty="0" smtClean="0">
                <a:solidFill>
                  <a:schemeClr val="tx1"/>
                </a:solidFill>
                <a:cs typeface="+mn-cs"/>
              </a:rPr>
              <a:t>４）隣りの人とシートを交換し、言葉やグループ</a:t>
            </a:r>
            <a:endParaRPr lang="en-US" altLang="ja-JP" sz="3200" dirty="0" smtClean="0">
              <a:solidFill>
                <a:schemeClr val="tx1"/>
              </a:solidFill>
              <a:cs typeface="+mn-cs"/>
            </a:endParaRPr>
          </a:p>
          <a:p>
            <a:pPr algn="l" defTabSz="478908" fontAlgn="auto">
              <a:spcAft>
                <a:spcPts val="628"/>
              </a:spcAft>
              <a:defRPr/>
            </a:pPr>
            <a:r>
              <a:rPr lang="ja-JP" altLang="ja-JP" sz="3200" dirty="0" smtClean="0">
                <a:solidFill>
                  <a:schemeClr val="tx1"/>
                </a:solidFill>
                <a:cs typeface="+mn-cs"/>
              </a:rPr>
              <a:t>　</a:t>
            </a:r>
            <a:r>
              <a:rPr lang="ja-JP" altLang="en-US" sz="3200" dirty="0" smtClean="0">
                <a:solidFill>
                  <a:schemeClr val="tx1"/>
                </a:solidFill>
                <a:cs typeface="+mn-cs"/>
              </a:rPr>
              <a:t>　の種類について意見を交換する。</a:t>
            </a:r>
            <a:r>
              <a:rPr lang="ja-JP" altLang="ja-JP" sz="4000" dirty="0" smtClean="0">
                <a:solidFill>
                  <a:schemeClr val="tx1"/>
                </a:solidFill>
                <a:cs typeface="+mn-cs"/>
              </a:rPr>
              <a:t>　</a:t>
            </a:r>
            <a:r>
              <a:rPr lang="ja-JP" altLang="en-US" sz="4000" dirty="0" smtClean="0">
                <a:solidFill>
                  <a:schemeClr val="tx1"/>
                </a:solidFill>
                <a:cs typeface="+mn-cs"/>
              </a:rPr>
              <a:t>　</a:t>
            </a:r>
            <a:endParaRPr lang="en-US" altLang="ja-JP" sz="4000" dirty="0" smtClean="0">
              <a:solidFill>
                <a:schemeClr val="tx1"/>
              </a:solidFill>
              <a:cs typeface="+mn-cs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B787A6-6EB0-FF47-84B3-20A752AE3C82}" type="slidenum">
              <a:rPr lang="ja-JP" altLang="en-US" sz="2500" smtClean="0"/>
              <a:pPr>
                <a:defRPr/>
              </a:pPr>
              <a:t>5</a:t>
            </a:fld>
            <a:endParaRPr lang="ja-JP" altLang="en-US" sz="2500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(c) 2014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タイトル 1"/>
          <p:cNvSpPr>
            <a:spLocks noGrp="1"/>
          </p:cNvSpPr>
          <p:nvPr>
            <p:ph type="ctrTitle"/>
          </p:nvPr>
        </p:nvSpPr>
        <p:spPr>
          <a:xfrm>
            <a:off x="742950" y="168275"/>
            <a:ext cx="8420100" cy="1470025"/>
          </a:xfrm>
        </p:spPr>
        <p:txBody>
          <a:bodyPr/>
          <a:lstStyle/>
          <a:p>
            <a:pPr>
              <a:spcAft>
                <a:spcPts val="625"/>
              </a:spcAft>
            </a:pPr>
            <a:r>
              <a:rPr lang="en-US" altLang="ja-JP" dirty="0" smtClean="0"/>
              <a:t>⑤</a:t>
            </a:r>
            <a:r>
              <a:rPr lang="ja-JP" altLang="en-US" dirty="0" smtClean="0"/>
              <a:t>文献・資料を調査しよう</a:t>
            </a:r>
            <a:endParaRPr lang="ja-JP" altLang="en-US" dirty="0" smtClean="0">
              <a:cs typeface="ＭＳ Ｐゴシック" pitchFamily="-84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995363" y="1584325"/>
            <a:ext cx="8818562" cy="4156075"/>
          </a:xfrm>
        </p:spPr>
        <p:txBody>
          <a:bodyPr rtlCol="0">
            <a:normAutofit/>
          </a:bodyPr>
          <a:lstStyle/>
          <a:p>
            <a:pPr algn="l" defTabSz="478908" fontAlgn="auto">
              <a:spcAft>
                <a:spcPts val="1257"/>
              </a:spcAft>
              <a:defRPr/>
            </a:pPr>
            <a:r>
              <a:rPr lang="ja-JP" altLang="en-US" dirty="0" smtClean="0">
                <a:cs typeface="+mn-cs"/>
              </a:rPr>
              <a:t>１　ネットの情報に注意！：信頼度・時点</a:t>
            </a:r>
          </a:p>
          <a:p>
            <a:pPr algn="l" defTabSz="478908" fontAlgn="auto">
              <a:spcAft>
                <a:spcPts val="1257"/>
              </a:spcAft>
              <a:defRPr/>
            </a:pPr>
            <a:r>
              <a:rPr lang="ja-JP" altLang="en-US" dirty="0" smtClean="0">
                <a:cs typeface="+mn-cs"/>
              </a:rPr>
              <a:t>２　一次資料と二次資料</a:t>
            </a:r>
          </a:p>
          <a:p>
            <a:pPr algn="l" defTabSz="478908" fontAlgn="auto">
              <a:spcAft>
                <a:spcPts val="1257"/>
              </a:spcAft>
              <a:defRPr/>
            </a:pPr>
            <a:r>
              <a:rPr lang="ja-JP" altLang="en-US" dirty="0" smtClean="0">
                <a:cs typeface="+mn-cs"/>
              </a:rPr>
              <a:t>３　文献・資料の読み込み</a:t>
            </a:r>
            <a:endParaRPr lang="en-US" altLang="ja-JP" dirty="0" smtClean="0">
              <a:cs typeface="+mn-cs"/>
            </a:endParaRPr>
          </a:p>
          <a:p>
            <a:pPr algn="l" defTabSz="478908" fontAlgn="auto">
              <a:spcAft>
                <a:spcPts val="1257"/>
              </a:spcAft>
              <a:defRPr/>
            </a:pPr>
            <a:r>
              <a:rPr lang="ja-JP" altLang="ja-JP" dirty="0" smtClean="0">
                <a:cs typeface="+mn-cs"/>
              </a:rPr>
              <a:t>　</a:t>
            </a:r>
            <a:r>
              <a:rPr lang="ja-JP" altLang="en-US" dirty="0" smtClean="0">
                <a:cs typeface="+mn-cs"/>
              </a:rPr>
              <a:t>　：目次・索引・用語説明・トピックセンテンス・</a:t>
            </a:r>
            <a:endParaRPr lang="en-US" altLang="ja-JP" dirty="0" smtClean="0">
              <a:cs typeface="+mn-cs"/>
            </a:endParaRPr>
          </a:p>
          <a:p>
            <a:pPr algn="l" defTabSz="478908" fontAlgn="auto">
              <a:spcAft>
                <a:spcPts val="1257"/>
              </a:spcAft>
              <a:defRPr/>
            </a:pPr>
            <a:r>
              <a:rPr lang="ja-JP" altLang="ja-JP" dirty="0" smtClean="0">
                <a:cs typeface="+mn-cs"/>
              </a:rPr>
              <a:t>　</a:t>
            </a:r>
            <a:r>
              <a:rPr lang="ja-JP" altLang="en-US" dirty="0" smtClean="0">
                <a:cs typeface="+mn-cs"/>
              </a:rPr>
              <a:t>　　書評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F5DC3E-13A6-EF44-8806-83F444AD7355}" type="slidenum">
              <a:rPr lang="ja-JP" altLang="en-US" sz="2500" smtClean="0"/>
              <a:pPr>
                <a:defRPr/>
              </a:pPr>
              <a:t>6</a:t>
            </a:fld>
            <a:endParaRPr lang="ja-JP" altLang="en-US" sz="2500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(c) 2014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タイトル 1"/>
          <p:cNvSpPr>
            <a:spLocks noGrp="1"/>
          </p:cNvSpPr>
          <p:nvPr>
            <p:ph type="ctrTitle"/>
          </p:nvPr>
        </p:nvSpPr>
        <p:spPr>
          <a:xfrm>
            <a:off x="742950" y="103188"/>
            <a:ext cx="8420100" cy="1470025"/>
          </a:xfrm>
        </p:spPr>
        <p:txBody>
          <a:bodyPr/>
          <a:lstStyle/>
          <a:p>
            <a:pPr defTabSz="478908" fontAlgn="auto">
              <a:spcAft>
                <a:spcPts val="1257"/>
              </a:spcAft>
              <a:defRPr/>
            </a:pPr>
            <a:r>
              <a:rPr lang="en-US" altLang="ja-JP" dirty="0" smtClean="0"/>
              <a:t>⑥</a:t>
            </a:r>
            <a:r>
              <a:rPr lang="ja-JP" altLang="en-US" dirty="0" smtClean="0"/>
              <a:t>主な論証の方法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91651" y="1658160"/>
            <a:ext cx="8818563" cy="3898900"/>
          </a:xfrm>
        </p:spPr>
        <p:txBody>
          <a:bodyPr rtlCol="0">
            <a:normAutofit/>
          </a:bodyPr>
          <a:lstStyle/>
          <a:p>
            <a:pPr algn="l" defTabSz="478908" fontAlgn="auto">
              <a:spcAft>
                <a:spcPts val="1257"/>
              </a:spcAft>
              <a:defRPr/>
            </a:pPr>
            <a:r>
              <a:rPr lang="en-US" altLang="ja-JP" dirty="0" smtClean="0">
                <a:cs typeface="+mn-cs"/>
              </a:rPr>
              <a:t>1 </a:t>
            </a:r>
            <a:r>
              <a:rPr lang="ja-JP" altLang="en-US" dirty="0" smtClean="0">
                <a:cs typeface="+mn-cs"/>
              </a:rPr>
              <a:t>　「演繹」か「帰納」で説明を書く</a:t>
            </a:r>
          </a:p>
          <a:p>
            <a:pPr algn="l" defTabSz="478908" fontAlgn="auto">
              <a:spcAft>
                <a:spcPts val="1257"/>
              </a:spcAft>
              <a:defRPr/>
            </a:pPr>
            <a:r>
              <a:rPr lang="en-US" altLang="ja-JP" dirty="0" smtClean="0">
                <a:cs typeface="+mn-cs"/>
              </a:rPr>
              <a:t>2 </a:t>
            </a:r>
            <a:r>
              <a:rPr lang="ja-JP" altLang="en-US" dirty="0" smtClean="0">
                <a:cs typeface="+mn-cs"/>
              </a:rPr>
              <a:t>　やってはいけない記述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E360F7-136C-264A-ACF7-8937EBE08A3F}" type="slidenum">
              <a:rPr lang="ja-JP" altLang="en-US" sz="2500" smtClean="0"/>
              <a:pPr>
                <a:defRPr/>
              </a:pPr>
              <a:t>7</a:t>
            </a:fld>
            <a:endParaRPr lang="ja-JP" altLang="en-US" sz="2500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(c) 2014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タイトル 1"/>
          <p:cNvSpPr>
            <a:spLocks noGrp="1"/>
          </p:cNvSpPr>
          <p:nvPr>
            <p:ph type="ctrTitle"/>
          </p:nvPr>
        </p:nvSpPr>
        <p:spPr>
          <a:xfrm>
            <a:off x="742950" y="103188"/>
            <a:ext cx="8420100" cy="1470025"/>
          </a:xfrm>
        </p:spPr>
        <p:txBody>
          <a:bodyPr/>
          <a:lstStyle/>
          <a:p>
            <a:pPr defTabSz="478908" fontAlgn="auto">
              <a:spcAft>
                <a:spcPts val="657"/>
              </a:spcAft>
              <a:defRPr/>
            </a:pPr>
            <a:r>
              <a:rPr lang="en-US" altLang="ja-JP" dirty="0" smtClean="0"/>
              <a:t>⑦</a:t>
            </a:r>
            <a:r>
              <a:rPr lang="ja-JP" altLang="en-US" dirty="0" smtClean="0"/>
              <a:t>パラグラフライティングとは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14988" y="1625600"/>
            <a:ext cx="9178925" cy="3898900"/>
          </a:xfrm>
        </p:spPr>
        <p:txBody>
          <a:bodyPr rtlCol="0">
            <a:normAutofit/>
          </a:bodyPr>
          <a:lstStyle/>
          <a:p>
            <a:pPr algn="l" defTabSz="478908" fontAlgn="auto">
              <a:spcAft>
                <a:spcPts val="657"/>
              </a:spcAft>
              <a:defRPr/>
            </a:pPr>
            <a:r>
              <a:rPr lang="en-US" altLang="ja-JP" dirty="0" smtClean="0">
                <a:cs typeface="+mn-cs"/>
              </a:rPr>
              <a:t>◎</a:t>
            </a:r>
            <a:r>
              <a:rPr lang="ja-JP" altLang="en-US" dirty="0" smtClean="0">
                <a:cs typeface="+mn-cs"/>
              </a:rPr>
              <a:t>一つのパラグラフは、一つの事だけを説明する</a:t>
            </a:r>
          </a:p>
          <a:p>
            <a:pPr algn="l" defTabSz="478908" fontAlgn="auto">
              <a:spcAft>
                <a:spcPts val="657"/>
              </a:spcAft>
              <a:defRPr/>
            </a:pPr>
            <a:r>
              <a:rPr lang="en-US" altLang="ja-JP" dirty="0" smtClean="0">
                <a:cs typeface="+mn-cs"/>
              </a:rPr>
              <a:t>◎ </a:t>
            </a:r>
            <a:r>
              <a:rPr lang="ja-JP" altLang="en-US" dirty="0" smtClean="0">
                <a:cs typeface="+mn-cs"/>
              </a:rPr>
              <a:t>トピックセンテンスがある</a:t>
            </a:r>
          </a:p>
          <a:p>
            <a:pPr algn="l" defTabSz="478908" fontAlgn="auto">
              <a:spcAft>
                <a:spcPts val="657"/>
              </a:spcAft>
              <a:defRPr/>
            </a:pPr>
            <a:r>
              <a:rPr lang="en-US" altLang="ja-JP" dirty="0" smtClean="0">
                <a:cs typeface="+mn-cs"/>
              </a:rPr>
              <a:t>◎ </a:t>
            </a:r>
            <a:r>
              <a:rPr lang="ja-JP" altLang="en-US" dirty="0" smtClean="0">
                <a:cs typeface="+mn-cs"/>
              </a:rPr>
              <a:t>「見出し」がつけられる</a:t>
            </a:r>
          </a:p>
          <a:p>
            <a:pPr algn="l" defTabSz="478908" fontAlgn="auto">
              <a:spcAft>
                <a:spcPts val="657"/>
              </a:spcAft>
              <a:defRPr/>
            </a:pPr>
            <a:r>
              <a:rPr lang="en-US" altLang="ja-JP" dirty="0" smtClean="0">
                <a:cs typeface="+mn-cs"/>
              </a:rPr>
              <a:t>◎ </a:t>
            </a:r>
            <a:r>
              <a:rPr lang="ja-JP" altLang="en-US" dirty="0" smtClean="0">
                <a:cs typeface="+mn-cs"/>
              </a:rPr>
              <a:t>トピックセンテンスと無関係な文は含まれない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47D5A3-5855-A140-AFA2-6D39D715A5C5}" type="slidenum">
              <a:rPr lang="ja-JP" altLang="en-US" sz="2500" smtClean="0"/>
              <a:pPr>
                <a:defRPr/>
              </a:pPr>
              <a:t>8</a:t>
            </a:fld>
            <a:endParaRPr lang="ja-JP" altLang="en-US" sz="2500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(c) 2014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タイトル 1"/>
          <p:cNvSpPr>
            <a:spLocks noGrp="1"/>
          </p:cNvSpPr>
          <p:nvPr>
            <p:ph type="ctrTitle"/>
          </p:nvPr>
        </p:nvSpPr>
        <p:spPr>
          <a:xfrm>
            <a:off x="407068" y="103188"/>
            <a:ext cx="8755982" cy="1470025"/>
          </a:xfrm>
        </p:spPr>
        <p:txBody>
          <a:bodyPr/>
          <a:lstStyle/>
          <a:p>
            <a:pPr>
              <a:spcAft>
                <a:spcPts val="1863"/>
              </a:spcAft>
            </a:pPr>
            <a:r>
              <a:rPr lang="en-US" altLang="ja-JP" dirty="0" smtClean="0"/>
              <a:t>⑧</a:t>
            </a:r>
            <a:r>
              <a:rPr lang="ja-JP" altLang="en-US" dirty="0" smtClean="0"/>
              <a:t>ピアワーク２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パラグラフライティングをしてみよう</a:t>
            </a:r>
            <a:endParaRPr lang="en-US" altLang="ja-JP" dirty="0" smtClean="0">
              <a:cs typeface="ＭＳ Ｐゴシック" pitchFamily="-84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06060" y="1804680"/>
            <a:ext cx="8023225" cy="3898900"/>
          </a:xfrm>
        </p:spPr>
        <p:txBody>
          <a:bodyPr rtlCol="0">
            <a:normAutofit lnSpcReduction="10000"/>
          </a:bodyPr>
          <a:lstStyle/>
          <a:p>
            <a:pPr algn="l" defTabSz="478908" fontAlgn="auto">
              <a:spcAft>
                <a:spcPts val="657"/>
              </a:spcAft>
              <a:defRPr/>
            </a:pPr>
            <a:r>
              <a:rPr lang="ja-JP" altLang="en-US" dirty="0" smtClean="0">
                <a:cs typeface="+mn-cs"/>
              </a:rPr>
              <a:t>１）</a:t>
            </a:r>
            <a:r>
              <a:rPr lang="ja-JP" altLang="ja-JP" dirty="0" smtClean="0">
                <a:cs typeface="+mn-cs"/>
              </a:rPr>
              <a:t>　</a:t>
            </a:r>
            <a:r>
              <a:rPr lang="ja-JP" altLang="en-US" dirty="0" smtClean="0">
                <a:cs typeface="+mn-cs"/>
              </a:rPr>
              <a:t>ワーク１で書き出した言葉を参考に、　中央の円内のキーワードについて、パラグラフライティングをしてみる。</a:t>
            </a:r>
          </a:p>
          <a:p>
            <a:pPr algn="l" defTabSz="478908" fontAlgn="auto">
              <a:spcAft>
                <a:spcPts val="657"/>
              </a:spcAft>
              <a:defRPr/>
            </a:pPr>
            <a:r>
              <a:rPr lang="ja-JP" altLang="en-US" dirty="0" smtClean="0">
                <a:cs typeface="+mn-cs"/>
              </a:rPr>
              <a:t>２）　隣りの人とシートを交換し、トピックセンテンスはあるか、関係のない文が混ざっていないか、見出しを付けるとすると何が　　適当かチェックしてもらう。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9DBD88-BB54-EE4C-9F0F-5D6B685D85A0}" type="slidenum">
              <a:rPr lang="ja-JP" altLang="en-US" sz="2500" smtClean="0"/>
              <a:pPr>
                <a:defRPr/>
              </a:pPr>
              <a:t>9</a:t>
            </a:fld>
            <a:endParaRPr lang="ja-JP" altLang="en-US" sz="2500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ja-JP" smtClean="0"/>
              <a:t>(c) 2014 </a:t>
            </a:r>
            <a:r>
              <a:rPr lang="ja-JP" altLang="en-US" smtClean="0"/>
              <a:t>堀一成・坂尻彰宏・大阪大学</a:t>
            </a:r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10219</TotalTime>
  <Words>765</Words>
  <Application>Microsoft Macintosh PowerPoint</Application>
  <PresentationFormat>A4 210x297 mm</PresentationFormat>
  <Paragraphs>90</Paragraphs>
  <Slides>12</Slides>
  <Notes>2</Notes>
  <HiddenSlides>0</HiddenSlides>
  <MMClips>0</MMClips>
  <ScaleCrop>false</ScaleCrop>
  <HeadingPairs>
    <vt:vector size="4" baseType="variant">
      <vt:variant>
        <vt:lpstr>デザイン テンプレート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3" baseType="lpstr">
      <vt:lpstr>Office テーマ</vt:lpstr>
      <vt:lpstr>導入</vt:lpstr>
      <vt:lpstr>①アカデミック・ライティングとは</vt:lpstr>
      <vt:lpstr>②学びの成果に誇りを持とう</vt:lpstr>
      <vt:lpstr>スライド 4</vt:lpstr>
      <vt:lpstr>④ピアワーク１　 あたまのなかを整理する</vt:lpstr>
      <vt:lpstr>⑤文献・資料を調査しよう</vt:lpstr>
      <vt:lpstr>⑥主な論証の方法</vt:lpstr>
      <vt:lpstr>⑦パラグラフライティングとは</vt:lpstr>
      <vt:lpstr>⑧ピアワーク２ パラグラフライティングをしてみよう</vt:lpstr>
      <vt:lpstr>⑨適切に引用しよう</vt:lpstr>
      <vt:lpstr>⑩形式を整えて提出しよう</vt:lpstr>
      <vt:lpstr>おわりに</vt:lpstr>
    </vt:vector>
  </TitlesOfParts>
  <Company>日本学術振興会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はじめての アカデミックライティング（１）</dc:title>
  <dc:creator>坂尻 彰宏</dc:creator>
  <cp:lastModifiedBy>坂尻 彰宏</cp:lastModifiedBy>
  <cp:revision>59</cp:revision>
  <cp:lastPrinted>2014-04-07T07:24:55Z</cp:lastPrinted>
  <dcterms:created xsi:type="dcterms:W3CDTF">2014-04-14T11:41:24Z</dcterms:created>
  <dcterms:modified xsi:type="dcterms:W3CDTF">2014-04-14T11:43:20Z</dcterms:modified>
</cp:coreProperties>
</file>