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61" r:id="rId3"/>
    <p:sldId id="259" r:id="rId4"/>
    <p:sldId id="260" r:id="rId5"/>
    <p:sldId id="258" r:id="rId6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  <a:srgbClr val="FF66FF"/>
    <a:srgbClr val="00FFFF"/>
    <a:srgbClr val="FF3300"/>
    <a:srgbClr val="FF9966"/>
    <a:srgbClr val="FF00FF"/>
    <a:srgbClr val="00FF00"/>
    <a:srgbClr val="3399FF"/>
    <a:srgbClr val="FF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476" autoAdjust="0"/>
  </p:normalViewPr>
  <p:slideViewPr>
    <p:cSldViewPr>
      <p:cViewPr varScale="1">
        <p:scale>
          <a:sx n="99" d="100"/>
          <a:sy n="99" d="100"/>
        </p:scale>
        <p:origin x="90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shihiko" userId="ab6909a8bbfbd435" providerId="LiveId" clId="{EA2D1E73-EAF3-4152-B455-0D4E94C8FB19}"/>
    <pc:docChg chg="modSld">
      <pc:chgData name="Toshihiko" userId="ab6909a8bbfbd435" providerId="LiveId" clId="{EA2D1E73-EAF3-4152-B455-0D4E94C8FB19}" dt="2020-07-18T15:43:52.557" v="51" actId="20577"/>
      <pc:docMkLst>
        <pc:docMk/>
      </pc:docMkLst>
      <pc:sldChg chg="modSp mod">
        <pc:chgData name="Toshihiko" userId="ab6909a8bbfbd435" providerId="LiveId" clId="{EA2D1E73-EAF3-4152-B455-0D4E94C8FB19}" dt="2020-07-18T15:43:52.557" v="51" actId="20577"/>
        <pc:sldMkLst>
          <pc:docMk/>
          <pc:sldMk cId="1522367553" sldId="258"/>
        </pc:sldMkLst>
        <pc:spChg chg="mod">
          <ac:chgData name="Toshihiko" userId="ab6909a8bbfbd435" providerId="LiveId" clId="{EA2D1E73-EAF3-4152-B455-0D4E94C8FB19}" dt="2020-07-18T15:43:52.557" v="51" actId="20577"/>
          <ac:spMkLst>
            <pc:docMk/>
            <pc:sldMk cId="1522367553" sldId="258"/>
            <ac:spMk id="5" creationId="{00000000-0000-0000-0000-000000000000}"/>
          </ac:spMkLst>
        </pc:spChg>
      </pc:sldChg>
      <pc:sldChg chg="modSp mod">
        <pc:chgData name="Toshihiko" userId="ab6909a8bbfbd435" providerId="LiveId" clId="{EA2D1E73-EAF3-4152-B455-0D4E94C8FB19}" dt="2020-07-18T15:39:19.572" v="47" actId="20577"/>
        <pc:sldMkLst>
          <pc:docMk/>
          <pc:sldMk cId="3646562013" sldId="259"/>
        </pc:sldMkLst>
        <pc:spChg chg="mod">
          <ac:chgData name="Toshihiko" userId="ab6909a8bbfbd435" providerId="LiveId" clId="{EA2D1E73-EAF3-4152-B455-0D4E94C8FB19}" dt="2020-07-18T15:39:19.572" v="47" actId="20577"/>
          <ac:spMkLst>
            <pc:docMk/>
            <pc:sldMk cId="3646562013" sldId="259"/>
            <ac:spMk id="6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-0\disk01\21&#26399;\&#20013;&#23665;\&#22823;&#23398;&#38498;\&#23398;&#20250;\201905%20&#24515;&#12456;&#12467;&#12540;&#22259;\Afterload\D20%20afterload\D20%20afterloa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-0\disk01\21&#26399;\&#20013;&#23665;\&#22823;&#23398;&#38498;\&#23398;&#20250;\201905%20&#24515;&#12456;&#12467;&#12540;&#22259;\Afterload\D20%20afterload\D20%20afterload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NAS-0\disk01\21&#26399;\&#20013;&#23665;\&#22823;&#23398;&#38498;\&#35299;&#26512;\Afterload\afterload%20&#35299;&#26512;&#12539;&#32113;&#35336;&#32080;&#26524;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NAS-0\disk01\21&#26399;\&#20013;&#23665;\&#22823;&#23398;&#38498;\&#23398;&#20250;\201905%20&#24515;&#12456;&#12467;&#12540;&#22259;\&#24515;&#12456;&#12467;&#12540;&#22259;&#12487;&#12540;&#12479;\&#24515;&#12456;&#12467;&#12540;&#22259;&#12487;&#12540;&#1247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962629201873808"/>
          <c:y val="7.429098345610069E-2"/>
          <c:w val="0.76574813478759252"/>
          <c:h val="0.79407379312145532"/>
        </c:manualLayout>
      </c:layout>
      <c:scatterChart>
        <c:scatterStyle val="lineMarker"/>
        <c:varyColors val="0"/>
        <c:ser>
          <c:idx val="0"/>
          <c:order val="0"/>
          <c:tx>
            <c:v>MI</c:v>
          </c:tx>
          <c:spPr>
            <a:ln w="38100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xVal>
            <c:numRef>
              <c:f>'control(circum)'!$J$7:$J$90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</c:numCache>
            </c:numRef>
          </c:xVal>
          <c:yVal>
            <c:numRef>
              <c:f>'control(circum)'!$K$7:$K$90</c:f>
              <c:numCache>
                <c:formatCode>General</c:formatCode>
                <c:ptCount val="84"/>
                <c:pt idx="0">
                  <c:v>0</c:v>
                </c:pt>
                <c:pt idx="1">
                  <c:v>-1.28</c:v>
                </c:pt>
                <c:pt idx="2">
                  <c:v>-2.27</c:v>
                </c:pt>
                <c:pt idx="3">
                  <c:v>-3</c:v>
                </c:pt>
                <c:pt idx="4">
                  <c:v>-3.72</c:v>
                </c:pt>
                <c:pt idx="5">
                  <c:v>-4.7</c:v>
                </c:pt>
                <c:pt idx="6">
                  <c:v>-5.96</c:v>
                </c:pt>
                <c:pt idx="7">
                  <c:v>-7.4</c:v>
                </c:pt>
                <c:pt idx="8">
                  <c:v>-8.86</c:v>
                </c:pt>
                <c:pt idx="9">
                  <c:v>-10.25</c:v>
                </c:pt>
                <c:pt idx="10">
                  <c:v>-11.53</c:v>
                </c:pt>
                <c:pt idx="11">
                  <c:v>-12.72</c:v>
                </c:pt>
                <c:pt idx="12">
                  <c:v>-13.82</c:v>
                </c:pt>
                <c:pt idx="13">
                  <c:v>-14.82</c:v>
                </c:pt>
                <c:pt idx="14">
                  <c:v>-15.69</c:v>
                </c:pt>
                <c:pt idx="15">
                  <c:v>-16.420000000000002</c:v>
                </c:pt>
                <c:pt idx="16">
                  <c:v>-16.989999999999998</c:v>
                </c:pt>
                <c:pt idx="17">
                  <c:v>-17.41</c:v>
                </c:pt>
                <c:pt idx="18">
                  <c:v>-17.649999999999999</c:v>
                </c:pt>
                <c:pt idx="19">
                  <c:v>-17.66</c:v>
                </c:pt>
                <c:pt idx="20">
                  <c:v>-17.47</c:v>
                </c:pt>
                <c:pt idx="21">
                  <c:v>-17.13</c:v>
                </c:pt>
                <c:pt idx="22">
                  <c:v>-16.78</c:v>
                </c:pt>
                <c:pt idx="23">
                  <c:v>-16.510000000000002</c:v>
                </c:pt>
                <c:pt idx="24">
                  <c:v>-16.34</c:v>
                </c:pt>
                <c:pt idx="25">
                  <c:v>-16.239999999999998</c:v>
                </c:pt>
                <c:pt idx="26">
                  <c:v>-16.14</c:v>
                </c:pt>
                <c:pt idx="27">
                  <c:v>-15.97</c:v>
                </c:pt>
                <c:pt idx="28">
                  <c:v>-15.66</c:v>
                </c:pt>
                <c:pt idx="29">
                  <c:v>-15.12</c:v>
                </c:pt>
                <c:pt idx="30">
                  <c:v>-14.23</c:v>
                </c:pt>
                <c:pt idx="31">
                  <c:v>-12.96</c:v>
                </c:pt>
                <c:pt idx="32">
                  <c:v>-11.36</c:v>
                </c:pt>
                <c:pt idx="33">
                  <c:v>-9.57</c:v>
                </c:pt>
                <c:pt idx="34">
                  <c:v>-7.79</c:v>
                </c:pt>
                <c:pt idx="35">
                  <c:v>-6.16</c:v>
                </c:pt>
                <c:pt idx="36">
                  <c:v>-4.8099999999999996</c:v>
                </c:pt>
                <c:pt idx="37">
                  <c:v>-3.79</c:v>
                </c:pt>
                <c:pt idx="38">
                  <c:v>-3.11</c:v>
                </c:pt>
                <c:pt idx="39">
                  <c:v>-2.68</c:v>
                </c:pt>
                <c:pt idx="40">
                  <c:v>-2.4500000000000002</c:v>
                </c:pt>
                <c:pt idx="41">
                  <c:v>-2.33</c:v>
                </c:pt>
                <c:pt idx="42">
                  <c:v>-2.2400000000000002</c:v>
                </c:pt>
                <c:pt idx="43">
                  <c:v>-2.1</c:v>
                </c:pt>
                <c:pt idx="44">
                  <c:v>-1.83</c:v>
                </c:pt>
                <c:pt idx="45">
                  <c:v>-1.41</c:v>
                </c:pt>
                <c:pt idx="46">
                  <c:v>-0.86</c:v>
                </c:pt>
                <c:pt idx="47">
                  <c:v>-0.31</c:v>
                </c:pt>
                <c:pt idx="48">
                  <c:v>7.0000000000000007E-2</c:v>
                </c:pt>
                <c:pt idx="49">
                  <c:v>0.15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67B-46B7-95C5-72CAC8FEC52E}"/>
            </c:ext>
          </c:extLst>
        </c:ser>
        <c:ser>
          <c:idx val="1"/>
          <c:order val="1"/>
          <c:tx>
            <c:v>MP</c:v>
          </c:tx>
          <c:spPr>
            <a:ln w="38100" cap="rnd">
              <a:solidFill>
                <a:srgbClr val="00FF00"/>
              </a:solidFill>
              <a:round/>
            </a:ln>
            <a:effectLst/>
          </c:spPr>
          <c:marker>
            <c:symbol val="none"/>
          </c:marker>
          <c:xVal>
            <c:numRef>
              <c:f>'control(circum)'!$J$7:$J$90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</c:numCache>
            </c:numRef>
          </c:xVal>
          <c:yVal>
            <c:numRef>
              <c:f>'control(circum)'!$L$7:$L$90</c:f>
              <c:numCache>
                <c:formatCode>General</c:formatCode>
                <c:ptCount val="84"/>
                <c:pt idx="0">
                  <c:v>0</c:v>
                </c:pt>
                <c:pt idx="1">
                  <c:v>-1.07</c:v>
                </c:pt>
                <c:pt idx="2">
                  <c:v>-1.94</c:v>
                </c:pt>
                <c:pt idx="3">
                  <c:v>-2.6</c:v>
                </c:pt>
                <c:pt idx="4">
                  <c:v>-3.26</c:v>
                </c:pt>
                <c:pt idx="5">
                  <c:v>-4.09</c:v>
                </c:pt>
                <c:pt idx="6">
                  <c:v>-5.13</c:v>
                </c:pt>
                <c:pt idx="7">
                  <c:v>-6.28</c:v>
                </c:pt>
                <c:pt idx="8">
                  <c:v>-7.42</c:v>
                </c:pt>
                <c:pt idx="9">
                  <c:v>-8.48</c:v>
                </c:pt>
                <c:pt idx="10">
                  <c:v>-9.4600000000000009</c:v>
                </c:pt>
                <c:pt idx="11">
                  <c:v>-10.36</c:v>
                </c:pt>
                <c:pt idx="12">
                  <c:v>-11.18</c:v>
                </c:pt>
                <c:pt idx="13">
                  <c:v>-11.92</c:v>
                </c:pt>
                <c:pt idx="14">
                  <c:v>-12.57</c:v>
                </c:pt>
                <c:pt idx="15">
                  <c:v>-13.12</c:v>
                </c:pt>
                <c:pt idx="16">
                  <c:v>-13.56</c:v>
                </c:pt>
                <c:pt idx="17">
                  <c:v>-13.88</c:v>
                </c:pt>
                <c:pt idx="18">
                  <c:v>-14.09</c:v>
                </c:pt>
                <c:pt idx="19">
                  <c:v>-14.17</c:v>
                </c:pt>
                <c:pt idx="20">
                  <c:v>-14.14</c:v>
                </c:pt>
                <c:pt idx="21">
                  <c:v>-14.04</c:v>
                </c:pt>
                <c:pt idx="22">
                  <c:v>-13.93</c:v>
                </c:pt>
                <c:pt idx="23">
                  <c:v>-13.87</c:v>
                </c:pt>
                <c:pt idx="24">
                  <c:v>-13.83</c:v>
                </c:pt>
                <c:pt idx="25">
                  <c:v>-13.8</c:v>
                </c:pt>
                <c:pt idx="26">
                  <c:v>-13.75</c:v>
                </c:pt>
                <c:pt idx="27">
                  <c:v>-13.66</c:v>
                </c:pt>
                <c:pt idx="28">
                  <c:v>-13.5</c:v>
                </c:pt>
                <c:pt idx="29">
                  <c:v>-13.21</c:v>
                </c:pt>
                <c:pt idx="30">
                  <c:v>-12.74</c:v>
                </c:pt>
                <c:pt idx="31">
                  <c:v>-12.01</c:v>
                </c:pt>
                <c:pt idx="32">
                  <c:v>-11</c:v>
                </c:pt>
                <c:pt idx="33">
                  <c:v>-9.74</c:v>
                </c:pt>
                <c:pt idx="34">
                  <c:v>-8.35</c:v>
                </c:pt>
                <c:pt idx="35">
                  <c:v>-6.98</c:v>
                </c:pt>
                <c:pt idx="36">
                  <c:v>-5.78</c:v>
                </c:pt>
                <c:pt idx="37">
                  <c:v>-4.82</c:v>
                </c:pt>
                <c:pt idx="38">
                  <c:v>-4.12</c:v>
                </c:pt>
                <c:pt idx="39">
                  <c:v>-3.64</c:v>
                </c:pt>
                <c:pt idx="40">
                  <c:v>-3.35</c:v>
                </c:pt>
                <c:pt idx="41">
                  <c:v>-3.16</c:v>
                </c:pt>
                <c:pt idx="42">
                  <c:v>-3</c:v>
                </c:pt>
                <c:pt idx="43">
                  <c:v>-2.77</c:v>
                </c:pt>
                <c:pt idx="44">
                  <c:v>-2.44</c:v>
                </c:pt>
                <c:pt idx="45">
                  <c:v>-1.98</c:v>
                </c:pt>
                <c:pt idx="46">
                  <c:v>-1.42</c:v>
                </c:pt>
                <c:pt idx="47">
                  <c:v>-0.84</c:v>
                </c:pt>
                <c:pt idx="48">
                  <c:v>-0.38</c:v>
                </c:pt>
                <c:pt idx="49">
                  <c:v>-0.11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67B-46B7-95C5-72CAC8FEC52E}"/>
            </c:ext>
          </c:extLst>
        </c:ser>
        <c:ser>
          <c:idx val="2"/>
          <c:order val="2"/>
          <c:tx>
            <c:v>ML</c:v>
          </c:tx>
          <c:spPr>
            <a:ln w="38100" cap="rnd">
              <a:solidFill>
                <a:srgbClr val="00FFFF"/>
              </a:solidFill>
              <a:round/>
            </a:ln>
            <a:effectLst/>
          </c:spPr>
          <c:marker>
            <c:symbol val="none"/>
          </c:marker>
          <c:xVal>
            <c:numRef>
              <c:f>'control(circum)'!$J$7:$J$90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</c:numCache>
            </c:numRef>
          </c:xVal>
          <c:yVal>
            <c:numRef>
              <c:f>'control(circum)'!$M$7:$M$90</c:f>
              <c:numCache>
                <c:formatCode>General</c:formatCode>
                <c:ptCount val="84"/>
                <c:pt idx="0">
                  <c:v>0</c:v>
                </c:pt>
                <c:pt idx="1">
                  <c:v>-1.06</c:v>
                </c:pt>
                <c:pt idx="2">
                  <c:v>-1.95</c:v>
                </c:pt>
                <c:pt idx="3">
                  <c:v>-2.68</c:v>
                </c:pt>
                <c:pt idx="4">
                  <c:v>-3.38</c:v>
                </c:pt>
                <c:pt idx="5">
                  <c:v>-4.22</c:v>
                </c:pt>
                <c:pt idx="6">
                  <c:v>-5.24</c:v>
                </c:pt>
                <c:pt idx="7">
                  <c:v>-6.35</c:v>
                </c:pt>
                <c:pt idx="8">
                  <c:v>-7.45</c:v>
                </c:pt>
                <c:pt idx="9">
                  <c:v>-8.4700000000000006</c:v>
                </c:pt>
                <c:pt idx="10">
                  <c:v>-9.39</c:v>
                </c:pt>
                <c:pt idx="11">
                  <c:v>-10.19</c:v>
                </c:pt>
                <c:pt idx="12">
                  <c:v>-10.87</c:v>
                </c:pt>
                <c:pt idx="13">
                  <c:v>-11.45</c:v>
                </c:pt>
                <c:pt idx="14">
                  <c:v>-11.94</c:v>
                </c:pt>
                <c:pt idx="15">
                  <c:v>-12.35</c:v>
                </c:pt>
                <c:pt idx="16">
                  <c:v>-12.67</c:v>
                </c:pt>
                <c:pt idx="17">
                  <c:v>-12.92</c:v>
                </c:pt>
                <c:pt idx="18">
                  <c:v>-13.09</c:v>
                </c:pt>
                <c:pt idx="19">
                  <c:v>-13.17</c:v>
                </c:pt>
                <c:pt idx="20">
                  <c:v>-13.17</c:v>
                </c:pt>
                <c:pt idx="21">
                  <c:v>-13.12</c:v>
                </c:pt>
                <c:pt idx="22">
                  <c:v>-13.07</c:v>
                </c:pt>
                <c:pt idx="23">
                  <c:v>-13.08</c:v>
                </c:pt>
                <c:pt idx="24">
                  <c:v>-13.13</c:v>
                </c:pt>
                <c:pt idx="25">
                  <c:v>-13.19</c:v>
                </c:pt>
                <c:pt idx="26">
                  <c:v>-13.26</c:v>
                </c:pt>
                <c:pt idx="27">
                  <c:v>-13.3</c:v>
                </c:pt>
                <c:pt idx="28">
                  <c:v>-13.3</c:v>
                </c:pt>
                <c:pt idx="29">
                  <c:v>-13.22</c:v>
                </c:pt>
                <c:pt idx="30">
                  <c:v>-13</c:v>
                </c:pt>
                <c:pt idx="31">
                  <c:v>-12.54</c:v>
                </c:pt>
                <c:pt idx="32">
                  <c:v>-11.76</c:v>
                </c:pt>
                <c:pt idx="33">
                  <c:v>-10.62</c:v>
                </c:pt>
                <c:pt idx="34">
                  <c:v>-9.19</c:v>
                </c:pt>
                <c:pt idx="35">
                  <c:v>-7.68</c:v>
                </c:pt>
                <c:pt idx="36">
                  <c:v>-6.27</c:v>
                </c:pt>
                <c:pt idx="37">
                  <c:v>-5.12</c:v>
                </c:pt>
                <c:pt idx="38">
                  <c:v>-4.2699999999999996</c:v>
                </c:pt>
                <c:pt idx="39">
                  <c:v>-3.73</c:v>
                </c:pt>
                <c:pt idx="40">
                  <c:v>-3.44</c:v>
                </c:pt>
                <c:pt idx="41">
                  <c:v>-3.3</c:v>
                </c:pt>
                <c:pt idx="42">
                  <c:v>-3.23</c:v>
                </c:pt>
                <c:pt idx="43">
                  <c:v>-3.13</c:v>
                </c:pt>
                <c:pt idx="44">
                  <c:v>-2.94</c:v>
                </c:pt>
                <c:pt idx="45">
                  <c:v>-2.61</c:v>
                </c:pt>
                <c:pt idx="46">
                  <c:v>-2.14</c:v>
                </c:pt>
                <c:pt idx="47">
                  <c:v>-1.57</c:v>
                </c:pt>
                <c:pt idx="48">
                  <c:v>-0.98</c:v>
                </c:pt>
                <c:pt idx="49">
                  <c:v>-0.46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67B-46B7-95C5-72CAC8FEC52E}"/>
            </c:ext>
          </c:extLst>
        </c:ser>
        <c:ser>
          <c:idx val="3"/>
          <c:order val="3"/>
          <c:tx>
            <c:v>MA</c:v>
          </c:tx>
          <c:spPr>
            <a:ln w="38100" cap="rnd">
              <a:solidFill>
                <a:srgbClr val="FFFF00"/>
              </a:solidFill>
              <a:round/>
            </a:ln>
            <a:effectLst/>
          </c:spPr>
          <c:marker>
            <c:symbol val="none"/>
          </c:marker>
          <c:xVal>
            <c:numRef>
              <c:f>'control(circum)'!$J$7:$J$90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</c:numCache>
            </c:numRef>
          </c:xVal>
          <c:yVal>
            <c:numRef>
              <c:f>'control(circum)'!$N$7:$N$90</c:f>
              <c:numCache>
                <c:formatCode>General</c:formatCode>
                <c:ptCount val="84"/>
                <c:pt idx="0">
                  <c:v>0</c:v>
                </c:pt>
                <c:pt idx="1">
                  <c:v>-1.98</c:v>
                </c:pt>
                <c:pt idx="2">
                  <c:v>-3.69</c:v>
                </c:pt>
                <c:pt idx="3">
                  <c:v>-5.09</c:v>
                </c:pt>
                <c:pt idx="4">
                  <c:v>-6.34</c:v>
                </c:pt>
                <c:pt idx="5">
                  <c:v>-7.67</c:v>
                </c:pt>
                <c:pt idx="6">
                  <c:v>-9.18</c:v>
                </c:pt>
                <c:pt idx="7">
                  <c:v>-10.78</c:v>
                </c:pt>
                <c:pt idx="8">
                  <c:v>-12.33</c:v>
                </c:pt>
                <c:pt idx="9">
                  <c:v>-13.74</c:v>
                </c:pt>
                <c:pt idx="10">
                  <c:v>-14.98</c:v>
                </c:pt>
                <c:pt idx="11">
                  <c:v>-16.04</c:v>
                </c:pt>
                <c:pt idx="12">
                  <c:v>-16.899999999999999</c:v>
                </c:pt>
                <c:pt idx="13">
                  <c:v>-17.59</c:v>
                </c:pt>
                <c:pt idx="14">
                  <c:v>-18.16</c:v>
                </c:pt>
                <c:pt idx="15">
                  <c:v>-18.61</c:v>
                </c:pt>
                <c:pt idx="16">
                  <c:v>-18.96</c:v>
                </c:pt>
                <c:pt idx="17">
                  <c:v>-19.2</c:v>
                </c:pt>
                <c:pt idx="18">
                  <c:v>-19.329999999999998</c:v>
                </c:pt>
                <c:pt idx="19">
                  <c:v>-19.329999999999998</c:v>
                </c:pt>
                <c:pt idx="20">
                  <c:v>-19.170000000000002</c:v>
                </c:pt>
                <c:pt idx="21">
                  <c:v>-18.88</c:v>
                </c:pt>
                <c:pt idx="22">
                  <c:v>-18.559999999999999</c:v>
                </c:pt>
                <c:pt idx="23">
                  <c:v>-18.27</c:v>
                </c:pt>
                <c:pt idx="24">
                  <c:v>-18.059999999999999</c:v>
                </c:pt>
                <c:pt idx="25">
                  <c:v>-17.89</c:v>
                </c:pt>
                <c:pt idx="26">
                  <c:v>-17.73</c:v>
                </c:pt>
                <c:pt idx="27">
                  <c:v>-17.55</c:v>
                </c:pt>
                <c:pt idx="28">
                  <c:v>-17.329999999999998</c:v>
                </c:pt>
                <c:pt idx="29">
                  <c:v>-17.03</c:v>
                </c:pt>
                <c:pt idx="30">
                  <c:v>-16.579999999999998</c:v>
                </c:pt>
                <c:pt idx="31">
                  <c:v>-15.84</c:v>
                </c:pt>
                <c:pt idx="32">
                  <c:v>-14.69</c:v>
                </c:pt>
                <c:pt idx="33">
                  <c:v>-13.08</c:v>
                </c:pt>
                <c:pt idx="34">
                  <c:v>-11.13</c:v>
                </c:pt>
                <c:pt idx="35">
                  <c:v>-9.07</c:v>
                </c:pt>
                <c:pt idx="36">
                  <c:v>-7.18</c:v>
                </c:pt>
                <c:pt idx="37">
                  <c:v>-5.64</c:v>
                </c:pt>
                <c:pt idx="38">
                  <c:v>-4.54</c:v>
                </c:pt>
                <c:pt idx="39">
                  <c:v>-3.88</c:v>
                </c:pt>
                <c:pt idx="40">
                  <c:v>-3.59</c:v>
                </c:pt>
                <c:pt idx="41">
                  <c:v>-3.57</c:v>
                </c:pt>
                <c:pt idx="42">
                  <c:v>-3.65</c:v>
                </c:pt>
                <c:pt idx="43">
                  <c:v>-3.71</c:v>
                </c:pt>
                <c:pt idx="44">
                  <c:v>-3.64</c:v>
                </c:pt>
                <c:pt idx="45">
                  <c:v>-3.34</c:v>
                </c:pt>
                <c:pt idx="46">
                  <c:v>-2.79</c:v>
                </c:pt>
                <c:pt idx="47">
                  <c:v>-2.04</c:v>
                </c:pt>
                <c:pt idx="48">
                  <c:v>-1.27</c:v>
                </c:pt>
                <c:pt idx="49">
                  <c:v>-0.57999999999999996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67B-46B7-95C5-72CAC8FEC52E}"/>
            </c:ext>
          </c:extLst>
        </c:ser>
        <c:ser>
          <c:idx val="4"/>
          <c:order val="4"/>
          <c:tx>
            <c:v>MAS</c:v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'control(circum)'!$J$7:$J$90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</c:numCache>
            </c:numRef>
          </c:xVal>
          <c:yVal>
            <c:numRef>
              <c:f>'control(circum)'!$O$7:$O$90</c:f>
              <c:numCache>
                <c:formatCode>General</c:formatCode>
                <c:ptCount val="84"/>
                <c:pt idx="0">
                  <c:v>0</c:v>
                </c:pt>
                <c:pt idx="1">
                  <c:v>-2.35</c:v>
                </c:pt>
                <c:pt idx="2">
                  <c:v>-4.4000000000000004</c:v>
                </c:pt>
                <c:pt idx="3">
                  <c:v>-6.1</c:v>
                </c:pt>
                <c:pt idx="4">
                  <c:v>-7.66</c:v>
                </c:pt>
                <c:pt idx="5">
                  <c:v>-9.34</c:v>
                </c:pt>
                <c:pt idx="6">
                  <c:v>-11.22</c:v>
                </c:pt>
                <c:pt idx="7">
                  <c:v>-13.22</c:v>
                </c:pt>
                <c:pt idx="8">
                  <c:v>-15.16</c:v>
                </c:pt>
                <c:pt idx="9">
                  <c:v>-16.96</c:v>
                </c:pt>
                <c:pt idx="10">
                  <c:v>-18.559999999999999</c:v>
                </c:pt>
                <c:pt idx="11">
                  <c:v>-19.97</c:v>
                </c:pt>
                <c:pt idx="12">
                  <c:v>-21.15</c:v>
                </c:pt>
                <c:pt idx="13">
                  <c:v>-22.13</c:v>
                </c:pt>
                <c:pt idx="14">
                  <c:v>-22.92</c:v>
                </c:pt>
                <c:pt idx="15">
                  <c:v>-23.57</c:v>
                </c:pt>
                <c:pt idx="16">
                  <c:v>-24.06</c:v>
                </c:pt>
                <c:pt idx="17">
                  <c:v>-24.4</c:v>
                </c:pt>
                <c:pt idx="18">
                  <c:v>-24.56</c:v>
                </c:pt>
                <c:pt idx="19">
                  <c:v>-24.51</c:v>
                </c:pt>
                <c:pt idx="20">
                  <c:v>-24.22</c:v>
                </c:pt>
                <c:pt idx="21">
                  <c:v>-23.72</c:v>
                </c:pt>
                <c:pt idx="22">
                  <c:v>-23.15</c:v>
                </c:pt>
                <c:pt idx="23">
                  <c:v>-22.65</c:v>
                </c:pt>
                <c:pt idx="24">
                  <c:v>-22.26</c:v>
                </c:pt>
                <c:pt idx="25">
                  <c:v>-21.95</c:v>
                </c:pt>
                <c:pt idx="26">
                  <c:v>-21.64</c:v>
                </c:pt>
                <c:pt idx="27">
                  <c:v>-21.28</c:v>
                </c:pt>
                <c:pt idx="28">
                  <c:v>-20.84</c:v>
                </c:pt>
                <c:pt idx="29">
                  <c:v>-20.239999999999998</c:v>
                </c:pt>
                <c:pt idx="30">
                  <c:v>-19.37</c:v>
                </c:pt>
                <c:pt idx="31">
                  <c:v>-18.13</c:v>
                </c:pt>
                <c:pt idx="32">
                  <c:v>-16.48</c:v>
                </c:pt>
                <c:pt idx="33">
                  <c:v>-14.46</c:v>
                </c:pt>
                <c:pt idx="34">
                  <c:v>-12.22</c:v>
                </c:pt>
                <c:pt idx="35">
                  <c:v>-9.94</c:v>
                </c:pt>
                <c:pt idx="36">
                  <c:v>-7.86</c:v>
                </c:pt>
                <c:pt idx="37">
                  <c:v>-6.16</c:v>
                </c:pt>
                <c:pt idx="38">
                  <c:v>-4.9400000000000004</c:v>
                </c:pt>
                <c:pt idx="39">
                  <c:v>-4.21</c:v>
                </c:pt>
                <c:pt idx="40">
                  <c:v>-3.88</c:v>
                </c:pt>
                <c:pt idx="41">
                  <c:v>-3.82</c:v>
                </c:pt>
                <c:pt idx="42">
                  <c:v>-3.85</c:v>
                </c:pt>
                <c:pt idx="43">
                  <c:v>-3.84</c:v>
                </c:pt>
                <c:pt idx="44">
                  <c:v>-3.67</c:v>
                </c:pt>
                <c:pt idx="45">
                  <c:v>-3.26</c:v>
                </c:pt>
                <c:pt idx="46">
                  <c:v>-2.58</c:v>
                </c:pt>
                <c:pt idx="47">
                  <c:v>-1.75</c:v>
                </c:pt>
                <c:pt idx="48">
                  <c:v>-0.97</c:v>
                </c:pt>
                <c:pt idx="49">
                  <c:v>-0.39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867B-46B7-95C5-72CAC8FEC52E}"/>
            </c:ext>
          </c:extLst>
        </c:ser>
        <c:ser>
          <c:idx val="5"/>
          <c:order val="5"/>
          <c:tx>
            <c:v>MS</c:v>
          </c:tx>
          <c:spPr>
            <a:ln w="38100" cap="rnd">
              <a:solidFill>
                <a:srgbClr val="FF00FF"/>
              </a:solidFill>
              <a:round/>
            </a:ln>
            <a:effectLst/>
          </c:spPr>
          <c:marker>
            <c:symbol val="none"/>
          </c:marker>
          <c:xVal>
            <c:numRef>
              <c:f>'control(circum)'!$J$7:$J$90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</c:numCache>
            </c:numRef>
          </c:xVal>
          <c:yVal>
            <c:numRef>
              <c:f>'control(circum)'!$P$7:$P$90</c:f>
              <c:numCache>
                <c:formatCode>General</c:formatCode>
                <c:ptCount val="84"/>
                <c:pt idx="0">
                  <c:v>0</c:v>
                </c:pt>
                <c:pt idx="1">
                  <c:v>-1.69</c:v>
                </c:pt>
                <c:pt idx="2">
                  <c:v>-3.1</c:v>
                </c:pt>
                <c:pt idx="3">
                  <c:v>-4.2300000000000004</c:v>
                </c:pt>
                <c:pt idx="4">
                  <c:v>-5.34</c:v>
                </c:pt>
                <c:pt idx="5">
                  <c:v>-6.69</c:v>
                </c:pt>
                <c:pt idx="6">
                  <c:v>-8.33</c:v>
                </c:pt>
                <c:pt idx="7">
                  <c:v>-10.15</c:v>
                </c:pt>
                <c:pt idx="8">
                  <c:v>-11.98</c:v>
                </c:pt>
                <c:pt idx="9">
                  <c:v>-13.73</c:v>
                </c:pt>
                <c:pt idx="10">
                  <c:v>-15.34</c:v>
                </c:pt>
                <c:pt idx="11">
                  <c:v>-16.78</c:v>
                </c:pt>
                <c:pt idx="12">
                  <c:v>-18.07</c:v>
                </c:pt>
                <c:pt idx="13">
                  <c:v>-19.190000000000001</c:v>
                </c:pt>
                <c:pt idx="14">
                  <c:v>-20.13</c:v>
                </c:pt>
                <c:pt idx="15">
                  <c:v>-20.9</c:v>
                </c:pt>
                <c:pt idx="16">
                  <c:v>-21.51</c:v>
                </c:pt>
                <c:pt idx="17">
                  <c:v>-21.95</c:v>
                </c:pt>
                <c:pt idx="18">
                  <c:v>-22.18</c:v>
                </c:pt>
                <c:pt idx="19">
                  <c:v>-22.14</c:v>
                </c:pt>
                <c:pt idx="20">
                  <c:v>-21.83</c:v>
                </c:pt>
                <c:pt idx="21">
                  <c:v>-21.33</c:v>
                </c:pt>
                <c:pt idx="22">
                  <c:v>-20.79</c:v>
                </c:pt>
                <c:pt idx="23">
                  <c:v>-20.350000000000001</c:v>
                </c:pt>
                <c:pt idx="24">
                  <c:v>-20.07</c:v>
                </c:pt>
                <c:pt idx="25">
                  <c:v>-19.899999999999999</c:v>
                </c:pt>
                <c:pt idx="26">
                  <c:v>-19.739999999999998</c:v>
                </c:pt>
                <c:pt idx="27">
                  <c:v>-19.510000000000002</c:v>
                </c:pt>
                <c:pt idx="28">
                  <c:v>-19.13</c:v>
                </c:pt>
                <c:pt idx="29">
                  <c:v>-18.47</c:v>
                </c:pt>
                <c:pt idx="30">
                  <c:v>-17.41</c:v>
                </c:pt>
                <c:pt idx="31">
                  <c:v>-15.9</c:v>
                </c:pt>
                <c:pt idx="32">
                  <c:v>-14.03</c:v>
                </c:pt>
                <c:pt idx="33">
                  <c:v>-11.96</c:v>
                </c:pt>
                <c:pt idx="34">
                  <c:v>-9.86</c:v>
                </c:pt>
                <c:pt idx="35">
                  <c:v>-7.86</c:v>
                </c:pt>
                <c:pt idx="36">
                  <c:v>-6.09</c:v>
                </c:pt>
                <c:pt idx="37">
                  <c:v>-4.7</c:v>
                </c:pt>
                <c:pt idx="38">
                  <c:v>-3.74</c:v>
                </c:pt>
                <c:pt idx="39">
                  <c:v>-3.17</c:v>
                </c:pt>
                <c:pt idx="40">
                  <c:v>-2.89</c:v>
                </c:pt>
                <c:pt idx="41">
                  <c:v>-2.79</c:v>
                </c:pt>
                <c:pt idx="42">
                  <c:v>-2.75</c:v>
                </c:pt>
                <c:pt idx="43">
                  <c:v>-2.65</c:v>
                </c:pt>
                <c:pt idx="44">
                  <c:v>-2.4300000000000002</c:v>
                </c:pt>
                <c:pt idx="45">
                  <c:v>-2.0099999999999998</c:v>
                </c:pt>
                <c:pt idx="46">
                  <c:v>-1.43</c:v>
                </c:pt>
                <c:pt idx="47">
                  <c:v>-0.78</c:v>
                </c:pt>
                <c:pt idx="48">
                  <c:v>-0.26</c:v>
                </c:pt>
                <c:pt idx="49">
                  <c:v>-0.02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867B-46B7-95C5-72CAC8FEC52E}"/>
            </c:ext>
          </c:extLst>
        </c:ser>
        <c:ser>
          <c:idx val="6"/>
          <c:order val="6"/>
          <c:tx>
            <c:v>global</c:v>
          </c:tx>
          <c:spPr>
            <a:ln w="38100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xVal>
            <c:numRef>
              <c:f>'control(circum)'!$J$7:$J$90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</c:numCache>
            </c:numRef>
          </c:xVal>
          <c:yVal>
            <c:numRef>
              <c:f>'control(circum)'!$Q$7:$Q$90</c:f>
              <c:numCache>
                <c:formatCode>General</c:formatCode>
                <c:ptCount val="84"/>
                <c:pt idx="0">
                  <c:v>0</c:v>
                </c:pt>
                <c:pt idx="1">
                  <c:v>-1.54</c:v>
                </c:pt>
                <c:pt idx="2">
                  <c:v>-2.84</c:v>
                </c:pt>
                <c:pt idx="3">
                  <c:v>-3.87</c:v>
                </c:pt>
                <c:pt idx="4">
                  <c:v>-4.8600000000000003</c:v>
                </c:pt>
                <c:pt idx="5">
                  <c:v>-6.01</c:v>
                </c:pt>
                <c:pt idx="6">
                  <c:v>-7.38</c:v>
                </c:pt>
                <c:pt idx="7">
                  <c:v>-8.8800000000000008</c:v>
                </c:pt>
                <c:pt idx="8">
                  <c:v>-10.37</c:v>
                </c:pt>
                <c:pt idx="9">
                  <c:v>-11.76</c:v>
                </c:pt>
                <c:pt idx="10">
                  <c:v>-13.02</c:v>
                </c:pt>
                <c:pt idx="11">
                  <c:v>-14.14</c:v>
                </c:pt>
                <c:pt idx="12">
                  <c:v>-15.13</c:v>
                </c:pt>
                <c:pt idx="13">
                  <c:v>-15.97</c:v>
                </c:pt>
                <c:pt idx="14">
                  <c:v>-16.690000000000001</c:v>
                </c:pt>
                <c:pt idx="15">
                  <c:v>-17.28</c:v>
                </c:pt>
                <c:pt idx="16">
                  <c:v>-17.739999999999998</c:v>
                </c:pt>
                <c:pt idx="17">
                  <c:v>-18.07</c:v>
                </c:pt>
                <c:pt idx="18">
                  <c:v>-18.260000000000002</c:v>
                </c:pt>
                <c:pt idx="19">
                  <c:v>-18.28</c:v>
                </c:pt>
                <c:pt idx="20">
                  <c:v>-18.12</c:v>
                </c:pt>
                <c:pt idx="21">
                  <c:v>-17.829999999999998</c:v>
                </c:pt>
                <c:pt idx="22">
                  <c:v>-17.52</c:v>
                </c:pt>
                <c:pt idx="23">
                  <c:v>-17.27</c:v>
                </c:pt>
                <c:pt idx="24">
                  <c:v>-17.100000000000001</c:v>
                </c:pt>
                <c:pt idx="25">
                  <c:v>-16.989999999999998</c:v>
                </c:pt>
                <c:pt idx="26">
                  <c:v>-16.88</c:v>
                </c:pt>
                <c:pt idx="27">
                  <c:v>-16.72</c:v>
                </c:pt>
                <c:pt idx="28">
                  <c:v>-16.48</c:v>
                </c:pt>
                <c:pt idx="29">
                  <c:v>-16.07</c:v>
                </c:pt>
                <c:pt idx="30">
                  <c:v>-15.42</c:v>
                </c:pt>
                <c:pt idx="31">
                  <c:v>-14.44</c:v>
                </c:pt>
                <c:pt idx="32">
                  <c:v>-13.11</c:v>
                </c:pt>
                <c:pt idx="33">
                  <c:v>-11.47</c:v>
                </c:pt>
                <c:pt idx="34">
                  <c:v>-9.67</c:v>
                </c:pt>
                <c:pt idx="35">
                  <c:v>-7.88</c:v>
                </c:pt>
                <c:pt idx="36">
                  <c:v>-6.28</c:v>
                </c:pt>
                <c:pt idx="37">
                  <c:v>-5</c:v>
                </c:pt>
                <c:pt idx="38">
                  <c:v>-4.09</c:v>
                </c:pt>
                <c:pt idx="39">
                  <c:v>-3.53</c:v>
                </c:pt>
                <c:pt idx="40">
                  <c:v>-3.25</c:v>
                </c:pt>
                <c:pt idx="41">
                  <c:v>-3.14</c:v>
                </c:pt>
                <c:pt idx="42">
                  <c:v>-3.09</c:v>
                </c:pt>
                <c:pt idx="43">
                  <c:v>-3.01</c:v>
                </c:pt>
                <c:pt idx="44">
                  <c:v>-2.8</c:v>
                </c:pt>
                <c:pt idx="45">
                  <c:v>-2.41</c:v>
                </c:pt>
                <c:pt idx="46">
                  <c:v>-1.85</c:v>
                </c:pt>
                <c:pt idx="47">
                  <c:v>-1.2</c:v>
                </c:pt>
                <c:pt idx="48">
                  <c:v>-0.62</c:v>
                </c:pt>
                <c:pt idx="49">
                  <c:v>-0.23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867B-46B7-95C5-72CAC8FEC52E}"/>
            </c:ext>
          </c:extLst>
        </c:ser>
        <c:ser>
          <c:idx val="7"/>
          <c:order val="7"/>
          <c:tx>
            <c:v>AVC</c:v>
          </c:tx>
          <c:spPr>
            <a:ln w="19050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1"/>
            <c:bubble3D val="0"/>
            <c:spPr>
              <a:ln w="38100" cap="rnd">
                <a:solidFill>
                  <a:schemeClr val="bg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8-867B-46B7-95C5-72CAC8FEC52E}"/>
              </c:ext>
            </c:extLst>
          </c:dPt>
          <c:xVal>
            <c:numRef>
              <c:f>('control(circum)'!$K$3,'control(circum)'!$K$3)</c:f>
              <c:numCache>
                <c:formatCode>General</c:formatCode>
                <c:ptCount val="2"/>
                <c:pt idx="0">
                  <c:v>222.99</c:v>
                </c:pt>
                <c:pt idx="1">
                  <c:v>222.99</c:v>
                </c:pt>
              </c:numCache>
            </c:numRef>
          </c:xVal>
          <c:yVal>
            <c:numLit>
              <c:formatCode>General</c:formatCode>
              <c:ptCount val="2"/>
              <c:pt idx="0">
                <c:v>-50</c:v>
              </c:pt>
              <c:pt idx="1">
                <c:v>50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867B-46B7-95C5-72CAC8FEC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7288192"/>
        <c:axId val="167294080"/>
      </c:scatterChart>
      <c:valAx>
        <c:axId val="167288192"/>
        <c:scaling>
          <c:orientation val="minMax"/>
          <c:max val="550"/>
          <c:min val="0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25400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7294080"/>
        <c:crosses val="autoZero"/>
        <c:crossBetween val="midCat"/>
      </c:valAx>
      <c:valAx>
        <c:axId val="167294080"/>
        <c:scaling>
          <c:orientation val="minMax"/>
          <c:max val="5"/>
          <c:min val="-3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7288192"/>
        <c:crosses val="autoZero"/>
        <c:crossBetween val="midCat"/>
        <c:majorUnit val="10"/>
      </c:valAx>
      <c:spPr>
        <a:solidFill>
          <a:schemeClr val="tx1">
            <a:lumMod val="65000"/>
            <a:lumOff val="3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068911088915203"/>
          <c:y val="7.1573111573111567E-2"/>
          <c:w val="0.7417114857236865"/>
          <c:h val="0.88734580734580737"/>
        </c:manualLayout>
      </c:layout>
      <c:scatterChart>
        <c:scatterStyle val="lineMarker"/>
        <c:varyColors val="0"/>
        <c:ser>
          <c:idx val="0"/>
          <c:order val="0"/>
          <c:tx>
            <c:v>MI</c:v>
          </c:tx>
          <c:spPr>
            <a:ln w="38100" cap="rnd">
              <a:solidFill>
                <a:srgbClr val="3399FF"/>
              </a:solidFill>
              <a:round/>
            </a:ln>
            <a:effectLst/>
          </c:spPr>
          <c:marker>
            <c:symbol val="none"/>
          </c:marker>
          <c:xVal>
            <c:numRef>
              <c:f>'afterload 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  <c:pt idx="50">
                  <c:v>506.8</c:v>
                </c:pt>
                <c:pt idx="51">
                  <c:v>516.94000000000005</c:v>
                </c:pt>
                <c:pt idx="52">
                  <c:v>527.07000000000005</c:v>
                </c:pt>
              </c:numCache>
            </c:numRef>
          </c:xVal>
          <c:yVal>
            <c:numRef>
              <c:f>'afterload L(circum)'!$K$7:$K$90</c:f>
              <c:numCache>
                <c:formatCode>General</c:formatCode>
                <c:ptCount val="84"/>
                <c:pt idx="0">
                  <c:v>0</c:v>
                </c:pt>
                <c:pt idx="1">
                  <c:v>-0.41</c:v>
                </c:pt>
                <c:pt idx="2">
                  <c:v>-0.74</c:v>
                </c:pt>
                <c:pt idx="3">
                  <c:v>-0.94</c:v>
                </c:pt>
                <c:pt idx="4">
                  <c:v>-1.03</c:v>
                </c:pt>
                <c:pt idx="5">
                  <c:v>-1.06</c:v>
                </c:pt>
                <c:pt idx="6">
                  <c:v>-1.1200000000000001</c:v>
                </c:pt>
                <c:pt idx="7">
                  <c:v>-1.25</c:v>
                </c:pt>
                <c:pt idx="8">
                  <c:v>-1.45</c:v>
                </c:pt>
                <c:pt idx="9">
                  <c:v>-1.67</c:v>
                </c:pt>
                <c:pt idx="10">
                  <c:v>-1.91</c:v>
                </c:pt>
                <c:pt idx="11">
                  <c:v>-2.14</c:v>
                </c:pt>
                <c:pt idx="12">
                  <c:v>-2.41</c:v>
                </c:pt>
                <c:pt idx="13">
                  <c:v>-2.71</c:v>
                </c:pt>
                <c:pt idx="14">
                  <c:v>-3.03</c:v>
                </c:pt>
                <c:pt idx="15">
                  <c:v>-3.37</c:v>
                </c:pt>
                <c:pt idx="16">
                  <c:v>-3.71</c:v>
                </c:pt>
                <c:pt idx="17">
                  <c:v>-4.05</c:v>
                </c:pt>
                <c:pt idx="18">
                  <c:v>-4.37</c:v>
                </c:pt>
                <c:pt idx="19">
                  <c:v>-4.67</c:v>
                </c:pt>
                <c:pt idx="20">
                  <c:v>-4.91</c:v>
                </c:pt>
                <c:pt idx="21">
                  <c:v>-5.05</c:v>
                </c:pt>
                <c:pt idx="22">
                  <c:v>-5.07</c:v>
                </c:pt>
                <c:pt idx="23">
                  <c:v>-4.9800000000000004</c:v>
                </c:pt>
                <c:pt idx="24">
                  <c:v>-4.83</c:v>
                </c:pt>
                <c:pt idx="25">
                  <c:v>-4.72</c:v>
                </c:pt>
                <c:pt idx="26">
                  <c:v>-4.68</c:v>
                </c:pt>
                <c:pt idx="27">
                  <c:v>-4.72</c:v>
                </c:pt>
                <c:pt idx="28">
                  <c:v>-4.8</c:v>
                </c:pt>
                <c:pt idx="29">
                  <c:v>-4.93</c:v>
                </c:pt>
                <c:pt idx="30">
                  <c:v>-5.08</c:v>
                </c:pt>
                <c:pt idx="31">
                  <c:v>-5.24</c:v>
                </c:pt>
                <c:pt idx="32">
                  <c:v>-5.36</c:v>
                </c:pt>
                <c:pt idx="33">
                  <c:v>-5.4</c:v>
                </c:pt>
                <c:pt idx="34">
                  <c:v>-5.32</c:v>
                </c:pt>
                <c:pt idx="35">
                  <c:v>-5.08</c:v>
                </c:pt>
                <c:pt idx="36">
                  <c:v>-4.68</c:v>
                </c:pt>
                <c:pt idx="37">
                  <c:v>-4.17</c:v>
                </c:pt>
                <c:pt idx="38">
                  <c:v>-3.63</c:v>
                </c:pt>
                <c:pt idx="39">
                  <c:v>-3.14</c:v>
                </c:pt>
                <c:pt idx="40">
                  <c:v>-2.72</c:v>
                </c:pt>
                <c:pt idx="41">
                  <c:v>-2.4</c:v>
                </c:pt>
                <c:pt idx="42">
                  <c:v>-2.14</c:v>
                </c:pt>
                <c:pt idx="43">
                  <c:v>-1.93</c:v>
                </c:pt>
                <c:pt idx="44">
                  <c:v>-1.73</c:v>
                </c:pt>
                <c:pt idx="45">
                  <c:v>-1.49</c:v>
                </c:pt>
                <c:pt idx="46">
                  <c:v>-1.2</c:v>
                </c:pt>
                <c:pt idx="47">
                  <c:v>-0.86</c:v>
                </c:pt>
                <c:pt idx="48">
                  <c:v>-0.51</c:v>
                </c:pt>
                <c:pt idx="49">
                  <c:v>-0.19</c:v>
                </c:pt>
                <c:pt idx="50">
                  <c:v>0.05</c:v>
                </c:pt>
                <c:pt idx="51">
                  <c:v>0.15</c:v>
                </c:pt>
                <c:pt idx="52">
                  <c:v>0.12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D17-4C5E-A226-7FEA255CB159}"/>
            </c:ext>
          </c:extLst>
        </c:ser>
        <c:ser>
          <c:idx val="1"/>
          <c:order val="1"/>
          <c:tx>
            <c:v>MP</c:v>
          </c:tx>
          <c:spPr>
            <a:ln w="38100" cap="rnd">
              <a:solidFill>
                <a:srgbClr val="00FF00"/>
              </a:solidFill>
              <a:round/>
            </a:ln>
            <a:effectLst/>
          </c:spPr>
          <c:marker>
            <c:symbol val="none"/>
          </c:marker>
          <c:xVal>
            <c:numRef>
              <c:f>'afterload 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  <c:pt idx="50">
                  <c:v>506.8</c:v>
                </c:pt>
                <c:pt idx="51">
                  <c:v>516.94000000000005</c:v>
                </c:pt>
                <c:pt idx="52">
                  <c:v>527.07000000000005</c:v>
                </c:pt>
              </c:numCache>
            </c:numRef>
          </c:xVal>
          <c:yVal>
            <c:numRef>
              <c:f>'afterload L(circum)'!$L$7:$L$90</c:f>
              <c:numCache>
                <c:formatCode>General</c:formatCode>
                <c:ptCount val="84"/>
                <c:pt idx="0">
                  <c:v>0</c:v>
                </c:pt>
                <c:pt idx="1">
                  <c:v>-0.27</c:v>
                </c:pt>
                <c:pt idx="2">
                  <c:v>-0.5</c:v>
                </c:pt>
                <c:pt idx="3">
                  <c:v>-0.7</c:v>
                </c:pt>
                <c:pt idx="4">
                  <c:v>-0.94</c:v>
                </c:pt>
                <c:pt idx="5">
                  <c:v>-1.29</c:v>
                </c:pt>
                <c:pt idx="6">
                  <c:v>-1.78</c:v>
                </c:pt>
                <c:pt idx="7">
                  <c:v>-2.35</c:v>
                </c:pt>
                <c:pt idx="8">
                  <c:v>-2.97</c:v>
                </c:pt>
                <c:pt idx="9">
                  <c:v>-3.56</c:v>
                </c:pt>
                <c:pt idx="10">
                  <c:v>-4.12</c:v>
                </c:pt>
                <c:pt idx="11">
                  <c:v>-4.6399999999999997</c:v>
                </c:pt>
                <c:pt idx="12">
                  <c:v>-5.14</c:v>
                </c:pt>
                <c:pt idx="13">
                  <c:v>-5.61</c:v>
                </c:pt>
                <c:pt idx="14">
                  <c:v>-6.05</c:v>
                </c:pt>
                <c:pt idx="15">
                  <c:v>-6.47</c:v>
                </c:pt>
                <c:pt idx="16">
                  <c:v>-6.85</c:v>
                </c:pt>
                <c:pt idx="17">
                  <c:v>-7.2</c:v>
                </c:pt>
                <c:pt idx="18">
                  <c:v>-7.5</c:v>
                </c:pt>
                <c:pt idx="19">
                  <c:v>-7.72</c:v>
                </c:pt>
                <c:pt idx="20">
                  <c:v>-7.82</c:v>
                </c:pt>
                <c:pt idx="21">
                  <c:v>-7.73</c:v>
                </c:pt>
                <c:pt idx="22">
                  <c:v>-7.41</c:v>
                </c:pt>
                <c:pt idx="23">
                  <c:v>-6.9</c:v>
                </c:pt>
                <c:pt idx="24">
                  <c:v>-6.28</c:v>
                </c:pt>
                <c:pt idx="25">
                  <c:v>-5.66</c:v>
                </c:pt>
                <c:pt idx="26">
                  <c:v>-5.12</c:v>
                </c:pt>
                <c:pt idx="27">
                  <c:v>-4.7</c:v>
                </c:pt>
                <c:pt idx="28">
                  <c:v>-4.4000000000000004</c:v>
                </c:pt>
                <c:pt idx="29">
                  <c:v>-4.25</c:v>
                </c:pt>
                <c:pt idx="30">
                  <c:v>-4.26</c:v>
                </c:pt>
                <c:pt idx="31">
                  <c:v>-4.42</c:v>
                </c:pt>
                <c:pt idx="32">
                  <c:v>-4.7</c:v>
                </c:pt>
                <c:pt idx="33">
                  <c:v>-5.04</c:v>
                </c:pt>
                <c:pt idx="34">
                  <c:v>-5.38</c:v>
                </c:pt>
                <c:pt idx="35">
                  <c:v>-5.62</c:v>
                </c:pt>
                <c:pt idx="36">
                  <c:v>-5.72</c:v>
                </c:pt>
                <c:pt idx="37">
                  <c:v>-5.61</c:v>
                </c:pt>
                <c:pt idx="38">
                  <c:v>-5.3</c:v>
                </c:pt>
                <c:pt idx="39">
                  <c:v>-4.84</c:v>
                </c:pt>
                <c:pt idx="40">
                  <c:v>-4.33</c:v>
                </c:pt>
                <c:pt idx="41">
                  <c:v>-3.84</c:v>
                </c:pt>
                <c:pt idx="42">
                  <c:v>-3.46</c:v>
                </c:pt>
                <c:pt idx="43">
                  <c:v>-3.21</c:v>
                </c:pt>
                <c:pt idx="44">
                  <c:v>-3.04</c:v>
                </c:pt>
                <c:pt idx="45">
                  <c:v>-2.86</c:v>
                </c:pt>
                <c:pt idx="46">
                  <c:v>-2.59</c:v>
                </c:pt>
                <c:pt idx="47">
                  <c:v>-2.19</c:v>
                </c:pt>
                <c:pt idx="48">
                  <c:v>-1.65</c:v>
                </c:pt>
                <c:pt idx="49">
                  <c:v>-1.06</c:v>
                </c:pt>
                <c:pt idx="50">
                  <c:v>-0.52</c:v>
                </c:pt>
                <c:pt idx="51">
                  <c:v>-0.15</c:v>
                </c:pt>
                <c:pt idx="52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D17-4C5E-A226-7FEA255CB159}"/>
            </c:ext>
          </c:extLst>
        </c:ser>
        <c:ser>
          <c:idx val="2"/>
          <c:order val="2"/>
          <c:tx>
            <c:v>ML</c:v>
          </c:tx>
          <c:spPr>
            <a:ln w="38100" cap="rnd">
              <a:solidFill>
                <a:srgbClr val="00FFFF"/>
              </a:solidFill>
              <a:round/>
            </a:ln>
            <a:effectLst/>
          </c:spPr>
          <c:marker>
            <c:symbol val="none"/>
          </c:marker>
          <c:xVal>
            <c:numRef>
              <c:f>'afterload 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  <c:pt idx="50">
                  <c:v>506.8</c:v>
                </c:pt>
                <c:pt idx="51">
                  <c:v>516.94000000000005</c:v>
                </c:pt>
                <c:pt idx="52">
                  <c:v>527.07000000000005</c:v>
                </c:pt>
              </c:numCache>
            </c:numRef>
          </c:xVal>
          <c:yVal>
            <c:numRef>
              <c:f>'afterload L(circum)'!$M$7:$M$90</c:f>
              <c:numCache>
                <c:formatCode>General</c:formatCode>
                <c:ptCount val="84"/>
                <c:pt idx="0">
                  <c:v>0</c:v>
                </c:pt>
                <c:pt idx="1">
                  <c:v>-0.39</c:v>
                </c:pt>
                <c:pt idx="2">
                  <c:v>-0.77</c:v>
                </c:pt>
                <c:pt idx="3">
                  <c:v>-1.1499999999999999</c:v>
                </c:pt>
                <c:pt idx="4">
                  <c:v>-1.6</c:v>
                </c:pt>
                <c:pt idx="5">
                  <c:v>-2.15</c:v>
                </c:pt>
                <c:pt idx="6">
                  <c:v>-2.83</c:v>
                </c:pt>
                <c:pt idx="7">
                  <c:v>-3.6</c:v>
                </c:pt>
                <c:pt idx="8">
                  <c:v>-4.42</c:v>
                </c:pt>
                <c:pt idx="9">
                  <c:v>-5.24</c:v>
                </c:pt>
                <c:pt idx="10">
                  <c:v>-6.03</c:v>
                </c:pt>
                <c:pt idx="11">
                  <c:v>-6.77</c:v>
                </c:pt>
                <c:pt idx="12">
                  <c:v>-7.46</c:v>
                </c:pt>
                <c:pt idx="13">
                  <c:v>-8.1</c:v>
                </c:pt>
                <c:pt idx="14">
                  <c:v>-8.6999999999999993</c:v>
                </c:pt>
                <c:pt idx="15">
                  <c:v>-9.26</c:v>
                </c:pt>
                <c:pt idx="16">
                  <c:v>-9.7799999999999994</c:v>
                </c:pt>
                <c:pt idx="17">
                  <c:v>-10.24</c:v>
                </c:pt>
                <c:pt idx="18">
                  <c:v>-10.63</c:v>
                </c:pt>
                <c:pt idx="19">
                  <c:v>-10.9</c:v>
                </c:pt>
                <c:pt idx="20">
                  <c:v>-11.04</c:v>
                </c:pt>
                <c:pt idx="21">
                  <c:v>-10.99</c:v>
                </c:pt>
                <c:pt idx="22">
                  <c:v>-10.72</c:v>
                </c:pt>
                <c:pt idx="23">
                  <c:v>-10.23</c:v>
                </c:pt>
                <c:pt idx="24">
                  <c:v>-9.6</c:v>
                </c:pt>
                <c:pt idx="25">
                  <c:v>-8.91</c:v>
                </c:pt>
                <c:pt idx="26">
                  <c:v>-8.25</c:v>
                </c:pt>
                <c:pt idx="27">
                  <c:v>-7.67</c:v>
                </c:pt>
                <c:pt idx="28">
                  <c:v>-7.19</c:v>
                </c:pt>
                <c:pt idx="29">
                  <c:v>-6.81</c:v>
                </c:pt>
                <c:pt idx="30">
                  <c:v>-6.56</c:v>
                </c:pt>
                <c:pt idx="31">
                  <c:v>-6.44</c:v>
                </c:pt>
                <c:pt idx="32">
                  <c:v>-6.47</c:v>
                </c:pt>
                <c:pt idx="33">
                  <c:v>-6.62</c:v>
                </c:pt>
                <c:pt idx="34">
                  <c:v>-6.83</c:v>
                </c:pt>
                <c:pt idx="35">
                  <c:v>-7.05</c:v>
                </c:pt>
                <c:pt idx="36">
                  <c:v>-7.22</c:v>
                </c:pt>
                <c:pt idx="37">
                  <c:v>-7.26</c:v>
                </c:pt>
                <c:pt idx="38">
                  <c:v>-7.08</c:v>
                </c:pt>
                <c:pt idx="39">
                  <c:v>-6.66</c:v>
                </c:pt>
                <c:pt idx="40">
                  <c:v>-6.02</c:v>
                </c:pt>
                <c:pt idx="41">
                  <c:v>-5.33</c:v>
                </c:pt>
                <c:pt idx="42">
                  <c:v>-4.7300000000000004</c:v>
                </c:pt>
                <c:pt idx="43">
                  <c:v>-4.33</c:v>
                </c:pt>
                <c:pt idx="44">
                  <c:v>-4.0999999999999996</c:v>
                </c:pt>
                <c:pt idx="45">
                  <c:v>-3.92</c:v>
                </c:pt>
                <c:pt idx="46">
                  <c:v>-3.67</c:v>
                </c:pt>
                <c:pt idx="47">
                  <c:v>-3.25</c:v>
                </c:pt>
                <c:pt idx="48">
                  <c:v>-2.63</c:v>
                </c:pt>
                <c:pt idx="49">
                  <c:v>-1.84</c:v>
                </c:pt>
                <c:pt idx="50">
                  <c:v>-1.04</c:v>
                </c:pt>
                <c:pt idx="51">
                  <c:v>-0.43</c:v>
                </c:pt>
                <c:pt idx="52">
                  <c:v>-0.1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D17-4C5E-A226-7FEA255CB159}"/>
            </c:ext>
          </c:extLst>
        </c:ser>
        <c:ser>
          <c:idx val="3"/>
          <c:order val="3"/>
          <c:tx>
            <c:v>MA</c:v>
          </c:tx>
          <c:spPr>
            <a:ln w="38100" cap="rnd">
              <a:solidFill>
                <a:srgbClr val="FFFF00"/>
              </a:solidFill>
              <a:round/>
            </a:ln>
            <a:effectLst/>
          </c:spPr>
          <c:marker>
            <c:symbol val="none"/>
          </c:marker>
          <c:xVal>
            <c:numRef>
              <c:f>'afterload 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  <c:pt idx="50">
                  <c:v>506.8</c:v>
                </c:pt>
                <c:pt idx="51">
                  <c:v>516.94000000000005</c:v>
                </c:pt>
                <c:pt idx="52">
                  <c:v>527.07000000000005</c:v>
                </c:pt>
              </c:numCache>
            </c:numRef>
          </c:xVal>
          <c:yVal>
            <c:numRef>
              <c:f>'afterload L(circum)'!$N$7:$N$90</c:f>
              <c:numCache>
                <c:formatCode>General</c:formatCode>
                <c:ptCount val="84"/>
                <c:pt idx="0">
                  <c:v>0</c:v>
                </c:pt>
                <c:pt idx="1">
                  <c:v>-0.76</c:v>
                </c:pt>
                <c:pt idx="2">
                  <c:v>-1.53</c:v>
                </c:pt>
                <c:pt idx="3">
                  <c:v>-2.33</c:v>
                </c:pt>
                <c:pt idx="4">
                  <c:v>-3.16</c:v>
                </c:pt>
                <c:pt idx="5">
                  <c:v>-4.0599999999999996</c:v>
                </c:pt>
                <c:pt idx="6">
                  <c:v>-5.04</c:v>
                </c:pt>
                <c:pt idx="7">
                  <c:v>-6.14</c:v>
                </c:pt>
                <c:pt idx="8">
                  <c:v>-7.32</c:v>
                </c:pt>
                <c:pt idx="9">
                  <c:v>-8.52</c:v>
                </c:pt>
                <c:pt idx="10">
                  <c:v>-9.69</c:v>
                </c:pt>
                <c:pt idx="11">
                  <c:v>-10.8</c:v>
                </c:pt>
                <c:pt idx="12">
                  <c:v>-11.82</c:v>
                </c:pt>
                <c:pt idx="13">
                  <c:v>-12.76</c:v>
                </c:pt>
                <c:pt idx="14">
                  <c:v>-13.62</c:v>
                </c:pt>
                <c:pt idx="15">
                  <c:v>-14.4</c:v>
                </c:pt>
                <c:pt idx="16">
                  <c:v>-15.11</c:v>
                </c:pt>
                <c:pt idx="17">
                  <c:v>-15.74</c:v>
                </c:pt>
                <c:pt idx="18">
                  <c:v>-16.27</c:v>
                </c:pt>
                <c:pt idx="19">
                  <c:v>-16.7</c:v>
                </c:pt>
                <c:pt idx="20">
                  <c:v>-17.010000000000002</c:v>
                </c:pt>
                <c:pt idx="21">
                  <c:v>-17.18</c:v>
                </c:pt>
                <c:pt idx="22">
                  <c:v>-17.14</c:v>
                </c:pt>
                <c:pt idx="23">
                  <c:v>-16.899999999999999</c:v>
                </c:pt>
                <c:pt idx="24">
                  <c:v>-16.46</c:v>
                </c:pt>
                <c:pt idx="25">
                  <c:v>-15.9</c:v>
                </c:pt>
                <c:pt idx="26">
                  <c:v>-15.29</c:v>
                </c:pt>
                <c:pt idx="27">
                  <c:v>-14.68</c:v>
                </c:pt>
                <c:pt idx="28">
                  <c:v>-14.06</c:v>
                </c:pt>
                <c:pt idx="29">
                  <c:v>-13.44</c:v>
                </c:pt>
                <c:pt idx="30">
                  <c:v>-12.83</c:v>
                </c:pt>
                <c:pt idx="31">
                  <c:v>-12.23</c:v>
                </c:pt>
                <c:pt idx="32">
                  <c:v>-11.68</c:v>
                </c:pt>
                <c:pt idx="33">
                  <c:v>-11.19</c:v>
                </c:pt>
                <c:pt idx="34">
                  <c:v>-10.78</c:v>
                </c:pt>
                <c:pt idx="35">
                  <c:v>-10.43</c:v>
                </c:pt>
                <c:pt idx="36">
                  <c:v>-10.09</c:v>
                </c:pt>
                <c:pt idx="37">
                  <c:v>-9.6999999999999993</c:v>
                </c:pt>
                <c:pt idx="38">
                  <c:v>-9.17</c:v>
                </c:pt>
                <c:pt idx="39">
                  <c:v>-8.48</c:v>
                </c:pt>
                <c:pt idx="40">
                  <c:v>-7.66</c:v>
                </c:pt>
                <c:pt idx="41">
                  <c:v>-6.83</c:v>
                </c:pt>
                <c:pt idx="42">
                  <c:v>-6.14</c:v>
                </c:pt>
                <c:pt idx="43">
                  <c:v>-5.67</c:v>
                </c:pt>
                <c:pt idx="44">
                  <c:v>-5.36</c:v>
                </c:pt>
                <c:pt idx="45">
                  <c:v>-5.1100000000000003</c:v>
                </c:pt>
                <c:pt idx="46">
                  <c:v>-4.78</c:v>
                </c:pt>
                <c:pt idx="47">
                  <c:v>-4.25</c:v>
                </c:pt>
                <c:pt idx="48">
                  <c:v>-3.49</c:v>
                </c:pt>
                <c:pt idx="49">
                  <c:v>-2.5299999999999998</c:v>
                </c:pt>
                <c:pt idx="50">
                  <c:v>-1.55</c:v>
                </c:pt>
                <c:pt idx="51">
                  <c:v>-0.74</c:v>
                </c:pt>
                <c:pt idx="52">
                  <c:v>-0.25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D17-4C5E-A226-7FEA255CB159}"/>
            </c:ext>
          </c:extLst>
        </c:ser>
        <c:ser>
          <c:idx val="4"/>
          <c:order val="4"/>
          <c:tx>
            <c:v>MAS</c:v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'afterload 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  <c:pt idx="50">
                  <c:v>506.8</c:v>
                </c:pt>
                <c:pt idx="51">
                  <c:v>516.94000000000005</c:v>
                </c:pt>
                <c:pt idx="52">
                  <c:v>527.07000000000005</c:v>
                </c:pt>
              </c:numCache>
            </c:numRef>
          </c:xVal>
          <c:yVal>
            <c:numRef>
              <c:f>'afterload L(circum)'!$O$7:$O$90</c:f>
              <c:numCache>
                <c:formatCode>General</c:formatCode>
                <c:ptCount val="84"/>
                <c:pt idx="0">
                  <c:v>0</c:v>
                </c:pt>
                <c:pt idx="1">
                  <c:v>-0.43</c:v>
                </c:pt>
                <c:pt idx="2">
                  <c:v>-0.91</c:v>
                </c:pt>
                <c:pt idx="3">
                  <c:v>-1.48</c:v>
                </c:pt>
                <c:pt idx="4">
                  <c:v>-2.12</c:v>
                </c:pt>
                <c:pt idx="5">
                  <c:v>-2.82</c:v>
                </c:pt>
                <c:pt idx="6">
                  <c:v>-3.57</c:v>
                </c:pt>
                <c:pt idx="7">
                  <c:v>-4.41</c:v>
                </c:pt>
                <c:pt idx="8">
                  <c:v>-5.33</c:v>
                </c:pt>
                <c:pt idx="9">
                  <c:v>-6.3</c:v>
                </c:pt>
                <c:pt idx="10">
                  <c:v>-7.27</c:v>
                </c:pt>
                <c:pt idx="11">
                  <c:v>-8.23</c:v>
                </c:pt>
                <c:pt idx="12">
                  <c:v>-9.15</c:v>
                </c:pt>
                <c:pt idx="13">
                  <c:v>-10.02</c:v>
                </c:pt>
                <c:pt idx="14">
                  <c:v>-10.83</c:v>
                </c:pt>
                <c:pt idx="15">
                  <c:v>-11.58</c:v>
                </c:pt>
                <c:pt idx="16">
                  <c:v>-12.28</c:v>
                </c:pt>
                <c:pt idx="17">
                  <c:v>-12.93</c:v>
                </c:pt>
                <c:pt idx="18">
                  <c:v>-13.55</c:v>
                </c:pt>
                <c:pt idx="19">
                  <c:v>-14.11</c:v>
                </c:pt>
                <c:pt idx="20">
                  <c:v>-14.63</c:v>
                </c:pt>
                <c:pt idx="21">
                  <c:v>-15.07</c:v>
                </c:pt>
                <c:pt idx="22">
                  <c:v>-15.4</c:v>
                </c:pt>
                <c:pt idx="23">
                  <c:v>-15.64</c:v>
                </c:pt>
                <c:pt idx="24">
                  <c:v>-15.8</c:v>
                </c:pt>
                <c:pt idx="25">
                  <c:v>-15.93</c:v>
                </c:pt>
                <c:pt idx="26">
                  <c:v>-16.03</c:v>
                </c:pt>
                <c:pt idx="27">
                  <c:v>-16.07</c:v>
                </c:pt>
                <c:pt idx="28">
                  <c:v>-16.03</c:v>
                </c:pt>
                <c:pt idx="29">
                  <c:v>-15.87</c:v>
                </c:pt>
                <c:pt idx="30">
                  <c:v>-15.59</c:v>
                </c:pt>
                <c:pt idx="31">
                  <c:v>-15.17</c:v>
                </c:pt>
                <c:pt idx="32">
                  <c:v>-14.59</c:v>
                </c:pt>
                <c:pt idx="33">
                  <c:v>-13.84</c:v>
                </c:pt>
                <c:pt idx="34">
                  <c:v>-12.92</c:v>
                </c:pt>
                <c:pt idx="35">
                  <c:v>-11.8</c:v>
                </c:pt>
                <c:pt idx="36">
                  <c:v>-10.52</c:v>
                </c:pt>
                <c:pt idx="37">
                  <c:v>-9.15</c:v>
                </c:pt>
                <c:pt idx="38">
                  <c:v>-7.85</c:v>
                </c:pt>
                <c:pt idx="39">
                  <c:v>-6.74</c:v>
                </c:pt>
                <c:pt idx="40">
                  <c:v>-5.86</c:v>
                </c:pt>
                <c:pt idx="41">
                  <c:v>-5.19</c:v>
                </c:pt>
                <c:pt idx="42">
                  <c:v>-4.68</c:v>
                </c:pt>
                <c:pt idx="43">
                  <c:v>-4.28</c:v>
                </c:pt>
                <c:pt idx="44">
                  <c:v>-3.93</c:v>
                </c:pt>
                <c:pt idx="45">
                  <c:v>-3.57</c:v>
                </c:pt>
                <c:pt idx="46">
                  <c:v>-3.12</c:v>
                </c:pt>
                <c:pt idx="47">
                  <c:v>-2.57</c:v>
                </c:pt>
                <c:pt idx="48">
                  <c:v>-1.94</c:v>
                </c:pt>
                <c:pt idx="49">
                  <c:v>-1.27</c:v>
                </c:pt>
                <c:pt idx="50">
                  <c:v>-0.66</c:v>
                </c:pt>
                <c:pt idx="51">
                  <c:v>-0.22</c:v>
                </c:pt>
                <c:pt idx="52">
                  <c:v>-0.02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1D17-4C5E-A226-7FEA255CB159}"/>
            </c:ext>
          </c:extLst>
        </c:ser>
        <c:ser>
          <c:idx val="5"/>
          <c:order val="5"/>
          <c:tx>
            <c:v>MS</c:v>
          </c:tx>
          <c:spPr>
            <a:ln w="38100" cap="rnd">
              <a:solidFill>
                <a:srgbClr val="FF00FF"/>
              </a:solidFill>
              <a:round/>
            </a:ln>
            <a:effectLst/>
          </c:spPr>
          <c:marker>
            <c:symbol val="none"/>
          </c:marker>
          <c:xVal>
            <c:numRef>
              <c:f>'afterload 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  <c:pt idx="50">
                  <c:v>506.8</c:v>
                </c:pt>
                <c:pt idx="51">
                  <c:v>516.94000000000005</c:v>
                </c:pt>
                <c:pt idx="52">
                  <c:v>527.07000000000005</c:v>
                </c:pt>
              </c:numCache>
            </c:numRef>
          </c:xVal>
          <c:yVal>
            <c:numRef>
              <c:f>'afterload L(circum)'!$P$7:$P$90</c:f>
              <c:numCache>
                <c:formatCode>General</c:formatCode>
                <c:ptCount val="84"/>
                <c:pt idx="0">
                  <c:v>0</c:v>
                </c:pt>
                <c:pt idx="1">
                  <c:v>-0.23</c:v>
                </c:pt>
                <c:pt idx="2">
                  <c:v>-0.44</c:v>
                </c:pt>
                <c:pt idx="3">
                  <c:v>-0.62</c:v>
                </c:pt>
                <c:pt idx="4">
                  <c:v>-0.73</c:v>
                </c:pt>
                <c:pt idx="5">
                  <c:v>-0.79</c:v>
                </c:pt>
                <c:pt idx="6">
                  <c:v>-0.83</c:v>
                </c:pt>
                <c:pt idx="7">
                  <c:v>-0.93</c:v>
                </c:pt>
                <c:pt idx="8">
                  <c:v>-1.1000000000000001</c:v>
                </c:pt>
                <c:pt idx="9">
                  <c:v>-1.35</c:v>
                </c:pt>
                <c:pt idx="10">
                  <c:v>-1.65</c:v>
                </c:pt>
                <c:pt idx="11">
                  <c:v>-1.98</c:v>
                </c:pt>
                <c:pt idx="12">
                  <c:v>-2.35</c:v>
                </c:pt>
                <c:pt idx="13">
                  <c:v>-2.77</c:v>
                </c:pt>
                <c:pt idx="14">
                  <c:v>-3.21</c:v>
                </c:pt>
                <c:pt idx="15">
                  <c:v>-3.68</c:v>
                </c:pt>
                <c:pt idx="16">
                  <c:v>-4.1500000000000004</c:v>
                </c:pt>
                <c:pt idx="17">
                  <c:v>-4.63</c:v>
                </c:pt>
                <c:pt idx="18">
                  <c:v>-5.12</c:v>
                </c:pt>
                <c:pt idx="19">
                  <c:v>-5.61</c:v>
                </c:pt>
                <c:pt idx="20">
                  <c:v>-6.09</c:v>
                </c:pt>
                <c:pt idx="21">
                  <c:v>-6.54</c:v>
                </c:pt>
                <c:pt idx="22">
                  <c:v>-6.95</c:v>
                </c:pt>
                <c:pt idx="23">
                  <c:v>-7.35</c:v>
                </c:pt>
                <c:pt idx="24">
                  <c:v>-7.78</c:v>
                </c:pt>
                <c:pt idx="25">
                  <c:v>-8.26</c:v>
                </c:pt>
                <c:pt idx="26">
                  <c:v>-8.77</c:v>
                </c:pt>
                <c:pt idx="27">
                  <c:v>-9.2799999999999994</c:v>
                </c:pt>
                <c:pt idx="28">
                  <c:v>-9.7100000000000009</c:v>
                </c:pt>
                <c:pt idx="29">
                  <c:v>-10.039999999999999</c:v>
                </c:pt>
                <c:pt idx="30">
                  <c:v>-10.24</c:v>
                </c:pt>
                <c:pt idx="31">
                  <c:v>-10.28</c:v>
                </c:pt>
                <c:pt idx="32">
                  <c:v>-10.1</c:v>
                </c:pt>
                <c:pt idx="33">
                  <c:v>-9.68</c:v>
                </c:pt>
                <c:pt idx="34">
                  <c:v>-8.9600000000000009</c:v>
                </c:pt>
                <c:pt idx="35">
                  <c:v>-7.94</c:v>
                </c:pt>
                <c:pt idx="36">
                  <c:v>-6.69</c:v>
                </c:pt>
                <c:pt idx="37">
                  <c:v>-5.38</c:v>
                </c:pt>
                <c:pt idx="38">
                  <c:v>-4.21</c:v>
                </c:pt>
                <c:pt idx="39">
                  <c:v>-3.33</c:v>
                </c:pt>
                <c:pt idx="40">
                  <c:v>-2.73</c:v>
                </c:pt>
                <c:pt idx="41">
                  <c:v>-2.34</c:v>
                </c:pt>
                <c:pt idx="42">
                  <c:v>-2.04</c:v>
                </c:pt>
                <c:pt idx="43">
                  <c:v>-1.75</c:v>
                </c:pt>
                <c:pt idx="44">
                  <c:v>-1.45</c:v>
                </c:pt>
                <c:pt idx="45">
                  <c:v>-1.1000000000000001</c:v>
                </c:pt>
                <c:pt idx="46">
                  <c:v>-0.72</c:v>
                </c:pt>
                <c:pt idx="47">
                  <c:v>-0.34</c:v>
                </c:pt>
                <c:pt idx="48">
                  <c:v>-0.01</c:v>
                </c:pt>
                <c:pt idx="49">
                  <c:v>0.23</c:v>
                </c:pt>
                <c:pt idx="50">
                  <c:v>0.36</c:v>
                </c:pt>
                <c:pt idx="51">
                  <c:v>0.37</c:v>
                </c:pt>
                <c:pt idx="52">
                  <c:v>0.23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1D17-4C5E-A226-7FEA255CB159}"/>
            </c:ext>
          </c:extLst>
        </c:ser>
        <c:ser>
          <c:idx val="6"/>
          <c:order val="6"/>
          <c:tx>
            <c:v>global</c:v>
          </c:tx>
          <c:spPr>
            <a:ln w="38100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xVal>
            <c:numRef>
              <c:f>'afterload L(circum)'!$J$7:$J$90</c:f>
              <c:numCache>
                <c:formatCode>General</c:formatCode>
                <c:ptCount val="84"/>
                <c:pt idx="0">
                  <c:v>0</c:v>
                </c:pt>
                <c:pt idx="1">
                  <c:v>10.14</c:v>
                </c:pt>
                <c:pt idx="2">
                  <c:v>20.27</c:v>
                </c:pt>
                <c:pt idx="3">
                  <c:v>30.41</c:v>
                </c:pt>
                <c:pt idx="4">
                  <c:v>40.54</c:v>
                </c:pt>
                <c:pt idx="5">
                  <c:v>50.68</c:v>
                </c:pt>
                <c:pt idx="6">
                  <c:v>60.82</c:v>
                </c:pt>
                <c:pt idx="7">
                  <c:v>70.95</c:v>
                </c:pt>
                <c:pt idx="8">
                  <c:v>81.09</c:v>
                </c:pt>
                <c:pt idx="9">
                  <c:v>91.22</c:v>
                </c:pt>
                <c:pt idx="10">
                  <c:v>101.36</c:v>
                </c:pt>
                <c:pt idx="11">
                  <c:v>111.5</c:v>
                </c:pt>
                <c:pt idx="12">
                  <c:v>121.63</c:v>
                </c:pt>
                <c:pt idx="13">
                  <c:v>131.77000000000001</c:v>
                </c:pt>
                <c:pt idx="14">
                  <c:v>141.9</c:v>
                </c:pt>
                <c:pt idx="15">
                  <c:v>152.04</c:v>
                </c:pt>
                <c:pt idx="16">
                  <c:v>162.18</c:v>
                </c:pt>
                <c:pt idx="17">
                  <c:v>172.31</c:v>
                </c:pt>
                <c:pt idx="18">
                  <c:v>182.45</c:v>
                </c:pt>
                <c:pt idx="19">
                  <c:v>192.58</c:v>
                </c:pt>
                <c:pt idx="20">
                  <c:v>202.72</c:v>
                </c:pt>
                <c:pt idx="21">
                  <c:v>212.86</c:v>
                </c:pt>
                <c:pt idx="22">
                  <c:v>222.99</c:v>
                </c:pt>
                <c:pt idx="23">
                  <c:v>233.13</c:v>
                </c:pt>
                <c:pt idx="24">
                  <c:v>243.26</c:v>
                </c:pt>
                <c:pt idx="25">
                  <c:v>253.4</c:v>
                </c:pt>
                <c:pt idx="26">
                  <c:v>263.54000000000002</c:v>
                </c:pt>
                <c:pt idx="27">
                  <c:v>273.67</c:v>
                </c:pt>
                <c:pt idx="28">
                  <c:v>283.81</c:v>
                </c:pt>
                <c:pt idx="29">
                  <c:v>293.94</c:v>
                </c:pt>
                <c:pt idx="30">
                  <c:v>304.08</c:v>
                </c:pt>
                <c:pt idx="31">
                  <c:v>314.22000000000003</c:v>
                </c:pt>
                <c:pt idx="32">
                  <c:v>324.35000000000002</c:v>
                </c:pt>
                <c:pt idx="33">
                  <c:v>334.49</c:v>
                </c:pt>
                <c:pt idx="34">
                  <c:v>344.62</c:v>
                </c:pt>
                <c:pt idx="35">
                  <c:v>354.76</c:v>
                </c:pt>
                <c:pt idx="36">
                  <c:v>364.9</c:v>
                </c:pt>
                <c:pt idx="37">
                  <c:v>375.03</c:v>
                </c:pt>
                <c:pt idx="38">
                  <c:v>385.17</c:v>
                </c:pt>
                <c:pt idx="39">
                  <c:v>395.3</c:v>
                </c:pt>
                <c:pt idx="40">
                  <c:v>405.44</c:v>
                </c:pt>
                <c:pt idx="41">
                  <c:v>415.58</c:v>
                </c:pt>
                <c:pt idx="42">
                  <c:v>425.71</c:v>
                </c:pt>
                <c:pt idx="43">
                  <c:v>435.85</c:v>
                </c:pt>
                <c:pt idx="44">
                  <c:v>445.98</c:v>
                </c:pt>
                <c:pt idx="45">
                  <c:v>456.12</c:v>
                </c:pt>
                <c:pt idx="46">
                  <c:v>466.26</c:v>
                </c:pt>
                <c:pt idx="47">
                  <c:v>476.39</c:v>
                </c:pt>
                <c:pt idx="48">
                  <c:v>486.53</c:v>
                </c:pt>
                <c:pt idx="49">
                  <c:v>496.66</c:v>
                </c:pt>
                <c:pt idx="50">
                  <c:v>506.8</c:v>
                </c:pt>
                <c:pt idx="51">
                  <c:v>516.94000000000005</c:v>
                </c:pt>
                <c:pt idx="52">
                  <c:v>527.07000000000005</c:v>
                </c:pt>
              </c:numCache>
            </c:numRef>
          </c:xVal>
          <c:yVal>
            <c:numRef>
              <c:f>'afterload L(circum)'!$Q$7:$Q$90</c:f>
              <c:numCache>
                <c:formatCode>General</c:formatCode>
                <c:ptCount val="84"/>
                <c:pt idx="0">
                  <c:v>0</c:v>
                </c:pt>
                <c:pt idx="1">
                  <c:v>-0.42</c:v>
                </c:pt>
                <c:pt idx="2">
                  <c:v>-0.83</c:v>
                </c:pt>
                <c:pt idx="3">
                  <c:v>-1.22</c:v>
                </c:pt>
                <c:pt idx="4">
                  <c:v>-1.62</c:v>
                </c:pt>
                <c:pt idx="5">
                  <c:v>-2.06</c:v>
                </c:pt>
                <c:pt idx="6">
                  <c:v>-2.57</c:v>
                </c:pt>
                <c:pt idx="7">
                  <c:v>-3.16</c:v>
                </c:pt>
                <c:pt idx="8">
                  <c:v>-3.82</c:v>
                </c:pt>
                <c:pt idx="9">
                  <c:v>-4.51</c:v>
                </c:pt>
                <c:pt idx="10">
                  <c:v>-5.19</c:v>
                </c:pt>
                <c:pt idx="11">
                  <c:v>-5.85</c:v>
                </c:pt>
                <c:pt idx="12">
                  <c:v>-6.48</c:v>
                </c:pt>
                <c:pt idx="13">
                  <c:v>-7.09</c:v>
                </c:pt>
                <c:pt idx="14">
                  <c:v>-7.67</c:v>
                </c:pt>
                <c:pt idx="15">
                  <c:v>-8.23</c:v>
                </c:pt>
                <c:pt idx="16">
                  <c:v>-8.75</c:v>
                </c:pt>
                <c:pt idx="17">
                  <c:v>-9.24</c:v>
                </c:pt>
                <c:pt idx="18">
                  <c:v>-9.68</c:v>
                </c:pt>
                <c:pt idx="19">
                  <c:v>-10.06</c:v>
                </c:pt>
                <c:pt idx="20">
                  <c:v>-10.35</c:v>
                </c:pt>
                <c:pt idx="21">
                  <c:v>-10.53</c:v>
                </c:pt>
                <c:pt idx="22">
                  <c:v>-10.55</c:v>
                </c:pt>
                <c:pt idx="23">
                  <c:v>-10.43</c:v>
                </c:pt>
                <c:pt idx="24">
                  <c:v>-10.210000000000001</c:v>
                </c:pt>
                <c:pt idx="25">
                  <c:v>-9.9700000000000006</c:v>
                </c:pt>
                <c:pt idx="26">
                  <c:v>-9.75</c:v>
                </c:pt>
                <c:pt idx="27">
                  <c:v>-9.57</c:v>
                </c:pt>
                <c:pt idx="28">
                  <c:v>-9.41</c:v>
                </c:pt>
                <c:pt idx="29">
                  <c:v>-9.26</c:v>
                </c:pt>
                <c:pt idx="30">
                  <c:v>-9.1199999999999992</c:v>
                </c:pt>
                <c:pt idx="31">
                  <c:v>-8.98</c:v>
                </c:pt>
                <c:pt idx="32">
                  <c:v>-8.83</c:v>
                </c:pt>
                <c:pt idx="33">
                  <c:v>-8.64</c:v>
                </c:pt>
                <c:pt idx="34">
                  <c:v>-8.3800000000000008</c:v>
                </c:pt>
                <c:pt idx="35">
                  <c:v>-8.01</c:v>
                </c:pt>
                <c:pt idx="36">
                  <c:v>-7.52</c:v>
                </c:pt>
                <c:pt idx="37">
                  <c:v>-6.92</c:v>
                </c:pt>
                <c:pt idx="38">
                  <c:v>-6.25</c:v>
                </c:pt>
                <c:pt idx="39">
                  <c:v>-5.58</c:v>
                </c:pt>
                <c:pt idx="40">
                  <c:v>-4.93</c:v>
                </c:pt>
                <c:pt idx="41">
                  <c:v>-4.3600000000000003</c:v>
                </c:pt>
                <c:pt idx="42">
                  <c:v>-3.9</c:v>
                </c:pt>
                <c:pt idx="43">
                  <c:v>-3.57</c:v>
                </c:pt>
                <c:pt idx="44">
                  <c:v>-3.3</c:v>
                </c:pt>
                <c:pt idx="45">
                  <c:v>-3.05</c:v>
                </c:pt>
                <c:pt idx="46">
                  <c:v>-2.72</c:v>
                </c:pt>
                <c:pt idx="47">
                  <c:v>-2.2799999999999998</c:v>
                </c:pt>
                <c:pt idx="48">
                  <c:v>-1.74</c:v>
                </c:pt>
                <c:pt idx="49">
                  <c:v>-1.1399999999999999</c:v>
                </c:pt>
                <c:pt idx="50">
                  <c:v>-0.57999999999999996</c:v>
                </c:pt>
                <c:pt idx="51">
                  <c:v>-0.18</c:v>
                </c:pt>
                <c:pt idx="52">
                  <c:v>-0.01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1D17-4C5E-A226-7FEA255CB159}"/>
            </c:ext>
          </c:extLst>
        </c:ser>
        <c:ser>
          <c:idx val="7"/>
          <c:order val="7"/>
          <c:tx>
            <c:v>AVC</c:v>
          </c:tx>
          <c:spPr>
            <a:ln w="19050" cap="rnd">
              <a:solidFill>
                <a:schemeClr val="bg1"/>
              </a:solidFill>
              <a:prstDash val="sysDot"/>
              <a:round/>
            </a:ln>
            <a:effectLst/>
          </c:spPr>
          <c:marker>
            <c:symbol val="none"/>
          </c:marker>
          <c:dPt>
            <c:idx val="1"/>
            <c:bubble3D val="0"/>
            <c:spPr>
              <a:ln w="38100" cap="rnd">
                <a:solidFill>
                  <a:schemeClr val="bg1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0-1305-4603-838C-CCAB1F0C5430}"/>
              </c:ext>
            </c:extLst>
          </c:dPt>
          <c:xVal>
            <c:numRef>
              <c:f>('afterload L(circum)'!$K$3,'afterload L(circum)'!$K$3)</c:f>
              <c:numCache>
                <c:formatCode>General</c:formatCode>
                <c:ptCount val="2"/>
                <c:pt idx="0">
                  <c:v>222.99</c:v>
                </c:pt>
                <c:pt idx="1">
                  <c:v>222.99</c:v>
                </c:pt>
              </c:numCache>
            </c:numRef>
          </c:xVal>
          <c:yVal>
            <c:numLit>
              <c:formatCode>General</c:formatCode>
              <c:ptCount val="2"/>
              <c:pt idx="0">
                <c:v>-50</c:v>
              </c:pt>
              <c:pt idx="1">
                <c:v>50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1D17-4C5E-A226-7FEA255CB1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7570816"/>
        <c:axId val="167584896"/>
      </c:scatterChart>
      <c:valAx>
        <c:axId val="167570816"/>
        <c:scaling>
          <c:orientation val="minMax"/>
          <c:max val="550"/>
          <c:min val="0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 w="25400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7584896"/>
        <c:crosses val="autoZero"/>
        <c:crossBetween val="midCat"/>
      </c:valAx>
      <c:valAx>
        <c:axId val="167584896"/>
        <c:scaling>
          <c:orientation val="minMax"/>
          <c:max val="5"/>
          <c:min val="-3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7570816"/>
        <c:crosses val="autoZero"/>
        <c:crossBetween val="midCat"/>
        <c:majorUnit val="10"/>
      </c:valAx>
      <c:spPr>
        <a:solidFill>
          <a:srgbClr val="595959"/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66935535497088"/>
          <c:y val="9.661581533210116E-2"/>
          <c:w val="0.84407541130529418"/>
          <c:h val="0.76184460663743803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D9E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52A-4A1D-B6F9-ECB9E3B3C026}"/>
              </c:ext>
            </c:extLst>
          </c:dPt>
          <c:dPt>
            <c:idx val="1"/>
            <c:invertIfNegative val="0"/>
            <c:bubble3D val="0"/>
            <c:spPr>
              <a:solidFill>
                <a:srgbClr val="00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B52A-4A1D-B6F9-ECB9E3B3C026}"/>
              </c:ext>
            </c:extLst>
          </c:dPt>
          <c:dPt>
            <c:idx val="2"/>
            <c:invertIfNegative val="0"/>
            <c:bubble3D val="0"/>
            <c:spPr>
              <a:solidFill>
                <a:srgbClr val="00FF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52A-4A1D-B6F9-ECB9E3B3C026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52A-4A1D-B6F9-ECB9E3B3C026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52A-4A1D-B6F9-ECB9E3B3C026}"/>
              </c:ext>
            </c:extLst>
          </c:dPt>
          <c:dPt>
            <c:idx val="5"/>
            <c:invertIfNegative val="0"/>
            <c:bubble3D val="0"/>
            <c:spPr>
              <a:solidFill>
                <a:srgbClr val="FF00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52A-4A1D-B6F9-ECB9E3B3C026}"/>
              </c:ext>
            </c:extLst>
          </c:dPt>
          <c:errBars>
            <c:errBarType val="plus"/>
            <c:errValType val="cust"/>
            <c:noEndCap val="0"/>
            <c:plus>
              <c:numRef>
                <c:f>circum!$T$24:$Y$24</c:f>
                <c:numCache>
                  <c:formatCode>General</c:formatCode>
                  <c:ptCount val="6"/>
                  <c:pt idx="0">
                    <c:v>3.97507697064027</c:v>
                  </c:pt>
                  <c:pt idx="1">
                    <c:v>4.284320565969395</c:v>
                  </c:pt>
                  <c:pt idx="2">
                    <c:v>4.3455877157214573</c:v>
                  </c:pt>
                  <c:pt idx="3">
                    <c:v>4.674105900053215</c:v>
                  </c:pt>
                  <c:pt idx="4">
                    <c:v>3.64873891837227</c:v>
                  </c:pt>
                  <c:pt idx="5">
                    <c:v>3.464473142058802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28575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circum!$T$2:$Y$2</c:f>
              <c:strCache>
                <c:ptCount val="6"/>
                <c:pt idx="0">
                  <c:v>下壁</c:v>
                </c:pt>
                <c:pt idx="1">
                  <c:v>後壁</c:v>
                </c:pt>
                <c:pt idx="2">
                  <c:v>側壁</c:v>
                </c:pt>
                <c:pt idx="3">
                  <c:v>前壁</c:v>
                </c:pt>
                <c:pt idx="4">
                  <c:v>前壁中隔</c:v>
                </c:pt>
                <c:pt idx="5">
                  <c:v>中隔</c:v>
                </c:pt>
              </c:strCache>
            </c:strRef>
          </c:cat>
          <c:val>
            <c:numRef>
              <c:f>circum!$T$23:$Y$23</c:f>
              <c:numCache>
                <c:formatCode>General</c:formatCode>
                <c:ptCount val="6"/>
                <c:pt idx="0">
                  <c:v>6.1227499999999999</c:v>
                </c:pt>
                <c:pt idx="1">
                  <c:v>3.9952499999999995</c:v>
                </c:pt>
                <c:pt idx="2">
                  <c:v>2.7840833333333324</c:v>
                </c:pt>
                <c:pt idx="3">
                  <c:v>2.5596666666666663</c:v>
                </c:pt>
                <c:pt idx="4">
                  <c:v>4.0527499999999987</c:v>
                </c:pt>
                <c:pt idx="5">
                  <c:v>6.4813333333333336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2A-4A1D-B6F9-ECB9E3B3C0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7975168"/>
        <c:axId val="167989248"/>
      </c:barChart>
      <c:catAx>
        <c:axId val="1679751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25400" cap="sq" cmpd="sng" algn="ctr">
            <a:solidFill>
              <a:schemeClr val="tx1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ＭＳ Ｐゴシック" panose="020B0600070205080204" pitchFamily="50" charset="-128"/>
                <a:cs typeface="+mn-cs"/>
              </a:defRPr>
            </a:pPr>
            <a:endParaRPr lang="ja-JP"/>
          </a:p>
        </c:txPr>
        <c:crossAx val="167989248"/>
        <c:crosses val="autoZero"/>
        <c:auto val="1"/>
        <c:lblAlgn val="ctr"/>
        <c:lblOffset val="100"/>
        <c:noMultiLvlLbl val="0"/>
      </c:catAx>
      <c:valAx>
        <c:axId val="167989248"/>
        <c:scaling>
          <c:orientation val="minMax"/>
          <c:max val="11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in"/>
        <c:minorTickMark val="none"/>
        <c:tickLblPos val="nextTo"/>
        <c:spPr>
          <a:noFill/>
          <a:ln w="25400" cap="sq">
            <a:solidFill>
              <a:schemeClr val="tx1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167975168"/>
        <c:crosses val="autoZero"/>
        <c:crossBetween val="between"/>
        <c:majorUnit val="5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00884322223724E-2"/>
          <c:y val="8.9468073004931259E-2"/>
          <c:w val="0.77809854280301782"/>
          <c:h val="0.79992311249903481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FF7D7D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66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640-4AFF-869A-77DC6E9268BC}"/>
              </c:ext>
            </c:extLst>
          </c:dPt>
          <c:dPt>
            <c:idx val="1"/>
            <c:invertIfNegative val="0"/>
            <c:bubble3D val="0"/>
            <c:spPr>
              <a:solidFill>
                <a:srgbClr val="00FBF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E0A-424E-A412-551ED1B706F4}"/>
              </c:ext>
            </c:extLst>
          </c:dPt>
          <c:errBars>
            <c:errBarType val="plus"/>
            <c:errValType val="cust"/>
            <c:noEndCap val="0"/>
            <c:plus>
              <c:numRef>
                <c:f>(Sheet2!$AJ$14,Sheet2!$AK$14)</c:f>
                <c:numCache>
                  <c:formatCode>General</c:formatCode>
                  <c:ptCount val="2"/>
                  <c:pt idx="0">
                    <c:v>6.0252907803581328</c:v>
                  </c:pt>
                  <c:pt idx="1">
                    <c:v>9.4155362464738293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  <c:spPr>
              <a:noFill/>
              <a:ln w="25400" cap="flat" cmpd="sng" algn="ctr">
                <a:solidFill>
                  <a:schemeClr val="tx1"/>
                </a:solidFill>
                <a:round/>
              </a:ln>
              <a:effectLst/>
            </c:spPr>
          </c:errBars>
          <c:cat>
            <c:strRef>
              <c:f>Sheet2!$AJ$2:$AK$2</c:f>
              <c:strCache>
                <c:ptCount val="2"/>
                <c:pt idx="0">
                  <c:v>中隔側</c:v>
                </c:pt>
                <c:pt idx="1">
                  <c:v>自由壁側</c:v>
                </c:pt>
              </c:strCache>
            </c:strRef>
          </c:cat>
          <c:val>
            <c:numRef>
              <c:f>Sheet2!$AJ$13:$AK$13</c:f>
              <c:numCache>
                <c:formatCode>General</c:formatCode>
                <c:ptCount val="2"/>
                <c:pt idx="0">
                  <c:v>6.5814138860653539</c:v>
                </c:pt>
                <c:pt idx="1">
                  <c:v>16.410804052783906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A-424E-A412-551ED1B706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67861248"/>
        <c:axId val="167863040"/>
      </c:barChart>
      <c:catAx>
        <c:axId val="16786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5400" cap="sq" cmpd="sng" algn="ctr">
            <a:solidFill>
              <a:sysClr val="windowText" lastClr="000000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7863040"/>
        <c:crosses val="autoZero"/>
        <c:auto val="1"/>
        <c:lblAlgn val="ctr"/>
        <c:lblOffset val="100"/>
        <c:noMultiLvlLbl val="0"/>
      </c:catAx>
      <c:valAx>
        <c:axId val="167863040"/>
        <c:scaling>
          <c:orientation val="minMax"/>
          <c:max val="3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 w="25400" cap="sq">
            <a:solidFill>
              <a:sysClr val="windowText" lastClr="000000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ja-JP"/>
          </a:p>
        </c:txPr>
        <c:crossAx val="167861248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0.65673</cdr:x>
      <cdr:y>0.10022</cdr:y>
    </cdr:from>
    <cdr:to>
      <cdr:x>0.74405</cdr:x>
      <cdr:y>0.22161</cdr:y>
    </cdr:to>
    <cdr:sp macro="" textlink="">
      <cdr:nvSpPr>
        <cdr:cNvPr id="2" name="テキスト ボックス 29"/>
        <cdr:cNvSpPr txBox="1"/>
      </cdr:nvSpPr>
      <cdr:spPr>
        <a:xfrm xmlns:a="http://schemas.openxmlformats.org/drawingml/2006/main">
          <a:off x="2931970" y="482810"/>
          <a:ext cx="389850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kumimoji="1" lang="ja-JP" altLang="en-US" sz="3200" dirty="0">
              <a:sym typeface="Symbol"/>
            </a:rPr>
            <a:t></a:t>
          </a:r>
          <a:endParaRPr kumimoji="1" lang="ja-JP" altLang="en-US" sz="32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BCA31C2-77EB-4887-AA71-102F3A9EFC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2710EC4-C515-48DF-BCE9-C70251ACBB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32002-19DD-43AB-BD05-32EA3B305314}" type="datetimeFigureOut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E371B5-AE7D-46F6-A728-E5FF5B08736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B158C59-CD36-4212-AEEF-B5186E7220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CE6680-3317-4E30-80C6-16A10C880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9703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53846D-20F7-4862-8AED-DD8D4C9AA0D7}" type="datetimeFigureOut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DC04E-85D8-4E41-BF11-56A9E5EF50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4710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454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8767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DEEE-7771-4116-99C5-F3D9ECAB7D8F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002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6556-EF49-4515-88C5-CE1358947021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4065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BD11-67C2-49C9-A581-15B8B7DDFCA0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22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9AF62-36CA-4EE7-9AEB-42A2C1CAF3AD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96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3CC96-2281-4A8F-81E2-821A1AC299CF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54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DD0C8-5655-400F-BB25-651E8A5A484D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35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6CDA1-4566-4B36-8BA3-E07419F31C46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66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549B-9644-4D20-9035-03DEEE870AF5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2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930A-AD25-4A54-8F79-6972C554D896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62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39A24-33AC-4F69-8F30-56E8CCB5C397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591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E561-8ADA-4FEE-BA03-EB6740A85DB0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8846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D34F5-84BC-4C29-ABF7-45E5B5D5E2BF}" type="datetime1">
              <a:rPr kumimoji="1" lang="ja-JP" altLang="en-US" smtClean="0"/>
              <a:t>2022/2/14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73277-7848-4528-9C54-94674CDE01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29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376936" y="645789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Fig. 1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3151919" y="1883888"/>
            <a:ext cx="3626018" cy="3090224"/>
            <a:chOff x="3151919" y="1883888"/>
            <a:chExt cx="3626018" cy="3090224"/>
          </a:xfrm>
        </p:grpSpPr>
        <p:grpSp>
          <p:nvGrpSpPr>
            <p:cNvPr id="33" name="グループ化 32"/>
            <p:cNvGrpSpPr/>
            <p:nvPr/>
          </p:nvGrpSpPr>
          <p:grpSpPr>
            <a:xfrm>
              <a:off x="3151919" y="1892966"/>
              <a:ext cx="3626018" cy="3066452"/>
              <a:chOff x="705130" y="3328767"/>
              <a:chExt cx="4256926" cy="3600000"/>
            </a:xfrm>
          </p:grpSpPr>
          <p:grpSp>
            <p:nvGrpSpPr>
              <p:cNvPr id="37" name="グループ化 36"/>
              <p:cNvGrpSpPr/>
              <p:nvPr/>
            </p:nvGrpSpPr>
            <p:grpSpPr>
              <a:xfrm>
                <a:off x="705130" y="3439114"/>
                <a:ext cx="3459099" cy="3418885"/>
                <a:chOff x="-181061" y="5345477"/>
                <a:chExt cx="3098545" cy="3244400"/>
              </a:xfrm>
            </p:grpSpPr>
            <p:sp>
              <p:nvSpPr>
                <p:cNvPr id="43" name="楕円 343"/>
                <p:cNvSpPr>
                  <a:spLocks noChangeAspect="1"/>
                </p:cNvSpPr>
                <p:nvPr/>
              </p:nvSpPr>
              <p:spPr>
                <a:xfrm>
                  <a:off x="-181061" y="5345477"/>
                  <a:ext cx="3098545" cy="3244400"/>
                </a:xfrm>
                <a:prstGeom prst="ellipse">
                  <a:avLst/>
                </a:prstGeom>
                <a:solidFill>
                  <a:srgbClr val="B2B2B2"/>
                </a:solidFill>
                <a:ln w="3810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586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ＭＳ Ｐゴシック"/>
                    <a:cs typeface="+mn-cs"/>
                  </a:endParaRPr>
                </a:p>
              </p:txBody>
            </p:sp>
            <p:sp>
              <p:nvSpPr>
                <p:cNvPr id="44" name="楕円 344"/>
                <p:cNvSpPr/>
                <p:nvPr/>
              </p:nvSpPr>
              <p:spPr>
                <a:xfrm>
                  <a:off x="-34296" y="5468228"/>
                  <a:ext cx="2823793" cy="2985540"/>
                </a:xfrm>
                <a:prstGeom prst="ellipse">
                  <a:avLst/>
                </a:prstGeom>
                <a:solidFill>
                  <a:schemeClr val="bg1"/>
                </a:solidFill>
                <a:ln w="3810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586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ＭＳ Ｐゴシック"/>
                    <a:cs typeface="+mn-cs"/>
                  </a:endParaRPr>
                </a:p>
              </p:txBody>
            </p:sp>
          </p:grpSp>
          <p:grpSp>
            <p:nvGrpSpPr>
              <p:cNvPr id="38" name="グループ化 37"/>
              <p:cNvGrpSpPr/>
              <p:nvPr/>
            </p:nvGrpSpPr>
            <p:grpSpPr>
              <a:xfrm>
                <a:off x="1362056" y="3328767"/>
                <a:ext cx="3600000" cy="3600000"/>
                <a:chOff x="6979022" y="4043944"/>
                <a:chExt cx="2071603" cy="2130262"/>
              </a:xfrm>
            </p:grpSpPr>
            <p:grpSp>
              <p:nvGrpSpPr>
                <p:cNvPr id="39" name="グループ化 38"/>
                <p:cNvGrpSpPr/>
                <p:nvPr/>
              </p:nvGrpSpPr>
              <p:grpSpPr>
                <a:xfrm>
                  <a:off x="6979022" y="4043944"/>
                  <a:ext cx="2071603" cy="2130262"/>
                  <a:chOff x="2897432" y="1813428"/>
                  <a:chExt cx="4298060" cy="4406631"/>
                </a:xfrm>
              </p:grpSpPr>
              <p:sp>
                <p:nvSpPr>
                  <p:cNvPr id="41" name="円/楕円 15"/>
                  <p:cNvSpPr/>
                  <p:nvPr/>
                </p:nvSpPr>
                <p:spPr>
                  <a:xfrm>
                    <a:off x="2897432" y="1813428"/>
                    <a:ext cx="4298060" cy="4406631"/>
                  </a:xfrm>
                  <a:prstGeom prst="ellipse">
                    <a:avLst/>
                  </a:prstGeom>
                  <a:solidFill>
                    <a:srgbClr val="B2B2B2"/>
                  </a:solidFill>
                  <a:ln w="31750" cap="flat" cmpd="sng" algn="ctr">
                    <a:solidFill>
                      <a:srgbClr val="000000"/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586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/>
                      <a:ea typeface="ＭＳ Ｐゴシック"/>
                      <a:cs typeface="+mn-cs"/>
                    </a:endParaRPr>
                  </a:p>
                </p:txBody>
              </p:sp>
              <p:sp>
                <p:nvSpPr>
                  <p:cNvPr id="42" name="円/楕円 16"/>
                  <p:cNvSpPr/>
                  <p:nvPr/>
                </p:nvSpPr>
                <p:spPr>
                  <a:xfrm>
                    <a:off x="3800024" y="2738822"/>
                    <a:ext cx="2492875" cy="2555844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1750" cap="flat" cmpd="sng" algn="ctr">
                    <a:solidFill>
                      <a:srgbClr val="000000"/>
                    </a:solidFill>
                    <a:prstDash val="solid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586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/>
                      <a:ea typeface="ＭＳ Ｐゴシック"/>
                      <a:cs typeface="+mn-cs"/>
                    </a:endParaRPr>
                  </a:p>
                </p:txBody>
              </p:sp>
            </p:grpSp>
            <p:cxnSp>
              <p:nvCxnSpPr>
                <p:cNvPr id="40" name="直線コネクタ 39"/>
                <p:cNvCxnSpPr/>
                <p:nvPr/>
              </p:nvCxnSpPr>
              <p:spPr>
                <a:xfrm>
                  <a:off x="6979022" y="5109075"/>
                  <a:ext cx="2064375" cy="0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000000"/>
                  </a:solidFill>
                  <a:prstDash val="solid"/>
                </a:ln>
                <a:effectLst/>
              </p:spPr>
            </p:cxnSp>
          </p:grpSp>
        </p:grpSp>
        <p:cxnSp>
          <p:nvCxnSpPr>
            <p:cNvPr id="34" name="直線コネクタ 33"/>
            <p:cNvCxnSpPr/>
            <p:nvPr/>
          </p:nvCxnSpPr>
          <p:spPr>
            <a:xfrm rot="3600000">
              <a:off x="3711486" y="3433060"/>
              <a:ext cx="3082105" cy="0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cxnSp>
          <p:nvCxnSpPr>
            <p:cNvPr id="35" name="直線コネクタ 34"/>
            <p:cNvCxnSpPr/>
            <p:nvPr/>
          </p:nvCxnSpPr>
          <p:spPr>
            <a:xfrm rot="7200000">
              <a:off x="3711472" y="3424941"/>
              <a:ext cx="3082105" cy="0"/>
            </a:xfrm>
            <a:prstGeom prst="lin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</p:cxnSp>
        <p:sp>
          <p:nvSpPr>
            <p:cNvPr id="36" name="円/楕円 16"/>
            <p:cNvSpPr/>
            <p:nvPr/>
          </p:nvSpPr>
          <p:spPr>
            <a:xfrm>
              <a:off x="4355440" y="2536921"/>
              <a:ext cx="1778544" cy="1778540"/>
            </a:xfrm>
            <a:prstGeom prst="ellipse">
              <a:avLst/>
            </a:prstGeom>
            <a:solidFill>
              <a:schemeClr val="bg1"/>
            </a:solidFill>
            <a:ln w="3175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586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ＭＳ Ｐゴシック"/>
                <a:cs typeface="+mn-cs"/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4937494" y="3207081"/>
              <a:ext cx="614436" cy="438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LV</a:t>
              </a:r>
            </a:p>
          </p:txBody>
        </p:sp>
        <p:sp>
          <p:nvSpPr>
            <p:cNvPr id="9" name="テキスト ボックス 8"/>
            <p:cNvSpPr txBox="1"/>
            <p:nvPr/>
          </p:nvSpPr>
          <p:spPr>
            <a:xfrm rot="18000000">
              <a:off x="3404401" y="2571007"/>
              <a:ext cx="16153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</a:rPr>
                <a:t>Ant-</a:t>
              </a:r>
              <a:b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</a:rPr>
              </a:b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</a:rPr>
                <a:t>septal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535318" y="2083794"/>
              <a:ext cx="1418789" cy="337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"/>
                </a:rPr>
                <a:t>Anterior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 rot="3600000">
              <a:off x="5810746" y="2594021"/>
              <a:ext cx="96556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FFFF"/>
                  </a:solidFill>
                  <a:effectLst/>
                  <a:uLnTx/>
                  <a:uFillTx/>
                  <a:latin typeface="Arial"/>
                </a:rPr>
                <a:t>Ant-lateral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FFFF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 rot="7200000">
              <a:off x="5767802" y="3738770"/>
              <a:ext cx="110637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kern="0" dirty="0" err="1">
                  <a:solidFill>
                    <a:srgbClr val="00FF00"/>
                  </a:solidFill>
                  <a:latin typeface="Arial"/>
                </a:rPr>
                <a:t>Inf</a:t>
              </a:r>
              <a:r>
                <a:rPr kumimoji="0" lang="en-US" altLang="ja-JP" sz="1400" b="1" kern="0" dirty="0">
                  <a:solidFill>
                    <a:srgbClr val="00FF00"/>
                  </a:solidFill>
                  <a:latin typeface="Arial"/>
                </a:rPr>
                <a:t>-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FF00"/>
                  </a:solidFill>
                  <a:effectLst/>
                  <a:uLnTx/>
                  <a:uFillTx/>
                  <a:latin typeface="Arial"/>
                </a:rPr>
                <a:t>lateral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FF0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 rot="10800000">
              <a:off x="4674147" y="4448920"/>
              <a:ext cx="11411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3399FF"/>
                  </a:solidFill>
                  <a:effectLst/>
                  <a:uLnTx/>
                  <a:uFillTx/>
                  <a:latin typeface="Arial"/>
                </a:rPr>
                <a:t>Inferior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3399FF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 rot="14400000">
              <a:off x="3747956" y="3791405"/>
              <a:ext cx="9180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kern="0" dirty="0" err="1">
                  <a:solidFill>
                    <a:srgbClr val="FF00FF"/>
                  </a:solidFill>
                  <a:latin typeface="Arial"/>
                </a:rPr>
                <a:t>Inf</a:t>
              </a:r>
              <a:r>
                <a:rPr kumimoji="0" lang="en-US" altLang="ja-JP" sz="1400" b="1" kern="0" dirty="0">
                  <a:solidFill>
                    <a:srgbClr val="FF00FF"/>
                  </a:solidFill>
                  <a:latin typeface="Arial"/>
                </a:rPr>
                <a:t>-</a:t>
              </a: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00FF"/>
                  </a:solidFill>
                  <a:effectLst/>
                  <a:uLnTx/>
                  <a:uFillTx/>
                  <a:latin typeface="Arial"/>
                </a:rPr>
                <a:t>septal</a:t>
              </a:r>
              <a:endParaRPr kumimoji="0" lang="ja-JP" altLang="en-US" sz="1586" b="1" i="0" u="none" strike="noStrike" kern="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631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4376936" y="645789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Fig. 2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353849" y="813476"/>
            <a:ext cx="9198302" cy="5231048"/>
            <a:chOff x="353849" y="813476"/>
            <a:chExt cx="9198302" cy="5231048"/>
          </a:xfrm>
        </p:grpSpPr>
        <p:graphicFrame>
          <p:nvGraphicFramePr>
            <p:cNvPr id="5" name="グラフ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52183232"/>
                </p:ext>
              </p:extLst>
            </p:nvPr>
          </p:nvGraphicFramePr>
          <p:xfrm>
            <a:off x="353849" y="813476"/>
            <a:ext cx="4688206" cy="509378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6" name="グラフ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17126303"/>
                </p:ext>
              </p:extLst>
            </p:nvPr>
          </p:nvGraphicFramePr>
          <p:xfrm>
            <a:off x="4695400" y="860976"/>
            <a:ext cx="4856751" cy="458152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3" name="テキスト ボックス 12"/>
            <p:cNvSpPr txBox="1"/>
            <p:nvPr/>
          </p:nvSpPr>
          <p:spPr>
            <a:xfrm>
              <a:off x="2146836" y="4882751"/>
              <a:ext cx="936104" cy="338554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AVC</a:t>
              </a:r>
              <a:endParaRPr kumimoji="1" lang="ja-JP" alt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476743" y="4906501"/>
              <a:ext cx="936104" cy="338554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AVC</a:t>
              </a:r>
              <a:endParaRPr kumimoji="1" lang="ja-JP" alt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" name="グループ化 7"/>
            <p:cNvGrpSpPr/>
            <p:nvPr/>
          </p:nvGrpSpPr>
          <p:grpSpPr>
            <a:xfrm>
              <a:off x="1642894" y="5513285"/>
              <a:ext cx="6912768" cy="531239"/>
              <a:chOff x="1496616" y="5526432"/>
              <a:chExt cx="6912768" cy="531239"/>
            </a:xfrm>
          </p:grpSpPr>
          <p:sp>
            <p:nvSpPr>
              <p:cNvPr id="16" name="正方形/長方形 15"/>
              <p:cNvSpPr/>
              <p:nvPr/>
            </p:nvSpPr>
            <p:spPr>
              <a:xfrm>
                <a:off x="1496616" y="5526432"/>
                <a:ext cx="6912768" cy="531239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7" name="グループ化 6"/>
              <p:cNvGrpSpPr/>
              <p:nvPr/>
            </p:nvGrpSpPr>
            <p:grpSpPr>
              <a:xfrm>
                <a:off x="1651547" y="5622774"/>
                <a:ext cx="6602907" cy="338554"/>
                <a:chOff x="1644835" y="5675258"/>
                <a:chExt cx="6602907" cy="338554"/>
              </a:xfrm>
            </p:grpSpPr>
            <p:sp>
              <p:nvSpPr>
                <p:cNvPr id="18" name="テキスト ボックス 17"/>
                <p:cNvSpPr txBox="1"/>
                <p:nvPr/>
              </p:nvSpPr>
              <p:spPr>
                <a:xfrm>
                  <a:off x="2236574" y="5675258"/>
                  <a:ext cx="82702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ja-JP" sz="1600" dirty="0">
                      <a:solidFill>
                        <a:srgbClr val="3399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Inferior</a:t>
                  </a:r>
                  <a:r>
                    <a:rPr kumimoji="1" lang="ja-JP" altLang="en-US" sz="1600" dirty="0">
                      <a:solidFill>
                        <a:srgbClr val="3399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</a:p>
              </p:txBody>
            </p:sp>
            <p:sp>
              <p:nvSpPr>
                <p:cNvPr id="20" name="テキスト ボックス 19"/>
                <p:cNvSpPr txBox="1"/>
                <p:nvPr/>
              </p:nvSpPr>
              <p:spPr>
                <a:xfrm>
                  <a:off x="3037288" y="5675258"/>
                  <a:ext cx="1095356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ja-JP" sz="1600" dirty="0" err="1">
                      <a:solidFill>
                        <a:srgbClr val="00FF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Inf</a:t>
                  </a:r>
                  <a:r>
                    <a:rPr lang="en-US" altLang="ja-JP" sz="1600" dirty="0">
                      <a:solidFill>
                        <a:srgbClr val="00FF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-lateral</a:t>
                  </a:r>
                  <a:r>
                    <a:rPr kumimoji="1" lang="ja-JP" altLang="en-US" sz="1600" dirty="0">
                      <a:solidFill>
                        <a:srgbClr val="3399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</a:p>
              </p:txBody>
            </p:sp>
            <p:sp>
              <p:nvSpPr>
                <p:cNvPr id="22" name="テキスト ボックス 21"/>
                <p:cNvSpPr txBox="1"/>
                <p:nvPr/>
              </p:nvSpPr>
              <p:spPr>
                <a:xfrm>
                  <a:off x="4071278" y="5675258"/>
                  <a:ext cx="118357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ja-JP" sz="1600" dirty="0">
                      <a:solidFill>
                        <a:srgbClr val="00FF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Ant-lateral</a:t>
                  </a:r>
                  <a:r>
                    <a:rPr kumimoji="1" lang="ja-JP" altLang="en-US" sz="1600" dirty="0">
                      <a:solidFill>
                        <a:srgbClr val="3399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</a:p>
              </p:txBody>
            </p:sp>
            <p:sp>
              <p:nvSpPr>
                <p:cNvPr id="24" name="テキスト ボックス 23"/>
                <p:cNvSpPr txBox="1"/>
                <p:nvPr/>
              </p:nvSpPr>
              <p:spPr>
                <a:xfrm>
                  <a:off x="5188902" y="5675258"/>
                  <a:ext cx="89683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ja-JP" sz="1600" dirty="0">
                      <a:solidFill>
                        <a:srgbClr val="FFFF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Anterior</a:t>
                  </a:r>
                  <a:r>
                    <a:rPr kumimoji="1" lang="ja-JP" altLang="en-US" sz="1600" dirty="0">
                      <a:solidFill>
                        <a:srgbClr val="FFFF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</a:p>
              </p:txBody>
            </p:sp>
            <p:sp>
              <p:nvSpPr>
                <p:cNvPr id="29" name="テキスト ボックス 28"/>
                <p:cNvSpPr txBox="1"/>
                <p:nvPr/>
              </p:nvSpPr>
              <p:spPr>
                <a:xfrm>
                  <a:off x="6087502" y="5675258"/>
                  <a:ext cx="114410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ja-JP" sz="1600" dirty="0">
                      <a:solidFill>
                        <a:srgbClr val="FF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Ant-septal</a:t>
                  </a:r>
                  <a:r>
                    <a:rPr kumimoji="1" lang="ja-JP" altLang="en-US" sz="1600" dirty="0">
                      <a:solidFill>
                        <a:srgbClr val="3399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</a:p>
              </p:txBody>
            </p:sp>
            <p:sp>
              <p:nvSpPr>
                <p:cNvPr id="30" name="テキスト ボックス 29"/>
                <p:cNvSpPr txBox="1"/>
                <p:nvPr/>
              </p:nvSpPr>
              <p:spPr>
                <a:xfrm>
                  <a:off x="7167622" y="5675258"/>
                  <a:ext cx="108012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ja-JP" sz="1600" dirty="0" err="1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Inf</a:t>
                  </a:r>
                  <a:r>
                    <a:rPr lang="en-US" altLang="ja-JP" sz="1600" dirty="0">
                      <a:solidFill>
                        <a:srgbClr val="FF00FF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-septal</a:t>
                  </a:r>
                  <a:endParaRPr kumimoji="1" lang="ja-JP" altLang="en-US" sz="1600" dirty="0">
                    <a:solidFill>
                      <a:srgbClr val="FF00FF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" name="テキスト ボックス 25"/>
                <p:cNvSpPr txBox="1"/>
                <p:nvPr/>
              </p:nvSpPr>
              <p:spPr>
                <a:xfrm>
                  <a:off x="1644835" y="5675258"/>
                  <a:ext cx="715877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en-US" altLang="ja-JP" sz="1600" dirty="0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GCS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39" name="テキスト ボックス 38"/>
            <p:cNvSpPr txBox="1"/>
            <p:nvPr/>
          </p:nvSpPr>
          <p:spPr>
            <a:xfrm>
              <a:off x="536004" y="1204139"/>
              <a:ext cx="6378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  <a:endParaRPr kumimoji="1" lang="ja-JP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846000" y="1204139"/>
              <a:ext cx="6378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  <a:endParaRPr kumimoji="1" lang="ja-JP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1178790" y="1196752"/>
              <a:ext cx="1757986" cy="369332"/>
            </a:xfrm>
            <a:prstGeom prst="rect">
              <a:avLst/>
            </a:prstGeom>
            <a:solidFill>
              <a:srgbClr val="595959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a:  b</a:t>
              </a:r>
              <a:r>
                <a:rPr kumimoji="1" lang="en-US" altLang="ja-JP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aseline</a:t>
              </a:r>
              <a:endParaRPr kumimoji="1" lang="ja-JP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492686" y="1196752"/>
              <a:ext cx="2048456" cy="369332"/>
            </a:xfrm>
            <a:prstGeom prst="rect">
              <a:avLst/>
            </a:prstGeom>
            <a:solidFill>
              <a:srgbClr val="595959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b:  aortic banding</a:t>
              </a:r>
              <a:endParaRPr kumimoji="1" lang="ja-JP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3283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376936" y="645789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Fig. 3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908821" y="910122"/>
            <a:ext cx="8088358" cy="5037757"/>
            <a:chOff x="769892" y="936139"/>
            <a:chExt cx="8088358" cy="5037757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1047750" y="936139"/>
              <a:ext cx="7810500" cy="5037757"/>
              <a:chOff x="1047750" y="936139"/>
              <a:chExt cx="7810500" cy="5037757"/>
            </a:xfrm>
          </p:grpSpPr>
          <p:graphicFrame>
            <p:nvGraphicFramePr>
              <p:cNvPr id="3" name="グラフ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5071300"/>
                  </p:ext>
                </p:extLst>
              </p:nvPr>
            </p:nvGraphicFramePr>
            <p:xfrm>
              <a:off x="1047750" y="936139"/>
              <a:ext cx="7810500" cy="5037757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8" name="正方形/長方形 27"/>
              <p:cNvSpPr/>
              <p:nvPr/>
            </p:nvSpPr>
            <p:spPr>
              <a:xfrm>
                <a:off x="2072680" y="5399233"/>
                <a:ext cx="6336704" cy="36615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テキスト ボックス 23"/>
              <p:cNvSpPr txBox="1"/>
              <p:nvPr/>
            </p:nvSpPr>
            <p:spPr>
              <a:xfrm>
                <a:off x="3016223" y="5321286"/>
                <a:ext cx="123728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Inf</a:t>
                </a:r>
                <a: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b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lateral</a:t>
                </a:r>
                <a:r>
                  <a:rPr kumimoji="1" lang="ja-JP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22" name="テキスト ボックス 21"/>
              <p:cNvSpPr txBox="1"/>
              <p:nvPr/>
            </p:nvSpPr>
            <p:spPr>
              <a:xfrm>
                <a:off x="4202278" y="5321286"/>
                <a:ext cx="105404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Ant-</a:t>
                </a:r>
                <a:b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kumimoji="1"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ateral</a:t>
                </a:r>
                <a:r>
                  <a:rPr kumimoji="1" lang="ja-JP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20" name="テキスト ボックス 19"/>
              <p:cNvSpPr txBox="1"/>
              <p:nvPr/>
            </p:nvSpPr>
            <p:spPr>
              <a:xfrm>
                <a:off x="5219587" y="5321286"/>
                <a:ext cx="12291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Anterior</a:t>
                </a:r>
                <a:r>
                  <a:rPr kumimoji="1" lang="ja-JP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6394988" y="5321286"/>
                <a:ext cx="108760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Ant-</a:t>
                </a:r>
                <a:b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septal</a:t>
                </a:r>
                <a:r>
                  <a:rPr kumimoji="1" lang="ja-JP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7524844" y="5321286"/>
                <a:ext cx="100983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Inf</a:t>
                </a:r>
                <a: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b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septal</a:t>
                </a:r>
                <a:endParaRPr kumimoji="1" lang="ja-JP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テキスト ボックス 25"/>
              <p:cNvSpPr txBox="1"/>
              <p:nvPr/>
            </p:nvSpPr>
            <p:spPr>
              <a:xfrm>
                <a:off x="1991956" y="5321286"/>
                <a:ext cx="107421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Inferior</a:t>
                </a:r>
                <a:r>
                  <a:rPr kumimoji="1" lang="ja-JP" alt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sp>
            <p:nvSpPr>
              <p:cNvPr id="30" name="テキスト ボックス 29"/>
              <p:cNvSpPr txBox="1"/>
              <p:nvPr/>
            </p:nvSpPr>
            <p:spPr>
              <a:xfrm>
                <a:off x="5640742" y="2248294"/>
                <a:ext cx="38985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3200" dirty="0">
                    <a:sym typeface="Symbol"/>
                  </a:rPr>
                  <a:t></a:t>
                </a:r>
                <a:endParaRPr kumimoji="1" lang="ja-JP" altLang="en-US" sz="3200" dirty="0"/>
              </a:p>
            </p:txBody>
          </p:sp>
        </p:grpSp>
        <p:sp>
          <p:nvSpPr>
            <p:cNvPr id="6" name="テキスト ボックス 5"/>
            <p:cNvSpPr txBox="1"/>
            <p:nvPr/>
          </p:nvSpPr>
          <p:spPr>
            <a:xfrm rot="16200000">
              <a:off x="-790001" y="3031976"/>
              <a:ext cx="37661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dirty="0">
                  <a:latin typeface="Arial" panose="020B0604020202020204" pitchFamily="34" charset="0"/>
                  <a:cs typeface="Arial" panose="020B0604020202020204" pitchFamily="34" charset="0"/>
                </a:rPr>
                <a:t>Absolute d</a:t>
              </a:r>
              <a:r>
                <a:rPr kumimoji="1" lang="en-US" altLang="ja-JP" dirty="0">
                  <a:latin typeface="Arial" panose="020B0604020202020204" pitchFamily="34" charset="0"/>
                  <a:cs typeface="Arial" panose="020B0604020202020204" pitchFamily="34" charset="0"/>
                </a:rPr>
                <a:t>ecrease</a:t>
              </a:r>
              <a:br>
                <a:rPr kumimoji="1" lang="en-US" altLang="ja-JP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kumimoji="1" lang="en-US" altLang="ja-JP" dirty="0">
                  <a:latin typeface="Arial" panose="020B0604020202020204" pitchFamily="34" charset="0"/>
                  <a:cs typeface="Arial" panose="020B0604020202020204" pitchFamily="34" charset="0"/>
                </a:rPr>
                <a:t>in the peak systolic strain (</a:t>
              </a:r>
              <a:r>
                <a:rPr lang="en-US" altLang="ja-JP" dirty="0" err="1">
                  <a:latin typeface="Arial" panose="020B0604020202020204" pitchFamily="34" charset="0"/>
                  <a:cs typeface="Arial" panose="020B0604020202020204" pitchFamily="34" charset="0"/>
                </a:rPr>
                <a:t>Δɛ</a:t>
              </a:r>
              <a:r>
                <a:rPr lang="en-US" altLang="ja-JP" dirty="0">
                  <a:latin typeface="Arial" panose="020B0604020202020204" pitchFamily="34" charset="0"/>
                  <a:cs typeface="Arial" panose="020B0604020202020204" pitchFamily="34" charset="0"/>
                </a:rPr>
                <a:t>) (%)</a:t>
              </a:r>
              <a:endParaRPr kumimoji="1" lang="ja-JP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6562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376936" y="645789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Fig. 4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グループ化 35"/>
          <p:cNvGrpSpPr/>
          <p:nvPr/>
        </p:nvGrpSpPr>
        <p:grpSpPr>
          <a:xfrm>
            <a:off x="1387140" y="1275329"/>
            <a:ext cx="7131721" cy="4307342"/>
            <a:chOff x="1387140" y="1275329"/>
            <a:chExt cx="7131721" cy="4307342"/>
          </a:xfrm>
        </p:grpSpPr>
        <p:sp>
          <p:nvSpPr>
            <p:cNvPr id="10" name="下矢印 9"/>
            <p:cNvSpPr/>
            <p:nvPr/>
          </p:nvSpPr>
          <p:spPr>
            <a:xfrm rot="11616224">
              <a:off x="6761113" y="4159189"/>
              <a:ext cx="356724" cy="321383"/>
            </a:xfrm>
            <a:prstGeom prst="down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下矢印 10"/>
            <p:cNvSpPr/>
            <p:nvPr/>
          </p:nvSpPr>
          <p:spPr>
            <a:xfrm rot="16200000">
              <a:off x="5932342" y="2979723"/>
              <a:ext cx="332552" cy="344744"/>
            </a:xfrm>
            <a:prstGeom prst="down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2" name="図 11"/>
            <p:cNvPicPr preferRelativeResize="0">
              <a:picLocks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1261" y="4950868"/>
              <a:ext cx="3477600" cy="631416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281" t="15649" r="39492" b="32405"/>
            <a:stretch/>
          </p:blipFill>
          <p:spPr>
            <a:xfrm>
              <a:off x="5041261" y="1275329"/>
              <a:ext cx="3477600" cy="3882874"/>
            </a:xfrm>
            <a:prstGeom prst="rect">
              <a:avLst/>
            </a:prstGeom>
          </p:spPr>
        </p:pic>
        <p:pic>
          <p:nvPicPr>
            <p:cNvPr id="14" name="図 13"/>
            <p:cNvPicPr>
              <a:picLocks noChangeAspect="1"/>
            </p:cNvPicPr>
            <p:nvPr/>
          </p:nvPicPr>
          <p:blipFill rotWithShape="1">
            <a:blip r:embed="rId4"/>
            <a:srcRect l="723" r="906" b="3836"/>
            <a:stretch/>
          </p:blipFill>
          <p:spPr>
            <a:xfrm>
              <a:off x="5798136" y="4914346"/>
              <a:ext cx="1963850" cy="668325"/>
            </a:xfrm>
            <a:prstGeom prst="rect">
              <a:avLst/>
            </a:prstGeom>
          </p:spPr>
        </p:pic>
        <p:cxnSp>
          <p:nvCxnSpPr>
            <p:cNvPr id="15" name="直線コネクタ 14"/>
            <p:cNvCxnSpPr/>
            <p:nvPr/>
          </p:nvCxnSpPr>
          <p:spPr bwMode="auto">
            <a:xfrm>
              <a:off x="6214899" y="4913508"/>
              <a:ext cx="0" cy="669163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6" name="楕円 59"/>
            <p:cNvSpPr>
              <a:spLocks noChangeAspect="1"/>
            </p:cNvSpPr>
            <p:nvPr/>
          </p:nvSpPr>
          <p:spPr>
            <a:xfrm>
              <a:off x="6289748" y="2024161"/>
              <a:ext cx="1506960" cy="1506960"/>
            </a:xfrm>
            <a:prstGeom prst="ellipse">
              <a:avLst/>
            </a:prstGeom>
            <a:noFill/>
            <a:ln w="63500"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楕円 44"/>
            <p:cNvSpPr>
              <a:spLocks noChangeAspect="1"/>
            </p:cNvSpPr>
            <p:nvPr/>
          </p:nvSpPr>
          <p:spPr bwMode="auto">
            <a:xfrm rot="11280000">
              <a:off x="6291374" y="2025074"/>
              <a:ext cx="1507678" cy="1507678"/>
            </a:xfrm>
            <a:prstGeom prst="ellipse">
              <a:avLst/>
            </a:prstGeom>
            <a:noFill/>
            <a:ln w="63500" cap="flat" cmpd="sng" algn="ctr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7037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ja-JP" altLang="en-US" sz="3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円弧 17"/>
            <p:cNvSpPr>
              <a:spLocks noChangeAspect="1"/>
            </p:cNvSpPr>
            <p:nvPr/>
          </p:nvSpPr>
          <p:spPr bwMode="auto">
            <a:xfrm rot="11280000">
              <a:off x="6291366" y="2025085"/>
              <a:ext cx="1508324" cy="1508324"/>
            </a:xfrm>
            <a:prstGeom prst="arc">
              <a:avLst>
                <a:gd name="adj1" fmla="val 15780254"/>
                <a:gd name="adj2" fmla="val 413199"/>
              </a:avLst>
            </a:prstGeom>
            <a:noFill/>
            <a:ln w="63500" cap="flat" cmpd="sng" algn="ctr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7037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ja-JP" altLang="en-US" sz="3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下矢印 18"/>
            <p:cNvSpPr/>
            <p:nvPr/>
          </p:nvSpPr>
          <p:spPr>
            <a:xfrm rot="10960662">
              <a:off x="6869963" y="3604327"/>
              <a:ext cx="268806" cy="242175"/>
            </a:xfrm>
            <a:prstGeom prst="down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下矢印 19"/>
            <p:cNvSpPr/>
            <p:nvPr/>
          </p:nvSpPr>
          <p:spPr>
            <a:xfrm rot="17057208">
              <a:off x="5988903" y="2410254"/>
              <a:ext cx="250591" cy="259778"/>
            </a:xfrm>
            <a:prstGeom prst="down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3" name="図 2"/>
            <p:cNvPicPr preferRelativeResize="0">
              <a:picLocks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87485" y="4950772"/>
              <a:ext cx="3477255" cy="631353"/>
            </a:xfrm>
            <a:prstGeom prst="rect">
              <a:avLst/>
            </a:prstGeom>
          </p:spPr>
        </p:pic>
        <p:pic>
          <p:nvPicPr>
            <p:cNvPr id="4" name="図 3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268" t="15644" r="39501" b="32392"/>
            <a:stretch/>
          </p:blipFill>
          <p:spPr>
            <a:xfrm>
              <a:off x="1387140" y="1275329"/>
              <a:ext cx="3477600" cy="3882489"/>
            </a:xfrm>
            <a:prstGeom prst="rect">
              <a:avLst/>
            </a:prstGeom>
          </p:spPr>
        </p:pic>
        <p:pic>
          <p:nvPicPr>
            <p:cNvPr id="5" name="図 4"/>
            <p:cNvPicPr>
              <a:picLocks noChangeAspect="1"/>
            </p:cNvPicPr>
            <p:nvPr/>
          </p:nvPicPr>
          <p:blipFill rotWithShape="1">
            <a:blip r:embed="rId6"/>
            <a:srcRect l="571" r="401" b="3836"/>
            <a:stretch/>
          </p:blipFill>
          <p:spPr>
            <a:xfrm>
              <a:off x="2144113" y="4914227"/>
              <a:ext cx="1963655" cy="668259"/>
            </a:xfrm>
            <a:prstGeom prst="rect">
              <a:avLst/>
            </a:prstGeom>
          </p:spPr>
        </p:pic>
        <p:cxnSp>
          <p:nvCxnSpPr>
            <p:cNvPr id="6" name="直線コネクタ 5"/>
            <p:cNvCxnSpPr/>
            <p:nvPr/>
          </p:nvCxnSpPr>
          <p:spPr bwMode="auto">
            <a:xfrm>
              <a:off x="2537271" y="4913389"/>
              <a:ext cx="0" cy="669097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" name="楕円 58"/>
            <p:cNvSpPr>
              <a:spLocks noChangeAspect="1"/>
            </p:cNvSpPr>
            <p:nvPr/>
          </p:nvSpPr>
          <p:spPr>
            <a:xfrm>
              <a:off x="2502554" y="2400601"/>
              <a:ext cx="1270105" cy="1270105"/>
            </a:xfrm>
            <a:prstGeom prst="ellipse">
              <a:avLst/>
            </a:prstGeom>
            <a:noFill/>
            <a:ln w="635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楕円 42"/>
            <p:cNvSpPr>
              <a:spLocks noChangeAspect="1"/>
            </p:cNvSpPr>
            <p:nvPr/>
          </p:nvSpPr>
          <p:spPr bwMode="auto">
            <a:xfrm rot="11280000">
              <a:off x="2503199" y="2399465"/>
              <a:ext cx="1268545" cy="1268545"/>
            </a:xfrm>
            <a:prstGeom prst="ellipse">
              <a:avLst/>
            </a:prstGeom>
            <a:noFill/>
            <a:ln w="63500" cap="flat" cmpd="sng" algn="ctr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7037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ja-JP" altLang="en-US" sz="3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円弧 8"/>
            <p:cNvSpPr>
              <a:spLocks noChangeAspect="1"/>
            </p:cNvSpPr>
            <p:nvPr/>
          </p:nvSpPr>
          <p:spPr bwMode="auto">
            <a:xfrm rot="11280000">
              <a:off x="2503199" y="2399465"/>
              <a:ext cx="1269089" cy="1269089"/>
            </a:xfrm>
            <a:prstGeom prst="arc">
              <a:avLst>
                <a:gd name="adj1" fmla="val 14774473"/>
                <a:gd name="adj2" fmla="val 0"/>
              </a:avLst>
            </a:prstGeom>
            <a:noFill/>
            <a:ln w="63500" cap="flat" cmpd="sng" algn="ctr">
              <a:solidFill>
                <a:srgbClr val="FF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7037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ja-JP" altLang="en-US" sz="3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下矢印 20"/>
            <p:cNvSpPr/>
            <p:nvPr/>
          </p:nvSpPr>
          <p:spPr>
            <a:xfrm rot="9630892">
              <a:off x="3236985" y="3708603"/>
              <a:ext cx="268806" cy="242175"/>
            </a:xfrm>
            <a:prstGeom prst="down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下矢印 21"/>
            <p:cNvSpPr/>
            <p:nvPr/>
          </p:nvSpPr>
          <p:spPr>
            <a:xfrm rot="16706243">
              <a:off x="2168751" y="2789682"/>
              <a:ext cx="250591" cy="259778"/>
            </a:xfrm>
            <a:prstGeom prst="downArrow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1387140" y="1275329"/>
              <a:ext cx="1417304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ja-JP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a:  b</a:t>
              </a:r>
              <a:r>
                <a:rPr kumimoji="1" lang="en-US" altLang="ja-JP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aseline</a:t>
              </a:r>
              <a:endParaRPr kumimoji="1" lang="ja-JP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041261" y="1275329"/>
              <a:ext cx="2048456" cy="369332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b:  aortic banding</a:t>
              </a:r>
              <a:endParaRPr kumimoji="1" lang="ja-JP" alt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1528015" y="1615007"/>
              <a:ext cx="315941" cy="720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5181724" y="1615007"/>
              <a:ext cx="315941" cy="720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34107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376936" y="6457890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Fig. 5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2375881" y="1020286"/>
            <a:ext cx="5154238" cy="4817428"/>
            <a:chOff x="2031010" y="1020286"/>
            <a:chExt cx="5154238" cy="4817428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2720752" y="1020286"/>
              <a:ext cx="4464496" cy="4817428"/>
              <a:chOff x="2720752" y="1020286"/>
              <a:chExt cx="4464496" cy="4817428"/>
            </a:xfrm>
          </p:grpSpPr>
          <p:graphicFrame>
            <p:nvGraphicFramePr>
              <p:cNvPr id="9" name="グラフ 8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607989602"/>
                  </p:ext>
                </p:extLst>
              </p:nvPr>
            </p:nvGraphicFramePr>
            <p:xfrm>
              <a:off x="2720752" y="1020286"/>
              <a:ext cx="4464496" cy="481742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10" name="正方形/長方形 9"/>
              <p:cNvSpPr/>
              <p:nvPr/>
            </p:nvSpPr>
            <p:spPr>
              <a:xfrm>
                <a:off x="3458834" y="5373216"/>
                <a:ext cx="2988332" cy="4320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テキスト ボックス 10"/>
              <p:cNvSpPr txBox="1"/>
              <p:nvPr/>
            </p:nvSpPr>
            <p:spPr>
              <a:xfrm>
                <a:off x="3486285" y="5385091"/>
                <a:ext cx="12081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Septum</a:t>
                </a:r>
                <a:endParaRPr kumimoji="1" lang="ja-JP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テキスト ボックス 11"/>
              <p:cNvSpPr txBox="1"/>
              <p:nvPr/>
            </p:nvSpPr>
            <p:spPr>
              <a:xfrm>
                <a:off x="5138389" y="5385091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en-US" altLang="ja-JP" dirty="0">
                    <a:latin typeface="Arial" panose="020B0604020202020204" pitchFamily="34" charset="0"/>
                    <a:cs typeface="Arial" panose="020B0604020202020204" pitchFamily="34" charset="0"/>
                  </a:rPr>
                  <a:t>Free wall</a:t>
                </a:r>
                <a:endParaRPr kumimoji="1" lang="ja-JP" alt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" name="テキスト ボックス 4"/>
            <p:cNvSpPr txBox="1"/>
            <p:nvPr/>
          </p:nvSpPr>
          <p:spPr>
            <a:xfrm rot="16200000">
              <a:off x="517973" y="3060089"/>
              <a:ext cx="36724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>
                  <a:latin typeface="Arial" panose="020B0604020202020204" pitchFamily="34" charset="0"/>
                  <a:cs typeface="Arial" panose="020B0604020202020204" pitchFamily="34" charset="0"/>
                </a:rPr>
                <a:t>Rate of increase </a:t>
              </a:r>
            </a:p>
            <a:p>
              <a:pPr algn="ctr"/>
              <a:r>
                <a:rPr kumimoji="1" lang="en-US" altLang="ja-JP" dirty="0">
                  <a:latin typeface="Arial" panose="020B0604020202020204" pitchFamily="34" charset="0"/>
                  <a:cs typeface="Arial" panose="020B0604020202020204" pitchFamily="34" charset="0"/>
                </a:rPr>
                <a:t>in the endocardial length (%)</a:t>
              </a:r>
              <a:endParaRPr kumimoji="1" lang="ja-JP" alt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2367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</TotalTime>
  <Words>89</Words>
  <Application>Microsoft Office PowerPoint</Application>
  <PresentationFormat>A4 210 x 297 mm</PresentationFormat>
  <Paragraphs>41</Paragraphs>
  <Slides>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ＭＳ Ｐゴシック</vt:lpstr>
      <vt:lpstr>游ゴシック</vt:lpstr>
      <vt:lpstr>Arial</vt:lpstr>
      <vt:lpstr>Calibri</vt:lpstr>
      <vt:lpstr>Symbol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Toshihiko Asanuma</dc:creator>
  <cp:lastModifiedBy>池松　果実</cp:lastModifiedBy>
  <cp:revision>45</cp:revision>
  <dcterms:created xsi:type="dcterms:W3CDTF">2019-12-10T07:38:31Z</dcterms:created>
  <dcterms:modified xsi:type="dcterms:W3CDTF">2022-02-14T02:49:35Z</dcterms:modified>
</cp:coreProperties>
</file>