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1" r:id="rId2"/>
    <p:sldId id="263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694" y="-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2947098271290439"/>
                  <c:y val="-4.742419302838332E-2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46448783471482E-2"/>
                      <c:h val="9.81215099404981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4AB-4F36-8615-5BCD646F3B60}"/>
                </c:ext>
              </c:extLst>
            </c:dLbl>
            <c:dLbl>
              <c:idx val="1"/>
              <c:layout>
                <c:manualLayout>
                  <c:x val="-9.7349080785564979E-2"/>
                  <c:y val="-5.9175812531522681E-2"/>
                </c:manualLayout>
              </c:layout>
              <c:tx>
                <c:rich>
                  <a:bodyPr/>
                  <a:lstStyle/>
                  <a:p>
                    <a:r>
                      <a:rPr lang="en-US" altLang="ja-JP"/>
                      <a:t>N.S.</a:t>
                    </a:r>
                    <a:endParaRPr lang="en-US" altLang="ja-JP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AB-4F36-8615-5BCD646F3B6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AB-4F36-8615-5BCD646F3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(Sheet2!$F$6,Sheet2!$F$9,Sheet2!$F$12)</c:f>
                <c:numCache>
                  <c:formatCode>General</c:formatCode>
                  <c:ptCount val="3"/>
                  <c:pt idx="0">
                    <c:v>62588325.182772994</c:v>
                  </c:pt>
                  <c:pt idx="1">
                    <c:v>30921111.172615591</c:v>
                  </c:pt>
                  <c:pt idx="2">
                    <c:v>1016627.796517855</c:v>
                  </c:pt>
                </c:numCache>
              </c:numRef>
            </c:plus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errBars>
          <c:cat>
            <c:strRef>
              <c:f>(Sheet2!$B$4,Sheet2!$B$7,Sheet2!$B$10)</c:f>
              <c:strCache>
                <c:ptCount val="3"/>
                <c:pt idx="0">
                  <c:v>Ad-CBh-GFP</c:v>
                </c:pt>
                <c:pt idx="1">
                  <c:v>Ad-CBh-AsCas12a</c:v>
                </c:pt>
                <c:pt idx="2">
                  <c:v>Ad-CBh-LbCas12a</c:v>
                </c:pt>
              </c:strCache>
            </c:strRef>
          </c:cat>
          <c:val>
            <c:numRef>
              <c:f>(Sheet2!$E$6,Sheet2!$E$9,Sheet2!$E$12)</c:f>
              <c:numCache>
                <c:formatCode>General</c:formatCode>
                <c:ptCount val="3"/>
                <c:pt idx="0">
                  <c:v>188652262.5</c:v>
                </c:pt>
                <c:pt idx="1">
                  <c:v>65880023.046875</c:v>
                </c:pt>
                <c:pt idx="2">
                  <c:v>1599437.6057942708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9-44B9-AA9C-7D322AA009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253968"/>
        <c:axId val="1"/>
      </c:barChart>
      <c:catAx>
        <c:axId val="76825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logBase val="10"/>
          <c:orientation val="minMax"/>
          <c:max val="10000000000"/>
          <c:min val="10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ja-JP" alt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2191396255179515E-2"/>
              <c:y val="3.5184476843656505E-2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768253968"/>
        <c:crosses val="autoZero"/>
        <c:crossBetween val="between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1281602234730584"/>
                  <c:y val="-3.582976989937852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altLang="ja-JP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43445266256799"/>
                      <c:h val="0.126188687286717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18-41EC-BC91-60CC762DD525}"/>
                </c:ext>
              </c:extLst>
            </c:dLbl>
            <c:dLbl>
              <c:idx val="1"/>
              <c:layout>
                <c:manualLayout>
                  <c:x val="-0.1073427497709224"/>
                  <c:y val="-0.16325136529535342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**</a:t>
                    </a:r>
                    <a:endParaRPr lang="en-US" altLang="ja-JP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18-41EC-BC91-60CC762DD5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18-41EC-BC91-60CC762DD52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(Sheet1!$G$5,Sheet1!$G$8,Sheet1!$G$11)</c:f>
                <c:numCache>
                  <c:formatCode>General</c:formatCode>
                  <c:ptCount val="3"/>
                  <c:pt idx="0">
                    <c:v>42631828.057248846</c:v>
                  </c:pt>
                  <c:pt idx="1">
                    <c:v>828905.13340731175</c:v>
                  </c:pt>
                  <c:pt idx="2">
                    <c:v>331846.28343992605</c:v>
                  </c:pt>
                </c:numCache>
              </c:numRef>
            </c:plus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errBars>
          <c:cat>
            <c:strRef>
              <c:f>(Sheet1!$C$3,Sheet1!$C$6,Sheet1!$C$9)</c:f>
              <c:strCache>
                <c:ptCount val="3"/>
                <c:pt idx="0">
                  <c:v>Ad-CBh-GFP</c:v>
                </c:pt>
                <c:pt idx="1">
                  <c:v>Ad-CBh-AsCas12a</c:v>
                </c:pt>
                <c:pt idx="2">
                  <c:v>Ad-CBh-LbCas12a</c:v>
                </c:pt>
              </c:strCache>
            </c:strRef>
          </c:cat>
          <c:val>
            <c:numRef>
              <c:f>(Sheet1!$F$5,Sheet1!$F$8,Sheet1!$F$11)</c:f>
              <c:numCache>
                <c:formatCode>General</c:formatCode>
                <c:ptCount val="3"/>
                <c:pt idx="0">
                  <c:v>189052920.83333334</c:v>
                </c:pt>
                <c:pt idx="1">
                  <c:v>2052275.0813802083</c:v>
                </c:pt>
                <c:pt idx="2">
                  <c:v>703176.28580729163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D-4B08-8E73-8424EAF219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1540784"/>
        <c:axId val="1"/>
      </c:barChart>
      <c:catAx>
        <c:axId val="61154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logBase val="10"/>
          <c:orientation val="minMax"/>
          <c:max val="10000000000"/>
          <c:min val="10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ja-JP" alt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7836617982086573E-2"/>
              <c:y val="3.1051000186460752E-2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611540784"/>
        <c:crosses val="autoZero"/>
        <c:crossBetween val="between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1-4DE3-9EFB-17AFFFC5A878}"/>
                </c:ext>
              </c:extLst>
            </c:dLbl>
            <c:dLbl>
              <c:idx val="1"/>
              <c:layout>
                <c:manualLayout>
                  <c:x val="-0.16061747873380364"/>
                  <c:y val="-0.43844573457380986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A1-4DE3-9EFB-17AFFFC5A87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(As!$N$6,As!$N$9)</c:f>
                <c:numCache>
                  <c:formatCode>General</c:formatCode>
                  <c:ptCount val="2"/>
                  <c:pt idx="0">
                    <c:v>0.16374588233125181</c:v>
                  </c:pt>
                  <c:pt idx="1">
                    <c:v>5.4396613830779032E-2</c:v>
                  </c:pt>
                </c:numCache>
              </c:numRef>
            </c:plus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errBars>
          <c:cat>
            <c:strRef>
              <c:f>(As!$B$4,As!$B$7)</c:f>
              <c:strCache>
                <c:ptCount val="2"/>
                <c:pt idx="0">
                  <c:v>HEK293</c:v>
                </c:pt>
                <c:pt idx="1">
                  <c:v>shAsCas12a</c:v>
                </c:pt>
              </c:strCache>
            </c:strRef>
          </c:cat>
          <c:val>
            <c:numRef>
              <c:f>(As!$M$6,As!$M$9)</c:f>
              <c:numCache>
                <c:formatCode>General</c:formatCode>
                <c:ptCount val="2"/>
                <c:pt idx="0">
                  <c:v>1</c:v>
                </c:pt>
                <c:pt idx="1">
                  <c:v>0.29598358789293805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A1-4DE3-9EFB-17AFFFC5A8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4849776"/>
        <c:axId val="1"/>
      </c:barChart>
      <c:catAx>
        <c:axId val="3248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mRNA</a:t>
                </a:r>
                <a:r>
                  <a:rPr lang="en-US" altLang="ja-JP" sz="10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expression</a:t>
                </a:r>
                <a:r>
                  <a:rPr lang="en-US" altLang="ja-JP" sz="10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(AsCas12a/GAPDH)</a:t>
                </a:r>
                <a:endParaRPr lang="ja-JP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3896395408221466E-2"/>
              <c:y val="0.1097315023376426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324849776"/>
        <c:crosses val="autoZero"/>
        <c:crossBetween val="between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3-4898-8445-A4E1C24F4636}"/>
                </c:ext>
              </c:extLst>
            </c:dLbl>
            <c:dLbl>
              <c:idx val="1"/>
              <c:layout>
                <c:manualLayout>
                  <c:x val="-0.16436079997933767"/>
                  <c:y val="-0.61303284794780377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</a:t>
                    </a:r>
                    <a:endParaRPr lang="en-US" altLang="ja-JP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23-4898-8445-A4E1C24F463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(Lb!$M$6,Lb!$M$9)</c:f>
                <c:numCache>
                  <c:formatCode>General</c:formatCode>
                  <c:ptCount val="2"/>
                  <c:pt idx="0">
                    <c:v>0.66489642125530712</c:v>
                  </c:pt>
                  <c:pt idx="1">
                    <c:v>2.6673774623623001E-2</c:v>
                  </c:pt>
                </c:numCache>
              </c:numRef>
            </c:plus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errBars>
          <c:cat>
            <c:strRef>
              <c:f>(Lb!$A$4,Lb!$A$7)</c:f>
              <c:strCache>
                <c:ptCount val="2"/>
                <c:pt idx="0">
                  <c:v>HEK293</c:v>
                </c:pt>
                <c:pt idx="1">
                  <c:v>shLbCas12a</c:v>
                </c:pt>
              </c:strCache>
            </c:strRef>
          </c:cat>
          <c:val>
            <c:numRef>
              <c:f>(Lb!$L$6,Lb!$L$9)</c:f>
              <c:numCache>
                <c:formatCode>General</c:formatCode>
                <c:ptCount val="2"/>
                <c:pt idx="0">
                  <c:v>1</c:v>
                </c:pt>
                <c:pt idx="1">
                  <c:v>6.7491937830691906E-2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23-4898-8445-A4E1C24F46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0936240"/>
        <c:axId val="1"/>
      </c:barChart>
      <c:catAx>
        <c:axId val="42093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</a:t>
                </a:r>
                <a:r>
                  <a:rPr lang="en-US" altLang="ja-JP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mRNA expression (LbCas12a/GAPDH)</a:t>
                </a:r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5943852328409674E-2"/>
              <c:y val="0.115340352790961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420936240"/>
        <c:crosses val="autoZero"/>
        <c:crossBetween val="between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51708804583766"/>
          <c:y val="5.3137681444866053E-2"/>
          <c:w val="0.6594273002872707"/>
          <c:h val="0.485260699465885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(定量!$K$5,定量!$K$8)</c:f>
                <c:numCache>
                  <c:formatCode>General</c:formatCode>
                  <c:ptCount val="2"/>
                  <c:pt idx="0">
                    <c:v>0.2539787328354311</c:v>
                  </c:pt>
                  <c:pt idx="1">
                    <c:v>0.25427958460116107</c:v>
                  </c:pt>
                </c:numCache>
              </c:numRef>
            </c:plus>
            <c:minus>
              <c:numRef>
                <c:f>(定量!$K$5,定量!$K$8)</c:f>
                <c:numCache>
                  <c:formatCode>General</c:formatCode>
                  <c:ptCount val="2"/>
                  <c:pt idx="0">
                    <c:v>0.2539787328354311</c:v>
                  </c:pt>
                  <c:pt idx="1">
                    <c:v>0.25427958460116107</c:v>
                  </c:pt>
                </c:numCache>
              </c:numRef>
            </c:minus>
            <c:spPr>
              <a:ln w="12700"/>
            </c:spPr>
          </c:errBars>
          <c:cat>
            <c:strRef>
              <c:f>(定量!$D$3,定量!$D$6)</c:f>
              <c:strCache>
                <c:ptCount val="2"/>
                <c:pt idx="0">
                  <c:v>Ad-CBh-AsCas12a</c:v>
                </c:pt>
                <c:pt idx="1">
                  <c:v>Ad-CBh-AsCas12a (g-)</c:v>
                </c:pt>
              </c:strCache>
            </c:strRef>
          </c:cat>
          <c:val>
            <c:numRef>
              <c:f>(定量!$J$5,定量!$J$8)</c:f>
              <c:numCache>
                <c:formatCode>General</c:formatCode>
                <c:ptCount val="2"/>
                <c:pt idx="0">
                  <c:v>0.9928381024766626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A-40CA-A07E-C316F35CE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832704"/>
        <c:axId val="115834240"/>
      </c:barChart>
      <c:catAx>
        <c:axId val="1158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5834240"/>
        <c:crosses val="autoZero"/>
        <c:auto val="1"/>
        <c:lblAlgn val="ctr"/>
        <c:lblOffset val="100"/>
        <c:noMultiLvlLbl val="0"/>
      </c:catAx>
      <c:valAx>
        <c:axId val="115834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</a:t>
                </a:r>
                <a:r>
                  <a:rPr lang="en-US" altLang="ja-JP" sz="10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protein expression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0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(AsCas12a/β-actin) </a:t>
                </a:r>
                <a:endParaRPr lang="ja-JP" alt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4177305501205315E-2"/>
              <c:y val="8.3509125222766736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5832704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(Sheet1!$E$5,Sheet1!$E$8,Sheet1!$E$11)</c:f>
                <c:numCache>
                  <c:formatCode>General</c:formatCode>
                  <c:ptCount val="3"/>
                  <c:pt idx="0">
                    <c:v>9.3766996223689461</c:v>
                  </c:pt>
                  <c:pt idx="1">
                    <c:v>11.186033152985349</c:v>
                  </c:pt>
                  <c:pt idx="2">
                    <c:v>0</c:v>
                  </c:pt>
                </c:numCache>
              </c:numRef>
            </c:plus>
            <c:minus>
              <c:numRef>
                <c:f>(Sheet1!$E$5,Sheet1!$E$8,Sheet1!$E$11)</c:f>
                <c:numCache>
                  <c:formatCode>General</c:formatCode>
                  <c:ptCount val="3"/>
                  <c:pt idx="0">
                    <c:v>9.3766996223689461</c:v>
                  </c:pt>
                  <c:pt idx="1">
                    <c:v>11.186033152985349</c:v>
                  </c:pt>
                  <c:pt idx="2">
                    <c:v>0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(Sheet1!$B$3,Sheet1!$B$6,Sheet1!$B$9)</c:f>
              <c:strCache>
                <c:ptCount val="3"/>
                <c:pt idx="0">
                  <c:v>200</c:v>
                </c:pt>
                <c:pt idx="1">
                  <c:v>400</c:v>
                </c:pt>
                <c:pt idx="2">
                  <c:v>Mock</c:v>
                </c:pt>
              </c:strCache>
            </c:strRef>
          </c:cat>
          <c:val>
            <c:numRef>
              <c:f>(Sheet1!$D$5,Sheet1!$D$8,Sheet1!$D$11)</c:f>
              <c:numCache>
                <c:formatCode>General</c:formatCode>
                <c:ptCount val="3"/>
                <c:pt idx="0">
                  <c:v>22.945944755772341</c:v>
                </c:pt>
                <c:pt idx="1">
                  <c:v>26.685470143784581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3-4D08-9F76-61D2BF182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9857616"/>
        <c:axId val="709859856"/>
      </c:barChart>
      <c:catAx>
        <c:axId val="70985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709859856"/>
        <c:crosses val="autoZero"/>
        <c:auto val="1"/>
        <c:lblAlgn val="ctr"/>
        <c:lblOffset val="100"/>
        <c:noMultiLvlLbl val="0"/>
      </c:catAx>
      <c:valAx>
        <c:axId val="709859856"/>
        <c:scaling>
          <c:orientation val="minMax"/>
          <c:max val="4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1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Indel</a:t>
                </a:r>
                <a:r>
                  <a:rPr lang="en-US" altLang="ja-JP" sz="11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Frequency (%)</a:t>
                </a:r>
                <a:endParaRPr lang="ja-JP" alt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944437740033161E-2"/>
              <c:y val="7.69779244533331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709857616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86245-CA39-49AA-95A8-6347971078E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2EEF4-FC29-4B74-A780-8684039543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61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90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30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12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53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53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31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12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38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74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0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84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88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FC6CE6-B088-48DA-A0F2-5DC399B0B1C4}"/>
              </a:ext>
            </a:extLst>
          </p:cNvPr>
          <p:cNvSpPr txBox="1"/>
          <p:nvPr/>
        </p:nvSpPr>
        <p:spPr>
          <a:xfrm>
            <a:off x="19384" y="18990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FE783F4-01B3-4160-98C0-6AC03B710B70}"/>
              </a:ext>
            </a:extLst>
          </p:cNvPr>
          <p:cNvCxnSpPr>
            <a:cxnSpLocks/>
          </p:cNvCxnSpPr>
          <p:nvPr/>
        </p:nvCxnSpPr>
        <p:spPr>
          <a:xfrm>
            <a:off x="291273" y="556656"/>
            <a:ext cx="0" cy="215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4C5ADA7-6664-4A25-B3E2-244132C2DAF7}"/>
              </a:ext>
            </a:extLst>
          </p:cNvPr>
          <p:cNvCxnSpPr>
            <a:cxnSpLocks/>
          </p:cNvCxnSpPr>
          <p:nvPr/>
        </p:nvCxnSpPr>
        <p:spPr>
          <a:xfrm flipV="1">
            <a:off x="291273" y="662335"/>
            <a:ext cx="286992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9F26D17-6EE2-4AAF-8A46-5513FFE81ECA}"/>
              </a:ext>
            </a:extLst>
          </p:cNvPr>
          <p:cNvCxnSpPr>
            <a:cxnSpLocks/>
          </p:cNvCxnSpPr>
          <p:nvPr/>
        </p:nvCxnSpPr>
        <p:spPr>
          <a:xfrm>
            <a:off x="3161196" y="547434"/>
            <a:ext cx="0" cy="215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CBCA44-7E8F-4CFD-9E22-4E3A3AC5458A}"/>
              </a:ext>
            </a:extLst>
          </p:cNvPr>
          <p:cNvSpPr txBox="1"/>
          <p:nvPr/>
        </p:nvSpPr>
        <p:spPr>
          <a:xfrm>
            <a:off x="69200" y="760672"/>
            <a:ext cx="439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LTR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5C4145-D694-4B60-B34F-0C7D4D1D877F}"/>
              </a:ext>
            </a:extLst>
          </p:cNvPr>
          <p:cNvSpPr txBox="1"/>
          <p:nvPr/>
        </p:nvSpPr>
        <p:spPr>
          <a:xfrm>
            <a:off x="3015879" y="753392"/>
            <a:ext cx="439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LTR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F04A592A-BE62-4DDC-BA81-8D4D842C613E}"/>
              </a:ext>
            </a:extLst>
          </p:cNvPr>
          <p:cNvSpPr/>
          <p:nvPr/>
        </p:nvSpPr>
        <p:spPr>
          <a:xfrm>
            <a:off x="393879" y="522262"/>
            <a:ext cx="543361" cy="29451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B73F86D-15BA-4E97-B52B-6039B551DA1F}"/>
              </a:ext>
            </a:extLst>
          </p:cNvPr>
          <p:cNvSpPr txBox="1"/>
          <p:nvPr/>
        </p:nvSpPr>
        <p:spPr>
          <a:xfrm>
            <a:off x="450189" y="553553"/>
            <a:ext cx="354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U6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AF47FB8-A3B2-45B2-8B91-6CAAB8126EDD}"/>
              </a:ext>
            </a:extLst>
          </p:cNvPr>
          <p:cNvSpPr/>
          <p:nvPr/>
        </p:nvSpPr>
        <p:spPr>
          <a:xfrm>
            <a:off x="964170" y="554488"/>
            <a:ext cx="67701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BE44B7-0FAD-490D-8C6A-8CCC9CE5A691}"/>
              </a:ext>
            </a:extLst>
          </p:cNvPr>
          <p:cNvSpPr txBox="1"/>
          <p:nvPr/>
        </p:nvSpPr>
        <p:spPr>
          <a:xfrm>
            <a:off x="928107" y="540320"/>
            <a:ext cx="826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shCas12a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E944F2AB-4FF3-4FAC-82C2-E4164E9E9A48}"/>
              </a:ext>
            </a:extLst>
          </p:cNvPr>
          <p:cNvSpPr/>
          <p:nvPr/>
        </p:nvSpPr>
        <p:spPr>
          <a:xfrm>
            <a:off x="1777018" y="515077"/>
            <a:ext cx="543361" cy="29451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6D1EE7-A468-4422-9B35-ED5848373F48}"/>
              </a:ext>
            </a:extLst>
          </p:cNvPr>
          <p:cNvSpPr txBox="1"/>
          <p:nvPr/>
        </p:nvSpPr>
        <p:spPr>
          <a:xfrm>
            <a:off x="1754289" y="539865"/>
            <a:ext cx="550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hPGK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9CDCB17-6A8D-4E02-893A-7ED5F5A03B9C}"/>
              </a:ext>
            </a:extLst>
          </p:cNvPr>
          <p:cNvSpPr/>
          <p:nvPr/>
        </p:nvSpPr>
        <p:spPr>
          <a:xfrm>
            <a:off x="2348510" y="554488"/>
            <a:ext cx="67701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2C66126-5C13-4145-BCB7-5FC16E023B57}"/>
              </a:ext>
            </a:extLst>
          </p:cNvPr>
          <p:cNvSpPr txBox="1"/>
          <p:nvPr/>
        </p:nvSpPr>
        <p:spPr>
          <a:xfrm>
            <a:off x="2409462" y="529631"/>
            <a:ext cx="666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PuroR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62787C7-20B1-4454-BD7F-048752531FDB}"/>
              </a:ext>
            </a:extLst>
          </p:cNvPr>
          <p:cNvSpPr txBox="1"/>
          <p:nvPr/>
        </p:nvSpPr>
        <p:spPr>
          <a:xfrm>
            <a:off x="305933" y="993537"/>
            <a:ext cx="303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shCas12a-expressing lentiviral vector</a:t>
            </a:r>
            <a:endParaRPr kumimoji="1" lang="ja-JP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星: 4 pt 44">
            <a:extLst>
              <a:ext uri="{FF2B5EF4-FFF2-40B4-BE49-F238E27FC236}">
                <a16:creationId xmlns:a16="http://schemas.microsoft.com/office/drawing/2014/main" id="{A6F8B2FE-552F-4B2B-AF45-90588D27BD51}"/>
              </a:ext>
            </a:extLst>
          </p:cNvPr>
          <p:cNvSpPr/>
          <p:nvPr/>
        </p:nvSpPr>
        <p:spPr>
          <a:xfrm rot="2437850">
            <a:off x="3951465" y="262571"/>
            <a:ext cx="556996" cy="572028"/>
          </a:xfrm>
          <a:prstGeom prst="star4">
            <a:avLst>
              <a:gd name="adj" fmla="val 2941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星: 4 pt 45">
            <a:extLst>
              <a:ext uri="{FF2B5EF4-FFF2-40B4-BE49-F238E27FC236}">
                <a16:creationId xmlns:a16="http://schemas.microsoft.com/office/drawing/2014/main" id="{688C6015-8847-4FC9-B48A-7E91E5ED9799}"/>
              </a:ext>
            </a:extLst>
          </p:cNvPr>
          <p:cNvSpPr/>
          <p:nvPr/>
        </p:nvSpPr>
        <p:spPr>
          <a:xfrm rot="2437850">
            <a:off x="3894404" y="642566"/>
            <a:ext cx="500631" cy="572595"/>
          </a:xfrm>
          <a:prstGeom prst="star4">
            <a:avLst>
              <a:gd name="adj" fmla="val 2941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星: 4 pt 46">
            <a:extLst>
              <a:ext uri="{FF2B5EF4-FFF2-40B4-BE49-F238E27FC236}">
                <a16:creationId xmlns:a16="http://schemas.microsoft.com/office/drawing/2014/main" id="{5FACA986-FA18-4829-9A54-56DB84E7F6F8}"/>
              </a:ext>
            </a:extLst>
          </p:cNvPr>
          <p:cNvSpPr/>
          <p:nvPr/>
        </p:nvSpPr>
        <p:spPr>
          <a:xfrm rot="2437850">
            <a:off x="4236472" y="452802"/>
            <a:ext cx="592685" cy="641858"/>
          </a:xfrm>
          <a:prstGeom prst="star4">
            <a:avLst>
              <a:gd name="adj" fmla="val 2941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0AD2A41D-2F02-4641-82F3-54030289E262}"/>
              </a:ext>
            </a:extLst>
          </p:cNvPr>
          <p:cNvSpPr/>
          <p:nvPr/>
        </p:nvSpPr>
        <p:spPr>
          <a:xfrm>
            <a:off x="3466332" y="578643"/>
            <a:ext cx="391076" cy="238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D30CB7C-F53D-45CB-915A-D2B80B8ABBB0}"/>
              </a:ext>
            </a:extLst>
          </p:cNvPr>
          <p:cNvSpPr txBox="1"/>
          <p:nvPr/>
        </p:nvSpPr>
        <p:spPr>
          <a:xfrm>
            <a:off x="3247551" y="1186136"/>
            <a:ext cx="2176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HEK293 cells</a:t>
            </a:r>
          </a:p>
          <a:p>
            <a:pPr algn="ctr"/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(Ad vector packaging cells)</a:t>
            </a:r>
            <a:endParaRPr kumimoji="1"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フローチャート: 結合子 56">
            <a:extLst>
              <a:ext uri="{FF2B5EF4-FFF2-40B4-BE49-F238E27FC236}">
                <a16:creationId xmlns:a16="http://schemas.microsoft.com/office/drawing/2014/main" id="{1D4B9BCD-6534-48DC-886E-10B449768BC7}"/>
              </a:ext>
            </a:extLst>
          </p:cNvPr>
          <p:cNvSpPr/>
          <p:nvPr/>
        </p:nvSpPr>
        <p:spPr>
          <a:xfrm>
            <a:off x="4159097" y="520325"/>
            <a:ext cx="91696" cy="98468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ローチャート: 結合子 57">
            <a:extLst>
              <a:ext uri="{FF2B5EF4-FFF2-40B4-BE49-F238E27FC236}">
                <a16:creationId xmlns:a16="http://schemas.microsoft.com/office/drawing/2014/main" id="{4345546C-80F1-4144-A720-D8CBA9922227}"/>
              </a:ext>
            </a:extLst>
          </p:cNvPr>
          <p:cNvSpPr/>
          <p:nvPr/>
        </p:nvSpPr>
        <p:spPr>
          <a:xfrm>
            <a:off x="4500723" y="698099"/>
            <a:ext cx="91696" cy="98468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ローチャート: 結合子 58">
            <a:extLst>
              <a:ext uri="{FF2B5EF4-FFF2-40B4-BE49-F238E27FC236}">
                <a16:creationId xmlns:a16="http://schemas.microsoft.com/office/drawing/2014/main" id="{E5569B60-7D4A-4DD4-821C-446B7244A0CD}"/>
              </a:ext>
            </a:extLst>
          </p:cNvPr>
          <p:cNvSpPr/>
          <p:nvPr/>
        </p:nvSpPr>
        <p:spPr>
          <a:xfrm>
            <a:off x="4121350" y="879629"/>
            <a:ext cx="91696" cy="98468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0741CBA4-21C4-4A00-88A2-81479B183303}"/>
              </a:ext>
            </a:extLst>
          </p:cNvPr>
          <p:cNvSpPr/>
          <p:nvPr/>
        </p:nvSpPr>
        <p:spPr>
          <a:xfrm>
            <a:off x="4885024" y="599255"/>
            <a:ext cx="391076" cy="238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E7CB320-8A5F-4EB3-83A8-F818D9E817A2}"/>
              </a:ext>
            </a:extLst>
          </p:cNvPr>
          <p:cNvSpPr/>
          <p:nvPr/>
        </p:nvSpPr>
        <p:spPr>
          <a:xfrm>
            <a:off x="5309159" y="1183857"/>
            <a:ext cx="14638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Suppression of</a:t>
            </a:r>
          </a:p>
          <a:p>
            <a:pPr algn="ctr"/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Cas12a expression</a:t>
            </a:r>
          </a:p>
        </p:txBody>
      </p:sp>
      <p:graphicFrame>
        <p:nvGraphicFramePr>
          <p:cNvPr id="55" name="グラフ 54">
            <a:extLst>
              <a:ext uri="{FF2B5EF4-FFF2-40B4-BE49-F238E27FC236}">
                <a16:creationId xmlns:a16="http://schemas.microsoft.com/office/drawing/2014/main" id="{01C51DD9-1907-404D-83D1-E26E7F197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914622"/>
              </p:ext>
            </p:extLst>
          </p:nvPr>
        </p:nvGraphicFramePr>
        <p:xfrm>
          <a:off x="375932" y="4177591"/>
          <a:ext cx="3171730" cy="276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" name="グラフ 60">
            <a:extLst>
              <a:ext uri="{FF2B5EF4-FFF2-40B4-BE49-F238E27FC236}">
                <a16:creationId xmlns:a16="http://schemas.microsoft.com/office/drawing/2014/main" id="{08130262-B62D-49F9-AA30-A488ADB53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374733"/>
              </p:ext>
            </p:extLst>
          </p:nvPr>
        </p:nvGraphicFramePr>
        <p:xfrm>
          <a:off x="3418562" y="4187129"/>
          <a:ext cx="3157841" cy="278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59757CD-732B-4779-B88F-5F2A2B805801}"/>
              </a:ext>
            </a:extLst>
          </p:cNvPr>
          <p:cNvSpPr txBox="1"/>
          <p:nvPr/>
        </p:nvSpPr>
        <p:spPr>
          <a:xfrm>
            <a:off x="266692" y="157140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4" name="グラフ 73">
            <a:extLst>
              <a:ext uri="{FF2B5EF4-FFF2-40B4-BE49-F238E27FC236}">
                <a16:creationId xmlns:a16="http://schemas.microsoft.com/office/drawing/2014/main" id="{3D0CB929-B370-4D44-97A6-3E6994120B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391721"/>
              </p:ext>
            </p:extLst>
          </p:nvPr>
        </p:nvGraphicFramePr>
        <p:xfrm>
          <a:off x="469949" y="1823736"/>
          <a:ext cx="2849005" cy="221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5" name="グラフ 74">
            <a:extLst>
              <a:ext uri="{FF2B5EF4-FFF2-40B4-BE49-F238E27FC236}">
                <a16:creationId xmlns:a16="http://schemas.microsoft.com/office/drawing/2014/main" id="{64963281-C44C-461E-8105-DC52CAFE9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287443"/>
              </p:ext>
            </p:extLst>
          </p:nvPr>
        </p:nvGraphicFramePr>
        <p:xfrm>
          <a:off x="3466332" y="1823421"/>
          <a:ext cx="2903825" cy="217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0A85A59-8B2E-49FE-B8A4-411AD9F29FB9}"/>
              </a:ext>
            </a:extLst>
          </p:cNvPr>
          <p:cNvCxnSpPr/>
          <p:nvPr/>
        </p:nvCxnSpPr>
        <p:spPr>
          <a:xfrm>
            <a:off x="1730981" y="2202878"/>
            <a:ext cx="89452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B1978B7-D255-4EF4-B477-3FF70C671C52}"/>
              </a:ext>
            </a:extLst>
          </p:cNvPr>
          <p:cNvCxnSpPr/>
          <p:nvPr/>
        </p:nvCxnSpPr>
        <p:spPr>
          <a:xfrm>
            <a:off x="4765936" y="2061907"/>
            <a:ext cx="89452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092FBAB-1849-4437-BDA4-C28C02C221E2}"/>
              </a:ext>
            </a:extLst>
          </p:cNvPr>
          <p:cNvSpPr txBox="1"/>
          <p:nvPr/>
        </p:nvSpPr>
        <p:spPr>
          <a:xfrm>
            <a:off x="298029" y="6976300"/>
            <a:ext cx="33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47B2CEC8-085C-43CF-A861-E7783E0892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37375" r="61709" b="52241"/>
          <a:stretch/>
        </p:blipFill>
        <p:spPr>
          <a:xfrm>
            <a:off x="1155692" y="8085617"/>
            <a:ext cx="1349129" cy="560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A8ADC3A8-81A0-4CFA-8874-070D20199B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67085" r="61709" b="22114"/>
          <a:stretch/>
        </p:blipFill>
        <p:spPr>
          <a:xfrm>
            <a:off x="1145250" y="8729810"/>
            <a:ext cx="1359571" cy="587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E05B1AC-1375-4FE0-B8B5-EBF88235E4C4}"/>
              </a:ext>
            </a:extLst>
          </p:cNvPr>
          <p:cNvSpPr txBox="1"/>
          <p:nvPr/>
        </p:nvSpPr>
        <p:spPr>
          <a:xfrm>
            <a:off x="453754" y="8220940"/>
            <a:ext cx="882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Cas12a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8088BC4-DE41-41FD-BC1F-011BA1D8F13E}"/>
              </a:ext>
            </a:extLst>
          </p:cNvPr>
          <p:cNvSpPr txBox="1"/>
          <p:nvPr/>
        </p:nvSpPr>
        <p:spPr>
          <a:xfrm>
            <a:off x="480574" y="8880760"/>
            <a:ext cx="635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FCED7A1-8E5C-4472-8AF2-584CC6DA85A5}"/>
              </a:ext>
            </a:extLst>
          </p:cNvPr>
          <p:cNvSpPr txBox="1"/>
          <p:nvPr/>
        </p:nvSpPr>
        <p:spPr>
          <a:xfrm rot="19339867">
            <a:off x="1137742" y="7475988"/>
            <a:ext cx="1501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Ad-CBh-AsCas12a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60227AF-16C1-47A7-A9EE-C8682773B524}"/>
              </a:ext>
            </a:extLst>
          </p:cNvPr>
          <p:cNvSpPr txBox="1"/>
          <p:nvPr/>
        </p:nvSpPr>
        <p:spPr>
          <a:xfrm rot="19409100">
            <a:off x="1598135" y="7373060"/>
            <a:ext cx="1790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Ad-CBh-AsCas12a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(g-)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D9857E8-CD65-4019-A665-C5BCC925300C}"/>
              </a:ext>
            </a:extLst>
          </p:cNvPr>
          <p:cNvSpPr txBox="1"/>
          <p:nvPr/>
        </p:nvSpPr>
        <p:spPr>
          <a:xfrm rot="19244262">
            <a:off x="2169143" y="7721939"/>
            <a:ext cx="578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二等辺三角形 64">
            <a:extLst>
              <a:ext uri="{FF2B5EF4-FFF2-40B4-BE49-F238E27FC236}">
                <a16:creationId xmlns:a16="http://schemas.microsoft.com/office/drawing/2014/main" id="{98736CB7-F33F-4F70-832F-BFA01C271308}"/>
              </a:ext>
            </a:extLst>
          </p:cNvPr>
          <p:cNvSpPr/>
          <p:nvPr/>
        </p:nvSpPr>
        <p:spPr>
          <a:xfrm rot="16200000">
            <a:off x="2658721" y="8217563"/>
            <a:ext cx="133188" cy="2274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7B1F975-B2B9-4603-96BF-1A46AC1D3294}"/>
              </a:ext>
            </a:extLst>
          </p:cNvPr>
          <p:cNvSpPr txBox="1"/>
          <p:nvPr/>
        </p:nvSpPr>
        <p:spPr>
          <a:xfrm>
            <a:off x="2779016" y="8202307"/>
            <a:ext cx="651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150kD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二等辺三角形 66">
            <a:extLst>
              <a:ext uri="{FF2B5EF4-FFF2-40B4-BE49-F238E27FC236}">
                <a16:creationId xmlns:a16="http://schemas.microsoft.com/office/drawing/2014/main" id="{82EF72DB-8737-4F75-A674-E35DE8A51FCD}"/>
              </a:ext>
            </a:extLst>
          </p:cNvPr>
          <p:cNvSpPr/>
          <p:nvPr/>
        </p:nvSpPr>
        <p:spPr>
          <a:xfrm rot="16200000">
            <a:off x="2632448" y="9160516"/>
            <a:ext cx="133188" cy="2274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C8AA48A-B5DB-4C6E-8473-CA2E6C58D756}"/>
              </a:ext>
            </a:extLst>
          </p:cNvPr>
          <p:cNvSpPr txBox="1"/>
          <p:nvPr/>
        </p:nvSpPr>
        <p:spPr>
          <a:xfrm>
            <a:off x="2799618" y="9154187"/>
            <a:ext cx="553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37kD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B7DA86-ECB1-48F3-8E4B-C81C95EE814D}"/>
              </a:ext>
            </a:extLst>
          </p:cNvPr>
          <p:cNvSpPr txBox="1"/>
          <p:nvPr/>
        </p:nvSpPr>
        <p:spPr>
          <a:xfrm>
            <a:off x="867665" y="2319580"/>
            <a:ext cx="3790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297A186-BB90-49E1-9012-F884D380958A}"/>
              </a:ext>
            </a:extLst>
          </p:cNvPr>
          <p:cNvSpPr txBox="1"/>
          <p:nvPr/>
        </p:nvSpPr>
        <p:spPr>
          <a:xfrm>
            <a:off x="3857408" y="2591590"/>
            <a:ext cx="3941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星: 4 pt 76">
            <a:extLst>
              <a:ext uri="{FF2B5EF4-FFF2-40B4-BE49-F238E27FC236}">
                <a16:creationId xmlns:a16="http://schemas.microsoft.com/office/drawing/2014/main" id="{969FB1A2-4ADD-4870-85D3-A9026C12D04E}"/>
              </a:ext>
            </a:extLst>
          </p:cNvPr>
          <p:cNvSpPr/>
          <p:nvPr/>
        </p:nvSpPr>
        <p:spPr>
          <a:xfrm rot="2437850">
            <a:off x="5561169" y="297553"/>
            <a:ext cx="556996" cy="572028"/>
          </a:xfrm>
          <a:prstGeom prst="star4">
            <a:avLst>
              <a:gd name="adj" fmla="val 2941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星: 4 pt 77">
            <a:extLst>
              <a:ext uri="{FF2B5EF4-FFF2-40B4-BE49-F238E27FC236}">
                <a16:creationId xmlns:a16="http://schemas.microsoft.com/office/drawing/2014/main" id="{EBA688BB-33D9-435C-8E78-491D591C57C9}"/>
              </a:ext>
            </a:extLst>
          </p:cNvPr>
          <p:cNvSpPr/>
          <p:nvPr/>
        </p:nvSpPr>
        <p:spPr>
          <a:xfrm rot="2437850">
            <a:off x="5504108" y="677548"/>
            <a:ext cx="500631" cy="572595"/>
          </a:xfrm>
          <a:prstGeom prst="star4">
            <a:avLst>
              <a:gd name="adj" fmla="val 2941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星: 4 pt 78">
            <a:extLst>
              <a:ext uri="{FF2B5EF4-FFF2-40B4-BE49-F238E27FC236}">
                <a16:creationId xmlns:a16="http://schemas.microsoft.com/office/drawing/2014/main" id="{F6692317-EA1C-4A04-B90D-B5AC73CE00BD}"/>
              </a:ext>
            </a:extLst>
          </p:cNvPr>
          <p:cNvSpPr/>
          <p:nvPr/>
        </p:nvSpPr>
        <p:spPr>
          <a:xfrm rot="2437850">
            <a:off x="5846176" y="487784"/>
            <a:ext cx="592685" cy="641858"/>
          </a:xfrm>
          <a:prstGeom prst="star4">
            <a:avLst>
              <a:gd name="adj" fmla="val 2941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ローチャート: 結合子 79">
            <a:extLst>
              <a:ext uri="{FF2B5EF4-FFF2-40B4-BE49-F238E27FC236}">
                <a16:creationId xmlns:a16="http://schemas.microsoft.com/office/drawing/2014/main" id="{8BCE8D4E-B51D-459F-ADFC-98FD275BBBAE}"/>
              </a:ext>
            </a:extLst>
          </p:cNvPr>
          <p:cNvSpPr/>
          <p:nvPr/>
        </p:nvSpPr>
        <p:spPr>
          <a:xfrm>
            <a:off x="5768801" y="555307"/>
            <a:ext cx="91696" cy="98468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ローチャート: 結合子 80">
            <a:extLst>
              <a:ext uri="{FF2B5EF4-FFF2-40B4-BE49-F238E27FC236}">
                <a16:creationId xmlns:a16="http://schemas.microsoft.com/office/drawing/2014/main" id="{5124F868-6244-4604-B8F4-812107B3D333}"/>
              </a:ext>
            </a:extLst>
          </p:cNvPr>
          <p:cNvSpPr/>
          <p:nvPr/>
        </p:nvSpPr>
        <p:spPr>
          <a:xfrm>
            <a:off x="6110427" y="733081"/>
            <a:ext cx="91696" cy="98468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ローチャート: 結合子 81">
            <a:extLst>
              <a:ext uri="{FF2B5EF4-FFF2-40B4-BE49-F238E27FC236}">
                <a16:creationId xmlns:a16="http://schemas.microsoft.com/office/drawing/2014/main" id="{BC34394D-9AE1-4D7F-9E59-3F2AF4F2DA2D}"/>
              </a:ext>
            </a:extLst>
          </p:cNvPr>
          <p:cNvSpPr/>
          <p:nvPr/>
        </p:nvSpPr>
        <p:spPr>
          <a:xfrm>
            <a:off x="5731054" y="914611"/>
            <a:ext cx="91696" cy="98468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3" name="Picture 2" descr="C:\Users\Wakabayashi\Desktop\図1.png">
            <a:extLst>
              <a:ext uri="{FF2B5EF4-FFF2-40B4-BE49-F238E27FC236}">
                <a16:creationId xmlns:a16="http://schemas.microsoft.com/office/drawing/2014/main" id="{44E6FDE1-428C-4AF6-8ABB-006D3F808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4333" y="294737"/>
            <a:ext cx="277224" cy="350747"/>
          </a:xfrm>
          <a:prstGeom prst="rect">
            <a:avLst/>
          </a:prstGeom>
          <a:noFill/>
        </p:spPr>
      </p:pic>
      <p:pic>
        <p:nvPicPr>
          <p:cNvPr id="84" name="Picture 2" descr="C:\Users\Wakabayashi\Desktop\図1.png">
            <a:extLst>
              <a:ext uri="{FF2B5EF4-FFF2-40B4-BE49-F238E27FC236}">
                <a16:creationId xmlns:a16="http://schemas.microsoft.com/office/drawing/2014/main" id="{DEAB74E2-FAD6-4395-AAE6-4935ABBC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1733" y="696717"/>
            <a:ext cx="277224" cy="350747"/>
          </a:xfrm>
          <a:prstGeom prst="rect">
            <a:avLst/>
          </a:prstGeom>
          <a:noFill/>
        </p:spPr>
      </p:pic>
      <p:pic>
        <p:nvPicPr>
          <p:cNvPr id="86" name="Picture 2" descr="C:\Users\Wakabayashi\Desktop\図1.png">
            <a:extLst>
              <a:ext uri="{FF2B5EF4-FFF2-40B4-BE49-F238E27FC236}">
                <a16:creationId xmlns:a16="http://schemas.microsoft.com/office/drawing/2014/main" id="{0F011F74-A139-48E5-9701-C80D5D2E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5733" y="849320"/>
            <a:ext cx="277224" cy="350747"/>
          </a:xfrm>
          <a:prstGeom prst="rect">
            <a:avLst/>
          </a:prstGeom>
          <a:noFill/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107B51-4523-4EEA-A08D-D0EF88FDFADC}"/>
              </a:ext>
            </a:extLst>
          </p:cNvPr>
          <p:cNvSpPr txBox="1"/>
          <p:nvPr/>
        </p:nvSpPr>
        <p:spPr>
          <a:xfrm>
            <a:off x="2232338" y="3747068"/>
            <a:ext cx="105996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shAsCas12a-HEK293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2AAB759-0699-42AD-8EEA-4AA93C86D085}"/>
              </a:ext>
            </a:extLst>
          </p:cNvPr>
          <p:cNvSpPr txBox="1"/>
          <p:nvPr/>
        </p:nvSpPr>
        <p:spPr>
          <a:xfrm>
            <a:off x="5250378" y="3722115"/>
            <a:ext cx="105996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shLbCas12a-HEK293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40AC28-B1CE-46B3-BF6C-5A00FC2D417A}"/>
              </a:ext>
            </a:extLst>
          </p:cNvPr>
          <p:cNvSpPr txBox="1"/>
          <p:nvPr/>
        </p:nvSpPr>
        <p:spPr>
          <a:xfrm>
            <a:off x="707116" y="5749495"/>
            <a:ext cx="5511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6819C776-7C34-44FA-B309-84568D4B9241}"/>
              </a:ext>
            </a:extLst>
          </p:cNvPr>
          <p:cNvSpPr txBox="1"/>
          <p:nvPr/>
        </p:nvSpPr>
        <p:spPr>
          <a:xfrm>
            <a:off x="679590" y="5442206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BB6D298-DDCC-401C-9758-40515868EE41}"/>
              </a:ext>
            </a:extLst>
          </p:cNvPr>
          <p:cNvSpPr txBox="1"/>
          <p:nvPr/>
        </p:nvSpPr>
        <p:spPr>
          <a:xfrm>
            <a:off x="681547" y="5194317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1519A977-41CE-4AC3-9663-3DC0D73DC834}"/>
              </a:ext>
            </a:extLst>
          </p:cNvPr>
          <p:cNvSpPr txBox="1"/>
          <p:nvPr/>
        </p:nvSpPr>
        <p:spPr>
          <a:xfrm>
            <a:off x="687383" y="4925275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B4CCDAA-40E7-436F-B208-2D3F6A2E9642}"/>
              </a:ext>
            </a:extLst>
          </p:cNvPr>
          <p:cNvSpPr txBox="1"/>
          <p:nvPr/>
        </p:nvSpPr>
        <p:spPr>
          <a:xfrm>
            <a:off x="683044" y="4654751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8EE2D3D6-5A14-4FE7-846C-80AA9EF12F05}"/>
              </a:ext>
            </a:extLst>
          </p:cNvPr>
          <p:cNvCxnSpPr>
            <a:cxnSpLocks/>
          </p:cNvCxnSpPr>
          <p:nvPr/>
        </p:nvCxnSpPr>
        <p:spPr>
          <a:xfrm>
            <a:off x="1670077" y="4654751"/>
            <a:ext cx="69445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4967B76E-0705-4E76-BD24-13570F3C8695}"/>
              </a:ext>
            </a:extLst>
          </p:cNvPr>
          <p:cNvCxnSpPr>
            <a:cxnSpLocks/>
          </p:cNvCxnSpPr>
          <p:nvPr/>
        </p:nvCxnSpPr>
        <p:spPr>
          <a:xfrm>
            <a:off x="1661554" y="4464131"/>
            <a:ext cx="136139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0CAD2C0-9086-4F14-8827-796C1BE4E40E}"/>
              </a:ext>
            </a:extLst>
          </p:cNvPr>
          <p:cNvSpPr txBox="1"/>
          <p:nvPr/>
        </p:nvSpPr>
        <p:spPr>
          <a:xfrm>
            <a:off x="683044" y="4396260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21E827E4-7AB9-4C8E-8585-38E4BCE4A37A}"/>
              </a:ext>
            </a:extLst>
          </p:cNvPr>
          <p:cNvCxnSpPr>
            <a:cxnSpLocks/>
          </p:cNvCxnSpPr>
          <p:nvPr/>
        </p:nvCxnSpPr>
        <p:spPr>
          <a:xfrm>
            <a:off x="4665660" y="4469773"/>
            <a:ext cx="136139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133BF224-5B27-4EFB-89A2-065DFB4DEECA}"/>
              </a:ext>
            </a:extLst>
          </p:cNvPr>
          <p:cNvCxnSpPr>
            <a:cxnSpLocks/>
          </p:cNvCxnSpPr>
          <p:nvPr/>
        </p:nvCxnSpPr>
        <p:spPr>
          <a:xfrm>
            <a:off x="4665660" y="4654751"/>
            <a:ext cx="69445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グラフ 84">
            <a:extLst>
              <a:ext uri="{FF2B5EF4-FFF2-40B4-BE49-F238E27FC236}">
                <a16:creationId xmlns:a16="http://schemas.microsoft.com/office/drawing/2014/main" id="{D2C8C3C4-3619-4412-BF8F-1F5CA6BEC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891416"/>
              </p:ext>
            </p:extLst>
          </p:nvPr>
        </p:nvGraphicFramePr>
        <p:xfrm>
          <a:off x="3549534" y="7172288"/>
          <a:ext cx="2844825" cy="271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4FEB532-2132-46C6-9734-6BEE88EBC678}"/>
              </a:ext>
            </a:extLst>
          </p:cNvPr>
          <p:cNvSpPr txBox="1"/>
          <p:nvPr/>
        </p:nvSpPr>
        <p:spPr>
          <a:xfrm>
            <a:off x="4003235" y="7555928"/>
            <a:ext cx="4000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5660A9BB-9A92-4F19-B8DF-B243A9E053E0}"/>
              </a:ext>
            </a:extLst>
          </p:cNvPr>
          <p:cNvSpPr/>
          <p:nvPr/>
        </p:nvSpPr>
        <p:spPr>
          <a:xfrm rot="4212317">
            <a:off x="1236932" y="5613999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3B3DED51-ECE9-419A-97E6-B458B9854BD9}"/>
              </a:ext>
            </a:extLst>
          </p:cNvPr>
          <p:cNvCxnSpPr>
            <a:cxnSpLocks/>
          </p:cNvCxnSpPr>
          <p:nvPr/>
        </p:nvCxnSpPr>
        <p:spPr>
          <a:xfrm rot="1298355" flipH="1">
            <a:off x="1177659" y="5665897"/>
            <a:ext cx="197264" cy="1809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50381E34-2795-4582-AC08-0B21CCB50772}"/>
              </a:ext>
            </a:extLst>
          </p:cNvPr>
          <p:cNvCxnSpPr>
            <a:cxnSpLocks/>
          </p:cNvCxnSpPr>
          <p:nvPr/>
        </p:nvCxnSpPr>
        <p:spPr>
          <a:xfrm rot="1298355" flipH="1">
            <a:off x="1155972" y="5609564"/>
            <a:ext cx="197264" cy="1809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1874A52E-1674-4EAD-9394-7089EF3FAE16}"/>
              </a:ext>
            </a:extLst>
          </p:cNvPr>
          <p:cNvSpPr/>
          <p:nvPr/>
        </p:nvSpPr>
        <p:spPr>
          <a:xfrm rot="4212317">
            <a:off x="1616134" y="5522027"/>
            <a:ext cx="61965" cy="29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2CA4378D-FD6A-4871-B6A5-473EB8C144FB}"/>
              </a:ext>
            </a:extLst>
          </p:cNvPr>
          <p:cNvSpPr/>
          <p:nvPr/>
        </p:nvSpPr>
        <p:spPr>
          <a:xfrm rot="4212317">
            <a:off x="2332918" y="5494813"/>
            <a:ext cx="61965" cy="29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E5519D9E-16A8-4DAF-ACA4-ED821F3EDC5A}"/>
              </a:ext>
            </a:extLst>
          </p:cNvPr>
          <p:cNvSpPr/>
          <p:nvPr/>
        </p:nvSpPr>
        <p:spPr>
          <a:xfrm rot="4212317">
            <a:off x="3029254" y="5498927"/>
            <a:ext cx="61965" cy="29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EFC895E-7FB0-4527-BC22-CE649959792D}"/>
              </a:ext>
            </a:extLst>
          </p:cNvPr>
          <p:cNvSpPr txBox="1"/>
          <p:nvPr/>
        </p:nvSpPr>
        <p:spPr>
          <a:xfrm>
            <a:off x="693759" y="4153002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34BD4725-3A31-45CD-A007-3589CAA28C90}"/>
              </a:ext>
            </a:extLst>
          </p:cNvPr>
          <p:cNvSpPr txBox="1"/>
          <p:nvPr/>
        </p:nvSpPr>
        <p:spPr>
          <a:xfrm rot="10800000">
            <a:off x="647094" y="3724300"/>
            <a:ext cx="492443" cy="23174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en-US" altLang="ja-JP" sz="1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 Ad genome copy number</a:t>
            </a:r>
            <a:endParaRPr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1000" dirty="0"/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F6775152-FE5E-4F0D-92A7-ADCE5C56118C}"/>
              </a:ext>
            </a:extLst>
          </p:cNvPr>
          <p:cNvSpPr/>
          <p:nvPr/>
        </p:nvSpPr>
        <p:spPr>
          <a:xfrm rot="4212317">
            <a:off x="4657072" y="5542992"/>
            <a:ext cx="61965" cy="29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154500D2-98A6-429C-8938-E0509CEEFF3E}"/>
              </a:ext>
            </a:extLst>
          </p:cNvPr>
          <p:cNvSpPr/>
          <p:nvPr/>
        </p:nvSpPr>
        <p:spPr>
          <a:xfrm rot="4212317">
            <a:off x="5353716" y="5542991"/>
            <a:ext cx="61965" cy="29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550E2995-7657-426D-A0B7-1892DD0D071F}"/>
              </a:ext>
            </a:extLst>
          </p:cNvPr>
          <p:cNvSpPr/>
          <p:nvPr/>
        </p:nvSpPr>
        <p:spPr>
          <a:xfrm rot="4212317">
            <a:off x="6036522" y="5528546"/>
            <a:ext cx="61965" cy="29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84920EEF-353E-441D-ABD6-1E3BEBC361A8}"/>
              </a:ext>
            </a:extLst>
          </p:cNvPr>
          <p:cNvSpPr txBox="1"/>
          <p:nvPr/>
        </p:nvSpPr>
        <p:spPr>
          <a:xfrm>
            <a:off x="3753136" y="5753724"/>
            <a:ext cx="5511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37726DA-A70A-45C9-876B-119076681927}"/>
              </a:ext>
            </a:extLst>
          </p:cNvPr>
          <p:cNvSpPr txBox="1"/>
          <p:nvPr/>
        </p:nvSpPr>
        <p:spPr>
          <a:xfrm>
            <a:off x="3725783" y="5460746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3A74FECB-2C86-48CE-8CA0-B2FB85B758C7}"/>
              </a:ext>
            </a:extLst>
          </p:cNvPr>
          <p:cNvSpPr txBox="1"/>
          <p:nvPr/>
        </p:nvSpPr>
        <p:spPr>
          <a:xfrm>
            <a:off x="3725783" y="5199136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CD7A2397-B45F-489E-B84C-DFD24EFE6A62}"/>
              </a:ext>
            </a:extLst>
          </p:cNvPr>
          <p:cNvSpPr txBox="1"/>
          <p:nvPr/>
        </p:nvSpPr>
        <p:spPr>
          <a:xfrm>
            <a:off x="3725782" y="4960481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D84CCEE-9EDE-48E7-8BEE-56CDEEF90985}"/>
              </a:ext>
            </a:extLst>
          </p:cNvPr>
          <p:cNvSpPr txBox="1"/>
          <p:nvPr/>
        </p:nvSpPr>
        <p:spPr>
          <a:xfrm>
            <a:off x="3725782" y="4687790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0286E7A-3051-4030-A049-7D8E3E4C1ED0}"/>
              </a:ext>
            </a:extLst>
          </p:cNvPr>
          <p:cNvSpPr txBox="1"/>
          <p:nvPr/>
        </p:nvSpPr>
        <p:spPr>
          <a:xfrm>
            <a:off x="3725782" y="4441119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80699B40-7DA2-4209-9038-F19B57E6087D}"/>
              </a:ext>
            </a:extLst>
          </p:cNvPr>
          <p:cNvSpPr txBox="1"/>
          <p:nvPr/>
        </p:nvSpPr>
        <p:spPr>
          <a:xfrm>
            <a:off x="3737985" y="4195229"/>
            <a:ext cx="5753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E9738916-FC63-4620-8431-EFD35BD82D17}"/>
              </a:ext>
            </a:extLst>
          </p:cNvPr>
          <p:cNvSpPr/>
          <p:nvPr/>
        </p:nvSpPr>
        <p:spPr>
          <a:xfrm rot="4212317">
            <a:off x="4320026" y="5622089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1846BD79-AA49-4806-8649-0C640BB00596}"/>
              </a:ext>
            </a:extLst>
          </p:cNvPr>
          <p:cNvCxnSpPr>
            <a:cxnSpLocks/>
          </p:cNvCxnSpPr>
          <p:nvPr/>
        </p:nvCxnSpPr>
        <p:spPr>
          <a:xfrm rot="1298355" flipH="1">
            <a:off x="4253316" y="5683871"/>
            <a:ext cx="197264" cy="1809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2639AC26-4602-46BF-98D2-D6EBC660911A}"/>
              </a:ext>
            </a:extLst>
          </p:cNvPr>
          <p:cNvCxnSpPr>
            <a:cxnSpLocks/>
          </p:cNvCxnSpPr>
          <p:nvPr/>
        </p:nvCxnSpPr>
        <p:spPr>
          <a:xfrm rot="1298355" flipH="1">
            <a:off x="4227509" y="5622398"/>
            <a:ext cx="197264" cy="1809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1BE78C68-98BB-4271-91B6-EB4620B75ADF}"/>
              </a:ext>
            </a:extLst>
          </p:cNvPr>
          <p:cNvSpPr txBox="1"/>
          <p:nvPr/>
        </p:nvSpPr>
        <p:spPr>
          <a:xfrm rot="10800000">
            <a:off x="3704087" y="3891485"/>
            <a:ext cx="492443" cy="2145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en-US" altLang="ja-JP" sz="1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 Ad genome copy number</a:t>
            </a:r>
            <a:endParaRPr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10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59FA055-7ABF-431B-865A-386A8E9A7451}"/>
              </a:ext>
            </a:extLst>
          </p:cNvPr>
          <p:cNvSpPr txBox="1"/>
          <p:nvPr/>
        </p:nvSpPr>
        <p:spPr>
          <a:xfrm>
            <a:off x="3423397" y="3905309"/>
            <a:ext cx="30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54B9BAA-6DC8-4C8C-9C19-DE474CC204A0}"/>
              </a:ext>
            </a:extLst>
          </p:cNvPr>
          <p:cNvSpPr txBox="1"/>
          <p:nvPr/>
        </p:nvSpPr>
        <p:spPr>
          <a:xfrm>
            <a:off x="260865" y="3883686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3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EBD33B-BC11-40CA-A68A-5DC377398EC2}"/>
              </a:ext>
            </a:extLst>
          </p:cNvPr>
          <p:cNvSpPr txBox="1"/>
          <p:nvPr/>
        </p:nvSpPr>
        <p:spPr>
          <a:xfrm>
            <a:off x="123739" y="108201"/>
            <a:ext cx="33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2DFCA7A-6694-48DF-A364-A9525C5BE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6" t="32051" r="25470" b="33077"/>
          <a:stretch/>
        </p:blipFill>
        <p:spPr>
          <a:xfrm>
            <a:off x="1336918" y="744230"/>
            <a:ext cx="1236786" cy="1594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屈折矢印 71">
            <a:extLst>
              <a:ext uri="{FF2B5EF4-FFF2-40B4-BE49-F238E27FC236}">
                <a16:creationId xmlns:a16="http://schemas.microsoft.com/office/drawing/2014/main" id="{AE811CE0-F0E7-4263-8F01-E1B6D8DC9341}"/>
              </a:ext>
            </a:extLst>
          </p:cNvPr>
          <p:cNvSpPr/>
          <p:nvPr/>
        </p:nvSpPr>
        <p:spPr>
          <a:xfrm rot="16200000">
            <a:off x="2484280" y="1500276"/>
            <a:ext cx="454869" cy="13213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屈折矢印 73">
            <a:extLst>
              <a:ext uri="{FF2B5EF4-FFF2-40B4-BE49-F238E27FC236}">
                <a16:creationId xmlns:a16="http://schemas.microsoft.com/office/drawing/2014/main" id="{F5B79619-ACCA-4B67-8454-1A0184F4C33B}"/>
              </a:ext>
            </a:extLst>
          </p:cNvPr>
          <p:cNvSpPr/>
          <p:nvPr/>
        </p:nvSpPr>
        <p:spPr>
          <a:xfrm rot="16200000">
            <a:off x="2530437" y="1880810"/>
            <a:ext cx="362554" cy="132137"/>
          </a:xfrm>
          <a:prstGeom prst="bentUpArrow">
            <a:avLst>
              <a:gd name="adj1" fmla="val 25000"/>
              <a:gd name="adj2" fmla="val 25000"/>
              <a:gd name="adj3" fmla="val 20881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5B9E557-73AC-4966-86D0-B5D3754A24AA}"/>
              </a:ext>
            </a:extLst>
          </p:cNvPr>
          <p:cNvSpPr/>
          <p:nvPr/>
        </p:nvSpPr>
        <p:spPr>
          <a:xfrm flipV="1">
            <a:off x="2763495" y="1719882"/>
            <a:ext cx="13213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3AA068-A479-4F60-976B-DEB8C9732EF8}"/>
              </a:ext>
            </a:extLst>
          </p:cNvPr>
          <p:cNvSpPr txBox="1"/>
          <p:nvPr/>
        </p:nvSpPr>
        <p:spPr>
          <a:xfrm>
            <a:off x="2849724" y="1586825"/>
            <a:ext cx="71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cleaved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E5E85E-DDA8-4D08-9916-7E87502C8D99}"/>
              </a:ext>
            </a:extLst>
          </p:cNvPr>
          <p:cNvSpPr txBox="1"/>
          <p:nvPr/>
        </p:nvSpPr>
        <p:spPr>
          <a:xfrm>
            <a:off x="2849724" y="745506"/>
            <a:ext cx="933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uncleaved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左矢印 78">
            <a:extLst>
              <a:ext uri="{FF2B5EF4-FFF2-40B4-BE49-F238E27FC236}">
                <a16:creationId xmlns:a16="http://schemas.microsoft.com/office/drawing/2014/main" id="{00D94D4E-00DB-4D14-88FC-148D32A23245}"/>
              </a:ext>
            </a:extLst>
          </p:cNvPr>
          <p:cNvSpPr/>
          <p:nvPr/>
        </p:nvSpPr>
        <p:spPr>
          <a:xfrm>
            <a:off x="2645645" y="862605"/>
            <a:ext cx="249987" cy="6802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3E5CDF8-13A2-4421-8CD3-D1E927A1489F}"/>
              </a:ext>
            </a:extLst>
          </p:cNvPr>
          <p:cNvSpPr txBox="1"/>
          <p:nvPr/>
        </p:nvSpPr>
        <p:spPr>
          <a:xfrm>
            <a:off x="451072" y="292867"/>
            <a:ext cx="9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Ad-CBh-AsCas12a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551B58B-E305-422A-B223-1D96C6A558FD}"/>
              </a:ext>
            </a:extLst>
          </p:cNvPr>
          <p:cNvSpPr txBox="1"/>
          <p:nvPr/>
        </p:nvSpPr>
        <p:spPr>
          <a:xfrm>
            <a:off x="1329736" y="385202"/>
            <a:ext cx="48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413FD66-9240-42AF-B36D-CBB5843AC800}"/>
              </a:ext>
            </a:extLst>
          </p:cNvPr>
          <p:cNvSpPr txBox="1"/>
          <p:nvPr/>
        </p:nvSpPr>
        <p:spPr>
          <a:xfrm>
            <a:off x="1751376" y="385202"/>
            <a:ext cx="444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BA6E863-093C-4AF5-BBFA-4E5177C2BCC3}"/>
              </a:ext>
            </a:extLst>
          </p:cNvPr>
          <p:cNvSpPr txBox="1"/>
          <p:nvPr/>
        </p:nvSpPr>
        <p:spPr>
          <a:xfrm>
            <a:off x="2227480" y="385201"/>
            <a:ext cx="267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9E4EBAD-249B-4BB4-9CC2-87BE750E0FD3}"/>
              </a:ext>
            </a:extLst>
          </p:cNvPr>
          <p:cNvSpPr txBox="1"/>
          <p:nvPr/>
        </p:nvSpPr>
        <p:spPr>
          <a:xfrm>
            <a:off x="2514825" y="389402"/>
            <a:ext cx="811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graphicFrame>
        <p:nvGraphicFramePr>
          <p:cNvPr id="33" name="グラフ 32">
            <a:extLst>
              <a:ext uri="{FF2B5EF4-FFF2-40B4-BE49-F238E27FC236}">
                <a16:creationId xmlns:a16="http://schemas.microsoft.com/office/drawing/2014/main" id="{8FADC117-F14C-4F95-86F9-C047128F78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342823"/>
              </p:ext>
            </p:extLst>
          </p:nvPr>
        </p:nvGraphicFramePr>
        <p:xfrm>
          <a:off x="3932430" y="322952"/>
          <a:ext cx="2734518" cy="210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566555-1DB8-4799-8933-A4625C703326}"/>
              </a:ext>
            </a:extLst>
          </p:cNvPr>
          <p:cNvSpPr txBox="1"/>
          <p:nvPr/>
        </p:nvSpPr>
        <p:spPr>
          <a:xfrm>
            <a:off x="5954361" y="1800190"/>
            <a:ext cx="541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8C96CFC-5BC8-45E1-9692-60D58B7580F2}"/>
              </a:ext>
            </a:extLst>
          </p:cNvPr>
          <p:cNvSpPr txBox="1"/>
          <p:nvPr/>
        </p:nvSpPr>
        <p:spPr>
          <a:xfrm>
            <a:off x="4127967" y="2247914"/>
            <a:ext cx="811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3861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3558</TotalTime>
  <Words>118</Words>
  <Application>Microsoft Office PowerPoint</Application>
  <PresentationFormat>A4 210 x 297 mm</PresentationFormat>
  <Paragraphs>65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Tomohito</dc:creator>
  <cp:lastModifiedBy>Tsukamoto Tomohito</cp:lastModifiedBy>
  <cp:revision>255</cp:revision>
  <cp:lastPrinted>2019-04-11T03:07:08Z</cp:lastPrinted>
  <dcterms:created xsi:type="dcterms:W3CDTF">2019-02-28T02:37:13Z</dcterms:created>
  <dcterms:modified xsi:type="dcterms:W3CDTF">2019-07-31T12:28:34Z</dcterms:modified>
</cp:coreProperties>
</file>