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3888888888888888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BE-40B3-B51F-0558A7455BBD}"/>
                </c:ext>
              </c:extLst>
            </c:dLbl>
            <c:dLbl>
              <c:idx val="1"/>
              <c:layout>
                <c:manualLayout>
                  <c:x val="-2.0202039162392016E-4"/>
                  <c:y val="-5.0000134535542945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****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BE-40B3-B51F-0558A7455BB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altLang="ja-JP" sz="1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BE-40B3-B51F-0558A7455BB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altLang="ja-JP" sz="1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BE-40B3-B51F-0558A7455BBD}"/>
                </c:ext>
              </c:extLst>
            </c:dLbl>
            <c:dLbl>
              <c:idx val="4"/>
              <c:layout>
                <c:manualLayout>
                  <c:x val="2.7777777777777779E-3"/>
                  <c:y val="-9.7222222222222238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****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BE-40B3-B51F-0558A7455BB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BE-40B3-B51F-0558A7455BB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plus"/>
            <c:errValType val="cust"/>
            <c:noEndCap val="0"/>
            <c:plus>
              <c:numRef>
                <c:f>(Sheet1!$H$7,Sheet1!$H$10,Sheet1!$H$13,Sheet1!$H$16,Sheet1!$H$19,Sheet1!$H$22)</c:f>
                <c:numCache>
                  <c:formatCode>General</c:formatCode>
                  <c:ptCount val="6"/>
                  <c:pt idx="0">
                    <c:v>3103459700.0072708</c:v>
                  </c:pt>
                  <c:pt idx="1">
                    <c:v>5185501163.3534155</c:v>
                  </c:pt>
                  <c:pt idx="2">
                    <c:v>2095142578.6228328</c:v>
                  </c:pt>
                  <c:pt idx="3">
                    <c:v>3162947285.0317287</c:v>
                  </c:pt>
                  <c:pt idx="4">
                    <c:v>7526413785.5639515</c:v>
                  </c:pt>
                  <c:pt idx="5">
                    <c:v>206982697.98669854</c:v>
                  </c:pt>
                </c:numCache>
              </c:numRef>
            </c:plus>
            <c:minus>
              <c:numRef>
                <c:f>(Sheet1!$H$7,Sheet1!$H$10,Sheet1!$H$13,Sheet1!$H$16,Sheet1!$H$19,Sheet1!$H$22)</c:f>
                <c:numCache>
                  <c:formatCode>General</c:formatCode>
                  <c:ptCount val="6"/>
                  <c:pt idx="0">
                    <c:v>3103459700.0072708</c:v>
                  </c:pt>
                  <c:pt idx="1">
                    <c:v>5185501163.3534155</c:v>
                  </c:pt>
                  <c:pt idx="2">
                    <c:v>2095142578.6228328</c:v>
                  </c:pt>
                  <c:pt idx="3">
                    <c:v>3162947285.0317287</c:v>
                  </c:pt>
                  <c:pt idx="4">
                    <c:v>7526413785.5639515</c:v>
                  </c:pt>
                  <c:pt idx="5">
                    <c:v>206982697.98669854</c:v>
                  </c:pt>
                </c:numCache>
              </c:numRef>
            </c:minus>
            <c:spPr>
              <a:ln w="9525">
                <a:solidFill>
                  <a:schemeClr val="tx1"/>
                </a:solidFill>
              </a:ln>
            </c:spPr>
          </c:errBars>
          <c:cat>
            <c:strRef>
              <c:f>(Sheet1!$C$5,Sheet1!$C$8,Sheet1!$C$11,Sheet1!$C$14,Sheet1!$C$17,Sheet1!$C$20)</c:f>
              <c:strCache>
                <c:ptCount val="6"/>
                <c:pt idx="0">
                  <c:v>CBh GFP </c:v>
                </c:pt>
                <c:pt idx="1">
                  <c:v>AHA As </c:v>
                </c:pt>
                <c:pt idx="2">
                  <c:v>AHA Lb </c:v>
                </c:pt>
                <c:pt idx="3">
                  <c:v>tet As </c:v>
                </c:pt>
                <c:pt idx="4">
                  <c:v>tet Lb </c:v>
                </c:pt>
                <c:pt idx="5">
                  <c:v>CBh As </c:v>
                </c:pt>
              </c:strCache>
            </c:strRef>
          </c:cat>
          <c:val>
            <c:numRef>
              <c:f>(Sheet1!$G$7,Sheet1!$G$10,Sheet1!$G$13,Sheet1!$G$16,Sheet1!$G$19,Sheet1!$G$22)</c:f>
              <c:numCache>
                <c:formatCode>General</c:formatCode>
                <c:ptCount val="6"/>
                <c:pt idx="0">
                  <c:v>21231402916.666668</c:v>
                </c:pt>
                <c:pt idx="1">
                  <c:v>33724481666.666668</c:v>
                </c:pt>
                <c:pt idx="2">
                  <c:v>26762999166.666668</c:v>
                </c:pt>
                <c:pt idx="3">
                  <c:v>25930594166.666668</c:v>
                </c:pt>
                <c:pt idx="4">
                  <c:v>30255006666.666668</c:v>
                </c:pt>
                <c:pt idx="5">
                  <c:v>3359298645.8333335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BE-40B3-B51F-0558A7455B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2187880"/>
        <c:axId val="1"/>
      </c:barChart>
      <c:catAx>
        <c:axId val="462187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2187880"/>
        <c:crosses val="autoZero"/>
        <c:crossBetween val="between"/>
      </c:valAx>
      <c:spPr>
        <a:noFill/>
        <a:ln w="9525"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952436695316375"/>
          <c:y val="5.2934572186728313E-2"/>
          <c:w val="0.60844152053047118"/>
          <c:h val="0.7998591947958153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FDA-4DEB-9828-3A5295B9EC23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FDA-4DEB-9828-3A5295B9EC23}"/>
              </c:ext>
            </c:extLst>
          </c:dPt>
          <c:errBars>
            <c:errBarType val="plus"/>
            <c:errValType val="cust"/>
            <c:noEndCap val="0"/>
            <c:plus>
              <c:numRef>
                <c:f>(Sheet2!$H$6,Sheet2!$H$9)</c:f>
                <c:numCache>
                  <c:formatCode>General</c:formatCode>
                  <c:ptCount val="2"/>
                  <c:pt idx="0">
                    <c:v>2825337237.0601621</c:v>
                  </c:pt>
                  <c:pt idx="1">
                    <c:v>2872169025.6195927</c:v>
                  </c:pt>
                </c:numCache>
              </c:numRef>
            </c:plus>
            <c:minus>
              <c:numRef>
                <c:f>(Sheet2!$H$6,Sheet2!$H$9)</c:f>
                <c:numCache>
                  <c:formatCode>General</c:formatCode>
                  <c:ptCount val="2"/>
                  <c:pt idx="0">
                    <c:v>2825337237.0601621</c:v>
                  </c:pt>
                  <c:pt idx="1">
                    <c:v>2872169025.6195927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(Sheet2!$C$21,Sheet2!$C$24)</c:f>
              <c:strCache>
                <c:ptCount val="2"/>
                <c:pt idx="0">
                  <c:v>DOX (-) </c:v>
                </c:pt>
                <c:pt idx="1">
                  <c:v>DOX (+) </c:v>
                </c:pt>
              </c:strCache>
            </c:strRef>
          </c:cat>
          <c:val>
            <c:numRef>
              <c:f>(Sheet2!$G$6,Sheet2!$G$9)</c:f>
              <c:numCache>
                <c:formatCode>General</c:formatCode>
                <c:ptCount val="2"/>
                <c:pt idx="0">
                  <c:v>25659432500</c:v>
                </c:pt>
                <c:pt idx="1">
                  <c:v>19705208333.333332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DA-4DEB-9828-3A5295B9EC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0067016"/>
        <c:axId val="680060456"/>
      </c:barChart>
      <c:catAx>
        <c:axId val="680067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680060456"/>
        <c:crosses val="autoZero"/>
        <c:auto val="1"/>
        <c:lblAlgn val="ctr"/>
        <c:lblOffset val="100"/>
        <c:noMultiLvlLbl val="0"/>
      </c:catAx>
      <c:valAx>
        <c:axId val="680060456"/>
        <c:scaling>
          <c:orientation val="minMax"/>
          <c:max val="4000000000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0067016"/>
        <c:crosses val="autoZero"/>
        <c:crossBetween val="between"/>
        <c:majorUnit val="1000000000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(Sheet2!$H$12,Sheet2!$H$15)</c:f>
                <c:numCache>
                  <c:formatCode>General</c:formatCode>
                  <c:ptCount val="2"/>
                  <c:pt idx="0">
                    <c:v>1474439237.2872078</c:v>
                  </c:pt>
                  <c:pt idx="1">
                    <c:v>1906237590.1728642</c:v>
                  </c:pt>
                </c:numCache>
              </c:numRef>
            </c:plus>
            <c:minus>
              <c:numRef>
                <c:f>(Sheet2!$H$12,Sheet2!$H$15)</c:f>
                <c:numCache>
                  <c:formatCode>General</c:formatCode>
                  <c:ptCount val="2"/>
                  <c:pt idx="0">
                    <c:v>1474439237.2872078</c:v>
                  </c:pt>
                  <c:pt idx="1">
                    <c:v>1906237590.1728642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(Sheet2!$C$29,Sheet2!$C$32)</c:f>
              <c:strCache>
                <c:ptCount val="2"/>
                <c:pt idx="0">
                  <c:v>DOX (-) </c:v>
                </c:pt>
                <c:pt idx="1">
                  <c:v>DOX (+) </c:v>
                </c:pt>
              </c:strCache>
            </c:strRef>
          </c:cat>
          <c:val>
            <c:numRef>
              <c:f>(Sheet2!$G$12,Sheet2!$G$15)</c:f>
              <c:numCache>
                <c:formatCode>General</c:formatCode>
                <c:ptCount val="2"/>
                <c:pt idx="0">
                  <c:v>25342305833.333332</c:v>
                </c:pt>
                <c:pt idx="1">
                  <c:v>15274424583.333334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52-45CE-84CC-833C7F7D9F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101672"/>
        <c:axId val="681102984"/>
      </c:barChart>
      <c:catAx>
        <c:axId val="681101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681102984"/>
        <c:crosses val="autoZero"/>
        <c:auto val="1"/>
        <c:lblAlgn val="ctr"/>
        <c:lblOffset val="100"/>
        <c:noMultiLvlLbl val="0"/>
      </c:catAx>
      <c:valAx>
        <c:axId val="681102984"/>
        <c:scaling>
          <c:orientation val="minMax"/>
          <c:max val="4000000000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1101672"/>
        <c:crosses val="autoZero"/>
        <c:crossBetween val="between"/>
        <c:majorUnit val="1000000000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7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4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36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90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33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8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82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3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35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9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7B93DE-20D9-4181-9A4B-10112A5DD949}"/>
              </a:ext>
            </a:extLst>
          </p:cNvPr>
          <p:cNvSpPr txBox="1"/>
          <p:nvPr/>
        </p:nvSpPr>
        <p:spPr>
          <a:xfrm>
            <a:off x="1074107" y="66420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グラフ 22">
            <a:extLst>
              <a:ext uri="{FF2B5EF4-FFF2-40B4-BE49-F238E27FC236}">
                <a16:creationId xmlns:a16="http://schemas.microsoft.com/office/drawing/2014/main" id="{3564BCEC-FD06-4A76-907D-8C16D479BB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057231"/>
              </p:ext>
            </p:extLst>
          </p:nvPr>
        </p:nvGraphicFramePr>
        <p:xfrm>
          <a:off x="1453627" y="357532"/>
          <a:ext cx="4244874" cy="2503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392C4D3-ADAA-43D1-BEF4-B2FD222AAB36}"/>
              </a:ext>
            </a:extLst>
          </p:cNvPr>
          <p:cNvSpPr/>
          <p:nvPr/>
        </p:nvSpPr>
        <p:spPr>
          <a:xfrm>
            <a:off x="299004" y="2589185"/>
            <a:ext cx="6403347" cy="638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051B606-46CF-47A2-8008-5A0AD5E60183}"/>
              </a:ext>
            </a:extLst>
          </p:cNvPr>
          <p:cNvSpPr txBox="1"/>
          <p:nvPr/>
        </p:nvSpPr>
        <p:spPr>
          <a:xfrm>
            <a:off x="1463855" y="2622203"/>
            <a:ext cx="8114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Promoter</a:t>
            </a:r>
            <a:endParaRPr kumimoji="1"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31745A8-C3C1-4F5E-B54E-C328A2DE0309}"/>
              </a:ext>
            </a:extLst>
          </p:cNvPr>
          <p:cNvSpPr txBox="1"/>
          <p:nvPr/>
        </p:nvSpPr>
        <p:spPr>
          <a:xfrm>
            <a:off x="1554284" y="2924075"/>
            <a:ext cx="679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Cas12a</a:t>
            </a:r>
            <a:endParaRPr kumimoji="1"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F34237C5-0BA5-4816-BAE2-3955E2282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45146"/>
              </p:ext>
            </p:extLst>
          </p:nvPr>
        </p:nvGraphicFramePr>
        <p:xfrm>
          <a:off x="2234278" y="2627291"/>
          <a:ext cx="3339702" cy="5599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617">
                  <a:extLst>
                    <a:ext uri="{9D8B030D-6E8A-4147-A177-3AD203B41FA5}">
                      <a16:colId xmlns:a16="http://schemas.microsoft.com/office/drawing/2014/main" val="1803686293"/>
                    </a:ext>
                  </a:extLst>
                </a:gridCol>
                <a:gridCol w="556617">
                  <a:extLst>
                    <a:ext uri="{9D8B030D-6E8A-4147-A177-3AD203B41FA5}">
                      <a16:colId xmlns:a16="http://schemas.microsoft.com/office/drawing/2014/main" val="2292089853"/>
                    </a:ext>
                  </a:extLst>
                </a:gridCol>
                <a:gridCol w="556617">
                  <a:extLst>
                    <a:ext uri="{9D8B030D-6E8A-4147-A177-3AD203B41FA5}">
                      <a16:colId xmlns:a16="http://schemas.microsoft.com/office/drawing/2014/main" val="239996666"/>
                    </a:ext>
                  </a:extLst>
                </a:gridCol>
                <a:gridCol w="556617">
                  <a:extLst>
                    <a:ext uri="{9D8B030D-6E8A-4147-A177-3AD203B41FA5}">
                      <a16:colId xmlns:a16="http://schemas.microsoft.com/office/drawing/2014/main" val="3885511859"/>
                    </a:ext>
                  </a:extLst>
                </a:gridCol>
                <a:gridCol w="556617">
                  <a:extLst>
                    <a:ext uri="{9D8B030D-6E8A-4147-A177-3AD203B41FA5}">
                      <a16:colId xmlns:a16="http://schemas.microsoft.com/office/drawing/2014/main" val="2463896973"/>
                    </a:ext>
                  </a:extLst>
                </a:gridCol>
                <a:gridCol w="556617">
                  <a:extLst>
                    <a:ext uri="{9D8B030D-6E8A-4147-A177-3AD203B41FA5}">
                      <a16:colId xmlns:a16="http://schemas.microsoft.com/office/drawing/2014/main" val="2091638338"/>
                    </a:ext>
                  </a:extLst>
                </a:gridCol>
              </a:tblGrid>
              <a:tr h="27995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CBh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CBh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1212"/>
                  </a:ext>
                </a:extLst>
              </a:tr>
              <a:tr h="27995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GFP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Lb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Lb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kumimoji="1" lang="ja-JP" alt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27596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C8B3E7-23A6-4F56-8C64-6FF7803555BA}"/>
              </a:ext>
            </a:extLst>
          </p:cNvPr>
          <p:cNvSpPr/>
          <p:nvPr/>
        </p:nvSpPr>
        <p:spPr>
          <a:xfrm>
            <a:off x="1350163" y="0"/>
            <a:ext cx="574676" cy="2675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57A223-7205-4E12-98FD-95B95A4ADF21}"/>
              </a:ext>
            </a:extLst>
          </p:cNvPr>
          <p:cNvSpPr txBox="1"/>
          <p:nvPr/>
        </p:nvSpPr>
        <p:spPr>
          <a:xfrm>
            <a:off x="1917015" y="2439474"/>
            <a:ext cx="23386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9D67BB5-C6DD-4342-BF26-16A6F130D9E2}"/>
              </a:ext>
            </a:extLst>
          </p:cNvPr>
          <p:cNvSpPr txBox="1"/>
          <p:nvPr/>
        </p:nvSpPr>
        <p:spPr>
          <a:xfrm>
            <a:off x="1786271" y="2022110"/>
            <a:ext cx="422606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A9FF71A-14B9-443A-AB88-34A01E27F322}"/>
              </a:ext>
            </a:extLst>
          </p:cNvPr>
          <p:cNvSpPr txBox="1"/>
          <p:nvPr/>
        </p:nvSpPr>
        <p:spPr>
          <a:xfrm>
            <a:off x="1788887" y="1603664"/>
            <a:ext cx="43371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2.0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F9502C2-4259-4E36-886F-ECE790071020}"/>
              </a:ext>
            </a:extLst>
          </p:cNvPr>
          <p:cNvSpPr txBox="1"/>
          <p:nvPr/>
        </p:nvSpPr>
        <p:spPr>
          <a:xfrm>
            <a:off x="1793609" y="1200324"/>
            <a:ext cx="428993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51F93BF-FC4C-4BF5-9E7B-6D4E320F0F38}"/>
              </a:ext>
            </a:extLst>
          </p:cNvPr>
          <p:cNvSpPr txBox="1"/>
          <p:nvPr/>
        </p:nvSpPr>
        <p:spPr>
          <a:xfrm>
            <a:off x="1793609" y="797623"/>
            <a:ext cx="39743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4.0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1A6FB1D-DC1D-4CC8-85D2-4AA61B95E758}"/>
              </a:ext>
            </a:extLst>
          </p:cNvPr>
          <p:cNvSpPr txBox="1"/>
          <p:nvPr/>
        </p:nvSpPr>
        <p:spPr>
          <a:xfrm>
            <a:off x="1793609" y="406441"/>
            <a:ext cx="43371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5.0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52C9E1A-2F78-4959-B826-DED130BF5777}"/>
              </a:ext>
            </a:extLst>
          </p:cNvPr>
          <p:cNvSpPr txBox="1"/>
          <p:nvPr/>
        </p:nvSpPr>
        <p:spPr>
          <a:xfrm rot="10800000">
            <a:off x="1470203" y="161000"/>
            <a:ext cx="507831" cy="24336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Ad genome copy number (×10</a:t>
            </a:r>
            <a:r>
              <a:rPr lang="en-US" altLang="ja-JP" sz="1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ja-JP" altLang="en-US" sz="1000" dirty="0"/>
          </a:p>
        </p:txBody>
      </p:sp>
      <p:graphicFrame>
        <p:nvGraphicFramePr>
          <p:cNvPr id="32" name="グラフ 31">
            <a:extLst>
              <a:ext uri="{FF2B5EF4-FFF2-40B4-BE49-F238E27FC236}">
                <a16:creationId xmlns:a16="http://schemas.microsoft.com/office/drawing/2014/main" id="{9FE4633D-90DB-4393-A9F9-2C0B0EFD12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178597"/>
              </p:ext>
            </p:extLst>
          </p:nvPr>
        </p:nvGraphicFramePr>
        <p:xfrm>
          <a:off x="931611" y="3549494"/>
          <a:ext cx="3042982" cy="2431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324A8FC-CDCE-4FFC-AE53-4B2F2F837C7C}"/>
              </a:ext>
            </a:extLst>
          </p:cNvPr>
          <p:cNvSpPr/>
          <p:nvPr/>
        </p:nvSpPr>
        <p:spPr>
          <a:xfrm>
            <a:off x="708097" y="3288610"/>
            <a:ext cx="797192" cy="2720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5" name="グラフ 34">
            <a:extLst>
              <a:ext uri="{FF2B5EF4-FFF2-40B4-BE49-F238E27FC236}">
                <a16:creationId xmlns:a16="http://schemas.microsoft.com/office/drawing/2014/main" id="{654B63FC-51B6-4DE9-8407-AD7EF5814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634816"/>
              </p:ext>
            </p:extLst>
          </p:nvPr>
        </p:nvGraphicFramePr>
        <p:xfrm>
          <a:off x="3735066" y="3540256"/>
          <a:ext cx="2452399" cy="2431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EFEB3D2-D9F9-49C9-BC13-A10FF6C870E7}"/>
              </a:ext>
            </a:extLst>
          </p:cNvPr>
          <p:cNvSpPr txBox="1"/>
          <p:nvPr/>
        </p:nvSpPr>
        <p:spPr>
          <a:xfrm rot="10800000">
            <a:off x="796075" y="3325249"/>
            <a:ext cx="507831" cy="24270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Ad genome copy number</a:t>
            </a:r>
            <a:r>
              <a:rPr lang="ja-JP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(×10</a:t>
            </a:r>
            <a:r>
              <a:rPr lang="en-US" altLang="ja-JP" sz="1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ja-JP" altLang="en-US" sz="1000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354C9EA5-929A-4AA2-B3B1-E57EFAC9B4A3}"/>
              </a:ext>
            </a:extLst>
          </p:cNvPr>
          <p:cNvSpPr/>
          <p:nvPr/>
        </p:nvSpPr>
        <p:spPr>
          <a:xfrm>
            <a:off x="3483773" y="3416700"/>
            <a:ext cx="647872" cy="233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A463D08-2762-4C02-94C0-38FB84E85DBA}"/>
              </a:ext>
            </a:extLst>
          </p:cNvPr>
          <p:cNvSpPr txBox="1"/>
          <p:nvPr/>
        </p:nvSpPr>
        <p:spPr>
          <a:xfrm rot="10800000">
            <a:off x="3500679" y="3407628"/>
            <a:ext cx="507831" cy="23951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1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Ad genome copy number (×10</a:t>
            </a:r>
            <a:r>
              <a:rPr lang="en-US" altLang="ja-JP" sz="1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ja-JP" altLang="en-US" sz="100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10D86B9-26E5-4B96-8267-CC24E7915FFC}"/>
              </a:ext>
            </a:extLst>
          </p:cNvPr>
          <p:cNvSpPr txBox="1"/>
          <p:nvPr/>
        </p:nvSpPr>
        <p:spPr>
          <a:xfrm>
            <a:off x="3923952" y="5480020"/>
            <a:ext cx="241351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61EACFD-69FF-4F2B-8930-2BADDE262F61}"/>
              </a:ext>
            </a:extLst>
          </p:cNvPr>
          <p:cNvSpPr txBox="1"/>
          <p:nvPr/>
        </p:nvSpPr>
        <p:spPr>
          <a:xfrm>
            <a:off x="3799703" y="4992817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BB0F7FE-13F3-4B53-82D5-C36D110B77C8}"/>
              </a:ext>
            </a:extLst>
          </p:cNvPr>
          <p:cNvSpPr txBox="1"/>
          <p:nvPr/>
        </p:nvSpPr>
        <p:spPr>
          <a:xfrm>
            <a:off x="3805856" y="4510234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2.0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BC7A82B-E448-415A-8B1D-A82E5C8B6558}"/>
              </a:ext>
            </a:extLst>
          </p:cNvPr>
          <p:cNvSpPr txBox="1"/>
          <p:nvPr/>
        </p:nvSpPr>
        <p:spPr>
          <a:xfrm>
            <a:off x="3805856" y="3994156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CC07A55-D1C8-4A09-B154-4F7C2A1B7D8F}"/>
              </a:ext>
            </a:extLst>
          </p:cNvPr>
          <p:cNvSpPr txBox="1"/>
          <p:nvPr/>
        </p:nvSpPr>
        <p:spPr>
          <a:xfrm>
            <a:off x="3811256" y="3555038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4.0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E83A9BD-3D15-45FC-A66D-10B66A8648DD}"/>
              </a:ext>
            </a:extLst>
          </p:cNvPr>
          <p:cNvCxnSpPr>
            <a:cxnSpLocks/>
          </p:cNvCxnSpPr>
          <p:nvPr/>
        </p:nvCxnSpPr>
        <p:spPr>
          <a:xfrm>
            <a:off x="1999609" y="4109608"/>
            <a:ext cx="95525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F19099-4220-4327-B245-BBB150D30F0F}"/>
              </a:ext>
            </a:extLst>
          </p:cNvPr>
          <p:cNvSpPr txBox="1"/>
          <p:nvPr/>
        </p:nvSpPr>
        <p:spPr>
          <a:xfrm>
            <a:off x="2302138" y="3825665"/>
            <a:ext cx="5389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EF7E0323-03DC-437D-9A90-D242B0E246BB}"/>
              </a:ext>
            </a:extLst>
          </p:cNvPr>
          <p:cNvCxnSpPr>
            <a:cxnSpLocks/>
          </p:cNvCxnSpPr>
          <p:nvPr/>
        </p:nvCxnSpPr>
        <p:spPr>
          <a:xfrm>
            <a:off x="4657198" y="4120001"/>
            <a:ext cx="95620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1119AC7-717B-427A-BA99-0FDB89700348}"/>
              </a:ext>
            </a:extLst>
          </p:cNvPr>
          <p:cNvSpPr txBox="1"/>
          <p:nvPr/>
        </p:nvSpPr>
        <p:spPr>
          <a:xfrm>
            <a:off x="4946793" y="3866288"/>
            <a:ext cx="417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66D618-5D87-4ABC-826C-BF0977A62125}"/>
              </a:ext>
            </a:extLst>
          </p:cNvPr>
          <p:cNvSpPr txBox="1"/>
          <p:nvPr/>
        </p:nvSpPr>
        <p:spPr>
          <a:xfrm>
            <a:off x="1733357" y="3407628"/>
            <a:ext cx="164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Ad-teton-AsCas12a</a:t>
            </a:r>
            <a:endParaRPr kumimoji="1"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9F07B53-D997-453A-9264-69F22961E77F}"/>
              </a:ext>
            </a:extLst>
          </p:cNvPr>
          <p:cNvSpPr txBox="1"/>
          <p:nvPr/>
        </p:nvSpPr>
        <p:spPr>
          <a:xfrm>
            <a:off x="4365367" y="3412140"/>
            <a:ext cx="16402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Ad-teton-LbCas12a</a:t>
            </a:r>
            <a:endParaRPr kumimoji="1" lang="ja-JP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462A84-F42E-46A1-8A2C-89F83DFDF803}"/>
              </a:ext>
            </a:extLst>
          </p:cNvPr>
          <p:cNvSpPr txBox="1"/>
          <p:nvPr/>
        </p:nvSpPr>
        <p:spPr>
          <a:xfrm>
            <a:off x="733359" y="3091113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F7E1F6A-4F9D-4FEF-BE93-B00C390D00FE}"/>
              </a:ext>
            </a:extLst>
          </p:cNvPr>
          <p:cNvSpPr txBox="1"/>
          <p:nvPr/>
        </p:nvSpPr>
        <p:spPr>
          <a:xfrm>
            <a:off x="1231556" y="5475338"/>
            <a:ext cx="241351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1F8D251-6F93-4E22-A300-6882AE46FE1F}"/>
              </a:ext>
            </a:extLst>
          </p:cNvPr>
          <p:cNvSpPr txBox="1"/>
          <p:nvPr/>
        </p:nvSpPr>
        <p:spPr>
          <a:xfrm>
            <a:off x="1107307" y="4988135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B65AADA-0062-492D-BC61-88433FEEB5BA}"/>
              </a:ext>
            </a:extLst>
          </p:cNvPr>
          <p:cNvSpPr txBox="1"/>
          <p:nvPr/>
        </p:nvSpPr>
        <p:spPr>
          <a:xfrm>
            <a:off x="1113460" y="4505552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2.0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A4A583F-F33D-449D-BE7E-8348EB094CBE}"/>
              </a:ext>
            </a:extLst>
          </p:cNvPr>
          <p:cNvSpPr txBox="1"/>
          <p:nvPr/>
        </p:nvSpPr>
        <p:spPr>
          <a:xfrm>
            <a:off x="1113460" y="3989474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FC4CCD43-A625-4CF4-B7B4-0F7878F15FD1}"/>
              </a:ext>
            </a:extLst>
          </p:cNvPr>
          <p:cNvSpPr txBox="1"/>
          <p:nvPr/>
        </p:nvSpPr>
        <p:spPr>
          <a:xfrm>
            <a:off x="1118860" y="3550356"/>
            <a:ext cx="39465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4.0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4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66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Tsukamoto Tomohito</dc:creator>
  <cp:lastModifiedBy>Tsukamoto Tomohito</cp:lastModifiedBy>
  <cp:revision>35</cp:revision>
  <dcterms:created xsi:type="dcterms:W3CDTF">2019-07-22T14:08:01Z</dcterms:created>
  <dcterms:modified xsi:type="dcterms:W3CDTF">2019-07-31T09:01:13Z</dcterms:modified>
</cp:coreProperties>
</file>